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tags/tag89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49.xml" ContentType="application/vnd.openxmlformats-officedocument.presentationml.tags+xml"/>
  <Override PartName="/ppt/tags/tag78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Default Extension="fntdata" ContentType="application/x-fontdata"/>
  <Override PartName="/ppt/tags/tag38.xml" ContentType="application/vnd.openxmlformats-officedocument.presentationml.tags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tags/tag85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45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52.xml" ContentType="application/vnd.openxmlformats-officedocument.presentationml.tags+xml"/>
  <Override PartName="/ppt/tags/tag81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41.xml" ContentType="application/vnd.openxmlformats-officedocument.presentationml.tags+xml"/>
  <Override PartName="/ppt/tags/tag70.xml" ContentType="application/vnd.openxmlformats-officedocument.presentationml.tags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30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tags/tag79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9.xml" ContentType="application/vnd.openxmlformats-officedocument.presentationml.tags+xml"/>
  <Override PartName="/ppt/tags/tag68.xml" ContentType="application/vnd.openxmlformats-officedocument.presentationml.tags+xml"/>
  <Override PartName="/ppt/tags/tag86.xml" ContentType="application/vnd.openxmlformats-officedocument.presentationml.tags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tags/tag1.xml" ContentType="application/vnd.openxmlformats-officedocument.presentationml.tags+xml"/>
  <Override PartName="/ppt/tags/tag28.xml" ContentType="application/vnd.openxmlformats-officedocument.presentationml.tags+xml"/>
  <Override PartName="/ppt/tags/tag57.xml" ContentType="application/vnd.openxmlformats-officedocument.presentationml.tags+xml"/>
  <Override PartName="/ppt/tags/tag75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tags/tag17.xml" ContentType="application/vnd.openxmlformats-officedocument.presentationml.tags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64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slideLayouts/slideLayout10.xml" ContentType="application/vnd.openxmlformats-officedocument.presentationml.slideLayout+xml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tags/tag20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ags/tag2.xml" ContentType="application/vnd.openxmlformats-officedocument.presentationml.tags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tags/tag3.xml" ContentType="application/vnd.openxmlformats-officedocument.presentationml.tags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slides/slide20.xml" ContentType="application/vnd.openxmlformats-officedocument.presentationml.slide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tags/tag11.xml" ContentType="application/vnd.openxmlformats-officedocument.presentationml.tags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36" r:id="rId1"/>
  </p:sldMasterIdLst>
  <p:handoutMasterIdLst>
    <p:handoutMasterId r:id="rId76"/>
  </p:handoutMasterIdLst>
  <p:sldIdLst>
    <p:sldId id="492" r:id="rId2"/>
    <p:sldId id="568" r:id="rId3"/>
    <p:sldId id="551" r:id="rId4"/>
    <p:sldId id="552" r:id="rId5"/>
    <p:sldId id="553" r:id="rId6"/>
    <p:sldId id="554" r:id="rId7"/>
    <p:sldId id="555" r:id="rId8"/>
    <p:sldId id="550" r:id="rId9"/>
    <p:sldId id="422" r:id="rId10"/>
    <p:sldId id="457" r:id="rId11"/>
    <p:sldId id="424" r:id="rId12"/>
    <p:sldId id="425" r:id="rId13"/>
    <p:sldId id="426" r:id="rId14"/>
    <p:sldId id="427" r:id="rId15"/>
    <p:sldId id="428" r:id="rId16"/>
    <p:sldId id="429" r:id="rId17"/>
    <p:sldId id="430" r:id="rId18"/>
    <p:sldId id="431" r:id="rId19"/>
    <p:sldId id="432" r:id="rId20"/>
    <p:sldId id="433" r:id="rId21"/>
    <p:sldId id="434" r:id="rId22"/>
    <p:sldId id="435" r:id="rId23"/>
    <p:sldId id="450" r:id="rId24"/>
    <p:sldId id="436" r:id="rId25"/>
    <p:sldId id="437" r:id="rId26"/>
    <p:sldId id="438" r:id="rId27"/>
    <p:sldId id="439" r:id="rId28"/>
    <p:sldId id="440" r:id="rId29"/>
    <p:sldId id="441" r:id="rId30"/>
    <p:sldId id="442" r:id="rId31"/>
    <p:sldId id="443" r:id="rId32"/>
    <p:sldId id="444" r:id="rId33"/>
    <p:sldId id="445" r:id="rId34"/>
    <p:sldId id="446" r:id="rId35"/>
    <p:sldId id="447" r:id="rId36"/>
    <p:sldId id="448" r:id="rId37"/>
    <p:sldId id="449" r:id="rId38"/>
    <p:sldId id="451" r:id="rId39"/>
    <p:sldId id="557" r:id="rId40"/>
    <p:sldId id="558" r:id="rId41"/>
    <p:sldId id="559" r:id="rId42"/>
    <p:sldId id="560" r:id="rId43"/>
    <p:sldId id="564" r:id="rId44"/>
    <p:sldId id="565" r:id="rId45"/>
    <p:sldId id="566" r:id="rId46"/>
    <p:sldId id="567" r:id="rId47"/>
    <p:sldId id="569" r:id="rId48"/>
    <p:sldId id="570" r:id="rId49"/>
    <p:sldId id="571" r:id="rId50"/>
    <p:sldId id="572" r:id="rId51"/>
    <p:sldId id="573" r:id="rId52"/>
    <p:sldId id="574" r:id="rId53"/>
    <p:sldId id="575" r:id="rId54"/>
    <p:sldId id="577" r:id="rId55"/>
    <p:sldId id="578" r:id="rId56"/>
    <p:sldId id="488" r:id="rId57"/>
    <p:sldId id="556" r:id="rId58"/>
    <p:sldId id="452" r:id="rId59"/>
    <p:sldId id="453" r:id="rId60"/>
    <p:sldId id="454" r:id="rId61"/>
    <p:sldId id="455" r:id="rId62"/>
    <p:sldId id="458" r:id="rId63"/>
    <p:sldId id="459" r:id="rId64"/>
    <p:sldId id="460" r:id="rId65"/>
    <p:sldId id="461" r:id="rId66"/>
    <p:sldId id="462" r:id="rId67"/>
    <p:sldId id="463" r:id="rId68"/>
    <p:sldId id="464" r:id="rId69"/>
    <p:sldId id="465" r:id="rId70"/>
    <p:sldId id="466" r:id="rId71"/>
    <p:sldId id="469" r:id="rId72"/>
    <p:sldId id="467" r:id="rId73"/>
    <p:sldId id="470" r:id="rId74"/>
    <p:sldId id="468" r:id="rId75"/>
  </p:sldIdLst>
  <p:sldSz cx="9144000" cy="6858000" type="screen4x3"/>
  <p:notesSz cx="6858000" cy="9144000"/>
  <p:embeddedFontLst>
    <p:embeddedFont>
      <p:font typeface="cmmi10" pitchFamily="34" charset="0"/>
      <p:regular r:id="rId77"/>
    </p:embeddedFont>
    <p:embeddedFont>
      <p:font typeface="cmr10" pitchFamily="34" charset="0"/>
      <p:regular r:id="rId78"/>
    </p:embeddedFont>
    <p:embeddedFont>
      <p:font typeface="cmsy10orig" pitchFamily="34" charset="0"/>
      <p:regular r:id="rId79"/>
    </p:embeddedFont>
    <p:embeddedFont>
      <p:font typeface="cmmi7" pitchFamily="34" charset="0"/>
      <p:regular r:id="rId80"/>
    </p:embeddedFont>
    <p:embeddedFont>
      <p:font typeface="cmex10" pitchFamily="34" charset="0"/>
      <p:regular r:id="rId81"/>
    </p:embeddedFont>
    <p:embeddedFont>
      <p:font typeface="Calibri" pitchFamily="34" charset="0"/>
      <p:regular r:id="rId82"/>
      <p:bold r:id="rId83"/>
      <p:italic r:id="rId84"/>
      <p:boldItalic r:id="rId85"/>
    </p:embeddedFont>
    <p:embeddedFont>
      <p:font typeface="Garamond" pitchFamily="18" charset="0"/>
      <p:regular r:id="rId86"/>
      <p:bold r:id="rId87"/>
      <p:italic r:id="rId88"/>
    </p:embeddedFont>
  </p:embeddedFontLst>
  <p:custDataLst>
    <p:tags r:id="rId89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CC3300"/>
    <a:srgbClr val="FFFFCC"/>
    <a:srgbClr val="FFFF99"/>
    <a:srgbClr val="FF9900"/>
    <a:srgbClr val="FF6600"/>
    <a:srgbClr val="FFC979"/>
    <a:srgbClr val="FFB547"/>
    <a:srgbClr val="0099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340" autoAdjust="0"/>
    <p:restoredTop sz="98875" autoAdjust="0"/>
  </p:normalViewPr>
  <p:slideViewPr>
    <p:cSldViewPr>
      <p:cViewPr>
        <p:scale>
          <a:sx n="90" d="100"/>
          <a:sy n="90" d="100"/>
        </p:scale>
        <p:origin x="-139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84" Type="http://schemas.openxmlformats.org/officeDocument/2006/relationships/font" Target="fonts/font8.fntdata"/><Relationship Id="rId89" Type="http://schemas.openxmlformats.org/officeDocument/2006/relationships/tags" Target="tags/tag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font" Target="fonts/font3.fntdata"/><Relationship Id="rId87" Type="http://schemas.openxmlformats.org/officeDocument/2006/relationships/font" Target="fonts/font11.fntdata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font" Target="fonts/font6.fntdata"/><Relationship Id="rId90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font" Target="fonts/font1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font" Target="fonts/font4.fntdata"/><Relationship Id="rId85" Type="http://schemas.openxmlformats.org/officeDocument/2006/relationships/font" Target="fonts/font9.fntdata"/><Relationship Id="rId93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font" Target="fonts/font7.fntdata"/><Relationship Id="rId88" Type="http://schemas.openxmlformats.org/officeDocument/2006/relationships/font" Target="fonts/font12.fntdata"/><Relationship Id="rId9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font" Target="fonts/font2.fntdata"/><Relationship Id="rId81" Type="http://schemas.openxmlformats.org/officeDocument/2006/relationships/font" Target="fonts/font5.fntdata"/><Relationship Id="rId86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077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93734A1-D003-4450-9AE0-1EB2239FF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2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Klik for at redigere titeltypografi i masteren</a:t>
            </a:r>
          </a:p>
        </p:txBody>
      </p:sp>
      <p:sp>
        <p:nvSpPr>
          <p:cNvPr id="272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Klik for at redigere undertiteltypografien i masteren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62ECD9-B865-4673-880F-1E76E76154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0CD68-31E7-46C4-A5A8-DDE9F155CF0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DE41B5-F7FB-4637-9BA7-C0AF6E6E13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EDA56-F5AB-4300-9BAA-6A3213D50C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0E4D-1E94-4A30-9752-E1BEA1D34B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41560-14C3-4190-AF20-32736F1AFA6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C8FF1D-A470-4DE1-B1F0-4357A94D1B6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F157D4-4ACF-4CCA-931D-A817559C95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020D36-4540-4A27-81BC-A65FB4E79C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6332AD-5CF4-45D0-AE45-38A702D50C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 smtClean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15FEBA-D4B8-4F57-9DD6-83912441E5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Klik for at redigere teksttypografierne i masteren</a:t>
            </a:r>
          </a:p>
          <a:p>
            <a:pPr lvl="1"/>
            <a:r>
              <a:rPr lang="en-US" altLang="en-US" smtClean="0"/>
              <a:t>Andet niveau</a:t>
            </a:r>
          </a:p>
          <a:p>
            <a:pPr lvl="2"/>
            <a:r>
              <a:rPr lang="en-US" altLang="en-US" smtClean="0"/>
              <a:t>Tredje niveau</a:t>
            </a:r>
          </a:p>
          <a:p>
            <a:pPr lvl="3"/>
            <a:r>
              <a:rPr lang="en-US" altLang="en-US" smtClean="0"/>
              <a:t>Fjerde niveau</a:t>
            </a:r>
          </a:p>
          <a:p>
            <a:pPr lvl="4"/>
            <a:r>
              <a:rPr lang="en-US" altLang="en-US" smtClean="0"/>
              <a:t>Femte niveau</a:t>
            </a:r>
          </a:p>
        </p:txBody>
      </p:sp>
      <p:sp>
        <p:nvSpPr>
          <p:cNvPr id="271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71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>
              <a:defRPr/>
            </a:pPr>
            <a:fld id="{9D814D1E-7752-4092-825B-D485351AADB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271367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271368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  <a:cs typeface="+mn-cs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  <a:cs typeface="+mn-cs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  <a:cs typeface="+mn-cs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13" Type="http://schemas.openxmlformats.org/officeDocument/2006/relationships/tags" Target="../tags/tag14.xml"/><Relationship Id="rId18" Type="http://schemas.openxmlformats.org/officeDocument/2006/relationships/image" Target="../media/image3.png"/><Relationship Id="rId26" Type="http://schemas.openxmlformats.org/officeDocument/2006/relationships/image" Target="../media/image11.png"/><Relationship Id="rId3" Type="http://schemas.openxmlformats.org/officeDocument/2006/relationships/tags" Target="../tags/tag4.xml"/><Relationship Id="rId21" Type="http://schemas.openxmlformats.org/officeDocument/2006/relationships/image" Target="../media/image6.png"/><Relationship Id="rId7" Type="http://schemas.openxmlformats.org/officeDocument/2006/relationships/tags" Target="../tags/tag8.xml"/><Relationship Id="rId12" Type="http://schemas.openxmlformats.org/officeDocument/2006/relationships/tags" Target="../tags/tag13.xml"/><Relationship Id="rId17" Type="http://schemas.openxmlformats.org/officeDocument/2006/relationships/image" Target="../media/image2.png"/><Relationship Id="rId25" Type="http://schemas.openxmlformats.org/officeDocument/2006/relationships/image" Target="../media/image10.png"/><Relationship Id="rId2" Type="http://schemas.openxmlformats.org/officeDocument/2006/relationships/tags" Target="../tags/tag3.xml"/><Relationship Id="rId16" Type="http://schemas.openxmlformats.org/officeDocument/2006/relationships/image" Target="../media/image1.png"/><Relationship Id="rId20" Type="http://schemas.openxmlformats.org/officeDocument/2006/relationships/image" Target="../media/image5.png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tags" Target="../tags/tag12.xml"/><Relationship Id="rId24" Type="http://schemas.openxmlformats.org/officeDocument/2006/relationships/image" Target="../media/image9.png"/><Relationship Id="rId5" Type="http://schemas.openxmlformats.org/officeDocument/2006/relationships/tags" Target="../tags/tag6.xml"/><Relationship Id="rId15" Type="http://schemas.openxmlformats.org/officeDocument/2006/relationships/slideLayout" Target="../slideLayouts/slideLayout2.xml"/><Relationship Id="rId23" Type="http://schemas.openxmlformats.org/officeDocument/2006/relationships/image" Target="../media/image8.png"/><Relationship Id="rId10" Type="http://schemas.openxmlformats.org/officeDocument/2006/relationships/tags" Target="../tags/tag11.xml"/><Relationship Id="rId19" Type="http://schemas.openxmlformats.org/officeDocument/2006/relationships/image" Target="../media/image4.png"/><Relationship Id="rId4" Type="http://schemas.openxmlformats.org/officeDocument/2006/relationships/tags" Target="../tags/tag5.xml"/><Relationship Id="rId9" Type="http://schemas.openxmlformats.org/officeDocument/2006/relationships/tags" Target="../tags/tag10.xml"/><Relationship Id="rId14" Type="http://schemas.openxmlformats.org/officeDocument/2006/relationships/tags" Target="../tags/tag15.xml"/><Relationship Id="rId22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23.xml"/><Relationship Id="rId13" Type="http://schemas.openxmlformats.org/officeDocument/2006/relationships/tags" Target="../tags/tag28.xml"/><Relationship Id="rId18" Type="http://schemas.openxmlformats.org/officeDocument/2006/relationships/tags" Target="../tags/tag33.xml"/><Relationship Id="rId26" Type="http://schemas.openxmlformats.org/officeDocument/2006/relationships/image" Target="../media/image7.png"/><Relationship Id="rId3" Type="http://schemas.openxmlformats.org/officeDocument/2006/relationships/tags" Target="../tags/tag18.xml"/><Relationship Id="rId21" Type="http://schemas.openxmlformats.org/officeDocument/2006/relationships/image" Target="../media/image2.png"/><Relationship Id="rId7" Type="http://schemas.openxmlformats.org/officeDocument/2006/relationships/tags" Target="../tags/tag22.xml"/><Relationship Id="rId12" Type="http://schemas.openxmlformats.org/officeDocument/2006/relationships/tags" Target="../tags/tag27.xml"/><Relationship Id="rId17" Type="http://schemas.openxmlformats.org/officeDocument/2006/relationships/tags" Target="../tags/tag32.xml"/><Relationship Id="rId25" Type="http://schemas.openxmlformats.org/officeDocument/2006/relationships/image" Target="../media/image6.png"/><Relationship Id="rId33" Type="http://schemas.openxmlformats.org/officeDocument/2006/relationships/image" Target="../media/image14.png"/><Relationship Id="rId2" Type="http://schemas.openxmlformats.org/officeDocument/2006/relationships/tags" Target="../tags/tag17.xml"/><Relationship Id="rId16" Type="http://schemas.openxmlformats.org/officeDocument/2006/relationships/tags" Target="../tags/tag31.xml"/><Relationship Id="rId20" Type="http://schemas.openxmlformats.org/officeDocument/2006/relationships/image" Target="../media/image1.png"/><Relationship Id="rId29" Type="http://schemas.openxmlformats.org/officeDocument/2006/relationships/image" Target="../media/image10.png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tags" Target="../tags/tag26.xml"/><Relationship Id="rId24" Type="http://schemas.openxmlformats.org/officeDocument/2006/relationships/image" Target="../media/image5.png"/><Relationship Id="rId32" Type="http://schemas.openxmlformats.org/officeDocument/2006/relationships/image" Target="../media/image13.png"/><Relationship Id="rId5" Type="http://schemas.openxmlformats.org/officeDocument/2006/relationships/tags" Target="../tags/tag20.xml"/><Relationship Id="rId15" Type="http://schemas.openxmlformats.org/officeDocument/2006/relationships/tags" Target="../tags/tag30.xml"/><Relationship Id="rId23" Type="http://schemas.openxmlformats.org/officeDocument/2006/relationships/image" Target="../media/image4.png"/><Relationship Id="rId28" Type="http://schemas.openxmlformats.org/officeDocument/2006/relationships/image" Target="../media/image9.png"/><Relationship Id="rId10" Type="http://schemas.openxmlformats.org/officeDocument/2006/relationships/tags" Target="../tags/tag2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.png"/><Relationship Id="rId4" Type="http://schemas.openxmlformats.org/officeDocument/2006/relationships/tags" Target="../tags/tag19.xml"/><Relationship Id="rId9" Type="http://schemas.openxmlformats.org/officeDocument/2006/relationships/tags" Target="../tags/tag24.xml"/><Relationship Id="rId14" Type="http://schemas.openxmlformats.org/officeDocument/2006/relationships/tags" Target="../tags/tag29.xml"/><Relationship Id="rId22" Type="http://schemas.openxmlformats.org/officeDocument/2006/relationships/image" Target="../media/image3.png"/><Relationship Id="rId27" Type="http://schemas.openxmlformats.org/officeDocument/2006/relationships/image" Target="../media/image8.png"/><Relationship Id="rId30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5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3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3.xml"/><Relationship Id="rId1" Type="http://schemas.openxmlformats.org/officeDocument/2006/relationships/tags" Target="../tags/tag92.xml"/><Relationship Id="rId4" Type="http://schemas.openxmlformats.org/officeDocument/2006/relationships/image" Target="../media/image18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tags" Target="../tags/tag3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0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Αναζήτησης Πολλαπλής Διακλάδωσης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7176" name="Text Box 48"/>
          <p:cNvSpPr txBox="1">
            <a:spLocks noChangeArrowheads="1"/>
          </p:cNvSpPr>
          <p:nvPr/>
        </p:nvSpPr>
        <p:spPr bwMode="auto">
          <a:xfrm>
            <a:off x="380999" y="990600"/>
            <a:ext cx="8077201" cy="376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Δένδρα στα οποία κάθε κόμβος μπορεί να αποθηκεύει ένα ή περισσότερα κλειδιά.  </a:t>
            </a:r>
          </a:p>
          <a:p>
            <a:pPr>
              <a:lnSpc>
                <a:spcPts val="2600"/>
              </a:lnSpc>
            </a:pPr>
            <a:endParaRPr lang="el-GR" dirty="0" smtClean="0"/>
          </a:p>
          <a:p>
            <a:pPr>
              <a:lnSpc>
                <a:spcPts val="2600"/>
              </a:lnSpc>
            </a:pPr>
            <a:r>
              <a:rPr lang="el-GR" dirty="0" smtClean="0"/>
              <a:t>Κόμβος</a:t>
            </a:r>
            <a:r>
              <a:rPr lang="en-US" dirty="0" smtClean="0"/>
              <a:t>  </a:t>
            </a:r>
            <a:r>
              <a:rPr lang="el-GR" dirty="0" smtClean="0"/>
              <a:t> </a:t>
            </a:r>
            <a:r>
              <a:rPr lang="en-US" dirty="0" smtClean="0"/>
              <a:t>     </a:t>
            </a:r>
            <a:r>
              <a:rPr lang="el-GR" dirty="0" smtClean="0"/>
              <a:t>με </a:t>
            </a:r>
            <a:r>
              <a:rPr lang="en-US" dirty="0" smtClean="0"/>
              <a:t>d </a:t>
            </a:r>
            <a:r>
              <a:rPr lang="el-GR" dirty="0" smtClean="0"/>
              <a:t>διακλαδώσεις</a:t>
            </a:r>
            <a:r>
              <a:rPr lang="en-US" dirty="0" smtClean="0"/>
              <a:t> : </a:t>
            </a:r>
          </a:p>
          <a:p>
            <a:pPr>
              <a:lnSpc>
                <a:spcPts val="2600"/>
              </a:lnSpc>
            </a:pPr>
            <a:endParaRPr lang="en-US" dirty="0" smtClean="0"/>
          </a:p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n-US" dirty="0" smtClean="0"/>
              <a:t>  d-1 </a:t>
            </a:r>
            <a:r>
              <a:rPr lang="el-GR" dirty="0" smtClean="0"/>
              <a:t>διατεταγμένα κλειδιά</a:t>
            </a:r>
          </a:p>
          <a:p>
            <a:pPr>
              <a:lnSpc>
                <a:spcPts val="2600"/>
              </a:lnSpc>
              <a:buFont typeface="Arial" pitchFamily="34" charset="0"/>
              <a:buChar char="•"/>
            </a:pPr>
            <a:endParaRPr lang="el-GR" dirty="0" smtClean="0"/>
          </a:p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l-GR" dirty="0" smtClean="0"/>
              <a:t>  </a:t>
            </a:r>
            <a:r>
              <a:rPr lang="en-US" dirty="0" smtClean="0"/>
              <a:t>d </a:t>
            </a:r>
            <a:r>
              <a:rPr lang="el-GR" dirty="0" smtClean="0"/>
              <a:t>διατεταγμένα παιδιά</a:t>
            </a:r>
            <a:endParaRPr lang="en-US" dirty="0" smtClean="0"/>
          </a:p>
          <a:p>
            <a:pPr lvl="1">
              <a:lnSpc>
                <a:spcPts val="2600"/>
              </a:lnSpc>
              <a:buFont typeface="Arial" pitchFamily="34" charset="0"/>
              <a:buChar char="­"/>
            </a:pPr>
            <a:r>
              <a:rPr lang="en-US" dirty="0" smtClean="0"/>
              <a:t>  </a:t>
            </a:r>
            <a:r>
              <a:rPr lang="el-GR" dirty="0" smtClean="0"/>
              <a:t>για κάθε κλειδί      </a:t>
            </a:r>
            <a:r>
              <a:rPr lang="en-US" dirty="0" smtClean="0"/>
              <a:t> </a:t>
            </a:r>
            <a:r>
              <a:rPr lang="el-GR" dirty="0" smtClean="0"/>
              <a:t>του        </a:t>
            </a:r>
            <a:r>
              <a:rPr lang="en-US" dirty="0" smtClean="0"/>
              <a:t>  </a:t>
            </a:r>
            <a:r>
              <a:rPr lang="el-GR" dirty="0" smtClean="0"/>
              <a:t>ισχύει</a:t>
            </a:r>
          </a:p>
          <a:p>
            <a:pPr lvl="1">
              <a:lnSpc>
                <a:spcPts val="2600"/>
              </a:lnSpc>
              <a:buFont typeface="Arial" pitchFamily="34" charset="0"/>
              <a:buChar char="­"/>
            </a:pPr>
            <a:r>
              <a:rPr lang="el-GR" dirty="0" smtClean="0"/>
              <a:t>  για κάθε κλειδί     </a:t>
            </a:r>
            <a:r>
              <a:rPr lang="en-US" dirty="0" smtClean="0"/>
              <a:t> </a:t>
            </a:r>
            <a:r>
              <a:rPr lang="el-GR" dirty="0" smtClean="0"/>
              <a:t> του         </a:t>
            </a:r>
            <a:r>
              <a:rPr lang="en-US" dirty="0" smtClean="0"/>
              <a:t> </a:t>
            </a:r>
            <a:r>
              <a:rPr lang="el-GR" dirty="0" smtClean="0"/>
              <a:t>ισχύει</a:t>
            </a:r>
            <a:r>
              <a:rPr lang="en-US" dirty="0" smtClean="0"/>
              <a:t>     </a:t>
            </a:r>
            <a:r>
              <a:rPr lang="el-GR" dirty="0" smtClean="0"/>
              <a:t>      </a:t>
            </a:r>
            <a:r>
              <a:rPr lang="en-US" dirty="0" smtClean="0"/>
              <a:t>               </a:t>
            </a:r>
            <a:r>
              <a:rPr lang="el-GR" dirty="0" smtClean="0"/>
              <a:t> , για     </a:t>
            </a:r>
          </a:p>
          <a:p>
            <a:pPr lvl="1">
              <a:lnSpc>
                <a:spcPts val="2600"/>
              </a:lnSpc>
              <a:buFont typeface="Arial" pitchFamily="34" charset="0"/>
              <a:buChar char="­"/>
            </a:pPr>
            <a:r>
              <a:rPr lang="el-GR" dirty="0" smtClean="0"/>
              <a:t>  για κάθε κλειδί      </a:t>
            </a:r>
            <a:r>
              <a:rPr lang="en-US" dirty="0" smtClean="0"/>
              <a:t> </a:t>
            </a:r>
            <a:r>
              <a:rPr lang="el-GR" dirty="0" smtClean="0"/>
              <a:t>του  </a:t>
            </a:r>
            <a:r>
              <a:rPr lang="en-US" dirty="0" smtClean="0"/>
              <a:t>    </a:t>
            </a:r>
            <a:r>
              <a:rPr lang="el-GR" dirty="0" smtClean="0"/>
              <a:t>       </a:t>
            </a:r>
            <a:r>
              <a:rPr lang="en-US" dirty="0" smtClean="0"/>
              <a:t> </a:t>
            </a:r>
            <a:r>
              <a:rPr lang="el-GR" dirty="0" smtClean="0"/>
              <a:t>ισχύει</a:t>
            </a:r>
            <a:endParaRPr lang="el-GR" dirty="0"/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0" name="29 - Ορθογώνιο"/>
          <p:cNvSpPr/>
          <p:nvPr/>
        </p:nvSpPr>
        <p:spPr>
          <a:xfrm>
            <a:off x="381000" y="5105400"/>
            <a:ext cx="84582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2500"/>
              </a:lnSpc>
            </a:pPr>
            <a:r>
              <a:rPr lang="el-GR" dirty="0" smtClean="0"/>
              <a:t>Η αποθήκευση πολλών κλειδιών ανά κόμβο μειώνει το ύψος του δένδρου. </a:t>
            </a:r>
          </a:p>
          <a:p>
            <a:pPr algn="just">
              <a:lnSpc>
                <a:spcPts val="2500"/>
              </a:lnSpc>
            </a:pPr>
            <a:endParaRPr lang="el-GR" dirty="0" smtClean="0"/>
          </a:p>
          <a:p>
            <a:pPr algn="just">
              <a:lnSpc>
                <a:spcPts val="2500"/>
              </a:lnSpc>
            </a:pPr>
            <a:r>
              <a:rPr lang="el-GR" dirty="0" smtClean="0"/>
              <a:t>Δένδρα αναζήτησης μικρού ύψους είναι επιθυμητά σε τομείς όπως οι Βάσεις Δεδομένων όπου οι εφαρμογές καλούνται να αποθηκεύσουν μεγάλο όγκο δεδομένων στη δευτερεύουσα μνήμη.</a:t>
            </a:r>
            <a:endParaRPr lang="el-GR" dirty="0"/>
          </a:p>
        </p:txBody>
      </p:sp>
      <p:pic>
        <p:nvPicPr>
          <p:cNvPr id="32" name="3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743200"/>
            <a:ext cx="1650495" cy="254508"/>
          </a:xfrm>
          <a:prstGeom prst="rect">
            <a:avLst/>
          </a:prstGeom>
          <a:noFill/>
        </p:spPr>
      </p:pic>
      <p:pic>
        <p:nvPicPr>
          <p:cNvPr id="34" name="33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692" y="2083308"/>
            <a:ext cx="254508" cy="202692"/>
          </a:xfrm>
          <a:prstGeom prst="rect">
            <a:avLst/>
          </a:prstGeom>
          <a:noFill/>
        </p:spPr>
      </p:pic>
      <p:pic>
        <p:nvPicPr>
          <p:cNvPr id="36" name="35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4186" y="3402583"/>
            <a:ext cx="1908814" cy="255017"/>
          </a:xfrm>
          <a:prstGeom prst="rect">
            <a:avLst/>
          </a:prstGeom>
          <a:noFill/>
          <a:ln/>
          <a:effectLst/>
        </p:spPr>
      </p:pic>
      <p:sp>
        <p:nvSpPr>
          <p:cNvPr id="37" name="36 - Ορθογώνιο"/>
          <p:cNvSpPr/>
          <p:nvPr/>
        </p:nvSpPr>
        <p:spPr bwMode="auto">
          <a:xfrm>
            <a:off x="6553200" y="2057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37 - Ορθογώνιο"/>
          <p:cNvSpPr/>
          <p:nvPr/>
        </p:nvSpPr>
        <p:spPr bwMode="auto">
          <a:xfrm>
            <a:off x="6934200" y="2057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</a:t>
            </a:r>
            <a:r>
              <a:rPr lang="en-US" baseline="-25000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9" name="38 - Ορθογώνιο"/>
          <p:cNvSpPr/>
          <p:nvPr/>
        </p:nvSpPr>
        <p:spPr bwMode="auto">
          <a:xfrm>
            <a:off x="7315200" y="2057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0" name="39 - Ορθογώνιο"/>
          <p:cNvSpPr/>
          <p:nvPr/>
        </p:nvSpPr>
        <p:spPr bwMode="auto">
          <a:xfrm>
            <a:off x="7696200" y="2057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42" name="41 - Ευθύγραμμο βέλος σύνδεσης"/>
          <p:cNvCxnSpPr>
            <a:stCxn id="37" idx="1"/>
          </p:cNvCxnSpPr>
          <p:nvPr/>
        </p:nvCxnSpPr>
        <p:spPr bwMode="auto">
          <a:xfrm flipH="1">
            <a:off x="6324600" y="2247900"/>
            <a:ext cx="228600" cy="723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43 - Ευθύγραμμο βέλος σύνδεσης"/>
          <p:cNvCxnSpPr>
            <a:stCxn id="38" idx="1"/>
          </p:cNvCxnSpPr>
          <p:nvPr/>
        </p:nvCxnSpPr>
        <p:spPr bwMode="auto">
          <a:xfrm flipH="1">
            <a:off x="6781800" y="2247900"/>
            <a:ext cx="152400" cy="723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45 - Ευθύγραμμο βέλος σύνδεσης"/>
          <p:cNvCxnSpPr>
            <a:stCxn id="39" idx="1"/>
          </p:cNvCxnSpPr>
          <p:nvPr/>
        </p:nvCxnSpPr>
        <p:spPr bwMode="auto">
          <a:xfrm>
            <a:off x="7315200" y="2247900"/>
            <a:ext cx="0" cy="723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47 - Ευθύγραμμο βέλος σύνδεσης"/>
          <p:cNvCxnSpPr>
            <a:stCxn id="40" idx="1"/>
          </p:cNvCxnSpPr>
          <p:nvPr/>
        </p:nvCxnSpPr>
        <p:spPr bwMode="auto">
          <a:xfrm>
            <a:off x="7696200" y="2247900"/>
            <a:ext cx="152400" cy="723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49 - Ευθύγραμμο βέλος σύνδεσης"/>
          <p:cNvCxnSpPr>
            <a:stCxn id="40" idx="3"/>
          </p:cNvCxnSpPr>
          <p:nvPr/>
        </p:nvCxnSpPr>
        <p:spPr bwMode="auto">
          <a:xfrm>
            <a:off x="8077200" y="2247900"/>
            <a:ext cx="304800" cy="723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56 - TextBox"/>
          <p:cNvSpPr txBox="1"/>
          <p:nvPr/>
        </p:nvSpPr>
        <p:spPr>
          <a:xfrm>
            <a:off x="6096000" y="29718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</a:rPr>
              <a:t>0</a:t>
            </a:r>
            <a:endParaRPr lang="el-GR" baseline="-25000" dirty="0">
              <a:latin typeface="Calibri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6553200" y="29718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</a:rPr>
              <a:t>1</a:t>
            </a:r>
            <a:endParaRPr lang="el-GR" baseline="-25000" dirty="0">
              <a:latin typeface="Calibri" pitchFamily="34" charset="0"/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7160362" y="29718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</a:rPr>
              <a:t>2</a:t>
            </a:r>
            <a:endParaRPr lang="el-GR" baseline="-25000" dirty="0">
              <a:latin typeface="Calibri" pitchFamily="34" charset="0"/>
            </a:endParaRPr>
          </a:p>
        </p:txBody>
      </p:sp>
      <p:sp>
        <p:nvSpPr>
          <p:cNvPr id="60" name="59 - TextBox"/>
          <p:cNvSpPr txBox="1"/>
          <p:nvPr/>
        </p:nvSpPr>
        <p:spPr>
          <a:xfrm>
            <a:off x="7693762" y="29718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</a:rPr>
              <a:t>3</a:t>
            </a:r>
            <a:endParaRPr lang="el-GR" baseline="-25000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8227162" y="29718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</a:rPr>
              <a:t>4</a:t>
            </a:r>
            <a:endParaRPr lang="el-GR" baseline="-25000" dirty="0">
              <a:latin typeface="Calibri" pitchFamily="34" charset="0"/>
            </a:endParaRPr>
          </a:p>
        </p:txBody>
      </p:sp>
      <p:pic>
        <p:nvPicPr>
          <p:cNvPr id="63" name="6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3733800"/>
            <a:ext cx="330708" cy="254508"/>
          </a:xfrm>
          <a:prstGeom prst="rect">
            <a:avLst/>
          </a:prstGeom>
          <a:noFill/>
        </p:spPr>
      </p:pic>
      <p:pic>
        <p:nvPicPr>
          <p:cNvPr id="65" name="64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3733800"/>
            <a:ext cx="126492" cy="202692"/>
          </a:xfrm>
          <a:prstGeom prst="rect">
            <a:avLst/>
          </a:prstGeom>
          <a:noFill/>
        </p:spPr>
      </p:pic>
      <p:pic>
        <p:nvPicPr>
          <p:cNvPr id="68" name="67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90194" y="3733800"/>
            <a:ext cx="683548" cy="253672"/>
          </a:xfrm>
          <a:prstGeom prst="rect">
            <a:avLst/>
          </a:prstGeom>
          <a:noFill/>
          <a:ln/>
          <a:effectLst/>
        </p:spPr>
      </p:pic>
      <p:pic>
        <p:nvPicPr>
          <p:cNvPr id="69" name="68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4064508"/>
            <a:ext cx="126492" cy="202692"/>
          </a:xfrm>
          <a:prstGeom prst="rect">
            <a:avLst/>
          </a:prstGeom>
          <a:noFill/>
        </p:spPr>
      </p:pic>
      <p:pic>
        <p:nvPicPr>
          <p:cNvPr id="70" name="69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4419600"/>
            <a:ext cx="126492" cy="202692"/>
          </a:xfrm>
          <a:prstGeom prst="rect">
            <a:avLst/>
          </a:prstGeom>
          <a:noFill/>
        </p:spPr>
      </p:pic>
      <p:pic>
        <p:nvPicPr>
          <p:cNvPr id="72" name="71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29200" y="4394527"/>
            <a:ext cx="961526" cy="253672"/>
          </a:xfrm>
          <a:prstGeom prst="rect">
            <a:avLst/>
          </a:prstGeom>
          <a:noFill/>
          <a:ln/>
          <a:effectLst/>
        </p:spPr>
      </p:pic>
      <p:pic>
        <p:nvPicPr>
          <p:cNvPr id="74" name="73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31108" y="4088891"/>
            <a:ext cx="305268" cy="254899"/>
          </a:xfrm>
          <a:prstGeom prst="rect">
            <a:avLst/>
          </a:prstGeom>
          <a:noFill/>
          <a:ln/>
          <a:effectLst/>
        </p:spPr>
      </p:pic>
      <p:pic>
        <p:nvPicPr>
          <p:cNvPr id="81" name="80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31046" y="4393300"/>
            <a:ext cx="583754" cy="254534"/>
          </a:xfrm>
          <a:prstGeom prst="rect">
            <a:avLst/>
          </a:prstGeom>
          <a:noFill/>
          <a:ln/>
          <a:effectLst/>
        </p:spPr>
      </p:pic>
      <p:pic>
        <p:nvPicPr>
          <p:cNvPr id="78" name="77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79530" y="4065424"/>
            <a:ext cx="1468870" cy="277976"/>
          </a:xfrm>
          <a:prstGeom prst="rect">
            <a:avLst/>
          </a:prstGeom>
          <a:noFill/>
          <a:ln/>
          <a:effectLst/>
        </p:spPr>
      </p:pic>
      <p:pic>
        <p:nvPicPr>
          <p:cNvPr id="82" name="81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08033" y="4088891"/>
            <a:ext cx="1931423" cy="254575"/>
          </a:xfrm>
          <a:prstGeom prst="rect">
            <a:avLst/>
          </a:prstGeom>
          <a:noFill/>
          <a:ln/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8"/>
          <p:cNvSpPr>
            <a:spLocks noChangeArrowheads="1"/>
          </p:cNvSpPr>
          <p:nvPr/>
        </p:nvSpPr>
        <p:spPr bwMode="auto">
          <a:xfrm>
            <a:off x="5486400" y="1676400"/>
            <a:ext cx="2362200" cy="381000"/>
          </a:xfrm>
          <a:prstGeom prst="rect">
            <a:avLst/>
          </a:prstGeom>
          <a:solidFill>
            <a:srgbClr val="FF9900">
              <a:alpha val="3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9219" name="AutoShape 2"/>
          <p:cNvCxnSpPr>
            <a:cxnSpLocks noChangeShapeType="1"/>
            <a:stCxn id="9232" idx="3"/>
          </p:cNvCxnSpPr>
          <p:nvPr/>
        </p:nvCxnSpPr>
        <p:spPr bwMode="auto">
          <a:xfrm flipH="1">
            <a:off x="3048000" y="4745038"/>
            <a:ext cx="122238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20" name="AutoShape 3"/>
          <p:cNvCxnSpPr>
            <a:cxnSpLocks noChangeShapeType="1"/>
            <a:endCxn id="9232" idx="5"/>
          </p:cNvCxnSpPr>
          <p:nvPr/>
        </p:nvCxnSpPr>
        <p:spPr bwMode="auto">
          <a:xfrm flipH="1" flipV="1">
            <a:off x="3763963" y="4745038"/>
            <a:ext cx="122237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21" name="AutoShape 4"/>
          <p:cNvCxnSpPr>
            <a:cxnSpLocks noChangeShapeType="1"/>
          </p:cNvCxnSpPr>
          <p:nvPr/>
        </p:nvCxnSpPr>
        <p:spPr bwMode="auto">
          <a:xfrm flipH="1">
            <a:off x="32766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22" name="AutoShape 5"/>
          <p:cNvCxnSpPr>
            <a:cxnSpLocks noChangeShapeType="1"/>
          </p:cNvCxnSpPr>
          <p:nvPr/>
        </p:nvCxnSpPr>
        <p:spPr bwMode="auto">
          <a:xfrm>
            <a:off x="35052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23" name="Text Box 6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9225" name="Text Box 8"/>
          <p:cNvSpPr txBox="1">
            <a:spLocks noChangeArrowheads="1"/>
          </p:cNvSpPr>
          <p:nvPr/>
        </p:nvSpPr>
        <p:spPr bwMode="auto">
          <a:xfrm>
            <a:off x="533400" y="1676400"/>
            <a:ext cx="40878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Όλα τα φύλλα ισαπέχουν από τη ρίζα. </a:t>
            </a:r>
          </a:p>
        </p:txBody>
      </p:sp>
      <p:sp>
        <p:nvSpPr>
          <p:cNvPr id="9226" name="Oval 9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9227" name="Oval 10"/>
          <p:cNvSpPr>
            <a:spLocks noChangeArrowheads="1"/>
          </p:cNvSpPr>
          <p:nvPr/>
        </p:nvSpPr>
        <p:spPr bwMode="auto">
          <a:xfrm>
            <a:off x="2743200" y="3657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9228" name="Oval 11"/>
          <p:cNvSpPr>
            <a:spLocks noChangeArrowheads="1"/>
          </p:cNvSpPr>
          <p:nvPr/>
        </p:nvSpPr>
        <p:spPr bwMode="auto">
          <a:xfrm>
            <a:off x="5257800" y="3657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19 3</a:t>
            </a:r>
            <a:r>
              <a:rPr lang="en-US" b="1"/>
              <a:t>1</a:t>
            </a:r>
            <a:endParaRPr lang="el-GR" b="1"/>
          </a:p>
        </p:txBody>
      </p:sp>
      <p:sp>
        <p:nvSpPr>
          <p:cNvPr id="9229" name="Oval 12"/>
          <p:cNvSpPr>
            <a:spLocks noChangeArrowheads="1"/>
          </p:cNvSpPr>
          <p:nvPr/>
        </p:nvSpPr>
        <p:spPr bwMode="auto">
          <a:xfrm>
            <a:off x="44958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6 18</a:t>
            </a:r>
          </a:p>
        </p:txBody>
      </p:sp>
      <p:sp>
        <p:nvSpPr>
          <p:cNvPr id="9230" name="Oval 13"/>
          <p:cNvSpPr>
            <a:spLocks noChangeArrowheads="1"/>
          </p:cNvSpPr>
          <p:nvPr/>
        </p:nvSpPr>
        <p:spPr bwMode="auto">
          <a:xfrm>
            <a:off x="60960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33 40</a:t>
            </a:r>
          </a:p>
        </p:txBody>
      </p:sp>
      <p:sp>
        <p:nvSpPr>
          <p:cNvPr id="9231" name="Oval 14"/>
          <p:cNvSpPr>
            <a:spLocks noChangeArrowheads="1"/>
          </p:cNvSpPr>
          <p:nvPr/>
        </p:nvSpPr>
        <p:spPr bwMode="auto">
          <a:xfrm>
            <a:off x="54102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r>
              <a:rPr lang="el-GR" b="1"/>
              <a:t>4</a:t>
            </a:r>
          </a:p>
        </p:txBody>
      </p:sp>
      <p:sp>
        <p:nvSpPr>
          <p:cNvPr id="9232" name="Oval 15"/>
          <p:cNvSpPr>
            <a:spLocks noChangeArrowheads="1"/>
          </p:cNvSpPr>
          <p:nvPr/>
        </p:nvSpPr>
        <p:spPr bwMode="auto">
          <a:xfrm>
            <a:off x="3048000" y="4419600"/>
            <a:ext cx="838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6 9 12</a:t>
            </a:r>
          </a:p>
        </p:txBody>
      </p:sp>
      <p:sp>
        <p:nvSpPr>
          <p:cNvPr id="9233" name="Oval 16"/>
          <p:cNvSpPr>
            <a:spLocks noChangeArrowheads="1"/>
          </p:cNvSpPr>
          <p:nvPr/>
        </p:nvSpPr>
        <p:spPr bwMode="auto">
          <a:xfrm>
            <a:off x="22860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9234" name="AutoShape 17"/>
          <p:cNvCxnSpPr>
            <a:cxnSpLocks noChangeShapeType="1"/>
            <a:stCxn id="9226" idx="5"/>
            <a:endCxn id="9228" idx="1"/>
          </p:cNvCxnSpPr>
          <p:nvPr/>
        </p:nvCxnSpPr>
        <p:spPr bwMode="auto">
          <a:xfrm>
            <a:off x="4211638" y="3297238"/>
            <a:ext cx="11461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35" name="AutoShape 18"/>
          <p:cNvCxnSpPr>
            <a:cxnSpLocks noChangeShapeType="1"/>
            <a:stCxn id="9228" idx="5"/>
            <a:endCxn id="9230" idx="0"/>
          </p:cNvCxnSpPr>
          <p:nvPr/>
        </p:nvCxnSpPr>
        <p:spPr bwMode="auto">
          <a:xfrm>
            <a:off x="5843588" y="3983038"/>
            <a:ext cx="5572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36" name="AutoShape 19"/>
          <p:cNvCxnSpPr>
            <a:cxnSpLocks noChangeShapeType="1"/>
            <a:stCxn id="9228" idx="3"/>
            <a:endCxn id="9229" idx="0"/>
          </p:cNvCxnSpPr>
          <p:nvPr/>
        </p:nvCxnSpPr>
        <p:spPr bwMode="auto">
          <a:xfrm flipH="1">
            <a:off x="4800600" y="3983038"/>
            <a:ext cx="5572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37" name="AutoShape 20"/>
          <p:cNvCxnSpPr>
            <a:cxnSpLocks noChangeShapeType="1"/>
            <a:stCxn id="9228" idx="4"/>
            <a:endCxn id="9231" idx="0"/>
          </p:cNvCxnSpPr>
          <p:nvPr/>
        </p:nvCxnSpPr>
        <p:spPr bwMode="auto">
          <a:xfrm>
            <a:off x="5600700" y="4038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38" name="AutoShape 21"/>
          <p:cNvCxnSpPr>
            <a:cxnSpLocks noChangeShapeType="1"/>
            <a:stCxn id="9226" idx="3"/>
            <a:endCxn id="9227" idx="7"/>
          </p:cNvCxnSpPr>
          <p:nvPr/>
        </p:nvCxnSpPr>
        <p:spPr bwMode="auto">
          <a:xfrm flipH="1">
            <a:off x="3068638" y="32972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39" name="AutoShape 22"/>
          <p:cNvCxnSpPr>
            <a:cxnSpLocks noChangeShapeType="1"/>
            <a:stCxn id="9227" idx="5"/>
            <a:endCxn id="9232" idx="0"/>
          </p:cNvCxnSpPr>
          <p:nvPr/>
        </p:nvCxnSpPr>
        <p:spPr bwMode="auto">
          <a:xfrm>
            <a:off x="3068638" y="3983038"/>
            <a:ext cx="3984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40" name="AutoShape 23"/>
          <p:cNvCxnSpPr>
            <a:cxnSpLocks noChangeShapeType="1"/>
            <a:stCxn id="9227" idx="3"/>
            <a:endCxn id="9233" idx="0"/>
          </p:cNvCxnSpPr>
          <p:nvPr/>
        </p:nvCxnSpPr>
        <p:spPr bwMode="auto">
          <a:xfrm flipH="1">
            <a:off x="2476500" y="3983038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41" name="AutoShape 24"/>
          <p:cNvCxnSpPr>
            <a:cxnSpLocks noChangeShapeType="1"/>
            <a:stCxn id="9233" idx="3"/>
          </p:cNvCxnSpPr>
          <p:nvPr/>
        </p:nvCxnSpPr>
        <p:spPr bwMode="auto">
          <a:xfrm flipH="1">
            <a:off x="22860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42" name="AutoShape 25"/>
          <p:cNvCxnSpPr>
            <a:cxnSpLocks noChangeShapeType="1"/>
            <a:stCxn id="9233" idx="5"/>
          </p:cNvCxnSpPr>
          <p:nvPr/>
        </p:nvCxnSpPr>
        <p:spPr bwMode="auto">
          <a:xfrm>
            <a:off x="26114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43" name="AutoShape 26"/>
          <p:cNvCxnSpPr>
            <a:cxnSpLocks noChangeShapeType="1"/>
            <a:endCxn id="9229" idx="3"/>
          </p:cNvCxnSpPr>
          <p:nvPr/>
        </p:nvCxnSpPr>
        <p:spPr bwMode="auto">
          <a:xfrm flipV="1">
            <a:off x="4484688" y="47450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44" name="AutoShape 27"/>
          <p:cNvCxnSpPr>
            <a:cxnSpLocks noChangeShapeType="1"/>
            <a:endCxn id="9231" idx="3"/>
          </p:cNvCxnSpPr>
          <p:nvPr/>
        </p:nvCxnSpPr>
        <p:spPr bwMode="auto">
          <a:xfrm flipV="1">
            <a:off x="54102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45" name="AutoShape 28"/>
          <p:cNvCxnSpPr>
            <a:cxnSpLocks noChangeShapeType="1"/>
            <a:endCxn id="9231" idx="5"/>
          </p:cNvCxnSpPr>
          <p:nvPr/>
        </p:nvCxnSpPr>
        <p:spPr bwMode="auto">
          <a:xfrm flipH="1" flipV="1">
            <a:off x="57356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46" name="AutoShape 29"/>
          <p:cNvCxnSpPr>
            <a:cxnSpLocks noChangeShapeType="1"/>
            <a:endCxn id="9230" idx="3"/>
          </p:cNvCxnSpPr>
          <p:nvPr/>
        </p:nvCxnSpPr>
        <p:spPr bwMode="auto">
          <a:xfrm flipV="1">
            <a:off x="61293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47" name="AutoShape 30"/>
          <p:cNvCxnSpPr>
            <a:cxnSpLocks noChangeShapeType="1"/>
            <a:endCxn id="9230" idx="5"/>
          </p:cNvCxnSpPr>
          <p:nvPr/>
        </p:nvCxnSpPr>
        <p:spPr bwMode="auto">
          <a:xfrm flipH="1" flipV="1">
            <a:off x="66167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48" name="AutoShape 31"/>
          <p:cNvCxnSpPr>
            <a:cxnSpLocks noChangeShapeType="1"/>
            <a:stCxn id="9229" idx="5"/>
          </p:cNvCxnSpPr>
          <p:nvPr/>
        </p:nvCxnSpPr>
        <p:spPr bwMode="auto">
          <a:xfrm>
            <a:off x="5016500" y="47450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49" name="AutoShape 32"/>
          <p:cNvCxnSpPr>
            <a:cxnSpLocks noChangeShapeType="1"/>
            <a:stCxn id="9229" idx="4"/>
          </p:cNvCxnSpPr>
          <p:nvPr/>
        </p:nvCxnSpPr>
        <p:spPr bwMode="auto">
          <a:xfrm>
            <a:off x="48006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250" name="AutoShape 33"/>
          <p:cNvCxnSpPr>
            <a:cxnSpLocks noChangeShapeType="1"/>
            <a:stCxn id="9230" idx="4"/>
          </p:cNvCxnSpPr>
          <p:nvPr/>
        </p:nvCxnSpPr>
        <p:spPr bwMode="auto">
          <a:xfrm>
            <a:off x="64008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9251" name="Rectangle 3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52" name="Text Box 35"/>
          <p:cNvSpPr txBox="1">
            <a:spLocks noChangeArrowheads="1"/>
          </p:cNvSpPr>
          <p:nvPr/>
        </p:nvSpPr>
        <p:spPr bwMode="auto">
          <a:xfrm>
            <a:off x="5486400" y="1690688"/>
            <a:ext cx="12255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Έχει ύψος</a:t>
            </a:r>
          </a:p>
        </p:txBody>
      </p:sp>
      <p:pic>
        <p:nvPicPr>
          <p:cNvPr id="9253" name="Picture 37" descr="TP_tmp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43700" y="1752600"/>
            <a:ext cx="990600" cy="2794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9254" name="AutoShape 39"/>
          <p:cNvSpPr>
            <a:spLocks noChangeArrowheads="1"/>
          </p:cNvSpPr>
          <p:nvPr/>
        </p:nvSpPr>
        <p:spPr bwMode="auto">
          <a:xfrm>
            <a:off x="4724400" y="1752600"/>
            <a:ext cx="533400" cy="228600"/>
          </a:xfrm>
          <a:prstGeom prst="rightArrow">
            <a:avLst>
              <a:gd name="adj1" fmla="val 50000"/>
              <a:gd name="adj2" fmla="val 58333"/>
            </a:avLst>
          </a:prstGeom>
          <a:solidFill>
            <a:srgbClr val="FF6600">
              <a:alpha val="2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9255" name="3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42" name="AutoShape 2"/>
          <p:cNvCxnSpPr>
            <a:cxnSpLocks noChangeShapeType="1"/>
            <a:stCxn id="10255" idx="3"/>
          </p:cNvCxnSpPr>
          <p:nvPr/>
        </p:nvCxnSpPr>
        <p:spPr bwMode="auto">
          <a:xfrm flipH="1">
            <a:off x="3048000" y="4745038"/>
            <a:ext cx="122238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3" name="AutoShape 3"/>
          <p:cNvCxnSpPr>
            <a:cxnSpLocks noChangeShapeType="1"/>
            <a:endCxn id="10255" idx="5"/>
          </p:cNvCxnSpPr>
          <p:nvPr/>
        </p:nvCxnSpPr>
        <p:spPr bwMode="auto">
          <a:xfrm flipH="1" flipV="1">
            <a:off x="3763963" y="4745038"/>
            <a:ext cx="122237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4" name="AutoShape 4"/>
          <p:cNvCxnSpPr>
            <a:cxnSpLocks noChangeShapeType="1"/>
          </p:cNvCxnSpPr>
          <p:nvPr/>
        </p:nvCxnSpPr>
        <p:spPr bwMode="auto">
          <a:xfrm flipH="1">
            <a:off x="32766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45" name="AutoShape 5"/>
          <p:cNvCxnSpPr>
            <a:cxnSpLocks noChangeShapeType="1"/>
          </p:cNvCxnSpPr>
          <p:nvPr/>
        </p:nvCxnSpPr>
        <p:spPr bwMode="auto">
          <a:xfrm>
            <a:off x="35052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46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0248" name="Text Box 9"/>
          <p:cNvSpPr txBox="1">
            <a:spLocks noChangeArrowheads="1"/>
          </p:cNvSpPr>
          <p:nvPr/>
        </p:nvSpPr>
        <p:spPr bwMode="auto">
          <a:xfrm>
            <a:off x="533400" y="1676400"/>
            <a:ext cx="40878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Όλα τα φύλλα ισαπέχουν από τη ρίζα. </a:t>
            </a:r>
          </a:p>
        </p:txBody>
      </p:sp>
      <p:sp>
        <p:nvSpPr>
          <p:cNvPr id="10249" name="Oval 10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10250" name="Oval 11"/>
          <p:cNvSpPr>
            <a:spLocks noChangeArrowheads="1"/>
          </p:cNvSpPr>
          <p:nvPr/>
        </p:nvSpPr>
        <p:spPr bwMode="auto">
          <a:xfrm>
            <a:off x="2743200" y="3657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10251" name="Oval 12"/>
          <p:cNvSpPr>
            <a:spLocks noChangeArrowheads="1"/>
          </p:cNvSpPr>
          <p:nvPr/>
        </p:nvSpPr>
        <p:spPr bwMode="auto">
          <a:xfrm>
            <a:off x="5257800" y="3657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19 3</a:t>
            </a:r>
            <a:r>
              <a:rPr lang="en-US" b="1"/>
              <a:t>1</a:t>
            </a:r>
            <a:endParaRPr lang="el-GR" b="1"/>
          </a:p>
        </p:txBody>
      </p:sp>
      <p:sp>
        <p:nvSpPr>
          <p:cNvPr id="10252" name="Oval 13"/>
          <p:cNvSpPr>
            <a:spLocks noChangeArrowheads="1"/>
          </p:cNvSpPr>
          <p:nvPr/>
        </p:nvSpPr>
        <p:spPr bwMode="auto">
          <a:xfrm>
            <a:off x="44958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6 18</a:t>
            </a:r>
          </a:p>
        </p:txBody>
      </p:sp>
      <p:sp>
        <p:nvSpPr>
          <p:cNvPr id="10253" name="Oval 14"/>
          <p:cNvSpPr>
            <a:spLocks noChangeArrowheads="1"/>
          </p:cNvSpPr>
          <p:nvPr/>
        </p:nvSpPr>
        <p:spPr bwMode="auto">
          <a:xfrm>
            <a:off x="60960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33 40</a:t>
            </a:r>
          </a:p>
        </p:txBody>
      </p:sp>
      <p:sp>
        <p:nvSpPr>
          <p:cNvPr id="10254" name="Oval 15"/>
          <p:cNvSpPr>
            <a:spLocks noChangeArrowheads="1"/>
          </p:cNvSpPr>
          <p:nvPr/>
        </p:nvSpPr>
        <p:spPr bwMode="auto">
          <a:xfrm>
            <a:off x="54102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r>
              <a:rPr lang="el-GR" b="1"/>
              <a:t>4</a:t>
            </a:r>
          </a:p>
        </p:txBody>
      </p:sp>
      <p:sp>
        <p:nvSpPr>
          <p:cNvPr id="10255" name="Oval 16"/>
          <p:cNvSpPr>
            <a:spLocks noChangeArrowheads="1"/>
          </p:cNvSpPr>
          <p:nvPr/>
        </p:nvSpPr>
        <p:spPr bwMode="auto">
          <a:xfrm>
            <a:off x="3048000" y="4419600"/>
            <a:ext cx="838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6 9 12</a:t>
            </a:r>
          </a:p>
        </p:txBody>
      </p:sp>
      <p:sp>
        <p:nvSpPr>
          <p:cNvPr id="10256" name="Oval 17"/>
          <p:cNvSpPr>
            <a:spLocks noChangeArrowheads="1"/>
          </p:cNvSpPr>
          <p:nvPr/>
        </p:nvSpPr>
        <p:spPr bwMode="auto">
          <a:xfrm>
            <a:off x="22860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10257" name="AutoShape 18"/>
          <p:cNvCxnSpPr>
            <a:cxnSpLocks noChangeShapeType="1"/>
            <a:stCxn id="10249" idx="5"/>
            <a:endCxn id="10251" idx="1"/>
          </p:cNvCxnSpPr>
          <p:nvPr/>
        </p:nvCxnSpPr>
        <p:spPr bwMode="auto">
          <a:xfrm>
            <a:off x="4211638" y="3297238"/>
            <a:ext cx="11461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58" name="AutoShape 19"/>
          <p:cNvCxnSpPr>
            <a:cxnSpLocks noChangeShapeType="1"/>
            <a:stCxn id="10251" idx="5"/>
            <a:endCxn id="10253" idx="0"/>
          </p:cNvCxnSpPr>
          <p:nvPr/>
        </p:nvCxnSpPr>
        <p:spPr bwMode="auto">
          <a:xfrm>
            <a:off x="5843588" y="3983038"/>
            <a:ext cx="5572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59" name="AutoShape 20"/>
          <p:cNvCxnSpPr>
            <a:cxnSpLocks noChangeShapeType="1"/>
            <a:stCxn id="10251" idx="3"/>
            <a:endCxn id="10252" idx="0"/>
          </p:cNvCxnSpPr>
          <p:nvPr/>
        </p:nvCxnSpPr>
        <p:spPr bwMode="auto">
          <a:xfrm flipH="1">
            <a:off x="4800600" y="3983038"/>
            <a:ext cx="5572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0" name="AutoShape 21"/>
          <p:cNvCxnSpPr>
            <a:cxnSpLocks noChangeShapeType="1"/>
            <a:stCxn id="10251" idx="4"/>
            <a:endCxn id="10254" idx="0"/>
          </p:cNvCxnSpPr>
          <p:nvPr/>
        </p:nvCxnSpPr>
        <p:spPr bwMode="auto">
          <a:xfrm>
            <a:off x="5600700" y="4038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1" name="AutoShape 22"/>
          <p:cNvCxnSpPr>
            <a:cxnSpLocks noChangeShapeType="1"/>
            <a:stCxn id="10249" idx="3"/>
            <a:endCxn id="10250" idx="7"/>
          </p:cNvCxnSpPr>
          <p:nvPr/>
        </p:nvCxnSpPr>
        <p:spPr bwMode="auto">
          <a:xfrm flipH="1">
            <a:off x="3068638" y="32972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2" name="AutoShape 23"/>
          <p:cNvCxnSpPr>
            <a:cxnSpLocks noChangeShapeType="1"/>
            <a:stCxn id="10250" idx="5"/>
            <a:endCxn id="10255" idx="0"/>
          </p:cNvCxnSpPr>
          <p:nvPr/>
        </p:nvCxnSpPr>
        <p:spPr bwMode="auto">
          <a:xfrm>
            <a:off x="3068638" y="3983038"/>
            <a:ext cx="3984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3" name="AutoShape 24"/>
          <p:cNvCxnSpPr>
            <a:cxnSpLocks noChangeShapeType="1"/>
            <a:stCxn id="10250" idx="3"/>
            <a:endCxn id="10256" idx="0"/>
          </p:cNvCxnSpPr>
          <p:nvPr/>
        </p:nvCxnSpPr>
        <p:spPr bwMode="auto">
          <a:xfrm flipH="1">
            <a:off x="2476500" y="3983038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4" name="AutoShape 25"/>
          <p:cNvCxnSpPr>
            <a:cxnSpLocks noChangeShapeType="1"/>
            <a:stCxn id="10256" idx="3"/>
          </p:cNvCxnSpPr>
          <p:nvPr/>
        </p:nvCxnSpPr>
        <p:spPr bwMode="auto">
          <a:xfrm flipH="1">
            <a:off x="22860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5" name="AutoShape 26"/>
          <p:cNvCxnSpPr>
            <a:cxnSpLocks noChangeShapeType="1"/>
            <a:stCxn id="10256" idx="5"/>
          </p:cNvCxnSpPr>
          <p:nvPr/>
        </p:nvCxnSpPr>
        <p:spPr bwMode="auto">
          <a:xfrm>
            <a:off x="26114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6" name="AutoShape 27"/>
          <p:cNvCxnSpPr>
            <a:cxnSpLocks noChangeShapeType="1"/>
            <a:endCxn id="10252" idx="3"/>
          </p:cNvCxnSpPr>
          <p:nvPr/>
        </p:nvCxnSpPr>
        <p:spPr bwMode="auto">
          <a:xfrm flipV="1">
            <a:off x="4484688" y="47450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7" name="AutoShape 28"/>
          <p:cNvCxnSpPr>
            <a:cxnSpLocks noChangeShapeType="1"/>
            <a:endCxn id="10254" idx="3"/>
          </p:cNvCxnSpPr>
          <p:nvPr/>
        </p:nvCxnSpPr>
        <p:spPr bwMode="auto">
          <a:xfrm flipV="1">
            <a:off x="54102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8" name="AutoShape 29"/>
          <p:cNvCxnSpPr>
            <a:cxnSpLocks noChangeShapeType="1"/>
            <a:endCxn id="10254" idx="5"/>
          </p:cNvCxnSpPr>
          <p:nvPr/>
        </p:nvCxnSpPr>
        <p:spPr bwMode="auto">
          <a:xfrm flipH="1" flipV="1">
            <a:off x="57356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69" name="AutoShape 30"/>
          <p:cNvCxnSpPr>
            <a:cxnSpLocks noChangeShapeType="1"/>
            <a:endCxn id="10253" idx="3"/>
          </p:cNvCxnSpPr>
          <p:nvPr/>
        </p:nvCxnSpPr>
        <p:spPr bwMode="auto">
          <a:xfrm flipV="1">
            <a:off x="61293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70" name="AutoShape 31"/>
          <p:cNvCxnSpPr>
            <a:cxnSpLocks noChangeShapeType="1"/>
            <a:endCxn id="10253" idx="5"/>
          </p:cNvCxnSpPr>
          <p:nvPr/>
        </p:nvCxnSpPr>
        <p:spPr bwMode="auto">
          <a:xfrm flipH="1" flipV="1">
            <a:off x="66167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71" name="AutoShape 32"/>
          <p:cNvCxnSpPr>
            <a:cxnSpLocks noChangeShapeType="1"/>
            <a:stCxn id="10252" idx="5"/>
          </p:cNvCxnSpPr>
          <p:nvPr/>
        </p:nvCxnSpPr>
        <p:spPr bwMode="auto">
          <a:xfrm>
            <a:off x="5016500" y="47450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72" name="AutoShape 33"/>
          <p:cNvCxnSpPr>
            <a:cxnSpLocks noChangeShapeType="1"/>
            <a:stCxn id="10252" idx="4"/>
          </p:cNvCxnSpPr>
          <p:nvPr/>
        </p:nvCxnSpPr>
        <p:spPr bwMode="auto">
          <a:xfrm>
            <a:off x="48006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273" name="AutoShape 34"/>
          <p:cNvCxnSpPr>
            <a:cxnSpLocks noChangeShapeType="1"/>
            <a:stCxn id="10253" idx="4"/>
          </p:cNvCxnSpPr>
          <p:nvPr/>
        </p:nvCxnSpPr>
        <p:spPr bwMode="auto">
          <a:xfrm>
            <a:off x="64008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0274" name="AutoShape 35"/>
          <p:cNvSpPr>
            <a:spLocks noChangeArrowheads="1"/>
          </p:cNvSpPr>
          <p:nvPr/>
        </p:nvSpPr>
        <p:spPr bwMode="auto">
          <a:xfrm>
            <a:off x="4038600" y="25908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0275" name="Text Box 37"/>
          <p:cNvSpPr txBox="1">
            <a:spLocks noChangeArrowheads="1"/>
          </p:cNvSpPr>
          <p:nvPr/>
        </p:nvSpPr>
        <p:spPr bwMode="auto">
          <a:xfrm>
            <a:off x="6842125" y="2879725"/>
            <a:ext cx="145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Αναζήτηση 23</a:t>
            </a:r>
          </a:p>
        </p:txBody>
      </p:sp>
      <p:sp>
        <p:nvSpPr>
          <p:cNvPr id="10276" name="Text Box 38"/>
          <p:cNvSpPr txBox="1">
            <a:spLocks noChangeArrowheads="1"/>
          </p:cNvSpPr>
          <p:nvPr/>
        </p:nvSpPr>
        <p:spPr bwMode="auto">
          <a:xfrm>
            <a:off x="4191000" y="2514600"/>
            <a:ext cx="7540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15&lt;23</a:t>
            </a:r>
          </a:p>
        </p:txBody>
      </p:sp>
      <p:sp>
        <p:nvSpPr>
          <p:cNvPr id="10277" name="Rectangle 4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10278" name="37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266" name="AutoShape 2"/>
          <p:cNvCxnSpPr>
            <a:cxnSpLocks noChangeShapeType="1"/>
            <a:stCxn id="11280" idx="3"/>
          </p:cNvCxnSpPr>
          <p:nvPr/>
        </p:nvCxnSpPr>
        <p:spPr bwMode="auto">
          <a:xfrm flipH="1">
            <a:off x="3048000" y="4745038"/>
            <a:ext cx="122238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67" name="AutoShape 3"/>
          <p:cNvCxnSpPr>
            <a:cxnSpLocks noChangeShapeType="1"/>
            <a:endCxn id="11280" idx="5"/>
          </p:cNvCxnSpPr>
          <p:nvPr/>
        </p:nvCxnSpPr>
        <p:spPr bwMode="auto">
          <a:xfrm flipH="1" flipV="1">
            <a:off x="3763963" y="4745038"/>
            <a:ext cx="122237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68" name="AutoShape 4"/>
          <p:cNvCxnSpPr>
            <a:cxnSpLocks noChangeShapeType="1"/>
          </p:cNvCxnSpPr>
          <p:nvPr/>
        </p:nvCxnSpPr>
        <p:spPr bwMode="auto">
          <a:xfrm flipH="1">
            <a:off x="32766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69" name="AutoShape 5"/>
          <p:cNvCxnSpPr>
            <a:cxnSpLocks noChangeShapeType="1"/>
          </p:cNvCxnSpPr>
          <p:nvPr/>
        </p:nvCxnSpPr>
        <p:spPr bwMode="auto">
          <a:xfrm>
            <a:off x="35052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270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71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533400" y="1676400"/>
            <a:ext cx="40878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Όλα τα φύλλα ισαπέχουν από τη ρίζα. </a:t>
            </a:r>
          </a:p>
        </p:txBody>
      </p:sp>
      <p:sp>
        <p:nvSpPr>
          <p:cNvPr id="11274" name="Oval 10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11275" name="Oval 11"/>
          <p:cNvSpPr>
            <a:spLocks noChangeArrowheads="1"/>
          </p:cNvSpPr>
          <p:nvPr/>
        </p:nvSpPr>
        <p:spPr bwMode="auto">
          <a:xfrm>
            <a:off x="2743200" y="3657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11276" name="Oval 12"/>
          <p:cNvSpPr>
            <a:spLocks noChangeArrowheads="1"/>
          </p:cNvSpPr>
          <p:nvPr/>
        </p:nvSpPr>
        <p:spPr bwMode="auto">
          <a:xfrm>
            <a:off x="5257800" y="3657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19 3</a:t>
            </a:r>
            <a:r>
              <a:rPr lang="en-US" b="1"/>
              <a:t>1</a:t>
            </a:r>
            <a:endParaRPr lang="el-GR" b="1"/>
          </a:p>
        </p:txBody>
      </p:sp>
      <p:sp>
        <p:nvSpPr>
          <p:cNvPr id="11277" name="Oval 13"/>
          <p:cNvSpPr>
            <a:spLocks noChangeArrowheads="1"/>
          </p:cNvSpPr>
          <p:nvPr/>
        </p:nvSpPr>
        <p:spPr bwMode="auto">
          <a:xfrm>
            <a:off x="44958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6 18</a:t>
            </a:r>
          </a:p>
        </p:txBody>
      </p:sp>
      <p:sp>
        <p:nvSpPr>
          <p:cNvPr id="11278" name="Oval 14"/>
          <p:cNvSpPr>
            <a:spLocks noChangeArrowheads="1"/>
          </p:cNvSpPr>
          <p:nvPr/>
        </p:nvSpPr>
        <p:spPr bwMode="auto">
          <a:xfrm>
            <a:off x="60960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33 40</a:t>
            </a:r>
          </a:p>
        </p:txBody>
      </p:sp>
      <p:sp>
        <p:nvSpPr>
          <p:cNvPr id="11279" name="Oval 15"/>
          <p:cNvSpPr>
            <a:spLocks noChangeArrowheads="1"/>
          </p:cNvSpPr>
          <p:nvPr/>
        </p:nvSpPr>
        <p:spPr bwMode="auto">
          <a:xfrm>
            <a:off x="54102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r>
              <a:rPr lang="el-GR" b="1"/>
              <a:t>4</a:t>
            </a:r>
          </a:p>
        </p:txBody>
      </p:sp>
      <p:sp>
        <p:nvSpPr>
          <p:cNvPr id="11280" name="Oval 16"/>
          <p:cNvSpPr>
            <a:spLocks noChangeArrowheads="1"/>
          </p:cNvSpPr>
          <p:nvPr/>
        </p:nvSpPr>
        <p:spPr bwMode="auto">
          <a:xfrm>
            <a:off x="3048000" y="4419600"/>
            <a:ext cx="838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6 9 12</a:t>
            </a:r>
          </a:p>
        </p:txBody>
      </p:sp>
      <p:sp>
        <p:nvSpPr>
          <p:cNvPr id="11281" name="Oval 17"/>
          <p:cNvSpPr>
            <a:spLocks noChangeArrowheads="1"/>
          </p:cNvSpPr>
          <p:nvPr/>
        </p:nvSpPr>
        <p:spPr bwMode="auto">
          <a:xfrm>
            <a:off x="22860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11282" name="AutoShape 18"/>
          <p:cNvCxnSpPr>
            <a:cxnSpLocks noChangeShapeType="1"/>
            <a:stCxn id="11274" idx="5"/>
            <a:endCxn id="11276" idx="1"/>
          </p:cNvCxnSpPr>
          <p:nvPr/>
        </p:nvCxnSpPr>
        <p:spPr bwMode="auto">
          <a:xfrm>
            <a:off x="4211638" y="3297238"/>
            <a:ext cx="11461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83" name="AutoShape 19"/>
          <p:cNvCxnSpPr>
            <a:cxnSpLocks noChangeShapeType="1"/>
            <a:stCxn id="11276" idx="5"/>
            <a:endCxn id="11278" idx="0"/>
          </p:cNvCxnSpPr>
          <p:nvPr/>
        </p:nvCxnSpPr>
        <p:spPr bwMode="auto">
          <a:xfrm>
            <a:off x="5843588" y="3983038"/>
            <a:ext cx="5572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84" name="AutoShape 20"/>
          <p:cNvCxnSpPr>
            <a:cxnSpLocks noChangeShapeType="1"/>
            <a:stCxn id="11276" idx="3"/>
            <a:endCxn id="11277" idx="0"/>
          </p:cNvCxnSpPr>
          <p:nvPr/>
        </p:nvCxnSpPr>
        <p:spPr bwMode="auto">
          <a:xfrm flipH="1">
            <a:off x="4800600" y="3983038"/>
            <a:ext cx="5572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85" name="AutoShape 21"/>
          <p:cNvCxnSpPr>
            <a:cxnSpLocks noChangeShapeType="1"/>
            <a:stCxn id="11276" idx="4"/>
            <a:endCxn id="11279" idx="0"/>
          </p:cNvCxnSpPr>
          <p:nvPr/>
        </p:nvCxnSpPr>
        <p:spPr bwMode="auto">
          <a:xfrm>
            <a:off x="5600700" y="4038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86" name="AutoShape 22"/>
          <p:cNvCxnSpPr>
            <a:cxnSpLocks noChangeShapeType="1"/>
            <a:stCxn id="11274" idx="3"/>
            <a:endCxn id="11275" idx="7"/>
          </p:cNvCxnSpPr>
          <p:nvPr/>
        </p:nvCxnSpPr>
        <p:spPr bwMode="auto">
          <a:xfrm flipH="1">
            <a:off x="3068638" y="32972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87" name="AutoShape 23"/>
          <p:cNvCxnSpPr>
            <a:cxnSpLocks noChangeShapeType="1"/>
            <a:stCxn id="11275" idx="5"/>
            <a:endCxn id="11280" idx="0"/>
          </p:cNvCxnSpPr>
          <p:nvPr/>
        </p:nvCxnSpPr>
        <p:spPr bwMode="auto">
          <a:xfrm>
            <a:off x="3068638" y="3983038"/>
            <a:ext cx="3984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88" name="AutoShape 24"/>
          <p:cNvCxnSpPr>
            <a:cxnSpLocks noChangeShapeType="1"/>
            <a:stCxn id="11275" idx="3"/>
            <a:endCxn id="11281" idx="0"/>
          </p:cNvCxnSpPr>
          <p:nvPr/>
        </p:nvCxnSpPr>
        <p:spPr bwMode="auto">
          <a:xfrm flipH="1">
            <a:off x="2476500" y="3983038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89" name="AutoShape 25"/>
          <p:cNvCxnSpPr>
            <a:cxnSpLocks noChangeShapeType="1"/>
            <a:stCxn id="11281" idx="3"/>
          </p:cNvCxnSpPr>
          <p:nvPr/>
        </p:nvCxnSpPr>
        <p:spPr bwMode="auto">
          <a:xfrm flipH="1">
            <a:off x="22860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90" name="AutoShape 26"/>
          <p:cNvCxnSpPr>
            <a:cxnSpLocks noChangeShapeType="1"/>
            <a:stCxn id="11281" idx="5"/>
          </p:cNvCxnSpPr>
          <p:nvPr/>
        </p:nvCxnSpPr>
        <p:spPr bwMode="auto">
          <a:xfrm>
            <a:off x="26114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91" name="AutoShape 27"/>
          <p:cNvCxnSpPr>
            <a:cxnSpLocks noChangeShapeType="1"/>
            <a:endCxn id="11277" idx="3"/>
          </p:cNvCxnSpPr>
          <p:nvPr/>
        </p:nvCxnSpPr>
        <p:spPr bwMode="auto">
          <a:xfrm flipV="1">
            <a:off x="4484688" y="47450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92" name="AutoShape 28"/>
          <p:cNvCxnSpPr>
            <a:cxnSpLocks noChangeShapeType="1"/>
            <a:endCxn id="11279" idx="3"/>
          </p:cNvCxnSpPr>
          <p:nvPr/>
        </p:nvCxnSpPr>
        <p:spPr bwMode="auto">
          <a:xfrm flipV="1">
            <a:off x="54102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93" name="AutoShape 29"/>
          <p:cNvCxnSpPr>
            <a:cxnSpLocks noChangeShapeType="1"/>
            <a:endCxn id="11279" idx="5"/>
          </p:cNvCxnSpPr>
          <p:nvPr/>
        </p:nvCxnSpPr>
        <p:spPr bwMode="auto">
          <a:xfrm flipH="1" flipV="1">
            <a:off x="57356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94" name="AutoShape 30"/>
          <p:cNvCxnSpPr>
            <a:cxnSpLocks noChangeShapeType="1"/>
            <a:endCxn id="11278" idx="3"/>
          </p:cNvCxnSpPr>
          <p:nvPr/>
        </p:nvCxnSpPr>
        <p:spPr bwMode="auto">
          <a:xfrm flipV="1">
            <a:off x="61293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95" name="AutoShape 31"/>
          <p:cNvCxnSpPr>
            <a:cxnSpLocks noChangeShapeType="1"/>
            <a:endCxn id="11278" idx="5"/>
          </p:cNvCxnSpPr>
          <p:nvPr/>
        </p:nvCxnSpPr>
        <p:spPr bwMode="auto">
          <a:xfrm flipH="1" flipV="1">
            <a:off x="66167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96" name="AutoShape 32"/>
          <p:cNvCxnSpPr>
            <a:cxnSpLocks noChangeShapeType="1"/>
            <a:stCxn id="11277" idx="5"/>
          </p:cNvCxnSpPr>
          <p:nvPr/>
        </p:nvCxnSpPr>
        <p:spPr bwMode="auto">
          <a:xfrm>
            <a:off x="5016500" y="47450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97" name="AutoShape 33"/>
          <p:cNvCxnSpPr>
            <a:cxnSpLocks noChangeShapeType="1"/>
            <a:stCxn id="11277" idx="4"/>
          </p:cNvCxnSpPr>
          <p:nvPr/>
        </p:nvCxnSpPr>
        <p:spPr bwMode="auto">
          <a:xfrm>
            <a:off x="48006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298" name="AutoShape 34"/>
          <p:cNvCxnSpPr>
            <a:cxnSpLocks noChangeShapeType="1"/>
            <a:stCxn id="11278" idx="4"/>
          </p:cNvCxnSpPr>
          <p:nvPr/>
        </p:nvCxnSpPr>
        <p:spPr bwMode="auto">
          <a:xfrm>
            <a:off x="64008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1299" name="Text Box 37"/>
          <p:cNvSpPr txBox="1">
            <a:spLocks noChangeArrowheads="1"/>
          </p:cNvSpPr>
          <p:nvPr/>
        </p:nvSpPr>
        <p:spPr bwMode="auto">
          <a:xfrm>
            <a:off x="6842125" y="2879725"/>
            <a:ext cx="145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Αναζήτηση 23</a:t>
            </a:r>
          </a:p>
        </p:txBody>
      </p:sp>
      <p:sp>
        <p:nvSpPr>
          <p:cNvPr id="11300" name="AutoShape 38"/>
          <p:cNvSpPr>
            <a:spLocks noChangeArrowheads="1"/>
          </p:cNvSpPr>
          <p:nvPr/>
        </p:nvSpPr>
        <p:spPr bwMode="auto">
          <a:xfrm>
            <a:off x="5494338" y="32766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301" name="Text Box 39"/>
          <p:cNvSpPr txBox="1">
            <a:spLocks noChangeArrowheads="1"/>
          </p:cNvSpPr>
          <p:nvPr/>
        </p:nvSpPr>
        <p:spPr bwMode="auto">
          <a:xfrm>
            <a:off x="5646738" y="3200400"/>
            <a:ext cx="10985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19&lt;23&lt;31</a:t>
            </a:r>
          </a:p>
        </p:txBody>
      </p:sp>
      <p:sp useBgFill="1">
        <p:nvSpPr>
          <p:cNvPr id="11302" name="37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290" name="AutoShape 2"/>
          <p:cNvCxnSpPr>
            <a:cxnSpLocks noChangeShapeType="1"/>
            <a:stCxn id="12304" idx="3"/>
          </p:cNvCxnSpPr>
          <p:nvPr/>
        </p:nvCxnSpPr>
        <p:spPr bwMode="auto">
          <a:xfrm flipH="1">
            <a:off x="3048000" y="4745038"/>
            <a:ext cx="122238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1" name="AutoShape 3"/>
          <p:cNvCxnSpPr>
            <a:cxnSpLocks noChangeShapeType="1"/>
            <a:endCxn id="12304" idx="5"/>
          </p:cNvCxnSpPr>
          <p:nvPr/>
        </p:nvCxnSpPr>
        <p:spPr bwMode="auto">
          <a:xfrm flipH="1" flipV="1">
            <a:off x="3763963" y="4745038"/>
            <a:ext cx="122237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2" name="AutoShape 4"/>
          <p:cNvCxnSpPr>
            <a:cxnSpLocks noChangeShapeType="1"/>
          </p:cNvCxnSpPr>
          <p:nvPr/>
        </p:nvCxnSpPr>
        <p:spPr bwMode="auto">
          <a:xfrm flipH="1">
            <a:off x="32766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293" name="AutoShape 5"/>
          <p:cNvCxnSpPr>
            <a:cxnSpLocks noChangeShapeType="1"/>
          </p:cNvCxnSpPr>
          <p:nvPr/>
        </p:nvCxnSpPr>
        <p:spPr bwMode="auto">
          <a:xfrm>
            <a:off x="35052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29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295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533400" y="1676400"/>
            <a:ext cx="40878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Όλα τα φύλλα ισαπέχουν από τη ρίζα. </a:t>
            </a:r>
          </a:p>
        </p:txBody>
      </p:sp>
      <p:sp>
        <p:nvSpPr>
          <p:cNvPr id="12298" name="Oval 10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12299" name="Oval 11"/>
          <p:cNvSpPr>
            <a:spLocks noChangeArrowheads="1"/>
          </p:cNvSpPr>
          <p:nvPr/>
        </p:nvSpPr>
        <p:spPr bwMode="auto">
          <a:xfrm>
            <a:off x="2743200" y="3657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12300" name="Oval 12"/>
          <p:cNvSpPr>
            <a:spLocks noChangeArrowheads="1"/>
          </p:cNvSpPr>
          <p:nvPr/>
        </p:nvSpPr>
        <p:spPr bwMode="auto">
          <a:xfrm>
            <a:off x="5257800" y="3657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19 3</a:t>
            </a:r>
            <a:r>
              <a:rPr lang="en-US" b="1"/>
              <a:t>1</a:t>
            </a:r>
            <a:endParaRPr lang="el-GR" b="1"/>
          </a:p>
        </p:txBody>
      </p:sp>
      <p:sp>
        <p:nvSpPr>
          <p:cNvPr id="12301" name="Oval 13"/>
          <p:cNvSpPr>
            <a:spLocks noChangeArrowheads="1"/>
          </p:cNvSpPr>
          <p:nvPr/>
        </p:nvSpPr>
        <p:spPr bwMode="auto">
          <a:xfrm>
            <a:off x="44958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6 18</a:t>
            </a:r>
          </a:p>
        </p:txBody>
      </p:sp>
      <p:sp>
        <p:nvSpPr>
          <p:cNvPr id="12302" name="Oval 14"/>
          <p:cNvSpPr>
            <a:spLocks noChangeArrowheads="1"/>
          </p:cNvSpPr>
          <p:nvPr/>
        </p:nvSpPr>
        <p:spPr bwMode="auto">
          <a:xfrm>
            <a:off x="60960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33 40</a:t>
            </a:r>
          </a:p>
        </p:txBody>
      </p:sp>
      <p:sp>
        <p:nvSpPr>
          <p:cNvPr id="12303" name="Oval 15"/>
          <p:cNvSpPr>
            <a:spLocks noChangeArrowheads="1"/>
          </p:cNvSpPr>
          <p:nvPr/>
        </p:nvSpPr>
        <p:spPr bwMode="auto">
          <a:xfrm>
            <a:off x="54102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r>
              <a:rPr lang="el-GR" b="1"/>
              <a:t>4</a:t>
            </a:r>
          </a:p>
        </p:txBody>
      </p:sp>
      <p:sp>
        <p:nvSpPr>
          <p:cNvPr id="12304" name="Oval 16"/>
          <p:cNvSpPr>
            <a:spLocks noChangeArrowheads="1"/>
          </p:cNvSpPr>
          <p:nvPr/>
        </p:nvSpPr>
        <p:spPr bwMode="auto">
          <a:xfrm>
            <a:off x="3048000" y="4419600"/>
            <a:ext cx="838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6 9 12</a:t>
            </a:r>
          </a:p>
        </p:txBody>
      </p:sp>
      <p:sp>
        <p:nvSpPr>
          <p:cNvPr id="12305" name="Oval 17"/>
          <p:cNvSpPr>
            <a:spLocks noChangeArrowheads="1"/>
          </p:cNvSpPr>
          <p:nvPr/>
        </p:nvSpPr>
        <p:spPr bwMode="auto">
          <a:xfrm>
            <a:off x="22860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12306" name="AutoShape 18"/>
          <p:cNvCxnSpPr>
            <a:cxnSpLocks noChangeShapeType="1"/>
            <a:stCxn id="12298" idx="5"/>
            <a:endCxn id="12300" idx="1"/>
          </p:cNvCxnSpPr>
          <p:nvPr/>
        </p:nvCxnSpPr>
        <p:spPr bwMode="auto">
          <a:xfrm>
            <a:off x="4211638" y="3297238"/>
            <a:ext cx="11461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7" name="AutoShape 19"/>
          <p:cNvCxnSpPr>
            <a:cxnSpLocks noChangeShapeType="1"/>
            <a:stCxn id="12300" idx="5"/>
            <a:endCxn id="12302" idx="0"/>
          </p:cNvCxnSpPr>
          <p:nvPr/>
        </p:nvCxnSpPr>
        <p:spPr bwMode="auto">
          <a:xfrm>
            <a:off x="5843588" y="3983038"/>
            <a:ext cx="5572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8" name="AutoShape 20"/>
          <p:cNvCxnSpPr>
            <a:cxnSpLocks noChangeShapeType="1"/>
            <a:stCxn id="12300" idx="3"/>
            <a:endCxn id="12301" idx="0"/>
          </p:cNvCxnSpPr>
          <p:nvPr/>
        </p:nvCxnSpPr>
        <p:spPr bwMode="auto">
          <a:xfrm flipH="1">
            <a:off x="4800600" y="3983038"/>
            <a:ext cx="5572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09" name="AutoShape 21"/>
          <p:cNvCxnSpPr>
            <a:cxnSpLocks noChangeShapeType="1"/>
            <a:stCxn id="12300" idx="4"/>
            <a:endCxn id="12303" idx="0"/>
          </p:cNvCxnSpPr>
          <p:nvPr/>
        </p:nvCxnSpPr>
        <p:spPr bwMode="auto">
          <a:xfrm>
            <a:off x="5600700" y="4038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0" name="AutoShape 22"/>
          <p:cNvCxnSpPr>
            <a:cxnSpLocks noChangeShapeType="1"/>
            <a:stCxn id="12298" idx="3"/>
            <a:endCxn id="12299" idx="7"/>
          </p:cNvCxnSpPr>
          <p:nvPr/>
        </p:nvCxnSpPr>
        <p:spPr bwMode="auto">
          <a:xfrm flipH="1">
            <a:off x="3068638" y="32972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1" name="AutoShape 23"/>
          <p:cNvCxnSpPr>
            <a:cxnSpLocks noChangeShapeType="1"/>
            <a:stCxn id="12299" idx="5"/>
            <a:endCxn id="12304" idx="0"/>
          </p:cNvCxnSpPr>
          <p:nvPr/>
        </p:nvCxnSpPr>
        <p:spPr bwMode="auto">
          <a:xfrm>
            <a:off x="3068638" y="3983038"/>
            <a:ext cx="3984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2" name="AutoShape 24"/>
          <p:cNvCxnSpPr>
            <a:cxnSpLocks noChangeShapeType="1"/>
            <a:stCxn id="12299" idx="3"/>
            <a:endCxn id="12305" idx="0"/>
          </p:cNvCxnSpPr>
          <p:nvPr/>
        </p:nvCxnSpPr>
        <p:spPr bwMode="auto">
          <a:xfrm flipH="1">
            <a:off x="2476500" y="3983038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3" name="AutoShape 25"/>
          <p:cNvCxnSpPr>
            <a:cxnSpLocks noChangeShapeType="1"/>
            <a:stCxn id="12305" idx="3"/>
          </p:cNvCxnSpPr>
          <p:nvPr/>
        </p:nvCxnSpPr>
        <p:spPr bwMode="auto">
          <a:xfrm flipH="1">
            <a:off x="22860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4" name="AutoShape 26"/>
          <p:cNvCxnSpPr>
            <a:cxnSpLocks noChangeShapeType="1"/>
            <a:stCxn id="12305" idx="5"/>
          </p:cNvCxnSpPr>
          <p:nvPr/>
        </p:nvCxnSpPr>
        <p:spPr bwMode="auto">
          <a:xfrm>
            <a:off x="26114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5" name="AutoShape 27"/>
          <p:cNvCxnSpPr>
            <a:cxnSpLocks noChangeShapeType="1"/>
            <a:endCxn id="12301" idx="3"/>
          </p:cNvCxnSpPr>
          <p:nvPr/>
        </p:nvCxnSpPr>
        <p:spPr bwMode="auto">
          <a:xfrm flipV="1">
            <a:off x="4484688" y="47450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6" name="AutoShape 28"/>
          <p:cNvCxnSpPr>
            <a:cxnSpLocks noChangeShapeType="1"/>
            <a:endCxn id="12303" idx="3"/>
          </p:cNvCxnSpPr>
          <p:nvPr/>
        </p:nvCxnSpPr>
        <p:spPr bwMode="auto">
          <a:xfrm flipV="1">
            <a:off x="54102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7" name="AutoShape 29"/>
          <p:cNvCxnSpPr>
            <a:cxnSpLocks noChangeShapeType="1"/>
            <a:endCxn id="12303" idx="5"/>
          </p:cNvCxnSpPr>
          <p:nvPr/>
        </p:nvCxnSpPr>
        <p:spPr bwMode="auto">
          <a:xfrm flipH="1" flipV="1">
            <a:off x="57356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8" name="AutoShape 30"/>
          <p:cNvCxnSpPr>
            <a:cxnSpLocks noChangeShapeType="1"/>
            <a:endCxn id="12302" idx="3"/>
          </p:cNvCxnSpPr>
          <p:nvPr/>
        </p:nvCxnSpPr>
        <p:spPr bwMode="auto">
          <a:xfrm flipV="1">
            <a:off x="61293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19" name="AutoShape 31"/>
          <p:cNvCxnSpPr>
            <a:cxnSpLocks noChangeShapeType="1"/>
            <a:endCxn id="12302" idx="5"/>
          </p:cNvCxnSpPr>
          <p:nvPr/>
        </p:nvCxnSpPr>
        <p:spPr bwMode="auto">
          <a:xfrm flipH="1" flipV="1">
            <a:off x="66167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0" name="AutoShape 32"/>
          <p:cNvCxnSpPr>
            <a:cxnSpLocks noChangeShapeType="1"/>
            <a:stCxn id="12301" idx="5"/>
          </p:cNvCxnSpPr>
          <p:nvPr/>
        </p:nvCxnSpPr>
        <p:spPr bwMode="auto">
          <a:xfrm>
            <a:off x="5016500" y="47450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1" name="AutoShape 33"/>
          <p:cNvCxnSpPr>
            <a:cxnSpLocks noChangeShapeType="1"/>
            <a:stCxn id="12301" idx="4"/>
          </p:cNvCxnSpPr>
          <p:nvPr/>
        </p:nvCxnSpPr>
        <p:spPr bwMode="auto">
          <a:xfrm>
            <a:off x="48006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322" name="AutoShape 34"/>
          <p:cNvCxnSpPr>
            <a:cxnSpLocks noChangeShapeType="1"/>
            <a:stCxn id="12302" idx="4"/>
          </p:cNvCxnSpPr>
          <p:nvPr/>
        </p:nvCxnSpPr>
        <p:spPr bwMode="auto">
          <a:xfrm>
            <a:off x="64008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2323" name="Text Box 35"/>
          <p:cNvSpPr txBox="1">
            <a:spLocks noChangeArrowheads="1"/>
          </p:cNvSpPr>
          <p:nvPr/>
        </p:nvSpPr>
        <p:spPr bwMode="auto">
          <a:xfrm>
            <a:off x="6842125" y="2879725"/>
            <a:ext cx="1454150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Αναζήτηση 23</a:t>
            </a:r>
          </a:p>
        </p:txBody>
      </p:sp>
      <p:sp>
        <p:nvSpPr>
          <p:cNvPr id="12324" name="AutoShape 36"/>
          <p:cNvSpPr>
            <a:spLocks noChangeArrowheads="1"/>
          </p:cNvSpPr>
          <p:nvPr/>
        </p:nvSpPr>
        <p:spPr bwMode="auto">
          <a:xfrm>
            <a:off x="5410200" y="4114800"/>
            <a:ext cx="152400" cy="3048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C979"/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2325" name="Text Box 37"/>
          <p:cNvSpPr txBox="1">
            <a:spLocks noChangeArrowheads="1"/>
          </p:cNvSpPr>
          <p:nvPr/>
        </p:nvSpPr>
        <p:spPr bwMode="auto">
          <a:xfrm>
            <a:off x="5530850" y="4083050"/>
            <a:ext cx="754063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1600"/>
              <a:t>23&lt;24</a:t>
            </a:r>
          </a:p>
        </p:txBody>
      </p:sp>
      <p:sp useBgFill="1">
        <p:nvSpPr>
          <p:cNvPr id="12326" name="37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314" name="AutoShape 2"/>
          <p:cNvCxnSpPr>
            <a:cxnSpLocks noChangeShapeType="1"/>
            <a:stCxn id="13328" idx="3"/>
          </p:cNvCxnSpPr>
          <p:nvPr/>
        </p:nvCxnSpPr>
        <p:spPr bwMode="auto">
          <a:xfrm flipH="1">
            <a:off x="3048000" y="4745038"/>
            <a:ext cx="122238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15" name="AutoShape 3"/>
          <p:cNvCxnSpPr>
            <a:cxnSpLocks noChangeShapeType="1"/>
            <a:endCxn id="13328" idx="5"/>
          </p:cNvCxnSpPr>
          <p:nvPr/>
        </p:nvCxnSpPr>
        <p:spPr bwMode="auto">
          <a:xfrm flipH="1" flipV="1">
            <a:off x="3763963" y="4745038"/>
            <a:ext cx="122237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16" name="AutoShape 4"/>
          <p:cNvCxnSpPr>
            <a:cxnSpLocks noChangeShapeType="1"/>
          </p:cNvCxnSpPr>
          <p:nvPr/>
        </p:nvCxnSpPr>
        <p:spPr bwMode="auto">
          <a:xfrm flipH="1">
            <a:off x="32766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17" name="AutoShape 5"/>
          <p:cNvCxnSpPr>
            <a:cxnSpLocks noChangeShapeType="1"/>
          </p:cNvCxnSpPr>
          <p:nvPr/>
        </p:nvCxnSpPr>
        <p:spPr bwMode="auto">
          <a:xfrm>
            <a:off x="35052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331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9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3321" name="Text Box 9"/>
          <p:cNvSpPr txBox="1">
            <a:spLocks noChangeArrowheads="1"/>
          </p:cNvSpPr>
          <p:nvPr/>
        </p:nvSpPr>
        <p:spPr bwMode="auto">
          <a:xfrm>
            <a:off x="533400" y="1676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2 </a:t>
            </a:r>
          </a:p>
        </p:txBody>
      </p:sp>
      <p:sp>
        <p:nvSpPr>
          <p:cNvPr id="13322" name="Oval 10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13323" name="Oval 11"/>
          <p:cNvSpPr>
            <a:spLocks noChangeArrowheads="1"/>
          </p:cNvSpPr>
          <p:nvPr/>
        </p:nvSpPr>
        <p:spPr bwMode="auto">
          <a:xfrm>
            <a:off x="2743200" y="3657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13324" name="Oval 12"/>
          <p:cNvSpPr>
            <a:spLocks noChangeArrowheads="1"/>
          </p:cNvSpPr>
          <p:nvPr/>
        </p:nvSpPr>
        <p:spPr bwMode="auto">
          <a:xfrm>
            <a:off x="5257800" y="3657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19 3</a:t>
            </a:r>
            <a:r>
              <a:rPr lang="en-US" b="1"/>
              <a:t>1</a:t>
            </a:r>
            <a:endParaRPr lang="el-GR" b="1"/>
          </a:p>
        </p:txBody>
      </p:sp>
      <p:sp>
        <p:nvSpPr>
          <p:cNvPr id="13325" name="Oval 13"/>
          <p:cNvSpPr>
            <a:spLocks noChangeArrowheads="1"/>
          </p:cNvSpPr>
          <p:nvPr/>
        </p:nvSpPr>
        <p:spPr bwMode="auto">
          <a:xfrm>
            <a:off x="44958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6 18</a:t>
            </a:r>
          </a:p>
        </p:txBody>
      </p:sp>
      <p:sp>
        <p:nvSpPr>
          <p:cNvPr id="13326" name="Oval 14"/>
          <p:cNvSpPr>
            <a:spLocks noChangeArrowheads="1"/>
          </p:cNvSpPr>
          <p:nvPr/>
        </p:nvSpPr>
        <p:spPr bwMode="auto">
          <a:xfrm>
            <a:off x="60960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33 40</a:t>
            </a:r>
          </a:p>
        </p:txBody>
      </p:sp>
      <p:sp>
        <p:nvSpPr>
          <p:cNvPr id="13327" name="Oval 15"/>
          <p:cNvSpPr>
            <a:spLocks noChangeArrowheads="1"/>
          </p:cNvSpPr>
          <p:nvPr/>
        </p:nvSpPr>
        <p:spPr bwMode="auto">
          <a:xfrm>
            <a:off x="54102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r>
              <a:rPr lang="el-GR" b="1"/>
              <a:t>4</a:t>
            </a:r>
          </a:p>
        </p:txBody>
      </p:sp>
      <p:sp>
        <p:nvSpPr>
          <p:cNvPr id="13328" name="Oval 16"/>
          <p:cNvSpPr>
            <a:spLocks noChangeArrowheads="1"/>
          </p:cNvSpPr>
          <p:nvPr/>
        </p:nvSpPr>
        <p:spPr bwMode="auto">
          <a:xfrm>
            <a:off x="3048000" y="4419600"/>
            <a:ext cx="838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6 9 12</a:t>
            </a:r>
          </a:p>
        </p:txBody>
      </p:sp>
      <p:sp>
        <p:nvSpPr>
          <p:cNvPr id="13329" name="Oval 17"/>
          <p:cNvSpPr>
            <a:spLocks noChangeArrowheads="1"/>
          </p:cNvSpPr>
          <p:nvPr/>
        </p:nvSpPr>
        <p:spPr bwMode="auto">
          <a:xfrm>
            <a:off x="2286000" y="4419600"/>
            <a:ext cx="381000" cy="381000"/>
          </a:xfrm>
          <a:prstGeom prst="ellipse">
            <a:avLst/>
          </a:prstGeom>
          <a:solidFill>
            <a:srgbClr val="FFC97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13330" name="AutoShape 18"/>
          <p:cNvCxnSpPr>
            <a:cxnSpLocks noChangeShapeType="1"/>
            <a:stCxn id="13322" idx="5"/>
            <a:endCxn id="13324" idx="1"/>
          </p:cNvCxnSpPr>
          <p:nvPr/>
        </p:nvCxnSpPr>
        <p:spPr bwMode="auto">
          <a:xfrm>
            <a:off x="4211638" y="3297238"/>
            <a:ext cx="11461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31" name="AutoShape 19"/>
          <p:cNvCxnSpPr>
            <a:cxnSpLocks noChangeShapeType="1"/>
            <a:stCxn id="13324" idx="5"/>
            <a:endCxn id="13326" idx="0"/>
          </p:cNvCxnSpPr>
          <p:nvPr/>
        </p:nvCxnSpPr>
        <p:spPr bwMode="auto">
          <a:xfrm>
            <a:off x="5843588" y="3983038"/>
            <a:ext cx="5572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32" name="AutoShape 20"/>
          <p:cNvCxnSpPr>
            <a:cxnSpLocks noChangeShapeType="1"/>
            <a:stCxn id="13324" idx="3"/>
            <a:endCxn id="13325" idx="0"/>
          </p:cNvCxnSpPr>
          <p:nvPr/>
        </p:nvCxnSpPr>
        <p:spPr bwMode="auto">
          <a:xfrm flipH="1">
            <a:off x="4800600" y="3983038"/>
            <a:ext cx="5572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33" name="AutoShape 21"/>
          <p:cNvCxnSpPr>
            <a:cxnSpLocks noChangeShapeType="1"/>
            <a:stCxn id="13324" idx="4"/>
            <a:endCxn id="13327" idx="0"/>
          </p:cNvCxnSpPr>
          <p:nvPr/>
        </p:nvCxnSpPr>
        <p:spPr bwMode="auto">
          <a:xfrm>
            <a:off x="5600700" y="4038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34" name="AutoShape 22"/>
          <p:cNvCxnSpPr>
            <a:cxnSpLocks noChangeShapeType="1"/>
            <a:stCxn id="13322" idx="3"/>
            <a:endCxn id="13323" idx="7"/>
          </p:cNvCxnSpPr>
          <p:nvPr/>
        </p:nvCxnSpPr>
        <p:spPr bwMode="auto">
          <a:xfrm flipH="1">
            <a:off x="3068638" y="32972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35" name="AutoShape 23"/>
          <p:cNvCxnSpPr>
            <a:cxnSpLocks noChangeShapeType="1"/>
            <a:stCxn id="13323" idx="5"/>
            <a:endCxn id="13328" idx="0"/>
          </p:cNvCxnSpPr>
          <p:nvPr/>
        </p:nvCxnSpPr>
        <p:spPr bwMode="auto">
          <a:xfrm>
            <a:off x="3068638" y="3983038"/>
            <a:ext cx="3984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36" name="AutoShape 24"/>
          <p:cNvCxnSpPr>
            <a:cxnSpLocks noChangeShapeType="1"/>
            <a:stCxn id="13323" idx="3"/>
            <a:endCxn id="13329" idx="0"/>
          </p:cNvCxnSpPr>
          <p:nvPr/>
        </p:nvCxnSpPr>
        <p:spPr bwMode="auto">
          <a:xfrm flipH="1">
            <a:off x="2476500" y="3983038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37" name="AutoShape 25"/>
          <p:cNvCxnSpPr>
            <a:cxnSpLocks noChangeShapeType="1"/>
            <a:stCxn id="13329" idx="3"/>
          </p:cNvCxnSpPr>
          <p:nvPr/>
        </p:nvCxnSpPr>
        <p:spPr bwMode="auto">
          <a:xfrm flipH="1">
            <a:off x="22860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38" name="AutoShape 26"/>
          <p:cNvCxnSpPr>
            <a:cxnSpLocks noChangeShapeType="1"/>
            <a:stCxn id="13329" idx="5"/>
          </p:cNvCxnSpPr>
          <p:nvPr/>
        </p:nvCxnSpPr>
        <p:spPr bwMode="auto">
          <a:xfrm>
            <a:off x="26114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39" name="AutoShape 27"/>
          <p:cNvCxnSpPr>
            <a:cxnSpLocks noChangeShapeType="1"/>
            <a:endCxn id="13325" idx="3"/>
          </p:cNvCxnSpPr>
          <p:nvPr/>
        </p:nvCxnSpPr>
        <p:spPr bwMode="auto">
          <a:xfrm flipV="1">
            <a:off x="4484688" y="47450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40" name="AutoShape 28"/>
          <p:cNvCxnSpPr>
            <a:cxnSpLocks noChangeShapeType="1"/>
            <a:endCxn id="13327" idx="3"/>
          </p:cNvCxnSpPr>
          <p:nvPr/>
        </p:nvCxnSpPr>
        <p:spPr bwMode="auto">
          <a:xfrm flipV="1">
            <a:off x="54102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41" name="AutoShape 29"/>
          <p:cNvCxnSpPr>
            <a:cxnSpLocks noChangeShapeType="1"/>
            <a:endCxn id="13327" idx="5"/>
          </p:cNvCxnSpPr>
          <p:nvPr/>
        </p:nvCxnSpPr>
        <p:spPr bwMode="auto">
          <a:xfrm flipH="1" flipV="1">
            <a:off x="57356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42" name="AutoShape 30"/>
          <p:cNvCxnSpPr>
            <a:cxnSpLocks noChangeShapeType="1"/>
            <a:endCxn id="13326" idx="3"/>
          </p:cNvCxnSpPr>
          <p:nvPr/>
        </p:nvCxnSpPr>
        <p:spPr bwMode="auto">
          <a:xfrm flipV="1">
            <a:off x="61293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43" name="AutoShape 31"/>
          <p:cNvCxnSpPr>
            <a:cxnSpLocks noChangeShapeType="1"/>
            <a:endCxn id="13326" idx="5"/>
          </p:cNvCxnSpPr>
          <p:nvPr/>
        </p:nvCxnSpPr>
        <p:spPr bwMode="auto">
          <a:xfrm flipH="1" flipV="1">
            <a:off x="66167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44" name="AutoShape 32"/>
          <p:cNvCxnSpPr>
            <a:cxnSpLocks noChangeShapeType="1"/>
            <a:stCxn id="13325" idx="5"/>
          </p:cNvCxnSpPr>
          <p:nvPr/>
        </p:nvCxnSpPr>
        <p:spPr bwMode="auto">
          <a:xfrm>
            <a:off x="5016500" y="47450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45" name="AutoShape 33"/>
          <p:cNvCxnSpPr>
            <a:cxnSpLocks noChangeShapeType="1"/>
            <a:stCxn id="13325" idx="4"/>
          </p:cNvCxnSpPr>
          <p:nvPr/>
        </p:nvCxnSpPr>
        <p:spPr bwMode="auto">
          <a:xfrm>
            <a:off x="48006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346" name="AutoShape 34"/>
          <p:cNvCxnSpPr>
            <a:cxnSpLocks noChangeShapeType="1"/>
            <a:stCxn id="13326" idx="4"/>
          </p:cNvCxnSpPr>
          <p:nvPr/>
        </p:nvCxnSpPr>
        <p:spPr bwMode="auto">
          <a:xfrm>
            <a:off x="64008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13347" name="34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338" name="AutoShape 2"/>
          <p:cNvCxnSpPr>
            <a:cxnSpLocks noChangeShapeType="1"/>
            <a:stCxn id="14352" idx="3"/>
          </p:cNvCxnSpPr>
          <p:nvPr/>
        </p:nvCxnSpPr>
        <p:spPr bwMode="auto">
          <a:xfrm flipH="1">
            <a:off x="3048000" y="4745038"/>
            <a:ext cx="122238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39" name="AutoShape 3"/>
          <p:cNvCxnSpPr>
            <a:cxnSpLocks noChangeShapeType="1"/>
            <a:endCxn id="14352" idx="5"/>
          </p:cNvCxnSpPr>
          <p:nvPr/>
        </p:nvCxnSpPr>
        <p:spPr bwMode="auto">
          <a:xfrm flipH="1" flipV="1">
            <a:off x="3763963" y="4745038"/>
            <a:ext cx="122237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40" name="AutoShape 4"/>
          <p:cNvCxnSpPr>
            <a:cxnSpLocks noChangeShapeType="1"/>
          </p:cNvCxnSpPr>
          <p:nvPr/>
        </p:nvCxnSpPr>
        <p:spPr bwMode="auto">
          <a:xfrm flipH="1">
            <a:off x="32766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41" name="AutoShape 5"/>
          <p:cNvCxnSpPr>
            <a:cxnSpLocks noChangeShapeType="1"/>
          </p:cNvCxnSpPr>
          <p:nvPr/>
        </p:nvCxnSpPr>
        <p:spPr bwMode="auto">
          <a:xfrm>
            <a:off x="35052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34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343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533400" y="1676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2 </a:t>
            </a:r>
          </a:p>
        </p:txBody>
      </p:sp>
      <p:sp>
        <p:nvSpPr>
          <p:cNvPr id="14346" name="Oval 10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14347" name="Oval 11"/>
          <p:cNvSpPr>
            <a:spLocks noChangeArrowheads="1"/>
          </p:cNvSpPr>
          <p:nvPr/>
        </p:nvSpPr>
        <p:spPr bwMode="auto">
          <a:xfrm>
            <a:off x="2743200" y="3657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14348" name="Oval 12"/>
          <p:cNvSpPr>
            <a:spLocks noChangeArrowheads="1"/>
          </p:cNvSpPr>
          <p:nvPr/>
        </p:nvSpPr>
        <p:spPr bwMode="auto">
          <a:xfrm>
            <a:off x="5257800" y="3657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19 3</a:t>
            </a:r>
            <a:r>
              <a:rPr lang="en-US" b="1"/>
              <a:t>1</a:t>
            </a:r>
            <a:endParaRPr lang="el-GR" b="1"/>
          </a:p>
        </p:txBody>
      </p:sp>
      <p:sp>
        <p:nvSpPr>
          <p:cNvPr id="14349" name="Oval 13"/>
          <p:cNvSpPr>
            <a:spLocks noChangeArrowheads="1"/>
          </p:cNvSpPr>
          <p:nvPr/>
        </p:nvSpPr>
        <p:spPr bwMode="auto">
          <a:xfrm>
            <a:off x="44958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6 18</a:t>
            </a: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0960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33 40</a:t>
            </a: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54102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r>
              <a:rPr lang="el-GR" b="1"/>
              <a:t>4</a:t>
            </a:r>
          </a:p>
        </p:txBody>
      </p:sp>
      <p:sp>
        <p:nvSpPr>
          <p:cNvPr id="14352" name="Oval 16"/>
          <p:cNvSpPr>
            <a:spLocks noChangeArrowheads="1"/>
          </p:cNvSpPr>
          <p:nvPr/>
        </p:nvSpPr>
        <p:spPr bwMode="auto">
          <a:xfrm>
            <a:off x="3048000" y="4419600"/>
            <a:ext cx="838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6 9 12</a:t>
            </a:r>
          </a:p>
        </p:txBody>
      </p:sp>
      <p:sp>
        <p:nvSpPr>
          <p:cNvPr id="14353" name="Oval 17"/>
          <p:cNvSpPr>
            <a:spLocks noChangeArrowheads="1"/>
          </p:cNvSpPr>
          <p:nvPr/>
        </p:nvSpPr>
        <p:spPr bwMode="auto">
          <a:xfrm>
            <a:off x="2057400" y="4419600"/>
            <a:ext cx="609600" cy="381000"/>
          </a:xfrm>
          <a:prstGeom prst="ellipse">
            <a:avLst/>
          </a:prstGeom>
          <a:solidFill>
            <a:srgbClr val="FFC97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1 2</a:t>
            </a:r>
          </a:p>
        </p:txBody>
      </p:sp>
      <p:cxnSp>
        <p:nvCxnSpPr>
          <p:cNvPr id="14354" name="AutoShape 18"/>
          <p:cNvCxnSpPr>
            <a:cxnSpLocks noChangeShapeType="1"/>
            <a:stCxn id="14346" idx="5"/>
            <a:endCxn id="14348" idx="1"/>
          </p:cNvCxnSpPr>
          <p:nvPr/>
        </p:nvCxnSpPr>
        <p:spPr bwMode="auto">
          <a:xfrm>
            <a:off x="4211638" y="3297238"/>
            <a:ext cx="11461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5" name="AutoShape 19"/>
          <p:cNvCxnSpPr>
            <a:cxnSpLocks noChangeShapeType="1"/>
            <a:stCxn id="14348" idx="5"/>
            <a:endCxn id="14350" idx="0"/>
          </p:cNvCxnSpPr>
          <p:nvPr/>
        </p:nvCxnSpPr>
        <p:spPr bwMode="auto">
          <a:xfrm>
            <a:off x="5843588" y="3983038"/>
            <a:ext cx="5572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6" name="AutoShape 20"/>
          <p:cNvCxnSpPr>
            <a:cxnSpLocks noChangeShapeType="1"/>
            <a:stCxn id="14348" idx="3"/>
            <a:endCxn id="14349" idx="0"/>
          </p:cNvCxnSpPr>
          <p:nvPr/>
        </p:nvCxnSpPr>
        <p:spPr bwMode="auto">
          <a:xfrm flipH="1">
            <a:off x="4800600" y="3983038"/>
            <a:ext cx="5572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7" name="AutoShape 21"/>
          <p:cNvCxnSpPr>
            <a:cxnSpLocks noChangeShapeType="1"/>
            <a:stCxn id="14348" idx="4"/>
            <a:endCxn id="14351" idx="0"/>
          </p:cNvCxnSpPr>
          <p:nvPr/>
        </p:nvCxnSpPr>
        <p:spPr bwMode="auto">
          <a:xfrm>
            <a:off x="5600700" y="4038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8" name="AutoShape 22"/>
          <p:cNvCxnSpPr>
            <a:cxnSpLocks noChangeShapeType="1"/>
            <a:stCxn id="14346" idx="3"/>
            <a:endCxn id="14347" idx="7"/>
          </p:cNvCxnSpPr>
          <p:nvPr/>
        </p:nvCxnSpPr>
        <p:spPr bwMode="auto">
          <a:xfrm flipH="1">
            <a:off x="3068638" y="32972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59" name="AutoShape 23"/>
          <p:cNvCxnSpPr>
            <a:cxnSpLocks noChangeShapeType="1"/>
            <a:stCxn id="14347" idx="5"/>
            <a:endCxn id="14352" idx="0"/>
          </p:cNvCxnSpPr>
          <p:nvPr/>
        </p:nvCxnSpPr>
        <p:spPr bwMode="auto">
          <a:xfrm>
            <a:off x="3068638" y="3983038"/>
            <a:ext cx="3984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60" name="AutoShape 24"/>
          <p:cNvCxnSpPr>
            <a:cxnSpLocks noChangeShapeType="1"/>
            <a:stCxn id="14347" idx="3"/>
            <a:endCxn id="14353" idx="0"/>
          </p:cNvCxnSpPr>
          <p:nvPr/>
        </p:nvCxnSpPr>
        <p:spPr bwMode="auto">
          <a:xfrm flipH="1">
            <a:off x="2362200" y="3983038"/>
            <a:ext cx="4365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61" name="AutoShape 25"/>
          <p:cNvCxnSpPr>
            <a:cxnSpLocks noChangeShapeType="1"/>
            <a:stCxn id="14353" idx="3"/>
          </p:cNvCxnSpPr>
          <p:nvPr/>
        </p:nvCxnSpPr>
        <p:spPr bwMode="auto">
          <a:xfrm flipH="1">
            <a:off x="20907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62" name="AutoShape 26"/>
          <p:cNvCxnSpPr>
            <a:cxnSpLocks noChangeShapeType="1"/>
            <a:stCxn id="14353" idx="5"/>
          </p:cNvCxnSpPr>
          <p:nvPr/>
        </p:nvCxnSpPr>
        <p:spPr bwMode="auto">
          <a:xfrm>
            <a:off x="25781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63" name="AutoShape 27"/>
          <p:cNvCxnSpPr>
            <a:cxnSpLocks noChangeShapeType="1"/>
            <a:endCxn id="14349" idx="3"/>
          </p:cNvCxnSpPr>
          <p:nvPr/>
        </p:nvCxnSpPr>
        <p:spPr bwMode="auto">
          <a:xfrm flipV="1">
            <a:off x="4484688" y="47450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64" name="AutoShape 28"/>
          <p:cNvCxnSpPr>
            <a:cxnSpLocks noChangeShapeType="1"/>
            <a:endCxn id="14351" idx="3"/>
          </p:cNvCxnSpPr>
          <p:nvPr/>
        </p:nvCxnSpPr>
        <p:spPr bwMode="auto">
          <a:xfrm flipV="1">
            <a:off x="54102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65" name="AutoShape 29"/>
          <p:cNvCxnSpPr>
            <a:cxnSpLocks noChangeShapeType="1"/>
            <a:endCxn id="14351" idx="5"/>
          </p:cNvCxnSpPr>
          <p:nvPr/>
        </p:nvCxnSpPr>
        <p:spPr bwMode="auto">
          <a:xfrm flipH="1" flipV="1">
            <a:off x="57356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66" name="AutoShape 30"/>
          <p:cNvCxnSpPr>
            <a:cxnSpLocks noChangeShapeType="1"/>
            <a:endCxn id="14350" idx="3"/>
          </p:cNvCxnSpPr>
          <p:nvPr/>
        </p:nvCxnSpPr>
        <p:spPr bwMode="auto">
          <a:xfrm flipV="1">
            <a:off x="61293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67" name="AutoShape 31"/>
          <p:cNvCxnSpPr>
            <a:cxnSpLocks noChangeShapeType="1"/>
            <a:endCxn id="14350" idx="5"/>
          </p:cNvCxnSpPr>
          <p:nvPr/>
        </p:nvCxnSpPr>
        <p:spPr bwMode="auto">
          <a:xfrm flipH="1" flipV="1">
            <a:off x="66167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68" name="AutoShape 32"/>
          <p:cNvCxnSpPr>
            <a:cxnSpLocks noChangeShapeType="1"/>
            <a:stCxn id="14349" idx="5"/>
          </p:cNvCxnSpPr>
          <p:nvPr/>
        </p:nvCxnSpPr>
        <p:spPr bwMode="auto">
          <a:xfrm>
            <a:off x="5016500" y="47450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69" name="AutoShape 33"/>
          <p:cNvCxnSpPr>
            <a:cxnSpLocks noChangeShapeType="1"/>
            <a:stCxn id="14349" idx="4"/>
          </p:cNvCxnSpPr>
          <p:nvPr/>
        </p:nvCxnSpPr>
        <p:spPr bwMode="auto">
          <a:xfrm>
            <a:off x="48006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70" name="AutoShape 34"/>
          <p:cNvCxnSpPr>
            <a:cxnSpLocks noChangeShapeType="1"/>
            <a:stCxn id="14350" idx="4"/>
          </p:cNvCxnSpPr>
          <p:nvPr/>
        </p:nvCxnSpPr>
        <p:spPr bwMode="auto">
          <a:xfrm>
            <a:off x="64008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371" name="AutoShape 35"/>
          <p:cNvCxnSpPr>
            <a:cxnSpLocks noChangeShapeType="1"/>
            <a:stCxn id="14353" idx="4"/>
          </p:cNvCxnSpPr>
          <p:nvPr/>
        </p:nvCxnSpPr>
        <p:spPr bwMode="auto">
          <a:xfrm>
            <a:off x="2362200" y="4800600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372" name="Text Box 36"/>
          <p:cNvSpPr txBox="1">
            <a:spLocks noChangeArrowheads="1"/>
          </p:cNvSpPr>
          <p:nvPr/>
        </p:nvSpPr>
        <p:spPr bwMode="auto">
          <a:xfrm>
            <a:off x="70296" y="4038600"/>
            <a:ext cx="249465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 dirty="0"/>
              <a:t>μετατροπή του </a:t>
            </a:r>
            <a:r>
              <a:rPr lang="el-GR" sz="1600" dirty="0" smtClean="0"/>
              <a:t>2-κόμβου </a:t>
            </a:r>
            <a:endParaRPr lang="el-GR" sz="1600" dirty="0"/>
          </a:p>
          <a:p>
            <a:pPr algn="ctr"/>
            <a:r>
              <a:rPr lang="el-GR" sz="1600" dirty="0"/>
              <a:t>σε </a:t>
            </a:r>
            <a:r>
              <a:rPr lang="el-GR" sz="1600" dirty="0" smtClean="0"/>
              <a:t>3-κόμβο</a:t>
            </a:r>
            <a:endParaRPr lang="el-GR" sz="1600" dirty="0"/>
          </a:p>
        </p:txBody>
      </p:sp>
      <p:sp useBgFill="1">
        <p:nvSpPr>
          <p:cNvPr id="14373" name="36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362" name="AutoShape 2"/>
          <p:cNvCxnSpPr>
            <a:cxnSpLocks noChangeShapeType="1"/>
            <a:stCxn id="15376" idx="3"/>
          </p:cNvCxnSpPr>
          <p:nvPr/>
        </p:nvCxnSpPr>
        <p:spPr bwMode="auto">
          <a:xfrm flipH="1">
            <a:off x="3048000" y="4745038"/>
            <a:ext cx="122238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63" name="AutoShape 3"/>
          <p:cNvCxnSpPr>
            <a:cxnSpLocks noChangeShapeType="1"/>
            <a:endCxn id="15376" idx="5"/>
          </p:cNvCxnSpPr>
          <p:nvPr/>
        </p:nvCxnSpPr>
        <p:spPr bwMode="auto">
          <a:xfrm flipH="1" flipV="1">
            <a:off x="3763963" y="4745038"/>
            <a:ext cx="122237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64" name="AutoShape 4"/>
          <p:cNvCxnSpPr>
            <a:cxnSpLocks noChangeShapeType="1"/>
          </p:cNvCxnSpPr>
          <p:nvPr/>
        </p:nvCxnSpPr>
        <p:spPr bwMode="auto">
          <a:xfrm flipH="1">
            <a:off x="32766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65" name="AutoShape 5"/>
          <p:cNvCxnSpPr>
            <a:cxnSpLocks noChangeShapeType="1"/>
          </p:cNvCxnSpPr>
          <p:nvPr/>
        </p:nvCxnSpPr>
        <p:spPr bwMode="auto">
          <a:xfrm>
            <a:off x="35052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5366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533400" y="1676400"/>
            <a:ext cx="157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17 </a:t>
            </a:r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2743200" y="3657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5257800" y="3657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19 3</a:t>
            </a:r>
            <a:r>
              <a:rPr lang="en-US" b="1"/>
              <a:t>1</a:t>
            </a:r>
            <a:endParaRPr lang="el-GR" b="1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4495800" y="4419600"/>
            <a:ext cx="609600" cy="381000"/>
          </a:xfrm>
          <a:prstGeom prst="ellipse">
            <a:avLst/>
          </a:prstGeom>
          <a:solidFill>
            <a:srgbClr val="FFC97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6 18</a:t>
            </a:r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>
            <a:off x="60960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33 40</a:t>
            </a:r>
          </a:p>
        </p:txBody>
      </p:sp>
      <p:sp>
        <p:nvSpPr>
          <p:cNvPr id="15375" name="Oval 15"/>
          <p:cNvSpPr>
            <a:spLocks noChangeArrowheads="1"/>
          </p:cNvSpPr>
          <p:nvPr/>
        </p:nvSpPr>
        <p:spPr bwMode="auto">
          <a:xfrm>
            <a:off x="54102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r>
              <a:rPr lang="el-GR" b="1"/>
              <a:t>4</a:t>
            </a:r>
          </a:p>
        </p:txBody>
      </p:sp>
      <p:sp>
        <p:nvSpPr>
          <p:cNvPr id="15376" name="Oval 16"/>
          <p:cNvSpPr>
            <a:spLocks noChangeArrowheads="1"/>
          </p:cNvSpPr>
          <p:nvPr/>
        </p:nvSpPr>
        <p:spPr bwMode="auto">
          <a:xfrm>
            <a:off x="3048000" y="4419600"/>
            <a:ext cx="838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6 9 12</a:t>
            </a:r>
          </a:p>
        </p:txBody>
      </p:sp>
      <p:sp>
        <p:nvSpPr>
          <p:cNvPr id="15377" name="Oval 17"/>
          <p:cNvSpPr>
            <a:spLocks noChangeArrowheads="1"/>
          </p:cNvSpPr>
          <p:nvPr/>
        </p:nvSpPr>
        <p:spPr bwMode="auto">
          <a:xfrm>
            <a:off x="20574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1 2</a:t>
            </a:r>
          </a:p>
        </p:txBody>
      </p:sp>
      <p:cxnSp>
        <p:nvCxnSpPr>
          <p:cNvPr id="15378" name="AutoShape 18"/>
          <p:cNvCxnSpPr>
            <a:cxnSpLocks noChangeShapeType="1"/>
            <a:stCxn id="15370" idx="5"/>
            <a:endCxn id="15372" idx="1"/>
          </p:cNvCxnSpPr>
          <p:nvPr/>
        </p:nvCxnSpPr>
        <p:spPr bwMode="auto">
          <a:xfrm>
            <a:off x="4211638" y="3297238"/>
            <a:ext cx="11461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79" name="AutoShape 19"/>
          <p:cNvCxnSpPr>
            <a:cxnSpLocks noChangeShapeType="1"/>
            <a:stCxn id="15372" idx="5"/>
            <a:endCxn id="15374" idx="0"/>
          </p:cNvCxnSpPr>
          <p:nvPr/>
        </p:nvCxnSpPr>
        <p:spPr bwMode="auto">
          <a:xfrm>
            <a:off x="5843588" y="3983038"/>
            <a:ext cx="5572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0" name="AutoShape 20"/>
          <p:cNvCxnSpPr>
            <a:cxnSpLocks noChangeShapeType="1"/>
            <a:stCxn id="15372" idx="3"/>
            <a:endCxn id="15373" idx="0"/>
          </p:cNvCxnSpPr>
          <p:nvPr/>
        </p:nvCxnSpPr>
        <p:spPr bwMode="auto">
          <a:xfrm flipH="1">
            <a:off x="4800600" y="3983038"/>
            <a:ext cx="5572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1" name="AutoShape 21"/>
          <p:cNvCxnSpPr>
            <a:cxnSpLocks noChangeShapeType="1"/>
            <a:stCxn id="15372" idx="4"/>
            <a:endCxn id="15375" idx="0"/>
          </p:cNvCxnSpPr>
          <p:nvPr/>
        </p:nvCxnSpPr>
        <p:spPr bwMode="auto">
          <a:xfrm>
            <a:off x="5600700" y="4038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2" name="AutoShape 22"/>
          <p:cNvCxnSpPr>
            <a:cxnSpLocks noChangeShapeType="1"/>
            <a:stCxn id="15370" idx="3"/>
            <a:endCxn id="15371" idx="7"/>
          </p:cNvCxnSpPr>
          <p:nvPr/>
        </p:nvCxnSpPr>
        <p:spPr bwMode="auto">
          <a:xfrm flipH="1">
            <a:off x="3068638" y="32972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3" name="AutoShape 23"/>
          <p:cNvCxnSpPr>
            <a:cxnSpLocks noChangeShapeType="1"/>
            <a:stCxn id="15371" idx="5"/>
            <a:endCxn id="15376" idx="0"/>
          </p:cNvCxnSpPr>
          <p:nvPr/>
        </p:nvCxnSpPr>
        <p:spPr bwMode="auto">
          <a:xfrm>
            <a:off x="3068638" y="3983038"/>
            <a:ext cx="3984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4" name="AutoShape 24"/>
          <p:cNvCxnSpPr>
            <a:cxnSpLocks noChangeShapeType="1"/>
            <a:stCxn id="15371" idx="3"/>
            <a:endCxn id="15377" idx="0"/>
          </p:cNvCxnSpPr>
          <p:nvPr/>
        </p:nvCxnSpPr>
        <p:spPr bwMode="auto">
          <a:xfrm flipH="1">
            <a:off x="2362200" y="3983038"/>
            <a:ext cx="4365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5" name="AutoShape 25"/>
          <p:cNvCxnSpPr>
            <a:cxnSpLocks noChangeShapeType="1"/>
            <a:stCxn id="15377" idx="3"/>
          </p:cNvCxnSpPr>
          <p:nvPr/>
        </p:nvCxnSpPr>
        <p:spPr bwMode="auto">
          <a:xfrm flipH="1">
            <a:off x="20907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6" name="AutoShape 26"/>
          <p:cNvCxnSpPr>
            <a:cxnSpLocks noChangeShapeType="1"/>
            <a:stCxn id="15377" idx="5"/>
          </p:cNvCxnSpPr>
          <p:nvPr/>
        </p:nvCxnSpPr>
        <p:spPr bwMode="auto">
          <a:xfrm>
            <a:off x="25781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7" name="AutoShape 27"/>
          <p:cNvCxnSpPr>
            <a:cxnSpLocks noChangeShapeType="1"/>
            <a:endCxn id="15373" idx="3"/>
          </p:cNvCxnSpPr>
          <p:nvPr/>
        </p:nvCxnSpPr>
        <p:spPr bwMode="auto">
          <a:xfrm flipV="1">
            <a:off x="4484688" y="47450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8" name="AutoShape 28"/>
          <p:cNvCxnSpPr>
            <a:cxnSpLocks noChangeShapeType="1"/>
            <a:endCxn id="15375" idx="3"/>
          </p:cNvCxnSpPr>
          <p:nvPr/>
        </p:nvCxnSpPr>
        <p:spPr bwMode="auto">
          <a:xfrm flipV="1">
            <a:off x="54102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89" name="AutoShape 29"/>
          <p:cNvCxnSpPr>
            <a:cxnSpLocks noChangeShapeType="1"/>
            <a:endCxn id="15375" idx="5"/>
          </p:cNvCxnSpPr>
          <p:nvPr/>
        </p:nvCxnSpPr>
        <p:spPr bwMode="auto">
          <a:xfrm flipH="1" flipV="1">
            <a:off x="57356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90" name="AutoShape 30"/>
          <p:cNvCxnSpPr>
            <a:cxnSpLocks noChangeShapeType="1"/>
            <a:endCxn id="15374" idx="3"/>
          </p:cNvCxnSpPr>
          <p:nvPr/>
        </p:nvCxnSpPr>
        <p:spPr bwMode="auto">
          <a:xfrm flipV="1">
            <a:off x="61293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91" name="AutoShape 31"/>
          <p:cNvCxnSpPr>
            <a:cxnSpLocks noChangeShapeType="1"/>
            <a:endCxn id="15374" idx="5"/>
          </p:cNvCxnSpPr>
          <p:nvPr/>
        </p:nvCxnSpPr>
        <p:spPr bwMode="auto">
          <a:xfrm flipH="1" flipV="1">
            <a:off x="66167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92" name="AutoShape 32"/>
          <p:cNvCxnSpPr>
            <a:cxnSpLocks noChangeShapeType="1"/>
            <a:stCxn id="15373" idx="5"/>
          </p:cNvCxnSpPr>
          <p:nvPr/>
        </p:nvCxnSpPr>
        <p:spPr bwMode="auto">
          <a:xfrm>
            <a:off x="5016500" y="47450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93" name="AutoShape 33"/>
          <p:cNvCxnSpPr>
            <a:cxnSpLocks noChangeShapeType="1"/>
            <a:stCxn id="15373" idx="4"/>
          </p:cNvCxnSpPr>
          <p:nvPr/>
        </p:nvCxnSpPr>
        <p:spPr bwMode="auto">
          <a:xfrm>
            <a:off x="48006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94" name="AutoShape 34"/>
          <p:cNvCxnSpPr>
            <a:cxnSpLocks noChangeShapeType="1"/>
            <a:stCxn id="15374" idx="4"/>
          </p:cNvCxnSpPr>
          <p:nvPr/>
        </p:nvCxnSpPr>
        <p:spPr bwMode="auto">
          <a:xfrm>
            <a:off x="64008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395" name="AutoShape 35"/>
          <p:cNvCxnSpPr>
            <a:cxnSpLocks noChangeShapeType="1"/>
            <a:stCxn id="15377" idx="4"/>
          </p:cNvCxnSpPr>
          <p:nvPr/>
        </p:nvCxnSpPr>
        <p:spPr bwMode="auto">
          <a:xfrm>
            <a:off x="2362200" y="4800600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15396" name="35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386" name="AutoShape 37"/>
          <p:cNvCxnSpPr>
            <a:cxnSpLocks noChangeShapeType="1"/>
          </p:cNvCxnSpPr>
          <p:nvPr/>
        </p:nvCxnSpPr>
        <p:spPr bwMode="auto">
          <a:xfrm flipH="1">
            <a:off x="44958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7" name="AutoShape 38"/>
          <p:cNvCxnSpPr>
            <a:cxnSpLocks noChangeShapeType="1"/>
          </p:cNvCxnSpPr>
          <p:nvPr/>
        </p:nvCxnSpPr>
        <p:spPr bwMode="auto">
          <a:xfrm>
            <a:off x="48006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8" name="AutoShape 2"/>
          <p:cNvCxnSpPr>
            <a:cxnSpLocks noChangeShapeType="1"/>
            <a:stCxn id="16402" idx="3"/>
          </p:cNvCxnSpPr>
          <p:nvPr/>
        </p:nvCxnSpPr>
        <p:spPr bwMode="auto">
          <a:xfrm flipH="1">
            <a:off x="3048000" y="4745038"/>
            <a:ext cx="122238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89" name="AutoShape 3"/>
          <p:cNvCxnSpPr>
            <a:cxnSpLocks noChangeShapeType="1"/>
            <a:endCxn id="16402" idx="5"/>
          </p:cNvCxnSpPr>
          <p:nvPr/>
        </p:nvCxnSpPr>
        <p:spPr bwMode="auto">
          <a:xfrm flipH="1" flipV="1">
            <a:off x="3763963" y="4745038"/>
            <a:ext cx="122237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0" name="AutoShape 4"/>
          <p:cNvCxnSpPr>
            <a:cxnSpLocks noChangeShapeType="1"/>
          </p:cNvCxnSpPr>
          <p:nvPr/>
        </p:nvCxnSpPr>
        <p:spPr bwMode="auto">
          <a:xfrm flipH="1">
            <a:off x="32766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391" name="AutoShape 5"/>
          <p:cNvCxnSpPr>
            <a:cxnSpLocks noChangeShapeType="1"/>
          </p:cNvCxnSpPr>
          <p:nvPr/>
        </p:nvCxnSpPr>
        <p:spPr bwMode="auto">
          <a:xfrm>
            <a:off x="35052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392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93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6395" name="Text Box 9"/>
          <p:cNvSpPr txBox="1">
            <a:spLocks noChangeArrowheads="1"/>
          </p:cNvSpPr>
          <p:nvPr/>
        </p:nvSpPr>
        <p:spPr bwMode="auto">
          <a:xfrm>
            <a:off x="533400" y="1676400"/>
            <a:ext cx="1574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17 </a:t>
            </a:r>
          </a:p>
        </p:txBody>
      </p:sp>
      <p:sp>
        <p:nvSpPr>
          <p:cNvPr id="16396" name="Oval 10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16397" name="Oval 11"/>
          <p:cNvSpPr>
            <a:spLocks noChangeArrowheads="1"/>
          </p:cNvSpPr>
          <p:nvPr/>
        </p:nvSpPr>
        <p:spPr bwMode="auto">
          <a:xfrm>
            <a:off x="2743200" y="3657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16398" name="Oval 12"/>
          <p:cNvSpPr>
            <a:spLocks noChangeArrowheads="1"/>
          </p:cNvSpPr>
          <p:nvPr/>
        </p:nvSpPr>
        <p:spPr bwMode="auto">
          <a:xfrm>
            <a:off x="5257800" y="3657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19 3</a:t>
            </a:r>
            <a:r>
              <a:rPr lang="en-US" b="1"/>
              <a:t>1</a:t>
            </a:r>
            <a:endParaRPr lang="el-GR" b="1"/>
          </a:p>
        </p:txBody>
      </p:sp>
      <p:sp>
        <p:nvSpPr>
          <p:cNvPr id="16399" name="Oval 13"/>
          <p:cNvSpPr>
            <a:spLocks noChangeArrowheads="1"/>
          </p:cNvSpPr>
          <p:nvPr/>
        </p:nvSpPr>
        <p:spPr bwMode="auto">
          <a:xfrm>
            <a:off x="4191000" y="4419600"/>
            <a:ext cx="990600" cy="381000"/>
          </a:xfrm>
          <a:prstGeom prst="ellipse">
            <a:avLst/>
          </a:prstGeom>
          <a:solidFill>
            <a:srgbClr val="FFC97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6 17 18</a:t>
            </a:r>
          </a:p>
        </p:txBody>
      </p:sp>
      <p:sp>
        <p:nvSpPr>
          <p:cNvPr id="16400" name="Oval 14"/>
          <p:cNvSpPr>
            <a:spLocks noChangeArrowheads="1"/>
          </p:cNvSpPr>
          <p:nvPr/>
        </p:nvSpPr>
        <p:spPr bwMode="auto">
          <a:xfrm>
            <a:off x="60960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33 40</a:t>
            </a:r>
          </a:p>
        </p:txBody>
      </p:sp>
      <p:sp>
        <p:nvSpPr>
          <p:cNvPr id="16401" name="Oval 15"/>
          <p:cNvSpPr>
            <a:spLocks noChangeArrowheads="1"/>
          </p:cNvSpPr>
          <p:nvPr/>
        </p:nvSpPr>
        <p:spPr bwMode="auto">
          <a:xfrm>
            <a:off x="54102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r>
              <a:rPr lang="el-GR" b="1"/>
              <a:t>4</a:t>
            </a:r>
          </a:p>
        </p:txBody>
      </p:sp>
      <p:sp>
        <p:nvSpPr>
          <p:cNvPr id="16402" name="Oval 16"/>
          <p:cNvSpPr>
            <a:spLocks noChangeArrowheads="1"/>
          </p:cNvSpPr>
          <p:nvPr/>
        </p:nvSpPr>
        <p:spPr bwMode="auto">
          <a:xfrm>
            <a:off x="3048000" y="4419600"/>
            <a:ext cx="838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6 9 12</a:t>
            </a:r>
          </a:p>
        </p:txBody>
      </p:sp>
      <p:sp>
        <p:nvSpPr>
          <p:cNvPr id="16403" name="Oval 17"/>
          <p:cNvSpPr>
            <a:spLocks noChangeArrowheads="1"/>
          </p:cNvSpPr>
          <p:nvPr/>
        </p:nvSpPr>
        <p:spPr bwMode="auto">
          <a:xfrm>
            <a:off x="20574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1 2</a:t>
            </a:r>
          </a:p>
        </p:txBody>
      </p:sp>
      <p:cxnSp>
        <p:nvCxnSpPr>
          <p:cNvPr id="16404" name="AutoShape 18"/>
          <p:cNvCxnSpPr>
            <a:cxnSpLocks noChangeShapeType="1"/>
            <a:stCxn id="16396" idx="5"/>
            <a:endCxn id="16398" idx="1"/>
          </p:cNvCxnSpPr>
          <p:nvPr/>
        </p:nvCxnSpPr>
        <p:spPr bwMode="auto">
          <a:xfrm>
            <a:off x="4211638" y="3297238"/>
            <a:ext cx="11461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5" name="AutoShape 19"/>
          <p:cNvCxnSpPr>
            <a:cxnSpLocks noChangeShapeType="1"/>
            <a:stCxn id="16398" idx="5"/>
            <a:endCxn id="16400" idx="0"/>
          </p:cNvCxnSpPr>
          <p:nvPr/>
        </p:nvCxnSpPr>
        <p:spPr bwMode="auto">
          <a:xfrm>
            <a:off x="5843588" y="3983038"/>
            <a:ext cx="5572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6" name="AutoShape 20"/>
          <p:cNvCxnSpPr>
            <a:cxnSpLocks noChangeShapeType="1"/>
            <a:stCxn id="16398" idx="3"/>
            <a:endCxn id="16399" idx="0"/>
          </p:cNvCxnSpPr>
          <p:nvPr/>
        </p:nvCxnSpPr>
        <p:spPr bwMode="auto">
          <a:xfrm flipH="1">
            <a:off x="4686300" y="3983038"/>
            <a:ext cx="6715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7" name="AutoShape 21"/>
          <p:cNvCxnSpPr>
            <a:cxnSpLocks noChangeShapeType="1"/>
            <a:stCxn id="16398" idx="4"/>
            <a:endCxn id="16401" idx="0"/>
          </p:cNvCxnSpPr>
          <p:nvPr/>
        </p:nvCxnSpPr>
        <p:spPr bwMode="auto">
          <a:xfrm>
            <a:off x="5600700" y="4038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8" name="AutoShape 22"/>
          <p:cNvCxnSpPr>
            <a:cxnSpLocks noChangeShapeType="1"/>
            <a:stCxn id="16396" idx="3"/>
            <a:endCxn id="16397" idx="7"/>
          </p:cNvCxnSpPr>
          <p:nvPr/>
        </p:nvCxnSpPr>
        <p:spPr bwMode="auto">
          <a:xfrm flipH="1">
            <a:off x="3068638" y="32972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09" name="AutoShape 23"/>
          <p:cNvCxnSpPr>
            <a:cxnSpLocks noChangeShapeType="1"/>
            <a:stCxn id="16397" idx="5"/>
            <a:endCxn id="16402" idx="0"/>
          </p:cNvCxnSpPr>
          <p:nvPr/>
        </p:nvCxnSpPr>
        <p:spPr bwMode="auto">
          <a:xfrm>
            <a:off x="3068638" y="3983038"/>
            <a:ext cx="3984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0" name="AutoShape 24"/>
          <p:cNvCxnSpPr>
            <a:cxnSpLocks noChangeShapeType="1"/>
            <a:stCxn id="16397" idx="3"/>
            <a:endCxn id="16403" idx="0"/>
          </p:cNvCxnSpPr>
          <p:nvPr/>
        </p:nvCxnSpPr>
        <p:spPr bwMode="auto">
          <a:xfrm flipH="1">
            <a:off x="2362200" y="3983038"/>
            <a:ext cx="4365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1" name="AutoShape 25"/>
          <p:cNvCxnSpPr>
            <a:cxnSpLocks noChangeShapeType="1"/>
            <a:stCxn id="16403" idx="3"/>
          </p:cNvCxnSpPr>
          <p:nvPr/>
        </p:nvCxnSpPr>
        <p:spPr bwMode="auto">
          <a:xfrm flipH="1">
            <a:off x="20907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2" name="AutoShape 26"/>
          <p:cNvCxnSpPr>
            <a:cxnSpLocks noChangeShapeType="1"/>
            <a:stCxn id="16403" idx="5"/>
          </p:cNvCxnSpPr>
          <p:nvPr/>
        </p:nvCxnSpPr>
        <p:spPr bwMode="auto">
          <a:xfrm>
            <a:off x="25781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3" name="AutoShape 27"/>
          <p:cNvCxnSpPr>
            <a:cxnSpLocks noChangeShapeType="1"/>
            <a:endCxn id="16399" idx="3"/>
          </p:cNvCxnSpPr>
          <p:nvPr/>
        </p:nvCxnSpPr>
        <p:spPr bwMode="auto">
          <a:xfrm flipV="1">
            <a:off x="4235450" y="47450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4" name="AutoShape 28"/>
          <p:cNvCxnSpPr>
            <a:cxnSpLocks noChangeShapeType="1"/>
            <a:endCxn id="16401" idx="3"/>
          </p:cNvCxnSpPr>
          <p:nvPr/>
        </p:nvCxnSpPr>
        <p:spPr bwMode="auto">
          <a:xfrm flipV="1">
            <a:off x="54102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5" name="AutoShape 29"/>
          <p:cNvCxnSpPr>
            <a:cxnSpLocks noChangeShapeType="1"/>
            <a:endCxn id="16401" idx="5"/>
          </p:cNvCxnSpPr>
          <p:nvPr/>
        </p:nvCxnSpPr>
        <p:spPr bwMode="auto">
          <a:xfrm flipH="1" flipV="1">
            <a:off x="57356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6" name="AutoShape 30"/>
          <p:cNvCxnSpPr>
            <a:cxnSpLocks noChangeShapeType="1"/>
            <a:endCxn id="16400" idx="3"/>
          </p:cNvCxnSpPr>
          <p:nvPr/>
        </p:nvCxnSpPr>
        <p:spPr bwMode="auto">
          <a:xfrm flipV="1">
            <a:off x="61293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7" name="AutoShape 31"/>
          <p:cNvCxnSpPr>
            <a:cxnSpLocks noChangeShapeType="1"/>
            <a:endCxn id="16400" idx="5"/>
          </p:cNvCxnSpPr>
          <p:nvPr/>
        </p:nvCxnSpPr>
        <p:spPr bwMode="auto">
          <a:xfrm flipH="1" flipV="1">
            <a:off x="66167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8" name="AutoShape 32"/>
          <p:cNvCxnSpPr>
            <a:cxnSpLocks noChangeShapeType="1"/>
            <a:stCxn id="16399" idx="5"/>
          </p:cNvCxnSpPr>
          <p:nvPr/>
        </p:nvCxnSpPr>
        <p:spPr bwMode="auto">
          <a:xfrm>
            <a:off x="5037138" y="47450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19" name="AutoShape 34"/>
          <p:cNvCxnSpPr>
            <a:cxnSpLocks noChangeShapeType="1"/>
            <a:stCxn id="16400" idx="4"/>
          </p:cNvCxnSpPr>
          <p:nvPr/>
        </p:nvCxnSpPr>
        <p:spPr bwMode="auto">
          <a:xfrm>
            <a:off x="64008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420" name="AutoShape 35"/>
          <p:cNvCxnSpPr>
            <a:cxnSpLocks noChangeShapeType="1"/>
            <a:stCxn id="16403" idx="4"/>
          </p:cNvCxnSpPr>
          <p:nvPr/>
        </p:nvCxnSpPr>
        <p:spPr bwMode="auto">
          <a:xfrm>
            <a:off x="2362200" y="4800600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6421" name="Text Box 36"/>
          <p:cNvSpPr txBox="1">
            <a:spLocks noChangeArrowheads="1"/>
          </p:cNvSpPr>
          <p:nvPr/>
        </p:nvSpPr>
        <p:spPr bwMode="auto">
          <a:xfrm>
            <a:off x="3423096" y="5029200"/>
            <a:ext cx="249465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 dirty="0"/>
              <a:t>μετατροπή του </a:t>
            </a:r>
            <a:r>
              <a:rPr lang="el-GR" sz="1600" dirty="0" smtClean="0"/>
              <a:t>3-κόμβου </a:t>
            </a:r>
            <a:endParaRPr lang="el-GR" sz="1600" dirty="0"/>
          </a:p>
          <a:p>
            <a:pPr algn="ctr"/>
            <a:r>
              <a:rPr lang="el-GR" sz="1600" dirty="0"/>
              <a:t>σε </a:t>
            </a:r>
            <a:r>
              <a:rPr lang="el-GR" sz="1600" dirty="0" smtClean="0"/>
              <a:t>4-κόμβο</a:t>
            </a:r>
            <a:endParaRPr lang="el-GR" sz="1600" dirty="0"/>
          </a:p>
        </p:txBody>
      </p:sp>
      <p:sp useBgFill="1">
        <p:nvSpPr>
          <p:cNvPr id="16422" name="37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410" name="AutoShape 2"/>
          <p:cNvCxnSpPr>
            <a:cxnSpLocks noChangeShapeType="1"/>
            <a:stCxn id="17423" idx="3"/>
          </p:cNvCxnSpPr>
          <p:nvPr/>
        </p:nvCxnSpPr>
        <p:spPr bwMode="auto">
          <a:xfrm flipH="1">
            <a:off x="3048000" y="4745038"/>
            <a:ext cx="122238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11" name="AutoShape 3"/>
          <p:cNvCxnSpPr>
            <a:cxnSpLocks noChangeShapeType="1"/>
            <a:endCxn id="17423" idx="5"/>
          </p:cNvCxnSpPr>
          <p:nvPr/>
        </p:nvCxnSpPr>
        <p:spPr bwMode="auto">
          <a:xfrm flipH="1" flipV="1">
            <a:off x="3763963" y="4745038"/>
            <a:ext cx="122237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12" name="AutoShape 4"/>
          <p:cNvCxnSpPr>
            <a:cxnSpLocks noChangeShapeType="1"/>
          </p:cNvCxnSpPr>
          <p:nvPr/>
        </p:nvCxnSpPr>
        <p:spPr bwMode="auto">
          <a:xfrm flipH="1">
            <a:off x="32766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13" name="AutoShape 5"/>
          <p:cNvCxnSpPr>
            <a:cxnSpLocks noChangeShapeType="1"/>
          </p:cNvCxnSpPr>
          <p:nvPr/>
        </p:nvCxnSpPr>
        <p:spPr bwMode="auto">
          <a:xfrm>
            <a:off x="35052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5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533400" y="1676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5 </a:t>
            </a:r>
          </a:p>
        </p:txBody>
      </p:sp>
      <p:sp>
        <p:nvSpPr>
          <p:cNvPr id="17418" name="Oval 10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17419" name="Oval 11"/>
          <p:cNvSpPr>
            <a:spLocks noChangeArrowheads="1"/>
          </p:cNvSpPr>
          <p:nvPr/>
        </p:nvSpPr>
        <p:spPr bwMode="auto">
          <a:xfrm>
            <a:off x="2743200" y="3657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17420" name="Oval 12"/>
          <p:cNvSpPr>
            <a:spLocks noChangeArrowheads="1"/>
          </p:cNvSpPr>
          <p:nvPr/>
        </p:nvSpPr>
        <p:spPr bwMode="auto">
          <a:xfrm>
            <a:off x="5257800" y="3657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19 3</a:t>
            </a:r>
            <a:r>
              <a:rPr lang="en-US" b="1"/>
              <a:t>1</a:t>
            </a:r>
            <a:endParaRPr lang="el-GR" b="1"/>
          </a:p>
        </p:txBody>
      </p:sp>
      <p:sp>
        <p:nvSpPr>
          <p:cNvPr id="17421" name="Oval 14"/>
          <p:cNvSpPr>
            <a:spLocks noChangeArrowheads="1"/>
          </p:cNvSpPr>
          <p:nvPr/>
        </p:nvSpPr>
        <p:spPr bwMode="auto">
          <a:xfrm>
            <a:off x="60960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33 40</a:t>
            </a:r>
          </a:p>
        </p:txBody>
      </p:sp>
      <p:sp>
        <p:nvSpPr>
          <p:cNvPr id="17422" name="Oval 15"/>
          <p:cNvSpPr>
            <a:spLocks noChangeArrowheads="1"/>
          </p:cNvSpPr>
          <p:nvPr/>
        </p:nvSpPr>
        <p:spPr bwMode="auto">
          <a:xfrm>
            <a:off x="54102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r>
              <a:rPr lang="el-GR" b="1"/>
              <a:t>4</a:t>
            </a:r>
          </a:p>
        </p:txBody>
      </p:sp>
      <p:sp>
        <p:nvSpPr>
          <p:cNvPr id="17423" name="Oval 16"/>
          <p:cNvSpPr>
            <a:spLocks noChangeArrowheads="1"/>
          </p:cNvSpPr>
          <p:nvPr/>
        </p:nvSpPr>
        <p:spPr bwMode="auto">
          <a:xfrm>
            <a:off x="3048000" y="4419600"/>
            <a:ext cx="838200" cy="381000"/>
          </a:xfrm>
          <a:prstGeom prst="ellipse">
            <a:avLst/>
          </a:prstGeom>
          <a:solidFill>
            <a:srgbClr val="FFC97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6 9 12</a:t>
            </a:r>
          </a:p>
        </p:txBody>
      </p:sp>
      <p:sp>
        <p:nvSpPr>
          <p:cNvPr id="17424" name="Oval 17"/>
          <p:cNvSpPr>
            <a:spLocks noChangeArrowheads="1"/>
          </p:cNvSpPr>
          <p:nvPr/>
        </p:nvSpPr>
        <p:spPr bwMode="auto">
          <a:xfrm>
            <a:off x="20574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1 2</a:t>
            </a:r>
          </a:p>
        </p:txBody>
      </p:sp>
      <p:cxnSp>
        <p:nvCxnSpPr>
          <p:cNvPr id="17425" name="AutoShape 18"/>
          <p:cNvCxnSpPr>
            <a:cxnSpLocks noChangeShapeType="1"/>
            <a:stCxn id="17418" idx="5"/>
            <a:endCxn id="17420" idx="1"/>
          </p:cNvCxnSpPr>
          <p:nvPr/>
        </p:nvCxnSpPr>
        <p:spPr bwMode="auto">
          <a:xfrm>
            <a:off x="4211638" y="3297238"/>
            <a:ext cx="11461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6" name="AutoShape 19"/>
          <p:cNvCxnSpPr>
            <a:cxnSpLocks noChangeShapeType="1"/>
            <a:stCxn id="17420" idx="5"/>
            <a:endCxn id="17421" idx="0"/>
          </p:cNvCxnSpPr>
          <p:nvPr/>
        </p:nvCxnSpPr>
        <p:spPr bwMode="auto">
          <a:xfrm>
            <a:off x="5843588" y="3983038"/>
            <a:ext cx="5572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7" name="AutoShape 20"/>
          <p:cNvCxnSpPr>
            <a:cxnSpLocks noChangeShapeType="1"/>
            <a:stCxn id="17420" idx="3"/>
            <a:endCxn id="17442" idx="0"/>
          </p:cNvCxnSpPr>
          <p:nvPr/>
        </p:nvCxnSpPr>
        <p:spPr bwMode="auto">
          <a:xfrm flipH="1">
            <a:off x="4686300" y="3983038"/>
            <a:ext cx="6715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8" name="AutoShape 21"/>
          <p:cNvCxnSpPr>
            <a:cxnSpLocks noChangeShapeType="1"/>
            <a:stCxn id="17420" idx="4"/>
            <a:endCxn id="17422" idx="0"/>
          </p:cNvCxnSpPr>
          <p:nvPr/>
        </p:nvCxnSpPr>
        <p:spPr bwMode="auto">
          <a:xfrm>
            <a:off x="5600700" y="4038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29" name="AutoShape 22"/>
          <p:cNvCxnSpPr>
            <a:cxnSpLocks noChangeShapeType="1"/>
            <a:stCxn id="17418" idx="3"/>
            <a:endCxn id="17419" idx="7"/>
          </p:cNvCxnSpPr>
          <p:nvPr/>
        </p:nvCxnSpPr>
        <p:spPr bwMode="auto">
          <a:xfrm flipH="1">
            <a:off x="3068638" y="32972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30" name="AutoShape 23"/>
          <p:cNvCxnSpPr>
            <a:cxnSpLocks noChangeShapeType="1"/>
            <a:stCxn id="17419" idx="5"/>
            <a:endCxn id="17423" idx="0"/>
          </p:cNvCxnSpPr>
          <p:nvPr/>
        </p:nvCxnSpPr>
        <p:spPr bwMode="auto">
          <a:xfrm>
            <a:off x="3068638" y="3983038"/>
            <a:ext cx="3984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31" name="AutoShape 24"/>
          <p:cNvCxnSpPr>
            <a:cxnSpLocks noChangeShapeType="1"/>
            <a:stCxn id="17419" idx="3"/>
            <a:endCxn id="17424" idx="0"/>
          </p:cNvCxnSpPr>
          <p:nvPr/>
        </p:nvCxnSpPr>
        <p:spPr bwMode="auto">
          <a:xfrm flipH="1">
            <a:off x="2362200" y="3983038"/>
            <a:ext cx="4365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32" name="AutoShape 25"/>
          <p:cNvCxnSpPr>
            <a:cxnSpLocks noChangeShapeType="1"/>
            <a:stCxn id="17424" idx="3"/>
          </p:cNvCxnSpPr>
          <p:nvPr/>
        </p:nvCxnSpPr>
        <p:spPr bwMode="auto">
          <a:xfrm flipH="1">
            <a:off x="20907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33" name="AutoShape 26"/>
          <p:cNvCxnSpPr>
            <a:cxnSpLocks noChangeShapeType="1"/>
            <a:stCxn id="17424" idx="5"/>
          </p:cNvCxnSpPr>
          <p:nvPr/>
        </p:nvCxnSpPr>
        <p:spPr bwMode="auto">
          <a:xfrm>
            <a:off x="25781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34" name="AutoShape 28"/>
          <p:cNvCxnSpPr>
            <a:cxnSpLocks noChangeShapeType="1"/>
            <a:endCxn id="17422" idx="3"/>
          </p:cNvCxnSpPr>
          <p:nvPr/>
        </p:nvCxnSpPr>
        <p:spPr bwMode="auto">
          <a:xfrm flipV="1">
            <a:off x="54102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35" name="AutoShape 29"/>
          <p:cNvCxnSpPr>
            <a:cxnSpLocks noChangeShapeType="1"/>
            <a:endCxn id="17422" idx="5"/>
          </p:cNvCxnSpPr>
          <p:nvPr/>
        </p:nvCxnSpPr>
        <p:spPr bwMode="auto">
          <a:xfrm flipH="1" flipV="1">
            <a:off x="57356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36" name="AutoShape 30"/>
          <p:cNvCxnSpPr>
            <a:cxnSpLocks noChangeShapeType="1"/>
            <a:endCxn id="17421" idx="3"/>
          </p:cNvCxnSpPr>
          <p:nvPr/>
        </p:nvCxnSpPr>
        <p:spPr bwMode="auto">
          <a:xfrm flipV="1">
            <a:off x="61293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37" name="AutoShape 31"/>
          <p:cNvCxnSpPr>
            <a:cxnSpLocks noChangeShapeType="1"/>
            <a:endCxn id="17421" idx="5"/>
          </p:cNvCxnSpPr>
          <p:nvPr/>
        </p:nvCxnSpPr>
        <p:spPr bwMode="auto">
          <a:xfrm flipH="1" flipV="1">
            <a:off x="66167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38" name="AutoShape 34"/>
          <p:cNvCxnSpPr>
            <a:cxnSpLocks noChangeShapeType="1"/>
            <a:stCxn id="17421" idx="4"/>
          </p:cNvCxnSpPr>
          <p:nvPr/>
        </p:nvCxnSpPr>
        <p:spPr bwMode="auto">
          <a:xfrm>
            <a:off x="64008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39" name="AutoShape 35"/>
          <p:cNvCxnSpPr>
            <a:cxnSpLocks noChangeShapeType="1"/>
            <a:stCxn id="17424" idx="4"/>
          </p:cNvCxnSpPr>
          <p:nvPr/>
        </p:nvCxnSpPr>
        <p:spPr bwMode="auto">
          <a:xfrm>
            <a:off x="2362200" y="4800600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40" name="AutoShape 36"/>
          <p:cNvCxnSpPr>
            <a:cxnSpLocks noChangeShapeType="1"/>
          </p:cNvCxnSpPr>
          <p:nvPr/>
        </p:nvCxnSpPr>
        <p:spPr bwMode="auto">
          <a:xfrm flipH="1">
            <a:off x="44958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41" name="AutoShape 37"/>
          <p:cNvCxnSpPr>
            <a:cxnSpLocks noChangeShapeType="1"/>
          </p:cNvCxnSpPr>
          <p:nvPr/>
        </p:nvCxnSpPr>
        <p:spPr bwMode="auto">
          <a:xfrm>
            <a:off x="48006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442" name="Oval 38"/>
          <p:cNvSpPr>
            <a:spLocks noChangeArrowheads="1"/>
          </p:cNvSpPr>
          <p:nvPr/>
        </p:nvSpPr>
        <p:spPr bwMode="auto">
          <a:xfrm>
            <a:off x="4191000" y="44196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6 17 18</a:t>
            </a:r>
          </a:p>
        </p:txBody>
      </p:sp>
      <p:cxnSp>
        <p:nvCxnSpPr>
          <p:cNvPr id="17443" name="AutoShape 39"/>
          <p:cNvCxnSpPr>
            <a:cxnSpLocks noChangeShapeType="1"/>
            <a:endCxn id="17442" idx="3"/>
          </p:cNvCxnSpPr>
          <p:nvPr/>
        </p:nvCxnSpPr>
        <p:spPr bwMode="auto">
          <a:xfrm flipV="1">
            <a:off x="4235450" y="47450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444" name="AutoShape 40"/>
          <p:cNvCxnSpPr>
            <a:cxnSpLocks noChangeShapeType="1"/>
            <a:stCxn id="17442" idx="5"/>
          </p:cNvCxnSpPr>
          <p:nvPr/>
        </p:nvCxnSpPr>
        <p:spPr bwMode="auto">
          <a:xfrm>
            <a:off x="5037138" y="47450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17445" name="36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434" name="AutoShape 2"/>
          <p:cNvCxnSpPr>
            <a:cxnSpLocks noChangeShapeType="1"/>
            <a:stCxn id="18447" idx="3"/>
          </p:cNvCxnSpPr>
          <p:nvPr/>
        </p:nvCxnSpPr>
        <p:spPr bwMode="auto">
          <a:xfrm flipH="1">
            <a:off x="3048000" y="4745038"/>
            <a:ext cx="122238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5" name="AutoShape 3"/>
          <p:cNvCxnSpPr>
            <a:cxnSpLocks noChangeShapeType="1"/>
            <a:endCxn id="18447" idx="5"/>
          </p:cNvCxnSpPr>
          <p:nvPr/>
        </p:nvCxnSpPr>
        <p:spPr bwMode="auto">
          <a:xfrm flipH="1" flipV="1">
            <a:off x="3763963" y="4745038"/>
            <a:ext cx="122237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6" name="AutoShape 4"/>
          <p:cNvCxnSpPr>
            <a:cxnSpLocks noChangeShapeType="1"/>
          </p:cNvCxnSpPr>
          <p:nvPr/>
        </p:nvCxnSpPr>
        <p:spPr bwMode="auto">
          <a:xfrm flipH="1">
            <a:off x="32766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37" name="AutoShape 5"/>
          <p:cNvCxnSpPr>
            <a:cxnSpLocks noChangeShapeType="1"/>
          </p:cNvCxnSpPr>
          <p:nvPr/>
        </p:nvCxnSpPr>
        <p:spPr bwMode="auto">
          <a:xfrm>
            <a:off x="35052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3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9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533400" y="1676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5 </a:t>
            </a:r>
          </a:p>
        </p:txBody>
      </p:sp>
      <p:sp>
        <p:nvSpPr>
          <p:cNvPr id="18442" name="Oval 10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18443" name="Oval 11"/>
          <p:cNvSpPr>
            <a:spLocks noChangeArrowheads="1"/>
          </p:cNvSpPr>
          <p:nvPr/>
        </p:nvSpPr>
        <p:spPr bwMode="auto">
          <a:xfrm>
            <a:off x="2743200" y="3657600"/>
            <a:ext cx="381000" cy="381000"/>
          </a:xfrm>
          <a:prstGeom prst="ellipse">
            <a:avLst/>
          </a:prstGeom>
          <a:solidFill>
            <a:srgbClr val="FFC97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18444" name="Oval 12"/>
          <p:cNvSpPr>
            <a:spLocks noChangeArrowheads="1"/>
          </p:cNvSpPr>
          <p:nvPr/>
        </p:nvSpPr>
        <p:spPr bwMode="auto">
          <a:xfrm>
            <a:off x="5257800" y="3657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19 3</a:t>
            </a:r>
            <a:r>
              <a:rPr lang="en-US" b="1"/>
              <a:t>1</a:t>
            </a:r>
            <a:endParaRPr lang="el-GR" b="1"/>
          </a:p>
        </p:txBody>
      </p:sp>
      <p:sp>
        <p:nvSpPr>
          <p:cNvPr id="18445" name="Oval 14"/>
          <p:cNvSpPr>
            <a:spLocks noChangeArrowheads="1"/>
          </p:cNvSpPr>
          <p:nvPr/>
        </p:nvSpPr>
        <p:spPr bwMode="auto">
          <a:xfrm>
            <a:off x="60960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33 40</a:t>
            </a:r>
          </a:p>
        </p:txBody>
      </p:sp>
      <p:sp>
        <p:nvSpPr>
          <p:cNvPr id="18446" name="Oval 15"/>
          <p:cNvSpPr>
            <a:spLocks noChangeArrowheads="1"/>
          </p:cNvSpPr>
          <p:nvPr/>
        </p:nvSpPr>
        <p:spPr bwMode="auto">
          <a:xfrm>
            <a:off x="54102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r>
              <a:rPr lang="el-GR" b="1"/>
              <a:t>4</a:t>
            </a:r>
          </a:p>
        </p:txBody>
      </p:sp>
      <p:sp>
        <p:nvSpPr>
          <p:cNvPr id="18447" name="Oval 16"/>
          <p:cNvSpPr>
            <a:spLocks noChangeArrowheads="1"/>
          </p:cNvSpPr>
          <p:nvPr/>
        </p:nvSpPr>
        <p:spPr bwMode="auto">
          <a:xfrm>
            <a:off x="3048000" y="4419600"/>
            <a:ext cx="838200" cy="381000"/>
          </a:xfrm>
          <a:prstGeom prst="ellipse">
            <a:avLst/>
          </a:prstGeom>
          <a:solidFill>
            <a:srgbClr val="FFC97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 </a:t>
            </a:r>
            <a:r>
              <a:rPr lang="el-GR" b="1">
                <a:solidFill>
                  <a:srgbClr val="CC3300"/>
                </a:solidFill>
              </a:rPr>
              <a:t>9</a:t>
            </a:r>
            <a:r>
              <a:rPr lang="el-GR" b="1"/>
              <a:t> 12</a:t>
            </a:r>
          </a:p>
        </p:txBody>
      </p:sp>
      <p:sp>
        <p:nvSpPr>
          <p:cNvPr id="18448" name="Oval 17"/>
          <p:cNvSpPr>
            <a:spLocks noChangeArrowheads="1"/>
          </p:cNvSpPr>
          <p:nvPr/>
        </p:nvSpPr>
        <p:spPr bwMode="auto">
          <a:xfrm>
            <a:off x="20574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1 2</a:t>
            </a:r>
          </a:p>
        </p:txBody>
      </p:sp>
      <p:cxnSp>
        <p:nvCxnSpPr>
          <p:cNvPr id="18449" name="AutoShape 18"/>
          <p:cNvCxnSpPr>
            <a:cxnSpLocks noChangeShapeType="1"/>
            <a:stCxn id="18442" idx="5"/>
            <a:endCxn id="18444" idx="1"/>
          </p:cNvCxnSpPr>
          <p:nvPr/>
        </p:nvCxnSpPr>
        <p:spPr bwMode="auto">
          <a:xfrm>
            <a:off x="4211638" y="3297238"/>
            <a:ext cx="11461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0" name="AutoShape 19"/>
          <p:cNvCxnSpPr>
            <a:cxnSpLocks noChangeShapeType="1"/>
            <a:stCxn id="18444" idx="5"/>
            <a:endCxn id="18445" idx="0"/>
          </p:cNvCxnSpPr>
          <p:nvPr/>
        </p:nvCxnSpPr>
        <p:spPr bwMode="auto">
          <a:xfrm>
            <a:off x="5843588" y="3983038"/>
            <a:ext cx="5572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1" name="AutoShape 20"/>
          <p:cNvCxnSpPr>
            <a:cxnSpLocks noChangeShapeType="1"/>
            <a:stCxn id="18444" idx="3"/>
            <a:endCxn id="18466" idx="0"/>
          </p:cNvCxnSpPr>
          <p:nvPr/>
        </p:nvCxnSpPr>
        <p:spPr bwMode="auto">
          <a:xfrm flipH="1">
            <a:off x="4686300" y="3983038"/>
            <a:ext cx="6715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2" name="AutoShape 21"/>
          <p:cNvCxnSpPr>
            <a:cxnSpLocks noChangeShapeType="1"/>
            <a:stCxn id="18444" idx="4"/>
            <a:endCxn id="18446" idx="0"/>
          </p:cNvCxnSpPr>
          <p:nvPr/>
        </p:nvCxnSpPr>
        <p:spPr bwMode="auto">
          <a:xfrm>
            <a:off x="5600700" y="4038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3" name="AutoShape 22"/>
          <p:cNvCxnSpPr>
            <a:cxnSpLocks noChangeShapeType="1"/>
            <a:stCxn id="18442" idx="3"/>
            <a:endCxn id="18443" idx="7"/>
          </p:cNvCxnSpPr>
          <p:nvPr/>
        </p:nvCxnSpPr>
        <p:spPr bwMode="auto">
          <a:xfrm flipH="1">
            <a:off x="3068638" y="32972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4" name="AutoShape 23"/>
          <p:cNvCxnSpPr>
            <a:cxnSpLocks noChangeShapeType="1"/>
            <a:stCxn id="18443" idx="5"/>
            <a:endCxn id="18447" idx="0"/>
          </p:cNvCxnSpPr>
          <p:nvPr/>
        </p:nvCxnSpPr>
        <p:spPr bwMode="auto">
          <a:xfrm>
            <a:off x="3068638" y="3983038"/>
            <a:ext cx="3984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5" name="AutoShape 24"/>
          <p:cNvCxnSpPr>
            <a:cxnSpLocks noChangeShapeType="1"/>
            <a:stCxn id="18443" idx="3"/>
            <a:endCxn id="18448" idx="0"/>
          </p:cNvCxnSpPr>
          <p:nvPr/>
        </p:nvCxnSpPr>
        <p:spPr bwMode="auto">
          <a:xfrm flipH="1">
            <a:off x="2362200" y="3983038"/>
            <a:ext cx="4365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6" name="AutoShape 25"/>
          <p:cNvCxnSpPr>
            <a:cxnSpLocks noChangeShapeType="1"/>
            <a:stCxn id="18448" idx="3"/>
          </p:cNvCxnSpPr>
          <p:nvPr/>
        </p:nvCxnSpPr>
        <p:spPr bwMode="auto">
          <a:xfrm flipH="1">
            <a:off x="20907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7" name="AutoShape 26"/>
          <p:cNvCxnSpPr>
            <a:cxnSpLocks noChangeShapeType="1"/>
            <a:stCxn id="18448" idx="5"/>
          </p:cNvCxnSpPr>
          <p:nvPr/>
        </p:nvCxnSpPr>
        <p:spPr bwMode="auto">
          <a:xfrm>
            <a:off x="25781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8" name="AutoShape 28"/>
          <p:cNvCxnSpPr>
            <a:cxnSpLocks noChangeShapeType="1"/>
            <a:endCxn id="18446" idx="3"/>
          </p:cNvCxnSpPr>
          <p:nvPr/>
        </p:nvCxnSpPr>
        <p:spPr bwMode="auto">
          <a:xfrm flipV="1">
            <a:off x="54102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59" name="AutoShape 29"/>
          <p:cNvCxnSpPr>
            <a:cxnSpLocks noChangeShapeType="1"/>
            <a:endCxn id="18446" idx="5"/>
          </p:cNvCxnSpPr>
          <p:nvPr/>
        </p:nvCxnSpPr>
        <p:spPr bwMode="auto">
          <a:xfrm flipH="1" flipV="1">
            <a:off x="57356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60" name="AutoShape 30"/>
          <p:cNvCxnSpPr>
            <a:cxnSpLocks noChangeShapeType="1"/>
            <a:endCxn id="18445" idx="3"/>
          </p:cNvCxnSpPr>
          <p:nvPr/>
        </p:nvCxnSpPr>
        <p:spPr bwMode="auto">
          <a:xfrm flipV="1">
            <a:off x="61293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61" name="AutoShape 31"/>
          <p:cNvCxnSpPr>
            <a:cxnSpLocks noChangeShapeType="1"/>
            <a:endCxn id="18445" idx="5"/>
          </p:cNvCxnSpPr>
          <p:nvPr/>
        </p:nvCxnSpPr>
        <p:spPr bwMode="auto">
          <a:xfrm flipH="1" flipV="1">
            <a:off x="66167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62" name="AutoShape 34"/>
          <p:cNvCxnSpPr>
            <a:cxnSpLocks noChangeShapeType="1"/>
            <a:stCxn id="18445" idx="4"/>
          </p:cNvCxnSpPr>
          <p:nvPr/>
        </p:nvCxnSpPr>
        <p:spPr bwMode="auto">
          <a:xfrm>
            <a:off x="64008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63" name="AutoShape 35"/>
          <p:cNvCxnSpPr>
            <a:cxnSpLocks noChangeShapeType="1"/>
            <a:stCxn id="18448" idx="4"/>
          </p:cNvCxnSpPr>
          <p:nvPr/>
        </p:nvCxnSpPr>
        <p:spPr bwMode="auto">
          <a:xfrm>
            <a:off x="2362200" y="4800600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64" name="AutoShape 36"/>
          <p:cNvCxnSpPr>
            <a:cxnSpLocks noChangeShapeType="1"/>
          </p:cNvCxnSpPr>
          <p:nvPr/>
        </p:nvCxnSpPr>
        <p:spPr bwMode="auto">
          <a:xfrm flipH="1">
            <a:off x="44958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65" name="AutoShape 37"/>
          <p:cNvCxnSpPr>
            <a:cxnSpLocks noChangeShapeType="1"/>
          </p:cNvCxnSpPr>
          <p:nvPr/>
        </p:nvCxnSpPr>
        <p:spPr bwMode="auto">
          <a:xfrm>
            <a:off x="48006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66" name="Oval 38"/>
          <p:cNvSpPr>
            <a:spLocks noChangeArrowheads="1"/>
          </p:cNvSpPr>
          <p:nvPr/>
        </p:nvSpPr>
        <p:spPr bwMode="auto">
          <a:xfrm>
            <a:off x="4191000" y="44196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6 17 18</a:t>
            </a:r>
          </a:p>
        </p:txBody>
      </p:sp>
      <p:cxnSp>
        <p:nvCxnSpPr>
          <p:cNvPr id="18467" name="AutoShape 39"/>
          <p:cNvCxnSpPr>
            <a:cxnSpLocks noChangeShapeType="1"/>
            <a:endCxn id="18466" idx="3"/>
          </p:cNvCxnSpPr>
          <p:nvPr/>
        </p:nvCxnSpPr>
        <p:spPr bwMode="auto">
          <a:xfrm flipV="1">
            <a:off x="4235450" y="47450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8468" name="AutoShape 40"/>
          <p:cNvCxnSpPr>
            <a:cxnSpLocks noChangeShapeType="1"/>
            <a:stCxn id="18466" idx="5"/>
          </p:cNvCxnSpPr>
          <p:nvPr/>
        </p:nvCxnSpPr>
        <p:spPr bwMode="auto">
          <a:xfrm>
            <a:off x="5037138" y="47450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469" name="Text Box 46"/>
          <p:cNvSpPr txBox="1">
            <a:spLocks noChangeArrowheads="1"/>
          </p:cNvSpPr>
          <p:nvPr/>
        </p:nvSpPr>
        <p:spPr bwMode="auto">
          <a:xfrm>
            <a:off x="1887538" y="5029200"/>
            <a:ext cx="3306762" cy="581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sz="1600"/>
              <a:t>ανεβάζουμε το μεσαίο κλειδί για</a:t>
            </a:r>
          </a:p>
          <a:p>
            <a:pPr algn="ctr"/>
            <a:r>
              <a:rPr lang="el-GR" sz="1600"/>
              <a:t>να κάνουμε χώρο για το νέο κλειδί.</a:t>
            </a:r>
          </a:p>
        </p:txBody>
      </p:sp>
      <p:sp useBgFill="1">
        <p:nvSpPr>
          <p:cNvPr id="18470" name="37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Αναζήτησης Πολλαπλής Διακλάδωσης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7176" name="Text Box 48"/>
          <p:cNvSpPr txBox="1">
            <a:spLocks noChangeArrowheads="1"/>
          </p:cNvSpPr>
          <p:nvPr/>
        </p:nvSpPr>
        <p:spPr bwMode="auto">
          <a:xfrm>
            <a:off x="380999" y="990600"/>
            <a:ext cx="8077201" cy="376000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Δένδρα στα οποία κάθε κόμβος μπορεί να αποθηκεύει ένα ή περισσότερα κλειδιά.  </a:t>
            </a:r>
          </a:p>
          <a:p>
            <a:pPr>
              <a:lnSpc>
                <a:spcPts val="2600"/>
              </a:lnSpc>
            </a:pPr>
            <a:endParaRPr lang="el-GR" dirty="0" smtClean="0"/>
          </a:p>
          <a:p>
            <a:pPr>
              <a:lnSpc>
                <a:spcPts val="2600"/>
              </a:lnSpc>
            </a:pPr>
            <a:r>
              <a:rPr lang="el-GR" dirty="0" smtClean="0"/>
              <a:t>Κόμβος</a:t>
            </a:r>
            <a:r>
              <a:rPr lang="en-US" dirty="0" smtClean="0"/>
              <a:t>  </a:t>
            </a:r>
            <a:r>
              <a:rPr lang="el-GR" dirty="0" smtClean="0"/>
              <a:t> </a:t>
            </a:r>
            <a:r>
              <a:rPr lang="en-US" dirty="0" smtClean="0"/>
              <a:t>     </a:t>
            </a:r>
            <a:r>
              <a:rPr lang="el-GR" dirty="0" smtClean="0"/>
              <a:t>με </a:t>
            </a:r>
            <a:r>
              <a:rPr lang="en-US" dirty="0" smtClean="0"/>
              <a:t>d </a:t>
            </a:r>
            <a:r>
              <a:rPr lang="el-GR" dirty="0" smtClean="0"/>
              <a:t>διακλαδώσεις</a:t>
            </a:r>
            <a:r>
              <a:rPr lang="en-US" dirty="0" smtClean="0"/>
              <a:t> : </a:t>
            </a:r>
          </a:p>
          <a:p>
            <a:pPr>
              <a:lnSpc>
                <a:spcPts val="2600"/>
              </a:lnSpc>
            </a:pPr>
            <a:endParaRPr lang="en-US" dirty="0" smtClean="0"/>
          </a:p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n-US" dirty="0" smtClean="0"/>
              <a:t>  d-1 </a:t>
            </a:r>
            <a:r>
              <a:rPr lang="el-GR" dirty="0" smtClean="0"/>
              <a:t>διατεταγμένα κλειδιά</a:t>
            </a:r>
          </a:p>
          <a:p>
            <a:pPr>
              <a:lnSpc>
                <a:spcPts val="2600"/>
              </a:lnSpc>
              <a:buFont typeface="Arial" pitchFamily="34" charset="0"/>
              <a:buChar char="•"/>
            </a:pPr>
            <a:endParaRPr lang="el-GR" dirty="0" smtClean="0"/>
          </a:p>
          <a:p>
            <a:pPr>
              <a:lnSpc>
                <a:spcPts val="2600"/>
              </a:lnSpc>
              <a:buFont typeface="Arial" pitchFamily="34" charset="0"/>
              <a:buChar char="•"/>
            </a:pPr>
            <a:r>
              <a:rPr lang="el-GR" dirty="0" smtClean="0"/>
              <a:t>  </a:t>
            </a:r>
            <a:r>
              <a:rPr lang="en-US" dirty="0" smtClean="0"/>
              <a:t>d </a:t>
            </a:r>
            <a:r>
              <a:rPr lang="el-GR" dirty="0" smtClean="0"/>
              <a:t>διατεταγμένα παιδιά</a:t>
            </a:r>
            <a:endParaRPr lang="en-US" dirty="0" smtClean="0"/>
          </a:p>
          <a:p>
            <a:pPr lvl="1">
              <a:lnSpc>
                <a:spcPts val="2600"/>
              </a:lnSpc>
              <a:buFont typeface="Arial" pitchFamily="34" charset="0"/>
              <a:buChar char="­"/>
            </a:pPr>
            <a:r>
              <a:rPr lang="en-US" dirty="0" smtClean="0"/>
              <a:t>  </a:t>
            </a:r>
            <a:r>
              <a:rPr lang="el-GR" dirty="0" smtClean="0"/>
              <a:t>για κάθε κλειδί      </a:t>
            </a:r>
            <a:r>
              <a:rPr lang="en-US" dirty="0" smtClean="0"/>
              <a:t> </a:t>
            </a:r>
            <a:r>
              <a:rPr lang="el-GR" dirty="0" smtClean="0"/>
              <a:t>του        </a:t>
            </a:r>
            <a:r>
              <a:rPr lang="en-US" dirty="0" smtClean="0"/>
              <a:t>  </a:t>
            </a:r>
            <a:r>
              <a:rPr lang="el-GR" dirty="0" smtClean="0"/>
              <a:t>ισχύει</a:t>
            </a:r>
          </a:p>
          <a:p>
            <a:pPr lvl="1">
              <a:lnSpc>
                <a:spcPts val="2600"/>
              </a:lnSpc>
              <a:buFont typeface="Arial" pitchFamily="34" charset="0"/>
              <a:buChar char="­"/>
            </a:pPr>
            <a:r>
              <a:rPr lang="el-GR" dirty="0" smtClean="0"/>
              <a:t>  για κάθε κλειδί     </a:t>
            </a:r>
            <a:r>
              <a:rPr lang="en-US" dirty="0" smtClean="0"/>
              <a:t> </a:t>
            </a:r>
            <a:r>
              <a:rPr lang="el-GR" dirty="0" smtClean="0"/>
              <a:t> του         </a:t>
            </a:r>
            <a:r>
              <a:rPr lang="en-US" dirty="0" smtClean="0"/>
              <a:t> </a:t>
            </a:r>
            <a:r>
              <a:rPr lang="el-GR" dirty="0" smtClean="0"/>
              <a:t>ισχύει</a:t>
            </a:r>
            <a:r>
              <a:rPr lang="en-US" dirty="0" smtClean="0"/>
              <a:t>     </a:t>
            </a:r>
            <a:r>
              <a:rPr lang="el-GR" dirty="0" smtClean="0"/>
              <a:t>      </a:t>
            </a:r>
            <a:r>
              <a:rPr lang="en-US" dirty="0" smtClean="0"/>
              <a:t>               </a:t>
            </a:r>
            <a:r>
              <a:rPr lang="el-GR" dirty="0" smtClean="0"/>
              <a:t> , για     </a:t>
            </a:r>
          </a:p>
          <a:p>
            <a:pPr lvl="1">
              <a:lnSpc>
                <a:spcPts val="2600"/>
              </a:lnSpc>
              <a:buFont typeface="Arial" pitchFamily="34" charset="0"/>
              <a:buChar char="­"/>
            </a:pPr>
            <a:r>
              <a:rPr lang="el-GR" dirty="0" smtClean="0"/>
              <a:t>  για κάθε κλειδί      </a:t>
            </a:r>
            <a:r>
              <a:rPr lang="en-US" dirty="0" smtClean="0"/>
              <a:t> </a:t>
            </a:r>
            <a:r>
              <a:rPr lang="el-GR" dirty="0" smtClean="0"/>
              <a:t>του  </a:t>
            </a:r>
            <a:r>
              <a:rPr lang="en-US" dirty="0" smtClean="0"/>
              <a:t>    </a:t>
            </a:r>
            <a:r>
              <a:rPr lang="el-GR" dirty="0" smtClean="0"/>
              <a:t>       </a:t>
            </a:r>
            <a:r>
              <a:rPr lang="en-US" dirty="0" smtClean="0"/>
              <a:t> </a:t>
            </a:r>
            <a:r>
              <a:rPr lang="el-GR" dirty="0" smtClean="0"/>
              <a:t>ισχύει</a:t>
            </a:r>
            <a:endParaRPr lang="el-GR" dirty="0"/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pic>
        <p:nvPicPr>
          <p:cNvPr id="32" name="31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2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52800" y="2743200"/>
            <a:ext cx="1650495" cy="254508"/>
          </a:xfrm>
          <a:prstGeom prst="rect">
            <a:avLst/>
          </a:prstGeom>
          <a:noFill/>
        </p:spPr>
      </p:pic>
      <p:pic>
        <p:nvPicPr>
          <p:cNvPr id="34" name="33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45692" y="2083308"/>
            <a:ext cx="254508" cy="202692"/>
          </a:xfrm>
          <a:prstGeom prst="rect">
            <a:avLst/>
          </a:prstGeom>
          <a:noFill/>
        </p:spPr>
      </p:pic>
      <p:pic>
        <p:nvPicPr>
          <p:cNvPr id="36" name="35 - Εικόνα" descr="TP_tmp.bmp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044186" y="3402583"/>
            <a:ext cx="1908814" cy="255017"/>
          </a:xfrm>
          <a:prstGeom prst="rect">
            <a:avLst/>
          </a:prstGeom>
          <a:noFill/>
          <a:ln/>
          <a:effectLst/>
        </p:spPr>
      </p:pic>
      <p:sp>
        <p:nvSpPr>
          <p:cNvPr id="37" name="36 - Ορθογώνιο"/>
          <p:cNvSpPr/>
          <p:nvPr/>
        </p:nvSpPr>
        <p:spPr bwMode="auto">
          <a:xfrm>
            <a:off x="6553200" y="2057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</a:t>
            </a: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8" name="37 - Ορθογώνιο"/>
          <p:cNvSpPr/>
          <p:nvPr/>
        </p:nvSpPr>
        <p:spPr bwMode="auto">
          <a:xfrm>
            <a:off x="6934200" y="2057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</a:t>
            </a:r>
            <a:r>
              <a:rPr lang="en-US" baseline="-25000" dirty="0" smtClean="0"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9" name="38 - Ορθογώνιο"/>
          <p:cNvSpPr/>
          <p:nvPr/>
        </p:nvSpPr>
        <p:spPr bwMode="auto">
          <a:xfrm>
            <a:off x="7315200" y="2057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0" name="39 - Ορθογώνιο"/>
          <p:cNvSpPr/>
          <p:nvPr/>
        </p:nvSpPr>
        <p:spPr bwMode="auto">
          <a:xfrm>
            <a:off x="7696200" y="2057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k</a:t>
            </a:r>
            <a:r>
              <a:rPr kumimoji="0" lang="en-US" sz="1800" b="0" i="0" u="none" strike="noStrike" cap="none" normalizeH="0" baseline="-2500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42" name="41 - Ευθύγραμμο βέλος σύνδεσης"/>
          <p:cNvCxnSpPr>
            <a:stCxn id="37" idx="1"/>
          </p:cNvCxnSpPr>
          <p:nvPr/>
        </p:nvCxnSpPr>
        <p:spPr bwMode="auto">
          <a:xfrm flipH="1">
            <a:off x="6324600" y="2247900"/>
            <a:ext cx="228600" cy="723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43 - Ευθύγραμμο βέλος σύνδεσης"/>
          <p:cNvCxnSpPr>
            <a:stCxn id="38" idx="1"/>
          </p:cNvCxnSpPr>
          <p:nvPr/>
        </p:nvCxnSpPr>
        <p:spPr bwMode="auto">
          <a:xfrm flipH="1">
            <a:off x="6781800" y="2247900"/>
            <a:ext cx="152400" cy="723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45 - Ευθύγραμμο βέλος σύνδεσης"/>
          <p:cNvCxnSpPr>
            <a:stCxn id="39" idx="1"/>
          </p:cNvCxnSpPr>
          <p:nvPr/>
        </p:nvCxnSpPr>
        <p:spPr bwMode="auto">
          <a:xfrm>
            <a:off x="7315200" y="2247900"/>
            <a:ext cx="0" cy="723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47 - Ευθύγραμμο βέλος σύνδεσης"/>
          <p:cNvCxnSpPr>
            <a:stCxn id="40" idx="1"/>
          </p:cNvCxnSpPr>
          <p:nvPr/>
        </p:nvCxnSpPr>
        <p:spPr bwMode="auto">
          <a:xfrm>
            <a:off x="7696200" y="2247900"/>
            <a:ext cx="152400" cy="723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49 - Ευθύγραμμο βέλος σύνδεσης"/>
          <p:cNvCxnSpPr>
            <a:stCxn id="40" idx="3"/>
          </p:cNvCxnSpPr>
          <p:nvPr/>
        </p:nvCxnSpPr>
        <p:spPr bwMode="auto">
          <a:xfrm>
            <a:off x="8077200" y="2247900"/>
            <a:ext cx="304800" cy="7239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7" name="56 - TextBox"/>
          <p:cNvSpPr txBox="1"/>
          <p:nvPr/>
        </p:nvSpPr>
        <p:spPr>
          <a:xfrm>
            <a:off x="6096000" y="29718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</a:rPr>
              <a:t>0</a:t>
            </a:r>
            <a:endParaRPr lang="el-GR" baseline="-25000" dirty="0">
              <a:latin typeface="Calibri" pitchFamily="34" charset="0"/>
            </a:endParaRPr>
          </a:p>
        </p:txBody>
      </p:sp>
      <p:sp>
        <p:nvSpPr>
          <p:cNvPr id="58" name="57 - TextBox"/>
          <p:cNvSpPr txBox="1"/>
          <p:nvPr/>
        </p:nvSpPr>
        <p:spPr>
          <a:xfrm>
            <a:off x="6553200" y="29718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</a:rPr>
              <a:t>1</a:t>
            </a:r>
            <a:endParaRPr lang="el-GR" baseline="-25000" dirty="0">
              <a:latin typeface="Calibri" pitchFamily="34" charset="0"/>
            </a:endParaRPr>
          </a:p>
        </p:txBody>
      </p:sp>
      <p:sp>
        <p:nvSpPr>
          <p:cNvPr id="59" name="58 - TextBox"/>
          <p:cNvSpPr txBox="1"/>
          <p:nvPr/>
        </p:nvSpPr>
        <p:spPr>
          <a:xfrm>
            <a:off x="7160362" y="29718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</a:rPr>
              <a:t>2</a:t>
            </a:r>
            <a:endParaRPr lang="el-GR" baseline="-25000" dirty="0">
              <a:latin typeface="Calibri" pitchFamily="34" charset="0"/>
            </a:endParaRPr>
          </a:p>
        </p:txBody>
      </p:sp>
      <p:sp>
        <p:nvSpPr>
          <p:cNvPr id="60" name="59 - TextBox"/>
          <p:cNvSpPr txBox="1"/>
          <p:nvPr/>
        </p:nvSpPr>
        <p:spPr>
          <a:xfrm>
            <a:off x="7693762" y="29718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</a:rPr>
              <a:t>3</a:t>
            </a:r>
            <a:endParaRPr lang="el-GR" baseline="-25000" dirty="0">
              <a:latin typeface="Calibri" pitchFamily="34" charset="0"/>
            </a:endParaRPr>
          </a:p>
        </p:txBody>
      </p:sp>
      <p:sp>
        <p:nvSpPr>
          <p:cNvPr id="61" name="60 - TextBox"/>
          <p:cNvSpPr txBox="1"/>
          <p:nvPr/>
        </p:nvSpPr>
        <p:spPr>
          <a:xfrm>
            <a:off x="8227162" y="2971800"/>
            <a:ext cx="3834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X</a:t>
            </a:r>
            <a:r>
              <a:rPr lang="en-US" baseline="-25000" dirty="0" smtClean="0">
                <a:latin typeface="Calibri" pitchFamily="34" charset="0"/>
              </a:rPr>
              <a:t>4</a:t>
            </a:r>
            <a:endParaRPr lang="el-GR" baseline="-25000" dirty="0">
              <a:latin typeface="Calibri" pitchFamily="34" charset="0"/>
            </a:endParaRPr>
          </a:p>
        </p:txBody>
      </p:sp>
      <p:pic>
        <p:nvPicPr>
          <p:cNvPr id="63" name="62 - Εικόνα" descr="TP_tmp.bmp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05200" y="3733800"/>
            <a:ext cx="330708" cy="254508"/>
          </a:xfrm>
          <a:prstGeom prst="rect">
            <a:avLst/>
          </a:prstGeom>
          <a:noFill/>
        </p:spPr>
      </p:pic>
      <p:pic>
        <p:nvPicPr>
          <p:cNvPr id="65" name="64 - Εικόνα" descr="TP_tmp.bmp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3733800"/>
            <a:ext cx="126492" cy="202692"/>
          </a:xfrm>
          <a:prstGeom prst="rect">
            <a:avLst/>
          </a:prstGeom>
          <a:noFill/>
        </p:spPr>
      </p:pic>
      <p:pic>
        <p:nvPicPr>
          <p:cNvPr id="68" name="67 - Εικόνα" descr="TP_tmp.bmp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90194" y="3733800"/>
            <a:ext cx="683548" cy="253672"/>
          </a:xfrm>
          <a:prstGeom prst="rect">
            <a:avLst/>
          </a:prstGeom>
          <a:noFill/>
          <a:ln/>
          <a:effectLst/>
        </p:spPr>
      </p:pic>
      <p:pic>
        <p:nvPicPr>
          <p:cNvPr id="69" name="68 - Εικόνα" descr="TP_tmp.bmp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4064508"/>
            <a:ext cx="126492" cy="202692"/>
          </a:xfrm>
          <a:prstGeom prst="rect">
            <a:avLst/>
          </a:prstGeom>
          <a:noFill/>
        </p:spPr>
      </p:pic>
      <p:pic>
        <p:nvPicPr>
          <p:cNvPr id="70" name="69 - Εικόνα" descr="TP_tmp.bmp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43200" y="4419600"/>
            <a:ext cx="126492" cy="202692"/>
          </a:xfrm>
          <a:prstGeom prst="rect">
            <a:avLst/>
          </a:prstGeom>
          <a:noFill/>
        </p:spPr>
      </p:pic>
      <p:pic>
        <p:nvPicPr>
          <p:cNvPr id="72" name="71 - Εικόνα" descr="TP_tmp.bmp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029200" y="4394527"/>
            <a:ext cx="961526" cy="253672"/>
          </a:xfrm>
          <a:prstGeom prst="rect">
            <a:avLst/>
          </a:prstGeom>
          <a:noFill/>
          <a:ln/>
          <a:effectLst/>
        </p:spPr>
      </p:pic>
      <p:pic>
        <p:nvPicPr>
          <p:cNvPr id="74" name="73 - Εικόνα" descr="TP_tmp.bmp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31108" y="4088891"/>
            <a:ext cx="305268" cy="254899"/>
          </a:xfrm>
          <a:prstGeom prst="rect">
            <a:avLst/>
          </a:prstGeom>
          <a:noFill/>
          <a:ln/>
          <a:effectLst/>
        </p:spPr>
      </p:pic>
      <p:pic>
        <p:nvPicPr>
          <p:cNvPr id="81" name="80 - Εικόνα" descr="TP_tmp.bmp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531046" y="4393300"/>
            <a:ext cx="583754" cy="254534"/>
          </a:xfrm>
          <a:prstGeom prst="rect">
            <a:avLst/>
          </a:prstGeom>
          <a:noFill/>
          <a:ln/>
          <a:effectLst/>
        </p:spPr>
      </p:pic>
      <p:pic>
        <p:nvPicPr>
          <p:cNvPr id="78" name="77 - Εικόνα" descr="TP_tmp.bmp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4779530" y="4065424"/>
            <a:ext cx="1468870" cy="277976"/>
          </a:xfrm>
          <a:prstGeom prst="rect">
            <a:avLst/>
          </a:prstGeom>
          <a:noFill/>
          <a:ln/>
          <a:effectLst/>
        </p:spPr>
      </p:pic>
      <p:pic>
        <p:nvPicPr>
          <p:cNvPr id="82" name="81 - Εικόνα" descr="TP_tmp.bmp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908033" y="4088891"/>
            <a:ext cx="1931423" cy="254575"/>
          </a:xfrm>
          <a:prstGeom prst="rect">
            <a:avLst/>
          </a:prstGeom>
          <a:noFill/>
          <a:ln/>
          <a:effectLst/>
        </p:spPr>
      </p:pic>
      <p:pic>
        <p:nvPicPr>
          <p:cNvPr id="41" name="40 - Εικόνα" descr="TP_tmp.bmp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6096000" y="5257800"/>
            <a:ext cx="305268" cy="254899"/>
          </a:xfrm>
          <a:prstGeom prst="rect">
            <a:avLst/>
          </a:prstGeom>
          <a:noFill/>
          <a:ln/>
          <a:effectLst/>
        </p:spPr>
      </p:pic>
      <p:pic>
        <p:nvPicPr>
          <p:cNvPr id="45" name="44 - Εικόνα" descr="TP_tmp.bmp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5257800"/>
            <a:ext cx="560168" cy="254898"/>
          </a:xfrm>
          <a:prstGeom prst="rect">
            <a:avLst/>
          </a:prstGeom>
          <a:noFill/>
          <a:ln/>
          <a:effectLst/>
        </p:spPr>
      </p:pic>
      <p:pic>
        <p:nvPicPr>
          <p:cNvPr id="49" name="48 - Εικόνα" descr="TP_tmp.bmp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1524000" y="5791200"/>
            <a:ext cx="560679" cy="279575"/>
          </a:xfrm>
          <a:prstGeom prst="rect">
            <a:avLst/>
          </a:prstGeom>
          <a:noFill/>
          <a:ln/>
          <a:effectLst/>
        </p:spPr>
      </p:pic>
      <p:sp>
        <p:nvSpPr>
          <p:cNvPr id="51" name="50 - TextBox"/>
          <p:cNvSpPr txBox="1"/>
          <p:nvPr/>
        </p:nvSpPr>
        <p:spPr>
          <a:xfrm>
            <a:off x="358255" y="5193268"/>
            <a:ext cx="5813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κόμβος            είναι ο άμεσος αριστερός αδελφός του       </a:t>
            </a:r>
            <a:endParaRPr lang="el-GR" dirty="0"/>
          </a:p>
        </p:txBody>
      </p:sp>
      <p:pic>
        <p:nvPicPr>
          <p:cNvPr id="53" name="52 - Εικόνα" descr="TP_tmp.bmp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5715000" y="5791200"/>
            <a:ext cx="305268" cy="254899"/>
          </a:xfrm>
          <a:prstGeom prst="rect">
            <a:avLst/>
          </a:prstGeom>
          <a:noFill/>
          <a:ln/>
          <a:effectLst/>
        </p:spPr>
      </p:pic>
      <p:sp>
        <p:nvSpPr>
          <p:cNvPr id="55" name="54 - TextBox"/>
          <p:cNvSpPr txBox="1"/>
          <p:nvPr/>
        </p:nvSpPr>
        <p:spPr>
          <a:xfrm>
            <a:off x="358255" y="5726668"/>
            <a:ext cx="54329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Ο κόμβος            είναι ο άμεσος δεξιός αδελφός του       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9" name="Text Box 7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533400" y="1676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5 </a:t>
            </a:r>
          </a:p>
        </p:txBody>
      </p:sp>
      <p:sp>
        <p:nvSpPr>
          <p:cNvPr id="19462" name="Oval 10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19463" name="Oval 11"/>
          <p:cNvSpPr>
            <a:spLocks noChangeArrowheads="1"/>
          </p:cNvSpPr>
          <p:nvPr/>
        </p:nvSpPr>
        <p:spPr bwMode="auto">
          <a:xfrm>
            <a:off x="2514600" y="3657600"/>
            <a:ext cx="685800" cy="381000"/>
          </a:xfrm>
          <a:prstGeom prst="ellipse">
            <a:avLst/>
          </a:prstGeom>
          <a:solidFill>
            <a:srgbClr val="FFC97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4 9</a:t>
            </a:r>
          </a:p>
        </p:txBody>
      </p:sp>
      <p:sp>
        <p:nvSpPr>
          <p:cNvPr id="19464" name="Oval 12"/>
          <p:cNvSpPr>
            <a:spLocks noChangeArrowheads="1"/>
          </p:cNvSpPr>
          <p:nvPr/>
        </p:nvSpPr>
        <p:spPr bwMode="auto">
          <a:xfrm>
            <a:off x="5257800" y="3657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19 3</a:t>
            </a:r>
            <a:r>
              <a:rPr lang="en-US" b="1"/>
              <a:t>1</a:t>
            </a:r>
            <a:endParaRPr lang="el-GR" b="1"/>
          </a:p>
        </p:txBody>
      </p:sp>
      <p:sp>
        <p:nvSpPr>
          <p:cNvPr id="19465" name="Oval 14"/>
          <p:cNvSpPr>
            <a:spLocks noChangeArrowheads="1"/>
          </p:cNvSpPr>
          <p:nvPr/>
        </p:nvSpPr>
        <p:spPr bwMode="auto">
          <a:xfrm>
            <a:off x="60960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33 40</a:t>
            </a:r>
          </a:p>
        </p:txBody>
      </p:sp>
      <p:sp>
        <p:nvSpPr>
          <p:cNvPr id="19466" name="Oval 15"/>
          <p:cNvSpPr>
            <a:spLocks noChangeArrowheads="1"/>
          </p:cNvSpPr>
          <p:nvPr/>
        </p:nvSpPr>
        <p:spPr bwMode="auto">
          <a:xfrm>
            <a:off x="54102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r>
              <a:rPr lang="el-GR" b="1"/>
              <a:t>4</a:t>
            </a:r>
          </a:p>
        </p:txBody>
      </p:sp>
      <p:sp>
        <p:nvSpPr>
          <p:cNvPr id="19467" name="Oval 17"/>
          <p:cNvSpPr>
            <a:spLocks noChangeArrowheads="1"/>
          </p:cNvSpPr>
          <p:nvPr/>
        </p:nvSpPr>
        <p:spPr bwMode="auto">
          <a:xfrm>
            <a:off x="18288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1 2</a:t>
            </a:r>
          </a:p>
        </p:txBody>
      </p:sp>
      <p:cxnSp>
        <p:nvCxnSpPr>
          <p:cNvPr id="19468" name="AutoShape 18"/>
          <p:cNvCxnSpPr>
            <a:cxnSpLocks noChangeShapeType="1"/>
            <a:stCxn id="19462" idx="5"/>
            <a:endCxn id="19464" idx="1"/>
          </p:cNvCxnSpPr>
          <p:nvPr/>
        </p:nvCxnSpPr>
        <p:spPr bwMode="auto">
          <a:xfrm>
            <a:off x="4211638" y="3297238"/>
            <a:ext cx="11461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69" name="AutoShape 19"/>
          <p:cNvCxnSpPr>
            <a:cxnSpLocks noChangeShapeType="1"/>
            <a:stCxn id="19464" idx="5"/>
            <a:endCxn id="19465" idx="0"/>
          </p:cNvCxnSpPr>
          <p:nvPr/>
        </p:nvCxnSpPr>
        <p:spPr bwMode="auto">
          <a:xfrm>
            <a:off x="5843588" y="3983038"/>
            <a:ext cx="5572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0" name="AutoShape 20"/>
          <p:cNvCxnSpPr>
            <a:cxnSpLocks noChangeShapeType="1"/>
            <a:stCxn id="19464" idx="3"/>
            <a:endCxn id="19492" idx="0"/>
          </p:cNvCxnSpPr>
          <p:nvPr/>
        </p:nvCxnSpPr>
        <p:spPr bwMode="auto">
          <a:xfrm flipH="1">
            <a:off x="4686300" y="3983038"/>
            <a:ext cx="6715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1" name="AutoShape 21"/>
          <p:cNvCxnSpPr>
            <a:cxnSpLocks noChangeShapeType="1"/>
            <a:stCxn id="19464" idx="4"/>
            <a:endCxn id="19466" idx="0"/>
          </p:cNvCxnSpPr>
          <p:nvPr/>
        </p:nvCxnSpPr>
        <p:spPr bwMode="auto">
          <a:xfrm>
            <a:off x="5600700" y="4038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2" name="AutoShape 22"/>
          <p:cNvCxnSpPr>
            <a:cxnSpLocks noChangeShapeType="1"/>
            <a:stCxn id="19462" idx="3"/>
            <a:endCxn id="19463" idx="7"/>
          </p:cNvCxnSpPr>
          <p:nvPr/>
        </p:nvCxnSpPr>
        <p:spPr bwMode="auto">
          <a:xfrm flipH="1">
            <a:off x="3100388" y="3297238"/>
            <a:ext cx="8413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3" name="AutoShape 23"/>
          <p:cNvCxnSpPr>
            <a:cxnSpLocks noChangeShapeType="1"/>
            <a:stCxn id="19463" idx="5"/>
            <a:endCxn id="19487" idx="0"/>
          </p:cNvCxnSpPr>
          <p:nvPr/>
        </p:nvCxnSpPr>
        <p:spPr bwMode="auto">
          <a:xfrm>
            <a:off x="3100388" y="3983038"/>
            <a:ext cx="3667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4" name="AutoShape 24"/>
          <p:cNvCxnSpPr>
            <a:cxnSpLocks noChangeShapeType="1"/>
            <a:stCxn id="19463" idx="3"/>
            <a:endCxn id="19467" idx="0"/>
          </p:cNvCxnSpPr>
          <p:nvPr/>
        </p:nvCxnSpPr>
        <p:spPr bwMode="auto">
          <a:xfrm flipH="1">
            <a:off x="2133600" y="3983038"/>
            <a:ext cx="4810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5" name="AutoShape 25"/>
          <p:cNvCxnSpPr>
            <a:cxnSpLocks noChangeShapeType="1"/>
            <a:stCxn id="19467" idx="3"/>
          </p:cNvCxnSpPr>
          <p:nvPr/>
        </p:nvCxnSpPr>
        <p:spPr bwMode="auto">
          <a:xfrm flipH="1">
            <a:off x="18621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6" name="AutoShape 26"/>
          <p:cNvCxnSpPr>
            <a:cxnSpLocks noChangeShapeType="1"/>
            <a:stCxn id="19467" idx="5"/>
          </p:cNvCxnSpPr>
          <p:nvPr/>
        </p:nvCxnSpPr>
        <p:spPr bwMode="auto">
          <a:xfrm>
            <a:off x="23495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7" name="AutoShape 28"/>
          <p:cNvCxnSpPr>
            <a:cxnSpLocks noChangeShapeType="1"/>
            <a:endCxn id="19466" idx="3"/>
          </p:cNvCxnSpPr>
          <p:nvPr/>
        </p:nvCxnSpPr>
        <p:spPr bwMode="auto">
          <a:xfrm flipV="1">
            <a:off x="54102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8" name="AutoShape 29"/>
          <p:cNvCxnSpPr>
            <a:cxnSpLocks noChangeShapeType="1"/>
            <a:endCxn id="19466" idx="5"/>
          </p:cNvCxnSpPr>
          <p:nvPr/>
        </p:nvCxnSpPr>
        <p:spPr bwMode="auto">
          <a:xfrm flipH="1" flipV="1">
            <a:off x="57356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79" name="AutoShape 30"/>
          <p:cNvCxnSpPr>
            <a:cxnSpLocks noChangeShapeType="1"/>
            <a:endCxn id="19465" idx="3"/>
          </p:cNvCxnSpPr>
          <p:nvPr/>
        </p:nvCxnSpPr>
        <p:spPr bwMode="auto">
          <a:xfrm flipV="1">
            <a:off x="61293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80" name="AutoShape 31"/>
          <p:cNvCxnSpPr>
            <a:cxnSpLocks noChangeShapeType="1"/>
            <a:endCxn id="19465" idx="5"/>
          </p:cNvCxnSpPr>
          <p:nvPr/>
        </p:nvCxnSpPr>
        <p:spPr bwMode="auto">
          <a:xfrm flipH="1" flipV="1">
            <a:off x="66167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81" name="AutoShape 34"/>
          <p:cNvCxnSpPr>
            <a:cxnSpLocks noChangeShapeType="1"/>
            <a:stCxn id="19465" idx="4"/>
          </p:cNvCxnSpPr>
          <p:nvPr/>
        </p:nvCxnSpPr>
        <p:spPr bwMode="auto">
          <a:xfrm>
            <a:off x="64008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82" name="AutoShape 35"/>
          <p:cNvCxnSpPr>
            <a:cxnSpLocks noChangeShapeType="1"/>
            <a:stCxn id="19467" idx="4"/>
          </p:cNvCxnSpPr>
          <p:nvPr/>
        </p:nvCxnSpPr>
        <p:spPr bwMode="auto">
          <a:xfrm>
            <a:off x="2133600" y="4800600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83" name="AutoShape 36"/>
          <p:cNvCxnSpPr>
            <a:cxnSpLocks noChangeShapeType="1"/>
            <a:stCxn id="19463" idx="4"/>
            <a:endCxn id="19484" idx="0"/>
          </p:cNvCxnSpPr>
          <p:nvPr/>
        </p:nvCxnSpPr>
        <p:spPr bwMode="auto">
          <a:xfrm>
            <a:off x="2857500" y="4038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84" name="Oval 41"/>
          <p:cNvSpPr>
            <a:spLocks noChangeArrowheads="1"/>
          </p:cNvSpPr>
          <p:nvPr/>
        </p:nvSpPr>
        <p:spPr bwMode="auto">
          <a:xfrm>
            <a:off x="2667000" y="4419600"/>
            <a:ext cx="381000" cy="381000"/>
          </a:xfrm>
          <a:prstGeom prst="ellipse">
            <a:avLst/>
          </a:prstGeom>
          <a:solidFill>
            <a:srgbClr val="FFC97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19485" name="AutoShape 42"/>
          <p:cNvCxnSpPr>
            <a:cxnSpLocks noChangeShapeType="1"/>
            <a:endCxn id="19484" idx="3"/>
          </p:cNvCxnSpPr>
          <p:nvPr/>
        </p:nvCxnSpPr>
        <p:spPr bwMode="auto">
          <a:xfrm flipV="1">
            <a:off x="26670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86" name="AutoShape 43"/>
          <p:cNvCxnSpPr>
            <a:cxnSpLocks noChangeShapeType="1"/>
            <a:endCxn id="19484" idx="5"/>
          </p:cNvCxnSpPr>
          <p:nvPr/>
        </p:nvCxnSpPr>
        <p:spPr bwMode="auto">
          <a:xfrm flipH="1" flipV="1">
            <a:off x="29924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87" name="Oval 44"/>
          <p:cNvSpPr>
            <a:spLocks noChangeArrowheads="1"/>
          </p:cNvSpPr>
          <p:nvPr/>
        </p:nvSpPr>
        <p:spPr bwMode="auto">
          <a:xfrm>
            <a:off x="3276600" y="4419600"/>
            <a:ext cx="381000" cy="381000"/>
          </a:xfrm>
          <a:prstGeom prst="ellipse">
            <a:avLst/>
          </a:prstGeom>
          <a:solidFill>
            <a:srgbClr val="FFC97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cxnSp>
        <p:nvCxnSpPr>
          <p:cNvPr id="19488" name="AutoShape 45"/>
          <p:cNvCxnSpPr>
            <a:cxnSpLocks noChangeShapeType="1"/>
            <a:endCxn id="19487" idx="3"/>
          </p:cNvCxnSpPr>
          <p:nvPr/>
        </p:nvCxnSpPr>
        <p:spPr bwMode="auto">
          <a:xfrm flipV="1">
            <a:off x="32766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89" name="AutoShape 46"/>
          <p:cNvCxnSpPr>
            <a:cxnSpLocks noChangeShapeType="1"/>
            <a:endCxn id="19487" idx="5"/>
          </p:cNvCxnSpPr>
          <p:nvPr/>
        </p:nvCxnSpPr>
        <p:spPr bwMode="auto">
          <a:xfrm flipH="1" flipV="1">
            <a:off x="36020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90" name="AutoShape 47"/>
          <p:cNvCxnSpPr>
            <a:cxnSpLocks noChangeShapeType="1"/>
          </p:cNvCxnSpPr>
          <p:nvPr/>
        </p:nvCxnSpPr>
        <p:spPr bwMode="auto">
          <a:xfrm flipH="1">
            <a:off x="44958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91" name="AutoShape 48"/>
          <p:cNvCxnSpPr>
            <a:cxnSpLocks noChangeShapeType="1"/>
          </p:cNvCxnSpPr>
          <p:nvPr/>
        </p:nvCxnSpPr>
        <p:spPr bwMode="auto">
          <a:xfrm>
            <a:off x="48006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9492" name="Oval 49"/>
          <p:cNvSpPr>
            <a:spLocks noChangeArrowheads="1"/>
          </p:cNvSpPr>
          <p:nvPr/>
        </p:nvSpPr>
        <p:spPr bwMode="auto">
          <a:xfrm>
            <a:off x="4191000" y="44196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6 17 18</a:t>
            </a:r>
          </a:p>
        </p:txBody>
      </p:sp>
      <p:cxnSp>
        <p:nvCxnSpPr>
          <p:cNvPr id="19493" name="AutoShape 50"/>
          <p:cNvCxnSpPr>
            <a:cxnSpLocks noChangeShapeType="1"/>
            <a:endCxn id="19492" idx="3"/>
          </p:cNvCxnSpPr>
          <p:nvPr/>
        </p:nvCxnSpPr>
        <p:spPr bwMode="auto">
          <a:xfrm flipV="1">
            <a:off x="4235450" y="47450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9494" name="AutoShape 51"/>
          <p:cNvCxnSpPr>
            <a:cxnSpLocks noChangeShapeType="1"/>
            <a:stCxn id="19492" idx="5"/>
          </p:cNvCxnSpPr>
          <p:nvPr/>
        </p:nvCxnSpPr>
        <p:spPr bwMode="auto">
          <a:xfrm>
            <a:off x="5037138" y="47450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19495" name="3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5 </a:t>
            </a:r>
          </a:p>
        </p:txBody>
      </p:sp>
      <p:sp>
        <p:nvSpPr>
          <p:cNvPr id="20486" name="Oval 6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20487" name="Oval 7"/>
          <p:cNvSpPr>
            <a:spLocks noChangeArrowheads="1"/>
          </p:cNvSpPr>
          <p:nvPr/>
        </p:nvSpPr>
        <p:spPr bwMode="auto">
          <a:xfrm>
            <a:off x="2514600" y="3657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4 9</a:t>
            </a:r>
          </a:p>
        </p:txBody>
      </p:sp>
      <p:sp>
        <p:nvSpPr>
          <p:cNvPr id="20488" name="Oval 8"/>
          <p:cNvSpPr>
            <a:spLocks noChangeArrowheads="1"/>
          </p:cNvSpPr>
          <p:nvPr/>
        </p:nvSpPr>
        <p:spPr bwMode="auto">
          <a:xfrm>
            <a:off x="5257800" y="3657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19 3</a:t>
            </a:r>
            <a:r>
              <a:rPr lang="en-US" b="1"/>
              <a:t>1</a:t>
            </a:r>
            <a:endParaRPr lang="el-GR" b="1"/>
          </a:p>
        </p:txBody>
      </p:sp>
      <p:sp>
        <p:nvSpPr>
          <p:cNvPr id="20489" name="Oval 10"/>
          <p:cNvSpPr>
            <a:spLocks noChangeArrowheads="1"/>
          </p:cNvSpPr>
          <p:nvPr/>
        </p:nvSpPr>
        <p:spPr bwMode="auto">
          <a:xfrm>
            <a:off x="60960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33 40</a:t>
            </a:r>
          </a:p>
        </p:txBody>
      </p:sp>
      <p:sp>
        <p:nvSpPr>
          <p:cNvPr id="20490" name="Oval 11"/>
          <p:cNvSpPr>
            <a:spLocks noChangeArrowheads="1"/>
          </p:cNvSpPr>
          <p:nvPr/>
        </p:nvSpPr>
        <p:spPr bwMode="auto">
          <a:xfrm>
            <a:off x="54102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r>
              <a:rPr lang="el-GR" b="1"/>
              <a:t>4</a:t>
            </a:r>
          </a:p>
        </p:txBody>
      </p:sp>
      <p:sp>
        <p:nvSpPr>
          <p:cNvPr id="20491" name="Oval 12"/>
          <p:cNvSpPr>
            <a:spLocks noChangeArrowheads="1"/>
          </p:cNvSpPr>
          <p:nvPr/>
        </p:nvSpPr>
        <p:spPr bwMode="auto">
          <a:xfrm>
            <a:off x="18288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1 2</a:t>
            </a:r>
          </a:p>
        </p:txBody>
      </p:sp>
      <p:cxnSp>
        <p:nvCxnSpPr>
          <p:cNvPr id="20492" name="AutoShape 13"/>
          <p:cNvCxnSpPr>
            <a:cxnSpLocks noChangeShapeType="1"/>
            <a:stCxn id="20486" idx="5"/>
            <a:endCxn id="20488" idx="1"/>
          </p:cNvCxnSpPr>
          <p:nvPr/>
        </p:nvCxnSpPr>
        <p:spPr bwMode="auto">
          <a:xfrm>
            <a:off x="4211638" y="3297238"/>
            <a:ext cx="11461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3" name="AutoShape 14"/>
          <p:cNvCxnSpPr>
            <a:cxnSpLocks noChangeShapeType="1"/>
            <a:stCxn id="20488" idx="5"/>
            <a:endCxn id="20489" idx="0"/>
          </p:cNvCxnSpPr>
          <p:nvPr/>
        </p:nvCxnSpPr>
        <p:spPr bwMode="auto">
          <a:xfrm>
            <a:off x="5843588" y="3983038"/>
            <a:ext cx="5572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4" name="AutoShape 15"/>
          <p:cNvCxnSpPr>
            <a:cxnSpLocks noChangeShapeType="1"/>
            <a:stCxn id="20488" idx="3"/>
            <a:endCxn id="20516" idx="0"/>
          </p:cNvCxnSpPr>
          <p:nvPr/>
        </p:nvCxnSpPr>
        <p:spPr bwMode="auto">
          <a:xfrm flipH="1">
            <a:off x="4686300" y="3983038"/>
            <a:ext cx="6715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5" name="AutoShape 16"/>
          <p:cNvCxnSpPr>
            <a:cxnSpLocks noChangeShapeType="1"/>
            <a:stCxn id="20488" idx="4"/>
            <a:endCxn id="20490" idx="0"/>
          </p:cNvCxnSpPr>
          <p:nvPr/>
        </p:nvCxnSpPr>
        <p:spPr bwMode="auto">
          <a:xfrm>
            <a:off x="5600700" y="4038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6" name="AutoShape 17"/>
          <p:cNvCxnSpPr>
            <a:cxnSpLocks noChangeShapeType="1"/>
            <a:stCxn id="20486" idx="3"/>
            <a:endCxn id="20487" idx="7"/>
          </p:cNvCxnSpPr>
          <p:nvPr/>
        </p:nvCxnSpPr>
        <p:spPr bwMode="auto">
          <a:xfrm flipH="1">
            <a:off x="3100388" y="3297238"/>
            <a:ext cx="8413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7" name="AutoShape 18"/>
          <p:cNvCxnSpPr>
            <a:cxnSpLocks noChangeShapeType="1"/>
            <a:stCxn id="20487" idx="5"/>
            <a:endCxn id="20511" idx="0"/>
          </p:cNvCxnSpPr>
          <p:nvPr/>
        </p:nvCxnSpPr>
        <p:spPr bwMode="auto">
          <a:xfrm>
            <a:off x="3100388" y="3983038"/>
            <a:ext cx="3667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8" name="AutoShape 19"/>
          <p:cNvCxnSpPr>
            <a:cxnSpLocks noChangeShapeType="1"/>
            <a:stCxn id="20487" idx="3"/>
            <a:endCxn id="20491" idx="0"/>
          </p:cNvCxnSpPr>
          <p:nvPr/>
        </p:nvCxnSpPr>
        <p:spPr bwMode="auto">
          <a:xfrm flipH="1">
            <a:off x="2133600" y="3983038"/>
            <a:ext cx="4810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499" name="AutoShape 20"/>
          <p:cNvCxnSpPr>
            <a:cxnSpLocks noChangeShapeType="1"/>
            <a:stCxn id="20491" idx="3"/>
          </p:cNvCxnSpPr>
          <p:nvPr/>
        </p:nvCxnSpPr>
        <p:spPr bwMode="auto">
          <a:xfrm flipH="1">
            <a:off x="18621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0" name="AutoShape 21"/>
          <p:cNvCxnSpPr>
            <a:cxnSpLocks noChangeShapeType="1"/>
            <a:stCxn id="20491" idx="5"/>
          </p:cNvCxnSpPr>
          <p:nvPr/>
        </p:nvCxnSpPr>
        <p:spPr bwMode="auto">
          <a:xfrm>
            <a:off x="23495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1" name="AutoShape 23"/>
          <p:cNvCxnSpPr>
            <a:cxnSpLocks noChangeShapeType="1"/>
            <a:endCxn id="20490" idx="3"/>
          </p:cNvCxnSpPr>
          <p:nvPr/>
        </p:nvCxnSpPr>
        <p:spPr bwMode="auto">
          <a:xfrm flipV="1">
            <a:off x="54102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2" name="AutoShape 24"/>
          <p:cNvCxnSpPr>
            <a:cxnSpLocks noChangeShapeType="1"/>
            <a:endCxn id="20490" idx="5"/>
          </p:cNvCxnSpPr>
          <p:nvPr/>
        </p:nvCxnSpPr>
        <p:spPr bwMode="auto">
          <a:xfrm flipH="1" flipV="1">
            <a:off x="57356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3" name="AutoShape 25"/>
          <p:cNvCxnSpPr>
            <a:cxnSpLocks noChangeShapeType="1"/>
            <a:endCxn id="20489" idx="3"/>
          </p:cNvCxnSpPr>
          <p:nvPr/>
        </p:nvCxnSpPr>
        <p:spPr bwMode="auto">
          <a:xfrm flipV="1">
            <a:off x="61293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4" name="AutoShape 26"/>
          <p:cNvCxnSpPr>
            <a:cxnSpLocks noChangeShapeType="1"/>
            <a:endCxn id="20489" idx="5"/>
          </p:cNvCxnSpPr>
          <p:nvPr/>
        </p:nvCxnSpPr>
        <p:spPr bwMode="auto">
          <a:xfrm flipH="1" flipV="1">
            <a:off x="66167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5" name="AutoShape 29"/>
          <p:cNvCxnSpPr>
            <a:cxnSpLocks noChangeShapeType="1"/>
            <a:stCxn id="20489" idx="4"/>
          </p:cNvCxnSpPr>
          <p:nvPr/>
        </p:nvCxnSpPr>
        <p:spPr bwMode="auto">
          <a:xfrm>
            <a:off x="64008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6" name="AutoShape 30"/>
          <p:cNvCxnSpPr>
            <a:cxnSpLocks noChangeShapeType="1"/>
            <a:stCxn id="20491" idx="4"/>
          </p:cNvCxnSpPr>
          <p:nvPr/>
        </p:nvCxnSpPr>
        <p:spPr bwMode="auto">
          <a:xfrm>
            <a:off x="2133600" y="4800600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07" name="AutoShape 31"/>
          <p:cNvCxnSpPr>
            <a:cxnSpLocks noChangeShapeType="1"/>
            <a:stCxn id="20487" idx="4"/>
            <a:endCxn id="20508" idx="0"/>
          </p:cNvCxnSpPr>
          <p:nvPr/>
        </p:nvCxnSpPr>
        <p:spPr bwMode="auto">
          <a:xfrm>
            <a:off x="2857500" y="4038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508" name="Oval 32"/>
          <p:cNvSpPr>
            <a:spLocks noChangeArrowheads="1"/>
          </p:cNvSpPr>
          <p:nvPr/>
        </p:nvSpPr>
        <p:spPr bwMode="auto">
          <a:xfrm>
            <a:off x="2667000" y="4419600"/>
            <a:ext cx="381000" cy="381000"/>
          </a:xfrm>
          <a:prstGeom prst="ellipse">
            <a:avLst/>
          </a:prstGeom>
          <a:solidFill>
            <a:srgbClr val="FFC97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20509" name="AutoShape 33"/>
          <p:cNvCxnSpPr>
            <a:cxnSpLocks noChangeShapeType="1"/>
            <a:endCxn id="20508" idx="3"/>
          </p:cNvCxnSpPr>
          <p:nvPr/>
        </p:nvCxnSpPr>
        <p:spPr bwMode="auto">
          <a:xfrm flipV="1">
            <a:off x="26670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10" name="AutoShape 34"/>
          <p:cNvCxnSpPr>
            <a:cxnSpLocks noChangeShapeType="1"/>
            <a:endCxn id="20508" idx="5"/>
          </p:cNvCxnSpPr>
          <p:nvPr/>
        </p:nvCxnSpPr>
        <p:spPr bwMode="auto">
          <a:xfrm flipH="1" flipV="1">
            <a:off x="29924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511" name="Oval 35"/>
          <p:cNvSpPr>
            <a:spLocks noChangeArrowheads="1"/>
          </p:cNvSpPr>
          <p:nvPr/>
        </p:nvSpPr>
        <p:spPr bwMode="auto">
          <a:xfrm>
            <a:off x="32766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cxnSp>
        <p:nvCxnSpPr>
          <p:cNvPr id="20512" name="AutoShape 36"/>
          <p:cNvCxnSpPr>
            <a:cxnSpLocks noChangeShapeType="1"/>
            <a:endCxn id="20511" idx="3"/>
          </p:cNvCxnSpPr>
          <p:nvPr/>
        </p:nvCxnSpPr>
        <p:spPr bwMode="auto">
          <a:xfrm flipV="1">
            <a:off x="32766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13" name="AutoShape 37"/>
          <p:cNvCxnSpPr>
            <a:cxnSpLocks noChangeShapeType="1"/>
            <a:endCxn id="20511" idx="5"/>
          </p:cNvCxnSpPr>
          <p:nvPr/>
        </p:nvCxnSpPr>
        <p:spPr bwMode="auto">
          <a:xfrm flipH="1" flipV="1">
            <a:off x="36020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14" name="AutoShape 38"/>
          <p:cNvCxnSpPr>
            <a:cxnSpLocks noChangeShapeType="1"/>
          </p:cNvCxnSpPr>
          <p:nvPr/>
        </p:nvCxnSpPr>
        <p:spPr bwMode="auto">
          <a:xfrm flipH="1">
            <a:off x="44958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15" name="AutoShape 39"/>
          <p:cNvCxnSpPr>
            <a:cxnSpLocks noChangeShapeType="1"/>
          </p:cNvCxnSpPr>
          <p:nvPr/>
        </p:nvCxnSpPr>
        <p:spPr bwMode="auto">
          <a:xfrm>
            <a:off x="48006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0516" name="Oval 40"/>
          <p:cNvSpPr>
            <a:spLocks noChangeArrowheads="1"/>
          </p:cNvSpPr>
          <p:nvPr/>
        </p:nvSpPr>
        <p:spPr bwMode="auto">
          <a:xfrm>
            <a:off x="4191000" y="44196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6 17 18</a:t>
            </a:r>
          </a:p>
        </p:txBody>
      </p:sp>
      <p:cxnSp>
        <p:nvCxnSpPr>
          <p:cNvPr id="20517" name="AutoShape 41"/>
          <p:cNvCxnSpPr>
            <a:cxnSpLocks noChangeShapeType="1"/>
            <a:endCxn id="20516" idx="3"/>
          </p:cNvCxnSpPr>
          <p:nvPr/>
        </p:nvCxnSpPr>
        <p:spPr bwMode="auto">
          <a:xfrm flipV="1">
            <a:off x="4235450" y="47450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0518" name="AutoShape 42"/>
          <p:cNvCxnSpPr>
            <a:cxnSpLocks noChangeShapeType="1"/>
            <a:stCxn id="20516" idx="5"/>
          </p:cNvCxnSpPr>
          <p:nvPr/>
        </p:nvCxnSpPr>
        <p:spPr bwMode="auto">
          <a:xfrm>
            <a:off x="5037138" y="47450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20519" name="3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533400" y="1676400"/>
            <a:ext cx="14478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5 </a:t>
            </a:r>
          </a:p>
        </p:txBody>
      </p:sp>
      <p:sp>
        <p:nvSpPr>
          <p:cNvPr id="21510" name="Oval 6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21511" name="Oval 7"/>
          <p:cNvSpPr>
            <a:spLocks noChangeArrowheads="1"/>
          </p:cNvSpPr>
          <p:nvPr/>
        </p:nvSpPr>
        <p:spPr bwMode="auto">
          <a:xfrm>
            <a:off x="2514600" y="3657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4 9</a:t>
            </a:r>
          </a:p>
        </p:txBody>
      </p:sp>
      <p:sp>
        <p:nvSpPr>
          <p:cNvPr id="21512" name="Oval 8"/>
          <p:cNvSpPr>
            <a:spLocks noChangeArrowheads="1"/>
          </p:cNvSpPr>
          <p:nvPr/>
        </p:nvSpPr>
        <p:spPr bwMode="auto">
          <a:xfrm>
            <a:off x="5257800" y="3657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19 3</a:t>
            </a:r>
            <a:r>
              <a:rPr lang="en-US" b="1"/>
              <a:t>1</a:t>
            </a:r>
            <a:endParaRPr lang="el-GR" b="1"/>
          </a:p>
        </p:txBody>
      </p:sp>
      <p:sp>
        <p:nvSpPr>
          <p:cNvPr id="21513" name="Oval 10"/>
          <p:cNvSpPr>
            <a:spLocks noChangeArrowheads="1"/>
          </p:cNvSpPr>
          <p:nvPr/>
        </p:nvSpPr>
        <p:spPr bwMode="auto">
          <a:xfrm>
            <a:off x="60960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33 40</a:t>
            </a:r>
          </a:p>
        </p:txBody>
      </p:sp>
      <p:sp>
        <p:nvSpPr>
          <p:cNvPr id="21514" name="Oval 11"/>
          <p:cNvSpPr>
            <a:spLocks noChangeArrowheads="1"/>
          </p:cNvSpPr>
          <p:nvPr/>
        </p:nvSpPr>
        <p:spPr bwMode="auto">
          <a:xfrm>
            <a:off x="54102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r>
              <a:rPr lang="el-GR" b="1"/>
              <a:t>4</a:t>
            </a:r>
          </a:p>
        </p:txBody>
      </p:sp>
      <p:sp>
        <p:nvSpPr>
          <p:cNvPr id="21515" name="Oval 12"/>
          <p:cNvSpPr>
            <a:spLocks noChangeArrowheads="1"/>
          </p:cNvSpPr>
          <p:nvPr/>
        </p:nvSpPr>
        <p:spPr bwMode="auto">
          <a:xfrm>
            <a:off x="18288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1 2</a:t>
            </a:r>
          </a:p>
        </p:txBody>
      </p:sp>
      <p:cxnSp>
        <p:nvCxnSpPr>
          <p:cNvPr id="21516" name="AutoShape 13"/>
          <p:cNvCxnSpPr>
            <a:cxnSpLocks noChangeShapeType="1"/>
            <a:stCxn id="21510" idx="5"/>
            <a:endCxn id="21512" idx="1"/>
          </p:cNvCxnSpPr>
          <p:nvPr/>
        </p:nvCxnSpPr>
        <p:spPr bwMode="auto">
          <a:xfrm>
            <a:off x="4211638" y="3297238"/>
            <a:ext cx="11461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7" name="AutoShape 14"/>
          <p:cNvCxnSpPr>
            <a:cxnSpLocks noChangeShapeType="1"/>
            <a:stCxn id="21512" idx="5"/>
            <a:endCxn id="21513" idx="0"/>
          </p:cNvCxnSpPr>
          <p:nvPr/>
        </p:nvCxnSpPr>
        <p:spPr bwMode="auto">
          <a:xfrm>
            <a:off x="5843588" y="3983038"/>
            <a:ext cx="5572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8" name="AutoShape 15"/>
          <p:cNvCxnSpPr>
            <a:cxnSpLocks noChangeShapeType="1"/>
            <a:stCxn id="21512" idx="3"/>
            <a:endCxn id="21541" idx="0"/>
          </p:cNvCxnSpPr>
          <p:nvPr/>
        </p:nvCxnSpPr>
        <p:spPr bwMode="auto">
          <a:xfrm flipH="1">
            <a:off x="4686300" y="3983038"/>
            <a:ext cx="6715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19" name="AutoShape 16"/>
          <p:cNvCxnSpPr>
            <a:cxnSpLocks noChangeShapeType="1"/>
            <a:stCxn id="21512" idx="4"/>
            <a:endCxn id="21514" idx="0"/>
          </p:cNvCxnSpPr>
          <p:nvPr/>
        </p:nvCxnSpPr>
        <p:spPr bwMode="auto">
          <a:xfrm>
            <a:off x="5600700" y="4038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0" name="AutoShape 17"/>
          <p:cNvCxnSpPr>
            <a:cxnSpLocks noChangeShapeType="1"/>
            <a:stCxn id="21510" idx="3"/>
            <a:endCxn id="21511" idx="7"/>
          </p:cNvCxnSpPr>
          <p:nvPr/>
        </p:nvCxnSpPr>
        <p:spPr bwMode="auto">
          <a:xfrm flipH="1">
            <a:off x="3100388" y="3297238"/>
            <a:ext cx="8413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1" name="AutoShape 18"/>
          <p:cNvCxnSpPr>
            <a:cxnSpLocks noChangeShapeType="1"/>
            <a:stCxn id="21511" idx="5"/>
            <a:endCxn id="21535" idx="0"/>
          </p:cNvCxnSpPr>
          <p:nvPr/>
        </p:nvCxnSpPr>
        <p:spPr bwMode="auto">
          <a:xfrm>
            <a:off x="3100388" y="3983038"/>
            <a:ext cx="3667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2" name="AutoShape 19"/>
          <p:cNvCxnSpPr>
            <a:cxnSpLocks noChangeShapeType="1"/>
            <a:stCxn id="21511" idx="3"/>
            <a:endCxn id="21515" idx="0"/>
          </p:cNvCxnSpPr>
          <p:nvPr/>
        </p:nvCxnSpPr>
        <p:spPr bwMode="auto">
          <a:xfrm flipH="1">
            <a:off x="2133600" y="3983038"/>
            <a:ext cx="4810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3" name="AutoShape 20"/>
          <p:cNvCxnSpPr>
            <a:cxnSpLocks noChangeShapeType="1"/>
            <a:stCxn id="21515" idx="3"/>
          </p:cNvCxnSpPr>
          <p:nvPr/>
        </p:nvCxnSpPr>
        <p:spPr bwMode="auto">
          <a:xfrm flipH="1">
            <a:off x="18621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4" name="AutoShape 21"/>
          <p:cNvCxnSpPr>
            <a:cxnSpLocks noChangeShapeType="1"/>
            <a:stCxn id="21515" idx="5"/>
          </p:cNvCxnSpPr>
          <p:nvPr/>
        </p:nvCxnSpPr>
        <p:spPr bwMode="auto">
          <a:xfrm>
            <a:off x="23495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5" name="AutoShape 23"/>
          <p:cNvCxnSpPr>
            <a:cxnSpLocks noChangeShapeType="1"/>
            <a:endCxn id="21514" idx="3"/>
          </p:cNvCxnSpPr>
          <p:nvPr/>
        </p:nvCxnSpPr>
        <p:spPr bwMode="auto">
          <a:xfrm flipV="1">
            <a:off x="54102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6" name="AutoShape 24"/>
          <p:cNvCxnSpPr>
            <a:cxnSpLocks noChangeShapeType="1"/>
            <a:endCxn id="21514" idx="5"/>
          </p:cNvCxnSpPr>
          <p:nvPr/>
        </p:nvCxnSpPr>
        <p:spPr bwMode="auto">
          <a:xfrm flipH="1" flipV="1">
            <a:off x="57356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7" name="AutoShape 25"/>
          <p:cNvCxnSpPr>
            <a:cxnSpLocks noChangeShapeType="1"/>
            <a:endCxn id="21513" idx="3"/>
          </p:cNvCxnSpPr>
          <p:nvPr/>
        </p:nvCxnSpPr>
        <p:spPr bwMode="auto">
          <a:xfrm flipV="1">
            <a:off x="61293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8" name="AutoShape 26"/>
          <p:cNvCxnSpPr>
            <a:cxnSpLocks noChangeShapeType="1"/>
            <a:endCxn id="21513" idx="5"/>
          </p:cNvCxnSpPr>
          <p:nvPr/>
        </p:nvCxnSpPr>
        <p:spPr bwMode="auto">
          <a:xfrm flipH="1" flipV="1">
            <a:off x="66167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29" name="AutoShape 29"/>
          <p:cNvCxnSpPr>
            <a:cxnSpLocks noChangeShapeType="1"/>
            <a:stCxn id="21513" idx="4"/>
          </p:cNvCxnSpPr>
          <p:nvPr/>
        </p:nvCxnSpPr>
        <p:spPr bwMode="auto">
          <a:xfrm>
            <a:off x="64008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0" name="AutoShape 30"/>
          <p:cNvCxnSpPr>
            <a:cxnSpLocks noChangeShapeType="1"/>
            <a:stCxn id="21515" idx="4"/>
          </p:cNvCxnSpPr>
          <p:nvPr/>
        </p:nvCxnSpPr>
        <p:spPr bwMode="auto">
          <a:xfrm>
            <a:off x="2133600" y="4800600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1" name="AutoShape 31"/>
          <p:cNvCxnSpPr>
            <a:cxnSpLocks noChangeShapeType="1"/>
            <a:stCxn id="21511" idx="4"/>
            <a:endCxn id="21532" idx="0"/>
          </p:cNvCxnSpPr>
          <p:nvPr/>
        </p:nvCxnSpPr>
        <p:spPr bwMode="auto">
          <a:xfrm flipH="1">
            <a:off x="2819400" y="4038600"/>
            <a:ext cx="3810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32" name="Oval 32"/>
          <p:cNvSpPr>
            <a:spLocks noChangeArrowheads="1"/>
          </p:cNvSpPr>
          <p:nvPr/>
        </p:nvSpPr>
        <p:spPr bwMode="auto">
          <a:xfrm>
            <a:off x="2514600" y="4419600"/>
            <a:ext cx="609600" cy="381000"/>
          </a:xfrm>
          <a:prstGeom prst="ellipse">
            <a:avLst/>
          </a:prstGeom>
          <a:solidFill>
            <a:srgbClr val="FFC979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5 6</a:t>
            </a:r>
          </a:p>
        </p:txBody>
      </p:sp>
      <p:cxnSp>
        <p:nvCxnSpPr>
          <p:cNvPr id="21533" name="AutoShape 33"/>
          <p:cNvCxnSpPr>
            <a:cxnSpLocks noChangeShapeType="1"/>
            <a:endCxn id="21532" idx="3"/>
          </p:cNvCxnSpPr>
          <p:nvPr/>
        </p:nvCxnSpPr>
        <p:spPr bwMode="auto">
          <a:xfrm flipV="1">
            <a:off x="25479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4" name="AutoShape 34"/>
          <p:cNvCxnSpPr>
            <a:cxnSpLocks noChangeShapeType="1"/>
            <a:endCxn id="21532" idx="5"/>
          </p:cNvCxnSpPr>
          <p:nvPr/>
        </p:nvCxnSpPr>
        <p:spPr bwMode="auto">
          <a:xfrm flipH="1" flipV="1">
            <a:off x="30353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35" name="Oval 35"/>
          <p:cNvSpPr>
            <a:spLocks noChangeArrowheads="1"/>
          </p:cNvSpPr>
          <p:nvPr/>
        </p:nvSpPr>
        <p:spPr bwMode="auto">
          <a:xfrm>
            <a:off x="32766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cxnSp>
        <p:nvCxnSpPr>
          <p:cNvPr id="21536" name="AutoShape 37"/>
          <p:cNvCxnSpPr>
            <a:cxnSpLocks noChangeShapeType="1"/>
            <a:endCxn id="21535" idx="5"/>
          </p:cNvCxnSpPr>
          <p:nvPr/>
        </p:nvCxnSpPr>
        <p:spPr bwMode="auto">
          <a:xfrm flipH="1" flipV="1">
            <a:off x="36020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7" name="AutoShape 38"/>
          <p:cNvCxnSpPr>
            <a:cxnSpLocks noChangeShapeType="1"/>
            <a:stCxn id="21532" idx="4"/>
          </p:cNvCxnSpPr>
          <p:nvPr/>
        </p:nvCxnSpPr>
        <p:spPr bwMode="auto">
          <a:xfrm>
            <a:off x="2819400" y="4800600"/>
            <a:ext cx="1588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8" name="AutoShape 39"/>
          <p:cNvCxnSpPr>
            <a:cxnSpLocks noChangeShapeType="1"/>
            <a:endCxn id="21535" idx="3"/>
          </p:cNvCxnSpPr>
          <p:nvPr/>
        </p:nvCxnSpPr>
        <p:spPr bwMode="auto">
          <a:xfrm flipV="1">
            <a:off x="32766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39" name="AutoShape 40"/>
          <p:cNvCxnSpPr>
            <a:cxnSpLocks noChangeShapeType="1"/>
          </p:cNvCxnSpPr>
          <p:nvPr/>
        </p:nvCxnSpPr>
        <p:spPr bwMode="auto">
          <a:xfrm flipH="1">
            <a:off x="44958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0" name="AutoShape 41"/>
          <p:cNvCxnSpPr>
            <a:cxnSpLocks noChangeShapeType="1"/>
          </p:cNvCxnSpPr>
          <p:nvPr/>
        </p:nvCxnSpPr>
        <p:spPr bwMode="auto">
          <a:xfrm>
            <a:off x="48006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1541" name="Oval 42"/>
          <p:cNvSpPr>
            <a:spLocks noChangeArrowheads="1"/>
          </p:cNvSpPr>
          <p:nvPr/>
        </p:nvSpPr>
        <p:spPr bwMode="auto">
          <a:xfrm>
            <a:off x="4191000" y="44196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6 17 18</a:t>
            </a:r>
          </a:p>
        </p:txBody>
      </p:sp>
      <p:cxnSp>
        <p:nvCxnSpPr>
          <p:cNvPr id="21542" name="AutoShape 43"/>
          <p:cNvCxnSpPr>
            <a:cxnSpLocks noChangeShapeType="1"/>
            <a:endCxn id="21541" idx="3"/>
          </p:cNvCxnSpPr>
          <p:nvPr/>
        </p:nvCxnSpPr>
        <p:spPr bwMode="auto">
          <a:xfrm flipV="1">
            <a:off x="4235450" y="47450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543" name="AutoShape 44"/>
          <p:cNvCxnSpPr>
            <a:cxnSpLocks noChangeShapeType="1"/>
            <a:stCxn id="21541" idx="5"/>
          </p:cNvCxnSpPr>
          <p:nvPr/>
        </p:nvCxnSpPr>
        <p:spPr bwMode="auto">
          <a:xfrm>
            <a:off x="5037138" y="47450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21544" name="39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229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Εισαγωγή</a:t>
            </a:r>
            <a:r>
              <a:rPr lang="en-US" dirty="0"/>
              <a:t>: </a:t>
            </a:r>
            <a:r>
              <a:rPr lang="el-GR" dirty="0"/>
              <a:t>Διαιρούμε κάθε 4-κόμβο που βρίσκεται </a:t>
            </a:r>
            <a:r>
              <a:rPr lang="el-GR" dirty="0" smtClean="0"/>
              <a:t>στο </a:t>
            </a:r>
            <a:r>
              <a:rPr lang="el-GR" dirty="0"/>
              <a:t>μονοπάτι εισαγωγής </a:t>
            </a:r>
          </a:p>
        </p:txBody>
      </p:sp>
      <p:sp useBgFill="1">
        <p:nvSpPr>
          <p:cNvPr id="22534" name="5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3557" name="Oval 6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23558" name="AutoShape 12"/>
          <p:cNvCxnSpPr>
            <a:cxnSpLocks noChangeShapeType="1"/>
            <a:stCxn id="23557" idx="5"/>
          </p:cNvCxnSpPr>
          <p:nvPr/>
        </p:nvCxnSpPr>
        <p:spPr bwMode="auto">
          <a:xfrm>
            <a:off x="4211638" y="3297238"/>
            <a:ext cx="1317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559" name="AutoShape 16"/>
          <p:cNvCxnSpPr>
            <a:cxnSpLocks noChangeShapeType="1"/>
            <a:stCxn id="23557" idx="3"/>
          </p:cNvCxnSpPr>
          <p:nvPr/>
        </p:nvCxnSpPr>
        <p:spPr bwMode="auto">
          <a:xfrm flipH="1">
            <a:off x="3810000" y="3297238"/>
            <a:ext cx="1317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3560" name="Text Box 40"/>
          <p:cNvSpPr txBox="1">
            <a:spLocks noChangeArrowheads="1"/>
          </p:cNvSpPr>
          <p:nvPr/>
        </p:nvSpPr>
        <p:spPr bwMode="auto">
          <a:xfrm>
            <a:off x="593725" y="1789113"/>
            <a:ext cx="1447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1</a:t>
            </a:r>
          </a:p>
        </p:txBody>
      </p:sp>
      <p:sp useBgFill="1">
        <p:nvSpPr>
          <p:cNvPr id="23561" name="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229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Εισαγωγή</a:t>
            </a:r>
            <a:r>
              <a:rPr lang="en-US" dirty="0"/>
              <a:t>: </a:t>
            </a:r>
            <a:r>
              <a:rPr lang="el-GR" dirty="0"/>
              <a:t>Διαιρούμε κάθε 4-κόμβο που βρίσκεται </a:t>
            </a:r>
            <a:r>
              <a:rPr lang="el-GR" dirty="0" smtClean="0"/>
              <a:t>στο </a:t>
            </a:r>
            <a:r>
              <a:rPr lang="el-GR" dirty="0"/>
              <a:t>μονοπάτι εισαγωγής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4581" name="Text Box 8"/>
          <p:cNvSpPr txBox="1">
            <a:spLocks noChangeArrowheads="1"/>
          </p:cNvSpPr>
          <p:nvPr/>
        </p:nvSpPr>
        <p:spPr bwMode="auto">
          <a:xfrm>
            <a:off x="593725" y="1789113"/>
            <a:ext cx="1828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1, 19</a:t>
            </a:r>
          </a:p>
        </p:txBody>
      </p:sp>
      <p:sp>
        <p:nvSpPr>
          <p:cNvPr id="24582" name="Oval 9"/>
          <p:cNvSpPr>
            <a:spLocks noChangeArrowheads="1"/>
          </p:cNvSpPr>
          <p:nvPr/>
        </p:nvSpPr>
        <p:spPr bwMode="auto">
          <a:xfrm>
            <a:off x="3810000" y="29718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1 19</a:t>
            </a:r>
          </a:p>
        </p:txBody>
      </p:sp>
      <p:cxnSp>
        <p:nvCxnSpPr>
          <p:cNvPr id="24583" name="AutoShape 10"/>
          <p:cNvCxnSpPr>
            <a:cxnSpLocks noChangeShapeType="1"/>
            <a:endCxn id="24582" idx="3"/>
          </p:cNvCxnSpPr>
          <p:nvPr/>
        </p:nvCxnSpPr>
        <p:spPr bwMode="auto">
          <a:xfrm flipV="1">
            <a:off x="3843338" y="32972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4" name="AutoShape 11"/>
          <p:cNvCxnSpPr>
            <a:cxnSpLocks noChangeShapeType="1"/>
            <a:endCxn id="24582" idx="5"/>
          </p:cNvCxnSpPr>
          <p:nvPr/>
        </p:nvCxnSpPr>
        <p:spPr bwMode="auto">
          <a:xfrm flipH="1" flipV="1">
            <a:off x="4330700" y="32972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585" name="AutoShape 12"/>
          <p:cNvCxnSpPr>
            <a:cxnSpLocks noChangeShapeType="1"/>
            <a:stCxn id="24582" idx="4"/>
          </p:cNvCxnSpPr>
          <p:nvPr/>
        </p:nvCxnSpPr>
        <p:spPr bwMode="auto">
          <a:xfrm>
            <a:off x="4114800" y="3352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24586" name="9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229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Εισαγωγή</a:t>
            </a:r>
            <a:r>
              <a:rPr lang="en-US" dirty="0"/>
              <a:t>: </a:t>
            </a:r>
            <a:r>
              <a:rPr lang="el-GR" dirty="0"/>
              <a:t>Διαιρούμε κάθε 4-κόμβο που βρίσκεται </a:t>
            </a:r>
            <a:r>
              <a:rPr lang="el-GR" dirty="0" smtClean="0"/>
              <a:t>στο </a:t>
            </a:r>
            <a:r>
              <a:rPr lang="el-GR" dirty="0"/>
              <a:t>μονοπάτι εισαγωγής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2082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1, 19, 5</a:t>
            </a:r>
          </a:p>
        </p:txBody>
      </p:sp>
      <p:cxnSp>
        <p:nvCxnSpPr>
          <p:cNvPr id="25606" name="AutoShape 10"/>
          <p:cNvCxnSpPr>
            <a:cxnSpLocks noChangeShapeType="1"/>
          </p:cNvCxnSpPr>
          <p:nvPr/>
        </p:nvCxnSpPr>
        <p:spPr bwMode="auto">
          <a:xfrm flipH="1">
            <a:off x="3962400" y="32766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07" name="AutoShape 11"/>
          <p:cNvCxnSpPr>
            <a:cxnSpLocks noChangeShapeType="1"/>
          </p:cNvCxnSpPr>
          <p:nvPr/>
        </p:nvCxnSpPr>
        <p:spPr bwMode="auto">
          <a:xfrm>
            <a:off x="4191000" y="32766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608" name="Oval 12"/>
          <p:cNvSpPr>
            <a:spLocks noChangeArrowheads="1"/>
          </p:cNvSpPr>
          <p:nvPr/>
        </p:nvSpPr>
        <p:spPr bwMode="auto">
          <a:xfrm>
            <a:off x="3657600" y="29718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 5 19</a:t>
            </a:r>
          </a:p>
        </p:txBody>
      </p:sp>
      <p:cxnSp>
        <p:nvCxnSpPr>
          <p:cNvPr id="25609" name="AutoShape 13"/>
          <p:cNvCxnSpPr>
            <a:cxnSpLocks noChangeShapeType="1"/>
            <a:endCxn id="25608" idx="3"/>
          </p:cNvCxnSpPr>
          <p:nvPr/>
        </p:nvCxnSpPr>
        <p:spPr bwMode="auto">
          <a:xfrm flipV="1">
            <a:off x="3702050" y="32972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5610" name="AutoShape 14"/>
          <p:cNvCxnSpPr>
            <a:cxnSpLocks noChangeShapeType="1"/>
            <a:stCxn id="25608" idx="5"/>
          </p:cNvCxnSpPr>
          <p:nvPr/>
        </p:nvCxnSpPr>
        <p:spPr bwMode="auto">
          <a:xfrm>
            <a:off x="4503738" y="32972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25611" name="10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1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229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Εισαγωγή</a:t>
            </a:r>
            <a:r>
              <a:rPr lang="en-US" dirty="0"/>
              <a:t>: </a:t>
            </a:r>
            <a:r>
              <a:rPr lang="el-GR" dirty="0"/>
              <a:t>Διαιρούμε κάθε 4-κόμβο που βρίσκεται </a:t>
            </a:r>
            <a:r>
              <a:rPr lang="el-GR" dirty="0" smtClean="0"/>
              <a:t>στο </a:t>
            </a:r>
            <a:r>
              <a:rPr lang="el-GR" dirty="0"/>
              <a:t>μονοπάτι εισαγωγής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2463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1, 19, 5, 18</a:t>
            </a:r>
          </a:p>
        </p:txBody>
      </p:sp>
      <p:sp>
        <p:nvSpPr>
          <p:cNvPr id="26630" name="Oval 11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sp>
        <p:nvSpPr>
          <p:cNvPr id="26631" name="Oval 12"/>
          <p:cNvSpPr>
            <a:spLocks noChangeArrowheads="1"/>
          </p:cNvSpPr>
          <p:nvPr/>
        </p:nvSpPr>
        <p:spPr bwMode="auto">
          <a:xfrm>
            <a:off x="34290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sp>
        <p:nvSpPr>
          <p:cNvPr id="26632" name="Oval 13"/>
          <p:cNvSpPr>
            <a:spLocks noChangeArrowheads="1"/>
          </p:cNvSpPr>
          <p:nvPr/>
        </p:nvSpPr>
        <p:spPr bwMode="auto">
          <a:xfrm>
            <a:off x="43434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26633" name="AutoShape 14"/>
          <p:cNvCxnSpPr>
            <a:cxnSpLocks noChangeShapeType="1"/>
            <a:stCxn id="26630" idx="5"/>
            <a:endCxn id="26632" idx="1"/>
          </p:cNvCxnSpPr>
          <p:nvPr/>
        </p:nvCxnSpPr>
        <p:spPr bwMode="auto">
          <a:xfrm>
            <a:off x="4211638" y="3297238"/>
            <a:ext cx="1873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4" name="AutoShape 15"/>
          <p:cNvCxnSpPr>
            <a:cxnSpLocks noChangeShapeType="1"/>
            <a:stCxn id="26630" idx="3"/>
            <a:endCxn id="26631" idx="7"/>
          </p:cNvCxnSpPr>
          <p:nvPr/>
        </p:nvCxnSpPr>
        <p:spPr bwMode="auto">
          <a:xfrm flipH="1">
            <a:off x="3754438" y="3297238"/>
            <a:ext cx="1873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5" name="AutoShape 16"/>
          <p:cNvCxnSpPr>
            <a:cxnSpLocks noChangeShapeType="1"/>
            <a:stCxn id="26631" idx="5"/>
          </p:cNvCxnSpPr>
          <p:nvPr/>
        </p:nvCxnSpPr>
        <p:spPr bwMode="auto">
          <a:xfrm>
            <a:off x="3754438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6" name="AutoShape 17"/>
          <p:cNvCxnSpPr>
            <a:cxnSpLocks noChangeShapeType="1"/>
            <a:stCxn id="26631" idx="3"/>
          </p:cNvCxnSpPr>
          <p:nvPr/>
        </p:nvCxnSpPr>
        <p:spPr bwMode="auto">
          <a:xfrm flipH="1">
            <a:off x="33528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7" name="AutoShape 18"/>
          <p:cNvCxnSpPr>
            <a:cxnSpLocks noChangeShapeType="1"/>
            <a:stCxn id="26632" idx="5"/>
          </p:cNvCxnSpPr>
          <p:nvPr/>
        </p:nvCxnSpPr>
        <p:spPr bwMode="auto">
          <a:xfrm>
            <a:off x="4668838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6638" name="AutoShape 19"/>
          <p:cNvCxnSpPr>
            <a:cxnSpLocks noChangeShapeType="1"/>
            <a:stCxn id="26632" idx="3"/>
          </p:cNvCxnSpPr>
          <p:nvPr/>
        </p:nvCxnSpPr>
        <p:spPr bwMode="auto">
          <a:xfrm flipH="1">
            <a:off x="42672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26639" name="14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229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Εισαγωγή</a:t>
            </a:r>
            <a:r>
              <a:rPr lang="en-US" dirty="0"/>
              <a:t>: </a:t>
            </a:r>
            <a:r>
              <a:rPr lang="el-GR" dirty="0"/>
              <a:t>Διαιρούμε κάθε 4-κόμβο που βρίσκεται </a:t>
            </a:r>
            <a:r>
              <a:rPr lang="el-GR" dirty="0" smtClean="0"/>
              <a:t>στο </a:t>
            </a:r>
            <a:r>
              <a:rPr lang="el-GR" dirty="0"/>
              <a:t>μονοπάτι εισαγωγής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7653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2463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1, 19, 5, 18</a:t>
            </a:r>
          </a:p>
        </p:txBody>
      </p:sp>
      <p:sp>
        <p:nvSpPr>
          <p:cNvPr id="27654" name="Oval 6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sp>
        <p:nvSpPr>
          <p:cNvPr id="27655" name="Oval 7"/>
          <p:cNvSpPr>
            <a:spLocks noChangeArrowheads="1"/>
          </p:cNvSpPr>
          <p:nvPr/>
        </p:nvSpPr>
        <p:spPr bwMode="auto">
          <a:xfrm>
            <a:off x="34290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sp>
        <p:nvSpPr>
          <p:cNvPr id="27656" name="Oval 8"/>
          <p:cNvSpPr>
            <a:spLocks noChangeArrowheads="1"/>
          </p:cNvSpPr>
          <p:nvPr/>
        </p:nvSpPr>
        <p:spPr bwMode="auto">
          <a:xfrm>
            <a:off x="4343400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18 19</a:t>
            </a:r>
          </a:p>
        </p:txBody>
      </p:sp>
      <p:cxnSp>
        <p:nvCxnSpPr>
          <p:cNvPr id="27657" name="AutoShape 9"/>
          <p:cNvCxnSpPr>
            <a:cxnSpLocks noChangeShapeType="1"/>
            <a:stCxn id="27654" idx="5"/>
            <a:endCxn id="27656" idx="1"/>
          </p:cNvCxnSpPr>
          <p:nvPr/>
        </p:nvCxnSpPr>
        <p:spPr bwMode="auto">
          <a:xfrm>
            <a:off x="4211638" y="3297238"/>
            <a:ext cx="242887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58" name="AutoShape 10"/>
          <p:cNvCxnSpPr>
            <a:cxnSpLocks noChangeShapeType="1"/>
            <a:stCxn id="27654" idx="3"/>
            <a:endCxn id="27655" idx="7"/>
          </p:cNvCxnSpPr>
          <p:nvPr/>
        </p:nvCxnSpPr>
        <p:spPr bwMode="auto">
          <a:xfrm flipH="1">
            <a:off x="3754438" y="3297238"/>
            <a:ext cx="1873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59" name="AutoShape 11"/>
          <p:cNvCxnSpPr>
            <a:cxnSpLocks noChangeShapeType="1"/>
            <a:stCxn id="27655" idx="5"/>
          </p:cNvCxnSpPr>
          <p:nvPr/>
        </p:nvCxnSpPr>
        <p:spPr bwMode="auto">
          <a:xfrm>
            <a:off x="3754438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60" name="AutoShape 12"/>
          <p:cNvCxnSpPr>
            <a:cxnSpLocks noChangeShapeType="1"/>
            <a:stCxn id="27655" idx="3"/>
          </p:cNvCxnSpPr>
          <p:nvPr/>
        </p:nvCxnSpPr>
        <p:spPr bwMode="auto">
          <a:xfrm flipH="1">
            <a:off x="33528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61" name="AutoShape 13"/>
          <p:cNvCxnSpPr>
            <a:cxnSpLocks noChangeShapeType="1"/>
            <a:stCxn id="27656" idx="5"/>
          </p:cNvCxnSpPr>
          <p:nvPr/>
        </p:nvCxnSpPr>
        <p:spPr bwMode="auto">
          <a:xfrm>
            <a:off x="4994275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62" name="AutoShape 14"/>
          <p:cNvCxnSpPr>
            <a:cxnSpLocks noChangeShapeType="1"/>
            <a:stCxn id="27656" idx="3"/>
          </p:cNvCxnSpPr>
          <p:nvPr/>
        </p:nvCxnSpPr>
        <p:spPr bwMode="auto">
          <a:xfrm flipH="1">
            <a:off x="432276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663" name="AutoShape 15"/>
          <p:cNvCxnSpPr>
            <a:cxnSpLocks noChangeShapeType="1"/>
            <a:stCxn id="27656" idx="4"/>
          </p:cNvCxnSpPr>
          <p:nvPr/>
        </p:nvCxnSpPr>
        <p:spPr bwMode="auto">
          <a:xfrm>
            <a:off x="4724400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27664" name="15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229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Εισαγωγή</a:t>
            </a:r>
            <a:r>
              <a:rPr lang="en-US" dirty="0"/>
              <a:t>: </a:t>
            </a:r>
            <a:r>
              <a:rPr lang="el-GR" dirty="0"/>
              <a:t>Διαιρούμε κάθε 4-κόμβο που βρίσκεται </a:t>
            </a:r>
            <a:r>
              <a:rPr lang="el-GR" dirty="0" smtClean="0"/>
              <a:t>στο </a:t>
            </a:r>
            <a:r>
              <a:rPr lang="el-GR" dirty="0"/>
              <a:t>μονοπάτι εισαγωγής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2717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1, 19, 5, 18, 3</a:t>
            </a:r>
          </a:p>
        </p:txBody>
      </p:sp>
      <p:sp>
        <p:nvSpPr>
          <p:cNvPr id="28678" name="Oval 6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sp>
        <p:nvSpPr>
          <p:cNvPr id="28679" name="Oval 8"/>
          <p:cNvSpPr>
            <a:spLocks noChangeArrowheads="1"/>
          </p:cNvSpPr>
          <p:nvPr/>
        </p:nvSpPr>
        <p:spPr bwMode="auto">
          <a:xfrm>
            <a:off x="4343400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18 19</a:t>
            </a:r>
          </a:p>
        </p:txBody>
      </p:sp>
      <p:cxnSp>
        <p:nvCxnSpPr>
          <p:cNvPr id="28680" name="AutoShape 9"/>
          <p:cNvCxnSpPr>
            <a:cxnSpLocks noChangeShapeType="1"/>
            <a:stCxn id="28678" idx="5"/>
            <a:endCxn id="28679" idx="1"/>
          </p:cNvCxnSpPr>
          <p:nvPr/>
        </p:nvCxnSpPr>
        <p:spPr bwMode="auto">
          <a:xfrm>
            <a:off x="4211638" y="3297238"/>
            <a:ext cx="242887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1" name="AutoShape 10"/>
          <p:cNvCxnSpPr>
            <a:cxnSpLocks noChangeShapeType="1"/>
            <a:stCxn id="28678" idx="3"/>
            <a:endCxn id="28685" idx="7"/>
          </p:cNvCxnSpPr>
          <p:nvPr/>
        </p:nvCxnSpPr>
        <p:spPr bwMode="auto">
          <a:xfrm flipH="1">
            <a:off x="3719513" y="3297238"/>
            <a:ext cx="22225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2" name="AutoShape 13"/>
          <p:cNvCxnSpPr>
            <a:cxnSpLocks noChangeShapeType="1"/>
            <a:stCxn id="28679" idx="5"/>
          </p:cNvCxnSpPr>
          <p:nvPr/>
        </p:nvCxnSpPr>
        <p:spPr bwMode="auto">
          <a:xfrm>
            <a:off x="4994275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3" name="AutoShape 14"/>
          <p:cNvCxnSpPr>
            <a:cxnSpLocks noChangeShapeType="1"/>
            <a:stCxn id="28679" idx="3"/>
          </p:cNvCxnSpPr>
          <p:nvPr/>
        </p:nvCxnSpPr>
        <p:spPr bwMode="auto">
          <a:xfrm flipH="1">
            <a:off x="432276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4" name="AutoShape 15"/>
          <p:cNvCxnSpPr>
            <a:cxnSpLocks noChangeShapeType="1"/>
            <a:stCxn id="28679" idx="4"/>
          </p:cNvCxnSpPr>
          <p:nvPr/>
        </p:nvCxnSpPr>
        <p:spPr bwMode="auto">
          <a:xfrm>
            <a:off x="4724400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8685" name="Oval 16"/>
          <p:cNvSpPr>
            <a:spLocks noChangeArrowheads="1"/>
          </p:cNvSpPr>
          <p:nvPr/>
        </p:nvSpPr>
        <p:spPr bwMode="auto">
          <a:xfrm>
            <a:off x="30686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28686" name="AutoShape 17"/>
          <p:cNvCxnSpPr>
            <a:cxnSpLocks noChangeShapeType="1"/>
            <a:stCxn id="28685" idx="5"/>
          </p:cNvCxnSpPr>
          <p:nvPr/>
        </p:nvCxnSpPr>
        <p:spPr bwMode="auto">
          <a:xfrm>
            <a:off x="37195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7" name="AutoShape 18"/>
          <p:cNvCxnSpPr>
            <a:cxnSpLocks noChangeShapeType="1"/>
            <a:stCxn id="28685" idx="3"/>
          </p:cNvCxnSpPr>
          <p:nvPr/>
        </p:nvCxnSpPr>
        <p:spPr bwMode="auto">
          <a:xfrm flipH="1">
            <a:off x="30480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688" name="AutoShape 19"/>
          <p:cNvCxnSpPr>
            <a:cxnSpLocks noChangeShapeType="1"/>
            <a:stCxn id="28685" idx="4"/>
          </p:cNvCxnSpPr>
          <p:nvPr/>
        </p:nvCxnSpPr>
        <p:spPr bwMode="auto">
          <a:xfrm>
            <a:off x="34496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28689" name="16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229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Εισαγωγή</a:t>
            </a:r>
            <a:r>
              <a:rPr lang="en-US" dirty="0"/>
              <a:t>: </a:t>
            </a:r>
            <a:r>
              <a:rPr lang="el-GR" dirty="0"/>
              <a:t>Διαιρούμε κάθε 4-κόμβο που βρίσκεται </a:t>
            </a:r>
            <a:r>
              <a:rPr lang="el-GR" dirty="0" smtClean="0"/>
              <a:t>στο </a:t>
            </a:r>
            <a:r>
              <a:rPr lang="el-GR" dirty="0"/>
              <a:t>μονοπάτι εισαγωγής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Αναζήτησης Πολλαπλής Διακλάδωσης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42" name="41 - Ευθύγραμμο βέλος σύνδεσης"/>
          <p:cNvCxnSpPr>
            <a:stCxn id="35" idx="1"/>
            <a:endCxn id="43" idx="0"/>
          </p:cNvCxnSpPr>
          <p:nvPr/>
        </p:nvCxnSpPr>
        <p:spPr bwMode="auto">
          <a:xfrm flipH="1">
            <a:off x="1562100" y="2781300"/>
            <a:ext cx="1714500" cy="80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43 - Ευθύγραμμο βέλος σύνδεσης"/>
          <p:cNvCxnSpPr>
            <a:stCxn id="43" idx="1"/>
            <a:endCxn id="47" idx="0"/>
          </p:cNvCxnSpPr>
          <p:nvPr/>
        </p:nvCxnSpPr>
        <p:spPr bwMode="auto">
          <a:xfrm flipH="1">
            <a:off x="800100" y="3771900"/>
            <a:ext cx="571500" cy="1181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6" name="45 - Ευθύγραμμο βέλος σύνδεσης"/>
          <p:cNvCxnSpPr/>
          <p:nvPr/>
        </p:nvCxnSpPr>
        <p:spPr bwMode="auto">
          <a:xfrm>
            <a:off x="3276600" y="3962400"/>
            <a:ext cx="0" cy="990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8" name="47 - Ευθύγραμμο βέλος σύνδεσης"/>
          <p:cNvCxnSpPr/>
          <p:nvPr/>
        </p:nvCxnSpPr>
        <p:spPr bwMode="auto">
          <a:xfrm>
            <a:off x="3657600" y="2971800"/>
            <a:ext cx="0" cy="6096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0" name="49 - Ευθύγραμμο βέλος σύνδεσης"/>
          <p:cNvCxnSpPr>
            <a:stCxn id="71" idx="3"/>
            <a:endCxn id="79" idx="0"/>
          </p:cNvCxnSpPr>
          <p:nvPr/>
        </p:nvCxnSpPr>
        <p:spPr bwMode="auto">
          <a:xfrm>
            <a:off x="7010400" y="3771900"/>
            <a:ext cx="952500" cy="1181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5" name="34 - Ορθογώνιο"/>
          <p:cNvSpPr/>
          <p:nvPr/>
        </p:nvSpPr>
        <p:spPr bwMode="auto">
          <a:xfrm>
            <a:off x="3276600" y="25908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10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1" name="40 - Ορθογώνιο"/>
          <p:cNvSpPr/>
          <p:nvPr/>
        </p:nvSpPr>
        <p:spPr bwMode="auto">
          <a:xfrm>
            <a:off x="3657600" y="25908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80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3" name="42 - Ορθογώνιο"/>
          <p:cNvSpPr/>
          <p:nvPr/>
        </p:nvSpPr>
        <p:spPr bwMode="auto">
          <a:xfrm>
            <a:off x="1371600" y="3581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5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5" name="44 - Ορθογώνιο"/>
          <p:cNvSpPr/>
          <p:nvPr/>
        </p:nvSpPr>
        <p:spPr bwMode="auto">
          <a:xfrm>
            <a:off x="228600" y="49530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</a:t>
            </a: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7" name="46 - Ορθογώνιο"/>
          <p:cNvSpPr/>
          <p:nvPr/>
        </p:nvSpPr>
        <p:spPr bwMode="auto">
          <a:xfrm>
            <a:off x="609600" y="49530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</a:t>
            </a: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9" name="48 - Ορθογώνιο"/>
          <p:cNvSpPr/>
          <p:nvPr/>
        </p:nvSpPr>
        <p:spPr bwMode="auto">
          <a:xfrm>
            <a:off x="990600" y="49530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</a:t>
            </a: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2" name="51 - Ορθογώνιο"/>
          <p:cNvSpPr/>
          <p:nvPr/>
        </p:nvSpPr>
        <p:spPr bwMode="auto">
          <a:xfrm>
            <a:off x="2514600" y="3581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20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3" name="52 - Ορθογώνιο"/>
          <p:cNvSpPr/>
          <p:nvPr/>
        </p:nvSpPr>
        <p:spPr bwMode="auto">
          <a:xfrm>
            <a:off x="2895600" y="3581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30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4" name="53 - Ορθογώνιο"/>
          <p:cNvSpPr/>
          <p:nvPr/>
        </p:nvSpPr>
        <p:spPr bwMode="auto">
          <a:xfrm>
            <a:off x="3276600" y="3581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40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5" name="54 - Ορθογώνιο"/>
          <p:cNvSpPr/>
          <p:nvPr/>
        </p:nvSpPr>
        <p:spPr bwMode="auto">
          <a:xfrm>
            <a:off x="3657600" y="3581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50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6" name="55 - Ορθογώνιο"/>
          <p:cNvSpPr/>
          <p:nvPr/>
        </p:nvSpPr>
        <p:spPr bwMode="auto">
          <a:xfrm>
            <a:off x="4038600" y="3581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60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2" name="61 - Ορθογώνιο"/>
          <p:cNvSpPr/>
          <p:nvPr/>
        </p:nvSpPr>
        <p:spPr bwMode="auto">
          <a:xfrm>
            <a:off x="4419600" y="3581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70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4" name="63 - Ορθογώνιο"/>
          <p:cNvSpPr/>
          <p:nvPr/>
        </p:nvSpPr>
        <p:spPr bwMode="auto">
          <a:xfrm>
            <a:off x="5486400" y="3581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82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6" name="65 - Ορθογώνιο"/>
          <p:cNvSpPr/>
          <p:nvPr/>
        </p:nvSpPr>
        <p:spPr bwMode="auto">
          <a:xfrm>
            <a:off x="5867400" y="3581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84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67" name="66 - Ορθογώνιο"/>
          <p:cNvSpPr/>
          <p:nvPr/>
        </p:nvSpPr>
        <p:spPr bwMode="auto">
          <a:xfrm>
            <a:off x="6248400" y="3581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86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1" name="70 - Ορθογώνιο"/>
          <p:cNvSpPr/>
          <p:nvPr/>
        </p:nvSpPr>
        <p:spPr bwMode="auto">
          <a:xfrm>
            <a:off x="6629400" y="35814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88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3" name="72 - Ορθογώνιο"/>
          <p:cNvSpPr/>
          <p:nvPr/>
        </p:nvSpPr>
        <p:spPr bwMode="auto">
          <a:xfrm>
            <a:off x="2895600" y="49530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32</a:t>
            </a: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5" name="74 - Ορθογώνιο"/>
          <p:cNvSpPr/>
          <p:nvPr/>
        </p:nvSpPr>
        <p:spPr bwMode="auto">
          <a:xfrm>
            <a:off x="3276600" y="49530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36</a:t>
            </a: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6" name="75 - Ορθογώνιο"/>
          <p:cNvSpPr/>
          <p:nvPr/>
        </p:nvSpPr>
        <p:spPr bwMode="auto">
          <a:xfrm>
            <a:off x="7010400" y="49530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90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7" name="76 - Ορθογώνιο"/>
          <p:cNvSpPr/>
          <p:nvPr/>
        </p:nvSpPr>
        <p:spPr bwMode="auto">
          <a:xfrm>
            <a:off x="7391400" y="49530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92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79" name="78 - Ορθογώνιο"/>
          <p:cNvSpPr/>
          <p:nvPr/>
        </p:nvSpPr>
        <p:spPr bwMode="auto">
          <a:xfrm>
            <a:off x="7772400" y="49530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94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0" name="79 - Ορθογώνιο"/>
          <p:cNvSpPr/>
          <p:nvPr/>
        </p:nvSpPr>
        <p:spPr bwMode="auto">
          <a:xfrm>
            <a:off x="8153400" y="49530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96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83" name="82 - Ορθογώνιο"/>
          <p:cNvSpPr/>
          <p:nvPr/>
        </p:nvSpPr>
        <p:spPr bwMode="auto">
          <a:xfrm>
            <a:off x="8534400" y="4953000"/>
            <a:ext cx="381000" cy="381000"/>
          </a:xfrm>
          <a:prstGeom prst="rect">
            <a:avLst/>
          </a:prstGeom>
          <a:solidFill>
            <a:srgbClr val="FFFFCC">
              <a:alpha val="67000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rPr>
              <a:t>98</a:t>
            </a:r>
            <a:endParaRPr kumimoji="0" lang="el-GR" sz="16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98" name="97 - Ευθύγραμμο βέλος σύνδεσης"/>
          <p:cNvCxnSpPr>
            <a:stCxn id="41" idx="3"/>
          </p:cNvCxnSpPr>
          <p:nvPr/>
        </p:nvCxnSpPr>
        <p:spPr bwMode="auto">
          <a:xfrm>
            <a:off x="4038600" y="2781300"/>
            <a:ext cx="2209800" cy="8001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1" name="100 - Ορθογώνιο"/>
          <p:cNvSpPr/>
          <p:nvPr/>
        </p:nvSpPr>
        <p:spPr bwMode="auto">
          <a:xfrm>
            <a:off x="76200" y="57150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2" name="101 - Ευθύγραμμο βέλος σύνδεσης"/>
          <p:cNvCxnSpPr>
            <a:stCxn id="45" idx="1"/>
            <a:endCxn id="101" idx="0"/>
          </p:cNvCxnSpPr>
          <p:nvPr/>
        </p:nvCxnSpPr>
        <p:spPr bwMode="auto">
          <a:xfrm>
            <a:off x="228600" y="5143500"/>
            <a:ext cx="0" cy="5715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5" name="104 - Ορθογώνιο"/>
          <p:cNvSpPr/>
          <p:nvPr/>
        </p:nvSpPr>
        <p:spPr bwMode="auto">
          <a:xfrm>
            <a:off x="457200" y="57150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6" name="105 - Ευθύγραμμο βέλος σύνδεσης"/>
          <p:cNvCxnSpPr>
            <a:endCxn id="105" idx="0"/>
          </p:cNvCxnSpPr>
          <p:nvPr/>
        </p:nvCxnSpPr>
        <p:spPr bwMode="auto">
          <a:xfrm>
            <a:off x="609600" y="53340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8" name="107 - Ορθογώνιο"/>
          <p:cNvSpPr/>
          <p:nvPr/>
        </p:nvSpPr>
        <p:spPr bwMode="auto">
          <a:xfrm>
            <a:off x="838200" y="57150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09" name="108 - Ευθύγραμμο βέλος σύνδεσης"/>
          <p:cNvCxnSpPr>
            <a:endCxn id="108" idx="0"/>
          </p:cNvCxnSpPr>
          <p:nvPr/>
        </p:nvCxnSpPr>
        <p:spPr bwMode="auto">
          <a:xfrm>
            <a:off x="990600" y="53340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2" name="111 - Ορθογώνιο"/>
          <p:cNvSpPr/>
          <p:nvPr/>
        </p:nvSpPr>
        <p:spPr bwMode="auto">
          <a:xfrm>
            <a:off x="1219200" y="57150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13" name="112 - Ευθύγραμμο βέλος σύνδεσης"/>
          <p:cNvCxnSpPr>
            <a:endCxn id="112" idx="0"/>
          </p:cNvCxnSpPr>
          <p:nvPr/>
        </p:nvCxnSpPr>
        <p:spPr bwMode="auto">
          <a:xfrm>
            <a:off x="1371600" y="53340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5" name="114 - Ορθογώνιο"/>
          <p:cNvSpPr/>
          <p:nvPr/>
        </p:nvSpPr>
        <p:spPr bwMode="auto">
          <a:xfrm>
            <a:off x="1600200" y="43434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16" name="115 - Ευθύγραμμο βέλος σύνδεσης"/>
          <p:cNvCxnSpPr>
            <a:endCxn id="115" idx="0"/>
          </p:cNvCxnSpPr>
          <p:nvPr/>
        </p:nvCxnSpPr>
        <p:spPr bwMode="auto">
          <a:xfrm>
            <a:off x="1752600" y="3962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8" name="117 - Ορθογώνιο"/>
          <p:cNvSpPr/>
          <p:nvPr/>
        </p:nvSpPr>
        <p:spPr bwMode="auto">
          <a:xfrm>
            <a:off x="2362200" y="43434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19" name="118 - Ευθύγραμμο βέλος σύνδεσης"/>
          <p:cNvCxnSpPr>
            <a:endCxn id="118" idx="0"/>
          </p:cNvCxnSpPr>
          <p:nvPr/>
        </p:nvCxnSpPr>
        <p:spPr bwMode="auto">
          <a:xfrm>
            <a:off x="2514600" y="3962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0" name="119 - Ορθογώνιο"/>
          <p:cNvSpPr/>
          <p:nvPr/>
        </p:nvSpPr>
        <p:spPr bwMode="auto">
          <a:xfrm>
            <a:off x="2743200" y="43434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21" name="120 - Ευθύγραμμο βέλος σύνδεσης"/>
          <p:cNvCxnSpPr>
            <a:endCxn id="120" idx="0"/>
          </p:cNvCxnSpPr>
          <p:nvPr/>
        </p:nvCxnSpPr>
        <p:spPr bwMode="auto">
          <a:xfrm>
            <a:off x="2895600" y="3962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2" name="121 - Ορθογώνιο"/>
          <p:cNvSpPr/>
          <p:nvPr/>
        </p:nvSpPr>
        <p:spPr bwMode="auto">
          <a:xfrm>
            <a:off x="3505200" y="43434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23" name="122 - Ευθύγραμμο βέλος σύνδεσης"/>
          <p:cNvCxnSpPr>
            <a:endCxn id="122" idx="0"/>
          </p:cNvCxnSpPr>
          <p:nvPr/>
        </p:nvCxnSpPr>
        <p:spPr bwMode="auto">
          <a:xfrm>
            <a:off x="3657600" y="3962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4" name="123 - Ορθογώνιο"/>
          <p:cNvSpPr/>
          <p:nvPr/>
        </p:nvSpPr>
        <p:spPr bwMode="auto">
          <a:xfrm>
            <a:off x="3886200" y="43434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25" name="124 - Ευθύγραμμο βέλος σύνδεσης"/>
          <p:cNvCxnSpPr>
            <a:endCxn id="124" idx="0"/>
          </p:cNvCxnSpPr>
          <p:nvPr/>
        </p:nvCxnSpPr>
        <p:spPr bwMode="auto">
          <a:xfrm>
            <a:off x="4038600" y="3962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6" name="125 - Ορθογώνιο"/>
          <p:cNvSpPr/>
          <p:nvPr/>
        </p:nvSpPr>
        <p:spPr bwMode="auto">
          <a:xfrm>
            <a:off x="4267200" y="43434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27" name="126 - Ευθύγραμμο βέλος σύνδεσης"/>
          <p:cNvCxnSpPr>
            <a:endCxn id="126" idx="0"/>
          </p:cNvCxnSpPr>
          <p:nvPr/>
        </p:nvCxnSpPr>
        <p:spPr bwMode="auto">
          <a:xfrm>
            <a:off x="4419600" y="3962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8" name="127 - Ορθογώνιο"/>
          <p:cNvSpPr/>
          <p:nvPr/>
        </p:nvSpPr>
        <p:spPr bwMode="auto">
          <a:xfrm>
            <a:off x="4648200" y="43434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29" name="128 - Ευθύγραμμο βέλος σύνδεσης"/>
          <p:cNvCxnSpPr>
            <a:endCxn id="128" idx="0"/>
          </p:cNvCxnSpPr>
          <p:nvPr/>
        </p:nvCxnSpPr>
        <p:spPr bwMode="auto">
          <a:xfrm>
            <a:off x="4800600" y="3962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0" name="129 - Ορθογώνιο"/>
          <p:cNvSpPr/>
          <p:nvPr/>
        </p:nvSpPr>
        <p:spPr bwMode="auto">
          <a:xfrm>
            <a:off x="5334000" y="43434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31" name="130 - Ευθύγραμμο βέλος σύνδεσης"/>
          <p:cNvCxnSpPr>
            <a:endCxn id="130" idx="0"/>
          </p:cNvCxnSpPr>
          <p:nvPr/>
        </p:nvCxnSpPr>
        <p:spPr bwMode="auto">
          <a:xfrm>
            <a:off x="5486400" y="3962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2" name="131 - Ορθογώνιο"/>
          <p:cNvSpPr/>
          <p:nvPr/>
        </p:nvSpPr>
        <p:spPr bwMode="auto">
          <a:xfrm>
            <a:off x="5715000" y="43434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33" name="132 - Ευθύγραμμο βέλος σύνδεσης"/>
          <p:cNvCxnSpPr>
            <a:endCxn id="132" idx="0"/>
          </p:cNvCxnSpPr>
          <p:nvPr/>
        </p:nvCxnSpPr>
        <p:spPr bwMode="auto">
          <a:xfrm>
            <a:off x="5867400" y="3962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4" name="133 - Ορθογώνιο"/>
          <p:cNvSpPr/>
          <p:nvPr/>
        </p:nvSpPr>
        <p:spPr bwMode="auto">
          <a:xfrm>
            <a:off x="6096000" y="43434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35" name="134 - Ευθύγραμμο βέλος σύνδεσης"/>
          <p:cNvCxnSpPr>
            <a:endCxn id="134" idx="0"/>
          </p:cNvCxnSpPr>
          <p:nvPr/>
        </p:nvCxnSpPr>
        <p:spPr bwMode="auto">
          <a:xfrm>
            <a:off x="6248400" y="3962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6" name="135 - Ορθογώνιο"/>
          <p:cNvSpPr/>
          <p:nvPr/>
        </p:nvSpPr>
        <p:spPr bwMode="auto">
          <a:xfrm>
            <a:off x="6477000" y="43434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37" name="136 - Ευθύγραμμο βέλος σύνδεσης"/>
          <p:cNvCxnSpPr>
            <a:endCxn id="136" idx="0"/>
          </p:cNvCxnSpPr>
          <p:nvPr/>
        </p:nvCxnSpPr>
        <p:spPr bwMode="auto">
          <a:xfrm>
            <a:off x="6629400" y="39624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38" name="137 - Ορθογώνιο"/>
          <p:cNvSpPr/>
          <p:nvPr/>
        </p:nvSpPr>
        <p:spPr bwMode="auto">
          <a:xfrm>
            <a:off x="6858000" y="57150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39" name="138 - Ευθύγραμμο βέλος σύνδεσης"/>
          <p:cNvCxnSpPr>
            <a:endCxn id="138" idx="0"/>
          </p:cNvCxnSpPr>
          <p:nvPr/>
        </p:nvCxnSpPr>
        <p:spPr bwMode="auto">
          <a:xfrm>
            <a:off x="7010400" y="53340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0" name="139 - Ορθογώνιο"/>
          <p:cNvSpPr/>
          <p:nvPr/>
        </p:nvSpPr>
        <p:spPr bwMode="auto">
          <a:xfrm>
            <a:off x="7239000" y="57150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41" name="140 - Ευθύγραμμο βέλος σύνδεσης"/>
          <p:cNvCxnSpPr>
            <a:endCxn id="140" idx="0"/>
          </p:cNvCxnSpPr>
          <p:nvPr/>
        </p:nvCxnSpPr>
        <p:spPr bwMode="auto">
          <a:xfrm>
            <a:off x="7391400" y="53340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2" name="141 - Ορθογώνιο"/>
          <p:cNvSpPr/>
          <p:nvPr/>
        </p:nvSpPr>
        <p:spPr bwMode="auto">
          <a:xfrm>
            <a:off x="7620000" y="57150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43" name="142 - Ευθύγραμμο βέλος σύνδεσης"/>
          <p:cNvCxnSpPr>
            <a:endCxn id="142" idx="0"/>
          </p:cNvCxnSpPr>
          <p:nvPr/>
        </p:nvCxnSpPr>
        <p:spPr bwMode="auto">
          <a:xfrm>
            <a:off x="7772400" y="53340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4" name="143 - Ορθογώνιο"/>
          <p:cNvSpPr/>
          <p:nvPr/>
        </p:nvSpPr>
        <p:spPr bwMode="auto">
          <a:xfrm>
            <a:off x="8001000" y="57150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45" name="144 - Ευθύγραμμο βέλος σύνδεσης"/>
          <p:cNvCxnSpPr>
            <a:endCxn id="144" idx="0"/>
          </p:cNvCxnSpPr>
          <p:nvPr/>
        </p:nvCxnSpPr>
        <p:spPr bwMode="auto">
          <a:xfrm>
            <a:off x="8153400" y="53340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6" name="145 - Ορθογώνιο"/>
          <p:cNvSpPr/>
          <p:nvPr/>
        </p:nvSpPr>
        <p:spPr bwMode="auto">
          <a:xfrm>
            <a:off x="8382000" y="57150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47" name="146 - Ευθύγραμμο βέλος σύνδεσης"/>
          <p:cNvCxnSpPr>
            <a:endCxn id="146" idx="0"/>
          </p:cNvCxnSpPr>
          <p:nvPr/>
        </p:nvCxnSpPr>
        <p:spPr bwMode="auto">
          <a:xfrm>
            <a:off x="8534400" y="53340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48" name="147 - Ορθογώνιο"/>
          <p:cNvSpPr/>
          <p:nvPr/>
        </p:nvSpPr>
        <p:spPr bwMode="auto">
          <a:xfrm>
            <a:off x="8763000" y="57150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49" name="148 - Ευθύγραμμο βέλος σύνδεσης"/>
          <p:cNvCxnSpPr>
            <a:endCxn id="148" idx="0"/>
          </p:cNvCxnSpPr>
          <p:nvPr/>
        </p:nvCxnSpPr>
        <p:spPr bwMode="auto">
          <a:xfrm>
            <a:off x="8915400" y="53340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0" name="149 - Ορθογώνιο"/>
          <p:cNvSpPr/>
          <p:nvPr/>
        </p:nvSpPr>
        <p:spPr bwMode="auto">
          <a:xfrm>
            <a:off x="2743200" y="57150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51" name="150 - Ευθύγραμμο βέλος σύνδεσης"/>
          <p:cNvCxnSpPr>
            <a:endCxn id="150" idx="0"/>
          </p:cNvCxnSpPr>
          <p:nvPr/>
        </p:nvCxnSpPr>
        <p:spPr bwMode="auto">
          <a:xfrm>
            <a:off x="2895600" y="53340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2" name="151 - Ορθογώνιο"/>
          <p:cNvSpPr/>
          <p:nvPr/>
        </p:nvSpPr>
        <p:spPr bwMode="auto">
          <a:xfrm>
            <a:off x="3124200" y="57150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53" name="152 - Ευθύγραμμο βέλος σύνδεσης"/>
          <p:cNvCxnSpPr>
            <a:endCxn id="152" idx="0"/>
          </p:cNvCxnSpPr>
          <p:nvPr/>
        </p:nvCxnSpPr>
        <p:spPr bwMode="auto">
          <a:xfrm>
            <a:off x="3276600" y="53340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4" name="153 - Ορθογώνιο"/>
          <p:cNvSpPr/>
          <p:nvPr/>
        </p:nvSpPr>
        <p:spPr bwMode="auto">
          <a:xfrm>
            <a:off x="3505200" y="5715000"/>
            <a:ext cx="304800" cy="152400"/>
          </a:xfrm>
          <a:prstGeom prst="rect">
            <a:avLst/>
          </a:prstGeom>
          <a:solidFill>
            <a:schemeClr val="tx1">
              <a:lumMod val="50000"/>
              <a:lumOff val="50000"/>
              <a:alpha val="67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-2500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155" name="154 - Ευθύγραμμο βέλος σύνδεσης"/>
          <p:cNvCxnSpPr>
            <a:endCxn id="154" idx="0"/>
          </p:cNvCxnSpPr>
          <p:nvPr/>
        </p:nvCxnSpPr>
        <p:spPr bwMode="auto">
          <a:xfrm>
            <a:off x="3657600" y="5334000"/>
            <a:ext cx="0" cy="3810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88" name="187 - Ορθογώνιο"/>
          <p:cNvSpPr/>
          <p:nvPr/>
        </p:nvSpPr>
        <p:spPr>
          <a:xfrm>
            <a:off x="457200" y="121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>Δένδρο m-δρόμων </a:t>
            </a:r>
            <a:endParaRPr lang="en-US" b="1" dirty="0" smtClean="0"/>
          </a:p>
          <a:p>
            <a:endParaRPr lang="en-US" dirty="0" smtClean="0"/>
          </a:p>
          <a:p>
            <a:r>
              <a:rPr lang="el-GR" dirty="0" smtClean="0"/>
              <a:t>Οι κόμβοι έχουν το πολύ m-1 κλειδιά</a:t>
            </a:r>
            <a:endParaRPr lang="el-GR" dirty="0"/>
          </a:p>
        </p:txBody>
      </p:sp>
      <p:sp>
        <p:nvSpPr>
          <p:cNvPr id="189" name="188 - TextBox"/>
          <p:cNvSpPr txBox="1"/>
          <p:nvPr/>
        </p:nvSpPr>
        <p:spPr>
          <a:xfrm>
            <a:off x="457200" y="2438400"/>
            <a:ext cx="1120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Π.χ. </a:t>
            </a:r>
            <a:r>
              <a:rPr lang="en-US" dirty="0" smtClean="0"/>
              <a:t>m=7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2971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1, 19, 5, 18, 3, 8</a:t>
            </a:r>
          </a:p>
        </p:txBody>
      </p:sp>
      <p:sp>
        <p:nvSpPr>
          <p:cNvPr id="29702" name="Oval 6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cxnSp>
        <p:nvCxnSpPr>
          <p:cNvPr id="29703" name="AutoShape 8"/>
          <p:cNvCxnSpPr>
            <a:cxnSpLocks noChangeShapeType="1"/>
            <a:stCxn id="29702" idx="5"/>
            <a:endCxn id="29711" idx="1"/>
          </p:cNvCxnSpPr>
          <p:nvPr/>
        </p:nvCxnSpPr>
        <p:spPr bwMode="auto">
          <a:xfrm>
            <a:off x="4211638" y="3297238"/>
            <a:ext cx="2762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4" name="AutoShape 9"/>
          <p:cNvCxnSpPr>
            <a:cxnSpLocks noChangeShapeType="1"/>
            <a:stCxn id="29702" idx="3"/>
            <a:endCxn id="29705" idx="7"/>
          </p:cNvCxnSpPr>
          <p:nvPr/>
        </p:nvCxnSpPr>
        <p:spPr bwMode="auto">
          <a:xfrm flipH="1">
            <a:off x="3719513" y="3297238"/>
            <a:ext cx="22225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05" name="Oval 13"/>
          <p:cNvSpPr>
            <a:spLocks noChangeArrowheads="1"/>
          </p:cNvSpPr>
          <p:nvPr/>
        </p:nvSpPr>
        <p:spPr bwMode="auto">
          <a:xfrm>
            <a:off x="30686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29706" name="AutoShape 14"/>
          <p:cNvCxnSpPr>
            <a:cxnSpLocks noChangeShapeType="1"/>
            <a:stCxn id="29705" idx="5"/>
          </p:cNvCxnSpPr>
          <p:nvPr/>
        </p:nvCxnSpPr>
        <p:spPr bwMode="auto">
          <a:xfrm>
            <a:off x="37195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7" name="AutoShape 15"/>
          <p:cNvCxnSpPr>
            <a:cxnSpLocks noChangeShapeType="1"/>
            <a:stCxn id="29705" idx="3"/>
          </p:cNvCxnSpPr>
          <p:nvPr/>
        </p:nvCxnSpPr>
        <p:spPr bwMode="auto">
          <a:xfrm flipH="1">
            <a:off x="30480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8" name="AutoShape 16"/>
          <p:cNvCxnSpPr>
            <a:cxnSpLocks noChangeShapeType="1"/>
            <a:stCxn id="29705" idx="4"/>
          </p:cNvCxnSpPr>
          <p:nvPr/>
        </p:nvCxnSpPr>
        <p:spPr bwMode="auto">
          <a:xfrm>
            <a:off x="34496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09" name="AutoShape 17"/>
          <p:cNvCxnSpPr>
            <a:cxnSpLocks noChangeShapeType="1"/>
          </p:cNvCxnSpPr>
          <p:nvPr/>
        </p:nvCxnSpPr>
        <p:spPr bwMode="auto">
          <a:xfrm flipH="1">
            <a:off x="4648200" y="38100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10" name="AutoShape 18"/>
          <p:cNvCxnSpPr>
            <a:cxnSpLocks noChangeShapeType="1"/>
          </p:cNvCxnSpPr>
          <p:nvPr/>
        </p:nvCxnSpPr>
        <p:spPr bwMode="auto">
          <a:xfrm>
            <a:off x="4876800" y="38100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9711" name="Oval 19"/>
          <p:cNvSpPr>
            <a:spLocks noChangeArrowheads="1"/>
          </p:cNvSpPr>
          <p:nvPr/>
        </p:nvSpPr>
        <p:spPr bwMode="auto">
          <a:xfrm>
            <a:off x="4343400" y="35052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8 18 19</a:t>
            </a:r>
          </a:p>
        </p:txBody>
      </p:sp>
      <p:cxnSp>
        <p:nvCxnSpPr>
          <p:cNvPr id="29712" name="AutoShape 20"/>
          <p:cNvCxnSpPr>
            <a:cxnSpLocks noChangeShapeType="1"/>
            <a:endCxn id="29711" idx="3"/>
          </p:cNvCxnSpPr>
          <p:nvPr/>
        </p:nvCxnSpPr>
        <p:spPr bwMode="auto">
          <a:xfrm flipV="1">
            <a:off x="4387850" y="38306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713" name="AutoShape 21"/>
          <p:cNvCxnSpPr>
            <a:cxnSpLocks noChangeShapeType="1"/>
            <a:stCxn id="29711" idx="5"/>
          </p:cNvCxnSpPr>
          <p:nvPr/>
        </p:nvCxnSpPr>
        <p:spPr bwMode="auto">
          <a:xfrm>
            <a:off x="5189538" y="38306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29714" name="17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229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Εισαγωγή</a:t>
            </a:r>
            <a:r>
              <a:rPr lang="en-US" dirty="0"/>
              <a:t>: </a:t>
            </a:r>
            <a:r>
              <a:rPr lang="el-GR" dirty="0"/>
              <a:t>Διαιρούμε κάθε 4-κόμβο που βρίσκεται </a:t>
            </a:r>
            <a:r>
              <a:rPr lang="el-GR" dirty="0" smtClean="0"/>
              <a:t>στο </a:t>
            </a:r>
            <a:r>
              <a:rPr lang="el-GR" dirty="0"/>
              <a:t>μονοπάτι εισαγωγής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3225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1, 19, 5, 18, 3, 8, 9</a:t>
            </a:r>
          </a:p>
        </p:txBody>
      </p:sp>
      <p:cxnSp>
        <p:nvCxnSpPr>
          <p:cNvPr id="30726" name="AutoShape 8"/>
          <p:cNvCxnSpPr>
            <a:cxnSpLocks noChangeShapeType="1"/>
            <a:stCxn id="30731" idx="3"/>
            <a:endCxn id="30727" idx="7"/>
          </p:cNvCxnSpPr>
          <p:nvPr/>
        </p:nvCxnSpPr>
        <p:spPr bwMode="auto">
          <a:xfrm flipH="1">
            <a:off x="3719513" y="3297238"/>
            <a:ext cx="27781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27" name="Oval 9"/>
          <p:cNvSpPr>
            <a:spLocks noChangeArrowheads="1"/>
          </p:cNvSpPr>
          <p:nvPr/>
        </p:nvSpPr>
        <p:spPr bwMode="auto">
          <a:xfrm>
            <a:off x="30686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0728" name="AutoShape 10"/>
          <p:cNvCxnSpPr>
            <a:cxnSpLocks noChangeShapeType="1"/>
            <a:stCxn id="30727" idx="5"/>
          </p:cNvCxnSpPr>
          <p:nvPr/>
        </p:nvCxnSpPr>
        <p:spPr bwMode="auto">
          <a:xfrm>
            <a:off x="37195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29" name="AutoShape 11"/>
          <p:cNvCxnSpPr>
            <a:cxnSpLocks noChangeShapeType="1"/>
            <a:stCxn id="30727" idx="3"/>
          </p:cNvCxnSpPr>
          <p:nvPr/>
        </p:nvCxnSpPr>
        <p:spPr bwMode="auto">
          <a:xfrm flipH="1">
            <a:off x="30480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0" name="AutoShape 12"/>
          <p:cNvCxnSpPr>
            <a:cxnSpLocks noChangeShapeType="1"/>
            <a:stCxn id="30727" idx="4"/>
          </p:cNvCxnSpPr>
          <p:nvPr/>
        </p:nvCxnSpPr>
        <p:spPr bwMode="auto">
          <a:xfrm>
            <a:off x="34496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1" name="Oval 18"/>
          <p:cNvSpPr>
            <a:spLocks noChangeArrowheads="1"/>
          </p:cNvSpPr>
          <p:nvPr/>
        </p:nvSpPr>
        <p:spPr bwMode="auto">
          <a:xfrm>
            <a:off x="3886200" y="29718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5 18</a:t>
            </a:r>
          </a:p>
        </p:txBody>
      </p:sp>
      <p:cxnSp>
        <p:nvCxnSpPr>
          <p:cNvPr id="30732" name="AutoShape 20"/>
          <p:cNvCxnSpPr>
            <a:cxnSpLocks noChangeShapeType="1"/>
            <a:stCxn id="30731" idx="5"/>
            <a:endCxn id="30734" idx="1"/>
          </p:cNvCxnSpPr>
          <p:nvPr/>
        </p:nvCxnSpPr>
        <p:spPr bwMode="auto">
          <a:xfrm>
            <a:off x="4537075" y="3297238"/>
            <a:ext cx="166688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3" name="AutoShape 25"/>
          <p:cNvCxnSpPr>
            <a:cxnSpLocks noChangeShapeType="1"/>
            <a:stCxn id="30731" idx="4"/>
            <a:endCxn id="30737" idx="0"/>
          </p:cNvCxnSpPr>
          <p:nvPr/>
        </p:nvCxnSpPr>
        <p:spPr bwMode="auto">
          <a:xfrm flipH="1">
            <a:off x="4229100" y="3352800"/>
            <a:ext cx="381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4" name="Oval 29"/>
          <p:cNvSpPr>
            <a:spLocks noChangeArrowheads="1"/>
          </p:cNvSpPr>
          <p:nvPr/>
        </p:nvSpPr>
        <p:spPr bwMode="auto">
          <a:xfrm>
            <a:off x="46482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30735" name="AutoShape 30"/>
          <p:cNvCxnSpPr>
            <a:cxnSpLocks noChangeShapeType="1"/>
            <a:endCxn id="30734" idx="3"/>
          </p:cNvCxnSpPr>
          <p:nvPr/>
        </p:nvCxnSpPr>
        <p:spPr bwMode="auto">
          <a:xfrm flipV="1">
            <a:off x="46482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6" name="AutoShape 31"/>
          <p:cNvCxnSpPr>
            <a:cxnSpLocks noChangeShapeType="1"/>
            <a:endCxn id="30734" idx="5"/>
          </p:cNvCxnSpPr>
          <p:nvPr/>
        </p:nvCxnSpPr>
        <p:spPr bwMode="auto">
          <a:xfrm flipH="1" flipV="1">
            <a:off x="49736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737" name="Oval 32"/>
          <p:cNvSpPr>
            <a:spLocks noChangeArrowheads="1"/>
          </p:cNvSpPr>
          <p:nvPr/>
        </p:nvSpPr>
        <p:spPr bwMode="auto">
          <a:xfrm>
            <a:off x="40386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30738" name="AutoShape 33"/>
          <p:cNvCxnSpPr>
            <a:cxnSpLocks noChangeShapeType="1"/>
            <a:endCxn id="30737" idx="3"/>
          </p:cNvCxnSpPr>
          <p:nvPr/>
        </p:nvCxnSpPr>
        <p:spPr bwMode="auto">
          <a:xfrm flipV="1">
            <a:off x="40386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739" name="AutoShape 34"/>
          <p:cNvCxnSpPr>
            <a:cxnSpLocks noChangeShapeType="1"/>
            <a:endCxn id="30737" idx="5"/>
          </p:cNvCxnSpPr>
          <p:nvPr/>
        </p:nvCxnSpPr>
        <p:spPr bwMode="auto">
          <a:xfrm flipH="1" flipV="1">
            <a:off x="43640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30740" name="19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229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Εισαγωγή</a:t>
            </a:r>
            <a:r>
              <a:rPr lang="en-US" dirty="0"/>
              <a:t>: </a:t>
            </a:r>
            <a:r>
              <a:rPr lang="el-GR" dirty="0"/>
              <a:t>Διαιρούμε κάθε 4-κόμβο που βρίσκεται </a:t>
            </a:r>
            <a:r>
              <a:rPr lang="el-GR" dirty="0" smtClean="0"/>
              <a:t>στο </a:t>
            </a:r>
            <a:r>
              <a:rPr lang="el-GR" dirty="0"/>
              <a:t>μονοπάτι εισαγωγής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3225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1, 19, 5, 18, 3, 8, 9</a:t>
            </a:r>
          </a:p>
        </p:txBody>
      </p:sp>
      <p:cxnSp>
        <p:nvCxnSpPr>
          <p:cNvPr id="31750" name="AutoShape 6"/>
          <p:cNvCxnSpPr>
            <a:cxnSpLocks noChangeShapeType="1"/>
            <a:stCxn id="31755" idx="3"/>
            <a:endCxn id="31751" idx="7"/>
          </p:cNvCxnSpPr>
          <p:nvPr/>
        </p:nvCxnSpPr>
        <p:spPr bwMode="auto">
          <a:xfrm flipH="1">
            <a:off x="3567113" y="3297238"/>
            <a:ext cx="43021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1" name="Oval 7"/>
          <p:cNvSpPr>
            <a:spLocks noChangeArrowheads="1"/>
          </p:cNvSpPr>
          <p:nvPr/>
        </p:nvSpPr>
        <p:spPr bwMode="auto">
          <a:xfrm>
            <a:off x="29162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1752" name="AutoShape 8"/>
          <p:cNvCxnSpPr>
            <a:cxnSpLocks noChangeShapeType="1"/>
            <a:stCxn id="31751" idx="5"/>
          </p:cNvCxnSpPr>
          <p:nvPr/>
        </p:nvCxnSpPr>
        <p:spPr bwMode="auto">
          <a:xfrm>
            <a:off x="35671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3" name="AutoShape 9"/>
          <p:cNvCxnSpPr>
            <a:cxnSpLocks noChangeShapeType="1"/>
            <a:stCxn id="31751" idx="3"/>
          </p:cNvCxnSpPr>
          <p:nvPr/>
        </p:nvCxnSpPr>
        <p:spPr bwMode="auto">
          <a:xfrm flipH="1">
            <a:off x="28956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4" name="AutoShape 10"/>
          <p:cNvCxnSpPr>
            <a:cxnSpLocks noChangeShapeType="1"/>
            <a:stCxn id="31751" idx="4"/>
          </p:cNvCxnSpPr>
          <p:nvPr/>
        </p:nvCxnSpPr>
        <p:spPr bwMode="auto">
          <a:xfrm>
            <a:off x="32972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3886200" y="29718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5 18</a:t>
            </a:r>
          </a:p>
        </p:txBody>
      </p:sp>
      <p:cxnSp>
        <p:nvCxnSpPr>
          <p:cNvPr id="31756" name="AutoShape 12"/>
          <p:cNvCxnSpPr>
            <a:cxnSpLocks noChangeShapeType="1"/>
            <a:stCxn id="31755" idx="5"/>
            <a:endCxn id="31758" idx="1"/>
          </p:cNvCxnSpPr>
          <p:nvPr/>
        </p:nvCxnSpPr>
        <p:spPr bwMode="auto">
          <a:xfrm>
            <a:off x="4537075" y="3297238"/>
            <a:ext cx="319088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57" name="AutoShape 13"/>
          <p:cNvCxnSpPr>
            <a:cxnSpLocks noChangeShapeType="1"/>
            <a:stCxn id="31755" idx="4"/>
            <a:endCxn id="31761" idx="0"/>
          </p:cNvCxnSpPr>
          <p:nvPr/>
        </p:nvCxnSpPr>
        <p:spPr bwMode="auto">
          <a:xfrm flipH="1">
            <a:off x="4246563" y="3352800"/>
            <a:ext cx="20637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58" name="Oval 14"/>
          <p:cNvSpPr>
            <a:spLocks noChangeArrowheads="1"/>
          </p:cNvSpPr>
          <p:nvPr/>
        </p:nvSpPr>
        <p:spPr bwMode="auto">
          <a:xfrm>
            <a:off x="48006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31759" name="AutoShape 15"/>
          <p:cNvCxnSpPr>
            <a:cxnSpLocks noChangeShapeType="1"/>
            <a:endCxn id="31758" idx="3"/>
          </p:cNvCxnSpPr>
          <p:nvPr/>
        </p:nvCxnSpPr>
        <p:spPr bwMode="auto">
          <a:xfrm flipV="1">
            <a:off x="48006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60" name="AutoShape 16"/>
          <p:cNvCxnSpPr>
            <a:cxnSpLocks noChangeShapeType="1"/>
            <a:endCxn id="31758" idx="5"/>
          </p:cNvCxnSpPr>
          <p:nvPr/>
        </p:nvCxnSpPr>
        <p:spPr bwMode="auto">
          <a:xfrm flipH="1" flipV="1">
            <a:off x="51260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1761" name="Oval 20"/>
          <p:cNvSpPr>
            <a:spLocks noChangeArrowheads="1"/>
          </p:cNvSpPr>
          <p:nvPr/>
        </p:nvSpPr>
        <p:spPr bwMode="auto">
          <a:xfrm>
            <a:off x="3865563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8 9</a:t>
            </a:r>
          </a:p>
        </p:txBody>
      </p:sp>
      <p:cxnSp>
        <p:nvCxnSpPr>
          <p:cNvPr id="31762" name="AutoShape 21"/>
          <p:cNvCxnSpPr>
            <a:cxnSpLocks noChangeShapeType="1"/>
            <a:stCxn id="31761" idx="5"/>
          </p:cNvCxnSpPr>
          <p:nvPr/>
        </p:nvCxnSpPr>
        <p:spPr bwMode="auto">
          <a:xfrm>
            <a:off x="4516438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63" name="AutoShape 22"/>
          <p:cNvCxnSpPr>
            <a:cxnSpLocks noChangeShapeType="1"/>
            <a:stCxn id="31761" idx="3"/>
          </p:cNvCxnSpPr>
          <p:nvPr/>
        </p:nvCxnSpPr>
        <p:spPr bwMode="auto">
          <a:xfrm flipH="1">
            <a:off x="3844925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764" name="AutoShape 23"/>
          <p:cNvCxnSpPr>
            <a:cxnSpLocks noChangeShapeType="1"/>
            <a:stCxn id="31761" idx="4"/>
          </p:cNvCxnSpPr>
          <p:nvPr/>
        </p:nvCxnSpPr>
        <p:spPr bwMode="auto">
          <a:xfrm>
            <a:off x="4246563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31765" name="20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1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229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Εισαγωγή</a:t>
            </a:r>
            <a:r>
              <a:rPr lang="en-US" dirty="0"/>
              <a:t>: </a:t>
            </a:r>
            <a:r>
              <a:rPr lang="el-GR" dirty="0"/>
              <a:t>Διαιρούμε κάθε 4-κόμβο που βρίσκεται </a:t>
            </a:r>
            <a:r>
              <a:rPr lang="el-GR" dirty="0" smtClean="0"/>
              <a:t>στο </a:t>
            </a:r>
            <a:r>
              <a:rPr lang="el-GR" dirty="0"/>
              <a:t>μονοπάτι εισαγωγής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3606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1, 19, 5, 18, 3, 8, 9, 14</a:t>
            </a:r>
          </a:p>
        </p:txBody>
      </p:sp>
      <p:cxnSp>
        <p:nvCxnSpPr>
          <p:cNvPr id="32774" name="AutoShape 6"/>
          <p:cNvCxnSpPr>
            <a:cxnSpLocks noChangeShapeType="1"/>
            <a:stCxn id="32779" idx="3"/>
            <a:endCxn id="32775" idx="7"/>
          </p:cNvCxnSpPr>
          <p:nvPr/>
        </p:nvCxnSpPr>
        <p:spPr bwMode="auto">
          <a:xfrm flipH="1">
            <a:off x="3567113" y="3297238"/>
            <a:ext cx="43021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75" name="Oval 7"/>
          <p:cNvSpPr>
            <a:spLocks noChangeArrowheads="1"/>
          </p:cNvSpPr>
          <p:nvPr/>
        </p:nvSpPr>
        <p:spPr bwMode="auto">
          <a:xfrm>
            <a:off x="29162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2776" name="AutoShape 8"/>
          <p:cNvCxnSpPr>
            <a:cxnSpLocks noChangeShapeType="1"/>
            <a:stCxn id="32775" idx="5"/>
          </p:cNvCxnSpPr>
          <p:nvPr/>
        </p:nvCxnSpPr>
        <p:spPr bwMode="auto">
          <a:xfrm>
            <a:off x="35671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77" name="AutoShape 9"/>
          <p:cNvCxnSpPr>
            <a:cxnSpLocks noChangeShapeType="1"/>
            <a:stCxn id="32775" idx="3"/>
          </p:cNvCxnSpPr>
          <p:nvPr/>
        </p:nvCxnSpPr>
        <p:spPr bwMode="auto">
          <a:xfrm flipH="1">
            <a:off x="28956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78" name="AutoShape 10"/>
          <p:cNvCxnSpPr>
            <a:cxnSpLocks noChangeShapeType="1"/>
            <a:stCxn id="32775" idx="4"/>
          </p:cNvCxnSpPr>
          <p:nvPr/>
        </p:nvCxnSpPr>
        <p:spPr bwMode="auto">
          <a:xfrm>
            <a:off x="32972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79" name="Oval 11"/>
          <p:cNvSpPr>
            <a:spLocks noChangeArrowheads="1"/>
          </p:cNvSpPr>
          <p:nvPr/>
        </p:nvSpPr>
        <p:spPr bwMode="auto">
          <a:xfrm>
            <a:off x="3886200" y="29718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5 18</a:t>
            </a:r>
          </a:p>
        </p:txBody>
      </p:sp>
      <p:cxnSp>
        <p:nvCxnSpPr>
          <p:cNvPr id="32780" name="AutoShape 12"/>
          <p:cNvCxnSpPr>
            <a:cxnSpLocks noChangeShapeType="1"/>
            <a:stCxn id="32779" idx="5"/>
            <a:endCxn id="32782" idx="1"/>
          </p:cNvCxnSpPr>
          <p:nvPr/>
        </p:nvCxnSpPr>
        <p:spPr bwMode="auto">
          <a:xfrm>
            <a:off x="4537075" y="3297238"/>
            <a:ext cx="319088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1" name="AutoShape 13"/>
          <p:cNvCxnSpPr>
            <a:cxnSpLocks noChangeShapeType="1"/>
            <a:stCxn id="32779" idx="4"/>
            <a:endCxn id="32787" idx="0"/>
          </p:cNvCxnSpPr>
          <p:nvPr/>
        </p:nvCxnSpPr>
        <p:spPr bwMode="auto">
          <a:xfrm flipH="1">
            <a:off x="4229100" y="3352800"/>
            <a:ext cx="381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82" name="Oval 14"/>
          <p:cNvSpPr>
            <a:spLocks noChangeArrowheads="1"/>
          </p:cNvSpPr>
          <p:nvPr/>
        </p:nvSpPr>
        <p:spPr bwMode="auto">
          <a:xfrm>
            <a:off x="48006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32783" name="AutoShape 15"/>
          <p:cNvCxnSpPr>
            <a:cxnSpLocks noChangeShapeType="1"/>
            <a:endCxn id="32782" idx="3"/>
          </p:cNvCxnSpPr>
          <p:nvPr/>
        </p:nvCxnSpPr>
        <p:spPr bwMode="auto">
          <a:xfrm flipV="1">
            <a:off x="48006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4" name="AutoShape 16"/>
          <p:cNvCxnSpPr>
            <a:cxnSpLocks noChangeShapeType="1"/>
            <a:endCxn id="32782" idx="5"/>
          </p:cNvCxnSpPr>
          <p:nvPr/>
        </p:nvCxnSpPr>
        <p:spPr bwMode="auto">
          <a:xfrm flipH="1" flipV="1">
            <a:off x="51260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5" name="AutoShape 21"/>
          <p:cNvCxnSpPr>
            <a:cxnSpLocks noChangeShapeType="1"/>
          </p:cNvCxnSpPr>
          <p:nvPr/>
        </p:nvCxnSpPr>
        <p:spPr bwMode="auto">
          <a:xfrm flipH="1">
            <a:off x="4038600" y="38100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6" name="AutoShape 22"/>
          <p:cNvCxnSpPr>
            <a:cxnSpLocks noChangeShapeType="1"/>
          </p:cNvCxnSpPr>
          <p:nvPr/>
        </p:nvCxnSpPr>
        <p:spPr bwMode="auto">
          <a:xfrm>
            <a:off x="4267200" y="38100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2787" name="Oval 23"/>
          <p:cNvSpPr>
            <a:spLocks noChangeArrowheads="1"/>
          </p:cNvSpPr>
          <p:nvPr/>
        </p:nvSpPr>
        <p:spPr bwMode="auto">
          <a:xfrm>
            <a:off x="3733800" y="35052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8 9 14</a:t>
            </a:r>
          </a:p>
        </p:txBody>
      </p:sp>
      <p:cxnSp>
        <p:nvCxnSpPr>
          <p:cNvPr id="32788" name="AutoShape 24"/>
          <p:cNvCxnSpPr>
            <a:cxnSpLocks noChangeShapeType="1"/>
            <a:endCxn id="32787" idx="3"/>
          </p:cNvCxnSpPr>
          <p:nvPr/>
        </p:nvCxnSpPr>
        <p:spPr bwMode="auto">
          <a:xfrm flipV="1">
            <a:off x="3778250" y="38306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789" name="AutoShape 25"/>
          <p:cNvCxnSpPr>
            <a:cxnSpLocks noChangeShapeType="1"/>
            <a:stCxn id="32787" idx="5"/>
          </p:cNvCxnSpPr>
          <p:nvPr/>
        </p:nvCxnSpPr>
        <p:spPr bwMode="auto">
          <a:xfrm>
            <a:off x="4579938" y="38306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32790" name="2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2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229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Εισαγωγή</a:t>
            </a:r>
            <a:r>
              <a:rPr lang="en-US" dirty="0"/>
              <a:t>: </a:t>
            </a:r>
            <a:r>
              <a:rPr lang="el-GR" dirty="0"/>
              <a:t>Διαιρούμε κάθε 4-κόμβο που βρίσκεται </a:t>
            </a:r>
            <a:r>
              <a:rPr lang="el-GR" dirty="0" smtClean="0"/>
              <a:t>στο </a:t>
            </a:r>
            <a:r>
              <a:rPr lang="el-GR" dirty="0"/>
              <a:t>μονοπάτι εισαγωγής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3860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1, 19, 5, 18, 3, 8, 9, 14, 7</a:t>
            </a:r>
          </a:p>
        </p:txBody>
      </p:sp>
      <p:sp>
        <p:nvSpPr>
          <p:cNvPr id="33798" name="Oval 7"/>
          <p:cNvSpPr>
            <a:spLocks noChangeArrowheads="1"/>
          </p:cNvSpPr>
          <p:nvPr/>
        </p:nvSpPr>
        <p:spPr bwMode="auto">
          <a:xfrm>
            <a:off x="29162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3799" name="AutoShape 8"/>
          <p:cNvCxnSpPr>
            <a:cxnSpLocks noChangeShapeType="1"/>
            <a:stCxn id="33798" idx="5"/>
          </p:cNvCxnSpPr>
          <p:nvPr/>
        </p:nvCxnSpPr>
        <p:spPr bwMode="auto">
          <a:xfrm>
            <a:off x="35671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00" name="AutoShape 9"/>
          <p:cNvCxnSpPr>
            <a:cxnSpLocks noChangeShapeType="1"/>
            <a:stCxn id="33798" idx="3"/>
          </p:cNvCxnSpPr>
          <p:nvPr/>
        </p:nvCxnSpPr>
        <p:spPr bwMode="auto">
          <a:xfrm flipH="1">
            <a:off x="28956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01" name="AutoShape 10"/>
          <p:cNvCxnSpPr>
            <a:cxnSpLocks noChangeShapeType="1"/>
            <a:stCxn id="33798" idx="4"/>
          </p:cNvCxnSpPr>
          <p:nvPr/>
        </p:nvCxnSpPr>
        <p:spPr bwMode="auto">
          <a:xfrm>
            <a:off x="32972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02" name="Oval 14"/>
          <p:cNvSpPr>
            <a:spLocks noChangeArrowheads="1"/>
          </p:cNvSpPr>
          <p:nvPr/>
        </p:nvSpPr>
        <p:spPr bwMode="auto">
          <a:xfrm>
            <a:off x="49530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33803" name="AutoShape 15"/>
          <p:cNvCxnSpPr>
            <a:cxnSpLocks noChangeShapeType="1"/>
            <a:endCxn id="33802" idx="3"/>
          </p:cNvCxnSpPr>
          <p:nvPr/>
        </p:nvCxnSpPr>
        <p:spPr bwMode="auto">
          <a:xfrm flipV="1">
            <a:off x="49530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04" name="AutoShape 16"/>
          <p:cNvCxnSpPr>
            <a:cxnSpLocks noChangeShapeType="1"/>
            <a:endCxn id="33802" idx="5"/>
          </p:cNvCxnSpPr>
          <p:nvPr/>
        </p:nvCxnSpPr>
        <p:spPr bwMode="auto">
          <a:xfrm flipH="1" flipV="1">
            <a:off x="52784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05" name="AutoShape 17"/>
          <p:cNvCxnSpPr>
            <a:cxnSpLocks noChangeShapeType="1"/>
            <a:endCxn id="33810" idx="0"/>
          </p:cNvCxnSpPr>
          <p:nvPr/>
        </p:nvCxnSpPr>
        <p:spPr bwMode="auto">
          <a:xfrm flipH="1">
            <a:off x="4076700" y="3276600"/>
            <a:ext cx="825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06" name="AutoShape 18"/>
          <p:cNvCxnSpPr>
            <a:cxnSpLocks noChangeShapeType="1"/>
            <a:endCxn id="33813" idx="0"/>
          </p:cNvCxnSpPr>
          <p:nvPr/>
        </p:nvCxnSpPr>
        <p:spPr bwMode="auto">
          <a:xfrm>
            <a:off x="4311650" y="3276600"/>
            <a:ext cx="2984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07" name="AutoShape 20"/>
          <p:cNvCxnSpPr>
            <a:cxnSpLocks noChangeShapeType="1"/>
            <a:stCxn id="33798" idx="7"/>
            <a:endCxn id="33809" idx="3"/>
          </p:cNvCxnSpPr>
          <p:nvPr/>
        </p:nvCxnSpPr>
        <p:spPr bwMode="auto">
          <a:xfrm flipV="1">
            <a:off x="3567113" y="3297238"/>
            <a:ext cx="38735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08" name="AutoShape 21"/>
          <p:cNvCxnSpPr>
            <a:cxnSpLocks noChangeShapeType="1"/>
            <a:endCxn id="33802" idx="1"/>
          </p:cNvCxnSpPr>
          <p:nvPr/>
        </p:nvCxnSpPr>
        <p:spPr bwMode="auto">
          <a:xfrm>
            <a:off x="4624388" y="3297238"/>
            <a:ext cx="38417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09" name="Oval 22"/>
          <p:cNvSpPr>
            <a:spLocks noChangeArrowheads="1"/>
          </p:cNvSpPr>
          <p:nvPr/>
        </p:nvSpPr>
        <p:spPr bwMode="auto">
          <a:xfrm>
            <a:off x="3810000" y="29718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5 9 18</a:t>
            </a:r>
          </a:p>
        </p:txBody>
      </p:sp>
      <p:sp>
        <p:nvSpPr>
          <p:cNvPr id="33810" name="Oval 23"/>
          <p:cNvSpPr>
            <a:spLocks noChangeArrowheads="1"/>
          </p:cNvSpPr>
          <p:nvPr/>
        </p:nvSpPr>
        <p:spPr bwMode="auto">
          <a:xfrm>
            <a:off x="38862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33811" name="AutoShape 24"/>
          <p:cNvCxnSpPr>
            <a:cxnSpLocks noChangeShapeType="1"/>
            <a:endCxn id="33810" idx="3"/>
          </p:cNvCxnSpPr>
          <p:nvPr/>
        </p:nvCxnSpPr>
        <p:spPr bwMode="auto">
          <a:xfrm flipV="1">
            <a:off x="38862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12" name="AutoShape 25"/>
          <p:cNvCxnSpPr>
            <a:cxnSpLocks noChangeShapeType="1"/>
            <a:endCxn id="33810" idx="5"/>
          </p:cNvCxnSpPr>
          <p:nvPr/>
        </p:nvCxnSpPr>
        <p:spPr bwMode="auto">
          <a:xfrm flipH="1" flipV="1">
            <a:off x="42116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3813" name="Oval 26"/>
          <p:cNvSpPr>
            <a:spLocks noChangeArrowheads="1"/>
          </p:cNvSpPr>
          <p:nvPr/>
        </p:nvSpPr>
        <p:spPr bwMode="auto">
          <a:xfrm>
            <a:off x="44196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cxnSp>
        <p:nvCxnSpPr>
          <p:cNvPr id="33814" name="AutoShape 27"/>
          <p:cNvCxnSpPr>
            <a:cxnSpLocks noChangeShapeType="1"/>
            <a:endCxn id="33813" idx="3"/>
          </p:cNvCxnSpPr>
          <p:nvPr/>
        </p:nvCxnSpPr>
        <p:spPr bwMode="auto">
          <a:xfrm flipV="1">
            <a:off x="44196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815" name="AutoShape 28"/>
          <p:cNvCxnSpPr>
            <a:cxnSpLocks noChangeShapeType="1"/>
            <a:endCxn id="33813" idx="5"/>
          </p:cNvCxnSpPr>
          <p:nvPr/>
        </p:nvCxnSpPr>
        <p:spPr bwMode="auto">
          <a:xfrm flipH="1" flipV="1">
            <a:off x="47450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33816" name="23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229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Εισαγωγή</a:t>
            </a:r>
            <a:r>
              <a:rPr lang="en-US" dirty="0"/>
              <a:t>: </a:t>
            </a:r>
            <a:r>
              <a:rPr lang="el-GR" dirty="0"/>
              <a:t>Διαιρούμε κάθε 4-κόμβο που βρίσκεται </a:t>
            </a:r>
            <a:r>
              <a:rPr lang="el-GR" dirty="0" smtClean="0"/>
              <a:t>στο </a:t>
            </a:r>
            <a:r>
              <a:rPr lang="el-GR" dirty="0"/>
              <a:t>μονοπάτι εισαγωγής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32"/>
          <p:cNvSpPr>
            <a:spLocks noChangeShapeType="1"/>
          </p:cNvSpPr>
          <p:nvPr/>
        </p:nvSpPr>
        <p:spPr bwMode="auto">
          <a:xfrm flipH="1" flipV="1">
            <a:off x="4343400" y="3276600"/>
            <a:ext cx="3048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19" name="Oval 21"/>
          <p:cNvSpPr>
            <a:spLocks noChangeArrowheads="1"/>
          </p:cNvSpPr>
          <p:nvPr/>
        </p:nvSpPr>
        <p:spPr bwMode="auto">
          <a:xfrm>
            <a:off x="45720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sp>
        <p:nvSpPr>
          <p:cNvPr id="3482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821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4823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3860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1, 19, 5, 18, 3, 8, 9, 14, 7</a:t>
            </a:r>
          </a:p>
        </p:txBody>
      </p:sp>
      <p:sp>
        <p:nvSpPr>
          <p:cNvPr id="34824" name="Oval 6"/>
          <p:cNvSpPr>
            <a:spLocks noChangeArrowheads="1"/>
          </p:cNvSpPr>
          <p:nvPr/>
        </p:nvSpPr>
        <p:spPr bwMode="auto">
          <a:xfrm>
            <a:off x="27638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4825" name="AutoShape 7"/>
          <p:cNvCxnSpPr>
            <a:cxnSpLocks noChangeShapeType="1"/>
            <a:stCxn id="34824" idx="5"/>
          </p:cNvCxnSpPr>
          <p:nvPr/>
        </p:nvCxnSpPr>
        <p:spPr bwMode="auto">
          <a:xfrm>
            <a:off x="34147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26" name="AutoShape 8"/>
          <p:cNvCxnSpPr>
            <a:cxnSpLocks noChangeShapeType="1"/>
            <a:stCxn id="34824" idx="3"/>
          </p:cNvCxnSpPr>
          <p:nvPr/>
        </p:nvCxnSpPr>
        <p:spPr bwMode="auto">
          <a:xfrm flipH="1">
            <a:off x="27432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27" name="AutoShape 9"/>
          <p:cNvCxnSpPr>
            <a:cxnSpLocks noChangeShapeType="1"/>
            <a:stCxn id="34824" idx="4"/>
          </p:cNvCxnSpPr>
          <p:nvPr/>
        </p:nvCxnSpPr>
        <p:spPr bwMode="auto">
          <a:xfrm>
            <a:off x="31448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28" name="Oval 10"/>
          <p:cNvSpPr>
            <a:spLocks noChangeArrowheads="1"/>
          </p:cNvSpPr>
          <p:nvPr/>
        </p:nvSpPr>
        <p:spPr bwMode="auto">
          <a:xfrm>
            <a:off x="51816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34829" name="AutoShape 11"/>
          <p:cNvCxnSpPr>
            <a:cxnSpLocks noChangeShapeType="1"/>
            <a:endCxn id="34828" idx="3"/>
          </p:cNvCxnSpPr>
          <p:nvPr/>
        </p:nvCxnSpPr>
        <p:spPr bwMode="auto">
          <a:xfrm flipV="1">
            <a:off x="51816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0" name="AutoShape 12"/>
          <p:cNvCxnSpPr>
            <a:cxnSpLocks noChangeShapeType="1"/>
            <a:endCxn id="34828" idx="5"/>
          </p:cNvCxnSpPr>
          <p:nvPr/>
        </p:nvCxnSpPr>
        <p:spPr bwMode="auto">
          <a:xfrm flipH="1" flipV="1">
            <a:off x="55070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1" name="AutoShape 15"/>
          <p:cNvCxnSpPr>
            <a:cxnSpLocks noChangeShapeType="1"/>
            <a:stCxn id="34824" idx="7"/>
            <a:endCxn id="34840" idx="3"/>
          </p:cNvCxnSpPr>
          <p:nvPr/>
        </p:nvCxnSpPr>
        <p:spPr bwMode="auto">
          <a:xfrm flipV="1">
            <a:off x="3414713" y="3297238"/>
            <a:ext cx="53975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2" name="AutoShape 16"/>
          <p:cNvCxnSpPr>
            <a:cxnSpLocks noChangeShapeType="1"/>
            <a:stCxn id="34840" idx="5"/>
            <a:endCxn id="34828" idx="1"/>
          </p:cNvCxnSpPr>
          <p:nvPr/>
        </p:nvCxnSpPr>
        <p:spPr bwMode="auto">
          <a:xfrm>
            <a:off x="4656138" y="3297238"/>
            <a:ext cx="5810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3" name="AutoShape 22"/>
          <p:cNvCxnSpPr>
            <a:cxnSpLocks noChangeShapeType="1"/>
            <a:endCxn id="34819" idx="3"/>
          </p:cNvCxnSpPr>
          <p:nvPr/>
        </p:nvCxnSpPr>
        <p:spPr bwMode="auto">
          <a:xfrm flipV="1">
            <a:off x="45720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4" name="AutoShape 23"/>
          <p:cNvCxnSpPr>
            <a:cxnSpLocks noChangeShapeType="1"/>
            <a:endCxn id="34819" idx="5"/>
          </p:cNvCxnSpPr>
          <p:nvPr/>
        </p:nvCxnSpPr>
        <p:spPr bwMode="auto">
          <a:xfrm flipH="1" flipV="1">
            <a:off x="48974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35" name="Oval 25"/>
          <p:cNvSpPr>
            <a:spLocks noChangeArrowheads="1"/>
          </p:cNvSpPr>
          <p:nvPr/>
        </p:nvSpPr>
        <p:spPr bwMode="auto">
          <a:xfrm>
            <a:off x="36782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7 8</a:t>
            </a:r>
          </a:p>
        </p:txBody>
      </p:sp>
      <p:cxnSp>
        <p:nvCxnSpPr>
          <p:cNvPr id="34836" name="AutoShape 26"/>
          <p:cNvCxnSpPr>
            <a:cxnSpLocks noChangeShapeType="1"/>
            <a:stCxn id="34835" idx="5"/>
          </p:cNvCxnSpPr>
          <p:nvPr/>
        </p:nvCxnSpPr>
        <p:spPr bwMode="auto">
          <a:xfrm>
            <a:off x="43291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7" name="AutoShape 27"/>
          <p:cNvCxnSpPr>
            <a:cxnSpLocks noChangeShapeType="1"/>
            <a:stCxn id="34835" idx="3"/>
          </p:cNvCxnSpPr>
          <p:nvPr/>
        </p:nvCxnSpPr>
        <p:spPr bwMode="auto">
          <a:xfrm flipH="1">
            <a:off x="36576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838" name="AutoShape 28"/>
          <p:cNvCxnSpPr>
            <a:cxnSpLocks noChangeShapeType="1"/>
            <a:stCxn id="34835" idx="4"/>
          </p:cNvCxnSpPr>
          <p:nvPr/>
        </p:nvCxnSpPr>
        <p:spPr bwMode="auto">
          <a:xfrm>
            <a:off x="40592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4839" name="Line 29"/>
          <p:cNvSpPr>
            <a:spLocks noChangeShapeType="1"/>
          </p:cNvSpPr>
          <p:nvPr/>
        </p:nvSpPr>
        <p:spPr bwMode="auto">
          <a:xfrm flipV="1">
            <a:off x="4038600" y="32766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4840" name="Oval 17"/>
          <p:cNvSpPr>
            <a:spLocks noChangeArrowheads="1"/>
          </p:cNvSpPr>
          <p:nvPr/>
        </p:nvSpPr>
        <p:spPr bwMode="auto">
          <a:xfrm>
            <a:off x="3810000" y="29718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5 9 18</a:t>
            </a:r>
          </a:p>
        </p:txBody>
      </p:sp>
      <p:sp useBgFill="1">
        <p:nvSpPr>
          <p:cNvPr id="34841" name="24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229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Εισαγωγή</a:t>
            </a:r>
            <a:r>
              <a:rPr lang="en-US" dirty="0"/>
              <a:t>: </a:t>
            </a:r>
            <a:r>
              <a:rPr lang="el-GR" dirty="0"/>
              <a:t>Διαιρούμε κάθε 4-κόμβο που βρίσκεται </a:t>
            </a:r>
            <a:r>
              <a:rPr lang="el-GR" dirty="0" smtClean="0"/>
              <a:t>στο </a:t>
            </a:r>
            <a:r>
              <a:rPr lang="el-GR" dirty="0"/>
              <a:t>μονοπάτι εισαγωγής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Oval 3"/>
          <p:cNvSpPr>
            <a:spLocks noChangeArrowheads="1"/>
          </p:cNvSpPr>
          <p:nvPr/>
        </p:nvSpPr>
        <p:spPr bwMode="auto">
          <a:xfrm>
            <a:off x="4572000" y="3962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sp>
        <p:nvSpPr>
          <p:cNvPr id="35843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844" name="Text Box 5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5846" name="Text Box 7"/>
          <p:cNvSpPr txBox="1">
            <a:spLocks noChangeArrowheads="1"/>
          </p:cNvSpPr>
          <p:nvPr/>
        </p:nvSpPr>
        <p:spPr bwMode="auto">
          <a:xfrm>
            <a:off x="593725" y="1789113"/>
            <a:ext cx="4241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1, 19, 5, 18, 3, 8, 9, 14, 7, 22</a:t>
            </a:r>
          </a:p>
        </p:txBody>
      </p:sp>
      <p:sp>
        <p:nvSpPr>
          <p:cNvPr id="35847" name="Oval 8"/>
          <p:cNvSpPr>
            <a:spLocks noChangeArrowheads="1"/>
          </p:cNvSpPr>
          <p:nvPr/>
        </p:nvSpPr>
        <p:spPr bwMode="auto">
          <a:xfrm>
            <a:off x="2535238" y="39624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5848" name="AutoShape 9"/>
          <p:cNvCxnSpPr>
            <a:cxnSpLocks noChangeShapeType="1"/>
            <a:stCxn id="35847" idx="5"/>
          </p:cNvCxnSpPr>
          <p:nvPr/>
        </p:nvCxnSpPr>
        <p:spPr bwMode="auto">
          <a:xfrm>
            <a:off x="3186113" y="42878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49" name="AutoShape 10"/>
          <p:cNvCxnSpPr>
            <a:cxnSpLocks noChangeShapeType="1"/>
            <a:stCxn id="35847" idx="3"/>
          </p:cNvCxnSpPr>
          <p:nvPr/>
        </p:nvCxnSpPr>
        <p:spPr bwMode="auto">
          <a:xfrm flipH="1">
            <a:off x="2514600" y="42878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0" name="AutoShape 11"/>
          <p:cNvCxnSpPr>
            <a:cxnSpLocks noChangeShapeType="1"/>
            <a:stCxn id="35847" idx="4"/>
          </p:cNvCxnSpPr>
          <p:nvPr/>
        </p:nvCxnSpPr>
        <p:spPr bwMode="auto">
          <a:xfrm>
            <a:off x="2916238" y="43434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51" name="Oval 12"/>
          <p:cNvSpPr>
            <a:spLocks noChangeArrowheads="1"/>
          </p:cNvSpPr>
          <p:nvPr/>
        </p:nvSpPr>
        <p:spPr bwMode="auto">
          <a:xfrm>
            <a:off x="5105400" y="3962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35852" name="AutoShape 13"/>
          <p:cNvCxnSpPr>
            <a:cxnSpLocks noChangeShapeType="1"/>
            <a:endCxn id="35851" idx="3"/>
          </p:cNvCxnSpPr>
          <p:nvPr/>
        </p:nvCxnSpPr>
        <p:spPr bwMode="auto">
          <a:xfrm flipV="1">
            <a:off x="5105400" y="4287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3" name="AutoShape 14"/>
          <p:cNvCxnSpPr>
            <a:cxnSpLocks noChangeShapeType="1"/>
            <a:endCxn id="35851" idx="5"/>
          </p:cNvCxnSpPr>
          <p:nvPr/>
        </p:nvCxnSpPr>
        <p:spPr bwMode="auto">
          <a:xfrm flipH="1" flipV="1">
            <a:off x="5430838" y="4287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4" name="AutoShape 17"/>
          <p:cNvCxnSpPr>
            <a:cxnSpLocks noChangeShapeType="1"/>
            <a:endCxn id="35842" idx="3"/>
          </p:cNvCxnSpPr>
          <p:nvPr/>
        </p:nvCxnSpPr>
        <p:spPr bwMode="auto">
          <a:xfrm flipV="1">
            <a:off x="4572000" y="4287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5" name="AutoShape 18"/>
          <p:cNvCxnSpPr>
            <a:cxnSpLocks noChangeShapeType="1"/>
            <a:endCxn id="35842" idx="5"/>
          </p:cNvCxnSpPr>
          <p:nvPr/>
        </p:nvCxnSpPr>
        <p:spPr bwMode="auto">
          <a:xfrm flipH="1" flipV="1">
            <a:off x="4897438" y="4287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56" name="Oval 19"/>
          <p:cNvSpPr>
            <a:spLocks noChangeArrowheads="1"/>
          </p:cNvSpPr>
          <p:nvPr/>
        </p:nvSpPr>
        <p:spPr bwMode="auto">
          <a:xfrm>
            <a:off x="3449638" y="39624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7 8</a:t>
            </a:r>
          </a:p>
        </p:txBody>
      </p:sp>
      <p:cxnSp>
        <p:nvCxnSpPr>
          <p:cNvPr id="35857" name="AutoShape 20"/>
          <p:cNvCxnSpPr>
            <a:cxnSpLocks noChangeShapeType="1"/>
            <a:stCxn id="35856" idx="5"/>
          </p:cNvCxnSpPr>
          <p:nvPr/>
        </p:nvCxnSpPr>
        <p:spPr bwMode="auto">
          <a:xfrm>
            <a:off x="4100513" y="42878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8" name="AutoShape 21"/>
          <p:cNvCxnSpPr>
            <a:cxnSpLocks noChangeShapeType="1"/>
            <a:stCxn id="35856" idx="3"/>
          </p:cNvCxnSpPr>
          <p:nvPr/>
        </p:nvCxnSpPr>
        <p:spPr bwMode="auto">
          <a:xfrm flipH="1">
            <a:off x="3429000" y="42878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59" name="AutoShape 22"/>
          <p:cNvCxnSpPr>
            <a:cxnSpLocks noChangeShapeType="1"/>
            <a:stCxn id="35856" idx="4"/>
          </p:cNvCxnSpPr>
          <p:nvPr/>
        </p:nvCxnSpPr>
        <p:spPr bwMode="auto">
          <a:xfrm>
            <a:off x="3830638" y="43434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5860" name="Oval 25"/>
          <p:cNvSpPr>
            <a:spLocks noChangeArrowheads="1"/>
          </p:cNvSpPr>
          <p:nvPr/>
        </p:nvSpPr>
        <p:spPr bwMode="auto">
          <a:xfrm>
            <a:off x="4114800" y="2819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sp>
        <p:nvSpPr>
          <p:cNvPr id="35861" name="Oval 26"/>
          <p:cNvSpPr>
            <a:spLocks noChangeArrowheads="1"/>
          </p:cNvSpPr>
          <p:nvPr/>
        </p:nvSpPr>
        <p:spPr bwMode="auto">
          <a:xfrm>
            <a:off x="3200400" y="33734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sp>
        <p:nvSpPr>
          <p:cNvPr id="35862" name="Oval 27"/>
          <p:cNvSpPr>
            <a:spLocks noChangeArrowheads="1"/>
          </p:cNvSpPr>
          <p:nvPr/>
        </p:nvSpPr>
        <p:spPr bwMode="auto">
          <a:xfrm>
            <a:off x="4800600" y="33734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35863" name="AutoShape 28"/>
          <p:cNvCxnSpPr>
            <a:cxnSpLocks noChangeShapeType="1"/>
            <a:stCxn id="35860" idx="5"/>
            <a:endCxn id="35862" idx="1"/>
          </p:cNvCxnSpPr>
          <p:nvPr/>
        </p:nvCxnSpPr>
        <p:spPr bwMode="auto">
          <a:xfrm>
            <a:off x="4440238" y="3144838"/>
            <a:ext cx="4159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4" name="AutoShape 29"/>
          <p:cNvCxnSpPr>
            <a:cxnSpLocks noChangeShapeType="1"/>
            <a:stCxn id="35860" idx="3"/>
            <a:endCxn id="35861" idx="7"/>
          </p:cNvCxnSpPr>
          <p:nvPr/>
        </p:nvCxnSpPr>
        <p:spPr bwMode="auto">
          <a:xfrm flipH="1">
            <a:off x="3525838" y="3144838"/>
            <a:ext cx="6445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5" name="AutoShape 30"/>
          <p:cNvCxnSpPr>
            <a:cxnSpLocks noChangeShapeType="1"/>
            <a:stCxn id="35861" idx="5"/>
            <a:endCxn id="35856" idx="0"/>
          </p:cNvCxnSpPr>
          <p:nvPr/>
        </p:nvCxnSpPr>
        <p:spPr bwMode="auto">
          <a:xfrm>
            <a:off x="3525838" y="3698875"/>
            <a:ext cx="30480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6" name="AutoShape 31"/>
          <p:cNvCxnSpPr>
            <a:cxnSpLocks noChangeShapeType="1"/>
            <a:stCxn id="35861" idx="3"/>
            <a:endCxn id="35847" idx="0"/>
          </p:cNvCxnSpPr>
          <p:nvPr/>
        </p:nvCxnSpPr>
        <p:spPr bwMode="auto">
          <a:xfrm flipH="1">
            <a:off x="2916238" y="3698875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7" name="AutoShape 32"/>
          <p:cNvCxnSpPr>
            <a:cxnSpLocks noChangeShapeType="1"/>
            <a:stCxn id="35862" idx="5"/>
            <a:endCxn id="35851" idx="0"/>
          </p:cNvCxnSpPr>
          <p:nvPr/>
        </p:nvCxnSpPr>
        <p:spPr bwMode="auto">
          <a:xfrm>
            <a:off x="5126038" y="3698875"/>
            <a:ext cx="16986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868" name="AutoShape 33"/>
          <p:cNvCxnSpPr>
            <a:cxnSpLocks noChangeShapeType="1"/>
            <a:stCxn id="35862" idx="3"/>
            <a:endCxn id="35842" idx="0"/>
          </p:cNvCxnSpPr>
          <p:nvPr/>
        </p:nvCxnSpPr>
        <p:spPr bwMode="auto">
          <a:xfrm flipH="1">
            <a:off x="4762500" y="3698875"/>
            <a:ext cx="936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35869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229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Εισαγωγή</a:t>
            </a:r>
            <a:r>
              <a:rPr lang="en-US" dirty="0"/>
              <a:t>: </a:t>
            </a:r>
            <a:r>
              <a:rPr lang="el-GR" dirty="0"/>
              <a:t>Διαιρούμε κάθε 4-κόμβο που βρίσκεται </a:t>
            </a:r>
            <a:r>
              <a:rPr lang="el-GR" dirty="0" smtClean="0"/>
              <a:t>στο </a:t>
            </a:r>
            <a:r>
              <a:rPr lang="el-GR" dirty="0"/>
              <a:t>μονοπάτι εισαγωγής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Oval 2"/>
          <p:cNvSpPr>
            <a:spLocks noChangeArrowheads="1"/>
          </p:cNvSpPr>
          <p:nvPr/>
        </p:nvSpPr>
        <p:spPr bwMode="auto">
          <a:xfrm>
            <a:off x="4572000" y="3962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593725" y="1789113"/>
            <a:ext cx="4241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1, 19, 5, 18, 3, 8, 9, 14, 7, 22</a:t>
            </a:r>
          </a:p>
        </p:txBody>
      </p:sp>
      <p:sp>
        <p:nvSpPr>
          <p:cNvPr id="36871" name="Oval 7"/>
          <p:cNvSpPr>
            <a:spLocks noChangeArrowheads="1"/>
          </p:cNvSpPr>
          <p:nvPr/>
        </p:nvSpPr>
        <p:spPr bwMode="auto">
          <a:xfrm>
            <a:off x="2535238" y="39624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6872" name="AutoShape 8"/>
          <p:cNvCxnSpPr>
            <a:cxnSpLocks noChangeShapeType="1"/>
            <a:stCxn id="36871" idx="5"/>
          </p:cNvCxnSpPr>
          <p:nvPr/>
        </p:nvCxnSpPr>
        <p:spPr bwMode="auto">
          <a:xfrm>
            <a:off x="3186113" y="42878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3" name="AutoShape 9"/>
          <p:cNvCxnSpPr>
            <a:cxnSpLocks noChangeShapeType="1"/>
            <a:stCxn id="36871" idx="3"/>
          </p:cNvCxnSpPr>
          <p:nvPr/>
        </p:nvCxnSpPr>
        <p:spPr bwMode="auto">
          <a:xfrm flipH="1">
            <a:off x="2514600" y="42878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4" name="AutoShape 10"/>
          <p:cNvCxnSpPr>
            <a:cxnSpLocks noChangeShapeType="1"/>
            <a:stCxn id="36871" idx="4"/>
          </p:cNvCxnSpPr>
          <p:nvPr/>
        </p:nvCxnSpPr>
        <p:spPr bwMode="auto">
          <a:xfrm>
            <a:off x="2916238" y="43434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5" name="AutoShape 14"/>
          <p:cNvCxnSpPr>
            <a:cxnSpLocks noChangeShapeType="1"/>
            <a:endCxn id="36866" idx="3"/>
          </p:cNvCxnSpPr>
          <p:nvPr/>
        </p:nvCxnSpPr>
        <p:spPr bwMode="auto">
          <a:xfrm flipV="1">
            <a:off x="4572000" y="4287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6" name="AutoShape 15"/>
          <p:cNvCxnSpPr>
            <a:cxnSpLocks noChangeShapeType="1"/>
            <a:endCxn id="36866" idx="5"/>
          </p:cNvCxnSpPr>
          <p:nvPr/>
        </p:nvCxnSpPr>
        <p:spPr bwMode="auto">
          <a:xfrm flipH="1" flipV="1">
            <a:off x="4897438" y="4287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77" name="Oval 16"/>
          <p:cNvSpPr>
            <a:spLocks noChangeArrowheads="1"/>
          </p:cNvSpPr>
          <p:nvPr/>
        </p:nvSpPr>
        <p:spPr bwMode="auto">
          <a:xfrm>
            <a:off x="3449638" y="39624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7 8</a:t>
            </a:r>
          </a:p>
        </p:txBody>
      </p:sp>
      <p:cxnSp>
        <p:nvCxnSpPr>
          <p:cNvPr id="36878" name="AutoShape 17"/>
          <p:cNvCxnSpPr>
            <a:cxnSpLocks noChangeShapeType="1"/>
            <a:stCxn id="36877" idx="5"/>
          </p:cNvCxnSpPr>
          <p:nvPr/>
        </p:nvCxnSpPr>
        <p:spPr bwMode="auto">
          <a:xfrm>
            <a:off x="4100513" y="42878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79" name="AutoShape 18"/>
          <p:cNvCxnSpPr>
            <a:cxnSpLocks noChangeShapeType="1"/>
            <a:stCxn id="36877" idx="3"/>
          </p:cNvCxnSpPr>
          <p:nvPr/>
        </p:nvCxnSpPr>
        <p:spPr bwMode="auto">
          <a:xfrm flipH="1">
            <a:off x="3429000" y="42878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0" name="AutoShape 19"/>
          <p:cNvCxnSpPr>
            <a:cxnSpLocks noChangeShapeType="1"/>
            <a:stCxn id="36877" idx="4"/>
          </p:cNvCxnSpPr>
          <p:nvPr/>
        </p:nvCxnSpPr>
        <p:spPr bwMode="auto">
          <a:xfrm>
            <a:off x="3830638" y="43434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81" name="Oval 20"/>
          <p:cNvSpPr>
            <a:spLocks noChangeArrowheads="1"/>
          </p:cNvSpPr>
          <p:nvPr/>
        </p:nvSpPr>
        <p:spPr bwMode="auto">
          <a:xfrm>
            <a:off x="4114800" y="2819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sp>
        <p:nvSpPr>
          <p:cNvPr id="36882" name="Oval 21"/>
          <p:cNvSpPr>
            <a:spLocks noChangeArrowheads="1"/>
          </p:cNvSpPr>
          <p:nvPr/>
        </p:nvSpPr>
        <p:spPr bwMode="auto">
          <a:xfrm>
            <a:off x="3200400" y="33734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sp>
        <p:nvSpPr>
          <p:cNvPr id="36883" name="Oval 22"/>
          <p:cNvSpPr>
            <a:spLocks noChangeArrowheads="1"/>
          </p:cNvSpPr>
          <p:nvPr/>
        </p:nvSpPr>
        <p:spPr bwMode="auto">
          <a:xfrm>
            <a:off x="4876800" y="33734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36884" name="AutoShape 23"/>
          <p:cNvCxnSpPr>
            <a:cxnSpLocks noChangeShapeType="1"/>
            <a:stCxn id="36881" idx="5"/>
            <a:endCxn id="36883" idx="1"/>
          </p:cNvCxnSpPr>
          <p:nvPr/>
        </p:nvCxnSpPr>
        <p:spPr bwMode="auto">
          <a:xfrm>
            <a:off x="4440238" y="3144838"/>
            <a:ext cx="4921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5" name="AutoShape 24"/>
          <p:cNvCxnSpPr>
            <a:cxnSpLocks noChangeShapeType="1"/>
            <a:stCxn id="36881" idx="3"/>
            <a:endCxn id="36882" idx="7"/>
          </p:cNvCxnSpPr>
          <p:nvPr/>
        </p:nvCxnSpPr>
        <p:spPr bwMode="auto">
          <a:xfrm flipH="1">
            <a:off x="3525838" y="3144838"/>
            <a:ext cx="6445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6" name="AutoShape 25"/>
          <p:cNvCxnSpPr>
            <a:cxnSpLocks noChangeShapeType="1"/>
            <a:stCxn id="36882" idx="5"/>
            <a:endCxn id="36877" idx="0"/>
          </p:cNvCxnSpPr>
          <p:nvPr/>
        </p:nvCxnSpPr>
        <p:spPr bwMode="auto">
          <a:xfrm>
            <a:off x="3525838" y="3698875"/>
            <a:ext cx="30480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7" name="AutoShape 26"/>
          <p:cNvCxnSpPr>
            <a:cxnSpLocks noChangeShapeType="1"/>
            <a:stCxn id="36882" idx="3"/>
            <a:endCxn id="36871" idx="0"/>
          </p:cNvCxnSpPr>
          <p:nvPr/>
        </p:nvCxnSpPr>
        <p:spPr bwMode="auto">
          <a:xfrm flipH="1">
            <a:off x="2916238" y="3698875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8" name="AutoShape 27"/>
          <p:cNvCxnSpPr>
            <a:cxnSpLocks noChangeShapeType="1"/>
            <a:stCxn id="36883" idx="5"/>
            <a:endCxn id="36890" idx="0"/>
          </p:cNvCxnSpPr>
          <p:nvPr/>
        </p:nvCxnSpPr>
        <p:spPr bwMode="auto">
          <a:xfrm>
            <a:off x="5202238" y="3698875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89" name="AutoShape 28"/>
          <p:cNvCxnSpPr>
            <a:cxnSpLocks noChangeShapeType="1"/>
            <a:stCxn id="36883" idx="3"/>
            <a:endCxn id="36866" idx="0"/>
          </p:cNvCxnSpPr>
          <p:nvPr/>
        </p:nvCxnSpPr>
        <p:spPr bwMode="auto">
          <a:xfrm flipH="1">
            <a:off x="4762500" y="3698875"/>
            <a:ext cx="1698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6890" name="Oval 29"/>
          <p:cNvSpPr>
            <a:spLocks noChangeArrowheads="1"/>
          </p:cNvSpPr>
          <p:nvPr/>
        </p:nvSpPr>
        <p:spPr bwMode="auto">
          <a:xfrm>
            <a:off x="5160963" y="39624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19 22</a:t>
            </a:r>
          </a:p>
        </p:txBody>
      </p:sp>
      <p:cxnSp>
        <p:nvCxnSpPr>
          <p:cNvPr id="36891" name="AutoShape 30"/>
          <p:cNvCxnSpPr>
            <a:cxnSpLocks noChangeShapeType="1"/>
            <a:stCxn id="36890" idx="5"/>
          </p:cNvCxnSpPr>
          <p:nvPr/>
        </p:nvCxnSpPr>
        <p:spPr bwMode="auto">
          <a:xfrm>
            <a:off x="5811838" y="42878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2" name="AutoShape 31"/>
          <p:cNvCxnSpPr>
            <a:cxnSpLocks noChangeShapeType="1"/>
            <a:stCxn id="36890" idx="3"/>
          </p:cNvCxnSpPr>
          <p:nvPr/>
        </p:nvCxnSpPr>
        <p:spPr bwMode="auto">
          <a:xfrm flipH="1">
            <a:off x="5140325" y="42878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893" name="AutoShape 32"/>
          <p:cNvCxnSpPr>
            <a:cxnSpLocks noChangeShapeType="1"/>
            <a:stCxn id="36890" idx="4"/>
          </p:cNvCxnSpPr>
          <p:nvPr/>
        </p:nvCxnSpPr>
        <p:spPr bwMode="auto">
          <a:xfrm>
            <a:off x="5541963" y="43434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36894" name="29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229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Εισαγωγή</a:t>
            </a:r>
            <a:r>
              <a:rPr lang="en-US" dirty="0"/>
              <a:t>: </a:t>
            </a:r>
            <a:r>
              <a:rPr lang="el-GR" dirty="0"/>
              <a:t>Διαιρούμε κάθε 4-κόμβο που βρίσκεται </a:t>
            </a:r>
            <a:r>
              <a:rPr lang="el-GR" dirty="0" smtClean="0"/>
              <a:t>στο </a:t>
            </a:r>
            <a:r>
              <a:rPr lang="el-GR" dirty="0"/>
              <a:t>μονοπάτι εισαγωγής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Oval 2"/>
          <p:cNvSpPr>
            <a:spLocks noChangeArrowheads="1"/>
          </p:cNvSpPr>
          <p:nvPr/>
        </p:nvSpPr>
        <p:spPr bwMode="auto">
          <a:xfrm>
            <a:off x="4572000" y="3962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Εισαγωγή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7894" name="Text Box 6"/>
          <p:cNvSpPr txBox="1">
            <a:spLocks noChangeArrowheads="1"/>
          </p:cNvSpPr>
          <p:nvPr/>
        </p:nvSpPr>
        <p:spPr bwMode="auto">
          <a:xfrm>
            <a:off x="593725" y="1789113"/>
            <a:ext cx="42418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1, 19, 5, 18, 3, 8, 9, 14, 7, 22</a:t>
            </a:r>
          </a:p>
        </p:txBody>
      </p:sp>
      <p:sp>
        <p:nvSpPr>
          <p:cNvPr id="37895" name="Oval 7"/>
          <p:cNvSpPr>
            <a:spLocks noChangeArrowheads="1"/>
          </p:cNvSpPr>
          <p:nvPr/>
        </p:nvSpPr>
        <p:spPr bwMode="auto">
          <a:xfrm>
            <a:off x="2535238" y="39624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7896" name="AutoShape 8"/>
          <p:cNvCxnSpPr>
            <a:cxnSpLocks noChangeShapeType="1"/>
            <a:stCxn id="37895" idx="5"/>
          </p:cNvCxnSpPr>
          <p:nvPr/>
        </p:nvCxnSpPr>
        <p:spPr bwMode="auto">
          <a:xfrm>
            <a:off x="3186113" y="42878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7" name="AutoShape 9"/>
          <p:cNvCxnSpPr>
            <a:cxnSpLocks noChangeShapeType="1"/>
            <a:stCxn id="37895" idx="3"/>
          </p:cNvCxnSpPr>
          <p:nvPr/>
        </p:nvCxnSpPr>
        <p:spPr bwMode="auto">
          <a:xfrm flipH="1">
            <a:off x="2514600" y="42878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8" name="AutoShape 10"/>
          <p:cNvCxnSpPr>
            <a:cxnSpLocks noChangeShapeType="1"/>
            <a:stCxn id="37895" idx="4"/>
          </p:cNvCxnSpPr>
          <p:nvPr/>
        </p:nvCxnSpPr>
        <p:spPr bwMode="auto">
          <a:xfrm>
            <a:off x="2916238" y="43434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899" name="AutoShape 11"/>
          <p:cNvCxnSpPr>
            <a:cxnSpLocks noChangeShapeType="1"/>
            <a:endCxn id="37890" idx="3"/>
          </p:cNvCxnSpPr>
          <p:nvPr/>
        </p:nvCxnSpPr>
        <p:spPr bwMode="auto">
          <a:xfrm flipV="1">
            <a:off x="4572000" y="4287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0" name="AutoShape 12"/>
          <p:cNvCxnSpPr>
            <a:cxnSpLocks noChangeShapeType="1"/>
            <a:endCxn id="37890" idx="5"/>
          </p:cNvCxnSpPr>
          <p:nvPr/>
        </p:nvCxnSpPr>
        <p:spPr bwMode="auto">
          <a:xfrm flipH="1" flipV="1">
            <a:off x="4897438" y="4287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1" name="Oval 13"/>
          <p:cNvSpPr>
            <a:spLocks noChangeArrowheads="1"/>
          </p:cNvSpPr>
          <p:nvPr/>
        </p:nvSpPr>
        <p:spPr bwMode="auto">
          <a:xfrm>
            <a:off x="3449638" y="39624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7 8</a:t>
            </a:r>
          </a:p>
        </p:txBody>
      </p:sp>
      <p:cxnSp>
        <p:nvCxnSpPr>
          <p:cNvPr id="37902" name="AutoShape 14"/>
          <p:cNvCxnSpPr>
            <a:cxnSpLocks noChangeShapeType="1"/>
            <a:stCxn id="37901" idx="5"/>
          </p:cNvCxnSpPr>
          <p:nvPr/>
        </p:nvCxnSpPr>
        <p:spPr bwMode="auto">
          <a:xfrm>
            <a:off x="4100513" y="42878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3" name="AutoShape 15"/>
          <p:cNvCxnSpPr>
            <a:cxnSpLocks noChangeShapeType="1"/>
            <a:stCxn id="37901" idx="3"/>
          </p:cNvCxnSpPr>
          <p:nvPr/>
        </p:nvCxnSpPr>
        <p:spPr bwMode="auto">
          <a:xfrm flipH="1">
            <a:off x="3429000" y="42878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4" name="AutoShape 16"/>
          <p:cNvCxnSpPr>
            <a:cxnSpLocks noChangeShapeType="1"/>
            <a:stCxn id="37901" idx="4"/>
          </p:cNvCxnSpPr>
          <p:nvPr/>
        </p:nvCxnSpPr>
        <p:spPr bwMode="auto">
          <a:xfrm>
            <a:off x="3830638" y="43434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05" name="Oval 17"/>
          <p:cNvSpPr>
            <a:spLocks noChangeArrowheads="1"/>
          </p:cNvSpPr>
          <p:nvPr/>
        </p:nvSpPr>
        <p:spPr bwMode="auto">
          <a:xfrm>
            <a:off x="4114800" y="2819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sp>
        <p:nvSpPr>
          <p:cNvPr id="37906" name="Oval 18"/>
          <p:cNvSpPr>
            <a:spLocks noChangeArrowheads="1"/>
          </p:cNvSpPr>
          <p:nvPr/>
        </p:nvSpPr>
        <p:spPr bwMode="auto">
          <a:xfrm>
            <a:off x="3200400" y="33734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sp>
        <p:nvSpPr>
          <p:cNvPr id="37907" name="Oval 19"/>
          <p:cNvSpPr>
            <a:spLocks noChangeArrowheads="1"/>
          </p:cNvSpPr>
          <p:nvPr/>
        </p:nvSpPr>
        <p:spPr bwMode="auto">
          <a:xfrm>
            <a:off x="4876800" y="33734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37908" name="AutoShape 20"/>
          <p:cNvCxnSpPr>
            <a:cxnSpLocks noChangeShapeType="1"/>
            <a:stCxn id="37905" idx="5"/>
            <a:endCxn id="37907" idx="1"/>
          </p:cNvCxnSpPr>
          <p:nvPr/>
        </p:nvCxnSpPr>
        <p:spPr bwMode="auto">
          <a:xfrm>
            <a:off x="4440238" y="3144838"/>
            <a:ext cx="4921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09" name="AutoShape 21"/>
          <p:cNvCxnSpPr>
            <a:cxnSpLocks noChangeShapeType="1"/>
            <a:stCxn id="37905" idx="3"/>
            <a:endCxn id="37906" idx="7"/>
          </p:cNvCxnSpPr>
          <p:nvPr/>
        </p:nvCxnSpPr>
        <p:spPr bwMode="auto">
          <a:xfrm flipH="1">
            <a:off x="3525838" y="3144838"/>
            <a:ext cx="6445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0" name="AutoShape 22"/>
          <p:cNvCxnSpPr>
            <a:cxnSpLocks noChangeShapeType="1"/>
            <a:stCxn id="37906" idx="5"/>
            <a:endCxn id="37901" idx="0"/>
          </p:cNvCxnSpPr>
          <p:nvPr/>
        </p:nvCxnSpPr>
        <p:spPr bwMode="auto">
          <a:xfrm>
            <a:off x="3525838" y="3698875"/>
            <a:ext cx="30480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1" name="AutoShape 23"/>
          <p:cNvCxnSpPr>
            <a:cxnSpLocks noChangeShapeType="1"/>
            <a:stCxn id="37906" idx="3"/>
            <a:endCxn id="37895" idx="0"/>
          </p:cNvCxnSpPr>
          <p:nvPr/>
        </p:nvCxnSpPr>
        <p:spPr bwMode="auto">
          <a:xfrm flipH="1">
            <a:off x="2916238" y="3698875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2" name="AutoShape 24"/>
          <p:cNvCxnSpPr>
            <a:cxnSpLocks noChangeShapeType="1"/>
            <a:stCxn id="37907" idx="5"/>
            <a:endCxn id="37914" idx="0"/>
          </p:cNvCxnSpPr>
          <p:nvPr/>
        </p:nvCxnSpPr>
        <p:spPr bwMode="auto">
          <a:xfrm>
            <a:off x="5202238" y="3698875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3" name="AutoShape 25"/>
          <p:cNvCxnSpPr>
            <a:cxnSpLocks noChangeShapeType="1"/>
            <a:stCxn id="37907" idx="3"/>
            <a:endCxn id="37890" idx="0"/>
          </p:cNvCxnSpPr>
          <p:nvPr/>
        </p:nvCxnSpPr>
        <p:spPr bwMode="auto">
          <a:xfrm flipH="1">
            <a:off x="4762500" y="3698875"/>
            <a:ext cx="1698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14" name="Oval 26"/>
          <p:cNvSpPr>
            <a:spLocks noChangeArrowheads="1"/>
          </p:cNvSpPr>
          <p:nvPr/>
        </p:nvSpPr>
        <p:spPr bwMode="auto">
          <a:xfrm>
            <a:off x="5160963" y="39624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19 22</a:t>
            </a:r>
          </a:p>
        </p:txBody>
      </p:sp>
      <p:cxnSp>
        <p:nvCxnSpPr>
          <p:cNvPr id="37915" name="AutoShape 27"/>
          <p:cNvCxnSpPr>
            <a:cxnSpLocks noChangeShapeType="1"/>
            <a:stCxn id="37914" idx="5"/>
          </p:cNvCxnSpPr>
          <p:nvPr/>
        </p:nvCxnSpPr>
        <p:spPr bwMode="auto">
          <a:xfrm>
            <a:off x="5811838" y="42878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6" name="AutoShape 28"/>
          <p:cNvCxnSpPr>
            <a:cxnSpLocks noChangeShapeType="1"/>
            <a:stCxn id="37914" idx="3"/>
          </p:cNvCxnSpPr>
          <p:nvPr/>
        </p:nvCxnSpPr>
        <p:spPr bwMode="auto">
          <a:xfrm flipH="1">
            <a:off x="5140325" y="42878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917" name="AutoShape 29"/>
          <p:cNvCxnSpPr>
            <a:cxnSpLocks noChangeShapeType="1"/>
            <a:stCxn id="37914" idx="4"/>
          </p:cNvCxnSpPr>
          <p:nvPr/>
        </p:nvCxnSpPr>
        <p:spPr bwMode="auto">
          <a:xfrm>
            <a:off x="5541963" y="43434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7918" name="Text Box 30"/>
          <p:cNvSpPr txBox="1">
            <a:spLocks noChangeArrowheads="1"/>
          </p:cNvSpPr>
          <p:nvPr/>
        </p:nvSpPr>
        <p:spPr bwMode="auto">
          <a:xfrm>
            <a:off x="444500" y="5080000"/>
            <a:ext cx="583565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/>
              <a:t>  Ο(</a:t>
            </a:r>
            <a:r>
              <a:rPr lang="en-US"/>
              <a:t>log N</a:t>
            </a:r>
            <a:r>
              <a:rPr lang="el-GR"/>
              <a:t>)</a:t>
            </a:r>
            <a:r>
              <a:rPr lang="en-US"/>
              <a:t> </a:t>
            </a:r>
            <a:r>
              <a:rPr lang="el-GR"/>
              <a:t>διαιρέσεις κόμβων στη χειρότερη περίπτωση</a:t>
            </a:r>
          </a:p>
        </p:txBody>
      </p:sp>
      <p:sp>
        <p:nvSpPr>
          <p:cNvPr id="37919" name="Text Box 31"/>
          <p:cNvSpPr txBox="1">
            <a:spLocks noChangeArrowheads="1"/>
          </p:cNvSpPr>
          <p:nvPr/>
        </p:nvSpPr>
        <p:spPr bwMode="auto">
          <a:xfrm>
            <a:off x="444500" y="5500688"/>
            <a:ext cx="84709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/>
              <a:t>  το πολύ 1</a:t>
            </a:r>
            <a:r>
              <a:rPr lang="en-US"/>
              <a:t> </a:t>
            </a:r>
            <a:r>
              <a:rPr lang="el-GR"/>
              <a:t>διαίρεση κόμβου κατά μέσο όρο (έχει επαληθευτεί πειραματικά μόνο!)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381000" y="1066800"/>
            <a:ext cx="822960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/>
              <a:t>Εισαγωγή</a:t>
            </a:r>
            <a:r>
              <a:rPr lang="en-US" dirty="0"/>
              <a:t>: </a:t>
            </a:r>
            <a:r>
              <a:rPr lang="el-GR" dirty="0"/>
              <a:t>Διαιρούμε κάθε 4-κόμβο που βρίσκεται </a:t>
            </a:r>
            <a:r>
              <a:rPr lang="el-GR" dirty="0" smtClean="0"/>
              <a:t>στο </a:t>
            </a:r>
            <a:r>
              <a:rPr lang="el-GR" dirty="0"/>
              <a:t>μονοπάτι εισαγωγής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4475162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2438400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5" name="AutoShape 8"/>
          <p:cNvCxnSpPr>
            <a:cxnSpLocks noChangeShapeType="1"/>
            <a:stCxn id="34" idx="5"/>
          </p:cNvCxnSpPr>
          <p:nvPr/>
        </p:nvCxnSpPr>
        <p:spPr bwMode="auto">
          <a:xfrm>
            <a:off x="3089275" y="5638800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9"/>
          <p:cNvCxnSpPr>
            <a:cxnSpLocks noChangeShapeType="1"/>
            <a:stCxn id="34" idx="3"/>
          </p:cNvCxnSpPr>
          <p:nvPr/>
        </p:nvCxnSpPr>
        <p:spPr bwMode="auto">
          <a:xfrm flipH="1">
            <a:off x="2417762" y="5638800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AutoShape 10"/>
          <p:cNvCxnSpPr>
            <a:cxnSpLocks noChangeShapeType="1"/>
            <a:stCxn id="34" idx="4"/>
          </p:cNvCxnSpPr>
          <p:nvPr/>
        </p:nvCxnSpPr>
        <p:spPr bwMode="auto">
          <a:xfrm>
            <a:off x="2819400" y="56943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1"/>
          <p:cNvCxnSpPr>
            <a:cxnSpLocks noChangeShapeType="1"/>
            <a:endCxn id="33" idx="3"/>
          </p:cNvCxnSpPr>
          <p:nvPr/>
        </p:nvCxnSpPr>
        <p:spPr bwMode="auto">
          <a:xfrm flipV="1">
            <a:off x="4475162" y="5638800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12"/>
          <p:cNvCxnSpPr>
            <a:cxnSpLocks noChangeShapeType="1"/>
            <a:endCxn id="33" idx="5"/>
          </p:cNvCxnSpPr>
          <p:nvPr/>
        </p:nvCxnSpPr>
        <p:spPr bwMode="auto">
          <a:xfrm flipH="1" flipV="1">
            <a:off x="4800600" y="5638800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3352800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7 8</a:t>
            </a:r>
          </a:p>
        </p:txBody>
      </p:sp>
      <p:cxnSp>
        <p:nvCxnSpPr>
          <p:cNvPr id="41" name="AutoShape 14"/>
          <p:cNvCxnSpPr>
            <a:cxnSpLocks noChangeShapeType="1"/>
            <a:stCxn id="40" idx="5"/>
          </p:cNvCxnSpPr>
          <p:nvPr/>
        </p:nvCxnSpPr>
        <p:spPr bwMode="auto">
          <a:xfrm>
            <a:off x="4003675" y="5638800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15"/>
          <p:cNvCxnSpPr>
            <a:cxnSpLocks noChangeShapeType="1"/>
            <a:stCxn id="40" idx="3"/>
          </p:cNvCxnSpPr>
          <p:nvPr/>
        </p:nvCxnSpPr>
        <p:spPr bwMode="auto">
          <a:xfrm flipH="1">
            <a:off x="3332162" y="5638800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AutoShape 16"/>
          <p:cNvCxnSpPr>
            <a:cxnSpLocks noChangeShapeType="1"/>
            <a:stCxn id="40" idx="4"/>
          </p:cNvCxnSpPr>
          <p:nvPr/>
        </p:nvCxnSpPr>
        <p:spPr bwMode="auto">
          <a:xfrm>
            <a:off x="3733800" y="56943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4017962" y="4170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sp>
        <p:nvSpPr>
          <p:cNvPr id="45" name="Oval 18"/>
          <p:cNvSpPr>
            <a:spLocks noChangeArrowheads="1"/>
          </p:cNvSpPr>
          <p:nvPr/>
        </p:nvSpPr>
        <p:spPr bwMode="auto">
          <a:xfrm>
            <a:off x="3103562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6" name="Oval 19"/>
          <p:cNvSpPr>
            <a:spLocks noChangeArrowheads="1"/>
          </p:cNvSpPr>
          <p:nvPr/>
        </p:nvSpPr>
        <p:spPr bwMode="auto">
          <a:xfrm>
            <a:off x="4779962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47" name="AutoShape 20"/>
          <p:cNvCxnSpPr>
            <a:cxnSpLocks noChangeShapeType="1"/>
            <a:stCxn id="44" idx="5"/>
            <a:endCxn id="46" idx="1"/>
          </p:cNvCxnSpPr>
          <p:nvPr/>
        </p:nvCxnSpPr>
        <p:spPr bwMode="auto">
          <a:xfrm>
            <a:off x="4343400" y="4495800"/>
            <a:ext cx="4921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21"/>
          <p:cNvCxnSpPr>
            <a:cxnSpLocks noChangeShapeType="1"/>
            <a:stCxn id="44" idx="3"/>
            <a:endCxn id="45" idx="7"/>
          </p:cNvCxnSpPr>
          <p:nvPr/>
        </p:nvCxnSpPr>
        <p:spPr bwMode="auto">
          <a:xfrm flipH="1">
            <a:off x="3429000" y="4495800"/>
            <a:ext cx="6445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22"/>
          <p:cNvCxnSpPr>
            <a:cxnSpLocks noChangeShapeType="1"/>
            <a:stCxn id="45" idx="5"/>
            <a:endCxn id="40" idx="0"/>
          </p:cNvCxnSpPr>
          <p:nvPr/>
        </p:nvCxnSpPr>
        <p:spPr bwMode="auto">
          <a:xfrm>
            <a:off x="3429000" y="5049837"/>
            <a:ext cx="30480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23"/>
          <p:cNvCxnSpPr>
            <a:cxnSpLocks noChangeShapeType="1"/>
            <a:stCxn id="45" idx="3"/>
            <a:endCxn id="34" idx="0"/>
          </p:cNvCxnSpPr>
          <p:nvPr/>
        </p:nvCxnSpPr>
        <p:spPr bwMode="auto">
          <a:xfrm flipH="1">
            <a:off x="2819400" y="5049837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24"/>
          <p:cNvCxnSpPr>
            <a:cxnSpLocks noChangeShapeType="1"/>
            <a:stCxn id="46" idx="5"/>
            <a:endCxn id="53" idx="0"/>
          </p:cNvCxnSpPr>
          <p:nvPr/>
        </p:nvCxnSpPr>
        <p:spPr bwMode="auto">
          <a:xfrm>
            <a:off x="5105400" y="5049837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25"/>
          <p:cNvCxnSpPr>
            <a:cxnSpLocks noChangeShapeType="1"/>
            <a:stCxn id="46" idx="3"/>
            <a:endCxn id="33" idx="0"/>
          </p:cNvCxnSpPr>
          <p:nvPr/>
        </p:nvCxnSpPr>
        <p:spPr bwMode="auto">
          <a:xfrm flipH="1">
            <a:off x="4665662" y="5049837"/>
            <a:ext cx="1698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5064125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19 22</a:t>
            </a:r>
          </a:p>
        </p:txBody>
      </p:sp>
      <p:cxnSp>
        <p:nvCxnSpPr>
          <p:cNvPr id="54" name="AutoShape 27"/>
          <p:cNvCxnSpPr>
            <a:cxnSpLocks noChangeShapeType="1"/>
            <a:stCxn id="53" idx="5"/>
          </p:cNvCxnSpPr>
          <p:nvPr/>
        </p:nvCxnSpPr>
        <p:spPr bwMode="auto">
          <a:xfrm>
            <a:off x="5715000" y="5638800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AutoShape 28"/>
          <p:cNvCxnSpPr>
            <a:cxnSpLocks noChangeShapeType="1"/>
            <a:stCxn id="53" idx="3"/>
          </p:cNvCxnSpPr>
          <p:nvPr/>
        </p:nvCxnSpPr>
        <p:spPr bwMode="auto">
          <a:xfrm flipH="1">
            <a:off x="5043487" y="5638800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" name="AutoShape 29"/>
          <p:cNvCxnSpPr>
            <a:cxnSpLocks noChangeShapeType="1"/>
            <a:stCxn id="53" idx="4"/>
          </p:cNvCxnSpPr>
          <p:nvPr/>
        </p:nvCxnSpPr>
        <p:spPr bwMode="auto">
          <a:xfrm>
            <a:off x="5445125" y="56943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533400" y="419100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5</a:t>
            </a:r>
            <a:endParaRPr lang="el-GR" dirty="0"/>
          </a:p>
        </p:txBody>
      </p:sp>
      <p:sp>
        <p:nvSpPr>
          <p:cNvPr id="31" name="30 - Ορθογώνιο"/>
          <p:cNvSpPr/>
          <p:nvPr/>
        </p:nvSpPr>
        <p:spPr>
          <a:xfrm>
            <a:off x="457200" y="1295400"/>
            <a:ext cx="82296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Αν το στοιχείο που διαγράφουμε βρίσκεται σε κόμβο του τελευταίου επιπέδου τότε απλά διαγράφουμε το στοιχείο (και το αντίστοιχο κλειδί) από τον κόμβο.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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Διαφορετικά βρίσκουμε το διάδοχο στοιχείο το οποίο παίρνει τη θέση του διαγραφέντος. 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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Η διαγραφή συμβαίνει στο κατώτατο επίπεδο</a:t>
            </a:r>
            <a:r>
              <a:rPr lang="en-US" dirty="0" smtClean="0"/>
              <a:t>. </a:t>
            </a:r>
            <a:r>
              <a:rPr lang="el-GR" dirty="0" smtClean="0"/>
              <a:t>Αν δεν προκύψει κενός</a:t>
            </a:r>
            <a:r>
              <a:rPr lang="en-US" dirty="0" smtClean="0"/>
              <a:t> </a:t>
            </a:r>
            <a:r>
              <a:rPr lang="el-GR" dirty="0" smtClean="0"/>
              <a:t>κόμβος τερματίζουμε.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 Αναζήτησης Πολλαπλής Διακλάδωσης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188" name="187 - Ορθογώνιο"/>
          <p:cNvSpPr/>
          <p:nvPr/>
        </p:nvSpPr>
        <p:spPr>
          <a:xfrm>
            <a:off x="457200" y="121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b="1" dirty="0" smtClean="0"/>
              <a:t>Δένδρο m-δρόμων </a:t>
            </a:r>
            <a:endParaRPr lang="en-US" b="1" dirty="0" smtClean="0"/>
          </a:p>
          <a:p>
            <a:endParaRPr lang="en-US" dirty="0" smtClean="0"/>
          </a:p>
          <a:p>
            <a:r>
              <a:rPr lang="el-GR" dirty="0" smtClean="0"/>
              <a:t>Οι κόμβοι έχουν το πολύ m-1 κλειδιά</a:t>
            </a:r>
            <a:endParaRPr lang="el-GR" dirty="0"/>
          </a:p>
        </p:txBody>
      </p:sp>
      <p:sp>
        <p:nvSpPr>
          <p:cNvPr id="84" name="83 - Ορθογώνιο"/>
          <p:cNvSpPr/>
          <p:nvPr/>
        </p:nvSpPr>
        <p:spPr>
          <a:xfrm>
            <a:off x="457200" y="2362200"/>
            <a:ext cx="6400800" cy="3729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l-GR" dirty="0" smtClean="0"/>
              <a:t>Αναζήτηση του κλειδιού </a:t>
            </a:r>
            <a:r>
              <a:rPr lang="el-GR" b="1" dirty="0" smtClean="0"/>
              <a:t>k</a:t>
            </a:r>
          </a:p>
          <a:p>
            <a:pPr>
              <a:lnSpc>
                <a:spcPts val="2600"/>
              </a:lnSpc>
            </a:pPr>
            <a:endParaRPr lang="en-US" dirty="0" smtClean="0"/>
          </a:p>
          <a:p>
            <a:pPr>
              <a:lnSpc>
                <a:spcPts val="2600"/>
              </a:lnSpc>
            </a:pPr>
            <a:r>
              <a:rPr lang="el-GR" dirty="0" smtClean="0"/>
              <a:t>τρέχων κόμβος </a:t>
            </a:r>
            <a:r>
              <a:rPr lang="el-GR" b="1" dirty="0" smtClean="0"/>
              <a:t>Χ</a:t>
            </a:r>
            <a:r>
              <a:rPr lang="el-GR" dirty="0" smtClean="0"/>
              <a:t> = ρίζα του δένδρου</a:t>
            </a:r>
            <a:endParaRPr lang="en-US" dirty="0" smtClean="0"/>
          </a:p>
          <a:p>
            <a:pPr>
              <a:lnSpc>
                <a:spcPts val="2600"/>
              </a:lnSpc>
            </a:pPr>
            <a:r>
              <a:rPr lang="el-GR" dirty="0" smtClean="0"/>
              <a:t>όσο ο </a:t>
            </a:r>
            <a:r>
              <a:rPr lang="el-GR" b="1" dirty="0" smtClean="0"/>
              <a:t>Χ</a:t>
            </a:r>
            <a:r>
              <a:rPr lang="en-US" dirty="0" smtClean="0"/>
              <a:t> </a:t>
            </a:r>
            <a:r>
              <a:rPr lang="el-GR" dirty="0" smtClean="0"/>
              <a:t>δεν είναι </a:t>
            </a:r>
            <a:r>
              <a:rPr lang="en-US" dirty="0" smtClean="0"/>
              <a:t>null (</a:t>
            </a:r>
            <a:r>
              <a:rPr lang="el-GR" dirty="0" smtClean="0"/>
              <a:t>κενός κόμβος)</a:t>
            </a:r>
            <a:endParaRPr lang="el-GR" dirty="0" smtClean="0"/>
          </a:p>
          <a:p>
            <a:pPr>
              <a:lnSpc>
                <a:spcPts val="2600"/>
              </a:lnSpc>
            </a:pPr>
            <a:r>
              <a:rPr lang="el-GR" dirty="0" smtClean="0"/>
              <a:t>	αναζητούμε το </a:t>
            </a:r>
            <a:r>
              <a:rPr lang="el-GR" b="1" dirty="0" smtClean="0"/>
              <a:t>k</a:t>
            </a:r>
            <a:r>
              <a:rPr lang="el-GR" dirty="0" smtClean="0"/>
              <a:t> στα κλειδιά του </a:t>
            </a:r>
            <a:r>
              <a:rPr lang="el-GR" b="1" dirty="0" smtClean="0"/>
              <a:t>Χ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εάν βρεθεί εκεί, το </a:t>
            </a:r>
            <a:r>
              <a:rPr lang="el-GR" b="1" dirty="0" smtClean="0"/>
              <a:t>k</a:t>
            </a:r>
            <a:r>
              <a:rPr lang="el-GR" dirty="0" smtClean="0"/>
              <a:t> υπάρχει στο δένδρο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αλλιώς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	εάν </a:t>
            </a:r>
            <a:r>
              <a:rPr lang="el-GR" b="1" dirty="0" smtClean="0"/>
              <a:t>k </a:t>
            </a:r>
            <a:r>
              <a:rPr lang="el-GR" dirty="0" smtClean="0"/>
              <a:t>&lt;</a:t>
            </a:r>
            <a:r>
              <a:rPr lang="el-GR" b="1" dirty="0" smtClean="0"/>
              <a:t> k</a:t>
            </a:r>
            <a:r>
              <a:rPr lang="el-GR" b="1" baseline="-25000" dirty="0" smtClean="0"/>
              <a:t>1</a:t>
            </a:r>
            <a:r>
              <a:rPr lang="el-GR" b="1" dirty="0" smtClean="0"/>
              <a:t> </a:t>
            </a:r>
            <a:r>
              <a:rPr lang="el-GR" dirty="0" smtClean="0"/>
              <a:t>τότε τρέχων κόμβος = </a:t>
            </a:r>
            <a:r>
              <a:rPr lang="el-GR" b="1" dirty="0" smtClean="0"/>
              <a:t>Χ</a:t>
            </a:r>
            <a:r>
              <a:rPr lang="el-GR" b="1" baseline="-25000" dirty="0" smtClean="0"/>
              <a:t>0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		αλλιώς εάν </a:t>
            </a:r>
            <a:r>
              <a:rPr lang="el-GR" b="1" dirty="0" err="1" smtClean="0"/>
              <a:t>k</a:t>
            </a:r>
            <a:r>
              <a:rPr lang="el-GR" b="1" baseline="-25000" dirty="0" err="1" smtClean="0"/>
              <a:t>i</a:t>
            </a:r>
            <a:r>
              <a:rPr lang="el-GR" dirty="0" smtClean="0"/>
              <a:t> &lt; </a:t>
            </a:r>
            <a:r>
              <a:rPr lang="el-GR" b="1" dirty="0" smtClean="0"/>
              <a:t>k</a:t>
            </a:r>
            <a:r>
              <a:rPr lang="el-GR" dirty="0" smtClean="0"/>
              <a:t> &lt; </a:t>
            </a:r>
            <a:r>
              <a:rPr lang="el-GR" b="1" dirty="0" smtClean="0"/>
              <a:t>k</a:t>
            </a:r>
            <a:r>
              <a:rPr lang="el-GR" b="1" baseline="-25000" dirty="0" smtClean="0"/>
              <a:t>i+1</a:t>
            </a:r>
            <a:r>
              <a:rPr lang="el-GR" dirty="0" smtClean="0"/>
              <a:t> τότε </a:t>
            </a:r>
            <a:r>
              <a:rPr lang="el-GR" b="1" dirty="0" smtClean="0"/>
              <a:t>Χ </a:t>
            </a:r>
            <a:r>
              <a:rPr lang="el-GR" dirty="0" smtClean="0"/>
              <a:t>=</a:t>
            </a:r>
            <a:r>
              <a:rPr lang="el-GR" b="1" dirty="0" smtClean="0"/>
              <a:t> </a:t>
            </a:r>
            <a:r>
              <a:rPr lang="el-GR" b="1" dirty="0" err="1" smtClean="0"/>
              <a:t>Χ</a:t>
            </a:r>
            <a:r>
              <a:rPr lang="el-GR" b="1" baseline="-25000" dirty="0" err="1" smtClean="0"/>
              <a:t>i</a:t>
            </a:r>
            <a:endParaRPr lang="el-GR" b="1" baseline="-25000" dirty="0" smtClean="0"/>
          </a:p>
          <a:p>
            <a:pPr>
              <a:lnSpc>
                <a:spcPts val="2600"/>
              </a:lnSpc>
            </a:pPr>
            <a:r>
              <a:rPr lang="el-GR" dirty="0" smtClean="0"/>
              <a:t>		            αλλιώς </a:t>
            </a:r>
            <a:r>
              <a:rPr lang="el-GR" b="1" dirty="0" smtClean="0"/>
              <a:t>Χ</a:t>
            </a:r>
            <a:r>
              <a:rPr lang="el-GR" dirty="0" smtClean="0"/>
              <a:t> = </a:t>
            </a:r>
            <a:r>
              <a:rPr lang="el-GR" b="1" dirty="0" smtClean="0"/>
              <a:t>Χ</a:t>
            </a:r>
            <a:r>
              <a:rPr lang="el-GR" b="1" baseline="-25000" dirty="0" smtClean="0"/>
              <a:t>d-1</a:t>
            </a:r>
          </a:p>
          <a:p>
            <a:pPr>
              <a:lnSpc>
                <a:spcPts val="2600"/>
              </a:lnSpc>
            </a:pPr>
            <a:r>
              <a:rPr lang="el-GR" dirty="0" smtClean="0"/>
              <a:t>το </a:t>
            </a:r>
            <a:r>
              <a:rPr lang="el-GR" b="1" dirty="0" smtClean="0"/>
              <a:t>k</a:t>
            </a:r>
            <a:r>
              <a:rPr lang="el-GR" dirty="0" smtClean="0"/>
              <a:t> δεν υπάρχει στο δένδρο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4475162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2438400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5" name="AutoShape 8"/>
          <p:cNvCxnSpPr>
            <a:cxnSpLocks noChangeShapeType="1"/>
            <a:stCxn id="34" idx="5"/>
          </p:cNvCxnSpPr>
          <p:nvPr/>
        </p:nvCxnSpPr>
        <p:spPr bwMode="auto">
          <a:xfrm>
            <a:off x="3089275" y="5638800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9"/>
          <p:cNvCxnSpPr>
            <a:cxnSpLocks noChangeShapeType="1"/>
            <a:stCxn id="34" idx="3"/>
          </p:cNvCxnSpPr>
          <p:nvPr/>
        </p:nvCxnSpPr>
        <p:spPr bwMode="auto">
          <a:xfrm flipH="1">
            <a:off x="2417762" y="5638800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AutoShape 10"/>
          <p:cNvCxnSpPr>
            <a:cxnSpLocks noChangeShapeType="1"/>
            <a:stCxn id="34" idx="4"/>
          </p:cNvCxnSpPr>
          <p:nvPr/>
        </p:nvCxnSpPr>
        <p:spPr bwMode="auto">
          <a:xfrm>
            <a:off x="2819400" y="56943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1"/>
          <p:cNvCxnSpPr>
            <a:cxnSpLocks noChangeShapeType="1"/>
            <a:endCxn id="33" idx="3"/>
          </p:cNvCxnSpPr>
          <p:nvPr/>
        </p:nvCxnSpPr>
        <p:spPr bwMode="auto">
          <a:xfrm flipV="1">
            <a:off x="4475162" y="5638800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12"/>
          <p:cNvCxnSpPr>
            <a:cxnSpLocks noChangeShapeType="1"/>
            <a:endCxn id="33" idx="5"/>
          </p:cNvCxnSpPr>
          <p:nvPr/>
        </p:nvCxnSpPr>
        <p:spPr bwMode="auto">
          <a:xfrm flipH="1" flipV="1">
            <a:off x="4800600" y="5638800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3352800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7</a:t>
            </a:r>
            <a:r>
              <a:rPr lang="el-GR" b="1" dirty="0"/>
              <a:t> 8</a:t>
            </a:r>
          </a:p>
        </p:txBody>
      </p:sp>
      <p:cxnSp>
        <p:nvCxnSpPr>
          <p:cNvPr id="41" name="AutoShape 14"/>
          <p:cNvCxnSpPr>
            <a:cxnSpLocks noChangeShapeType="1"/>
            <a:stCxn id="40" idx="5"/>
          </p:cNvCxnSpPr>
          <p:nvPr/>
        </p:nvCxnSpPr>
        <p:spPr bwMode="auto">
          <a:xfrm>
            <a:off x="4003675" y="5638800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15"/>
          <p:cNvCxnSpPr>
            <a:cxnSpLocks noChangeShapeType="1"/>
            <a:stCxn id="40" idx="3"/>
          </p:cNvCxnSpPr>
          <p:nvPr/>
        </p:nvCxnSpPr>
        <p:spPr bwMode="auto">
          <a:xfrm flipH="1">
            <a:off x="3332162" y="5638800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AutoShape 16"/>
          <p:cNvCxnSpPr>
            <a:cxnSpLocks noChangeShapeType="1"/>
            <a:stCxn id="40" idx="4"/>
          </p:cNvCxnSpPr>
          <p:nvPr/>
        </p:nvCxnSpPr>
        <p:spPr bwMode="auto">
          <a:xfrm>
            <a:off x="3733800" y="56943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4017962" y="4170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sp>
        <p:nvSpPr>
          <p:cNvPr id="45" name="Oval 18"/>
          <p:cNvSpPr>
            <a:spLocks noChangeArrowheads="1"/>
          </p:cNvSpPr>
          <p:nvPr/>
        </p:nvSpPr>
        <p:spPr bwMode="auto">
          <a:xfrm>
            <a:off x="3103562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5</a:t>
            </a:r>
          </a:p>
        </p:txBody>
      </p:sp>
      <p:sp>
        <p:nvSpPr>
          <p:cNvPr id="46" name="Oval 19"/>
          <p:cNvSpPr>
            <a:spLocks noChangeArrowheads="1"/>
          </p:cNvSpPr>
          <p:nvPr/>
        </p:nvSpPr>
        <p:spPr bwMode="auto">
          <a:xfrm>
            <a:off x="4779962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47" name="AutoShape 20"/>
          <p:cNvCxnSpPr>
            <a:cxnSpLocks noChangeShapeType="1"/>
            <a:stCxn id="44" idx="5"/>
            <a:endCxn id="46" idx="1"/>
          </p:cNvCxnSpPr>
          <p:nvPr/>
        </p:nvCxnSpPr>
        <p:spPr bwMode="auto">
          <a:xfrm>
            <a:off x="4343400" y="4495800"/>
            <a:ext cx="4921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21"/>
          <p:cNvCxnSpPr>
            <a:cxnSpLocks noChangeShapeType="1"/>
            <a:stCxn id="44" idx="3"/>
            <a:endCxn id="45" idx="7"/>
          </p:cNvCxnSpPr>
          <p:nvPr/>
        </p:nvCxnSpPr>
        <p:spPr bwMode="auto">
          <a:xfrm flipH="1">
            <a:off x="3429000" y="4495800"/>
            <a:ext cx="6445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22"/>
          <p:cNvCxnSpPr>
            <a:cxnSpLocks noChangeShapeType="1"/>
            <a:stCxn id="45" idx="5"/>
            <a:endCxn id="40" idx="0"/>
          </p:cNvCxnSpPr>
          <p:nvPr/>
        </p:nvCxnSpPr>
        <p:spPr bwMode="auto">
          <a:xfrm>
            <a:off x="3429000" y="5049837"/>
            <a:ext cx="30480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23"/>
          <p:cNvCxnSpPr>
            <a:cxnSpLocks noChangeShapeType="1"/>
            <a:stCxn id="45" idx="3"/>
            <a:endCxn id="34" idx="0"/>
          </p:cNvCxnSpPr>
          <p:nvPr/>
        </p:nvCxnSpPr>
        <p:spPr bwMode="auto">
          <a:xfrm flipH="1">
            <a:off x="2819400" y="5049837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24"/>
          <p:cNvCxnSpPr>
            <a:cxnSpLocks noChangeShapeType="1"/>
            <a:stCxn id="46" idx="5"/>
            <a:endCxn id="53" idx="0"/>
          </p:cNvCxnSpPr>
          <p:nvPr/>
        </p:nvCxnSpPr>
        <p:spPr bwMode="auto">
          <a:xfrm>
            <a:off x="5105400" y="5049837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25"/>
          <p:cNvCxnSpPr>
            <a:cxnSpLocks noChangeShapeType="1"/>
            <a:stCxn id="46" idx="3"/>
            <a:endCxn id="33" idx="0"/>
          </p:cNvCxnSpPr>
          <p:nvPr/>
        </p:nvCxnSpPr>
        <p:spPr bwMode="auto">
          <a:xfrm flipH="1">
            <a:off x="4665662" y="5049837"/>
            <a:ext cx="1698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5064125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19 22</a:t>
            </a:r>
          </a:p>
        </p:txBody>
      </p:sp>
      <p:cxnSp>
        <p:nvCxnSpPr>
          <p:cNvPr id="54" name="AutoShape 27"/>
          <p:cNvCxnSpPr>
            <a:cxnSpLocks noChangeShapeType="1"/>
            <a:stCxn id="53" idx="5"/>
          </p:cNvCxnSpPr>
          <p:nvPr/>
        </p:nvCxnSpPr>
        <p:spPr bwMode="auto">
          <a:xfrm>
            <a:off x="5715000" y="5638800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AutoShape 28"/>
          <p:cNvCxnSpPr>
            <a:cxnSpLocks noChangeShapeType="1"/>
            <a:stCxn id="53" idx="3"/>
          </p:cNvCxnSpPr>
          <p:nvPr/>
        </p:nvCxnSpPr>
        <p:spPr bwMode="auto">
          <a:xfrm flipH="1">
            <a:off x="5043487" y="5638800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" name="AutoShape 29"/>
          <p:cNvCxnSpPr>
            <a:cxnSpLocks noChangeShapeType="1"/>
            <a:stCxn id="53" idx="4"/>
          </p:cNvCxnSpPr>
          <p:nvPr/>
        </p:nvCxnSpPr>
        <p:spPr bwMode="auto">
          <a:xfrm>
            <a:off x="5445125" y="56943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533400" y="419100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5</a:t>
            </a:r>
            <a:endParaRPr lang="el-GR" dirty="0"/>
          </a:p>
        </p:txBody>
      </p:sp>
      <p:sp>
        <p:nvSpPr>
          <p:cNvPr id="31" name="30 - Ορθογώνιο"/>
          <p:cNvSpPr/>
          <p:nvPr/>
        </p:nvSpPr>
        <p:spPr>
          <a:xfrm>
            <a:off x="457200" y="1295400"/>
            <a:ext cx="82296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Αν το στοιχείο που διαγράφουμε βρίσκεται σε κόμβο του τελευταίου επιπέδου τότε απλά διαγράφουμε το στοιχείο (και το αντίστοιχο κλειδί) από τον κόμβο.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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Διαφορετικά βρίσκουμε το διάδοχο στοιχείο το οποίο παίρνει τη θέση του διαγραφέντος. 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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Η διαγραφή συμβαίνει στο κατώτατο επίπεδο</a:t>
            </a:r>
            <a:r>
              <a:rPr lang="en-US" dirty="0" smtClean="0"/>
              <a:t>. </a:t>
            </a:r>
            <a:r>
              <a:rPr lang="el-GR" dirty="0" smtClean="0"/>
              <a:t>Αν δεν προκύψει κενός</a:t>
            </a:r>
            <a:r>
              <a:rPr lang="en-US" dirty="0" smtClean="0"/>
              <a:t> </a:t>
            </a:r>
            <a:r>
              <a:rPr lang="el-GR" dirty="0" smtClean="0"/>
              <a:t>κόμβος τερματίζουμε.</a:t>
            </a:r>
            <a:endParaRPr lang="el-GR" dirty="0"/>
          </a:p>
        </p:txBody>
      </p:sp>
      <p:cxnSp>
        <p:nvCxnSpPr>
          <p:cNvPr id="59" name="55 - Καμπύλη γραμμή σύνδεσης"/>
          <p:cNvCxnSpPr/>
          <p:nvPr/>
        </p:nvCxnSpPr>
        <p:spPr bwMode="auto">
          <a:xfrm rot="10800000">
            <a:off x="3446462" y="5105400"/>
            <a:ext cx="58738" cy="398462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457200" y="1295400"/>
            <a:ext cx="8229600" cy="2657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Αν το στοιχείο που διαγράφουμε βρίσκεται σε κόμβο του τελευταίου επιπέδου τότε απλά διαγράφουμε το στοιχείο (και το αντίστοιχο κλειδί) από τον κόμβο.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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Διαφορετικά βρίσκουμε το διάδοχο στοιχείο το οποίο παίρνει τη θέση του διαγραφέντος. 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</a:t>
            </a:r>
          </a:p>
          <a:p>
            <a:pPr>
              <a:lnSpc>
                <a:spcPts val="2500"/>
              </a:lnSpc>
            </a:pPr>
            <a:r>
              <a:rPr lang="el-GR" dirty="0" smtClean="0"/>
              <a:t>Η διαγραφή συμβαίνει στο κατώτατο επίπεδο</a:t>
            </a:r>
            <a:r>
              <a:rPr lang="en-US" dirty="0" smtClean="0"/>
              <a:t>. </a:t>
            </a:r>
            <a:r>
              <a:rPr lang="el-GR" dirty="0" smtClean="0"/>
              <a:t>Αν δεν προκύψει κενός</a:t>
            </a:r>
            <a:r>
              <a:rPr lang="en-US" dirty="0" smtClean="0"/>
              <a:t> </a:t>
            </a:r>
            <a:r>
              <a:rPr lang="el-GR" dirty="0" smtClean="0"/>
              <a:t>κόμβος τερματίζουμε.</a:t>
            </a:r>
            <a:endParaRPr lang="el-GR" dirty="0"/>
          </a:p>
        </p:txBody>
      </p:sp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4475162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2438400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5" name="AutoShape 8"/>
          <p:cNvCxnSpPr>
            <a:cxnSpLocks noChangeShapeType="1"/>
            <a:stCxn id="34" idx="5"/>
          </p:cNvCxnSpPr>
          <p:nvPr/>
        </p:nvCxnSpPr>
        <p:spPr bwMode="auto">
          <a:xfrm>
            <a:off x="3089275" y="5638800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9"/>
          <p:cNvCxnSpPr>
            <a:cxnSpLocks noChangeShapeType="1"/>
            <a:stCxn id="34" idx="3"/>
          </p:cNvCxnSpPr>
          <p:nvPr/>
        </p:nvCxnSpPr>
        <p:spPr bwMode="auto">
          <a:xfrm flipH="1">
            <a:off x="2417762" y="5638800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AutoShape 10"/>
          <p:cNvCxnSpPr>
            <a:cxnSpLocks noChangeShapeType="1"/>
            <a:stCxn id="34" idx="4"/>
          </p:cNvCxnSpPr>
          <p:nvPr/>
        </p:nvCxnSpPr>
        <p:spPr bwMode="auto">
          <a:xfrm>
            <a:off x="2819400" y="56943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1"/>
          <p:cNvCxnSpPr>
            <a:cxnSpLocks noChangeShapeType="1"/>
            <a:endCxn id="33" idx="3"/>
          </p:cNvCxnSpPr>
          <p:nvPr/>
        </p:nvCxnSpPr>
        <p:spPr bwMode="auto">
          <a:xfrm flipV="1">
            <a:off x="4475162" y="5638800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12"/>
          <p:cNvCxnSpPr>
            <a:cxnSpLocks noChangeShapeType="1"/>
            <a:endCxn id="33" idx="5"/>
          </p:cNvCxnSpPr>
          <p:nvPr/>
        </p:nvCxnSpPr>
        <p:spPr bwMode="auto">
          <a:xfrm flipH="1" flipV="1">
            <a:off x="4800600" y="5638800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3581400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41" name="AutoShape 14"/>
          <p:cNvCxnSpPr>
            <a:cxnSpLocks noChangeShapeType="1"/>
            <a:stCxn id="40" idx="5"/>
          </p:cNvCxnSpPr>
          <p:nvPr/>
        </p:nvCxnSpPr>
        <p:spPr bwMode="auto">
          <a:xfrm>
            <a:off x="39066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15"/>
          <p:cNvCxnSpPr>
            <a:cxnSpLocks noChangeShapeType="1"/>
            <a:stCxn id="40" idx="3"/>
          </p:cNvCxnSpPr>
          <p:nvPr/>
        </p:nvCxnSpPr>
        <p:spPr bwMode="auto">
          <a:xfrm flipH="1">
            <a:off x="3505200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4017962" y="4170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sp>
        <p:nvSpPr>
          <p:cNvPr id="45" name="Oval 18"/>
          <p:cNvSpPr>
            <a:spLocks noChangeArrowheads="1"/>
          </p:cNvSpPr>
          <p:nvPr/>
        </p:nvSpPr>
        <p:spPr bwMode="auto">
          <a:xfrm>
            <a:off x="3103562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7</a:t>
            </a:r>
            <a:endParaRPr lang="el-GR" b="1" dirty="0"/>
          </a:p>
        </p:txBody>
      </p:sp>
      <p:sp>
        <p:nvSpPr>
          <p:cNvPr id="46" name="Oval 19"/>
          <p:cNvSpPr>
            <a:spLocks noChangeArrowheads="1"/>
          </p:cNvSpPr>
          <p:nvPr/>
        </p:nvSpPr>
        <p:spPr bwMode="auto">
          <a:xfrm>
            <a:off x="4779962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47" name="AutoShape 20"/>
          <p:cNvCxnSpPr>
            <a:cxnSpLocks noChangeShapeType="1"/>
            <a:stCxn id="44" idx="5"/>
            <a:endCxn id="46" idx="1"/>
          </p:cNvCxnSpPr>
          <p:nvPr/>
        </p:nvCxnSpPr>
        <p:spPr bwMode="auto">
          <a:xfrm>
            <a:off x="4343400" y="4495800"/>
            <a:ext cx="4921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21"/>
          <p:cNvCxnSpPr>
            <a:cxnSpLocks noChangeShapeType="1"/>
            <a:stCxn id="44" idx="3"/>
            <a:endCxn id="45" idx="7"/>
          </p:cNvCxnSpPr>
          <p:nvPr/>
        </p:nvCxnSpPr>
        <p:spPr bwMode="auto">
          <a:xfrm flipH="1">
            <a:off x="3429000" y="4495800"/>
            <a:ext cx="6445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22"/>
          <p:cNvCxnSpPr>
            <a:cxnSpLocks noChangeShapeType="1"/>
            <a:stCxn id="45" idx="5"/>
            <a:endCxn id="40" idx="0"/>
          </p:cNvCxnSpPr>
          <p:nvPr/>
        </p:nvCxnSpPr>
        <p:spPr bwMode="auto">
          <a:xfrm>
            <a:off x="3428766" y="5049604"/>
            <a:ext cx="343134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23"/>
          <p:cNvCxnSpPr>
            <a:cxnSpLocks noChangeShapeType="1"/>
            <a:stCxn id="45" idx="3"/>
            <a:endCxn id="34" idx="0"/>
          </p:cNvCxnSpPr>
          <p:nvPr/>
        </p:nvCxnSpPr>
        <p:spPr bwMode="auto">
          <a:xfrm flipH="1">
            <a:off x="2819400" y="5049837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24"/>
          <p:cNvCxnSpPr>
            <a:cxnSpLocks noChangeShapeType="1"/>
            <a:stCxn id="46" idx="5"/>
            <a:endCxn id="53" idx="0"/>
          </p:cNvCxnSpPr>
          <p:nvPr/>
        </p:nvCxnSpPr>
        <p:spPr bwMode="auto">
          <a:xfrm>
            <a:off x="5105400" y="5049837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25"/>
          <p:cNvCxnSpPr>
            <a:cxnSpLocks noChangeShapeType="1"/>
            <a:stCxn id="46" idx="3"/>
            <a:endCxn id="33" idx="0"/>
          </p:cNvCxnSpPr>
          <p:nvPr/>
        </p:nvCxnSpPr>
        <p:spPr bwMode="auto">
          <a:xfrm flipH="1">
            <a:off x="4665662" y="5049837"/>
            <a:ext cx="169863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5064125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19 22</a:t>
            </a:r>
          </a:p>
        </p:txBody>
      </p:sp>
      <p:cxnSp>
        <p:nvCxnSpPr>
          <p:cNvPr id="54" name="AutoShape 27"/>
          <p:cNvCxnSpPr>
            <a:cxnSpLocks noChangeShapeType="1"/>
            <a:stCxn id="53" idx="5"/>
          </p:cNvCxnSpPr>
          <p:nvPr/>
        </p:nvCxnSpPr>
        <p:spPr bwMode="auto">
          <a:xfrm>
            <a:off x="5715000" y="5638800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AutoShape 28"/>
          <p:cNvCxnSpPr>
            <a:cxnSpLocks noChangeShapeType="1"/>
            <a:stCxn id="53" idx="3"/>
          </p:cNvCxnSpPr>
          <p:nvPr/>
        </p:nvCxnSpPr>
        <p:spPr bwMode="auto">
          <a:xfrm flipH="1">
            <a:off x="5043487" y="5638800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" name="AutoShape 29"/>
          <p:cNvCxnSpPr>
            <a:cxnSpLocks noChangeShapeType="1"/>
            <a:stCxn id="53" idx="4"/>
          </p:cNvCxnSpPr>
          <p:nvPr/>
        </p:nvCxnSpPr>
        <p:spPr bwMode="auto">
          <a:xfrm>
            <a:off x="5445125" y="56943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533400" y="419100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5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457200" y="1295400"/>
            <a:ext cx="8229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Αν προκύψει κενός κόμβος </a:t>
            </a:r>
            <a:r>
              <a:rPr lang="el-GR" b="1" dirty="0" smtClean="0"/>
              <a:t>Χ</a:t>
            </a:r>
            <a:r>
              <a:rPr lang="el-GR" dirty="0" smtClean="0"/>
              <a:t> τότε πρέπει να μεταφέρουμε κάποια κλειδιά.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 algn="just">
              <a:lnSpc>
                <a:spcPts val="2500"/>
              </a:lnSpc>
            </a:pPr>
            <a:r>
              <a:rPr lang="el-GR" b="1" dirty="0" smtClean="0"/>
              <a:t>Δανεισμός 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Αν ο δεξιός (ή ο αριστερός) αδελφός του νέου κενού κόμβου </a:t>
            </a:r>
            <a:r>
              <a:rPr lang="el-GR" b="1" dirty="0" smtClean="0"/>
              <a:t>Χ</a:t>
            </a:r>
            <a:r>
              <a:rPr lang="el-GR" dirty="0" smtClean="0"/>
              <a:t> έχει &gt;1 κλειδιά τότε το ελάχιστο (αντίστοιχα μέγιστο) κλειδί του αδελφού ανεβαίνει στο γονέα και ένα κλειδί του γονέα κατεβαίνει στον </a:t>
            </a:r>
            <a:r>
              <a:rPr lang="el-GR" b="1" dirty="0" smtClean="0"/>
              <a:t>Χ</a:t>
            </a:r>
            <a:r>
              <a:rPr lang="el-GR" dirty="0" smtClean="0"/>
              <a:t>. </a:t>
            </a:r>
          </a:p>
        </p:txBody>
      </p:sp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4648200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14</a:t>
            </a:r>
            <a:endParaRPr lang="el-GR" b="1" dirty="0"/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2438400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5" name="AutoShape 8"/>
          <p:cNvCxnSpPr>
            <a:cxnSpLocks noChangeShapeType="1"/>
            <a:stCxn id="34" idx="5"/>
          </p:cNvCxnSpPr>
          <p:nvPr/>
        </p:nvCxnSpPr>
        <p:spPr bwMode="auto">
          <a:xfrm>
            <a:off x="3089275" y="5638800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9"/>
          <p:cNvCxnSpPr>
            <a:cxnSpLocks noChangeShapeType="1"/>
            <a:stCxn id="34" idx="3"/>
          </p:cNvCxnSpPr>
          <p:nvPr/>
        </p:nvCxnSpPr>
        <p:spPr bwMode="auto">
          <a:xfrm flipH="1">
            <a:off x="2417762" y="5638800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AutoShape 10"/>
          <p:cNvCxnSpPr>
            <a:cxnSpLocks noChangeShapeType="1"/>
            <a:stCxn id="34" idx="4"/>
          </p:cNvCxnSpPr>
          <p:nvPr/>
        </p:nvCxnSpPr>
        <p:spPr bwMode="auto">
          <a:xfrm>
            <a:off x="2819400" y="56943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1"/>
          <p:cNvCxnSpPr>
            <a:cxnSpLocks noChangeShapeType="1"/>
            <a:endCxn id="33" idx="3"/>
          </p:cNvCxnSpPr>
          <p:nvPr/>
        </p:nvCxnSpPr>
        <p:spPr bwMode="auto">
          <a:xfrm flipV="1">
            <a:off x="4572000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12"/>
          <p:cNvCxnSpPr>
            <a:cxnSpLocks noChangeShapeType="1"/>
            <a:endCxn id="33" idx="5"/>
          </p:cNvCxnSpPr>
          <p:nvPr/>
        </p:nvCxnSpPr>
        <p:spPr bwMode="auto">
          <a:xfrm flipH="1" flipV="1">
            <a:off x="49734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3581400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41" name="AutoShape 14"/>
          <p:cNvCxnSpPr>
            <a:cxnSpLocks noChangeShapeType="1"/>
            <a:stCxn id="40" idx="5"/>
          </p:cNvCxnSpPr>
          <p:nvPr/>
        </p:nvCxnSpPr>
        <p:spPr bwMode="auto">
          <a:xfrm>
            <a:off x="39066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15"/>
          <p:cNvCxnSpPr>
            <a:cxnSpLocks noChangeShapeType="1"/>
            <a:stCxn id="40" idx="3"/>
          </p:cNvCxnSpPr>
          <p:nvPr/>
        </p:nvCxnSpPr>
        <p:spPr bwMode="auto">
          <a:xfrm flipH="1">
            <a:off x="3505200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4017962" y="4170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sp>
        <p:nvSpPr>
          <p:cNvPr id="45" name="Oval 18"/>
          <p:cNvSpPr>
            <a:spLocks noChangeArrowheads="1"/>
          </p:cNvSpPr>
          <p:nvPr/>
        </p:nvSpPr>
        <p:spPr bwMode="auto">
          <a:xfrm>
            <a:off x="3103562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7</a:t>
            </a:r>
            <a:endParaRPr lang="el-GR" b="1" dirty="0"/>
          </a:p>
        </p:txBody>
      </p:sp>
      <p:sp>
        <p:nvSpPr>
          <p:cNvPr id="46" name="Oval 19"/>
          <p:cNvSpPr>
            <a:spLocks noChangeArrowheads="1"/>
          </p:cNvSpPr>
          <p:nvPr/>
        </p:nvSpPr>
        <p:spPr bwMode="auto">
          <a:xfrm>
            <a:off x="5313362" y="4724400"/>
            <a:ext cx="782638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18 30</a:t>
            </a:r>
            <a:endParaRPr lang="el-GR" b="1" dirty="0"/>
          </a:p>
        </p:txBody>
      </p:sp>
      <p:cxnSp>
        <p:nvCxnSpPr>
          <p:cNvPr id="47" name="AutoShape 20"/>
          <p:cNvCxnSpPr>
            <a:cxnSpLocks noChangeShapeType="1"/>
            <a:stCxn id="44" idx="5"/>
            <a:endCxn id="46" idx="1"/>
          </p:cNvCxnSpPr>
          <p:nvPr/>
        </p:nvCxnSpPr>
        <p:spPr bwMode="auto">
          <a:xfrm>
            <a:off x="4343166" y="4495566"/>
            <a:ext cx="1084811" cy="2846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21"/>
          <p:cNvCxnSpPr>
            <a:cxnSpLocks noChangeShapeType="1"/>
            <a:stCxn id="44" idx="3"/>
            <a:endCxn id="45" idx="7"/>
          </p:cNvCxnSpPr>
          <p:nvPr/>
        </p:nvCxnSpPr>
        <p:spPr bwMode="auto">
          <a:xfrm flipH="1">
            <a:off x="3429000" y="4495800"/>
            <a:ext cx="6445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22"/>
          <p:cNvCxnSpPr>
            <a:cxnSpLocks noChangeShapeType="1"/>
            <a:stCxn id="45" idx="5"/>
            <a:endCxn id="40" idx="0"/>
          </p:cNvCxnSpPr>
          <p:nvPr/>
        </p:nvCxnSpPr>
        <p:spPr bwMode="auto">
          <a:xfrm>
            <a:off x="3428766" y="5049604"/>
            <a:ext cx="343134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23"/>
          <p:cNvCxnSpPr>
            <a:cxnSpLocks noChangeShapeType="1"/>
            <a:stCxn id="45" idx="3"/>
            <a:endCxn id="34" idx="0"/>
          </p:cNvCxnSpPr>
          <p:nvPr/>
        </p:nvCxnSpPr>
        <p:spPr bwMode="auto">
          <a:xfrm flipH="1">
            <a:off x="2819400" y="5049837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24"/>
          <p:cNvCxnSpPr>
            <a:cxnSpLocks noChangeShapeType="1"/>
            <a:stCxn id="46" idx="4"/>
            <a:endCxn id="53" idx="0"/>
          </p:cNvCxnSpPr>
          <p:nvPr/>
        </p:nvCxnSpPr>
        <p:spPr bwMode="auto">
          <a:xfrm flipH="1">
            <a:off x="5676900" y="5105400"/>
            <a:ext cx="27781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25"/>
          <p:cNvCxnSpPr>
            <a:cxnSpLocks noChangeShapeType="1"/>
            <a:stCxn id="46" idx="3"/>
            <a:endCxn id="33" idx="0"/>
          </p:cNvCxnSpPr>
          <p:nvPr/>
        </p:nvCxnSpPr>
        <p:spPr bwMode="auto">
          <a:xfrm flipH="1">
            <a:off x="4838700" y="5049604"/>
            <a:ext cx="589277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5486399" y="5313362"/>
            <a:ext cx="381001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C00000"/>
                </a:solidFill>
              </a:rPr>
              <a:t>19</a:t>
            </a:r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54" name="AutoShape 27"/>
          <p:cNvCxnSpPr>
            <a:cxnSpLocks noChangeShapeType="1"/>
            <a:stCxn id="53" idx="5"/>
          </p:cNvCxnSpPr>
          <p:nvPr/>
        </p:nvCxnSpPr>
        <p:spPr bwMode="auto">
          <a:xfrm>
            <a:off x="58116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AutoShape 28"/>
          <p:cNvCxnSpPr>
            <a:cxnSpLocks noChangeShapeType="1"/>
            <a:stCxn id="53" idx="3"/>
          </p:cNvCxnSpPr>
          <p:nvPr/>
        </p:nvCxnSpPr>
        <p:spPr bwMode="auto">
          <a:xfrm flipH="1">
            <a:off x="5410200" y="5638566"/>
            <a:ext cx="13199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533400" y="419100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19</a:t>
            </a:r>
            <a:endParaRPr lang="el-GR" dirty="0"/>
          </a:p>
        </p:txBody>
      </p:sp>
      <p:sp>
        <p:nvSpPr>
          <p:cNvPr id="79" name="Oval 2"/>
          <p:cNvSpPr>
            <a:spLocks noChangeArrowheads="1"/>
          </p:cNvSpPr>
          <p:nvPr/>
        </p:nvSpPr>
        <p:spPr bwMode="auto">
          <a:xfrm>
            <a:off x="6172200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32  41</a:t>
            </a:r>
            <a:endParaRPr lang="el-GR" b="1" dirty="0"/>
          </a:p>
        </p:txBody>
      </p:sp>
      <p:cxnSp>
        <p:nvCxnSpPr>
          <p:cNvPr id="80" name="AutoShape 11"/>
          <p:cNvCxnSpPr>
            <a:cxnSpLocks noChangeShapeType="1"/>
            <a:endCxn id="79" idx="3"/>
          </p:cNvCxnSpPr>
          <p:nvPr/>
        </p:nvCxnSpPr>
        <p:spPr bwMode="auto">
          <a:xfrm flipV="1">
            <a:off x="6172200" y="5638566"/>
            <a:ext cx="111592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" name="AutoShape 12"/>
          <p:cNvCxnSpPr>
            <a:cxnSpLocks noChangeShapeType="1"/>
            <a:endCxn id="79" idx="5"/>
          </p:cNvCxnSpPr>
          <p:nvPr/>
        </p:nvCxnSpPr>
        <p:spPr bwMode="auto">
          <a:xfrm flipH="1" flipV="1">
            <a:off x="6822608" y="5638566"/>
            <a:ext cx="111592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" name="AutoShape 10"/>
          <p:cNvCxnSpPr>
            <a:cxnSpLocks noChangeShapeType="1"/>
            <a:stCxn id="79" idx="4"/>
          </p:cNvCxnSpPr>
          <p:nvPr/>
        </p:nvCxnSpPr>
        <p:spPr bwMode="auto">
          <a:xfrm>
            <a:off x="6553200" y="5694362"/>
            <a:ext cx="0" cy="173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" name="AutoShape 24"/>
          <p:cNvCxnSpPr>
            <a:cxnSpLocks noChangeShapeType="1"/>
            <a:stCxn id="46" idx="5"/>
            <a:endCxn id="79" idx="0"/>
          </p:cNvCxnSpPr>
          <p:nvPr/>
        </p:nvCxnSpPr>
        <p:spPr bwMode="auto">
          <a:xfrm>
            <a:off x="5981385" y="5049604"/>
            <a:ext cx="571815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457200" y="1295400"/>
            <a:ext cx="8229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Αν προκύψει κενός κόμβος </a:t>
            </a:r>
            <a:r>
              <a:rPr lang="el-GR" b="1" dirty="0" smtClean="0"/>
              <a:t>Χ</a:t>
            </a:r>
            <a:r>
              <a:rPr lang="el-GR" dirty="0" smtClean="0"/>
              <a:t> τότε πρέπει να μεταφέρουμε κάποια κλειδιά.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 algn="just">
              <a:lnSpc>
                <a:spcPts val="2500"/>
              </a:lnSpc>
            </a:pPr>
            <a:r>
              <a:rPr lang="el-GR" b="1" dirty="0" smtClean="0"/>
              <a:t>Δανεισμός 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Αν ο δεξιός (ή ο αριστερός) αδελφός του νέου κενού κόμβου </a:t>
            </a:r>
            <a:r>
              <a:rPr lang="el-GR" b="1" dirty="0" smtClean="0"/>
              <a:t>Χ</a:t>
            </a:r>
            <a:r>
              <a:rPr lang="el-GR" dirty="0" smtClean="0"/>
              <a:t> έχει &gt;1 κλειδιά τότε το ελάχιστο (αντίστοιχα μέγιστο) κλειδί του αδελφού ανεβαίνει στο γονέα και ένα κλειδί του γονέα κατεβαίνει στον </a:t>
            </a:r>
            <a:r>
              <a:rPr lang="el-GR" b="1" dirty="0" smtClean="0"/>
              <a:t>Χ</a:t>
            </a:r>
            <a:r>
              <a:rPr lang="el-GR" dirty="0" smtClean="0"/>
              <a:t>. </a:t>
            </a:r>
          </a:p>
        </p:txBody>
      </p:sp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4648200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14</a:t>
            </a:r>
            <a:endParaRPr lang="el-GR" b="1" dirty="0"/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2438400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5" name="AutoShape 8"/>
          <p:cNvCxnSpPr>
            <a:cxnSpLocks noChangeShapeType="1"/>
            <a:stCxn id="34" idx="5"/>
          </p:cNvCxnSpPr>
          <p:nvPr/>
        </p:nvCxnSpPr>
        <p:spPr bwMode="auto">
          <a:xfrm>
            <a:off x="3089275" y="5638800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9"/>
          <p:cNvCxnSpPr>
            <a:cxnSpLocks noChangeShapeType="1"/>
            <a:stCxn id="34" idx="3"/>
          </p:cNvCxnSpPr>
          <p:nvPr/>
        </p:nvCxnSpPr>
        <p:spPr bwMode="auto">
          <a:xfrm flipH="1">
            <a:off x="2417762" y="5638800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AutoShape 10"/>
          <p:cNvCxnSpPr>
            <a:cxnSpLocks noChangeShapeType="1"/>
            <a:stCxn id="34" idx="4"/>
          </p:cNvCxnSpPr>
          <p:nvPr/>
        </p:nvCxnSpPr>
        <p:spPr bwMode="auto">
          <a:xfrm>
            <a:off x="2819400" y="56943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1"/>
          <p:cNvCxnSpPr>
            <a:cxnSpLocks noChangeShapeType="1"/>
            <a:endCxn id="33" idx="3"/>
          </p:cNvCxnSpPr>
          <p:nvPr/>
        </p:nvCxnSpPr>
        <p:spPr bwMode="auto">
          <a:xfrm flipV="1">
            <a:off x="4572000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12"/>
          <p:cNvCxnSpPr>
            <a:cxnSpLocks noChangeShapeType="1"/>
            <a:endCxn id="33" idx="5"/>
          </p:cNvCxnSpPr>
          <p:nvPr/>
        </p:nvCxnSpPr>
        <p:spPr bwMode="auto">
          <a:xfrm flipH="1" flipV="1">
            <a:off x="49734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3581400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41" name="AutoShape 14"/>
          <p:cNvCxnSpPr>
            <a:cxnSpLocks noChangeShapeType="1"/>
            <a:stCxn id="40" idx="5"/>
          </p:cNvCxnSpPr>
          <p:nvPr/>
        </p:nvCxnSpPr>
        <p:spPr bwMode="auto">
          <a:xfrm>
            <a:off x="39066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15"/>
          <p:cNvCxnSpPr>
            <a:cxnSpLocks noChangeShapeType="1"/>
            <a:stCxn id="40" idx="3"/>
          </p:cNvCxnSpPr>
          <p:nvPr/>
        </p:nvCxnSpPr>
        <p:spPr bwMode="auto">
          <a:xfrm flipH="1">
            <a:off x="3505200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4017962" y="4170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sp>
        <p:nvSpPr>
          <p:cNvPr id="45" name="Oval 18"/>
          <p:cNvSpPr>
            <a:spLocks noChangeArrowheads="1"/>
          </p:cNvSpPr>
          <p:nvPr/>
        </p:nvSpPr>
        <p:spPr bwMode="auto">
          <a:xfrm>
            <a:off x="3103562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7</a:t>
            </a:r>
            <a:endParaRPr lang="el-GR" b="1" dirty="0"/>
          </a:p>
        </p:txBody>
      </p:sp>
      <p:sp>
        <p:nvSpPr>
          <p:cNvPr id="46" name="Oval 19"/>
          <p:cNvSpPr>
            <a:spLocks noChangeArrowheads="1"/>
          </p:cNvSpPr>
          <p:nvPr/>
        </p:nvSpPr>
        <p:spPr bwMode="auto">
          <a:xfrm>
            <a:off x="5313362" y="4724400"/>
            <a:ext cx="782638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18 30</a:t>
            </a:r>
            <a:endParaRPr lang="el-GR" b="1" dirty="0"/>
          </a:p>
        </p:txBody>
      </p:sp>
      <p:cxnSp>
        <p:nvCxnSpPr>
          <p:cNvPr id="47" name="AutoShape 20"/>
          <p:cNvCxnSpPr>
            <a:cxnSpLocks noChangeShapeType="1"/>
            <a:stCxn id="44" idx="5"/>
            <a:endCxn id="46" idx="1"/>
          </p:cNvCxnSpPr>
          <p:nvPr/>
        </p:nvCxnSpPr>
        <p:spPr bwMode="auto">
          <a:xfrm>
            <a:off x="4343166" y="4495566"/>
            <a:ext cx="1084811" cy="2846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21"/>
          <p:cNvCxnSpPr>
            <a:cxnSpLocks noChangeShapeType="1"/>
            <a:stCxn id="44" idx="3"/>
            <a:endCxn id="45" idx="7"/>
          </p:cNvCxnSpPr>
          <p:nvPr/>
        </p:nvCxnSpPr>
        <p:spPr bwMode="auto">
          <a:xfrm flipH="1">
            <a:off x="3429000" y="4495800"/>
            <a:ext cx="6445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22"/>
          <p:cNvCxnSpPr>
            <a:cxnSpLocks noChangeShapeType="1"/>
            <a:stCxn id="45" idx="5"/>
            <a:endCxn id="40" idx="0"/>
          </p:cNvCxnSpPr>
          <p:nvPr/>
        </p:nvCxnSpPr>
        <p:spPr bwMode="auto">
          <a:xfrm>
            <a:off x="3428766" y="5049604"/>
            <a:ext cx="343134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23"/>
          <p:cNvCxnSpPr>
            <a:cxnSpLocks noChangeShapeType="1"/>
            <a:stCxn id="45" idx="3"/>
            <a:endCxn id="34" idx="0"/>
          </p:cNvCxnSpPr>
          <p:nvPr/>
        </p:nvCxnSpPr>
        <p:spPr bwMode="auto">
          <a:xfrm flipH="1">
            <a:off x="2819400" y="5049837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24"/>
          <p:cNvCxnSpPr>
            <a:cxnSpLocks noChangeShapeType="1"/>
            <a:stCxn id="46" idx="4"/>
            <a:endCxn id="53" idx="0"/>
          </p:cNvCxnSpPr>
          <p:nvPr/>
        </p:nvCxnSpPr>
        <p:spPr bwMode="auto">
          <a:xfrm flipH="1">
            <a:off x="5676900" y="5105400"/>
            <a:ext cx="27781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25"/>
          <p:cNvCxnSpPr>
            <a:cxnSpLocks noChangeShapeType="1"/>
            <a:stCxn id="46" idx="3"/>
            <a:endCxn id="33" idx="0"/>
          </p:cNvCxnSpPr>
          <p:nvPr/>
        </p:nvCxnSpPr>
        <p:spPr bwMode="auto">
          <a:xfrm flipH="1">
            <a:off x="4838700" y="5049604"/>
            <a:ext cx="589277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5486399" y="5313362"/>
            <a:ext cx="381001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54" name="AutoShape 27"/>
          <p:cNvCxnSpPr>
            <a:cxnSpLocks noChangeShapeType="1"/>
            <a:stCxn id="53" idx="5"/>
          </p:cNvCxnSpPr>
          <p:nvPr/>
        </p:nvCxnSpPr>
        <p:spPr bwMode="auto">
          <a:xfrm>
            <a:off x="58116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AutoShape 28"/>
          <p:cNvCxnSpPr>
            <a:cxnSpLocks noChangeShapeType="1"/>
            <a:stCxn id="53" idx="3"/>
          </p:cNvCxnSpPr>
          <p:nvPr/>
        </p:nvCxnSpPr>
        <p:spPr bwMode="auto">
          <a:xfrm flipH="1">
            <a:off x="5410200" y="5638566"/>
            <a:ext cx="13199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533400" y="419100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19</a:t>
            </a:r>
            <a:endParaRPr lang="el-GR" dirty="0"/>
          </a:p>
        </p:txBody>
      </p:sp>
      <p:sp>
        <p:nvSpPr>
          <p:cNvPr id="79" name="Oval 2"/>
          <p:cNvSpPr>
            <a:spLocks noChangeArrowheads="1"/>
          </p:cNvSpPr>
          <p:nvPr/>
        </p:nvSpPr>
        <p:spPr bwMode="auto">
          <a:xfrm>
            <a:off x="6172200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32  41</a:t>
            </a:r>
            <a:endParaRPr lang="el-GR" b="1" dirty="0"/>
          </a:p>
        </p:txBody>
      </p:sp>
      <p:cxnSp>
        <p:nvCxnSpPr>
          <p:cNvPr id="80" name="AutoShape 11"/>
          <p:cNvCxnSpPr>
            <a:cxnSpLocks noChangeShapeType="1"/>
            <a:endCxn id="79" idx="3"/>
          </p:cNvCxnSpPr>
          <p:nvPr/>
        </p:nvCxnSpPr>
        <p:spPr bwMode="auto">
          <a:xfrm flipV="1">
            <a:off x="6172200" y="5638566"/>
            <a:ext cx="111592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" name="AutoShape 12"/>
          <p:cNvCxnSpPr>
            <a:cxnSpLocks noChangeShapeType="1"/>
            <a:endCxn id="79" idx="5"/>
          </p:cNvCxnSpPr>
          <p:nvPr/>
        </p:nvCxnSpPr>
        <p:spPr bwMode="auto">
          <a:xfrm flipH="1" flipV="1">
            <a:off x="6822608" y="5638566"/>
            <a:ext cx="111592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" name="AutoShape 10"/>
          <p:cNvCxnSpPr>
            <a:cxnSpLocks noChangeShapeType="1"/>
            <a:stCxn id="79" idx="4"/>
          </p:cNvCxnSpPr>
          <p:nvPr/>
        </p:nvCxnSpPr>
        <p:spPr bwMode="auto">
          <a:xfrm>
            <a:off x="6553200" y="5694362"/>
            <a:ext cx="0" cy="173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" name="AutoShape 24"/>
          <p:cNvCxnSpPr>
            <a:cxnSpLocks noChangeShapeType="1"/>
            <a:stCxn id="46" idx="5"/>
            <a:endCxn id="79" idx="0"/>
          </p:cNvCxnSpPr>
          <p:nvPr/>
        </p:nvCxnSpPr>
        <p:spPr bwMode="auto">
          <a:xfrm>
            <a:off x="5981385" y="5049604"/>
            <a:ext cx="571815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457200" y="1295400"/>
            <a:ext cx="8229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Αν προκύψει κενός κόμβος </a:t>
            </a:r>
            <a:r>
              <a:rPr lang="el-GR" b="1" dirty="0" smtClean="0"/>
              <a:t>Χ</a:t>
            </a:r>
            <a:r>
              <a:rPr lang="el-GR" dirty="0" smtClean="0"/>
              <a:t> τότε πρέπει να μεταφέρουμε κάποια κλειδιά.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 algn="just">
              <a:lnSpc>
                <a:spcPts val="2500"/>
              </a:lnSpc>
            </a:pPr>
            <a:r>
              <a:rPr lang="el-GR" b="1" dirty="0" smtClean="0"/>
              <a:t>Δανεισμός 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Αν ο δεξιός (ή ο αριστερός) αδελφός του νέου κενού κόμβου </a:t>
            </a:r>
            <a:r>
              <a:rPr lang="el-GR" b="1" dirty="0" smtClean="0"/>
              <a:t>Χ</a:t>
            </a:r>
            <a:r>
              <a:rPr lang="el-GR" dirty="0" smtClean="0"/>
              <a:t> έχει &gt;1 κλειδιά τότε το ελάχιστο (αντίστοιχα μέγιστο) κλειδί του αδελφού ανεβαίνει στο γονέα και ένα κλειδί του γονέα κατεβαίνει στον </a:t>
            </a:r>
            <a:r>
              <a:rPr lang="el-GR" b="1" dirty="0" smtClean="0"/>
              <a:t>Χ</a:t>
            </a:r>
            <a:r>
              <a:rPr lang="el-GR" dirty="0" smtClean="0"/>
              <a:t>. </a:t>
            </a:r>
          </a:p>
        </p:txBody>
      </p:sp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4648200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14</a:t>
            </a:r>
            <a:endParaRPr lang="el-GR" b="1" dirty="0"/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2438400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5" name="AutoShape 8"/>
          <p:cNvCxnSpPr>
            <a:cxnSpLocks noChangeShapeType="1"/>
            <a:stCxn id="34" idx="5"/>
          </p:cNvCxnSpPr>
          <p:nvPr/>
        </p:nvCxnSpPr>
        <p:spPr bwMode="auto">
          <a:xfrm>
            <a:off x="3089275" y="5638800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9"/>
          <p:cNvCxnSpPr>
            <a:cxnSpLocks noChangeShapeType="1"/>
            <a:stCxn id="34" idx="3"/>
          </p:cNvCxnSpPr>
          <p:nvPr/>
        </p:nvCxnSpPr>
        <p:spPr bwMode="auto">
          <a:xfrm flipH="1">
            <a:off x="2417762" y="5638800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AutoShape 10"/>
          <p:cNvCxnSpPr>
            <a:cxnSpLocks noChangeShapeType="1"/>
            <a:stCxn id="34" idx="4"/>
          </p:cNvCxnSpPr>
          <p:nvPr/>
        </p:nvCxnSpPr>
        <p:spPr bwMode="auto">
          <a:xfrm>
            <a:off x="2819400" y="56943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1"/>
          <p:cNvCxnSpPr>
            <a:cxnSpLocks noChangeShapeType="1"/>
            <a:endCxn id="33" idx="3"/>
          </p:cNvCxnSpPr>
          <p:nvPr/>
        </p:nvCxnSpPr>
        <p:spPr bwMode="auto">
          <a:xfrm flipV="1">
            <a:off x="4572000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12"/>
          <p:cNvCxnSpPr>
            <a:cxnSpLocks noChangeShapeType="1"/>
            <a:endCxn id="33" idx="5"/>
          </p:cNvCxnSpPr>
          <p:nvPr/>
        </p:nvCxnSpPr>
        <p:spPr bwMode="auto">
          <a:xfrm flipH="1" flipV="1">
            <a:off x="49734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3581400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41" name="AutoShape 14"/>
          <p:cNvCxnSpPr>
            <a:cxnSpLocks noChangeShapeType="1"/>
            <a:stCxn id="40" idx="5"/>
          </p:cNvCxnSpPr>
          <p:nvPr/>
        </p:nvCxnSpPr>
        <p:spPr bwMode="auto">
          <a:xfrm>
            <a:off x="39066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15"/>
          <p:cNvCxnSpPr>
            <a:cxnSpLocks noChangeShapeType="1"/>
            <a:stCxn id="40" idx="3"/>
          </p:cNvCxnSpPr>
          <p:nvPr/>
        </p:nvCxnSpPr>
        <p:spPr bwMode="auto">
          <a:xfrm flipH="1">
            <a:off x="3505200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4017962" y="4170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sp>
        <p:nvSpPr>
          <p:cNvPr id="45" name="Oval 18"/>
          <p:cNvSpPr>
            <a:spLocks noChangeArrowheads="1"/>
          </p:cNvSpPr>
          <p:nvPr/>
        </p:nvSpPr>
        <p:spPr bwMode="auto">
          <a:xfrm>
            <a:off x="3103562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7</a:t>
            </a:r>
            <a:endParaRPr lang="el-GR" b="1" dirty="0"/>
          </a:p>
        </p:txBody>
      </p:sp>
      <p:sp>
        <p:nvSpPr>
          <p:cNvPr id="46" name="Oval 19"/>
          <p:cNvSpPr>
            <a:spLocks noChangeArrowheads="1"/>
          </p:cNvSpPr>
          <p:nvPr/>
        </p:nvSpPr>
        <p:spPr bwMode="auto">
          <a:xfrm>
            <a:off x="5313362" y="4724400"/>
            <a:ext cx="782638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 </a:t>
            </a:r>
            <a:r>
              <a:rPr lang="el-GR" b="1" dirty="0" smtClean="0">
                <a:solidFill>
                  <a:srgbClr val="C00000"/>
                </a:solidFill>
              </a:rPr>
              <a:t>30</a:t>
            </a:r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47" name="AutoShape 20"/>
          <p:cNvCxnSpPr>
            <a:cxnSpLocks noChangeShapeType="1"/>
            <a:stCxn id="44" idx="5"/>
            <a:endCxn id="46" idx="1"/>
          </p:cNvCxnSpPr>
          <p:nvPr/>
        </p:nvCxnSpPr>
        <p:spPr bwMode="auto">
          <a:xfrm>
            <a:off x="4343166" y="4495566"/>
            <a:ext cx="1084811" cy="2846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21"/>
          <p:cNvCxnSpPr>
            <a:cxnSpLocks noChangeShapeType="1"/>
            <a:stCxn id="44" idx="3"/>
            <a:endCxn id="45" idx="7"/>
          </p:cNvCxnSpPr>
          <p:nvPr/>
        </p:nvCxnSpPr>
        <p:spPr bwMode="auto">
          <a:xfrm flipH="1">
            <a:off x="3429000" y="4495800"/>
            <a:ext cx="6445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22"/>
          <p:cNvCxnSpPr>
            <a:cxnSpLocks noChangeShapeType="1"/>
            <a:stCxn id="45" idx="5"/>
            <a:endCxn id="40" idx="0"/>
          </p:cNvCxnSpPr>
          <p:nvPr/>
        </p:nvCxnSpPr>
        <p:spPr bwMode="auto">
          <a:xfrm>
            <a:off x="3428766" y="5049604"/>
            <a:ext cx="343134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23"/>
          <p:cNvCxnSpPr>
            <a:cxnSpLocks noChangeShapeType="1"/>
            <a:stCxn id="45" idx="3"/>
            <a:endCxn id="34" idx="0"/>
          </p:cNvCxnSpPr>
          <p:nvPr/>
        </p:nvCxnSpPr>
        <p:spPr bwMode="auto">
          <a:xfrm flipH="1">
            <a:off x="2819400" y="5049837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24"/>
          <p:cNvCxnSpPr>
            <a:cxnSpLocks noChangeShapeType="1"/>
            <a:stCxn id="46" idx="4"/>
            <a:endCxn id="53" idx="0"/>
          </p:cNvCxnSpPr>
          <p:nvPr/>
        </p:nvCxnSpPr>
        <p:spPr bwMode="auto">
          <a:xfrm flipH="1">
            <a:off x="5676900" y="5105400"/>
            <a:ext cx="27781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25"/>
          <p:cNvCxnSpPr>
            <a:cxnSpLocks noChangeShapeType="1"/>
            <a:stCxn id="46" idx="3"/>
            <a:endCxn id="33" idx="0"/>
          </p:cNvCxnSpPr>
          <p:nvPr/>
        </p:nvCxnSpPr>
        <p:spPr bwMode="auto">
          <a:xfrm flipH="1">
            <a:off x="4838700" y="5049604"/>
            <a:ext cx="589277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5486399" y="5313362"/>
            <a:ext cx="381001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54" name="AutoShape 27"/>
          <p:cNvCxnSpPr>
            <a:cxnSpLocks noChangeShapeType="1"/>
            <a:stCxn id="53" idx="5"/>
          </p:cNvCxnSpPr>
          <p:nvPr/>
        </p:nvCxnSpPr>
        <p:spPr bwMode="auto">
          <a:xfrm>
            <a:off x="58116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AutoShape 28"/>
          <p:cNvCxnSpPr>
            <a:cxnSpLocks noChangeShapeType="1"/>
            <a:stCxn id="53" idx="3"/>
          </p:cNvCxnSpPr>
          <p:nvPr/>
        </p:nvCxnSpPr>
        <p:spPr bwMode="auto">
          <a:xfrm flipH="1">
            <a:off x="5410200" y="5638566"/>
            <a:ext cx="13199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533400" y="419100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19</a:t>
            </a:r>
            <a:endParaRPr lang="el-GR" dirty="0"/>
          </a:p>
        </p:txBody>
      </p:sp>
      <p:sp>
        <p:nvSpPr>
          <p:cNvPr id="79" name="Oval 2"/>
          <p:cNvSpPr>
            <a:spLocks noChangeArrowheads="1"/>
          </p:cNvSpPr>
          <p:nvPr/>
        </p:nvSpPr>
        <p:spPr bwMode="auto">
          <a:xfrm>
            <a:off x="6172200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C00000"/>
                </a:solidFill>
              </a:rPr>
              <a:t>32</a:t>
            </a:r>
            <a:r>
              <a:rPr lang="el-GR" b="1" dirty="0" smtClean="0"/>
              <a:t>  41</a:t>
            </a:r>
            <a:endParaRPr lang="el-GR" b="1" dirty="0"/>
          </a:p>
        </p:txBody>
      </p:sp>
      <p:cxnSp>
        <p:nvCxnSpPr>
          <p:cNvPr id="80" name="AutoShape 11"/>
          <p:cNvCxnSpPr>
            <a:cxnSpLocks noChangeShapeType="1"/>
            <a:endCxn id="79" idx="3"/>
          </p:cNvCxnSpPr>
          <p:nvPr/>
        </p:nvCxnSpPr>
        <p:spPr bwMode="auto">
          <a:xfrm flipV="1">
            <a:off x="6172200" y="5638566"/>
            <a:ext cx="111592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" name="AutoShape 12"/>
          <p:cNvCxnSpPr>
            <a:cxnSpLocks noChangeShapeType="1"/>
            <a:endCxn id="79" idx="5"/>
          </p:cNvCxnSpPr>
          <p:nvPr/>
        </p:nvCxnSpPr>
        <p:spPr bwMode="auto">
          <a:xfrm flipH="1" flipV="1">
            <a:off x="6822608" y="5638566"/>
            <a:ext cx="111592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" name="AutoShape 10"/>
          <p:cNvCxnSpPr>
            <a:cxnSpLocks noChangeShapeType="1"/>
            <a:stCxn id="79" idx="4"/>
          </p:cNvCxnSpPr>
          <p:nvPr/>
        </p:nvCxnSpPr>
        <p:spPr bwMode="auto">
          <a:xfrm>
            <a:off x="6553200" y="5694362"/>
            <a:ext cx="0" cy="173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" name="AutoShape 24"/>
          <p:cNvCxnSpPr>
            <a:cxnSpLocks noChangeShapeType="1"/>
            <a:stCxn id="46" idx="5"/>
            <a:endCxn id="79" idx="0"/>
          </p:cNvCxnSpPr>
          <p:nvPr/>
        </p:nvCxnSpPr>
        <p:spPr bwMode="auto">
          <a:xfrm>
            <a:off x="5981385" y="5049604"/>
            <a:ext cx="571815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" name="55 - Καμπύλη γραμμή σύνδεσης"/>
          <p:cNvCxnSpPr/>
          <p:nvPr/>
        </p:nvCxnSpPr>
        <p:spPr bwMode="auto">
          <a:xfrm rot="10800000">
            <a:off x="5943600" y="5029200"/>
            <a:ext cx="190815" cy="454258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cxnSp>
        <p:nvCxnSpPr>
          <p:cNvPr id="60" name="55 - Καμπύλη γραμμή σύνδεσης"/>
          <p:cNvCxnSpPr/>
          <p:nvPr/>
        </p:nvCxnSpPr>
        <p:spPr bwMode="auto">
          <a:xfrm rot="5400000">
            <a:off x="5544863" y="5199337"/>
            <a:ext cx="454258" cy="113985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457200" y="1295400"/>
            <a:ext cx="8229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Αν προκύψει κενός κόμβος </a:t>
            </a:r>
            <a:r>
              <a:rPr lang="el-GR" b="1" dirty="0" smtClean="0"/>
              <a:t>Χ</a:t>
            </a:r>
            <a:r>
              <a:rPr lang="el-GR" dirty="0" smtClean="0"/>
              <a:t> τότε πρέπει να μεταφέρουμε κάποια κλειδιά.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 algn="just">
              <a:lnSpc>
                <a:spcPts val="2500"/>
              </a:lnSpc>
            </a:pPr>
            <a:r>
              <a:rPr lang="el-GR" b="1" dirty="0" smtClean="0"/>
              <a:t>Δανεισμός 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Αν ο δεξιός (ή ο αριστερός) αδελφός του νέου κενού κόμβου </a:t>
            </a:r>
            <a:r>
              <a:rPr lang="el-GR" b="1" dirty="0" smtClean="0"/>
              <a:t>Χ</a:t>
            </a:r>
            <a:r>
              <a:rPr lang="el-GR" dirty="0" smtClean="0"/>
              <a:t> έχει &gt;1 κλειδιά τότε το ελάχιστο (αντίστοιχα μέγιστο) κλειδί του αδελφού ανεβαίνει στο γονέα και ένα κλειδί του γονέα κατεβαίνει στον </a:t>
            </a:r>
            <a:r>
              <a:rPr lang="el-GR" b="1" dirty="0" smtClean="0"/>
              <a:t>Χ</a:t>
            </a:r>
            <a:r>
              <a:rPr lang="el-GR" dirty="0" smtClean="0"/>
              <a:t>. </a:t>
            </a:r>
          </a:p>
        </p:txBody>
      </p:sp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4648200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14</a:t>
            </a:r>
            <a:endParaRPr lang="el-GR" b="1" dirty="0"/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2438400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5" name="AutoShape 8"/>
          <p:cNvCxnSpPr>
            <a:cxnSpLocks noChangeShapeType="1"/>
            <a:stCxn id="34" idx="5"/>
          </p:cNvCxnSpPr>
          <p:nvPr/>
        </p:nvCxnSpPr>
        <p:spPr bwMode="auto">
          <a:xfrm>
            <a:off x="3089275" y="5638800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9"/>
          <p:cNvCxnSpPr>
            <a:cxnSpLocks noChangeShapeType="1"/>
            <a:stCxn id="34" idx="3"/>
          </p:cNvCxnSpPr>
          <p:nvPr/>
        </p:nvCxnSpPr>
        <p:spPr bwMode="auto">
          <a:xfrm flipH="1">
            <a:off x="2417762" y="5638800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AutoShape 10"/>
          <p:cNvCxnSpPr>
            <a:cxnSpLocks noChangeShapeType="1"/>
            <a:stCxn id="34" idx="4"/>
          </p:cNvCxnSpPr>
          <p:nvPr/>
        </p:nvCxnSpPr>
        <p:spPr bwMode="auto">
          <a:xfrm>
            <a:off x="2819400" y="56943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1"/>
          <p:cNvCxnSpPr>
            <a:cxnSpLocks noChangeShapeType="1"/>
            <a:endCxn id="33" idx="3"/>
          </p:cNvCxnSpPr>
          <p:nvPr/>
        </p:nvCxnSpPr>
        <p:spPr bwMode="auto">
          <a:xfrm flipV="1">
            <a:off x="4572000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12"/>
          <p:cNvCxnSpPr>
            <a:cxnSpLocks noChangeShapeType="1"/>
            <a:endCxn id="33" idx="5"/>
          </p:cNvCxnSpPr>
          <p:nvPr/>
        </p:nvCxnSpPr>
        <p:spPr bwMode="auto">
          <a:xfrm flipH="1" flipV="1">
            <a:off x="49734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3581400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41" name="AutoShape 14"/>
          <p:cNvCxnSpPr>
            <a:cxnSpLocks noChangeShapeType="1"/>
            <a:stCxn id="40" idx="5"/>
          </p:cNvCxnSpPr>
          <p:nvPr/>
        </p:nvCxnSpPr>
        <p:spPr bwMode="auto">
          <a:xfrm>
            <a:off x="39066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15"/>
          <p:cNvCxnSpPr>
            <a:cxnSpLocks noChangeShapeType="1"/>
            <a:stCxn id="40" idx="3"/>
          </p:cNvCxnSpPr>
          <p:nvPr/>
        </p:nvCxnSpPr>
        <p:spPr bwMode="auto">
          <a:xfrm flipH="1">
            <a:off x="3505200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4017962" y="4170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sp>
        <p:nvSpPr>
          <p:cNvPr id="45" name="Oval 18"/>
          <p:cNvSpPr>
            <a:spLocks noChangeArrowheads="1"/>
          </p:cNvSpPr>
          <p:nvPr/>
        </p:nvSpPr>
        <p:spPr bwMode="auto">
          <a:xfrm>
            <a:off x="3103562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7</a:t>
            </a:r>
            <a:endParaRPr lang="el-GR" b="1" dirty="0"/>
          </a:p>
        </p:txBody>
      </p:sp>
      <p:sp>
        <p:nvSpPr>
          <p:cNvPr id="46" name="Oval 19"/>
          <p:cNvSpPr>
            <a:spLocks noChangeArrowheads="1"/>
          </p:cNvSpPr>
          <p:nvPr/>
        </p:nvSpPr>
        <p:spPr bwMode="auto">
          <a:xfrm>
            <a:off x="5313362" y="4724400"/>
            <a:ext cx="782638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 </a:t>
            </a:r>
            <a:r>
              <a:rPr lang="el-GR" b="1" dirty="0" smtClean="0">
                <a:solidFill>
                  <a:srgbClr val="C00000"/>
                </a:solidFill>
              </a:rPr>
              <a:t>32</a:t>
            </a:r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47" name="AutoShape 20"/>
          <p:cNvCxnSpPr>
            <a:cxnSpLocks noChangeShapeType="1"/>
            <a:stCxn id="44" idx="5"/>
            <a:endCxn id="46" idx="1"/>
          </p:cNvCxnSpPr>
          <p:nvPr/>
        </p:nvCxnSpPr>
        <p:spPr bwMode="auto">
          <a:xfrm>
            <a:off x="4343166" y="4495566"/>
            <a:ext cx="1084811" cy="2846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21"/>
          <p:cNvCxnSpPr>
            <a:cxnSpLocks noChangeShapeType="1"/>
            <a:stCxn id="44" idx="3"/>
            <a:endCxn id="45" idx="7"/>
          </p:cNvCxnSpPr>
          <p:nvPr/>
        </p:nvCxnSpPr>
        <p:spPr bwMode="auto">
          <a:xfrm flipH="1">
            <a:off x="3429000" y="4495800"/>
            <a:ext cx="6445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22"/>
          <p:cNvCxnSpPr>
            <a:cxnSpLocks noChangeShapeType="1"/>
            <a:stCxn id="45" idx="5"/>
            <a:endCxn id="40" idx="0"/>
          </p:cNvCxnSpPr>
          <p:nvPr/>
        </p:nvCxnSpPr>
        <p:spPr bwMode="auto">
          <a:xfrm>
            <a:off x="3428766" y="5049604"/>
            <a:ext cx="343134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23"/>
          <p:cNvCxnSpPr>
            <a:cxnSpLocks noChangeShapeType="1"/>
            <a:stCxn id="45" idx="3"/>
            <a:endCxn id="34" idx="0"/>
          </p:cNvCxnSpPr>
          <p:nvPr/>
        </p:nvCxnSpPr>
        <p:spPr bwMode="auto">
          <a:xfrm flipH="1">
            <a:off x="2819400" y="5049837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24"/>
          <p:cNvCxnSpPr>
            <a:cxnSpLocks noChangeShapeType="1"/>
            <a:stCxn id="46" idx="4"/>
            <a:endCxn id="53" idx="0"/>
          </p:cNvCxnSpPr>
          <p:nvPr/>
        </p:nvCxnSpPr>
        <p:spPr bwMode="auto">
          <a:xfrm flipH="1">
            <a:off x="5676900" y="5105400"/>
            <a:ext cx="27781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25"/>
          <p:cNvCxnSpPr>
            <a:cxnSpLocks noChangeShapeType="1"/>
            <a:stCxn id="46" idx="3"/>
            <a:endCxn id="33" idx="0"/>
          </p:cNvCxnSpPr>
          <p:nvPr/>
        </p:nvCxnSpPr>
        <p:spPr bwMode="auto">
          <a:xfrm flipH="1">
            <a:off x="4838700" y="5049604"/>
            <a:ext cx="589277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5486399" y="5313362"/>
            <a:ext cx="381001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C00000"/>
                </a:solidFill>
              </a:rPr>
              <a:t>30</a:t>
            </a:r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54" name="AutoShape 27"/>
          <p:cNvCxnSpPr>
            <a:cxnSpLocks noChangeShapeType="1"/>
            <a:stCxn id="53" idx="5"/>
          </p:cNvCxnSpPr>
          <p:nvPr/>
        </p:nvCxnSpPr>
        <p:spPr bwMode="auto">
          <a:xfrm>
            <a:off x="58116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AutoShape 28"/>
          <p:cNvCxnSpPr>
            <a:cxnSpLocks noChangeShapeType="1"/>
            <a:stCxn id="53" idx="3"/>
          </p:cNvCxnSpPr>
          <p:nvPr/>
        </p:nvCxnSpPr>
        <p:spPr bwMode="auto">
          <a:xfrm flipH="1">
            <a:off x="5410200" y="5638566"/>
            <a:ext cx="13199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533400" y="4191000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19</a:t>
            </a:r>
            <a:endParaRPr lang="el-GR" dirty="0"/>
          </a:p>
        </p:txBody>
      </p:sp>
      <p:sp>
        <p:nvSpPr>
          <p:cNvPr id="79" name="Oval 2"/>
          <p:cNvSpPr>
            <a:spLocks noChangeArrowheads="1"/>
          </p:cNvSpPr>
          <p:nvPr/>
        </p:nvSpPr>
        <p:spPr bwMode="auto">
          <a:xfrm>
            <a:off x="6172200" y="5313362"/>
            <a:ext cx="457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41</a:t>
            </a:r>
            <a:endParaRPr lang="el-GR" b="1" dirty="0"/>
          </a:p>
        </p:txBody>
      </p:sp>
      <p:cxnSp>
        <p:nvCxnSpPr>
          <p:cNvPr id="80" name="AutoShape 11"/>
          <p:cNvCxnSpPr>
            <a:cxnSpLocks noChangeShapeType="1"/>
            <a:endCxn id="79" idx="3"/>
          </p:cNvCxnSpPr>
          <p:nvPr/>
        </p:nvCxnSpPr>
        <p:spPr bwMode="auto">
          <a:xfrm flipV="1">
            <a:off x="6172200" y="5638566"/>
            <a:ext cx="6695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" name="AutoShape 12"/>
          <p:cNvCxnSpPr>
            <a:cxnSpLocks noChangeShapeType="1"/>
            <a:endCxn id="79" idx="5"/>
          </p:cNvCxnSpPr>
          <p:nvPr/>
        </p:nvCxnSpPr>
        <p:spPr bwMode="auto">
          <a:xfrm flipH="1" flipV="1">
            <a:off x="6562445" y="5638566"/>
            <a:ext cx="6695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" name="AutoShape 24"/>
          <p:cNvCxnSpPr>
            <a:cxnSpLocks noChangeShapeType="1"/>
            <a:stCxn id="46" idx="5"/>
            <a:endCxn id="79" idx="0"/>
          </p:cNvCxnSpPr>
          <p:nvPr/>
        </p:nvCxnSpPr>
        <p:spPr bwMode="auto">
          <a:xfrm>
            <a:off x="5981385" y="5049604"/>
            <a:ext cx="419415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2" name="31 - Ορθογώνιο"/>
          <p:cNvSpPr/>
          <p:nvPr/>
        </p:nvSpPr>
        <p:spPr>
          <a:xfrm>
            <a:off x="457200" y="1295400"/>
            <a:ext cx="8229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Αν προκύψει κενός κόμβος </a:t>
            </a:r>
            <a:r>
              <a:rPr lang="el-GR" b="1" dirty="0" smtClean="0"/>
              <a:t>Χ</a:t>
            </a:r>
            <a:r>
              <a:rPr lang="el-GR" dirty="0" smtClean="0"/>
              <a:t> τότε πρέπει να μεταφέρουμε κάποια κλειδιά.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 algn="just">
              <a:lnSpc>
                <a:spcPts val="2500"/>
              </a:lnSpc>
            </a:pPr>
            <a:r>
              <a:rPr lang="el-GR" b="1" dirty="0" smtClean="0"/>
              <a:t>Συγχώνευση 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Αν οι</a:t>
            </a:r>
            <a:r>
              <a:rPr lang="en-US" dirty="0" smtClean="0"/>
              <a:t> </a:t>
            </a:r>
            <a:r>
              <a:rPr lang="el-GR" dirty="0" smtClean="0"/>
              <a:t>άμεσοι αδελφοί του νέου κενού κόμβου </a:t>
            </a:r>
            <a:r>
              <a:rPr lang="el-GR" b="1" dirty="0" smtClean="0"/>
              <a:t>Χ</a:t>
            </a:r>
            <a:r>
              <a:rPr lang="el-GR" dirty="0" smtClean="0"/>
              <a:t> έχουν μόνο ένα κλειδί τότε συγχωνεύουμε τον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με έναν άμεσο αδελφό του σε ένα νέο κόμβο </a:t>
            </a:r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l-GR" dirty="0" smtClean="0"/>
              <a:t>και κατεβάζουμε ένα κλειδί του γονέα </a:t>
            </a:r>
            <a:r>
              <a:rPr lang="en-US" b="1" dirty="0" smtClean="0"/>
              <a:t>W </a:t>
            </a:r>
            <a:r>
              <a:rPr lang="el-GR" dirty="0" smtClean="0"/>
              <a:t>στον </a:t>
            </a:r>
            <a:r>
              <a:rPr lang="en-US" b="1" dirty="0" smtClean="0"/>
              <a:t>Z</a:t>
            </a:r>
            <a:r>
              <a:rPr lang="el-GR" dirty="0" smtClean="0"/>
              <a:t>. </a:t>
            </a:r>
          </a:p>
        </p:txBody>
      </p:sp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4648200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14</a:t>
            </a:r>
            <a:endParaRPr lang="el-GR" b="1" dirty="0"/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2438400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5" name="AutoShape 8"/>
          <p:cNvCxnSpPr>
            <a:cxnSpLocks noChangeShapeType="1"/>
            <a:stCxn id="34" idx="5"/>
          </p:cNvCxnSpPr>
          <p:nvPr/>
        </p:nvCxnSpPr>
        <p:spPr bwMode="auto">
          <a:xfrm>
            <a:off x="3089275" y="5638800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9"/>
          <p:cNvCxnSpPr>
            <a:cxnSpLocks noChangeShapeType="1"/>
            <a:stCxn id="34" idx="3"/>
          </p:cNvCxnSpPr>
          <p:nvPr/>
        </p:nvCxnSpPr>
        <p:spPr bwMode="auto">
          <a:xfrm flipH="1">
            <a:off x="2417762" y="5638800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AutoShape 10"/>
          <p:cNvCxnSpPr>
            <a:cxnSpLocks noChangeShapeType="1"/>
            <a:stCxn id="34" idx="4"/>
          </p:cNvCxnSpPr>
          <p:nvPr/>
        </p:nvCxnSpPr>
        <p:spPr bwMode="auto">
          <a:xfrm>
            <a:off x="2819400" y="56943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1"/>
          <p:cNvCxnSpPr>
            <a:cxnSpLocks noChangeShapeType="1"/>
            <a:endCxn id="33" idx="3"/>
          </p:cNvCxnSpPr>
          <p:nvPr/>
        </p:nvCxnSpPr>
        <p:spPr bwMode="auto">
          <a:xfrm flipV="1">
            <a:off x="4572000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12"/>
          <p:cNvCxnSpPr>
            <a:cxnSpLocks noChangeShapeType="1"/>
            <a:endCxn id="33" idx="5"/>
          </p:cNvCxnSpPr>
          <p:nvPr/>
        </p:nvCxnSpPr>
        <p:spPr bwMode="auto">
          <a:xfrm flipH="1" flipV="1">
            <a:off x="49734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3581400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41" name="AutoShape 14"/>
          <p:cNvCxnSpPr>
            <a:cxnSpLocks noChangeShapeType="1"/>
            <a:stCxn id="40" idx="5"/>
          </p:cNvCxnSpPr>
          <p:nvPr/>
        </p:nvCxnSpPr>
        <p:spPr bwMode="auto">
          <a:xfrm>
            <a:off x="39066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15"/>
          <p:cNvCxnSpPr>
            <a:cxnSpLocks noChangeShapeType="1"/>
            <a:stCxn id="40" idx="3"/>
          </p:cNvCxnSpPr>
          <p:nvPr/>
        </p:nvCxnSpPr>
        <p:spPr bwMode="auto">
          <a:xfrm flipH="1">
            <a:off x="3505200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4017962" y="4170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45" name="Oval 18"/>
          <p:cNvSpPr>
            <a:spLocks noChangeArrowheads="1"/>
          </p:cNvSpPr>
          <p:nvPr/>
        </p:nvSpPr>
        <p:spPr bwMode="auto">
          <a:xfrm>
            <a:off x="3103562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7</a:t>
            </a:r>
            <a:endParaRPr lang="el-GR" b="1" dirty="0"/>
          </a:p>
        </p:txBody>
      </p:sp>
      <p:sp>
        <p:nvSpPr>
          <p:cNvPr id="46" name="Oval 19"/>
          <p:cNvSpPr>
            <a:spLocks noChangeArrowheads="1"/>
          </p:cNvSpPr>
          <p:nvPr/>
        </p:nvSpPr>
        <p:spPr bwMode="auto">
          <a:xfrm>
            <a:off x="5313362" y="4724400"/>
            <a:ext cx="782638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18 32</a:t>
            </a:r>
            <a:endParaRPr lang="el-GR" b="1" dirty="0"/>
          </a:p>
        </p:txBody>
      </p:sp>
      <p:cxnSp>
        <p:nvCxnSpPr>
          <p:cNvPr id="47" name="AutoShape 20"/>
          <p:cNvCxnSpPr>
            <a:cxnSpLocks noChangeShapeType="1"/>
            <a:stCxn id="44" idx="5"/>
            <a:endCxn id="46" idx="1"/>
          </p:cNvCxnSpPr>
          <p:nvPr/>
        </p:nvCxnSpPr>
        <p:spPr bwMode="auto">
          <a:xfrm>
            <a:off x="4343166" y="4495566"/>
            <a:ext cx="1084811" cy="2846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21"/>
          <p:cNvCxnSpPr>
            <a:cxnSpLocks noChangeShapeType="1"/>
            <a:stCxn id="44" idx="3"/>
            <a:endCxn id="45" idx="7"/>
          </p:cNvCxnSpPr>
          <p:nvPr/>
        </p:nvCxnSpPr>
        <p:spPr bwMode="auto">
          <a:xfrm flipH="1">
            <a:off x="3429000" y="4495800"/>
            <a:ext cx="6445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22"/>
          <p:cNvCxnSpPr>
            <a:cxnSpLocks noChangeShapeType="1"/>
            <a:stCxn id="45" idx="5"/>
            <a:endCxn id="40" idx="0"/>
          </p:cNvCxnSpPr>
          <p:nvPr/>
        </p:nvCxnSpPr>
        <p:spPr bwMode="auto">
          <a:xfrm>
            <a:off x="3428766" y="5049604"/>
            <a:ext cx="343134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23"/>
          <p:cNvCxnSpPr>
            <a:cxnSpLocks noChangeShapeType="1"/>
            <a:stCxn id="45" idx="3"/>
            <a:endCxn id="34" idx="0"/>
          </p:cNvCxnSpPr>
          <p:nvPr/>
        </p:nvCxnSpPr>
        <p:spPr bwMode="auto">
          <a:xfrm flipH="1">
            <a:off x="2819400" y="5049837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24"/>
          <p:cNvCxnSpPr>
            <a:cxnSpLocks noChangeShapeType="1"/>
            <a:stCxn id="46" idx="4"/>
            <a:endCxn id="53" idx="0"/>
          </p:cNvCxnSpPr>
          <p:nvPr/>
        </p:nvCxnSpPr>
        <p:spPr bwMode="auto">
          <a:xfrm flipH="1">
            <a:off x="5676900" y="5105400"/>
            <a:ext cx="27781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25"/>
          <p:cNvCxnSpPr>
            <a:cxnSpLocks noChangeShapeType="1"/>
            <a:stCxn id="46" idx="3"/>
            <a:endCxn id="33" idx="0"/>
          </p:cNvCxnSpPr>
          <p:nvPr/>
        </p:nvCxnSpPr>
        <p:spPr bwMode="auto">
          <a:xfrm flipH="1">
            <a:off x="4838700" y="5049604"/>
            <a:ext cx="589277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5486399" y="5313362"/>
            <a:ext cx="381001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30</a:t>
            </a:r>
            <a:endParaRPr lang="el-GR" b="1" dirty="0"/>
          </a:p>
        </p:txBody>
      </p:sp>
      <p:cxnSp>
        <p:nvCxnSpPr>
          <p:cNvPr id="54" name="AutoShape 27"/>
          <p:cNvCxnSpPr>
            <a:cxnSpLocks noChangeShapeType="1"/>
            <a:stCxn id="53" idx="5"/>
          </p:cNvCxnSpPr>
          <p:nvPr/>
        </p:nvCxnSpPr>
        <p:spPr bwMode="auto">
          <a:xfrm>
            <a:off x="58116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AutoShape 28"/>
          <p:cNvCxnSpPr>
            <a:cxnSpLocks noChangeShapeType="1"/>
            <a:stCxn id="53" idx="3"/>
          </p:cNvCxnSpPr>
          <p:nvPr/>
        </p:nvCxnSpPr>
        <p:spPr bwMode="auto">
          <a:xfrm flipH="1">
            <a:off x="5410200" y="5638566"/>
            <a:ext cx="13199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533400" y="419100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9</a:t>
            </a:r>
            <a:endParaRPr lang="el-GR" dirty="0"/>
          </a:p>
        </p:txBody>
      </p:sp>
      <p:sp>
        <p:nvSpPr>
          <p:cNvPr id="79" name="Oval 2"/>
          <p:cNvSpPr>
            <a:spLocks noChangeArrowheads="1"/>
          </p:cNvSpPr>
          <p:nvPr/>
        </p:nvSpPr>
        <p:spPr bwMode="auto">
          <a:xfrm>
            <a:off x="6172200" y="5313362"/>
            <a:ext cx="457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41</a:t>
            </a:r>
            <a:endParaRPr lang="el-GR" b="1" dirty="0"/>
          </a:p>
        </p:txBody>
      </p:sp>
      <p:cxnSp>
        <p:nvCxnSpPr>
          <p:cNvPr id="80" name="AutoShape 11"/>
          <p:cNvCxnSpPr>
            <a:cxnSpLocks noChangeShapeType="1"/>
            <a:endCxn id="79" idx="3"/>
          </p:cNvCxnSpPr>
          <p:nvPr/>
        </p:nvCxnSpPr>
        <p:spPr bwMode="auto">
          <a:xfrm flipV="1">
            <a:off x="6172200" y="5638566"/>
            <a:ext cx="6695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" name="AutoShape 12"/>
          <p:cNvCxnSpPr>
            <a:cxnSpLocks noChangeShapeType="1"/>
            <a:endCxn id="79" idx="5"/>
          </p:cNvCxnSpPr>
          <p:nvPr/>
        </p:nvCxnSpPr>
        <p:spPr bwMode="auto">
          <a:xfrm flipH="1" flipV="1">
            <a:off x="6562445" y="5638566"/>
            <a:ext cx="6695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" name="AutoShape 24"/>
          <p:cNvCxnSpPr>
            <a:cxnSpLocks noChangeShapeType="1"/>
            <a:stCxn id="46" idx="5"/>
            <a:endCxn id="79" idx="0"/>
          </p:cNvCxnSpPr>
          <p:nvPr/>
        </p:nvCxnSpPr>
        <p:spPr bwMode="auto">
          <a:xfrm>
            <a:off x="5981385" y="5049604"/>
            <a:ext cx="419415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4648200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C00000"/>
                </a:solidFill>
              </a:rPr>
              <a:t>14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2438400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5" name="AutoShape 8"/>
          <p:cNvCxnSpPr>
            <a:cxnSpLocks noChangeShapeType="1"/>
            <a:stCxn id="34" idx="5"/>
          </p:cNvCxnSpPr>
          <p:nvPr/>
        </p:nvCxnSpPr>
        <p:spPr bwMode="auto">
          <a:xfrm>
            <a:off x="3089275" y="5638800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9"/>
          <p:cNvCxnSpPr>
            <a:cxnSpLocks noChangeShapeType="1"/>
            <a:stCxn id="34" idx="3"/>
          </p:cNvCxnSpPr>
          <p:nvPr/>
        </p:nvCxnSpPr>
        <p:spPr bwMode="auto">
          <a:xfrm flipH="1">
            <a:off x="2417762" y="5638800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AutoShape 10"/>
          <p:cNvCxnSpPr>
            <a:cxnSpLocks noChangeShapeType="1"/>
            <a:stCxn id="34" idx="4"/>
          </p:cNvCxnSpPr>
          <p:nvPr/>
        </p:nvCxnSpPr>
        <p:spPr bwMode="auto">
          <a:xfrm>
            <a:off x="2819400" y="56943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1"/>
          <p:cNvCxnSpPr>
            <a:cxnSpLocks noChangeShapeType="1"/>
            <a:endCxn id="33" idx="3"/>
          </p:cNvCxnSpPr>
          <p:nvPr/>
        </p:nvCxnSpPr>
        <p:spPr bwMode="auto">
          <a:xfrm flipV="1">
            <a:off x="4572000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12"/>
          <p:cNvCxnSpPr>
            <a:cxnSpLocks noChangeShapeType="1"/>
            <a:endCxn id="33" idx="5"/>
          </p:cNvCxnSpPr>
          <p:nvPr/>
        </p:nvCxnSpPr>
        <p:spPr bwMode="auto">
          <a:xfrm flipH="1" flipV="1">
            <a:off x="49734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3581400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41" name="AutoShape 14"/>
          <p:cNvCxnSpPr>
            <a:cxnSpLocks noChangeShapeType="1"/>
            <a:stCxn id="40" idx="5"/>
          </p:cNvCxnSpPr>
          <p:nvPr/>
        </p:nvCxnSpPr>
        <p:spPr bwMode="auto">
          <a:xfrm>
            <a:off x="39066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15"/>
          <p:cNvCxnSpPr>
            <a:cxnSpLocks noChangeShapeType="1"/>
            <a:stCxn id="40" idx="3"/>
          </p:cNvCxnSpPr>
          <p:nvPr/>
        </p:nvCxnSpPr>
        <p:spPr bwMode="auto">
          <a:xfrm flipH="1">
            <a:off x="3505200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4017962" y="4170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>
                <a:solidFill>
                  <a:srgbClr val="C00000"/>
                </a:solidFill>
              </a:rPr>
              <a:t>9</a:t>
            </a:r>
          </a:p>
        </p:txBody>
      </p:sp>
      <p:sp>
        <p:nvSpPr>
          <p:cNvPr id="45" name="Oval 18"/>
          <p:cNvSpPr>
            <a:spLocks noChangeArrowheads="1"/>
          </p:cNvSpPr>
          <p:nvPr/>
        </p:nvSpPr>
        <p:spPr bwMode="auto">
          <a:xfrm>
            <a:off x="3103562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7</a:t>
            </a:r>
            <a:endParaRPr lang="el-GR" b="1" dirty="0"/>
          </a:p>
        </p:txBody>
      </p:sp>
      <p:sp>
        <p:nvSpPr>
          <p:cNvPr id="46" name="Oval 19"/>
          <p:cNvSpPr>
            <a:spLocks noChangeArrowheads="1"/>
          </p:cNvSpPr>
          <p:nvPr/>
        </p:nvSpPr>
        <p:spPr bwMode="auto">
          <a:xfrm>
            <a:off x="5313362" y="4724400"/>
            <a:ext cx="782638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18 32</a:t>
            </a:r>
            <a:endParaRPr lang="el-GR" b="1" dirty="0"/>
          </a:p>
        </p:txBody>
      </p:sp>
      <p:cxnSp>
        <p:nvCxnSpPr>
          <p:cNvPr id="47" name="AutoShape 20"/>
          <p:cNvCxnSpPr>
            <a:cxnSpLocks noChangeShapeType="1"/>
            <a:stCxn id="44" idx="5"/>
            <a:endCxn id="46" idx="1"/>
          </p:cNvCxnSpPr>
          <p:nvPr/>
        </p:nvCxnSpPr>
        <p:spPr bwMode="auto">
          <a:xfrm>
            <a:off x="4343166" y="4495566"/>
            <a:ext cx="1084811" cy="2846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21"/>
          <p:cNvCxnSpPr>
            <a:cxnSpLocks noChangeShapeType="1"/>
            <a:stCxn id="44" idx="3"/>
            <a:endCxn id="45" idx="7"/>
          </p:cNvCxnSpPr>
          <p:nvPr/>
        </p:nvCxnSpPr>
        <p:spPr bwMode="auto">
          <a:xfrm flipH="1">
            <a:off x="3429000" y="4495800"/>
            <a:ext cx="6445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22"/>
          <p:cNvCxnSpPr>
            <a:cxnSpLocks noChangeShapeType="1"/>
            <a:stCxn id="45" idx="5"/>
            <a:endCxn id="40" idx="0"/>
          </p:cNvCxnSpPr>
          <p:nvPr/>
        </p:nvCxnSpPr>
        <p:spPr bwMode="auto">
          <a:xfrm>
            <a:off x="3428766" y="5049604"/>
            <a:ext cx="343134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23"/>
          <p:cNvCxnSpPr>
            <a:cxnSpLocks noChangeShapeType="1"/>
            <a:stCxn id="45" idx="3"/>
            <a:endCxn id="34" idx="0"/>
          </p:cNvCxnSpPr>
          <p:nvPr/>
        </p:nvCxnSpPr>
        <p:spPr bwMode="auto">
          <a:xfrm flipH="1">
            <a:off x="2819400" y="5049837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24"/>
          <p:cNvCxnSpPr>
            <a:cxnSpLocks noChangeShapeType="1"/>
            <a:stCxn id="46" idx="4"/>
            <a:endCxn id="53" idx="0"/>
          </p:cNvCxnSpPr>
          <p:nvPr/>
        </p:nvCxnSpPr>
        <p:spPr bwMode="auto">
          <a:xfrm flipH="1">
            <a:off x="5676900" y="5105400"/>
            <a:ext cx="27781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25"/>
          <p:cNvCxnSpPr>
            <a:cxnSpLocks noChangeShapeType="1"/>
            <a:stCxn id="46" idx="3"/>
            <a:endCxn id="33" idx="0"/>
          </p:cNvCxnSpPr>
          <p:nvPr/>
        </p:nvCxnSpPr>
        <p:spPr bwMode="auto">
          <a:xfrm flipH="1">
            <a:off x="4838700" y="5049604"/>
            <a:ext cx="589277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5486399" y="5313362"/>
            <a:ext cx="381001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30</a:t>
            </a:r>
            <a:endParaRPr lang="el-GR" b="1" dirty="0"/>
          </a:p>
        </p:txBody>
      </p:sp>
      <p:cxnSp>
        <p:nvCxnSpPr>
          <p:cNvPr id="54" name="AutoShape 27"/>
          <p:cNvCxnSpPr>
            <a:cxnSpLocks noChangeShapeType="1"/>
            <a:stCxn id="53" idx="5"/>
          </p:cNvCxnSpPr>
          <p:nvPr/>
        </p:nvCxnSpPr>
        <p:spPr bwMode="auto">
          <a:xfrm>
            <a:off x="58116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AutoShape 28"/>
          <p:cNvCxnSpPr>
            <a:cxnSpLocks noChangeShapeType="1"/>
            <a:stCxn id="53" idx="3"/>
          </p:cNvCxnSpPr>
          <p:nvPr/>
        </p:nvCxnSpPr>
        <p:spPr bwMode="auto">
          <a:xfrm flipH="1">
            <a:off x="5410200" y="5638566"/>
            <a:ext cx="13199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533400" y="419100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9</a:t>
            </a:r>
            <a:endParaRPr lang="el-GR" dirty="0"/>
          </a:p>
        </p:txBody>
      </p:sp>
      <p:sp>
        <p:nvSpPr>
          <p:cNvPr id="79" name="Oval 2"/>
          <p:cNvSpPr>
            <a:spLocks noChangeArrowheads="1"/>
          </p:cNvSpPr>
          <p:nvPr/>
        </p:nvSpPr>
        <p:spPr bwMode="auto">
          <a:xfrm>
            <a:off x="6172200" y="5313362"/>
            <a:ext cx="457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41</a:t>
            </a:r>
            <a:endParaRPr lang="el-GR" b="1" dirty="0"/>
          </a:p>
        </p:txBody>
      </p:sp>
      <p:cxnSp>
        <p:nvCxnSpPr>
          <p:cNvPr id="80" name="AutoShape 11"/>
          <p:cNvCxnSpPr>
            <a:cxnSpLocks noChangeShapeType="1"/>
            <a:endCxn id="79" idx="3"/>
          </p:cNvCxnSpPr>
          <p:nvPr/>
        </p:nvCxnSpPr>
        <p:spPr bwMode="auto">
          <a:xfrm flipV="1">
            <a:off x="6172200" y="5638566"/>
            <a:ext cx="6695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" name="AutoShape 12"/>
          <p:cNvCxnSpPr>
            <a:cxnSpLocks noChangeShapeType="1"/>
            <a:endCxn id="79" idx="5"/>
          </p:cNvCxnSpPr>
          <p:nvPr/>
        </p:nvCxnSpPr>
        <p:spPr bwMode="auto">
          <a:xfrm flipH="1" flipV="1">
            <a:off x="6562445" y="5638566"/>
            <a:ext cx="6695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" name="AutoShape 24"/>
          <p:cNvCxnSpPr>
            <a:cxnSpLocks noChangeShapeType="1"/>
            <a:stCxn id="46" idx="5"/>
            <a:endCxn id="79" idx="0"/>
          </p:cNvCxnSpPr>
          <p:nvPr/>
        </p:nvCxnSpPr>
        <p:spPr bwMode="auto">
          <a:xfrm>
            <a:off x="5981385" y="5049604"/>
            <a:ext cx="419415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" name="55 - Καμπύλη γραμμή σύνδεσης"/>
          <p:cNvCxnSpPr>
            <a:stCxn id="33" idx="2"/>
            <a:endCxn id="44" idx="4"/>
          </p:cNvCxnSpPr>
          <p:nvPr/>
        </p:nvCxnSpPr>
        <p:spPr bwMode="auto">
          <a:xfrm rot="10800000">
            <a:off x="4208462" y="4551362"/>
            <a:ext cx="439738" cy="952500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56" name="55 - Ορθογώνιο"/>
          <p:cNvSpPr/>
          <p:nvPr/>
        </p:nvSpPr>
        <p:spPr>
          <a:xfrm>
            <a:off x="457200" y="1295400"/>
            <a:ext cx="8229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Αν προκύψει κενός κόμβος </a:t>
            </a:r>
            <a:r>
              <a:rPr lang="el-GR" b="1" dirty="0" smtClean="0"/>
              <a:t>Χ</a:t>
            </a:r>
            <a:r>
              <a:rPr lang="el-GR" dirty="0" smtClean="0"/>
              <a:t> τότε πρέπει να μεταφέρουμε κάποια κλειδιά.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 algn="just">
              <a:lnSpc>
                <a:spcPts val="2500"/>
              </a:lnSpc>
            </a:pPr>
            <a:r>
              <a:rPr lang="el-GR" b="1" dirty="0" smtClean="0"/>
              <a:t>Συγχώνευση 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Αν οι</a:t>
            </a:r>
            <a:r>
              <a:rPr lang="en-US" dirty="0" smtClean="0"/>
              <a:t> </a:t>
            </a:r>
            <a:r>
              <a:rPr lang="el-GR" dirty="0" smtClean="0"/>
              <a:t>άμεσοι αδελφοί του νέου κενού κόμβου </a:t>
            </a:r>
            <a:r>
              <a:rPr lang="el-GR" b="1" dirty="0" smtClean="0"/>
              <a:t>Χ</a:t>
            </a:r>
            <a:r>
              <a:rPr lang="el-GR" dirty="0" smtClean="0"/>
              <a:t> έχουν μόνο ένα κλειδί τότε συγχωνεύουμε τον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με έναν άμεσο αδελφό του σε ένα νέο κόμβο </a:t>
            </a:r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l-GR" dirty="0" smtClean="0"/>
              <a:t>και κατεβάζουμε ένα κλειδί του γονέα </a:t>
            </a:r>
            <a:r>
              <a:rPr lang="en-US" b="1" dirty="0" smtClean="0"/>
              <a:t>W </a:t>
            </a:r>
            <a:r>
              <a:rPr lang="el-GR" dirty="0" smtClean="0"/>
              <a:t>στον </a:t>
            </a:r>
            <a:r>
              <a:rPr lang="en-US" b="1" dirty="0" smtClean="0"/>
              <a:t>Z</a:t>
            </a:r>
            <a:r>
              <a:rPr lang="el-GR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59 - Έλλειψη"/>
          <p:cNvSpPr/>
          <p:nvPr/>
        </p:nvSpPr>
        <p:spPr bwMode="auto">
          <a:xfrm>
            <a:off x="4343400" y="5181600"/>
            <a:ext cx="1752600" cy="762000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4648200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2438400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5" name="AutoShape 8"/>
          <p:cNvCxnSpPr>
            <a:cxnSpLocks noChangeShapeType="1"/>
            <a:stCxn id="34" idx="5"/>
          </p:cNvCxnSpPr>
          <p:nvPr/>
        </p:nvCxnSpPr>
        <p:spPr bwMode="auto">
          <a:xfrm>
            <a:off x="3089275" y="5638800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9"/>
          <p:cNvCxnSpPr>
            <a:cxnSpLocks noChangeShapeType="1"/>
            <a:stCxn id="34" idx="3"/>
          </p:cNvCxnSpPr>
          <p:nvPr/>
        </p:nvCxnSpPr>
        <p:spPr bwMode="auto">
          <a:xfrm flipH="1">
            <a:off x="2417762" y="5638800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AutoShape 10"/>
          <p:cNvCxnSpPr>
            <a:cxnSpLocks noChangeShapeType="1"/>
            <a:stCxn id="34" idx="4"/>
          </p:cNvCxnSpPr>
          <p:nvPr/>
        </p:nvCxnSpPr>
        <p:spPr bwMode="auto">
          <a:xfrm>
            <a:off x="2819400" y="56943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1"/>
          <p:cNvCxnSpPr>
            <a:cxnSpLocks noChangeShapeType="1"/>
            <a:endCxn id="33" idx="3"/>
          </p:cNvCxnSpPr>
          <p:nvPr/>
        </p:nvCxnSpPr>
        <p:spPr bwMode="auto">
          <a:xfrm flipV="1">
            <a:off x="4572000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12"/>
          <p:cNvCxnSpPr>
            <a:cxnSpLocks noChangeShapeType="1"/>
            <a:endCxn id="33" idx="5"/>
          </p:cNvCxnSpPr>
          <p:nvPr/>
        </p:nvCxnSpPr>
        <p:spPr bwMode="auto">
          <a:xfrm flipH="1" flipV="1">
            <a:off x="49734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3581400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41" name="AutoShape 14"/>
          <p:cNvCxnSpPr>
            <a:cxnSpLocks noChangeShapeType="1"/>
            <a:stCxn id="40" idx="5"/>
          </p:cNvCxnSpPr>
          <p:nvPr/>
        </p:nvCxnSpPr>
        <p:spPr bwMode="auto">
          <a:xfrm>
            <a:off x="39066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15"/>
          <p:cNvCxnSpPr>
            <a:cxnSpLocks noChangeShapeType="1"/>
            <a:stCxn id="40" idx="3"/>
          </p:cNvCxnSpPr>
          <p:nvPr/>
        </p:nvCxnSpPr>
        <p:spPr bwMode="auto">
          <a:xfrm flipH="1">
            <a:off x="3505200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4017962" y="4170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14</a:t>
            </a:r>
            <a:endParaRPr lang="el-GR" b="1" dirty="0"/>
          </a:p>
        </p:txBody>
      </p:sp>
      <p:sp>
        <p:nvSpPr>
          <p:cNvPr id="45" name="Oval 18"/>
          <p:cNvSpPr>
            <a:spLocks noChangeArrowheads="1"/>
          </p:cNvSpPr>
          <p:nvPr/>
        </p:nvSpPr>
        <p:spPr bwMode="auto">
          <a:xfrm>
            <a:off x="3103562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7</a:t>
            </a:r>
            <a:endParaRPr lang="el-GR" b="1" dirty="0"/>
          </a:p>
        </p:txBody>
      </p:sp>
      <p:sp>
        <p:nvSpPr>
          <p:cNvPr id="46" name="Oval 19"/>
          <p:cNvSpPr>
            <a:spLocks noChangeArrowheads="1"/>
          </p:cNvSpPr>
          <p:nvPr/>
        </p:nvSpPr>
        <p:spPr bwMode="auto">
          <a:xfrm>
            <a:off x="5313362" y="4724400"/>
            <a:ext cx="782638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C00000"/>
                </a:solidFill>
              </a:rPr>
              <a:t>18</a:t>
            </a:r>
            <a:r>
              <a:rPr lang="el-GR" b="1" dirty="0" smtClean="0"/>
              <a:t> 32</a:t>
            </a:r>
            <a:endParaRPr lang="el-GR" b="1" dirty="0"/>
          </a:p>
        </p:txBody>
      </p:sp>
      <p:cxnSp>
        <p:nvCxnSpPr>
          <p:cNvPr id="47" name="AutoShape 20"/>
          <p:cNvCxnSpPr>
            <a:cxnSpLocks noChangeShapeType="1"/>
            <a:stCxn id="44" idx="5"/>
            <a:endCxn id="46" idx="1"/>
          </p:cNvCxnSpPr>
          <p:nvPr/>
        </p:nvCxnSpPr>
        <p:spPr bwMode="auto">
          <a:xfrm>
            <a:off x="4343166" y="4495566"/>
            <a:ext cx="1084811" cy="2846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21"/>
          <p:cNvCxnSpPr>
            <a:cxnSpLocks noChangeShapeType="1"/>
            <a:stCxn id="44" idx="3"/>
            <a:endCxn id="45" idx="7"/>
          </p:cNvCxnSpPr>
          <p:nvPr/>
        </p:nvCxnSpPr>
        <p:spPr bwMode="auto">
          <a:xfrm flipH="1">
            <a:off x="3429000" y="4495800"/>
            <a:ext cx="6445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22"/>
          <p:cNvCxnSpPr>
            <a:cxnSpLocks noChangeShapeType="1"/>
            <a:stCxn id="45" idx="5"/>
            <a:endCxn id="40" idx="0"/>
          </p:cNvCxnSpPr>
          <p:nvPr/>
        </p:nvCxnSpPr>
        <p:spPr bwMode="auto">
          <a:xfrm>
            <a:off x="3428766" y="5049604"/>
            <a:ext cx="343134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23"/>
          <p:cNvCxnSpPr>
            <a:cxnSpLocks noChangeShapeType="1"/>
            <a:stCxn id="45" idx="3"/>
            <a:endCxn id="34" idx="0"/>
          </p:cNvCxnSpPr>
          <p:nvPr/>
        </p:nvCxnSpPr>
        <p:spPr bwMode="auto">
          <a:xfrm flipH="1">
            <a:off x="2819400" y="5049837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24"/>
          <p:cNvCxnSpPr>
            <a:cxnSpLocks noChangeShapeType="1"/>
            <a:stCxn id="46" idx="4"/>
            <a:endCxn id="53" idx="0"/>
          </p:cNvCxnSpPr>
          <p:nvPr/>
        </p:nvCxnSpPr>
        <p:spPr bwMode="auto">
          <a:xfrm flipH="1">
            <a:off x="5676900" y="5105400"/>
            <a:ext cx="27781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25"/>
          <p:cNvCxnSpPr>
            <a:cxnSpLocks noChangeShapeType="1"/>
            <a:stCxn id="46" idx="3"/>
            <a:endCxn id="33" idx="0"/>
          </p:cNvCxnSpPr>
          <p:nvPr/>
        </p:nvCxnSpPr>
        <p:spPr bwMode="auto">
          <a:xfrm flipH="1">
            <a:off x="4838700" y="5049604"/>
            <a:ext cx="589277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" name="Oval 26"/>
          <p:cNvSpPr>
            <a:spLocks noChangeArrowheads="1"/>
          </p:cNvSpPr>
          <p:nvPr/>
        </p:nvSpPr>
        <p:spPr bwMode="auto">
          <a:xfrm>
            <a:off x="5486399" y="5313362"/>
            <a:ext cx="381001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C00000"/>
                </a:solidFill>
              </a:rPr>
              <a:t>30</a:t>
            </a:r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54" name="AutoShape 27"/>
          <p:cNvCxnSpPr>
            <a:cxnSpLocks noChangeShapeType="1"/>
            <a:stCxn id="53" idx="5"/>
          </p:cNvCxnSpPr>
          <p:nvPr/>
        </p:nvCxnSpPr>
        <p:spPr bwMode="auto">
          <a:xfrm>
            <a:off x="58116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AutoShape 28"/>
          <p:cNvCxnSpPr>
            <a:cxnSpLocks noChangeShapeType="1"/>
            <a:stCxn id="53" idx="3"/>
          </p:cNvCxnSpPr>
          <p:nvPr/>
        </p:nvCxnSpPr>
        <p:spPr bwMode="auto">
          <a:xfrm flipH="1">
            <a:off x="5410200" y="5638566"/>
            <a:ext cx="13199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533400" y="419100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9</a:t>
            </a:r>
            <a:endParaRPr lang="el-GR" dirty="0"/>
          </a:p>
        </p:txBody>
      </p:sp>
      <p:sp>
        <p:nvSpPr>
          <p:cNvPr id="79" name="Oval 2"/>
          <p:cNvSpPr>
            <a:spLocks noChangeArrowheads="1"/>
          </p:cNvSpPr>
          <p:nvPr/>
        </p:nvSpPr>
        <p:spPr bwMode="auto">
          <a:xfrm>
            <a:off x="6172200" y="5313362"/>
            <a:ext cx="457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41</a:t>
            </a:r>
            <a:endParaRPr lang="el-GR" b="1" dirty="0"/>
          </a:p>
        </p:txBody>
      </p:sp>
      <p:cxnSp>
        <p:nvCxnSpPr>
          <p:cNvPr id="80" name="AutoShape 11"/>
          <p:cNvCxnSpPr>
            <a:cxnSpLocks noChangeShapeType="1"/>
            <a:endCxn id="79" idx="3"/>
          </p:cNvCxnSpPr>
          <p:nvPr/>
        </p:nvCxnSpPr>
        <p:spPr bwMode="auto">
          <a:xfrm flipV="1">
            <a:off x="6172200" y="5638566"/>
            <a:ext cx="6695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" name="AutoShape 12"/>
          <p:cNvCxnSpPr>
            <a:cxnSpLocks noChangeShapeType="1"/>
            <a:endCxn id="79" idx="5"/>
          </p:cNvCxnSpPr>
          <p:nvPr/>
        </p:nvCxnSpPr>
        <p:spPr bwMode="auto">
          <a:xfrm flipH="1" flipV="1">
            <a:off x="6562445" y="5638566"/>
            <a:ext cx="6695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" name="AutoShape 24"/>
          <p:cNvCxnSpPr>
            <a:cxnSpLocks noChangeShapeType="1"/>
            <a:stCxn id="46" idx="5"/>
            <a:endCxn id="79" idx="0"/>
          </p:cNvCxnSpPr>
          <p:nvPr/>
        </p:nvCxnSpPr>
        <p:spPr bwMode="auto">
          <a:xfrm>
            <a:off x="5981385" y="5049604"/>
            <a:ext cx="419415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" name="55 - Καμπύλη γραμμή σύνδεσης"/>
          <p:cNvCxnSpPr/>
          <p:nvPr/>
        </p:nvCxnSpPr>
        <p:spPr bwMode="auto">
          <a:xfrm rot="10800000" flipV="1">
            <a:off x="4838699" y="4953000"/>
            <a:ext cx="571501" cy="360362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  <p:sp>
        <p:nvSpPr>
          <p:cNvPr id="43" name="42 - Ορθογώνιο"/>
          <p:cNvSpPr/>
          <p:nvPr/>
        </p:nvSpPr>
        <p:spPr>
          <a:xfrm>
            <a:off x="457200" y="1295400"/>
            <a:ext cx="8229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Αν προκύψει κενός κόμβος </a:t>
            </a:r>
            <a:r>
              <a:rPr lang="el-GR" b="1" dirty="0" smtClean="0"/>
              <a:t>Χ</a:t>
            </a:r>
            <a:r>
              <a:rPr lang="el-GR" dirty="0" smtClean="0"/>
              <a:t> τότε πρέπει να μεταφέρουμε κάποια κλειδιά.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 algn="just">
              <a:lnSpc>
                <a:spcPts val="2500"/>
              </a:lnSpc>
            </a:pPr>
            <a:r>
              <a:rPr lang="el-GR" b="1" dirty="0" smtClean="0"/>
              <a:t>Συγχώνευση 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Αν οι</a:t>
            </a:r>
            <a:r>
              <a:rPr lang="en-US" dirty="0" smtClean="0"/>
              <a:t> </a:t>
            </a:r>
            <a:r>
              <a:rPr lang="el-GR" dirty="0" smtClean="0"/>
              <a:t>άμεσοι αδελφοί του νέου κενού κόμβου </a:t>
            </a:r>
            <a:r>
              <a:rPr lang="el-GR" b="1" dirty="0" smtClean="0"/>
              <a:t>Χ</a:t>
            </a:r>
            <a:r>
              <a:rPr lang="el-GR" dirty="0" smtClean="0"/>
              <a:t> έχουν μόνο ένα κλειδί τότε συγχωνεύουμε τον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με έναν άμεσο αδελφό του σε ένα νέο κόμβο </a:t>
            </a:r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l-GR" dirty="0" smtClean="0"/>
              <a:t>και κατεβάζουμε ένα κλειδί του γονέα </a:t>
            </a:r>
            <a:r>
              <a:rPr lang="en-US" b="1" dirty="0" smtClean="0"/>
              <a:t>W </a:t>
            </a:r>
            <a:r>
              <a:rPr lang="el-GR" dirty="0" smtClean="0"/>
              <a:t>στον </a:t>
            </a:r>
            <a:r>
              <a:rPr lang="en-US" b="1" dirty="0" smtClean="0"/>
              <a:t>Z</a:t>
            </a:r>
            <a:r>
              <a:rPr lang="el-GR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3" name="Oval 2"/>
          <p:cNvSpPr>
            <a:spLocks noChangeArrowheads="1"/>
          </p:cNvSpPr>
          <p:nvPr/>
        </p:nvSpPr>
        <p:spPr bwMode="auto">
          <a:xfrm>
            <a:off x="4648198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18 30</a:t>
            </a:r>
            <a:endParaRPr lang="el-GR" b="1" dirty="0"/>
          </a:p>
        </p:txBody>
      </p:sp>
      <p:sp>
        <p:nvSpPr>
          <p:cNvPr id="34" name="Oval 7"/>
          <p:cNvSpPr>
            <a:spLocks noChangeArrowheads="1"/>
          </p:cNvSpPr>
          <p:nvPr/>
        </p:nvSpPr>
        <p:spPr bwMode="auto">
          <a:xfrm>
            <a:off x="2438400" y="5313362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5" name="AutoShape 8"/>
          <p:cNvCxnSpPr>
            <a:cxnSpLocks noChangeShapeType="1"/>
            <a:stCxn id="34" idx="5"/>
          </p:cNvCxnSpPr>
          <p:nvPr/>
        </p:nvCxnSpPr>
        <p:spPr bwMode="auto">
          <a:xfrm>
            <a:off x="3089275" y="5638800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9"/>
          <p:cNvCxnSpPr>
            <a:cxnSpLocks noChangeShapeType="1"/>
            <a:stCxn id="34" idx="3"/>
          </p:cNvCxnSpPr>
          <p:nvPr/>
        </p:nvCxnSpPr>
        <p:spPr bwMode="auto">
          <a:xfrm flipH="1">
            <a:off x="2417762" y="5638800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AutoShape 10"/>
          <p:cNvCxnSpPr>
            <a:cxnSpLocks noChangeShapeType="1"/>
            <a:stCxn id="34" idx="4"/>
          </p:cNvCxnSpPr>
          <p:nvPr/>
        </p:nvCxnSpPr>
        <p:spPr bwMode="auto">
          <a:xfrm>
            <a:off x="2819400" y="56943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11"/>
          <p:cNvCxnSpPr>
            <a:cxnSpLocks noChangeShapeType="1"/>
            <a:endCxn id="33" idx="3"/>
          </p:cNvCxnSpPr>
          <p:nvPr/>
        </p:nvCxnSpPr>
        <p:spPr bwMode="auto">
          <a:xfrm flipV="1">
            <a:off x="4648198" y="5638566"/>
            <a:ext cx="111592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12"/>
          <p:cNvCxnSpPr>
            <a:cxnSpLocks noChangeShapeType="1"/>
            <a:endCxn id="33" idx="5"/>
          </p:cNvCxnSpPr>
          <p:nvPr/>
        </p:nvCxnSpPr>
        <p:spPr bwMode="auto">
          <a:xfrm flipH="1" flipV="1">
            <a:off x="5298606" y="5638566"/>
            <a:ext cx="111594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" name="Oval 13"/>
          <p:cNvSpPr>
            <a:spLocks noChangeArrowheads="1"/>
          </p:cNvSpPr>
          <p:nvPr/>
        </p:nvSpPr>
        <p:spPr bwMode="auto">
          <a:xfrm>
            <a:off x="3581400" y="5313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41" name="AutoShape 14"/>
          <p:cNvCxnSpPr>
            <a:cxnSpLocks noChangeShapeType="1"/>
            <a:stCxn id="40" idx="5"/>
          </p:cNvCxnSpPr>
          <p:nvPr/>
        </p:nvCxnSpPr>
        <p:spPr bwMode="auto">
          <a:xfrm>
            <a:off x="3906604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15"/>
          <p:cNvCxnSpPr>
            <a:cxnSpLocks noChangeShapeType="1"/>
            <a:stCxn id="40" idx="3"/>
          </p:cNvCxnSpPr>
          <p:nvPr/>
        </p:nvCxnSpPr>
        <p:spPr bwMode="auto">
          <a:xfrm flipH="1">
            <a:off x="3505200" y="5638566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" name="Oval 17"/>
          <p:cNvSpPr>
            <a:spLocks noChangeArrowheads="1"/>
          </p:cNvSpPr>
          <p:nvPr/>
        </p:nvSpPr>
        <p:spPr bwMode="auto">
          <a:xfrm>
            <a:off x="4017962" y="41703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14</a:t>
            </a:r>
            <a:endParaRPr lang="el-GR" b="1" dirty="0"/>
          </a:p>
        </p:txBody>
      </p:sp>
      <p:sp>
        <p:nvSpPr>
          <p:cNvPr id="45" name="Oval 18"/>
          <p:cNvSpPr>
            <a:spLocks noChangeArrowheads="1"/>
          </p:cNvSpPr>
          <p:nvPr/>
        </p:nvSpPr>
        <p:spPr bwMode="auto">
          <a:xfrm>
            <a:off x="3103562" y="4724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7</a:t>
            </a:r>
            <a:endParaRPr lang="el-GR" b="1" dirty="0"/>
          </a:p>
        </p:txBody>
      </p:sp>
      <p:sp>
        <p:nvSpPr>
          <p:cNvPr id="46" name="Oval 19"/>
          <p:cNvSpPr>
            <a:spLocks noChangeArrowheads="1"/>
          </p:cNvSpPr>
          <p:nvPr/>
        </p:nvSpPr>
        <p:spPr bwMode="auto">
          <a:xfrm>
            <a:off x="5410200" y="4724400"/>
            <a:ext cx="457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32</a:t>
            </a:r>
            <a:endParaRPr lang="el-GR" b="1" dirty="0"/>
          </a:p>
        </p:txBody>
      </p:sp>
      <p:cxnSp>
        <p:nvCxnSpPr>
          <p:cNvPr id="47" name="AutoShape 20"/>
          <p:cNvCxnSpPr>
            <a:cxnSpLocks noChangeShapeType="1"/>
            <a:stCxn id="44" idx="5"/>
            <a:endCxn id="46" idx="1"/>
          </p:cNvCxnSpPr>
          <p:nvPr/>
        </p:nvCxnSpPr>
        <p:spPr bwMode="auto">
          <a:xfrm>
            <a:off x="4343166" y="4495566"/>
            <a:ext cx="1133989" cy="2846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21"/>
          <p:cNvCxnSpPr>
            <a:cxnSpLocks noChangeShapeType="1"/>
            <a:stCxn id="44" idx="3"/>
            <a:endCxn id="45" idx="7"/>
          </p:cNvCxnSpPr>
          <p:nvPr/>
        </p:nvCxnSpPr>
        <p:spPr bwMode="auto">
          <a:xfrm flipH="1">
            <a:off x="3429000" y="4495800"/>
            <a:ext cx="64452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" name="AutoShape 22"/>
          <p:cNvCxnSpPr>
            <a:cxnSpLocks noChangeShapeType="1"/>
            <a:stCxn id="45" idx="5"/>
            <a:endCxn id="40" idx="0"/>
          </p:cNvCxnSpPr>
          <p:nvPr/>
        </p:nvCxnSpPr>
        <p:spPr bwMode="auto">
          <a:xfrm>
            <a:off x="3428766" y="5049604"/>
            <a:ext cx="343134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23"/>
          <p:cNvCxnSpPr>
            <a:cxnSpLocks noChangeShapeType="1"/>
            <a:stCxn id="45" idx="3"/>
            <a:endCxn id="34" idx="0"/>
          </p:cNvCxnSpPr>
          <p:nvPr/>
        </p:nvCxnSpPr>
        <p:spPr bwMode="auto">
          <a:xfrm flipH="1">
            <a:off x="2819400" y="5049837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25"/>
          <p:cNvCxnSpPr>
            <a:cxnSpLocks noChangeShapeType="1"/>
            <a:stCxn id="46" idx="3"/>
            <a:endCxn id="33" idx="0"/>
          </p:cNvCxnSpPr>
          <p:nvPr/>
        </p:nvCxnSpPr>
        <p:spPr bwMode="auto">
          <a:xfrm flipH="1">
            <a:off x="5029198" y="5049604"/>
            <a:ext cx="447957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7" name="56 - TextBox"/>
          <p:cNvSpPr txBox="1"/>
          <p:nvPr/>
        </p:nvSpPr>
        <p:spPr>
          <a:xfrm>
            <a:off x="533400" y="4191000"/>
            <a:ext cx="1372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9</a:t>
            </a:r>
            <a:endParaRPr lang="el-GR" dirty="0"/>
          </a:p>
        </p:txBody>
      </p:sp>
      <p:sp>
        <p:nvSpPr>
          <p:cNvPr id="79" name="Oval 2"/>
          <p:cNvSpPr>
            <a:spLocks noChangeArrowheads="1"/>
          </p:cNvSpPr>
          <p:nvPr/>
        </p:nvSpPr>
        <p:spPr bwMode="auto">
          <a:xfrm>
            <a:off x="6019800" y="5313362"/>
            <a:ext cx="457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41</a:t>
            </a:r>
            <a:endParaRPr lang="el-GR" b="1" dirty="0"/>
          </a:p>
        </p:txBody>
      </p:sp>
      <p:cxnSp>
        <p:nvCxnSpPr>
          <p:cNvPr id="80" name="AutoShape 11"/>
          <p:cNvCxnSpPr>
            <a:cxnSpLocks noChangeShapeType="1"/>
            <a:endCxn id="79" idx="3"/>
          </p:cNvCxnSpPr>
          <p:nvPr/>
        </p:nvCxnSpPr>
        <p:spPr bwMode="auto">
          <a:xfrm flipV="1">
            <a:off x="6019800" y="5638566"/>
            <a:ext cx="6695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" name="AutoShape 12"/>
          <p:cNvCxnSpPr>
            <a:cxnSpLocks noChangeShapeType="1"/>
            <a:endCxn id="79" idx="5"/>
          </p:cNvCxnSpPr>
          <p:nvPr/>
        </p:nvCxnSpPr>
        <p:spPr bwMode="auto">
          <a:xfrm flipH="1" flipV="1">
            <a:off x="6410045" y="5638566"/>
            <a:ext cx="6695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91" name="AutoShape 24"/>
          <p:cNvCxnSpPr>
            <a:cxnSpLocks noChangeShapeType="1"/>
            <a:stCxn id="46" idx="5"/>
            <a:endCxn id="79" idx="0"/>
          </p:cNvCxnSpPr>
          <p:nvPr/>
        </p:nvCxnSpPr>
        <p:spPr bwMode="auto">
          <a:xfrm>
            <a:off x="5800445" y="5049604"/>
            <a:ext cx="447955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" name="AutoShape 10"/>
          <p:cNvCxnSpPr>
            <a:cxnSpLocks noChangeShapeType="1"/>
            <a:stCxn id="33" idx="4"/>
          </p:cNvCxnSpPr>
          <p:nvPr/>
        </p:nvCxnSpPr>
        <p:spPr bwMode="auto">
          <a:xfrm>
            <a:off x="5029198" y="5694362"/>
            <a:ext cx="0" cy="173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0" name="29 - Ορθογώνιο"/>
          <p:cNvSpPr/>
          <p:nvPr/>
        </p:nvSpPr>
        <p:spPr>
          <a:xfrm>
            <a:off x="457200" y="1295400"/>
            <a:ext cx="8229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Αν προκύψει κενός κόμβος </a:t>
            </a:r>
            <a:r>
              <a:rPr lang="el-GR" b="1" dirty="0" smtClean="0"/>
              <a:t>Χ</a:t>
            </a:r>
            <a:r>
              <a:rPr lang="el-GR" dirty="0" smtClean="0"/>
              <a:t> τότε πρέπει να μεταφέρουμε κάποια κλειδιά.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 algn="just">
              <a:lnSpc>
                <a:spcPts val="2500"/>
              </a:lnSpc>
            </a:pPr>
            <a:r>
              <a:rPr lang="el-GR" b="1" dirty="0" smtClean="0"/>
              <a:t>Συγχώνευση 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Αν οι</a:t>
            </a:r>
            <a:r>
              <a:rPr lang="en-US" dirty="0" smtClean="0"/>
              <a:t> </a:t>
            </a:r>
            <a:r>
              <a:rPr lang="el-GR" dirty="0" smtClean="0"/>
              <a:t>άμεσοι αδελφοί του νέου κενού κόμβου </a:t>
            </a:r>
            <a:r>
              <a:rPr lang="el-GR" b="1" dirty="0" smtClean="0"/>
              <a:t>Χ</a:t>
            </a:r>
            <a:r>
              <a:rPr lang="el-GR" dirty="0" smtClean="0"/>
              <a:t> έχουν μόνο ένα κλειδί τότε συγχωνεύουμε τον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με έναν άμεσο αδελφό του σε ένα νέο κόμβο </a:t>
            </a:r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l-GR" dirty="0" smtClean="0"/>
              <a:t>και κατεβάζουμε ένα κλειδί του γονέα </a:t>
            </a:r>
            <a:r>
              <a:rPr lang="en-US" b="1" dirty="0" smtClean="0"/>
              <a:t>W </a:t>
            </a:r>
            <a:r>
              <a:rPr lang="el-GR" dirty="0" smtClean="0"/>
              <a:t>στον </a:t>
            </a:r>
            <a:r>
              <a:rPr lang="en-US" b="1" dirty="0" smtClean="0"/>
              <a:t>Z</a:t>
            </a:r>
            <a:r>
              <a:rPr lang="el-GR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14" name="AutoShape 30"/>
          <p:cNvCxnSpPr>
            <a:cxnSpLocks noChangeShapeType="1"/>
            <a:stCxn id="24" idx="3"/>
          </p:cNvCxnSpPr>
          <p:nvPr/>
        </p:nvCxnSpPr>
        <p:spPr bwMode="auto">
          <a:xfrm flipH="1">
            <a:off x="3103562" y="5867400"/>
            <a:ext cx="122238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5" name="AutoShape 46"/>
          <p:cNvCxnSpPr>
            <a:cxnSpLocks noChangeShapeType="1"/>
            <a:endCxn id="24" idx="5"/>
          </p:cNvCxnSpPr>
          <p:nvPr/>
        </p:nvCxnSpPr>
        <p:spPr bwMode="auto">
          <a:xfrm flipH="1" flipV="1">
            <a:off x="3819525" y="5867400"/>
            <a:ext cx="122237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AutoShape 57"/>
          <p:cNvCxnSpPr>
            <a:cxnSpLocks noChangeShapeType="1"/>
          </p:cNvCxnSpPr>
          <p:nvPr/>
        </p:nvCxnSpPr>
        <p:spPr bwMode="auto">
          <a:xfrm flipH="1">
            <a:off x="3332162" y="5846762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7" name="AutoShape 58"/>
          <p:cNvCxnSpPr>
            <a:cxnSpLocks noChangeShapeType="1"/>
          </p:cNvCxnSpPr>
          <p:nvPr/>
        </p:nvCxnSpPr>
        <p:spPr bwMode="auto">
          <a:xfrm>
            <a:off x="3560762" y="5846762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" name="Oval 8"/>
          <p:cNvSpPr>
            <a:spLocks noChangeArrowheads="1"/>
          </p:cNvSpPr>
          <p:nvPr/>
        </p:nvSpPr>
        <p:spPr bwMode="auto">
          <a:xfrm>
            <a:off x="3941762" y="40941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15</a:t>
            </a:r>
          </a:p>
        </p:txBody>
      </p:sp>
      <p:sp>
        <p:nvSpPr>
          <p:cNvPr id="19" name="Oval 9"/>
          <p:cNvSpPr>
            <a:spLocks noChangeArrowheads="1"/>
          </p:cNvSpPr>
          <p:nvPr/>
        </p:nvSpPr>
        <p:spPr bwMode="auto">
          <a:xfrm>
            <a:off x="2798762" y="47799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4</a:t>
            </a:r>
          </a:p>
        </p:txBody>
      </p:sp>
      <p:sp>
        <p:nvSpPr>
          <p:cNvPr id="20" name="Oval 10"/>
          <p:cNvSpPr>
            <a:spLocks noChangeArrowheads="1"/>
          </p:cNvSpPr>
          <p:nvPr/>
        </p:nvSpPr>
        <p:spPr bwMode="auto">
          <a:xfrm>
            <a:off x="5313362" y="4779962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19 3</a:t>
            </a:r>
            <a:r>
              <a:rPr lang="en-US" b="1">
                <a:latin typeface="Calibri" pitchFamily="34" charset="0"/>
              </a:rPr>
              <a:t>1</a:t>
            </a:r>
            <a:endParaRPr lang="el-GR" b="1">
              <a:latin typeface="Calibri" pitchFamily="34" charset="0"/>
            </a:endParaRPr>
          </a:p>
        </p:txBody>
      </p:sp>
      <p:sp>
        <p:nvSpPr>
          <p:cNvPr id="21" name="Oval 11"/>
          <p:cNvSpPr>
            <a:spLocks noChangeArrowheads="1"/>
          </p:cNvSpPr>
          <p:nvPr/>
        </p:nvSpPr>
        <p:spPr bwMode="auto">
          <a:xfrm>
            <a:off x="4551362" y="5541962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1</a:t>
            </a:r>
            <a:r>
              <a:rPr lang="el-GR" b="1">
                <a:latin typeface="Calibri" pitchFamily="34" charset="0"/>
              </a:rPr>
              <a:t>6 18</a:t>
            </a:r>
          </a:p>
        </p:txBody>
      </p:sp>
      <p:sp>
        <p:nvSpPr>
          <p:cNvPr id="22" name="Oval 12"/>
          <p:cNvSpPr>
            <a:spLocks noChangeArrowheads="1"/>
          </p:cNvSpPr>
          <p:nvPr/>
        </p:nvSpPr>
        <p:spPr bwMode="auto">
          <a:xfrm>
            <a:off x="6151562" y="5541962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33 40</a:t>
            </a:r>
          </a:p>
        </p:txBody>
      </p:sp>
      <p:sp>
        <p:nvSpPr>
          <p:cNvPr id="23" name="Oval 13"/>
          <p:cNvSpPr>
            <a:spLocks noChangeArrowheads="1"/>
          </p:cNvSpPr>
          <p:nvPr/>
        </p:nvSpPr>
        <p:spPr bwMode="auto">
          <a:xfrm>
            <a:off x="5465762" y="55419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>
                <a:latin typeface="Calibri" pitchFamily="34" charset="0"/>
              </a:rPr>
              <a:t>2</a:t>
            </a:r>
            <a:r>
              <a:rPr lang="el-GR" b="1">
                <a:latin typeface="Calibri" pitchFamily="34" charset="0"/>
              </a:rPr>
              <a:t>4</a:t>
            </a:r>
          </a:p>
        </p:txBody>
      </p:sp>
      <p:sp>
        <p:nvSpPr>
          <p:cNvPr id="24" name="Oval 14"/>
          <p:cNvSpPr>
            <a:spLocks noChangeArrowheads="1"/>
          </p:cNvSpPr>
          <p:nvPr/>
        </p:nvSpPr>
        <p:spPr bwMode="auto">
          <a:xfrm>
            <a:off x="3103562" y="5541962"/>
            <a:ext cx="838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6 9 12</a:t>
            </a:r>
          </a:p>
        </p:txBody>
      </p:sp>
      <p:sp>
        <p:nvSpPr>
          <p:cNvPr id="25" name="Oval 15"/>
          <p:cNvSpPr>
            <a:spLocks noChangeArrowheads="1"/>
          </p:cNvSpPr>
          <p:nvPr/>
        </p:nvSpPr>
        <p:spPr bwMode="auto">
          <a:xfrm>
            <a:off x="2341562" y="5541962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latin typeface="Calibri" pitchFamily="34" charset="0"/>
              </a:rPr>
              <a:t>1</a:t>
            </a:r>
          </a:p>
        </p:txBody>
      </p:sp>
      <p:cxnSp>
        <p:nvCxnSpPr>
          <p:cNvPr id="26" name="AutoShape 17"/>
          <p:cNvCxnSpPr>
            <a:cxnSpLocks noChangeShapeType="1"/>
            <a:stCxn id="18" idx="5"/>
            <a:endCxn id="20" idx="1"/>
          </p:cNvCxnSpPr>
          <p:nvPr/>
        </p:nvCxnSpPr>
        <p:spPr bwMode="auto">
          <a:xfrm>
            <a:off x="4267200" y="4419600"/>
            <a:ext cx="11461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7" name="AutoShape 18"/>
          <p:cNvCxnSpPr>
            <a:cxnSpLocks noChangeShapeType="1"/>
            <a:stCxn id="20" idx="5"/>
            <a:endCxn id="22" idx="0"/>
          </p:cNvCxnSpPr>
          <p:nvPr/>
        </p:nvCxnSpPr>
        <p:spPr bwMode="auto">
          <a:xfrm>
            <a:off x="5899150" y="5105400"/>
            <a:ext cx="5572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AutoShape 19"/>
          <p:cNvCxnSpPr>
            <a:cxnSpLocks noChangeShapeType="1"/>
            <a:stCxn id="20" idx="3"/>
            <a:endCxn id="21" idx="0"/>
          </p:cNvCxnSpPr>
          <p:nvPr/>
        </p:nvCxnSpPr>
        <p:spPr bwMode="auto">
          <a:xfrm flipH="1">
            <a:off x="4856162" y="5105400"/>
            <a:ext cx="5572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0"/>
          <p:cNvCxnSpPr>
            <a:cxnSpLocks noChangeShapeType="1"/>
            <a:stCxn id="20" idx="4"/>
            <a:endCxn id="23" idx="0"/>
          </p:cNvCxnSpPr>
          <p:nvPr/>
        </p:nvCxnSpPr>
        <p:spPr bwMode="auto">
          <a:xfrm>
            <a:off x="5656262" y="5160962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0" name="AutoShape 21"/>
          <p:cNvCxnSpPr>
            <a:cxnSpLocks noChangeShapeType="1"/>
            <a:stCxn id="18" idx="3"/>
            <a:endCxn id="19" idx="7"/>
          </p:cNvCxnSpPr>
          <p:nvPr/>
        </p:nvCxnSpPr>
        <p:spPr bwMode="auto">
          <a:xfrm flipH="1">
            <a:off x="3124200" y="4419600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AutoShape 22"/>
          <p:cNvCxnSpPr>
            <a:cxnSpLocks noChangeShapeType="1"/>
            <a:stCxn id="19" idx="5"/>
            <a:endCxn id="24" idx="0"/>
          </p:cNvCxnSpPr>
          <p:nvPr/>
        </p:nvCxnSpPr>
        <p:spPr bwMode="auto">
          <a:xfrm>
            <a:off x="3124200" y="5105400"/>
            <a:ext cx="3984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2" name="AutoShape 23"/>
          <p:cNvCxnSpPr>
            <a:cxnSpLocks noChangeShapeType="1"/>
            <a:stCxn id="19" idx="3"/>
            <a:endCxn id="25" idx="0"/>
          </p:cNvCxnSpPr>
          <p:nvPr/>
        </p:nvCxnSpPr>
        <p:spPr bwMode="auto">
          <a:xfrm flipH="1">
            <a:off x="2532062" y="5105400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3" name="AutoShape 24"/>
          <p:cNvCxnSpPr>
            <a:cxnSpLocks noChangeShapeType="1"/>
            <a:stCxn id="25" idx="3"/>
          </p:cNvCxnSpPr>
          <p:nvPr/>
        </p:nvCxnSpPr>
        <p:spPr bwMode="auto">
          <a:xfrm flipH="1">
            <a:off x="2341562" y="5867400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4" name="AutoShape 29"/>
          <p:cNvCxnSpPr>
            <a:cxnSpLocks noChangeShapeType="1"/>
            <a:stCxn id="25" idx="5"/>
          </p:cNvCxnSpPr>
          <p:nvPr/>
        </p:nvCxnSpPr>
        <p:spPr bwMode="auto">
          <a:xfrm>
            <a:off x="2667000" y="5867400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5" name="AutoShape 48"/>
          <p:cNvCxnSpPr>
            <a:cxnSpLocks noChangeShapeType="1"/>
            <a:endCxn id="21" idx="3"/>
          </p:cNvCxnSpPr>
          <p:nvPr/>
        </p:nvCxnSpPr>
        <p:spPr bwMode="auto">
          <a:xfrm flipV="1">
            <a:off x="4540250" y="5867400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6" name="AutoShape 50"/>
          <p:cNvCxnSpPr>
            <a:cxnSpLocks noChangeShapeType="1"/>
            <a:endCxn id="23" idx="3"/>
          </p:cNvCxnSpPr>
          <p:nvPr/>
        </p:nvCxnSpPr>
        <p:spPr bwMode="auto">
          <a:xfrm flipV="1">
            <a:off x="5465762" y="5867400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7" name="AutoShape 52"/>
          <p:cNvCxnSpPr>
            <a:cxnSpLocks noChangeShapeType="1"/>
            <a:endCxn id="23" idx="5"/>
          </p:cNvCxnSpPr>
          <p:nvPr/>
        </p:nvCxnSpPr>
        <p:spPr bwMode="auto">
          <a:xfrm flipH="1" flipV="1">
            <a:off x="5791200" y="5867400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" name="AutoShape 54"/>
          <p:cNvCxnSpPr>
            <a:cxnSpLocks noChangeShapeType="1"/>
            <a:endCxn id="22" idx="3"/>
          </p:cNvCxnSpPr>
          <p:nvPr/>
        </p:nvCxnSpPr>
        <p:spPr bwMode="auto">
          <a:xfrm flipV="1">
            <a:off x="6184900" y="5867400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" name="AutoShape 56"/>
          <p:cNvCxnSpPr>
            <a:cxnSpLocks noChangeShapeType="1"/>
            <a:endCxn id="22" idx="5"/>
          </p:cNvCxnSpPr>
          <p:nvPr/>
        </p:nvCxnSpPr>
        <p:spPr bwMode="auto">
          <a:xfrm flipH="1" flipV="1">
            <a:off x="6672262" y="5867400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" name="AutoShape 60"/>
          <p:cNvCxnSpPr>
            <a:cxnSpLocks noChangeShapeType="1"/>
            <a:stCxn id="21" idx="5"/>
          </p:cNvCxnSpPr>
          <p:nvPr/>
        </p:nvCxnSpPr>
        <p:spPr bwMode="auto">
          <a:xfrm>
            <a:off x="5072062" y="5867400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" name="AutoShape 63"/>
          <p:cNvCxnSpPr>
            <a:cxnSpLocks noChangeShapeType="1"/>
            <a:stCxn id="21" idx="4"/>
          </p:cNvCxnSpPr>
          <p:nvPr/>
        </p:nvCxnSpPr>
        <p:spPr bwMode="auto">
          <a:xfrm>
            <a:off x="4856162" y="59229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" name="AutoShape 64"/>
          <p:cNvCxnSpPr>
            <a:cxnSpLocks noChangeShapeType="1"/>
            <a:stCxn id="22" idx="4"/>
          </p:cNvCxnSpPr>
          <p:nvPr/>
        </p:nvCxnSpPr>
        <p:spPr bwMode="auto">
          <a:xfrm>
            <a:off x="6456362" y="5922962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3" name="42 - TextBox"/>
          <p:cNvSpPr txBox="1"/>
          <p:nvPr/>
        </p:nvSpPr>
        <p:spPr>
          <a:xfrm>
            <a:off x="685800" y="4267200"/>
            <a:ext cx="1470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alibri" pitchFamily="34" charset="0"/>
              </a:rPr>
              <a:t>(2,4)</a:t>
            </a:r>
            <a:r>
              <a:rPr lang="en-US" dirty="0" smtClean="0"/>
              <a:t>-</a:t>
            </a:r>
            <a:r>
              <a:rPr lang="el-GR" dirty="0" smtClean="0"/>
              <a:t>δένδρο</a:t>
            </a:r>
            <a:endParaRPr lang="el-GR" dirty="0"/>
          </a:p>
        </p:txBody>
      </p:sp>
      <p:sp>
        <p:nvSpPr>
          <p:cNvPr id="44" name="43 - TextBox"/>
          <p:cNvSpPr txBox="1"/>
          <p:nvPr/>
        </p:nvSpPr>
        <p:spPr>
          <a:xfrm>
            <a:off x="381000" y="1447800"/>
            <a:ext cx="8610600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Ένα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a,b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el-GR" dirty="0" smtClean="0"/>
              <a:t>-δένδρο</a:t>
            </a:r>
            <a:r>
              <a:rPr lang="en-US" dirty="0" smtClean="0"/>
              <a:t> </a:t>
            </a:r>
            <a:r>
              <a:rPr lang="el-GR" dirty="0" smtClean="0"/>
              <a:t>είναι δένδρο αναζήτησης πολλαπλής διακλάδωσης</a:t>
            </a:r>
            <a:r>
              <a:rPr lang="en-US" dirty="0" smtClean="0"/>
              <a:t> </a:t>
            </a:r>
            <a:r>
              <a:rPr lang="el-GR" dirty="0" smtClean="0"/>
              <a:t>όπου:</a:t>
            </a:r>
          </a:p>
          <a:p>
            <a:pPr>
              <a:lnSpc>
                <a:spcPts val="2800"/>
              </a:lnSpc>
            </a:pPr>
            <a:endParaRPr lang="el-GR" dirty="0" smtClean="0"/>
          </a:p>
          <a:p>
            <a:pPr>
              <a:lnSpc>
                <a:spcPts val="2800"/>
              </a:lnSpc>
            </a:pPr>
            <a:r>
              <a:rPr lang="el-GR" dirty="0" smtClean="0"/>
              <a:t>• </a:t>
            </a:r>
            <a:r>
              <a:rPr lang="en-US" dirty="0" smtClean="0">
                <a:latin typeface="Calibri" pitchFamily="34" charset="0"/>
              </a:rPr>
              <a:t>a ≥ 2 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</a:rPr>
              <a:t>b &gt; a</a:t>
            </a:r>
            <a:r>
              <a:rPr lang="en-US" dirty="0" smtClean="0"/>
              <a:t>  (</a:t>
            </a:r>
            <a:r>
              <a:rPr lang="el-GR" dirty="0" smtClean="0"/>
              <a:t>συνήθως </a:t>
            </a:r>
            <a:r>
              <a:rPr lang="el-GR" dirty="0" smtClean="0">
                <a:latin typeface="Calibri" pitchFamily="34" charset="0"/>
              </a:rPr>
              <a:t>b </a:t>
            </a:r>
            <a:r>
              <a:rPr lang="en-US" dirty="0" smtClean="0">
                <a:latin typeface="Calibri" pitchFamily="34" charset="0"/>
              </a:rPr>
              <a:t>≥</a:t>
            </a:r>
            <a:r>
              <a:rPr lang="el-GR" dirty="0" smtClean="0">
                <a:latin typeface="Calibri" pitchFamily="34" charset="0"/>
              </a:rPr>
              <a:t> 2·a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lnSpc>
                <a:spcPts val="2800"/>
              </a:lnSpc>
            </a:pPr>
            <a:r>
              <a:rPr lang="el-GR" dirty="0" smtClean="0"/>
              <a:t>• η ρίζα έχει </a:t>
            </a:r>
            <a:r>
              <a:rPr lang="el-GR" dirty="0" smtClean="0">
                <a:latin typeface="Calibri" pitchFamily="34" charset="0"/>
              </a:rPr>
              <a:t>d-1</a:t>
            </a:r>
            <a:r>
              <a:rPr lang="el-GR" dirty="0" smtClean="0"/>
              <a:t> κλειδιά και </a:t>
            </a:r>
            <a:r>
              <a:rPr lang="el-GR" dirty="0" smtClean="0">
                <a:latin typeface="Calibri" pitchFamily="34" charset="0"/>
              </a:rPr>
              <a:t>d</a:t>
            </a:r>
            <a:r>
              <a:rPr lang="el-GR" dirty="0" smtClean="0"/>
              <a:t> παιδιά, </a:t>
            </a:r>
            <a:r>
              <a:rPr lang="el-GR" dirty="0" smtClean="0">
                <a:latin typeface="Calibri" pitchFamily="34" charset="0"/>
              </a:rPr>
              <a:t>2 ≤ d ≤ b</a:t>
            </a:r>
          </a:p>
          <a:p>
            <a:pPr>
              <a:lnSpc>
                <a:spcPts val="2800"/>
              </a:lnSpc>
            </a:pPr>
            <a:r>
              <a:rPr lang="el-GR" dirty="0" smtClean="0"/>
              <a:t>• οι υπόλοιποι εσωτερικοί </a:t>
            </a:r>
            <a:r>
              <a:rPr lang="el-GR" dirty="0" smtClean="0"/>
              <a:t>κόμβοι έχουν </a:t>
            </a:r>
            <a:r>
              <a:rPr lang="el-GR" dirty="0" smtClean="0">
                <a:latin typeface="Calibri" pitchFamily="34" charset="0"/>
              </a:rPr>
              <a:t>t-1</a:t>
            </a:r>
            <a:r>
              <a:rPr lang="el-GR" dirty="0" smtClean="0"/>
              <a:t> κλειδιά και </a:t>
            </a:r>
            <a:r>
              <a:rPr lang="el-GR" dirty="0" smtClean="0">
                <a:latin typeface="Calibri" pitchFamily="34" charset="0"/>
              </a:rPr>
              <a:t>t</a:t>
            </a:r>
            <a:r>
              <a:rPr lang="el-GR" dirty="0" smtClean="0"/>
              <a:t> παιδιά, </a:t>
            </a:r>
            <a:r>
              <a:rPr lang="el-GR" dirty="0" smtClean="0">
                <a:latin typeface="Calibri" pitchFamily="34" charset="0"/>
              </a:rPr>
              <a:t>a ≤ t ≤ b</a:t>
            </a:r>
          </a:p>
          <a:p>
            <a:pPr>
              <a:lnSpc>
                <a:spcPts val="2800"/>
              </a:lnSpc>
            </a:pPr>
            <a:r>
              <a:rPr lang="el-GR" dirty="0" smtClean="0"/>
              <a:t>• οι </a:t>
            </a:r>
            <a:r>
              <a:rPr lang="el-GR" dirty="0" smtClean="0"/>
              <a:t>κενοί κόμβοι </a:t>
            </a:r>
            <a:r>
              <a:rPr lang="el-GR" dirty="0" smtClean="0"/>
              <a:t>(φύλλα) </a:t>
            </a:r>
            <a:r>
              <a:rPr lang="el-GR" dirty="0" err="1" smtClean="0"/>
              <a:t>ισαπέχουν</a:t>
            </a:r>
            <a:r>
              <a:rPr lang="el-GR" dirty="0" smtClean="0"/>
              <a:t> από τη ρίζα (δηλ. βρίσκονται στο ίδιο επίπεδο)</a:t>
            </a:r>
          </a:p>
          <a:p>
            <a:pPr>
              <a:lnSpc>
                <a:spcPts val="2800"/>
              </a:lnSpc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0" name="29 - TextBox"/>
          <p:cNvSpPr txBox="1"/>
          <p:nvPr/>
        </p:nvSpPr>
        <p:spPr>
          <a:xfrm>
            <a:off x="399295" y="3429000"/>
            <a:ext cx="8363705" cy="30931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600"/>
              </a:lnSpc>
            </a:pPr>
            <a:r>
              <a:rPr lang="el-GR" dirty="0" smtClean="0"/>
              <a:t>Μετά τη συγχώνευση μπορεί ο </a:t>
            </a:r>
            <a:r>
              <a:rPr lang="en-US" b="1" dirty="0" smtClean="0"/>
              <a:t>W</a:t>
            </a:r>
            <a:r>
              <a:rPr lang="en-US" dirty="0" smtClean="0"/>
              <a:t> </a:t>
            </a:r>
            <a:r>
              <a:rPr lang="el-GR" dirty="0" smtClean="0"/>
              <a:t>να μείνει κενός. </a:t>
            </a:r>
          </a:p>
          <a:p>
            <a:pPr algn="just">
              <a:lnSpc>
                <a:spcPts val="2600"/>
              </a:lnSpc>
            </a:pPr>
            <a:endParaRPr lang="el-GR" dirty="0" smtClean="0"/>
          </a:p>
          <a:p>
            <a:pPr algn="just">
              <a:lnSpc>
                <a:spcPts val="2600"/>
              </a:lnSpc>
            </a:pPr>
            <a:r>
              <a:rPr lang="el-GR" dirty="0" smtClean="0"/>
              <a:t>Σε αυτή την περίπτωση επαναλαμβάνουμε ένα βήμα μεταφοράς ή συγχώνευσης για τον </a:t>
            </a:r>
            <a:r>
              <a:rPr lang="en-US" b="1" dirty="0" smtClean="0"/>
              <a:t>W</a:t>
            </a:r>
            <a:r>
              <a:rPr lang="en-US" dirty="0" smtClean="0"/>
              <a:t>. </a:t>
            </a:r>
            <a:endParaRPr lang="el-GR" dirty="0" smtClean="0"/>
          </a:p>
          <a:p>
            <a:pPr algn="just">
              <a:lnSpc>
                <a:spcPts val="2600"/>
              </a:lnSpc>
            </a:pPr>
            <a:endParaRPr lang="el-GR" dirty="0" smtClean="0"/>
          </a:p>
          <a:p>
            <a:pPr algn="just">
              <a:lnSpc>
                <a:spcPts val="2600"/>
              </a:lnSpc>
            </a:pPr>
            <a:r>
              <a:rPr lang="el-GR" dirty="0" smtClean="0"/>
              <a:t>Στη χειρότερη περίπτωση εκτελούμε ένα βήμα συγχώνευσης σε κάθε επίπεδο του δένδρου μέχρι να φθάσουμε στη ρίζα.</a:t>
            </a:r>
          </a:p>
          <a:p>
            <a:pPr algn="just">
              <a:lnSpc>
                <a:spcPts val="2600"/>
              </a:lnSpc>
            </a:pPr>
            <a:r>
              <a:rPr lang="el-GR" dirty="0" smtClean="0"/>
              <a:t> </a:t>
            </a:r>
          </a:p>
          <a:p>
            <a:pPr algn="just">
              <a:lnSpc>
                <a:spcPts val="2600"/>
              </a:lnSpc>
            </a:pPr>
            <a:r>
              <a:rPr lang="el-GR" dirty="0" smtClean="0">
                <a:sym typeface="Symbol"/>
              </a:rPr>
              <a:t>	 </a:t>
            </a:r>
            <a:r>
              <a:rPr lang="el-GR" dirty="0" smtClean="0"/>
              <a:t>Ο(</a:t>
            </a:r>
            <a:r>
              <a:rPr lang="en-US" dirty="0" smtClean="0"/>
              <a:t>log N</a:t>
            </a:r>
            <a:r>
              <a:rPr lang="el-GR" dirty="0" smtClean="0"/>
              <a:t>)</a:t>
            </a:r>
            <a:r>
              <a:rPr lang="en-US" dirty="0" smtClean="0"/>
              <a:t> </a:t>
            </a:r>
            <a:r>
              <a:rPr lang="el-GR" dirty="0" smtClean="0"/>
              <a:t>χρόνος στη χειρότερη περίπτωση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457200" y="1295400"/>
            <a:ext cx="8229600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l-GR" dirty="0" smtClean="0"/>
              <a:t>Αν προκύψει κενός κόμβος </a:t>
            </a:r>
            <a:r>
              <a:rPr lang="el-GR" b="1" dirty="0" smtClean="0"/>
              <a:t>Χ</a:t>
            </a:r>
            <a:r>
              <a:rPr lang="el-GR" dirty="0" smtClean="0"/>
              <a:t> τότε πρέπει να μεταφέρουμε κάποια κλειδιά.</a:t>
            </a:r>
          </a:p>
          <a:p>
            <a:pPr>
              <a:lnSpc>
                <a:spcPts val="2500"/>
              </a:lnSpc>
            </a:pPr>
            <a:endParaRPr lang="el-GR" dirty="0" smtClean="0"/>
          </a:p>
          <a:p>
            <a:pPr algn="just">
              <a:lnSpc>
                <a:spcPts val="2500"/>
              </a:lnSpc>
            </a:pPr>
            <a:r>
              <a:rPr lang="el-GR" b="1" dirty="0" smtClean="0"/>
              <a:t>Συγχώνευση </a:t>
            </a:r>
            <a:r>
              <a:rPr lang="en-US" b="1" dirty="0" smtClean="0"/>
              <a:t>:</a:t>
            </a:r>
            <a:r>
              <a:rPr lang="en-US" dirty="0" smtClean="0"/>
              <a:t> </a:t>
            </a:r>
            <a:r>
              <a:rPr lang="el-GR" dirty="0" smtClean="0"/>
              <a:t> Αν οι</a:t>
            </a:r>
            <a:r>
              <a:rPr lang="en-US" dirty="0" smtClean="0"/>
              <a:t> </a:t>
            </a:r>
            <a:r>
              <a:rPr lang="el-GR" dirty="0" smtClean="0"/>
              <a:t>άμεσοι αδελφοί του νέου κενού κόμβου </a:t>
            </a:r>
            <a:r>
              <a:rPr lang="el-GR" b="1" dirty="0" smtClean="0"/>
              <a:t>Χ</a:t>
            </a:r>
            <a:r>
              <a:rPr lang="el-GR" dirty="0" smtClean="0"/>
              <a:t> έχουν μόνο ένα κλειδί τότε συγχωνεύουμε τον </a:t>
            </a:r>
            <a:r>
              <a:rPr lang="en-US" b="1" dirty="0" smtClean="0"/>
              <a:t>X</a:t>
            </a:r>
            <a:r>
              <a:rPr lang="en-US" dirty="0" smtClean="0"/>
              <a:t> </a:t>
            </a:r>
            <a:r>
              <a:rPr lang="el-GR" dirty="0" smtClean="0"/>
              <a:t>με έναν άμεσο αδελφό του σε ένα νέο κόμβο </a:t>
            </a:r>
            <a:r>
              <a:rPr lang="en-US" b="1" dirty="0" smtClean="0"/>
              <a:t>Z</a:t>
            </a:r>
            <a:r>
              <a:rPr lang="en-US" dirty="0" smtClean="0"/>
              <a:t> </a:t>
            </a:r>
            <a:r>
              <a:rPr lang="el-GR" dirty="0" smtClean="0"/>
              <a:t>και κατεβάζουμε ένα κλειδί του γονέα </a:t>
            </a:r>
            <a:r>
              <a:rPr lang="en-US" b="1" dirty="0" smtClean="0"/>
              <a:t>W </a:t>
            </a:r>
            <a:r>
              <a:rPr lang="el-GR" dirty="0" smtClean="0"/>
              <a:t>στον </a:t>
            </a:r>
            <a:r>
              <a:rPr lang="en-US" b="1" dirty="0" smtClean="0"/>
              <a:t>Z</a:t>
            </a:r>
            <a:r>
              <a:rPr lang="el-GR" dirty="0" smtClean="0"/>
              <a:t>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4953000" y="3352800"/>
            <a:ext cx="457432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634" y="33528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9" name="AutoShape 8"/>
          <p:cNvCxnSpPr>
            <a:cxnSpLocks noChangeShapeType="1"/>
            <a:stCxn id="8" idx="5"/>
          </p:cNvCxnSpPr>
          <p:nvPr/>
        </p:nvCxnSpPr>
        <p:spPr bwMode="auto">
          <a:xfrm>
            <a:off x="3089509" y="36782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AutoShape 9"/>
          <p:cNvCxnSpPr>
            <a:cxnSpLocks noChangeShapeType="1"/>
            <a:stCxn id="8" idx="3"/>
          </p:cNvCxnSpPr>
          <p:nvPr/>
        </p:nvCxnSpPr>
        <p:spPr bwMode="auto">
          <a:xfrm flipH="1">
            <a:off x="2417996" y="36782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AutoShape 10"/>
          <p:cNvCxnSpPr>
            <a:cxnSpLocks noChangeShapeType="1"/>
            <a:stCxn id="8" idx="4"/>
          </p:cNvCxnSpPr>
          <p:nvPr/>
        </p:nvCxnSpPr>
        <p:spPr bwMode="auto">
          <a:xfrm>
            <a:off x="2819634" y="3733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AutoShape 11"/>
          <p:cNvCxnSpPr>
            <a:cxnSpLocks noChangeShapeType="1"/>
            <a:endCxn id="7" idx="3"/>
          </p:cNvCxnSpPr>
          <p:nvPr/>
        </p:nvCxnSpPr>
        <p:spPr bwMode="auto">
          <a:xfrm flipV="1">
            <a:off x="4953000" y="3678004"/>
            <a:ext cx="66989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AutoShape 12"/>
          <p:cNvCxnSpPr>
            <a:cxnSpLocks noChangeShapeType="1"/>
            <a:endCxn id="7" idx="5"/>
          </p:cNvCxnSpPr>
          <p:nvPr/>
        </p:nvCxnSpPr>
        <p:spPr bwMode="auto">
          <a:xfrm flipH="1" flipV="1">
            <a:off x="5343443" y="3678004"/>
            <a:ext cx="66992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581634" y="3352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15" name="AutoShape 14"/>
          <p:cNvCxnSpPr>
            <a:cxnSpLocks noChangeShapeType="1"/>
            <a:stCxn id="14" idx="5"/>
          </p:cNvCxnSpPr>
          <p:nvPr/>
        </p:nvCxnSpPr>
        <p:spPr bwMode="auto">
          <a:xfrm>
            <a:off x="3906838" y="3678004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AutoShape 15"/>
          <p:cNvCxnSpPr>
            <a:cxnSpLocks noChangeShapeType="1"/>
            <a:stCxn id="14" idx="3"/>
          </p:cNvCxnSpPr>
          <p:nvPr/>
        </p:nvCxnSpPr>
        <p:spPr bwMode="auto">
          <a:xfrm flipH="1">
            <a:off x="3505434" y="3678004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191000" y="2209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C00000"/>
                </a:solidFill>
              </a:rPr>
              <a:t>14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103796" y="27638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7</a:t>
            </a:r>
            <a:endParaRPr lang="el-GR" b="1" dirty="0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5486400" y="2763838"/>
            <a:ext cx="457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32</a:t>
            </a:r>
            <a:endParaRPr lang="el-GR" b="1" dirty="0"/>
          </a:p>
        </p:txBody>
      </p:sp>
      <p:cxnSp>
        <p:nvCxnSpPr>
          <p:cNvPr id="20" name="AutoShape 20"/>
          <p:cNvCxnSpPr>
            <a:cxnSpLocks noChangeShapeType="1"/>
            <a:stCxn id="17" idx="5"/>
            <a:endCxn id="19" idx="1"/>
          </p:cNvCxnSpPr>
          <p:nvPr/>
        </p:nvCxnSpPr>
        <p:spPr bwMode="auto">
          <a:xfrm>
            <a:off x="4516204" y="2535004"/>
            <a:ext cx="1037151" cy="2846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21"/>
          <p:cNvCxnSpPr>
            <a:cxnSpLocks noChangeShapeType="1"/>
            <a:stCxn id="17" idx="3"/>
            <a:endCxn id="18" idx="7"/>
          </p:cNvCxnSpPr>
          <p:nvPr/>
        </p:nvCxnSpPr>
        <p:spPr bwMode="auto">
          <a:xfrm flipH="1">
            <a:off x="3429000" y="2535004"/>
            <a:ext cx="817796" cy="2846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22"/>
          <p:cNvCxnSpPr>
            <a:cxnSpLocks noChangeShapeType="1"/>
            <a:stCxn id="18" idx="5"/>
            <a:endCxn id="14" idx="0"/>
          </p:cNvCxnSpPr>
          <p:nvPr/>
        </p:nvCxnSpPr>
        <p:spPr bwMode="auto">
          <a:xfrm>
            <a:off x="3429000" y="3089042"/>
            <a:ext cx="343134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23"/>
          <p:cNvCxnSpPr>
            <a:cxnSpLocks noChangeShapeType="1"/>
            <a:stCxn id="18" idx="3"/>
            <a:endCxn id="8" idx="0"/>
          </p:cNvCxnSpPr>
          <p:nvPr/>
        </p:nvCxnSpPr>
        <p:spPr bwMode="auto">
          <a:xfrm flipH="1">
            <a:off x="2819634" y="3089275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25"/>
          <p:cNvCxnSpPr>
            <a:cxnSpLocks noChangeShapeType="1"/>
            <a:stCxn id="19" idx="3"/>
            <a:endCxn id="7" idx="0"/>
          </p:cNvCxnSpPr>
          <p:nvPr/>
        </p:nvCxnSpPr>
        <p:spPr bwMode="auto">
          <a:xfrm flipH="1">
            <a:off x="5181716" y="3089042"/>
            <a:ext cx="371639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24 - TextBox"/>
          <p:cNvSpPr txBox="1"/>
          <p:nvPr/>
        </p:nvSpPr>
        <p:spPr>
          <a:xfrm>
            <a:off x="533634" y="2230438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14</a:t>
            </a:r>
            <a:endParaRPr lang="el-GR" dirty="0"/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6020034" y="3352800"/>
            <a:ext cx="457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41</a:t>
            </a:r>
            <a:endParaRPr lang="el-GR" b="1" dirty="0"/>
          </a:p>
        </p:txBody>
      </p:sp>
      <p:cxnSp>
        <p:nvCxnSpPr>
          <p:cNvPr id="27" name="AutoShape 11"/>
          <p:cNvCxnSpPr>
            <a:cxnSpLocks noChangeShapeType="1"/>
            <a:endCxn id="26" idx="3"/>
          </p:cNvCxnSpPr>
          <p:nvPr/>
        </p:nvCxnSpPr>
        <p:spPr bwMode="auto">
          <a:xfrm flipV="1">
            <a:off x="6020034" y="3678004"/>
            <a:ext cx="6695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AutoShape 12"/>
          <p:cNvCxnSpPr>
            <a:cxnSpLocks noChangeShapeType="1"/>
            <a:endCxn id="26" idx="5"/>
          </p:cNvCxnSpPr>
          <p:nvPr/>
        </p:nvCxnSpPr>
        <p:spPr bwMode="auto">
          <a:xfrm flipH="1" flipV="1">
            <a:off x="6410279" y="3678004"/>
            <a:ext cx="66721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4"/>
          <p:cNvCxnSpPr>
            <a:cxnSpLocks noChangeShapeType="1"/>
            <a:stCxn id="19" idx="5"/>
            <a:endCxn id="26" idx="0"/>
          </p:cNvCxnSpPr>
          <p:nvPr/>
        </p:nvCxnSpPr>
        <p:spPr bwMode="auto">
          <a:xfrm>
            <a:off x="5876645" y="3089042"/>
            <a:ext cx="371989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38 - TextBox"/>
          <p:cNvSpPr txBox="1"/>
          <p:nvPr/>
        </p:nvSpPr>
        <p:spPr>
          <a:xfrm>
            <a:off x="533400" y="1295400"/>
            <a:ext cx="605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 που οδηγεί σε πολλαπλές συγχωνεύσεις</a:t>
            </a:r>
            <a:endParaRPr lang="el-GR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4953000" y="3352800"/>
            <a:ext cx="457432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C00000"/>
                </a:solidFill>
              </a:rPr>
              <a:t>18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634" y="33528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9" name="AutoShape 8"/>
          <p:cNvCxnSpPr>
            <a:cxnSpLocks noChangeShapeType="1"/>
            <a:stCxn id="8" idx="5"/>
          </p:cNvCxnSpPr>
          <p:nvPr/>
        </p:nvCxnSpPr>
        <p:spPr bwMode="auto">
          <a:xfrm>
            <a:off x="3089509" y="36782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AutoShape 9"/>
          <p:cNvCxnSpPr>
            <a:cxnSpLocks noChangeShapeType="1"/>
            <a:stCxn id="8" idx="3"/>
          </p:cNvCxnSpPr>
          <p:nvPr/>
        </p:nvCxnSpPr>
        <p:spPr bwMode="auto">
          <a:xfrm flipH="1">
            <a:off x="2417996" y="36782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AutoShape 10"/>
          <p:cNvCxnSpPr>
            <a:cxnSpLocks noChangeShapeType="1"/>
            <a:stCxn id="8" idx="4"/>
          </p:cNvCxnSpPr>
          <p:nvPr/>
        </p:nvCxnSpPr>
        <p:spPr bwMode="auto">
          <a:xfrm>
            <a:off x="2819634" y="3733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AutoShape 11"/>
          <p:cNvCxnSpPr>
            <a:cxnSpLocks noChangeShapeType="1"/>
            <a:endCxn id="7" idx="3"/>
          </p:cNvCxnSpPr>
          <p:nvPr/>
        </p:nvCxnSpPr>
        <p:spPr bwMode="auto">
          <a:xfrm flipV="1">
            <a:off x="4953000" y="3678004"/>
            <a:ext cx="66989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AutoShape 12"/>
          <p:cNvCxnSpPr>
            <a:cxnSpLocks noChangeShapeType="1"/>
            <a:endCxn id="7" idx="5"/>
          </p:cNvCxnSpPr>
          <p:nvPr/>
        </p:nvCxnSpPr>
        <p:spPr bwMode="auto">
          <a:xfrm flipH="1" flipV="1">
            <a:off x="5343443" y="3678004"/>
            <a:ext cx="66992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581634" y="3352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15" name="AutoShape 14"/>
          <p:cNvCxnSpPr>
            <a:cxnSpLocks noChangeShapeType="1"/>
            <a:stCxn id="14" idx="5"/>
          </p:cNvCxnSpPr>
          <p:nvPr/>
        </p:nvCxnSpPr>
        <p:spPr bwMode="auto">
          <a:xfrm>
            <a:off x="3906838" y="3678004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AutoShape 15"/>
          <p:cNvCxnSpPr>
            <a:cxnSpLocks noChangeShapeType="1"/>
            <a:stCxn id="14" idx="3"/>
          </p:cNvCxnSpPr>
          <p:nvPr/>
        </p:nvCxnSpPr>
        <p:spPr bwMode="auto">
          <a:xfrm flipH="1">
            <a:off x="3505434" y="3678004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191000" y="2209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C00000"/>
                </a:solidFill>
              </a:rPr>
              <a:t>14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103796" y="27638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7</a:t>
            </a:r>
            <a:endParaRPr lang="el-GR" b="1" dirty="0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5486400" y="2763838"/>
            <a:ext cx="457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32</a:t>
            </a:r>
            <a:endParaRPr lang="el-GR" b="1" dirty="0"/>
          </a:p>
        </p:txBody>
      </p:sp>
      <p:cxnSp>
        <p:nvCxnSpPr>
          <p:cNvPr id="20" name="AutoShape 20"/>
          <p:cNvCxnSpPr>
            <a:cxnSpLocks noChangeShapeType="1"/>
            <a:stCxn id="17" idx="5"/>
            <a:endCxn id="19" idx="1"/>
          </p:cNvCxnSpPr>
          <p:nvPr/>
        </p:nvCxnSpPr>
        <p:spPr bwMode="auto">
          <a:xfrm>
            <a:off x="4516204" y="2535004"/>
            <a:ext cx="1037151" cy="2846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21"/>
          <p:cNvCxnSpPr>
            <a:cxnSpLocks noChangeShapeType="1"/>
            <a:stCxn id="17" idx="3"/>
            <a:endCxn id="18" idx="7"/>
          </p:cNvCxnSpPr>
          <p:nvPr/>
        </p:nvCxnSpPr>
        <p:spPr bwMode="auto">
          <a:xfrm flipH="1">
            <a:off x="3429000" y="2535004"/>
            <a:ext cx="817796" cy="2846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22"/>
          <p:cNvCxnSpPr>
            <a:cxnSpLocks noChangeShapeType="1"/>
            <a:stCxn id="18" idx="5"/>
            <a:endCxn id="14" idx="0"/>
          </p:cNvCxnSpPr>
          <p:nvPr/>
        </p:nvCxnSpPr>
        <p:spPr bwMode="auto">
          <a:xfrm>
            <a:off x="3429000" y="3089042"/>
            <a:ext cx="343134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23"/>
          <p:cNvCxnSpPr>
            <a:cxnSpLocks noChangeShapeType="1"/>
            <a:stCxn id="18" idx="3"/>
            <a:endCxn id="8" idx="0"/>
          </p:cNvCxnSpPr>
          <p:nvPr/>
        </p:nvCxnSpPr>
        <p:spPr bwMode="auto">
          <a:xfrm flipH="1">
            <a:off x="2819634" y="3089275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25"/>
          <p:cNvCxnSpPr>
            <a:cxnSpLocks noChangeShapeType="1"/>
            <a:stCxn id="19" idx="3"/>
            <a:endCxn id="7" idx="0"/>
          </p:cNvCxnSpPr>
          <p:nvPr/>
        </p:nvCxnSpPr>
        <p:spPr bwMode="auto">
          <a:xfrm flipH="1">
            <a:off x="5181716" y="3089042"/>
            <a:ext cx="371639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24 - TextBox"/>
          <p:cNvSpPr txBox="1"/>
          <p:nvPr/>
        </p:nvSpPr>
        <p:spPr>
          <a:xfrm>
            <a:off x="533634" y="2230438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14</a:t>
            </a:r>
            <a:endParaRPr lang="el-GR" dirty="0"/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6020034" y="3352800"/>
            <a:ext cx="457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41</a:t>
            </a:r>
            <a:endParaRPr lang="el-GR" b="1" dirty="0"/>
          </a:p>
        </p:txBody>
      </p:sp>
      <p:cxnSp>
        <p:nvCxnSpPr>
          <p:cNvPr id="27" name="AutoShape 11"/>
          <p:cNvCxnSpPr>
            <a:cxnSpLocks noChangeShapeType="1"/>
            <a:endCxn id="26" idx="3"/>
          </p:cNvCxnSpPr>
          <p:nvPr/>
        </p:nvCxnSpPr>
        <p:spPr bwMode="auto">
          <a:xfrm flipV="1">
            <a:off x="6020034" y="3678004"/>
            <a:ext cx="6695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AutoShape 12"/>
          <p:cNvCxnSpPr>
            <a:cxnSpLocks noChangeShapeType="1"/>
            <a:endCxn id="26" idx="5"/>
          </p:cNvCxnSpPr>
          <p:nvPr/>
        </p:nvCxnSpPr>
        <p:spPr bwMode="auto">
          <a:xfrm flipH="1" flipV="1">
            <a:off x="6410279" y="3678004"/>
            <a:ext cx="66721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4"/>
          <p:cNvCxnSpPr>
            <a:cxnSpLocks noChangeShapeType="1"/>
            <a:stCxn id="19" idx="5"/>
            <a:endCxn id="26" idx="0"/>
          </p:cNvCxnSpPr>
          <p:nvPr/>
        </p:nvCxnSpPr>
        <p:spPr bwMode="auto">
          <a:xfrm>
            <a:off x="5876645" y="3089042"/>
            <a:ext cx="371989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38 - TextBox"/>
          <p:cNvSpPr txBox="1"/>
          <p:nvPr/>
        </p:nvSpPr>
        <p:spPr>
          <a:xfrm>
            <a:off x="533400" y="1295400"/>
            <a:ext cx="605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 που οδηγεί σε πολλαπλές συγχωνεύσεις</a:t>
            </a:r>
            <a:endParaRPr lang="el-GR" b="1" dirty="0"/>
          </a:p>
        </p:txBody>
      </p:sp>
      <p:cxnSp>
        <p:nvCxnSpPr>
          <p:cNvPr id="30" name="55 - Καμπύλη γραμμή σύνδεσης"/>
          <p:cNvCxnSpPr/>
          <p:nvPr/>
        </p:nvCxnSpPr>
        <p:spPr bwMode="auto">
          <a:xfrm rot="10800000">
            <a:off x="4457700" y="2514600"/>
            <a:ext cx="571500" cy="952500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31 - Έλλειψη"/>
          <p:cNvSpPr/>
          <p:nvPr/>
        </p:nvSpPr>
        <p:spPr bwMode="auto">
          <a:xfrm>
            <a:off x="4572000" y="3200400"/>
            <a:ext cx="2209800" cy="762000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" name="Oval 2"/>
          <p:cNvSpPr>
            <a:spLocks noChangeArrowheads="1"/>
          </p:cNvSpPr>
          <p:nvPr/>
        </p:nvSpPr>
        <p:spPr bwMode="auto">
          <a:xfrm>
            <a:off x="4953000" y="3352800"/>
            <a:ext cx="457432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634" y="33528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9" name="AutoShape 8"/>
          <p:cNvCxnSpPr>
            <a:cxnSpLocks noChangeShapeType="1"/>
            <a:stCxn id="8" idx="5"/>
          </p:cNvCxnSpPr>
          <p:nvPr/>
        </p:nvCxnSpPr>
        <p:spPr bwMode="auto">
          <a:xfrm>
            <a:off x="3089509" y="36782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AutoShape 9"/>
          <p:cNvCxnSpPr>
            <a:cxnSpLocks noChangeShapeType="1"/>
            <a:stCxn id="8" idx="3"/>
          </p:cNvCxnSpPr>
          <p:nvPr/>
        </p:nvCxnSpPr>
        <p:spPr bwMode="auto">
          <a:xfrm flipH="1">
            <a:off x="2417996" y="36782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AutoShape 10"/>
          <p:cNvCxnSpPr>
            <a:cxnSpLocks noChangeShapeType="1"/>
            <a:stCxn id="8" idx="4"/>
          </p:cNvCxnSpPr>
          <p:nvPr/>
        </p:nvCxnSpPr>
        <p:spPr bwMode="auto">
          <a:xfrm>
            <a:off x="2819634" y="3733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" name="AutoShape 11"/>
          <p:cNvCxnSpPr>
            <a:cxnSpLocks noChangeShapeType="1"/>
            <a:endCxn id="7" idx="3"/>
          </p:cNvCxnSpPr>
          <p:nvPr/>
        </p:nvCxnSpPr>
        <p:spPr bwMode="auto">
          <a:xfrm flipV="1">
            <a:off x="4953000" y="3678004"/>
            <a:ext cx="66989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" name="AutoShape 12"/>
          <p:cNvCxnSpPr>
            <a:cxnSpLocks noChangeShapeType="1"/>
            <a:endCxn id="7" idx="5"/>
          </p:cNvCxnSpPr>
          <p:nvPr/>
        </p:nvCxnSpPr>
        <p:spPr bwMode="auto">
          <a:xfrm flipH="1" flipV="1">
            <a:off x="5343443" y="3678004"/>
            <a:ext cx="66992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581634" y="3352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15" name="AutoShape 14"/>
          <p:cNvCxnSpPr>
            <a:cxnSpLocks noChangeShapeType="1"/>
            <a:stCxn id="14" idx="5"/>
          </p:cNvCxnSpPr>
          <p:nvPr/>
        </p:nvCxnSpPr>
        <p:spPr bwMode="auto">
          <a:xfrm>
            <a:off x="3906838" y="3678004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AutoShape 15"/>
          <p:cNvCxnSpPr>
            <a:cxnSpLocks noChangeShapeType="1"/>
            <a:stCxn id="14" idx="3"/>
          </p:cNvCxnSpPr>
          <p:nvPr/>
        </p:nvCxnSpPr>
        <p:spPr bwMode="auto">
          <a:xfrm flipH="1">
            <a:off x="3505434" y="3678004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191000" y="2209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18</a:t>
            </a:r>
            <a:endParaRPr lang="el-GR" b="1" dirty="0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103796" y="27638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7</a:t>
            </a:r>
            <a:endParaRPr lang="el-GR" b="1" dirty="0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5486400" y="2763838"/>
            <a:ext cx="457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C00000"/>
                </a:solidFill>
              </a:rPr>
              <a:t>32</a:t>
            </a:r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20" name="AutoShape 20"/>
          <p:cNvCxnSpPr>
            <a:cxnSpLocks noChangeShapeType="1"/>
            <a:stCxn id="17" idx="5"/>
            <a:endCxn id="19" idx="1"/>
          </p:cNvCxnSpPr>
          <p:nvPr/>
        </p:nvCxnSpPr>
        <p:spPr bwMode="auto">
          <a:xfrm>
            <a:off x="4516204" y="2535004"/>
            <a:ext cx="1037151" cy="2846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21"/>
          <p:cNvCxnSpPr>
            <a:cxnSpLocks noChangeShapeType="1"/>
            <a:stCxn id="17" idx="3"/>
            <a:endCxn id="18" idx="7"/>
          </p:cNvCxnSpPr>
          <p:nvPr/>
        </p:nvCxnSpPr>
        <p:spPr bwMode="auto">
          <a:xfrm flipH="1">
            <a:off x="3429000" y="2535004"/>
            <a:ext cx="817796" cy="2846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22"/>
          <p:cNvCxnSpPr>
            <a:cxnSpLocks noChangeShapeType="1"/>
            <a:stCxn id="18" idx="5"/>
            <a:endCxn id="14" idx="0"/>
          </p:cNvCxnSpPr>
          <p:nvPr/>
        </p:nvCxnSpPr>
        <p:spPr bwMode="auto">
          <a:xfrm>
            <a:off x="3429000" y="3089042"/>
            <a:ext cx="343134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23"/>
          <p:cNvCxnSpPr>
            <a:cxnSpLocks noChangeShapeType="1"/>
            <a:stCxn id="18" idx="3"/>
            <a:endCxn id="8" idx="0"/>
          </p:cNvCxnSpPr>
          <p:nvPr/>
        </p:nvCxnSpPr>
        <p:spPr bwMode="auto">
          <a:xfrm flipH="1">
            <a:off x="2819634" y="3089275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4" name="AutoShape 25"/>
          <p:cNvCxnSpPr>
            <a:cxnSpLocks noChangeShapeType="1"/>
            <a:stCxn id="19" idx="3"/>
            <a:endCxn id="7" idx="0"/>
          </p:cNvCxnSpPr>
          <p:nvPr/>
        </p:nvCxnSpPr>
        <p:spPr bwMode="auto">
          <a:xfrm flipH="1">
            <a:off x="5181716" y="3089042"/>
            <a:ext cx="371639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24 - TextBox"/>
          <p:cNvSpPr txBox="1"/>
          <p:nvPr/>
        </p:nvSpPr>
        <p:spPr>
          <a:xfrm>
            <a:off x="533634" y="2230438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14</a:t>
            </a:r>
            <a:endParaRPr lang="el-GR" dirty="0"/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6020034" y="3352800"/>
            <a:ext cx="457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41</a:t>
            </a:r>
            <a:endParaRPr lang="el-GR" b="1" dirty="0"/>
          </a:p>
        </p:txBody>
      </p:sp>
      <p:cxnSp>
        <p:nvCxnSpPr>
          <p:cNvPr id="27" name="AutoShape 11"/>
          <p:cNvCxnSpPr>
            <a:cxnSpLocks noChangeShapeType="1"/>
            <a:endCxn id="26" idx="3"/>
          </p:cNvCxnSpPr>
          <p:nvPr/>
        </p:nvCxnSpPr>
        <p:spPr bwMode="auto">
          <a:xfrm flipV="1">
            <a:off x="6020034" y="3678004"/>
            <a:ext cx="66955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AutoShape 12"/>
          <p:cNvCxnSpPr>
            <a:cxnSpLocks noChangeShapeType="1"/>
            <a:endCxn id="26" idx="5"/>
          </p:cNvCxnSpPr>
          <p:nvPr/>
        </p:nvCxnSpPr>
        <p:spPr bwMode="auto">
          <a:xfrm flipH="1" flipV="1">
            <a:off x="6410279" y="3678004"/>
            <a:ext cx="66721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4"/>
          <p:cNvCxnSpPr>
            <a:cxnSpLocks noChangeShapeType="1"/>
            <a:stCxn id="19" idx="5"/>
            <a:endCxn id="26" idx="0"/>
          </p:cNvCxnSpPr>
          <p:nvPr/>
        </p:nvCxnSpPr>
        <p:spPr bwMode="auto">
          <a:xfrm>
            <a:off x="5876645" y="3089042"/>
            <a:ext cx="371989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38 - TextBox"/>
          <p:cNvSpPr txBox="1"/>
          <p:nvPr/>
        </p:nvSpPr>
        <p:spPr>
          <a:xfrm>
            <a:off x="533400" y="1295400"/>
            <a:ext cx="605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 που οδηγεί σε πολλαπλές συγχωνεύσεις</a:t>
            </a:r>
            <a:endParaRPr lang="el-GR" b="1" dirty="0"/>
          </a:p>
        </p:txBody>
      </p:sp>
      <p:cxnSp>
        <p:nvCxnSpPr>
          <p:cNvPr id="33" name="55 - Καμπύλη γραμμή σύνδεσης"/>
          <p:cNvCxnSpPr/>
          <p:nvPr/>
        </p:nvCxnSpPr>
        <p:spPr bwMode="auto">
          <a:xfrm rot="10800000" flipV="1">
            <a:off x="5257800" y="3030537"/>
            <a:ext cx="304800" cy="474662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Έλλειψη"/>
          <p:cNvSpPr/>
          <p:nvPr/>
        </p:nvSpPr>
        <p:spPr bwMode="auto">
          <a:xfrm>
            <a:off x="2819400" y="2590800"/>
            <a:ext cx="3429000" cy="685800"/>
          </a:xfrm>
          <a:prstGeom prst="ellipse">
            <a:avLst/>
          </a:prstGeom>
          <a:solidFill>
            <a:srgbClr val="FFFF00">
              <a:alpha val="20000"/>
            </a:srgbClr>
          </a:solidFill>
          <a:ln w="9525" cap="flat" cmpd="sng" algn="ctr">
            <a:solidFill>
              <a:srgbClr val="FF33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438634" y="33528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9" name="AutoShape 8"/>
          <p:cNvCxnSpPr>
            <a:cxnSpLocks noChangeShapeType="1"/>
            <a:stCxn id="8" idx="5"/>
          </p:cNvCxnSpPr>
          <p:nvPr/>
        </p:nvCxnSpPr>
        <p:spPr bwMode="auto">
          <a:xfrm>
            <a:off x="3089509" y="36782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AutoShape 9"/>
          <p:cNvCxnSpPr>
            <a:cxnSpLocks noChangeShapeType="1"/>
            <a:stCxn id="8" idx="3"/>
          </p:cNvCxnSpPr>
          <p:nvPr/>
        </p:nvCxnSpPr>
        <p:spPr bwMode="auto">
          <a:xfrm flipH="1">
            <a:off x="2417996" y="36782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AutoShape 10"/>
          <p:cNvCxnSpPr>
            <a:cxnSpLocks noChangeShapeType="1"/>
            <a:stCxn id="8" idx="4"/>
          </p:cNvCxnSpPr>
          <p:nvPr/>
        </p:nvCxnSpPr>
        <p:spPr bwMode="auto">
          <a:xfrm>
            <a:off x="2819634" y="3733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3581634" y="3352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15" name="AutoShape 14"/>
          <p:cNvCxnSpPr>
            <a:cxnSpLocks noChangeShapeType="1"/>
            <a:stCxn id="14" idx="5"/>
          </p:cNvCxnSpPr>
          <p:nvPr/>
        </p:nvCxnSpPr>
        <p:spPr bwMode="auto">
          <a:xfrm>
            <a:off x="3906838" y="3678004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AutoShape 15"/>
          <p:cNvCxnSpPr>
            <a:cxnSpLocks noChangeShapeType="1"/>
            <a:stCxn id="14" idx="3"/>
          </p:cNvCxnSpPr>
          <p:nvPr/>
        </p:nvCxnSpPr>
        <p:spPr bwMode="auto">
          <a:xfrm flipH="1">
            <a:off x="3505434" y="3678004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4191000" y="2209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>
                <a:solidFill>
                  <a:srgbClr val="C00000"/>
                </a:solidFill>
              </a:rPr>
              <a:t>18</a:t>
            </a:r>
            <a:endParaRPr lang="el-GR" b="1" dirty="0">
              <a:solidFill>
                <a:srgbClr val="C00000"/>
              </a:solidFill>
            </a:endParaRP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103796" y="27638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7</a:t>
            </a:r>
            <a:endParaRPr lang="el-GR" b="1" dirty="0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5486400" y="27638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 b="1" dirty="0">
              <a:solidFill>
                <a:srgbClr val="C00000"/>
              </a:solidFill>
            </a:endParaRPr>
          </a:p>
        </p:txBody>
      </p:sp>
      <p:cxnSp>
        <p:nvCxnSpPr>
          <p:cNvPr id="20" name="AutoShape 20"/>
          <p:cNvCxnSpPr>
            <a:cxnSpLocks noChangeShapeType="1"/>
            <a:stCxn id="17" idx="5"/>
            <a:endCxn id="19" idx="1"/>
          </p:cNvCxnSpPr>
          <p:nvPr/>
        </p:nvCxnSpPr>
        <p:spPr bwMode="auto">
          <a:xfrm>
            <a:off x="4516204" y="2535004"/>
            <a:ext cx="1025992" cy="2846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1" name="AutoShape 21"/>
          <p:cNvCxnSpPr>
            <a:cxnSpLocks noChangeShapeType="1"/>
            <a:stCxn id="17" idx="3"/>
            <a:endCxn id="18" idx="7"/>
          </p:cNvCxnSpPr>
          <p:nvPr/>
        </p:nvCxnSpPr>
        <p:spPr bwMode="auto">
          <a:xfrm flipH="1">
            <a:off x="3429000" y="2535004"/>
            <a:ext cx="817796" cy="28463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2" name="AutoShape 22"/>
          <p:cNvCxnSpPr>
            <a:cxnSpLocks noChangeShapeType="1"/>
            <a:stCxn id="18" idx="5"/>
            <a:endCxn id="14" idx="0"/>
          </p:cNvCxnSpPr>
          <p:nvPr/>
        </p:nvCxnSpPr>
        <p:spPr bwMode="auto">
          <a:xfrm>
            <a:off x="3429000" y="3089042"/>
            <a:ext cx="343134" cy="2637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23"/>
          <p:cNvCxnSpPr>
            <a:cxnSpLocks noChangeShapeType="1"/>
            <a:stCxn id="18" idx="3"/>
            <a:endCxn id="8" idx="0"/>
          </p:cNvCxnSpPr>
          <p:nvPr/>
        </p:nvCxnSpPr>
        <p:spPr bwMode="auto">
          <a:xfrm flipH="1">
            <a:off x="2819634" y="3089275"/>
            <a:ext cx="3397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24 - TextBox"/>
          <p:cNvSpPr txBox="1"/>
          <p:nvPr/>
        </p:nvSpPr>
        <p:spPr>
          <a:xfrm>
            <a:off x="533634" y="2230438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14</a:t>
            </a:r>
            <a:endParaRPr lang="el-GR" dirty="0"/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5181600" y="33528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32  41</a:t>
            </a:r>
            <a:endParaRPr lang="el-GR" b="1" dirty="0"/>
          </a:p>
        </p:txBody>
      </p:sp>
      <p:cxnSp>
        <p:nvCxnSpPr>
          <p:cNvPr id="27" name="AutoShape 11"/>
          <p:cNvCxnSpPr>
            <a:cxnSpLocks noChangeShapeType="1"/>
            <a:endCxn id="26" idx="3"/>
          </p:cNvCxnSpPr>
          <p:nvPr/>
        </p:nvCxnSpPr>
        <p:spPr bwMode="auto">
          <a:xfrm flipV="1">
            <a:off x="5181600" y="3678004"/>
            <a:ext cx="145070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AutoShape 12"/>
          <p:cNvCxnSpPr>
            <a:cxnSpLocks noChangeShapeType="1"/>
            <a:endCxn id="26" idx="5"/>
          </p:cNvCxnSpPr>
          <p:nvPr/>
        </p:nvCxnSpPr>
        <p:spPr bwMode="auto">
          <a:xfrm flipH="1" flipV="1">
            <a:off x="6027130" y="3678004"/>
            <a:ext cx="145070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4"/>
          <p:cNvCxnSpPr>
            <a:cxnSpLocks noChangeShapeType="1"/>
            <a:stCxn id="19" idx="4"/>
            <a:endCxn id="26" idx="0"/>
          </p:cNvCxnSpPr>
          <p:nvPr/>
        </p:nvCxnSpPr>
        <p:spPr bwMode="auto">
          <a:xfrm>
            <a:off x="5676900" y="3144838"/>
            <a:ext cx="0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38 - TextBox"/>
          <p:cNvSpPr txBox="1"/>
          <p:nvPr/>
        </p:nvSpPr>
        <p:spPr>
          <a:xfrm>
            <a:off x="533400" y="1295400"/>
            <a:ext cx="605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 που οδηγεί σε πολλαπλές συγχωνεύσεις</a:t>
            </a:r>
            <a:endParaRPr lang="el-GR" b="1" dirty="0"/>
          </a:p>
        </p:txBody>
      </p:sp>
      <p:cxnSp>
        <p:nvCxnSpPr>
          <p:cNvPr id="55" name="AutoShape 10"/>
          <p:cNvCxnSpPr>
            <a:cxnSpLocks noChangeShapeType="1"/>
          </p:cNvCxnSpPr>
          <p:nvPr/>
        </p:nvCxnSpPr>
        <p:spPr bwMode="auto">
          <a:xfrm>
            <a:off x="5715000" y="3733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1" name="55 - Καμπύλη γραμμή σύνδεσης"/>
          <p:cNvCxnSpPr/>
          <p:nvPr/>
        </p:nvCxnSpPr>
        <p:spPr bwMode="auto">
          <a:xfrm>
            <a:off x="4495800" y="2455862"/>
            <a:ext cx="1104900" cy="363538"/>
          </a:xfrm>
          <a:prstGeom prst="curvedConnector2">
            <a:avLst/>
          </a:prstGeom>
          <a:solidFill>
            <a:schemeClr val="accent1"/>
          </a:solidFill>
          <a:ln w="19050" cap="flat" cmpd="sng" algn="ctr">
            <a:solidFill>
              <a:srgbClr val="FF3300"/>
            </a:solidFill>
            <a:prstDash val="dash"/>
            <a:round/>
            <a:headEnd type="none" w="med" len="med"/>
            <a:tailEnd type="stealth" w="lg" len="lg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Διαγραφή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892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37920" name="31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646363" y="34290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9" name="AutoShape 8"/>
          <p:cNvCxnSpPr>
            <a:cxnSpLocks noChangeShapeType="1"/>
            <a:stCxn id="8" idx="5"/>
          </p:cNvCxnSpPr>
          <p:nvPr/>
        </p:nvCxnSpPr>
        <p:spPr bwMode="auto">
          <a:xfrm>
            <a:off x="3297238" y="37544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0" name="AutoShape 9"/>
          <p:cNvCxnSpPr>
            <a:cxnSpLocks noChangeShapeType="1"/>
            <a:stCxn id="8" idx="3"/>
          </p:cNvCxnSpPr>
          <p:nvPr/>
        </p:nvCxnSpPr>
        <p:spPr bwMode="auto">
          <a:xfrm flipH="1">
            <a:off x="2625725" y="37544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1" name="AutoShape 10"/>
          <p:cNvCxnSpPr>
            <a:cxnSpLocks noChangeShapeType="1"/>
            <a:stCxn id="8" idx="4"/>
          </p:cNvCxnSpPr>
          <p:nvPr/>
        </p:nvCxnSpPr>
        <p:spPr bwMode="auto">
          <a:xfrm>
            <a:off x="3027363" y="3810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4" name="Oval 13"/>
          <p:cNvSpPr>
            <a:spLocks noChangeArrowheads="1"/>
          </p:cNvSpPr>
          <p:nvPr/>
        </p:nvSpPr>
        <p:spPr bwMode="auto">
          <a:xfrm>
            <a:off x="41910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8</a:t>
            </a:r>
            <a:endParaRPr lang="el-GR" b="1" dirty="0"/>
          </a:p>
        </p:txBody>
      </p:sp>
      <p:cxnSp>
        <p:nvCxnSpPr>
          <p:cNvPr id="15" name="AutoShape 14"/>
          <p:cNvCxnSpPr>
            <a:cxnSpLocks noChangeShapeType="1"/>
            <a:stCxn id="14" idx="5"/>
          </p:cNvCxnSpPr>
          <p:nvPr/>
        </p:nvCxnSpPr>
        <p:spPr bwMode="auto">
          <a:xfrm>
            <a:off x="4516204" y="3754204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6" name="AutoShape 15"/>
          <p:cNvCxnSpPr>
            <a:cxnSpLocks noChangeShapeType="1"/>
            <a:stCxn id="14" idx="3"/>
          </p:cNvCxnSpPr>
          <p:nvPr/>
        </p:nvCxnSpPr>
        <p:spPr bwMode="auto">
          <a:xfrm flipH="1">
            <a:off x="4114800" y="3754204"/>
            <a:ext cx="131996" cy="152634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3962400" y="2743200"/>
            <a:ext cx="838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7  18</a:t>
            </a:r>
            <a:endParaRPr lang="el-GR" b="1" dirty="0"/>
          </a:p>
        </p:txBody>
      </p:sp>
      <p:cxnSp>
        <p:nvCxnSpPr>
          <p:cNvPr id="22" name="AutoShape 22"/>
          <p:cNvCxnSpPr>
            <a:cxnSpLocks noChangeShapeType="1"/>
            <a:stCxn id="18" idx="4"/>
            <a:endCxn id="14" idx="0"/>
          </p:cNvCxnSpPr>
          <p:nvPr/>
        </p:nvCxnSpPr>
        <p:spPr bwMode="auto">
          <a:xfrm>
            <a:off x="4381500" y="31242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3" name="AutoShape 23"/>
          <p:cNvCxnSpPr>
            <a:cxnSpLocks noChangeShapeType="1"/>
            <a:stCxn id="18" idx="3"/>
            <a:endCxn id="8" idx="0"/>
          </p:cNvCxnSpPr>
          <p:nvPr/>
        </p:nvCxnSpPr>
        <p:spPr bwMode="auto">
          <a:xfrm flipH="1">
            <a:off x="3027363" y="3068404"/>
            <a:ext cx="1057789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25" name="24 - TextBox"/>
          <p:cNvSpPr txBox="1"/>
          <p:nvPr/>
        </p:nvSpPr>
        <p:spPr>
          <a:xfrm>
            <a:off x="533634" y="2230438"/>
            <a:ext cx="15007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Διαγραφή 14</a:t>
            </a:r>
            <a:endParaRPr lang="el-GR" dirty="0"/>
          </a:p>
        </p:txBody>
      </p:sp>
      <p:sp>
        <p:nvSpPr>
          <p:cNvPr id="26" name="Oval 2"/>
          <p:cNvSpPr>
            <a:spLocks noChangeArrowheads="1"/>
          </p:cNvSpPr>
          <p:nvPr/>
        </p:nvSpPr>
        <p:spPr bwMode="auto">
          <a:xfrm>
            <a:off x="5257800" y="34290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 dirty="0" smtClean="0"/>
              <a:t>32  41</a:t>
            </a:r>
            <a:endParaRPr lang="el-GR" b="1" dirty="0"/>
          </a:p>
        </p:txBody>
      </p:sp>
      <p:cxnSp>
        <p:nvCxnSpPr>
          <p:cNvPr id="27" name="AutoShape 11"/>
          <p:cNvCxnSpPr>
            <a:cxnSpLocks noChangeShapeType="1"/>
            <a:endCxn id="26" idx="3"/>
          </p:cNvCxnSpPr>
          <p:nvPr/>
        </p:nvCxnSpPr>
        <p:spPr bwMode="auto">
          <a:xfrm flipV="1">
            <a:off x="5257800" y="3754204"/>
            <a:ext cx="145070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8" name="AutoShape 12"/>
          <p:cNvCxnSpPr>
            <a:cxnSpLocks noChangeShapeType="1"/>
            <a:endCxn id="26" idx="5"/>
          </p:cNvCxnSpPr>
          <p:nvPr/>
        </p:nvCxnSpPr>
        <p:spPr bwMode="auto">
          <a:xfrm flipH="1" flipV="1">
            <a:off x="6103330" y="3754204"/>
            <a:ext cx="145070" cy="1319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29" name="AutoShape 24"/>
          <p:cNvCxnSpPr>
            <a:cxnSpLocks noChangeShapeType="1"/>
            <a:stCxn id="18" idx="5"/>
            <a:endCxn id="26" idx="0"/>
          </p:cNvCxnSpPr>
          <p:nvPr/>
        </p:nvCxnSpPr>
        <p:spPr bwMode="auto">
          <a:xfrm>
            <a:off x="4677848" y="3068404"/>
            <a:ext cx="1075252" cy="36059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" name="38 - TextBox"/>
          <p:cNvSpPr txBox="1"/>
          <p:nvPr/>
        </p:nvSpPr>
        <p:spPr>
          <a:xfrm>
            <a:off x="533400" y="1295400"/>
            <a:ext cx="60578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/>
              <a:t>Παράδειγμα που οδηγεί σε πολλαπλές συγχωνεύσεις</a:t>
            </a:r>
            <a:endParaRPr lang="el-GR" b="1" dirty="0"/>
          </a:p>
        </p:txBody>
      </p:sp>
      <p:cxnSp>
        <p:nvCxnSpPr>
          <p:cNvPr id="55" name="AutoShape 10"/>
          <p:cNvCxnSpPr>
            <a:cxnSpLocks noChangeShapeType="1"/>
          </p:cNvCxnSpPr>
          <p:nvPr/>
        </p:nvCxnSpPr>
        <p:spPr bwMode="auto">
          <a:xfrm>
            <a:off x="5791200" y="3810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8916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533400" y="1143000"/>
            <a:ext cx="7315200" cy="457200"/>
          </a:xfrm>
          <a:noFill/>
        </p:spPr>
        <p:txBody>
          <a:bodyPr/>
          <a:lstStyle/>
          <a:p>
            <a:pPr eaLnBrk="1" hangingPunct="1">
              <a:buNone/>
            </a:pPr>
            <a:r>
              <a:rPr lang="el-GR" sz="1800" dirty="0" smtClean="0"/>
              <a:t>Αναπαράσταση των (2,4)-δένδρων με δυαδικά δένδρα αναζήτησης</a:t>
            </a:r>
            <a:endParaRPr lang="en-US" sz="1800" dirty="0" smtClean="0"/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78708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Χρειαζόμαστε 1 </a:t>
            </a:r>
            <a:r>
              <a:rPr lang="en-US"/>
              <a:t>bit </a:t>
            </a:r>
            <a:r>
              <a:rPr lang="el-GR"/>
              <a:t>επιπλέον πληροφορίας ανά κόμβο για την κωδικοποίηση</a:t>
            </a:r>
          </a:p>
          <a:p>
            <a:r>
              <a:rPr lang="el-GR"/>
              <a:t>των 3-κόμβων και των 4-κόμβων</a:t>
            </a:r>
          </a:p>
        </p:txBody>
      </p:sp>
      <p:cxnSp>
        <p:nvCxnSpPr>
          <p:cNvPr id="38918" name="AutoShape 32"/>
          <p:cNvCxnSpPr>
            <a:cxnSpLocks noChangeShapeType="1"/>
          </p:cNvCxnSpPr>
          <p:nvPr/>
        </p:nvCxnSpPr>
        <p:spPr bwMode="auto">
          <a:xfrm flipH="1">
            <a:off x="2438400" y="3962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19" name="AutoShape 33"/>
          <p:cNvCxnSpPr>
            <a:cxnSpLocks noChangeShapeType="1"/>
          </p:cNvCxnSpPr>
          <p:nvPr/>
        </p:nvCxnSpPr>
        <p:spPr bwMode="auto">
          <a:xfrm>
            <a:off x="2667000" y="3962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20" name="Oval 34"/>
          <p:cNvSpPr>
            <a:spLocks noChangeArrowheads="1"/>
          </p:cNvSpPr>
          <p:nvPr/>
        </p:nvSpPr>
        <p:spPr bwMode="auto">
          <a:xfrm>
            <a:off x="2133600" y="36576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8 18 19</a:t>
            </a:r>
          </a:p>
        </p:txBody>
      </p:sp>
      <p:cxnSp>
        <p:nvCxnSpPr>
          <p:cNvPr id="38921" name="AutoShape 35"/>
          <p:cNvCxnSpPr>
            <a:cxnSpLocks noChangeShapeType="1"/>
            <a:endCxn id="38920" idx="3"/>
          </p:cNvCxnSpPr>
          <p:nvPr/>
        </p:nvCxnSpPr>
        <p:spPr bwMode="auto">
          <a:xfrm flipV="1">
            <a:off x="2178050" y="39830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2" name="AutoShape 36"/>
          <p:cNvCxnSpPr>
            <a:cxnSpLocks noChangeShapeType="1"/>
            <a:stCxn id="38920" idx="5"/>
          </p:cNvCxnSpPr>
          <p:nvPr/>
        </p:nvCxnSpPr>
        <p:spPr bwMode="auto">
          <a:xfrm>
            <a:off x="2979738" y="39830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23" name="Oval 37"/>
          <p:cNvSpPr>
            <a:spLocks noChangeArrowheads="1"/>
          </p:cNvSpPr>
          <p:nvPr/>
        </p:nvSpPr>
        <p:spPr bwMode="auto">
          <a:xfrm>
            <a:off x="5181600" y="3352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sp>
        <p:nvSpPr>
          <p:cNvPr id="38924" name="Oval 38"/>
          <p:cNvSpPr>
            <a:spLocks noChangeArrowheads="1"/>
          </p:cNvSpPr>
          <p:nvPr/>
        </p:nvSpPr>
        <p:spPr bwMode="auto">
          <a:xfrm>
            <a:off x="4800600" y="3810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sp>
        <p:nvSpPr>
          <p:cNvPr id="38925" name="Oval 39"/>
          <p:cNvSpPr>
            <a:spLocks noChangeArrowheads="1"/>
          </p:cNvSpPr>
          <p:nvPr/>
        </p:nvSpPr>
        <p:spPr bwMode="auto">
          <a:xfrm>
            <a:off x="5562600" y="3810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38926" name="AutoShape 40"/>
          <p:cNvCxnSpPr>
            <a:cxnSpLocks noChangeShapeType="1"/>
            <a:stCxn id="38923" idx="5"/>
            <a:endCxn id="38925" idx="1"/>
          </p:cNvCxnSpPr>
          <p:nvPr/>
        </p:nvCxnSpPr>
        <p:spPr bwMode="auto">
          <a:xfrm>
            <a:off x="5507038" y="3678238"/>
            <a:ext cx="1111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38927" name="AutoShape 41"/>
          <p:cNvCxnSpPr>
            <a:cxnSpLocks noChangeShapeType="1"/>
            <a:stCxn id="38923" idx="3"/>
            <a:endCxn id="38924" idx="7"/>
          </p:cNvCxnSpPr>
          <p:nvPr/>
        </p:nvCxnSpPr>
        <p:spPr bwMode="auto">
          <a:xfrm flipH="1">
            <a:off x="5126038" y="3678238"/>
            <a:ext cx="1111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38928" name="AutoShape 42"/>
          <p:cNvCxnSpPr>
            <a:cxnSpLocks noChangeShapeType="1"/>
            <a:endCxn id="38925" idx="3"/>
          </p:cNvCxnSpPr>
          <p:nvPr/>
        </p:nvCxnSpPr>
        <p:spPr bwMode="auto">
          <a:xfrm flipV="1">
            <a:off x="5562600" y="4135438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9" name="AutoShape 43"/>
          <p:cNvCxnSpPr>
            <a:cxnSpLocks noChangeShapeType="1"/>
            <a:endCxn id="38925" idx="5"/>
          </p:cNvCxnSpPr>
          <p:nvPr/>
        </p:nvCxnSpPr>
        <p:spPr bwMode="auto">
          <a:xfrm flipH="1" flipV="1">
            <a:off x="5888038" y="4135438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0" name="AutoShape 44"/>
          <p:cNvCxnSpPr>
            <a:cxnSpLocks noChangeShapeType="1"/>
            <a:endCxn id="38924" idx="3"/>
          </p:cNvCxnSpPr>
          <p:nvPr/>
        </p:nvCxnSpPr>
        <p:spPr bwMode="auto">
          <a:xfrm flipV="1">
            <a:off x="4800600" y="4135438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1" name="AutoShape 45"/>
          <p:cNvCxnSpPr>
            <a:cxnSpLocks noChangeShapeType="1"/>
            <a:endCxn id="38924" idx="5"/>
          </p:cNvCxnSpPr>
          <p:nvPr/>
        </p:nvCxnSpPr>
        <p:spPr bwMode="auto">
          <a:xfrm flipH="1" flipV="1">
            <a:off x="5126038" y="4135438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32" name="Oval 46"/>
          <p:cNvSpPr>
            <a:spLocks noChangeArrowheads="1"/>
          </p:cNvSpPr>
          <p:nvPr/>
        </p:nvSpPr>
        <p:spPr bwMode="auto">
          <a:xfrm>
            <a:off x="2230438" y="5029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8933" name="AutoShape 47"/>
          <p:cNvCxnSpPr>
            <a:cxnSpLocks noChangeShapeType="1"/>
            <a:stCxn id="38932" idx="5"/>
          </p:cNvCxnSpPr>
          <p:nvPr/>
        </p:nvCxnSpPr>
        <p:spPr bwMode="auto">
          <a:xfrm>
            <a:off x="2881313" y="5354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4" name="AutoShape 48"/>
          <p:cNvCxnSpPr>
            <a:cxnSpLocks noChangeShapeType="1"/>
            <a:stCxn id="38932" idx="3"/>
          </p:cNvCxnSpPr>
          <p:nvPr/>
        </p:nvCxnSpPr>
        <p:spPr bwMode="auto">
          <a:xfrm flipH="1">
            <a:off x="2209800" y="5354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5" name="AutoShape 49"/>
          <p:cNvCxnSpPr>
            <a:cxnSpLocks noChangeShapeType="1"/>
            <a:stCxn id="38932" idx="4"/>
          </p:cNvCxnSpPr>
          <p:nvPr/>
        </p:nvCxnSpPr>
        <p:spPr bwMode="auto">
          <a:xfrm>
            <a:off x="2611438" y="5410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36" name="Oval 50"/>
          <p:cNvSpPr>
            <a:spLocks noChangeArrowheads="1"/>
          </p:cNvSpPr>
          <p:nvPr/>
        </p:nvSpPr>
        <p:spPr bwMode="auto">
          <a:xfrm>
            <a:off x="4495800" y="4800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sp>
        <p:nvSpPr>
          <p:cNvPr id="38937" name="Oval 51"/>
          <p:cNvSpPr>
            <a:spLocks noChangeArrowheads="1"/>
          </p:cNvSpPr>
          <p:nvPr/>
        </p:nvSpPr>
        <p:spPr bwMode="auto">
          <a:xfrm>
            <a:off x="4114800" y="5257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38938" name="AutoShape 53"/>
          <p:cNvCxnSpPr>
            <a:cxnSpLocks noChangeShapeType="1"/>
            <a:stCxn id="38936" idx="3"/>
            <a:endCxn id="38937" idx="7"/>
          </p:cNvCxnSpPr>
          <p:nvPr/>
        </p:nvCxnSpPr>
        <p:spPr bwMode="auto">
          <a:xfrm flipH="1">
            <a:off x="4440238" y="5126038"/>
            <a:ext cx="1111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38939" name="AutoShape 55"/>
          <p:cNvCxnSpPr>
            <a:cxnSpLocks noChangeShapeType="1"/>
            <a:endCxn id="38937" idx="3"/>
          </p:cNvCxnSpPr>
          <p:nvPr/>
        </p:nvCxnSpPr>
        <p:spPr bwMode="auto">
          <a:xfrm flipV="1">
            <a:off x="4114800" y="5583238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0" name="AutoShape 56"/>
          <p:cNvCxnSpPr>
            <a:cxnSpLocks noChangeShapeType="1"/>
            <a:endCxn id="38937" idx="5"/>
          </p:cNvCxnSpPr>
          <p:nvPr/>
        </p:nvCxnSpPr>
        <p:spPr bwMode="auto">
          <a:xfrm flipH="1" flipV="1">
            <a:off x="4440238" y="5583238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1" name="AutoShape 57"/>
          <p:cNvCxnSpPr>
            <a:cxnSpLocks noChangeShapeType="1"/>
            <a:endCxn id="38936" idx="5"/>
          </p:cNvCxnSpPr>
          <p:nvPr/>
        </p:nvCxnSpPr>
        <p:spPr bwMode="auto">
          <a:xfrm flipH="1" flipV="1">
            <a:off x="4821238" y="5126038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42" name="Text Box 58"/>
          <p:cNvSpPr txBox="1">
            <a:spLocks noChangeArrowheads="1"/>
          </p:cNvSpPr>
          <p:nvPr/>
        </p:nvSpPr>
        <p:spPr bwMode="auto">
          <a:xfrm>
            <a:off x="5241925" y="49895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ή</a:t>
            </a:r>
          </a:p>
        </p:txBody>
      </p:sp>
      <p:sp>
        <p:nvSpPr>
          <p:cNvPr id="38943" name="Oval 59"/>
          <p:cNvSpPr>
            <a:spLocks noChangeArrowheads="1"/>
          </p:cNvSpPr>
          <p:nvPr/>
        </p:nvSpPr>
        <p:spPr bwMode="auto">
          <a:xfrm>
            <a:off x="5867400" y="48212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sp>
        <p:nvSpPr>
          <p:cNvPr id="38944" name="Oval 60"/>
          <p:cNvSpPr>
            <a:spLocks noChangeArrowheads="1"/>
          </p:cNvSpPr>
          <p:nvPr/>
        </p:nvSpPr>
        <p:spPr bwMode="auto">
          <a:xfrm>
            <a:off x="6248400" y="52784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cxnSp>
        <p:nvCxnSpPr>
          <p:cNvPr id="38945" name="AutoShape 61"/>
          <p:cNvCxnSpPr>
            <a:cxnSpLocks noChangeShapeType="1"/>
            <a:stCxn id="38943" idx="5"/>
            <a:endCxn id="38944" idx="1"/>
          </p:cNvCxnSpPr>
          <p:nvPr/>
        </p:nvCxnSpPr>
        <p:spPr bwMode="auto">
          <a:xfrm>
            <a:off x="6192838" y="5146675"/>
            <a:ext cx="1111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38946" name="AutoShape 62"/>
          <p:cNvCxnSpPr>
            <a:cxnSpLocks noChangeShapeType="1"/>
            <a:endCxn id="38944" idx="3"/>
          </p:cNvCxnSpPr>
          <p:nvPr/>
        </p:nvCxnSpPr>
        <p:spPr bwMode="auto">
          <a:xfrm flipV="1">
            <a:off x="6248400" y="5603875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7" name="AutoShape 63"/>
          <p:cNvCxnSpPr>
            <a:cxnSpLocks noChangeShapeType="1"/>
            <a:endCxn id="38944" idx="5"/>
          </p:cNvCxnSpPr>
          <p:nvPr/>
        </p:nvCxnSpPr>
        <p:spPr bwMode="auto">
          <a:xfrm flipH="1" flipV="1">
            <a:off x="6573838" y="5603875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8" name="AutoShape 64"/>
          <p:cNvCxnSpPr>
            <a:cxnSpLocks noChangeShapeType="1"/>
            <a:endCxn id="38943" idx="3"/>
          </p:cNvCxnSpPr>
          <p:nvPr/>
        </p:nvCxnSpPr>
        <p:spPr bwMode="auto">
          <a:xfrm flipV="1">
            <a:off x="5867400" y="5146675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49" name="Text Box 65"/>
          <p:cNvSpPr txBox="1">
            <a:spLocks noChangeArrowheads="1"/>
          </p:cNvSpPr>
          <p:nvPr/>
        </p:nvSpPr>
        <p:spPr bwMode="auto">
          <a:xfrm>
            <a:off x="1828800" y="2703513"/>
            <a:ext cx="14702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 smtClean="0"/>
              <a:t>(2,4)-δένδρο</a:t>
            </a:r>
            <a:endParaRPr lang="el-GR" u="sng" dirty="0"/>
          </a:p>
        </p:txBody>
      </p:sp>
      <p:sp useBgFill="1">
        <p:nvSpPr>
          <p:cNvPr id="38951" name="3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0" name="Text Box 38"/>
          <p:cNvSpPr txBox="1">
            <a:spLocks noChangeArrowheads="1"/>
          </p:cNvSpPr>
          <p:nvPr/>
        </p:nvSpPr>
        <p:spPr bwMode="auto">
          <a:xfrm>
            <a:off x="4151196" y="2667000"/>
            <a:ext cx="24020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 smtClean="0"/>
              <a:t>κοκκινόμαυρο δένδρο</a:t>
            </a:r>
            <a:endParaRPr lang="el-G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915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8917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78708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Χρειαζόμαστε 1 </a:t>
            </a:r>
            <a:r>
              <a:rPr lang="en-US"/>
              <a:t>bit </a:t>
            </a:r>
            <a:r>
              <a:rPr lang="el-GR"/>
              <a:t>επιπλέον πληροφορίας ανά κόμβο για την κωδικοποίηση</a:t>
            </a:r>
          </a:p>
          <a:p>
            <a:r>
              <a:rPr lang="el-GR"/>
              <a:t>των 3-κόμβων και των 4-κόμβων</a:t>
            </a:r>
          </a:p>
        </p:txBody>
      </p:sp>
      <p:cxnSp>
        <p:nvCxnSpPr>
          <p:cNvPr id="38918" name="AutoShape 32"/>
          <p:cNvCxnSpPr>
            <a:cxnSpLocks noChangeShapeType="1"/>
          </p:cNvCxnSpPr>
          <p:nvPr/>
        </p:nvCxnSpPr>
        <p:spPr bwMode="auto">
          <a:xfrm flipH="1">
            <a:off x="2438400" y="3962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19" name="AutoShape 33"/>
          <p:cNvCxnSpPr>
            <a:cxnSpLocks noChangeShapeType="1"/>
          </p:cNvCxnSpPr>
          <p:nvPr/>
        </p:nvCxnSpPr>
        <p:spPr bwMode="auto">
          <a:xfrm>
            <a:off x="2667000" y="3962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20" name="Oval 34"/>
          <p:cNvSpPr>
            <a:spLocks noChangeArrowheads="1"/>
          </p:cNvSpPr>
          <p:nvPr/>
        </p:nvSpPr>
        <p:spPr bwMode="auto">
          <a:xfrm>
            <a:off x="2133600" y="36576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8 18 19</a:t>
            </a:r>
          </a:p>
        </p:txBody>
      </p:sp>
      <p:cxnSp>
        <p:nvCxnSpPr>
          <p:cNvPr id="38921" name="AutoShape 35"/>
          <p:cNvCxnSpPr>
            <a:cxnSpLocks noChangeShapeType="1"/>
            <a:endCxn id="38920" idx="3"/>
          </p:cNvCxnSpPr>
          <p:nvPr/>
        </p:nvCxnSpPr>
        <p:spPr bwMode="auto">
          <a:xfrm flipV="1">
            <a:off x="2178050" y="39830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2" name="AutoShape 36"/>
          <p:cNvCxnSpPr>
            <a:cxnSpLocks noChangeShapeType="1"/>
            <a:stCxn id="38920" idx="5"/>
          </p:cNvCxnSpPr>
          <p:nvPr/>
        </p:nvCxnSpPr>
        <p:spPr bwMode="auto">
          <a:xfrm>
            <a:off x="2979738" y="39830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23" name="Oval 37"/>
          <p:cNvSpPr>
            <a:spLocks noChangeArrowheads="1"/>
          </p:cNvSpPr>
          <p:nvPr/>
        </p:nvSpPr>
        <p:spPr bwMode="auto">
          <a:xfrm>
            <a:off x="5181600" y="3352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sp>
        <p:nvSpPr>
          <p:cNvPr id="38924" name="Oval 38"/>
          <p:cNvSpPr>
            <a:spLocks noChangeArrowheads="1"/>
          </p:cNvSpPr>
          <p:nvPr/>
        </p:nvSpPr>
        <p:spPr bwMode="auto">
          <a:xfrm>
            <a:off x="4800600" y="3810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sp>
        <p:nvSpPr>
          <p:cNvPr id="38925" name="Oval 39"/>
          <p:cNvSpPr>
            <a:spLocks noChangeArrowheads="1"/>
          </p:cNvSpPr>
          <p:nvPr/>
        </p:nvSpPr>
        <p:spPr bwMode="auto">
          <a:xfrm>
            <a:off x="5562600" y="3810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38926" name="AutoShape 40"/>
          <p:cNvCxnSpPr>
            <a:cxnSpLocks noChangeShapeType="1"/>
            <a:stCxn id="38923" idx="5"/>
            <a:endCxn id="38925" idx="1"/>
          </p:cNvCxnSpPr>
          <p:nvPr/>
        </p:nvCxnSpPr>
        <p:spPr bwMode="auto">
          <a:xfrm>
            <a:off x="5507038" y="3678238"/>
            <a:ext cx="1111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38927" name="AutoShape 41"/>
          <p:cNvCxnSpPr>
            <a:cxnSpLocks noChangeShapeType="1"/>
            <a:stCxn id="38923" idx="3"/>
            <a:endCxn id="38924" idx="7"/>
          </p:cNvCxnSpPr>
          <p:nvPr/>
        </p:nvCxnSpPr>
        <p:spPr bwMode="auto">
          <a:xfrm flipH="1">
            <a:off x="5126038" y="3678238"/>
            <a:ext cx="1111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38928" name="AutoShape 42"/>
          <p:cNvCxnSpPr>
            <a:cxnSpLocks noChangeShapeType="1"/>
            <a:endCxn id="38925" idx="3"/>
          </p:cNvCxnSpPr>
          <p:nvPr/>
        </p:nvCxnSpPr>
        <p:spPr bwMode="auto">
          <a:xfrm flipV="1">
            <a:off x="5562600" y="4135438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29" name="AutoShape 43"/>
          <p:cNvCxnSpPr>
            <a:cxnSpLocks noChangeShapeType="1"/>
            <a:endCxn id="38925" idx="5"/>
          </p:cNvCxnSpPr>
          <p:nvPr/>
        </p:nvCxnSpPr>
        <p:spPr bwMode="auto">
          <a:xfrm flipH="1" flipV="1">
            <a:off x="5888038" y="4135438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0" name="AutoShape 44"/>
          <p:cNvCxnSpPr>
            <a:cxnSpLocks noChangeShapeType="1"/>
            <a:endCxn id="38924" idx="3"/>
          </p:cNvCxnSpPr>
          <p:nvPr/>
        </p:nvCxnSpPr>
        <p:spPr bwMode="auto">
          <a:xfrm flipV="1">
            <a:off x="4800600" y="4135438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1" name="AutoShape 45"/>
          <p:cNvCxnSpPr>
            <a:cxnSpLocks noChangeShapeType="1"/>
            <a:endCxn id="38924" idx="5"/>
          </p:cNvCxnSpPr>
          <p:nvPr/>
        </p:nvCxnSpPr>
        <p:spPr bwMode="auto">
          <a:xfrm flipH="1" flipV="1">
            <a:off x="5126038" y="4135438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32" name="Oval 46"/>
          <p:cNvSpPr>
            <a:spLocks noChangeArrowheads="1"/>
          </p:cNvSpPr>
          <p:nvPr/>
        </p:nvSpPr>
        <p:spPr bwMode="auto">
          <a:xfrm>
            <a:off x="2230438" y="5029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8933" name="AutoShape 47"/>
          <p:cNvCxnSpPr>
            <a:cxnSpLocks noChangeShapeType="1"/>
            <a:stCxn id="38932" idx="5"/>
          </p:cNvCxnSpPr>
          <p:nvPr/>
        </p:nvCxnSpPr>
        <p:spPr bwMode="auto">
          <a:xfrm>
            <a:off x="2881313" y="5354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4" name="AutoShape 48"/>
          <p:cNvCxnSpPr>
            <a:cxnSpLocks noChangeShapeType="1"/>
            <a:stCxn id="38932" idx="3"/>
          </p:cNvCxnSpPr>
          <p:nvPr/>
        </p:nvCxnSpPr>
        <p:spPr bwMode="auto">
          <a:xfrm flipH="1">
            <a:off x="2209800" y="5354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35" name="AutoShape 49"/>
          <p:cNvCxnSpPr>
            <a:cxnSpLocks noChangeShapeType="1"/>
            <a:stCxn id="38932" idx="4"/>
          </p:cNvCxnSpPr>
          <p:nvPr/>
        </p:nvCxnSpPr>
        <p:spPr bwMode="auto">
          <a:xfrm>
            <a:off x="2611438" y="5410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36" name="Oval 50"/>
          <p:cNvSpPr>
            <a:spLocks noChangeArrowheads="1"/>
          </p:cNvSpPr>
          <p:nvPr/>
        </p:nvSpPr>
        <p:spPr bwMode="auto">
          <a:xfrm>
            <a:off x="4191000" y="4800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sp>
        <p:nvSpPr>
          <p:cNvPr id="38937" name="Oval 51"/>
          <p:cNvSpPr>
            <a:spLocks noChangeArrowheads="1"/>
          </p:cNvSpPr>
          <p:nvPr/>
        </p:nvSpPr>
        <p:spPr bwMode="auto">
          <a:xfrm>
            <a:off x="3810000" y="5257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38938" name="AutoShape 53"/>
          <p:cNvCxnSpPr>
            <a:cxnSpLocks noChangeShapeType="1"/>
            <a:stCxn id="38936" idx="3"/>
            <a:endCxn id="38937" idx="7"/>
          </p:cNvCxnSpPr>
          <p:nvPr/>
        </p:nvCxnSpPr>
        <p:spPr bwMode="auto">
          <a:xfrm flipH="1">
            <a:off x="4135438" y="5126038"/>
            <a:ext cx="1111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38939" name="AutoShape 55"/>
          <p:cNvCxnSpPr>
            <a:cxnSpLocks noChangeShapeType="1"/>
            <a:endCxn id="38937" idx="3"/>
          </p:cNvCxnSpPr>
          <p:nvPr/>
        </p:nvCxnSpPr>
        <p:spPr bwMode="auto">
          <a:xfrm flipV="1">
            <a:off x="3810000" y="5583238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0" name="AutoShape 56"/>
          <p:cNvCxnSpPr>
            <a:cxnSpLocks noChangeShapeType="1"/>
            <a:endCxn id="38937" idx="5"/>
          </p:cNvCxnSpPr>
          <p:nvPr/>
        </p:nvCxnSpPr>
        <p:spPr bwMode="auto">
          <a:xfrm flipH="1" flipV="1">
            <a:off x="4135438" y="5583238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1" name="AutoShape 57"/>
          <p:cNvCxnSpPr>
            <a:cxnSpLocks noChangeShapeType="1"/>
            <a:endCxn id="38936" idx="5"/>
          </p:cNvCxnSpPr>
          <p:nvPr/>
        </p:nvCxnSpPr>
        <p:spPr bwMode="auto">
          <a:xfrm flipH="1" flipV="1">
            <a:off x="4516438" y="5126038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8942" name="Text Box 58"/>
          <p:cNvSpPr txBox="1">
            <a:spLocks noChangeArrowheads="1"/>
          </p:cNvSpPr>
          <p:nvPr/>
        </p:nvSpPr>
        <p:spPr bwMode="auto">
          <a:xfrm>
            <a:off x="6165850" y="49895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ή</a:t>
            </a:r>
          </a:p>
        </p:txBody>
      </p:sp>
      <p:sp>
        <p:nvSpPr>
          <p:cNvPr id="38943" name="Oval 59"/>
          <p:cNvSpPr>
            <a:spLocks noChangeArrowheads="1"/>
          </p:cNvSpPr>
          <p:nvPr/>
        </p:nvSpPr>
        <p:spPr bwMode="auto">
          <a:xfrm>
            <a:off x="6781800" y="48212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sp>
        <p:nvSpPr>
          <p:cNvPr id="38944" name="Oval 60"/>
          <p:cNvSpPr>
            <a:spLocks noChangeArrowheads="1"/>
          </p:cNvSpPr>
          <p:nvPr/>
        </p:nvSpPr>
        <p:spPr bwMode="auto">
          <a:xfrm>
            <a:off x="7162800" y="52784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cxnSp>
        <p:nvCxnSpPr>
          <p:cNvPr id="38945" name="AutoShape 61"/>
          <p:cNvCxnSpPr>
            <a:cxnSpLocks noChangeShapeType="1"/>
            <a:stCxn id="38943" idx="5"/>
            <a:endCxn id="38944" idx="1"/>
          </p:cNvCxnSpPr>
          <p:nvPr/>
        </p:nvCxnSpPr>
        <p:spPr bwMode="auto">
          <a:xfrm>
            <a:off x="7107238" y="5146675"/>
            <a:ext cx="1111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38946" name="AutoShape 62"/>
          <p:cNvCxnSpPr>
            <a:cxnSpLocks noChangeShapeType="1"/>
            <a:endCxn id="38944" idx="3"/>
          </p:cNvCxnSpPr>
          <p:nvPr/>
        </p:nvCxnSpPr>
        <p:spPr bwMode="auto">
          <a:xfrm flipV="1">
            <a:off x="7162800" y="5603875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7" name="AutoShape 63"/>
          <p:cNvCxnSpPr>
            <a:cxnSpLocks noChangeShapeType="1"/>
            <a:endCxn id="38944" idx="5"/>
          </p:cNvCxnSpPr>
          <p:nvPr/>
        </p:nvCxnSpPr>
        <p:spPr bwMode="auto">
          <a:xfrm flipH="1" flipV="1">
            <a:off x="7488238" y="5603875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8948" name="AutoShape 64"/>
          <p:cNvCxnSpPr>
            <a:cxnSpLocks noChangeShapeType="1"/>
            <a:endCxn id="38943" idx="3"/>
          </p:cNvCxnSpPr>
          <p:nvPr/>
        </p:nvCxnSpPr>
        <p:spPr bwMode="auto">
          <a:xfrm flipV="1">
            <a:off x="6781800" y="5146675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38951" name="3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0" name="Oval 37"/>
          <p:cNvSpPr>
            <a:spLocks noChangeArrowheads="1"/>
          </p:cNvSpPr>
          <p:nvPr/>
        </p:nvSpPr>
        <p:spPr bwMode="auto">
          <a:xfrm>
            <a:off x="7086600" y="3352800"/>
            <a:ext cx="381000" cy="3810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18</a:t>
            </a:r>
          </a:p>
        </p:txBody>
      </p:sp>
      <p:sp>
        <p:nvSpPr>
          <p:cNvPr id="41" name="Oval 38"/>
          <p:cNvSpPr>
            <a:spLocks noChangeArrowheads="1"/>
          </p:cNvSpPr>
          <p:nvPr/>
        </p:nvSpPr>
        <p:spPr bwMode="auto">
          <a:xfrm>
            <a:off x="6705600" y="3810000"/>
            <a:ext cx="381000" cy="3810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sp>
        <p:nvSpPr>
          <p:cNvPr id="42" name="Oval 39"/>
          <p:cNvSpPr>
            <a:spLocks noChangeArrowheads="1"/>
          </p:cNvSpPr>
          <p:nvPr/>
        </p:nvSpPr>
        <p:spPr bwMode="auto">
          <a:xfrm>
            <a:off x="7467600" y="3810000"/>
            <a:ext cx="381000" cy="381000"/>
          </a:xfrm>
          <a:prstGeom prst="ellipse">
            <a:avLst/>
          </a:prstGeom>
          <a:solidFill>
            <a:srgbClr val="CC3300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43" name="AutoShape 40"/>
          <p:cNvCxnSpPr>
            <a:cxnSpLocks noChangeShapeType="1"/>
            <a:stCxn id="40" idx="5"/>
            <a:endCxn id="42" idx="1"/>
          </p:cNvCxnSpPr>
          <p:nvPr/>
        </p:nvCxnSpPr>
        <p:spPr bwMode="auto">
          <a:xfrm>
            <a:off x="7412038" y="3678238"/>
            <a:ext cx="111125" cy="187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" name="AutoShape 41"/>
          <p:cNvCxnSpPr>
            <a:cxnSpLocks noChangeShapeType="1"/>
            <a:stCxn id="40" idx="3"/>
            <a:endCxn id="41" idx="7"/>
          </p:cNvCxnSpPr>
          <p:nvPr/>
        </p:nvCxnSpPr>
        <p:spPr bwMode="auto">
          <a:xfrm flipH="1">
            <a:off x="7031038" y="3678238"/>
            <a:ext cx="111125" cy="187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" name="AutoShape 42"/>
          <p:cNvCxnSpPr>
            <a:cxnSpLocks noChangeShapeType="1"/>
            <a:endCxn id="42" idx="3"/>
          </p:cNvCxnSpPr>
          <p:nvPr/>
        </p:nvCxnSpPr>
        <p:spPr bwMode="auto">
          <a:xfrm flipV="1">
            <a:off x="7467600" y="4135438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" name="AutoShape 43"/>
          <p:cNvCxnSpPr>
            <a:cxnSpLocks noChangeShapeType="1"/>
            <a:endCxn id="42" idx="5"/>
          </p:cNvCxnSpPr>
          <p:nvPr/>
        </p:nvCxnSpPr>
        <p:spPr bwMode="auto">
          <a:xfrm flipH="1" flipV="1">
            <a:off x="7793038" y="4135438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" name="AutoShape 44"/>
          <p:cNvCxnSpPr>
            <a:cxnSpLocks noChangeShapeType="1"/>
            <a:endCxn id="41" idx="3"/>
          </p:cNvCxnSpPr>
          <p:nvPr/>
        </p:nvCxnSpPr>
        <p:spPr bwMode="auto">
          <a:xfrm flipV="1">
            <a:off x="6705600" y="4135438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" name="AutoShape 45"/>
          <p:cNvCxnSpPr>
            <a:cxnSpLocks noChangeShapeType="1"/>
            <a:endCxn id="41" idx="5"/>
          </p:cNvCxnSpPr>
          <p:nvPr/>
        </p:nvCxnSpPr>
        <p:spPr bwMode="auto">
          <a:xfrm flipH="1" flipV="1">
            <a:off x="7031038" y="4135438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9" name="48 - TextBox"/>
          <p:cNvSpPr txBox="1"/>
          <p:nvPr/>
        </p:nvSpPr>
        <p:spPr>
          <a:xfrm>
            <a:off x="6172200" y="3581400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=</a:t>
            </a:r>
            <a:endParaRPr lang="el-GR" dirty="0"/>
          </a:p>
        </p:txBody>
      </p:sp>
      <p:sp>
        <p:nvSpPr>
          <p:cNvPr id="50" name="Oval 50"/>
          <p:cNvSpPr>
            <a:spLocks noChangeArrowheads="1"/>
          </p:cNvSpPr>
          <p:nvPr/>
        </p:nvSpPr>
        <p:spPr bwMode="auto">
          <a:xfrm>
            <a:off x="5562600" y="4800600"/>
            <a:ext cx="381000" cy="3810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51" name="Oval 51"/>
          <p:cNvSpPr>
            <a:spLocks noChangeArrowheads="1"/>
          </p:cNvSpPr>
          <p:nvPr/>
        </p:nvSpPr>
        <p:spPr bwMode="auto">
          <a:xfrm>
            <a:off x="5181600" y="5257800"/>
            <a:ext cx="381000" cy="381000"/>
          </a:xfrm>
          <a:prstGeom prst="ellipse">
            <a:avLst/>
          </a:prstGeom>
          <a:solidFill>
            <a:srgbClr val="CC33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52" name="AutoShape 53"/>
          <p:cNvCxnSpPr>
            <a:cxnSpLocks noChangeShapeType="1"/>
            <a:stCxn id="50" idx="3"/>
            <a:endCxn id="51" idx="7"/>
          </p:cNvCxnSpPr>
          <p:nvPr/>
        </p:nvCxnSpPr>
        <p:spPr bwMode="auto">
          <a:xfrm flipH="1">
            <a:off x="5507038" y="5126038"/>
            <a:ext cx="111125" cy="187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55"/>
          <p:cNvCxnSpPr>
            <a:cxnSpLocks noChangeShapeType="1"/>
            <a:endCxn id="51" idx="3"/>
          </p:cNvCxnSpPr>
          <p:nvPr/>
        </p:nvCxnSpPr>
        <p:spPr bwMode="auto">
          <a:xfrm flipV="1">
            <a:off x="5181600" y="5583238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" name="AutoShape 56"/>
          <p:cNvCxnSpPr>
            <a:cxnSpLocks noChangeShapeType="1"/>
            <a:endCxn id="51" idx="5"/>
          </p:cNvCxnSpPr>
          <p:nvPr/>
        </p:nvCxnSpPr>
        <p:spPr bwMode="auto">
          <a:xfrm flipH="1" flipV="1">
            <a:off x="5507038" y="5583238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" name="AutoShape 57"/>
          <p:cNvCxnSpPr>
            <a:cxnSpLocks noChangeShapeType="1"/>
            <a:endCxn id="50" idx="5"/>
          </p:cNvCxnSpPr>
          <p:nvPr/>
        </p:nvCxnSpPr>
        <p:spPr bwMode="auto">
          <a:xfrm flipH="1" flipV="1">
            <a:off x="5888038" y="5126038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" name="Oval 59"/>
          <p:cNvSpPr>
            <a:spLocks noChangeArrowheads="1"/>
          </p:cNvSpPr>
          <p:nvPr/>
        </p:nvSpPr>
        <p:spPr bwMode="auto">
          <a:xfrm>
            <a:off x="8153400" y="4821238"/>
            <a:ext cx="381000" cy="381000"/>
          </a:xfrm>
          <a:prstGeom prst="ellipse">
            <a:avLst/>
          </a:prstGeom>
          <a:solidFill>
            <a:schemeClr val="tx1">
              <a:alpha val="59999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57" name="Oval 60"/>
          <p:cNvSpPr>
            <a:spLocks noChangeArrowheads="1"/>
          </p:cNvSpPr>
          <p:nvPr/>
        </p:nvSpPr>
        <p:spPr bwMode="auto">
          <a:xfrm>
            <a:off x="8534400" y="5278438"/>
            <a:ext cx="381000" cy="381000"/>
          </a:xfrm>
          <a:prstGeom prst="ellipse">
            <a:avLst/>
          </a:prstGeom>
          <a:solidFill>
            <a:srgbClr val="CC3300">
              <a:alpha val="60000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cxnSp>
        <p:nvCxnSpPr>
          <p:cNvPr id="58" name="AutoShape 61"/>
          <p:cNvCxnSpPr>
            <a:cxnSpLocks noChangeShapeType="1"/>
            <a:stCxn id="56" idx="5"/>
            <a:endCxn id="57" idx="1"/>
          </p:cNvCxnSpPr>
          <p:nvPr/>
        </p:nvCxnSpPr>
        <p:spPr bwMode="auto">
          <a:xfrm>
            <a:off x="8478838" y="5146675"/>
            <a:ext cx="111125" cy="1873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9" name="AutoShape 62"/>
          <p:cNvCxnSpPr>
            <a:cxnSpLocks noChangeShapeType="1"/>
            <a:endCxn id="57" idx="3"/>
          </p:cNvCxnSpPr>
          <p:nvPr/>
        </p:nvCxnSpPr>
        <p:spPr bwMode="auto">
          <a:xfrm flipV="1">
            <a:off x="8534400" y="5603875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0" name="AutoShape 63"/>
          <p:cNvCxnSpPr>
            <a:cxnSpLocks noChangeShapeType="1"/>
            <a:endCxn id="57" idx="5"/>
          </p:cNvCxnSpPr>
          <p:nvPr/>
        </p:nvCxnSpPr>
        <p:spPr bwMode="auto">
          <a:xfrm flipH="1" flipV="1">
            <a:off x="8859838" y="5603875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" name="AutoShape 64"/>
          <p:cNvCxnSpPr>
            <a:cxnSpLocks noChangeShapeType="1"/>
            <a:endCxn id="56" idx="3"/>
          </p:cNvCxnSpPr>
          <p:nvPr/>
        </p:nvCxnSpPr>
        <p:spPr bwMode="auto">
          <a:xfrm flipV="1">
            <a:off x="8153400" y="5146675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62" name="61 - TextBox"/>
          <p:cNvSpPr txBox="1"/>
          <p:nvPr/>
        </p:nvSpPr>
        <p:spPr>
          <a:xfrm>
            <a:off x="4724400" y="51170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=</a:t>
            </a:r>
            <a:endParaRPr lang="el-GR" dirty="0"/>
          </a:p>
        </p:txBody>
      </p:sp>
      <p:sp>
        <p:nvSpPr>
          <p:cNvPr id="63" name="62 - TextBox"/>
          <p:cNvSpPr txBox="1"/>
          <p:nvPr/>
        </p:nvSpPr>
        <p:spPr>
          <a:xfrm>
            <a:off x="7681682" y="5117068"/>
            <a:ext cx="3193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=</a:t>
            </a:r>
            <a:endParaRPr lang="el-GR" dirty="0"/>
          </a:p>
        </p:txBody>
      </p:sp>
      <p:sp>
        <p:nvSpPr>
          <p:cNvPr id="65" name="Rectangle 5"/>
          <p:cNvSpPr txBox="1">
            <a:spLocks noChangeArrowheads="1"/>
          </p:cNvSpPr>
          <p:nvPr/>
        </p:nvSpPr>
        <p:spPr bwMode="auto">
          <a:xfrm>
            <a:off x="533400" y="1143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Αναπαράσταση των (2,4)-δένδρων με δυαδικά δένδρα αναζήτησης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6" name="Text Box 65"/>
          <p:cNvSpPr txBox="1">
            <a:spLocks noChangeArrowheads="1"/>
          </p:cNvSpPr>
          <p:nvPr/>
        </p:nvSpPr>
        <p:spPr bwMode="auto">
          <a:xfrm>
            <a:off x="1828800" y="2703513"/>
            <a:ext cx="14702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 smtClean="0"/>
              <a:t>(2,4)-δένδρο</a:t>
            </a:r>
            <a:endParaRPr lang="el-GR" u="sng" dirty="0"/>
          </a:p>
        </p:txBody>
      </p:sp>
      <p:sp>
        <p:nvSpPr>
          <p:cNvPr id="67" name="Text Box 38"/>
          <p:cNvSpPr txBox="1">
            <a:spLocks noChangeArrowheads="1"/>
          </p:cNvSpPr>
          <p:nvPr/>
        </p:nvSpPr>
        <p:spPr bwMode="auto">
          <a:xfrm>
            <a:off x="4151196" y="2667000"/>
            <a:ext cx="24020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 smtClean="0"/>
              <a:t>κοκκινόμαυρο δένδρο</a:t>
            </a:r>
            <a:endParaRPr lang="el-G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939" name="Text Box 4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39941" name="Text Box 6"/>
          <p:cNvSpPr txBox="1">
            <a:spLocks noChangeArrowheads="1"/>
          </p:cNvSpPr>
          <p:nvPr/>
        </p:nvSpPr>
        <p:spPr bwMode="auto">
          <a:xfrm>
            <a:off x="533400" y="1600200"/>
            <a:ext cx="78708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Χρειαζόμαστε 1 </a:t>
            </a:r>
            <a:r>
              <a:rPr lang="en-US"/>
              <a:t>bit </a:t>
            </a:r>
            <a:r>
              <a:rPr lang="el-GR"/>
              <a:t>επιπλέον πληροφορίας ανά κόμβο για την κωδικοποίηση</a:t>
            </a:r>
          </a:p>
          <a:p>
            <a:r>
              <a:rPr lang="el-GR"/>
              <a:t>των 3-κόμβων και των 4-κόμβων</a:t>
            </a:r>
          </a:p>
        </p:txBody>
      </p:sp>
      <p:cxnSp>
        <p:nvCxnSpPr>
          <p:cNvPr id="39942" name="AutoShape 32"/>
          <p:cNvCxnSpPr>
            <a:cxnSpLocks noChangeShapeType="1"/>
          </p:cNvCxnSpPr>
          <p:nvPr/>
        </p:nvCxnSpPr>
        <p:spPr bwMode="auto">
          <a:xfrm flipH="1">
            <a:off x="2438400" y="3962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3" name="AutoShape 33"/>
          <p:cNvCxnSpPr>
            <a:cxnSpLocks noChangeShapeType="1"/>
          </p:cNvCxnSpPr>
          <p:nvPr/>
        </p:nvCxnSpPr>
        <p:spPr bwMode="auto">
          <a:xfrm>
            <a:off x="2667000" y="3962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944" name="Oval 34"/>
          <p:cNvSpPr>
            <a:spLocks noChangeArrowheads="1"/>
          </p:cNvSpPr>
          <p:nvPr/>
        </p:nvSpPr>
        <p:spPr bwMode="auto">
          <a:xfrm>
            <a:off x="2133600" y="36576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8 18 19</a:t>
            </a:r>
          </a:p>
        </p:txBody>
      </p:sp>
      <p:cxnSp>
        <p:nvCxnSpPr>
          <p:cNvPr id="39945" name="AutoShape 35"/>
          <p:cNvCxnSpPr>
            <a:cxnSpLocks noChangeShapeType="1"/>
            <a:endCxn id="39944" idx="3"/>
          </p:cNvCxnSpPr>
          <p:nvPr/>
        </p:nvCxnSpPr>
        <p:spPr bwMode="auto">
          <a:xfrm flipV="1">
            <a:off x="2178050" y="39830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46" name="AutoShape 36"/>
          <p:cNvCxnSpPr>
            <a:cxnSpLocks noChangeShapeType="1"/>
            <a:stCxn id="39944" idx="5"/>
          </p:cNvCxnSpPr>
          <p:nvPr/>
        </p:nvCxnSpPr>
        <p:spPr bwMode="auto">
          <a:xfrm>
            <a:off x="2979738" y="39830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947" name="Oval 37"/>
          <p:cNvSpPr>
            <a:spLocks noChangeArrowheads="1"/>
          </p:cNvSpPr>
          <p:nvPr/>
        </p:nvSpPr>
        <p:spPr bwMode="auto">
          <a:xfrm>
            <a:off x="5181600" y="3352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sp>
        <p:nvSpPr>
          <p:cNvPr id="39948" name="Oval 38"/>
          <p:cNvSpPr>
            <a:spLocks noChangeArrowheads="1"/>
          </p:cNvSpPr>
          <p:nvPr/>
        </p:nvSpPr>
        <p:spPr bwMode="auto">
          <a:xfrm>
            <a:off x="4800600" y="3810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sp>
        <p:nvSpPr>
          <p:cNvPr id="39949" name="Oval 39"/>
          <p:cNvSpPr>
            <a:spLocks noChangeArrowheads="1"/>
          </p:cNvSpPr>
          <p:nvPr/>
        </p:nvSpPr>
        <p:spPr bwMode="auto">
          <a:xfrm>
            <a:off x="5562600" y="3810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39950" name="AutoShape 40"/>
          <p:cNvCxnSpPr>
            <a:cxnSpLocks noChangeShapeType="1"/>
            <a:stCxn id="39947" idx="5"/>
            <a:endCxn id="39949" idx="1"/>
          </p:cNvCxnSpPr>
          <p:nvPr/>
        </p:nvCxnSpPr>
        <p:spPr bwMode="auto">
          <a:xfrm>
            <a:off x="5507038" y="3678238"/>
            <a:ext cx="1111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39951" name="AutoShape 41"/>
          <p:cNvCxnSpPr>
            <a:cxnSpLocks noChangeShapeType="1"/>
            <a:stCxn id="39947" idx="3"/>
            <a:endCxn id="39948" idx="7"/>
          </p:cNvCxnSpPr>
          <p:nvPr/>
        </p:nvCxnSpPr>
        <p:spPr bwMode="auto">
          <a:xfrm flipH="1">
            <a:off x="5126038" y="3678238"/>
            <a:ext cx="1111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39952" name="AutoShape 42"/>
          <p:cNvCxnSpPr>
            <a:cxnSpLocks noChangeShapeType="1"/>
            <a:endCxn id="39949" idx="3"/>
          </p:cNvCxnSpPr>
          <p:nvPr/>
        </p:nvCxnSpPr>
        <p:spPr bwMode="auto">
          <a:xfrm flipV="1">
            <a:off x="5562600" y="4135438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3" name="AutoShape 43"/>
          <p:cNvCxnSpPr>
            <a:cxnSpLocks noChangeShapeType="1"/>
            <a:endCxn id="39949" idx="5"/>
          </p:cNvCxnSpPr>
          <p:nvPr/>
        </p:nvCxnSpPr>
        <p:spPr bwMode="auto">
          <a:xfrm flipH="1" flipV="1">
            <a:off x="5888038" y="4135438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4" name="AutoShape 44"/>
          <p:cNvCxnSpPr>
            <a:cxnSpLocks noChangeShapeType="1"/>
            <a:endCxn id="39948" idx="3"/>
          </p:cNvCxnSpPr>
          <p:nvPr/>
        </p:nvCxnSpPr>
        <p:spPr bwMode="auto">
          <a:xfrm flipV="1">
            <a:off x="4800600" y="4135438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5" name="AutoShape 45"/>
          <p:cNvCxnSpPr>
            <a:cxnSpLocks noChangeShapeType="1"/>
            <a:endCxn id="39948" idx="5"/>
          </p:cNvCxnSpPr>
          <p:nvPr/>
        </p:nvCxnSpPr>
        <p:spPr bwMode="auto">
          <a:xfrm flipH="1" flipV="1">
            <a:off x="5126038" y="4135438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956" name="Oval 46"/>
          <p:cNvSpPr>
            <a:spLocks noChangeArrowheads="1"/>
          </p:cNvSpPr>
          <p:nvPr/>
        </p:nvSpPr>
        <p:spPr bwMode="auto">
          <a:xfrm>
            <a:off x="2230438" y="5029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39957" name="AutoShape 47"/>
          <p:cNvCxnSpPr>
            <a:cxnSpLocks noChangeShapeType="1"/>
            <a:stCxn id="39956" idx="5"/>
          </p:cNvCxnSpPr>
          <p:nvPr/>
        </p:nvCxnSpPr>
        <p:spPr bwMode="auto">
          <a:xfrm>
            <a:off x="2881313" y="5354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8" name="AutoShape 48"/>
          <p:cNvCxnSpPr>
            <a:cxnSpLocks noChangeShapeType="1"/>
            <a:stCxn id="39956" idx="3"/>
          </p:cNvCxnSpPr>
          <p:nvPr/>
        </p:nvCxnSpPr>
        <p:spPr bwMode="auto">
          <a:xfrm flipH="1">
            <a:off x="2209800" y="5354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59" name="AutoShape 49"/>
          <p:cNvCxnSpPr>
            <a:cxnSpLocks noChangeShapeType="1"/>
            <a:stCxn id="39956" idx="4"/>
          </p:cNvCxnSpPr>
          <p:nvPr/>
        </p:nvCxnSpPr>
        <p:spPr bwMode="auto">
          <a:xfrm>
            <a:off x="2611438" y="5410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960" name="Oval 50"/>
          <p:cNvSpPr>
            <a:spLocks noChangeArrowheads="1"/>
          </p:cNvSpPr>
          <p:nvPr/>
        </p:nvSpPr>
        <p:spPr bwMode="auto">
          <a:xfrm>
            <a:off x="4495800" y="4800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sp>
        <p:nvSpPr>
          <p:cNvPr id="39961" name="Oval 51"/>
          <p:cNvSpPr>
            <a:spLocks noChangeArrowheads="1"/>
          </p:cNvSpPr>
          <p:nvPr/>
        </p:nvSpPr>
        <p:spPr bwMode="auto">
          <a:xfrm>
            <a:off x="4114800" y="5257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39962" name="AutoShape 53"/>
          <p:cNvCxnSpPr>
            <a:cxnSpLocks noChangeShapeType="1"/>
            <a:stCxn id="39960" idx="3"/>
            <a:endCxn id="39961" idx="7"/>
          </p:cNvCxnSpPr>
          <p:nvPr/>
        </p:nvCxnSpPr>
        <p:spPr bwMode="auto">
          <a:xfrm flipH="1">
            <a:off x="4440238" y="5126038"/>
            <a:ext cx="1111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39963" name="AutoShape 55"/>
          <p:cNvCxnSpPr>
            <a:cxnSpLocks noChangeShapeType="1"/>
            <a:endCxn id="39961" idx="3"/>
          </p:cNvCxnSpPr>
          <p:nvPr/>
        </p:nvCxnSpPr>
        <p:spPr bwMode="auto">
          <a:xfrm flipV="1">
            <a:off x="4114800" y="5583238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64" name="AutoShape 56"/>
          <p:cNvCxnSpPr>
            <a:cxnSpLocks noChangeShapeType="1"/>
            <a:endCxn id="39961" idx="5"/>
          </p:cNvCxnSpPr>
          <p:nvPr/>
        </p:nvCxnSpPr>
        <p:spPr bwMode="auto">
          <a:xfrm flipH="1" flipV="1">
            <a:off x="4440238" y="5583238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65" name="AutoShape 57"/>
          <p:cNvCxnSpPr>
            <a:cxnSpLocks noChangeShapeType="1"/>
            <a:endCxn id="39960" idx="5"/>
          </p:cNvCxnSpPr>
          <p:nvPr/>
        </p:nvCxnSpPr>
        <p:spPr bwMode="auto">
          <a:xfrm flipH="1" flipV="1">
            <a:off x="4821238" y="5126038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966" name="Text Box 58"/>
          <p:cNvSpPr txBox="1">
            <a:spLocks noChangeArrowheads="1"/>
          </p:cNvSpPr>
          <p:nvPr/>
        </p:nvSpPr>
        <p:spPr bwMode="auto">
          <a:xfrm>
            <a:off x="5241925" y="4989513"/>
            <a:ext cx="31115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ή</a:t>
            </a:r>
          </a:p>
        </p:txBody>
      </p:sp>
      <p:sp>
        <p:nvSpPr>
          <p:cNvPr id="39967" name="Oval 59"/>
          <p:cNvSpPr>
            <a:spLocks noChangeArrowheads="1"/>
          </p:cNvSpPr>
          <p:nvPr/>
        </p:nvSpPr>
        <p:spPr bwMode="auto">
          <a:xfrm>
            <a:off x="5867400" y="48212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sp>
        <p:nvSpPr>
          <p:cNvPr id="39968" name="Oval 60"/>
          <p:cNvSpPr>
            <a:spLocks noChangeArrowheads="1"/>
          </p:cNvSpPr>
          <p:nvPr/>
        </p:nvSpPr>
        <p:spPr bwMode="auto">
          <a:xfrm>
            <a:off x="6248400" y="52784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cxnSp>
        <p:nvCxnSpPr>
          <p:cNvPr id="39969" name="AutoShape 61"/>
          <p:cNvCxnSpPr>
            <a:cxnSpLocks noChangeShapeType="1"/>
            <a:stCxn id="39967" idx="5"/>
            <a:endCxn id="39968" idx="1"/>
          </p:cNvCxnSpPr>
          <p:nvPr/>
        </p:nvCxnSpPr>
        <p:spPr bwMode="auto">
          <a:xfrm>
            <a:off x="6192838" y="5146675"/>
            <a:ext cx="1111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39970" name="AutoShape 62"/>
          <p:cNvCxnSpPr>
            <a:cxnSpLocks noChangeShapeType="1"/>
            <a:endCxn id="39968" idx="3"/>
          </p:cNvCxnSpPr>
          <p:nvPr/>
        </p:nvCxnSpPr>
        <p:spPr bwMode="auto">
          <a:xfrm flipV="1">
            <a:off x="6248400" y="5603875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71" name="AutoShape 63"/>
          <p:cNvCxnSpPr>
            <a:cxnSpLocks noChangeShapeType="1"/>
            <a:endCxn id="39968" idx="5"/>
          </p:cNvCxnSpPr>
          <p:nvPr/>
        </p:nvCxnSpPr>
        <p:spPr bwMode="auto">
          <a:xfrm flipH="1" flipV="1">
            <a:off x="6573838" y="5603875"/>
            <a:ext cx="555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39972" name="AutoShape 64"/>
          <p:cNvCxnSpPr>
            <a:cxnSpLocks noChangeShapeType="1"/>
            <a:endCxn id="39967" idx="3"/>
          </p:cNvCxnSpPr>
          <p:nvPr/>
        </p:nvCxnSpPr>
        <p:spPr bwMode="auto">
          <a:xfrm flipV="1">
            <a:off x="5867400" y="5146675"/>
            <a:ext cx="555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39975" name="Rectangle 38"/>
          <p:cNvSpPr>
            <a:spLocks noChangeArrowheads="1"/>
          </p:cNvSpPr>
          <p:nvPr/>
        </p:nvSpPr>
        <p:spPr bwMode="auto">
          <a:xfrm>
            <a:off x="6553200" y="3124200"/>
            <a:ext cx="2362200" cy="381000"/>
          </a:xfrm>
          <a:prstGeom prst="rect">
            <a:avLst/>
          </a:prstGeom>
          <a:solidFill>
            <a:srgbClr val="FF9900">
              <a:alpha val="30196"/>
            </a:srgbClr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9976" name="Text Box 35"/>
          <p:cNvSpPr txBox="1">
            <a:spLocks noChangeArrowheads="1"/>
          </p:cNvSpPr>
          <p:nvPr/>
        </p:nvSpPr>
        <p:spPr bwMode="auto">
          <a:xfrm>
            <a:off x="6553200" y="3138488"/>
            <a:ext cx="715963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ύψος</a:t>
            </a:r>
          </a:p>
        </p:txBody>
      </p:sp>
      <p:pic>
        <p:nvPicPr>
          <p:cNvPr id="39977" name="47 - Εικόνα" descr="TP_t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15200" y="3200400"/>
            <a:ext cx="1471613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78" name="45 - Δεξιό βέλος"/>
          <p:cNvSpPr>
            <a:spLocks noChangeArrowheads="1"/>
          </p:cNvSpPr>
          <p:nvPr/>
        </p:nvSpPr>
        <p:spPr bwMode="auto">
          <a:xfrm>
            <a:off x="6019800" y="32004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alpha val="12157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 useBgFill="1">
        <p:nvSpPr>
          <p:cNvPr id="39979" name="42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5" name="Rectangle 5"/>
          <p:cNvSpPr txBox="1">
            <a:spLocks noChangeArrowheads="1"/>
          </p:cNvSpPr>
          <p:nvPr/>
        </p:nvSpPr>
        <p:spPr bwMode="auto">
          <a:xfrm>
            <a:off x="533400" y="1143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Αναπαράσταση των (2,4)-δένδρων με δυαδικά δένδρα αναζήτησης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6" name="Text Box 65"/>
          <p:cNvSpPr txBox="1">
            <a:spLocks noChangeArrowheads="1"/>
          </p:cNvSpPr>
          <p:nvPr/>
        </p:nvSpPr>
        <p:spPr bwMode="auto">
          <a:xfrm>
            <a:off x="1828800" y="2703513"/>
            <a:ext cx="14702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 smtClean="0"/>
              <a:t>(2,4)-δένδρο</a:t>
            </a:r>
            <a:endParaRPr lang="el-GR" u="sng" dirty="0"/>
          </a:p>
        </p:txBody>
      </p:sp>
      <p:sp>
        <p:nvSpPr>
          <p:cNvPr id="48" name="Text Box 38"/>
          <p:cNvSpPr txBox="1">
            <a:spLocks noChangeArrowheads="1"/>
          </p:cNvSpPr>
          <p:nvPr/>
        </p:nvSpPr>
        <p:spPr bwMode="auto">
          <a:xfrm>
            <a:off x="4151196" y="2667000"/>
            <a:ext cx="24020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 smtClean="0"/>
              <a:t>κοκκινόμαυρο δένδρο</a:t>
            </a:r>
            <a:endParaRPr lang="el-G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963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40965" name="Text Box 5"/>
          <p:cNvSpPr txBox="1">
            <a:spLocks noChangeArrowheads="1"/>
          </p:cNvSpPr>
          <p:nvPr/>
        </p:nvSpPr>
        <p:spPr bwMode="auto">
          <a:xfrm>
            <a:off x="533400" y="1600200"/>
            <a:ext cx="7870825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Χρειαζόμαστε 1 </a:t>
            </a:r>
            <a:r>
              <a:rPr lang="en-US"/>
              <a:t>bit </a:t>
            </a:r>
            <a:r>
              <a:rPr lang="el-GR"/>
              <a:t>επιπλέον πληροφορίας ανά κόμβο για την κωδικοποίηση</a:t>
            </a:r>
          </a:p>
          <a:p>
            <a:r>
              <a:rPr lang="el-GR"/>
              <a:t>των 3-κόμβων και των 4-κόμβων</a:t>
            </a:r>
          </a:p>
        </p:txBody>
      </p:sp>
      <p:sp>
        <p:nvSpPr>
          <p:cNvPr id="40967" name="Text Box 38"/>
          <p:cNvSpPr txBox="1">
            <a:spLocks noChangeArrowheads="1"/>
          </p:cNvSpPr>
          <p:nvPr/>
        </p:nvSpPr>
        <p:spPr bwMode="auto">
          <a:xfrm>
            <a:off x="4953000" y="2743200"/>
            <a:ext cx="240200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 smtClean="0"/>
              <a:t>κοκκινόμαυρο δένδρο</a:t>
            </a:r>
            <a:endParaRPr lang="el-GR" u="sng" dirty="0"/>
          </a:p>
        </p:txBody>
      </p:sp>
      <p:cxnSp>
        <p:nvCxnSpPr>
          <p:cNvPr id="40968" name="AutoShape 39"/>
          <p:cNvCxnSpPr>
            <a:cxnSpLocks noChangeShapeType="1"/>
            <a:stCxn id="40978" idx="3"/>
          </p:cNvCxnSpPr>
          <p:nvPr/>
        </p:nvCxnSpPr>
        <p:spPr bwMode="auto">
          <a:xfrm flipH="1">
            <a:off x="914400" y="4897438"/>
            <a:ext cx="122238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69" name="AutoShape 40"/>
          <p:cNvCxnSpPr>
            <a:cxnSpLocks noChangeShapeType="1"/>
            <a:endCxn id="40978" idx="5"/>
          </p:cNvCxnSpPr>
          <p:nvPr/>
        </p:nvCxnSpPr>
        <p:spPr bwMode="auto">
          <a:xfrm flipH="1" flipV="1">
            <a:off x="1630363" y="4897438"/>
            <a:ext cx="122237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0" name="AutoShape 41"/>
          <p:cNvCxnSpPr>
            <a:cxnSpLocks noChangeShapeType="1"/>
          </p:cNvCxnSpPr>
          <p:nvPr/>
        </p:nvCxnSpPr>
        <p:spPr bwMode="auto">
          <a:xfrm flipH="1">
            <a:off x="1143000" y="48768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71" name="AutoShape 42"/>
          <p:cNvCxnSpPr>
            <a:cxnSpLocks noChangeShapeType="1"/>
          </p:cNvCxnSpPr>
          <p:nvPr/>
        </p:nvCxnSpPr>
        <p:spPr bwMode="auto">
          <a:xfrm>
            <a:off x="1371600" y="48768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72" name="Oval 43"/>
          <p:cNvSpPr>
            <a:spLocks noChangeArrowheads="1"/>
          </p:cNvSpPr>
          <p:nvPr/>
        </p:nvSpPr>
        <p:spPr bwMode="auto">
          <a:xfrm>
            <a:off x="16764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40973" name="Oval 44"/>
          <p:cNvSpPr>
            <a:spLocks noChangeArrowheads="1"/>
          </p:cNvSpPr>
          <p:nvPr/>
        </p:nvSpPr>
        <p:spPr bwMode="auto">
          <a:xfrm>
            <a:off x="685800" y="3962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40974" name="Oval 45"/>
          <p:cNvSpPr>
            <a:spLocks noChangeArrowheads="1"/>
          </p:cNvSpPr>
          <p:nvPr/>
        </p:nvSpPr>
        <p:spPr bwMode="auto">
          <a:xfrm>
            <a:off x="2601913" y="39624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19 3</a:t>
            </a:r>
            <a:r>
              <a:rPr lang="en-US" b="1"/>
              <a:t>1</a:t>
            </a:r>
            <a:endParaRPr lang="el-GR" b="1"/>
          </a:p>
        </p:txBody>
      </p:sp>
      <p:sp>
        <p:nvSpPr>
          <p:cNvPr id="40975" name="Oval 46"/>
          <p:cNvSpPr>
            <a:spLocks noChangeArrowheads="1"/>
          </p:cNvSpPr>
          <p:nvPr/>
        </p:nvSpPr>
        <p:spPr bwMode="auto">
          <a:xfrm>
            <a:off x="1992313" y="45720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6 18</a:t>
            </a:r>
          </a:p>
        </p:txBody>
      </p:sp>
      <p:sp>
        <p:nvSpPr>
          <p:cNvPr id="40976" name="Oval 47"/>
          <p:cNvSpPr>
            <a:spLocks noChangeArrowheads="1"/>
          </p:cNvSpPr>
          <p:nvPr/>
        </p:nvSpPr>
        <p:spPr bwMode="auto">
          <a:xfrm>
            <a:off x="3276600" y="45720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33 40</a:t>
            </a:r>
          </a:p>
        </p:txBody>
      </p:sp>
      <p:sp>
        <p:nvSpPr>
          <p:cNvPr id="40977" name="Oval 48"/>
          <p:cNvSpPr>
            <a:spLocks noChangeArrowheads="1"/>
          </p:cNvSpPr>
          <p:nvPr/>
        </p:nvSpPr>
        <p:spPr bwMode="auto">
          <a:xfrm>
            <a:off x="2754313" y="4572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r>
              <a:rPr lang="el-GR" b="1"/>
              <a:t>4</a:t>
            </a:r>
          </a:p>
        </p:txBody>
      </p:sp>
      <p:sp>
        <p:nvSpPr>
          <p:cNvPr id="40978" name="Oval 49"/>
          <p:cNvSpPr>
            <a:spLocks noChangeArrowheads="1"/>
          </p:cNvSpPr>
          <p:nvPr/>
        </p:nvSpPr>
        <p:spPr bwMode="auto">
          <a:xfrm>
            <a:off x="914400" y="4572000"/>
            <a:ext cx="838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6 9 12</a:t>
            </a:r>
          </a:p>
        </p:txBody>
      </p:sp>
      <p:sp>
        <p:nvSpPr>
          <p:cNvPr id="40979" name="Oval 50"/>
          <p:cNvSpPr>
            <a:spLocks noChangeArrowheads="1"/>
          </p:cNvSpPr>
          <p:nvPr/>
        </p:nvSpPr>
        <p:spPr bwMode="auto">
          <a:xfrm>
            <a:off x="381000" y="4572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40980" name="AutoShape 51"/>
          <p:cNvCxnSpPr>
            <a:cxnSpLocks noChangeShapeType="1"/>
            <a:stCxn id="40972" idx="5"/>
            <a:endCxn id="40974" idx="1"/>
          </p:cNvCxnSpPr>
          <p:nvPr/>
        </p:nvCxnSpPr>
        <p:spPr bwMode="auto">
          <a:xfrm>
            <a:off x="2001838" y="3830638"/>
            <a:ext cx="700087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1" name="AutoShape 52"/>
          <p:cNvCxnSpPr>
            <a:cxnSpLocks noChangeShapeType="1"/>
            <a:stCxn id="40974" idx="5"/>
            <a:endCxn id="40976" idx="0"/>
          </p:cNvCxnSpPr>
          <p:nvPr/>
        </p:nvCxnSpPr>
        <p:spPr bwMode="auto">
          <a:xfrm>
            <a:off x="3187700" y="4287838"/>
            <a:ext cx="393700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2" name="AutoShape 53"/>
          <p:cNvCxnSpPr>
            <a:cxnSpLocks noChangeShapeType="1"/>
            <a:stCxn id="40974" idx="3"/>
            <a:endCxn id="40975" idx="0"/>
          </p:cNvCxnSpPr>
          <p:nvPr/>
        </p:nvCxnSpPr>
        <p:spPr bwMode="auto">
          <a:xfrm flipH="1">
            <a:off x="2297113" y="4287838"/>
            <a:ext cx="404812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3" name="AutoShape 54"/>
          <p:cNvCxnSpPr>
            <a:cxnSpLocks noChangeShapeType="1"/>
            <a:stCxn id="40974" idx="4"/>
            <a:endCxn id="40977" idx="0"/>
          </p:cNvCxnSpPr>
          <p:nvPr/>
        </p:nvCxnSpPr>
        <p:spPr bwMode="auto">
          <a:xfrm>
            <a:off x="2944813" y="43434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4" name="AutoShape 55"/>
          <p:cNvCxnSpPr>
            <a:cxnSpLocks noChangeShapeType="1"/>
            <a:stCxn id="40972" idx="3"/>
            <a:endCxn id="40973" idx="7"/>
          </p:cNvCxnSpPr>
          <p:nvPr/>
        </p:nvCxnSpPr>
        <p:spPr bwMode="auto">
          <a:xfrm flipH="1">
            <a:off x="1011238" y="3830638"/>
            <a:ext cx="7207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5" name="AutoShape 56"/>
          <p:cNvCxnSpPr>
            <a:cxnSpLocks noChangeShapeType="1"/>
            <a:stCxn id="40973" idx="5"/>
            <a:endCxn id="40978" idx="0"/>
          </p:cNvCxnSpPr>
          <p:nvPr/>
        </p:nvCxnSpPr>
        <p:spPr bwMode="auto">
          <a:xfrm>
            <a:off x="1011238" y="4287838"/>
            <a:ext cx="322262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6" name="AutoShape 57"/>
          <p:cNvCxnSpPr>
            <a:cxnSpLocks noChangeShapeType="1"/>
            <a:stCxn id="40973" idx="3"/>
            <a:endCxn id="40979" idx="0"/>
          </p:cNvCxnSpPr>
          <p:nvPr/>
        </p:nvCxnSpPr>
        <p:spPr bwMode="auto">
          <a:xfrm flipH="1">
            <a:off x="571500" y="4287838"/>
            <a:ext cx="169863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7" name="AutoShape 58"/>
          <p:cNvCxnSpPr>
            <a:cxnSpLocks noChangeShapeType="1"/>
            <a:stCxn id="40979" idx="3"/>
          </p:cNvCxnSpPr>
          <p:nvPr/>
        </p:nvCxnSpPr>
        <p:spPr bwMode="auto">
          <a:xfrm flipH="1">
            <a:off x="381000" y="48974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8" name="AutoShape 59"/>
          <p:cNvCxnSpPr>
            <a:cxnSpLocks noChangeShapeType="1"/>
            <a:stCxn id="40979" idx="5"/>
          </p:cNvCxnSpPr>
          <p:nvPr/>
        </p:nvCxnSpPr>
        <p:spPr bwMode="auto">
          <a:xfrm>
            <a:off x="706438" y="48974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89" name="AutoShape 60"/>
          <p:cNvCxnSpPr>
            <a:cxnSpLocks noChangeShapeType="1"/>
            <a:endCxn id="40975" idx="3"/>
          </p:cNvCxnSpPr>
          <p:nvPr/>
        </p:nvCxnSpPr>
        <p:spPr bwMode="auto">
          <a:xfrm flipV="1">
            <a:off x="1981200" y="48974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0" name="AutoShape 61"/>
          <p:cNvCxnSpPr>
            <a:cxnSpLocks noChangeShapeType="1"/>
            <a:endCxn id="40977" idx="3"/>
          </p:cNvCxnSpPr>
          <p:nvPr/>
        </p:nvCxnSpPr>
        <p:spPr bwMode="auto">
          <a:xfrm flipV="1">
            <a:off x="2754313" y="48974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1" name="AutoShape 62"/>
          <p:cNvCxnSpPr>
            <a:cxnSpLocks noChangeShapeType="1"/>
            <a:endCxn id="40977" idx="5"/>
          </p:cNvCxnSpPr>
          <p:nvPr/>
        </p:nvCxnSpPr>
        <p:spPr bwMode="auto">
          <a:xfrm flipH="1" flipV="1">
            <a:off x="3079750" y="48974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2" name="AutoShape 63"/>
          <p:cNvCxnSpPr>
            <a:cxnSpLocks noChangeShapeType="1"/>
            <a:endCxn id="40976" idx="3"/>
          </p:cNvCxnSpPr>
          <p:nvPr/>
        </p:nvCxnSpPr>
        <p:spPr bwMode="auto">
          <a:xfrm flipV="1">
            <a:off x="3309938" y="48974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3" name="AutoShape 64"/>
          <p:cNvCxnSpPr>
            <a:cxnSpLocks noChangeShapeType="1"/>
            <a:endCxn id="40976" idx="5"/>
          </p:cNvCxnSpPr>
          <p:nvPr/>
        </p:nvCxnSpPr>
        <p:spPr bwMode="auto">
          <a:xfrm flipH="1" flipV="1">
            <a:off x="3797300" y="48974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4" name="AutoShape 65"/>
          <p:cNvCxnSpPr>
            <a:cxnSpLocks noChangeShapeType="1"/>
            <a:stCxn id="40975" idx="5"/>
          </p:cNvCxnSpPr>
          <p:nvPr/>
        </p:nvCxnSpPr>
        <p:spPr bwMode="auto">
          <a:xfrm>
            <a:off x="2513013" y="48974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5" name="AutoShape 66"/>
          <p:cNvCxnSpPr>
            <a:cxnSpLocks noChangeShapeType="1"/>
            <a:stCxn id="40975" idx="4"/>
          </p:cNvCxnSpPr>
          <p:nvPr/>
        </p:nvCxnSpPr>
        <p:spPr bwMode="auto">
          <a:xfrm>
            <a:off x="2297113" y="4953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0996" name="AutoShape 67"/>
          <p:cNvCxnSpPr>
            <a:cxnSpLocks noChangeShapeType="1"/>
            <a:stCxn id="40976" idx="4"/>
          </p:cNvCxnSpPr>
          <p:nvPr/>
        </p:nvCxnSpPr>
        <p:spPr bwMode="auto">
          <a:xfrm>
            <a:off x="3581400" y="49530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0997" name="Oval 117"/>
          <p:cNvSpPr>
            <a:spLocks noChangeArrowheads="1"/>
          </p:cNvSpPr>
          <p:nvPr/>
        </p:nvSpPr>
        <p:spPr bwMode="auto">
          <a:xfrm>
            <a:off x="59436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5</a:t>
            </a:r>
          </a:p>
        </p:txBody>
      </p:sp>
      <p:sp>
        <p:nvSpPr>
          <p:cNvPr id="40998" name="Oval 118"/>
          <p:cNvSpPr>
            <a:spLocks noChangeArrowheads="1"/>
          </p:cNvSpPr>
          <p:nvPr/>
        </p:nvSpPr>
        <p:spPr bwMode="auto">
          <a:xfrm>
            <a:off x="7391400" y="4038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31</a:t>
            </a:r>
          </a:p>
        </p:txBody>
      </p:sp>
      <p:sp>
        <p:nvSpPr>
          <p:cNvPr id="40999" name="Oval 119"/>
          <p:cNvSpPr>
            <a:spLocks noChangeArrowheads="1"/>
          </p:cNvSpPr>
          <p:nvPr/>
        </p:nvSpPr>
        <p:spPr bwMode="auto">
          <a:xfrm>
            <a:off x="4648200" y="4038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41000" name="Oval 120"/>
          <p:cNvSpPr>
            <a:spLocks noChangeArrowheads="1"/>
          </p:cNvSpPr>
          <p:nvPr/>
        </p:nvSpPr>
        <p:spPr bwMode="auto">
          <a:xfrm>
            <a:off x="42672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sp>
        <p:nvSpPr>
          <p:cNvPr id="41001" name="Oval 121"/>
          <p:cNvSpPr>
            <a:spLocks noChangeArrowheads="1"/>
          </p:cNvSpPr>
          <p:nvPr/>
        </p:nvSpPr>
        <p:spPr bwMode="auto">
          <a:xfrm>
            <a:off x="52578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sp>
        <p:nvSpPr>
          <p:cNvPr id="41002" name="Oval 122"/>
          <p:cNvSpPr>
            <a:spLocks noChangeArrowheads="1"/>
          </p:cNvSpPr>
          <p:nvPr/>
        </p:nvSpPr>
        <p:spPr bwMode="auto">
          <a:xfrm>
            <a:off x="80772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33</a:t>
            </a:r>
          </a:p>
        </p:txBody>
      </p:sp>
      <p:sp>
        <p:nvSpPr>
          <p:cNvPr id="41003" name="Oval 123"/>
          <p:cNvSpPr>
            <a:spLocks noChangeArrowheads="1"/>
          </p:cNvSpPr>
          <p:nvPr/>
        </p:nvSpPr>
        <p:spPr bwMode="auto">
          <a:xfrm>
            <a:off x="67818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sp>
        <p:nvSpPr>
          <p:cNvPr id="41004" name="Oval 124"/>
          <p:cNvSpPr>
            <a:spLocks noChangeArrowheads="1"/>
          </p:cNvSpPr>
          <p:nvPr/>
        </p:nvSpPr>
        <p:spPr bwMode="auto">
          <a:xfrm>
            <a:off x="6477000" y="5029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41005" name="AutoShape 125"/>
          <p:cNvCxnSpPr>
            <a:cxnSpLocks noChangeShapeType="1"/>
            <a:stCxn id="40997" idx="5"/>
            <a:endCxn id="40998" idx="1"/>
          </p:cNvCxnSpPr>
          <p:nvPr/>
        </p:nvCxnSpPr>
        <p:spPr bwMode="auto">
          <a:xfrm>
            <a:off x="6269038" y="3754438"/>
            <a:ext cx="11779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6" name="AutoShape 126"/>
          <p:cNvCxnSpPr>
            <a:cxnSpLocks noChangeShapeType="1"/>
            <a:stCxn id="40999" idx="5"/>
            <a:endCxn id="41001" idx="1"/>
          </p:cNvCxnSpPr>
          <p:nvPr/>
        </p:nvCxnSpPr>
        <p:spPr bwMode="auto">
          <a:xfrm>
            <a:off x="4973638" y="4364038"/>
            <a:ext cx="3397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7" name="AutoShape 127"/>
          <p:cNvCxnSpPr>
            <a:cxnSpLocks noChangeShapeType="1"/>
            <a:stCxn id="40999" idx="3"/>
            <a:endCxn id="41000" idx="7"/>
          </p:cNvCxnSpPr>
          <p:nvPr/>
        </p:nvCxnSpPr>
        <p:spPr bwMode="auto">
          <a:xfrm flipH="1">
            <a:off x="4592638" y="4364038"/>
            <a:ext cx="1111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8" name="AutoShape 128"/>
          <p:cNvCxnSpPr>
            <a:cxnSpLocks noChangeShapeType="1"/>
            <a:stCxn id="41000" idx="5"/>
          </p:cNvCxnSpPr>
          <p:nvPr/>
        </p:nvCxnSpPr>
        <p:spPr bwMode="auto">
          <a:xfrm>
            <a:off x="4592638" y="48212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09" name="AutoShape 129"/>
          <p:cNvCxnSpPr>
            <a:cxnSpLocks noChangeShapeType="1"/>
            <a:stCxn id="40997" idx="3"/>
            <a:endCxn id="40999" idx="7"/>
          </p:cNvCxnSpPr>
          <p:nvPr/>
        </p:nvCxnSpPr>
        <p:spPr bwMode="auto">
          <a:xfrm flipH="1">
            <a:off x="4973638" y="3754438"/>
            <a:ext cx="1025525" cy="3397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10" name="AutoShape 130"/>
          <p:cNvCxnSpPr>
            <a:cxnSpLocks noChangeShapeType="1"/>
            <a:stCxn id="40998" idx="5"/>
            <a:endCxn id="41002" idx="1"/>
          </p:cNvCxnSpPr>
          <p:nvPr/>
        </p:nvCxnSpPr>
        <p:spPr bwMode="auto">
          <a:xfrm>
            <a:off x="7716838" y="4364038"/>
            <a:ext cx="4159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11" name="AutoShape 131"/>
          <p:cNvCxnSpPr>
            <a:cxnSpLocks noChangeShapeType="1"/>
            <a:stCxn id="40998" idx="3"/>
            <a:endCxn id="41003" idx="7"/>
          </p:cNvCxnSpPr>
          <p:nvPr/>
        </p:nvCxnSpPr>
        <p:spPr bwMode="auto">
          <a:xfrm flipH="1">
            <a:off x="7107238" y="4364038"/>
            <a:ext cx="3397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1012" name="AutoShape 132"/>
          <p:cNvCxnSpPr>
            <a:cxnSpLocks noChangeShapeType="1"/>
            <a:stCxn id="41003" idx="3"/>
            <a:endCxn id="41004" idx="0"/>
          </p:cNvCxnSpPr>
          <p:nvPr/>
        </p:nvCxnSpPr>
        <p:spPr bwMode="auto">
          <a:xfrm flipH="1">
            <a:off x="6667500" y="4821238"/>
            <a:ext cx="1698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013" name="Oval 134"/>
          <p:cNvSpPr>
            <a:spLocks noChangeArrowheads="1"/>
          </p:cNvSpPr>
          <p:nvPr/>
        </p:nvSpPr>
        <p:spPr bwMode="auto">
          <a:xfrm>
            <a:off x="7086600" y="5029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24</a:t>
            </a:r>
          </a:p>
        </p:txBody>
      </p:sp>
      <p:sp>
        <p:nvSpPr>
          <p:cNvPr id="41014" name="Oval 135"/>
          <p:cNvSpPr>
            <a:spLocks noChangeArrowheads="1"/>
          </p:cNvSpPr>
          <p:nvPr/>
        </p:nvSpPr>
        <p:spPr bwMode="auto">
          <a:xfrm>
            <a:off x="6248400" y="5562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16</a:t>
            </a:r>
          </a:p>
        </p:txBody>
      </p:sp>
      <p:cxnSp>
        <p:nvCxnSpPr>
          <p:cNvPr id="41015" name="AutoShape 136"/>
          <p:cNvCxnSpPr>
            <a:cxnSpLocks noChangeShapeType="1"/>
            <a:stCxn id="41004" idx="3"/>
            <a:endCxn id="41014" idx="0"/>
          </p:cNvCxnSpPr>
          <p:nvPr/>
        </p:nvCxnSpPr>
        <p:spPr bwMode="auto">
          <a:xfrm flipH="1">
            <a:off x="6438900" y="5354638"/>
            <a:ext cx="93663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1016" name="AutoShape 137"/>
          <p:cNvCxnSpPr>
            <a:cxnSpLocks noChangeShapeType="1"/>
            <a:stCxn id="41003" idx="5"/>
            <a:endCxn id="41013" idx="0"/>
          </p:cNvCxnSpPr>
          <p:nvPr/>
        </p:nvCxnSpPr>
        <p:spPr bwMode="auto">
          <a:xfrm>
            <a:off x="7107238" y="4821238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17" name="AutoShape 138"/>
          <p:cNvCxnSpPr>
            <a:cxnSpLocks noChangeShapeType="1"/>
            <a:stCxn id="41002" idx="3"/>
          </p:cNvCxnSpPr>
          <p:nvPr/>
        </p:nvCxnSpPr>
        <p:spPr bwMode="auto">
          <a:xfrm flipH="1">
            <a:off x="8077200" y="48212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18" name="AutoShape 139"/>
          <p:cNvCxnSpPr>
            <a:cxnSpLocks noChangeShapeType="1"/>
            <a:endCxn id="41014" idx="3"/>
          </p:cNvCxnSpPr>
          <p:nvPr/>
        </p:nvCxnSpPr>
        <p:spPr bwMode="auto">
          <a:xfrm flipV="1">
            <a:off x="6248400" y="5888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19" name="AutoShape 140"/>
          <p:cNvCxnSpPr>
            <a:cxnSpLocks noChangeShapeType="1"/>
            <a:endCxn id="41014" idx="5"/>
          </p:cNvCxnSpPr>
          <p:nvPr/>
        </p:nvCxnSpPr>
        <p:spPr bwMode="auto">
          <a:xfrm flipH="1" flipV="1">
            <a:off x="6573838" y="5888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20" name="AutoShape 141"/>
          <p:cNvCxnSpPr>
            <a:cxnSpLocks noChangeShapeType="1"/>
            <a:endCxn id="41004" idx="5"/>
          </p:cNvCxnSpPr>
          <p:nvPr/>
        </p:nvCxnSpPr>
        <p:spPr bwMode="auto">
          <a:xfrm flipH="1" flipV="1">
            <a:off x="6802438" y="5354638"/>
            <a:ext cx="555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21" name="AutoShape 142"/>
          <p:cNvCxnSpPr>
            <a:cxnSpLocks noChangeShapeType="1"/>
            <a:endCxn id="41013" idx="3"/>
          </p:cNvCxnSpPr>
          <p:nvPr/>
        </p:nvCxnSpPr>
        <p:spPr bwMode="auto">
          <a:xfrm flipV="1">
            <a:off x="7086600" y="5354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22" name="AutoShape 143"/>
          <p:cNvCxnSpPr>
            <a:cxnSpLocks noChangeShapeType="1"/>
            <a:endCxn id="41013" idx="5"/>
          </p:cNvCxnSpPr>
          <p:nvPr/>
        </p:nvCxnSpPr>
        <p:spPr bwMode="auto">
          <a:xfrm flipH="1" flipV="1">
            <a:off x="7412038" y="5354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23" name="AutoShape 146"/>
          <p:cNvCxnSpPr>
            <a:cxnSpLocks noChangeShapeType="1"/>
            <a:stCxn id="41029" idx="0"/>
            <a:endCxn id="41002" idx="5"/>
          </p:cNvCxnSpPr>
          <p:nvPr/>
        </p:nvCxnSpPr>
        <p:spPr bwMode="auto">
          <a:xfrm flipH="1" flipV="1">
            <a:off x="8402638" y="4821238"/>
            <a:ext cx="169862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1024" name="AutoShape 147"/>
          <p:cNvCxnSpPr>
            <a:cxnSpLocks noChangeShapeType="1"/>
            <a:endCxn id="41000" idx="3"/>
          </p:cNvCxnSpPr>
          <p:nvPr/>
        </p:nvCxnSpPr>
        <p:spPr bwMode="auto">
          <a:xfrm flipV="1">
            <a:off x="4267200" y="48212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25" name="AutoShape 148"/>
          <p:cNvCxnSpPr>
            <a:cxnSpLocks noChangeShapeType="1"/>
            <a:endCxn id="41029" idx="3"/>
          </p:cNvCxnSpPr>
          <p:nvPr/>
        </p:nvCxnSpPr>
        <p:spPr bwMode="auto">
          <a:xfrm flipV="1">
            <a:off x="8382000" y="5354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26" name="AutoShape 149"/>
          <p:cNvCxnSpPr>
            <a:cxnSpLocks noChangeShapeType="1"/>
            <a:endCxn id="41029" idx="5"/>
          </p:cNvCxnSpPr>
          <p:nvPr/>
        </p:nvCxnSpPr>
        <p:spPr bwMode="auto">
          <a:xfrm flipH="1" flipV="1">
            <a:off x="8707438" y="5354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27" name="AutoShape 150"/>
          <p:cNvCxnSpPr>
            <a:cxnSpLocks noChangeShapeType="1"/>
            <a:stCxn id="41032" idx="0"/>
            <a:endCxn id="41001" idx="3"/>
          </p:cNvCxnSpPr>
          <p:nvPr/>
        </p:nvCxnSpPr>
        <p:spPr bwMode="auto">
          <a:xfrm flipV="1">
            <a:off x="5143500" y="4821238"/>
            <a:ext cx="169863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1028" name="AutoShape 151"/>
          <p:cNvCxnSpPr>
            <a:cxnSpLocks noChangeShapeType="1"/>
            <a:stCxn id="41035" idx="0"/>
            <a:endCxn id="41001" idx="5"/>
          </p:cNvCxnSpPr>
          <p:nvPr/>
        </p:nvCxnSpPr>
        <p:spPr bwMode="auto">
          <a:xfrm flipH="1" flipV="1">
            <a:off x="5583238" y="4821238"/>
            <a:ext cx="169862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sp>
        <p:nvSpPr>
          <p:cNvPr id="41029" name="Oval 152"/>
          <p:cNvSpPr>
            <a:spLocks noChangeArrowheads="1"/>
          </p:cNvSpPr>
          <p:nvPr/>
        </p:nvSpPr>
        <p:spPr bwMode="auto">
          <a:xfrm>
            <a:off x="8382000" y="5029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  <a:r>
              <a:rPr lang="en-US" b="1"/>
              <a:t>0</a:t>
            </a:r>
            <a:endParaRPr lang="el-GR" b="1"/>
          </a:p>
        </p:txBody>
      </p:sp>
      <p:cxnSp>
        <p:nvCxnSpPr>
          <p:cNvPr id="41030" name="AutoShape 153"/>
          <p:cNvCxnSpPr>
            <a:cxnSpLocks noChangeShapeType="1"/>
            <a:endCxn id="41032" idx="3"/>
          </p:cNvCxnSpPr>
          <p:nvPr/>
        </p:nvCxnSpPr>
        <p:spPr bwMode="auto">
          <a:xfrm flipV="1">
            <a:off x="4953000" y="5354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31" name="AutoShape 154"/>
          <p:cNvCxnSpPr>
            <a:cxnSpLocks noChangeShapeType="1"/>
            <a:endCxn id="41032" idx="5"/>
          </p:cNvCxnSpPr>
          <p:nvPr/>
        </p:nvCxnSpPr>
        <p:spPr bwMode="auto">
          <a:xfrm flipH="1" flipV="1">
            <a:off x="5278438" y="5354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032" name="Oval 155"/>
          <p:cNvSpPr>
            <a:spLocks noChangeArrowheads="1"/>
          </p:cNvSpPr>
          <p:nvPr/>
        </p:nvSpPr>
        <p:spPr bwMode="auto">
          <a:xfrm>
            <a:off x="4953000" y="5029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41033" name="AutoShape 156"/>
          <p:cNvCxnSpPr>
            <a:cxnSpLocks noChangeShapeType="1"/>
            <a:endCxn id="41035" idx="3"/>
          </p:cNvCxnSpPr>
          <p:nvPr/>
        </p:nvCxnSpPr>
        <p:spPr bwMode="auto">
          <a:xfrm flipV="1">
            <a:off x="5562600" y="5354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034" name="AutoShape 157"/>
          <p:cNvCxnSpPr>
            <a:cxnSpLocks noChangeShapeType="1"/>
            <a:endCxn id="41035" idx="5"/>
          </p:cNvCxnSpPr>
          <p:nvPr/>
        </p:nvCxnSpPr>
        <p:spPr bwMode="auto">
          <a:xfrm flipH="1" flipV="1">
            <a:off x="5888038" y="5354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035" name="Oval 158"/>
          <p:cNvSpPr>
            <a:spLocks noChangeArrowheads="1"/>
          </p:cNvSpPr>
          <p:nvPr/>
        </p:nvSpPr>
        <p:spPr bwMode="auto">
          <a:xfrm>
            <a:off x="5562600" y="5029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sp useBgFill="1">
        <p:nvSpPr>
          <p:cNvPr id="41036" name="75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78" name="Rectangle 5"/>
          <p:cNvSpPr txBox="1">
            <a:spLocks noChangeArrowheads="1"/>
          </p:cNvSpPr>
          <p:nvPr/>
        </p:nvSpPr>
        <p:spPr bwMode="auto">
          <a:xfrm>
            <a:off x="533400" y="11430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Αναπαράσταση των (2,4)-δένδρων με δυαδικά δένδρα αναζήτησης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9" name="Text Box 65"/>
          <p:cNvSpPr txBox="1">
            <a:spLocks noChangeArrowheads="1"/>
          </p:cNvSpPr>
          <p:nvPr/>
        </p:nvSpPr>
        <p:spPr bwMode="auto">
          <a:xfrm>
            <a:off x="1120526" y="2703513"/>
            <a:ext cx="14702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 smtClean="0"/>
              <a:t>(2,4)-δένδρο</a:t>
            </a:r>
            <a:endParaRPr lang="el-GR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4" name="43 - TextBox"/>
          <p:cNvSpPr txBox="1"/>
          <p:nvPr/>
        </p:nvSpPr>
        <p:spPr>
          <a:xfrm>
            <a:off x="609600" y="4419600"/>
            <a:ext cx="28761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/>
              <a:t>Ειδικές περιπτώσεις</a:t>
            </a:r>
            <a:r>
              <a:rPr lang="en-US" dirty="0" smtClean="0"/>
              <a:t> :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Β-δένδρα (βαθμού </a:t>
            </a:r>
            <a:r>
              <a:rPr lang="en-US" dirty="0" smtClean="0"/>
              <a:t>m)</a:t>
            </a:r>
            <a:r>
              <a:rPr lang="el-GR" dirty="0" smtClean="0"/>
              <a:t> </a:t>
            </a:r>
            <a:r>
              <a:rPr lang="en-US" dirty="0" smtClean="0"/>
              <a:t>:   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l-GR" dirty="0" smtClean="0"/>
              <a:t>Κοκκινόμαυρα δένδρα</a:t>
            </a:r>
            <a:r>
              <a:rPr lang="en-US" dirty="0" smtClean="0"/>
              <a:t> : </a:t>
            </a:r>
          </a:p>
        </p:txBody>
      </p:sp>
      <p:pic>
        <p:nvPicPr>
          <p:cNvPr id="46" name="45 - Εικόνα" descr="TP_tmp.bmp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8705" y="5029200"/>
            <a:ext cx="1955295" cy="278892"/>
          </a:xfrm>
          <a:prstGeom prst="rect">
            <a:avLst/>
          </a:prstGeom>
          <a:noFill/>
        </p:spPr>
      </p:pic>
      <p:pic>
        <p:nvPicPr>
          <p:cNvPr id="48" name="47 - Εικόνα" descr="TP_tmp.bmp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 bwMode="auto">
          <a:xfrm>
            <a:off x="3404939" y="5588508"/>
            <a:ext cx="1269166" cy="254442"/>
          </a:xfrm>
          <a:prstGeom prst="rect">
            <a:avLst/>
          </a:prstGeom>
          <a:noFill/>
          <a:ln/>
          <a:effectLst/>
        </p:spPr>
      </p:pic>
      <p:sp>
        <p:nvSpPr>
          <p:cNvPr id="10" name="9 - TextBox"/>
          <p:cNvSpPr txBox="1"/>
          <p:nvPr/>
        </p:nvSpPr>
        <p:spPr>
          <a:xfrm>
            <a:off x="381000" y="1447800"/>
            <a:ext cx="8610600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Ένα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a,b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el-GR" dirty="0" smtClean="0"/>
              <a:t>-δένδρο</a:t>
            </a:r>
            <a:r>
              <a:rPr lang="en-US" dirty="0" smtClean="0"/>
              <a:t> </a:t>
            </a:r>
            <a:r>
              <a:rPr lang="el-GR" dirty="0" smtClean="0"/>
              <a:t>είναι δένδρο αναζήτησης πολλαπλής διακλάδωσης</a:t>
            </a:r>
            <a:r>
              <a:rPr lang="en-US" dirty="0" smtClean="0"/>
              <a:t> </a:t>
            </a:r>
            <a:r>
              <a:rPr lang="el-GR" dirty="0" smtClean="0"/>
              <a:t>όπου:</a:t>
            </a:r>
          </a:p>
          <a:p>
            <a:pPr>
              <a:lnSpc>
                <a:spcPts val="2800"/>
              </a:lnSpc>
            </a:pPr>
            <a:endParaRPr lang="el-GR" dirty="0" smtClean="0"/>
          </a:p>
          <a:p>
            <a:pPr>
              <a:lnSpc>
                <a:spcPts val="2800"/>
              </a:lnSpc>
            </a:pPr>
            <a:r>
              <a:rPr lang="el-GR" dirty="0" smtClean="0"/>
              <a:t>• </a:t>
            </a:r>
            <a:r>
              <a:rPr lang="en-US" dirty="0" smtClean="0">
                <a:latin typeface="Calibri" pitchFamily="34" charset="0"/>
              </a:rPr>
              <a:t>a ≥ 2 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</a:rPr>
              <a:t>b &gt; a</a:t>
            </a:r>
            <a:r>
              <a:rPr lang="en-US" dirty="0" smtClean="0"/>
              <a:t>  (</a:t>
            </a:r>
            <a:r>
              <a:rPr lang="el-GR" dirty="0" smtClean="0"/>
              <a:t>συνήθως </a:t>
            </a:r>
            <a:r>
              <a:rPr lang="el-GR" dirty="0" smtClean="0">
                <a:latin typeface="Calibri" pitchFamily="34" charset="0"/>
              </a:rPr>
              <a:t>b </a:t>
            </a:r>
            <a:r>
              <a:rPr lang="en-US" dirty="0" smtClean="0">
                <a:latin typeface="Calibri" pitchFamily="34" charset="0"/>
              </a:rPr>
              <a:t>≥</a:t>
            </a:r>
            <a:r>
              <a:rPr lang="el-GR" dirty="0" smtClean="0">
                <a:latin typeface="Calibri" pitchFamily="34" charset="0"/>
              </a:rPr>
              <a:t> 2·a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lnSpc>
                <a:spcPts val="2800"/>
              </a:lnSpc>
            </a:pPr>
            <a:r>
              <a:rPr lang="el-GR" dirty="0" smtClean="0"/>
              <a:t>• η ρίζα έχει </a:t>
            </a:r>
            <a:r>
              <a:rPr lang="el-GR" dirty="0" smtClean="0">
                <a:latin typeface="Calibri" pitchFamily="34" charset="0"/>
              </a:rPr>
              <a:t>d-1</a:t>
            </a:r>
            <a:r>
              <a:rPr lang="el-GR" dirty="0" smtClean="0"/>
              <a:t> κλειδιά και </a:t>
            </a:r>
            <a:r>
              <a:rPr lang="el-GR" dirty="0" smtClean="0">
                <a:latin typeface="Calibri" pitchFamily="34" charset="0"/>
              </a:rPr>
              <a:t>d</a:t>
            </a:r>
            <a:r>
              <a:rPr lang="el-GR" dirty="0" smtClean="0"/>
              <a:t> παιδιά, </a:t>
            </a:r>
            <a:r>
              <a:rPr lang="el-GR" dirty="0" smtClean="0">
                <a:latin typeface="Calibri" pitchFamily="34" charset="0"/>
              </a:rPr>
              <a:t>2 ≤ d ≤ b</a:t>
            </a:r>
          </a:p>
          <a:p>
            <a:pPr>
              <a:lnSpc>
                <a:spcPts val="2800"/>
              </a:lnSpc>
            </a:pPr>
            <a:r>
              <a:rPr lang="el-GR" dirty="0" smtClean="0"/>
              <a:t>• οι υπόλοιποι </a:t>
            </a:r>
            <a:r>
              <a:rPr lang="el-GR" dirty="0" smtClean="0"/>
              <a:t>εσωτερικοί κόμβοι </a:t>
            </a:r>
            <a:r>
              <a:rPr lang="el-GR" dirty="0" smtClean="0"/>
              <a:t>έχουν </a:t>
            </a:r>
            <a:r>
              <a:rPr lang="el-GR" dirty="0" smtClean="0">
                <a:latin typeface="Calibri" pitchFamily="34" charset="0"/>
              </a:rPr>
              <a:t>t-1</a:t>
            </a:r>
            <a:r>
              <a:rPr lang="el-GR" dirty="0" smtClean="0"/>
              <a:t> κλειδιά και </a:t>
            </a:r>
            <a:r>
              <a:rPr lang="el-GR" dirty="0" smtClean="0">
                <a:latin typeface="Calibri" pitchFamily="34" charset="0"/>
              </a:rPr>
              <a:t>t</a:t>
            </a:r>
            <a:r>
              <a:rPr lang="el-GR" dirty="0" smtClean="0"/>
              <a:t> παιδιά, </a:t>
            </a:r>
            <a:r>
              <a:rPr lang="el-GR" dirty="0" smtClean="0">
                <a:latin typeface="Calibri" pitchFamily="34" charset="0"/>
              </a:rPr>
              <a:t>a ≤ t ≤ b</a:t>
            </a:r>
          </a:p>
          <a:p>
            <a:pPr>
              <a:lnSpc>
                <a:spcPts val="2800"/>
              </a:lnSpc>
            </a:pPr>
            <a:r>
              <a:rPr lang="el-GR" dirty="0" smtClean="0"/>
              <a:t>• οι </a:t>
            </a:r>
            <a:r>
              <a:rPr lang="el-GR" dirty="0" smtClean="0"/>
              <a:t>κενοί</a:t>
            </a:r>
            <a:r>
              <a:rPr lang="en-US" dirty="0" smtClean="0"/>
              <a:t> </a:t>
            </a:r>
            <a:r>
              <a:rPr lang="el-GR" dirty="0" smtClean="0"/>
              <a:t>κόμβοι (φύλλα) </a:t>
            </a:r>
            <a:r>
              <a:rPr lang="el-GR" dirty="0" err="1" smtClean="0"/>
              <a:t>ισαπέχουν</a:t>
            </a:r>
            <a:r>
              <a:rPr lang="el-GR" dirty="0" smtClean="0"/>
              <a:t> από τη ρίζα (δηλ. βρίσκονται στο ίδιο επίπεδο)</a:t>
            </a:r>
          </a:p>
          <a:p>
            <a:pPr>
              <a:lnSpc>
                <a:spcPts val="2800"/>
              </a:lnSpc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986" name="49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41987" name="AutoShape 60"/>
          <p:cNvCxnSpPr>
            <a:cxnSpLocks noChangeShapeType="1"/>
            <a:stCxn id="41992" idx="3"/>
          </p:cNvCxnSpPr>
          <p:nvPr/>
        </p:nvCxnSpPr>
        <p:spPr bwMode="auto">
          <a:xfrm flipH="1">
            <a:off x="3657600" y="3221038"/>
            <a:ext cx="122238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88" name="AutoShape 61"/>
          <p:cNvCxnSpPr>
            <a:cxnSpLocks noChangeShapeType="1"/>
            <a:endCxn id="41992" idx="5"/>
          </p:cNvCxnSpPr>
          <p:nvPr/>
        </p:nvCxnSpPr>
        <p:spPr bwMode="auto">
          <a:xfrm flipH="1" flipV="1">
            <a:off x="4373563" y="3221038"/>
            <a:ext cx="122237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89" name="AutoShape 62"/>
          <p:cNvCxnSpPr>
            <a:cxnSpLocks noChangeShapeType="1"/>
          </p:cNvCxnSpPr>
          <p:nvPr/>
        </p:nvCxnSpPr>
        <p:spPr bwMode="auto">
          <a:xfrm flipH="1">
            <a:off x="3886200" y="3200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0" name="AutoShape 63"/>
          <p:cNvCxnSpPr>
            <a:cxnSpLocks noChangeShapeType="1"/>
          </p:cNvCxnSpPr>
          <p:nvPr/>
        </p:nvCxnSpPr>
        <p:spPr bwMode="auto">
          <a:xfrm>
            <a:off x="4114800" y="3200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991" name="Oval 64"/>
          <p:cNvSpPr>
            <a:spLocks noChangeArrowheads="1"/>
          </p:cNvSpPr>
          <p:nvPr/>
        </p:nvSpPr>
        <p:spPr bwMode="auto">
          <a:xfrm>
            <a:off x="3352800" y="2133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41992" name="Oval 65"/>
          <p:cNvSpPr>
            <a:spLocks noChangeArrowheads="1"/>
          </p:cNvSpPr>
          <p:nvPr/>
        </p:nvSpPr>
        <p:spPr bwMode="auto">
          <a:xfrm>
            <a:off x="3657600" y="2895600"/>
            <a:ext cx="838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6 9 12</a:t>
            </a:r>
          </a:p>
        </p:txBody>
      </p:sp>
      <p:cxnSp>
        <p:nvCxnSpPr>
          <p:cNvPr id="41993" name="AutoShape 67"/>
          <p:cNvCxnSpPr>
            <a:cxnSpLocks noChangeShapeType="1"/>
            <a:stCxn id="41991" idx="5"/>
            <a:endCxn id="41992" idx="0"/>
          </p:cNvCxnSpPr>
          <p:nvPr/>
        </p:nvCxnSpPr>
        <p:spPr bwMode="auto">
          <a:xfrm>
            <a:off x="3678238" y="2459038"/>
            <a:ext cx="3984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4" name="AutoShape 68"/>
          <p:cNvCxnSpPr>
            <a:cxnSpLocks noChangeShapeType="1"/>
            <a:stCxn id="41991" idx="3"/>
          </p:cNvCxnSpPr>
          <p:nvPr/>
        </p:nvCxnSpPr>
        <p:spPr bwMode="auto">
          <a:xfrm flipH="1">
            <a:off x="3276600" y="2459038"/>
            <a:ext cx="1317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995" name="Oval 71"/>
          <p:cNvSpPr>
            <a:spLocks noChangeArrowheads="1"/>
          </p:cNvSpPr>
          <p:nvPr/>
        </p:nvSpPr>
        <p:spPr bwMode="auto">
          <a:xfrm>
            <a:off x="6781800" y="2133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4 9</a:t>
            </a:r>
          </a:p>
        </p:txBody>
      </p:sp>
      <p:cxnSp>
        <p:nvCxnSpPr>
          <p:cNvPr id="41996" name="AutoShape 73"/>
          <p:cNvCxnSpPr>
            <a:cxnSpLocks noChangeShapeType="1"/>
            <a:stCxn id="41995" idx="5"/>
            <a:endCxn id="42002" idx="0"/>
          </p:cNvCxnSpPr>
          <p:nvPr/>
        </p:nvCxnSpPr>
        <p:spPr bwMode="auto">
          <a:xfrm>
            <a:off x="7367588" y="2459038"/>
            <a:ext cx="3667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7" name="AutoShape 74"/>
          <p:cNvCxnSpPr>
            <a:cxnSpLocks noChangeShapeType="1"/>
            <a:stCxn id="41995" idx="3"/>
          </p:cNvCxnSpPr>
          <p:nvPr/>
        </p:nvCxnSpPr>
        <p:spPr bwMode="auto">
          <a:xfrm flipH="1">
            <a:off x="6705600" y="2459038"/>
            <a:ext cx="1762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1998" name="AutoShape 78"/>
          <p:cNvCxnSpPr>
            <a:cxnSpLocks noChangeShapeType="1"/>
            <a:stCxn id="41995" idx="4"/>
            <a:endCxn id="41999" idx="0"/>
          </p:cNvCxnSpPr>
          <p:nvPr/>
        </p:nvCxnSpPr>
        <p:spPr bwMode="auto">
          <a:xfrm>
            <a:off x="7124700" y="2514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1999" name="Oval 79"/>
          <p:cNvSpPr>
            <a:spLocks noChangeArrowheads="1"/>
          </p:cNvSpPr>
          <p:nvPr/>
        </p:nvSpPr>
        <p:spPr bwMode="auto">
          <a:xfrm>
            <a:off x="6934200" y="2895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42000" name="AutoShape 80"/>
          <p:cNvCxnSpPr>
            <a:cxnSpLocks noChangeShapeType="1"/>
            <a:endCxn id="41999" idx="3"/>
          </p:cNvCxnSpPr>
          <p:nvPr/>
        </p:nvCxnSpPr>
        <p:spPr bwMode="auto">
          <a:xfrm flipV="1">
            <a:off x="6934200" y="3221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1" name="AutoShape 81"/>
          <p:cNvCxnSpPr>
            <a:cxnSpLocks noChangeShapeType="1"/>
            <a:endCxn id="41999" idx="5"/>
          </p:cNvCxnSpPr>
          <p:nvPr/>
        </p:nvCxnSpPr>
        <p:spPr bwMode="auto">
          <a:xfrm flipH="1" flipV="1">
            <a:off x="7259638" y="3221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002" name="Oval 82"/>
          <p:cNvSpPr>
            <a:spLocks noChangeArrowheads="1"/>
          </p:cNvSpPr>
          <p:nvPr/>
        </p:nvSpPr>
        <p:spPr bwMode="auto">
          <a:xfrm>
            <a:off x="7543800" y="2895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cxnSp>
        <p:nvCxnSpPr>
          <p:cNvPr id="42003" name="AutoShape 83"/>
          <p:cNvCxnSpPr>
            <a:cxnSpLocks noChangeShapeType="1"/>
            <a:endCxn id="42002" idx="3"/>
          </p:cNvCxnSpPr>
          <p:nvPr/>
        </p:nvCxnSpPr>
        <p:spPr bwMode="auto">
          <a:xfrm flipV="1">
            <a:off x="7543800" y="3221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4" name="AutoShape 84"/>
          <p:cNvCxnSpPr>
            <a:cxnSpLocks noChangeShapeType="1"/>
            <a:endCxn id="42002" idx="5"/>
          </p:cNvCxnSpPr>
          <p:nvPr/>
        </p:nvCxnSpPr>
        <p:spPr bwMode="auto">
          <a:xfrm flipH="1" flipV="1">
            <a:off x="7869238" y="3221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005" name="Oval 85"/>
          <p:cNvSpPr>
            <a:spLocks noChangeArrowheads="1"/>
          </p:cNvSpPr>
          <p:nvPr/>
        </p:nvSpPr>
        <p:spPr bwMode="auto">
          <a:xfrm>
            <a:off x="3352800" y="4114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42006" name="Oval 87"/>
          <p:cNvSpPr>
            <a:spLocks noChangeArrowheads="1"/>
          </p:cNvSpPr>
          <p:nvPr/>
        </p:nvSpPr>
        <p:spPr bwMode="auto">
          <a:xfrm>
            <a:off x="3962400" y="4572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cxnSp>
        <p:nvCxnSpPr>
          <p:cNvPr id="42007" name="AutoShape 88"/>
          <p:cNvCxnSpPr>
            <a:cxnSpLocks noChangeShapeType="1"/>
            <a:stCxn id="42005" idx="5"/>
            <a:endCxn id="42006" idx="1"/>
          </p:cNvCxnSpPr>
          <p:nvPr/>
        </p:nvCxnSpPr>
        <p:spPr bwMode="auto">
          <a:xfrm>
            <a:off x="3678238" y="4440238"/>
            <a:ext cx="3397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8" name="AutoShape 89"/>
          <p:cNvCxnSpPr>
            <a:cxnSpLocks noChangeShapeType="1"/>
            <a:stCxn id="42005" idx="3"/>
          </p:cNvCxnSpPr>
          <p:nvPr/>
        </p:nvCxnSpPr>
        <p:spPr bwMode="auto">
          <a:xfrm flipH="1">
            <a:off x="3276600" y="4440238"/>
            <a:ext cx="1317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09" name="AutoShape 92"/>
          <p:cNvCxnSpPr>
            <a:cxnSpLocks noChangeShapeType="1"/>
            <a:stCxn id="42013" idx="0"/>
            <a:endCxn id="42006" idx="3"/>
          </p:cNvCxnSpPr>
          <p:nvPr/>
        </p:nvCxnSpPr>
        <p:spPr bwMode="auto">
          <a:xfrm flipV="1">
            <a:off x="3848100" y="4897438"/>
            <a:ext cx="169863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2010" name="AutoShape 93"/>
          <p:cNvCxnSpPr>
            <a:cxnSpLocks noChangeShapeType="1"/>
            <a:stCxn id="42016" idx="0"/>
            <a:endCxn id="42006" idx="5"/>
          </p:cNvCxnSpPr>
          <p:nvPr/>
        </p:nvCxnSpPr>
        <p:spPr bwMode="auto">
          <a:xfrm flipH="1" flipV="1">
            <a:off x="4287838" y="4897438"/>
            <a:ext cx="169862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2011" name="AutoShape 94"/>
          <p:cNvCxnSpPr>
            <a:cxnSpLocks noChangeShapeType="1"/>
            <a:endCxn id="42013" idx="3"/>
          </p:cNvCxnSpPr>
          <p:nvPr/>
        </p:nvCxnSpPr>
        <p:spPr bwMode="auto">
          <a:xfrm flipV="1">
            <a:off x="3657600" y="5430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12" name="AutoShape 95"/>
          <p:cNvCxnSpPr>
            <a:cxnSpLocks noChangeShapeType="1"/>
            <a:endCxn id="42013" idx="5"/>
          </p:cNvCxnSpPr>
          <p:nvPr/>
        </p:nvCxnSpPr>
        <p:spPr bwMode="auto">
          <a:xfrm flipH="1" flipV="1">
            <a:off x="3983038" y="5430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013" name="Oval 96"/>
          <p:cNvSpPr>
            <a:spLocks noChangeArrowheads="1"/>
          </p:cNvSpPr>
          <p:nvPr/>
        </p:nvSpPr>
        <p:spPr bwMode="auto">
          <a:xfrm>
            <a:off x="3657600" y="5105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42014" name="AutoShape 97"/>
          <p:cNvCxnSpPr>
            <a:cxnSpLocks noChangeShapeType="1"/>
            <a:endCxn id="42016" idx="3"/>
          </p:cNvCxnSpPr>
          <p:nvPr/>
        </p:nvCxnSpPr>
        <p:spPr bwMode="auto">
          <a:xfrm flipV="1">
            <a:off x="4267200" y="5430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15" name="AutoShape 98"/>
          <p:cNvCxnSpPr>
            <a:cxnSpLocks noChangeShapeType="1"/>
            <a:endCxn id="42016" idx="5"/>
          </p:cNvCxnSpPr>
          <p:nvPr/>
        </p:nvCxnSpPr>
        <p:spPr bwMode="auto">
          <a:xfrm flipH="1" flipV="1">
            <a:off x="4592638" y="5430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016" name="Oval 99"/>
          <p:cNvSpPr>
            <a:spLocks noChangeArrowheads="1"/>
          </p:cNvSpPr>
          <p:nvPr/>
        </p:nvSpPr>
        <p:spPr bwMode="auto">
          <a:xfrm>
            <a:off x="4267200" y="5105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sp>
        <p:nvSpPr>
          <p:cNvPr id="42017" name="Oval 100"/>
          <p:cNvSpPr>
            <a:spLocks noChangeArrowheads="1"/>
          </p:cNvSpPr>
          <p:nvPr/>
        </p:nvSpPr>
        <p:spPr bwMode="auto">
          <a:xfrm>
            <a:off x="6934200" y="4114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42018" name="Oval 101"/>
          <p:cNvSpPr>
            <a:spLocks noChangeArrowheads="1"/>
          </p:cNvSpPr>
          <p:nvPr/>
        </p:nvSpPr>
        <p:spPr bwMode="auto">
          <a:xfrm>
            <a:off x="7543800" y="4572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cxnSp>
        <p:nvCxnSpPr>
          <p:cNvPr id="42019" name="AutoShape 102"/>
          <p:cNvCxnSpPr>
            <a:cxnSpLocks noChangeShapeType="1"/>
            <a:stCxn id="42017" idx="5"/>
            <a:endCxn id="42018" idx="1"/>
          </p:cNvCxnSpPr>
          <p:nvPr/>
        </p:nvCxnSpPr>
        <p:spPr bwMode="auto">
          <a:xfrm>
            <a:off x="7259638" y="4440238"/>
            <a:ext cx="3397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2020" name="AutoShape 103"/>
          <p:cNvCxnSpPr>
            <a:cxnSpLocks noChangeShapeType="1"/>
            <a:stCxn id="42017" idx="3"/>
          </p:cNvCxnSpPr>
          <p:nvPr/>
        </p:nvCxnSpPr>
        <p:spPr bwMode="auto">
          <a:xfrm flipH="1">
            <a:off x="6858000" y="4440238"/>
            <a:ext cx="1317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21" name="AutoShape 104"/>
          <p:cNvCxnSpPr>
            <a:cxnSpLocks noChangeShapeType="1"/>
            <a:stCxn id="42025" idx="0"/>
            <a:endCxn id="42018" idx="3"/>
          </p:cNvCxnSpPr>
          <p:nvPr/>
        </p:nvCxnSpPr>
        <p:spPr bwMode="auto">
          <a:xfrm flipV="1">
            <a:off x="7429500" y="4897438"/>
            <a:ext cx="169863" cy="2079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22" name="AutoShape 105"/>
          <p:cNvCxnSpPr>
            <a:cxnSpLocks noChangeShapeType="1"/>
            <a:stCxn id="42028" idx="0"/>
            <a:endCxn id="42018" idx="5"/>
          </p:cNvCxnSpPr>
          <p:nvPr/>
        </p:nvCxnSpPr>
        <p:spPr bwMode="auto">
          <a:xfrm flipH="1" flipV="1">
            <a:off x="7869238" y="4897438"/>
            <a:ext cx="169862" cy="2079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23" name="AutoShape 106"/>
          <p:cNvCxnSpPr>
            <a:cxnSpLocks noChangeShapeType="1"/>
            <a:endCxn id="42025" idx="3"/>
          </p:cNvCxnSpPr>
          <p:nvPr/>
        </p:nvCxnSpPr>
        <p:spPr bwMode="auto">
          <a:xfrm flipV="1">
            <a:off x="7239000" y="5430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24" name="AutoShape 107"/>
          <p:cNvCxnSpPr>
            <a:cxnSpLocks noChangeShapeType="1"/>
            <a:endCxn id="42025" idx="5"/>
          </p:cNvCxnSpPr>
          <p:nvPr/>
        </p:nvCxnSpPr>
        <p:spPr bwMode="auto">
          <a:xfrm flipH="1" flipV="1">
            <a:off x="7564438" y="5430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025" name="Oval 108"/>
          <p:cNvSpPr>
            <a:spLocks noChangeArrowheads="1"/>
          </p:cNvSpPr>
          <p:nvPr/>
        </p:nvSpPr>
        <p:spPr bwMode="auto">
          <a:xfrm>
            <a:off x="7239000" y="5105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42026" name="AutoShape 109"/>
          <p:cNvCxnSpPr>
            <a:cxnSpLocks noChangeShapeType="1"/>
            <a:endCxn id="42028" idx="3"/>
          </p:cNvCxnSpPr>
          <p:nvPr/>
        </p:nvCxnSpPr>
        <p:spPr bwMode="auto">
          <a:xfrm flipV="1">
            <a:off x="7848600" y="5430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2027" name="AutoShape 110"/>
          <p:cNvCxnSpPr>
            <a:cxnSpLocks noChangeShapeType="1"/>
            <a:endCxn id="42028" idx="5"/>
          </p:cNvCxnSpPr>
          <p:nvPr/>
        </p:nvCxnSpPr>
        <p:spPr bwMode="auto">
          <a:xfrm flipH="1" flipV="1">
            <a:off x="8174038" y="5430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2028" name="Oval 111"/>
          <p:cNvSpPr>
            <a:spLocks noChangeArrowheads="1"/>
          </p:cNvSpPr>
          <p:nvPr/>
        </p:nvSpPr>
        <p:spPr bwMode="auto">
          <a:xfrm>
            <a:off x="7848600" y="5105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sp>
        <p:nvSpPr>
          <p:cNvPr id="42029" name="Rectangle 113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032" name="AutoShape 116"/>
          <p:cNvSpPr>
            <a:spLocks noChangeArrowheads="1"/>
          </p:cNvSpPr>
          <p:nvPr/>
        </p:nvSpPr>
        <p:spPr bwMode="auto">
          <a:xfrm>
            <a:off x="5334000" y="2590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9CC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2033" name="AutoShape 117"/>
          <p:cNvSpPr>
            <a:spLocks noChangeArrowheads="1"/>
          </p:cNvSpPr>
          <p:nvPr/>
        </p:nvSpPr>
        <p:spPr bwMode="auto">
          <a:xfrm>
            <a:off x="5334000" y="46482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9CC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1" name="50 - TextBox"/>
          <p:cNvSpPr txBox="1"/>
          <p:nvPr/>
        </p:nvSpPr>
        <p:spPr>
          <a:xfrm>
            <a:off x="4618038" y="6248400"/>
            <a:ext cx="2011362" cy="369888"/>
          </a:xfrm>
          <a:prstGeom prst="rect">
            <a:avLst/>
          </a:prstGeom>
          <a:solidFill>
            <a:schemeClr val="tx2">
              <a:lumMod val="75000"/>
              <a:alpha val="1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/>
              <a:t>αλλαγή χρώματος</a:t>
            </a:r>
          </a:p>
        </p:txBody>
      </p:sp>
      <p:sp>
        <p:nvSpPr>
          <p:cNvPr id="52" name="Text Box 65"/>
          <p:cNvSpPr txBox="1">
            <a:spLocks noChangeArrowheads="1"/>
          </p:cNvSpPr>
          <p:nvPr/>
        </p:nvSpPr>
        <p:spPr bwMode="auto">
          <a:xfrm>
            <a:off x="609600" y="2438400"/>
            <a:ext cx="14702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 smtClean="0"/>
              <a:t>(2,4)-δένδρο</a:t>
            </a:r>
            <a:endParaRPr lang="el-GR" u="sng" dirty="0"/>
          </a:p>
        </p:txBody>
      </p:sp>
      <p:sp>
        <p:nvSpPr>
          <p:cNvPr id="53" name="Text Box 46"/>
          <p:cNvSpPr txBox="1">
            <a:spLocks noChangeArrowheads="1"/>
          </p:cNvSpPr>
          <p:nvPr/>
        </p:nvSpPr>
        <p:spPr bwMode="auto">
          <a:xfrm>
            <a:off x="568643" y="4572000"/>
            <a:ext cx="166782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u="sng" dirty="0" smtClean="0"/>
              <a:t>κοκκινόμαυρο </a:t>
            </a:r>
          </a:p>
          <a:p>
            <a:pPr algn="ctr"/>
            <a:r>
              <a:rPr lang="el-GR" u="sng" dirty="0" smtClean="0"/>
              <a:t>δένδρο </a:t>
            </a:r>
            <a:endParaRPr lang="el-GR" u="sng" dirty="0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010" name="57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43011" name="AutoShape 2"/>
          <p:cNvCxnSpPr>
            <a:cxnSpLocks noChangeShapeType="1"/>
            <a:stCxn id="43016" idx="3"/>
          </p:cNvCxnSpPr>
          <p:nvPr/>
        </p:nvCxnSpPr>
        <p:spPr bwMode="auto">
          <a:xfrm flipH="1">
            <a:off x="3657600" y="3221038"/>
            <a:ext cx="122238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12" name="AutoShape 3"/>
          <p:cNvCxnSpPr>
            <a:cxnSpLocks noChangeShapeType="1"/>
            <a:endCxn id="43016" idx="5"/>
          </p:cNvCxnSpPr>
          <p:nvPr/>
        </p:nvCxnSpPr>
        <p:spPr bwMode="auto">
          <a:xfrm flipH="1" flipV="1">
            <a:off x="4373563" y="3221038"/>
            <a:ext cx="122237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13" name="AutoShape 4"/>
          <p:cNvCxnSpPr>
            <a:cxnSpLocks noChangeShapeType="1"/>
          </p:cNvCxnSpPr>
          <p:nvPr/>
        </p:nvCxnSpPr>
        <p:spPr bwMode="auto">
          <a:xfrm flipH="1">
            <a:off x="3886200" y="3200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14" name="AutoShape 5"/>
          <p:cNvCxnSpPr>
            <a:cxnSpLocks noChangeShapeType="1"/>
          </p:cNvCxnSpPr>
          <p:nvPr/>
        </p:nvCxnSpPr>
        <p:spPr bwMode="auto">
          <a:xfrm>
            <a:off x="4114800" y="3200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3015" name="Oval 6"/>
          <p:cNvSpPr>
            <a:spLocks noChangeArrowheads="1"/>
          </p:cNvSpPr>
          <p:nvPr/>
        </p:nvSpPr>
        <p:spPr bwMode="auto">
          <a:xfrm>
            <a:off x="2971800" y="21336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2 4</a:t>
            </a:r>
          </a:p>
        </p:txBody>
      </p:sp>
      <p:sp>
        <p:nvSpPr>
          <p:cNvPr id="43016" name="Oval 7"/>
          <p:cNvSpPr>
            <a:spLocks noChangeArrowheads="1"/>
          </p:cNvSpPr>
          <p:nvPr/>
        </p:nvSpPr>
        <p:spPr bwMode="auto">
          <a:xfrm>
            <a:off x="3657600" y="2895600"/>
            <a:ext cx="838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6 9 12</a:t>
            </a:r>
          </a:p>
        </p:txBody>
      </p:sp>
      <p:cxnSp>
        <p:nvCxnSpPr>
          <p:cNvPr id="43017" name="AutoShape 8"/>
          <p:cNvCxnSpPr>
            <a:cxnSpLocks noChangeShapeType="1"/>
            <a:stCxn id="43015" idx="5"/>
            <a:endCxn id="43016" idx="0"/>
          </p:cNvCxnSpPr>
          <p:nvPr/>
        </p:nvCxnSpPr>
        <p:spPr bwMode="auto">
          <a:xfrm>
            <a:off x="3622675" y="2459038"/>
            <a:ext cx="454025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18" name="AutoShape 9"/>
          <p:cNvCxnSpPr>
            <a:cxnSpLocks noChangeShapeType="1"/>
            <a:stCxn id="43015" idx="3"/>
          </p:cNvCxnSpPr>
          <p:nvPr/>
        </p:nvCxnSpPr>
        <p:spPr bwMode="auto">
          <a:xfrm flipH="1">
            <a:off x="2951163" y="2459038"/>
            <a:ext cx="1317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3019" name="Oval 10"/>
          <p:cNvSpPr>
            <a:spLocks noChangeArrowheads="1"/>
          </p:cNvSpPr>
          <p:nvPr/>
        </p:nvSpPr>
        <p:spPr bwMode="auto">
          <a:xfrm>
            <a:off x="6781800" y="2133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 </a:t>
            </a:r>
            <a:r>
              <a:rPr lang="el-GR" b="1"/>
              <a:t>4 9</a:t>
            </a:r>
          </a:p>
        </p:txBody>
      </p:sp>
      <p:cxnSp>
        <p:nvCxnSpPr>
          <p:cNvPr id="43020" name="AutoShape 11"/>
          <p:cNvCxnSpPr>
            <a:cxnSpLocks noChangeShapeType="1"/>
            <a:stCxn id="43019" idx="5"/>
            <a:endCxn id="43026" idx="0"/>
          </p:cNvCxnSpPr>
          <p:nvPr/>
        </p:nvCxnSpPr>
        <p:spPr bwMode="auto">
          <a:xfrm rot="16200000" flipH="1">
            <a:off x="7485063" y="2341563"/>
            <a:ext cx="436562" cy="671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1" name="AutoShape 12"/>
          <p:cNvCxnSpPr>
            <a:cxnSpLocks noChangeShapeType="1"/>
            <a:stCxn id="43019" idx="3"/>
          </p:cNvCxnSpPr>
          <p:nvPr/>
        </p:nvCxnSpPr>
        <p:spPr bwMode="auto">
          <a:xfrm flipH="1">
            <a:off x="6705600" y="2459038"/>
            <a:ext cx="1762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2" name="AutoShape 13"/>
          <p:cNvCxnSpPr>
            <a:cxnSpLocks noChangeShapeType="1"/>
            <a:endCxn id="43023" idx="0"/>
          </p:cNvCxnSpPr>
          <p:nvPr/>
        </p:nvCxnSpPr>
        <p:spPr bwMode="auto">
          <a:xfrm rot="16200000" flipH="1">
            <a:off x="7143750" y="2609850"/>
            <a:ext cx="3810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3023" name="Oval 14"/>
          <p:cNvSpPr>
            <a:spLocks noChangeArrowheads="1"/>
          </p:cNvSpPr>
          <p:nvPr/>
        </p:nvSpPr>
        <p:spPr bwMode="auto">
          <a:xfrm>
            <a:off x="7239000" y="2895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43024" name="AutoShape 15"/>
          <p:cNvCxnSpPr>
            <a:cxnSpLocks noChangeShapeType="1"/>
            <a:endCxn id="43023" idx="3"/>
          </p:cNvCxnSpPr>
          <p:nvPr/>
        </p:nvCxnSpPr>
        <p:spPr bwMode="auto">
          <a:xfrm flipV="1">
            <a:off x="7239000" y="3221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5" name="AutoShape 16"/>
          <p:cNvCxnSpPr>
            <a:cxnSpLocks noChangeShapeType="1"/>
            <a:endCxn id="43023" idx="5"/>
          </p:cNvCxnSpPr>
          <p:nvPr/>
        </p:nvCxnSpPr>
        <p:spPr bwMode="auto">
          <a:xfrm flipH="1" flipV="1">
            <a:off x="7564438" y="3221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3026" name="Oval 17"/>
          <p:cNvSpPr>
            <a:spLocks noChangeArrowheads="1"/>
          </p:cNvSpPr>
          <p:nvPr/>
        </p:nvSpPr>
        <p:spPr bwMode="auto">
          <a:xfrm>
            <a:off x="7848600" y="2895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cxnSp>
        <p:nvCxnSpPr>
          <p:cNvPr id="43027" name="AutoShape 18"/>
          <p:cNvCxnSpPr>
            <a:cxnSpLocks noChangeShapeType="1"/>
            <a:endCxn id="43026" idx="3"/>
          </p:cNvCxnSpPr>
          <p:nvPr/>
        </p:nvCxnSpPr>
        <p:spPr bwMode="auto">
          <a:xfrm flipV="1">
            <a:off x="7848600" y="3221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28" name="AutoShape 19"/>
          <p:cNvCxnSpPr>
            <a:cxnSpLocks noChangeShapeType="1"/>
            <a:endCxn id="43026" idx="5"/>
          </p:cNvCxnSpPr>
          <p:nvPr/>
        </p:nvCxnSpPr>
        <p:spPr bwMode="auto">
          <a:xfrm flipH="1" flipV="1">
            <a:off x="8174038" y="3221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3029" name="Oval 20"/>
          <p:cNvSpPr>
            <a:spLocks noChangeArrowheads="1"/>
          </p:cNvSpPr>
          <p:nvPr/>
        </p:nvSpPr>
        <p:spPr bwMode="auto">
          <a:xfrm>
            <a:off x="3352800" y="4114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43030" name="Oval 21"/>
          <p:cNvSpPr>
            <a:spLocks noChangeArrowheads="1"/>
          </p:cNvSpPr>
          <p:nvPr/>
        </p:nvSpPr>
        <p:spPr bwMode="auto">
          <a:xfrm>
            <a:off x="3962400" y="4572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cxnSp>
        <p:nvCxnSpPr>
          <p:cNvPr id="43031" name="AutoShape 22"/>
          <p:cNvCxnSpPr>
            <a:cxnSpLocks noChangeShapeType="1"/>
            <a:stCxn id="43029" idx="5"/>
            <a:endCxn id="43030" idx="1"/>
          </p:cNvCxnSpPr>
          <p:nvPr/>
        </p:nvCxnSpPr>
        <p:spPr bwMode="auto">
          <a:xfrm>
            <a:off x="3678238" y="4440238"/>
            <a:ext cx="3397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32" name="AutoShape 23"/>
          <p:cNvCxnSpPr>
            <a:cxnSpLocks noChangeShapeType="1"/>
            <a:stCxn id="43029" idx="3"/>
            <a:endCxn id="43058" idx="7"/>
          </p:cNvCxnSpPr>
          <p:nvPr/>
        </p:nvCxnSpPr>
        <p:spPr bwMode="auto">
          <a:xfrm rot="5400000">
            <a:off x="3221038" y="4440238"/>
            <a:ext cx="1873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3033" name="AutoShape 24"/>
          <p:cNvCxnSpPr>
            <a:cxnSpLocks noChangeShapeType="1"/>
            <a:stCxn id="43037" idx="0"/>
            <a:endCxn id="43030" idx="3"/>
          </p:cNvCxnSpPr>
          <p:nvPr/>
        </p:nvCxnSpPr>
        <p:spPr bwMode="auto">
          <a:xfrm flipV="1">
            <a:off x="3848100" y="4897438"/>
            <a:ext cx="169863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3034" name="AutoShape 25"/>
          <p:cNvCxnSpPr>
            <a:cxnSpLocks noChangeShapeType="1"/>
            <a:stCxn id="43040" idx="0"/>
            <a:endCxn id="43030" idx="5"/>
          </p:cNvCxnSpPr>
          <p:nvPr/>
        </p:nvCxnSpPr>
        <p:spPr bwMode="auto">
          <a:xfrm flipH="1" flipV="1">
            <a:off x="4287838" y="4897438"/>
            <a:ext cx="169862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3035" name="AutoShape 26"/>
          <p:cNvCxnSpPr>
            <a:cxnSpLocks noChangeShapeType="1"/>
            <a:endCxn id="43037" idx="3"/>
          </p:cNvCxnSpPr>
          <p:nvPr/>
        </p:nvCxnSpPr>
        <p:spPr bwMode="auto">
          <a:xfrm flipV="1">
            <a:off x="3657600" y="5430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36" name="AutoShape 27"/>
          <p:cNvCxnSpPr>
            <a:cxnSpLocks noChangeShapeType="1"/>
            <a:endCxn id="43037" idx="5"/>
          </p:cNvCxnSpPr>
          <p:nvPr/>
        </p:nvCxnSpPr>
        <p:spPr bwMode="auto">
          <a:xfrm flipH="1" flipV="1">
            <a:off x="3983038" y="5430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3037" name="Oval 28"/>
          <p:cNvSpPr>
            <a:spLocks noChangeArrowheads="1"/>
          </p:cNvSpPr>
          <p:nvPr/>
        </p:nvSpPr>
        <p:spPr bwMode="auto">
          <a:xfrm>
            <a:off x="3657600" y="5105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43038" name="AutoShape 29"/>
          <p:cNvCxnSpPr>
            <a:cxnSpLocks noChangeShapeType="1"/>
            <a:endCxn id="43040" idx="3"/>
          </p:cNvCxnSpPr>
          <p:nvPr/>
        </p:nvCxnSpPr>
        <p:spPr bwMode="auto">
          <a:xfrm flipV="1">
            <a:off x="4267200" y="5430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39" name="AutoShape 30"/>
          <p:cNvCxnSpPr>
            <a:cxnSpLocks noChangeShapeType="1"/>
            <a:endCxn id="43040" idx="5"/>
          </p:cNvCxnSpPr>
          <p:nvPr/>
        </p:nvCxnSpPr>
        <p:spPr bwMode="auto">
          <a:xfrm flipH="1" flipV="1">
            <a:off x="4592638" y="5430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3040" name="Oval 31"/>
          <p:cNvSpPr>
            <a:spLocks noChangeArrowheads="1"/>
          </p:cNvSpPr>
          <p:nvPr/>
        </p:nvSpPr>
        <p:spPr bwMode="auto">
          <a:xfrm>
            <a:off x="4267200" y="5105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sp>
        <p:nvSpPr>
          <p:cNvPr id="43041" name="Oval 32"/>
          <p:cNvSpPr>
            <a:spLocks noChangeArrowheads="1"/>
          </p:cNvSpPr>
          <p:nvPr/>
        </p:nvSpPr>
        <p:spPr bwMode="auto">
          <a:xfrm>
            <a:off x="6934200" y="4114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43042" name="Oval 33"/>
          <p:cNvSpPr>
            <a:spLocks noChangeArrowheads="1"/>
          </p:cNvSpPr>
          <p:nvPr/>
        </p:nvSpPr>
        <p:spPr bwMode="auto">
          <a:xfrm>
            <a:off x="7543800" y="4572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cxnSp>
        <p:nvCxnSpPr>
          <p:cNvPr id="43043" name="AutoShape 34"/>
          <p:cNvCxnSpPr>
            <a:cxnSpLocks noChangeShapeType="1"/>
            <a:stCxn id="43041" idx="5"/>
            <a:endCxn id="43042" idx="1"/>
          </p:cNvCxnSpPr>
          <p:nvPr/>
        </p:nvCxnSpPr>
        <p:spPr bwMode="auto">
          <a:xfrm>
            <a:off x="7259638" y="4440238"/>
            <a:ext cx="3397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3044" name="AutoShape 36"/>
          <p:cNvCxnSpPr>
            <a:cxnSpLocks noChangeShapeType="1"/>
            <a:stCxn id="43048" idx="0"/>
            <a:endCxn id="43042" idx="3"/>
          </p:cNvCxnSpPr>
          <p:nvPr/>
        </p:nvCxnSpPr>
        <p:spPr bwMode="auto">
          <a:xfrm flipV="1">
            <a:off x="7429500" y="4897438"/>
            <a:ext cx="169863" cy="2079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45" name="AutoShape 37"/>
          <p:cNvCxnSpPr>
            <a:cxnSpLocks noChangeShapeType="1"/>
            <a:stCxn id="43051" idx="0"/>
            <a:endCxn id="43042" idx="5"/>
          </p:cNvCxnSpPr>
          <p:nvPr/>
        </p:nvCxnSpPr>
        <p:spPr bwMode="auto">
          <a:xfrm flipH="1" flipV="1">
            <a:off x="7869238" y="4897438"/>
            <a:ext cx="169862" cy="2079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46" name="AutoShape 38"/>
          <p:cNvCxnSpPr>
            <a:cxnSpLocks noChangeShapeType="1"/>
            <a:endCxn id="43048" idx="3"/>
          </p:cNvCxnSpPr>
          <p:nvPr/>
        </p:nvCxnSpPr>
        <p:spPr bwMode="auto">
          <a:xfrm flipV="1">
            <a:off x="7239000" y="5430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47" name="AutoShape 39"/>
          <p:cNvCxnSpPr>
            <a:cxnSpLocks noChangeShapeType="1"/>
            <a:endCxn id="43048" idx="5"/>
          </p:cNvCxnSpPr>
          <p:nvPr/>
        </p:nvCxnSpPr>
        <p:spPr bwMode="auto">
          <a:xfrm flipH="1" flipV="1">
            <a:off x="7564438" y="5430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3048" name="Oval 40"/>
          <p:cNvSpPr>
            <a:spLocks noChangeArrowheads="1"/>
          </p:cNvSpPr>
          <p:nvPr/>
        </p:nvSpPr>
        <p:spPr bwMode="auto">
          <a:xfrm>
            <a:off x="7239000" y="5105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43049" name="AutoShape 41"/>
          <p:cNvCxnSpPr>
            <a:cxnSpLocks noChangeShapeType="1"/>
            <a:endCxn id="43051" idx="3"/>
          </p:cNvCxnSpPr>
          <p:nvPr/>
        </p:nvCxnSpPr>
        <p:spPr bwMode="auto">
          <a:xfrm flipV="1">
            <a:off x="7848600" y="5430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50" name="AutoShape 42"/>
          <p:cNvCxnSpPr>
            <a:cxnSpLocks noChangeShapeType="1"/>
            <a:endCxn id="43051" idx="5"/>
          </p:cNvCxnSpPr>
          <p:nvPr/>
        </p:nvCxnSpPr>
        <p:spPr bwMode="auto">
          <a:xfrm flipH="1" flipV="1">
            <a:off x="8174038" y="5430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3051" name="Oval 43"/>
          <p:cNvSpPr>
            <a:spLocks noChangeArrowheads="1"/>
          </p:cNvSpPr>
          <p:nvPr/>
        </p:nvSpPr>
        <p:spPr bwMode="auto">
          <a:xfrm>
            <a:off x="7848600" y="5105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sp>
        <p:nvSpPr>
          <p:cNvPr id="43052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55" name="AutoShape 47"/>
          <p:cNvSpPr>
            <a:spLocks noChangeArrowheads="1"/>
          </p:cNvSpPr>
          <p:nvPr/>
        </p:nvSpPr>
        <p:spPr bwMode="auto">
          <a:xfrm>
            <a:off x="5334000" y="2590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9CC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3056" name="AutoShape 48"/>
          <p:cNvSpPr>
            <a:spLocks noChangeArrowheads="1"/>
          </p:cNvSpPr>
          <p:nvPr/>
        </p:nvSpPr>
        <p:spPr bwMode="auto">
          <a:xfrm>
            <a:off x="5334000" y="46482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9CC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3057" name="AutoShape 4"/>
          <p:cNvCxnSpPr>
            <a:cxnSpLocks noChangeShapeType="1"/>
          </p:cNvCxnSpPr>
          <p:nvPr/>
        </p:nvCxnSpPr>
        <p:spPr bwMode="auto">
          <a:xfrm flipH="1">
            <a:off x="6934200" y="25146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3058" name="Oval 20"/>
          <p:cNvSpPr>
            <a:spLocks noChangeArrowheads="1"/>
          </p:cNvSpPr>
          <p:nvPr/>
        </p:nvSpPr>
        <p:spPr bwMode="auto">
          <a:xfrm>
            <a:off x="2895600" y="4572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endParaRPr lang="el-GR" b="1"/>
          </a:p>
        </p:txBody>
      </p:sp>
      <p:cxnSp>
        <p:nvCxnSpPr>
          <p:cNvPr id="43059" name="AutoShape 23"/>
          <p:cNvCxnSpPr>
            <a:cxnSpLocks noChangeShapeType="1"/>
            <a:stCxn id="43041" idx="3"/>
            <a:endCxn id="43060" idx="7"/>
          </p:cNvCxnSpPr>
          <p:nvPr/>
        </p:nvCxnSpPr>
        <p:spPr bwMode="auto">
          <a:xfrm rot="5400000">
            <a:off x="6802438" y="4440238"/>
            <a:ext cx="1873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sp>
        <p:nvSpPr>
          <p:cNvPr id="43060" name="Oval 20"/>
          <p:cNvSpPr>
            <a:spLocks noChangeArrowheads="1"/>
          </p:cNvSpPr>
          <p:nvPr/>
        </p:nvSpPr>
        <p:spPr bwMode="auto">
          <a:xfrm>
            <a:off x="6477000" y="4572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endParaRPr lang="el-GR" b="1"/>
          </a:p>
        </p:txBody>
      </p:sp>
      <p:cxnSp>
        <p:nvCxnSpPr>
          <p:cNvPr id="43061" name="AutoShape 26"/>
          <p:cNvCxnSpPr>
            <a:cxnSpLocks noChangeShapeType="1"/>
          </p:cNvCxnSpPr>
          <p:nvPr/>
        </p:nvCxnSpPr>
        <p:spPr bwMode="auto">
          <a:xfrm flipV="1">
            <a:off x="2895600" y="48768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62" name="AutoShape 27"/>
          <p:cNvCxnSpPr>
            <a:cxnSpLocks noChangeShapeType="1"/>
          </p:cNvCxnSpPr>
          <p:nvPr/>
        </p:nvCxnSpPr>
        <p:spPr bwMode="auto">
          <a:xfrm flipH="1" flipV="1">
            <a:off x="3221038" y="4876800"/>
            <a:ext cx="55562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63" name="AutoShape 26"/>
          <p:cNvCxnSpPr>
            <a:cxnSpLocks noChangeShapeType="1"/>
          </p:cNvCxnSpPr>
          <p:nvPr/>
        </p:nvCxnSpPr>
        <p:spPr bwMode="auto">
          <a:xfrm flipV="1">
            <a:off x="6477000" y="48974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64" name="AutoShape 27"/>
          <p:cNvCxnSpPr>
            <a:cxnSpLocks noChangeShapeType="1"/>
          </p:cNvCxnSpPr>
          <p:nvPr/>
        </p:nvCxnSpPr>
        <p:spPr bwMode="auto">
          <a:xfrm flipH="1" flipV="1">
            <a:off x="6802438" y="48974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3065" name="67 - Ευθεία γραμμή σύνδεσης"/>
          <p:cNvCxnSpPr>
            <a:cxnSpLocks noChangeShapeType="1"/>
            <a:stCxn id="43015" idx="4"/>
          </p:cNvCxnSpPr>
          <p:nvPr/>
        </p:nvCxnSpPr>
        <p:spPr bwMode="auto">
          <a:xfrm rot="5400000">
            <a:off x="3276600" y="25908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69" name="68 - TextBox"/>
          <p:cNvSpPr txBox="1"/>
          <p:nvPr/>
        </p:nvSpPr>
        <p:spPr>
          <a:xfrm>
            <a:off x="4618038" y="6248400"/>
            <a:ext cx="2011362" cy="369888"/>
          </a:xfrm>
          <a:prstGeom prst="rect">
            <a:avLst/>
          </a:prstGeom>
          <a:solidFill>
            <a:schemeClr val="tx2">
              <a:lumMod val="75000"/>
              <a:alpha val="1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/>
              <a:t>αλλαγή χρώματος</a:t>
            </a:r>
          </a:p>
        </p:txBody>
      </p:sp>
      <p:sp>
        <p:nvSpPr>
          <p:cNvPr id="59" name="Text Box 65"/>
          <p:cNvSpPr txBox="1">
            <a:spLocks noChangeArrowheads="1"/>
          </p:cNvSpPr>
          <p:nvPr/>
        </p:nvSpPr>
        <p:spPr bwMode="auto">
          <a:xfrm>
            <a:off x="609600" y="2438400"/>
            <a:ext cx="14702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 smtClean="0"/>
              <a:t>(2,4)-δένδρο</a:t>
            </a:r>
            <a:endParaRPr lang="el-GR" u="sng" dirty="0"/>
          </a:p>
        </p:txBody>
      </p:sp>
      <p:sp>
        <p:nvSpPr>
          <p:cNvPr id="60" name="Text Box 46"/>
          <p:cNvSpPr txBox="1">
            <a:spLocks noChangeArrowheads="1"/>
          </p:cNvSpPr>
          <p:nvPr/>
        </p:nvSpPr>
        <p:spPr bwMode="auto">
          <a:xfrm>
            <a:off x="568643" y="4572000"/>
            <a:ext cx="166782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u="sng" dirty="0" smtClean="0"/>
              <a:t>κοκκινόμαυρο </a:t>
            </a:r>
          </a:p>
          <a:p>
            <a:pPr algn="ctr"/>
            <a:r>
              <a:rPr lang="el-GR" u="sng" dirty="0" smtClean="0"/>
              <a:t>δένδρο </a:t>
            </a:r>
            <a:endParaRPr lang="el-GR" u="sng" dirty="0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034" name="74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44035" name="AutoShape 2"/>
          <p:cNvCxnSpPr>
            <a:cxnSpLocks noChangeShapeType="1"/>
            <a:stCxn id="44040" idx="3"/>
          </p:cNvCxnSpPr>
          <p:nvPr/>
        </p:nvCxnSpPr>
        <p:spPr bwMode="auto">
          <a:xfrm flipH="1">
            <a:off x="3657600" y="3221038"/>
            <a:ext cx="122238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36" name="AutoShape 3"/>
          <p:cNvCxnSpPr>
            <a:cxnSpLocks noChangeShapeType="1"/>
            <a:endCxn id="44040" idx="5"/>
          </p:cNvCxnSpPr>
          <p:nvPr/>
        </p:nvCxnSpPr>
        <p:spPr bwMode="auto">
          <a:xfrm flipH="1" flipV="1">
            <a:off x="4373563" y="3221038"/>
            <a:ext cx="122237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37" name="AutoShape 4"/>
          <p:cNvCxnSpPr>
            <a:cxnSpLocks noChangeShapeType="1"/>
          </p:cNvCxnSpPr>
          <p:nvPr/>
        </p:nvCxnSpPr>
        <p:spPr bwMode="auto">
          <a:xfrm flipH="1">
            <a:off x="3886200" y="3200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38" name="AutoShape 5"/>
          <p:cNvCxnSpPr>
            <a:cxnSpLocks noChangeShapeType="1"/>
          </p:cNvCxnSpPr>
          <p:nvPr/>
        </p:nvCxnSpPr>
        <p:spPr bwMode="auto">
          <a:xfrm>
            <a:off x="4114800" y="3200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39" name="Oval 6"/>
          <p:cNvSpPr>
            <a:spLocks noChangeArrowheads="1"/>
          </p:cNvSpPr>
          <p:nvPr/>
        </p:nvSpPr>
        <p:spPr bwMode="auto">
          <a:xfrm>
            <a:off x="2971800" y="21336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2 4</a:t>
            </a:r>
          </a:p>
        </p:txBody>
      </p:sp>
      <p:sp>
        <p:nvSpPr>
          <p:cNvPr id="44040" name="Oval 7"/>
          <p:cNvSpPr>
            <a:spLocks noChangeArrowheads="1"/>
          </p:cNvSpPr>
          <p:nvPr/>
        </p:nvSpPr>
        <p:spPr bwMode="auto">
          <a:xfrm>
            <a:off x="3657600" y="2895600"/>
            <a:ext cx="838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6 9 12</a:t>
            </a:r>
          </a:p>
        </p:txBody>
      </p:sp>
      <p:cxnSp>
        <p:nvCxnSpPr>
          <p:cNvPr id="44041" name="AutoShape 8"/>
          <p:cNvCxnSpPr>
            <a:cxnSpLocks noChangeShapeType="1"/>
            <a:stCxn id="44039" idx="5"/>
            <a:endCxn id="44040" idx="0"/>
          </p:cNvCxnSpPr>
          <p:nvPr/>
        </p:nvCxnSpPr>
        <p:spPr bwMode="auto">
          <a:xfrm>
            <a:off x="3622675" y="2459038"/>
            <a:ext cx="454025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42" name="AutoShape 9"/>
          <p:cNvCxnSpPr>
            <a:cxnSpLocks noChangeShapeType="1"/>
            <a:stCxn id="44039" idx="3"/>
          </p:cNvCxnSpPr>
          <p:nvPr/>
        </p:nvCxnSpPr>
        <p:spPr bwMode="auto">
          <a:xfrm flipH="1">
            <a:off x="2951163" y="2459038"/>
            <a:ext cx="1317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43" name="Oval 10"/>
          <p:cNvSpPr>
            <a:spLocks noChangeArrowheads="1"/>
          </p:cNvSpPr>
          <p:nvPr/>
        </p:nvSpPr>
        <p:spPr bwMode="auto">
          <a:xfrm>
            <a:off x="6781800" y="2133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 </a:t>
            </a:r>
            <a:r>
              <a:rPr lang="el-GR" b="1"/>
              <a:t>4 9</a:t>
            </a:r>
          </a:p>
        </p:txBody>
      </p:sp>
      <p:cxnSp>
        <p:nvCxnSpPr>
          <p:cNvPr id="44044" name="AutoShape 11"/>
          <p:cNvCxnSpPr>
            <a:cxnSpLocks noChangeShapeType="1"/>
            <a:stCxn id="44043" idx="5"/>
            <a:endCxn id="44050" idx="0"/>
          </p:cNvCxnSpPr>
          <p:nvPr/>
        </p:nvCxnSpPr>
        <p:spPr bwMode="auto">
          <a:xfrm rot="16200000" flipH="1">
            <a:off x="7485063" y="2341563"/>
            <a:ext cx="436562" cy="67151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45" name="AutoShape 12"/>
          <p:cNvCxnSpPr>
            <a:cxnSpLocks noChangeShapeType="1"/>
            <a:stCxn id="44043" idx="3"/>
          </p:cNvCxnSpPr>
          <p:nvPr/>
        </p:nvCxnSpPr>
        <p:spPr bwMode="auto">
          <a:xfrm flipH="1">
            <a:off x="6705600" y="2459038"/>
            <a:ext cx="1762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46" name="AutoShape 13"/>
          <p:cNvCxnSpPr>
            <a:cxnSpLocks noChangeShapeType="1"/>
            <a:endCxn id="44047" idx="0"/>
          </p:cNvCxnSpPr>
          <p:nvPr/>
        </p:nvCxnSpPr>
        <p:spPr bwMode="auto">
          <a:xfrm rot="16200000" flipH="1">
            <a:off x="7143750" y="2609850"/>
            <a:ext cx="381000" cy="1905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47" name="Oval 14"/>
          <p:cNvSpPr>
            <a:spLocks noChangeArrowheads="1"/>
          </p:cNvSpPr>
          <p:nvPr/>
        </p:nvSpPr>
        <p:spPr bwMode="auto">
          <a:xfrm>
            <a:off x="7239000" y="2895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44048" name="AutoShape 15"/>
          <p:cNvCxnSpPr>
            <a:cxnSpLocks noChangeShapeType="1"/>
            <a:endCxn id="44047" idx="3"/>
          </p:cNvCxnSpPr>
          <p:nvPr/>
        </p:nvCxnSpPr>
        <p:spPr bwMode="auto">
          <a:xfrm flipV="1">
            <a:off x="7239000" y="3221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49" name="AutoShape 16"/>
          <p:cNvCxnSpPr>
            <a:cxnSpLocks noChangeShapeType="1"/>
            <a:endCxn id="44047" idx="5"/>
          </p:cNvCxnSpPr>
          <p:nvPr/>
        </p:nvCxnSpPr>
        <p:spPr bwMode="auto">
          <a:xfrm flipH="1" flipV="1">
            <a:off x="7564438" y="3221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50" name="Oval 17"/>
          <p:cNvSpPr>
            <a:spLocks noChangeArrowheads="1"/>
          </p:cNvSpPr>
          <p:nvPr/>
        </p:nvSpPr>
        <p:spPr bwMode="auto">
          <a:xfrm>
            <a:off x="7848600" y="2895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cxnSp>
        <p:nvCxnSpPr>
          <p:cNvPr id="44051" name="AutoShape 18"/>
          <p:cNvCxnSpPr>
            <a:cxnSpLocks noChangeShapeType="1"/>
            <a:endCxn id="44050" idx="3"/>
          </p:cNvCxnSpPr>
          <p:nvPr/>
        </p:nvCxnSpPr>
        <p:spPr bwMode="auto">
          <a:xfrm flipV="1">
            <a:off x="7848600" y="3221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52" name="AutoShape 19"/>
          <p:cNvCxnSpPr>
            <a:cxnSpLocks noChangeShapeType="1"/>
            <a:endCxn id="44050" idx="5"/>
          </p:cNvCxnSpPr>
          <p:nvPr/>
        </p:nvCxnSpPr>
        <p:spPr bwMode="auto">
          <a:xfrm flipH="1" flipV="1">
            <a:off x="8174038" y="3221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53" name="Oval 20"/>
          <p:cNvSpPr>
            <a:spLocks noChangeArrowheads="1"/>
          </p:cNvSpPr>
          <p:nvPr/>
        </p:nvSpPr>
        <p:spPr bwMode="auto">
          <a:xfrm>
            <a:off x="3048000" y="4572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44054" name="Oval 21"/>
          <p:cNvSpPr>
            <a:spLocks noChangeArrowheads="1"/>
          </p:cNvSpPr>
          <p:nvPr/>
        </p:nvSpPr>
        <p:spPr bwMode="auto">
          <a:xfrm>
            <a:off x="3657600" y="5029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cxnSp>
        <p:nvCxnSpPr>
          <p:cNvPr id="44055" name="AutoShape 22"/>
          <p:cNvCxnSpPr>
            <a:cxnSpLocks noChangeShapeType="1"/>
            <a:stCxn id="44053" idx="5"/>
            <a:endCxn id="44054" idx="1"/>
          </p:cNvCxnSpPr>
          <p:nvPr/>
        </p:nvCxnSpPr>
        <p:spPr bwMode="auto">
          <a:xfrm>
            <a:off x="3373438" y="4897438"/>
            <a:ext cx="3397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56" name="AutoShape 23"/>
          <p:cNvCxnSpPr>
            <a:cxnSpLocks noChangeShapeType="1"/>
            <a:stCxn id="44053" idx="1"/>
            <a:endCxn id="44082" idx="5"/>
          </p:cNvCxnSpPr>
          <p:nvPr/>
        </p:nvCxnSpPr>
        <p:spPr bwMode="auto">
          <a:xfrm rot="16200000" flipV="1">
            <a:off x="2801938" y="4325938"/>
            <a:ext cx="187325" cy="4159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4057" name="AutoShape 24"/>
          <p:cNvCxnSpPr>
            <a:cxnSpLocks noChangeShapeType="1"/>
            <a:stCxn id="44061" idx="0"/>
            <a:endCxn id="44054" idx="3"/>
          </p:cNvCxnSpPr>
          <p:nvPr/>
        </p:nvCxnSpPr>
        <p:spPr bwMode="auto">
          <a:xfrm flipV="1">
            <a:off x="3543300" y="5354638"/>
            <a:ext cx="169863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4058" name="AutoShape 25"/>
          <p:cNvCxnSpPr>
            <a:cxnSpLocks noChangeShapeType="1"/>
            <a:stCxn id="44064" idx="0"/>
            <a:endCxn id="44054" idx="5"/>
          </p:cNvCxnSpPr>
          <p:nvPr/>
        </p:nvCxnSpPr>
        <p:spPr bwMode="auto">
          <a:xfrm flipH="1" flipV="1">
            <a:off x="3983038" y="5354638"/>
            <a:ext cx="169862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4059" name="AutoShape 26"/>
          <p:cNvCxnSpPr>
            <a:cxnSpLocks noChangeShapeType="1"/>
            <a:endCxn id="44061" idx="3"/>
          </p:cNvCxnSpPr>
          <p:nvPr/>
        </p:nvCxnSpPr>
        <p:spPr bwMode="auto">
          <a:xfrm flipV="1">
            <a:off x="3352800" y="5888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60" name="AutoShape 27"/>
          <p:cNvCxnSpPr>
            <a:cxnSpLocks noChangeShapeType="1"/>
            <a:endCxn id="44061" idx="5"/>
          </p:cNvCxnSpPr>
          <p:nvPr/>
        </p:nvCxnSpPr>
        <p:spPr bwMode="auto">
          <a:xfrm flipH="1" flipV="1">
            <a:off x="3678238" y="5888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61" name="Oval 28"/>
          <p:cNvSpPr>
            <a:spLocks noChangeArrowheads="1"/>
          </p:cNvSpPr>
          <p:nvPr/>
        </p:nvSpPr>
        <p:spPr bwMode="auto">
          <a:xfrm>
            <a:off x="3352800" y="5562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44062" name="AutoShape 29"/>
          <p:cNvCxnSpPr>
            <a:cxnSpLocks noChangeShapeType="1"/>
            <a:endCxn id="44064" idx="3"/>
          </p:cNvCxnSpPr>
          <p:nvPr/>
        </p:nvCxnSpPr>
        <p:spPr bwMode="auto">
          <a:xfrm flipV="1">
            <a:off x="3962400" y="5888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63" name="AutoShape 30"/>
          <p:cNvCxnSpPr>
            <a:cxnSpLocks noChangeShapeType="1"/>
            <a:endCxn id="44064" idx="5"/>
          </p:cNvCxnSpPr>
          <p:nvPr/>
        </p:nvCxnSpPr>
        <p:spPr bwMode="auto">
          <a:xfrm flipH="1" flipV="1">
            <a:off x="4287838" y="5888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64" name="Oval 31"/>
          <p:cNvSpPr>
            <a:spLocks noChangeArrowheads="1"/>
          </p:cNvSpPr>
          <p:nvPr/>
        </p:nvSpPr>
        <p:spPr bwMode="auto">
          <a:xfrm>
            <a:off x="3962400" y="5562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sp>
        <p:nvSpPr>
          <p:cNvPr id="44065" name="Oval 32"/>
          <p:cNvSpPr>
            <a:spLocks noChangeArrowheads="1"/>
          </p:cNvSpPr>
          <p:nvPr/>
        </p:nvSpPr>
        <p:spPr bwMode="auto">
          <a:xfrm>
            <a:off x="7696200" y="4114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44066" name="Oval 33"/>
          <p:cNvSpPr>
            <a:spLocks noChangeArrowheads="1"/>
          </p:cNvSpPr>
          <p:nvPr/>
        </p:nvSpPr>
        <p:spPr bwMode="auto">
          <a:xfrm>
            <a:off x="8305800" y="4572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cxnSp>
        <p:nvCxnSpPr>
          <p:cNvPr id="44067" name="AutoShape 34"/>
          <p:cNvCxnSpPr>
            <a:cxnSpLocks noChangeShapeType="1"/>
            <a:stCxn id="44065" idx="5"/>
            <a:endCxn id="44066" idx="1"/>
          </p:cNvCxnSpPr>
          <p:nvPr/>
        </p:nvCxnSpPr>
        <p:spPr bwMode="auto">
          <a:xfrm>
            <a:off x="8021638" y="4440238"/>
            <a:ext cx="3397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4068" name="AutoShape 36"/>
          <p:cNvCxnSpPr>
            <a:cxnSpLocks noChangeShapeType="1"/>
            <a:stCxn id="44072" idx="0"/>
            <a:endCxn id="44066" idx="3"/>
          </p:cNvCxnSpPr>
          <p:nvPr/>
        </p:nvCxnSpPr>
        <p:spPr bwMode="auto">
          <a:xfrm flipV="1">
            <a:off x="8191500" y="4897438"/>
            <a:ext cx="169863" cy="2079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69" name="AutoShape 37"/>
          <p:cNvCxnSpPr>
            <a:cxnSpLocks noChangeShapeType="1"/>
            <a:stCxn id="44075" idx="0"/>
            <a:endCxn id="44066" idx="5"/>
          </p:cNvCxnSpPr>
          <p:nvPr/>
        </p:nvCxnSpPr>
        <p:spPr bwMode="auto">
          <a:xfrm flipH="1" flipV="1">
            <a:off x="8631238" y="4897438"/>
            <a:ext cx="169862" cy="2079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70" name="AutoShape 38"/>
          <p:cNvCxnSpPr>
            <a:cxnSpLocks noChangeShapeType="1"/>
            <a:endCxn id="44072" idx="3"/>
          </p:cNvCxnSpPr>
          <p:nvPr/>
        </p:nvCxnSpPr>
        <p:spPr bwMode="auto">
          <a:xfrm flipV="1">
            <a:off x="8001000" y="5430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71" name="AutoShape 39"/>
          <p:cNvCxnSpPr>
            <a:cxnSpLocks noChangeShapeType="1"/>
            <a:endCxn id="44072" idx="5"/>
          </p:cNvCxnSpPr>
          <p:nvPr/>
        </p:nvCxnSpPr>
        <p:spPr bwMode="auto">
          <a:xfrm flipH="1" flipV="1">
            <a:off x="8326438" y="5430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72" name="Oval 40"/>
          <p:cNvSpPr>
            <a:spLocks noChangeArrowheads="1"/>
          </p:cNvSpPr>
          <p:nvPr/>
        </p:nvSpPr>
        <p:spPr bwMode="auto">
          <a:xfrm>
            <a:off x="8001000" y="5105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44073" name="AutoShape 41"/>
          <p:cNvCxnSpPr>
            <a:cxnSpLocks noChangeShapeType="1"/>
            <a:endCxn id="44075" idx="3"/>
          </p:cNvCxnSpPr>
          <p:nvPr/>
        </p:nvCxnSpPr>
        <p:spPr bwMode="auto">
          <a:xfrm flipV="1">
            <a:off x="8610600" y="5430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74" name="AutoShape 42"/>
          <p:cNvCxnSpPr>
            <a:cxnSpLocks noChangeShapeType="1"/>
            <a:endCxn id="44075" idx="5"/>
          </p:cNvCxnSpPr>
          <p:nvPr/>
        </p:nvCxnSpPr>
        <p:spPr bwMode="auto">
          <a:xfrm flipH="1" flipV="1">
            <a:off x="8936038" y="5430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75" name="Oval 43"/>
          <p:cNvSpPr>
            <a:spLocks noChangeArrowheads="1"/>
          </p:cNvSpPr>
          <p:nvPr/>
        </p:nvSpPr>
        <p:spPr bwMode="auto">
          <a:xfrm>
            <a:off x="8610600" y="5105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sp>
        <p:nvSpPr>
          <p:cNvPr id="44076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079" name="AutoShape 47"/>
          <p:cNvSpPr>
            <a:spLocks noChangeArrowheads="1"/>
          </p:cNvSpPr>
          <p:nvPr/>
        </p:nvSpPr>
        <p:spPr bwMode="auto">
          <a:xfrm>
            <a:off x="5334000" y="2590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9CC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80" name="AutoShape 48"/>
          <p:cNvSpPr>
            <a:spLocks noChangeArrowheads="1"/>
          </p:cNvSpPr>
          <p:nvPr/>
        </p:nvSpPr>
        <p:spPr bwMode="auto">
          <a:xfrm>
            <a:off x="4191000" y="46482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9CC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4081" name="AutoShape 4"/>
          <p:cNvCxnSpPr>
            <a:cxnSpLocks noChangeShapeType="1"/>
          </p:cNvCxnSpPr>
          <p:nvPr/>
        </p:nvCxnSpPr>
        <p:spPr bwMode="auto">
          <a:xfrm flipH="1">
            <a:off x="6934200" y="25146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82" name="Oval 20"/>
          <p:cNvSpPr>
            <a:spLocks noChangeArrowheads="1"/>
          </p:cNvSpPr>
          <p:nvPr/>
        </p:nvSpPr>
        <p:spPr bwMode="auto">
          <a:xfrm>
            <a:off x="2362200" y="4114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endParaRPr lang="el-GR" b="1"/>
          </a:p>
        </p:txBody>
      </p:sp>
      <p:cxnSp>
        <p:nvCxnSpPr>
          <p:cNvPr id="44083" name="AutoShape 23"/>
          <p:cNvCxnSpPr>
            <a:cxnSpLocks noChangeShapeType="1"/>
            <a:stCxn id="44065" idx="3"/>
            <a:endCxn id="44084" idx="7"/>
          </p:cNvCxnSpPr>
          <p:nvPr/>
        </p:nvCxnSpPr>
        <p:spPr bwMode="auto">
          <a:xfrm rot="5400000">
            <a:off x="7564438" y="4440238"/>
            <a:ext cx="1873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sp>
        <p:nvSpPr>
          <p:cNvPr id="44084" name="Oval 20"/>
          <p:cNvSpPr>
            <a:spLocks noChangeArrowheads="1"/>
          </p:cNvSpPr>
          <p:nvPr/>
        </p:nvSpPr>
        <p:spPr bwMode="auto">
          <a:xfrm>
            <a:off x="7239000" y="4572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endParaRPr lang="el-GR" b="1"/>
          </a:p>
        </p:txBody>
      </p:sp>
      <p:sp>
        <p:nvSpPr>
          <p:cNvPr id="44085" name="Oval 20"/>
          <p:cNvSpPr>
            <a:spLocks noChangeArrowheads="1"/>
          </p:cNvSpPr>
          <p:nvPr/>
        </p:nvSpPr>
        <p:spPr bwMode="auto">
          <a:xfrm>
            <a:off x="5410200" y="4572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44086" name="Oval 21"/>
          <p:cNvSpPr>
            <a:spLocks noChangeArrowheads="1"/>
          </p:cNvSpPr>
          <p:nvPr/>
        </p:nvSpPr>
        <p:spPr bwMode="auto">
          <a:xfrm>
            <a:off x="6019800" y="5029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cxnSp>
        <p:nvCxnSpPr>
          <p:cNvPr id="44087" name="AutoShape 22"/>
          <p:cNvCxnSpPr>
            <a:cxnSpLocks noChangeShapeType="1"/>
            <a:stCxn id="44085" idx="5"/>
            <a:endCxn id="44086" idx="1"/>
          </p:cNvCxnSpPr>
          <p:nvPr/>
        </p:nvCxnSpPr>
        <p:spPr bwMode="auto">
          <a:xfrm>
            <a:off x="5735638" y="4897438"/>
            <a:ext cx="3397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4088" name="AutoShape 23"/>
          <p:cNvCxnSpPr>
            <a:cxnSpLocks noChangeShapeType="1"/>
            <a:stCxn id="44085" idx="1"/>
            <a:endCxn id="44097" idx="5"/>
          </p:cNvCxnSpPr>
          <p:nvPr/>
        </p:nvCxnSpPr>
        <p:spPr bwMode="auto">
          <a:xfrm rot="16200000" flipV="1">
            <a:off x="5164138" y="4325938"/>
            <a:ext cx="187325" cy="4159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4089" name="AutoShape 24"/>
          <p:cNvCxnSpPr>
            <a:cxnSpLocks noChangeShapeType="1"/>
            <a:stCxn id="44093" idx="0"/>
            <a:endCxn id="44086" idx="3"/>
          </p:cNvCxnSpPr>
          <p:nvPr/>
        </p:nvCxnSpPr>
        <p:spPr bwMode="auto">
          <a:xfrm flipV="1">
            <a:off x="5905500" y="5354638"/>
            <a:ext cx="169863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90" name="AutoShape 25"/>
          <p:cNvCxnSpPr>
            <a:cxnSpLocks noChangeShapeType="1"/>
            <a:stCxn id="44096" idx="0"/>
            <a:endCxn id="44086" idx="5"/>
          </p:cNvCxnSpPr>
          <p:nvPr/>
        </p:nvCxnSpPr>
        <p:spPr bwMode="auto">
          <a:xfrm flipH="1" flipV="1">
            <a:off x="6345238" y="5354638"/>
            <a:ext cx="169862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91" name="AutoShape 26"/>
          <p:cNvCxnSpPr>
            <a:cxnSpLocks noChangeShapeType="1"/>
            <a:endCxn id="44093" idx="3"/>
          </p:cNvCxnSpPr>
          <p:nvPr/>
        </p:nvCxnSpPr>
        <p:spPr bwMode="auto">
          <a:xfrm flipV="1">
            <a:off x="5715000" y="5888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92" name="AutoShape 27"/>
          <p:cNvCxnSpPr>
            <a:cxnSpLocks noChangeShapeType="1"/>
            <a:endCxn id="44093" idx="5"/>
          </p:cNvCxnSpPr>
          <p:nvPr/>
        </p:nvCxnSpPr>
        <p:spPr bwMode="auto">
          <a:xfrm flipH="1" flipV="1">
            <a:off x="6040438" y="5888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93" name="Oval 28"/>
          <p:cNvSpPr>
            <a:spLocks noChangeArrowheads="1"/>
          </p:cNvSpPr>
          <p:nvPr/>
        </p:nvSpPr>
        <p:spPr bwMode="auto">
          <a:xfrm>
            <a:off x="5715000" y="5562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</a:t>
            </a:r>
          </a:p>
        </p:txBody>
      </p:sp>
      <p:cxnSp>
        <p:nvCxnSpPr>
          <p:cNvPr id="44094" name="AutoShape 29"/>
          <p:cNvCxnSpPr>
            <a:cxnSpLocks noChangeShapeType="1"/>
            <a:endCxn id="44096" idx="3"/>
          </p:cNvCxnSpPr>
          <p:nvPr/>
        </p:nvCxnSpPr>
        <p:spPr bwMode="auto">
          <a:xfrm flipV="1">
            <a:off x="6324600" y="5888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095" name="AutoShape 30"/>
          <p:cNvCxnSpPr>
            <a:cxnSpLocks noChangeShapeType="1"/>
            <a:endCxn id="44096" idx="5"/>
          </p:cNvCxnSpPr>
          <p:nvPr/>
        </p:nvCxnSpPr>
        <p:spPr bwMode="auto">
          <a:xfrm flipH="1" flipV="1">
            <a:off x="6650038" y="5888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4096" name="Oval 31"/>
          <p:cNvSpPr>
            <a:spLocks noChangeArrowheads="1"/>
          </p:cNvSpPr>
          <p:nvPr/>
        </p:nvSpPr>
        <p:spPr bwMode="auto">
          <a:xfrm>
            <a:off x="6324600" y="5562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12</a:t>
            </a:r>
          </a:p>
        </p:txBody>
      </p:sp>
      <p:sp>
        <p:nvSpPr>
          <p:cNvPr id="44097" name="Oval 20"/>
          <p:cNvSpPr>
            <a:spLocks noChangeArrowheads="1"/>
          </p:cNvSpPr>
          <p:nvPr/>
        </p:nvSpPr>
        <p:spPr bwMode="auto">
          <a:xfrm>
            <a:off x="4724400" y="4114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endParaRPr lang="el-GR" b="1"/>
          </a:p>
        </p:txBody>
      </p:sp>
      <p:sp>
        <p:nvSpPr>
          <p:cNvPr id="44098" name="AutoShape 48"/>
          <p:cNvSpPr>
            <a:spLocks noChangeArrowheads="1"/>
          </p:cNvSpPr>
          <p:nvPr/>
        </p:nvSpPr>
        <p:spPr bwMode="auto">
          <a:xfrm>
            <a:off x="6400800" y="46482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9CC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4099" name="AutoShape 45"/>
          <p:cNvSpPr>
            <a:spLocks noChangeArrowheads="1"/>
          </p:cNvSpPr>
          <p:nvPr/>
        </p:nvSpPr>
        <p:spPr bwMode="auto">
          <a:xfrm flipH="1">
            <a:off x="5105400" y="4343400"/>
            <a:ext cx="366713" cy="533400"/>
          </a:xfrm>
          <a:custGeom>
            <a:avLst/>
            <a:gdLst>
              <a:gd name="T0" fmla="*/ 932059970 w 21600"/>
              <a:gd name="T1" fmla="*/ 2981385 h 21600"/>
              <a:gd name="T2" fmla="*/ 67295122 w 21600"/>
              <a:gd name="T3" fmla="*/ 2147483647 h 21600"/>
              <a:gd name="T4" fmla="*/ 926907518 w 21600"/>
              <a:gd name="T5" fmla="*/ 600208923 h 21600"/>
              <a:gd name="T6" fmla="*/ 2017814463 w 21600"/>
              <a:gd name="T7" fmla="*/ 2147483647 h 21600"/>
              <a:gd name="T8" fmla="*/ 1714746651 w 21600"/>
              <a:gd name="T9" fmla="*/ 2147483647 h 21600"/>
              <a:gd name="T10" fmla="*/ 1436098113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4100" name="AutoShape 26"/>
          <p:cNvCxnSpPr>
            <a:cxnSpLocks noChangeShapeType="1"/>
          </p:cNvCxnSpPr>
          <p:nvPr/>
        </p:nvCxnSpPr>
        <p:spPr bwMode="auto">
          <a:xfrm flipV="1">
            <a:off x="2362200" y="44196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101" name="AutoShape 26"/>
          <p:cNvCxnSpPr>
            <a:cxnSpLocks noChangeShapeType="1"/>
          </p:cNvCxnSpPr>
          <p:nvPr/>
        </p:nvCxnSpPr>
        <p:spPr bwMode="auto">
          <a:xfrm flipV="1">
            <a:off x="3048000" y="48768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102" name="AutoShape 26"/>
          <p:cNvCxnSpPr>
            <a:cxnSpLocks noChangeShapeType="1"/>
          </p:cNvCxnSpPr>
          <p:nvPr/>
        </p:nvCxnSpPr>
        <p:spPr bwMode="auto">
          <a:xfrm flipV="1">
            <a:off x="4724400" y="44402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103" name="AutoShape 26"/>
          <p:cNvCxnSpPr>
            <a:cxnSpLocks noChangeShapeType="1"/>
          </p:cNvCxnSpPr>
          <p:nvPr/>
        </p:nvCxnSpPr>
        <p:spPr bwMode="auto">
          <a:xfrm flipV="1">
            <a:off x="5410200" y="48974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104" name="AutoShape 26"/>
          <p:cNvCxnSpPr>
            <a:cxnSpLocks noChangeShapeType="1"/>
          </p:cNvCxnSpPr>
          <p:nvPr/>
        </p:nvCxnSpPr>
        <p:spPr bwMode="auto">
          <a:xfrm flipV="1">
            <a:off x="7259638" y="48974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105" name="AutoShape 39"/>
          <p:cNvCxnSpPr>
            <a:cxnSpLocks noChangeShapeType="1"/>
          </p:cNvCxnSpPr>
          <p:nvPr/>
        </p:nvCxnSpPr>
        <p:spPr bwMode="auto">
          <a:xfrm flipH="1" flipV="1">
            <a:off x="7543800" y="48974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4106" name="82 - Ευθεία γραμμή σύνδεσης"/>
          <p:cNvCxnSpPr>
            <a:cxnSpLocks noChangeShapeType="1"/>
            <a:stCxn id="44039" idx="4"/>
          </p:cNvCxnSpPr>
          <p:nvPr/>
        </p:nvCxnSpPr>
        <p:spPr bwMode="auto">
          <a:xfrm rot="5400000">
            <a:off x="3276600" y="2590800"/>
            <a:ext cx="152400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85" name="84 - TextBox"/>
          <p:cNvSpPr txBox="1"/>
          <p:nvPr/>
        </p:nvSpPr>
        <p:spPr>
          <a:xfrm>
            <a:off x="3581400" y="6248400"/>
            <a:ext cx="4156075" cy="369888"/>
          </a:xfrm>
          <a:prstGeom prst="rect">
            <a:avLst/>
          </a:prstGeom>
          <a:solidFill>
            <a:schemeClr val="tx2">
              <a:lumMod val="75000"/>
              <a:alpha val="1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/>
              <a:t>αλλαγή χρώματος + απλή περιστροφή</a:t>
            </a:r>
          </a:p>
        </p:txBody>
      </p:sp>
      <p:sp>
        <p:nvSpPr>
          <p:cNvPr id="76" name="Text Box 65"/>
          <p:cNvSpPr txBox="1">
            <a:spLocks noChangeArrowheads="1"/>
          </p:cNvSpPr>
          <p:nvPr/>
        </p:nvSpPr>
        <p:spPr bwMode="auto">
          <a:xfrm>
            <a:off x="609600" y="2438400"/>
            <a:ext cx="14702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 smtClean="0"/>
              <a:t>(2,4)-δένδρο</a:t>
            </a:r>
            <a:endParaRPr lang="el-GR" u="sng" dirty="0"/>
          </a:p>
        </p:txBody>
      </p:sp>
      <p:sp>
        <p:nvSpPr>
          <p:cNvPr id="77" name="Text Box 46"/>
          <p:cNvSpPr txBox="1">
            <a:spLocks noChangeArrowheads="1"/>
          </p:cNvSpPr>
          <p:nvPr/>
        </p:nvSpPr>
        <p:spPr bwMode="auto">
          <a:xfrm>
            <a:off x="568643" y="4572000"/>
            <a:ext cx="166782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u="sng" dirty="0" smtClean="0"/>
              <a:t>κοκκινόμαυρο </a:t>
            </a:r>
          </a:p>
          <a:p>
            <a:pPr algn="ctr"/>
            <a:r>
              <a:rPr lang="el-GR" u="sng" dirty="0" smtClean="0"/>
              <a:t>δένδρο </a:t>
            </a:r>
            <a:endParaRPr lang="el-GR" u="sng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5058" name="77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cxnSp>
        <p:nvCxnSpPr>
          <p:cNvPr id="45059" name="AutoShape 2"/>
          <p:cNvCxnSpPr>
            <a:cxnSpLocks noChangeShapeType="1"/>
            <a:stCxn id="45064" idx="3"/>
          </p:cNvCxnSpPr>
          <p:nvPr/>
        </p:nvCxnSpPr>
        <p:spPr bwMode="auto">
          <a:xfrm flipH="1">
            <a:off x="2895600" y="3221038"/>
            <a:ext cx="122238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60" name="AutoShape 3"/>
          <p:cNvCxnSpPr>
            <a:cxnSpLocks noChangeShapeType="1"/>
            <a:endCxn id="45064" idx="5"/>
          </p:cNvCxnSpPr>
          <p:nvPr/>
        </p:nvCxnSpPr>
        <p:spPr bwMode="auto">
          <a:xfrm flipH="1" flipV="1">
            <a:off x="3611563" y="3221038"/>
            <a:ext cx="122237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61" name="AutoShape 4"/>
          <p:cNvCxnSpPr>
            <a:cxnSpLocks noChangeShapeType="1"/>
          </p:cNvCxnSpPr>
          <p:nvPr/>
        </p:nvCxnSpPr>
        <p:spPr bwMode="auto">
          <a:xfrm flipH="1">
            <a:off x="3124200" y="3200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62" name="AutoShape 5"/>
          <p:cNvCxnSpPr>
            <a:cxnSpLocks noChangeShapeType="1"/>
          </p:cNvCxnSpPr>
          <p:nvPr/>
        </p:nvCxnSpPr>
        <p:spPr bwMode="auto">
          <a:xfrm>
            <a:off x="3429000" y="3200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5063" name="Oval 6"/>
          <p:cNvSpPr>
            <a:spLocks noChangeArrowheads="1"/>
          </p:cNvSpPr>
          <p:nvPr/>
        </p:nvSpPr>
        <p:spPr bwMode="auto">
          <a:xfrm>
            <a:off x="2971800" y="21336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2 </a:t>
            </a:r>
            <a:r>
              <a:rPr lang="en-US" b="1"/>
              <a:t> 12</a:t>
            </a:r>
            <a:endParaRPr lang="el-GR" b="1"/>
          </a:p>
        </p:txBody>
      </p:sp>
      <p:sp>
        <p:nvSpPr>
          <p:cNvPr id="45064" name="Oval 7"/>
          <p:cNvSpPr>
            <a:spLocks noChangeArrowheads="1"/>
          </p:cNvSpPr>
          <p:nvPr/>
        </p:nvSpPr>
        <p:spPr bwMode="auto">
          <a:xfrm>
            <a:off x="2895600" y="2895600"/>
            <a:ext cx="838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4</a:t>
            </a:r>
            <a:r>
              <a:rPr lang="el-GR" b="1"/>
              <a:t> </a:t>
            </a:r>
            <a:r>
              <a:rPr lang="en-US" b="1"/>
              <a:t>6</a:t>
            </a:r>
            <a:r>
              <a:rPr lang="el-GR" b="1"/>
              <a:t> </a:t>
            </a:r>
            <a:r>
              <a:rPr lang="en-US" b="1"/>
              <a:t>9</a:t>
            </a:r>
            <a:endParaRPr lang="el-GR" b="1"/>
          </a:p>
        </p:txBody>
      </p:sp>
      <p:cxnSp>
        <p:nvCxnSpPr>
          <p:cNvPr id="45065" name="AutoShape 8"/>
          <p:cNvCxnSpPr>
            <a:cxnSpLocks noChangeShapeType="1"/>
            <a:stCxn id="45063" idx="5"/>
          </p:cNvCxnSpPr>
          <p:nvPr/>
        </p:nvCxnSpPr>
        <p:spPr bwMode="auto">
          <a:xfrm rot="16200000" flipH="1">
            <a:off x="3612357" y="2469356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66" name="AutoShape 9"/>
          <p:cNvCxnSpPr>
            <a:cxnSpLocks noChangeShapeType="1"/>
            <a:stCxn id="45063" idx="3"/>
          </p:cNvCxnSpPr>
          <p:nvPr/>
        </p:nvCxnSpPr>
        <p:spPr bwMode="auto">
          <a:xfrm flipH="1">
            <a:off x="2951163" y="2459038"/>
            <a:ext cx="1317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5067" name="Oval 10"/>
          <p:cNvSpPr>
            <a:spLocks noChangeArrowheads="1"/>
          </p:cNvSpPr>
          <p:nvPr/>
        </p:nvSpPr>
        <p:spPr bwMode="auto">
          <a:xfrm>
            <a:off x="6629400" y="2133600"/>
            <a:ext cx="838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2  6</a:t>
            </a:r>
            <a:r>
              <a:rPr lang="el-GR" b="1"/>
              <a:t> </a:t>
            </a:r>
            <a:r>
              <a:rPr lang="en-US" b="1"/>
              <a:t>12</a:t>
            </a:r>
            <a:endParaRPr lang="el-GR" b="1"/>
          </a:p>
        </p:txBody>
      </p:sp>
      <p:cxnSp>
        <p:nvCxnSpPr>
          <p:cNvPr id="45068" name="AutoShape 11"/>
          <p:cNvCxnSpPr>
            <a:cxnSpLocks noChangeShapeType="1"/>
            <a:stCxn id="45067" idx="5"/>
          </p:cNvCxnSpPr>
          <p:nvPr/>
        </p:nvCxnSpPr>
        <p:spPr bwMode="auto">
          <a:xfrm rot="16200000" flipH="1">
            <a:off x="7340601" y="2463800"/>
            <a:ext cx="131762" cy="1222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69" name="AutoShape 12"/>
          <p:cNvCxnSpPr>
            <a:cxnSpLocks noChangeShapeType="1"/>
            <a:stCxn id="45067" idx="3"/>
          </p:cNvCxnSpPr>
          <p:nvPr/>
        </p:nvCxnSpPr>
        <p:spPr bwMode="auto">
          <a:xfrm rot="5400000">
            <a:off x="6662738" y="2501900"/>
            <a:ext cx="131762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70" name="AutoShape 13"/>
          <p:cNvCxnSpPr>
            <a:cxnSpLocks noChangeShapeType="1"/>
            <a:endCxn id="45074" idx="0"/>
          </p:cNvCxnSpPr>
          <p:nvPr/>
        </p:nvCxnSpPr>
        <p:spPr bwMode="auto">
          <a:xfrm rot="16200000" flipH="1">
            <a:off x="7105650" y="2571750"/>
            <a:ext cx="381000" cy="2667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5071" name="Oval 14"/>
          <p:cNvSpPr>
            <a:spLocks noChangeArrowheads="1"/>
          </p:cNvSpPr>
          <p:nvPr/>
        </p:nvSpPr>
        <p:spPr bwMode="auto">
          <a:xfrm>
            <a:off x="6705600" y="2895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4</a:t>
            </a:r>
            <a:endParaRPr lang="el-GR" b="1"/>
          </a:p>
        </p:txBody>
      </p:sp>
      <p:cxnSp>
        <p:nvCxnSpPr>
          <p:cNvPr id="45072" name="AutoShape 15"/>
          <p:cNvCxnSpPr>
            <a:cxnSpLocks noChangeShapeType="1"/>
            <a:endCxn id="45071" idx="3"/>
          </p:cNvCxnSpPr>
          <p:nvPr/>
        </p:nvCxnSpPr>
        <p:spPr bwMode="auto">
          <a:xfrm flipV="1">
            <a:off x="6705600" y="3221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73" name="AutoShape 16"/>
          <p:cNvCxnSpPr>
            <a:cxnSpLocks noChangeShapeType="1"/>
            <a:endCxn id="45071" idx="5"/>
          </p:cNvCxnSpPr>
          <p:nvPr/>
        </p:nvCxnSpPr>
        <p:spPr bwMode="auto">
          <a:xfrm flipH="1" flipV="1">
            <a:off x="7031038" y="3221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5074" name="Oval 17"/>
          <p:cNvSpPr>
            <a:spLocks noChangeArrowheads="1"/>
          </p:cNvSpPr>
          <p:nvPr/>
        </p:nvSpPr>
        <p:spPr bwMode="auto">
          <a:xfrm>
            <a:off x="7239000" y="2895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9</a:t>
            </a:r>
            <a:endParaRPr lang="el-GR" b="1"/>
          </a:p>
        </p:txBody>
      </p:sp>
      <p:cxnSp>
        <p:nvCxnSpPr>
          <p:cNvPr id="45075" name="AutoShape 18"/>
          <p:cNvCxnSpPr>
            <a:cxnSpLocks noChangeShapeType="1"/>
            <a:endCxn id="45074" idx="3"/>
          </p:cNvCxnSpPr>
          <p:nvPr/>
        </p:nvCxnSpPr>
        <p:spPr bwMode="auto">
          <a:xfrm flipV="1">
            <a:off x="7239000" y="3221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76" name="AutoShape 19"/>
          <p:cNvCxnSpPr>
            <a:cxnSpLocks noChangeShapeType="1"/>
            <a:endCxn id="45074" idx="5"/>
          </p:cNvCxnSpPr>
          <p:nvPr/>
        </p:nvCxnSpPr>
        <p:spPr bwMode="auto">
          <a:xfrm flipH="1" flipV="1">
            <a:off x="7564438" y="3221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5077" name="Oval 20"/>
          <p:cNvSpPr>
            <a:spLocks noChangeArrowheads="1"/>
          </p:cNvSpPr>
          <p:nvPr/>
        </p:nvSpPr>
        <p:spPr bwMode="auto">
          <a:xfrm>
            <a:off x="3581400" y="4572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12</a:t>
            </a:r>
            <a:endParaRPr lang="el-GR" b="1"/>
          </a:p>
        </p:txBody>
      </p:sp>
      <p:sp>
        <p:nvSpPr>
          <p:cNvPr id="45078" name="Oval 21"/>
          <p:cNvSpPr>
            <a:spLocks noChangeArrowheads="1"/>
          </p:cNvSpPr>
          <p:nvPr/>
        </p:nvSpPr>
        <p:spPr bwMode="auto">
          <a:xfrm>
            <a:off x="2971800" y="5105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6</a:t>
            </a:r>
            <a:endParaRPr lang="el-GR" b="1"/>
          </a:p>
        </p:txBody>
      </p:sp>
      <p:cxnSp>
        <p:nvCxnSpPr>
          <p:cNvPr id="45079" name="AutoShape 22"/>
          <p:cNvCxnSpPr>
            <a:cxnSpLocks noChangeShapeType="1"/>
            <a:stCxn id="45077" idx="5"/>
          </p:cNvCxnSpPr>
          <p:nvPr/>
        </p:nvCxnSpPr>
        <p:spPr bwMode="auto">
          <a:xfrm rot="16200000" flipH="1">
            <a:off x="3868738" y="4935538"/>
            <a:ext cx="131762" cy="5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80" name="AutoShape 23"/>
          <p:cNvCxnSpPr>
            <a:cxnSpLocks noChangeShapeType="1"/>
            <a:stCxn id="45077" idx="1"/>
            <a:endCxn id="45106" idx="5"/>
          </p:cNvCxnSpPr>
          <p:nvPr/>
        </p:nvCxnSpPr>
        <p:spPr bwMode="auto">
          <a:xfrm rot="16200000" flipV="1">
            <a:off x="3144838" y="4135438"/>
            <a:ext cx="187325" cy="7969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5081" name="AutoShape 24"/>
          <p:cNvCxnSpPr>
            <a:cxnSpLocks noChangeShapeType="1"/>
            <a:stCxn id="45085" idx="0"/>
            <a:endCxn id="45078" idx="3"/>
          </p:cNvCxnSpPr>
          <p:nvPr/>
        </p:nvCxnSpPr>
        <p:spPr bwMode="auto">
          <a:xfrm flipV="1">
            <a:off x="2857500" y="5430838"/>
            <a:ext cx="169863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5082" name="AutoShape 25"/>
          <p:cNvCxnSpPr>
            <a:cxnSpLocks noChangeShapeType="1"/>
            <a:stCxn id="45088" idx="0"/>
            <a:endCxn id="45078" idx="5"/>
          </p:cNvCxnSpPr>
          <p:nvPr/>
        </p:nvCxnSpPr>
        <p:spPr bwMode="auto">
          <a:xfrm flipH="1" flipV="1">
            <a:off x="3297238" y="5430838"/>
            <a:ext cx="169862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5083" name="AutoShape 26"/>
          <p:cNvCxnSpPr>
            <a:cxnSpLocks noChangeShapeType="1"/>
            <a:endCxn id="45085" idx="3"/>
          </p:cNvCxnSpPr>
          <p:nvPr/>
        </p:nvCxnSpPr>
        <p:spPr bwMode="auto">
          <a:xfrm flipV="1">
            <a:off x="2667000" y="59642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84" name="AutoShape 27"/>
          <p:cNvCxnSpPr>
            <a:cxnSpLocks noChangeShapeType="1"/>
            <a:endCxn id="45085" idx="5"/>
          </p:cNvCxnSpPr>
          <p:nvPr/>
        </p:nvCxnSpPr>
        <p:spPr bwMode="auto">
          <a:xfrm flipH="1" flipV="1">
            <a:off x="2992438" y="59642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5085" name="Oval 28"/>
          <p:cNvSpPr>
            <a:spLocks noChangeArrowheads="1"/>
          </p:cNvSpPr>
          <p:nvPr/>
        </p:nvSpPr>
        <p:spPr bwMode="auto">
          <a:xfrm>
            <a:off x="2667000" y="5638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4</a:t>
            </a:r>
            <a:endParaRPr lang="el-GR" b="1"/>
          </a:p>
        </p:txBody>
      </p:sp>
      <p:cxnSp>
        <p:nvCxnSpPr>
          <p:cNvPr id="45086" name="AutoShape 29"/>
          <p:cNvCxnSpPr>
            <a:cxnSpLocks noChangeShapeType="1"/>
            <a:endCxn id="45088" idx="3"/>
          </p:cNvCxnSpPr>
          <p:nvPr/>
        </p:nvCxnSpPr>
        <p:spPr bwMode="auto">
          <a:xfrm flipV="1">
            <a:off x="3276600" y="59642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87" name="AutoShape 30"/>
          <p:cNvCxnSpPr>
            <a:cxnSpLocks noChangeShapeType="1"/>
            <a:endCxn id="45088" idx="5"/>
          </p:cNvCxnSpPr>
          <p:nvPr/>
        </p:nvCxnSpPr>
        <p:spPr bwMode="auto">
          <a:xfrm flipH="1" flipV="1">
            <a:off x="3602038" y="59642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5088" name="Oval 31"/>
          <p:cNvSpPr>
            <a:spLocks noChangeArrowheads="1"/>
          </p:cNvSpPr>
          <p:nvPr/>
        </p:nvSpPr>
        <p:spPr bwMode="auto">
          <a:xfrm>
            <a:off x="3276600" y="5638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9</a:t>
            </a:r>
            <a:endParaRPr lang="el-GR" b="1"/>
          </a:p>
        </p:txBody>
      </p:sp>
      <p:sp>
        <p:nvSpPr>
          <p:cNvPr id="45089" name="Oval 32"/>
          <p:cNvSpPr>
            <a:spLocks noChangeArrowheads="1"/>
          </p:cNvSpPr>
          <p:nvPr/>
        </p:nvSpPr>
        <p:spPr bwMode="auto">
          <a:xfrm>
            <a:off x="7772400" y="4114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6</a:t>
            </a:r>
            <a:endParaRPr lang="el-GR" b="1"/>
          </a:p>
        </p:txBody>
      </p:sp>
      <p:sp>
        <p:nvSpPr>
          <p:cNvPr id="45090" name="Oval 33"/>
          <p:cNvSpPr>
            <a:spLocks noChangeArrowheads="1"/>
          </p:cNvSpPr>
          <p:nvPr/>
        </p:nvSpPr>
        <p:spPr bwMode="auto">
          <a:xfrm>
            <a:off x="8458200" y="4572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12</a:t>
            </a:r>
            <a:endParaRPr lang="el-GR" b="1"/>
          </a:p>
        </p:txBody>
      </p:sp>
      <p:cxnSp>
        <p:nvCxnSpPr>
          <p:cNvPr id="45091" name="AutoShape 34"/>
          <p:cNvCxnSpPr>
            <a:cxnSpLocks noChangeShapeType="1"/>
            <a:stCxn id="45089" idx="5"/>
            <a:endCxn id="45090" idx="1"/>
          </p:cNvCxnSpPr>
          <p:nvPr/>
        </p:nvCxnSpPr>
        <p:spPr bwMode="auto">
          <a:xfrm rot="16200000" flipH="1">
            <a:off x="8212138" y="4325938"/>
            <a:ext cx="187325" cy="4159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5092" name="AutoShape 36"/>
          <p:cNvCxnSpPr>
            <a:cxnSpLocks noChangeShapeType="1"/>
            <a:stCxn id="45099" idx="0"/>
            <a:endCxn id="45090" idx="3"/>
          </p:cNvCxnSpPr>
          <p:nvPr/>
        </p:nvCxnSpPr>
        <p:spPr bwMode="auto">
          <a:xfrm rot="5400000" flipH="1" flipV="1">
            <a:off x="8362951" y="4954587"/>
            <a:ext cx="207962" cy="936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93" name="AutoShape 37"/>
          <p:cNvCxnSpPr>
            <a:cxnSpLocks noChangeShapeType="1"/>
            <a:endCxn id="45090" idx="5"/>
          </p:cNvCxnSpPr>
          <p:nvPr/>
        </p:nvCxnSpPr>
        <p:spPr bwMode="auto">
          <a:xfrm rot="16200000" flipV="1">
            <a:off x="8745538" y="4935538"/>
            <a:ext cx="131762" cy="555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94" name="AutoShape 38"/>
          <p:cNvCxnSpPr>
            <a:cxnSpLocks noChangeShapeType="1"/>
            <a:endCxn id="45096" idx="3"/>
          </p:cNvCxnSpPr>
          <p:nvPr/>
        </p:nvCxnSpPr>
        <p:spPr bwMode="auto">
          <a:xfrm flipV="1">
            <a:off x="7391400" y="5430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95" name="AutoShape 39"/>
          <p:cNvCxnSpPr>
            <a:cxnSpLocks noChangeShapeType="1"/>
            <a:endCxn id="45096" idx="5"/>
          </p:cNvCxnSpPr>
          <p:nvPr/>
        </p:nvCxnSpPr>
        <p:spPr bwMode="auto">
          <a:xfrm flipH="1" flipV="1">
            <a:off x="7716838" y="5430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5096" name="Oval 40"/>
          <p:cNvSpPr>
            <a:spLocks noChangeArrowheads="1"/>
          </p:cNvSpPr>
          <p:nvPr/>
        </p:nvSpPr>
        <p:spPr bwMode="auto">
          <a:xfrm>
            <a:off x="7391400" y="5105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4</a:t>
            </a:r>
            <a:endParaRPr lang="el-GR" b="1"/>
          </a:p>
        </p:txBody>
      </p:sp>
      <p:cxnSp>
        <p:nvCxnSpPr>
          <p:cNvPr id="45097" name="AutoShape 41"/>
          <p:cNvCxnSpPr>
            <a:cxnSpLocks noChangeShapeType="1"/>
            <a:endCxn id="45099" idx="3"/>
          </p:cNvCxnSpPr>
          <p:nvPr/>
        </p:nvCxnSpPr>
        <p:spPr bwMode="auto">
          <a:xfrm flipV="1">
            <a:off x="8229600" y="5430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098" name="AutoShape 42"/>
          <p:cNvCxnSpPr>
            <a:cxnSpLocks noChangeShapeType="1"/>
            <a:endCxn id="45099" idx="5"/>
          </p:cNvCxnSpPr>
          <p:nvPr/>
        </p:nvCxnSpPr>
        <p:spPr bwMode="auto">
          <a:xfrm flipH="1" flipV="1">
            <a:off x="8555038" y="5430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5099" name="Oval 43"/>
          <p:cNvSpPr>
            <a:spLocks noChangeArrowheads="1"/>
          </p:cNvSpPr>
          <p:nvPr/>
        </p:nvSpPr>
        <p:spPr bwMode="auto">
          <a:xfrm>
            <a:off x="8229600" y="5105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9</a:t>
            </a:r>
            <a:endParaRPr lang="el-GR" b="1"/>
          </a:p>
        </p:txBody>
      </p:sp>
      <p:sp>
        <p:nvSpPr>
          <p:cNvPr id="45100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102" name="Text Box 46"/>
          <p:cNvSpPr txBox="1">
            <a:spLocks noChangeArrowheads="1"/>
          </p:cNvSpPr>
          <p:nvPr/>
        </p:nvSpPr>
        <p:spPr bwMode="auto">
          <a:xfrm>
            <a:off x="568643" y="4572000"/>
            <a:ext cx="1667828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l-GR" u="sng" dirty="0" smtClean="0"/>
              <a:t>κοκκινόμαυρο </a:t>
            </a:r>
          </a:p>
          <a:p>
            <a:pPr algn="ctr"/>
            <a:r>
              <a:rPr lang="el-GR" u="sng" dirty="0" smtClean="0"/>
              <a:t>δένδρο </a:t>
            </a:r>
            <a:endParaRPr lang="el-GR" u="sng" dirty="0"/>
          </a:p>
        </p:txBody>
      </p:sp>
      <p:sp>
        <p:nvSpPr>
          <p:cNvPr id="45103" name="AutoShape 47"/>
          <p:cNvSpPr>
            <a:spLocks noChangeArrowheads="1"/>
          </p:cNvSpPr>
          <p:nvPr/>
        </p:nvSpPr>
        <p:spPr bwMode="auto">
          <a:xfrm>
            <a:off x="5334000" y="25908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9CC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104" name="AutoShape 48"/>
          <p:cNvSpPr>
            <a:spLocks noChangeArrowheads="1"/>
          </p:cNvSpPr>
          <p:nvPr/>
        </p:nvSpPr>
        <p:spPr bwMode="auto">
          <a:xfrm>
            <a:off x="4191000" y="46482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9CC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5105" name="AutoShape 4"/>
          <p:cNvCxnSpPr>
            <a:cxnSpLocks noChangeShapeType="1"/>
            <a:endCxn id="45071" idx="0"/>
          </p:cNvCxnSpPr>
          <p:nvPr/>
        </p:nvCxnSpPr>
        <p:spPr bwMode="auto">
          <a:xfrm rot="5400000">
            <a:off x="6724650" y="2686050"/>
            <a:ext cx="381000" cy="381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5106" name="Oval 20"/>
          <p:cNvSpPr>
            <a:spLocks noChangeArrowheads="1"/>
          </p:cNvSpPr>
          <p:nvPr/>
        </p:nvSpPr>
        <p:spPr bwMode="auto">
          <a:xfrm>
            <a:off x="2514600" y="4114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endParaRPr lang="el-GR" b="1"/>
          </a:p>
        </p:txBody>
      </p:sp>
      <p:cxnSp>
        <p:nvCxnSpPr>
          <p:cNvPr id="45107" name="AutoShape 23"/>
          <p:cNvCxnSpPr>
            <a:cxnSpLocks noChangeShapeType="1"/>
            <a:stCxn id="45089" idx="3"/>
            <a:endCxn id="45108" idx="7"/>
          </p:cNvCxnSpPr>
          <p:nvPr/>
        </p:nvCxnSpPr>
        <p:spPr bwMode="auto">
          <a:xfrm rot="5400000">
            <a:off x="7564438" y="4364038"/>
            <a:ext cx="187325" cy="3397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sp>
        <p:nvSpPr>
          <p:cNvPr id="45108" name="Oval 20"/>
          <p:cNvSpPr>
            <a:spLocks noChangeArrowheads="1"/>
          </p:cNvSpPr>
          <p:nvPr/>
        </p:nvSpPr>
        <p:spPr bwMode="auto">
          <a:xfrm>
            <a:off x="7162800" y="4572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endParaRPr lang="el-GR" b="1"/>
          </a:p>
        </p:txBody>
      </p:sp>
      <p:sp>
        <p:nvSpPr>
          <p:cNvPr id="45109" name="AutoShape 48"/>
          <p:cNvSpPr>
            <a:spLocks noChangeArrowheads="1"/>
          </p:cNvSpPr>
          <p:nvPr/>
        </p:nvSpPr>
        <p:spPr bwMode="auto">
          <a:xfrm>
            <a:off x="6400800" y="4648200"/>
            <a:ext cx="457200" cy="2286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0099CC">
              <a:alpha val="30196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cxnSp>
        <p:nvCxnSpPr>
          <p:cNvPr id="45110" name="AutoShape 26"/>
          <p:cNvCxnSpPr>
            <a:cxnSpLocks noChangeShapeType="1"/>
            <a:endCxn id="45106" idx="3"/>
          </p:cNvCxnSpPr>
          <p:nvPr/>
        </p:nvCxnSpPr>
        <p:spPr bwMode="auto">
          <a:xfrm rot="5400000" flipH="1" flipV="1">
            <a:off x="2486819" y="4468019"/>
            <a:ext cx="111125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111" name="AutoShape 26"/>
          <p:cNvCxnSpPr>
            <a:cxnSpLocks noChangeShapeType="1"/>
            <a:stCxn id="45078" idx="0"/>
            <a:endCxn id="45077" idx="3"/>
          </p:cNvCxnSpPr>
          <p:nvPr/>
        </p:nvCxnSpPr>
        <p:spPr bwMode="auto">
          <a:xfrm rot="5400000" flipH="1" flipV="1">
            <a:off x="3295651" y="4764087"/>
            <a:ext cx="207962" cy="4746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112" name="AutoShape 26"/>
          <p:cNvCxnSpPr>
            <a:cxnSpLocks noChangeShapeType="1"/>
            <a:endCxn id="45108" idx="3"/>
          </p:cNvCxnSpPr>
          <p:nvPr/>
        </p:nvCxnSpPr>
        <p:spPr bwMode="auto">
          <a:xfrm rot="5400000" flipH="1" flipV="1">
            <a:off x="7135020" y="4945856"/>
            <a:ext cx="131762" cy="34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113" name="AutoShape 39"/>
          <p:cNvCxnSpPr>
            <a:cxnSpLocks noChangeShapeType="1"/>
            <a:stCxn id="45096" idx="0"/>
            <a:endCxn id="45108" idx="5"/>
          </p:cNvCxnSpPr>
          <p:nvPr/>
        </p:nvCxnSpPr>
        <p:spPr bwMode="auto">
          <a:xfrm rot="16200000" flipV="1">
            <a:off x="7431088" y="4954588"/>
            <a:ext cx="207962" cy="936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114" name="82 - Ευθεία γραμμή σύνδεσης"/>
          <p:cNvCxnSpPr>
            <a:cxnSpLocks noChangeShapeType="1"/>
            <a:stCxn id="45063" idx="4"/>
            <a:endCxn id="45064" idx="0"/>
          </p:cNvCxnSpPr>
          <p:nvPr/>
        </p:nvCxnSpPr>
        <p:spPr bwMode="auto">
          <a:xfrm rot="5400000">
            <a:off x="3143250" y="2686050"/>
            <a:ext cx="381000" cy="3810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45115" name="Oval 20"/>
          <p:cNvSpPr>
            <a:spLocks noChangeArrowheads="1"/>
          </p:cNvSpPr>
          <p:nvPr/>
        </p:nvSpPr>
        <p:spPr bwMode="auto">
          <a:xfrm>
            <a:off x="5867400" y="4572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12</a:t>
            </a:r>
            <a:endParaRPr lang="el-GR" b="1"/>
          </a:p>
        </p:txBody>
      </p:sp>
      <p:sp>
        <p:nvSpPr>
          <p:cNvPr id="45116" name="Oval 21"/>
          <p:cNvSpPr>
            <a:spLocks noChangeArrowheads="1"/>
          </p:cNvSpPr>
          <p:nvPr/>
        </p:nvSpPr>
        <p:spPr bwMode="auto">
          <a:xfrm>
            <a:off x="5257800" y="5105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6</a:t>
            </a:r>
            <a:endParaRPr lang="el-GR" b="1"/>
          </a:p>
        </p:txBody>
      </p:sp>
      <p:cxnSp>
        <p:nvCxnSpPr>
          <p:cNvPr id="45117" name="AutoShape 22"/>
          <p:cNvCxnSpPr>
            <a:cxnSpLocks noChangeShapeType="1"/>
            <a:stCxn id="45115" idx="5"/>
          </p:cNvCxnSpPr>
          <p:nvPr/>
        </p:nvCxnSpPr>
        <p:spPr bwMode="auto">
          <a:xfrm rot="16200000" flipH="1">
            <a:off x="6154738" y="4935538"/>
            <a:ext cx="131762" cy="5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118" name="AutoShape 23"/>
          <p:cNvCxnSpPr>
            <a:cxnSpLocks noChangeShapeType="1"/>
            <a:stCxn id="45115" idx="1"/>
            <a:endCxn id="45127" idx="5"/>
          </p:cNvCxnSpPr>
          <p:nvPr/>
        </p:nvCxnSpPr>
        <p:spPr bwMode="auto">
          <a:xfrm rot="16200000" flipV="1">
            <a:off x="5430838" y="4135438"/>
            <a:ext cx="187325" cy="7969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5119" name="AutoShape 24"/>
          <p:cNvCxnSpPr>
            <a:cxnSpLocks noChangeShapeType="1"/>
            <a:stCxn id="45123" idx="0"/>
            <a:endCxn id="45116" idx="3"/>
          </p:cNvCxnSpPr>
          <p:nvPr/>
        </p:nvCxnSpPr>
        <p:spPr bwMode="auto">
          <a:xfrm flipV="1">
            <a:off x="5143500" y="5430838"/>
            <a:ext cx="169863" cy="2079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120" name="AutoShape 25"/>
          <p:cNvCxnSpPr>
            <a:cxnSpLocks noChangeShapeType="1"/>
            <a:stCxn id="45126" idx="0"/>
            <a:endCxn id="45116" idx="5"/>
          </p:cNvCxnSpPr>
          <p:nvPr/>
        </p:nvCxnSpPr>
        <p:spPr bwMode="auto">
          <a:xfrm flipH="1" flipV="1">
            <a:off x="5583238" y="5430838"/>
            <a:ext cx="169862" cy="2079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121" name="AutoShape 26"/>
          <p:cNvCxnSpPr>
            <a:cxnSpLocks noChangeShapeType="1"/>
            <a:endCxn id="45123" idx="3"/>
          </p:cNvCxnSpPr>
          <p:nvPr/>
        </p:nvCxnSpPr>
        <p:spPr bwMode="auto">
          <a:xfrm flipV="1">
            <a:off x="4953000" y="59642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122" name="AutoShape 27"/>
          <p:cNvCxnSpPr>
            <a:cxnSpLocks noChangeShapeType="1"/>
            <a:endCxn id="45123" idx="5"/>
          </p:cNvCxnSpPr>
          <p:nvPr/>
        </p:nvCxnSpPr>
        <p:spPr bwMode="auto">
          <a:xfrm flipH="1" flipV="1">
            <a:off x="5278438" y="59642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5123" name="Oval 28"/>
          <p:cNvSpPr>
            <a:spLocks noChangeArrowheads="1"/>
          </p:cNvSpPr>
          <p:nvPr/>
        </p:nvSpPr>
        <p:spPr bwMode="auto">
          <a:xfrm>
            <a:off x="4953000" y="5638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4</a:t>
            </a:r>
            <a:endParaRPr lang="el-GR" b="1"/>
          </a:p>
        </p:txBody>
      </p:sp>
      <p:cxnSp>
        <p:nvCxnSpPr>
          <p:cNvPr id="45124" name="AutoShape 29"/>
          <p:cNvCxnSpPr>
            <a:cxnSpLocks noChangeShapeType="1"/>
            <a:endCxn id="45126" idx="3"/>
          </p:cNvCxnSpPr>
          <p:nvPr/>
        </p:nvCxnSpPr>
        <p:spPr bwMode="auto">
          <a:xfrm flipV="1">
            <a:off x="5562600" y="59642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125" name="AutoShape 30"/>
          <p:cNvCxnSpPr>
            <a:cxnSpLocks noChangeShapeType="1"/>
            <a:endCxn id="45126" idx="5"/>
          </p:cNvCxnSpPr>
          <p:nvPr/>
        </p:nvCxnSpPr>
        <p:spPr bwMode="auto">
          <a:xfrm flipH="1" flipV="1">
            <a:off x="5888038" y="59642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5126" name="Oval 31"/>
          <p:cNvSpPr>
            <a:spLocks noChangeArrowheads="1"/>
          </p:cNvSpPr>
          <p:nvPr/>
        </p:nvSpPr>
        <p:spPr bwMode="auto">
          <a:xfrm>
            <a:off x="5562600" y="5638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9</a:t>
            </a:r>
            <a:endParaRPr lang="el-GR" b="1"/>
          </a:p>
        </p:txBody>
      </p:sp>
      <p:sp>
        <p:nvSpPr>
          <p:cNvPr id="45127" name="Oval 20"/>
          <p:cNvSpPr>
            <a:spLocks noChangeArrowheads="1"/>
          </p:cNvSpPr>
          <p:nvPr/>
        </p:nvSpPr>
        <p:spPr bwMode="auto">
          <a:xfrm>
            <a:off x="4800600" y="4114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endParaRPr lang="el-GR" b="1"/>
          </a:p>
        </p:txBody>
      </p:sp>
      <p:cxnSp>
        <p:nvCxnSpPr>
          <p:cNvPr id="45128" name="AutoShape 26"/>
          <p:cNvCxnSpPr>
            <a:cxnSpLocks noChangeShapeType="1"/>
            <a:endCxn id="45127" idx="3"/>
          </p:cNvCxnSpPr>
          <p:nvPr/>
        </p:nvCxnSpPr>
        <p:spPr bwMode="auto">
          <a:xfrm rot="5400000" flipH="1" flipV="1">
            <a:off x="4772819" y="4468019"/>
            <a:ext cx="111125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5129" name="AutoShape 26"/>
          <p:cNvCxnSpPr>
            <a:cxnSpLocks noChangeShapeType="1"/>
            <a:stCxn id="45116" idx="0"/>
            <a:endCxn id="45115" idx="3"/>
          </p:cNvCxnSpPr>
          <p:nvPr/>
        </p:nvCxnSpPr>
        <p:spPr bwMode="auto">
          <a:xfrm rot="5400000" flipH="1" flipV="1">
            <a:off x="5581651" y="4764087"/>
            <a:ext cx="207962" cy="474663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sp>
        <p:nvSpPr>
          <p:cNvPr id="45130" name="AutoShape 45"/>
          <p:cNvSpPr>
            <a:spLocks noChangeArrowheads="1"/>
          </p:cNvSpPr>
          <p:nvPr/>
        </p:nvSpPr>
        <p:spPr bwMode="auto">
          <a:xfrm flipH="1">
            <a:off x="5348288" y="4343400"/>
            <a:ext cx="366712" cy="533400"/>
          </a:xfrm>
          <a:custGeom>
            <a:avLst/>
            <a:gdLst>
              <a:gd name="T0" fmla="*/ 932052539 w 21600"/>
              <a:gd name="T1" fmla="*/ 2981385 h 21600"/>
              <a:gd name="T2" fmla="*/ 67294463 w 21600"/>
              <a:gd name="T3" fmla="*/ 2147483647 h 21600"/>
              <a:gd name="T4" fmla="*/ 926899558 w 21600"/>
              <a:gd name="T5" fmla="*/ 600208923 h 21600"/>
              <a:gd name="T6" fmla="*/ 2017798095 w 21600"/>
              <a:gd name="T7" fmla="*/ 2147483647 h 21600"/>
              <a:gd name="T8" fmla="*/ 1714733283 w 21600"/>
              <a:gd name="T9" fmla="*/ 2147483647 h 21600"/>
              <a:gd name="T10" fmla="*/ 1436086591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131" name="125 - TextBox"/>
          <p:cNvSpPr txBox="1">
            <a:spLocks noChangeArrowheads="1"/>
          </p:cNvSpPr>
          <p:nvPr/>
        </p:nvSpPr>
        <p:spPr bwMode="auto">
          <a:xfrm>
            <a:off x="5392738" y="4343400"/>
            <a:ext cx="32226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2</a:t>
            </a:r>
            <a:endParaRPr lang="el-GR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45132" name="AutoShape 45"/>
          <p:cNvSpPr>
            <a:spLocks noChangeArrowheads="1"/>
          </p:cNvSpPr>
          <p:nvPr/>
        </p:nvSpPr>
        <p:spPr bwMode="auto">
          <a:xfrm>
            <a:off x="5576888" y="4800600"/>
            <a:ext cx="366712" cy="533400"/>
          </a:xfrm>
          <a:custGeom>
            <a:avLst/>
            <a:gdLst>
              <a:gd name="T0" fmla="*/ 932052539 w 21600"/>
              <a:gd name="T1" fmla="*/ 2981385 h 21600"/>
              <a:gd name="T2" fmla="*/ 67294463 w 21600"/>
              <a:gd name="T3" fmla="*/ 2147483647 h 21600"/>
              <a:gd name="T4" fmla="*/ 926899558 w 21600"/>
              <a:gd name="T5" fmla="*/ 600208923 h 21600"/>
              <a:gd name="T6" fmla="*/ 2017798095 w 21600"/>
              <a:gd name="T7" fmla="*/ 2147483647 h 21600"/>
              <a:gd name="T8" fmla="*/ 1714733283 w 21600"/>
              <a:gd name="T9" fmla="*/ 2147483647 h 21600"/>
              <a:gd name="T10" fmla="*/ 1436086591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45133" name="127 - TextBox"/>
          <p:cNvSpPr txBox="1">
            <a:spLocks noChangeArrowheads="1"/>
          </p:cNvSpPr>
          <p:nvPr/>
        </p:nvSpPr>
        <p:spPr bwMode="auto">
          <a:xfrm>
            <a:off x="5621338" y="4811713"/>
            <a:ext cx="3222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1</a:t>
            </a:r>
            <a:endParaRPr lang="el-GR" b="1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29" name="128 - TextBox"/>
          <p:cNvSpPr txBox="1"/>
          <p:nvPr/>
        </p:nvSpPr>
        <p:spPr>
          <a:xfrm>
            <a:off x="3581400" y="6248400"/>
            <a:ext cx="4156075" cy="369888"/>
          </a:xfrm>
          <a:prstGeom prst="rect">
            <a:avLst/>
          </a:prstGeom>
          <a:solidFill>
            <a:schemeClr val="tx2">
              <a:lumMod val="75000"/>
              <a:alpha val="15000"/>
            </a:schemeClr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l-GR" dirty="0"/>
              <a:t>αλλαγή χρώματος + διπλή περιστροφή</a:t>
            </a:r>
          </a:p>
        </p:txBody>
      </p:sp>
      <p:sp>
        <p:nvSpPr>
          <p:cNvPr id="79" name="Text Box 65"/>
          <p:cNvSpPr txBox="1">
            <a:spLocks noChangeArrowheads="1"/>
          </p:cNvSpPr>
          <p:nvPr/>
        </p:nvSpPr>
        <p:spPr bwMode="auto">
          <a:xfrm>
            <a:off x="609600" y="2438400"/>
            <a:ext cx="147027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u="sng" dirty="0" smtClean="0"/>
              <a:t>(2,4)-δένδρο</a:t>
            </a:r>
            <a:endParaRPr lang="el-GR" u="sng" dirty="0"/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083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1460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</a:t>
            </a:r>
            <a:r>
              <a:rPr lang="el-GR" b="1"/>
              <a:t>9</a:t>
            </a:r>
          </a:p>
        </p:txBody>
      </p:sp>
      <p:sp>
        <p:nvSpPr>
          <p:cNvPr id="46084" name="Oval 6"/>
          <p:cNvSpPr>
            <a:spLocks noChangeArrowheads="1"/>
          </p:cNvSpPr>
          <p:nvPr/>
        </p:nvSpPr>
        <p:spPr bwMode="auto">
          <a:xfrm>
            <a:off x="64008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cxnSp>
        <p:nvCxnSpPr>
          <p:cNvPr id="46085" name="AutoShape 8"/>
          <p:cNvCxnSpPr>
            <a:cxnSpLocks noChangeShapeType="1"/>
            <a:stCxn id="46084" idx="5"/>
            <a:endCxn id="46093" idx="1"/>
          </p:cNvCxnSpPr>
          <p:nvPr/>
        </p:nvCxnSpPr>
        <p:spPr bwMode="auto">
          <a:xfrm>
            <a:off x="6726238" y="3297238"/>
            <a:ext cx="27622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86" name="AutoShape 9"/>
          <p:cNvCxnSpPr>
            <a:cxnSpLocks noChangeShapeType="1"/>
            <a:stCxn id="46084" idx="3"/>
            <a:endCxn id="46087" idx="7"/>
          </p:cNvCxnSpPr>
          <p:nvPr/>
        </p:nvCxnSpPr>
        <p:spPr bwMode="auto">
          <a:xfrm flipH="1">
            <a:off x="6234113" y="3297238"/>
            <a:ext cx="22225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6087" name="Oval 13"/>
          <p:cNvSpPr>
            <a:spLocks noChangeArrowheads="1"/>
          </p:cNvSpPr>
          <p:nvPr/>
        </p:nvSpPr>
        <p:spPr bwMode="auto">
          <a:xfrm>
            <a:off x="55832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46088" name="AutoShape 14"/>
          <p:cNvCxnSpPr>
            <a:cxnSpLocks noChangeShapeType="1"/>
            <a:stCxn id="46087" idx="5"/>
          </p:cNvCxnSpPr>
          <p:nvPr/>
        </p:nvCxnSpPr>
        <p:spPr bwMode="auto">
          <a:xfrm>
            <a:off x="62341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89" name="AutoShape 15"/>
          <p:cNvCxnSpPr>
            <a:cxnSpLocks noChangeShapeType="1"/>
            <a:stCxn id="46087" idx="3"/>
          </p:cNvCxnSpPr>
          <p:nvPr/>
        </p:nvCxnSpPr>
        <p:spPr bwMode="auto">
          <a:xfrm flipH="1">
            <a:off x="55626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0" name="AutoShape 16"/>
          <p:cNvCxnSpPr>
            <a:cxnSpLocks noChangeShapeType="1"/>
            <a:stCxn id="46087" idx="4"/>
          </p:cNvCxnSpPr>
          <p:nvPr/>
        </p:nvCxnSpPr>
        <p:spPr bwMode="auto">
          <a:xfrm>
            <a:off x="59642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1" name="AutoShape 17"/>
          <p:cNvCxnSpPr>
            <a:cxnSpLocks noChangeShapeType="1"/>
          </p:cNvCxnSpPr>
          <p:nvPr/>
        </p:nvCxnSpPr>
        <p:spPr bwMode="auto">
          <a:xfrm flipH="1">
            <a:off x="7162800" y="38100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2" name="AutoShape 18"/>
          <p:cNvCxnSpPr>
            <a:cxnSpLocks noChangeShapeType="1"/>
          </p:cNvCxnSpPr>
          <p:nvPr/>
        </p:nvCxnSpPr>
        <p:spPr bwMode="auto">
          <a:xfrm>
            <a:off x="7391400" y="38100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6093" name="Oval 19"/>
          <p:cNvSpPr>
            <a:spLocks noChangeArrowheads="1"/>
          </p:cNvSpPr>
          <p:nvPr/>
        </p:nvSpPr>
        <p:spPr bwMode="auto">
          <a:xfrm>
            <a:off x="6858000" y="35052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8 18 19</a:t>
            </a:r>
          </a:p>
        </p:txBody>
      </p:sp>
      <p:cxnSp>
        <p:nvCxnSpPr>
          <p:cNvPr id="46094" name="AutoShape 20"/>
          <p:cNvCxnSpPr>
            <a:cxnSpLocks noChangeShapeType="1"/>
            <a:endCxn id="46093" idx="3"/>
          </p:cNvCxnSpPr>
          <p:nvPr/>
        </p:nvCxnSpPr>
        <p:spPr bwMode="auto">
          <a:xfrm flipV="1">
            <a:off x="6902450" y="38306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095" name="AutoShape 21"/>
          <p:cNvCxnSpPr>
            <a:cxnSpLocks noChangeShapeType="1"/>
            <a:stCxn id="46093" idx="5"/>
          </p:cNvCxnSpPr>
          <p:nvPr/>
        </p:nvCxnSpPr>
        <p:spPr bwMode="auto">
          <a:xfrm>
            <a:off x="7704138" y="38306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6096" name="93 - TextBox"/>
          <p:cNvSpPr txBox="1">
            <a:spLocks noChangeArrowheads="1"/>
          </p:cNvSpPr>
          <p:nvPr/>
        </p:nvSpPr>
        <p:spPr bwMode="auto">
          <a:xfrm>
            <a:off x="609600" y="1219200"/>
            <a:ext cx="6383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Η διαδικασία εισαγωγής είναι ανάλογη αυτής σε </a:t>
            </a:r>
            <a:r>
              <a:rPr lang="el-GR" dirty="0" smtClean="0"/>
              <a:t>(2,4)-δένδρο</a:t>
            </a:r>
            <a:endParaRPr lang="el-GR" dirty="0"/>
          </a:p>
        </p:txBody>
      </p:sp>
      <p:sp>
        <p:nvSpPr>
          <p:cNvPr id="46097" name="Oval 20"/>
          <p:cNvSpPr>
            <a:spLocks noChangeArrowheads="1"/>
          </p:cNvSpPr>
          <p:nvPr/>
        </p:nvSpPr>
        <p:spPr bwMode="auto">
          <a:xfrm>
            <a:off x="1600200" y="29511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sp>
        <p:nvSpPr>
          <p:cNvPr id="46098" name="Oval 21"/>
          <p:cNvSpPr>
            <a:spLocks noChangeArrowheads="1"/>
          </p:cNvSpPr>
          <p:nvPr/>
        </p:nvSpPr>
        <p:spPr bwMode="auto">
          <a:xfrm>
            <a:off x="2209800" y="34083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46099" name="AutoShape 22"/>
          <p:cNvCxnSpPr>
            <a:cxnSpLocks noChangeShapeType="1"/>
            <a:stCxn id="46097" idx="5"/>
            <a:endCxn id="46098" idx="1"/>
          </p:cNvCxnSpPr>
          <p:nvPr/>
        </p:nvCxnSpPr>
        <p:spPr bwMode="auto">
          <a:xfrm>
            <a:off x="1925638" y="3276600"/>
            <a:ext cx="339725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00" name="AutoShape 24"/>
          <p:cNvCxnSpPr>
            <a:cxnSpLocks noChangeShapeType="1"/>
            <a:stCxn id="46104" idx="0"/>
            <a:endCxn id="46098" idx="3"/>
          </p:cNvCxnSpPr>
          <p:nvPr/>
        </p:nvCxnSpPr>
        <p:spPr bwMode="auto">
          <a:xfrm flipV="1">
            <a:off x="2095500" y="3733800"/>
            <a:ext cx="169863" cy="207963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6101" name="AutoShape 25"/>
          <p:cNvCxnSpPr>
            <a:cxnSpLocks noChangeShapeType="1"/>
            <a:stCxn id="46107" idx="0"/>
            <a:endCxn id="46098" idx="5"/>
          </p:cNvCxnSpPr>
          <p:nvPr/>
        </p:nvCxnSpPr>
        <p:spPr bwMode="auto">
          <a:xfrm flipH="1" flipV="1">
            <a:off x="2535238" y="3733800"/>
            <a:ext cx="169862" cy="207963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6102" name="AutoShape 26"/>
          <p:cNvCxnSpPr>
            <a:cxnSpLocks noChangeShapeType="1"/>
            <a:endCxn id="46104" idx="3"/>
          </p:cNvCxnSpPr>
          <p:nvPr/>
        </p:nvCxnSpPr>
        <p:spPr bwMode="auto">
          <a:xfrm flipV="1">
            <a:off x="1905000" y="42672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03" name="AutoShape 27"/>
          <p:cNvCxnSpPr>
            <a:cxnSpLocks noChangeShapeType="1"/>
            <a:endCxn id="46104" idx="5"/>
          </p:cNvCxnSpPr>
          <p:nvPr/>
        </p:nvCxnSpPr>
        <p:spPr bwMode="auto">
          <a:xfrm flipH="1" flipV="1">
            <a:off x="2230438" y="4267200"/>
            <a:ext cx="55562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6104" name="Oval 28"/>
          <p:cNvSpPr>
            <a:spLocks noChangeArrowheads="1"/>
          </p:cNvSpPr>
          <p:nvPr/>
        </p:nvSpPr>
        <p:spPr bwMode="auto">
          <a:xfrm>
            <a:off x="1905000" y="39417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46105" name="AutoShape 29"/>
          <p:cNvCxnSpPr>
            <a:cxnSpLocks noChangeShapeType="1"/>
            <a:endCxn id="46107" idx="3"/>
          </p:cNvCxnSpPr>
          <p:nvPr/>
        </p:nvCxnSpPr>
        <p:spPr bwMode="auto">
          <a:xfrm flipV="1">
            <a:off x="2514600" y="42672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06" name="AutoShape 30"/>
          <p:cNvCxnSpPr>
            <a:cxnSpLocks noChangeShapeType="1"/>
            <a:endCxn id="46107" idx="5"/>
          </p:cNvCxnSpPr>
          <p:nvPr/>
        </p:nvCxnSpPr>
        <p:spPr bwMode="auto">
          <a:xfrm flipH="1" flipV="1">
            <a:off x="2840038" y="4267200"/>
            <a:ext cx="55562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6107" name="Oval 31"/>
          <p:cNvSpPr>
            <a:spLocks noChangeArrowheads="1"/>
          </p:cNvSpPr>
          <p:nvPr/>
        </p:nvSpPr>
        <p:spPr bwMode="auto">
          <a:xfrm>
            <a:off x="2514600" y="39417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sp>
        <p:nvSpPr>
          <p:cNvPr id="46108" name="Oval 21"/>
          <p:cNvSpPr>
            <a:spLocks noChangeArrowheads="1"/>
          </p:cNvSpPr>
          <p:nvPr/>
        </p:nvSpPr>
        <p:spPr bwMode="auto">
          <a:xfrm>
            <a:off x="9144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46109" name="AutoShape 25"/>
          <p:cNvCxnSpPr>
            <a:cxnSpLocks noChangeShapeType="1"/>
            <a:stCxn id="46112" idx="0"/>
            <a:endCxn id="46108" idx="5"/>
          </p:cNvCxnSpPr>
          <p:nvPr/>
        </p:nvCxnSpPr>
        <p:spPr bwMode="auto">
          <a:xfrm flipH="1" flipV="1">
            <a:off x="1239838" y="3754438"/>
            <a:ext cx="169862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6110" name="AutoShape 29"/>
          <p:cNvCxnSpPr>
            <a:cxnSpLocks noChangeShapeType="1"/>
            <a:endCxn id="46112" idx="3"/>
          </p:cNvCxnSpPr>
          <p:nvPr/>
        </p:nvCxnSpPr>
        <p:spPr bwMode="auto">
          <a:xfrm flipV="1">
            <a:off x="1219200" y="4287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11" name="AutoShape 30"/>
          <p:cNvCxnSpPr>
            <a:cxnSpLocks noChangeShapeType="1"/>
            <a:endCxn id="46112" idx="5"/>
          </p:cNvCxnSpPr>
          <p:nvPr/>
        </p:nvCxnSpPr>
        <p:spPr bwMode="auto">
          <a:xfrm flipH="1" flipV="1">
            <a:off x="1544638" y="4287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6112" name="Oval 31"/>
          <p:cNvSpPr>
            <a:spLocks noChangeArrowheads="1"/>
          </p:cNvSpPr>
          <p:nvPr/>
        </p:nvSpPr>
        <p:spPr bwMode="auto">
          <a:xfrm>
            <a:off x="1219200" y="3962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cxnSp>
        <p:nvCxnSpPr>
          <p:cNvPr id="46113" name="AutoShape 22"/>
          <p:cNvCxnSpPr>
            <a:cxnSpLocks noChangeShapeType="1"/>
            <a:stCxn id="46097" idx="3"/>
            <a:endCxn id="46108" idx="7"/>
          </p:cNvCxnSpPr>
          <p:nvPr/>
        </p:nvCxnSpPr>
        <p:spPr bwMode="auto">
          <a:xfrm rot="5400000">
            <a:off x="1343819" y="3172619"/>
            <a:ext cx="207963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6114" name="AutoShape 29"/>
          <p:cNvCxnSpPr>
            <a:cxnSpLocks noChangeShapeType="1"/>
            <a:endCxn id="46108" idx="3"/>
          </p:cNvCxnSpPr>
          <p:nvPr/>
        </p:nvCxnSpPr>
        <p:spPr bwMode="auto">
          <a:xfrm rot="5400000" flipH="1" flipV="1">
            <a:off x="848519" y="3820319"/>
            <a:ext cx="187325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6115" name="138 - TextBox"/>
          <p:cNvSpPr txBox="1">
            <a:spLocks noChangeArrowheads="1"/>
          </p:cNvSpPr>
          <p:nvPr/>
        </p:nvSpPr>
        <p:spPr bwMode="auto">
          <a:xfrm>
            <a:off x="838200" y="4800600"/>
            <a:ext cx="2011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αλλαγή χρώματος</a:t>
            </a:r>
          </a:p>
        </p:txBody>
      </p:sp>
      <p:sp useBgFill="1">
        <p:nvSpPr>
          <p:cNvPr id="46116" name="35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107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1460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</a:t>
            </a:r>
            <a:r>
              <a:rPr lang="el-GR" b="1"/>
              <a:t>9</a:t>
            </a:r>
          </a:p>
        </p:txBody>
      </p:sp>
      <p:sp>
        <p:nvSpPr>
          <p:cNvPr id="47109" name="Oval 20"/>
          <p:cNvSpPr>
            <a:spLocks noChangeArrowheads="1"/>
          </p:cNvSpPr>
          <p:nvPr/>
        </p:nvSpPr>
        <p:spPr bwMode="auto">
          <a:xfrm>
            <a:off x="1600200" y="29511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sp>
        <p:nvSpPr>
          <p:cNvPr id="47110" name="Oval 21"/>
          <p:cNvSpPr>
            <a:spLocks noChangeArrowheads="1"/>
          </p:cNvSpPr>
          <p:nvPr/>
        </p:nvSpPr>
        <p:spPr bwMode="auto">
          <a:xfrm>
            <a:off x="2209800" y="34083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47111" name="AutoShape 22"/>
          <p:cNvCxnSpPr>
            <a:cxnSpLocks noChangeShapeType="1"/>
            <a:stCxn id="47109" idx="5"/>
            <a:endCxn id="47110" idx="1"/>
          </p:cNvCxnSpPr>
          <p:nvPr/>
        </p:nvCxnSpPr>
        <p:spPr bwMode="auto">
          <a:xfrm>
            <a:off x="1925638" y="3276600"/>
            <a:ext cx="339725" cy="187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7112" name="AutoShape 24"/>
          <p:cNvCxnSpPr>
            <a:cxnSpLocks noChangeShapeType="1"/>
            <a:stCxn id="47116" idx="0"/>
            <a:endCxn id="47110" idx="3"/>
          </p:cNvCxnSpPr>
          <p:nvPr/>
        </p:nvCxnSpPr>
        <p:spPr bwMode="auto">
          <a:xfrm flipV="1">
            <a:off x="2095500" y="3733800"/>
            <a:ext cx="169863" cy="2079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13" name="AutoShape 25"/>
          <p:cNvCxnSpPr>
            <a:cxnSpLocks noChangeShapeType="1"/>
            <a:stCxn id="47119" idx="0"/>
            <a:endCxn id="47110" idx="5"/>
          </p:cNvCxnSpPr>
          <p:nvPr/>
        </p:nvCxnSpPr>
        <p:spPr bwMode="auto">
          <a:xfrm flipH="1" flipV="1">
            <a:off x="2535238" y="3733800"/>
            <a:ext cx="169862" cy="2079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14" name="AutoShape 26"/>
          <p:cNvCxnSpPr>
            <a:cxnSpLocks noChangeShapeType="1"/>
            <a:endCxn id="47116" idx="3"/>
          </p:cNvCxnSpPr>
          <p:nvPr/>
        </p:nvCxnSpPr>
        <p:spPr bwMode="auto">
          <a:xfrm flipV="1">
            <a:off x="1905000" y="42672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15" name="AutoShape 27"/>
          <p:cNvCxnSpPr>
            <a:cxnSpLocks noChangeShapeType="1"/>
            <a:endCxn id="47116" idx="5"/>
          </p:cNvCxnSpPr>
          <p:nvPr/>
        </p:nvCxnSpPr>
        <p:spPr bwMode="auto">
          <a:xfrm flipH="1" flipV="1">
            <a:off x="2230438" y="4267200"/>
            <a:ext cx="55562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116" name="Oval 28"/>
          <p:cNvSpPr>
            <a:spLocks noChangeArrowheads="1"/>
          </p:cNvSpPr>
          <p:nvPr/>
        </p:nvSpPr>
        <p:spPr bwMode="auto">
          <a:xfrm>
            <a:off x="1905000" y="39417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47117" name="AutoShape 29"/>
          <p:cNvCxnSpPr>
            <a:cxnSpLocks noChangeShapeType="1"/>
            <a:endCxn id="47119" idx="3"/>
          </p:cNvCxnSpPr>
          <p:nvPr/>
        </p:nvCxnSpPr>
        <p:spPr bwMode="auto">
          <a:xfrm flipV="1">
            <a:off x="2514600" y="42672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18" name="AutoShape 30"/>
          <p:cNvCxnSpPr>
            <a:cxnSpLocks noChangeShapeType="1"/>
            <a:endCxn id="47119" idx="5"/>
          </p:cNvCxnSpPr>
          <p:nvPr/>
        </p:nvCxnSpPr>
        <p:spPr bwMode="auto">
          <a:xfrm flipH="1" flipV="1">
            <a:off x="2840038" y="4267200"/>
            <a:ext cx="55562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119" name="Oval 31"/>
          <p:cNvSpPr>
            <a:spLocks noChangeArrowheads="1"/>
          </p:cNvSpPr>
          <p:nvPr/>
        </p:nvSpPr>
        <p:spPr bwMode="auto">
          <a:xfrm>
            <a:off x="2514600" y="39417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sp>
        <p:nvSpPr>
          <p:cNvPr id="47120" name="Oval 21"/>
          <p:cNvSpPr>
            <a:spLocks noChangeArrowheads="1"/>
          </p:cNvSpPr>
          <p:nvPr/>
        </p:nvSpPr>
        <p:spPr bwMode="auto">
          <a:xfrm>
            <a:off x="9144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47121" name="AutoShape 25"/>
          <p:cNvCxnSpPr>
            <a:cxnSpLocks noChangeShapeType="1"/>
            <a:stCxn id="47124" idx="0"/>
            <a:endCxn id="47120" idx="5"/>
          </p:cNvCxnSpPr>
          <p:nvPr/>
        </p:nvCxnSpPr>
        <p:spPr bwMode="auto">
          <a:xfrm flipH="1" flipV="1">
            <a:off x="1239838" y="3754438"/>
            <a:ext cx="169862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7122" name="AutoShape 29"/>
          <p:cNvCxnSpPr>
            <a:cxnSpLocks noChangeShapeType="1"/>
            <a:endCxn id="47124" idx="3"/>
          </p:cNvCxnSpPr>
          <p:nvPr/>
        </p:nvCxnSpPr>
        <p:spPr bwMode="auto">
          <a:xfrm flipV="1">
            <a:off x="1219200" y="4287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23" name="AutoShape 30"/>
          <p:cNvCxnSpPr>
            <a:cxnSpLocks noChangeShapeType="1"/>
            <a:endCxn id="47124" idx="5"/>
          </p:cNvCxnSpPr>
          <p:nvPr/>
        </p:nvCxnSpPr>
        <p:spPr bwMode="auto">
          <a:xfrm flipH="1" flipV="1">
            <a:off x="1544638" y="4287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124" name="Oval 31"/>
          <p:cNvSpPr>
            <a:spLocks noChangeArrowheads="1"/>
          </p:cNvSpPr>
          <p:nvPr/>
        </p:nvSpPr>
        <p:spPr bwMode="auto">
          <a:xfrm>
            <a:off x="1219200" y="3962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cxnSp>
        <p:nvCxnSpPr>
          <p:cNvPr id="47125" name="AutoShape 22"/>
          <p:cNvCxnSpPr>
            <a:cxnSpLocks noChangeShapeType="1"/>
            <a:stCxn id="47109" idx="3"/>
            <a:endCxn id="47120" idx="7"/>
          </p:cNvCxnSpPr>
          <p:nvPr/>
        </p:nvCxnSpPr>
        <p:spPr bwMode="auto">
          <a:xfrm rot="5400000">
            <a:off x="1343819" y="3172619"/>
            <a:ext cx="207963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26" name="AutoShape 8"/>
          <p:cNvCxnSpPr>
            <a:cxnSpLocks noChangeShapeType="1"/>
            <a:stCxn id="47131" idx="3"/>
            <a:endCxn id="47127" idx="7"/>
          </p:cNvCxnSpPr>
          <p:nvPr/>
        </p:nvCxnSpPr>
        <p:spPr bwMode="auto">
          <a:xfrm flipH="1">
            <a:off x="6081713" y="3297238"/>
            <a:ext cx="27781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127" name="Oval 9"/>
          <p:cNvSpPr>
            <a:spLocks noChangeArrowheads="1"/>
          </p:cNvSpPr>
          <p:nvPr/>
        </p:nvSpPr>
        <p:spPr bwMode="auto">
          <a:xfrm>
            <a:off x="54308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47128" name="AutoShape 10"/>
          <p:cNvCxnSpPr>
            <a:cxnSpLocks noChangeShapeType="1"/>
            <a:stCxn id="47127" idx="5"/>
          </p:cNvCxnSpPr>
          <p:nvPr/>
        </p:nvCxnSpPr>
        <p:spPr bwMode="auto">
          <a:xfrm>
            <a:off x="60817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29" name="AutoShape 11"/>
          <p:cNvCxnSpPr>
            <a:cxnSpLocks noChangeShapeType="1"/>
            <a:stCxn id="47127" idx="3"/>
          </p:cNvCxnSpPr>
          <p:nvPr/>
        </p:nvCxnSpPr>
        <p:spPr bwMode="auto">
          <a:xfrm flipH="1">
            <a:off x="54102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30" name="AutoShape 12"/>
          <p:cNvCxnSpPr>
            <a:cxnSpLocks noChangeShapeType="1"/>
            <a:stCxn id="47127" idx="4"/>
          </p:cNvCxnSpPr>
          <p:nvPr/>
        </p:nvCxnSpPr>
        <p:spPr bwMode="auto">
          <a:xfrm>
            <a:off x="58118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131" name="Oval 18"/>
          <p:cNvSpPr>
            <a:spLocks noChangeArrowheads="1"/>
          </p:cNvSpPr>
          <p:nvPr/>
        </p:nvSpPr>
        <p:spPr bwMode="auto">
          <a:xfrm>
            <a:off x="6248400" y="29718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5 18</a:t>
            </a:r>
          </a:p>
        </p:txBody>
      </p:sp>
      <p:cxnSp>
        <p:nvCxnSpPr>
          <p:cNvPr id="47132" name="AutoShape 20"/>
          <p:cNvCxnSpPr>
            <a:cxnSpLocks noChangeShapeType="1"/>
            <a:stCxn id="47131" idx="5"/>
            <a:endCxn id="47134" idx="1"/>
          </p:cNvCxnSpPr>
          <p:nvPr/>
        </p:nvCxnSpPr>
        <p:spPr bwMode="auto">
          <a:xfrm>
            <a:off x="6899275" y="3297238"/>
            <a:ext cx="166688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33" name="AutoShape 25"/>
          <p:cNvCxnSpPr>
            <a:cxnSpLocks noChangeShapeType="1"/>
            <a:stCxn id="47131" idx="4"/>
            <a:endCxn id="47137" idx="0"/>
          </p:cNvCxnSpPr>
          <p:nvPr/>
        </p:nvCxnSpPr>
        <p:spPr bwMode="auto">
          <a:xfrm flipH="1">
            <a:off x="6591300" y="3352800"/>
            <a:ext cx="381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134" name="Oval 29"/>
          <p:cNvSpPr>
            <a:spLocks noChangeArrowheads="1"/>
          </p:cNvSpPr>
          <p:nvPr/>
        </p:nvSpPr>
        <p:spPr bwMode="auto">
          <a:xfrm>
            <a:off x="70104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47135" name="AutoShape 30"/>
          <p:cNvCxnSpPr>
            <a:cxnSpLocks noChangeShapeType="1"/>
            <a:endCxn id="47134" idx="3"/>
          </p:cNvCxnSpPr>
          <p:nvPr/>
        </p:nvCxnSpPr>
        <p:spPr bwMode="auto">
          <a:xfrm flipV="1">
            <a:off x="70104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36" name="AutoShape 31"/>
          <p:cNvCxnSpPr>
            <a:cxnSpLocks noChangeShapeType="1"/>
            <a:endCxn id="47134" idx="5"/>
          </p:cNvCxnSpPr>
          <p:nvPr/>
        </p:nvCxnSpPr>
        <p:spPr bwMode="auto">
          <a:xfrm flipH="1" flipV="1">
            <a:off x="73358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137" name="Oval 32"/>
          <p:cNvSpPr>
            <a:spLocks noChangeArrowheads="1"/>
          </p:cNvSpPr>
          <p:nvPr/>
        </p:nvSpPr>
        <p:spPr bwMode="auto">
          <a:xfrm>
            <a:off x="64008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47138" name="AutoShape 33"/>
          <p:cNvCxnSpPr>
            <a:cxnSpLocks noChangeShapeType="1"/>
            <a:endCxn id="47137" idx="3"/>
          </p:cNvCxnSpPr>
          <p:nvPr/>
        </p:nvCxnSpPr>
        <p:spPr bwMode="auto">
          <a:xfrm flipV="1">
            <a:off x="64008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39" name="AutoShape 34"/>
          <p:cNvCxnSpPr>
            <a:cxnSpLocks noChangeShapeType="1"/>
            <a:endCxn id="47137" idx="5"/>
          </p:cNvCxnSpPr>
          <p:nvPr/>
        </p:nvCxnSpPr>
        <p:spPr bwMode="auto">
          <a:xfrm flipH="1" flipV="1">
            <a:off x="67262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7140" name="AutoShape 29"/>
          <p:cNvCxnSpPr>
            <a:cxnSpLocks noChangeShapeType="1"/>
          </p:cNvCxnSpPr>
          <p:nvPr/>
        </p:nvCxnSpPr>
        <p:spPr bwMode="auto">
          <a:xfrm rot="5400000" flipH="1" flipV="1">
            <a:off x="848519" y="3820319"/>
            <a:ext cx="187325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7141" name="48 - TextBox"/>
          <p:cNvSpPr txBox="1">
            <a:spLocks noChangeArrowheads="1"/>
          </p:cNvSpPr>
          <p:nvPr/>
        </p:nvSpPr>
        <p:spPr bwMode="auto">
          <a:xfrm>
            <a:off x="838200" y="4800600"/>
            <a:ext cx="20113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αλλαγή χρώματος</a:t>
            </a:r>
          </a:p>
        </p:txBody>
      </p:sp>
      <p:sp useBgFill="1">
        <p:nvSpPr>
          <p:cNvPr id="47142" name="37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39" name="93 - TextBox"/>
          <p:cNvSpPr txBox="1">
            <a:spLocks noChangeArrowheads="1"/>
          </p:cNvSpPr>
          <p:nvPr/>
        </p:nvSpPr>
        <p:spPr bwMode="auto">
          <a:xfrm>
            <a:off x="609600" y="1219200"/>
            <a:ext cx="6383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Η διαδικασία εισαγωγής είναι ανάλογη αυτής σε </a:t>
            </a:r>
            <a:r>
              <a:rPr lang="el-GR" dirty="0" smtClean="0"/>
              <a:t>(2,4)-δένδρο</a:t>
            </a:r>
            <a:endParaRPr lang="el-GR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131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146050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</a:t>
            </a:r>
            <a:r>
              <a:rPr lang="el-GR" b="1"/>
              <a:t>9</a:t>
            </a:r>
          </a:p>
        </p:txBody>
      </p:sp>
      <p:sp>
        <p:nvSpPr>
          <p:cNvPr id="48133" name="Oval 20"/>
          <p:cNvSpPr>
            <a:spLocks noChangeArrowheads="1"/>
          </p:cNvSpPr>
          <p:nvPr/>
        </p:nvSpPr>
        <p:spPr bwMode="auto">
          <a:xfrm>
            <a:off x="1600200" y="29511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sp>
        <p:nvSpPr>
          <p:cNvPr id="48134" name="Oval 21"/>
          <p:cNvSpPr>
            <a:spLocks noChangeArrowheads="1"/>
          </p:cNvSpPr>
          <p:nvPr/>
        </p:nvSpPr>
        <p:spPr bwMode="auto">
          <a:xfrm>
            <a:off x="2514600" y="34083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48135" name="AutoShape 22"/>
          <p:cNvCxnSpPr>
            <a:cxnSpLocks noChangeShapeType="1"/>
            <a:stCxn id="48133" idx="5"/>
            <a:endCxn id="48134" idx="1"/>
          </p:cNvCxnSpPr>
          <p:nvPr/>
        </p:nvCxnSpPr>
        <p:spPr bwMode="auto">
          <a:xfrm rot="16200000" flipH="1">
            <a:off x="2154238" y="3048000"/>
            <a:ext cx="187325" cy="6445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8136" name="AutoShape 24"/>
          <p:cNvCxnSpPr>
            <a:cxnSpLocks noChangeShapeType="1"/>
            <a:stCxn id="48140" idx="0"/>
            <a:endCxn id="48134" idx="3"/>
          </p:cNvCxnSpPr>
          <p:nvPr/>
        </p:nvCxnSpPr>
        <p:spPr bwMode="auto">
          <a:xfrm rot="5400000" flipH="1" flipV="1">
            <a:off x="2228850" y="3600450"/>
            <a:ext cx="207963" cy="4746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37" name="AutoShape 25"/>
          <p:cNvCxnSpPr>
            <a:cxnSpLocks noChangeShapeType="1"/>
            <a:stCxn id="48143" idx="0"/>
            <a:endCxn id="48134" idx="5"/>
          </p:cNvCxnSpPr>
          <p:nvPr/>
        </p:nvCxnSpPr>
        <p:spPr bwMode="auto">
          <a:xfrm flipH="1" flipV="1">
            <a:off x="2840038" y="3733800"/>
            <a:ext cx="169862" cy="2079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38" name="AutoShape 26"/>
          <p:cNvCxnSpPr>
            <a:cxnSpLocks noChangeShapeType="1"/>
            <a:endCxn id="48140" idx="3"/>
          </p:cNvCxnSpPr>
          <p:nvPr/>
        </p:nvCxnSpPr>
        <p:spPr bwMode="auto">
          <a:xfrm flipV="1">
            <a:off x="1905000" y="42672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39" name="AutoShape 27"/>
          <p:cNvCxnSpPr>
            <a:cxnSpLocks noChangeShapeType="1"/>
            <a:stCxn id="48165" idx="0"/>
            <a:endCxn id="48140" idx="5"/>
          </p:cNvCxnSpPr>
          <p:nvPr/>
        </p:nvCxnSpPr>
        <p:spPr bwMode="auto">
          <a:xfrm rot="16200000" flipV="1">
            <a:off x="2201069" y="4296569"/>
            <a:ext cx="228600" cy="1698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sp>
        <p:nvSpPr>
          <p:cNvPr id="48140" name="Oval 28"/>
          <p:cNvSpPr>
            <a:spLocks noChangeArrowheads="1"/>
          </p:cNvSpPr>
          <p:nvPr/>
        </p:nvSpPr>
        <p:spPr bwMode="auto">
          <a:xfrm>
            <a:off x="1905000" y="39417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48141" name="AutoShape 29"/>
          <p:cNvCxnSpPr>
            <a:cxnSpLocks noChangeShapeType="1"/>
            <a:endCxn id="48143" idx="3"/>
          </p:cNvCxnSpPr>
          <p:nvPr/>
        </p:nvCxnSpPr>
        <p:spPr bwMode="auto">
          <a:xfrm flipV="1">
            <a:off x="2819400" y="42672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2" name="AutoShape 30"/>
          <p:cNvCxnSpPr>
            <a:cxnSpLocks noChangeShapeType="1"/>
            <a:endCxn id="48143" idx="5"/>
          </p:cNvCxnSpPr>
          <p:nvPr/>
        </p:nvCxnSpPr>
        <p:spPr bwMode="auto">
          <a:xfrm flipH="1" flipV="1">
            <a:off x="3144838" y="4267200"/>
            <a:ext cx="55562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143" name="Oval 31"/>
          <p:cNvSpPr>
            <a:spLocks noChangeArrowheads="1"/>
          </p:cNvSpPr>
          <p:nvPr/>
        </p:nvSpPr>
        <p:spPr bwMode="auto">
          <a:xfrm>
            <a:off x="2819400" y="39417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sp>
        <p:nvSpPr>
          <p:cNvPr id="48144" name="Oval 21"/>
          <p:cNvSpPr>
            <a:spLocks noChangeArrowheads="1"/>
          </p:cNvSpPr>
          <p:nvPr/>
        </p:nvSpPr>
        <p:spPr bwMode="auto">
          <a:xfrm>
            <a:off x="9144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48145" name="AutoShape 25"/>
          <p:cNvCxnSpPr>
            <a:cxnSpLocks noChangeShapeType="1"/>
            <a:stCxn id="48148" idx="0"/>
            <a:endCxn id="48144" idx="5"/>
          </p:cNvCxnSpPr>
          <p:nvPr/>
        </p:nvCxnSpPr>
        <p:spPr bwMode="auto">
          <a:xfrm flipH="1" flipV="1">
            <a:off x="1239838" y="3754438"/>
            <a:ext cx="169862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8146" name="AutoShape 29"/>
          <p:cNvCxnSpPr>
            <a:cxnSpLocks noChangeShapeType="1"/>
            <a:endCxn id="48148" idx="3"/>
          </p:cNvCxnSpPr>
          <p:nvPr/>
        </p:nvCxnSpPr>
        <p:spPr bwMode="auto">
          <a:xfrm flipV="1">
            <a:off x="1219200" y="4287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47" name="AutoShape 30"/>
          <p:cNvCxnSpPr>
            <a:cxnSpLocks noChangeShapeType="1"/>
            <a:endCxn id="48148" idx="5"/>
          </p:cNvCxnSpPr>
          <p:nvPr/>
        </p:nvCxnSpPr>
        <p:spPr bwMode="auto">
          <a:xfrm flipH="1" flipV="1">
            <a:off x="1544638" y="4287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148" name="Oval 31"/>
          <p:cNvSpPr>
            <a:spLocks noChangeArrowheads="1"/>
          </p:cNvSpPr>
          <p:nvPr/>
        </p:nvSpPr>
        <p:spPr bwMode="auto">
          <a:xfrm>
            <a:off x="1219200" y="3962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cxnSp>
        <p:nvCxnSpPr>
          <p:cNvPr id="48149" name="AutoShape 22"/>
          <p:cNvCxnSpPr>
            <a:cxnSpLocks noChangeShapeType="1"/>
            <a:stCxn id="48133" idx="3"/>
            <a:endCxn id="48144" idx="7"/>
          </p:cNvCxnSpPr>
          <p:nvPr/>
        </p:nvCxnSpPr>
        <p:spPr bwMode="auto">
          <a:xfrm rot="5400000">
            <a:off x="1343819" y="3172619"/>
            <a:ext cx="207963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0" name="AutoShape 6"/>
          <p:cNvCxnSpPr>
            <a:cxnSpLocks noChangeShapeType="1"/>
            <a:stCxn id="48155" idx="3"/>
            <a:endCxn id="48151" idx="7"/>
          </p:cNvCxnSpPr>
          <p:nvPr/>
        </p:nvCxnSpPr>
        <p:spPr bwMode="auto">
          <a:xfrm flipH="1">
            <a:off x="5929313" y="3297238"/>
            <a:ext cx="43021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151" name="Oval 7"/>
          <p:cNvSpPr>
            <a:spLocks noChangeArrowheads="1"/>
          </p:cNvSpPr>
          <p:nvPr/>
        </p:nvSpPr>
        <p:spPr bwMode="auto">
          <a:xfrm>
            <a:off x="52784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48152" name="AutoShape 8"/>
          <p:cNvCxnSpPr>
            <a:cxnSpLocks noChangeShapeType="1"/>
            <a:stCxn id="48151" idx="5"/>
          </p:cNvCxnSpPr>
          <p:nvPr/>
        </p:nvCxnSpPr>
        <p:spPr bwMode="auto">
          <a:xfrm>
            <a:off x="59293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3" name="AutoShape 9"/>
          <p:cNvCxnSpPr>
            <a:cxnSpLocks noChangeShapeType="1"/>
            <a:stCxn id="48151" idx="3"/>
          </p:cNvCxnSpPr>
          <p:nvPr/>
        </p:nvCxnSpPr>
        <p:spPr bwMode="auto">
          <a:xfrm flipH="1">
            <a:off x="52578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4" name="AutoShape 10"/>
          <p:cNvCxnSpPr>
            <a:cxnSpLocks noChangeShapeType="1"/>
            <a:stCxn id="48151" idx="4"/>
          </p:cNvCxnSpPr>
          <p:nvPr/>
        </p:nvCxnSpPr>
        <p:spPr bwMode="auto">
          <a:xfrm>
            <a:off x="56594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155" name="Oval 11"/>
          <p:cNvSpPr>
            <a:spLocks noChangeArrowheads="1"/>
          </p:cNvSpPr>
          <p:nvPr/>
        </p:nvSpPr>
        <p:spPr bwMode="auto">
          <a:xfrm>
            <a:off x="6248400" y="29718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5 18</a:t>
            </a:r>
          </a:p>
        </p:txBody>
      </p:sp>
      <p:cxnSp>
        <p:nvCxnSpPr>
          <p:cNvPr id="48156" name="AutoShape 12"/>
          <p:cNvCxnSpPr>
            <a:cxnSpLocks noChangeShapeType="1"/>
            <a:stCxn id="48155" idx="5"/>
            <a:endCxn id="48158" idx="1"/>
          </p:cNvCxnSpPr>
          <p:nvPr/>
        </p:nvCxnSpPr>
        <p:spPr bwMode="auto">
          <a:xfrm>
            <a:off x="6899275" y="3297238"/>
            <a:ext cx="319088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57" name="AutoShape 13"/>
          <p:cNvCxnSpPr>
            <a:cxnSpLocks noChangeShapeType="1"/>
            <a:stCxn id="48155" idx="4"/>
            <a:endCxn id="48161" idx="0"/>
          </p:cNvCxnSpPr>
          <p:nvPr/>
        </p:nvCxnSpPr>
        <p:spPr bwMode="auto">
          <a:xfrm flipH="1">
            <a:off x="6608763" y="3352800"/>
            <a:ext cx="20637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158" name="Oval 14"/>
          <p:cNvSpPr>
            <a:spLocks noChangeArrowheads="1"/>
          </p:cNvSpPr>
          <p:nvPr/>
        </p:nvSpPr>
        <p:spPr bwMode="auto">
          <a:xfrm>
            <a:off x="71628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48159" name="AutoShape 15"/>
          <p:cNvCxnSpPr>
            <a:cxnSpLocks noChangeShapeType="1"/>
            <a:endCxn id="48158" idx="3"/>
          </p:cNvCxnSpPr>
          <p:nvPr/>
        </p:nvCxnSpPr>
        <p:spPr bwMode="auto">
          <a:xfrm flipV="1">
            <a:off x="71628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0" name="AutoShape 16"/>
          <p:cNvCxnSpPr>
            <a:cxnSpLocks noChangeShapeType="1"/>
            <a:endCxn id="48158" idx="5"/>
          </p:cNvCxnSpPr>
          <p:nvPr/>
        </p:nvCxnSpPr>
        <p:spPr bwMode="auto">
          <a:xfrm flipH="1" flipV="1">
            <a:off x="74882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161" name="Oval 20"/>
          <p:cNvSpPr>
            <a:spLocks noChangeArrowheads="1"/>
          </p:cNvSpPr>
          <p:nvPr/>
        </p:nvSpPr>
        <p:spPr bwMode="auto">
          <a:xfrm>
            <a:off x="6227763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8 9</a:t>
            </a:r>
          </a:p>
        </p:txBody>
      </p:sp>
      <p:cxnSp>
        <p:nvCxnSpPr>
          <p:cNvPr id="48162" name="AutoShape 21"/>
          <p:cNvCxnSpPr>
            <a:cxnSpLocks noChangeShapeType="1"/>
            <a:stCxn id="48161" idx="5"/>
          </p:cNvCxnSpPr>
          <p:nvPr/>
        </p:nvCxnSpPr>
        <p:spPr bwMode="auto">
          <a:xfrm>
            <a:off x="6878638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3" name="AutoShape 22"/>
          <p:cNvCxnSpPr>
            <a:cxnSpLocks noChangeShapeType="1"/>
            <a:stCxn id="48161" idx="3"/>
          </p:cNvCxnSpPr>
          <p:nvPr/>
        </p:nvCxnSpPr>
        <p:spPr bwMode="auto">
          <a:xfrm flipH="1">
            <a:off x="6207125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4" name="AutoShape 23"/>
          <p:cNvCxnSpPr>
            <a:cxnSpLocks noChangeShapeType="1"/>
            <a:stCxn id="48161" idx="4"/>
          </p:cNvCxnSpPr>
          <p:nvPr/>
        </p:nvCxnSpPr>
        <p:spPr bwMode="auto">
          <a:xfrm>
            <a:off x="6608763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8165" name="Oval 28"/>
          <p:cNvSpPr>
            <a:spLocks noChangeArrowheads="1"/>
          </p:cNvSpPr>
          <p:nvPr/>
        </p:nvSpPr>
        <p:spPr bwMode="auto">
          <a:xfrm>
            <a:off x="22098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cxnSp>
        <p:nvCxnSpPr>
          <p:cNvPr id="48166" name="AutoShape 29"/>
          <p:cNvCxnSpPr>
            <a:cxnSpLocks noChangeShapeType="1"/>
          </p:cNvCxnSpPr>
          <p:nvPr/>
        </p:nvCxnSpPr>
        <p:spPr bwMode="auto">
          <a:xfrm rot="5400000" flipH="1" flipV="1">
            <a:off x="848519" y="3820319"/>
            <a:ext cx="187325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7" name="AutoShape 29"/>
          <p:cNvCxnSpPr>
            <a:cxnSpLocks noChangeShapeType="1"/>
          </p:cNvCxnSpPr>
          <p:nvPr/>
        </p:nvCxnSpPr>
        <p:spPr bwMode="auto">
          <a:xfrm rot="5400000" flipH="1" flipV="1">
            <a:off x="2171700" y="4868863"/>
            <a:ext cx="141287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8168" name="AutoShape 29"/>
          <p:cNvCxnSpPr>
            <a:cxnSpLocks noChangeShapeType="1"/>
          </p:cNvCxnSpPr>
          <p:nvPr/>
        </p:nvCxnSpPr>
        <p:spPr bwMode="auto">
          <a:xfrm rot="16200000" flipV="1">
            <a:off x="2497138" y="4859338"/>
            <a:ext cx="131762" cy="5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48169" name="40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2" name="93 - TextBox"/>
          <p:cNvSpPr txBox="1">
            <a:spLocks noChangeArrowheads="1"/>
          </p:cNvSpPr>
          <p:nvPr/>
        </p:nvSpPr>
        <p:spPr bwMode="auto">
          <a:xfrm>
            <a:off x="609600" y="1219200"/>
            <a:ext cx="6383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Η διαδικασία εισαγωγής είναι ανάλογη αυτής σε </a:t>
            </a:r>
            <a:r>
              <a:rPr lang="el-GR" dirty="0" smtClean="0"/>
              <a:t>(2,4)-δένδρο</a:t>
            </a:r>
            <a:endParaRPr lang="el-GR" dirty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155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18446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9, </a:t>
            </a:r>
            <a:r>
              <a:rPr lang="el-GR" b="1"/>
              <a:t>14</a:t>
            </a:r>
          </a:p>
        </p:txBody>
      </p:sp>
      <p:sp>
        <p:nvSpPr>
          <p:cNvPr id="49157" name="Oval 20"/>
          <p:cNvSpPr>
            <a:spLocks noChangeArrowheads="1"/>
          </p:cNvSpPr>
          <p:nvPr/>
        </p:nvSpPr>
        <p:spPr bwMode="auto">
          <a:xfrm>
            <a:off x="1600200" y="29511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sp>
        <p:nvSpPr>
          <p:cNvPr id="49158" name="Oval 21"/>
          <p:cNvSpPr>
            <a:spLocks noChangeArrowheads="1"/>
          </p:cNvSpPr>
          <p:nvPr/>
        </p:nvSpPr>
        <p:spPr bwMode="auto">
          <a:xfrm>
            <a:off x="2514600" y="34083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49159" name="AutoShape 22"/>
          <p:cNvCxnSpPr>
            <a:cxnSpLocks noChangeShapeType="1"/>
            <a:stCxn id="49157" idx="5"/>
            <a:endCxn id="49158" idx="1"/>
          </p:cNvCxnSpPr>
          <p:nvPr/>
        </p:nvCxnSpPr>
        <p:spPr bwMode="auto">
          <a:xfrm rot="16200000" flipH="1">
            <a:off x="2154238" y="3048000"/>
            <a:ext cx="187325" cy="6445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9160" name="AutoShape 24"/>
          <p:cNvCxnSpPr>
            <a:cxnSpLocks noChangeShapeType="1"/>
            <a:stCxn id="49164" idx="0"/>
            <a:endCxn id="49158" idx="3"/>
          </p:cNvCxnSpPr>
          <p:nvPr/>
        </p:nvCxnSpPr>
        <p:spPr bwMode="auto">
          <a:xfrm rot="5400000" flipH="1" flipV="1">
            <a:off x="2228850" y="3600450"/>
            <a:ext cx="207963" cy="4746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1" name="AutoShape 25"/>
          <p:cNvCxnSpPr>
            <a:cxnSpLocks noChangeShapeType="1"/>
            <a:stCxn id="49167" idx="0"/>
            <a:endCxn id="49158" idx="5"/>
          </p:cNvCxnSpPr>
          <p:nvPr/>
        </p:nvCxnSpPr>
        <p:spPr bwMode="auto">
          <a:xfrm flipH="1" flipV="1">
            <a:off x="2840038" y="3733800"/>
            <a:ext cx="169862" cy="2079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2" name="AutoShape 26"/>
          <p:cNvCxnSpPr>
            <a:cxnSpLocks noChangeShapeType="1"/>
            <a:endCxn id="49164" idx="3"/>
          </p:cNvCxnSpPr>
          <p:nvPr/>
        </p:nvCxnSpPr>
        <p:spPr bwMode="auto">
          <a:xfrm flipV="1">
            <a:off x="1905000" y="42672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3" name="AutoShape 27"/>
          <p:cNvCxnSpPr>
            <a:cxnSpLocks noChangeShapeType="1"/>
            <a:stCxn id="49189" idx="0"/>
            <a:endCxn id="49164" idx="5"/>
          </p:cNvCxnSpPr>
          <p:nvPr/>
        </p:nvCxnSpPr>
        <p:spPr bwMode="auto">
          <a:xfrm rot="16200000" flipV="1">
            <a:off x="2201069" y="4296569"/>
            <a:ext cx="228600" cy="1698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sp>
        <p:nvSpPr>
          <p:cNvPr id="49164" name="Oval 28"/>
          <p:cNvSpPr>
            <a:spLocks noChangeArrowheads="1"/>
          </p:cNvSpPr>
          <p:nvPr/>
        </p:nvSpPr>
        <p:spPr bwMode="auto">
          <a:xfrm>
            <a:off x="1905000" y="39417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49165" name="AutoShape 29"/>
          <p:cNvCxnSpPr>
            <a:cxnSpLocks noChangeShapeType="1"/>
            <a:endCxn id="49167" idx="3"/>
          </p:cNvCxnSpPr>
          <p:nvPr/>
        </p:nvCxnSpPr>
        <p:spPr bwMode="auto">
          <a:xfrm flipV="1">
            <a:off x="2819400" y="42672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66" name="AutoShape 30"/>
          <p:cNvCxnSpPr>
            <a:cxnSpLocks noChangeShapeType="1"/>
            <a:endCxn id="49167" idx="5"/>
          </p:cNvCxnSpPr>
          <p:nvPr/>
        </p:nvCxnSpPr>
        <p:spPr bwMode="auto">
          <a:xfrm flipH="1" flipV="1">
            <a:off x="3144838" y="4267200"/>
            <a:ext cx="55562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9167" name="Oval 31"/>
          <p:cNvSpPr>
            <a:spLocks noChangeArrowheads="1"/>
          </p:cNvSpPr>
          <p:nvPr/>
        </p:nvSpPr>
        <p:spPr bwMode="auto">
          <a:xfrm>
            <a:off x="2819400" y="39417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sp>
        <p:nvSpPr>
          <p:cNvPr id="49168" name="Oval 21"/>
          <p:cNvSpPr>
            <a:spLocks noChangeArrowheads="1"/>
          </p:cNvSpPr>
          <p:nvPr/>
        </p:nvSpPr>
        <p:spPr bwMode="auto">
          <a:xfrm>
            <a:off x="9144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49169" name="AutoShape 25"/>
          <p:cNvCxnSpPr>
            <a:cxnSpLocks noChangeShapeType="1"/>
            <a:stCxn id="49172" idx="0"/>
            <a:endCxn id="49168" idx="5"/>
          </p:cNvCxnSpPr>
          <p:nvPr/>
        </p:nvCxnSpPr>
        <p:spPr bwMode="auto">
          <a:xfrm flipH="1" flipV="1">
            <a:off x="1239838" y="3754438"/>
            <a:ext cx="169862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49170" name="AutoShape 29"/>
          <p:cNvCxnSpPr>
            <a:cxnSpLocks noChangeShapeType="1"/>
            <a:endCxn id="49172" idx="3"/>
          </p:cNvCxnSpPr>
          <p:nvPr/>
        </p:nvCxnSpPr>
        <p:spPr bwMode="auto">
          <a:xfrm flipV="1">
            <a:off x="1219200" y="4287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1" name="AutoShape 30"/>
          <p:cNvCxnSpPr>
            <a:cxnSpLocks noChangeShapeType="1"/>
            <a:endCxn id="49172" idx="5"/>
          </p:cNvCxnSpPr>
          <p:nvPr/>
        </p:nvCxnSpPr>
        <p:spPr bwMode="auto">
          <a:xfrm flipH="1" flipV="1">
            <a:off x="1544638" y="4287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9172" name="Oval 31"/>
          <p:cNvSpPr>
            <a:spLocks noChangeArrowheads="1"/>
          </p:cNvSpPr>
          <p:nvPr/>
        </p:nvSpPr>
        <p:spPr bwMode="auto">
          <a:xfrm>
            <a:off x="1219200" y="3962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cxnSp>
        <p:nvCxnSpPr>
          <p:cNvPr id="49173" name="AutoShape 22"/>
          <p:cNvCxnSpPr>
            <a:cxnSpLocks noChangeShapeType="1"/>
            <a:stCxn id="49157" idx="3"/>
            <a:endCxn id="49168" idx="7"/>
          </p:cNvCxnSpPr>
          <p:nvPr/>
        </p:nvCxnSpPr>
        <p:spPr bwMode="auto">
          <a:xfrm rot="5400000">
            <a:off x="1343819" y="3172619"/>
            <a:ext cx="207963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4" name="AutoShape 6"/>
          <p:cNvCxnSpPr>
            <a:cxnSpLocks noChangeShapeType="1"/>
            <a:stCxn id="49179" idx="3"/>
            <a:endCxn id="49175" idx="7"/>
          </p:cNvCxnSpPr>
          <p:nvPr/>
        </p:nvCxnSpPr>
        <p:spPr bwMode="auto">
          <a:xfrm flipH="1">
            <a:off x="5929313" y="3297238"/>
            <a:ext cx="43021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9175" name="Oval 7"/>
          <p:cNvSpPr>
            <a:spLocks noChangeArrowheads="1"/>
          </p:cNvSpPr>
          <p:nvPr/>
        </p:nvSpPr>
        <p:spPr bwMode="auto">
          <a:xfrm>
            <a:off x="52784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49176" name="AutoShape 8"/>
          <p:cNvCxnSpPr>
            <a:cxnSpLocks noChangeShapeType="1"/>
            <a:stCxn id="49175" idx="5"/>
          </p:cNvCxnSpPr>
          <p:nvPr/>
        </p:nvCxnSpPr>
        <p:spPr bwMode="auto">
          <a:xfrm>
            <a:off x="59293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7" name="AutoShape 9"/>
          <p:cNvCxnSpPr>
            <a:cxnSpLocks noChangeShapeType="1"/>
            <a:stCxn id="49175" idx="3"/>
          </p:cNvCxnSpPr>
          <p:nvPr/>
        </p:nvCxnSpPr>
        <p:spPr bwMode="auto">
          <a:xfrm flipH="1">
            <a:off x="52578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78" name="AutoShape 10"/>
          <p:cNvCxnSpPr>
            <a:cxnSpLocks noChangeShapeType="1"/>
            <a:stCxn id="49175" idx="4"/>
          </p:cNvCxnSpPr>
          <p:nvPr/>
        </p:nvCxnSpPr>
        <p:spPr bwMode="auto">
          <a:xfrm>
            <a:off x="56594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9179" name="Oval 11"/>
          <p:cNvSpPr>
            <a:spLocks noChangeArrowheads="1"/>
          </p:cNvSpPr>
          <p:nvPr/>
        </p:nvSpPr>
        <p:spPr bwMode="auto">
          <a:xfrm>
            <a:off x="6248400" y="29718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5 18</a:t>
            </a:r>
          </a:p>
        </p:txBody>
      </p:sp>
      <p:cxnSp>
        <p:nvCxnSpPr>
          <p:cNvPr id="49180" name="AutoShape 12"/>
          <p:cNvCxnSpPr>
            <a:cxnSpLocks noChangeShapeType="1"/>
            <a:stCxn id="49179" idx="5"/>
            <a:endCxn id="49182" idx="1"/>
          </p:cNvCxnSpPr>
          <p:nvPr/>
        </p:nvCxnSpPr>
        <p:spPr bwMode="auto">
          <a:xfrm>
            <a:off x="6899275" y="3297238"/>
            <a:ext cx="319088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81" name="AutoShape 13"/>
          <p:cNvCxnSpPr>
            <a:cxnSpLocks noChangeShapeType="1"/>
            <a:stCxn id="49179" idx="4"/>
            <a:endCxn id="49185" idx="0"/>
          </p:cNvCxnSpPr>
          <p:nvPr/>
        </p:nvCxnSpPr>
        <p:spPr bwMode="auto">
          <a:xfrm flipH="1">
            <a:off x="6608763" y="3352800"/>
            <a:ext cx="20637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9182" name="Oval 14"/>
          <p:cNvSpPr>
            <a:spLocks noChangeArrowheads="1"/>
          </p:cNvSpPr>
          <p:nvPr/>
        </p:nvSpPr>
        <p:spPr bwMode="auto">
          <a:xfrm>
            <a:off x="71628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49183" name="AutoShape 15"/>
          <p:cNvCxnSpPr>
            <a:cxnSpLocks noChangeShapeType="1"/>
            <a:endCxn id="49182" idx="3"/>
          </p:cNvCxnSpPr>
          <p:nvPr/>
        </p:nvCxnSpPr>
        <p:spPr bwMode="auto">
          <a:xfrm flipV="1">
            <a:off x="71628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84" name="AutoShape 16"/>
          <p:cNvCxnSpPr>
            <a:cxnSpLocks noChangeShapeType="1"/>
            <a:endCxn id="49182" idx="5"/>
          </p:cNvCxnSpPr>
          <p:nvPr/>
        </p:nvCxnSpPr>
        <p:spPr bwMode="auto">
          <a:xfrm flipH="1" flipV="1">
            <a:off x="74882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9185" name="Oval 20"/>
          <p:cNvSpPr>
            <a:spLocks noChangeArrowheads="1"/>
          </p:cNvSpPr>
          <p:nvPr/>
        </p:nvSpPr>
        <p:spPr bwMode="auto">
          <a:xfrm>
            <a:off x="6227763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8 9</a:t>
            </a:r>
          </a:p>
        </p:txBody>
      </p:sp>
      <p:cxnSp>
        <p:nvCxnSpPr>
          <p:cNvPr id="49186" name="AutoShape 21"/>
          <p:cNvCxnSpPr>
            <a:cxnSpLocks noChangeShapeType="1"/>
            <a:stCxn id="49185" idx="5"/>
          </p:cNvCxnSpPr>
          <p:nvPr/>
        </p:nvCxnSpPr>
        <p:spPr bwMode="auto">
          <a:xfrm>
            <a:off x="6878638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87" name="AutoShape 22"/>
          <p:cNvCxnSpPr>
            <a:cxnSpLocks noChangeShapeType="1"/>
            <a:stCxn id="49185" idx="3"/>
          </p:cNvCxnSpPr>
          <p:nvPr/>
        </p:nvCxnSpPr>
        <p:spPr bwMode="auto">
          <a:xfrm flipH="1">
            <a:off x="6207125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88" name="AutoShape 23"/>
          <p:cNvCxnSpPr>
            <a:cxnSpLocks noChangeShapeType="1"/>
            <a:stCxn id="49185" idx="4"/>
          </p:cNvCxnSpPr>
          <p:nvPr/>
        </p:nvCxnSpPr>
        <p:spPr bwMode="auto">
          <a:xfrm>
            <a:off x="6608763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49189" name="Oval 28"/>
          <p:cNvSpPr>
            <a:spLocks noChangeArrowheads="1"/>
          </p:cNvSpPr>
          <p:nvPr/>
        </p:nvSpPr>
        <p:spPr bwMode="auto">
          <a:xfrm>
            <a:off x="22098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cxnSp>
        <p:nvCxnSpPr>
          <p:cNvPr id="49190" name="AutoShape 29"/>
          <p:cNvCxnSpPr>
            <a:cxnSpLocks noChangeShapeType="1"/>
          </p:cNvCxnSpPr>
          <p:nvPr/>
        </p:nvCxnSpPr>
        <p:spPr bwMode="auto">
          <a:xfrm rot="5400000" flipH="1" flipV="1">
            <a:off x="848519" y="3820319"/>
            <a:ext cx="187325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91" name="AutoShape 29"/>
          <p:cNvCxnSpPr>
            <a:cxnSpLocks noChangeShapeType="1"/>
            <a:endCxn id="49189" idx="3"/>
          </p:cNvCxnSpPr>
          <p:nvPr/>
        </p:nvCxnSpPr>
        <p:spPr bwMode="auto">
          <a:xfrm rot="5400000" flipH="1" flipV="1">
            <a:off x="2171700" y="4868863"/>
            <a:ext cx="141287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49192" name="AutoShape 29"/>
          <p:cNvCxnSpPr>
            <a:cxnSpLocks noChangeShapeType="1"/>
            <a:endCxn id="49189" idx="5"/>
          </p:cNvCxnSpPr>
          <p:nvPr/>
        </p:nvCxnSpPr>
        <p:spPr bwMode="auto">
          <a:xfrm rot="16200000" flipV="1">
            <a:off x="2497138" y="4859338"/>
            <a:ext cx="131762" cy="5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49193" name="40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2" name="93 - TextBox"/>
          <p:cNvSpPr txBox="1">
            <a:spLocks noChangeArrowheads="1"/>
          </p:cNvSpPr>
          <p:nvPr/>
        </p:nvSpPr>
        <p:spPr bwMode="auto">
          <a:xfrm>
            <a:off x="609600" y="1219200"/>
            <a:ext cx="6383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Η διαδικασία εισαγωγής είναι ανάλογη αυτής σε </a:t>
            </a:r>
            <a:r>
              <a:rPr lang="el-GR" dirty="0" smtClean="0"/>
              <a:t>(2,4)-δένδρο</a:t>
            </a:r>
            <a:endParaRPr lang="el-G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179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1844675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9, </a:t>
            </a:r>
            <a:r>
              <a:rPr lang="el-GR" b="1"/>
              <a:t>14</a:t>
            </a:r>
          </a:p>
        </p:txBody>
      </p:sp>
      <p:sp>
        <p:nvSpPr>
          <p:cNvPr id="50181" name="Oval 20"/>
          <p:cNvSpPr>
            <a:spLocks noChangeArrowheads="1"/>
          </p:cNvSpPr>
          <p:nvPr/>
        </p:nvSpPr>
        <p:spPr bwMode="auto">
          <a:xfrm>
            <a:off x="1600200" y="29511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sp>
        <p:nvSpPr>
          <p:cNvPr id="50182" name="Oval 21"/>
          <p:cNvSpPr>
            <a:spLocks noChangeArrowheads="1"/>
          </p:cNvSpPr>
          <p:nvPr/>
        </p:nvSpPr>
        <p:spPr bwMode="auto">
          <a:xfrm>
            <a:off x="2819400" y="34083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50183" name="AutoShape 22"/>
          <p:cNvCxnSpPr>
            <a:cxnSpLocks noChangeShapeType="1"/>
            <a:stCxn id="50181" idx="5"/>
            <a:endCxn id="50182" idx="1"/>
          </p:cNvCxnSpPr>
          <p:nvPr/>
        </p:nvCxnSpPr>
        <p:spPr bwMode="auto">
          <a:xfrm rot="16200000" flipH="1">
            <a:off x="2306638" y="2895600"/>
            <a:ext cx="187325" cy="949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0184" name="AutoShape 24"/>
          <p:cNvCxnSpPr>
            <a:cxnSpLocks noChangeShapeType="1"/>
            <a:stCxn id="50187" idx="0"/>
            <a:endCxn id="50182" idx="3"/>
          </p:cNvCxnSpPr>
          <p:nvPr/>
        </p:nvCxnSpPr>
        <p:spPr bwMode="auto">
          <a:xfrm rot="5400000" flipH="1" flipV="1">
            <a:off x="2571750" y="3638550"/>
            <a:ext cx="207963" cy="3984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85" name="AutoShape 25"/>
          <p:cNvCxnSpPr>
            <a:cxnSpLocks noChangeShapeType="1"/>
            <a:stCxn id="50190" idx="0"/>
            <a:endCxn id="50182" idx="5"/>
          </p:cNvCxnSpPr>
          <p:nvPr/>
        </p:nvCxnSpPr>
        <p:spPr bwMode="auto">
          <a:xfrm rot="16200000" flipV="1">
            <a:off x="3201987" y="3676651"/>
            <a:ext cx="207963" cy="3222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86" name="AutoShape 27"/>
          <p:cNvCxnSpPr>
            <a:cxnSpLocks noChangeShapeType="1"/>
            <a:stCxn id="50216" idx="0"/>
            <a:endCxn id="50187" idx="5"/>
          </p:cNvCxnSpPr>
          <p:nvPr/>
        </p:nvCxnSpPr>
        <p:spPr bwMode="auto">
          <a:xfrm rot="16200000" flipV="1">
            <a:off x="2582069" y="4296569"/>
            <a:ext cx="228600" cy="1698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sp>
        <p:nvSpPr>
          <p:cNvPr id="50187" name="Oval 28"/>
          <p:cNvSpPr>
            <a:spLocks noChangeArrowheads="1"/>
          </p:cNvSpPr>
          <p:nvPr/>
        </p:nvSpPr>
        <p:spPr bwMode="auto">
          <a:xfrm>
            <a:off x="2286000" y="39417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cxnSp>
        <p:nvCxnSpPr>
          <p:cNvPr id="50188" name="AutoShape 29"/>
          <p:cNvCxnSpPr>
            <a:cxnSpLocks noChangeShapeType="1"/>
            <a:endCxn id="50190" idx="3"/>
          </p:cNvCxnSpPr>
          <p:nvPr/>
        </p:nvCxnSpPr>
        <p:spPr bwMode="auto">
          <a:xfrm flipV="1">
            <a:off x="3276600" y="42672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89" name="AutoShape 30"/>
          <p:cNvCxnSpPr>
            <a:cxnSpLocks noChangeShapeType="1"/>
            <a:endCxn id="50190" idx="5"/>
          </p:cNvCxnSpPr>
          <p:nvPr/>
        </p:nvCxnSpPr>
        <p:spPr bwMode="auto">
          <a:xfrm flipH="1" flipV="1">
            <a:off x="3602038" y="4267200"/>
            <a:ext cx="55562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190" name="Oval 31"/>
          <p:cNvSpPr>
            <a:spLocks noChangeArrowheads="1"/>
          </p:cNvSpPr>
          <p:nvPr/>
        </p:nvSpPr>
        <p:spPr bwMode="auto">
          <a:xfrm>
            <a:off x="3276600" y="39417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sp>
        <p:nvSpPr>
          <p:cNvPr id="50191" name="Oval 21"/>
          <p:cNvSpPr>
            <a:spLocks noChangeArrowheads="1"/>
          </p:cNvSpPr>
          <p:nvPr/>
        </p:nvSpPr>
        <p:spPr bwMode="auto">
          <a:xfrm>
            <a:off x="9144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50192" name="AutoShape 25"/>
          <p:cNvCxnSpPr>
            <a:cxnSpLocks noChangeShapeType="1"/>
            <a:stCxn id="50195" idx="0"/>
            <a:endCxn id="50191" idx="5"/>
          </p:cNvCxnSpPr>
          <p:nvPr/>
        </p:nvCxnSpPr>
        <p:spPr bwMode="auto">
          <a:xfrm flipH="1" flipV="1">
            <a:off x="1239838" y="3754438"/>
            <a:ext cx="169862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0193" name="AutoShape 29"/>
          <p:cNvCxnSpPr>
            <a:cxnSpLocks noChangeShapeType="1"/>
            <a:endCxn id="50195" idx="3"/>
          </p:cNvCxnSpPr>
          <p:nvPr/>
        </p:nvCxnSpPr>
        <p:spPr bwMode="auto">
          <a:xfrm flipV="1">
            <a:off x="1219200" y="4287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94" name="AutoShape 30"/>
          <p:cNvCxnSpPr>
            <a:cxnSpLocks noChangeShapeType="1"/>
            <a:endCxn id="50195" idx="5"/>
          </p:cNvCxnSpPr>
          <p:nvPr/>
        </p:nvCxnSpPr>
        <p:spPr bwMode="auto">
          <a:xfrm flipH="1" flipV="1">
            <a:off x="1544638" y="4287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195" name="Oval 31"/>
          <p:cNvSpPr>
            <a:spLocks noChangeArrowheads="1"/>
          </p:cNvSpPr>
          <p:nvPr/>
        </p:nvSpPr>
        <p:spPr bwMode="auto">
          <a:xfrm>
            <a:off x="1219200" y="3962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cxnSp>
        <p:nvCxnSpPr>
          <p:cNvPr id="50196" name="AutoShape 22"/>
          <p:cNvCxnSpPr>
            <a:cxnSpLocks noChangeShapeType="1"/>
            <a:stCxn id="50181" idx="3"/>
            <a:endCxn id="50191" idx="7"/>
          </p:cNvCxnSpPr>
          <p:nvPr/>
        </p:nvCxnSpPr>
        <p:spPr bwMode="auto">
          <a:xfrm rot="5400000">
            <a:off x="1343819" y="3172619"/>
            <a:ext cx="207963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197" name="Oval 28"/>
          <p:cNvSpPr>
            <a:spLocks noChangeArrowheads="1"/>
          </p:cNvSpPr>
          <p:nvPr/>
        </p:nvSpPr>
        <p:spPr bwMode="auto">
          <a:xfrm>
            <a:off x="19812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50198" name="AutoShape 29"/>
          <p:cNvCxnSpPr>
            <a:cxnSpLocks noChangeShapeType="1"/>
          </p:cNvCxnSpPr>
          <p:nvPr/>
        </p:nvCxnSpPr>
        <p:spPr bwMode="auto">
          <a:xfrm rot="5400000" flipH="1" flipV="1">
            <a:off x="848519" y="3820319"/>
            <a:ext cx="187325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199" name="AutoShape 6"/>
          <p:cNvCxnSpPr>
            <a:cxnSpLocks noChangeShapeType="1"/>
            <a:stCxn id="50204" idx="3"/>
            <a:endCxn id="50200" idx="7"/>
          </p:cNvCxnSpPr>
          <p:nvPr/>
        </p:nvCxnSpPr>
        <p:spPr bwMode="auto">
          <a:xfrm flipH="1">
            <a:off x="5929313" y="3297238"/>
            <a:ext cx="43021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200" name="Oval 7"/>
          <p:cNvSpPr>
            <a:spLocks noChangeArrowheads="1"/>
          </p:cNvSpPr>
          <p:nvPr/>
        </p:nvSpPr>
        <p:spPr bwMode="auto">
          <a:xfrm>
            <a:off x="52784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50201" name="AutoShape 8"/>
          <p:cNvCxnSpPr>
            <a:cxnSpLocks noChangeShapeType="1"/>
            <a:stCxn id="50200" idx="5"/>
          </p:cNvCxnSpPr>
          <p:nvPr/>
        </p:nvCxnSpPr>
        <p:spPr bwMode="auto">
          <a:xfrm>
            <a:off x="59293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02" name="AutoShape 9"/>
          <p:cNvCxnSpPr>
            <a:cxnSpLocks noChangeShapeType="1"/>
            <a:stCxn id="50200" idx="3"/>
          </p:cNvCxnSpPr>
          <p:nvPr/>
        </p:nvCxnSpPr>
        <p:spPr bwMode="auto">
          <a:xfrm flipH="1">
            <a:off x="52578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03" name="AutoShape 10"/>
          <p:cNvCxnSpPr>
            <a:cxnSpLocks noChangeShapeType="1"/>
            <a:stCxn id="50200" idx="4"/>
          </p:cNvCxnSpPr>
          <p:nvPr/>
        </p:nvCxnSpPr>
        <p:spPr bwMode="auto">
          <a:xfrm>
            <a:off x="56594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204" name="Oval 11"/>
          <p:cNvSpPr>
            <a:spLocks noChangeArrowheads="1"/>
          </p:cNvSpPr>
          <p:nvPr/>
        </p:nvSpPr>
        <p:spPr bwMode="auto">
          <a:xfrm>
            <a:off x="6248400" y="29718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5 18</a:t>
            </a:r>
          </a:p>
        </p:txBody>
      </p:sp>
      <p:cxnSp>
        <p:nvCxnSpPr>
          <p:cNvPr id="50205" name="AutoShape 12"/>
          <p:cNvCxnSpPr>
            <a:cxnSpLocks noChangeShapeType="1"/>
            <a:stCxn id="50204" idx="5"/>
            <a:endCxn id="50207" idx="1"/>
          </p:cNvCxnSpPr>
          <p:nvPr/>
        </p:nvCxnSpPr>
        <p:spPr bwMode="auto">
          <a:xfrm>
            <a:off x="6899275" y="3297238"/>
            <a:ext cx="319088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06" name="AutoShape 13"/>
          <p:cNvCxnSpPr>
            <a:cxnSpLocks noChangeShapeType="1"/>
            <a:stCxn id="50204" idx="4"/>
            <a:endCxn id="50212" idx="0"/>
          </p:cNvCxnSpPr>
          <p:nvPr/>
        </p:nvCxnSpPr>
        <p:spPr bwMode="auto">
          <a:xfrm flipH="1">
            <a:off x="6591300" y="3352800"/>
            <a:ext cx="381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207" name="Oval 14"/>
          <p:cNvSpPr>
            <a:spLocks noChangeArrowheads="1"/>
          </p:cNvSpPr>
          <p:nvPr/>
        </p:nvSpPr>
        <p:spPr bwMode="auto">
          <a:xfrm>
            <a:off x="71628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50208" name="AutoShape 15"/>
          <p:cNvCxnSpPr>
            <a:cxnSpLocks noChangeShapeType="1"/>
            <a:endCxn id="50207" idx="3"/>
          </p:cNvCxnSpPr>
          <p:nvPr/>
        </p:nvCxnSpPr>
        <p:spPr bwMode="auto">
          <a:xfrm flipV="1">
            <a:off x="71628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09" name="AutoShape 16"/>
          <p:cNvCxnSpPr>
            <a:cxnSpLocks noChangeShapeType="1"/>
            <a:endCxn id="50207" idx="5"/>
          </p:cNvCxnSpPr>
          <p:nvPr/>
        </p:nvCxnSpPr>
        <p:spPr bwMode="auto">
          <a:xfrm flipH="1" flipV="1">
            <a:off x="74882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10" name="AutoShape 21"/>
          <p:cNvCxnSpPr>
            <a:cxnSpLocks noChangeShapeType="1"/>
          </p:cNvCxnSpPr>
          <p:nvPr/>
        </p:nvCxnSpPr>
        <p:spPr bwMode="auto">
          <a:xfrm flipH="1">
            <a:off x="6400800" y="38100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11" name="AutoShape 22"/>
          <p:cNvCxnSpPr>
            <a:cxnSpLocks noChangeShapeType="1"/>
          </p:cNvCxnSpPr>
          <p:nvPr/>
        </p:nvCxnSpPr>
        <p:spPr bwMode="auto">
          <a:xfrm>
            <a:off x="6629400" y="38100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0212" name="Oval 23"/>
          <p:cNvSpPr>
            <a:spLocks noChangeArrowheads="1"/>
          </p:cNvSpPr>
          <p:nvPr/>
        </p:nvSpPr>
        <p:spPr bwMode="auto">
          <a:xfrm>
            <a:off x="6096000" y="35052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8 9 14</a:t>
            </a:r>
          </a:p>
        </p:txBody>
      </p:sp>
      <p:cxnSp>
        <p:nvCxnSpPr>
          <p:cNvPr id="50213" name="AutoShape 24"/>
          <p:cNvCxnSpPr>
            <a:cxnSpLocks noChangeShapeType="1"/>
            <a:endCxn id="50212" idx="3"/>
          </p:cNvCxnSpPr>
          <p:nvPr/>
        </p:nvCxnSpPr>
        <p:spPr bwMode="auto">
          <a:xfrm flipV="1">
            <a:off x="6140450" y="38306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14" name="AutoShape 25"/>
          <p:cNvCxnSpPr>
            <a:cxnSpLocks noChangeShapeType="1"/>
            <a:stCxn id="50212" idx="5"/>
          </p:cNvCxnSpPr>
          <p:nvPr/>
        </p:nvCxnSpPr>
        <p:spPr bwMode="auto">
          <a:xfrm>
            <a:off x="6942138" y="38306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15" name="AutoShape 27"/>
          <p:cNvCxnSpPr>
            <a:cxnSpLocks noChangeShapeType="1"/>
            <a:stCxn id="50197" idx="0"/>
            <a:endCxn id="50187" idx="3"/>
          </p:cNvCxnSpPr>
          <p:nvPr/>
        </p:nvCxnSpPr>
        <p:spPr bwMode="auto">
          <a:xfrm rot="5400000" flipH="1" flipV="1">
            <a:off x="2142332" y="4296568"/>
            <a:ext cx="228600" cy="169863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sp>
        <p:nvSpPr>
          <p:cNvPr id="50216" name="Oval 28"/>
          <p:cNvSpPr>
            <a:spLocks noChangeArrowheads="1"/>
          </p:cNvSpPr>
          <p:nvPr/>
        </p:nvSpPr>
        <p:spPr bwMode="auto">
          <a:xfrm>
            <a:off x="25908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cxnSp>
        <p:nvCxnSpPr>
          <p:cNvPr id="50217" name="AutoShape 29"/>
          <p:cNvCxnSpPr>
            <a:cxnSpLocks noChangeShapeType="1"/>
            <a:endCxn id="50216" idx="3"/>
          </p:cNvCxnSpPr>
          <p:nvPr/>
        </p:nvCxnSpPr>
        <p:spPr bwMode="auto">
          <a:xfrm rot="5400000" flipH="1" flipV="1">
            <a:off x="2557463" y="4864100"/>
            <a:ext cx="131762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18" name="AutoShape 29"/>
          <p:cNvCxnSpPr>
            <a:cxnSpLocks noChangeShapeType="1"/>
            <a:endCxn id="50216" idx="5"/>
          </p:cNvCxnSpPr>
          <p:nvPr/>
        </p:nvCxnSpPr>
        <p:spPr bwMode="auto">
          <a:xfrm rot="16200000" flipV="1">
            <a:off x="2882900" y="4854576"/>
            <a:ext cx="122237" cy="5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19" name="AutoShape 29"/>
          <p:cNvCxnSpPr>
            <a:cxnSpLocks noChangeShapeType="1"/>
            <a:endCxn id="50197" idx="3"/>
          </p:cNvCxnSpPr>
          <p:nvPr/>
        </p:nvCxnSpPr>
        <p:spPr bwMode="auto">
          <a:xfrm rot="5400000" flipH="1" flipV="1">
            <a:off x="1943101" y="4859337"/>
            <a:ext cx="131762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220" name="AutoShape 29"/>
          <p:cNvCxnSpPr>
            <a:cxnSpLocks noChangeShapeType="1"/>
            <a:endCxn id="50197" idx="5"/>
          </p:cNvCxnSpPr>
          <p:nvPr/>
        </p:nvCxnSpPr>
        <p:spPr bwMode="auto">
          <a:xfrm rot="16200000" flipV="1">
            <a:off x="2268538" y="4859338"/>
            <a:ext cx="122237" cy="46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 useBgFill="1">
        <p:nvSpPr>
          <p:cNvPr id="50221" name="44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6" name="93 - TextBox"/>
          <p:cNvSpPr txBox="1">
            <a:spLocks noChangeArrowheads="1"/>
          </p:cNvSpPr>
          <p:nvPr/>
        </p:nvSpPr>
        <p:spPr bwMode="auto">
          <a:xfrm>
            <a:off x="609600" y="1219200"/>
            <a:ext cx="6383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Η διαδικασία εισαγωγής είναι ανάλογη αυτής σε </a:t>
            </a:r>
            <a:r>
              <a:rPr lang="el-GR" dirty="0" smtClean="0"/>
              <a:t>(2,4)-δένδρο</a:t>
            </a:r>
            <a:endParaRPr lang="el-GR" dirty="0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203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21018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9, 14, </a:t>
            </a:r>
            <a:r>
              <a:rPr lang="el-GR" b="1"/>
              <a:t>7</a:t>
            </a:r>
          </a:p>
        </p:txBody>
      </p:sp>
      <p:cxnSp>
        <p:nvCxnSpPr>
          <p:cNvPr id="51205" name="AutoShape 6"/>
          <p:cNvCxnSpPr>
            <a:cxnSpLocks noChangeShapeType="1"/>
            <a:stCxn id="51210" idx="3"/>
            <a:endCxn id="51206" idx="7"/>
          </p:cNvCxnSpPr>
          <p:nvPr/>
        </p:nvCxnSpPr>
        <p:spPr bwMode="auto">
          <a:xfrm flipH="1">
            <a:off x="5929313" y="3297238"/>
            <a:ext cx="430212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06" name="Oval 7"/>
          <p:cNvSpPr>
            <a:spLocks noChangeArrowheads="1"/>
          </p:cNvSpPr>
          <p:nvPr/>
        </p:nvSpPr>
        <p:spPr bwMode="auto">
          <a:xfrm>
            <a:off x="52784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51207" name="AutoShape 8"/>
          <p:cNvCxnSpPr>
            <a:cxnSpLocks noChangeShapeType="1"/>
            <a:stCxn id="51206" idx="5"/>
          </p:cNvCxnSpPr>
          <p:nvPr/>
        </p:nvCxnSpPr>
        <p:spPr bwMode="auto">
          <a:xfrm>
            <a:off x="59293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08" name="AutoShape 9"/>
          <p:cNvCxnSpPr>
            <a:cxnSpLocks noChangeShapeType="1"/>
            <a:stCxn id="51206" idx="3"/>
          </p:cNvCxnSpPr>
          <p:nvPr/>
        </p:nvCxnSpPr>
        <p:spPr bwMode="auto">
          <a:xfrm flipH="1">
            <a:off x="52578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09" name="AutoShape 10"/>
          <p:cNvCxnSpPr>
            <a:cxnSpLocks noChangeShapeType="1"/>
            <a:stCxn id="51206" idx="4"/>
          </p:cNvCxnSpPr>
          <p:nvPr/>
        </p:nvCxnSpPr>
        <p:spPr bwMode="auto">
          <a:xfrm>
            <a:off x="56594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10" name="Oval 11"/>
          <p:cNvSpPr>
            <a:spLocks noChangeArrowheads="1"/>
          </p:cNvSpPr>
          <p:nvPr/>
        </p:nvSpPr>
        <p:spPr bwMode="auto">
          <a:xfrm>
            <a:off x="6248400" y="29718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5 18</a:t>
            </a:r>
          </a:p>
        </p:txBody>
      </p:sp>
      <p:cxnSp>
        <p:nvCxnSpPr>
          <p:cNvPr id="51211" name="AutoShape 12"/>
          <p:cNvCxnSpPr>
            <a:cxnSpLocks noChangeShapeType="1"/>
            <a:stCxn id="51210" idx="5"/>
            <a:endCxn id="51213" idx="1"/>
          </p:cNvCxnSpPr>
          <p:nvPr/>
        </p:nvCxnSpPr>
        <p:spPr bwMode="auto">
          <a:xfrm>
            <a:off x="6899275" y="3297238"/>
            <a:ext cx="319088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2" name="AutoShape 13"/>
          <p:cNvCxnSpPr>
            <a:cxnSpLocks noChangeShapeType="1"/>
            <a:stCxn id="51210" idx="4"/>
            <a:endCxn id="51218" idx="0"/>
          </p:cNvCxnSpPr>
          <p:nvPr/>
        </p:nvCxnSpPr>
        <p:spPr bwMode="auto">
          <a:xfrm flipH="1">
            <a:off x="6591300" y="3352800"/>
            <a:ext cx="381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13" name="Oval 14"/>
          <p:cNvSpPr>
            <a:spLocks noChangeArrowheads="1"/>
          </p:cNvSpPr>
          <p:nvPr/>
        </p:nvSpPr>
        <p:spPr bwMode="auto">
          <a:xfrm>
            <a:off x="71628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51214" name="AutoShape 15"/>
          <p:cNvCxnSpPr>
            <a:cxnSpLocks noChangeShapeType="1"/>
            <a:endCxn id="51213" idx="3"/>
          </p:cNvCxnSpPr>
          <p:nvPr/>
        </p:nvCxnSpPr>
        <p:spPr bwMode="auto">
          <a:xfrm flipV="1">
            <a:off x="71628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5" name="AutoShape 16"/>
          <p:cNvCxnSpPr>
            <a:cxnSpLocks noChangeShapeType="1"/>
            <a:endCxn id="51213" idx="5"/>
          </p:cNvCxnSpPr>
          <p:nvPr/>
        </p:nvCxnSpPr>
        <p:spPr bwMode="auto">
          <a:xfrm flipH="1" flipV="1">
            <a:off x="74882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6" name="AutoShape 21"/>
          <p:cNvCxnSpPr>
            <a:cxnSpLocks noChangeShapeType="1"/>
          </p:cNvCxnSpPr>
          <p:nvPr/>
        </p:nvCxnSpPr>
        <p:spPr bwMode="auto">
          <a:xfrm flipH="1">
            <a:off x="6400800" y="38100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17" name="AutoShape 22"/>
          <p:cNvCxnSpPr>
            <a:cxnSpLocks noChangeShapeType="1"/>
          </p:cNvCxnSpPr>
          <p:nvPr/>
        </p:nvCxnSpPr>
        <p:spPr bwMode="auto">
          <a:xfrm>
            <a:off x="6629400" y="38100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18" name="Oval 23"/>
          <p:cNvSpPr>
            <a:spLocks noChangeArrowheads="1"/>
          </p:cNvSpPr>
          <p:nvPr/>
        </p:nvSpPr>
        <p:spPr bwMode="auto">
          <a:xfrm>
            <a:off x="6096000" y="35052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8 9 14</a:t>
            </a:r>
          </a:p>
        </p:txBody>
      </p:sp>
      <p:cxnSp>
        <p:nvCxnSpPr>
          <p:cNvPr id="51219" name="AutoShape 24"/>
          <p:cNvCxnSpPr>
            <a:cxnSpLocks noChangeShapeType="1"/>
            <a:endCxn id="51218" idx="3"/>
          </p:cNvCxnSpPr>
          <p:nvPr/>
        </p:nvCxnSpPr>
        <p:spPr bwMode="auto">
          <a:xfrm flipV="1">
            <a:off x="6140450" y="38306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0" name="AutoShape 25"/>
          <p:cNvCxnSpPr>
            <a:cxnSpLocks noChangeShapeType="1"/>
            <a:stCxn id="51218" idx="5"/>
          </p:cNvCxnSpPr>
          <p:nvPr/>
        </p:nvCxnSpPr>
        <p:spPr bwMode="auto">
          <a:xfrm>
            <a:off x="6942138" y="38306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21" name="Oval 20"/>
          <p:cNvSpPr>
            <a:spLocks noChangeArrowheads="1"/>
          </p:cNvSpPr>
          <p:nvPr/>
        </p:nvSpPr>
        <p:spPr bwMode="auto">
          <a:xfrm>
            <a:off x="1600200" y="29511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sp>
        <p:nvSpPr>
          <p:cNvPr id="51222" name="Oval 21"/>
          <p:cNvSpPr>
            <a:spLocks noChangeArrowheads="1"/>
          </p:cNvSpPr>
          <p:nvPr/>
        </p:nvSpPr>
        <p:spPr bwMode="auto">
          <a:xfrm>
            <a:off x="2819400" y="34083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51223" name="AutoShape 22"/>
          <p:cNvCxnSpPr>
            <a:cxnSpLocks noChangeShapeType="1"/>
            <a:stCxn id="51221" idx="5"/>
            <a:endCxn id="51222" idx="1"/>
          </p:cNvCxnSpPr>
          <p:nvPr/>
        </p:nvCxnSpPr>
        <p:spPr bwMode="auto">
          <a:xfrm rot="16200000" flipH="1">
            <a:off x="2306638" y="2895600"/>
            <a:ext cx="187325" cy="949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1224" name="AutoShape 24"/>
          <p:cNvCxnSpPr>
            <a:cxnSpLocks noChangeShapeType="1"/>
            <a:stCxn id="51227" idx="0"/>
            <a:endCxn id="51222" idx="3"/>
          </p:cNvCxnSpPr>
          <p:nvPr/>
        </p:nvCxnSpPr>
        <p:spPr bwMode="auto">
          <a:xfrm rot="5400000" flipH="1" flipV="1">
            <a:off x="2571750" y="3638550"/>
            <a:ext cx="207963" cy="3984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5" name="AutoShape 25"/>
          <p:cNvCxnSpPr>
            <a:cxnSpLocks noChangeShapeType="1"/>
            <a:stCxn id="51230" idx="0"/>
            <a:endCxn id="51222" idx="5"/>
          </p:cNvCxnSpPr>
          <p:nvPr/>
        </p:nvCxnSpPr>
        <p:spPr bwMode="auto">
          <a:xfrm rot="16200000" flipV="1">
            <a:off x="3201987" y="3676651"/>
            <a:ext cx="207963" cy="3222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6" name="AutoShape 27"/>
          <p:cNvCxnSpPr>
            <a:cxnSpLocks noChangeShapeType="1"/>
            <a:stCxn id="51240" idx="0"/>
            <a:endCxn id="51227" idx="5"/>
          </p:cNvCxnSpPr>
          <p:nvPr/>
        </p:nvCxnSpPr>
        <p:spPr bwMode="auto">
          <a:xfrm rot="16200000" flipV="1">
            <a:off x="2582069" y="4296569"/>
            <a:ext cx="228600" cy="1698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sp>
        <p:nvSpPr>
          <p:cNvPr id="51227" name="Oval 28"/>
          <p:cNvSpPr>
            <a:spLocks noChangeArrowheads="1"/>
          </p:cNvSpPr>
          <p:nvPr/>
        </p:nvSpPr>
        <p:spPr bwMode="auto">
          <a:xfrm>
            <a:off x="2286000" y="39417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cxnSp>
        <p:nvCxnSpPr>
          <p:cNvPr id="51228" name="AutoShape 29"/>
          <p:cNvCxnSpPr>
            <a:cxnSpLocks noChangeShapeType="1"/>
            <a:endCxn id="51230" idx="3"/>
          </p:cNvCxnSpPr>
          <p:nvPr/>
        </p:nvCxnSpPr>
        <p:spPr bwMode="auto">
          <a:xfrm flipV="1">
            <a:off x="3276600" y="42672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29" name="AutoShape 30"/>
          <p:cNvCxnSpPr>
            <a:cxnSpLocks noChangeShapeType="1"/>
            <a:endCxn id="51230" idx="5"/>
          </p:cNvCxnSpPr>
          <p:nvPr/>
        </p:nvCxnSpPr>
        <p:spPr bwMode="auto">
          <a:xfrm flipH="1" flipV="1">
            <a:off x="3602038" y="4267200"/>
            <a:ext cx="55562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30" name="Oval 31"/>
          <p:cNvSpPr>
            <a:spLocks noChangeArrowheads="1"/>
          </p:cNvSpPr>
          <p:nvPr/>
        </p:nvSpPr>
        <p:spPr bwMode="auto">
          <a:xfrm>
            <a:off x="3276600" y="39417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sp>
        <p:nvSpPr>
          <p:cNvPr id="51231" name="Oval 21"/>
          <p:cNvSpPr>
            <a:spLocks noChangeArrowheads="1"/>
          </p:cNvSpPr>
          <p:nvPr/>
        </p:nvSpPr>
        <p:spPr bwMode="auto">
          <a:xfrm>
            <a:off x="9144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51232" name="AutoShape 25"/>
          <p:cNvCxnSpPr>
            <a:cxnSpLocks noChangeShapeType="1"/>
            <a:stCxn id="51235" idx="0"/>
            <a:endCxn id="51231" idx="5"/>
          </p:cNvCxnSpPr>
          <p:nvPr/>
        </p:nvCxnSpPr>
        <p:spPr bwMode="auto">
          <a:xfrm flipH="1" flipV="1">
            <a:off x="1239838" y="3754438"/>
            <a:ext cx="169862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1233" name="AutoShape 29"/>
          <p:cNvCxnSpPr>
            <a:cxnSpLocks noChangeShapeType="1"/>
            <a:endCxn id="51235" idx="3"/>
          </p:cNvCxnSpPr>
          <p:nvPr/>
        </p:nvCxnSpPr>
        <p:spPr bwMode="auto">
          <a:xfrm flipV="1">
            <a:off x="1219200" y="4287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34" name="AutoShape 30"/>
          <p:cNvCxnSpPr>
            <a:cxnSpLocks noChangeShapeType="1"/>
            <a:endCxn id="51235" idx="5"/>
          </p:cNvCxnSpPr>
          <p:nvPr/>
        </p:nvCxnSpPr>
        <p:spPr bwMode="auto">
          <a:xfrm flipH="1" flipV="1">
            <a:off x="1544638" y="4287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35" name="Oval 31"/>
          <p:cNvSpPr>
            <a:spLocks noChangeArrowheads="1"/>
          </p:cNvSpPr>
          <p:nvPr/>
        </p:nvSpPr>
        <p:spPr bwMode="auto">
          <a:xfrm>
            <a:off x="1219200" y="3962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cxnSp>
        <p:nvCxnSpPr>
          <p:cNvPr id="51236" name="AutoShape 22"/>
          <p:cNvCxnSpPr>
            <a:cxnSpLocks noChangeShapeType="1"/>
            <a:stCxn id="51221" idx="3"/>
            <a:endCxn id="51231" idx="7"/>
          </p:cNvCxnSpPr>
          <p:nvPr/>
        </p:nvCxnSpPr>
        <p:spPr bwMode="auto">
          <a:xfrm rot="5400000">
            <a:off x="1343819" y="3172619"/>
            <a:ext cx="207963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37" name="Oval 28"/>
          <p:cNvSpPr>
            <a:spLocks noChangeArrowheads="1"/>
          </p:cNvSpPr>
          <p:nvPr/>
        </p:nvSpPr>
        <p:spPr bwMode="auto">
          <a:xfrm>
            <a:off x="19812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51238" name="AutoShape 29"/>
          <p:cNvCxnSpPr>
            <a:cxnSpLocks noChangeShapeType="1"/>
          </p:cNvCxnSpPr>
          <p:nvPr/>
        </p:nvCxnSpPr>
        <p:spPr bwMode="auto">
          <a:xfrm rot="5400000" flipH="1" flipV="1">
            <a:off x="848519" y="3820319"/>
            <a:ext cx="187325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39" name="AutoShape 27"/>
          <p:cNvCxnSpPr>
            <a:cxnSpLocks noChangeShapeType="1"/>
            <a:stCxn id="51237" idx="0"/>
            <a:endCxn id="51227" idx="3"/>
          </p:cNvCxnSpPr>
          <p:nvPr/>
        </p:nvCxnSpPr>
        <p:spPr bwMode="auto">
          <a:xfrm rot="5400000" flipH="1" flipV="1">
            <a:off x="2142332" y="4296568"/>
            <a:ext cx="228600" cy="169863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sp>
        <p:nvSpPr>
          <p:cNvPr id="51240" name="Oval 28"/>
          <p:cNvSpPr>
            <a:spLocks noChangeArrowheads="1"/>
          </p:cNvSpPr>
          <p:nvPr/>
        </p:nvSpPr>
        <p:spPr bwMode="auto">
          <a:xfrm>
            <a:off x="25908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cxnSp>
        <p:nvCxnSpPr>
          <p:cNvPr id="51241" name="AutoShape 29"/>
          <p:cNvCxnSpPr>
            <a:cxnSpLocks noChangeShapeType="1"/>
            <a:endCxn id="51240" idx="3"/>
          </p:cNvCxnSpPr>
          <p:nvPr/>
        </p:nvCxnSpPr>
        <p:spPr bwMode="auto">
          <a:xfrm rot="5400000" flipH="1" flipV="1">
            <a:off x="2557463" y="4864100"/>
            <a:ext cx="131762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42" name="AutoShape 29"/>
          <p:cNvCxnSpPr>
            <a:cxnSpLocks noChangeShapeType="1"/>
            <a:endCxn id="51240" idx="5"/>
          </p:cNvCxnSpPr>
          <p:nvPr/>
        </p:nvCxnSpPr>
        <p:spPr bwMode="auto">
          <a:xfrm rot="16200000" flipV="1">
            <a:off x="2882900" y="4854576"/>
            <a:ext cx="122237" cy="5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43" name="AutoShape 29"/>
          <p:cNvCxnSpPr>
            <a:cxnSpLocks noChangeShapeType="1"/>
            <a:endCxn id="51237" idx="3"/>
          </p:cNvCxnSpPr>
          <p:nvPr/>
        </p:nvCxnSpPr>
        <p:spPr bwMode="auto">
          <a:xfrm rot="5400000" flipH="1" flipV="1">
            <a:off x="1943101" y="4859337"/>
            <a:ext cx="131762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244" name="AutoShape 29"/>
          <p:cNvCxnSpPr>
            <a:cxnSpLocks noChangeShapeType="1"/>
            <a:endCxn id="51237" idx="5"/>
          </p:cNvCxnSpPr>
          <p:nvPr/>
        </p:nvCxnSpPr>
        <p:spPr bwMode="auto">
          <a:xfrm rot="16200000" flipV="1">
            <a:off x="2268538" y="4859338"/>
            <a:ext cx="122237" cy="46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1245" name="124 - TextBox"/>
          <p:cNvSpPr txBox="1">
            <a:spLocks noChangeArrowheads="1"/>
          </p:cNvSpPr>
          <p:nvPr/>
        </p:nvSpPr>
        <p:spPr bwMode="auto">
          <a:xfrm>
            <a:off x="1417638" y="5268913"/>
            <a:ext cx="2011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αλλαγή χρώματος</a:t>
            </a:r>
          </a:p>
        </p:txBody>
      </p:sp>
      <p:sp useBgFill="1">
        <p:nvSpPr>
          <p:cNvPr id="51246" name="45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7" name="93 - TextBox"/>
          <p:cNvSpPr txBox="1">
            <a:spLocks noChangeArrowheads="1"/>
          </p:cNvSpPr>
          <p:nvPr/>
        </p:nvSpPr>
        <p:spPr bwMode="auto">
          <a:xfrm>
            <a:off x="609600" y="1219200"/>
            <a:ext cx="6383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Η διαδικασία εισαγωγής είναι ανάλογη αυτής σε </a:t>
            </a:r>
            <a:r>
              <a:rPr lang="el-GR" dirty="0" smtClean="0"/>
              <a:t>(2,4)-δένδρο</a:t>
            </a:r>
            <a:endParaRPr lang="el-G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a,b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Δένδρα</a:t>
            </a: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9" name="8 - Ορθογώνιο"/>
          <p:cNvSpPr/>
          <p:nvPr/>
        </p:nvSpPr>
        <p:spPr>
          <a:xfrm>
            <a:off x="304800" y="4313872"/>
            <a:ext cx="86868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dirty="0" smtClean="0"/>
              <a:t>Μεταξύ όλων των </a:t>
            </a:r>
            <a:r>
              <a:rPr lang="el-GR" dirty="0" smtClean="0">
                <a:latin typeface="Calibri" pitchFamily="34" charset="0"/>
              </a:rPr>
              <a:t>(</a:t>
            </a:r>
            <a:r>
              <a:rPr lang="el-GR" dirty="0" err="1" smtClean="0">
                <a:latin typeface="Calibri" pitchFamily="34" charset="0"/>
              </a:rPr>
              <a:t>a,b</a:t>
            </a:r>
            <a:r>
              <a:rPr lang="el-GR" dirty="0" smtClean="0">
                <a:latin typeface="Calibri" pitchFamily="34" charset="0"/>
              </a:rPr>
              <a:t>)</a:t>
            </a:r>
            <a:r>
              <a:rPr lang="el-GR" dirty="0" smtClean="0"/>
              <a:t>-δένδρων ύψους </a:t>
            </a:r>
            <a:r>
              <a:rPr lang="el-GR" dirty="0" smtClean="0">
                <a:latin typeface="Calibri" pitchFamily="34" charset="0"/>
              </a:rPr>
              <a:t>h</a:t>
            </a:r>
            <a:r>
              <a:rPr lang="el-GR" dirty="0" smtClean="0"/>
              <a:t>, ποιο είναι</a:t>
            </a:r>
            <a:r>
              <a:rPr lang="en-US" dirty="0" smtClean="0"/>
              <a:t> </a:t>
            </a:r>
            <a:r>
              <a:rPr lang="el-GR" dirty="0" smtClean="0"/>
              <a:t>εκείνο µε τους λιγότερους κόμβους</a:t>
            </a:r>
            <a:r>
              <a:rPr lang="en-US" dirty="0" smtClean="0"/>
              <a:t>;  </a:t>
            </a:r>
            <a:r>
              <a:rPr lang="el-GR" dirty="0" smtClean="0"/>
              <a:t>Ποιο είναι το ύψος αυτού του δένδρου ως προς το</a:t>
            </a:r>
            <a:r>
              <a:rPr lang="en-US" dirty="0" smtClean="0"/>
              <a:t> </a:t>
            </a:r>
            <a:r>
              <a:rPr lang="el-GR" dirty="0" smtClean="0"/>
              <a:t>πλήθος κόμβων</a:t>
            </a:r>
            <a:r>
              <a:rPr lang="en-US" dirty="0" smtClean="0"/>
              <a:t>;</a:t>
            </a:r>
            <a:endParaRPr lang="el-GR" dirty="0" smtClean="0"/>
          </a:p>
          <a:p>
            <a:pPr algn="just"/>
            <a:endParaRPr lang="en-US" dirty="0" smtClean="0"/>
          </a:p>
          <a:p>
            <a:pPr algn="just"/>
            <a:r>
              <a:rPr lang="el-GR" dirty="0" smtClean="0"/>
              <a:t>Μεταξύ όλων των </a:t>
            </a:r>
            <a:r>
              <a:rPr lang="el-GR" dirty="0" smtClean="0">
                <a:latin typeface="Calibri" pitchFamily="34" charset="0"/>
              </a:rPr>
              <a:t>(</a:t>
            </a:r>
            <a:r>
              <a:rPr lang="el-GR" dirty="0" err="1" smtClean="0">
                <a:latin typeface="Calibri" pitchFamily="34" charset="0"/>
              </a:rPr>
              <a:t>a,b</a:t>
            </a:r>
            <a:r>
              <a:rPr lang="el-GR" dirty="0" smtClean="0">
                <a:latin typeface="Calibri" pitchFamily="34" charset="0"/>
              </a:rPr>
              <a:t>)</a:t>
            </a:r>
            <a:r>
              <a:rPr lang="el-GR" dirty="0" smtClean="0"/>
              <a:t>-δένδρων ύψους </a:t>
            </a:r>
            <a:r>
              <a:rPr lang="el-GR" dirty="0" smtClean="0">
                <a:latin typeface="Calibri" pitchFamily="34" charset="0"/>
              </a:rPr>
              <a:t>h</a:t>
            </a:r>
            <a:r>
              <a:rPr lang="el-GR" dirty="0" smtClean="0"/>
              <a:t>, ποιο είναι</a:t>
            </a:r>
            <a:r>
              <a:rPr lang="en-US" dirty="0" smtClean="0"/>
              <a:t> </a:t>
            </a:r>
            <a:r>
              <a:rPr lang="el-GR" dirty="0" smtClean="0"/>
              <a:t>εκείνο µε τους περισσότερους κόμβους</a:t>
            </a:r>
            <a:r>
              <a:rPr lang="en-US" dirty="0" smtClean="0"/>
              <a:t>; </a:t>
            </a:r>
            <a:r>
              <a:rPr lang="el-GR" dirty="0" smtClean="0"/>
              <a:t>Ποιο είναι το ύψος αυτού του δένδρου ως προς το πλήθος κόμβων</a:t>
            </a:r>
            <a:r>
              <a:rPr lang="en-US" dirty="0" smtClean="0"/>
              <a:t>;</a:t>
            </a:r>
            <a:endParaRPr lang="el-GR" dirty="0" smtClean="0"/>
          </a:p>
        </p:txBody>
      </p:sp>
      <p:sp>
        <p:nvSpPr>
          <p:cNvPr id="8" name="7 - TextBox"/>
          <p:cNvSpPr txBox="1"/>
          <p:nvPr/>
        </p:nvSpPr>
        <p:spPr>
          <a:xfrm>
            <a:off x="381000" y="1447800"/>
            <a:ext cx="8610600" cy="26058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800"/>
              </a:lnSpc>
            </a:pPr>
            <a:r>
              <a:rPr lang="el-GR" dirty="0" smtClean="0"/>
              <a:t>Ένα</a:t>
            </a:r>
            <a:r>
              <a:rPr lang="en-US" dirty="0" smtClean="0"/>
              <a:t> </a:t>
            </a:r>
            <a:r>
              <a:rPr lang="el-GR" dirty="0" smtClean="0"/>
              <a:t> </a:t>
            </a:r>
            <a:r>
              <a:rPr lang="en-US" dirty="0" smtClean="0">
                <a:latin typeface="Calibri" pitchFamily="34" charset="0"/>
              </a:rPr>
              <a:t>(</a:t>
            </a:r>
            <a:r>
              <a:rPr lang="en-US" dirty="0" err="1" smtClean="0">
                <a:latin typeface="Calibri" pitchFamily="34" charset="0"/>
              </a:rPr>
              <a:t>a,b</a:t>
            </a:r>
            <a:r>
              <a:rPr lang="en-US" dirty="0" smtClean="0">
                <a:latin typeface="Calibri" pitchFamily="34" charset="0"/>
              </a:rPr>
              <a:t>)</a:t>
            </a:r>
            <a:r>
              <a:rPr lang="el-GR" dirty="0" smtClean="0"/>
              <a:t>-δένδρο</a:t>
            </a:r>
            <a:r>
              <a:rPr lang="en-US" dirty="0" smtClean="0"/>
              <a:t> </a:t>
            </a:r>
            <a:r>
              <a:rPr lang="el-GR" dirty="0" smtClean="0"/>
              <a:t>είναι δένδρο αναζήτησης πολλαπλής διακλάδωσης</a:t>
            </a:r>
            <a:r>
              <a:rPr lang="en-US" dirty="0" smtClean="0"/>
              <a:t> </a:t>
            </a:r>
            <a:r>
              <a:rPr lang="el-GR" dirty="0" smtClean="0"/>
              <a:t>όπου:</a:t>
            </a:r>
          </a:p>
          <a:p>
            <a:pPr>
              <a:lnSpc>
                <a:spcPts val="2800"/>
              </a:lnSpc>
            </a:pPr>
            <a:endParaRPr lang="el-GR" dirty="0" smtClean="0"/>
          </a:p>
          <a:p>
            <a:pPr>
              <a:lnSpc>
                <a:spcPts val="2800"/>
              </a:lnSpc>
            </a:pPr>
            <a:r>
              <a:rPr lang="el-GR" dirty="0" smtClean="0"/>
              <a:t>• </a:t>
            </a:r>
            <a:r>
              <a:rPr lang="en-US" dirty="0" smtClean="0">
                <a:latin typeface="Calibri" pitchFamily="34" charset="0"/>
              </a:rPr>
              <a:t>a ≥ 2 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 </a:t>
            </a:r>
            <a:r>
              <a:rPr lang="en-US" dirty="0" smtClean="0">
                <a:latin typeface="Calibri" pitchFamily="34" charset="0"/>
              </a:rPr>
              <a:t>b &gt; a</a:t>
            </a:r>
            <a:r>
              <a:rPr lang="en-US" dirty="0" smtClean="0"/>
              <a:t>  (</a:t>
            </a:r>
            <a:r>
              <a:rPr lang="el-GR" dirty="0" smtClean="0"/>
              <a:t>συνήθως </a:t>
            </a:r>
            <a:r>
              <a:rPr lang="el-GR" dirty="0" smtClean="0">
                <a:latin typeface="Calibri" pitchFamily="34" charset="0"/>
              </a:rPr>
              <a:t>b </a:t>
            </a:r>
            <a:r>
              <a:rPr lang="en-US" dirty="0" smtClean="0">
                <a:latin typeface="Calibri" pitchFamily="34" charset="0"/>
              </a:rPr>
              <a:t>≥</a:t>
            </a:r>
            <a:r>
              <a:rPr lang="el-GR" dirty="0" smtClean="0">
                <a:latin typeface="Calibri" pitchFamily="34" charset="0"/>
              </a:rPr>
              <a:t> 2·a</a:t>
            </a:r>
            <a:r>
              <a:rPr lang="en-US" dirty="0" smtClean="0"/>
              <a:t>)</a:t>
            </a:r>
            <a:endParaRPr lang="el-GR" dirty="0" smtClean="0"/>
          </a:p>
          <a:p>
            <a:pPr>
              <a:lnSpc>
                <a:spcPts val="2800"/>
              </a:lnSpc>
            </a:pPr>
            <a:r>
              <a:rPr lang="el-GR" dirty="0" smtClean="0"/>
              <a:t>• η ρίζα έχει </a:t>
            </a:r>
            <a:r>
              <a:rPr lang="el-GR" dirty="0" smtClean="0">
                <a:latin typeface="Calibri" pitchFamily="34" charset="0"/>
              </a:rPr>
              <a:t>d-1</a:t>
            </a:r>
            <a:r>
              <a:rPr lang="el-GR" dirty="0" smtClean="0"/>
              <a:t> κλειδιά και </a:t>
            </a:r>
            <a:r>
              <a:rPr lang="el-GR" dirty="0" smtClean="0">
                <a:latin typeface="Calibri" pitchFamily="34" charset="0"/>
              </a:rPr>
              <a:t>d</a:t>
            </a:r>
            <a:r>
              <a:rPr lang="el-GR" dirty="0" smtClean="0"/>
              <a:t> παιδιά, </a:t>
            </a:r>
            <a:r>
              <a:rPr lang="el-GR" dirty="0" smtClean="0">
                <a:latin typeface="Calibri" pitchFamily="34" charset="0"/>
              </a:rPr>
              <a:t>2 ≤ d ≤ b</a:t>
            </a:r>
          </a:p>
          <a:p>
            <a:pPr>
              <a:lnSpc>
                <a:spcPts val="2800"/>
              </a:lnSpc>
            </a:pPr>
            <a:r>
              <a:rPr lang="el-GR" dirty="0" smtClean="0"/>
              <a:t>• οι υπόλοιποι εσωτερικοί </a:t>
            </a:r>
            <a:r>
              <a:rPr lang="el-GR" dirty="0" smtClean="0"/>
              <a:t>κόμβοι </a:t>
            </a:r>
            <a:r>
              <a:rPr lang="el-GR" dirty="0" smtClean="0"/>
              <a:t>έχουν </a:t>
            </a:r>
            <a:r>
              <a:rPr lang="el-GR" dirty="0" smtClean="0">
                <a:latin typeface="Calibri" pitchFamily="34" charset="0"/>
              </a:rPr>
              <a:t>t-1</a:t>
            </a:r>
            <a:r>
              <a:rPr lang="el-GR" dirty="0" smtClean="0"/>
              <a:t> κλειδιά και </a:t>
            </a:r>
            <a:r>
              <a:rPr lang="el-GR" dirty="0" smtClean="0">
                <a:latin typeface="Calibri" pitchFamily="34" charset="0"/>
              </a:rPr>
              <a:t>t</a:t>
            </a:r>
            <a:r>
              <a:rPr lang="el-GR" dirty="0" smtClean="0"/>
              <a:t> παιδιά, </a:t>
            </a:r>
            <a:r>
              <a:rPr lang="el-GR" dirty="0" smtClean="0">
                <a:latin typeface="Calibri" pitchFamily="34" charset="0"/>
              </a:rPr>
              <a:t>a ≤ t ≤ b</a:t>
            </a:r>
          </a:p>
          <a:p>
            <a:pPr>
              <a:lnSpc>
                <a:spcPts val="2800"/>
              </a:lnSpc>
            </a:pPr>
            <a:r>
              <a:rPr lang="el-GR" dirty="0" smtClean="0"/>
              <a:t>• οι </a:t>
            </a:r>
            <a:r>
              <a:rPr lang="el-GR" dirty="0" smtClean="0"/>
              <a:t>κενοί</a:t>
            </a:r>
            <a:r>
              <a:rPr lang="en-US" dirty="0" smtClean="0"/>
              <a:t> </a:t>
            </a:r>
            <a:r>
              <a:rPr lang="el-GR" dirty="0" smtClean="0"/>
              <a:t>κόμβοι (φύλλα) </a:t>
            </a:r>
            <a:r>
              <a:rPr lang="el-GR" dirty="0" err="1" smtClean="0"/>
              <a:t>ισαπέχουν</a:t>
            </a:r>
            <a:r>
              <a:rPr lang="el-GR" dirty="0" smtClean="0"/>
              <a:t> από τη ρίζα (δηλ. βρίσκονται στο ίδιο επίπεδο)</a:t>
            </a:r>
          </a:p>
          <a:p>
            <a:pPr>
              <a:lnSpc>
                <a:spcPts val="2800"/>
              </a:lnSpc>
            </a:pP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227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21018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9, 14, </a:t>
            </a:r>
            <a:r>
              <a:rPr lang="el-GR" b="1"/>
              <a:t>7</a:t>
            </a:r>
          </a:p>
        </p:txBody>
      </p:sp>
      <p:sp>
        <p:nvSpPr>
          <p:cNvPr id="52229" name="Oval 7"/>
          <p:cNvSpPr>
            <a:spLocks noChangeArrowheads="1"/>
          </p:cNvSpPr>
          <p:nvPr/>
        </p:nvSpPr>
        <p:spPr bwMode="auto">
          <a:xfrm>
            <a:off x="52784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52230" name="AutoShape 8"/>
          <p:cNvCxnSpPr>
            <a:cxnSpLocks noChangeShapeType="1"/>
            <a:stCxn id="52229" idx="5"/>
          </p:cNvCxnSpPr>
          <p:nvPr/>
        </p:nvCxnSpPr>
        <p:spPr bwMode="auto">
          <a:xfrm>
            <a:off x="59293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1" name="AutoShape 9"/>
          <p:cNvCxnSpPr>
            <a:cxnSpLocks noChangeShapeType="1"/>
            <a:stCxn id="52229" idx="3"/>
          </p:cNvCxnSpPr>
          <p:nvPr/>
        </p:nvCxnSpPr>
        <p:spPr bwMode="auto">
          <a:xfrm flipH="1">
            <a:off x="52578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2" name="AutoShape 10"/>
          <p:cNvCxnSpPr>
            <a:cxnSpLocks noChangeShapeType="1"/>
            <a:stCxn id="52229" idx="4"/>
          </p:cNvCxnSpPr>
          <p:nvPr/>
        </p:nvCxnSpPr>
        <p:spPr bwMode="auto">
          <a:xfrm>
            <a:off x="56594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233" name="Oval 14"/>
          <p:cNvSpPr>
            <a:spLocks noChangeArrowheads="1"/>
          </p:cNvSpPr>
          <p:nvPr/>
        </p:nvSpPr>
        <p:spPr bwMode="auto">
          <a:xfrm>
            <a:off x="73152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52234" name="AutoShape 15"/>
          <p:cNvCxnSpPr>
            <a:cxnSpLocks noChangeShapeType="1"/>
            <a:endCxn id="52233" idx="3"/>
          </p:cNvCxnSpPr>
          <p:nvPr/>
        </p:nvCxnSpPr>
        <p:spPr bwMode="auto">
          <a:xfrm flipV="1">
            <a:off x="73152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5" name="AutoShape 16"/>
          <p:cNvCxnSpPr>
            <a:cxnSpLocks noChangeShapeType="1"/>
            <a:endCxn id="52233" idx="5"/>
          </p:cNvCxnSpPr>
          <p:nvPr/>
        </p:nvCxnSpPr>
        <p:spPr bwMode="auto">
          <a:xfrm flipH="1" flipV="1">
            <a:off x="76406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6" name="AutoShape 17"/>
          <p:cNvCxnSpPr>
            <a:cxnSpLocks noChangeShapeType="1"/>
            <a:endCxn id="52241" idx="0"/>
          </p:cNvCxnSpPr>
          <p:nvPr/>
        </p:nvCxnSpPr>
        <p:spPr bwMode="auto">
          <a:xfrm flipH="1">
            <a:off x="6438900" y="3276600"/>
            <a:ext cx="825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7" name="AutoShape 18"/>
          <p:cNvCxnSpPr>
            <a:cxnSpLocks noChangeShapeType="1"/>
            <a:endCxn id="52244" idx="0"/>
          </p:cNvCxnSpPr>
          <p:nvPr/>
        </p:nvCxnSpPr>
        <p:spPr bwMode="auto">
          <a:xfrm>
            <a:off x="6673850" y="3276600"/>
            <a:ext cx="2984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8" name="AutoShape 20"/>
          <p:cNvCxnSpPr>
            <a:cxnSpLocks noChangeShapeType="1"/>
            <a:stCxn id="52229" idx="7"/>
            <a:endCxn id="52240" idx="3"/>
          </p:cNvCxnSpPr>
          <p:nvPr/>
        </p:nvCxnSpPr>
        <p:spPr bwMode="auto">
          <a:xfrm flipV="1">
            <a:off x="5929313" y="3297238"/>
            <a:ext cx="38735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39" name="AutoShape 21"/>
          <p:cNvCxnSpPr>
            <a:cxnSpLocks noChangeShapeType="1"/>
            <a:endCxn id="52233" idx="1"/>
          </p:cNvCxnSpPr>
          <p:nvPr/>
        </p:nvCxnSpPr>
        <p:spPr bwMode="auto">
          <a:xfrm>
            <a:off x="6986588" y="3297238"/>
            <a:ext cx="38417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240" name="Oval 22"/>
          <p:cNvSpPr>
            <a:spLocks noChangeArrowheads="1"/>
          </p:cNvSpPr>
          <p:nvPr/>
        </p:nvSpPr>
        <p:spPr bwMode="auto">
          <a:xfrm>
            <a:off x="6172200" y="29718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5 9 18</a:t>
            </a:r>
          </a:p>
        </p:txBody>
      </p:sp>
      <p:sp>
        <p:nvSpPr>
          <p:cNvPr id="52241" name="Oval 23"/>
          <p:cNvSpPr>
            <a:spLocks noChangeArrowheads="1"/>
          </p:cNvSpPr>
          <p:nvPr/>
        </p:nvSpPr>
        <p:spPr bwMode="auto">
          <a:xfrm>
            <a:off x="62484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52242" name="AutoShape 24"/>
          <p:cNvCxnSpPr>
            <a:cxnSpLocks noChangeShapeType="1"/>
            <a:endCxn id="52241" idx="3"/>
          </p:cNvCxnSpPr>
          <p:nvPr/>
        </p:nvCxnSpPr>
        <p:spPr bwMode="auto">
          <a:xfrm flipV="1">
            <a:off x="62484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43" name="AutoShape 25"/>
          <p:cNvCxnSpPr>
            <a:cxnSpLocks noChangeShapeType="1"/>
            <a:endCxn id="52241" idx="5"/>
          </p:cNvCxnSpPr>
          <p:nvPr/>
        </p:nvCxnSpPr>
        <p:spPr bwMode="auto">
          <a:xfrm flipH="1" flipV="1">
            <a:off x="65738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244" name="Oval 26"/>
          <p:cNvSpPr>
            <a:spLocks noChangeArrowheads="1"/>
          </p:cNvSpPr>
          <p:nvPr/>
        </p:nvSpPr>
        <p:spPr bwMode="auto">
          <a:xfrm>
            <a:off x="67818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cxnSp>
        <p:nvCxnSpPr>
          <p:cNvPr id="52245" name="AutoShape 27"/>
          <p:cNvCxnSpPr>
            <a:cxnSpLocks noChangeShapeType="1"/>
            <a:endCxn id="52244" idx="3"/>
          </p:cNvCxnSpPr>
          <p:nvPr/>
        </p:nvCxnSpPr>
        <p:spPr bwMode="auto">
          <a:xfrm flipV="1">
            <a:off x="67818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46" name="AutoShape 28"/>
          <p:cNvCxnSpPr>
            <a:cxnSpLocks noChangeShapeType="1"/>
            <a:endCxn id="52244" idx="5"/>
          </p:cNvCxnSpPr>
          <p:nvPr/>
        </p:nvCxnSpPr>
        <p:spPr bwMode="auto">
          <a:xfrm flipH="1" flipV="1">
            <a:off x="71072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247" name="Oval 20"/>
          <p:cNvSpPr>
            <a:spLocks noChangeArrowheads="1"/>
          </p:cNvSpPr>
          <p:nvPr/>
        </p:nvSpPr>
        <p:spPr bwMode="auto">
          <a:xfrm>
            <a:off x="1600200" y="29511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sp>
        <p:nvSpPr>
          <p:cNvPr id="52248" name="Oval 21"/>
          <p:cNvSpPr>
            <a:spLocks noChangeArrowheads="1"/>
          </p:cNvSpPr>
          <p:nvPr/>
        </p:nvSpPr>
        <p:spPr bwMode="auto">
          <a:xfrm>
            <a:off x="2819400" y="34083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52249" name="AutoShape 22"/>
          <p:cNvCxnSpPr>
            <a:cxnSpLocks noChangeShapeType="1"/>
            <a:stCxn id="52247" idx="5"/>
            <a:endCxn id="52248" idx="1"/>
          </p:cNvCxnSpPr>
          <p:nvPr/>
        </p:nvCxnSpPr>
        <p:spPr bwMode="auto">
          <a:xfrm rot="16200000" flipH="1">
            <a:off x="2306638" y="2895600"/>
            <a:ext cx="187325" cy="949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2250" name="AutoShape 24"/>
          <p:cNvCxnSpPr>
            <a:cxnSpLocks noChangeShapeType="1"/>
            <a:stCxn id="52253" idx="0"/>
            <a:endCxn id="52248" idx="3"/>
          </p:cNvCxnSpPr>
          <p:nvPr/>
        </p:nvCxnSpPr>
        <p:spPr bwMode="auto">
          <a:xfrm rot="5400000" flipH="1" flipV="1">
            <a:off x="2571750" y="3638550"/>
            <a:ext cx="207963" cy="398463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2251" name="AutoShape 25"/>
          <p:cNvCxnSpPr>
            <a:cxnSpLocks noChangeShapeType="1"/>
            <a:stCxn id="52256" idx="0"/>
            <a:endCxn id="52248" idx="5"/>
          </p:cNvCxnSpPr>
          <p:nvPr/>
        </p:nvCxnSpPr>
        <p:spPr bwMode="auto">
          <a:xfrm rot="16200000" flipV="1">
            <a:off x="3201987" y="3676651"/>
            <a:ext cx="207963" cy="3222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52" name="AutoShape 27"/>
          <p:cNvCxnSpPr>
            <a:cxnSpLocks noChangeShapeType="1"/>
            <a:stCxn id="52266" idx="0"/>
            <a:endCxn id="52253" idx="5"/>
          </p:cNvCxnSpPr>
          <p:nvPr/>
        </p:nvCxnSpPr>
        <p:spPr bwMode="auto">
          <a:xfrm rot="16200000" flipV="1">
            <a:off x="2582069" y="4296569"/>
            <a:ext cx="228600" cy="1698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52253" name="Oval 28"/>
          <p:cNvSpPr>
            <a:spLocks noChangeArrowheads="1"/>
          </p:cNvSpPr>
          <p:nvPr/>
        </p:nvSpPr>
        <p:spPr bwMode="auto">
          <a:xfrm>
            <a:off x="2286000" y="39417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cxnSp>
        <p:nvCxnSpPr>
          <p:cNvPr id="52254" name="AutoShape 29"/>
          <p:cNvCxnSpPr>
            <a:cxnSpLocks noChangeShapeType="1"/>
            <a:endCxn id="52256" idx="3"/>
          </p:cNvCxnSpPr>
          <p:nvPr/>
        </p:nvCxnSpPr>
        <p:spPr bwMode="auto">
          <a:xfrm flipV="1">
            <a:off x="3276600" y="42672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55" name="AutoShape 30"/>
          <p:cNvCxnSpPr>
            <a:cxnSpLocks noChangeShapeType="1"/>
            <a:endCxn id="52256" idx="5"/>
          </p:cNvCxnSpPr>
          <p:nvPr/>
        </p:nvCxnSpPr>
        <p:spPr bwMode="auto">
          <a:xfrm flipH="1" flipV="1">
            <a:off x="3602038" y="4267200"/>
            <a:ext cx="55562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256" name="Oval 31"/>
          <p:cNvSpPr>
            <a:spLocks noChangeArrowheads="1"/>
          </p:cNvSpPr>
          <p:nvPr/>
        </p:nvSpPr>
        <p:spPr bwMode="auto">
          <a:xfrm>
            <a:off x="3276600" y="39417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sp>
        <p:nvSpPr>
          <p:cNvPr id="52257" name="Oval 21"/>
          <p:cNvSpPr>
            <a:spLocks noChangeArrowheads="1"/>
          </p:cNvSpPr>
          <p:nvPr/>
        </p:nvSpPr>
        <p:spPr bwMode="auto">
          <a:xfrm>
            <a:off x="9144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52258" name="AutoShape 25"/>
          <p:cNvCxnSpPr>
            <a:cxnSpLocks noChangeShapeType="1"/>
            <a:stCxn id="52261" idx="0"/>
            <a:endCxn id="52257" idx="5"/>
          </p:cNvCxnSpPr>
          <p:nvPr/>
        </p:nvCxnSpPr>
        <p:spPr bwMode="auto">
          <a:xfrm flipH="1" flipV="1">
            <a:off x="1239838" y="3754438"/>
            <a:ext cx="169862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2259" name="AutoShape 29"/>
          <p:cNvCxnSpPr>
            <a:cxnSpLocks noChangeShapeType="1"/>
            <a:endCxn id="52261" idx="3"/>
          </p:cNvCxnSpPr>
          <p:nvPr/>
        </p:nvCxnSpPr>
        <p:spPr bwMode="auto">
          <a:xfrm flipV="1">
            <a:off x="1219200" y="4287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60" name="AutoShape 30"/>
          <p:cNvCxnSpPr>
            <a:cxnSpLocks noChangeShapeType="1"/>
            <a:endCxn id="52261" idx="5"/>
          </p:cNvCxnSpPr>
          <p:nvPr/>
        </p:nvCxnSpPr>
        <p:spPr bwMode="auto">
          <a:xfrm flipH="1" flipV="1">
            <a:off x="1544638" y="4287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261" name="Oval 31"/>
          <p:cNvSpPr>
            <a:spLocks noChangeArrowheads="1"/>
          </p:cNvSpPr>
          <p:nvPr/>
        </p:nvSpPr>
        <p:spPr bwMode="auto">
          <a:xfrm>
            <a:off x="1219200" y="3962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cxnSp>
        <p:nvCxnSpPr>
          <p:cNvPr id="52262" name="AutoShape 22"/>
          <p:cNvCxnSpPr>
            <a:cxnSpLocks noChangeShapeType="1"/>
            <a:stCxn id="52247" idx="3"/>
            <a:endCxn id="52257" idx="7"/>
          </p:cNvCxnSpPr>
          <p:nvPr/>
        </p:nvCxnSpPr>
        <p:spPr bwMode="auto">
          <a:xfrm rot="5400000">
            <a:off x="1343819" y="3172619"/>
            <a:ext cx="207963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263" name="Oval 28"/>
          <p:cNvSpPr>
            <a:spLocks noChangeArrowheads="1"/>
          </p:cNvSpPr>
          <p:nvPr/>
        </p:nvSpPr>
        <p:spPr bwMode="auto">
          <a:xfrm>
            <a:off x="19812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52264" name="AutoShape 29"/>
          <p:cNvCxnSpPr>
            <a:cxnSpLocks noChangeShapeType="1"/>
          </p:cNvCxnSpPr>
          <p:nvPr/>
        </p:nvCxnSpPr>
        <p:spPr bwMode="auto">
          <a:xfrm rot="5400000" flipH="1" flipV="1">
            <a:off x="848519" y="3820319"/>
            <a:ext cx="187325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65" name="AutoShape 27"/>
          <p:cNvCxnSpPr>
            <a:cxnSpLocks noChangeShapeType="1"/>
            <a:stCxn id="52263" idx="0"/>
            <a:endCxn id="52253" idx="3"/>
          </p:cNvCxnSpPr>
          <p:nvPr/>
        </p:nvCxnSpPr>
        <p:spPr bwMode="auto">
          <a:xfrm rot="5400000" flipH="1" flipV="1">
            <a:off x="2142332" y="4296568"/>
            <a:ext cx="228600" cy="1698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52266" name="Oval 28"/>
          <p:cNvSpPr>
            <a:spLocks noChangeArrowheads="1"/>
          </p:cNvSpPr>
          <p:nvPr/>
        </p:nvSpPr>
        <p:spPr bwMode="auto">
          <a:xfrm>
            <a:off x="25908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cxnSp>
        <p:nvCxnSpPr>
          <p:cNvPr id="52267" name="AutoShape 29"/>
          <p:cNvCxnSpPr>
            <a:cxnSpLocks noChangeShapeType="1"/>
            <a:endCxn id="52266" idx="3"/>
          </p:cNvCxnSpPr>
          <p:nvPr/>
        </p:nvCxnSpPr>
        <p:spPr bwMode="auto">
          <a:xfrm rot="5400000" flipH="1" flipV="1">
            <a:off x="2557463" y="4864100"/>
            <a:ext cx="131762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68" name="AutoShape 29"/>
          <p:cNvCxnSpPr>
            <a:cxnSpLocks noChangeShapeType="1"/>
            <a:endCxn id="52266" idx="5"/>
          </p:cNvCxnSpPr>
          <p:nvPr/>
        </p:nvCxnSpPr>
        <p:spPr bwMode="auto">
          <a:xfrm rot="16200000" flipV="1">
            <a:off x="2882900" y="4854576"/>
            <a:ext cx="122237" cy="5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69" name="AutoShape 29"/>
          <p:cNvCxnSpPr>
            <a:cxnSpLocks noChangeShapeType="1"/>
            <a:endCxn id="52263" idx="3"/>
          </p:cNvCxnSpPr>
          <p:nvPr/>
        </p:nvCxnSpPr>
        <p:spPr bwMode="auto">
          <a:xfrm rot="5400000" flipH="1" flipV="1">
            <a:off x="1943101" y="4859337"/>
            <a:ext cx="131762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270" name="AutoShape 29"/>
          <p:cNvCxnSpPr>
            <a:cxnSpLocks noChangeShapeType="1"/>
            <a:endCxn id="52263" idx="5"/>
          </p:cNvCxnSpPr>
          <p:nvPr/>
        </p:nvCxnSpPr>
        <p:spPr bwMode="auto">
          <a:xfrm rot="16200000" flipV="1">
            <a:off x="2268538" y="4859338"/>
            <a:ext cx="122237" cy="46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2271" name="112 - TextBox"/>
          <p:cNvSpPr txBox="1">
            <a:spLocks noChangeArrowheads="1"/>
          </p:cNvSpPr>
          <p:nvPr/>
        </p:nvSpPr>
        <p:spPr bwMode="auto">
          <a:xfrm>
            <a:off x="1417638" y="5268913"/>
            <a:ext cx="20113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αλλαγή χρώματος</a:t>
            </a:r>
          </a:p>
        </p:txBody>
      </p:sp>
      <p:sp useBgFill="1">
        <p:nvSpPr>
          <p:cNvPr id="52272" name="47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9" name="93 - TextBox"/>
          <p:cNvSpPr txBox="1">
            <a:spLocks noChangeArrowheads="1"/>
          </p:cNvSpPr>
          <p:nvPr/>
        </p:nvSpPr>
        <p:spPr bwMode="auto">
          <a:xfrm>
            <a:off x="609600" y="1219200"/>
            <a:ext cx="6383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Η διαδικασία εισαγωγής είναι ανάλογη αυτής σε </a:t>
            </a:r>
            <a:r>
              <a:rPr lang="el-GR" dirty="0" smtClean="0"/>
              <a:t>(2,4)-δένδρο</a:t>
            </a:r>
            <a:endParaRPr lang="el-G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251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21018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9, 14, </a:t>
            </a:r>
            <a:r>
              <a:rPr lang="el-GR" b="1"/>
              <a:t>7</a:t>
            </a:r>
          </a:p>
        </p:txBody>
      </p:sp>
      <p:sp>
        <p:nvSpPr>
          <p:cNvPr id="53253" name="Oval 7"/>
          <p:cNvSpPr>
            <a:spLocks noChangeArrowheads="1"/>
          </p:cNvSpPr>
          <p:nvPr/>
        </p:nvSpPr>
        <p:spPr bwMode="auto">
          <a:xfrm>
            <a:off x="52784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53254" name="AutoShape 8"/>
          <p:cNvCxnSpPr>
            <a:cxnSpLocks noChangeShapeType="1"/>
            <a:stCxn id="53253" idx="5"/>
          </p:cNvCxnSpPr>
          <p:nvPr/>
        </p:nvCxnSpPr>
        <p:spPr bwMode="auto">
          <a:xfrm>
            <a:off x="59293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55" name="AutoShape 9"/>
          <p:cNvCxnSpPr>
            <a:cxnSpLocks noChangeShapeType="1"/>
            <a:stCxn id="53253" idx="3"/>
          </p:cNvCxnSpPr>
          <p:nvPr/>
        </p:nvCxnSpPr>
        <p:spPr bwMode="auto">
          <a:xfrm flipH="1">
            <a:off x="52578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56" name="AutoShape 10"/>
          <p:cNvCxnSpPr>
            <a:cxnSpLocks noChangeShapeType="1"/>
            <a:stCxn id="53253" idx="4"/>
          </p:cNvCxnSpPr>
          <p:nvPr/>
        </p:nvCxnSpPr>
        <p:spPr bwMode="auto">
          <a:xfrm>
            <a:off x="56594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257" name="Oval 14"/>
          <p:cNvSpPr>
            <a:spLocks noChangeArrowheads="1"/>
          </p:cNvSpPr>
          <p:nvPr/>
        </p:nvSpPr>
        <p:spPr bwMode="auto">
          <a:xfrm>
            <a:off x="73152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53258" name="AutoShape 15"/>
          <p:cNvCxnSpPr>
            <a:cxnSpLocks noChangeShapeType="1"/>
            <a:endCxn id="53257" idx="3"/>
          </p:cNvCxnSpPr>
          <p:nvPr/>
        </p:nvCxnSpPr>
        <p:spPr bwMode="auto">
          <a:xfrm flipV="1">
            <a:off x="73152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59" name="AutoShape 16"/>
          <p:cNvCxnSpPr>
            <a:cxnSpLocks noChangeShapeType="1"/>
            <a:endCxn id="53257" idx="5"/>
          </p:cNvCxnSpPr>
          <p:nvPr/>
        </p:nvCxnSpPr>
        <p:spPr bwMode="auto">
          <a:xfrm flipH="1" flipV="1">
            <a:off x="76406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60" name="AutoShape 17"/>
          <p:cNvCxnSpPr>
            <a:cxnSpLocks noChangeShapeType="1"/>
            <a:endCxn id="53265" idx="0"/>
          </p:cNvCxnSpPr>
          <p:nvPr/>
        </p:nvCxnSpPr>
        <p:spPr bwMode="auto">
          <a:xfrm flipH="1">
            <a:off x="6438900" y="3276600"/>
            <a:ext cx="825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61" name="AutoShape 18"/>
          <p:cNvCxnSpPr>
            <a:cxnSpLocks noChangeShapeType="1"/>
            <a:endCxn id="53268" idx="0"/>
          </p:cNvCxnSpPr>
          <p:nvPr/>
        </p:nvCxnSpPr>
        <p:spPr bwMode="auto">
          <a:xfrm>
            <a:off x="6673850" y="3276600"/>
            <a:ext cx="2984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62" name="AutoShape 20"/>
          <p:cNvCxnSpPr>
            <a:cxnSpLocks noChangeShapeType="1"/>
            <a:stCxn id="53253" idx="7"/>
            <a:endCxn id="53264" idx="3"/>
          </p:cNvCxnSpPr>
          <p:nvPr/>
        </p:nvCxnSpPr>
        <p:spPr bwMode="auto">
          <a:xfrm flipV="1">
            <a:off x="5929313" y="3297238"/>
            <a:ext cx="38735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63" name="AutoShape 21"/>
          <p:cNvCxnSpPr>
            <a:cxnSpLocks noChangeShapeType="1"/>
            <a:endCxn id="53257" idx="1"/>
          </p:cNvCxnSpPr>
          <p:nvPr/>
        </p:nvCxnSpPr>
        <p:spPr bwMode="auto">
          <a:xfrm>
            <a:off x="6986588" y="3297238"/>
            <a:ext cx="38417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264" name="Oval 22"/>
          <p:cNvSpPr>
            <a:spLocks noChangeArrowheads="1"/>
          </p:cNvSpPr>
          <p:nvPr/>
        </p:nvSpPr>
        <p:spPr bwMode="auto">
          <a:xfrm>
            <a:off x="6172200" y="29718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5 9 18</a:t>
            </a:r>
          </a:p>
        </p:txBody>
      </p:sp>
      <p:sp>
        <p:nvSpPr>
          <p:cNvPr id="53265" name="Oval 23"/>
          <p:cNvSpPr>
            <a:spLocks noChangeArrowheads="1"/>
          </p:cNvSpPr>
          <p:nvPr/>
        </p:nvSpPr>
        <p:spPr bwMode="auto">
          <a:xfrm>
            <a:off x="62484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53266" name="AutoShape 24"/>
          <p:cNvCxnSpPr>
            <a:cxnSpLocks noChangeShapeType="1"/>
            <a:endCxn id="53265" idx="3"/>
          </p:cNvCxnSpPr>
          <p:nvPr/>
        </p:nvCxnSpPr>
        <p:spPr bwMode="auto">
          <a:xfrm flipV="1">
            <a:off x="62484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67" name="AutoShape 25"/>
          <p:cNvCxnSpPr>
            <a:cxnSpLocks noChangeShapeType="1"/>
            <a:endCxn id="53265" idx="5"/>
          </p:cNvCxnSpPr>
          <p:nvPr/>
        </p:nvCxnSpPr>
        <p:spPr bwMode="auto">
          <a:xfrm flipH="1" flipV="1">
            <a:off x="65738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268" name="Oval 26"/>
          <p:cNvSpPr>
            <a:spLocks noChangeArrowheads="1"/>
          </p:cNvSpPr>
          <p:nvPr/>
        </p:nvSpPr>
        <p:spPr bwMode="auto">
          <a:xfrm>
            <a:off x="67818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cxnSp>
        <p:nvCxnSpPr>
          <p:cNvPr id="53269" name="AutoShape 27"/>
          <p:cNvCxnSpPr>
            <a:cxnSpLocks noChangeShapeType="1"/>
            <a:endCxn id="53268" idx="3"/>
          </p:cNvCxnSpPr>
          <p:nvPr/>
        </p:nvCxnSpPr>
        <p:spPr bwMode="auto">
          <a:xfrm flipV="1">
            <a:off x="67818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70" name="AutoShape 28"/>
          <p:cNvCxnSpPr>
            <a:cxnSpLocks noChangeShapeType="1"/>
            <a:endCxn id="53268" idx="5"/>
          </p:cNvCxnSpPr>
          <p:nvPr/>
        </p:nvCxnSpPr>
        <p:spPr bwMode="auto">
          <a:xfrm flipH="1" flipV="1">
            <a:off x="71072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271" name="Oval 20"/>
          <p:cNvSpPr>
            <a:spLocks noChangeArrowheads="1"/>
          </p:cNvSpPr>
          <p:nvPr/>
        </p:nvSpPr>
        <p:spPr bwMode="auto">
          <a:xfrm>
            <a:off x="1600200" y="29511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sp>
        <p:nvSpPr>
          <p:cNvPr id="53272" name="Oval 21"/>
          <p:cNvSpPr>
            <a:spLocks noChangeArrowheads="1"/>
          </p:cNvSpPr>
          <p:nvPr/>
        </p:nvSpPr>
        <p:spPr bwMode="auto">
          <a:xfrm>
            <a:off x="2819400" y="34083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53273" name="AutoShape 22"/>
          <p:cNvCxnSpPr>
            <a:cxnSpLocks noChangeShapeType="1"/>
            <a:stCxn id="53271" idx="5"/>
            <a:endCxn id="53272" idx="1"/>
          </p:cNvCxnSpPr>
          <p:nvPr/>
        </p:nvCxnSpPr>
        <p:spPr bwMode="auto">
          <a:xfrm rot="16200000" flipH="1">
            <a:off x="2306638" y="2895600"/>
            <a:ext cx="187325" cy="9493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3274" name="AutoShape 24"/>
          <p:cNvCxnSpPr>
            <a:cxnSpLocks noChangeShapeType="1"/>
            <a:stCxn id="53277" idx="0"/>
            <a:endCxn id="53272" idx="3"/>
          </p:cNvCxnSpPr>
          <p:nvPr/>
        </p:nvCxnSpPr>
        <p:spPr bwMode="auto">
          <a:xfrm rot="5400000" flipH="1" flipV="1">
            <a:off x="2571750" y="3638550"/>
            <a:ext cx="207963" cy="398463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3275" name="AutoShape 25"/>
          <p:cNvCxnSpPr>
            <a:cxnSpLocks noChangeShapeType="1"/>
            <a:stCxn id="53280" idx="0"/>
            <a:endCxn id="53272" idx="5"/>
          </p:cNvCxnSpPr>
          <p:nvPr/>
        </p:nvCxnSpPr>
        <p:spPr bwMode="auto">
          <a:xfrm rot="16200000" flipV="1">
            <a:off x="3201987" y="3676651"/>
            <a:ext cx="207963" cy="3222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76" name="AutoShape 27"/>
          <p:cNvCxnSpPr>
            <a:cxnSpLocks noChangeShapeType="1"/>
            <a:stCxn id="53290" idx="0"/>
            <a:endCxn id="53277" idx="5"/>
          </p:cNvCxnSpPr>
          <p:nvPr/>
        </p:nvCxnSpPr>
        <p:spPr bwMode="auto">
          <a:xfrm rot="16200000" flipV="1">
            <a:off x="2582069" y="4296569"/>
            <a:ext cx="228600" cy="1698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53277" name="Oval 28"/>
          <p:cNvSpPr>
            <a:spLocks noChangeArrowheads="1"/>
          </p:cNvSpPr>
          <p:nvPr/>
        </p:nvSpPr>
        <p:spPr bwMode="auto">
          <a:xfrm>
            <a:off x="2286000" y="39417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cxnSp>
        <p:nvCxnSpPr>
          <p:cNvPr id="53278" name="AutoShape 29"/>
          <p:cNvCxnSpPr>
            <a:cxnSpLocks noChangeShapeType="1"/>
            <a:endCxn id="53280" idx="3"/>
          </p:cNvCxnSpPr>
          <p:nvPr/>
        </p:nvCxnSpPr>
        <p:spPr bwMode="auto">
          <a:xfrm flipV="1">
            <a:off x="3276600" y="42672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79" name="AutoShape 30"/>
          <p:cNvCxnSpPr>
            <a:cxnSpLocks noChangeShapeType="1"/>
            <a:endCxn id="53280" idx="5"/>
          </p:cNvCxnSpPr>
          <p:nvPr/>
        </p:nvCxnSpPr>
        <p:spPr bwMode="auto">
          <a:xfrm flipH="1" flipV="1">
            <a:off x="3602038" y="4267200"/>
            <a:ext cx="55562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280" name="Oval 31"/>
          <p:cNvSpPr>
            <a:spLocks noChangeArrowheads="1"/>
          </p:cNvSpPr>
          <p:nvPr/>
        </p:nvSpPr>
        <p:spPr bwMode="auto">
          <a:xfrm>
            <a:off x="3276600" y="39417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sp>
        <p:nvSpPr>
          <p:cNvPr id="53281" name="Oval 21"/>
          <p:cNvSpPr>
            <a:spLocks noChangeArrowheads="1"/>
          </p:cNvSpPr>
          <p:nvPr/>
        </p:nvSpPr>
        <p:spPr bwMode="auto">
          <a:xfrm>
            <a:off x="9144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53282" name="AutoShape 25"/>
          <p:cNvCxnSpPr>
            <a:cxnSpLocks noChangeShapeType="1"/>
            <a:stCxn id="53285" idx="0"/>
            <a:endCxn id="53281" idx="5"/>
          </p:cNvCxnSpPr>
          <p:nvPr/>
        </p:nvCxnSpPr>
        <p:spPr bwMode="auto">
          <a:xfrm flipH="1" flipV="1">
            <a:off x="1239838" y="3754438"/>
            <a:ext cx="169862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3283" name="AutoShape 29"/>
          <p:cNvCxnSpPr>
            <a:cxnSpLocks noChangeShapeType="1"/>
            <a:endCxn id="53285" idx="3"/>
          </p:cNvCxnSpPr>
          <p:nvPr/>
        </p:nvCxnSpPr>
        <p:spPr bwMode="auto">
          <a:xfrm flipV="1">
            <a:off x="1219200" y="4287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84" name="AutoShape 30"/>
          <p:cNvCxnSpPr>
            <a:cxnSpLocks noChangeShapeType="1"/>
            <a:endCxn id="53285" idx="5"/>
          </p:cNvCxnSpPr>
          <p:nvPr/>
        </p:nvCxnSpPr>
        <p:spPr bwMode="auto">
          <a:xfrm flipH="1" flipV="1">
            <a:off x="1544638" y="4287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285" name="Oval 31"/>
          <p:cNvSpPr>
            <a:spLocks noChangeArrowheads="1"/>
          </p:cNvSpPr>
          <p:nvPr/>
        </p:nvSpPr>
        <p:spPr bwMode="auto">
          <a:xfrm>
            <a:off x="1219200" y="3962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cxnSp>
        <p:nvCxnSpPr>
          <p:cNvPr id="53286" name="AutoShape 22"/>
          <p:cNvCxnSpPr>
            <a:cxnSpLocks noChangeShapeType="1"/>
            <a:stCxn id="53271" idx="3"/>
            <a:endCxn id="53281" idx="7"/>
          </p:cNvCxnSpPr>
          <p:nvPr/>
        </p:nvCxnSpPr>
        <p:spPr bwMode="auto">
          <a:xfrm rot="5400000">
            <a:off x="1343819" y="3172619"/>
            <a:ext cx="207963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287" name="Oval 28"/>
          <p:cNvSpPr>
            <a:spLocks noChangeArrowheads="1"/>
          </p:cNvSpPr>
          <p:nvPr/>
        </p:nvSpPr>
        <p:spPr bwMode="auto">
          <a:xfrm>
            <a:off x="19812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53288" name="AutoShape 29"/>
          <p:cNvCxnSpPr>
            <a:cxnSpLocks noChangeShapeType="1"/>
          </p:cNvCxnSpPr>
          <p:nvPr/>
        </p:nvCxnSpPr>
        <p:spPr bwMode="auto">
          <a:xfrm rot="5400000" flipH="1" flipV="1">
            <a:off x="848519" y="3820319"/>
            <a:ext cx="187325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89" name="AutoShape 27"/>
          <p:cNvCxnSpPr>
            <a:cxnSpLocks noChangeShapeType="1"/>
            <a:stCxn id="53287" idx="0"/>
            <a:endCxn id="53277" idx="3"/>
          </p:cNvCxnSpPr>
          <p:nvPr/>
        </p:nvCxnSpPr>
        <p:spPr bwMode="auto">
          <a:xfrm rot="5400000" flipH="1" flipV="1">
            <a:off x="2142332" y="4296568"/>
            <a:ext cx="228600" cy="1698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53290" name="Oval 28"/>
          <p:cNvSpPr>
            <a:spLocks noChangeArrowheads="1"/>
          </p:cNvSpPr>
          <p:nvPr/>
        </p:nvSpPr>
        <p:spPr bwMode="auto">
          <a:xfrm>
            <a:off x="25908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cxnSp>
        <p:nvCxnSpPr>
          <p:cNvPr id="53291" name="AutoShape 29"/>
          <p:cNvCxnSpPr>
            <a:cxnSpLocks noChangeShapeType="1"/>
            <a:endCxn id="53290" idx="3"/>
          </p:cNvCxnSpPr>
          <p:nvPr/>
        </p:nvCxnSpPr>
        <p:spPr bwMode="auto">
          <a:xfrm rot="5400000" flipH="1" flipV="1">
            <a:off x="2557463" y="4864100"/>
            <a:ext cx="131762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92" name="AutoShape 29"/>
          <p:cNvCxnSpPr>
            <a:cxnSpLocks noChangeShapeType="1"/>
            <a:endCxn id="53290" idx="5"/>
          </p:cNvCxnSpPr>
          <p:nvPr/>
        </p:nvCxnSpPr>
        <p:spPr bwMode="auto">
          <a:xfrm rot="16200000" flipV="1">
            <a:off x="2882900" y="4854576"/>
            <a:ext cx="122237" cy="5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93" name="AutoShape 29"/>
          <p:cNvCxnSpPr>
            <a:cxnSpLocks noChangeShapeType="1"/>
            <a:endCxn id="53287" idx="3"/>
          </p:cNvCxnSpPr>
          <p:nvPr/>
        </p:nvCxnSpPr>
        <p:spPr bwMode="auto">
          <a:xfrm rot="5400000" flipH="1" flipV="1">
            <a:off x="1943101" y="4859337"/>
            <a:ext cx="131762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294" name="AutoShape 29"/>
          <p:cNvCxnSpPr>
            <a:cxnSpLocks noChangeShapeType="1"/>
            <a:endCxn id="53287" idx="5"/>
          </p:cNvCxnSpPr>
          <p:nvPr/>
        </p:nvCxnSpPr>
        <p:spPr bwMode="auto">
          <a:xfrm rot="16200000" flipV="1">
            <a:off x="2268538" y="4859338"/>
            <a:ext cx="122237" cy="46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3295" name="62 - TextBox"/>
          <p:cNvSpPr txBox="1">
            <a:spLocks noChangeArrowheads="1"/>
          </p:cNvSpPr>
          <p:nvPr/>
        </p:nvSpPr>
        <p:spPr bwMode="auto">
          <a:xfrm>
            <a:off x="1417638" y="5268913"/>
            <a:ext cx="2149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πρώτη περιστροφή</a:t>
            </a:r>
          </a:p>
        </p:txBody>
      </p:sp>
      <p:sp>
        <p:nvSpPr>
          <p:cNvPr id="53296" name="AutoShape 45"/>
          <p:cNvSpPr>
            <a:spLocks noChangeArrowheads="1"/>
          </p:cNvSpPr>
          <p:nvPr/>
        </p:nvSpPr>
        <p:spPr bwMode="auto">
          <a:xfrm>
            <a:off x="2470150" y="3646488"/>
            <a:ext cx="366713" cy="533400"/>
          </a:xfrm>
          <a:custGeom>
            <a:avLst/>
            <a:gdLst>
              <a:gd name="T0" fmla="*/ 932059970 w 21600"/>
              <a:gd name="T1" fmla="*/ 2981385 h 21600"/>
              <a:gd name="T2" fmla="*/ 67295122 w 21600"/>
              <a:gd name="T3" fmla="*/ 2147483647 h 21600"/>
              <a:gd name="T4" fmla="*/ 926907518 w 21600"/>
              <a:gd name="T5" fmla="*/ 600208923 h 21600"/>
              <a:gd name="T6" fmla="*/ 2017814463 w 21600"/>
              <a:gd name="T7" fmla="*/ 2147483647 h 21600"/>
              <a:gd name="T8" fmla="*/ 1714746651 w 21600"/>
              <a:gd name="T9" fmla="*/ 2147483647 h 21600"/>
              <a:gd name="T10" fmla="*/ 1436098113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3297" name="68 - TextBox"/>
          <p:cNvSpPr txBox="1">
            <a:spLocks noChangeArrowheads="1"/>
          </p:cNvSpPr>
          <p:nvPr/>
        </p:nvSpPr>
        <p:spPr bwMode="auto">
          <a:xfrm>
            <a:off x="2514600" y="3657600"/>
            <a:ext cx="322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1</a:t>
            </a:r>
            <a:endParaRPr lang="el-GR" b="1">
              <a:latin typeface="Courier New" pitchFamily="49" charset="0"/>
              <a:cs typeface="Courier New" pitchFamily="49" charset="0"/>
            </a:endParaRPr>
          </a:p>
        </p:txBody>
      </p:sp>
      <p:sp useBgFill="1">
        <p:nvSpPr>
          <p:cNvPr id="53298" name="49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93 - TextBox"/>
          <p:cNvSpPr txBox="1">
            <a:spLocks noChangeArrowheads="1"/>
          </p:cNvSpPr>
          <p:nvPr/>
        </p:nvSpPr>
        <p:spPr bwMode="auto">
          <a:xfrm>
            <a:off x="609600" y="1219200"/>
            <a:ext cx="6383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Η διαδικασία εισαγωγής είναι ανάλογη αυτής σε </a:t>
            </a:r>
            <a:r>
              <a:rPr lang="el-GR" dirty="0" smtClean="0"/>
              <a:t>(2,4)-δένδρο</a:t>
            </a:r>
            <a:endParaRPr lang="el-GR" dirty="0"/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275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21018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9, 14, </a:t>
            </a:r>
            <a:r>
              <a:rPr lang="el-GR" b="1"/>
              <a:t>7</a:t>
            </a:r>
          </a:p>
        </p:txBody>
      </p:sp>
      <p:sp>
        <p:nvSpPr>
          <p:cNvPr id="54277" name="Oval 7"/>
          <p:cNvSpPr>
            <a:spLocks noChangeArrowheads="1"/>
          </p:cNvSpPr>
          <p:nvPr/>
        </p:nvSpPr>
        <p:spPr bwMode="auto">
          <a:xfrm>
            <a:off x="52784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54278" name="AutoShape 8"/>
          <p:cNvCxnSpPr>
            <a:cxnSpLocks noChangeShapeType="1"/>
            <a:stCxn id="54277" idx="5"/>
          </p:cNvCxnSpPr>
          <p:nvPr/>
        </p:nvCxnSpPr>
        <p:spPr bwMode="auto">
          <a:xfrm>
            <a:off x="59293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79" name="AutoShape 9"/>
          <p:cNvCxnSpPr>
            <a:cxnSpLocks noChangeShapeType="1"/>
            <a:stCxn id="54277" idx="3"/>
          </p:cNvCxnSpPr>
          <p:nvPr/>
        </p:nvCxnSpPr>
        <p:spPr bwMode="auto">
          <a:xfrm flipH="1">
            <a:off x="52578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0" name="AutoShape 10"/>
          <p:cNvCxnSpPr>
            <a:cxnSpLocks noChangeShapeType="1"/>
            <a:stCxn id="54277" idx="4"/>
          </p:cNvCxnSpPr>
          <p:nvPr/>
        </p:nvCxnSpPr>
        <p:spPr bwMode="auto">
          <a:xfrm>
            <a:off x="56594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281" name="Oval 14"/>
          <p:cNvSpPr>
            <a:spLocks noChangeArrowheads="1"/>
          </p:cNvSpPr>
          <p:nvPr/>
        </p:nvSpPr>
        <p:spPr bwMode="auto">
          <a:xfrm>
            <a:off x="73152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54282" name="AutoShape 15"/>
          <p:cNvCxnSpPr>
            <a:cxnSpLocks noChangeShapeType="1"/>
            <a:endCxn id="54281" idx="3"/>
          </p:cNvCxnSpPr>
          <p:nvPr/>
        </p:nvCxnSpPr>
        <p:spPr bwMode="auto">
          <a:xfrm flipV="1">
            <a:off x="73152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3" name="AutoShape 16"/>
          <p:cNvCxnSpPr>
            <a:cxnSpLocks noChangeShapeType="1"/>
            <a:endCxn id="54281" idx="5"/>
          </p:cNvCxnSpPr>
          <p:nvPr/>
        </p:nvCxnSpPr>
        <p:spPr bwMode="auto">
          <a:xfrm flipH="1" flipV="1">
            <a:off x="76406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4" name="AutoShape 17"/>
          <p:cNvCxnSpPr>
            <a:cxnSpLocks noChangeShapeType="1"/>
            <a:endCxn id="54289" idx="0"/>
          </p:cNvCxnSpPr>
          <p:nvPr/>
        </p:nvCxnSpPr>
        <p:spPr bwMode="auto">
          <a:xfrm flipH="1">
            <a:off x="6438900" y="3276600"/>
            <a:ext cx="825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5" name="AutoShape 18"/>
          <p:cNvCxnSpPr>
            <a:cxnSpLocks noChangeShapeType="1"/>
            <a:endCxn id="54292" idx="0"/>
          </p:cNvCxnSpPr>
          <p:nvPr/>
        </p:nvCxnSpPr>
        <p:spPr bwMode="auto">
          <a:xfrm>
            <a:off x="6673850" y="3276600"/>
            <a:ext cx="2984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6" name="AutoShape 20"/>
          <p:cNvCxnSpPr>
            <a:cxnSpLocks noChangeShapeType="1"/>
            <a:stCxn id="54277" idx="7"/>
            <a:endCxn id="54288" idx="3"/>
          </p:cNvCxnSpPr>
          <p:nvPr/>
        </p:nvCxnSpPr>
        <p:spPr bwMode="auto">
          <a:xfrm flipV="1">
            <a:off x="5929313" y="3297238"/>
            <a:ext cx="38735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87" name="AutoShape 21"/>
          <p:cNvCxnSpPr>
            <a:cxnSpLocks noChangeShapeType="1"/>
            <a:endCxn id="54281" idx="1"/>
          </p:cNvCxnSpPr>
          <p:nvPr/>
        </p:nvCxnSpPr>
        <p:spPr bwMode="auto">
          <a:xfrm>
            <a:off x="6986588" y="3297238"/>
            <a:ext cx="38417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288" name="Oval 22"/>
          <p:cNvSpPr>
            <a:spLocks noChangeArrowheads="1"/>
          </p:cNvSpPr>
          <p:nvPr/>
        </p:nvSpPr>
        <p:spPr bwMode="auto">
          <a:xfrm>
            <a:off x="6172200" y="29718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5 9 18</a:t>
            </a:r>
          </a:p>
        </p:txBody>
      </p:sp>
      <p:sp>
        <p:nvSpPr>
          <p:cNvPr id="54289" name="Oval 23"/>
          <p:cNvSpPr>
            <a:spLocks noChangeArrowheads="1"/>
          </p:cNvSpPr>
          <p:nvPr/>
        </p:nvSpPr>
        <p:spPr bwMode="auto">
          <a:xfrm>
            <a:off x="62484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54290" name="AutoShape 24"/>
          <p:cNvCxnSpPr>
            <a:cxnSpLocks noChangeShapeType="1"/>
            <a:endCxn id="54289" idx="3"/>
          </p:cNvCxnSpPr>
          <p:nvPr/>
        </p:nvCxnSpPr>
        <p:spPr bwMode="auto">
          <a:xfrm flipV="1">
            <a:off x="62484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91" name="AutoShape 25"/>
          <p:cNvCxnSpPr>
            <a:cxnSpLocks noChangeShapeType="1"/>
            <a:endCxn id="54289" idx="5"/>
          </p:cNvCxnSpPr>
          <p:nvPr/>
        </p:nvCxnSpPr>
        <p:spPr bwMode="auto">
          <a:xfrm flipH="1" flipV="1">
            <a:off x="65738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292" name="Oval 26"/>
          <p:cNvSpPr>
            <a:spLocks noChangeArrowheads="1"/>
          </p:cNvSpPr>
          <p:nvPr/>
        </p:nvSpPr>
        <p:spPr bwMode="auto">
          <a:xfrm>
            <a:off x="67818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cxnSp>
        <p:nvCxnSpPr>
          <p:cNvPr id="54293" name="AutoShape 27"/>
          <p:cNvCxnSpPr>
            <a:cxnSpLocks noChangeShapeType="1"/>
            <a:endCxn id="54292" idx="3"/>
          </p:cNvCxnSpPr>
          <p:nvPr/>
        </p:nvCxnSpPr>
        <p:spPr bwMode="auto">
          <a:xfrm flipV="1">
            <a:off x="67818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294" name="AutoShape 28"/>
          <p:cNvCxnSpPr>
            <a:cxnSpLocks noChangeShapeType="1"/>
            <a:endCxn id="54292" idx="5"/>
          </p:cNvCxnSpPr>
          <p:nvPr/>
        </p:nvCxnSpPr>
        <p:spPr bwMode="auto">
          <a:xfrm flipH="1" flipV="1">
            <a:off x="71072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295" name="Oval 20"/>
          <p:cNvSpPr>
            <a:spLocks noChangeArrowheads="1"/>
          </p:cNvSpPr>
          <p:nvPr/>
        </p:nvSpPr>
        <p:spPr bwMode="auto">
          <a:xfrm>
            <a:off x="1600200" y="29511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sp>
        <p:nvSpPr>
          <p:cNvPr id="54296" name="Oval 21"/>
          <p:cNvSpPr>
            <a:spLocks noChangeArrowheads="1"/>
          </p:cNvSpPr>
          <p:nvPr/>
        </p:nvSpPr>
        <p:spPr bwMode="auto">
          <a:xfrm>
            <a:off x="3124200" y="3962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54297" name="AutoShape 22"/>
          <p:cNvCxnSpPr>
            <a:cxnSpLocks noChangeShapeType="1"/>
            <a:stCxn id="54295" idx="5"/>
            <a:endCxn id="54301" idx="1"/>
          </p:cNvCxnSpPr>
          <p:nvPr/>
        </p:nvCxnSpPr>
        <p:spPr bwMode="auto">
          <a:xfrm rot="16200000" flipH="1">
            <a:off x="2143919" y="3058319"/>
            <a:ext cx="207963" cy="6445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4298" name="AutoShape 24"/>
          <p:cNvCxnSpPr>
            <a:cxnSpLocks noChangeShapeType="1"/>
            <a:stCxn id="54296" idx="0"/>
            <a:endCxn id="54301" idx="5"/>
          </p:cNvCxnSpPr>
          <p:nvPr/>
        </p:nvCxnSpPr>
        <p:spPr bwMode="auto">
          <a:xfrm rot="16200000" flipV="1">
            <a:off x="2973388" y="3621088"/>
            <a:ext cx="207962" cy="4746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4299" name="AutoShape 25"/>
          <p:cNvCxnSpPr>
            <a:cxnSpLocks noChangeShapeType="1"/>
            <a:stCxn id="54304" idx="0"/>
            <a:endCxn id="54296" idx="5"/>
          </p:cNvCxnSpPr>
          <p:nvPr/>
        </p:nvCxnSpPr>
        <p:spPr bwMode="auto">
          <a:xfrm rot="16200000" flipV="1">
            <a:off x="3468688" y="4268788"/>
            <a:ext cx="207962" cy="2460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300" name="AutoShape 27"/>
          <p:cNvCxnSpPr>
            <a:cxnSpLocks noChangeShapeType="1"/>
            <a:stCxn id="54314" idx="0"/>
            <a:endCxn id="54296" idx="3"/>
          </p:cNvCxnSpPr>
          <p:nvPr/>
        </p:nvCxnSpPr>
        <p:spPr bwMode="auto">
          <a:xfrm rot="5400000" flipH="1" flipV="1">
            <a:off x="2990851" y="4306887"/>
            <a:ext cx="207962" cy="1698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54301" name="Oval 28"/>
          <p:cNvSpPr>
            <a:spLocks noChangeArrowheads="1"/>
          </p:cNvSpPr>
          <p:nvPr/>
        </p:nvSpPr>
        <p:spPr bwMode="auto">
          <a:xfrm>
            <a:off x="25146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cxnSp>
        <p:nvCxnSpPr>
          <p:cNvPr id="54302" name="AutoShape 29"/>
          <p:cNvCxnSpPr>
            <a:cxnSpLocks noChangeShapeType="1"/>
          </p:cNvCxnSpPr>
          <p:nvPr/>
        </p:nvCxnSpPr>
        <p:spPr bwMode="auto">
          <a:xfrm flipV="1">
            <a:off x="3505200" y="48006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303" name="AutoShape 30"/>
          <p:cNvCxnSpPr>
            <a:cxnSpLocks noChangeShapeType="1"/>
            <a:endCxn id="54304" idx="5"/>
          </p:cNvCxnSpPr>
          <p:nvPr/>
        </p:nvCxnSpPr>
        <p:spPr bwMode="auto">
          <a:xfrm flipH="1" flipV="1">
            <a:off x="3830638" y="48212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304" name="Oval 31"/>
          <p:cNvSpPr>
            <a:spLocks noChangeArrowheads="1"/>
          </p:cNvSpPr>
          <p:nvPr/>
        </p:nvSpPr>
        <p:spPr bwMode="auto">
          <a:xfrm>
            <a:off x="35052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sp>
        <p:nvSpPr>
          <p:cNvPr id="54305" name="Oval 21"/>
          <p:cNvSpPr>
            <a:spLocks noChangeArrowheads="1"/>
          </p:cNvSpPr>
          <p:nvPr/>
        </p:nvSpPr>
        <p:spPr bwMode="auto">
          <a:xfrm>
            <a:off x="9144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54306" name="AutoShape 25"/>
          <p:cNvCxnSpPr>
            <a:cxnSpLocks noChangeShapeType="1"/>
            <a:stCxn id="54309" idx="0"/>
            <a:endCxn id="54305" idx="5"/>
          </p:cNvCxnSpPr>
          <p:nvPr/>
        </p:nvCxnSpPr>
        <p:spPr bwMode="auto">
          <a:xfrm flipH="1" flipV="1">
            <a:off x="1239838" y="3754438"/>
            <a:ext cx="169862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4307" name="AutoShape 29"/>
          <p:cNvCxnSpPr>
            <a:cxnSpLocks noChangeShapeType="1"/>
            <a:endCxn id="54309" idx="3"/>
          </p:cNvCxnSpPr>
          <p:nvPr/>
        </p:nvCxnSpPr>
        <p:spPr bwMode="auto">
          <a:xfrm flipV="1">
            <a:off x="1219200" y="4287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308" name="AutoShape 30"/>
          <p:cNvCxnSpPr>
            <a:cxnSpLocks noChangeShapeType="1"/>
            <a:endCxn id="54309" idx="5"/>
          </p:cNvCxnSpPr>
          <p:nvPr/>
        </p:nvCxnSpPr>
        <p:spPr bwMode="auto">
          <a:xfrm flipH="1" flipV="1">
            <a:off x="1544638" y="4287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309" name="Oval 31"/>
          <p:cNvSpPr>
            <a:spLocks noChangeArrowheads="1"/>
          </p:cNvSpPr>
          <p:nvPr/>
        </p:nvSpPr>
        <p:spPr bwMode="auto">
          <a:xfrm>
            <a:off x="1219200" y="3962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cxnSp>
        <p:nvCxnSpPr>
          <p:cNvPr id="54310" name="AutoShape 22"/>
          <p:cNvCxnSpPr>
            <a:cxnSpLocks noChangeShapeType="1"/>
            <a:stCxn id="54295" idx="3"/>
            <a:endCxn id="54305" idx="7"/>
          </p:cNvCxnSpPr>
          <p:nvPr/>
        </p:nvCxnSpPr>
        <p:spPr bwMode="auto">
          <a:xfrm rot="5400000">
            <a:off x="1343819" y="3172619"/>
            <a:ext cx="207963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311" name="Oval 28"/>
          <p:cNvSpPr>
            <a:spLocks noChangeArrowheads="1"/>
          </p:cNvSpPr>
          <p:nvPr/>
        </p:nvSpPr>
        <p:spPr bwMode="auto">
          <a:xfrm>
            <a:off x="2209800" y="39830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54312" name="AutoShape 29"/>
          <p:cNvCxnSpPr>
            <a:cxnSpLocks noChangeShapeType="1"/>
          </p:cNvCxnSpPr>
          <p:nvPr/>
        </p:nvCxnSpPr>
        <p:spPr bwMode="auto">
          <a:xfrm rot="5400000" flipH="1" flipV="1">
            <a:off x="848519" y="3820319"/>
            <a:ext cx="187325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313" name="AutoShape 27"/>
          <p:cNvCxnSpPr>
            <a:cxnSpLocks noChangeShapeType="1"/>
            <a:stCxn id="54311" idx="0"/>
            <a:endCxn id="54301" idx="3"/>
          </p:cNvCxnSpPr>
          <p:nvPr/>
        </p:nvCxnSpPr>
        <p:spPr bwMode="auto">
          <a:xfrm rot="5400000" flipH="1" flipV="1">
            <a:off x="2370932" y="3783806"/>
            <a:ext cx="228600" cy="1698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54314" name="Oval 28"/>
          <p:cNvSpPr>
            <a:spLocks noChangeArrowheads="1"/>
          </p:cNvSpPr>
          <p:nvPr/>
        </p:nvSpPr>
        <p:spPr bwMode="auto">
          <a:xfrm>
            <a:off x="28194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cxnSp>
        <p:nvCxnSpPr>
          <p:cNvPr id="54315" name="AutoShape 29"/>
          <p:cNvCxnSpPr>
            <a:cxnSpLocks noChangeShapeType="1"/>
            <a:endCxn id="54314" idx="3"/>
          </p:cNvCxnSpPr>
          <p:nvPr/>
        </p:nvCxnSpPr>
        <p:spPr bwMode="auto">
          <a:xfrm rot="5400000" flipH="1" flipV="1">
            <a:off x="2786063" y="4864100"/>
            <a:ext cx="131762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316" name="AutoShape 29"/>
          <p:cNvCxnSpPr>
            <a:cxnSpLocks noChangeShapeType="1"/>
            <a:endCxn id="54314" idx="5"/>
          </p:cNvCxnSpPr>
          <p:nvPr/>
        </p:nvCxnSpPr>
        <p:spPr bwMode="auto">
          <a:xfrm rot="16200000" flipV="1">
            <a:off x="3111500" y="4854576"/>
            <a:ext cx="122237" cy="5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317" name="AutoShape 29"/>
          <p:cNvCxnSpPr>
            <a:cxnSpLocks noChangeShapeType="1"/>
            <a:endCxn id="54311" idx="3"/>
          </p:cNvCxnSpPr>
          <p:nvPr/>
        </p:nvCxnSpPr>
        <p:spPr bwMode="auto">
          <a:xfrm rot="5400000" flipH="1" flipV="1">
            <a:off x="2171700" y="4346575"/>
            <a:ext cx="131763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4318" name="AutoShape 29"/>
          <p:cNvCxnSpPr>
            <a:cxnSpLocks noChangeShapeType="1"/>
            <a:endCxn id="54311" idx="5"/>
          </p:cNvCxnSpPr>
          <p:nvPr/>
        </p:nvCxnSpPr>
        <p:spPr bwMode="auto">
          <a:xfrm rot="16200000" flipV="1">
            <a:off x="2497138" y="4346575"/>
            <a:ext cx="122238" cy="46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4319" name="72 - TextBox"/>
          <p:cNvSpPr txBox="1">
            <a:spLocks noChangeArrowheads="1"/>
          </p:cNvSpPr>
          <p:nvPr/>
        </p:nvSpPr>
        <p:spPr bwMode="auto">
          <a:xfrm>
            <a:off x="1417638" y="5268913"/>
            <a:ext cx="2149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πρώτη περιστροφή</a:t>
            </a:r>
          </a:p>
        </p:txBody>
      </p:sp>
      <p:sp useBgFill="1">
        <p:nvSpPr>
          <p:cNvPr id="54320" name="47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9" name="93 - TextBox"/>
          <p:cNvSpPr txBox="1">
            <a:spLocks noChangeArrowheads="1"/>
          </p:cNvSpPr>
          <p:nvPr/>
        </p:nvSpPr>
        <p:spPr bwMode="auto">
          <a:xfrm>
            <a:off x="609600" y="1219200"/>
            <a:ext cx="6383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Η διαδικασία εισαγωγής είναι ανάλογη αυτής σε </a:t>
            </a:r>
            <a:r>
              <a:rPr lang="el-GR" dirty="0" smtClean="0"/>
              <a:t>(2,4)-δένδρο</a:t>
            </a:r>
            <a:endParaRPr lang="el-GR" dirty="0"/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5299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21018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9, 14, </a:t>
            </a:r>
            <a:r>
              <a:rPr lang="el-GR" b="1"/>
              <a:t>7</a:t>
            </a:r>
          </a:p>
        </p:txBody>
      </p:sp>
      <p:sp>
        <p:nvSpPr>
          <p:cNvPr id="55301" name="Oval 7"/>
          <p:cNvSpPr>
            <a:spLocks noChangeArrowheads="1"/>
          </p:cNvSpPr>
          <p:nvPr/>
        </p:nvSpPr>
        <p:spPr bwMode="auto">
          <a:xfrm>
            <a:off x="52784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55302" name="AutoShape 8"/>
          <p:cNvCxnSpPr>
            <a:cxnSpLocks noChangeShapeType="1"/>
            <a:stCxn id="55301" idx="5"/>
          </p:cNvCxnSpPr>
          <p:nvPr/>
        </p:nvCxnSpPr>
        <p:spPr bwMode="auto">
          <a:xfrm>
            <a:off x="59293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03" name="AutoShape 9"/>
          <p:cNvCxnSpPr>
            <a:cxnSpLocks noChangeShapeType="1"/>
            <a:stCxn id="55301" idx="3"/>
          </p:cNvCxnSpPr>
          <p:nvPr/>
        </p:nvCxnSpPr>
        <p:spPr bwMode="auto">
          <a:xfrm flipH="1">
            <a:off x="52578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04" name="AutoShape 10"/>
          <p:cNvCxnSpPr>
            <a:cxnSpLocks noChangeShapeType="1"/>
            <a:stCxn id="55301" idx="4"/>
          </p:cNvCxnSpPr>
          <p:nvPr/>
        </p:nvCxnSpPr>
        <p:spPr bwMode="auto">
          <a:xfrm>
            <a:off x="56594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305" name="Oval 14"/>
          <p:cNvSpPr>
            <a:spLocks noChangeArrowheads="1"/>
          </p:cNvSpPr>
          <p:nvPr/>
        </p:nvSpPr>
        <p:spPr bwMode="auto">
          <a:xfrm>
            <a:off x="73152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55306" name="AutoShape 15"/>
          <p:cNvCxnSpPr>
            <a:cxnSpLocks noChangeShapeType="1"/>
            <a:endCxn id="55305" idx="3"/>
          </p:cNvCxnSpPr>
          <p:nvPr/>
        </p:nvCxnSpPr>
        <p:spPr bwMode="auto">
          <a:xfrm flipV="1">
            <a:off x="73152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07" name="AutoShape 16"/>
          <p:cNvCxnSpPr>
            <a:cxnSpLocks noChangeShapeType="1"/>
            <a:endCxn id="55305" idx="5"/>
          </p:cNvCxnSpPr>
          <p:nvPr/>
        </p:nvCxnSpPr>
        <p:spPr bwMode="auto">
          <a:xfrm flipH="1" flipV="1">
            <a:off x="76406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08" name="AutoShape 17"/>
          <p:cNvCxnSpPr>
            <a:cxnSpLocks noChangeShapeType="1"/>
            <a:endCxn id="55313" idx="0"/>
          </p:cNvCxnSpPr>
          <p:nvPr/>
        </p:nvCxnSpPr>
        <p:spPr bwMode="auto">
          <a:xfrm flipH="1">
            <a:off x="6438900" y="3276600"/>
            <a:ext cx="825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09" name="AutoShape 18"/>
          <p:cNvCxnSpPr>
            <a:cxnSpLocks noChangeShapeType="1"/>
            <a:endCxn id="55316" idx="0"/>
          </p:cNvCxnSpPr>
          <p:nvPr/>
        </p:nvCxnSpPr>
        <p:spPr bwMode="auto">
          <a:xfrm>
            <a:off x="6673850" y="3276600"/>
            <a:ext cx="2984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0" name="AutoShape 20"/>
          <p:cNvCxnSpPr>
            <a:cxnSpLocks noChangeShapeType="1"/>
            <a:stCxn id="55301" idx="7"/>
            <a:endCxn id="55312" idx="3"/>
          </p:cNvCxnSpPr>
          <p:nvPr/>
        </p:nvCxnSpPr>
        <p:spPr bwMode="auto">
          <a:xfrm flipV="1">
            <a:off x="5929313" y="3297238"/>
            <a:ext cx="38735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1" name="AutoShape 21"/>
          <p:cNvCxnSpPr>
            <a:cxnSpLocks noChangeShapeType="1"/>
            <a:endCxn id="55305" idx="1"/>
          </p:cNvCxnSpPr>
          <p:nvPr/>
        </p:nvCxnSpPr>
        <p:spPr bwMode="auto">
          <a:xfrm>
            <a:off x="6986588" y="3297238"/>
            <a:ext cx="38417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312" name="Oval 22"/>
          <p:cNvSpPr>
            <a:spLocks noChangeArrowheads="1"/>
          </p:cNvSpPr>
          <p:nvPr/>
        </p:nvSpPr>
        <p:spPr bwMode="auto">
          <a:xfrm>
            <a:off x="6172200" y="29718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5 9 18</a:t>
            </a:r>
          </a:p>
        </p:txBody>
      </p:sp>
      <p:sp>
        <p:nvSpPr>
          <p:cNvPr id="55313" name="Oval 23"/>
          <p:cNvSpPr>
            <a:spLocks noChangeArrowheads="1"/>
          </p:cNvSpPr>
          <p:nvPr/>
        </p:nvSpPr>
        <p:spPr bwMode="auto">
          <a:xfrm>
            <a:off x="62484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55314" name="AutoShape 24"/>
          <p:cNvCxnSpPr>
            <a:cxnSpLocks noChangeShapeType="1"/>
            <a:endCxn id="55313" idx="3"/>
          </p:cNvCxnSpPr>
          <p:nvPr/>
        </p:nvCxnSpPr>
        <p:spPr bwMode="auto">
          <a:xfrm flipV="1">
            <a:off x="62484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5" name="AutoShape 25"/>
          <p:cNvCxnSpPr>
            <a:cxnSpLocks noChangeShapeType="1"/>
            <a:endCxn id="55313" idx="5"/>
          </p:cNvCxnSpPr>
          <p:nvPr/>
        </p:nvCxnSpPr>
        <p:spPr bwMode="auto">
          <a:xfrm flipH="1" flipV="1">
            <a:off x="65738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316" name="Oval 26"/>
          <p:cNvSpPr>
            <a:spLocks noChangeArrowheads="1"/>
          </p:cNvSpPr>
          <p:nvPr/>
        </p:nvSpPr>
        <p:spPr bwMode="auto">
          <a:xfrm>
            <a:off x="67818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cxnSp>
        <p:nvCxnSpPr>
          <p:cNvPr id="55317" name="AutoShape 27"/>
          <p:cNvCxnSpPr>
            <a:cxnSpLocks noChangeShapeType="1"/>
            <a:endCxn id="55316" idx="3"/>
          </p:cNvCxnSpPr>
          <p:nvPr/>
        </p:nvCxnSpPr>
        <p:spPr bwMode="auto">
          <a:xfrm flipV="1">
            <a:off x="67818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18" name="AutoShape 28"/>
          <p:cNvCxnSpPr>
            <a:cxnSpLocks noChangeShapeType="1"/>
            <a:endCxn id="55316" idx="5"/>
          </p:cNvCxnSpPr>
          <p:nvPr/>
        </p:nvCxnSpPr>
        <p:spPr bwMode="auto">
          <a:xfrm flipH="1" flipV="1">
            <a:off x="71072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319" name="Oval 20"/>
          <p:cNvSpPr>
            <a:spLocks noChangeArrowheads="1"/>
          </p:cNvSpPr>
          <p:nvPr/>
        </p:nvSpPr>
        <p:spPr bwMode="auto">
          <a:xfrm>
            <a:off x="1600200" y="29511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sp>
        <p:nvSpPr>
          <p:cNvPr id="55320" name="Oval 21"/>
          <p:cNvSpPr>
            <a:spLocks noChangeArrowheads="1"/>
          </p:cNvSpPr>
          <p:nvPr/>
        </p:nvSpPr>
        <p:spPr bwMode="auto">
          <a:xfrm>
            <a:off x="3124200" y="3962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55321" name="AutoShape 22"/>
          <p:cNvCxnSpPr>
            <a:cxnSpLocks noChangeShapeType="1"/>
            <a:stCxn id="55319" idx="5"/>
            <a:endCxn id="55325" idx="1"/>
          </p:cNvCxnSpPr>
          <p:nvPr/>
        </p:nvCxnSpPr>
        <p:spPr bwMode="auto">
          <a:xfrm rot="16200000" flipH="1">
            <a:off x="2143919" y="3058319"/>
            <a:ext cx="207963" cy="6445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5322" name="AutoShape 24"/>
          <p:cNvCxnSpPr>
            <a:cxnSpLocks noChangeShapeType="1"/>
            <a:stCxn id="55320" idx="0"/>
            <a:endCxn id="55325" idx="5"/>
          </p:cNvCxnSpPr>
          <p:nvPr/>
        </p:nvCxnSpPr>
        <p:spPr bwMode="auto">
          <a:xfrm rot="16200000" flipV="1">
            <a:off x="2973388" y="3621088"/>
            <a:ext cx="207962" cy="4746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5323" name="AutoShape 25"/>
          <p:cNvCxnSpPr>
            <a:cxnSpLocks noChangeShapeType="1"/>
            <a:stCxn id="55328" idx="0"/>
            <a:endCxn id="55320" idx="5"/>
          </p:cNvCxnSpPr>
          <p:nvPr/>
        </p:nvCxnSpPr>
        <p:spPr bwMode="auto">
          <a:xfrm rot="16200000" flipV="1">
            <a:off x="3468688" y="4268788"/>
            <a:ext cx="207962" cy="2460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24" name="AutoShape 27"/>
          <p:cNvCxnSpPr>
            <a:cxnSpLocks noChangeShapeType="1"/>
            <a:stCxn id="55338" idx="0"/>
            <a:endCxn id="55320" idx="3"/>
          </p:cNvCxnSpPr>
          <p:nvPr/>
        </p:nvCxnSpPr>
        <p:spPr bwMode="auto">
          <a:xfrm rot="5400000" flipH="1" flipV="1">
            <a:off x="2990851" y="4306887"/>
            <a:ext cx="207962" cy="1698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55325" name="Oval 28"/>
          <p:cNvSpPr>
            <a:spLocks noChangeArrowheads="1"/>
          </p:cNvSpPr>
          <p:nvPr/>
        </p:nvSpPr>
        <p:spPr bwMode="auto">
          <a:xfrm>
            <a:off x="25146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cxnSp>
        <p:nvCxnSpPr>
          <p:cNvPr id="55326" name="AutoShape 29"/>
          <p:cNvCxnSpPr>
            <a:cxnSpLocks noChangeShapeType="1"/>
          </p:cNvCxnSpPr>
          <p:nvPr/>
        </p:nvCxnSpPr>
        <p:spPr bwMode="auto">
          <a:xfrm flipV="1">
            <a:off x="3505200" y="48006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27" name="AutoShape 30"/>
          <p:cNvCxnSpPr>
            <a:cxnSpLocks noChangeShapeType="1"/>
            <a:endCxn id="55328" idx="5"/>
          </p:cNvCxnSpPr>
          <p:nvPr/>
        </p:nvCxnSpPr>
        <p:spPr bwMode="auto">
          <a:xfrm flipH="1" flipV="1">
            <a:off x="3830638" y="48212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328" name="Oval 31"/>
          <p:cNvSpPr>
            <a:spLocks noChangeArrowheads="1"/>
          </p:cNvSpPr>
          <p:nvPr/>
        </p:nvSpPr>
        <p:spPr bwMode="auto">
          <a:xfrm>
            <a:off x="35052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sp>
        <p:nvSpPr>
          <p:cNvPr id="55329" name="Oval 21"/>
          <p:cNvSpPr>
            <a:spLocks noChangeArrowheads="1"/>
          </p:cNvSpPr>
          <p:nvPr/>
        </p:nvSpPr>
        <p:spPr bwMode="auto">
          <a:xfrm>
            <a:off x="914400" y="3429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55330" name="AutoShape 25"/>
          <p:cNvCxnSpPr>
            <a:cxnSpLocks noChangeShapeType="1"/>
            <a:stCxn id="55333" idx="0"/>
            <a:endCxn id="55329" idx="5"/>
          </p:cNvCxnSpPr>
          <p:nvPr/>
        </p:nvCxnSpPr>
        <p:spPr bwMode="auto">
          <a:xfrm flipH="1" flipV="1">
            <a:off x="1239838" y="3754438"/>
            <a:ext cx="169862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5331" name="AutoShape 29"/>
          <p:cNvCxnSpPr>
            <a:cxnSpLocks noChangeShapeType="1"/>
            <a:endCxn id="55333" idx="3"/>
          </p:cNvCxnSpPr>
          <p:nvPr/>
        </p:nvCxnSpPr>
        <p:spPr bwMode="auto">
          <a:xfrm flipV="1">
            <a:off x="1219200" y="42878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32" name="AutoShape 30"/>
          <p:cNvCxnSpPr>
            <a:cxnSpLocks noChangeShapeType="1"/>
            <a:endCxn id="55333" idx="5"/>
          </p:cNvCxnSpPr>
          <p:nvPr/>
        </p:nvCxnSpPr>
        <p:spPr bwMode="auto">
          <a:xfrm flipH="1" flipV="1">
            <a:off x="1544638" y="42878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333" name="Oval 31"/>
          <p:cNvSpPr>
            <a:spLocks noChangeArrowheads="1"/>
          </p:cNvSpPr>
          <p:nvPr/>
        </p:nvSpPr>
        <p:spPr bwMode="auto">
          <a:xfrm>
            <a:off x="1219200" y="3962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cxnSp>
        <p:nvCxnSpPr>
          <p:cNvPr id="55334" name="AutoShape 22"/>
          <p:cNvCxnSpPr>
            <a:cxnSpLocks noChangeShapeType="1"/>
            <a:stCxn id="55319" idx="3"/>
            <a:endCxn id="55329" idx="7"/>
          </p:cNvCxnSpPr>
          <p:nvPr/>
        </p:nvCxnSpPr>
        <p:spPr bwMode="auto">
          <a:xfrm rot="5400000">
            <a:off x="1343819" y="3172619"/>
            <a:ext cx="207963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335" name="Oval 28"/>
          <p:cNvSpPr>
            <a:spLocks noChangeArrowheads="1"/>
          </p:cNvSpPr>
          <p:nvPr/>
        </p:nvSpPr>
        <p:spPr bwMode="auto">
          <a:xfrm>
            <a:off x="2209800" y="3983038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55336" name="AutoShape 29"/>
          <p:cNvCxnSpPr>
            <a:cxnSpLocks noChangeShapeType="1"/>
          </p:cNvCxnSpPr>
          <p:nvPr/>
        </p:nvCxnSpPr>
        <p:spPr bwMode="auto">
          <a:xfrm rot="5400000" flipH="1" flipV="1">
            <a:off x="848519" y="3820319"/>
            <a:ext cx="187325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37" name="AutoShape 27"/>
          <p:cNvCxnSpPr>
            <a:cxnSpLocks noChangeShapeType="1"/>
            <a:stCxn id="55335" idx="0"/>
            <a:endCxn id="55325" idx="3"/>
          </p:cNvCxnSpPr>
          <p:nvPr/>
        </p:nvCxnSpPr>
        <p:spPr bwMode="auto">
          <a:xfrm rot="5400000" flipH="1" flipV="1">
            <a:off x="2370932" y="3783806"/>
            <a:ext cx="228600" cy="1698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55338" name="Oval 28"/>
          <p:cNvSpPr>
            <a:spLocks noChangeArrowheads="1"/>
          </p:cNvSpPr>
          <p:nvPr/>
        </p:nvSpPr>
        <p:spPr bwMode="auto">
          <a:xfrm>
            <a:off x="2819400" y="4495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cxnSp>
        <p:nvCxnSpPr>
          <p:cNvPr id="55339" name="AutoShape 29"/>
          <p:cNvCxnSpPr>
            <a:cxnSpLocks noChangeShapeType="1"/>
            <a:endCxn id="55338" idx="3"/>
          </p:cNvCxnSpPr>
          <p:nvPr/>
        </p:nvCxnSpPr>
        <p:spPr bwMode="auto">
          <a:xfrm rot="5400000" flipH="1" flipV="1">
            <a:off x="2786063" y="4864100"/>
            <a:ext cx="131762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40" name="AutoShape 29"/>
          <p:cNvCxnSpPr>
            <a:cxnSpLocks noChangeShapeType="1"/>
            <a:endCxn id="55338" idx="5"/>
          </p:cNvCxnSpPr>
          <p:nvPr/>
        </p:nvCxnSpPr>
        <p:spPr bwMode="auto">
          <a:xfrm rot="16200000" flipV="1">
            <a:off x="3111500" y="4854576"/>
            <a:ext cx="122237" cy="5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41" name="AutoShape 29"/>
          <p:cNvCxnSpPr>
            <a:cxnSpLocks noChangeShapeType="1"/>
            <a:endCxn id="55335" idx="3"/>
          </p:cNvCxnSpPr>
          <p:nvPr/>
        </p:nvCxnSpPr>
        <p:spPr bwMode="auto">
          <a:xfrm rot="5400000" flipH="1" flipV="1">
            <a:off x="2171700" y="4346575"/>
            <a:ext cx="131763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5342" name="AutoShape 29"/>
          <p:cNvCxnSpPr>
            <a:cxnSpLocks noChangeShapeType="1"/>
            <a:endCxn id="55335" idx="5"/>
          </p:cNvCxnSpPr>
          <p:nvPr/>
        </p:nvCxnSpPr>
        <p:spPr bwMode="auto">
          <a:xfrm rot="16200000" flipV="1">
            <a:off x="2497138" y="4346575"/>
            <a:ext cx="122238" cy="46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5343" name="72 - TextBox"/>
          <p:cNvSpPr txBox="1">
            <a:spLocks noChangeArrowheads="1"/>
          </p:cNvSpPr>
          <p:nvPr/>
        </p:nvSpPr>
        <p:spPr bwMode="auto">
          <a:xfrm>
            <a:off x="1417638" y="5268913"/>
            <a:ext cx="2274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δεύτερη περιστροφή</a:t>
            </a:r>
          </a:p>
        </p:txBody>
      </p:sp>
      <p:sp>
        <p:nvSpPr>
          <p:cNvPr id="55344" name="AutoShape 45"/>
          <p:cNvSpPr>
            <a:spLocks noChangeArrowheads="1"/>
          </p:cNvSpPr>
          <p:nvPr/>
        </p:nvSpPr>
        <p:spPr bwMode="auto">
          <a:xfrm flipH="1">
            <a:off x="2057400" y="3200400"/>
            <a:ext cx="366713" cy="533400"/>
          </a:xfrm>
          <a:custGeom>
            <a:avLst/>
            <a:gdLst>
              <a:gd name="T0" fmla="*/ 932059970 w 21600"/>
              <a:gd name="T1" fmla="*/ 2981385 h 21600"/>
              <a:gd name="T2" fmla="*/ 67295122 w 21600"/>
              <a:gd name="T3" fmla="*/ 2147483647 h 21600"/>
              <a:gd name="T4" fmla="*/ 926907518 w 21600"/>
              <a:gd name="T5" fmla="*/ 600208923 h 21600"/>
              <a:gd name="T6" fmla="*/ 2017814463 w 21600"/>
              <a:gd name="T7" fmla="*/ 2147483647 h 21600"/>
              <a:gd name="T8" fmla="*/ 1714746651 w 21600"/>
              <a:gd name="T9" fmla="*/ 2147483647 h 21600"/>
              <a:gd name="T10" fmla="*/ 1436098113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9983" y="11185"/>
                </a:moveTo>
                <a:cubicBezTo>
                  <a:pt x="19989" y="11057"/>
                  <a:pt x="19992" y="10928"/>
                  <a:pt x="19992" y="10800"/>
                </a:cubicBezTo>
                <a:cubicBezTo>
                  <a:pt x="19992" y="5723"/>
                  <a:pt x="15876" y="1608"/>
                  <a:pt x="10800" y="1608"/>
                </a:cubicBezTo>
                <a:cubicBezTo>
                  <a:pt x="5851" y="1607"/>
                  <a:pt x="1790" y="5526"/>
                  <a:pt x="1613" y="10471"/>
                </a:cubicBezTo>
                <a:lnTo>
                  <a:pt x="6" y="10414"/>
                </a:lnTo>
                <a:cubicBezTo>
                  <a:pt x="214" y="4603"/>
                  <a:pt x="4985" y="-1"/>
                  <a:pt x="10800" y="0"/>
                </a:cubicBezTo>
                <a:cubicBezTo>
                  <a:pt x="16764" y="0"/>
                  <a:pt x="21600" y="4835"/>
                  <a:pt x="21600" y="10800"/>
                </a:cubicBezTo>
                <a:cubicBezTo>
                  <a:pt x="21600" y="10951"/>
                  <a:pt x="21596" y="11102"/>
                  <a:pt x="21590" y="11253"/>
                </a:cubicBezTo>
                <a:lnTo>
                  <a:pt x="24288" y="11366"/>
                </a:lnTo>
                <a:lnTo>
                  <a:pt x="20640" y="14720"/>
                </a:lnTo>
                <a:lnTo>
                  <a:pt x="17286" y="11072"/>
                </a:lnTo>
                <a:lnTo>
                  <a:pt x="19983" y="11185"/>
                </a:lnTo>
                <a:close/>
              </a:path>
            </a:pathLst>
          </a:custGeom>
          <a:solidFill>
            <a:srgbClr val="0066CC">
              <a:alpha val="50195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5345" name="63 - TextBox"/>
          <p:cNvSpPr txBox="1">
            <a:spLocks noChangeArrowheads="1"/>
          </p:cNvSpPr>
          <p:nvPr/>
        </p:nvSpPr>
        <p:spPr bwMode="auto">
          <a:xfrm>
            <a:off x="2101850" y="3200400"/>
            <a:ext cx="32226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Courier New" pitchFamily="49" charset="0"/>
                <a:cs typeface="Courier New" pitchFamily="49" charset="0"/>
              </a:rPr>
              <a:t>2</a:t>
            </a:r>
            <a:endParaRPr lang="el-GR" b="1">
              <a:latin typeface="Courier New" pitchFamily="49" charset="0"/>
              <a:cs typeface="Courier New" pitchFamily="49" charset="0"/>
            </a:endParaRPr>
          </a:p>
        </p:txBody>
      </p:sp>
      <p:sp useBgFill="1">
        <p:nvSpPr>
          <p:cNvPr id="55346" name="49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51" name="93 - TextBox"/>
          <p:cNvSpPr txBox="1">
            <a:spLocks noChangeArrowheads="1"/>
          </p:cNvSpPr>
          <p:nvPr/>
        </p:nvSpPr>
        <p:spPr bwMode="auto">
          <a:xfrm>
            <a:off x="609600" y="1219200"/>
            <a:ext cx="6383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Η διαδικασία εισαγωγής είναι ανάλογη αυτής σε </a:t>
            </a:r>
            <a:r>
              <a:rPr lang="el-GR" dirty="0" smtClean="0"/>
              <a:t>(2,4)-δένδρο</a:t>
            </a:r>
            <a:endParaRPr lang="el-GR" dirty="0"/>
          </a:p>
        </p:txBody>
      </p:sp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4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 ως Κοκκινόμαυρα 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6323" name="Text Box 5"/>
          <p:cNvSpPr txBox="1">
            <a:spLocks noChangeArrowheads="1"/>
          </p:cNvSpPr>
          <p:nvPr/>
        </p:nvSpPr>
        <p:spPr bwMode="auto">
          <a:xfrm>
            <a:off x="593725" y="1789113"/>
            <a:ext cx="2101850" cy="369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Εισαγωγή  9, 14, </a:t>
            </a:r>
            <a:r>
              <a:rPr lang="el-GR" b="1"/>
              <a:t>7</a:t>
            </a:r>
          </a:p>
        </p:txBody>
      </p:sp>
      <p:sp>
        <p:nvSpPr>
          <p:cNvPr id="56325" name="Oval 7"/>
          <p:cNvSpPr>
            <a:spLocks noChangeArrowheads="1"/>
          </p:cNvSpPr>
          <p:nvPr/>
        </p:nvSpPr>
        <p:spPr bwMode="auto">
          <a:xfrm>
            <a:off x="5278438" y="3505200"/>
            <a:ext cx="762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1 3</a:t>
            </a:r>
          </a:p>
        </p:txBody>
      </p:sp>
      <p:cxnSp>
        <p:nvCxnSpPr>
          <p:cNvPr id="56326" name="AutoShape 8"/>
          <p:cNvCxnSpPr>
            <a:cxnSpLocks noChangeShapeType="1"/>
            <a:stCxn id="56325" idx="5"/>
          </p:cNvCxnSpPr>
          <p:nvPr/>
        </p:nvCxnSpPr>
        <p:spPr bwMode="auto">
          <a:xfrm>
            <a:off x="5929313" y="3830638"/>
            <a:ext cx="131762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27" name="AutoShape 9"/>
          <p:cNvCxnSpPr>
            <a:cxnSpLocks noChangeShapeType="1"/>
            <a:stCxn id="56325" idx="3"/>
          </p:cNvCxnSpPr>
          <p:nvPr/>
        </p:nvCxnSpPr>
        <p:spPr bwMode="auto">
          <a:xfrm flipH="1">
            <a:off x="5257800" y="3830638"/>
            <a:ext cx="131763" cy="1111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28" name="AutoShape 10"/>
          <p:cNvCxnSpPr>
            <a:cxnSpLocks noChangeShapeType="1"/>
            <a:stCxn id="56325" idx="4"/>
          </p:cNvCxnSpPr>
          <p:nvPr/>
        </p:nvCxnSpPr>
        <p:spPr bwMode="auto">
          <a:xfrm>
            <a:off x="5659438" y="38862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29" name="Oval 14"/>
          <p:cNvSpPr>
            <a:spLocks noChangeArrowheads="1"/>
          </p:cNvSpPr>
          <p:nvPr/>
        </p:nvSpPr>
        <p:spPr bwMode="auto">
          <a:xfrm>
            <a:off x="73152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cxnSp>
        <p:nvCxnSpPr>
          <p:cNvPr id="56330" name="AutoShape 15"/>
          <p:cNvCxnSpPr>
            <a:cxnSpLocks noChangeShapeType="1"/>
            <a:endCxn id="56329" idx="3"/>
          </p:cNvCxnSpPr>
          <p:nvPr/>
        </p:nvCxnSpPr>
        <p:spPr bwMode="auto">
          <a:xfrm flipV="1">
            <a:off x="73152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1" name="AutoShape 16"/>
          <p:cNvCxnSpPr>
            <a:cxnSpLocks noChangeShapeType="1"/>
            <a:endCxn id="56329" idx="5"/>
          </p:cNvCxnSpPr>
          <p:nvPr/>
        </p:nvCxnSpPr>
        <p:spPr bwMode="auto">
          <a:xfrm flipH="1" flipV="1">
            <a:off x="76406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2" name="AutoShape 17"/>
          <p:cNvCxnSpPr>
            <a:cxnSpLocks noChangeShapeType="1"/>
            <a:endCxn id="56337" idx="0"/>
          </p:cNvCxnSpPr>
          <p:nvPr/>
        </p:nvCxnSpPr>
        <p:spPr bwMode="auto">
          <a:xfrm flipH="1">
            <a:off x="6438900" y="3276600"/>
            <a:ext cx="825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3" name="AutoShape 18"/>
          <p:cNvCxnSpPr>
            <a:cxnSpLocks noChangeShapeType="1"/>
            <a:endCxn id="56340" idx="0"/>
          </p:cNvCxnSpPr>
          <p:nvPr/>
        </p:nvCxnSpPr>
        <p:spPr bwMode="auto">
          <a:xfrm>
            <a:off x="6673850" y="3276600"/>
            <a:ext cx="29845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4" name="AutoShape 20"/>
          <p:cNvCxnSpPr>
            <a:cxnSpLocks noChangeShapeType="1"/>
            <a:stCxn id="56325" idx="7"/>
            <a:endCxn id="56336" idx="3"/>
          </p:cNvCxnSpPr>
          <p:nvPr/>
        </p:nvCxnSpPr>
        <p:spPr bwMode="auto">
          <a:xfrm flipV="1">
            <a:off x="5929313" y="3297238"/>
            <a:ext cx="387350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5" name="AutoShape 21"/>
          <p:cNvCxnSpPr>
            <a:cxnSpLocks noChangeShapeType="1"/>
            <a:endCxn id="56329" idx="1"/>
          </p:cNvCxnSpPr>
          <p:nvPr/>
        </p:nvCxnSpPr>
        <p:spPr bwMode="auto">
          <a:xfrm>
            <a:off x="6986588" y="3297238"/>
            <a:ext cx="384175" cy="2635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36" name="Oval 22"/>
          <p:cNvSpPr>
            <a:spLocks noChangeArrowheads="1"/>
          </p:cNvSpPr>
          <p:nvPr/>
        </p:nvSpPr>
        <p:spPr bwMode="auto">
          <a:xfrm>
            <a:off x="6172200" y="2971800"/>
            <a:ext cx="990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5 9 18</a:t>
            </a:r>
          </a:p>
        </p:txBody>
      </p:sp>
      <p:sp>
        <p:nvSpPr>
          <p:cNvPr id="56337" name="Oval 23"/>
          <p:cNvSpPr>
            <a:spLocks noChangeArrowheads="1"/>
          </p:cNvSpPr>
          <p:nvPr/>
        </p:nvSpPr>
        <p:spPr bwMode="auto">
          <a:xfrm>
            <a:off x="62484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56338" name="AutoShape 24"/>
          <p:cNvCxnSpPr>
            <a:cxnSpLocks noChangeShapeType="1"/>
            <a:endCxn id="56337" idx="3"/>
          </p:cNvCxnSpPr>
          <p:nvPr/>
        </p:nvCxnSpPr>
        <p:spPr bwMode="auto">
          <a:xfrm flipV="1">
            <a:off x="62484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39" name="AutoShape 25"/>
          <p:cNvCxnSpPr>
            <a:cxnSpLocks noChangeShapeType="1"/>
            <a:endCxn id="56337" idx="5"/>
          </p:cNvCxnSpPr>
          <p:nvPr/>
        </p:nvCxnSpPr>
        <p:spPr bwMode="auto">
          <a:xfrm flipH="1" flipV="1">
            <a:off x="65738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40" name="Oval 26"/>
          <p:cNvSpPr>
            <a:spLocks noChangeArrowheads="1"/>
          </p:cNvSpPr>
          <p:nvPr/>
        </p:nvSpPr>
        <p:spPr bwMode="auto">
          <a:xfrm>
            <a:off x="6781800" y="35052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cxnSp>
        <p:nvCxnSpPr>
          <p:cNvPr id="56341" name="AutoShape 27"/>
          <p:cNvCxnSpPr>
            <a:cxnSpLocks noChangeShapeType="1"/>
            <a:endCxn id="56340" idx="3"/>
          </p:cNvCxnSpPr>
          <p:nvPr/>
        </p:nvCxnSpPr>
        <p:spPr bwMode="auto">
          <a:xfrm flipV="1">
            <a:off x="6781800" y="38306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42" name="AutoShape 28"/>
          <p:cNvCxnSpPr>
            <a:cxnSpLocks noChangeShapeType="1"/>
            <a:endCxn id="56340" idx="5"/>
          </p:cNvCxnSpPr>
          <p:nvPr/>
        </p:nvCxnSpPr>
        <p:spPr bwMode="auto">
          <a:xfrm flipH="1" flipV="1">
            <a:off x="7107238" y="38306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43" name="Oval 20"/>
          <p:cNvSpPr>
            <a:spLocks noChangeArrowheads="1"/>
          </p:cNvSpPr>
          <p:nvPr/>
        </p:nvSpPr>
        <p:spPr bwMode="auto">
          <a:xfrm>
            <a:off x="990600" y="35607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</a:t>
            </a:r>
          </a:p>
        </p:txBody>
      </p:sp>
      <p:sp>
        <p:nvSpPr>
          <p:cNvPr id="56344" name="Oval 21"/>
          <p:cNvSpPr>
            <a:spLocks noChangeArrowheads="1"/>
          </p:cNvSpPr>
          <p:nvPr/>
        </p:nvSpPr>
        <p:spPr bwMode="auto">
          <a:xfrm>
            <a:off x="2743200" y="35814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18</a:t>
            </a:r>
          </a:p>
        </p:txBody>
      </p:sp>
      <p:cxnSp>
        <p:nvCxnSpPr>
          <p:cNvPr id="56345" name="AutoShape 22"/>
          <p:cNvCxnSpPr>
            <a:cxnSpLocks noChangeShapeType="1"/>
            <a:stCxn id="56343" idx="7"/>
            <a:endCxn id="56349" idx="3"/>
          </p:cNvCxnSpPr>
          <p:nvPr/>
        </p:nvCxnSpPr>
        <p:spPr bwMode="auto">
          <a:xfrm rot="5400000" flipH="1" flipV="1">
            <a:off x="1516857" y="3096419"/>
            <a:ext cx="319087" cy="7207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6346" name="AutoShape 24"/>
          <p:cNvCxnSpPr>
            <a:cxnSpLocks noChangeShapeType="1"/>
            <a:stCxn id="56344" idx="1"/>
            <a:endCxn id="56349" idx="5"/>
          </p:cNvCxnSpPr>
          <p:nvPr/>
        </p:nvCxnSpPr>
        <p:spPr bwMode="auto">
          <a:xfrm rot="16200000" flipV="1">
            <a:off x="2382838" y="3221038"/>
            <a:ext cx="339725" cy="492125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6347" name="AutoShape 25"/>
          <p:cNvCxnSpPr>
            <a:cxnSpLocks noChangeShapeType="1"/>
            <a:stCxn id="56352" idx="0"/>
            <a:endCxn id="56344" idx="5"/>
          </p:cNvCxnSpPr>
          <p:nvPr/>
        </p:nvCxnSpPr>
        <p:spPr bwMode="auto">
          <a:xfrm rot="16200000" flipV="1">
            <a:off x="3125788" y="3849688"/>
            <a:ext cx="207962" cy="3222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48" name="AutoShape 27"/>
          <p:cNvCxnSpPr>
            <a:cxnSpLocks noChangeShapeType="1"/>
            <a:stCxn id="56362" idx="0"/>
            <a:endCxn id="56344" idx="3"/>
          </p:cNvCxnSpPr>
          <p:nvPr/>
        </p:nvCxnSpPr>
        <p:spPr bwMode="auto">
          <a:xfrm rot="5400000" flipH="1" flipV="1">
            <a:off x="2533651" y="3849687"/>
            <a:ext cx="207962" cy="32226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56349" name="Oval 28"/>
          <p:cNvSpPr>
            <a:spLocks noChangeArrowheads="1"/>
          </p:cNvSpPr>
          <p:nvPr/>
        </p:nvSpPr>
        <p:spPr bwMode="auto">
          <a:xfrm>
            <a:off x="1981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9</a:t>
            </a:r>
          </a:p>
        </p:txBody>
      </p:sp>
      <p:cxnSp>
        <p:nvCxnSpPr>
          <p:cNvPr id="56350" name="AutoShape 29"/>
          <p:cNvCxnSpPr>
            <a:cxnSpLocks noChangeShapeType="1"/>
          </p:cNvCxnSpPr>
          <p:nvPr/>
        </p:nvCxnSpPr>
        <p:spPr bwMode="auto">
          <a:xfrm flipV="1">
            <a:off x="3200400" y="4419600"/>
            <a:ext cx="55563" cy="131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1" name="AutoShape 30"/>
          <p:cNvCxnSpPr>
            <a:cxnSpLocks noChangeShapeType="1"/>
            <a:endCxn id="56352" idx="5"/>
          </p:cNvCxnSpPr>
          <p:nvPr/>
        </p:nvCxnSpPr>
        <p:spPr bwMode="auto">
          <a:xfrm flipH="1" flipV="1">
            <a:off x="3525838" y="44402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52" name="Oval 31"/>
          <p:cNvSpPr>
            <a:spLocks noChangeArrowheads="1"/>
          </p:cNvSpPr>
          <p:nvPr/>
        </p:nvSpPr>
        <p:spPr bwMode="auto">
          <a:xfrm>
            <a:off x="3200400" y="4114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</a:t>
            </a:r>
          </a:p>
        </p:txBody>
      </p:sp>
      <p:sp>
        <p:nvSpPr>
          <p:cNvPr id="56353" name="Oval 21"/>
          <p:cNvSpPr>
            <a:spLocks noChangeArrowheads="1"/>
          </p:cNvSpPr>
          <p:nvPr/>
        </p:nvSpPr>
        <p:spPr bwMode="auto">
          <a:xfrm>
            <a:off x="304800" y="4038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56354" name="AutoShape 25"/>
          <p:cNvCxnSpPr>
            <a:cxnSpLocks noChangeShapeType="1"/>
            <a:stCxn id="56357" idx="0"/>
            <a:endCxn id="56353" idx="5"/>
          </p:cNvCxnSpPr>
          <p:nvPr/>
        </p:nvCxnSpPr>
        <p:spPr bwMode="auto">
          <a:xfrm flipH="1" flipV="1">
            <a:off x="630238" y="4364038"/>
            <a:ext cx="169862" cy="207962"/>
          </a:xfrm>
          <a:prstGeom prst="straightConnector1">
            <a:avLst/>
          </a:prstGeom>
          <a:noFill/>
          <a:ln w="50800">
            <a:solidFill>
              <a:srgbClr val="CC3300"/>
            </a:solidFill>
            <a:round/>
            <a:headEnd/>
            <a:tailEnd/>
          </a:ln>
        </p:spPr>
      </p:cxnSp>
      <p:cxnSp>
        <p:nvCxnSpPr>
          <p:cNvPr id="56355" name="AutoShape 29"/>
          <p:cNvCxnSpPr>
            <a:cxnSpLocks noChangeShapeType="1"/>
            <a:endCxn id="56357" idx="3"/>
          </p:cNvCxnSpPr>
          <p:nvPr/>
        </p:nvCxnSpPr>
        <p:spPr bwMode="auto">
          <a:xfrm flipV="1">
            <a:off x="609600" y="48974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6" name="AutoShape 30"/>
          <p:cNvCxnSpPr>
            <a:cxnSpLocks noChangeShapeType="1"/>
            <a:endCxn id="56357" idx="5"/>
          </p:cNvCxnSpPr>
          <p:nvPr/>
        </p:nvCxnSpPr>
        <p:spPr bwMode="auto">
          <a:xfrm flipH="1" flipV="1">
            <a:off x="935038" y="48974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57" name="Oval 31"/>
          <p:cNvSpPr>
            <a:spLocks noChangeArrowheads="1"/>
          </p:cNvSpPr>
          <p:nvPr/>
        </p:nvSpPr>
        <p:spPr bwMode="auto">
          <a:xfrm>
            <a:off x="609600" y="45720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</a:t>
            </a:r>
          </a:p>
        </p:txBody>
      </p:sp>
      <p:cxnSp>
        <p:nvCxnSpPr>
          <p:cNvPr id="56358" name="AutoShape 22"/>
          <p:cNvCxnSpPr>
            <a:cxnSpLocks noChangeShapeType="1"/>
            <a:stCxn id="56343" idx="3"/>
            <a:endCxn id="56353" idx="7"/>
          </p:cNvCxnSpPr>
          <p:nvPr/>
        </p:nvCxnSpPr>
        <p:spPr bwMode="auto">
          <a:xfrm rot="5400000">
            <a:off x="734219" y="3782219"/>
            <a:ext cx="207963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59" name="Oval 28"/>
          <p:cNvSpPr>
            <a:spLocks noChangeArrowheads="1"/>
          </p:cNvSpPr>
          <p:nvPr/>
        </p:nvSpPr>
        <p:spPr bwMode="auto">
          <a:xfrm>
            <a:off x="1447800" y="4114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8</a:t>
            </a:r>
          </a:p>
        </p:txBody>
      </p:sp>
      <p:cxnSp>
        <p:nvCxnSpPr>
          <p:cNvPr id="56360" name="AutoShape 29"/>
          <p:cNvCxnSpPr>
            <a:cxnSpLocks noChangeShapeType="1"/>
          </p:cNvCxnSpPr>
          <p:nvPr/>
        </p:nvCxnSpPr>
        <p:spPr bwMode="auto">
          <a:xfrm rot="5400000" flipH="1" flipV="1">
            <a:off x="238919" y="4429919"/>
            <a:ext cx="187325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61" name="AutoShape 27"/>
          <p:cNvCxnSpPr>
            <a:cxnSpLocks noChangeShapeType="1"/>
            <a:stCxn id="56359" idx="0"/>
            <a:endCxn id="56343" idx="5"/>
          </p:cNvCxnSpPr>
          <p:nvPr/>
        </p:nvCxnSpPr>
        <p:spPr bwMode="auto">
          <a:xfrm rot="16200000" flipV="1">
            <a:off x="1362869" y="3839369"/>
            <a:ext cx="228600" cy="3222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sp>
        <p:nvSpPr>
          <p:cNvPr id="56362" name="Oval 28"/>
          <p:cNvSpPr>
            <a:spLocks noChangeArrowheads="1"/>
          </p:cNvSpPr>
          <p:nvPr/>
        </p:nvSpPr>
        <p:spPr bwMode="auto">
          <a:xfrm>
            <a:off x="2286000" y="4114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14</a:t>
            </a:r>
          </a:p>
        </p:txBody>
      </p:sp>
      <p:cxnSp>
        <p:nvCxnSpPr>
          <p:cNvPr id="56363" name="AutoShape 29"/>
          <p:cNvCxnSpPr>
            <a:cxnSpLocks noChangeShapeType="1"/>
            <a:endCxn id="56362" idx="3"/>
          </p:cNvCxnSpPr>
          <p:nvPr/>
        </p:nvCxnSpPr>
        <p:spPr bwMode="auto">
          <a:xfrm rot="5400000" flipH="1" flipV="1">
            <a:off x="2252663" y="4483100"/>
            <a:ext cx="131762" cy="4603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64" name="AutoShape 29"/>
          <p:cNvCxnSpPr>
            <a:cxnSpLocks noChangeShapeType="1"/>
            <a:endCxn id="56362" idx="5"/>
          </p:cNvCxnSpPr>
          <p:nvPr/>
        </p:nvCxnSpPr>
        <p:spPr bwMode="auto">
          <a:xfrm rot="16200000" flipV="1">
            <a:off x="2578100" y="4473576"/>
            <a:ext cx="122237" cy="55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65" name="AutoShape 29"/>
          <p:cNvCxnSpPr>
            <a:cxnSpLocks noChangeShapeType="1"/>
            <a:endCxn id="56359" idx="3"/>
          </p:cNvCxnSpPr>
          <p:nvPr/>
        </p:nvCxnSpPr>
        <p:spPr bwMode="auto">
          <a:xfrm rot="5400000" flipH="1" flipV="1">
            <a:off x="1409701" y="4478337"/>
            <a:ext cx="131762" cy="555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66" name="AutoShape 29"/>
          <p:cNvCxnSpPr>
            <a:cxnSpLocks noChangeShapeType="1"/>
            <a:endCxn id="56359" idx="5"/>
          </p:cNvCxnSpPr>
          <p:nvPr/>
        </p:nvCxnSpPr>
        <p:spPr bwMode="auto">
          <a:xfrm rot="16200000" flipV="1">
            <a:off x="1735138" y="4478338"/>
            <a:ext cx="122237" cy="4603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56367" name="66 - TextBox"/>
          <p:cNvSpPr txBox="1">
            <a:spLocks noChangeArrowheads="1"/>
          </p:cNvSpPr>
          <p:nvPr/>
        </p:nvSpPr>
        <p:spPr bwMode="auto">
          <a:xfrm>
            <a:off x="1417638" y="5268913"/>
            <a:ext cx="2274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/>
              <a:t>δεύτερη περιστροφή</a:t>
            </a:r>
          </a:p>
        </p:txBody>
      </p:sp>
      <p:sp useBgFill="1">
        <p:nvSpPr>
          <p:cNvPr id="56368" name="47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  <p:sp>
        <p:nvSpPr>
          <p:cNvPr id="49" name="93 - TextBox"/>
          <p:cNvSpPr txBox="1">
            <a:spLocks noChangeArrowheads="1"/>
          </p:cNvSpPr>
          <p:nvPr/>
        </p:nvSpPr>
        <p:spPr bwMode="auto">
          <a:xfrm>
            <a:off x="609600" y="1219200"/>
            <a:ext cx="638360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Η διαδικασία εισαγωγής είναι ανάλογη αυτής σε </a:t>
            </a:r>
            <a:r>
              <a:rPr lang="el-GR" dirty="0" smtClean="0"/>
              <a:t>(2,4)-δένδρο</a:t>
            </a:r>
            <a:endParaRPr lang="el-G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170" name="AutoShape 67"/>
          <p:cNvCxnSpPr>
            <a:cxnSpLocks noChangeShapeType="1"/>
          </p:cNvCxnSpPr>
          <p:nvPr/>
        </p:nvCxnSpPr>
        <p:spPr bwMode="auto">
          <a:xfrm flipH="1">
            <a:off x="4038600" y="51816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1" name="AutoShape 68"/>
          <p:cNvCxnSpPr>
            <a:cxnSpLocks noChangeShapeType="1"/>
          </p:cNvCxnSpPr>
          <p:nvPr/>
        </p:nvCxnSpPr>
        <p:spPr bwMode="auto">
          <a:xfrm>
            <a:off x="4343400" y="5181600"/>
            <a:ext cx="7620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72" name="Oval 62"/>
          <p:cNvSpPr>
            <a:spLocks noChangeArrowheads="1"/>
          </p:cNvSpPr>
          <p:nvPr/>
        </p:nvSpPr>
        <p:spPr bwMode="auto">
          <a:xfrm>
            <a:off x="3706813" y="4800600"/>
            <a:ext cx="1120775" cy="4572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5  11  32</a:t>
            </a:r>
            <a:endParaRPr lang="en-US" b="1"/>
          </a:p>
        </p:txBody>
      </p:sp>
      <p:sp>
        <p:nvSpPr>
          <p:cNvPr id="7173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4" name="Text Box 3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7175" name="Text Box 46"/>
          <p:cNvSpPr txBox="1">
            <a:spLocks noChangeArrowheads="1"/>
          </p:cNvSpPr>
          <p:nvPr/>
        </p:nvSpPr>
        <p:spPr bwMode="auto">
          <a:xfrm>
            <a:off x="990600" y="2286000"/>
            <a:ext cx="1460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/>
              <a:t>  </a:t>
            </a:r>
            <a:r>
              <a:rPr lang="en-US"/>
              <a:t>2-</a:t>
            </a:r>
            <a:r>
              <a:rPr lang="el-GR"/>
              <a:t>κόμβους</a:t>
            </a:r>
            <a:endParaRPr lang="en-US"/>
          </a:p>
        </p:txBody>
      </p:sp>
      <p:sp>
        <p:nvSpPr>
          <p:cNvPr id="7176" name="Text Box 48"/>
          <p:cNvSpPr txBox="1">
            <a:spLocks noChangeArrowheads="1"/>
          </p:cNvSpPr>
          <p:nvPr/>
        </p:nvSpPr>
        <p:spPr bwMode="auto">
          <a:xfrm>
            <a:off x="593725" y="1219200"/>
            <a:ext cx="7416261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Ένα </a:t>
            </a:r>
            <a:r>
              <a:rPr lang="el-GR" dirty="0" smtClean="0"/>
              <a:t>(2,4)-δένδρο </a:t>
            </a:r>
            <a:r>
              <a:rPr lang="el-GR" dirty="0"/>
              <a:t>αναζήτησης </a:t>
            </a:r>
            <a:r>
              <a:rPr lang="el-GR" dirty="0" smtClean="0"/>
              <a:t>είτε </a:t>
            </a:r>
            <a:r>
              <a:rPr lang="el-GR" dirty="0"/>
              <a:t>είναι κενό είτε αποτελείται από τρεις</a:t>
            </a:r>
          </a:p>
          <a:p>
            <a:r>
              <a:rPr lang="el-GR" dirty="0"/>
              <a:t>τύπους κόμβων</a:t>
            </a:r>
            <a:r>
              <a:rPr lang="en-US" dirty="0"/>
              <a:t>: </a:t>
            </a:r>
          </a:p>
        </p:txBody>
      </p:sp>
      <p:sp>
        <p:nvSpPr>
          <p:cNvPr id="7177" name="Oval 49"/>
          <p:cNvSpPr>
            <a:spLocks noChangeArrowheads="1"/>
          </p:cNvSpPr>
          <p:nvPr/>
        </p:nvSpPr>
        <p:spPr bwMode="auto">
          <a:xfrm>
            <a:off x="4017963" y="2265363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1</a:t>
            </a:r>
          </a:p>
        </p:txBody>
      </p:sp>
      <p:cxnSp>
        <p:nvCxnSpPr>
          <p:cNvPr id="7178" name="AutoShape 50"/>
          <p:cNvCxnSpPr>
            <a:cxnSpLocks noChangeShapeType="1"/>
            <a:stCxn id="7177" idx="5"/>
          </p:cNvCxnSpPr>
          <p:nvPr/>
        </p:nvCxnSpPr>
        <p:spPr bwMode="auto">
          <a:xfrm>
            <a:off x="4343400" y="2590800"/>
            <a:ext cx="3048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79" name="AutoShape 51"/>
          <p:cNvCxnSpPr>
            <a:cxnSpLocks noChangeShapeType="1"/>
            <a:stCxn id="7177" idx="3"/>
          </p:cNvCxnSpPr>
          <p:nvPr/>
        </p:nvCxnSpPr>
        <p:spPr bwMode="auto">
          <a:xfrm flipH="1">
            <a:off x="3810000" y="2590800"/>
            <a:ext cx="263525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80" name="Text Box 52"/>
          <p:cNvSpPr txBox="1">
            <a:spLocks noChangeArrowheads="1"/>
          </p:cNvSpPr>
          <p:nvPr/>
        </p:nvSpPr>
        <p:spPr bwMode="auto">
          <a:xfrm>
            <a:off x="990600" y="3352800"/>
            <a:ext cx="1460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/>
              <a:t>  3</a:t>
            </a:r>
            <a:r>
              <a:rPr lang="en-US"/>
              <a:t>-</a:t>
            </a:r>
            <a:r>
              <a:rPr lang="el-GR"/>
              <a:t>κόμβους</a:t>
            </a:r>
            <a:endParaRPr lang="en-US"/>
          </a:p>
        </p:txBody>
      </p:sp>
      <p:cxnSp>
        <p:nvCxnSpPr>
          <p:cNvPr id="7181" name="AutoShape 54"/>
          <p:cNvCxnSpPr>
            <a:cxnSpLocks noChangeShapeType="1"/>
            <a:stCxn id="7183" idx="5"/>
          </p:cNvCxnSpPr>
          <p:nvPr/>
        </p:nvCxnSpPr>
        <p:spPr bwMode="auto">
          <a:xfrm>
            <a:off x="4537075" y="3667125"/>
            <a:ext cx="176213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82" name="AutoShape 55"/>
          <p:cNvCxnSpPr>
            <a:cxnSpLocks noChangeShapeType="1"/>
            <a:stCxn id="7183" idx="3"/>
          </p:cNvCxnSpPr>
          <p:nvPr/>
        </p:nvCxnSpPr>
        <p:spPr bwMode="auto">
          <a:xfrm flipH="1">
            <a:off x="3821113" y="3667125"/>
            <a:ext cx="176212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83" name="Oval 57"/>
          <p:cNvSpPr>
            <a:spLocks noChangeArrowheads="1"/>
          </p:cNvSpPr>
          <p:nvPr/>
        </p:nvSpPr>
        <p:spPr bwMode="auto">
          <a:xfrm>
            <a:off x="3886200" y="3276600"/>
            <a:ext cx="762000" cy="4572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5  11</a:t>
            </a:r>
            <a:endParaRPr lang="en-US" b="1"/>
          </a:p>
        </p:txBody>
      </p:sp>
      <p:sp>
        <p:nvSpPr>
          <p:cNvPr id="7184" name="Text Box 59"/>
          <p:cNvSpPr txBox="1">
            <a:spLocks noChangeArrowheads="1"/>
          </p:cNvSpPr>
          <p:nvPr/>
        </p:nvSpPr>
        <p:spPr bwMode="auto">
          <a:xfrm>
            <a:off x="990600" y="4876800"/>
            <a:ext cx="1460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l-GR"/>
              <a:t>  4</a:t>
            </a:r>
            <a:r>
              <a:rPr lang="en-US"/>
              <a:t>-</a:t>
            </a:r>
            <a:r>
              <a:rPr lang="el-GR"/>
              <a:t>κόμβους</a:t>
            </a:r>
            <a:endParaRPr lang="en-US"/>
          </a:p>
        </p:txBody>
      </p:sp>
      <p:cxnSp>
        <p:nvCxnSpPr>
          <p:cNvPr id="7185" name="AutoShape 60"/>
          <p:cNvCxnSpPr>
            <a:cxnSpLocks noChangeShapeType="1"/>
            <a:stCxn id="7172" idx="5"/>
          </p:cNvCxnSpPr>
          <p:nvPr/>
        </p:nvCxnSpPr>
        <p:spPr bwMode="auto">
          <a:xfrm>
            <a:off x="4664075" y="5191125"/>
            <a:ext cx="288925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86" name="AutoShape 61"/>
          <p:cNvCxnSpPr>
            <a:cxnSpLocks noChangeShapeType="1"/>
            <a:stCxn id="7172" idx="3"/>
          </p:cNvCxnSpPr>
          <p:nvPr/>
        </p:nvCxnSpPr>
        <p:spPr bwMode="auto">
          <a:xfrm flipH="1">
            <a:off x="3581400" y="5191125"/>
            <a:ext cx="288925" cy="1428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7187" name="AutoShape 66"/>
          <p:cNvCxnSpPr>
            <a:cxnSpLocks noChangeShapeType="1"/>
            <a:stCxn id="7183" idx="4"/>
          </p:cNvCxnSpPr>
          <p:nvPr/>
        </p:nvCxnSpPr>
        <p:spPr bwMode="auto">
          <a:xfrm>
            <a:off x="4267200" y="37338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7188" name="Text Box 69"/>
          <p:cNvSpPr txBox="1">
            <a:spLocks noChangeArrowheads="1"/>
          </p:cNvSpPr>
          <p:nvPr/>
        </p:nvSpPr>
        <p:spPr bwMode="auto">
          <a:xfrm>
            <a:off x="3429000" y="2681288"/>
            <a:ext cx="5715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&lt;11</a:t>
            </a:r>
            <a:endParaRPr lang="el-GR"/>
          </a:p>
        </p:txBody>
      </p:sp>
      <p:sp>
        <p:nvSpPr>
          <p:cNvPr id="7189" name="Text Box 70"/>
          <p:cNvSpPr txBox="1">
            <a:spLocks noChangeArrowheads="1"/>
          </p:cNvSpPr>
          <p:nvPr/>
        </p:nvSpPr>
        <p:spPr bwMode="auto">
          <a:xfrm>
            <a:off x="4457700" y="2681288"/>
            <a:ext cx="5715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&gt;11</a:t>
            </a:r>
            <a:endParaRPr lang="el-GR"/>
          </a:p>
        </p:txBody>
      </p:sp>
      <p:sp>
        <p:nvSpPr>
          <p:cNvPr id="7190" name="Text Box 71"/>
          <p:cNvSpPr txBox="1">
            <a:spLocks noChangeArrowheads="1"/>
          </p:cNvSpPr>
          <p:nvPr/>
        </p:nvSpPr>
        <p:spPr bwMode="auto">
          <a:xfrm>
            <a:off x="3505200" y="3824288"/>
            <a:ext cx="4445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&lt;5</a:t>
            </a:r>
            <a:endParaRPr lang="el-GR"/>
          </a:p>
        </p:txBody>
      </p:sp>
      <p:sp>
        <p:nvSpPr>
          <p:cNvPr id="7191" name="Text Box 72"/>
          <p:cNvSpPr txBox="1">
            <a:spLocks noChangeArrowheads="1"/>
          </p:cNvSpPr>
          <p:nvPr/>
        </p:nvSpPr>
        <p:spPr bwMode="auto">
          <a:xfrm>
            <a:off x="4508500" y="3810000"/>
            <a:ext cx="571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&gt;11</a:t>
            </a:r>
            <a:endParaRPr lang="el-GR"/>
          </a:p>
        </p:txBody>
      </p:sp>
      <p:sp>
        <p:nvSpPr>
          <p:cNvPr id="7192" name="Text Box 73"/>
          <p:cNvSpPr txBox="1">
            <a:spLocks noChangeArrowheads="1"/>
          </p:cNvSpPr>
          <p:nvPr/>
        </p:nvSpPr>
        <p:spPr bwMode="auto">
          <a:xfrm>
            <a:off x="3962400" y="3962400"/>
            <a:ext cx="5715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&gt;5</a:t>
            </a:r>
          </a:p>
          <a:p>
            <a:r>
              <a:rPr lang="en-US"/>
              <a:t>&lt;11</a:t>
            </a:r>
            <a:endParaRPr lang="el-GR"/>
          </a:p>
        </p:txBody>
      </p:sp>
      <p:sp>
        <p:nvSpPr>
          <p:cNvPr id="7193" name="Text Box 74"/>
          <p:cNvSpPr txBox="1">
            <a:spLocks noChangeArrowheads="1"/>
          </p:cNvSpPr>
          <p:nvPr/>
        </p:nvSpPr>
        <p:spPr bwMode="auto">
          <a:xfrm>
            <a:off x="3200400" y="5334000"/>
            <a:ext cx="444500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&lt;5</a:t>
            </a:r>
            <a:endParaRPr lang="el-GR"/>
          </a:p>
        </p:txBody>
      </p:sp>
      <p:sp>
        <p:nvSpPr>
          <p:cNvPr id="7194" name="Text Box 75"/>
          <p:cNvSpPr txBox="1">
            <a:spLocks noChangeArrowheads="1"/>
          </p:cNvSpPr>
          <p:nvPr/>
        </p:nvSpPr>
        <p:spPr bwMode="auto">
          <a:xfrm>
            <a:off x="3657600" y="5454650"/>
            <a:ext cx="5715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&gt;5</a:t>
            </a:r>
          </a:p>
          <a:p>
            <a:pPr algn="ctr"/>
            <a:r>
              <a:rPr lang="en-US"/>
              <a:t>&lt;11</a:t>
            </a:r>
            <a:endParaRPr lang="el-GR"/>
          </a:p>
        </p:txBody>
      </p:sp>
      <p:sp>
        <p:nvSpPr>
          <p:cNvPr id="7195" name="Text Box 76"/>
          <p:cNvSpPr txBox="1">
            <a:spLocks noChangeArrowheads="1"/>
          </p:cNvSpPr>
          <p:nvPr/>
        </p:nvSpPr>
        <p:spPr bwMode="auto">
          <a:xfrm>
            <a:off x="4229100" y="5454650"/>
            <a:ext cx="5715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/>
              <a:t>&gt;11</a:t>
            </a:r>
          </a:p>
          <a:p>
            <a:pPr algn="ctr"/>
            <a:r>
              <a:rPr lang="en-US"/>
              <a:t>&lt;32</a:t>
            </a:r>
            <a:endParaRPr lang="el-GR"/>
          </a:p>
        </p:txBody>
      </p:sp>
      <p:sp>
        <p:nvSpPr>
          <p:cNvPr id="7196" name="Text Box 78"/>
          <p:cNvSpPr txBox="1">
            <a:spLocks noChangeArrowheads="1"/>
          </p:cNvSpPr>
          <p:nvPr/>
        </p:nvSpPr>
        <p:spPr bwMode="auto">
          <a:xfrm>
            <a:off x="4838700" y="5348288"/>
            <a:ext cx="571500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&gt;32</a:t>
            </a:r>
            <a:endParaRPr lang="el-GR"/>
          </a:p>
        </p:txBody>
      </p:sp>
      <p:sp useBgFill="1">
        <p:nvSpPr>
          <p:cNvPr id="7197" name="28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194" name="AutoShape 30"/>
          <p:cNvCxnSpPr>
            <a:cxnSpLocks noChangeShapeType="1"/>
            <a:stCxn id="8207" idx="3"/>
          </p:cNvCxnSpPr>
          <p:nvPr/>
        </p:nvCxnSpPr>
        <p:spPr bwMode="auto">
          <a:xfrm flipH="1">
            <a:off x="3048000" y="4745038"/>
            <a:ext cx="122238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5" name="AutoShape 46"/>
          <p:cNvCxnSpPr>
            <a:cxnSpLocks noChangeShapeType="1"/>
            <a:endCxn id="8207" idx="5"/>
          </p:cNvCxnSpPr>
          <p:nvPr/>
        </p:nvCxnSpPr>
        <p:spPr bwMode="auto">
          <a:xfrm flipH="1" flipV="1">
            <a:off x="3763963" y="4745038"/>
            <a:ext cx="122237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6" name="AutoShape 57"/>
          <p:cNvCxnSpPr>
            <a:cxnSpLocks noChangeShapeType="1"/>
          </p:cNvCxnSpPr>
          <p:nvPr/>
        </p:nvCxnSpPr>
        <p:spPr bwMode="auto">
          <a:xfrm flipH="1">
            <a:off x="32766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197" name="AutoShape 58"/>
          <p:cNvCxnSpPr>
            <a:cxnSpLocks noChangeShapeType="1"/>
          </p:cNvCxnSpPr>
          <p:nvPr/>
        </p:nvCxnSpPr>
        <p:spPr bwMode="auto">
          <a:xfrm>
            <a:off x="3505200" y="4724400"/>
            <a:ext cx="7620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198" name="Text Box 3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0" y="7112000"/>
            <a:ext cx="9144000" cy="6413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/>
              <a:t>TexPoint fonts used in EMF. </a:t>
            </a:r>
          </a:p>
          <a:p>
            <a:pPr algn="ctr"/>
            <a:r>
              <a:rPr lang="en-US"/>
              <a:t>Read the TexPoint manual before you delete this box.: </a:t>
            </a:r>
            <a:r>
              <a:rPr lang="en-US">
                <a:latin typeface="cmmi10" pitchFamily="34" charset="0"/>
              </a:rPr>
              <a:t>A</a:t>
            </a:r>
            <a:r>
              <a:rPr lang="en-US">
                <a:latin typeface="cmr10" pitchFamily="34" charset="0"/>
              </a:rPr>
              <a:t>A</a:t>
            </a:r>
            <a:r>
              <a:rPr lang="en-US">
                <a:latin typeface="cmsy10orig" pitchFamily="34" charset="0"/>
              </a:rPr>
              <a:t>A</a:t>
            </a:r>
            <a:r>
              <a:rPr lang="en-US">
                <a:latin typeface="cmmi7" pitchFamily="34" charset="0"/>
              </a:rPr>
              <a:t>A</a:t>
            </a:r>
            <a:r>
              <a:rPr lang="en-US">
                <a:latin typeface="cmex10" pitchFamily="34" charset="0"/>
              </a:rPr>
              <a:t>A</a:t>
            </a:r>
          </a:p>
        </p:txBody>
      </p:sp>
      <p:sp>
        <p:nvSpPr>
          <p:cNvPr id="8200" name="Text Box 6"/>
          <p:cNvSpPr txBox="1">
            <a:spLocks noChangeArrowheads="1"/>
          </p:cNvSpPr>
          <p:nvPr/>
        </p:nvSpPr>
        <p:spPr bwMode="auto">
          <a:xfrm>
            <a:off x="533400" y="1676400"/>
            <a:ext cx="4087813" cy="3667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/>
              <a:t>Όλα τα φύλλα </a:t>
            </a:r>
            <a:r>
              <a:rPr lang="el-GR" dirty="0" err="1"/>
              <a:t>ισαπέχουν</a:t>
            </a:r>
            <a:r>
              <a:rPr lang="el-GR" dirty="0"/>
              <a:t> από τη ρίζα. </a:t>
            </a:r>
          </a:p>
        </p:txBody>
      </p:sp>
      <p:sp>
        <p:nvSpPr>
          <p:cNvPr id="8201" name="Oval 8"/>
          <p:cNvSpPr>
            <a:spLocks noChangeArrowheads="1"/>
          </p:cNvSpPr>
          <p:nvPr/>
        </p:nvSpPr>
        <p:spPr bwMode="auto">
          <a:xfrm>
            <a:off x="3886200" y="29718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15</a:t>
            </a:r>
          </a:p>
        </p:txBody>
      </p:sp>
      <p:sp>
        <p:nvSpPr>
          <p:cNvPr id="8202" name="Oval 9"/>
          <p:cNvSpPr>
            <a:spLocks noChangeArrowheads="1"/>
          </p:cNvSpPr>
          <p:nvPr/>
        </p:nvSpPr>
        <p:spPr bwMode="auto">
          <a:xfrm>
            <a:off x="2743200" y="3657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4</a:t>
            </a:r>
          </a:p>
        </p:txBody>
      </p:sp>
      <p:sp>
        <p:nvSpPr>
          <p:cNvPr id="8203" name="Oval 10"/>
          <p:cNvSpPr>
            <a:spLocks noChangeArrowheads="1"/>
          </p:cNvSpPr>
          <p:nvPr/>
        </p:nvSpPr>
        <p:spPr bwMode="auto">
          <a:xfrm>
            <a:off x="5257800" y="3657600"/>
            <a:ext cx="6858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19 3</a:t>
            </a:r>
            <a:r>
              <a:rPr lang="en-US" b="1"/>
              <a:t>1</a:t>
            </a:r>
            <a:endParaRPr lang="el-GR" b="1"/>
          </a:p>
        </p:txBody>
      </p:sp>
      <p:sp>
        <p:nvSpPr>
          <p:cNvPr id="8204" name="Oval 11"/>
          <p:cNvSpPr>
            <a:spLocks noChangeArrowheads="1"/>
          </p:cNvSpPr>
          <p:nvPr/>
        </p:nvSpPr>
        <p:spPr bwMode="auto">
          <a:xfrm>
            <a:off x="44958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1</a:t>
            </a:r>
            <a:r>
              <a:rPr lang="el-GR" b="1"/>
              <a:t>6 18</a:t>
            </a:r>
          </a:p>
        </p:txBody>
      </p:sp>
      <p:sp>
        <p:nvSpPr>
          <p:cNvPr id="8205" name="Oval 12"/>
          <p:cNvSpPr>
            <a:spLocks noChangeArrowheads="1"/>
          </p:cNvSpPr>
          <p:nvPr/>
        </p:nvSpPr>
        <p:spPr bwMode="auto">
          <a:xfrm>
            <a:off x="6096000" y="4419600"/>
            <a:ext cx="6096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33 40</a:t>
            </a:r>
          </a:p>
        </p:txBody>
      </p:sp>
      <p:sp>
        <p:nvSpPr>
          <p:cNvPr id="8206" name="Oval 13"/>
          <p:cNvSpPr>
            <a:spLocks noChangeArrowheads="1"/>
          </p:cNvSpPr>
          <p:nvPr/>
        </p:nvSpPr>
        <p:spPr bwMode="auto">
          <a:xfrm>
            <a:off x="54102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/>
              <a:t>2</a:t>
            </a:r>
            <a:r>
              <a:rPr lang="el-GR" b="1"/>
              <a:t>4</a:t>
            </a:r>
          </a:p>
        </p:txBody>
      </p:sp>
      <p:sp>
        <p:nvSpPr>
          <p:cNvPr id="8207" name="Oval 14"/>
          <p:cNvSpPr>
            <a:spLocks noChangeArrowheads="1"/>
          </p:cNvSpPr>
          <p:nvPr/>
        </p:nvSpPr>
        <p:spPr bwMode="auto">
          <a:xfrm>
            <a:off x="3048000" y="4419600"/>
            <a:ext cx="8382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6 9 12</a:t>
            </a:r>
          </a:p>
        </p:txBody>
      </p:sp>
      <p:sp>
        <p:nvSpPr>
          <p:cNvPr id="8208" name="Oval 15"/>
          <p:cNvSpPr>
            <a:spLocks noChangeArrowheads="1"/>
          </p:cNvSpPr>
          <p:nvPr/>
        </p:nvSpPr>
        <p:spPr bwMode="auto">
          <a:xfrm>
            <a:off x="2286000" y="4419600"/>
            <a:ext cx="381000" cy="381000"/>
          </a:xfrm>
          <a:prstGeom prst="ellipse">
            <a:avLst/>
          </a:prstGeom>
          <a:solidFill>
            <a:srgbClr val="EAEAEA">
              <a:alpha val="59999"/>
            </a:srgb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l-GR" b="1"/>
              <a:t>1</a:t>
            </a:r>
          </a:p>
        </p:txBody>
      </p:sp>
      <p:cxnSp>
        <p:nvCxnSpPr>
          <p:cNvPr id="8209" name="AutoShape 17"/>
          <p:cNvCxnSpPr>
            <a:cxnSpLocks noChangeShapeType="1"/>
            <a:stCxn id="8201" idx="5"/>
            <a:endCxn id="8203" idx="1"/>
          </p:cNvCxnSpPr>
          <p:nvPr/>
        </p:nvCxnSpPr>
        <p:spPr bwMode="auto">
          <a:xfrm>
            <a:off x="4211638" y="3297238"/>
            <a:ext cx="114617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10" name="AutoShape 18"/>
          <p:cNvCxnSpPr>
            <a:cxnSpLocks noChangeShapeType="1"/>
            <a:stCxn id="8203" idx="5"/>
            <a:endCxn id="8205" idx="0"/>
          </p:cNvCxnSpPr>
          <p:nvPr/>
        </p:nvCxnSpPr>
        <p:spPr bwMode="auto">
          <a:xfrm>
            <a:off x="5843588" y="3983038"/>
            <a:ext cx="55721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11" name="AutoShape 19"/>
          <p:cNvCxnSpPr>
            <a:cxnSpLocks noChangeShapeType="1"/>
            <a:stCxn id="8203" idx="3"/>
            <a:endCxn id="8204" idx="0"/>
          </p:cNvCxnSpPr>
          <p:nvPr/>
        </p:nvCxnSpPr>
        <p:spPr bwMode="auto">
          <a:xfrm flipH="1">
            <a:off x="4800600" y="3983038"/>
            <a:ext cx="55721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12" name="AutoShape 20"/>
          <p:cNvCxnSpPr>
            <a:cxnSpLocks noChangeShapeType="1"/>
            <a:stCxn id="8203" idx="4"/>
            <a:endCxn id="8206" idx="0"/>
          </p:cNvCxnSpPr>
          <p:nvPr/>
        </p:nvCxnSpPr>
        <p:spPr bwMode="auto">
          <a:xfrm>
            <a:off x="5600700" y="4038600"/>
            <a:ext cx="0" cy="381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13" name="AutoShape 21"/>
          <p:cNvCxnSpPr>
            <a:cxnSpLocks noChangeShapeType="1"/>
            <a:stCxn id="8201" idx="3"/>
            <a:endCxn id="8202" idx="7"/>
          </p:cNvCxnSpPr>
          <p:nvPr/>
        </p:nvCxnSpPr>
        <p:spPr bwMode="auto">
          <a:xfrm flipH="1">
            <a:off x="3068638" y="3297238"/>
            <a:ext cx="873125" cy="4159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14" name="AutoShape 22"/>
          <p:cNvCxnSpPr>
            <a:cxnSpLocks noChangeShapeType="1"/>
            <a:stCxn id="8202" idx="5"/>
            <a:endCxn id="8207" idx="0"/>
          </p:cNvCxnSpPr>
          <p:nvPr/>
        </p:nvCxnSpPr>
        <p:spPr bwMode="auto">
          <a:xfrm>
            <a:off x="3068638" y="3983038"/>
            <a:ext cx="398462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15" name="AutoShape 23"/>
          <p:cNvCxnSpPr>
            <a:cxnSpLocks noChangeShapeType="1"/>
            <a:stCxn id="8202" idx="3"/>
            <a:endCxn id="8208" idx="0"/>
          </p:cNvCxnSpPr>
          <p:nvPr/>
        </p:nvCxnSpPr>
        <p:spPr bwMode="auto">
          <a:xfrm flipH="1">
            <a:off x="2476500" y="3983038"/>
            <a:ext cx="322263" cy="4365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16" name="AutoShape 24"/>
          <p:cNvCxnSpPr>
            <a:cxnSpLocks noChangeShapeType="1"/>
            <a:stCxn id="8208" idx="3"/>
          </p:cNvCxnSpPr>
          <p:nvPr/>
        </p:nvCxnSpPr>
        <p:spPr bwMode="auto">
          <a:xfrm flipH="1">
            <a:off x="22860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17" name="AutoShape 29"/>
          <p:cNvCxnSpPr>
            <a:cxnSpLocks noChangeShapeType="1"/>
            <a:stCxn id="8208" idx="5"/>
          </p:cNvCxnSpPr>
          <p:nvPr/>
        </p:nvCxnSpPr>
        <p:spPr bwMode="auto">
          <a:xfrm>
            <a:off x="26114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18" name="AutoShape 48"/>
          <p:cNvCxnSpPr>
            <a:cxnSpLocks noChangeShapeType="1"/>
            <a:endCxn id="8204" idx="3"/>
          </p:cNvCxnSpPr>
          <p:nvPr/>
        </p:nvCxnSpPr>
        <p:spPr bwMode="auto">
          <a:xfrm flipV="1">
            <a:off x="4484688" y="4745038"/>
            <a:ext cx="10001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19" name="AutoShape 50"/>
          <p:cNvCxnSpPr>
            <a:cxnSpLocks noChangeShapeType="1"/>
            <a:endCxn id="8206" idx="3"/>
          </p:cNvCxnSpPr>
          <p:nvPr/>
        </p:nvCxnSpPr>
        <p:spPr bwMode="auto">
          <a:xfrm flipV="1">
            <a:off x="5410200" y="4745038"/>
            <a:ext cx="5556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20" name="AutoShape 52"/>
          <p:cNvCxnSpPr>
            <a:cxnSpLocks noChangeShapeType="1"/>
            <a:endCxn id="8206" idx="5"/>
          </p:cNvCxnSpPr>
          <p:nvPr/>
        </p:nvCxnSpPr>
        <p:spPr bwMode="auto">
          <a:xfrm flipH="1" flipV="1">
            <a:off x="5735638" y="4745038"/>
            <a:ext cx="55562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21" name="AutoShape 54"/>
          <p:cNvCxnSpPr>
            <a:cxnSpLocks noChangeShapeType="1"/>
            <a:endCxn id="8205" idx="3"/>
          </p:cNvCxnSpPr>
          <p:nvPr/>
        </p:nvCxnSpPr>
        <p:spPr bwMode="auto">
          <a:xfrm flipV="1">
            <a:off x="6129338" y="4745038"/>
            <a:ext cx="55562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22" name="AutoShape 56"/>
          <p:cNvCxnSpPr>
            <a:cxnSpLocks noChangeShapeType="1"/>
            <a:endCxn id="8205" idx="5"/>
          </p:cNvCxnSpPr>
          <p:nvPr/>
        </p:nvCxnSpPr>
        <p:spPr bwMode="auto">
          <a:xfrm flipH="1" flipV="1">
            <a:off x="6616700" y="4745038"/>
            <a:ext cx="55563" cy="1873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23" name="AutoShape 60"/>
          <p:cNvCxnSpPr>
            <a:cxnSpLocks noChangeShapeType="1"/>
            <a:stCxn id="8204" idx="5"/>
          </p:cNvCxnSpPr>
          <p:nvPr/>
        </p:nvCxnSpPr>
        <p:spPr bwMode="auto">
          <a:xfrm>
            <a:off x="5016500" y="4745038"/>
            <a:ext cx="100013" cy="1317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24" name="AutoShape 63"/>
          <p:cNvCxnSpPr>
            <a:cxnSpLocks noChangeShapeType="1"/>
            <a:stCxn id="8204" idx="4"/>
          </p:cNvCxnSpPr>
          <p:nvPr/>
        </p:nvCxnSpPr>
        <p:spPr bwMode="auto">
          <a:xfrm>
            <a:off x="48006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8225" name="AutoShape 64"/>
          <p:cNvCxnSpPr>
            <a:cxnSpLocks noChangeShapeType="1"/>
            <a:stCxn id="8205" idx="4"/>
          </p:cNvCxnSpPr>
          <p:nvPr/>
        </p:nvCxnSpPr>
        <p:spPr bwMode="auto">
          <a:xfrm>
            <a:off x="6400800" y="4800600"/>
            <a:ext cx="0" cy="1524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</p:cxnSp>
      <p:sp>
        <p:nvSpPr>
          <p:cNvPr id="8226" name="Rectangle 7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484187"/>
          </a:xfrm>
          <a:noFill/>
        </p:spPr>
        <p:txBody>
          <a:bodyPr/>
          <a:lstStyle/>
          <a:p>
            <a:pPr eaLnBrk="1" hangingPunct="1"/>
            <a:r>
              <a:rPr lang="el-GR" sz="3000" dirty="0" smtClean="0">
                <a:latin typeface="Times New Roman" pitchFamily="18" charset="0"/>
                <a:cs typeface="Times New Roman" pitchFamily="18" charset="0"/>
              </a:rPr>
              <a:t>(2,4)-Δένδρα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</p:txBody>
      </p:sp>
      <p:sp useBgFill="1">
        <p:nvSpPr>
          <p:cNvPr id="8227" name="34 - Ορθογώνιο"/>
          <p:cNvSpPr>
            <a:spLocks noChangeArrowheads="1"/>
          </p:cNvSpPr>
          <p:nvPr/>
        </p:nvSpPr>
        <p:spPr bwMode="auto">
          <a:xfrm>
            <a:off x="0" y="6096000"/>
            <a:ext cx="9144000" cy="228600"/>
          </a:xfrm>
          <a:prstGeom prst="rect">
            <a:avLst/>
          </a:prstGeom>
          <a:ln w="9525" algn="ctr">
            <a:noFill/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RSTLOUKAS20G@9JM6IHMR48BGY5K9" val="3164"/>
  <p:tag name="FIRSTGEORGIAD@QR90Z50HB7WXYZ01" val="2846"/>
  <p:tag name="DEFAULTDISPLAYSOURCE" val="\documentclass{article}\pagestyle{empty}&#10;\begin{document}&#10;&#10;\end{document}&#10;"/>
  <p:tag name="EMBEDFONTS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\ge k_{d-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8"/>
  <p:tag name="PICTUREFILESIZE" val="10729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"/>
  <p:tag name="PICTUREFILESIZE" val="344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{d-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65206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{i} \le k \le k_{i+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=2,3,\ldots,d-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6"/>
  <p:tag name="PICTUREFILESIZE" val="212834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1, k_2, \ldots, k_{d-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5"/>
  <p:tag name="PICTUREFILESIZE" val="18210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3422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0, X_1, \ldots, X_{d-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5"/>
  <p:tag name="PICTUREFILESIZE" val="21016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"/>
  <p:tag name="PICTUREFILESIZE" val="37818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\le 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7656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\ge k_{d-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38"/>
  <p:tag name="PICTUREFILESIZE" val="10729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"/>
  <p:tag name="PICTUREFILESIZE" val="34478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{d-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3"/>
  <p:tag name="PICTUREFILESIZE" val="65206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{i} \le k \le k_{i+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8"/>
  <p:tag name="PICTUREFILESIZE" val="178222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i=2,3,\ldots,d-2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6"/>
  <p:tag name="PICTUREFILESIZE" val="21283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_1, k_2, \ldots, k_{d-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65"/>
  <p:tag name="PICTUREFILESIZE" val="182106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"/>
  <p:tag name="PICTUREFILESIZE" val="34478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{i-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2534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{i+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2"/>
  <p:tag name="PICTUREFILESIZE" val="68422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i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2"/>
  <p:tag name="PICTUREFILESIZE" val="3447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=\lceil m/2 \rceil, b = m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7"/>
  <p:tag name="PICTUREFILESIZE" val="23605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a=2, b = 4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0"/>
  <p:tag name="PICTUREFILESIZE" val="14069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0"/>
  <p:tag name="PICTUREFILESIZE" val="23422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O(\log{N})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39"/>
  <p:tag name="PICTUREFILESIZE" val="3125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0, X_1, \ldots, X_{d-1}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75"/>
  <p:tag name="PICTUREFILESIZE" val="210162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X_0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13"/>
  <p:tag name="PICTUREFILESIZE" val="37818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 \le k_1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27"/>
  <p:tag name="PICTUREFILESIZE" val="76562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$k$&#10;\end{document}&#10;"/>
  <p:tag name="FILENAME" val="TP_tmp"/>
  <p:tag name="FORMAT" val="bmp256"/>
  <p:tag name="RES" val="1200"/>
  <p:tag name="BLEND" val="0"/>
  <p:tag name="TRANSPARENT" val="1"/>
  <p:tag name="TBUG" val="0"/>
  <p:tag name="ALLOWFS" val="0"/>
  <p:tag name="ORIGWIDTH" val="5"/>
  <p:tag name="PICTUREFILESIZE" val="1225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article}\pagestyle{empty}&#10;\begin{document}&#10;&#10;$$&#10;&lt; 2 \log{N} + 2 &#10;$$&#10;\end{document}&#10;"/>
  <p:tag name="FILENAME" val="TP_tmp"/>
  <p:tag name="FORMAT" val="bmp256"/>
  <p:tag name="RES" val="600"/>
  <p:tag name="BLEND" val="0"/>
  <p:tag name="TRANSPARENT" val="1"/>
  <p:tag name="TBUG" val="0"/>
  <p:tag name="ALLOWFS" val="0"/>
  <p:tag name="ORIGWIDTH" val="58"/>
  <p:tag name="PICTUREFILESIZE" val="4125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HIDDENFONTSHAPE" val="true"/>
</p:tagLst>
</file>

<file path=ppt/theme/theme1.xml><?xml version="1.0" encoding="utf-8"?>
<a:theme xmlns:a="http://schemas.openxmlformats.org/drawingml/2006/main" name="Kant">
  <a:themeElements>
    <a:clrScheme name="Kant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Kant">
      <a:majorFont>
        <a:latin typeface="Garamond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Kant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Kant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Kant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25888</TotalTime>
  <Words>4405</Words>
  <Application>Microsoft Office PowerPoint</Application>
  <PresentationFormat>Προβολή στην οθόνη (4:3)</PresentationFormat>
  <Paragraphs>1074</Paragraphs>
  <Slides>74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12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74</vt:i4>
      </vt:variant>
    </vt:vector>
  </HeadingPairs>
  <TitlesOfParts>
    <vt:vector size="87" baseType="lpstr">
      <vt:lpstr>Arial</vt:lpstr>
      <vt:lpstr>Times New Roman</vt:lpstr>
      <vt:lpstr>cmmi10</vt:lpstr>
      <vt:lpstr>cmr10</vt:lpstr>
      <vt:lpstr>cmsy10orig</vt:lpstr>
      <vt:lpstr>cmmi7</vt:lpstr>
      <vt:lpstr>cmex10</vt:lpstr>
      <vt:lpstr>Calibri</vt:lpstr>
      <vt:lpstr>Symbol</vt:lpstr>
      <vt:lpstr>Wingdings</vt:lpstr>
      <vt:lpstr>Courier New</vt:lpstr>
      <vt:lpstr>Garamond</vt:lpstr>
      <vt:lpstr>Kant</vt:lpstr>
      <vt:lpstr>Δένδρα Αναζήτησης Πολλαπλής Διακλάδωσης</vt:lpstr>
      <vt:lpstr>Δένδρα Αναζήτησης Πολλαπλής Διακλάδωσης</vt:lpstr>
      <vt:lpstr>Δένδρα Αναζήτησης Πολλαπλής Διακλάδωσης</vt:lpstr>
      <vt:lpstr>Δένδρα Αναζήτησης Πολλαπλής Διακλάδωσης</vt:lpstr>
      <vt:lpstr>(a,b) Δένδρα</vt:lpstr>
      <vt:lpstr>(a,b) Δένδρα</vt:lpstr>
      <vt:lpstr>(a,b) Δένδρα</vt:lpstr>
      <vt:lpstr>(2,4)-Δένδρα</vt:lpstr>
      <vt:lpstr>(2,4)-Δένδρα</vt:lpstr>
      <vt:lpstr>(2,4)-Δένδρα</vt:lpstr>
      <vt:lpstr>(2,4)-Δένδρα</vt:lpstr>
      <vt:lpstr>(2,4)-Δένδρα</vt:lpstr>
      <vt:lpstr>(2,4)-Δένδρα</vt:lpstr>
      <vt:lpstr>(2,4)-Δένδρα</vt:lpstr>
      <vt:lpstr>(2,4)-Δένδρα</vt:lpstr>
      <vt:lpstr>(2,4)-Δένδρα</vt:lpstr>
      <vt:lpstr>(2,4)-Δένδρα</vt:lpstr>
      <vt:lpstr>(2,4)-Δένδρα</vt:lpstr>
      <vt:lpstr>(2,4)-Δένδρα</vt:lpstr>
      <vt:lpstr>(2,4)-Δένδρα</vt:lpstr>
      <vt:lpstr>(2,4)-Δένδρα</vt:lpstr>
      <vt:lpstr>(2,4)-Δένδρα</vt:lpstr>
      <vt:lpstr>(2,4)-Δένδρα: Εισαγωγή</vt:lpstr>
      <vt:lpstr>(2,4)-Δένδρα: Εισαγωγή</vt:lpstr>
      <vt:lpstr>(2,4)-Δένδρα: Εισαγωγή</vt:lpstr>
      <vt:lpstr>(2,4)-Δένδρα: Εισαγωγή</vt:lpstr>
      <vt:lpstr>(2,4)-Δένδρα: Εισαγωγή</vt:lpstr>
      <vt:lpstr>(2,4)-Δένδρα: Εισαγωγή</vt:lpstr>
      <vt:lpstr>(2,4)-Δένδρα: Εισαγωγή</vt:lpstr>
      <vt:lpstr>(2,4)-Δένδρα: Εισαγωγή</vt:lpstr>
      <vt:lpstr>(2,4)-Δένδρα: Εισαγωγή</vt:lpstr>
      <vt:lpstr>(2,4)-Δένδρα: Εισαγωγή</vt:lpstr>
      <vt:lpstr>(2,4)-Δένδρα: Εισαγωγή</vt:lpstr>
      <vt:lpstr>(2,4)-Δένδρα: Εισαγωγή</vt:lpstr>
      <vt:lpstr>(2,4)-Δένδρα: Εισαγωγή</vt:lpstr>
      <vt:lpstr>(2,4)-Δένδρα: Εισαγωγή</vt:lpstr>
      <vt:lpstr>(2,4)-Δένδρα: Εισαγωγή</vt:lpstr>
      <vt:lpstr>(2,4)-Δένδρα: Εισαγωγή</vt:lpstr>
      <vt:lpstr>(2,4)-Δένδρα: Διαγραφή</vt:lpstr>
      <vt:lpstr>(2,4)-Δένδρα: Διαγραφή</vt:lpstr>
      <vt:lpstr>(2,4)-Δένδρα: Διαγραφή</vt:lpstr>
      <vt:lpstr>(2,4)-Δένδρα: Διαγραφή</vt:lpstr>
      <vt:lpstr>(2,4)-Δένδρα: Διαγραφή</vt:lpstr>
      <vt:lpstr>(2,4)-Δένδρα: Διαγραφή</vt:lpstr>
      <vt:lpstr>(2,4)-Δένδρα: Διαγραφή</vt:lpstr>
      <vt:lpstr>(2,4)-Δένδρα: Διαγραφή</vt:lpstr>
      <vt:lpstr>(2,4)-Δένδρα: Διαγραφή</vt:lpstr>
      <vt:lpstr>(2,4)-Δένδρα: Διαγραφή</vt:lpstr>
      <vt:lpstr>(2,4)-Δένδρα: Διαγραφή</vt:lpstr>
      <vt:lpstr>(2,4)-Δένδρα: Διαγραφή</vt:lpstr>
      <vt:lpstr>(2,4)-Δένδρα: Διαγραφή</vt:lpstr>
      <vt:lpstr>(2,4)-Δένδρα: Διαγραφή</vt:lpstr>
      <vt:lpstr>(2,4)-Δένδρα: Διαγραφή</vt:lpstr>
      <vt:lpstr>(2,4)-Δένδρα: Διαγραφή</vt:lpstr>
      <vt:lpstr>(2,4)-Δένδρα: Διαγραφή</vt:lpstr>
      <vt:lpstr>(2,4)-Δένδρα ως Κοκκινόμαυρα Δένδρα</vt:lpstr>
      <vt:lpstr>(2,4)-Δένδρα ως Κοκκινόμαυρα Δένδρα</vt:lpstr>
      <vt:lpstr>(2,4)-Δένδρα ως Κοκκινόμαυρα Δένδρα</vt:lpstr>
      <vt:lpstr>(2,4)-Δένδρα ως Κοκκινόμαυρα Δένδρα</vt:lpstr>
      <vt:lpstr>(2,4)-Δένδρα ως Κοκκινόμαυρα Δένδρα</vt:lpstr>
      <vt:lpstr>(2,4)-Δένδρα ως Κοκκινόμαυρα Δένδρα</vt:lpstr>
      <vt:lpstr>(2,4)-Δένδρα ως Κοκκινόμαυρα Δένδρα</vt:lpstr>
      <vt:lpstr>(2,4)-Δένδρα ως Κοκκινόμαυρα Δένδρα</vt:lpstr>
      <vt:lpstr>(2,4)-Δένδρα ως Κοκκινόμαυρα Δένδρα</vt:lpstr>
      <vt:lpstr>(2,4)-Δένδρα ως Κοκκινόμαυρα Δένδρα</vt:lpstr>
      <vt:lpstr>(2,4)-Δένδρα ως Κοκκινόμαυρα Δένδρα</vt:lpstr>
      <vt:lpstr>(2,4)-Δένδρα ως Κοκκινόμαυρα Δένδρα</vt:lpstr>
      <vt:lpstr>(2,4)-Δένδρα ως Κοκκινόμαυρα Δένδρα</vt:lpstr>
      <vt:lpstr>(2,4)-Δένδρα ως Κοκκινόμαυρα Δένδρα</vt:lpstr>
      <vt:lpstr>(2,4)-Δένδρα ως Κοκκινόμαυρα Δένδρα</vt:lpstr>
      <vt:lpstr>(2,4)-Δένδρα ως Κοκκινόμαυρα Δένδρα</vt:lpstr>
      <vt:lpstr>(2,4)-Δένδρα ως Κοκκινόμαυρα Δένδρα</vt:lpstr>
      <vt:lpstr>(2,4)-Δένδρα ως Κοκκινόμαυρα Δένδρα</vt:lpstr>
      <vt:lpstr>(2,4)-Δένδρα ως Κοκκινόμαυρα Δένδρα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935</cp:revision>
  <dcterms:created xsi:type="dcterms:W3CDTF">2005-02-17T20:55:19Z</dcterms:created>
  <dcterms:modified xsi:type="dcterms:W3CDTF">2013-12-16T10:30:04Z</dcterms:modified>
</cp:coreProperties>
</file>