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Default Extension="xml" ContentType="application/xml"/>
  <Override PartName="/ppt/slides/slide50.xml" ContentType="application/vnd.openxmlformats-officedocument.presentationml.slide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39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17.xml" ContentType="application/vnd.openxmlformats-officedocument.presentationml.tags+xml"/>
  <Override PartName="/ppt/tags/tag364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41.xml" ContentType="application/vnd.openxmlformats-officedocument.presentationml.tags+xml"/>
  <Override PartName="/ppt/tags/tag279.xml" ContentType="application/vnd.openxmlformats-officedocument.presentationml.tags+xml"/>
  <Override PartName="/ppt/tags/tag342.xml" ContentType="application/vnd.openxmlformats-officedocument.presentationml.tags+xml"/>
  <Override PartName="/ppt/slides/slide88.xml" ContentType="application/vnd.openxmlformats-officedocument.presentationml.slide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320.xml" ContentType="application/vnd.openxmlformats-officedocument.presentationml.tags+xml"/>
  <Override PartName="/ppt/slides/slide19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44.xml" ContentType="application/vnd.openxmlformats-officedocument.presentationml.slide+xml"/>
  <Override PartName="/ppt/tags/tag235.xml" ContentType="application/vnd.openxmlformats-officedocument.presentationml.tags+xml"/>
  <Override PartName="/ppt/tags/tag282.xml" ContentType="application/vnd.openxmlformats-officedocument.presentationml.tags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tags/tag358.xml" ContentType="application/vnd.openxmlformats-officedocument.presentationml.tags+xml"/>
  <Override PartName="/ppt/tags/tag35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36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361.xml" ContentType="application/vnd.openxmlformats-officedocument.presentationml.tags+xml"/>
  <Override PartName="/ppt/tags/tag106.xml" ContentType="application/vnd.openxmlformats-officedocument.presentationml.tags+xml"/>
  <Override PartName="/ppt/tags/tag153.xml" ContentType="application/vnd.openxmlformats-officedocument.presentationml.tags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54.xml" ContentType="application/vnd.openxmlformats-officedocument.presentationml.tags+xml"/>
  <Override PartName="/ppt/tags/tag265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308.xml" ContentType="application/vnd.openxmlformats-officedocument.presentationml.tags+xml"/>
  <Override PartName="/ppt/tags/tag355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44.xml" ContentType="application/vnd.openxmlformats-officedocument.presentationml.tags+xml"/>
  <Override PartName="/ppt/slides/slide79.xml" ContentType="application/vnd.openxmlformats-officedocument.presentationml.slide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333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tags/tag311.xml" ContentType="application/vnd.openxmlformats-officedocument.presentationml.tags+xml"/>
  <Override PartName="/ppt/slides/slide57.xml" ContentType="application/vnd.openxmlformats-officedocument.presentationml.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300.xml" ContentType="application/vnd.openxmlformats-officedocument.presentationml.tags+xml"/>
  <Override PartName="/ppt/slides/slide46.xml" ContentType="application/vnd.openxmlformats-officedocument.presentationml.slide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73.xml" ContentType="application/vnd.openxmlformats-officedocument.presentationml.tags+xml"/>
  <Override PartName="/ppt/tags/tag284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338.xml" ContentType="application/vnd.openxmlformats-officedocument.presentationml.tags+xml"/>
  <Override PartName="/ppt/tags/tag349.xml" ContentType="application/vnd.openxmlformats-officedocument.presentationml.tags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327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41.xml" ContentType="application/vnd.openxmlformats-officedocument.presentationml.tags+xml"/>
  <Override PartName="/ppt/tags/tag352.xml" ContentType="application/vnd.openxmlformats-officedocument.presentationml.tags+xml"/>
  <Override PartName="/ppt/slides/slide87.xml" ContentType="application/vnd.openxmlformats-officedocument.presentationml.slide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78.xml" ContentType="application/vnd.openxmlformats-officedocument.presentationml.tags+xml"/>
  <Override PartName="/ppt/tags/tag330.xml" ContentType="application/vnd.openxmlformats-officedocument.presentationml.tag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slides/slide32.xml" ContentType="application/vnd.openxmlformats-officedocument.presentationml.slide+xml"/>
  <Default Extension="fntdata" ContentType="application/x-fontdata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tags/tag35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6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3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302.xml" ContentType="application/vnd.openxmlformats-officedocument.presentationml.tags+xml"/>
  <Override PartName="/ppt/slides/slide48.xml" ContentType="application/vnd.openxmlformats-officedocument.presentationml.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329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365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07.xml" ContentType="application/vnd.openxmlformats-officedocument.presentationml.tags+xml"/>
  <Override PartName="/ppt/tags/tag343.xml" ContentType="application/vnd.openxmlformats-officedocument.presentationml.tags+xml"/>
  <Override PartName="/ppt/tags/tag354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32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35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tags/tag348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33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26.xml" ContentType="application/vnd.openxmlformats-officedocument.presentationml.tags+xml"/>
  <Override PartName="/ppt/tags/tag36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34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slides/slide53.xml" ContentType="application/vnd.openxmlformats-officedocument.presentationml.slide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Default Extension="jpeg" ContentType="image/jpeg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45.xml" ContentType="application/vnd.openxmlformats-officedocument.presentationml.tags+xml"/>
  <Override PartName="/ppt/tags/tag356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334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323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slides/slide58.xml" ContentType="application/vnd.openxmlformats-officedocument.presentationml.slide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slides/slide77.xml" ContentType="application/vnd.openxmlformats-officedocument.presentationml.slide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slides/slide55.xml" ContentType="application/vnd.openxmlformats-officedocument.presentationml.slide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slides/slide33.xml" ContentType="application/vnd.openxmlformats-officedocument.presentationml.slide+xml"/>
  <Override PartName="/ppt/slides/slide80.xml" ContentType="application/vnd.openxmlformats-officedocument.presentationml.slide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presentation.xml" ContentType="application/vnd.openxmlformats-officedocument.presentationml.presentation.main+xml"/>
  <Override PartName="/ppt/tags/tag34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slides/slide49.xml" ContentType="application/vnd.openxmlformats-officedocument.presentationml.slide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6" r:id="rId1"/>
  </p:sldMasterIdLst>
  <p:handoutMasterIdLst>
    <p:handoutMasterId r:id="rId90"/>
  </p:handoutMasterIdLst>
  <p:sldIdLst>
    <p:sldId id="456" r:id="rId2"/>
    <p:sldId id="654" r:id="rId3"/>
    <p:sldId id="548" r:id="rId4"/>
    <p:sldId id="489" r:id="rId5"/>
    <p:sldId id="507" r:id="rId6"/>
    <p:sldId id="513" r:id="rId7"/>
    <p:sldId id="516" r:id="rId8"/>
    <p:sldId id="514" r:id="rId9"/>
    <p:sldId id="515" r:id="rId10"/>
    <p:sldId id="508" r:id="rId11"/>
    <p:sldId id="549" r:id="rId12"/>
    <p:sldId id="509" r:id="rId13"/>
    <p:sldId id="550" r:id="rId14"/>
    <p:sldId id="551" r:id="rId15"/>
    <p:sldId id="618" r:id="rId16"/>
    <p:sldId id="619" r:id="rId17"/>
    <p:sldId id="621" r:id="rId18"/>
    <p:sldId id="620" r:id="rId19"/>
    <p:sldId id="622" r:id="rId20"/>
    <p:sldId id="623" r:id="rId21"/>
    <p:sldId id="624" r:id="rId22"/>
    <p:sldId id="625" r:id="rId23"/>
    <p:sldId id="626" r:id="rId24"/>
    <p:sldId id="571" r:id="rId25"/>
    <p:sldId id="627" r:id="rId26"/>
    <p:sldId id="628" r:id="rId27"/>
    <p:sldId id="629" r:id="rId28"/>
    <p:sldId id="630" r:id="rId29"/>
    <p:sldId id="632" r:id="rId30"/>
    <p:sldId id="631" r:id="rId31"/>
    <p:sldId id="633" r:id="rId32"/>
    <p:sldId id="634" r:id="rId33"/>
    <p:sldId id="635" r:id="rId34"/>
    <p:sldId id="636" r:id="rId35"/>
    <p:sldId id="637" r:id="rId36"/>
    <p:sldId id="638" r:id="rId37"/>
    <p:sldId id="552" r:id="rId38"/>
    <p:sldId id="576" r:id="rId39"/>
    <p:sldId id="577" r:id="rId40"/>
    <p:sldId id="578" r:id="rId41"/>
    <p:sldId id="579" r:id="rId42"/>
    <p:sldId id="580" r:id="rId43"/>
    <p:sldId id="581" r:id="rId44"/>
    <p:sldId id="582" r:id="rId45"/>
    <p:sldId id="583" r:id="rId46"/>
    <p:sldId id="584" r:id="rId47"/>
    <p:sldId id="585" r:id="rId48"/>
    <p:sldId id="586" r:id="rId49"/>
    <p:sldId id="587" r:id="rId50"/>
    <p:sldId id="588" r:id="rId51"/>
    <p:sldId id="589" r:id="rId52"/>
    <p:sldId id="590" r:id="rId53"/>
    <p:sldId id="591" r:id="rId54"/>
    <p:sldId id="592" r:id="rId55"/>
    <p:sldId id="593" r:id="rId56"/>
    <p:sldId id="594" r:id="rId57"/>
    <p:sldId id="595" r:id="rId58"/>
    <p:sldId id="596" r:id="rId59"/>
    <p:sldId id="597" r:id="rId60"/>
    <p:sldId id="598" r:id="rId61"/>
    <p:sldId id="599" r:id="rId62"/>
    <p:sldId id="611" r:id="rId63"/>
    <p:sldId id="612" r:id="rId64"/>
    <p:sldId id="613" r:id="rId65"/>
    <p:sldId id="614" r:id="rId66"/>
    <p:sldId id="615" r:id="rId67"/>
    <p:sldId id="616" r:id="rId68"/>
    <p:sldId id="617" r:id="rId69"/>
    <p:sldId id="553" r:id="rId70"/>
    <p:sldId id="554" r:id="rId71"/>
    <p:sldId id="555" r:id="rId72"/>
    <p:sldId id="556" r:id="rId73"/>
    <p:sldId id="557" r:id="rId74"/>
    <p:sldId id="639" r:id="rId75"/>
    <p:sldId id="640" r:id="rId76"/>
    <p:sldId id="641" r:id="rId77"/>
    <p:sldId id="642" r:id="rId78"/>
    <p:sldId id="643" r:id="rId79"/>
    <p:sldId id="644" r:id="rId80"/>
    <p:sldId id="645" r:id="rId81"/>
    <p:sldId id="646" r:id="rId82"/>
    <p:sldId id="647" r:id="rId83"/>
    <p:sldId id="648" r:id="rId84"/>
    <p:sldId id="649" r:id="rId85"/>
    <p:sldId id="650" r:id="rId86"/>
    <p:sldId id="651" r:id="rId87"/>
    <p:sldId id="652" r:id="rId88"/>
    <p:sldId id="653" r:id="rId89"/>
  </p:sldIdLst>
  <p:sldSz cx="9144000" cy="6858000" type="screen4x3"/>
  <p:notesSz cx="6858000" cy="9144000"/>
  <p:embeddedFontLst>
    <p:embeddedFont>
      <p:font typeface="cmmi10" pitchFamily="34" charset="0"/>
      <p:regular r:id="rId91"/>
    </p:embeddedFont>
    <p:embeddedFont>
      <p:font typeface="cmr10" pitchFamily="34" charset="0"/>
      <p:regular r:id="rId92"/>
    </p:embeddedFont>
    <p:embeddedFont>
      <p:font typeface="cmsy10orig" pitchFamily="34" charset="0"/>
      <p:regular r:id="rId93"/>
    </p:embeddedFont>
    <p:embeddedFont>
      <p:font typeface="cmmi7" pitchFamily="34" charset="0"/>
      <p:regular r:id="rId94"/>
    </p:embeddedFont>
    <p:embeddedFont>
      <p:font typeface="cmex10" pitchFamily="34" charset="0"/>
      <p:regular r:id="rId95"/>
    </p:embeddedFont>
    <p:embeddedFont>
      <p:font typeface="Lucida Console" pitchFamily="49" charset="0"/>
      <p:regular r:id="rId96"/>
    </p:embeddedFont>
    <p:embeddedFont>
      <p:font typeface="Calibri" pitchFamily="34" charset="0"/>
      <p:regular r:id="rId97"/>
      <p:bold r:id="rId98"/>
      <p:italic r:id="rId99"/>
      <p:boldItalic r:id="rId100"/>
    </p:embeddedFont>
    <p:embeddedFont>
      <p:font typeface="Garamond" pitchFamily="18" charset="0"/>
      <p:regular r:id="rId101"/>
      <p:bold r:id="rId102"/>
      <p:italic r:id="rId103"/>
    </p:embeddedFont>
  </p:embeddedFontLst>
  <p:custDataLst>
    <p:tags r:id="rId10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3399FF"/>
    <a:srgbClr val="FF9900"/>
    <a:srgbClr val="FF3300"/>
    <a:srgbClr val="CC3300"/>
    <a:srgbClr val="FF6600"/>
    <a:srgbClr val="FFC979"/>
    <a:srgbClr val="FFB547"/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65" autoAdjust="0"/>
    <p:restoredTop sz="98875" autoAdjust="0"/>
  </p:normalViewPr>
  <p:slideViewPr>
    <p:cSldViewPr>
      <p:cViewPr>
        <p:scale>
          <a:sx n="90" d="100"/>
          <a:sy n="90" d="100"/>
        </p:scale>
        <p:origin x="-135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font" Target="fonts/font12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handoutMaster" Target="handoutMasters/handoutMaster1.xml"/><Relationship Id="rId95" Type="http://schemas.openxmlformats.org/officeDocument/2006/relationships/font" Target="fonts/font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font" Target="fonts/font10.fntdata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font" Target="fonts/font3.fntdata"/><Relationship Id="rId98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font" Target="fonts/font13.fntdata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font" Target="fonts/font1.fntdata"/><Relationship Id="rId9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4.fntdata"/><Relationship Id="rId99" Type="http://schemas.openxmlformats.org/officeDocument/2006/relationships/font" Target="fonts/font9.fntdata"/><Relationship Id="rId10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7.fntdata"/><Relationship Id="rId10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93734A1-D003-4450-9AE0-1EB2239FF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Klik for at redigere titeltypografi i masteren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Klik for at redigere undertiteltypografien i masteren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2ECD9-B865-4673-880F-1E76E7615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0CD68-31E7-46C4-A5A8-DDE9F155CF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E41B5-F7FB-4637-9BA7-C0AF6E6E13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EDA56-F5AB-4300-9BAA-6A3213D50C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10E4D-1E94-4A30-9752-E1BEA1D34B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41560-14C3-4190-AF20-32736F1AFA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8FF1D-A470-4DE1-B1F0-4357A94D1B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157D4-4ACF-4CCA-931D-A817559C95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20D36-4540-4A27-81BC-A65FB4E79C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332AD-5CF4-45D0-AE45-38A702D50C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5FEBA-D4B8-4F57-9DD6-83912441E5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for at redigere teksttypografierne i masteren</a:t>
            </a:r>
          </a:p>
          <a:p>
            <a:pPr lvl="1"/>
            <a:r>
              <a:rPr lang="en-US" altLang="en-US" smtClean="0"/>
              <a:t>Andet niveau</a:t>
            </a:r>
          </a:p>
          <a:p>
            <a:pPr lvl="2"/>
            <a:r>
              <a:rPr lang="en-US" altLang="en-US" smtClean="0"/>
              <a:t>Tredje niveau</a:t>
            </a:r>
          </a:p>
          <a:p>
            <a:pPr lvl="3"/>
            <a:r>
              <a:rPr lang="en-US" altLang="en-US" smtClean="0"/>
              <a:t>Fjerde niveau</a:t>
            </a:r>
          </a:p>
          <a:p>
            <a:pPr lvl="4"/>
            <a:r>
              <a:rPr lang="en-US" altLang="en-US" smtClean="0"/>
              <a:t>Femte niveau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1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9D814D1E-7752-4092-825B-D485351AAD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7136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7136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7.png"/><Relationship Id="rId2" Type="http://schemas.openxmlformats.org/officeDocument/2006/relationships/tags" Target="../tags/tag46.xml"/><Relationship Id="rId16" Type="http://schemas.openxmlformats.org/officeDocument/2006/relationships/image" Target="../media/image6.png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5" Type="http://schemas.openxmlformats.org/officeDocument/2006/relationships/tags" Target="../tags/tag49.xml"/><Relationship Id="rId15" Type="http://schemas.openxmlformats.org/officeDocument/2006/relationships/image" Target="../media/image5.png"/><Relationship Id="rId10" Type="http://schemas.openxmlformats.org/officeDocument/2006/relationships/tags" Target="../tags/tag54.xml"/><Relationship Id="rId19" Type="http://schemas.openxmlformats.org/officeDocument/2006/relationships/image" Target="../media/image9.png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67.xml"/><Relationship Id="rId7" Type="http://schemas.openxmlformats.org/officeDocument/2006/relationships/image" Target="../media/image1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71.xml"/><Relationship Id="rId7" Type="http://schemas.openxmlformats.org/officeDocument/2006/relationships/image" Target="../media/image12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3.xml"/><Relationship Id="rId10" Type="http://schemas.openxmlformats.org/officeDocument/2006/relationships/image" Target="../media/image14.png"/><Relationship Id="rId4" Type="http://schemas.openxmlformats.org/officeDocument/2006/relationships/tags" Target="../tags/tag72.xml"/><Relationship Id="rId9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leph0.clarku.edu/~achou/cs102/examples/bst_animation/SplayTree-Example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80.xml"/><Relationship Id="rId7" Type="http://schemas.openxmlformats.org/officeDocument/2006/relationships/image" Target="../media/image17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1.xml"/><Relationship Id="rId9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tags" Target="../tags/tag8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0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image" Target="../media/image19.png"/><Relationship Id="rId5" Type="http://schemas.openxmlformats.org/officeDocument/2006/relationships/tags" Target="../tags/tag86.xml"/><Relationship Id="rId10" Type="http://schemas.openxmlformats.org/officeDocument/2006/relationships/image" Target="../media/image18.png"/><Relationship Id="rId4" Type="http://schemas.openxmlformats.org/officeDocument/2006/relationships/tags" Target="../tags/tag85.xml"/><Relationship Id="rId9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image" Target="../media/image19.png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12" Type="http://schemas.openxmlformats.org/officeDocument/2006/relationships/image" Target="../media/image18.png"/><Relationship Id="rId2" Type="http://schemas.openxmlformats.org/officeDocument/2006/relationships/tags" Target="../tags/tag89.xml"/><Relationship Id="rId16" Type="http://schemas.openxmlformats.org/officeDocument/2006/relationships/image" Target="../media/image22.png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image" Target="../media/image17.png"/><Relationship Id="rId5" Type="http://schemas.openxmlformats.org/officeDocument/2006/relationships/tags" Target="../tags/tag92.xml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tags" Target="../tags/tag91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0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5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image" Target="../media/image24.png"/><Relationship Id="rId5" Type="http://schemas.openxmlformats.org/officeDocument/2006/relationships/tags" Target="../tags/tag105.xml"/><Relationship Id="rId10" Type="http://schemas.openxmlformats.org/officeDocument/2006/relationships/image" Target="../media/image19.png"/><Relationship Id="rId4" Type="http://schemas.openxmlformats.org/officeDocument/2006/relationships/tags" Target="../tags/tag104.xml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image" Target="../media/image24.png"/><Relationship Id="rId3" Type="http://schemas.openxmlformats.org/officeDocument/2006/relationships/tags" Target="../tags/tag109.xml"/><Relationship Id="rId7" Type="http://schemas.openxmlformats.org/officeDocument/2006/relationships/tags" Target="../tags/tag113.xml"/><Relationship Id="rId12" Type="http://schemas.openxmlformats.org/officeDocument/2006/relationships/image" Target="../media/image19.png"/><Relationship Id="rId2" Type="http://schemas.openxmlformats.org/officeDocument/2006/relationships/tags" Target="../tags/tag108.xml"/><Relationship Id="rId16" Type="http://schemas.openxmlformats.org/officeDocument/2006/relationships/image" Target="../media/image27.png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image" Target="../media/image23.png"/><Relationship Id="rId5" Type="http://schemas.openxmlformats.org/officeDocument/2006/relationships/tags" Target="../tags/tag111.xml"/><Relationship Id="rId15" Type="http://schemas.openxmlformats.org/officeDocument/2006/relationships/image" Target="../media/image26.png"/><Relationship Id="rId10" Type="http://schemas.openxmlformats.org/officeDocument/2006/relationships/image" Target="../media/image16.png"/><Relationship Id="rId4" Type="http://schemas.openxmlformats.org/officeDocument/2006/relationships/tags" Target="../tags/tag11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5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image" Target="../media/image19.png"/><Relationship Id="rId18" Type="http://schemas.openxmlformats.org/officeDocument/2006/relationships/image" Target="../media/image28.png"/><Relationship Id="rId3" Type="http://schemas.openxmlformats.org/officeDocument/2006/relationships/tags" Target="../tags/tag117.xml"/><Relationship Id="rId7" Type="http://schemas.openxmlformats.org/officeDocument/2006/relationships/tags" Target="../tags/tag121.xml"/><Relationship Id="rId12" Type="http://schemas.openxmlformats.org/officeDocument/2006/relationships/image" Target="../media/image23.png"/><Relationship Id="rId17" Type="http://schemas.openxmlformats.org/officeDocument/2006/relationships/image" Target="../media/image27.png"/><Relationship Id="rId2" Type="http://schemas.openxmlformats.org/officeDocument/2006/relationships/tags" Target="../tags/tag116.xml"/><Relationship Id="rId16" Type="http://schemas.openxmlformats.org/officeDocument/2006/relationships/image" Target="../media/image26.png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image" Target="../media/image16.png"/><Relationship Id="rId5" Type="http://schemas.openxmlformats.org/officeDocument/2006/relationships/tags" Target="../tags/tag119.xml"/><Relationship Id="rId15" Type="http://schemas.openxmlformats.org/officeDocument/2006/relationships/image" Target="../media/image25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4" Type="http://schemas.openxmlformats.org/officeDocument/2006/relationships/image" Target="../media/image2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tags" Target="../tags/tag125.xml"/><Relationship Id="rId16" Type="http://schemas.openxmlformats.org/officeDocument/2006/relationships/image" Target="../media/image34.png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image" Target="../media/image29.png"/><Relationship Id="rId5" Type="http://schemas.openxmlformats.org/officeDocument/2006/relationships/tags" Target="../tags/tag128.xml"/><Relationship Id="rId15" Type="http://schemas.openxmlformats.org/officeDocument/2006/relationships/image" Target="../media/image33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37.png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image" Target="../media/image32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135.xml"/><Relationship Id="rId7" Type="http://schemas.openxmlformats.org/officeDocument/2006/relationships/image" Target="../media/image34.png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1.png"/><Relationship Id="rId5" Type="http://schemas.openxmlformats.org/officeDocument/2006/relationships/tags" Target="../tags/tag137.xml"/><Relationship Id="rId10" Type="http://schemas.openxmlformats.org/officeDocument/2006/relationships/image" Target="../media/image40.png"/><Relationship Id="rId4" Type="http://schemas.openxmlformats.org/officeDocument/2006/relationships/tags" Target="../tags/tag136.xml"/><Relationship Id="rId9" Type="http://schemas.openxmlformats.org/officeDocument/2006/relationships/image" Target="../media/image39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140.xml"/><Relationship Id="rId7" Type="http://schemas.openxmlformats.org/officeDocument/2006/relationships/image" Target="../media/image36.png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image" Target="../media/image3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1.xml"/><Relationship Id="rId9" Type="http://schemas.openxmlformats.org/officeDocument/2006/relationships/image" Target="../media/image42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tags" Target="../tags/tag14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7.png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46.png"/><Relationship Id="rId5" Type="http://schemas.openxmlformats.org/officeDocument/2006/relationships/tags" Target="../tags/tag146.xml"/><Relationship Id="rId10" Type="http://schemas.openxmlformats.org/officeDocument/2006/relationships/image" Target="../media/image45.png"/><Relationship Id="rId4" Type="http://schemas.openxmlformats.org/officeDocument/2006/relationships/tags" Target="../tags/tag145.xml"/><Relationship Id="rId9" Type="http://schemas.openxmlformats.org/officeDocument/2006/relationships/image" Target="../media/image44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150.xml"/><Relationship Id="rId7" Type="http://schemas.openxmlformats.org/officeDocument/2006/relationships/image" Target="../media/image43.png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1.png"/><Relationship Id="rId5" Type="http://schemas.openxmlformats.org/officeDocument/2006/relationships/tags" Target="../tags/tag152.xml"/><Relationship Id="rId10" Type="http://schemas.openxmlformats.org/officeDocument/2006/relationships/image" Target="../media/image50.png"/><Relationship Id="rId4" Type="http://schemas.openxmlformats.org/officeDocument/2006/relationships/tags" Target="../tags/tag151.xml"/><Relationship Id="rId9" Type="http://schemas.openxmlformats.org/officeDocument/2006/relationships/image" Target="../media/image49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155.xml"/><Relationship Id="rId7" Type="http://schemas.openxmlformats.org/officeDocument/2006/relationships/image" Target="../media/image43.png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3.png"/><Relationship Id="rId5" Type="http://schemas.openxmlformats.org/officeDocument/2006/relationships/tags" Target="../tags/tag157.xml"/><Relationship Id="rId10" Type="http://schemas.openxmlformats.org/officeDocument/2006/relationships/image" Target="../media/image52.png"/><Relationship Id="rId4" Type="http://schemas.openxmlformats.org/officeDocument/2006/relationships/tags" Target="../tags/tag156.xml"/><Relationship Id="rId9" Type="http://schemas.openxmlformats.org/officeDocument/2006/relationships/image" Target="../media/image49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160.xml"/><Relationship Id="rId7" Type="http://schemas.openxmlformats.org/officeDocument/2006/relationships/image" Target="../media/image43.png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5.png"/><Relationship Id="rId5" Type="http://schemas.openxmlformats.org/officeDocument/2006/relationships/tags" Target="../tags/tag162.xml"/><Relationship Id="rId10" Type="http://schemas.openxmlformats.org/officeDocument/2006/relationships/image" Target="../media/image52.png"/><Relationship Id="rId4" Type="http://schemas.openxmlformats.org/officeDocument/2006/relationships/tags" Target="../tags/tag161.xml"/><Relationship Id="rId9" Type="http://schemas.openxmlformats.org/officeDocument/2006/relationships/image" Target="../media/image5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13" Type="http://schemas.openxmlformats.org/officeDocument/2006/relationships/tags" Target="../tags/tag178.xml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" Type="http://schemas.openxmlformats.org/officeDocument/2006/relationships/tags" Target="../tags/tag168.xml"/><Relationship Id="rId21" Type="http://schemas.openxmlformats.org/officeDocument/2006/relationships/image" Target="../media/image59.png"/><Relationship Id="rId7" Type="http://schemas.openxmlformats.org/officeDocument/2006/relationships/tags" Target="../tags/tag172.xml"/><Relationship Id="rId12" Type="http://schemas.openxmlformats.org/officeDocument/2006/relationships/tags" Target="../tags/tag177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63.png"/><Relationship Id="rId2" Type="http://schemas.openxmlformats.org/officeDocument/2006/relationships/tags" Target="../tags/tag167.xml"/><Relationship Id="rId16" Type="http://schemas.openxmlformats.org/officeDocument/2006/relationships/tags" Target="../tags/tag181.xml"/><Relationship Id="rId20" Type="http://schemas.openxmlformats.org/officeDocument/2006/relationships/image" Target="../media/image58.png"/><Relationship Id="rId29" Type="http://schemas.openxmlformats.org/officeDocument/2006/relationships/image" Target="../media/image67.png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1" Type="http://schemas.openxmlformats.org/officeDocument/2006/relationships/tags" Target="../tags/tag176.xml"/><Relationship Id="rId24" Type="http://schemas.openxmlformats.org/officeDocument/2006/relationships/image" Target="../media/image62.png"/><Relationship Id="rId5" Type="http://schemas.openxmlformats.org/officeDocument/2006/relationships/tags" Target="../tags/tag170.xml"/><Relationship Id="rId15" Type="http://schemas.openxmlformats.org/officeDocument/2006/relationships/tags" Target="../tags/tag180.xml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10" Type="http://schemas.openxmlformats.org/officeDocument/2006/relationships/tags" Target="../tags/tag175.xml"/><Relationship Id="rId19" Type="http://schemas.openxmlformats.org/officeDocument/2006/relationships/image" Target="../media/image57.png"/><Relationship Id="rId31" Type="http://schemas.openxmlformats.org/officeDocument/2006/relationships/image" Target="../media/image69.png"/><Relationship Id="rId4" Type="http://schemas.openxmlformats.org/officeDocument/2006/relationships/tags" Target="../tags/tag169.xml"/><Relationship Id="rId9" Type="http://schemas.openxmlformats.org/officeDocument/2006/relationships/tags" Target="../tags/tag174.xml"/><Relationship Id="rId14" Type="http://schemas.openxmlformats.org/officeDocument/2006/relationships/tags" Target="../tags/tag179.xml"/><Relationship Id="rId22" Type="http://schemas.openxmlformats.org/officeDocument/2006/relationships/image" Target="../media/image60.png"/><Relationship Id="rId27" Type="http://schemas.openxmlformats.org/officeDocument/2006/relationships/image" Target="../media/image65.png"/><Relationship Id="rId30" Type="http://schemas.openxmlformats.org/officeDocument/2006/relationships/image" Target="../media/image68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tags" Target="../tags/tag189.xml"/><Relationship Id="rId13" Type="http://schemas.openxmlformats.org/officeDocument/2006/relationships/image" Target="../media/image59.png"/><Relationship Id="rId3" Type="http://schemas.openxmlformats.org/officeDocument/2006/relationships/tags" Target="../tags/tag184.xml"/><Relationship Id="rId7" Type="http://schemas.openxmlformats.org/officeDocument/2006/relationships/tags" Target="../tags/tag188.xml"/><Relationship Id="rId12" Type="http://schemas.openxmlformats.org/officeDocument/2006/relationships/image" Target="../media/image58.png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1" Type="http://schemas.openxmlformats.org/officeDocument/2006/relationships/image" Target="../media/image57.png"/><Relationship Id="rId5" Type="http://schemas.openxmlformats.org/officeDocument/2006/relationships/tags" Target="../tags/tag186.xml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tags" Target="../tags/tag18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0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tags" Target="../tags/tag197.xml"/><Relationship Id="rId13" Type="http://schemas.openxmlformats.org/officeDocument/2006/relationships/image" Target="../media/image57.png"/><Relationship Id="rId18" Type="http://schemas.openxmlformats.org/officeDocument/2006/relationships/image" Target="../media/image70.png"/><Relationship Id="rId3" Type="http://schemas.openxmlformats.org/officeDocument/2006/relationships/tags" Target="../tags/tag192.xml"/><Relationship Id="rId7" Type="http://schemas.openxmlformats.org/officeDocument/2006/relationships/tags" Target="../tags/tag196.xml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tags" Target="../tags/tag191.xml"/><Relationship Id="rId16" Type="http://schemas.openxmlformats.org/officeDocument/2006/relationships/image" Target="../media/image60.png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94.xml"/><Relationship Id="rId15" Type="http://schemas.openxmlformats.org/officeDocument/2006/relationships/image" Target="../media/image59.png"/><Relationship Id="rId10" Type="http://schemas.openxmlformats.org/officeDocument/2006/relationships/tags" Target="../tags/tag199.xml"/><Relationship Id="rId4" Type="http://schemas.openxmlformats.org/officeDocument/2006/relationships/tags" Target="../tags/tag193.xml"/><Relationship Id="rId9" Type="http://schemas.openxmlformats.org/officeDocument/2006/relationships/tags" Target="../tags/tag198.xml"/><Relationship Id="rId14" Type="http://schemas.openxmlformats.org/officeDocument/2006/relationships/image" Target="../media/image58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60.png"/><Relationship Id="rId3" Type="http://schemas.openxmlformats.org/officeDocument/2006/relationships/tags" Target="../tags/tag202.xml"/><Relationship Id="rId21" Type="http://schemas.openxmlformats.org/officeDocument/2006/relationships/image" Target="../media/image71.png"/><Relationship Id="rId7" Type="http://schemas.openxmlformats.org/officeDocument/2006/relationships/tags" Target="../tags/tag206.xml"/><Relationship Id="rId12" Type="http://schemas.openxmlformats.org/officeDocument/2006/relationships/tags" Target="../tags/tag211.xml"/><Relationship Id="rId17" Type="http://schemas.openxmlformats.org/officeDocument/2006/relationships/image" Target="../media/image59.png"/><Relationship Id="rId2" Type="http://schemas.openxmlformats.org/officeDocument/2006/relationships/tags" Target="../tags/tag201.xml"/><Relationship Id="rId16" Type="http://schemas.openxmlformats.org/officeDocument/2006/relationships/image" Target="../media/image58.png"/><Relationship Id="rId20" Type="http://schemas.openxmlformats.org/officeDocument/2006/relationships/image" Target="../media/image70.png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tags" Target="../tags/tag210.xml"/><Relationship Id="rId5" Type="http://schemas.openxmlformats.org/officeDocument/2006/relationships/tags" Target="../tags/tag204.xml"/><Relationship Id="rId15" Type="http://schemas.openxmlformats.org/officeDocument/2006/relationships/image" Target="../media/image57.png"/><Relationship Id="rId10" Type="http://schemas.openxmlformats.org/officeDocument/2006/relationships/tags" Target="../tags/tag209.xml"/><Relationship Id="rId19" Type="http://schemas.openxmlformats.org/officeDocument/2006/relationships/image" Target="../media/image61.png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image" Target="../media/image56.png"/><Relationship Id="rId22" Type="http://schemas.openxmlformats.org/officeDocument/2006/relationships/image" Target="../media/image72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tags" Target="../tags/tag224.xml"/><Relationship Id="rId18" Type="http://schemas.openxmlformats.org/officeDocument/2006/relationships/image" Target="../media/image57.png"/><Relationship Id="rId26" Type="http://schemas.openxmlformats.org/officeDocument/2006/relationships/image" Target="../media/image75.png"/><Relationship Id="rId3" Type="http://schemas.openxmlformats.org/officeDocument/2006/relationships/tags" Target="../tags/tag214.xml"/><Relationship Id="rId21" Type="http://schemas.openxmlformats.org/officeDocument/2006/relationships/image" Target="../media/image60.png"/><Relationship Id="rId7" Type="http://schemas.openxmlformats.org/officeDocument/2006/relationships/tags" Target="../tags/tag218.xml"/><Relationship Id="rId12" Type="http://schemas.openxmlformats.org/officeDocument/2006/relationships/tags" Target="../tags/tag223.xml"/><Relationship Id="rId17" Type="http://schemas.openxmlformats.org/officeDocument/2006/relationships/image" Target="../media/image56.png"/><Relationship Id="rId25" Type="http://schemas.openxmlformats.org/officeDocument/2006/relationships/image" Target="../media/image74.png"/><Relationship Id="rId2" Type="http://schemas.openxmlformats.org/officeDocument/2006/relationships/tags" Target="../tags/tag21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59.png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tags" Target="../tags/tag222.xml"/><Relationship Id="rId24" Type="http://schemas.openxmlformats.org/officeDocument/2006/relationships/image" Target="../media/image73.png"/><Relationship Id="rId5" Type="http://schemas.openxmlformats.org/officeDocument/2006/relationships/tags" Target="../tags/tag216.xml"/><Relationship Id="rId15" Type="http://schemas.openxmlformats.org/officeDocument/2006/relationships/tags" Target="../tags/tag226.xml"/><Relationship Id="rId23" Type="http://schemas.openxmlformats.org/officeDocument/2006/relationships/image" Target="../media/image70.png"/><Relationship Id="rId28" Type="http://schemas.openxmlformats.org/officeDocument/2006/relationships/image" Target="../media/image77.png"/><Relationship Id="rId10" Type="http://schemas.openxmlformats.org/officeDocument/2006/relationships/tags" Target="../tags/tag221.xml"/><Relationship Id="rId19" Type="http://schemas.openxmlformats.org/officeDocument/2006/relationships/image" Target="../media/image58.png"/><Relationship Id="rId4" Type="http://schemas.openxmlformats.org/officeDocument/2006/relationships/tags" Target="../tags/tag215.xml"/><Relationship Id="rId9" Type="http://schemas.openxmlformats.org/officeDocument/2006/relationships/tags" Target="../tags/tag220.xml"/><Relationship Id="rId14" Type="http://schemas.openxmlformats.org/officeDocument/2006/relationships/tags" Target="../tags/tag225.xml"/><Relationship Id="rId22" Type="http://schemas.openxmlformats.org/officeDocument/2006/relationships/image" Target="../media/image61.png"/><Relationship Id="rId27" Type="http://schemas.openxmlformats.org/officeDocument/2006/relationships/image" Target="../media/image76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6.png"/><Relationship Id="rId3" Type="http://schemas.openxmlformats.org/officeDocument/2006/relationships/tags" Target="../tags/tag229.xml"/><Relationship Id="rId7" Type="http://schemas.openxmlformats.org/officeDocument/2006/relationships/tags" Target="../tags/tag233.xml"/><Relationship Id="rId12" Type="http://schemas.openxmlformats.org/officeDocument/2006/relationships/image" Target="../media/image78.png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image" Target="../media/image75.png"/><Relationship Id="rId5" Type="http://schemas.openxmlformats.org/officeDocument/2006/relationships/tags" Target="../tags/tag231.xml"/><Relationship Id="rId10" Type="http://schemas.openxmlformats.org/officeDocument/2006/relationships/image" Target="../media/image57.png"/><Relationship Id="rId4" Type="http://schemas.openxmlformats.org/officeDocument/2006/relationships/tags" Target="../tags/tag230.xml"/><Relationship Id="rId9" Type="http://schemas.openxmlformats.org/officeDocument/2006/relationships/image" Target="../media/image56.png"/><Relationship Id="rId14" Type="http://schemas.openxmlformats.org/officeDocument/2006/relationships/image" Target="../media/image77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tags" Target="../tags/tag241.xml"/><Relationship Id="rId13" Type="http://schemas.openxmlformats.org/officeDocument/2006/relationships/image" Target="../media/image56.png"/><Relationship Id="rId18" Type="http://schemas.openxmlformats.org/officeDocument/2006/relationships/image" Target="../media/image79.png"/><Relationship Id="rId3" Type="http://schemas.openxmlformats.org/officeDocument/2006/relationships/tags" Target="../tags/tag236.xml"/><Relationship Id="rId21" Type="http://schemas.openxmlformats.org/officeDocument/2006/relationships/image" Target="../media/image82.png"/><Relationship Id="rId7" Type="http://schemas.openxmlformats.org/officeDocument/2006/relationships/tags" Target="../tags/tag240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78.png"/><Relationship Id="rId2" Type="http://schemas.openxmlformats.org/officeDocument/2006/relationships/tags" Target="../tags/tag235.xml"/><Relationship Id="rId16" Type="http://schemas.openxmlformats.org/officeDocument/2006/relationships/image" Target="../media/image75.png"/><Relationship Id="rId20" Type="http://schemas.openxmlformats.org/officeDocument/2006/relationships/image" Target="../media/image81.png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1" Type="http://schemas.openxmlformats.org/officeDocument/2006/relationships/tags" Target="../tags/tag244.xml"/><Relationship Id="rId5" Type="http://schemas.openxmlformats.org/officeDocument/2006/relationships/tags" Target="../tags/tag238.xml"/><Relationship Id="rId15" Type="http://schemas.openxmlformats.org/officeDocument/2006/relationships/image" Target="../media/image77.png"/><Relationship Id="rId10" Type="http://schemas.openxmlformats.org/officeDocument/2006/relationships/tags" Target="../tags/tag243.xml"/><Relationship Id="rId19" Type="http://schemas.openxmlformats.org/officeDocument/2006/relationships/image" Target="../media/image80.png"/><Relationship Id="rId4" Type="http://schemas.openxmlformats.org/officeDocument/2006/relationships/tags" Target="../tags/tag237.xml"/><Relationship Id="rId9" Type="http://schemas.openxmlformats.org/officeDocument/2006/relationships/tags" Target="../tags/tag242.xml"/><Relationship Id="rId14" Type="http://schemas.openxmlformats.org/officeDocument/2006/relationships/image" Target="../media/image57.png"/><Relationship Id="rId22" Type="http://schemas.openxmlformats.org/officeDocument/2006/relationships/image" Target="../media/image76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13" Type="http://schemas.openxmlformats.org/officeDocument/2006/relationships/image" Target="../media/image57.png"/><Relationship Id="rId18" Type="http://schemas.openxmlformats.org/officeDocument/2006/relationships/image" Target="../media/image80.png"/><Relationship Id="rId3" Type="http://schemas.openxmlformats.org/officeDocument/2006/relationships/tags" Target="../tags/tag247.xml"/><Relationship Id="rId7" Type="http://schemas.openxmlformats.org/officeDocument/2006/relationships/tags" Target="../tags/tag251.xml"/><Relationship Id="rId12" Type="http://schemas.openxmlformats.org/officeDocument/2006/relationships/image" Target="../media/image56.png"/><Relationship Id="rId17" Type="http://schemas.openxmlformats.org/officeDocument/2006/relationships/image" Target="../media/image83.png"/><Relationship Id="rId2" Type="http://schemas.openxmlformats.org/officeDocument/2006/relationships/tags" Target="../tags/tag246.xml"/><Relationship Id="rId16" Type="http://schemas.openxmlformats.org/officeDocument/2006/relationships/image" Target="../media/image78.png"/><Relationship Id="rId20" Type="http://schemas.openxmlformats.org/officeDocument/2006/relationships/image" Target="../media/image76.png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49.xml"/><Relationship Id="rId15" Type="http://schemas.openxmlformats.org/officeDocument/2006/relationships/image" Target="../media/image75.png"/><Relationship Id="rId10" Type="http://schemas.openxmlformats.org/officeDocument/2006/relationships/tags" Target="../tags/tag254.xml"/><Relationship Id="rId19" Type="http://schemas.openxmlformats.org/officeDocument/2006/relationships/image" Target="../media/image84.png"/><Relationship Id="rId4" Type="http://schemas.openxmlformats.org/officeDocument/2006/relationships/tags" Target="../tags/tag248.xml"/><Relationship Id="rId9" Type="http://schemas.openxmlformats.org/officeDocument/2006/relationships/tags" Target="../tags/tag253.xml"/><Relationship Id="rId14" Type="http://schemas.openxmlformats.org/officeDocument/2006/relationships/image" Target="../media/image77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tags" Target="../tags/tag262.xml"/><Relationship Id="rId13" Type="http://schemas.openxmlformats.org/officeDocument/2006/relationships/image" Target="../media/image57.png"/><Relationship Id="rId18" Type="http://schemas.openxmlformats.org/officeDocument/2006/relationships/image" Target="../media/image86.png"/><Relationship Id="rId3" Type="http://schemas.openxmlformats.org/officeDocument/2006/relationships/tags" Target="../tags/tag257.xml"/><Relationship Id="rId7" Type="http://schemas.openxmlformats.org/officeDocument/2006/relationships/tags" Target="../tags/tag261.xml"/><Relationship Id="rId12" Type="http://schemas.openxmlformats.org/officeDocument/2006/relationships/image" Target="../media/image56.png"/><Relationship Id="rId17" Type="http://schemas.openxmlformats.org/officeDocument/2006/relationships/image" Target="../media/image78.png"/><Relationship Id="rId2" Type="http://schemas.openxmlformats.org/officeDocument/2006/relationships/tags" Target="../tags/tag256.xml"/><Relationship Id="rId16" Type="http://schemas.openxmlformats.org/officeDocument/2006/relationships/image" Target="../media/image75.png"/><Relationship Id="rId20" Type="http://schemas.openxmlformats.org/officeDocument/2006/relationships/image" Target="../media/image83.png"/><Relationship Id="rId1" Type="http://schemas.openxmlformats.org/officeDocument/2006/relationships/tags" Target="../tags/tag255.xml"/><Relationship Id="rId6" Type="http://schemas.openxmlformats.org/officeDocument/2006/relationships/tags" Target="../tags/tag26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59.xml"/><Relationship Id="rId15" Type="http://schemas.openxmlformats.org/officeDocument/2006/relationships/image" Target="../media/image77.png"/><Relationship Id="rId10" Type="http://schemas.openxmlformats.org/officeDocument/2006/relationships/tags" Target="../tags/tag264.xml"/><Relationship Id="rId19" Type="http://schemas.openxmlformats.org/officeDocument/2006/relationships/image" Target="../media/image87.png"/><Relationship Id="rId4" Type="http://schemas.openxmlformats.org/officeDocument/2006/relationships/tags" Target="../tags/tag258.xml"/><Relationship Id="rId9" Type="http://schemas.openxmlformats.org/officeDocument/2006/relationships/tags" Target="../tags/tag263.xml"/><Relationship Id="rId14" Type="http://schemas.openxmlformats.org/officeDocument/2006/relationships/image" Target="../media/image85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90.png"/><Relationship Id="rId3" Type="http://schemas.openxmlformats.org/officeDocument/2006/relationships/tags" Target="../tags/tag267.xml"/><Relationship Id="rId7" Type="http://schemas.openxmlformats.org/officeDocument/2006/relationships/tags" Target="../tags/tag271.xml"/><Relationship Id="rId12" Type="http://schemas.openxmlformats.org/officeDocument/2006/relationships/image" Target="../media/image89.png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6" Type="http://schemas.openxmlformats.org/officeDocument/2006/relationships/tags" Target="../tags/tag270.xml"/><Relationship Id="rId11" Type="http://schemas.openxmlformats.org/officeDocument/2006/relationships/image" Target="../media/image88.png"/><Relationship Id="rId5" Type="http://schemas.openxmlformats.org/officeDocument/2006/relationships/tags" Target="../tags/tag269.xml"/><Relationship Id="rId10" Type="http://schemas.openxmlformats.org/officeDocument/2006/relationships/image" Target="../media/image57.png"/><Relationship Id="rId4" Type="http://schemas.openxmlformats.org/officeDocument/2006/relationships/tags" Target="../tags/tag268.xml"/><Relationship Id="rId9" Type="http://schemas.openxmlformats.org/officeDocument/2006/relationships/image" Target="../media/image56.png"/><Relationship Id="rId14" Type="http://schemas.openxmlformats.org/officeDocument/2006/relationships/image" Target="../media/image9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90.png"/><Relationship Id="rId3" Type="http://schemas.openxmlformats.org/officeDocument/2006/relationships/tags" Target="../tags/tag274.xml"/><Relationship Id="rId7" Type="http://schemas.openxmlformats.org/officeDocument/2006/relationships/tags" Target="../tags/tag278.xml"/><Relationship Id="rId12" Type="http://schemas.openxmlformats.org/officeDocument/2006/relationships/image" Target="../media/image89.png"/><Relationship Id="rId2" Type="http://schemas.openxmlformats.org/officeDocument/2006/relationships/tags" Target="../tags/tag273.xml"/><Relationship Id="rId1" Type="http://schemas.openxmlformats.org/officeDocument/2006/relationships/tags" Target="../tags/tag272.xml"/><Relationship Id="rId6" Type="http://schemas.openxmlformats.org/officeDocument/2006/relationships/tags" Target="../tags/tag277.xml"/><Relationship Id="rId11" Type="http://schemas.openxmlformats.org/officeDocument/2006/relationships/image" Target="../media/image88.png"/><Relationship Id="rId5" Type="http://schemas.openxmlformats.org/officeDocument/2006/relationships/tags" Target="../tags/tag276.xml"/><Relationship Id="rId10" Type="http://schemas.openxmlformats.org/officeDocument/2006/relationships/image" Target="../media/image57.png"/><Relationship Id="rId4" Type="http://schemas.openxmlformats.org/officeDocument/2006/relationships/tags" Target="../tags/tag275.xml"/><Relationship Id="rId9" Type="http://schemas.openxmlformats.org/officeDocument/2006/relationships/image" Target="../media/image56.png"/><Relationship Id="rId14" Type="http://schemas.openxmlformats.org/officeDocument/2006/relationships/image" Target="../media/image91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13" Type="http://schemas.openxmlformats.org/officeDocument/2006/relationships/image" Target="../media/image93.png"/><Relationship Id="rId3" Type="http://schemas.openxmlformats.org/officeDocument/2006/relationships/tags" Target="../tags/tag281.xml"/><Relationship Id="rId7" Type="http://schemas.openxmlformats.org/officeDocument/2006/relationships/tags" Target="../tags/tag285.xml"/><Relationship Id="rId12" Type="http://schemas.openxmlformats.org/officeDocument/2006/relationships/image" Target="../media/image92.png"/><Relationship Id="rId2" Type="http://schemas.openxmlformats.org/officeDocument/2006/relationships/tags" Target="../tags/tag280.xml"/><Relationship Id="rId16" Type="http://schemas.openxmlformats.org/officeDocument/2006/relationships/image" Target="../media/image96.png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11" Type="http://schemas.openxmlformats.org/officeDocument/2006/relationships/image" Target="../media/image57.png"/><Relationship Id="rId5" Type="http://schemas.openxmlformats.org/officeDocument/2006/relationships/tags" Target="../tags/tag283.xml"/><Relationship Id="rId15" Type="http://schemas.openxmlformats.org/officeDocument/2006/relationships/image" Target="../media/image95.png"/><Relationship Id="rId10" Type="http://schemas.openxmlformats.org/officeDocument/2006/relationships/image" Target="../media/image56.png"/><Relationship Id="rId4" Type="http://schemas.openxmlformats.org/officeDocument/2006/relationships/tags" Target="../tags/tag282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94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tags" Target="../tags/tag294.xml"/><Relationship Id="rId13" Type="http://schemas.openxmlformats.org/officeDocument/2006/relationships/image" Target="../media/image92.png"/><Relationship Id="rId18" Type="http://schemas.openxmlformats.org/officeDocument/2006/relationships/image" Target="../media/image98.png"/><Relationship Id="rId3" Type="http://schemas.openxmlformats.org/officeDocument/2006/relationships/tags" Target="../tags/tag289.xml"/><Relationship Id="rId7" Type="http://schemas.openxmlformats.org/officeDocument/2006/relationships/tags" Target="../tags/tag293.xml"/><Relationship Id="rId12" Type="http://schemas.openxmlformats.org/officeDocument/2006/relationships/image" Target="../media/image57.png"/><Relationship Id="rId17" Type="http://schemas.openxmlformats.org/officeDocument/2006/relationships/image" Target="../media/image97.png"/><Relationship Id="rId2" Type="http://schemas.openxmlformats.org/officeDocument/2006/relationships/tags" Target="../tags/tag288.xml"/><Relationship Id="rId16" Type="http://schemas.openxmlformats.org/officeDocument/2006/relationships/image" Target="../media/image95.png"/><Relationship Id="rId1" Type="http://schemas.openxmlformats.org/officeDocument/2006/relationships/tags" Target="../tags/tag287.xml"/><Relationship Id="rId6" Type="http://schemas.openxmlformats.org/officeDocument/2006/relationships/tags" Target="../tags/tag292.xml"/><Relationship Id="rId11" Type="http://schemas.openxmlformats.org/officeDocument/2006/relationships/image" Target="../media/image56.png"/><Relationship Id="rId5" Type="http://schemas.openxmlformats.org/officeDocument/2006/relationships/tags" Target="../tags/tag291.xml"/><Relationship Id="rId15" Type="http://schemas.openxmlformats.org/officeDocument/2006/relationships/image" Target="../media/image94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90.xml"/><Relationship Id="rId9" Type="http://schemas.openxmlformats.org/officeDocument/2006/relationships/tags" Target="../tags/tag295.xml"/><Relationship Id="rId14" Type="http://schemas.openxmlformats.org/officeDocument/2006/relationships/image" Target="../media/image93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90.png"/><Relationship Id="rId3" Type="http://schemas.openxmlformats.org/officeDocument/2006/relationships/tags" Target="../tags/tag298.xml"/><Relationship Id="rId7" Type="http://schemas.openxmlformats.org/officeDocument/2006/relationships/tags" Target="../tags/tag302.xml"/><Relationship Id="rId12" Type="http://schemas.openxmlformats.org/officeDocument/2006/relationships/image" Target="../media/image100.png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6" Type="http://schemas.openxmlformats.org/officeDocument/2006/relationships/tags" Target="../tags/tag301.xml"/><Relationship Id="rId11" Type="http://schemas.openxmlformats.org/officeDocument/2006/relationships/image" Target="../media/image99.png"/><Relationship Id="rId5" Type="http://schemas.openxmlformats.org/officeDocument/2006/relationships/tags" Target="../tags/tag300.xml"/><Relationship Id="rId10" Type="http://schemas.openxmlformats.org/officeDocument/2006/relationships/image" Target="../media/image57.png"/><Relationship Id="rId4" Type="http://schemas.openxmlformats.org/officeDocument/2006/relationships/tags" Target="../tags/tag299.xml"/><Relationship Id="rId9" Type="http://schemas.openxmlformats.org/officeDocument/2006/relationships/image" Target="../media/image56.png"/><Relationship Id="rId14" Type="http://schemas.openxmlformats.org/officeDocument/2006/relationships/image" Target="../media/image101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tags" Target="../tags/tag310.xml"/><Relationship Id="rId13" Type="http://schemas.openxmlformats.org/officeDocument/2006/relationships/image" Target="../media/image103.png"/><Relationship Id="rId3" Type="http://schemas.openxmlformats.org/officeDocument/2006/relationships/tags" Target="../tags/tag305.xml"/><Relationship Id="rId7" Type="http://schemas.openxmlformats.org/officeDocument/2006/relationships/tags" Target="../tags/tag309.xml"/><Relationship Id="rId12" Type="http://schemas.openxmlformats.org/officeDocument/2006/relationships/image" Target="../media/image102.png"/><Relationship Id="rId2" Type="http://schemas.openxmlformats.org/officeDocument/2006/relationships/tags" Target="../tags/tag304.xml"/><Relationship Id="rId16" Type="http://schemas.openxmlformats.org/officeDocument/2006/relationships/image" Target="../media/image106.png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1" Type="http://schemas.openxmlformats.org/officeDocument/2006/relationships/image" Target="../media/image57.png"/><Relationship Id="rId5" Type="http://schemas.openxmlformats.org/officeDocument/2006/relationships/tags" Target="../tags/tag307.xml"/><Relationship Id="rId15" Type="http://schemas.openxmlformats.org/officeDocument/2006/relationships/image" Target="../media/image105.png"/><Relationship Id="rId10" Type="http://schemas.openxmlformats.org/officeDocument/2006/relationships/image" Target="../media/image56.png"/><Relationship Id="rId4" Type="http://schemas.openxmlformats.org/officeDocument/2006/relationships/tags" Target="../tags/tag30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04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tags" Target="../tags/tag318.xml"/><Relationship Id="rId13" Type="http://schemas.openxmlformats.org/officeDocument/2006/relationships/tags" Target="../tags/tag323.xml"/><Relationship Id="rId18" Type="http://schemas.openxmlformats.org/officeDocument/2006/relationships/image" Target="../media/image59.png"/><Relationship Id="rId3" Type="http://schemas.openxmlformats.org/officeDocument/2006/relationships/tags" Target="../tags/tag313.xml"/><Relationship Id="rId21" Type="http://schemas.openxmlformats.org/officeDocument/2006/relationships/image" Target="../media/image109.png"/><Relationship Id="rId7" Type="http://schemas.openxmlformats.org/officeDocument/2006/relationships/tags" Target="../tags/tag317.xml"/><Relationship Id="rId12" Type="http://schemas.openxmlformats.org/officeDocument/2006/relationships/tags" Target="../tags/tag322.xml"/><Relationship Id="rId17" Type="http://schemas.openxmlformats.org/officeDocument/2006/relationships/image" Target="../media/image107.png"/><Relationship Id="rId25" Type="http://schemas.openxmlformats.org/officeDocument/2006/relationships/image" Target="../media/image113.png"/><Relationship Id="rId2" Type="http://schemas.openxmlformats.org/officeDocument/2006/relationships/tags" Target="../tags/tag31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08.png"/><Relationship Id="rId1" Type="http://schemas.openxmlformats.org/officeDocument/2006/relationships/tags" Target="../tags/tag311.xml"/><Relationship Id="rId6" Type="http://schemas.openxmlformats.org/officeDocument/2006/relationships/tags" Target="../tags/tag316.xml"/><Relationship Id="rId11" Type="http://schemas.openxmlformats.org/officeDocument/2006/relationships/tags" Target="../tags/tag321.xml"/><Relationship Id="rId24" Type="http://schemas.openxmlformats.org/officeDocument/2006/relationships/image" Target="../media/image112.png"/><Relationship Id="rId5" Type="http://schemas.openxmlformats.org/officeDocument/2006/relationships/tags" Target="../tags/tag315.xml"/><Relationship Id="rId15" Type="http://schemas.openxmlformats.org/officeDocument/2006/relationships/tags" Target="../tags/tag325.xml"/><Relationship Id="rId23" Type="http://schemas.openxmlformats.org/officeDocument/2006/relationships/image" Target="../media/image111.png"/><Relationship Id="rId10" Type="http://schemas.openxmlformats.org/officeDocument/2006/relationships/tags" Target="../tags/tag320.xml"/><Relationship Id="rId19" Type="http://schemas.openxmlformats.org/officeDocument/2006/relationships/image" Target="../media/image60.png"/><Relationship Id="rId4" Type="http://schemas.openxmlformats.org/officeDocument/2006/relationships/tags" Target="../tags/tag314.xml"/><Relationship Id="rId9" Type="http://schemas.openxmlformats.org/officeDocument/2006/relationships/tags" Target="../tags/tag319.xml"/><Relationship Id="rId14" Type="http://schemas.openxmlformats.org/officeDocument/2006/relationships/tags" Target="../tags/tag324.xml"/><Relationship Id="rId22" Type="http://schemas.openxmlformats.org/officeDocument/2006/relationships/image" Target="../media/image110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tags" Target="../tags/tag333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9.png"/><Relationship Id="rId3" Type="http://schemas.openxmlformats.org/officeDocument/2006/relationships/tags" Target="../tags/tag328.xml"/><Relationship Id="rId21" Type="http://schemas.openxmlformats.org/officeDocument/2006/relationships/image" Target="../media/image115.png"/><Relationship Id="rId7" Type="http://schemas.openxmlformats.org/officeDocument/2006/relationships/tags" Target="../tags/tag332.xml"/><Relationship Id="rId12" Type="http://schemas.openxmlformats.org/officeDocument/2006/relationships/tags" Target="../tags/tag337.xml"/><Relationship Id="rId17" Type="http://schemas.openxmlformats.org/officeDocument/2006/relationships/image" Target="../media/image8.png"/><Relationship Id="rId2" Type="http://schemas.openxmlformats.org/officeDocument/2006/relationships/tags" Target="../tags/tag327.xml"/><Relationship Id="rId16" Type="http://schemas.openxmlformats.org/officeDocument/2006/relationships/image" Target="../media/image4.png"/><Relationship Id="rId20" Type="http://schemas.openxmlformats.org/officeDocument/2006/relationships/image" Target="../media/image114.png"/><Relationship Id="rId1" Type="http://schemas.openxmlformats.org/officeDocument/2006/relationships/tags" Target="../tags/tag326.xml"/><Relationship Id="rId6" Type="http://schemas.openxmlformats.org/officeDocument/2006/relationships/tags" Target="../tags/tag331.xml"/><Relationship Id="rId11" Type="http://schemas.openxmlformats.org/officeDocument/2006/relationships/tags" Target="../tags/tag336.xml"/><Relationship Id="rId5" Type="http://schemas.openxmlformats.org/officeDocument/2006/relationships/tags" Target="../tags/tag330.xml"/><Relationship Id="rId15" Type="http://schemas.openxmlformats.org/officeDocument/2006/relationships/image" Target="../media/image112.png"/><Relationship Id="rId23" Type="http://schemas.openxmlformats.org/officeDocument/2006/relationships/image" Target="../media/image117.png"/><Relationship Id="rId10" Type="http://schemas.openxmlformats.org/officeDocument/2006/relationships/tags" Target="../tags/tag335.xml"/><Relationship Id="rId19" Type="http://schemas.openxmlformats.org/officeDocument/2006/relationships/image" Target="../media/image6.png"/><Relationship Id="rId4" Type="http://schemas.openxmlformats.org/officeDocument/2006/relationships/tags" Target="../tags/tag329.xml"/><Relationship Id="rId9" Type="http://schemas.openxmlformats.org/officeDocument/2006/relationships/tags" Target="../tags/tag334.xml"/><Relationship Id="rId14" Type="http://schemas.openxmlformats.org/officeDocument/2006/relationships/image" Target="../media/image111.png"/><Relationship Id="rId22" Type="http://schemas.openxmlformats.org/officeDocument/2006/relationships/image" Target="../media/image116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tags" Target="../tags/tag345.xml"/><Relationship Id="rId13" Type="http://schemas.openxmlformats.org/officeDocument/2006/relationships/tags" Target="../tags/tag350.xml"/><Relationship Id="rId18" Type="http://schemas.openxmlformats.org/officeDocument/2006/relationships/image" Target="../media/image120.png"/><Relationship Id="rId3" Type="http://schemas.openxmlformats.org/officeDocument/2006/relationships/tags" Target="../tags/tag340.xml"/><Relationship Id="rId21" Type="http://schemas.openxmlformats.org/officeDocument/2006/relationships/image" Target="../media/image122.png"/><Relationship Id="rId7" Type="http://schemas.openxmlformats.org/officeDocument/2006/relationships/tags" Target="../tags/tag344.xml"/><Relationship Id="rId12" Type="http://schemas.openxmlformats.org/officeDocument/2006/relationships/tags" Target="../tags/tag349.xml"/><Relationship Id="rId17" Type="http://schemas.openxmlformats.org/officeDocument/2006/relationships/image" Target="../media/image6.png"/><Relationship Id="rId25" Type="http://schemas.openxmlformats.org/officeDocument/2006/relationships/image" Target="../media/image126.png"/><Relationship Id="rId2" Type="http://schemas.openxmlformats.org/officeDocument/2006/relationships/tags" Target="../tags/tag339.xml"/><Relationship Id="rId16" Type="http://schemas.openxmlformats.org/officeDocument/2006/relationships/image" Target="../media/image119.png"/><Relationship Id="rId20" Type="http://schemas.openxmlformats.org/officeDocument/2006/relationships/image" Target="../media/image121.png"/><Relationship Id="rId1" Type="http://schemas.openxmlformats.org/officeDocument/2006/relationships/tags" Target="../tags/tag338.xml"/><Relationship Id="rId6" Type="http://schemas.openxmlformats.org/officeDocument/2006/relationships/tags" Target="../tags/tag343.xml"/><Relationship Id="rId11" Type="http://schemas.openxmlformats.org/officeDocument/2006/relationships/tags" Target="../tags/tag348.xml"/><Relationship Id="rId24" Type="http://schemas.openxmlformats.org/officeDocument/2006/relationships/image" Target="../media/image125.png"/><Relationship Id="rId5" Type="http://schemas.openxmlformats.org/officeDocument/2006/relationships/tags" Target="../tags/tag342.xml"/><Relationship Id="rId15" Type="http://schemas.openxmlformats.org/officeDocument/2006/relationships/image" Target="../media/image118.png"/><Relationship Id="rId23" Type="http://schemas.openxmlformats.org/officeDocument/2006/relationships/image" Target="../media/image124.png"/><Relationship Id="rId10" Type="http://schemas.openxmlformats.org/officeDocument/2006/relationships/tags" Target="../tags/tag347.xml"/><Relationship Id="rId19" Type="http://schemas.openxmlformats.org/officeDocument/2006/relationships/image" Target="../media/image9.png"/><Relationship Id="rId4" Type="http://schemas.openxmlformats.org/officeDocument/2006/relationships/tags" Target="../tags/tag341.xml"/><Relationship Id="rId9" Type="http://schemas.openxmlformats.org/officeDocument/2006/relationships/tags" Target="../tags/tag346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23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tags" Target="../tags/tag358.xml"/><Relationship Id="rId13" Type="http://schemas.openxmlformats.org/officeDocument/2006/relationships/tags" Target="../tags/tag363.xml"/><Relationship Id="rId18" Type="http://schemas.openxmlformats.org/officeDocument/2006/relationships/image" Target="../media/image127.png"/><Relationship Id="rId26" Type="http://schemas.openxmlformats.org/officeDocument/2006/relationships/image" Target="../media/image131.png"/><Relationship Id="rId3" Type="http://schemas.openxmlformats.org/officeDocument/2006/relationships/tags" Target="../tags/tag353.xml"/><Relationship Id="rId21" Type="http://schemas.openxmlformats.org/officeDocument/2006/relationships/image" Target="../media/image128.png"/><Relationship Id="rId7" Type="http://schemas.openxmlformats.org/officeDocument/2006/relationships/tags" Target="../tags/tag357.xml"/><Relationship Id="rId12" Type="http://schemas.openxmlformats.org/officeDocument/2006/relationships/tags" Target="../tags/tag362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9.png"/><Relationship Id="rId2" Type="http://schemas.openxmlformats.org/officeDocument/2006/relationships/tags" Target="../tags/tag352.xml"/><Relationship Id="rId16" Type="http://schemas.openxmlformats.org/officeDocument/2006/relationships/tags" Target="../tags/tag366.xml"/><Relationship Id="rId20" Type="http://schemas.openxmlformats.org/officeDocument/2006/relationships/image" Target="../media/image6.png"/><Relationship Id="rId29" Type="http://schemas.openxmlformats.org/officeDocument/2006/relationships/image" Target="../media/image134.png"/><Relationship Id="rId1" Type="http://schemas.openxmlformats.org/officeDocument/2006/relationships/tags" Target="../tags/tag351.xml"/><Relationship Id="rId6" Type="http://schemas.openxmlformats.org/officeDocument/2006/relationships/tags" Target="../tags/tag356.xml"/><Relationship Id="rId11" Type="http://schemas.openxmlformats.org/officeDocument/2006/relationships/tags" Target="../tags/tag361.xml"/><Relationship Id="rId24" Type="http://schemas.openxmlformats.org/officeDocument/2006/relationships/image" Target="../media/image130.png"/><Relationship Id="rId5" Type="http://schemas.openxmlformats.org/officeDocument/2006/relationships/tags" Target="../tags/tag355.xml"/><Relationship Id="rId15" Type="http://schemas.openxmlformats.org/officeDocument/2006/relationships/tags" Target="../tags/tag365.xml"/><Relationship Id="rId23" Type="http://schemas.openxmlformats.org/officeDocument/2006/relationships/image" Target="../media/image129.png"/><Relationship Id="rId28" Type="http://schemas.openxmlformats.org/officeDocument/2006/relationships/image" Target="../media/image133.png"/><Relationship Id="rId10" Type="http://schemas.openxmlformats.org/officeDocument/2006/relationships/tags" Target="../tags/tag360.xml"/><Relationship Id="rId19" Type="http://schemas.openxmlformats.org/officeDocument/2006/relationships/image" Target="../media/image122.png"/><Relationship Id="rId4" Type="http://schemas.openxmlformats.org/officeDocument/2006/relationships/tags" Target="../tags/tag354.xml"/><Relationship Id="rId9" Type="http://schemas.openxmlformats.org/officeDocument/2006/relationships/tags" Target="../tags/tag359.xml"/><Relationship Id="rId14" Type="http://schemas.openxmlformats.org/officeDocument/2006/relationships/tags" Target="../tags/tag364.xml"/><Relationship Id="rId22" Type="http://schemas.openxmlformats.org/officeDocument/2006/relationships/image" Target="../media/image124.png"/><Relationship Id="rId27" Type="http://schemas.openxmlformats.org/officeDocument/2006/relationships/image" Target="../media/image1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4"/>
          <p:cNvSpPr>
            <a:spLocks noChangeArrowheads="1"/>
          </p:cNvSpPr>
          <p:nvPr/>
        </p:nvSpPr>
        <p:spPr bwMode="auto">
          <a:xfrm>
            <a:off x="1219200" y="1752600"/>
            <a:ext cx="6019800" cy="838200"/>
          </a:xfrm>
          <a:prstGeom prst="rect">
            <a:avLst/>
          </a:prstGeom>
          <a:solidFill>
            <a:srgbClr val="FF6600">
              <a:alpha val="18823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4" name="Rectangle 34"/>
          <p:cNvSpPr>
            <a:spLocks noChangeArrowheads="1"/>
          </p:cNvSpPr>
          <p:nvPr/>
        </p:nvSpPr>
        <p:spPr bwMode="auto">
          <a:xfrm>
            <a:off x="1219200" y="4343400"/>
            <a:ext cx="6248400" cy="838200"/>
          </a:xfrm>
          <a:prstGeom prst="rect">
            <a:avLst/>
          </a:prstGeom>
          <a:solidFill>
            <a:srgbClr val="FFC000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Ισορροπημένα Δένδρα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3078" name="Text Box 29"/>
          <p:cNvSpPr txBox="1">
            <a:spLocks noChangeArrowheads="1"/>
          </p:cNvSpPr>
          <p:nvPr/>
        </p:nvSpPr>
        <p:spPr bwMode="auto">
          <a:xfrm>
            <a:off x="1304925" y="1752600"/>
            <a:ext cx="57340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smtClean="0"/>
              <a:t>Μπορούμε να επιτύχουμε                    χρόνο εκτέλεσης</a:t>
            </a:r>
            <a:endParaRPr lang="el-GR" dirty="0"/>
          </a:p>
        </p:txBody>
      </p:sp>
      <p:pic>
        <p:nvPicPr>
          <p:cNvPr id="3079" name="Picture 3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0675" y="1828800"/>
            <a:ext cx="990600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80" name="Text Box 33"/>
          <p:cNvSpPr txBox="1">
            <a:spLocks noChangeArrowheads="1"/>
          </p:cNvSpPr>
          <p:nvPr/>
        </p:nvSpPr>
        <p:spPr bwMode="auto">
          <a:xfrm>
            <a:off x="1295400" y="2147888"/>
            <a:ext cx="22608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smtClean="0"/>
              <a:t>για κάθε λειτουργία</a:t>
            </a:r>
            <a:r>
              <a:rPr lang="en-US" dirty="0" smtClean="0"/>
              <a:t>;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8" name="7 - Βέλος προς τα κάτω"/>
          <p:cNvSpPr/>
          <p:nvPr/>
        </p:nvSpPr>
        <p:spPr bwMode="auto">
          <a:xfrm>
            <a:off x="4038600" y="3200400"/>
            <a:ext cx="381000" cy="609600"/>
          </a:xfrm>
          <a:prstGeom prst="downArrow">
            <a:avLst/>
          </a:prstGeom>
          <a:solidFill>
            <a:schemeClr val="tx1">
              <a:lumMod val="50000"/>
              <a:lumOff val="50000"/>
              <a:alpha val="1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3082" name="8 - TextBox"/>
          <p:cNvSpPr txBox="1">
            <a:spLocks noChangeArrowheads="1"/>
          </p:cNvSpPr>
          <p:nvPr/>
        </p:nvSpPr>
        <p:spPr bwMode="auto">
          <a:xfrm>
            <a:off x="1219200" y="4419600"/>
            <a:ext cx="6376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Ισορροπημένο δένδρο </a:t>
            </a:r>
            <a:r>
              <a:rPr lang="en-US"/>
              <a:t>:  </a:t>
            </a:r>
            <a:r>
              <a:rPr lang="el-GR"/>
              <a:t>Διατηρεί ύψος                   μετά από</a:t>
            </a:r>
          </a:p>
        </p:txBody>
      </p:sp>
      <p:pic>
        <p:nvPicPr>
          <p:cNvPr id="3083" name="Picture 37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4495800"/>
            <a:ext cx="990600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84" name="10 - Ορθογώνιο"/>
          <p:cNvSpPr>
            <a:spLocks noChangeArrowheads="1"/>
          </p:cNvSpPr>
          <p:nvPr/>
        </p:nvSpPr>
        <p:spPr bwMode="auto">
          <a:xfrm>
            <a:off x="3709988" y="4800600"/>
            <a:ext cx="2919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κάθε εισαγωγή ή διαγραφή</a:t>
            </a:r>
          </a:p>
        </p:txBody>
      </p:sp>
      <p:sp useBgFill="1">
        <p:nvSpPr>
          <p:cNvPr id="3085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Αρθρωτά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splay trees)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7197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0" name="19 - Έλλειψη"/>
          <p:cNvSpPr/>
          <p:nvPr/>
        </p:nvSpPr>
        <p:spPr bwMode="auto">
          <a:xfrm>
            <a:off x="2133600" y="5334000"/>
            <a:ext cx="304800" cy="304800"/>
          </a:xfrm>
          <a:prstGeom prst="ellipse">
            <a:avLst/>
          </a:prstGeom>
          <a:solidFill>
            <a:srgbClr val="FF66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x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21 - Ισοσκελές τρίγωνο"/>
          <p:cNvSpPr/>
          <p:nvPr/>
        </p:nvSpPr>
        <p:spPr bwMode="auto">
          <a:xfrm>
            <a:off x="1752600" y="5867400"/>
            <a:ext cx="457200" cy="609600"/>
          </a:xfrm>
          <a:prstGeom prst="triangl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22 - Έλλειψη"/>
          <p:cNvSpPr/>
          <p:nvPr/>
        </p:nvSpPr>
        <p:spPr bwMode="auto">
          <a:xfrm>
            <a:off x="2667000" y="4800600"/>
            <a:ext cx="304800" cy="304800"/>
          </a:xfrm>
          <a:prstGeom prst="ellipse">
            <a:avLst/>
          </a:prstGeom>
          <a:solidFill>
            <a:schemeClr val="bg1">
              <a:lumMod val="85000"/>
              <a:alpha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y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23 - Έλλειψη"/>
          <p:cNvSpPr/>
          <p:nvPr/>
        </p:nvSpPr>
        <p:spPr bwMode="auto">
          <a:xfrm>
            <a:off x="3200400" y="4267200"/>
            <a:ext cx="304800" cy="304800"/>
          </a:xfrm>
          <a:prstGeom prst="ellipse">
            <a:avLst/>
          </a:prstGeom>
          <a:solidFill>
            <a:schemeClr val="bg1">
              <a:lumMod val="85000"/>
              <a:alpha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z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6" name="25 - Ευθεία γραμμή σύνδεσης"/>
          <p:cNvCxnSpPr>
            <a:stCxn id="24" idx="3"/>
            <a:endCxn id="23" idx="7"/>
          </p:cNvCxnSpPr>
          <p:nvPr/>
        </p:nvCxnSpPr>
        <p:spPr bwMode="auto">
          <a:xfrm flipH="1">
            <a:off x="2927163" y="4527363"/>
            <a:ext cx="317874" cy="3178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27 - Ευθεία γραμμή σύνδεσης"/>
          <p:cNvCxnSpPr>
            <a:stCxn id="23" idx="3"/>
            <a:endCxn id="20" idx="7"/>
          </p:cNvCxnSpPr>
          <p:nvPr/>
        </p:nvCxnSpPr>
        <p:spPr bwMode="auto">
          <a:xfrm flipH="1">
            <a:off x="2393763" y="5060763"/>
            <a:ext cx="317874" cy="3178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32 - Ευθεία γραμμή σύνδεσης"/>
          <p:cNvCxnSpPr>
            <a:stCxn id="20" idx="3"/>
            <a:endCxn id="22" idx="0"/>
          </p:cNvCxnSpPr>
          <p:nvPr/>
        </p:nvCxnSpPr>
        <p:spPr bwMode="auto">
          <a:xfrm flipH="1">
            <a:off x="1981200" y="5594163"/>
            <a:ext cx="197037" cy="273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40 - Ισοσκελές τρίγωνο"/>
          <p:cNvSpPr/>
          <p:nvPr/>
        </p:nvSpPr>
        <p:spPr bwMode="auto">
          <a:xfrm>
            <a:off x="2362200" y="5867400"/>
            <a:ext cx="457200" cy="609600"/>
          </a:xfrm>
          <a:prstGeom prst="triangl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2" name="41 - Ευθεία γραμμή σύνδεσης"/>
          <p:cNvCxnSpPr>
            <a:stCxn id="20" idx="5"/>
            <a:endCxn id="41" idx="0"/>
          </p:cNvCxnSpPr>
          <p:nvPr/>
        </p:nvCxnSpPr>
        <p:spPr bwMode="auto">
          <a:xfrm>
            <a:off x="2393763" y="5594163"/>
            <a:ext cx="197037" cy="273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44 - Ισοσκελές τρίγωνο"/>
          <p:cNvSpPr/>
          <p:nvPr/>
        </p:nvSpPr>
        <p:spPr bwMode="auto">
          <a:xfrm>
            <a:off x="2895600" y="5334000"/>
            <a:ext cx="457200" cy="609600"/>
          </a:xfrm>
          <a:prstGeom prst="triangl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6" name="45 - Ευθεία γραμμή σύνδεσης"/>
          <p:cNvCxnSpPr>
            <a:stCxn id="23" idx="5"/>
            <a:endCxn id="45" idx="0"/>
          </p:cNvCxnSpPr>
          <p:nvPr/>
        </p:nvCxnSpPr>
        <p:spPr bwMode="auto">
          <a:xfrm>
            <a:off x="2927163" y="5060763"/>
            <a:ext cx="197037" cy="273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47 - Ισοσκελές τρίγωνο"/>
          <p:cNvSpPr/>
          <p:nvPr/>
        </p:nvSpPr>
        <p:spPr bwMode="auto">
          <a:xfrm>
            <a:off x="3429000" y="4800600"/>
            <a:ext cx="457200" cy="609600"/>
          </a:xfrm>
          <a:prstGeom prst="triangl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9" name="48 - Ευθεία γραμμή σύνδεσης"/>
          <p:cNvCxnSpPr>
            <a:stCxn id="24" idx="5"/>
            <a:endCxn id="48" idx="0"/>
          </p:cNvCxnSpPr>
          <p:nvPr/>
        </p:nvCxnSpPr>
        <p:spPr bwMode="auto">
          <a:xfrm>
            <a:off x="3460563" y="4527363"/>
            <a:ext cx="197037" cy="273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50 - TextBox"/>
          <p:cNvSpPr txBox="1"/>
          <p:nvPr/>
        </p:nvSpPr>
        <p:spPr>
          <a:xfrm>
            <a:off x="1524000" y="3124200"/>
            <a:ext cx="7661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Περίπτωση </a:t>
            </a:r>
            <a:r>
              <a:rPr lang="en-US" dirty="0" err="1" smtClean="0"/>
              <a:t>zig-zig</a:t>
            </a:r>
            <a:r>
              <a:rPr lang="en-US" dirty="0" smtClean="0"/>
              <a:t>: </a:t>
            </a:r>
            <a:r>
              <a:rPr lang="el-GR" dirty="0" smtClean="0"/>
              <a:t>από τον παππού του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l-GR" dirty="0" smtClean="0"/>
              <a:t>ακολουθούμε δύο αριστερούς </a:t>
            </a:r>
            <a:endParaRPr lang="en-US" dirty="0" smtClean="0"/>
          </a:p>
          <a:p>
            <a:r>
              <a:rPr lang="el-GR" dirty="0" smtClean="0"/>
              <a:t>ή δύο δεξιούς συνδέσμους για να πάμε στο </a:t>
            </a:r>
            <a:r>
              <a:rPr lang="en-US" b="1" dirty="0" smtClean="0"/>
              <a:t>x</a:t>
            </a:r>
            <a:endParaRPr lang="el-GR" b="1" dirty="0"/>
          </a:p>
        </p:txBody>
      </p:sp>
      <p:sp>
        <p:nvSpPr>
          <p:cNvPr id="52" name="51 - Δεξιό βέλος"/>
          <p:cNvSpPr/>
          <p:nvPr/>
        </p:nvSpPr>
        <p:spPr bwMode="auto">
          <a:xfrm>
            <a:off x="4495800" y="5029200"/>
            <a:ext cx="381000" cy="228600"/>
          </a:xfrm>
          <a:prstGeom prst="rightArrow">
            <a:avLst/>
          </a:prstGeom>
          <a:solidFill>
            <a:srgbClr val="0070C0">
              <a:alpha val="2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52 - Έλλειψη"/>
          <p:cNvSpPr/>
          <p:nvPr/>
        </p:nvSpPr>
        <p:spPr bwMode="auto">
          <a:xfrm flipH="1">
            <a:off x="6781800" y="5334000"/>
            <a:ext cx="304800" cy="304800"/>
          </a:xfrm>
          <a:prstGeom prst="ellipse">
            <a:avLst/>
          </a:prstGeom>
          <a:solidFill>
            <a:schemeClr val="bg1">
              <a:lumMod val="85000"/>
              <a:alpha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z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" name="53 - Ισοσκελές τρίγωνο"/>
          <p:cNvSpPr/>
          <p:nvPr/>
        </p:nvSpPr>
        <p:spPr bwMode="auto">
          <a:xfrm flipH="1">
            <a:off x="7010400" y="5867400"/>
            <a:ext cx="457200" cy="609600"/>
          </a:xfrm>
          <a:prstGeom prst="triangl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5" name="54 - Έλλειψη"/>
          <p:cNvSpPr/>
          <p:nvPr/>
        </p:nvSpPr>
        <p:spPr bwMode="auto">
          <a:xfrm flipH="1">
            <a:off x="6248400" y="4800600"/>
            <a:ext cx="304800" cy="304800"/>
          </a:xfrm>
          <a:prstGeom prst="ellipse">
            <a:avLst/>
          </a:prstGeom>
          <a:solidFill>
            <a:schemeClr val="bg1">
              <a:lumMod val="85000"/>
              <a:alpha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y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6" name="55 - Έλλειψη"/>
          <p:cNvSpPr/>
          <p:nvPr/>
        </p:nvSpPr>
        <p:spPr bwMode="auto">
          <a:xfrm flipH="1">
            <a:off x="5715000" y="4267200"/>
            <a:ext cx="304800" cy="304800"/>
          </a:xfrm>
          <a:prstGeom prst="ellipse">
            <a:avLst/>
          </a:prstGeom>
          <a:solidFill>
            <a:srgbClr val="FF66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x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7" name="56 - Ευθεία γραμμή σύνδεσης"/>
          <p:cNvCxnSpPr>
            <a:stCxn id="56" idx="3"/>
            <a:endCxn id="55" idx="7"/>
          </p:cNvCxnSpPr>
          <p:nvPr/>
        </p:nvCxnSpPr>
        <p:spPr bwMode="auto">
          <a:xfrm>
            <a:off x="5975163" y="4527363"/>
            <a:ext cx="317874" cy="3178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57 - Ευθεία γραμμή σύνδεσης"/>
          <p:cNvCxnSpPr>
            <a:stCxn id="55" idx="3"/>
            <a:endCxn id="53" idx="7"/>
          </p:cNvCxnSpPr>
          <p:nvPr/>
        </p:nvCxnSpPr>
        <p:spPr bwMode="auto">
          <a:xfrm>
            <a:off x="6508563" y="5060763"/>
            <a:ext cx="317874" cy="3178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58 - Ευθεία γραμμή σύνδεσης"/>
          <p:cNvCxnSpPr>
            <a:stCxn id="53" idx="3"/>
            <a:endCxn id="54" idx="0"/>
          </p:cNvCxnSpPr>
          <p:nvPr/>
        </p:nvCxnSpPr>
        <p:spPr bwMode="auto">
          <a:xfrm>
            <a:off x="7041963" y="5594163"/>
            <a:ext cx="197037" cy="273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59 - Ισοσκελές τρίγωνο"/>
          <p:cNvSpPr/>
          <p:nvPr/>
        </p:nvSpPr>
        <p:spPr bwMode="auto">
          <a:xfrm flipH="1">
            <a:off x="6400800" y="5867400"/>
            <a:ext cx="457200" cy="609600"/>
          </a:xfrm>
          <a:prstGeom prst="triangl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1" name="60 - Ευθεία γραμμή σύνδεσης"/>
          <p:cNvCxnSpPr>
            <a:stCxn id="53" idx="5"/>
            <a:endCxn id="60" idx="0"/>
          </p:cNvCxnSpPr>
          <p:nvPr/>
        </p:nvCxnSpPr>
        <p:spPr bwMode="auto">
          <a:xfrm flipH="1">
            <a:off x="6629400" y="5594163"/>
            <a:ext cx="197037" cy="273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61 - Ισοσκελές τρίγωνο"/>
          <p:cNvSpPr/>
          <p:nvPr/>
        </p:nvSpPr>
        <p:spPr bwMode="auto">
          <a:xfrm flipH="1">
            <a:off x="5867400" y="5334000"/>
            <a:ext cx="457200" cy="609600"/>
          </a:xfrm>
          <a:prstGeom prst="triangl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3" name="62 - Ευθεία γραμμή σύνδεσης"/>
          <p:cNvCxnSpPr>
            <a:stCxn id="55" idx="5"/>
            <a:endCxn id="62" idx="0"/>
          </p:cNvCxnSpPr>
          <p:nvPr/>
        </p:nvCxnSpPr>
        <p:spPr bwMode="auto">
          <a:xfrm flipH="1">
            <a:off x="6096000" y="5060763"/>
            <a:ext cx="197037" cy="273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63 - Ισοσκελές τρίγωνο"/>
          <p:cNvSpPr/>
          <p:nvPr/>
        </p:nvSpPr>
        <p:spPr bwMode="auto">
          <a:xfrm flipH="1">
            <a:off x="5334000" y="4800600"/>
            <a:ext cx="457200" cy="609600"/>
          </a:xfrm>
          <a:prstGeom prst="triangl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5" name="64 - Ευθεία γραμμή σύνδεσης"/>
          <p:cNvCxnSpPr>
            <a:stCxn id="56" idx="5"/>
            <a:endCxn id="64" idx="0"/>
          </p:cNvCxnSpPr>
          <p:nvPr/>
        </p:nvCxnSpPr>
        <p:spPr bwMode="auto">
          <a:xfrm flipH="1">
            <a:off x="5562600" y="4527363"/>
            <a:ext cx="197037" cy="273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33 - TextBox"/>
          <p:cNvSpPr txBox="1"/>
          <p:nvPr/>
        </p:nvSpPr>
        <p:spPr>
          <a:xfrm>
            <a:off x="381001" y="1447800"/>
            <a:ext cx="80009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   Εκτελεί όλες τις πράξεις στη ρίζα του δένδρου.</a:t>
            </a:r>
          </a:p>
          <a:p>
            <a:endParaRPr lang="el-GR" dirty="0" smtClean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l-GR" dirty="0" smtClean="0"/>
              <a:t>   Χρησιμοποιεί ζεύγη περιστροφών καθώς μετακινεί ένα κλειδί στη ρίζα 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    </a:t>
            </a:r>
            <a:r>
              <a:rPr lang="el-GR" dirty="0" smtClean="0"/>
              <a:t>(λειτουργία </a:t>
            </a:r>
            <a:r>
              <a:rPr lang="en-US" b="1" dirty="0" smtClean="0">
                <a:latin typeface="Calibri" pitchFamily="34" charset="0"/>
              </a:rPr>
              <a:t>splay</a:t>
            </a:r>
            <a:r>
              <a:rPr lang="el-GR" dirty="0" smtClean="0"/>
              <a:t>) για να φέρει το δένδρο σε μεγαλύτερη ισορροπία.</a:t>
            </a:r>
            <a:endParaRPr lang="el-GR" dirty="0"/>
          </a:p>
        </p:txBody>
      </p:sp>
      <p:sp>
        <p:nvSpPr>
          <p:cNvPr id="35" name="34 - TextBox"/>
          <p:cNvSpPr txBox="1"/>
          <p:nvPr/>
        </p:nvSpPr>
        <p:spPr>
          <a:xfrm>
            <a:off x="596285" y="3124200"/>
            <a:ext cx="924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splay(x)</a:t>
            </a:r>
            <a:endParaRPr lang="el-GR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Αρθρωτά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splay trees)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7197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0" name="19 - Έλλειψη"/>
          <p:cNvSpPr/>
          <p:nvPr/>
        </p:nvSpPr>
        <p:spPr bwMode="auto">
          <a:xfrm>
            <a:off x="457200" y="5334000"/>
            <a:ext cx="304800" cy="304800"/>
          </a:xfrm>
          <a:prstGeom prst="ellipse">
            <a:avLst/>
          </a:prstGeom>
          <a:solidFill>
            <a:srgbClr val="FF66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x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21 - Ισοσκελές τρίγωνο"/>
          <p:cNvSpPr/>
          <p:nvPr/>
        </p:nvSpPr>
        <p:spPr bwMode="auto">
          <a:xfrm>
            <a:off x="76200" y="5867400"/>
            <a:ext cx="457200" cy="609600"/>
          </a:xfrm>
          <a:prstGeom prst="triangl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22 - Έλλειψη"/>
          <p:cNvSpPr/>
          <p:nvPr/>
        </p:nvSpPr>
        <p:spPr bwMode="auto">
          <a:xfrm>
            <a:off x="990600" y="4800600"/>
            <a:ext cx="304800" cy="304800"/>
          </a:xfrm>
          <a:prstGeom prst="ellipse">
            <a:avLst/>
          </a:prstGeom>
          <a:solidFill>
            <a:schemeClr val="bg1">
              <a:lumMod val="85000"/>
              <a:alpha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y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23 - Έλλειψη"/>
          <p:cNvSpPr/>
          <p:nvPr/>
        </p:nvSpPr>
        <p:spPr bwMode="auto">
          <a:xfrm>
            <a:off x="1524000" y="4267200"/>
            <a:ext cx="304800" cy="304800"/>
          </a:xfrm>
          <a:prstGeom prst="ellipse">
            <a:avLst/>
          </a:prstGeom>
          <a:solidFill>
            <a:schemeClr val="bg1">
              <a:lumMod val="85000"/>
              <a:alpha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z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6" name="25 - Ευθεία γραμμή σύνδεσης"/>
          <p:cNvCxnSpPr>
            <a:stCxn id="24" idx="3"/>
            <a:endCxn id="23" idx="7"/>
          </p:cNvCxnSpPr>
          <p:nvPr/>
        </p:nvCxnSpPr>
        <p:spPr bwMode="auto">
          <a:xfrm flipH="1">
            <a:off x="1250763" y="4527363"/>
            <a:ext cx="317874" cy="3178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27 - Ευθεία γραμμή σύνδεσης"/>
          <p:cNvCxnSpPr>
            <a:stCxn id="23" idx="3"/>
            <a:endCxn id="20" idx="7"/>
          </p:cNvCxnSpPr>
          <p:nvPr/>
        </p:nvCxnSpPr>
        <p:spPr bwMode="auto">
          <a:xfrm flipH="1">
            <a:off x="717363" y="5060763"/>
            <a:ext cx="317874" cy="3178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32 - Ευθεία γραμμή σύνδεσης"/>
          <p:cNvCxnSpPr>
            <a:stCxn id="20" idx="3"/>
            <a:endCxn id="22" idx="0"/>
          </p:cNvCxnSpPr>
          <p:nvPr/>
        </p:nvCxnSpPr>
        <p:spPr bwMode="auto">
          <a:xfrm flipH="1">
            <a:off x="304800" y="5594163"/>
            <a:ext cx="197037" cy="273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40 - Ισοσκελές τρίγωνο"/>
          <p:cNvSpPr/>
          <p:nvPr/>
        </p:nvSpPr>
        <p:spPr bwMode="auto">
          <a:xfrm>
            <a:off x="685800" y="5867400"/>
            <a:ext cx="457200" cy="609600"/>
          </a:xfrm>
          <a:prstGeom prst="triangl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2" name="41 - Ευθεία γραμμή σύνδεσης"/>
          <p:cNvCxnSpPr>
            <a:stCxn id="20" idx="5"/>
            <a:endCxn id="41" idx="0"/>
          </p:cNvCxnSpPr>
          <p:nvPr/>
        </p:nvCxnSpPr>
        <p:spPr bwMode="auto">
          <a:xfrm>
            <a:off x="717363" y="5594163"/>
            <a:ext cx="197037" cy="273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44 - Ισοσκελές τρίγωνο"/>
          <p:cNvSpPr/>
          <p:nvPr/>
        </p:nvSpPr>
        <p:spPr bwMode="auto">
          <a:xfrm>
            <a:off x="1219200" y="5334000"/>
            <a:ext cx="457200" cy="609600"/>
          </a:xfrm>
          <a:prstGeom prst="triangl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6" name="45 - Ευθεία γραμμή σύνδεσης"/>
          <p:cNvCxnSpPr>
            <a:stCxn id="23" idx="5"/>
            <a:endCxn id="45" idx="0"/>
          </p:cNvCxnSpPr>
          <p:nvPr/>
        </p:nvCxnSpPr>
        <p:spPr bwMode="auto">
          <a:xfrm>
            <a:off x="1250763" y="5060763"/>
            <a:ext cx="197037" cy="273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47 - Ισοσκελές τρίγωνο"/>
          <p:cNvSpPr/>
          <p:nvPr/>
        </p:nvSpPr>
        <p:spPr bwMode="auto">
          <a:xfrm>
            <a:off x="1752600" y="4800600"/>
            <a:ext cx="457200" cy="609600"/>
          </a:xfrm>
          <a:prstGeom prst="triangl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9" name="48 - Ευθεία γραμμή σύνδεσης"/>
          <p:cNvCxnSpPr>
            <a:stCxn id="24" idx="5"/>
            <a:endCxn id="48" idx="0"/>
          </p:cNvCxnSpPr>
          <p:nvPr/>
        </p:nvCxnSpPr>
        <p:spPr bwMode="auto">
          <a:xfrm>
            <a:off x="1784163" y="4527363"/>
            <a:ext cx="197037" cy="273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50 - TextBox"/>
          <p:cNvSpPr txBox="1"/>
          <p:nvPr/>
        </p:nvSpPr>
        <p:spPr>
          <a:xfrm>
            <a:off x="1524000" y="3124200"/>
            <a:ext cx="7661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Περίπτωση </a:t>
            </a:r>
            <a:r>
              <a:rPr lang="en-US" dirty="0" err="1" smtClean="0"/>
              <a:t>zig-zig</a:t>
            </a:r>
            <a:r>
              <a:rPr lang="en-US" dirty="0" smtClean="0"/>
              <a:t>: </a:t>
            </a:r>
            <a:r>
              <a:rPr lang="el-GR" dirty="0" smtClean="0"/>
              <a:t>από τον παππού του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l-GR" dirty="0" smtClean="0"/>
              <a:t>ακολουθούμε δύο αριστερούς </a:t>
            </a:r>
            <a:endParaRPr lang="en-US" dirty="0" smtClean="0"/>
          </a:p>
          <a:p>
            <a:r>
              <a:rPr lang="el-GR" dirty="0" smtClean="0"/>
              <a:t>ή δύο δεξιούς συνδέσμους για να πάμε στο </a:t>
            </a:r>
            <a:r>
              <a:rPr lang="en-US" b="1" dirty="0" smtClean="0"/>
              <a:t>x</a:t>
            </a:r>
            <a:r>
              <a:rPr lang="el-GR" dirty="0" smtClean="0"/>
              <a:t>. </a:t>
            </a:r>
          </a:p>
        </p:txBody>
      </p:sp>
      <p:sp>
        <p:nvSpPr>
          <p:cNvPr id="52" name="51 - Δεξιό βέλος"/>
          <p:cNvSpPr/>
          <p:nvPr/>
        </p:nvSpPr>
        <p:spPr bwMode="auto">
          <a:xfrm>
            <a:off x="2590800" y="5029200"/>
            <a:ext cx="381000" cy="228600"/>
          </a:xfrm>
          <a:prstGeom prst="rightArrow">
            <a:avLst/>
          </a:prstGeom>
          <a:solidFill>
            <a:srgbClr val="0070C0">
              <a:alpha val="2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52 - Έλλειψη"/>
          <p:cNvSpPr/>
          <p:nvPr/>
        </p:nvSpPr>
        <p:spPr bwMode="auto">
          <a:xfrm flipH="1">
            <a:off x="8077200" y="5334000"/>
            <a:ext cx="304800" cy="304800"/>
          </a:xfrm>
          <a:prstGeom prst="ellipse">
            <a:avLst/>
          </a:prstGeom>
          <a:solidFill>
            <a:schemeClr val="bg1">
              <a:lumMod val="85000"/>
              <a:alpha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z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" name="53 - Ισοσκελές τρίγωνο"/>
          <p:cNvSpPr/>
          <p:nvPr/>
        </p:nvSpPr>
        <p:spPr bwMode="auto">
          <a:xfrm flipH="1">
            <a:off x="8305800" y="5867400"/>
            <a:ext cx="457200" cy="609600"/>
          </a:xfrm>
          <a:prstGeom prst="triangl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5" name="54 - Έλλειψη"/>
          <p:cNvSpPr/>
          <p:nvPr/>
        </p:nvSpPr>
        <p:spPr bwMode="auto">
          <a:xfrm flipH="1">
            <a:off x="7543800" y="4800600"/>
            <a:ext cx="304800" cy="304800"/>
          </a:xfrm>
          <a:prstGeom prst="ellipse">
            <a:avLst/>
          </a:prstGeom>
          <a:solidFill>
            <a:schemeClr val="bg1">
              <a:lumMod val="85000"/>
              <a:alpha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y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6" name="55 - Έλλειψη"/>
          <p:cNvSpPr/>
          <p:nvPr/>
        </p:nvSpPr>
        <p:spPr bwMode="auto">
          <a:xfrm flipH="1">
            <a:off x="7010400" y="4267200"/>
            <a:ext cx="304800" cy="304800"/>
          </a:xfrm>
          <a:prstGeom prst="ellipse">
            <a:avLst/>
          </a:prstGeom>
          <a:solidFill>
            <a:srgbClr val="FF66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x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7" name="56 - Ευθεία γραμμή σύνδεσης"/>
          <p:cNvCxnSpPr>
            <a:stCxn id="56" idx="3"/>
            <a:endCxn id="55" idx="7"/>
          </p:cNvCxnSpPr>
          <p:nvPr/>
        </p:nvCxnSpPr>
        <p:spPr bwMode="auto">
          <a:xfrm>
            <a:off x="7270563" y="4527363"/>
            <a:ext cx="317874" cy="3178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57 - Ευθεία γραμμή σύνδεσης"/>
          <p:cNvCxnSpPr>
            <a:stCxn id="55" idx="3"/>
            <a:endCxn id="53" idx="7"/>
          </p:cNvCxnSpPr>
          <p:nvPr/>
        </p:nvCxnSpPr>
        <p:spPr bwMode="auto">
          <a:xfrm>
            <a:off x="7803963" y="5060763"/>
            <a:ext cx="317874" cy="3178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58 - Ευθεία γραμμή σύνδεσης"/>
          <p:cNvCxnSpPr>
            <a:stCxn id="53" idx="3"/>
            <a:endCxn id="54" idx="0"/>
          </p:cNvCxnSpPr>
          <p:nvPr/>
        </p:nvCxnSpPr>
        <p:spPr bwMode="auto">
          <a:xfrm>
            <a:off x="8337363" y="5594163"/>
            <a:ext cx="197037" cy="273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59 - Ισοσκελές τρίγωνο"/>
          <p:cNvSpPr/>
          <p:nvPr/>
        </p:nvSpPr>
        <p:spPr bwMode="auto">
          <a:xfrm flipH="1">
            <a:off x="7696200" y="5867400"/>
            <a:ext cx="457200" cy="609600"/>
          </a:xfrm>
          <a:prstGeom prst="triangl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1" name="60 - Ευθεία γραμμή σύνδεσης"/>
          <p:cNvCxnSpPr>
            <a:stCxn id="53" idx="5"/>
            <a:endCxn id="60" idx="0"/>
          </p:cNvCxnSpPr>
          <p:nvPr/>
        </p:nvCxnSpPr>
        <p:spPr bwMode="auto">
          <a:xfrm flipH="1">
            <a:off x="7924800" y="5594163"/>
            <a:ext cx="197037" cy="273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61 - Ισοσκελές τρίγωνο"/>
          <p:cNvSpPr/>
          <p:nvPr/>
        </p:nvSpPr>
        <p:spPr bwMode="auto">
          <a:xfrm flipH="1">
            <a:off x="7162800" y="5334000"/>
            <a:ext cx="457200" cy="609600"/>
          </a:xfrm>
          <a:prstGeom prst="triangl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3" name="62 - Ευθεία γραμμή σύνδεσης"/>
          <p:cNvCxnSpPr>
            <a:stCxn id="55" idx="5"/>
            <a:endCxn id="62" idx="0"/>
          </p:cNvCxnSpPr>
          <p:nvPr/>
        </p:nvCxnSpPr>
        <p:spPr bwMode="auto">
          <a:xfrm flipH="1">
            <a:off x="7391400" y="5060763"/>
            <a:ext cx="197037" cy="273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63 - Ισοσκελές τρίγωνο"/>
          <p:cNvSpPr/>
          <p:nvPr/>
        </p:nvSpPr>
        <p:spPr bwMode="auto">
          <a:xfrm flipH="1">
            <a:off x="6629400" y="4800600"/>
            <a:ext cx="457200" cy="609600"/>
          </a:xfrm>
          <a:prstGeom prst="triangl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5" name="64 - Ευθεία γραμμή σύνδεσης"/>
          <p:cNvCxnSpPr>
            <a:stCxn id="56" idx="5"/>
            <a:endCxn id="64" idx="0"/>
          </p:cNvCxnSpPr>
          <p:nvPr/>
        </p:nvCxnSpPr>
        <p:spPr bwMode="auto">
          <a:xfrm flipH="1">
            <a:off x="6858000" y="4527363"/>
            <a:ext cx="197037" cy="273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33 - TextBox"/>
          <p:cNvSpPr txBox="1"/>
          <p:nvPr/>
        </p:nvSpPr>
        <p:spPr>
          <a:xfrm>
            <a:off x="381001" y="1447800"/>
            <a:ext cx="80009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   Εκτελεί όλες τις πράξεις στη ρίζα του δένδρου.</a:t>
            </a:r>
          </a:p>
          <a:p>
            <a:endParaRPr lang="el-GR" dirty="0" smtClean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l-GR" dirty="0" smtClean="0"/>
              <a:t>   Χρησιμοποιεί ζεύγη περιστροφών καθώς μετακινεί ένα κλειδί στη ρίζα 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    </a:t>
            </a:r>
            <a:r>
              <a:rPr lang="el-GR" dirty="0" smtClean="0"/>
              <a:t>(λειτουργία </a:t>
            </a:r>
            <a:r>
              <a:rPr lang="en-US" b="1" dirty="0" smtClean="0">
                <a:latin typeface="Calibri" pitchFamily="34" charset="0"/>
              </a:rPr>
              <a:t>splay</a:t>
            </a:r>
            <a:r>
              <a:rPr lang="el-GR" dirty="0" smtClean="0"/>
              <a:t>) για να φέρει το δένδρο σε μεγαλύτερη ισορροπία.</a:t>
            </a:r>
            <a:endParaRPr lang="el-GR" dirty="0"/>
          </a:p>
        </p:txBody>
      </p:sp>
      <p:sp>
        <p:nvSpPr>
          <p:cNvPr id="35" name="34 - TextBox"/>
          <p:cNvSpPr txBox="1"/>
          <p:nvPr/>
        </p:nvSpPr>
        <p:spPr>
          <a:xfrm>
            <a:off x="596285" y="3124200"/>
            <a:ext cx="924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splay(x)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36" name="35 - Έλλειψη"/>
          <p:cNvSpPr/>
          <p:nvPr/>
        </p:nvSpPr>
        <p:spPr bwMode="auto">
          <a:xfrm>
            <a:off x="3581400" y="4800600"/>
            <a:ext cx="304800" cy="304800"/>
          </a:xfrm>
          <a:prstGeom prst="ellipse">
            <a:avLst/>
          </a:prstGeom>
          <a:solidFill>
            <a:srgbClr val="FF66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x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" name="36 - Ισοσκελές τρίγωνο"/>
          <p:cNvSpPr/>
          <p:nvPr/>
        </p:nvSpPr>
        <p:spPr bwMode="auto">
          <a:xfrm>
            <a:off x="3200400" y="5334000"/>
            <a:ext cx="457200" cy="609600"/>
          </a:xfrm>
          <a:prstGeom prst="triangl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37 - Έλλειψη"/>
          <p:cNvSpPr/>
          <p:nvPr/>
        </p:nvSpPr>
        <p:spPr bwMode="auto">
          <a:xfrm>
            <a:off x="4267200" y="4267200"/>
            <a:ext cx="304800" cy="304800"/>
          </a:xfrm>
          <a:prstGeom prst="ellipse">
            <a:avLst/>
          </a:prstGeom>
          <a:solidFill>
            <a:schemeClr val="bg1">
              <a:lumMod val="85000"/>
              <a:alpha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y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38 - Έλλειψη"/>
          <p:cNvSpPr/>
          <p:nvPr/>
        </p:nvSpPr>
        <p:spPr bwMode="auto">
          <a:xfrm>
            <a:off x="5029200" y="4800600"/>
            <a:ext cx="304800" cy="304800"/>
          </a:xfrm>
          <a:prstGeom prst="ellipse">
            <a:avLst/>
          </a:prstGeom>
          <a:solidFill>
            <a:schemeClr val="bg1">
              <a:lumMod val="85000"/>
              <a:alpha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z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0" name="39 - Ευθεία γραμμή σύνδεσης"/>
          <p:cNvCxnSpPr>
            <a:stCxn id="39" idx="1"/>
            <a:endCxn id="38" idx="5"/>
          </p:cNvCxnSpPr>
          <p:nvPr/>
        </p:nvCxnSpPr>
        <p:spPr bwMode="auto">
          <a:xfrm flipH="1" flipV="1">
            <a:off x="4527363" y="4527363"/>
            <a:ext cx="546474" cy="3178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42 - Ευθεία γραμμή σύνδεσης"/>
          <p:cNvCxnSpPr>
            <a:stCxn id="38" idx="3"/>
            <a:endCxn id="36" idx="7"/>
          </p:cNvCxnSpPr>
          <p:nvPr/>
        </p:nvCxnSpPr>
        <p:spPr bwMode="auto">
          <a:xfrm flipH="1">
            <a:off x="3841563" y="4527363"/>
            <a:ext cx="470274" cy="3178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43 - Ευθεία γραμμή σύνδεσης"/>
          <p:cNvCxnSpPr>
            <a:stCxn id="36" idx="3"/>
            <a:endCxn id="37" idx="0"/>
          </p:cNvCxnSpPr>
          <p:nvPr/>
        </p:nvCxnSpPr>
        <p:spPr bwMode="auto">
          <a:xfrm flipH="1">
            <a:off x="3429000" y="5060763"/>
            <a:ext cx="197037" cy="273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46 - Ισοσκελές τρίγωνο"/>
          <p:cNvSpPr/>
          <p:nvPr/>
        </p:nvSpPr>
        <p:spPr bwMode="auto">
          <a:xfrm>
            <a:off x="3810000" y="5334000"/>
            <a:ext cx="457200" cy="609600"/>
          </a:xfrm>
          <a:prstGeom prst="triangl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0" name="49 - Ευθεία γραμμή σύνδεσης"/>
          <p:cNvCxnSpPr>
            <a:stCxn id="36" idx="5"/>
            <a:endCxn id="47" idx="0"/>
          </p:cNvCxnSpPr>
          <p:nvPr/>
        </p:nvCxnSpPr>
        <p:spPr bwMode="auto">
          <a:xfrm>
            <a:off x="3841563" y="5060763"/>
            <a:ext cx="197037" cy="273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65 - Ισοσκελές τρίγωνο"/>
          <p:cNvSpPr/>
          <p:nvPr/>
        </p:nvSpPr>
        <p:spPr bwMode="auto">
          <a:xfrm>
            <a:off x="4648200" y="5334000"/>
            <a:ext cx="457200" cy="609600"/>
          </a:xfrm>
          <a:prstGeom prst="triangl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7" name="66 - Ευθεία γραμμή σύνδεσης"/>
          <p:cNvCxnSpPr>
            <a:stCxn id="39" idx="3"/>
            <a:endCxn id="66" idx="0"/>
          </p:cNvCxnSpPr>
          <p:nvPr/>
        </p:nvCxnSpPr>
        <p:spPr bwMode="auto">
          <a:xfrm flipH="1">
            <a:off x="4876800" y="5060763"/>
            <a:ext cx="197037" cy="273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67 - Ισοσκελές τρίγωνο"/>
          <p:cNvSpPr/>
          <p:nvPr/>
        </p:nvSpPr>
        <p:spPr bwMode="auto">
          <a:xfrm>
            <a:off x="5257800" y="5334000"/>
            <a:ext cx="457200" cy="609600"/>
          </a:xfrm>
          <a:prstGeom prst="triangl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9" name="68 - Ευθεία γραμμή σύνδεσης"/>
          <p:cNvCxnSpPr>
            <a:stCxn id="39" idx="5"/>
            <a:endCxn id="68" idx="0"/>
          </p:cNvCxnSpPr>
          <p:nvPr/>
        </p:nvCxnSpPr>
        <p:spPr bwMode="auto">
          <a:xfrm>
            <a:off x="5289363" y="5060763"/>
            <a:ext cx="197037" cy="273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69 - Δεξιό βέλος"/>
          <p:cNvSpPr/>
          <p:nvPr/>
        </p:nvSpPr>
        <p:spPr bwMode="auto">
          <a:xfrm>
            <a:off x="5867400" y="5029200"/>
            <a:ext cx="381000" cy="228600"/>
          </a:xfrm>
          <a:prstGeom prst="rightArrow">
            <a:avLst/>
          </a:prstGeom>
          <a:solidFill>
            <a:srgbClr val="0070C0">
              <a:alpha val="2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6" name="127 - TextBox"/>
          <p:cNvSpPr txBox="1">
            <a:spLocks noChangeArrowheads="1"/>
          </p:cNvSpPr>
          <p:nvPr/>
        </p:nvSpPr>
        <p:spPr bwMode="auto">
          <a:xfrm>
            <a:off x="3733800" y="4278313"/>
            <a:ext cx="322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7" name="AutoShape 45"/>
          <p:cNvSpPr>
            <a:spLocks noChangeArrowheads="1"/>
          </p:cNvSpPr>
          <p:nvPr/>
        </p:nvSpPr>
        <p:spPr bwMode="auto">
          <a:xfrm>
            <a:off x="1219200" y="4495800"/>
            <a:ext cx="366712" cy="533400"/>
          </a:xfrm>
          <a:custGeom>
            <a:avLst/>
            <a:gdLst>
              <a:gd name="T0" fmla="*/ 932052539 w 21600"/>
              <a:gd name="T1" fmla="*/ 2981385 h 21600"/>
              <a:gd name="T2" fmla="*/ 67294463 w 21600"/>
              <a:gd name="T3" fmla="*/ 2147483647 h 21600"/>
              <a:gd name="T4" fmla="*/ 926899558 w 21600"/>
              <a:gd name="T5" fmla="*/ 600208923 h 21600"/>
              <a:gd name="T6" fmla="*/ 2017798095 w 21600"/>
              <a:gd name="T7" fmla="*/ 2147483647 h 21600"/>
              <a:gd name="T8" fmla="*/ 1714733283 w 21600"/>
              <a:gd name="T9" fmla="*/ 2147483647 h 21600"/>
              <a:gd name="T10" fmla="*/ 1436086591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983" y="11185"/>
                </a:moveTo>
                <a:cubicBezTo>
                  <a:pt x="19989" y="11057"/>
                  <a:pt x="19992" y="10928"/>
                  <a:pt x="19992" y="10800"/>
                </a:cubicBezTo>
                <a:cubicBezTo>
                  <a:pt x="19992" y="5723"/>
                  <a:pt x="15876" y="1608"/>
                  <a:pt x="10800" y="1608"/>
                </a:cubicBezTo>
                <a:cubicBezTo>
                  <a:pt x="5851" y="1607"/>
                  <a:pt x="1790" y="5526"/>
                  <a:pt x="1613" y="10471"/>
                </a:cubicBezTo>
                <a:lnTo>
                  <a:pt x="6" y="10414"/>
                </a:lnTo>
                <a:cubicBezTo>
                  <a:pt x="214" y="4603"/>
                  <a:pt x="4985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51"/>
                  <a:pt x="21596" y="11102"/>
                  <a:pt x="21590" y="11253"/>
                </a:cubicBezTo>
                <a:lnTo>
                  <a:pt x="24288" y="11366"/>
                </a:lnTo>
                <a:lnTo>
                  <a:pt x="20640" y="14720"/>
                </a:lnTo>
                <a:lnTo>
                  <a:pt x="17286" y="11072"/>
                </a:lnTo>
                <a:lnTo>
                  <a:pt x="19983" y="11185"/>
                </a:lnTo>
                <a:close/>
              </a:path>
            </a:pathLst>
          </a:custGeom>
          <a:solidFill>
            <a:srgbClr val="0066CC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8" name="AutoShape 45"/>
          <p:cNvSpPr>
            <a:spLocks noChangeArrowheads="1"/>
          </p:cNvSpPr>
          <p:nvPr/>
        </p:nvSpPr>
        <p:spPr bwMode="auto">
          <a:xfrm>
            <a:off x="3886200" y="4495800"/>
            <a:ext cx="366712" cy="533400"/>
          </a:xfrm>
          <a:custGeom>
            <a:avLst/>
            <a:gdLst>
              <a:gd name="T0" fmla="*/ 932052539 w 21600"/>
              <a:gd name="T1" fmla="*/ 2981385 h 21600"/>
              <a:gd name="T2" fmla="*/ 67294463 w 21600"/>
              <a:gd name="T3" fmla="*/ 2147483647 h 21600"/>
              <a:gd name="T4" fmla="*/ 926899558 w 21600"/>
              <a:gd name="T5" fmla="*/ 600208923 h 21600"/>
              <a:gd name="T6" fmla="*/ 2017798095 w 21600"/>
              <a:gd name="T7" fmla="*/ 2147483647 h 21600"/>
              <a:gd name="T8" fmla="*/ 1714733283 w 21600"/>
              <a:gd name="T9" fmla="*/ 2147483647 h 21600"/>
              <a:gd name="T10" fmla="*/ 1436086591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983" y="11185"/>
                </a:moveTo>
                <a:cubicBezTo>
                  <a:pt x="19989" y="11057"/>
                  <a:pt x="19992" y="10928"/>
                  <a:pt x="19992" y="10800"/>
                </a:cubicBezTo>
                <a:cubicBezTo>
                  <a:pt x="19992" y="5723"/>
                  <a:pt x="15876" y="1608"/>
                  <a:pt x="10800" y="1608"/>
                </a:cubicBezTo>
                <a:cubicBezTo>
                  <a:pt x="5851" y="1607"/>
                  <a:pt x="1790" y="5526"/>
                  <a:pt x="1613" y="10471"/>
                </a:cubicBezTo>
                <a:lnTo>
                  <a:pt x="6" y="10414"/>
                </a:lnTo>
                <a:cubicBezTo>
                  <a:pt x="214" y="4603"/>
                  <a:pt x="4985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51"/>
                  <a:pt x="21596" y="11102"/>
                  <a:pt x="21590" y="11253"/>
                </a:cubicBezTo>
                <a:lnTo>
                  <a:pt x="24288" y="11366"/>
                </a:lnTo>
                <a:lnTo>
                  <a:pt x="20640" y="14720"/>
                </a:lnTo>
                <a:lnTo>
                  <a:pt x="17286" y="11072"/>
                </a:lnTo>
                <a:lnTo>
                  <a:pt x="19983" y="11185"/>
                </a:lnTo>
                <a:close/>
              </a:path>
            </a:pathLst>
          </a:custGeom>
          <a:solidFill>
            <a:srgbClr val="0066CC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9" name="127 - TextBox"/>
          <p:cNvSpPr txBox="1">
            <a:spLocks noChangeArrowheads="1"/>
          </p:cNvSpPr>
          <p:nvPr/>
        </p:nvSpPr>
        <p:spPr bwMode="auto">
          <a:xfrm>
            <a:off x="1049076" y="4267200"/>
            <a:ext cx="322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0" name="79 - Ορθογώνιο"/>
          <p:cNvSpPr/>
          <p:nvPr/>
        </p:nvSpPr>
        <p:spPr>
          <a:xfrm>
            <a:off x="1524000" y="3810000"/>
            <a:ext cx="4134593" cy="369332"/>
          </a:xfrm>
          <a:prstGeom prst="rect">
            <a:avLst/>
          </a:prstGeom>
          <a:solidFill>
            <a:srgbClr val="FF3300">
              <a:alpha val="9000"/>
            </a:srgbClr>
          </a:solidFill>
        </p:spPr>
        <p:txBody>
          <a:bodyPr wrap="none">
            <a:spAutoFit/>
          </a:bodyPr>
          <a:lstStyle/>
          <a:p>
            <a:r>
              <a:rPr lang="el-GR" dirty="0" smtClean="0"/>
              <a:t>Προσοχή στη σειρά των περιστροφών!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Αρθρωτά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splay trees)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7197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0" name="19 - Έλλειψη"/>
          <p:cNvSpPr/>
          <p:nvPr/>
        </p:nvSpPr>
        <p:spPr bwMode="auto">
          <a:xfrm>
            <a:off x="2971800" y="5334000"/>
            <a:ext cx="304800" cy="304800"/>
          </a:xfrm>
          <a:prstGeom prst="ellipse">
            <a:avLst/>
          </a:prstGeom>
          <a:solidFill>
            <a:srgbClr val="FF66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x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21 - Ισοσκελές τρίγωνο"/>
          <p:cNvSpPr/>
          <p:nvPr/>
        </p:nvSpPr>
        <p:spPr bwMode="auto">
          <a:xfrm>
            <a:off x="2590800" y="5867400"/>
            <a:ext cx="457200" cy="609600"/>
          </a:xfrm>
          <a:prstGeom prst="triangl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22 - Έλλειψη"/>
          <p:cNvSpPr/>
          <p:nvPr/>
        </p:nvSpPr>
        <p:spPr bwMode="auto">
          <a:xfrm>
            <a:off x="2590800" y="4800600"/>
            <a:ext cx="304800" cy="304800"/>
          </a:xfrm>
          <a:prstGeom prst="ellipse">
            <a:avLst/>
          </a:prstGeom>
          <a:solidFill>
            <a:schemeClr val="bg1">
              <a:lumMod val="85000"/>
              <a:alpha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y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23 - Έλλειψη"/>
          <p:cNvSpPr/>
          <p:nvPr/>
        </p:nvSpPr>
        <p:spPr bwMode="auto">
          <a:xfrm>
            <a:off x="3200400" y="4267200"/>
            <a:ext cx="304800" cy="304800"/>
          </a:xfrm>
          <a:prstGeom prst="ellipse">
            <a:avLst/>
          </a:prstGeom>
          <a:solidFill>
            <a:schemeClr val="bg1">
              <a:lumMod val="85000"/>
              <a:alpha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z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6" name="25 - Ευθεία γραμμή σύνδεσης"/>
          <p:cNvCxnSpPr>
            <a:stCxn id="24" idx="3"/>
            <a:endCxn id="23" idx="7"/>
          </p:cNvCxnSpPr>
          <p:nvPr/>
        </p:nvCxnSpPr>
        <p:spPr bwMode="auto">
          <a:xfrm flipH="1">
            <a:off x="2850963" y="4527363"/>
            <a:ext cx="394074" cy="3178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27 - Ευθεία γραμμή σύνδεσης"/>
          <p:cNvCxnSpPr>
            <a:stCxn id="23" idx="3"/>
            <a:endCxn id="45" idx="0"/>
          </p:cNvCxnSpPr>
          <p:nvPr/>
        </p:nvCxnSpPr>
        <p:spPr bwMode="auto">
          <a:xfrm flipH="1">
            <a:off x="2286000" y="5060763"/>
            <a:ext cx="349437" cy="273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32 - Ευθεία γραμμή σύνδεσης"/>
          <p:cNvCxnSpPr>
            <a:stCxn id="20" idx="3"/>
            <a:endCxn id="22" idx="0"/>
          </p:cNvCxnSpPr>
          <p:nvPr/>
        </p:nvCxnSpPr>
        <p:spPr bwMode="auto">
          <a:xfrm flipH="1">
            <a:off x="2819400" y="5594163"/>
            <a:ext cx="197037" cy="273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40 - Ισοσκελές τρίγωνο"/>
          <p:cNvSpPr/>
          <p:nvPr/>
        </p:nvSpPr>
        <p:spPr bwMode="auto">
          <a:xfrm>
            <a:off x="3200400" y="5867400"/>
            <a:ext cx="457200" cy="609600"/>
          </a:xfrm>
          <a:prstGeom prst="triangl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2" name="41 - Ευθεία γραμμή σύνδεσης"/>
          <p:cNvCxnSpPr>
            <a:stCxn id="20" idx="5"/>
            <a:endCxn id="41" idx="0"/>
          </p:cNvCxnSpPr>
          <p:nvPr/>
        </p:nvCxnSpPr>
        <p:spPr bwMode="auto">
          <a:xfrm>
            <a:off x="3231963" y="5594163"/>
            <a:ext cx="197037" cy="273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44 - Ισοσκελές τρίγωνο"/>
          <p:cNvSpPr/>
          <p:nvPr/>
        </p:nvSpPr>
        <p:spPr bwMode="auto">
          <a:xfrm>
            <a:off x="2057400" y="5334000"/>
            <a:ext cx="457200" cy="609600"/>
          </a:xfrm>
          <a:prstGeom prst="triangl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6" name="45 - Ευθεία γραμμή σύνδεσης"/>
          <p:cNvCxnSpPr>
            <a:stCxn id="23" idx="5"/>
            <a:endCxn id="20" idx="0"/>
          </p:cNvCxnSpPr>
          <p:nvPr/>
        </p:nvCxnSpPr>
        <p:spPr bwMode="auto">
          <a:xfrm>
            <a:off x="2850963" y="5060763"/>
            <a:ext cx="273237" cy="273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47 - Ισοσκελές τρίγωνο"/>
          <p:cNvSpPr/>
          <p:nvPr/>
        </p:nvSpPr>
        <p:spPr bwMode="auto">
          <a:xfrm>
            <a:off x="3505200" y="4800600"/>
            <a:ext cx="457200" cy="609600"/>
          </a:xfrm>
          <a:prstGeom prst="triangl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9" name="48 - Ευθεία γραμμή σύνδεσης"/>
          <p:cNvCxnSpPr>
            <a:stCxn id="24" idx="5"/>
            <a:endCxn id="48" idx="0"/>
          </p:cNvCxnSpPr>
          <p:nvPr/>
        </p:nvCxnSpPr>
        <p:spPr bwMode="auto">
          <a:xfrm>
            <a:off x="3460563" y="4527363"/>
            <a:ext cx="273237" cy="273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51 - Δεξιό βέλος"/>
          <p:cNvSpPr/>
          <p:nvPr/>
        </p:nvSpPr>
        <p:spPr bwMode="auto">
          <a:xfrm>
            <a:off x="4495800" y="5029200"/>
            <a:ext cx="381000" cy="228600"/>
          </a:xfrm>
          <a:prstGeom prst="rightArrow">
            <a:avLst/>
          </a:prstGeom>
          <a:solidFill>
            <a:srgbClr val="0070C0">
              <a:alpha val="2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52 - Έλλειψη"/>
          <p:cNvSpPr/>
          <p:nvPr/>
        </p:nvSpPr>
        <p:spPr bwMode="auto">
          <a:xfrm flipH="1">
            <a:off x="6934200" y="4876800"/>
            <a:ext cx="304800" cy="304800"/>
          </a:xfrm>
          <a:prstGeom prst="ellipse">
            <a:avLst/>
          </a:prstGeom>
          <a:solidFill>
            <a:schemeClr val="bg1">
              <a:lumMod val="85000"/>
              <a:alpha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z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" name="53 - Ισοσκελές τρίγωνο"/>
          <p:cNvSpPr/>
          <p:nvPr/>
        </p:nvSpPr>
        <p:spPr bwMode="auto">
          <a:xfrm flipH="1">
            <a:off x="7162800" y="5410200"/>
            <a:ext cx="457200" cy="609600"/>
          </a:xfrm>
          <a:prstGeom prst="triangl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5" name="54 - Έλλειψη"/>
          <p:cNvSpPr/>
          <p:nvPr/>
        </p:nvSpPr>
        <p:spPr bwMode="auto">
          <a:xfrm flipH="1">
            <a:off x="5486400" y="4800600"/>
            <a:ext cx="304800" cy="304800"/>
          </a:xfrm>
          <a:prstGeom prst="ellipse">
            <a:avLst/>
          </a:prstGeom>
          <a:solidFill>
            <a:schemeClr val="bg1">
              <a:lumMod val="85000"/>
              <a:alpha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y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6" name="55 - Έλλειψη"/>
          <p:cNvSpPr/>
          <p:nvPr/>
        </p:nvSpPr>
        <p:spPr bwMode="auto">
          <a:xfrm flipH="1">
            <a:off x="6172200" y="4267200"/>
            <a:ext cx="304800" cy="304800"/>
          </a:xfrm>
          <a:prstGeom prst="ellipse">
            <a:avLst/>
          </a:prstGeom>
          <a:solidFill>
            <a:srgbClr val="FF66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x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7" name="56 - Ευθεία γραμμή σύνδεσης"/>
          <p:cNvCxnSpPr>
            <a:stCxn id="56" idx="5"/>
            <a:endCxn id="55" idx="1"/>
          </p:cNvCxnSpPr>
          <p:nvPr/>
        </p:nvCxnSpPr>
        <p:spPr bwMode="auto">
          <a:xfrm flipH="1">
            <a:off x="5746563" y="4527363"/>
            <a:ext cx="470274" cy="3178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57 - Ευθεία γραμμή σύνδεσης"/>
          <p:cNvCxnSpPr>
            <a:stCxn id="56" idx="3"/>
            <a:endCxn id="53" idx="7"/>
          </p:cNvCxnSpPr>
          <p:nvPr/>
        </p:nvCxnSpPr>
        <p:spPr bwMode="auto">
          <a:xfrm>
            <a:off x="6432363" y="4527363"/>
            <a:ext cx="546474" cy="3940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58 - Ευθεία γραμμή σύνδεσης"/>
          <p:cNvCxnSpPr>
            <a:stCxn id="53" idx="3"/>
            <a:endCxn id="54" idx="0"/>
          </p:cNvCxnSpPr>
          <p:nvPr/>
        </p:nvCxnSpPr>
        <p:spPr bwMode="auto">
          <a:xfrm>
            <a:off x="7194363" y="5136963"/>
            <a:ext cx="197037" cy="273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59 - Ισοσκελές τρίγωνο"/>
          <p:cNvSpPr/>
          <p:nvPr/>
        </p:nvSpPr>
        <p:spPr bwMode="auto">
          <a:xfrm flipH="1">
            <a:off x="6553200" y="5410200"/>
            <a:ext cx="457200" cy="609600"/>
          </a:xfrm>
          <a:prstGeom prst="triangl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1" name="60 - Ευθεία γραμμή σύνδεσης"/>
          <p:cNvCxnSpPr>
            <a:stCxn id="53" idx="5"/>
            <a:endCxn id="60" idx="0"/>
          </p:cNvCxnSpPr>
          <p:nvPr/>
        </p:nvCxnSpPr>
        <p:spPr bwMode="auto">
          <a:xfrm flipH="1">
            <a:off x="6781800" y="5136963"/>
            <a:ext cx="197037" cy="273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61 - Ισοσκελές τρίγωνο"/>
          <p:cNvSpPr/>
          <p:nvPr/>
        </p:nvSpPr>
        <p:spPr bwMode="auto">
          <a:xfrm flipH="1">
            <a:off x="5715000" y="5410200"/>
            <a:ext cx="457200" cy="609600"/>
          </a:xfrm>
          <a:prstGeom prst="triangl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3" name="62 - Ευθεία γραμμή σύνδεσης"/>
          <p:cNvCxnSpPr>
            <a:stCxn id="55" idx="3"/>
            <a:endCxn id="62" idx="0"/>
          </p:cNvCxnSpPr>
          <p:nvPr/>
        </p:nvCxnSpPr>
        <p:spPr bwMode="auto">
          <a:xfrm>
            <a:off x="5746563" y="5060763"/>
            <a:ext cx="197037" cy="3494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63 - Ισοσκελές τρίγωνο"/>
          <p:cNvSpPr/>
          <p:nvPr/>
        </p:nvSpPr>
        <p:spPr bwMode="auto">
          <a:xfrm flipH="1">
            <a:off x="5105400" y="5410200"/>
            <a:ext cx="457200" cy="609600"/>
          </a:xfrm>
          <a:prstGeom prst="triangl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5" name="64 - Ευθεία γραμμή σύνδεσης"/>
          <p:cNvCxnSpPr>
            <a:stCxn id="55" idx="5"/>
            <a:endCxn id="64" idx="0"/>
          </p:cNvCxnSpPr>
          <p:nvPr/>
        </p:nvCxnSpPr>
        <p:spPr bwMode="auto">
          <a:xfrm flipH="1">
            <a:off x="5334000" y="5060763"/>
            <a:ext cx="197037" cy="3494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33 - TextBox"/>
          <p:cNvSpPr txBox="1"/>
          <p:nvPr/>
        </p:nvSpPr>
        <p:spPr>
          <a:xfrm>
            <a:off x="381001" y="1447800"/>
            <a:ext cx="80009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   Εκτελεί όλες τις πράξεις στη ρίζα του δένδρου.</a:t>
            </a:r>
          </a:p>
          <a:p>
            <a:endParaRPr lang="el-GR" dirty="0" smtClean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l-GR" dirty="0" smtClean="0"/>
              <a:t>   Χρησιμοποιεί ζεύγη περιστροφών καθώς μετακινεί ένα κλειδί στη ρίζα 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    </a:t>
            </a:r>
            <a:r>
              <a:rPr lang="el-GR" dirty="0" smtClean="0"/>
              <a:t>(λειτουργία </a:t>
            </a:r>
            <a:r>
              <a:rPr lang="en-US" b="1" dirty="0" smtClean="0">
                <a:latin typeface="Calibri" pitchFamily="34" charset="0"/>
              </a:rPr>
              <a:t>splay</a:t>
            </a:r>
            <a:r>
              <a:rPr lang="el-GR" dirty="0" smtClean="0"/>
              <a:t>) για να φέρει το δένδρο σε μεγαλύτερη ισορροπία.</a:t>
            </a:r>
            <a:endParaRPr lang="el-GR" dirty="0"/>
          </a:p>
        </p:txBody>
      </p:sp>
      <p:sp>
        <p:nvSpPr>
          <p:cNvPr id="35" name="34 - TextBox"/>
          <p:cNvSpPr txBox="1"/>
          <p:nvPr/>
        </p:nvSpPr>
        <p:spPr>
          <a:xfrm>
            <a:off x="1524000" y="3124200"/>
            <a:ext cx="7359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Περίπτωση </a:t>
            </a:r>
            <a:r>
              <a:rPr lang="en-US" dirty="0" err="1" smtClean="0"/>
              <a:t>zig-zag</a:t>
            </a:r>
            <a:r>
              <a:rPr lang="en-US" dirty="0" smtClean="0"/>
              <a:t>: </a:t>
            </a:r>
            <a:r>
              <a:rPr lang="el-GR" dirty="0" smtClean="0"/>
              <a:t>από τον παππού του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l-GR" dirty="0" smtClean="0"/>
              <a:t>ακολουθούμε πρώτα έναν </a:t>
            </a:r>
          </a:p>
          <a:p>
            <a:r>
              <a:rPr lang="el-GR" dirty="0" smtClean="0"/>
              <a:t>αριστερό και μετά ένα δεξιό σύνδεσμο ή πρώτα έναν δεξιό και μετά</a:t>
            </a:r>
          </a:p>
          <a:p>
            <a:pPr algn="just"/>
            <a:r>
              <a:rPr lang="el-GR" dirty="0" smtClean="0"/>
              <a:t>ένα αριστερό σύνδεσμο για να πάμε στο </a:t>
            </a:r>
            <a:r>
              <a:rPr lang="en-US" b="1" dirty="0" smtClean="0"/>
              <a:t>x</a:t>
            </a:r>
            <a:endParaRPr lang="el-GR" b="1" dirty="0"/>
          </a:p>
        </p:txBody>
      </p:sp>
      <p:sp>
        <p:nvSpPr>
          <p:cNvPr id="36" name="35 - TextBox"/>
          <p:cNvSpPr txBox="1"/>
          <p:nvPr/>
        </p:nvSpPr>
        <p:spPr>
          <a:xfrm>
            <a:off x="596285" y="3124200"/>
            <a:ext cx="924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splay(x)</a:t>
            </a:r>
            <a:endParaRPr lang="el-GR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Αρθρωτά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splay trees)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7197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0" name="19 - Έλλειψη"/>
          <p:cNvSpPr/>
          <p:nvPr/>
        </p:nvSpPr>
        <p:spPr bwMode="auto">
          <a:xfrm>
            <a:off x="990600" y="5334000"/>
            <a:ext cx="304800" cy="304800"/>
          </a:xfrm>
          <a:prstGeom prst="ellipse">
            <a:avLst/>
          </a:prstGeom>
          <a:solidFill>
            <a:srgbClr val="FF66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x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21 - Ισοσκελές τρίγωνο"/>
          <p:cNvSpPr/>
          <p:nvPr/>
        </p:nvSpPr>
        <p:spPr bwMode="auto">
          <a:xfrm>
            <a:off x="609600" y="5867400"/>
            <a:ext cx="457200" cy="609600"/>
          </a:xfrm>
          <a:prstGeom prst="triangl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22 - Έλλειψη"/>
          <p:cNvSpPr/>
          <p:nvPr/>
        </p:nvSpPr>
        <p:spPr bwMode="auto">
          <a:xfrm>
            <a:off x="609600" y="4800600"/>
            <a:ext cx="304800" cy="304800"/>
          </a:xfrm>
          <a:prstGeom prst="ellipse">
            <a:avLst/>
          </a:prstGeom>
          <a:solidFill>
            <a:schemeClr val="bg1">
              <a:lumMod val="85000"/>
              <a:alpha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y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23 - Έλλειψη"/>
          <p:cNvSpPr/>
          <p:nvPr/>
        </p:nvSpPr>
        <p:spPr bwMode="auto">
          <a:xfrm>
            <a:off x="1219200" y="4267200"/>
            <a:ext cx="304800" cy="304800"/>
          </a:xfrm>
          <a:prstGeom prst="ellipse">
            <a:avLst/>
          </a:prstGeom>
          <a:solidFill>
            <a:schemeClr val="bg1">
              <a:lumMod val="85000"/>
              <a:alpha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z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6" name="25 - Ευθεία γραμμή σύνδεσης"/>
          <p:cNvCxnSpPr>
            <a:stCxn id="24" idx="3"/>
            <a:endCxn id="23" idx="7"/>
          </p:cNvCxnSpPr>
          <p:nvPr/>
        </p:nvCxnSpPr>
        <p:spPr bwMode="auto">
          <a:xfrm flipH="1">
            <a:off x="869763" y="4527363"/>
            <a:ext cx="394074" cy="3178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27 - Ευθεία γραμμή σύνδεσης"/>
          <p:cNvCxnSpPr>
            <a:stCxn id="23" idx="3"/>
            <a:endCxn id="45" idx="0"/>
          </p:cNvCxnSpPr>
          <p:nvPr/>
        </p:nvCxnSpPr>
        <p:spPr bwMode="auto">
          <a:xfrm flipH="1">
            <a:off x="304800" y="5060763"/>
            <a:ext cx="349437" cy="273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32 - Ευθεία γραμμή σύνδεσης"/>
          <p:cNvCxnSpPr>
            <a:stCxn id="20" idx="3"/>
            <a:endCxn id="22" idx="0"/>
          </p:cNvCxnSpPr>
          <p:nvPr/>
        </p:nvCxnSpPr>
        <p:spPr bwMode="auto">
          <a:xfrm flipH="1">
            <a:off x="838200" y="5594163"/>
            <a:ext cx="197037" cy="273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40 - Ισοσκελές τρίγωνο"/>
          <p:cNvSpPr/>
          <p:nvPr/>
        </p:nvSpPr>
        <p:spPr bwMode="auto">
          <a:xfrm>
            <a:off x="1219200" y="5867400"/>
            <a:ext cx="457200" cy="609600"/>
          </a:xfrm>
          <a:prstGeom prst="triangl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2" name="41 - Ευθεία γραμμή σύνδεσης"/>
          <p:cNvCxnSpPr>
            <a:stCxn id="20" idx="5"/>
            <a:endCxn id="41" idx="0"/>
          </p:cNvCxnSpPr>
          <p:nvPr/>
        </p:nvCxnSpPr>
        <p:spPr bwMode="auto">
          <a:xfrm>
            <a:off x="1250763" y="5594163"/>
            <a:ext cx="197037" cy="273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44 - Ισοσκελές τρίγωνο"/>
          <p:cNvSpPr/>
          <p:nvPr/>
        </p:nvSpPr>
        <p:spPr bwMode="auto">
          <a:xfrm>
            <a:off x="76200" y="5334000"/>
            <a:ext cx="457200" cy="609600"/>
          </a:xfrm>
          <a:prstGeom prst="triangl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6" name="45 - Ευθεία γραμμή σύνδεσης"/>
          <p:cNvCxnSpPr>
            <a:stCxn id="23" idx="5"/>
            <a:endCxn id="20" idx="0"/>
          </p:cNvCxnSpPr>
          <p:nvPr/>
        </p:nvCxnSpPr>
        <p:spPr bwMode="auto">
          <a:xfrm>
            <a:off x="869763" y="5060763"/>
            <a:ext cx="273237" cy="273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47 - Ισοσκελές τρίγωνο"/>
          <p:cNvSpPr/>
          <p:nvPr/>
        </p:nvSpPr>
        <p:spPr bwMode="auto">
          <a:xfrm>
            <a:off x="1524000" y="4800600"/>
            <a:ext cx="457200" cy="609600"/>
          </a:xfrm>
          <a:prstGeom prst="triangl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9" name="48 - Ευθεία γραμμή σύνδεσης"/>
          <p:cNvCxnSpPr>
            <a:stCxn id="24" idx="5"/>
            <a:endCxn id="48" idx="0"/>
          </p:cNvCxnSpPr>
          <p:nvPr/>
        </p:nvCxnSpPr>
        <p:spPr bwMode="auto">
          <a:xfrm>
            <a:off x="1479363" y="4527363"/>
            <a:ext cx="273237" cy="273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51 - Δεξιό βέλος"/>
          <p:cNvSpPr/>
          <p:nvPr/>
        </p:nvSpPr>
        <p:spPr bwMode="auto">
          <a:xfrm>
            <a:off x="5943600" y="5029200"/>
            <a:ext cx="381000" cy="228600"/>
          </a:xfrm>
          <a:prstGeom prst="rightArrow">
            <a:avLst/>
          </a:prstGeom>
          <a:solidFill>
            <a:srgbClr val="0070C0">
              <a:alpha val="2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52 - Έλλειψη"/>
          <p:cNvSpPr/>
          <p:nvPr/>
        </p:nvSpPr>
        <p:spPr bwMode="auto">
          <a:xfrm flipH="1">
            <a:off x="8382000" y="4876800"/>
            <a:ext cx="304800" cy="304800"/>
          </a:xfrm>
          <a:prstGeom prst="ellipse">
            <a:avLst/>
          </a:prstGeom>
          <a:solidFill>
            <a:schemeClr val="bg1">
              <a:lumMod val="85000"/>
              <a:alpha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z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" name="53 - Ισοσκελές τρίγωνο"/>
          <p:cNvSpPr/>
          <p:nvPr/>
        </p:nvSpPr>
        <p:spPr bwMode="auto">
          <a:xfrm flipH="1">
            <a:off x="8610600" y="5410200"/>
            <a:ext cx="457200" cy="609600"/>
          </a:xfrm>
          <a:prstGeom prst="triangl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5" name="54 - Έλλειψη"/>
          <p:cNvSpPr/>
          <p:nvPr/>
        </p:nvSpPr>
        <p:spPr bwMode="auto">
          <a:xfrm flipH="1">
            <a:off x="6934200" y="4800600"/>
            <a:ext cx="304800" cy="304800"/>
          </a:xfrm>
          <a:prstGeom prst="ellipse">
            <a:avLst/>
          </a:prstGeom>
          <a:solidFill>
            <a:schemeClr val="bg1">
              <a:lumMod val="85000"/>
              <a:alpha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y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6" name="55 - Έλλειψη"/>
          <p:cNvSpPr/>
          <p:nvPr/>
        </p:nvSpPr>
        <p:spPr bwMode="auto">
          <a:xfrm flipH="1">
            <a:off x="7620000" y="4267200"/>
            <a:ext cx="304800" cy="304800"/>
          </a:xfrm>
          <a:prstGeom prst="ellipse">
            <a:avLst/>
          </a:prstGeom>
          <a:solidFill>
            <a:srgbClr val="FF66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x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7" name="56 - Ευθεία γραμμή σύνδεσης"/>
          <p:cNvCxnSpPr>
            <a:stCxn id="56" idx="5"/>
            <a:endCxn id="55" idx="1"/>
          </p:cNvCxnSpPr>
          <p:nvPr/>
        </p:nvCxnSpPr>
        <p:spPr bwMode="auto">
          <a:xfrm flipH="1">
            <a:off x="7194363" y="4527363"/>
            <a:ext cx="470274" cy="3178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57 - Ευθεία γραμμή σύνδεσης"/>
          <p:cNvCxnSpPr>
            <a:stCxn id="56" idx="3"/>
            <a:endCxn id="53" idx="7"/>
          </p:cNvCxnSpPr>
          <p:nvPr/>
        </p:nvCxnSpPr>
        <p:spPr bwMode="auto">
          <a:xfrm>
            <a:off x="7880163" y="4527363"/>
            <a:ext cx="546474" cy="3940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58 - Ευθεία γραμμή σύνδεσης"/>
          <p:cNvCxnSpPr>
            <a:stCxn id="53" idx="3"/>
            <a:endCxn id="54" idx="0"/>
          </p:cNvCxnSpPr>
          <p:nvPr/>
        </p:nvCxnSpPr>
        <p:spPr bwMode="auto">
          <a:xfrm>
            <a:off x="8642163" y="5136963"/>
            <a:ext cx="197037" cy="273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59 - Ισοσκελές τρίγωνο"/>
          <p:cNvSpPr/>
          <p:nvPr/>
        </p:nvSpPr>
        <p:spPr bwMode="auto">
          <a:xfrm flipH="1">
            <a:off x="8001000" y="5410200"/>
            <a:ext cx="457200" cy="609600"/>
          </a:xfrm>
          <a:prstGeom prst="triangl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1" name="60 - Ευθεία γραμμή σύνδεσης"/>
          <p:cNvCxnSpPr>
            <a:stCxn id="53" idx="5"/>
            <a:endCxn id="60" idx="0"/>
          </p:cNvCxnSpPr>
          <p:nvPr/>
        </p:nvCxnSpPr>
        <p:spPr bwMode="auto">
          <a:xfrm flipH="1">
            <a:off x="8229600" y="5136963"/>
            <a:ext cx="197037" cy="273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61 - Ισοσκελές τρίγωνο"/>
          <p:cNvSpPr/>
          <p:nvPr/>
        </p:nvSpPr>
        <p:spPr bwMode="auto">
          <a:xfrm flipH="1">
            <a:off x="7162800" y="5410200"/>
            <a:ext cx="457200" cy="609600"/>
          </a:xfrm>
          <a:prstGeom prst="triangl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3" name="62 - Ευθεία γραμμή σύνδεσης"/>
          <p:cNvCxnSpPr>
            <a:stCxn id="55" idx="3"/>
            <a:endCxn id="62" idx="0"/>
          </p:cNvCxnSpPr>
          <p:nvPr/>
        </p:nvCxnSpPr>
        <p:spPr bwMode="auto">
          <a:xfrm>
            <a:off x="7194363" y="5060763"/>
            <a:ext cx="197037" cy="3494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63 - Ισοσκελές τρίγωνο"/>
          <p:cNvSpPr/>
          <p:nvPr/>
        </p:nvSpPr>
        <p:spPr bwMode="auto">
          <a:xfrm flipH="1">
            <a:off x="6553200" y="5410200"/>
            <a:ext cx="457200" cy="609600"/>
          </a:xfrm>
          <a:prstGeom prst="triangl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5" name="64 - Ευθεία γραμμή σύνδεσης"/>
          <p:cNvCxnSpPr>
            <a:stCxn id="55" idx="5"/>
            <a:endCxn id="64" idx="0"/>
          </p:cNvCxnSpPr>
          <p:nvPr/>
        </p:nvCxnSpPr>
        <p:spPr bwMode="auto">
          <a:xfrm flipH="1">
            <a:off x="6781800" y="5060763"/>
            <a:ext cx="197037" cy="3494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33 - TextBox"/>
          <p:cNvSpPr txBox="1"/>
          <p:nvPr/>
        </p:nvSpPr>
        <p:spPr>
          <a:xfrm>
            <a:off x="381001" y="1447800"/>
            <a:ext cx="80009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   Εκτελεί όλες τις πράξεις στη ρίζα του δένδρου.</a:t>
            </a:r>
          </a:p>
          <a:p>
            <a:endParaRPr lang="el-GR" dirty="0" smtClean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l-GR" dirty="0" smtClean="0"/>
              <a:t>   Χρησιμοποιεί ζεύγη περιστροφών καθώς μετακινεί ένα κλειδί στη ρίζα 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    </a:t>
            </a:r>
            <a:r>
              <a:rPr lang="el-GR" dirty="0" smtClean="0"/>
              <a:t>(λειτουργία </a:t>
            </a:r>
            <a:r>
              <a:rPr lang="en-US" b="1" dirty="0" smtClean="0">
                <a:latin typeface="Calibri" pitchFamily="34" charset="0"/>
              </a:rPr>
              <a:t>splay</a:t>
            </a:r>
            <a:r>
              <a:rPr lang="el-GR" dirty="0" smtClean="0"/>
              <a:t>) για να φέρει το δένδρο σε μεγαλύτερη ισορροπία.</a:t>
            </a:r>
            <a:endParaRPr lang="el-GR" dirty="0"/>
          </a:p>
        </p:txBody>
      </p:sp>
      <p:sp>
        <p:nvSpPr>
          <p:cNvPr id="35" name="34 - TextBox"/>
          <p:cNvSpPr txBox="1"/>
          <p:nvPr/>
        </p:nvSpPr>
        <p:spPr>
          <a:xfrm>
            <a:off x="1524000" y="3124200"/>
            <a:ext cx="7359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Περίπτωση </a:t>
            </a:r>
            <a:r>
              <a:rPr lang="en-US" dirty="0" err="1" smtClean="0"/>
              <a:t>zig-zag</a:t>
            </a:r>
            <a:r>
              <a:rPr lang="en-US" dirty="0" smtClean="0"/>
              <a:t>: </a:t>
            </a:r>
            <a:r>
              <a:rPr lang="el-GR" dirty="0" smtClean="0"/>
              <a:t>από τον παππού του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l-GR" dirty="0" smtClean="0"/>
              <a:t>ακολουθούμε πρώτα έναν </a:t>
            </a:r>
          </a:p>
          <a:p>
            <a:r>
              <a:rPr lang="el-GR" dirty="0" smtClean="0"/>
              <a:t>αριστερό και μετά ένα δεξιό σύνδεσμο ή πρώτα έναν δεξιό και μετά</a:t>
            </a:r>
          </a:p>
          <a:p>
            <a:pPr algn="just"/>
            <a:r>
              <a:rPr lang="el-GR" dirty="0" smtClean="0"/>
              <a:t>ένα αριστερό σύνδεσμο για να πάμε στο </a:t>
            </a:r>
            <a:r>
              <a:rPr lang="en-US" b="1" dirty="0" smtClean="0"/>
              <a:t>x</a:t>
            </a:r>
            <a:endParaRPr lang="el-GR" b="1" dirty="0"/>
          </a:p>
        </p:txBody>
      </p:sp>
      <p:sp>
        <p:nvSpPr>
          <p:cNvPr id="36" name="35 - TextBox"/>
          <p:cNvSpPr txBox="1"/>
          <p:nvPr/>
        </p:nvSpPr>
        <p:spPr>
          <a:xfrm>
            <a:off x="596285" y="3124200"/>
            <a:ext cx="924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splay(x)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37" name="36 - Δεξιό βέλος"/>
          <p:cNvSpPr/>
          <p:nvPr/>
        </p:nvSpPr>
        <p:spPr bwMode="auto">
          <a:xfrm>
            <a:off x="2362200" y="5029200"/>
            <a:ext cx="381000" cy="228600"/>
          </a:xfrm>
          <a:prstGeom prst="rightArrow">
            <a:avLst/>
          </a:prstGeom>
          <a:solidFill>
            <a:srgbClr val="0070C0">
              <a:alpha val="2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37 - Έλλειψη"/>
          <p:cNvSpPr/>
          <p:nvPr/>
        </p:nvSpPr>
        <p:spPr bwMode="auto">
          <a:xfrm>
            <a:off x="3962400" y="4800600"/>
            <a:ext cx="304800" cy="304800"/>
          </a:xfrm>
          <a:prstGeom prst="ellipse">
            <a:avLst/>
          </a:prstGeom>
          <a:solidFill>
            <a:srgbClr val="FF66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x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38 - Ισοσκελές τρίγωνο"/>
          <p:cNvSpPr/>
          <p:nvPr/>
        </p:nvSpPr>
        <p:spPr bwMode="auto">
          <a:xfrm>
            <a:off x="3657600" y="5867400"/>
            <a:ext cx="457200" cy="609600"/>
          </a:xfrm>
          <a:prstGeom prst="triangl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39 - Έλλειψη"/>
          <p:cNvSpPr/>
          <p:nvPr/>
        </p:nvSpPr>
        <p:spPr bwMode="auto">
          <a:xfrm>
            <a:off x="3429000" y="5334000"/>
            <a:ext cx="304800" cy="304800"/>
          </a:xfrm>
          <a:prstGeom prst="ellipse">
            <a:avLst/>
          </a:prstGeom>
          <a:solidFill>
            <a:schemeClr val="bg1">
              <a:lumMod val="85000"/>
              <a:alpha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y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42 - Έλλειψη"/>
          <p:cNvSpPr/>
          <p:nvPr/>
        </p:nvSpPr>
        <p:spPr bwMode="auto">
          <a:xfrm>
            <a:off x="4572000" y="4267200"/>
            <a:ext cx="304800" cy="304800"/>
          </a:xfrm>
          <a:prstGeom prst="ellipse">
            <a:avLst/>
          </a:prstGeom>
          <a:solidFill>
            <a:schemeClr val="bg1">
              <a:lumMod val="85000"/>
              <a:alpha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z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4" name="43 - Ευθεία γραμμή σύνδεσης"/>
          <p:cNvCxnSpPr>
            <a:stCxn id="43" idx="3"/>
            <a:endCxn id="38" idx="7"/>
          </p:cNvCxnSpPr>
          <p:nvPr/>
        </p:nvCxnSpPr>
        <p:spPr bwMode="auto">
          <a:xfrm flipH="1">
            <a:off x="4222563" y="4527363"/>
            <a:ext cx="394074" cy="3178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46 - Ευθεία γραμμή σύνδεσης"/>
          <p:cNvCxnSpPr>
            <a:stCxn id="40" idx="3"/>
            <a:endCxn id="67" idx="0"/>
          </p:cNvCxnSpPr>
          <p:nvPr/>
        </p:nvCxnSpPr>
        <p:spPr bwMode="auto">
          <a:xfrm flipH="1">
            <a:off x="3276600" y="5594163"/>
            <a:ext cx="197037" cy="273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49 - Ευθεία γραμμή σύνδεσης"/>
          <p:cNvCxnSpPr>
            <a:stCxn id="40" idx="5"/>
            <a:endCxn id="39" idx="0"/>
          </p:cNvCxnSpPr>
          <p:nvPr/>
        </p:nvCxnSpPr>
        <p:spPr bwMode="auto">
          <a:xfrm>
            <a:off x="3689163" y="5594163"/>
            <a:ext cx="197037" cy="273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50 - Ισοσκελές τρίγωνο"/>
          <p:cNvSpPr/>
          <p:nvPr/>
        </p:nvSpPr>
        <p:spPr bwMode="auto">
          <a:xfrm>
            <a:off x="4267200" y="5334000"/>
            <a:ext cx="457200" cy="609600"/>
          </a:xfrm>
          <a:prstGeom prst="triangl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6" name="65 - Ευθεία γραμμή σύνδεσης"/>
          <p:cNvCxnSpPr>
            <a:stCxn id="38" idx="5"/>
            <a:endCxn id="51" idx="0"/>
          </p:cNvCxnSpPr>
          <p:nvPr/>
        </p:nvCxnSpPr>
        <p:spPr bwMode="auto">
          <a:xfrm>
            <a:off x="4222563" y="5060763"/>
            <a:ext cx="273237" cy="273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66 - Ισοσκελές τρίγωνο"/>
          <p:cNvSpPr/>
          <p:nvPr/>
        </p:nvSpPr>
        <p:spPr bwMode="auto">
          <a:xfrm>
            <a:off x="3048000" y="5867400"/>
            <a:ext cx="457200" cy="609600"/>
          </a:xfrm>
          <a:prstGeom prst="triangl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8" name="67 - Ευθεία γραμμή σύνδεσης"/>
          <p:cNvCxnSpPr>
            <a:stCxn id="40" idx="7"/>
            <a:endCxn id="38" idx="3"/>
          </p:cNvCxnSpPr>
          <p:nvPr/>
        </p:nvCxnSpPr>
        <p:spPr bwMode="auto">
          <a:xfrm flipV="1">
            <a:off x="3689163" y="5060763"/>
            <a:ext cx="317874" cy="3178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68 - Ισοσκελές τρίγωνο"/>
          <p:cNvSpPr/>
          <p:nvPr/>
        </p:nvSpPr>
        <p:spPr bwMode="auto">
          <a:xfrm>
            <a:off x="4876800" y="4800600"/>
            <a:ext cx="457200" cy="609600"/>
          </a:xfrm>
          <a:prstGeom prst="triangl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0" name="69 - Ευθεία γραμμή σύνδεσης"/>
          <p:cNvCxnSpPr>
            <a:stCxn id="43" idx="5"/>
            <a:endCxn id="69" idx="0"/>
          </p:cNvCxnSpPr>
          <p:nvPr/>
        </p:nvCxnSpPr>
        <p:spPr bwMode="auto">
          <a:xfrm>
            <a:off x="4832163" y="4527363"/>
            <a:ext cx="273237" cy="273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AutoShape 45"/>
          <p:cNvSpPr>
            <a:spLocks noChangeArrowheads="1"/>
          </p:cNvSpPr>
          <p:nvPr/>
        </p:nvSpPr>
        <p:spPr bwMode="auto">
          <a:xfrm flipH="1">
            <a:off x="852488" y="5029200"/>
            <a:ext cx="366712" cy="533400"/>
          </a:xfrm>
          <a:custGeom>
            <a:avLst/>
            <a:gdLst>
              <a:gd name="T0" fmla="*/ 932052539 w 21600"/>
              <a:gd name="T1" fmla="*/ 2981385 h 21600"/>
              <a:gd name="T2" fmla="*/ 67294463 w 21600"/>
              <a:gd name="T3" fmla="*/ 2147483647 h 21600"/>
              <a:gd name="T4" fmla="*/ 926899558 w 21600"/>
              <a:gd name="T5" fmla="*/ 600208923 h 21600"/>
              <a:gd name="T6" fmla="*/ 2017798095 w 21600"/>
              <a:gd name="T7" fmla="*/ 2147483647 h 21600"/>
              <a:gd name="T8" fmla="*/ 1714733283 w 21600"/>
              <a:gd name="T9" fmla="*/ 2147483647 h 21600"/>
              <a:gd name="T10" fmla="*/ 1436086591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983" y="11185"/>
                </a:moveTo>
                <a:cubicBezTo>
                  <a:pt x="19989" y="11057"/>
                  <a:pt x="19992" y="10928"/>
                  <a:pt x="19992" y="10800"/>
                </a:cubicBezTo>
                <a:cubicBezTo>
                  <a:pt x="19992" y="5723"/>
                  <a:pt x="15876" y="1608"/>
                  <a:pt x="10800" y="1608"/>
                </a:cubicBezTo>
                <a:cubicBezTo>
                  <a:pt x="5851" y="1607"/>
                  <a:pt x="1790" y="5526"/>
                  <a:pt x="1613" y="10471"/>
                </a:cubicBezTo>
                <a:lnTo>
                  <a:pt x="6" y="10414"/>
                </a:lnTo>
                <a:cubicBezTo>
                  <a:pt x="214" y="4603"/>
                  <a:pt x="4985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51"/>
                  <a:pt x="21596" y="11102"/>
                  <a:pt x="21590" y="11253"/>
                </a:cubicBezTo>
                <a:lnTo>
                  <a:pt x="24288" y="11366"/>
                </a:lnTo>
                <a:lnTo>
                  <a:pt x="20640" y="14720"/>
                </a:lnTo>
                <a:lnTo>
                  <a:pt x="17286" y="11072"/>
                </a:lnTo>
                <a:lnTo>
                  <a:pt x="19983" y="11185"/>
                </a:lnTo>
                <a:close/>
              </a:path>
            </a:pathLst>
          </a:custGeom>
          <a:solidFill>
            <a:srgbClr val="0066CC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7" name="AutoShape 45"/>
          <p:cNvSpPr>
            <a:spLocks noChangeArrowheads="1"/>
          </p:cNvSpPr>
          <p:nvPr/>
        </p:nvSpPr>
        <p:spPr bwMode="auto">
          <a:xfrm>
            <a:off x="4205288" y="4495800"/>
            <a:ext cx="366712" cy="533400"/>
          </a:xfrm>
          <a:custGeom>
            <a:avLst/>
            <a:gdLst>
              <a:gd name="T0" fmla="*/ 932052539 w 21600"/>
              <a:gd name="T1" fmla="*/ 2981385 h 21600"/>
              <a:gd name="T2" fmla="*/ 67294463 w 21600"/>
              <a:gd name="T3" fmla="*/ 2147483647 h 21600"/>
              <a:gd name="T4" fmla="*/ 926899558 w 21600"/>
              <a:gd name="T5" fmla="*/ 600208923 h 21600"/>
              <a:gd name="T6" fmla="*/ 2017798095 w 21600"/>
              <a:gd name="T7" fmla="*/ 2147483647 h 21600"/>
              <a:gd name="T8" fmla="*/ 1714733283 w 21600"/>
              <a:gd name="T9" fmla="*/ 2147483647 h 21600"/>
              <a:gd name="T10" fmla="*/ 1436086591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983" y="11185"/>
                </a:moveTo>
                <a:cubicBezTo>
                  <a:pt x="19989" y="11057"/>
                  <a:pt x="19992" y="10928"/>
                  <a:pt x="19992" y="10800"/>
                </a:cubicBezTo>
                <a:cubicBezTo>
                  <a:pt x="19992" y="5723"/>
                  <a:pt x="15876" y="1608"/>
                  <a:pt x="10800" y="1608"/>
                </a:cubicBezTo>
                <a:cubicBezTo>
                  <a:pt x="5851" y="1607"/>
                  <a:pt x="1790" y="5526"/>
                  <a:pt x="1613" y="10471"/>
                </a:cubicBezTo>
                <a:lnTo>
                  <a:pt x="6" y="10414"/>
                </a:lnTo>
                <a:cubicBezTo>
                  <a:pt x="214" y="4603"/>
                  <a:pt x="4985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51"/>
                  <a:pt x="21596" y="11102"/>
                  <a:pt x="21590" y="11253"/>
                </a:cubicBezTo>
                <a:lnTo>
                  <a:pt x="24288" y="11366"/>
                </a:lnTo>
                <a:lnTo>
                  <a:pt x="20640" y="14720"/>
                </a:lnTo>
                <a:lnTo>
                  <a:pt x="17286" y="11072"/>
                </a:lnTo>
                <a:lnTo>
                  <a:pt x="19983" y="11185"/>
                </a:lnTo>
                <a:close/>
              </a:path>
            </a:pathLst>
          </a:custGeom>
          <a:solidFill>
            <a:srgbClr val="0066CC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8" name="127 - TextBox"/>
          <p:cNvSpPr txBox="1">
            <a:spLocks noChangeArrowheads="1"/>
          </p:cNvSpPr>
          <p:nvPr/>
        </p:nvSpPr>
        <p:spPr bwMode="auto">
          <a:xfrm>
            <a:off x="1125276" y="4812268"/>
            <a:ext cx="322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9" name="127 - TextBox"/>
          <p:cNvSpPr txBox="1">
            <a:spLocks noChangeArrowheads="1"/>
          </p:cNvSpPr>
          <p:nvPr/>
        </p:nvSpPr>
        <p:spPr bwMode="auto">
          <a:xfrm>
            <a:off x="3962400" y="4267200"/>
            <a:ext cx="322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Αρθρωτά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splay trees)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7197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0" name="19 - Έλλειψη"/>
          <p:cNvSpPr/>
          <p:nvPr/>
        </p:nvSpPr>
        <p:spPr bwMode="auto">
          <a:xfrm>
            <a:off x="2438400" y="4800600"/>
            <a:ext cx="304800" cy="304800"/>
          </a:xfrm>
          <a:prstGeom prst="ellipse">
            <a:avLst/>
          </a:prstGeom>
          <a:solidFill>
            <a:srgbClr val="FF66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x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21 - Ισοσκελές τρίγωνο"/>
          <p:cNvSpPr/>
          <p:nvPr/>
        </p:nvSpPr>
        <p:spPr bwMode="auto">
          <a:xfrm>
            <a:off x="2057400" y="5334000"/>
            <a:ext cx="457200" cy="609600"/>
          </a:xfrm>
          <a:prstGeom prst="triangl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22 - Έλλειψη"/>
          <p:cNvSpPr/>
          <p:nvPr/>
        </p:nvSpPr>
        <p:spPr bwMode="auto">
          <a:xfrm>
            <a:off x="2971800" y="4267200"/>
            <a:ext cx="304800" cy="304800"/>
          </a:xfrm>
          <a:prstGeom prst="ellipse">
            <a:avLst/>
          </a:prstGeom>
          <a:solidFill>
            <a:schemeClr val="bg1">
              <a:lumMod val="85000"/>
              <a:alpha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y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8" name="27 - Ευθεία γραμμή σύνδεσης"/>
          <p:cNvCxnSpPr>
            <a:stCxn id="23" idx="3"/>
            <a:endCxn id="20" idx="7"/>
          </p:cNvCxnSpPr>
          <p:nvPr/>
        </p:nvCxnSpPr>
        <p:spPr bwMode="auto">
          <a:xfrm flipH="1">
            <a:off x="2698563" y="4527363"/>
            <a:ext cx="317874" cy="3178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32 - Ευθεία γραμμή σύνδεσης"/>
          <p:cNvCxnSpPr>
            <a:stCxn id="20" idx="3"/>
            <a:endCxn id="22" idx="0"/>
          </p:cNvCxnSpPr>
          <p:nvPr/>
        </p:nvCxnSpPr>
        <p:spPr bwMode="auto">
          <a:xfrm flipH="1">
            <a:off x="2286000" y="5060763"/>
            <a:ext cx="197037" cy="273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40 - Ισοσκελές τρίγωνο"/>
          <p:cNvSpPr/>
          <p:nvPr/>
        </p:nvSpPr>
        <p:spPr bwMode="auto">
          <a:xfrm>
            <a:off x="2667000" y="5334000"/>
            <a:ext cx="457200" cy="609600"/>
          </a:xfrm>
          <a:prstGeom prst="triangl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2" name="41 - Ευθεία γραμμή σύνδεσης"/>
          <p:cNvCxnSpPr>
            <a:stCxn id="20" idx="5"/>
            <a:endCxn id="41" idx="0"/>
          </p:cNvCxnSpPr>
          <p:nvPr/>
        </p:nvCxnSpPr>
        <p:spPr bwMode="auto">
          <a:xfrm>
            <a:off x="2698563" y="5060763"/>
            <a:ext cx="197037" cy="273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44 - Ισοσκελές τρίγωνο"/>
          <p:cNvSpPr/>
          <p:nvPr/>
        </p:nvSpPr>
        <p:spPr bwMode="auto">
          <a:xfrm>
            <a:off x="3200400" y="4800600"/>
            <a:ext cx="457200" cy="609600"/>
          </a:xfrm>
          <a:prstGeom prst="triangl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6" name="45 - Ευθεία γραμμή σύνδεσης"/>
          <p:cNvCxnSpPr>
            <a:stCxn id="23" idx="5"/>
            <a:endCxn id="45" idx="0"/>
          </p:cNvCxnSpPr>
          <p:nvPr/>
        </p:nvCxnSpPr>
        <p:spPr bwMode="auto">
          <a:xfrm>
            <a:off x="3231963" y="4527363"/>
            <a:ext cx="197037" cy="273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50 - TextBox"/>
          <p:cNvSpPr txBox="1"/>
          <p:nvPr/>
        </p:nvSpPr>
        <p:spPr>
          <a:xfrm>
            <a:off x="1524000" y="3124200"/>
            <a:ext cx="713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Αν ο πατέρας του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l-GR" dirty="0" smtClean="0"/>
              <a:t>είναι η ρίζα τότε εκτελούμε μια απλή περιστροφή</a:t>
            </a:r>
            <a:endParaRPr lang="el-GR" dirty="0"/>
          </a:p>
        </p:txBody>
      </p:sp>
      <p:sp>
        <p:nvSpPr>
          <p:cNvPr id="52" name="51 - Δεξιό βέλος"/>
          <p:cNvSpPr/>
          <p:nvPr/>
        </p:nvSpPr>
        <p:spPr bwMode="auto">
          <a:xfrm>
            <a:off x="4191000" y="4800600"/>
            <a:ext cx="381000" cy="228600"/>
          </a:xfrm>
          <a:prstGeom prst="rightArrow">
            <a:avLst/>
          </a:prstGeom>
          <a:solidFill>
            <a:srgbClr val="0070C0">
              <a:alpha val="2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5" name="54 - Έλλειψη"/>
          <p:cNvSpPr/>
          <p:nvPr/>
        </p:nvSpPr>
        <p:spPr bwMode="auto">
          <a:xfrm flipH="1">
            <a:off x="6096000" y="4800600"/>
            <a:ext cx="304800" cy="304800"/>
          </a:xfrm>
          <a:prstGeom prst="ellipse">
            <a:avLst/>
          </a:prstGeom>
          <a:solidFill>
            <a:schemeClr val="bg1">
              <a:lumMod val="85000"/>
              <a:alpha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y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6" name="55 - Έλλειψη"/>
          <p:cNvSpPr/>
          <p:nvPr/>
        </p:nvSpPr>
        <p:spPr bwMode="auto">
          <a:xfrm flipH="1">
            <a:off x="5562600" y="4267200"/>
            <a:ext cx="304800" cy="304800"/>
          </a:xfrm>
          <a:prstGeom prst="ellipse">
            <a:avLst/>
          </a:prstGeom>
          <a:solidFill>
            <a:srgbClr val="FF66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x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7" name="56 - Ευθεία γραμμή σύνδεσης"/>
          <p:cNvCxnSpPr>
            <a:stCxn id="56" idx="3"/>
            <a:endCxn id="55" idx="7"/>
          </p:cNvCxnSpPr>
          <p:nvPr/>
        </p:nvCxnSpPr>
        <p:spPr bwMode="auto">
          <a:xfrm>
            <a:off x="5822763" y="4527363"/>
            <a:ext cx="317874" cy="3178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59 - Ισοσκελές τρίγωνο"/>
          <p:cNvSpPr/>
          <p:nvPr/>
        </p:nvSpPr>
        <p:spPr bwMode="auto">
          <a:xfrm flipH="1">
            <a:off x="6324600" y="5334000"/>
            <a:ext cx="457200" cy="609600"/>
          </a:xfrm>
          <a:prstGeom prst="triangl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1" name="60 - Ευθεία γραμμή σύνδεσης"/>
          <p:cNvCxnSpPr>
            <a:stCxn id="55" idx="3"/>
            <a:endCxn id="60" idx="0"/>
          </p:cNvCxnSpPr>
          <p:nvPr/>
        </p:nvCxnSpPr>
        <p:spPr bwMode="auto">
          <a:xfrm>
            <a:off x="6356163" y="5060763"/>
            <a:ext cx="197037" cy="273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61 - Ισοσκελές τρίγωνο"/>
          <p:cNvSpPr/>
          <p:nvPr/>
        </p:nvSpPr>
        <p:spPr bwMode="auto">
          <a:xfrm flipH="1">
            <a:off x="5715000" y="5334000"/>
            <a:ext cx="457200" cy="609600"/>
          </a:xfrm>
          <a:prstGeom prst="triangl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3" name="62 - Ευθεία γραμμή σύνδεσης"/>
          <p:cNvCxnSpPr>
            <a:stCxn id="55" idx="5"/>
            <a:endCxn id="62" idx="0"/>
          </p:cNvCxnSpPr>
          <p:nvPr/>
        </p:nvCxnSpPr>
        <p:spPr bwMode="auto">
          <a:xfrm flipH="1">
            <a:off x="5943600" y="5060763"/>
            <a:ext cx="197037" cy="273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63 - Ισοσκελές τρίγωνο"/>
          <p:cNvSpPr/>
          <p:nvPr/>
        </p:nvSpPr>
        <p:spPr bwMode="auto">
          <a:xfrm flipH="1">
            <a:off x="5181600" y="4800600"/>
            <a:ext cx="457200" cy="609600"/>
          </a:xfrm>
          <a:prstGeom prst="triangl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5" name="64 - Ευθεία γραμμή σύνδεσης"/>
          <p:cNvCxnSpPr>
            <a:stCxn id="56" idx="5"/>
            <a:endCxn id="64" idx="0"/>
          </p:cNvCxnSpPr>
          <p:nvPr/>
        </p:nvCxnSpPr>
        <p:spPr bwMode="auto">
          <a:xfrm flipH="1">
            <a:off x="5410200" y="4527363"/>
            <a:ext cx="197037" cy="273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33 - TextBox"/>
          <p:cNvSpPr txBox="1"/>
          <p:nvPr/>
        </p:nvSpPr>
        <p:spPr>
          <a:xfrm>
            <a:off x="381001" y="1447800"/>
            <a:ext cx="80009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   Εκτελεί όλες τις πράξεις στη ρίζα του δένδρου.</a:t>
            </a:r>
          </a:p>
          <a:p>
            <a:endParaRPr lang="el-GR" dirty="0" smtClean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l-GR" dirty="0" smtClean="0"/>
              <a:t>   Χρησιμοποιεί ζεύγη περιστροφών καθώς μετακινεί ένα κλειδί στη ρίζα 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    </a:t>
            </a:r>
            <a:r>
              <a:rPr lang="el-GR" dirty="0" smtClean="0"/>
              <a:t>(λειτουργία </a:t>
            </a:r>
            <a:r>
              <a:rPr lang="en-US" b="1" dirty="0" smtClean="0">
                <a:latin typeface="Calibri" pitchFamily="34" charset="0"/>
              </a:rPr>
              <a:t>splay</a:t>
            </a:r>
            <a:r>
              <a:rPr lang="el-GR" dirty="0" smtClean="0"/>
              <a:t>) για να φέρει το δένδρο σε μεγαλύτερη ισορροπία.</a:t>
            </a:r>
            <a:endParaRPr lang="el-GR" dirty="0"/>
          </a:p>
        </p:txBody>
      </p:sp>
      <p:sp>
        <p:nvSpPr>
          <p:cNvPr id="35" name="34 - TextBox"/>
          <p:cNvSpPr txBox="1"/>
          <p:nvPr/>
        </p:nvSpPr>
        <p:spPr>
          <a:xfrm>
            <a:off x="596285" y="3124200"/>
            <a:ext cx="924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splay(x)</a:t>
            </a:r>
            <a:endParaRPr lang="el-GR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Αρθρωτά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splay trees)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7197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4419600" y="21336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12</a:t>
            </a:r>
            <a:endParaRPr lang="el-GR" b="1" dirty="0"/>
          </a:p>
        </p:txBody>
      </p:sp>
      <p:sp>
        <p:nvSpPr>
          <p:cNvPr id="29" name="Oval 27"/>
          <p:cNvSpPr>
            <a:spLocks noChangeArrowheads="1"/>
          </p:cNvSpPr>
          <p:nvPr/>
        </p:nvSpPr>
        <p:spPr bwMode="auto">
          <a:xfrm>
            <a:off x="7543800" y="4133289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22</a:t>
            </a:r>
            <a:endParaRPr lang="el-GR" b="1" dirty="0"/>
          </a:p>
        </p:txBody>
      </p:sp>
      <p:sp>
        <p:nvSpPr>
          <p:cNvPr id="30" name="Oval 27"/>
          <p:cNvSpPr>
            <a:spLocks noChangeArrowheads="1"/>
          </p:cNvSpPr>
          <p:nvPr/>
        </p:nvSpPr>
        <p:spPr bwMode="auto">
          <a:xfrm>
            <a:off x="8138160" y="4666689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2</a:t>
            </a:r>
            <a:r>
              <a:rPr lang="en-US" b="1" dirty="0" smtClean="0"/>
              <a:t>5</a:t>
            </a:r>
            <a:endParaRPr lang="el-GR" b="1" dirty="0"/>
          </a:p>
        </p:txBody>
      </p:sp>
      <p:cxnSp>
        <p:nvCxnSpPr>
          <p:cNvPr id="31" name="AutoShape 17"/>
          <p:cNvCxnSpPr>
            <a:cxnSpLocks noChangeShapeType="1"/>
            <a:stCxn id="30" idx="1"/>
            <a:endCxn id="29" idx="5"/>
          </p:cNvCxnSpPr>
          <p:nvPr/>
        </p:nvCxnSpPr>
        <p:spPr bwMode="auto">
          <a:xfrm flipH="1" flipV="1">
            <a:off x="7803963" y="4393452"/>
            <a:ext cx="378834" cy="3178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Oval 27"/>
          <p:cNvSpPr>
            <a:spLocks noChangeArrowheads="1"/>
          </p:cNvSpPr>
          <p:nvPr/>
        </p:nvSpPr>
        <p:spPr bwMode="auto">
          <a:xfrm>
            <a:off x="6537960" y="4742889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18</a:t>
            </a:r>
            <a:endParaRPr lang="el-GR" b="1" dirty="0"/>
          </a:p>
        </p:txBody>
      </p:sp>
      <p:sp>
        <p:nvSpPr>
          <p:cNvPr id="36" name="Oval 27"/>
          <p:cNvSpPr>
            <a:spLocks noChangeArrowheads="1"/>
          </p:cNvSpPr>
          <p:nvPr/>
        </p:nvSpPr>
        <p:spPr bwMode="auto">
          <a:xfrm>
            <a:off x="7162800" y="5352489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19</a:t>
            </a:r>
            <a:endParaRPr lang="el-GR" b="1" dirty="0"/>
          </a:p>
        </p:txBody>
      </p:sp>
      <p:cxnSp>
        <p:nvCxnSpPr>
          <p:cNvPr id="37" name="AutoShape 17"/>
          <p:cNvCxnSpPr>
            <a:cxnSpLocks noChangeShapeType="1"/>
            <a:stCxn id="36" idx="1"/>
            <a:endCxn id="32" idx="5"/>
          </p:cNvCxnSpPr>
          <p:nvPr/>
        </p:nvCxnSpPr>
        <p:spPr bwMode="auto">
          <a:xfrm flipH="1" flipV="1">
            <a:off x="6798123" y="5003052"/>
            <a:ext cx="409314" cy="3940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" name="AutoShape 17"/>
          <p:cNvCxnSpPr>
            <a:cxnSpLocks noChangeShapeType="1"/>
            <a:stCxn id="32" idx="0"/>
            <a:endCxn id="29" idx="3"/>
          </p:cNvCxnSpPr>
          <p:nvPr/>
        </p:nvCxnSpPr>
        <p:spPr bwMode="auto">
          <a:xfrm flipV="1">
            <a:off x="6690360" y="4393452"/>
            <a:ext cx="898077" cy="349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9" name="Oval 12"/>
          <p:cNvSpPr>
            <a:spLocks noChangeArrowheads="1"/>
          </p:cNvSpPr>
          <p:nvPr/>
        </p:nvSpPr>
        <p:spPr bwMode="auto">
          <a:xfrm>
            <a:off x="3200400" y="1447800"/>
            <a:ext cx="304800" cy="304800"/>
          </a:xfrm>
          <a:prstGeom prst="ellipse">
            <a:avLst/>
          </a:prstGeom>
          <a:solidFill>
            <a:schemeClr val="bg1">
              <a:lumMod val="95000"/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10</a:t>
            </a:r>
            <a:endParaRPr lang="el-GR" b="1" dirty="0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6019800" y="33528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16</a:t>
            </a:r>
            <a:endParaRPr lang="el-GR" b="1" dirty="0"/>
          </a:p>
        </p:txBody>
      </p:sp>
      <p:sp>
        <p:nvSpPr>
          <p:cNvPr id="43" name="Oval 27"/>
          <p:cNvSpPr>
            <a:spLocks noChangeArrowheads="1"/>
          </p:cNvSpPr>
          <p:nvPr/>
        </p:nvSpPr>
        <p:spPr bwMode="auto">
          <a:xfrm>
            <a:off x="5181600" y="2743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15</a:t>
            </a:r>
            <a:endParaRPr lang="el-GR" b="1" dirty="0"/>
          </a:p>
        </p:txBody>
      </p:sp>
      <p:sp>
        <p:nvSpPr>
          <p:cNvPr id="44" name="AutoShape 10"/>
          <p:cNvSpPr>
            <a:spLocks noChangeArrowheads="1"/>
          </p:cNvSpPr>
          <p:nvPr/>
        </p:nvSpPr>
        <p:spPr bwMode="auto">
          <a:xfrm>
            <a:off x="6370320" y="5288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7" name="AutoShape 11"/>
          <p:cNvCxnSpPr>
            <a:cxnSpLocks noChangeShapeType="1"/>
            <a:stCxn id="44" idx="0"/>
            <a:endCxn id="32" idx="3"/>
          </p:cNvCxnSpPr>
          <p:nvPr/>
        </p:nvCxnSpPr>
        <p:spPr bwMode="auto">
          <a:xfrm flipV="1">
            <a:off x="6492240" y="5003052"/>
            <a:ext cx="90357" cy="2852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8" name="AutoShape 10"/>
          <p:cNvSpPr>
            <a:spLocks noChangeArrowheads="1"/>
          </p:cNvSpPr>
          <p:nvPr/>
        </p:nvSpPr>
        <p:spPr bwMode="auto">
          <a:xfrm>
            <a:off x="7376160" y="5867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9" name="AutoShape 11"/>
          <p:cNvCxnSpPr>
            <a:cxnSpLocks noChangeShapeType="1"/>
            <a:stCxn id="50" idx="0"/>
            <a:endCxn id="36" idx="3"/>
          </p:cNvCxnSpPr>
          <p:nvPr/>
        </p:nvCxnSpPr>
        <p:spPr bwMode="auto">
          <a:xfrm flipV="1">
            <a:off x="7132320" y="5612652"/>
            <a:ext cx="75117" cy="2547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0" name="AutoShape 10"/>
          <p:cNvSpPr>
            <a:spLocks noChangeArrowheads="1"/>
          </p:cNvSpPr>
          <p:nvPr/>
        </p:nvSpPr>
        <p:spPr bwMode="auto">
          <a:xfrm>
            <a:off x="7010400" y="5867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3" name="AutoShape 11"/>
          <p:cNvCxnSpPr>
            <a:cxnSpLocks noChangeShapeType="1"/>
            <a:stCxn id="48" idx="0"/>
            <a:endCxn id="36" idx="5"/>
          </p:cNvCxnSpPr>
          <p:nvPr/>
        </p:nvCxnSpPr>
        <p:spPr bwMode="auto">
          <a:xfrm flipH="1" flipV="1">
            <a:off x="7422963" y="5612652"/>
            <a:ext cx="75117" cy="2547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4" name="AutoShape 10"/>
          <p:cNvSpPr>
            <a:spLocks noChangeArrowheads="1"/>
          </p:cNvSpPr>
          <p:nvPr/>
        </p:nvSpPr>
        <p:spPr bwMode="auto">
          <a:xfrm>
            <a:off x="7985760" y="52120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8" name="AutoShape 11"/>
          <p:cNvCxnSpPr>
            <a:cxnSpLocks noChangeShapeType="1"/>
            <a:stCxn id="54" idx="0"/>
            <a:endCxn id="30" idx="3"/>
          </p:cNvCxnSpPr>
          <p:nvPr/>
        </p:nvCxnSpPr>
        <p:spPr bwMode="auto">
          <a:xfrm flipV="1">
            <a:off x="8107680" y="4926852"/>
            <a:ext cx="75117" cy="2852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9" name="AutoShape 10"/>
          <p:cNvSpPr>
            <a:spLocks noChangeArrowheads="1"/>
          </p:cNvSpPr>
          <p:nvPr/>
        </p:nvSpPr>
        <p:spPr bwMode="auto">
          <a:xfrm>
            <a:off x="8366760" y="52120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6" name="AutoShape 11"/>
          <p:cNvCxnSpPr>
            <a:cxnSpLocks noChangeShapeType="1"/>
            <a:stCxn id="59" idx="0"/>
            <a:endCxn id="30" idx="5"/>
          </p:cNvCxnSpPr>
          <p:nvPr/>
        </p:nvCxnSpPr>
        <p:spPr bwMode="auto">
          <a:xfrm flipH="1" flipV="1">
            <a:off x="8398323" y="4926852"/>
            <a:ext cx="90357" cy="2852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AutoShape 17"/>
          <p:cNvCxnSpPr>
            <a:cxnSpLocks noChangeShapeType="1"/>
            <a:stCxn id="29" idx="0"/>
            <a:endCxn id="40" idx="5"/>
          </p:cNvCxnSpPr>
          <p:nvPr/>
        </p:nvCxnSpPr>
        <p:spPr bwMode="auto">
          <a:xfrm flipH="1" flipV="1">
            <a:off x="6279963" y="3612963"/>
            <a:ext cx="1416237" cy="52032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" name="AutoShape 17"/>
          <p:cNvCxnSpPr>
            <a:cxnSpLocks noChangeShapeType="1"/>
            <a:stCxn id="43" idx="1"/>
            <a:endCxn id="27" idx="5"/>
          </p:cNvCxnSpPr>
          <p:nvPr/>
        </p:nvCxnSpPr>
        <p:spPr bwMode="auto">
          <a:xfrm flipH="1" flipV="1">
            <a:off x="4679763" y="2393763"/>
            <a:ext cx="546474" cy="3940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17"/>
          <p:cNvCxnSpPr>
            <a:cxnSpLocks noChangeShapeType="1"/>
            <a:stCxn id="40" idx="1"/>
            <a:endCxn id="43" idx="5"/>
          </p:cNvCxnSpPr>
          <p:nvPr/>
        </p:nvCxnSpPr>
        <p:spPr bwMode="auto">
          <a:xfrm flipH="1" flipV="1">
            <a:off x="5441763" y="3003363"/>
            <a:ext cx="622674" cy="3940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17"/>
          <p:cNvCxnSpPr>
            <a:cxnSpLocks noChangeShapeType="1"/>
            <a:stCxn id="39" idx="5"/>
            <a:endCxn id="27" idx="1"/>
          </p:cNvCxnSpPr>
          <p:nvPr/>
        </p:nvCxnSpPr>
        <p:spPr bwMode="auto">
          <a:xfrm>
            <a:off x="3460563" y="1707963"/>
            <a:ext cx="1003674" cy="4702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11"/>
          <p:cNvCxnSpPr>
            <a:cxnSpLocks noChangeShapeType="1"/>
            <a:stCxn id="83" idx="7"/>
            <a:endCxn id="39" idx="3"/>
          </p:cNvCxnSpPr>
          <p:nvPr/>
        </p:nvCxnSpPr>
        <p:spPr bwMode="auto">
          <a:xfrm flipV="1">
            <a:off x="1631763" y="1707963"/>
            <a:ext cx="1613274" cy="51491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9" name="Oval 27"/>
          <p:cNvSpPr>
            <a:spLocks noChangeArrowheads="1"/>
          </p:cNvSpPr>
          <p:nvPr/>
        </p:nvSpPr>
        <p:spPr bwMode="auto">
          <a:xfrm>
            <a:off x="762000" y="2806326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3</a:t>
            </a:r>
            <a:endParaRPr lang="el-GR" b="1" dirty="0"/>
          </a:p>
        </p:txBody>
      </p:sp>
      <p:sp>
        <p:nvSpPr>
          <p:cNvPr id="80" name="Oval 27"/>
          <p:cNvSpPr>
            <a:spLocks noChangeArrowheads="1"/>
          </p:cNvSpPr>
          <p:nvPr/>
        </p:nvSpPr>
        <p:spPr bwMode="auto">
          <a:xfrm>
            <a:off x="2514600" y="3325569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8</a:t>
            </a:r>
            <a:endParaRPr lang="el-GR" b="1" dirty="0"/>
          </a:p>
        </p:txBody>
      </p:sp>
      <p:cxnSp>
        <p:nvCxnSpPr>
          <p:cNvPr id="81" name="AutoShape 17"/>
          <p:cNvCxnSpPr>
            <a:cxnSpLocks noChangeShapeType="1"/>
            <a:stCxn id="80" idx="1"/>
            <a:endCxn id="82" idx="5"/>
          </p:cNvCxnSpPr>
          <p:nvPr/>
        </p:nvCxnSpPr>
        <p:spPr bwMode="auto">
          <a:xfrm flipH="1" flipV="1">
            <a:off x="2241363" y="3079563"/>
            <a:ext cx="317874" cy="2906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2" name="Oval 15"/>
          <p:cNvSpPr>
            <a:spLocks noChangeArrowheads="1"/>
          </p:cNvSpPr>
          <p:nvPr/>
        </p:nvSpPr>
        <p:spPr bwMode="auto">
          <a:xfrm>
            <a:off x="1981200" y="28194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7</a:t>
            </a:r>
            <a:endParaRPr lang="el-GR" b="1" dirty="0"/>
          </a:p>
        </p:txBody>
      </p:sp>
      <p:sp>
        <p:nvSpPr>
          <p:cNvPr id="83" name="Oval 27"/>
          <p:cNvSpPr>
            <a:spLocks noChangeArrowheads="1"/>
          </p:cNvSpPr>
          <p:nvPr/>
        </p:nvSpPr>
        <p:spPr bwMode="auto">
          <a:xfrm>
            <a:off x="1371600" y="2178237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5</a:t>
            </a:r>
            <a:endParaRPr lang="el-GR" b="1" dirty="0"/>
          </a:p>
        </p:txBody>
      </p:sp>
      <p:sp>
        <p:nvSpPr>
          <p:cNvPr id="84" name="AutoShape 10"/>
          <p:cNvSpPr>
            <a:spLocks noChangeArrowheads="1"/>
          </p:cNvSpPr>
          <p:nvPr/>
        </p:nvSpPr>
        <p:spPr bwMode="auto">
          <a:xfrm>
            <a:off x="2362200" y="38862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5" name="AutoShape 11"/>
          <p:cNvCxnSpPr>
            <a:cxnSpLocks noChangeShapeType="1"/>
            <a:stCxn id="84" idx="0"/>
            <a:endCxn id="80" idx="3"/>
          </p:cNvCxnSpPr>
          <p:nvPr/>
        </p:nvCxnSpPr>
        <p:spPr bwMode="auto">
          <a:xfrm flipV="1">
            <a:off x="2484120" y="3585732"/>
            <a:ext cx="75117" cy="3004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6" name="AutoShape 10"/>
          <p:cNvSpPr>
            <a:spLocks noChangeArrowheads="1"/>
          </p:cNvSpPr>
          <p:nvPr/>
        </p:nvSpPr>
        <p:spPr bwMode="auto">
          <a:xfrm>
            <a:off x="2727960" y="38862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7" name="AutoShape 11"/>
          <p:cNvCxnSpPr>
            <a:cxnSpLocks noChangeShapeType="1"/>
            <a:stCxn id="86" idx="0"/>
            <a:endCxn id="80" idx="5"/>
          </p:cNvCxnSpPr>
          <p:nvPr/>
        </p:nvCxnSpPr>
        <p:spPr bwMode="auto">
          <a:xfrm flipH="1" flipV="1">
            <a:off x="2774763" y="3585732"/>
            <a:ext cx="75117" cy="3004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8" name="AutoShape 17"/>
          <p:cNvCxnSpPr>
            <a:cxnSpLocks noChangeShapeType="1"/>
            <a:stCxn id="79" idx="0"/>
            <a:endCxn id="83" idx="3"/>
          </p:cNvCxnSpPr>
          <p:nvPr/>
        </p:nvCxnSpPr>
        <p:spPr bwMode="auto">
          <a:xfrm flipV="1">
            <a:off x="914400" y="2438400"/>
            <a:ext cx="501837" cy="36792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9" name="AutoShape 17"/>
          <p:cNvCxnSpPr>
            <a:cxnSpLocks noChangeShapeType="1"/>
            <a:stCxn id="82" idx="1"/>
            <a:endCxn id="83" idx="5"/>
          </p:cNvCxnSpPr>
          <p:nvPr/>
        </p:nvCxnSpPr>
        <p:spPr bwMode="auto">
          <a:xfrm flipH="1" flipV="1">
            <a:off x="1631763" y="2438400"/>
            <a:ext cx="394074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0" name="AutoShape 10"/>
          <p:cNvSpPr>
            <a:spLocks noChangeArrowheads="1"/>
          </p:cNvSpPr>
          <p:nvPr/>
        </p:nvSpPr>
        <p:spPr bwMode="auto">
          <a:xfrm>
            <a:off x="594360" y="33528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1" name="AutoShape 11"/>
          <p:cNvCxnSpPr>
            <a:cxnSpLocks noChangeShapeType="1"/>
            <a:stCxn id="90" idx="0"/>
            <a:endCxn id="79" idx="3"/>
          </p:cNvCxnSpPr>
          <p:nvPr/>
        </p:nvCxnSpPr>
        <p:spPr bwMode="auto">
          <a:xfrm flipV="1">
            <a:off x="716280" y="3066489"/>
            <a:ext cx="90357" cy="28631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2" name="AutoShape 10"/>
          <p:cNvSpPr>
            <a:spLocks noChangeArrowheads="1"/>
          </p:cNvSpPr>
          <p:nvPr/>
        </p:nvSpPr>
        <p:spPr bwMode="auto">
          <a:xfrm>
            <a:off x="1813560" y="33528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3" name="AutoShape 11"/>
          <p:cNvCxnSpPr>
            <a:cxnSpLocks noChangeShapeType="1"/>
            <a:stCxn id="92" idx="0"/>
            <a:endCxn id="82" idx="3"/>
          </p:cNvCxnSpPr>
          <p:nvPr/>
        </p:nvCxnSpPr>
        <p:spPr bwMode="auto">
          <a:xfrm flipV="1">
            <a:off x="1935480" y="3079563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8" name="AutoShape 10"/>
          <p:cNvSpPr>
            <a:spLocks noChangeArrowheads="1"/>
          </p:cNvSpPr>
          <p:nvPr/>
        </p:nvSpPr>
        <p:spPr bwMode="auto">
          <a:xfrm>
            <a:off x="975360" y="33528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9" name="AutoShape 11"/>
          <p:cNvCxnSpPr>
            <a:cxnSpLocks noChangeShapeType="1"/>
            <a:stCxn id="98" idx="0"/>
            <a:endCxn id="79" idx="5"/>
          </p:cNvCxnSpPr>
          <p:nvPr/>
        </p:nvCxnSpPr>
        <p:spPr bwMode="auto">
          <a:xfrm flipH="1" flipV="1">
            <a:off x="1022163" y="3066489"/>
            <a:ext cx="75117" cy="28631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7" name="AutoShape 10"/>
          <p:cNvSpPr>
            <a:spLocks noChangeArrowheads="1"/>
          </p:cNvSpPr>
          <p:nvPr/>
        </p:nvSpPr>
        <p:spPr bwMode="auto">
          <a:xfrm>
            <a:off x="4267200" y="26974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08" name="AutoShape 11"/>
          <p:cNvCxnSpPr>
            <a:cxnSpLocks noChangeShapeType="1"/>
            <a:stCxn id="107" idx="0"/>
            <a:endCxn id="27" idx="3"/>
          </p:cNvCxnSpPr>
          <p:nvPr/>
        </p:nvCxnSpPr>
        <p:spPr bwMode="auto">
          <a:xfrm flipV="1">
            <a:off x="4389120" y="2393763"/>
            <a:ext cx="75117" cy="3037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9" name="AutoShape 10"/>
          <p:cNvSpPr>
            <a:spLocks noChangeArrowheads="1"/>
          </p:cNvSpPr>
          <p:nvPr/>
        </p:nvSpPr>
        <p:spPr bwMode="auto">
          <a:xfrm>
            <a:off x="5029200" y="33070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10" name="AutoShape 11"/>
          <p:cNvCxnSpPr>
            <a:cxnSpLocks noChangeShapeType="1"/>
            <a:stCxn id="109" idx="0"/>
            <a:endCxn id="43" idx="3"/>
          </p:cNvCxnSpPr>
          <p:nvPr/>
        </p:nvCxnSpPr>
        <p:spPr bwMode="auto">
          <a:xfrm flipV="1">
            <a:off x="5151120" y="3003363"/>
            <a:ext cx="75117" cy="3037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1" name="AutoShape 10"/>
          <p:cNvSpPr>
            <a:spLocks noChangeArrowheads="1"/>
          </p:cNvSpPr>
          <p:nvPr/>
        </p:nvSpPr>
        <p:spPr bwMode="auto">
          <a:xfrm>
            <a:off x="5867400" y="3916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12" name="AutoShape 11"/>
          <p:cNvCxnSpPr>
            <a:cxnSpLocks noChangeShapeType="1"/>
            <a:stCxn id="111" idx="0"/>
            <a:endCxn id="40" idx="3"/>
          </p:cNvCxnSpPr>
          <p:nvPr/>
        </p:nvCxnSpPr>
        <p:spPr bwMode="auto">
          <a:xfrm flipV="1">
            <a:off x="5989320" y="3612963"/>
            <a:ext cx="75117" cy="3037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4" name="113 - TextBox"/>
          <p:cNvSpPr txBox="1"/>
          <p:nvPr/>
        </p:nvSpPr>
        <p:spPr>
          <a:xfrm>
            <a:off x="457200" y="1143000"/>
            <a:ext cx="105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splay(</a:t>
            </a:r>
            <a:r>
              <a:rPr lang="el-GR" dirty="0" smtClean="0">
                <a:latin typeface="Calibri" pitchFamily="34" charset="0"/>
              </a:rPr>
              <a:t>19</a:t>
            </a:r>
            <a:r>
              <a:rPr lang="en-US" b="1" dirty="0" smtClean="0">
                <a:latin typeface="Calibri" pitchFamily="34" charset="0"/>
              </a:rPr>
              <a:t>)</a:t>
            </a:r>
            <a:endParaRPr lang="el-GR" dirty="0"/>
          </a:p>
        </p:txBody>
      </p:sp>
      <p:sp>
        <p:nvSpPr>
          <p:cNvPr id="127" name="126 - Ελεύθερη σχεδίαση"/>
          <p:cNvSpPr/>
          <p:nvPr/>
        </p:nvSpPr>
        <p:spPr bwMode="auto">
          <a:xfrm>
            <a:off x="6322828" y="3909237"/>
            <a:ext cx="1848293" cy="1938670"/>
          </a:xfrm>
          <a:custGeom>
            <a:avLst/>
            <a:gdLst>
              <a:gd name="connsiteX0" fmla="*/ 1077432 w 1848293"/>
              <a:gd name="connsiteY0" fmla="*/ 1311349 h 1938670"/>
              <a:gd name="connsiteX1" fmla="*/ 1375144 w 1848293"/>
              <a:gd name="connsiteY1" fmla="*/ 1566530 h 1938670"/>
              <a:gd name="connsiteX2" fmla="*/ 1321981 w 1848293"/>
              <a:gd name="connsiteY2" fmla="*/ 1842977 h 1938670"/>
              <a:gd name="connsiteX3" fmla="*/ 1003005 w 1848293"/>
              <a:gd name="connsiteY3" fmla="*/ 1906772 h 1938670"/>
              <a:gd name="connsiteX4" fmla="*/ 556437 w 1848293"/>
              <a:gd name="connsiteY4" fmla="*/ 1651591 h 1938670"/>
              <a:gd name="connsiteX5" fmla="*/ 77972 w 1848293"/>
              <a:gd name="connsiteY5" fmla="*/ 960475 h 1938670"/>
              <a:gd name="connsiteX6" fmla="*/ 226828 w 1848293"/>
              <a:gd name="connsiteY6" fmla="*/ 567070 h 1938670"/>
              <a:gd name="connsiteX7" fmla="*/ 1438939 w 1848293"/>
              <a:gd name="connsiteY7" fmla="*/ 56707 h 1938670"/>
              <a:gd name="connsiteX8" fmla="*/ 1842977 w 1848293"/>
              <a:gd name="connsiteY8" fmla="*/ 226828 h 1938670"/>
              <a:gd name="connsiteX9" fmla="*/ 1470837 w 1848293"/>
              <a:gd name="connsiteY9" fmla="*/ 694661 h 1938670"/>
              <a:gd name="connsiteX10" fmla="*/ 832884 w 1848293"/>
              <a:gd name="connsiteY10" fmla="*/ 917944 h 1938670"/>
              <a:gd name="connsiteX11" fmla="*/ 1077432 w 1848293"/>
              <a:gd name="connsiteY11" fmla="*/ 1311349 h 193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8293" h="1938670">
                <a:moveTo>
                  <a:pt x="1077432" y="1311349"/>
                </a:moveTo>
                <a:cubicBezTo>
                  <a:pt x="1167809" y="1419447"/>
                  <a:pt x="1334386" y="1477925"/>
                  <a:pt x="1375144" y="1566530"/>
                </a:cubicBezTo>
                <a:cubicBezTo>
                  <a:pt x="1415902" y="1655135"/>
                  <a:pt x="1384004" y="1786270"/>
                  <a:pt x="1321981" y="1842977"/>
                </a:cubicBezTo>
                <a:cubicBezTo>
                  <a:pt x="1259958" y="1899684"/>
                  <a:pt x="1130596" y="1938670"/>
                  <a:pt x="1003005" y="1906772"/>
                </a:cubicBezTo>
                <a:cubicBezTo>
                  <a:pt x="875414" y="1874874"/>
                  <a:pt x="710609" y="1809307"/>
                  <a:pt x="556437" y="1651591"/>
                </a:cubicBezTo>
                <a:cubicBezTo>
                  <a:pt x="402265" y="1493875"/>
                  <a:pt x="132907" y="1141228"/>
                  <a:pt x="77972" y="960475"/>
                </a:cubicBezTo>
                <a:cubicBezTo>
                  <a:pt x="23037" y="779722"/>
                  <a:pt x="0" y="717698"/>
                  <a:pt x="226828" y="567070"/>
                </a:cubicBezTo>
                <a:cubicBezTo>
                  <a:pt x="453656" y="416442"/>
                  <a:pt x="1169581" y="113414"/>
                  <a:pt x="1438939" y="56707"/>
                </a:cubicBezTo>
                <a:cubicBezTo>
                  <a:pt x="1708297" y="0"/>
                  <a:pt x="1837661" y="120502"/>
                  <a:pt x="1842977" y="226828"/>
                </a:cubicBezTo>
                <a:cubicBezTo>
                  <a:pt x="1848293" y="333154"/>
                  <a:pt x="1639186" y="579475"/>
                  <a:pt x="1470837" y="694661"/>
                </a:cubicBezTo>
                <a:cubicBezTo>
                  <a:pt x="1302488" y="809847"/>
                  <a:pt x="901996" y="818707"/>
                  <a:pt x="832884" y="917944"/>
                </a:cubicBezTo>
                <a:cubicBezTo>
                  <a:pt x="763772" y="1017181"/>
                  <a:pt x="987055" y="1203251"/>
                  <a:pt x="1077432" y="1311349"/>
                </a:cubicBezTo>
                <a:close/>
              </a:path>
            </a:pathLst>
          </a:custGeom>
          <a:solidFill>
            <a:srgbClr val="FFFF99">
              <a:alpha val="20000"/>
            </a:srgbClr>
          </a:solidFill>
          <a:ln w="9525" cap="flat" cmpd="sng" algn="ctr">
            <a:solidFill>
              <a:srgbClr val="FF99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8" name="127 - TextBox"/>
          <p:cNvSpPr txBox="1"/>
          <p:nvPr/>
        </p:nvSpPr>
        <p:spPr>
          <a:xfrm>
            <a:off x="5181600" y="4648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zig-zag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Αρθρωτά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splay trees)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7197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4419600" y="21336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12</a:t>
            </a:r>
            <a:endParaRPr lang="el-GR" b="1" dirty="0"/>
          </a:p>
        </p:txBody>
      </p:sp>
      <p:sp>
        <p:nvSpPr>
          <p:cNvPr id="29" name="Oval 27"/>
          <p:cNvSpPr>
            <a:spLocks noChangeArrowheads="1"/>
          </p:cNvSpPr>
          <p:nvPr/>
        </p:nvSpPr>
        <p:spPr bwMode="auto">
          <a:xfrm>
            <a:off x="7315200" y="4133289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19</a:t>
            </a:r>
            <a:endParaRPr lang="el-GR" b="1" dirty="0"/>
          </a:p>
        </p:txBody>
      </p:sp>
      <p:sp>
        <p:nvSpPr>
          <p:cNvPr id="30" name="Oval 27"/>
          <p:cNvSpPr>
            <a:spLocks noChangeArrowheads="1"/>
          </p:cNvSpPr>
          <p:nvPr/>
        </p:nvSpPr>
        <p:spPr bwMode="auto">
          <a:xfrm>
            <a:off x="7909560" y="4666689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2</a:t>
            </a:r>
            <a:r>
              <a:rPr lang="en-US" b="1" dirty="0" smtClean="0"/>
              <a:t>2</a:t>
            </a:r>
            <a:endParaRPr lang="el-GR" b="1" dirty="0"/>
          </a:p>
        </p:txBody>
      </p:sp>
      <p:cxnSp>
        <p:nvCxnSpPr>
          <p:cNvPr id="31" name="AutoShape 17"/>
          <p:cNvCxnSpPr>
            <a:cxnSpLocks noChangeShapeType="1"/>
            <a:stCxn id="30" idx="0"/>
            <a:endCxn id="29" idx="5"/>
          </p:cNvCxnSpPr>
          <p:nvPr/>
        </p:nvCxnSpPr>
        <p:spPr bwMode="auto">
          <a:xfrm flipH="1" flipV="1">
            <a:off x="7575363" y="4393452"/>
            <a:ext cx="48659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Oval 27"/>
          <p:cNvSpPr>
            <a:spLocks noChangeArrowheads="1"/>
          </p:cNvSpPr>
          <p:nvPr/>
        </p:nvSpPr>
        <p:spPr bwMode="auto">
          <a:xfrm>
            <a:off x="6537960" y="47244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18</a:t>
            </a:r>
            <a:endParaRPr lang="el-GR" b="1" dirty="0"/>
          </a:p>
        </p:txBody>
      </p:sp>
      <p:sp>
        <p:nvSpPr>
          <p:cNvPr id="36" name="Oval 27"/>
          <p:cNvSpPr>
            <a:spLocks noChangeArrowheads="1"/>
          </p:cNvSpPr>
          <p:nvPr/>
        </p:nvSpPr>
        <p:spPr bwMode="auto">
          <a:xfrm>
            <a:off x="8382000" y="5352489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23</a:t>
            </a:r>
            <a:endParaRPr lang="el-GR" b="1" dirty="0"/>
          </a:p>
        </p:txBody>
      </p:sp>
      <p:cxnSp>
        <p:nvCxnSpPr>
          <p:cNvPr id="37" name="AutoShape 17"/>
          <p:cNvCxnSpPr>
            <a:cxnSpLocks noChangeShapeType="1"/>
            <a:stCxn id="36" idx="0"/>
            <a:endCxn id="30" idx="5"/>
          </p:cNvCxnSpPr>
          <p:nvPr/>
        </p:nvCxnSpPr>
        <p:spPr bwMode="auto">
          <a:xfrm flipH="1" flipV="1">
            <a:off x="8169723" y="4926852"/>
            <a:ext cx="36467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" name="AutoShape 17"/>
          <p:cNvCxnSpPr>
            <a:cxnSpLocks noChangeShapeType="1"/>
            <a:stCxn id="32" idx="0"/>
            <a:endCxn id="29" idx="3"/>
          </p:cNvCxnSpPr>
          <p:nvPr/>
        </p:nvCxnSpPr>
        <p:spPr bwMode="auto">
          <a:xfrm flipV="1">
            <a:off x="6690360" y="4393452"/>
            <a:ext cx="669477" cy="3309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9" name="Oval 12"/>
          <p:cNvSpPr>
            <a:spLocks noChangeArrowheads="1"/>
          </p:cNvSpPr>
          <p:nvPr/>
        </p:nvSpPr>
        <p:spPr bwMode="auto">
          <a:xfrm>
            <a:off x="3200400" y="1447800"/>
            <a:ext cx="304800" cy="304800"/>
          </a:xfrm>
          <a:prstGeom prst="ellipse">
            <a:avLst/>
          </a:prstGeom>
          <a:solidFill>
            <a:schemeClr val="bg1">
              <a:lumMod val="95000"/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10</a:t>
            </a:r>
            <a:endParaRPr lang="el-GR" b="1" dirty="0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6019800" y="33528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16</a:t>
            </a:r>
            <a:endParaRPr lang="el-GR" b="1" dirty="0"/>
          </a:p>
        </p:txBody>
      </p:sp>
      <p:sp>
        <p:nvSpPr>
          <p:cNvPr id="43" name="Oval 27"/>
          <p:cNvSpPr>
            <a:spLocks noChangeArrowheads="1"/>
          </p:cNvSpPr>
          <p:nvPr/>
        </p:nvSpPr>
        <p:spPr bwMode="auto">
          <a:xfrm>
            <a:off x="5181600" y="2743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15</a:t>
            </a:r>
            <a:endParaRPr lang="el-GR" b="1" dirty="0"/>
          </a:p>
        </p:txBody>
      </p:sp>
      <p:sp>
        <p:nvSpPr>
          <p:cNvPr id="44" name="AutoShape 10"/>
          <p:cNvSpPr>
            <a:spLocks noChangeArrowheads="1"/>
          </p:cNvSpPr>
          <p:nvPr/>
        </p:nvSpPr>
        <p:spPr bwMode="auto">
          <a:xfrm>
            <a:off x="6370320" y="52578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7" name="AutoShape 11"/>
          <p:cNvCxnSpPr>
            <a:cxnSpLocks noChangeShapeType="1"/>
            <a:stCxn id="44" idx="0"/>
            <a:endCxn id="32" idx="3"/>
          </p:cNvCxnSpPr>
          <p:nvPr/>
        </p:nvCxnSpPr>
        <p:spPr bwMode="auto">
          <a:xfrm flipV="1">
            <a:off x="6492240" y="4984563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8" name="AutoShape 10"/>
          <p:cNvSpPr>
            <a:spLocks noChangeArrowheads="1"/>
          </p:cNvSpPr>
          <p:nvPr/>
        </p:nvSpPr>
        <p:spPr bwMode="auto">
          <a:xfrm>
            <a:off x="8595360" y="5867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9" name="AutoShape 11"/>
          <p:cNvCxnSpPr>
            <a:cxnSpLocks noChangeShapeType="1"/>
            <a:stCxn id="50" idx="0"/>
            <a:endCxn id="36" idx="3"/>
          </p:cNvCxnSpPr>
          <p:nvPr/>
        </p:nvCxnSpPr>
        <p:spPr bwMode="auto">
          <a:xfrm flipV="1">
            <a:off x="8351520" y="5612652"/>
            <a:ext cx="75117" cy="2547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0" name="AutoShape 10"/>
          <p:cNvSpPr>
            <a:spLocks noChangeArrowheads="1"/>
          </p:cNvSpPr>
          <p:nvPr/>
        </p:nvSpPr>
        <p:spPr bwMode="auto">
          <a:xfrm>
            <a:off x="8229600" y="5867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3" name="AutoShape 11"/>
          <p:cNvCxnSpPr>
            <a:cxnSpLocks noChangeShapeType="1"/>
            <a:stCxn id="48" idx="0"/>
            <a:endCxn id="36" idx="5"/>
          </p:cNvCxnSpPr>
          <p:nvPr/>
        </p:nvCxnSpPr>
        <p:spPr bwMode="auto">
          <a:xfrm flipH="1" flipV="1">
            <a:off x="8642163" y="5612652"/>
            <a:ext cx="75117" cy="2547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4" name="AutoShape 10"/>
          <p:cNvSpPr>
            <a:spLocks noChangeArrowheads="1"/>
          </p:cNvSpPr>
          <p:nvPr/>
        </p:nvSpPr>
        <p:spPr bwMode="auto">
          <a:xfrm>
            <a:off x="7757160" y="52120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8" name="AutoShape 11"/>
          <p:cNvCxnSpPr>
            <a:cxnSpLocks noChangeShapeType="1"/>
            <a:stCxn id="54" idx="0"/>
            <a:endCxn id="30" idx="3"/>
          </p:cNvCxnSpPr>
          <p:nvPr/>
        </p:nvCxnSpPr>
        <p:spPr bwMode="auto">
          <a:xfrm flipV="1">
            <a:off x="7879080" y="4926852"/>
            <a:ext cx="75117" cy="2852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AutoShape 17"/>
          <p:cNvCxnSpPr>
            <a:cxnSpLocks noChangeShapeType="1"/>
            <a:stCxn id="29" idx="1"/>
            <a:endCxn id="40" idx="5"/>
          </p:cNvCxnSpPr>
          <p:nvPr/>
        </p:nvCxnSpPr>
        <p:spPr bwMode="auto">
          <a:xfrm flipH="1" flipV="1">
            <a:off x="6279963" y="3612963"/>
            <a:ext cx="1079874" cy="564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" name="AutoShape 17"/>
          <p:cNvCxnSpPr>
            <a:cxnSpLocks noChangeShapeType="1"/>
            <a:stCxn id="43" idx="1"/>
            <a:endCxn id="27" idx="5"/>
          </p:cNvCxnSpPr>
          <p:nvPr/>
        </p:nvCxnSpPr>
        <p:spPr bwMode="auto">
          <a:xfrm flipH="1" flipV="1">
            <a:off x="4679763" y="2393763"/>
            <a:ext cx="546474" cy="3940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17"/>
          <p:cNvCxnSpPr>
            <a:cxnSpLocks noChangeShapeType="1"/>
            <a:stCxn id="40" idx="1"/>
            <a:endCxn id="43" idx="5"/>
          </p:cNvCxnSpPr>
          <p:nvPr/>
        </p:nvCxnSpPr>
        <p:spPr bwMode="auto">
          <a:xfrm flipH="1" flipV="1">
            <a:off x="5441763" y="3003363"/>
            <a:ext cx="622674" cy="3940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17"/>
          <p:cNvCxnSpPr>
            <a:cxnSpLocks noChangeShapeType="1"/>
            <a:stCxn id="39" idx="5"/>
            <a:endCxn id="27" idx="1"/>
          </p:cNvCxnSpPr>
          <p:nvPr/>
        </p:nvCxnSpPr>
        <p:spPr bwMode="auto">
          <a:xfrm>
            <a:off x="3460563" y="1707963"/>
            <a:ext cx="1003674" cy="4702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11"/>
          <p:cNvCxnSpPr>
            <a:cxnSpLocks noChangeShapeType="1"/>
            <a:stCxn id="83" idx="7"/>
            <a:endCxn id="39" idx="3"/>
          </p:cNvCxnSpPr>
          <p:nvPr/>
        </p:nvCxnSpPr>
        <p:spPr bwMode="auto">
          <a:xfrm flipV="1">
            <a:off x="1631763" y="1707963"/>
            <a:ext cx="1613274" cy="51491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9" name="Oval 27"/>
          <p:cNvSpPr>
            <a:spLocks noChangeArrowheads="1"/>
          </p:cNvSpPr>
          <p:nvPr/>
        </p:nvSpPr>
        <p:spPr bwMode="auto">
          <a:xfrm>
            <a:off x="762000" y="2806326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3</a:t>
            </a:r>
            <a:endParaRPr lang="el-GR" b="1" dirty="0"/>
          </a:p>
        </p:txBody>
      </p:sp>
      <p:sp>
        <p:nvSpPr>
          <p:cNvPr id="80" name="Oval 27"/>
          <p:cNvSpPr>
            <a:spLocks noChangeArrowheads="1"/>
          </p:cNvSpPr>
          <p:nvPr/>
        </p:nvSpPr>
        <p:spPr bwMode="auto">
          <a:xfrm>
            <a:off x="2514600" y="3325569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8</a:t>
            </a:r>
            <a:endParaRPr lang="el-GR" b="1" dirty="0"/>
          </a:p>
        </p:txBody>
      </p:sp>
      <p:cxnSp>
        <p:nvCxnSpPr>
          <p:cNvPr id="81" name="AutoShape 17"/>
          <p:cNvCxnSpPr>
            <a:cxnSpLocks noChangeShapeType="1"/>
            <a:stCxn id="80" idx="1"/>
            <a:endCxn id="82" idx="5"/>
          </p:cNvCxnSpPr>
          <p:nvPr/>
        </p:nvCxnSpPr>
        <p:spPr bwMode="auto">
          <a:xfrm flipH="1" flipV="1">
            <a:off x="2241363" y="3079563"/>
            <a:ext cx="317874" cy="2906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2" name="Oval 15"/>
          <p:cNvSpPr>
            <a:spLocks noChangeArrowheads="1"/>
          </p:cNvSpPr>
          <p:nvPr/>
        </p:nvSpPr>
        <p:spPr bwMode="auto">
          <a:xfrm>
            <a:off x="1981200" y="28194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7</a:t>
            </a:r>
            <a:endParaRPr lang="el-GR" b="1" dirty="0"/>
          </a:p>
        </p:txBody>
      </p:sp>
      <p:sp>
        <p:nvSpPr>
          <p:cNvPr id="83" name="Oval 27"/>
          <p:cNvSpPr>
            <a:spLocks noChangeArrowheads="1"/>
          </p:cNvSpPr>
          <p:nvPr/>
        </p:nvSpPr>
        <p:spPr bwMode="auto">
          <a:xfrm>
            <a:off x="1371600" y="2178237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5</a:t>
            </a:r>
            <a:endParaRPr lang="el-GR" b="1" dirty="0"/>
          </a:p>
        </p:txBody>
      </p:sp>
      <p:sp>
        <p:nvSpPr>
          <p:cNvPr id="84" name="AutoShape 10"/>
          <p:cNvSpPr>
            <a:spLocks noChangeArrowheads="1"/>
          </p:cNvSpPr>
          <p:nvPr/>
        </p:nvSpPr>
        <p:spPr bwMode="auto">
          <a:xfrm>
            <a:off x="2362200" y="38862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5" name="AutoShape 11"/>
          <p:cNvCxnSpPr>
            <a:cxnSpLocks noChangeShapeType="1"/>
            <a:stCxn id="84" idx="0"/>
            <a:endCxn id="80" idx="3"/>
          </p:cNvCxnSpPr>
          <p:nvPr/>
        </p:nvCxnSpPr>
        <p:spPr bwMode="auto">
          <a:xfrm flipV="1">
            <a:off x="2484120" y="3585732"/>
            <a:ext cx="75117" cy="3004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6" name="AutoShape 10"/>
          <p:cNvSpPr>
            <a:spLocks noChangeArrowheads="1"/>
          </p:cNvSpPr>
          <p:nvPr/>
        </p:nvSpPr>
        <p:spPr bwMode="auto">
          <a:xfrm>
            <a:off x="2727960" y="38862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7" name="AutoShape 11"/>
          <p:cNvCxnSpPr>
            <a:cxnSpLocks noChangeShapeType="1"/>
            <a:stCxn id="86" idx="0"/>
            <a:endCxn id="80" idx="5"/>
          </p:cNvCxnSpPr>
          <p:nvPr/>
        </p:nvCxnSpPr>
        <p:spPr bwMode="auto">
          <a:xfrm flipH="1" flipV="1">
            <a:off x="2774763" y="3585732"/>
            <a:ext cx="75117" cy="3004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8" name="AutoShape 17"/>
          <p:cNvCxnSpPr>
            <a:cxnSpLocks noChangeShapeType="1"/>
            <a:stCxn id="79" idx="0"/>
            <a:endCxn id="83" idx="3"/>
          </p:cNvCxnSpPr>
          <p:nvPr/>
        </p:nvCxnSpPr>
        <p:spPr bwMode="auto">
          <a:xfrm flipV="1">
            <a:off x="914400" y="2438400"/>
            <a:ext cx="501837" cy="36792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9" name="AutoShape 17"/>
          <p:cNvCxnSpPr>
            <a:cxnSpLocks noChangeShapeType="1"/>
            <a:stCxn id="82" idx="1"/>
            <a:endCxn id="83" idx="5"/>
          </p:cNvCxnSpPr>
          <p:nvPr/>
        </p:nvCxnSpPr>
        <p:spPr bwMode="auto">
          <a:xfrm flipH="1" flipV="1">
            <a:off x="1631763" y="2438400"/>
            <a:ext cx="394074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0" name="AutoShape 10"/>
          <p:cNvSpPr>
            <a:spLocks noChangeArrowheads="1"/>
          </p:cNvSpPr>
          <p:nvPr/>
        </p:nvSpPr>
        <p:spPr bwMode="auto">
          <a:xfrm>
            <a:off x="594360" y="33528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1" name="AutoShape 11"/>
          <p:cNvCxnSpPr>
            <a:cxnSpLocks noChangeShapeType="1"/>
            <a:stCxn id="90" idx="0"/>
            <a:endCxn id="79" idx="3"/>
          </p:cNvCxnSpPr>
          <p:nvPr/>
        </p:nvCxnSpPr>
        <p:spPr bwMode="auto">
          <a:xfrm flipV="1">
            <a:off x="716280" y="3066489"/>
            <a:ext cx="90357" cy="28631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2" name="AutoShape 10"/>
          <p:cNvSpPr>
            <a:spLocks noChangeArrowheads="1"/>
          </p:cNvSpPr>
          <p:nvPr/>
        </p:nvSpPr>
        <p:spPr bwMode="auto">
          <a:xfrm>
            <a:off x="1813560" y="33528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3" name="AutoShape 11"/>
          <p:cNvCxnSpPr>
            <a:cxnSpLocks noChangeShapeType="1"/>
            <a:stCxn id="92" idx="0"/>
            <a:endCxn id="82" idx="3"/>
          </p:cNvCxnSpPr>
          <p:nvPr/>
        </p:nvCxnSpPr>
        <p:spPr bwMode="auto">
          <a:xfrm flipV="1">
            <a:off x="1935480" y="3079563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8" name="AutoShape 10"/>
          <p:cNvSpPr>
            <a:spLocks noChangeArrowheads="1"/>
          </p:cNvSpPr>
          <p:nvPr/>
        </p:nvSpPr>
        <p:spPr bwMode="auto">
          <a:xfrm>
            <a:off x="975360" y="33528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9" name="AutoShape 11"/>
          <p:cNvCxnSpPr>
            <a:cxnSpLocks noChangeShapeType="1"/>
            <a:stCxn id="98" idx="0"/>
            <a:endCxn id="79" idx="5"/>
          </p:cNvCxnSpPr>
          <p:nvPr/>
        </p:nvCxnSpPr>
        <p:spPr bwMode="auto">
          <a:xfrm flipH="1" flipV="1">
            <a:off x="1022163" y="3066489"/>
            <a:ext cx="75117" cy="28631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7" name="AutoShape 10"/>
          <p:cNvSpPr>
            <a:spLocks noChangeArrowheads="1"/>
          </p:cNvSpPr>
          <p:nvPr/>
        </p:nvSpPr>
        <p:spPr bwMode="auto">
          <a:xfrm>
            <a:off x="4267200" y="26974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08" name="AutoShape 11"/>
          <p:cNvCxnSpPr>
            <a:cxnSpLocks noChangeShapeType="1"/>
            <a:stCxn id="107" idx="0"/>
            <a:endCxn id="27" idx="3"/>
          </p:cNvCxnSpPr>
          <p:nvPr/>
        </p:nvCxnSpPr>
        <p:spPr bwMode="auto">
          <a:xfrm flipV="1">
            <a:off x="4389120" y="2393763"/>
            <a:ext cx="75117" cy="3037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9" name="AutoShape 10"/>
          <p:cNvSpPr>
            <a:spLocks noChangeArrowheads="1"/>
          </p:cNvSpPr>
          <p:nvPr/>
        </p:nvSpPr>
        <p:spPr bwMode="auto">
          <a:xfrm>
            <a:off x="5029200" y="33070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10" name="AutoShape 11"/>
          <p:cNvCxnSpPr>
            <a:cxnSpLocks noChangeShapeType="1"/>
            <a:stCxn id="109" idx="0"/>
            <a:endCxn id="43" idx="3"/>
          </p:cNvCxnSpPr>
          <p:nvPr/>
        </p:nvCxnSpPr>
        <p:spPr bwMode="auto">
          <a:xfrm flipV="1">
            <a:off x="5151120" y="3003363"/>
            <a:ext cx="75117" cy="3037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1" name="AutoShape 10"/>
          <p:cNvSpPr>
            <a:spLocks noChangeArrowheads="1"/>
          </p:cNvSpPr>
          <p:nvPr/>
        </p:nvSpPr>
        <p:spPr bwMode="auto">
          <a:xfrm>
            <a:off x="5867400" y="3916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12" name="AutoShape 11"/>
          <p:cNvCxnSpPr>
            <a:cxnSpLocks noChangeShapeType="1"/>
            <a:stCxn id="111" idx="0"/>
            <a:endCxn id="40" idx="3"/>
          </p:cNvCxnSpPr>
          <p:nvPr/>
        </p:nvCxnSpPr>
        <p:spPr bwMode="auto">
          <a:xfrm flipV="1">
            <a:off x="5989320" y="3612963"/>
            <a:ext cx="75117" cy="3037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4" name="113 - TextBox"/>
          <p:cNvSpPr txBox="1"/>
          <p:nvPr/>
        </p:nvSpPr>
        <p:spPr>
          <a:xfrm>
            <a:off x="457200" y="1143000"/>
            <a:ext cx="226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splay(</a:t>
            </a:r>
            <a:r>
              <a:rPr lang="el-GR" dirty="0" smtClean="0">
                <a:latin typeface="Calibri" pitchFamily="34" charset="0"/>
              </a:rPr>
              <a:t>19</a:t>
            </a:r>
            <a:r>
              <a:rPr lang="en-US" b="1" dirty="0" smtClean="0">
                <a:latin typeface="Calibri" pitchFamily="34" charset="0"/>
              </a:rPr>
              <a:t>)   </a:t>
            </a:r>
            <a:r>
              <a:rPr lang="el-GR" dirty="0" smtClean="0"/>
              <a:t>(συνέχεια)</a:t>
            </a:r>
            <a:endParaRPr lang="el-GR" dirty="0"/>
          </a:p>
        </p:txBody>
      </p:sp>
      <p:sp>
        <p:nvSpPr>
          <p:cNvPr id="61" name="AutoShape 10"/>
          <p:cNvSpPr>
            <a:spLocks noChangeArrowheads="1"/>
          </p:cNvSpPr>
          <p:nvPr/>
        </p:nvSpPr>
        <p:spPr bwMode="auto">
          <a:xfrm>
            <a:off x="6766560" y="52578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2" name="AutoShape 11"/>
          <p:cNvCxnSpPr>
            <a:cxnSpLocks noChangeShapeType="1"/>
            <a:stCxn id="61" idx="0"/>
            <a:endCxn id="32" idx="5"/>
          </p:cNvCxnSpPr>
          <p:nvPr/>
        </p:nvCxnSpPr>
        <p:spPr bwMode="auto">
          <a:xfrm flipH="1" flipV="1">
            <a:off x="6798123" y="4984563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7" name="76 - Ελεύθερη σχεδίαση"/>
          <p:cNvSpPr/>
          <p:nvPr/>
        </p:nvSpPr>
        <p:spPr bwMode="auto">
          <a:xfrm>
            <a:off x="6107502" y="3956649"/>
            <a:ext cx="2413958" cy="1252268"/>
          </a:xfrm>
          <a:custGeom>
            <a:avLst/>
            <a:gdLst>
              <a:gd name="connsiteX0" fmla="*/ 1897811 w 2413958"/>
              <a:gd name="connsiteY0" fmla="*/ 391064 h 1252268"/>
              <a:gd name="connsiteX1" fmla="*/ 2380890 w 2413958"/>
              <a:gd name="connsiteY1" fmla="*/ 865517 h 1252268"/>
              <a:gd name="connsiteX2" fmla="*/ 2061713 w 2413958"/>
              <a:gd name="connsiteY2" fmla="*/ 1167442 h 1252268"/>
              <a:gd name="connsiteX3" fmla="*/ 267419 w 2413958"/>
              <a:gd name="connsiteY3" fmla="*/ 1150189 h 1252268"/>
              <a:gd name="connsiteX4" fmla="*/ 457200 w 2413958"/>
              <a:gd name="connsiteY4" fmla="*/ 554966 h 1252268"/>
              <a:gd name="connsiteX5" fmla="*/ 1337094 w 2413958"/>
              <a:gd name="connsiteY5" fmla="*/ 28755 h 1252268"/>
              <a:gd name="connsiteX6" fmla="*/ 1897811 w 2413958"/>
              <a:gd name="connsiteY6" fmla="*/ 391064 h 125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958" h="1252268">
                <a:moveTo>
                  <a:pt x="1897811" y="391064"/>
                </a:moveTo>
                <a:cubicBezTo>
                  <a:pt x="2071777" y="530524"/>
                  <a:pt x="2353573" y="736121"/>
                  <a:pt x="2380890" y="865517"/>
                </a:cubicBezTo>
                <a:cubicBezTo>
                  <a:pt x="2408207" y="994913"/>
                  <a:pt x="2413958" y="1119997"/>
                  <a:pt x="2061713" y="1167442"/>
                </a:cubicBezTo>
                <a:cubicBezTo>
                  <a:pt x="1709468" y="1214887"/>
                  <a:pt x="534838" y="1252268"/>
                  <a:pt x="267419" y="1150189"/>
                </a:cubicBezTo>
                <a:cubicBezTo>
                  <a:pt x="0" y="1048110"/>
                  <a:pt x="278921" y="741872"/>
                  <a:pt x="457200" y="554966"/>
                </a:cubicBezTo>
                <a:cubicBezTo>
                  <a:pt x="635479" y="368060"/>
                  <a:pt x="1096992" y="57510"/>
                  <a:pt x="1337094" y="28755"/>
                </a:cubicBezTo>
                <a:cubicBezTo>
                  <a:pt x="1577196" y="0"/>
                  <a:pt x="1723845" y="251604"/>
                  <a:pt x="1897811" y="391064"/>
                </a:cubicBezTo>
                <a:close/>
              </a:path>
            </a:pathLst>
          </a:custGeom>
          <a:solidFill>
            <a:srgbClr val="FFFF99">
              <a:alpha val="20000"/>
            </a:srgbClr>
          </a:solidFill>
          <a:ln w="9525" cap="flat" cmpd="sng" algn="ctr">
            <a:solidFill>
              <a:srgbClr val="FF99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8" name="77 - TextBox"/>
          <p:cNvSpPr txBox="1"/>
          <p:nvPr/>
        </p:nvSpPr>
        <p:spPr>
          <a:xfrm>
            <a:off x="5105400" y="4419600"/>
            <a:ext cx="986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μετά το </a:t>
            </a:r>
          </a:p>
          <a:p>
            <a:r>
              <a:rPr lang="en-US" dirty="0" err="1" smtClean="0"/>
              <a:t>zig-zag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Αρθρωτά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splay trees)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7197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4419600" y="21336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12</a:t>
            </a:r>
            <a:endParaRPr lang="el-GR" b="1" dirty="0"/>
          </a:p>
        </p:txBody>
      </p:sp>
      <p:sp>
        <p:nvSpPr>
          <p:cNvPr id="29" name="Oval 27"/>
          <p:cNvSpPr>
            <a:spLocks noChangeArrowheads="1"/>
          </p:cNvSpPr>
          <p:nvPr/>
        </p:nvSpPr>
        <p:spPr bwMode="auto">
          <a:xfrm>
            <a:off x="7315200" y="4133289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19</a:t>
            </a:r>
            <a:endParaRPr lang="el-GR" b="1" dirty="0"/>
          </a:p>
        </p:txBody>
      </p:sp>
      <p:sp>
        <p:nvSpPr>
          <p:cNvPr id="30" name="Oval 27"/>
          <p:cNvSpPr>
            <a:spLocks noChangeArrowheads="1"/>
          </p:cNvSpPr>
          <p:nvPr/>
        </p:nvSpPr>
        <p:spPr bwMode="auto">
          <a:xfrm>
            <a:off x="7909560" y="4666689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2</a:t>
            </a:r>
            <a:r>
              <a:rPr lang="en-US" b="1" dirty="0" smtClean="0"/>
              <a:t>2</a:t>
            </a:r>
            <a:endParaRPr lang="el-GR" b="1" dirty="0"/>
          </a:p>
        </p:txBody>
      </p:sp>
      <p:cxnSp>
        <p:nvCxnSpPr>
          <p:cNvPr id="31" name="AutoShape 17"/>
          <p:cNvCxnSpPr>
            <a:cxnSpLocks noChangeShapeType="1"/>
            <a:stCxn id="30" idx="0"/>
            <a:endCxn id="29" idx="5"/>
          </p:cNvCxnSpPr>
          <p:nvPr/>
        </p:nvCxnSpPr>
        <p:spPr bwMode="auto">
          <a:xfrm flipH="1" flipV="1">
            <a:off x="7575363" y="4393452"/>
            <a:ext cx="48659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Oval 27"/>
          <p:cNvSpPr>
            <a:spLocks noChangeArrowheads="1"/>
          </p:cNvSpPr>
          <p:nvPr/>
        </p:nvSpPr>
        <p:spPr bwMode="auto">
          <a:xfrm>
            <a:off x="6537960" y="47244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18</a:t>
            </a:r>
            <a:endParaRPr lang="el-GR" b="1" dirty="0"/>
          </a:p>
        </p:txBody>
      </p:sp>
      <p:sp>
        <p:nvSpPr>
          <p:cNvPr id="36" name="Oval 27"/>
          <p:cNvSpPr>
            <a:spLocks noChangeArrowheads="1"/>
          </p:cNvSpPr>
          <p:nvPr/>
        </p:nvSpPr>
        <p:spPr bwMode="auto">
          <a:xfrm>
            <a:off x="8382000" y="5352489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23</a:t>
            </a:r>
            <a:endParaRPr lang="el-GR" b="1" dirty="0"/>
          </a:p>
        </p:txBody>
      </p:sp>
      <p:cxnSp>
        <p:nvCxnSpPr>
          <p:cNvPr id="37" name="AutoShape 17"/>
          <p:cNvCxnSpPr>
            <a:cxnSpLocks noChangeShapeType="1"/>
            <a:stCxn id="36" idx="0"/>
            <a:endCxn id="30" idx="5"/>
          </p:cNvCxnSpPr>
          <p:nvPr/>
        </p:nvCxnSpPr>
        <p:spPr bwMode="auto">
          <a:xfrm flipH="1" flipV="1">
            <a:off x="8169723" y="4926852"/>
            <a:ext cx="36467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" name="AutoShape 17"/>
          <p:cNvCxnSpPr>
            <a:cxnSpLocks noChangeShapeType="1"/>
            <a:stCxn id="32" idx="0"/>
            <a:endCxn id="29" idx="3"/>
          </p:cNvCxnSpPr>
          <p:nvPr/>
        </p:nvCxnSpPr>
        <p:spPr bwMode="auto">
          <a:xfrm flipV="1">
            <a:off x="6690360" y="4393452"/>
            <a:ext cx="669477" cy="3309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9" name="Oval 12"/>
          <p:cNvSpPr>
            <a:spLocks noChangeArrowheads="1"/>
          </p:cNvSpPr>
          <p:nvPr/>
        </p:nvSpPr>
        <p:spPr bwMode="auto">
          <a:xfrm>
            <a:off x="3200400" y="1447800"/>
            <a:ext cx="304800" cy="304800"/>
          </a:xfrm>
          <a:prstGeom prst="ellipse">
            <a:avLst/>
          </a:prstGeom>
          <a:solidFill>
            <a:schemeClr val="bg1">
              <a:lumMod val="95000"/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10</a:t>
            </a:r>
            <a:endParaRPr lang="el-GR" b="1" dirty="0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6019800" y="33528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16</a:t>
            </a:r>
            <a:endParaRPr lang="el-GR" b="1" dirty="0"/>
          </a:p>
        </p:txBody>
      </p:sp>
      <p:sp>
        <p:nvSpPr>
          <p:cNvPr id="43" name="Oval 27"/>
          <p:cNvSpPr>
            <a:spLocks noChangeArrowheads="1"/>
          </p:cNvSpPr>
          <p:nvPr/>
        </p:nvSpPr>
        <p:spPr bwMode="auto">
          <a:xfrm>
            <a:off x="5181600" y="2743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15</a:t>
            </a:r>
            <a:endParaRPr lang="el-GR" b="1" dirty="0"/>
          </a:p>
        </p:txBody>
      </p:sp>
      <p:sp>
        <p:nvSpPr>
          <p:cNvPr id="44" name="AutoShape 10"/>
          <p:cNvSpPr>
            <a:spLocks noChangeArrowheads="1"/>
          </p:cNvSpPr>
          <p:nvPr/>
        </p:nvSpPr>
        <p:spPr bwMode="auto">
          <a:xfrm>
            <a:off x="6370320" y="52578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7" name="AutoShape 11"/>
          <p:cNvCxnSpPr>
            <a:cxnSpLocks noChangeShapeType="1"/>
            <a:stCxn id="44" idx="0"/>
            <a:endCxn id="32" idx="3"/>
          </p:cNvCxnSpPr>
          <p:nvPr/>
        </p:nvCxnSpPr>
        <p:spPr bwMode="auto">
          <a:xfrm flipV="1">
            <a:off x="6492240" y="4984563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8" name="AutoShape 10"/>
          <p:cNvSpPr>
            <a:spLocks noChangeArrowheads="1"/>
          </p:cNvSpPr>
          <p:nvPr/>
        </p:nvSpPr>
        <p:spPr bwMode="auto">
          <a:xfrm>
            <a:off x="8595360" y="5867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9" name="AutoShape 11"/>
          <p:cNvCxnSpPr>
            <a:cxnSpLocks noChangeShapeType="1"/>
            <a:stCxn id="50" idx="0"/>
            <a:endCxn id="36" idx="3"/>
          </p:cNvCxnSpPr>
          <p:nvPr/>
        </p:nvCxnSpPr>
        <p:spPr bwMode="auto">
          <a:xfrm flipV="1">
            <a:off x="8351520" y="5612652"/>
            <a:ext cx="75117" cy="2547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0" name="AutoShape 10"/>
          <p:cNvSpPr>
            <a:spLocks noChangeArrowheads="1"/>
          </p:cNvSpPr>
          <p:nvPr/>
        </p:nvSpPr>
        <p:spPr bwMode="auto">
          <a:xfrm>
            <a:off x="8229600" y="5867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3" name="AutoShape 11"/>
          <p:cNvCxnSpPr>
            <a:cxnSpLocks noChangeShapeType="1"/>
            <a:stCxn id="48" idx="0"/>
            <a:endCxn id="36" idx="5"/>
          </p:cNvCxnSpPr>
          <p:nvPr/>
        </p:nvCxnSpPr>
        <p:spPr bwMode="auto">
          <a:xfrm flipH="1" flipV="1">
            <a:off x="8642163" y="5612652"/>
            <a:ext cx="75117" cy="2547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4" name="AutoShape 10"/>
          <p:cNvSpPr>
            <a:spLocks noChangeArrowheads="1"/>
          </p:cNvSpPr>
          <p:nvPr/>
        </p:nvSpPr>
        <p:spPr bwMode="auto">
          <a:xfrm>
            <a:off x="7757160" y="52120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8" name="AutoShape 11"/>
          <p:cNvCxnSpPr>
            <a:cxnSpLocks noChangeShapeType="1"/>
            <a:stCxn id="54" idx="0"/>
            <a:endCxn id="30" idx="3"/>
          </p:cNvCxnSpPr>
          <p:nvPr/>
        </p:nvCxnSpPr>
        <p:spPr bwMode="auto">
          <a:xfrm flipV="1">
            <a:off x="7879080" y="4926852"/>
            <a:ext cx="75117" cy="2852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AutoShape 17"/>
          <p:cNvCxnSpPr>
            <a:cxnSpLocks noChangeShapeType="1"/>
            <a:stCxn id="29" idx="1"/>
            <a:endCxn id="40" idx="5"/>
          </p:cNvCxnSpPr>
          <p:nvPr/>
        </p:nvCxnSpPr>
        <p:spPr bwMode="auto">
          <a:xfrm flipH="1" flipV="1">
            <a:off x="6279963" y="3612963"/>
            <a:ext cx="1079874" cy="564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" name="AutoShape 17"/>
          <p:cNvCxnSpPr>
            <a:cxnSpLocks noChangeShapeType="1"/>
            <a:stCxn id="43" idx="1"/>
            <a:endCxn id="27" idx="5"/>
          </p:cNvCxnSpPr>
          <p:nvPr/>
        </p:nvCxnSpPr>
        <p:spPr bwMode="auto">
          <a:xfrm flipH="1" flipV="1">
            <a:off x="4679763" y="2393763"/>
            <a:ext cx="546474" cy="3940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17"/>
          <p:cNvCxnSpPr>
            <a:cxnSpLocks noChangeShapeType="1"/>
            <a:stCxn id="40" idx="1"/>
            <a:endCxn id="43" idx="5"/>
          </p:cNvCxnSpPr>
          <p:nvPr/>
        </p:nvCxnSpPr>
        <p:spPr bwMode="auto">
          <a:xfrm flipH="1" flipV="1">
            <a:off x="5441763" y="3003363"/>
            <a:ext cx="622674" cy="3940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17"/>
          <p:cNvCxnSpPr>
            <a:cxnSpLocks noChangeShapeType="1"/>
            <a:stCxn id="39" idx="5"/>
            <a:endCxn id="27" idx="1"/>
          </p:cNvCxnSpPr>
          <p:nvPr/>
        </p:nvCxnSpPr>
        <p:spPr bwMode="auto">
          <a:xfrm>
            <a:off x="3460563" y="1707963"/>
            <a:ext cx="1003674" cy="4702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11"/>
          <p:cNvCxnSpPr>
            <a:cxnSpLocks noChangeShapeType="1"/>
            <a:stCxn id="83" idx="7"/>
            <a:endCxn id="39" idx="3"/>
          </p:cNvCxnSpPr>
          <p:nvPr/>
        </p:nvCxnSpPr>
        <p:spPr bwMode="auto">
          <a:xfrm flipV="1">
            <a:off x="1631763" y="1707963"/>
            <a:ext cx="1613274" cy="51491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9" name="Oval 27"/>
          <p:cNvSpPr>
            <a:spLocks noChangeArrowheads="1"/>
          </p:cNvSpPr>
          <p:nvPr/>
        </p:nvSpPr>
        <p:spPr bwMode="auto">
          <a:xfrm>
            <a:off x="762000" y="2806326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3</a:t>
            </a:r>
            <a:endParaRPr lang="el-GR" b="1" dirty="0"/>
          </a:p>
        </p:txBody>
      </p:sp>
      <p:sp>
        <p:nvSpPr>
          <p:cNvPr id="80" name="Oval 27"/>
          <p:cNvSpPr>
            <a:spLocks noChangeArrowheads="1"/>
          </p:cNvSpPr>
          <p:nvPr/>
        </p:nvSpPr>
        <p:spPr bwMode="auto">
          <a:xfrm>
            <a:off x="2514600" y="3325569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8</a:t>
            </a:r>
            <a:endParaRPr lang="el-GR" b="1" dirty="0"/>
          </a:p>
        </p:txBody>
      </p:sp>
      <p:cxnSp>
        <p:nvCxnSpPr>
          <p:cNvPr id="81" name="AutoShape 17"/>
          <p:cNvCxnSpPr>
            <a:cxnSpLocks noChangeShapeType="1"/>
            <a:stCxn id="80" idx="1"/>
            <a:endCxn id="82" idx="5"/>
          </p:cNvCxnSpPr>
          <p:nvPr/>
        </p:nvCxnSpPr>
        <p:spPr bwMode="auto">
          <a:xfrm flipH="1" flipV="1">
            <a:off x="2241363" y="3079563"/>
            <a:ext cx="317874" cy="2906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2" name="Oval 15"/>
          <p:cNvSpPr>
            <a:spLocks noChangeArrowheads="1"/>
          </p:cNvSpPr>
          <p:nvPr/>
        </p:nvSpPr>
        <p:spPr bwMode="auto">
          <a:xfrm>
            <a:off x="1981200" y="28194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7</a:t>
            </a:r>
            <a:endParaRPr lang="el-GR" b="1" dirty="0"/>
          </a:p>
        </p:txBody>
      </p:sp>
      <p:sp>
        <p:nvSpPr>
          <p:cNvPr id="83" name="Oval 27"/>
          <p:cNvSpPr>
            <a:spLocks noChangeArrowheads="1"/>
          </p:cNvSpPr>
          <p:nvPr/>
        </p:nvSpPr>
        <p:spPr bwMode="auto">
          <a:xfrm>
            <a:off x="1371600" y="2178237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5</a:t>
            </a:r>
            <a:endParaRPr lang="el-GR" b="1" dirty="0"/>
          </a:p>
        </p:txBody>
      </p:sp>
      <p:sp>
        <p:nvSpPr>
          <p:cNvPr id="84" name="AutoShape 10"/>
          <p:cNvSpPr>
            <a:spLocks noChangeArrowheads="1"/>
          </p:cNvSpPr>
          <p:nvPr/>
        </p:nvSpPr>
        <p:spPr bwMode="auto">
          <a:xfrm>
            <a:off x="2362200" y="38862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5" name="AutoShape 11"/>
          <p:cNvCxnSpPr>
            <a:cxnSpLocks noChangeShapeType="1"/>
            <a:stCxn id="84" idx="0"/>
            <a:endCxn id="80" idx="3"/>
          </p:cNvCxnSpPr>
          <p:nvPr/>
        </p:nvCxnSpPr>
        <p:spPr bwMode="auto">
          <a:xfrm flipV="1">
            <a:off x="2484120" y="3585732"/>
            <a:ext cx="75117" cy="3004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6" name="AutoShape 10"/>
          <p:cNvSpPr>
            <a:spLocks noChangeArrowheads="1"/>
          </p:cNvSpPr>
          <p:nvPr/>
        </p:nvSpPr>
        <p:spPr bwMode="auto">
          <a:xfrm>
            <a:off x="2727960" y="38862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7" name="AutoShape 11"/>
          <p:cNvCxnSpPr>
            <a:cxnSpLocks noChangeShapeType="1"/>
            <a:stCxn id="86" idx="0"/>
            <a:endCxn id="80" idx="5"/>
          </p:cNvCxnSpPr>
          <p:nvPr/>
        </p:nvCxnSpPr>
        <p:spPr bwMode="auto">
          <a:xfrm flipH="1" flipV="1">
            <a:off x="2774763" y="3585732"/>
            <a:ext cx="75117" cy="3004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8" name="AutoShape 17"/>
          <p:cNvCxnSpPr>
            <a:cxnSpLocks noChangeShapeType="1"/>
            <a:stCxn id="79" idx="0"/>
            <a:endCxn id="83" idx="3"/>
          </p:cNvCxnSpPr>
          <p:nvPr/>
        </p:nvCxnSpPr>
        <p:spPr bwMode="auto">
          <a:xfrm flipV="1">
            <a:off x="914400" y="2438400"/>
            <a:ext cx="501837" cy="36792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9" name="AutoShape 17"/>
          <p:cNvCxnSpPr>
            <a:cxnSpLocks noChangeShapeType="1"/>
            <a:stCxn id="82" idx="1"/>
            <a:endCxn id="83" idx="5"/>
          </p:cNvCxnSpPr>
          <p:nvPr/>
        </p:nvCxnSpPr>
        <p:spPr bwMode="auto">
          <a:xfrm flipH="1" flipV="1">
            <a:off x="1631763" y="2438400"/>
            <a:ext cx="394074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0" name="AutoShape 10"/>
          <p:cNvSpPr>
            <a:spLocks noChangeArrowheads="1"/>
          </p:cNvSpPr>
          <p:nvPr/>
        </p:nvSpPr>
        <p:spPr bwMode="auto">
          <a:xfrm>
            <a:off x="594360" y="33528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1" name="AutoShape 11"/>
          <p:cNvCxnSpPr>
            <a:cxnSpLocks noChangeShapeType="1"/>
            <a:stCxn id="90" idx="0"/>
            <a:endCxn id="79" idx="3"/>
          </p:cNvCxnSpPr>
          <p:nvPr/>
        </p:nvCxnSpPr>
        <p:spPr bwMode="auto">
          <a:xfrm flipV="1">
            <a:off x="716280" y="3066489"/>
            <a:ext cx="90357" cy="28631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2" name="AutoShape 10"/>
          <p:cNvSpPr>
            <a:spLocks noChangeArrowheads="1"/>
          </p:cNvSpPr>
          <p:nvPr/>
        </p:nvSpPr>
        <p:spPr bwMode="auto">
          <a:xfrm>
            <a:off x="1813560" y="33528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3" name="AutoShape 11"/>
          <p:cNvCxnSpPr>
            <a:cxnSpLocks noChangeShapeType="1"/>
            <a:stCxn id="92" idx="0"/>
            <a:endCxn id="82" idx="3"/>
          </p:cNvCxnSpPr>
          <p:nvPr/>
        </p:nvCxnSpPr>
        <p:spPr bwMode="auto">
          <a:xfrm flipV="1">
            <a:off x="1935480" y="3079563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8" name="AutoShape 10"/>
          <p:cNvSpPr>
            <a:spLocks noChangeArrowheads="1"/>
          </p:cNvSpPr>
          <p:nvPr/>
        </p:nvSpPr>
        <p:spPr bwMode="auto">
          <a:xfrm>
            <a:off x="975360" y="33528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9" name="AutoShape 11"/>
          <p:cNvCxnSpPr>
            <a:cxnSpLocks noChangeShapeType="1"/>
            <a:stCxn id="98" idx="0"/>
            <a:endCxn id="79" idx="5"/>
          </p:cNvCxnSpPr>
          <p:nvPr/>
        </p:nvCxnSpPr>
        <p:spPr bwMode="auto">
          <a:xfrm flipH="1" flipV="1">
            <a:off x="1022163" y="3066489"/>
            <a:ext cx="75117" cy="28631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7" name="AutoShape 10"/>
          <p:cNvSpPr>
            <a:spLocks noChangeArrowheads="1"/>
          </p:cNvSpPr>
          <p:nvPr/>
        </p:nvSpPr>
        <p:spPr bwMode="auto">
          <a:xfrm>
            <a:off x="4267200" y="26974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08" name="AutoShape 11"/>
          <p:cNvCxnSpPr>
            <a:cxnSpLocks noChangeShapeType="1"/>
            <a:stCxn id="107" idx="0"/>
            <a:endCxn id="27" idx="3"/>
          </p:cNvCxnSpPr>
          <p:nvPr/>
        </p:nvCxnSpPr>
        <p:spPr bwMode="auto">
          <a:xfrm flipV="1">
            <a:off x="4389120" y="2393763"/>
            <a:ext cx="75117" cy="3037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9" name="AutoShape 10"/>
          <p:cNvSpPr>
            <a:spLocks noChangeArrowheads="1"/>
          </p:cNvSpPr>
          <p:nvPr/>
        </p:nvSpPr>
        <p:spPr bwMode="auto">
          <a:xfrm>
            <a:off x="5029200" y="33070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10" name="AutoShape 11"/>
          <p:cNvCxnSpPr>
            <a:cxnSpLocks noChangeShapeType="1"/>
            <a:stCxn id="109" idx="0"/>
            <a:endCxn id="43" idx="3"/>
          </p:cNvCxnSpPr>
          <p:nvPr/>
        </p:nvCxnSpPr>
        <p:spPr bwMode="auto">
          <a:xfrm flipV="1">
            <a:off x="5151120" y="3003363"/>
            <a:ext cx="75117" cy="3037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1" name="AutoShape 10"/>
          <p:cNvSpPr>
            <a:spLocks noChangeArrowheads="1"/>
          </p:cNvSpPr>
          <p:nvPr/>
        </p:nvSpPr>
        <p:spPr bwMode="auto">
          <a:xfrm>
            <a:off x="5867400" y="3916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12" name="AutoShape 11"/>
          <p:cNvCxnSpPr>
            <a:cxnSpLocks noChangeShapeType="1"/>
            <a:stCxn id="111" idx="0"/>
            <a:endCxn id="40" idx="3"/>
          </p:cNvCxnSpPr>
          <p:nvPr/>
        </p:nvCxnSpPr>
        <p:spPr bwMode="auto">
          <a:xfrm flipV="1">
            <a:off x="5989320" y="3612963"/>
            <a:ext cx="75117" cy="3037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4" name="113 - TextBox"/>
          <p:cNvSpPr txBox="1"/>
          <p:nvPr/>
        </p:nvSpPr>
        <p:spPr>
          <a:xfrm>
            <a:off x="457200" y="1143000"/>
            <a:ext cx="226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splay(</a:t>
            </a:r>
            <a:r>
              <a:rPr lang="el-GR" dirty="0" smtClean="0">
                <a:latin typeface="Calibri" pitchFamily="34" charset="0"/>
              </a:rPr>
              <a:t>19</a:t>
            </a:r>
            <a:r>
              <a:rPr lang="en-US" b="1" dirty="0" smtClean="0">
                <a:latin typeface="Calibri" pitchFamily="34" charset="0"/>
              </a:rPr>
              <a:t>)   </a:t>
            </a:r>
            <a:r>
              <a:rPr lang="el-GR" dirty="0" smtClean="0"/>
              <a:t>(συνέχεια)</a:t>
            </a:r>
            <a:endParaRPr lang="el-GR" dirty="0"/>
          </a:p>
        </p:txBody>
      </p:sp>
      <p:sp>
        <p:nvSpPr>
          <p:cNvPr id="61" name="AutoShape 10"/>
          <p:cNvSpPr>
            <a:spLocks noChangeArrowheads="1"/>
          </p:cNvSpPr>
          <p:nvPr/>
        </p:nvSpPr>
        <p:spPr bwMode="auto">
          <a:xfrm>
            <a:off x="6766560" y="52578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2" name="AutoShape 11"/>
          <p:cNvCxnSpPr>
            <a:cxnSpLocks noChangeShapeType="1"/>
            <a:stCxn id="61" idx="0"/>
            <a:endCxn id="32" idx="5"/>
          </p:cNvCxnSpPr>
          <p:nvPr/>
        </p:nvCxnSpPr>
        <p:spPr bwMode="auto">
          <a:xfrm flipH="1" flipV="1">
            <a:off x="6798123" y="4984563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Αρθρωτά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splay trees)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7197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4419600" y="21336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12</a:t>
            </a:r>
            <a:endParaRPr lang="el-GR" b="1" dirty="0"/>
          </a:p>
        </p:txBody>
      </p:sp>
      <p:sp>
        <p:nvSpPr>
          <p:cNvPr id="29" name="Oval 27"/>
          <p:cNvSpPr>
            <a:spLocks noChangeArrowheads="1"/>
          </p:cNvSpPr>
          <p:nvPr/>
        </p:nvSpPr>
        <p:spPr bwMode="auto">
          <a:xfrm>
            <a:off x="7315200" y="4133289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19</a:t>
            </a:r>
            <a:endParaRPr lang="el-GR" b="1" dirty="0"/>
          </a:p>
        </p:txBody>
      </p:sp>
      <p:sp>
        <p:nvSpPr>
          <p:cNvPr id="30" name="Oval 27"/>
          <p:cNvSpPr>
            <a:spLocks noChangeArrowheads="1"/>
          </p:cNvSpPr>
          <p:nvPr/>
        </p:nvSpPr>
        <p:spPr bwMode="auto">
          <a:xfrm>
            <a:off x="7909560" y="4666689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2</a:t>
            </a:r>
            <a:r>
              <a:rPr lang="en-US" b="1" dirty="0" smtClean="0"/>
              <a:t>2</a:t>
            </a:r>
            <a:endParaRPr lang="el-GR" b="1" dirty="0"/>
          </a:p>
        </p:txBody>
      </p:sp>
      <p:cxnSp>
        <p:nvCxnSpPr>
          <p:cNvPr id="31" name="AutoShape 17"/>
          <p:cNvCxnSpPr>
            <a:cxnSpLocks noChangeShapeType="1"/>
            <a:stCxn id="30" idx="0"/>
            <a:endCxn id="29" idx="5"/>
          </p:cNvCxnSpPr>
          <p:nvPr/>
        </p:nvCxnSpPr>
        <p:spPr bwMode="auto">
          <a:xfrm flipH="1" flipV="1">
            <a:off x="7575363" y="4393452"/>
            <a:ext cx="48659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Oval 27"/>
          <p:cNvSpPr>
            <a:spLocks noChangeArrowheads="1"/>
          </p:cNvSpPr>
          <p:nvPr/>
        </p:nvSpPr>
        <p:spPr bwMode="auto">
          <a:xfrm>
            <a:off x="6537960" y="47244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18</a:t>
            </a:r>
            <a:endParaRPr lang="el-GR" b="1" dirty="0"/>
          </a:p>
        </p:txBody>
      </p:sp>
      <p:sp>
        <p:nvSpPr>
          <p:cNvPr id="36" name="Oval 27"/>
          <p:cNvSpPr>
            <a:spLocks noChangeArrowheads="1"/>
          </p:cNvSpPr>
          <p:nvPr/>
        </p:nvSpPr>
        <p:spPr bwMode="auto">
          <a:xfrm>
            <a:off x="8382000" y="5352489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23</a:t>
            </a:r>
            <a:endParaRPr lang="el-GR" b="1" dirty="0"/>
          </a:p>
        </p:txBody>
      </p:sp>
      <p:cxnSp>
        <p:nvCxnSpPr>
          <p:cNvPr id="37" name="AutoShape 17"/>
          <p:cNvCxnSpPr>
            <a:cxnSpLocks noChangeShapeType="1"/>
            <a:stCxn id="36" idx="0"/>
            <a:endCxn id="30" idx="5"/>
          </p:cNvCxnSpPr>
          <p:nvPr/>
        </p:nvCxnSpPr>
        <p:spPr bwMode="auto">
          <a:xfrm flipH="1" flipV="1">
            <a:off x="8169723" y="4926852"/>
            <a:ext cx="36467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" name="AutoShape 17"/>
          <p:cNvCxnSpPr>
            <a:cxnSpLocks noChangeShapeType="1"/>
            <a:stCxn id="32" idx="0"/>
            <a:endCxn id="29" idx="3"/>
          </p:cNvCxnSpPr>
          <p:nvPr/>
        </p:nvCxnSpPr>
        <p:spPr bwMode="auto">
          <a:xfrm flipV="1">
            <a:off x="6690360" y="4393452"/>
            <a:ext cx="669477" cy="3309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9" name="Oval 12"/>
          <p:cNvSpPr>
            <a:spLocks noChangeArrowheads="1"/>
          </p:cNvSpPr>
          <p:nvPr/>
        </p:nvSpPr>
        <p:spPr bwMode="auto">
          <a:xfrm>
            <a:off x="3200400" y="1447800"/>
            <a:ext cx="304800" cy="304800"/>
          </a:xfrm>
          <a:prstGeom prst="ellipse">
            <a:avLst/>
          </a:prstGeom>
          <a:solidFill>
            <a:schemeClr val="bg1">
              <a:lumMod val="95000"/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10</a:t>
            </a:r>
            <a:endParaRPr lang="el-GR" b="1" dirty="0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6019800" y="33528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16</a:t>
            </a:r>
            <a:endParaRPr lang="el-GR" b="1" dirty="0"/>
          </a:p>
        </p:txBody>
      </p:sp>
      <p:sp>
        <p:nvSpPr>
          <p:cNvPr id="43" name="Oval 27"/>
          <p:cNvSpPr>
            <a:spLocks noChangeArrowheads="1"/>
          </p:cNvSpPr>
          <p:nvPr/>
        </p:nvSpPr>
        <p:spPr bwMode="auto">
          <a:xfrm>
            <a:off x="5181600" y="2743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15</a:t>
            </a:r>
            <a:endParaRPr lang="el-GR" b="1" dirty="0"/>
          </a:p>
        </p:txBody>
      </p:sp>
      <p:sp>
        <p:nvSpPr>
          <p:cNvPr id="44" name="AutoShape 10"/>
          <p:cNvSpPr>
            <a:spLocks noChangeArrowheads="1"/>
          </p:cNvSpPr>
          <p:nvPr/>
        </p:nvSpPr>
        <p:spPr bwMode="auto">
          <a:xfrm>
            <a:off x="6370320" y="52578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7" name="AutoShape 11"/>
          <p:cNvCxnSpPr>
            <a:cxnSpLocks noChangeShapeType="1"/>
            <a:stCxn id="44" idx="0"/>
            <a:endCxn id="32" idx="3"/>
          </p:cNvCxnSpPr>
          <p:nvPr/>
        </p:nvCxnSpPr>
        <p:spPr bwMode="auto">
          <a:xfrm flipV="1">
            <a:off x="6492240" y="4984563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8" name="AutoShape 10"/>
          <p:cNvSpPr>
            <a:spLocks noChangeArrowheads="1"/>
          </p:cNvSpPr>
          <p:nvPr/>
        </p:nvSpPr>
        <p:spPr bwMode="auto">
          <a:xfrm>
            <a:off x="8595360" y="5867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9" name="AutoShape 11"/>
          <p:cNvCxnSpPr>
            <a:cxnSpLocks noChangeShapeType="1"/>
            <a:stCxn id="50" idx="0"/>
            <a:endCxn id="36" idx="3"/>
          </p:cNvCxnSpPr>
          <p:nvPr/>
        </p:nvCxnSpPr>
        <p:spPr bwMode="auto">
          <a:xfrm flipV="1">
            <a:off x="8351520" y="5612652"/>
            <a:ext cx="75117" cy="2547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0" name="AutoShape 10"/>
          <p:cNvSpPr>
            <a:spLocks noChangeArrowheads="1"/>
          </p:cNvSpPr>
          <p:nvPr/>
        </p:nvSpPr>
        <p:spPr bwMode="auto">
          <a:xfrm>
            <a:off x="8229600" y="5867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3" name="AutoShape 11"/>
          <p:cNvCxnSpPr>
            <a:cxnSpLocks noChangeShapeType="1"/>
            <a:stCxn id="48" idx="0"/>
            <a:endCxn id="36" idx="5"/>
          </p:cNvCxnSpPr>
          <p:nvPr/>
        </p:nvCxnSpPr>
        <p:spPr bwMode="auto">
          <a:xfrm flipH="1" flipV="1">
            <a:off x="8642163" y="5612652"/>
            <a:ext cx="75117" cy="2547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4" name="AutoShape 10"/>
          <p:cNvSpPr>
            <a:spLocks noChangeArrowheads="1"/>
          </p:cNvSpPr>
          <p:nvPr/>
        </p:nvSpPr>
        <p:spPr bwMode="auto">
          <a:xfrm>
            <a:off x="7757160" y="52120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8" name="AutoShape 11"/>
          <p:cNvCxnSpPr>
            <a:cxnSpLocks noChangeShapeType="1"/>
            <a:stCxn id="54" idx="0"/>
            <a:endCxn id="30" idx="3"/>
          </p:cNvCxnSpPr>
          <p:nvPr/>
        </p:nvCxnSpPr>
        <p:spPr bwMode="auto">
          <a:xfrm flipV="1">
            <a:off x="7879080" y="4926852"/>
            <a:ext cx="75117" cy="2852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AutoShape 17"/>
          <p:cNvCxnSpPr>
            <a:cxnSpLocks noChangeShapeType="1"/>
            <a:stCxn id="29" idx="1"/>
            <a:endCxn id="40" idx="5"/>
          </p:cNvCxnSpPr>
          <p:nvPr/>
        </p:nvCxnSpPr>
        <p:spPr bwMode="auto">
          <a:xfrm flipH="1" flipV="1">
            <a:off x="6279963" y="3612963"/>
            <a:ext cx="1079874" cy="564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" name="AutoShape 17"/>
          <p:cNvCxnSpPr>
            <a:cxnSpLocks noChangeShapeType="1"/>
            <a:stCxn id="43" idx="1"/>
            <a:endCxn id="27" idx="5"/>
          </p:cNvCxnSpPr>
          <p:nvPr/>
        </p:nvCxnSpPr>
        <p:spPr bwMode="auto">
          <a:xfrm flipH="1" flipV="1">
            <a:off x="4679763" y="2393763"/>
            <a:ext cx="546474" cy="3940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17"/>
          <p:cNvCxnSpPr>
            <a:cxnSpLocks noChangeShapeType="1"/>
            <a:stCxn id="40" idx="1"/>
            <a:endCxn id="43" idx="5"/>
          </p:cNvCxnSpPr>
          <p:nvPr/>
        </p:nvCxnSpPr>
        <p:spPr bwMode="auto">
          <a:xfrm flipH="1" flipV="1">
            <a:off x="5441763" y="3003363"/>
            <a:ext cx="622674" cy="3940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17"/>
          <p:cNvCxnSpPr>
            <a:cxnSpLocks noChangeShapeType="1"/>
            <a:stCxn id="39" idx="5"/>
            <a:endCxn id="27" idx="1"/>
          </p:cNvCxnSpPr>
          <p:nvPr/>
        </p:nvCxnSpPr>
        <p:spPr bwMode="auto">
          <a:xfrm>
            <a:off x="3460563" y="1707963"/>
            <a:ext cx="1003674" cy="4702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11"/>
          <p:cNvCxnSpPr>
            <a:cxnSpLocks noChangeShapeType="1"/>
            <a:stCxn id="83" idx="7"/>
            <a:endCxn id="39" idx="3"/>
          </p:cNvCxnSpPr>
          <p:nvPr/>
        </p:nvCxnSpPr>
        <p:spPr bwMode="auto">
          <a:xfrm flipV="1">
            <a:off x="1631763" y="1707963"/>
            <a:ext cx="1613274" cy="51491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9" name="Oval 27"/>
          <p:cNvSpPr>
            <a:spLocks noChangeArrowheads="1"/>
          </p:cNvSpPr>
          <p:nvPr/>
        </p:nvSpPr>
        <p:spPr bwMode="auto">
          <a:xfrm>
            <a:off x="762000" y="2806326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3</a:t>
            </a:r>
            <a:endParaRPr lang="el-GR" b="1" dirty="0"/>
          </a:p>
        </p:txBody>
      </p:sp>
      <p:sp>
        <p:nvSpPr>
          <p:cNvPr id="80" name="Oval 27"/>
          <p:cNvSpPr>
            <a:spLocks noChangeArrowheads="1"/>
          </p:cNvSpPr>
          <p:nvPr/>
        </p:nvSpPr>
        <p:spPr bwMode="auto">
          <a:xfrm>
            <a:off x="2514600" y="3325569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8</a:t>
            </a:r>
            <a:endParaRPr lang="el-GR" b="1" dirty="0"/>
          </a:p>
        </p:txBody>
      </p:sp>
      <p:cxnSp>
        <p:nvCxnSpPr>
          <p:cNvPr id="81" name="AutoShape 17"/>
          <p:cNvCxnSpPr>
            <a:cxnSpLocks noChangeShapeType="1"/>
            <a:stCxn id="80" idx="1"/>
            <a:endCxn id="82" idx="5"/>
          </p:cNvCxnSpPr>
          <p:nvPr/>
        </p:nvCxnSpPr>
        <p:spPr bwMode="auto">
          <a:xfrm flipH="1" flipV="1">
            <a:off x="2241363" y="3079563"/>
            <a:ext cx="317874" cy="2906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2" name="Oval 15"/>
          <p:cNvSpPr>
            <a:spLocks noChangeArrowheads="1"/>
          </p:cNvSpPr>
          <p:nvPr/>
        </p:nvSpPr>
        <p:spPr bwMode="auto">
          <a:xfrm>
            <a:off x="1981200" y="28194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7</a:t>
            </a:r>
            <a:endParaRPr lang="el-GR" b="1" dirty="0"/>
          </a:p>
        </p:txBody>
      </p:sp>
      <p:sp>
        <p:nvSpPr>
          <p:cNvPr id="83" name="Oval 27"/>
          <p:cNvSpPr>
            <a:spLocks noChangeArrowheads="1"/>
          </p:cNvSpPr>
          <p:nvPr/>
        </p:nvSpPr>
        <p:spPr bwMode="auto">
          <a:xfrm>
            <a:off x="1371600" y="2178237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5</a:t>
            </a:r>
            <a:endParaRPr lang="el-GR" b="1" dirty="0"/>
          </a:p>
        </p:txBody>
      </p:sp>
      <p:sp>
        <p:nvSpPr>
          <p:cNvPr id="84" name="AutoShape 10"/>
          <p:cNvSpPr>
            <a:spLocks noChangeArrowheads="1"/>
          </p:cNvSpPr>
          <p:nvPr/>
        </p:nvSpPr>
        <p:spPr bwMode="auto">
          <a:xfrm>
            <a:off x="2362200" y="38862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5" name="AutoShape 11"/>
          <p:cNvCxnSpPr>
            <a:cxnSpLocks noChangeShapeType="1"/>
            <a:stCxn id="84" idx="0"/>
            <a:endCxn id="80" idx="3"/>
          </p:cNvCxnSpPr>
          <p:nvPr/>
        </p:nvCxnSpPr>
        <p:spPr bwMode="auto">
          <a:xfrm flipV="1">
            <a:off x="2484120" y="3585732"/>
            <a:ext cx="75117" cy="3004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6" name="AutoShape 10"/>
          <p:cNvSpPr>
            <a:spLocks noChangeArrowheads="1"/>
          </p:cNvSpPr>
          <p:nvPr/>
        </p:nvSpPr>
        <p:spPr bwMode="auto">
          <a:xfrm>
            <a:off x="2727960" y="38862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7" name="AutoShape 11"/>
          <p:cNvCxnSpPr>
            <a:cxnSpLocks noChangeShapeType="1"/>
            <a:stCxn id="86" idx="0"/>
            <a:endCxn id="80" idx="5"/>
          </p:cNvCxnSpPr>
          <p:nvPr/>
        </p:nvCxnSpPr>
        <p:spPr bwMode="auto">
          <a:xfrm flipH="1" flipV="1">
            <a:off x="2774763" y="3585732"/>
            <a:ext cx="75117" cy="3004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8" name="AutoShape 17"/>
          <p:cNvCxnSpPr>
            <a:cxnSpLocks noChangeShapeType="1"/>
            <a:stCxn id="79" idx="0"/>
            <a:endCxn id="83" idx="3"/>
          </p:cNvCxnSpPr>
          <p:nvPr/>
        </p:nvCxnSpPr>
        <p:spPr bwMode="auto">
          <a:xfrm flipV="1">
            <a:off x="914400" y="2438400"/>
            <a:ext cx="501837" cy="36792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9" name="AutoShape 17"/>
          <p:cNvCxnSpPr>
            <a:cxnSpLocks noChangeShapeType="1"/>
            <a:stCxn id="82" idx="1"/>
            <a:endCxn id="83" idx="5"/>
          </p:cNvCxnSpPr>
          <p:nvPr/>
        </p:nvCxnSpPr>
        <p:spPr bwMode="auto">
          <a:xfrm flipH="1" flipV="1">
            <a:off x="1631763" y="2438400"/>
            <a:ext cx="394074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0" name="AutoShape 10"/>
          <p:cNvSpPr>
            <a:spLocks noChangeArrowheads="1"/>
          </p:cNvSpPr>
          <p:nvPr/>
        </p:nvSpPr>
        <p:spPr bwMode="auto">
          <a:xfrm>
            <a:off x="594360" y="33528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1" name="AutoShape 11"/>
          <p:cNvCxnSpPr>
            <a:cxnSpLocks noChangeShapeType="1"/>
            <a:stCxn id="90" idx="0"/>
            <a:endCxn id="79" idx="3"/>
          </p:cNvCxnSpPr>
          <p:nvPr/>
        </p:nvCxnSpPr>
        <p:spPr bwMode="auto">
          <a:xfrm flipV="1">
            <a:off x="716280" y="3066489"/>
            <a:ext cx="90357" cy="28631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2" name="AutoShape 10"/>
          <p:cNvSpPr>
            <a:spLocks noChangeArrowheads="1"/>
          </p:cNvSpPr>
          <p:nvPr/>
        </p:nvSpPr>
        <p:spPr bwMode="auto">
          <a:xfrm>
            <a:off x="1813560" y="33528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3" name="AutoShape 11"/>
          <p:cNvCxnSpPr>
            <a:cxnSpLocks noChangeShapeType="1"/>
            <a:stCxn id="92" idx="0"/>
            <a:endCxn id="82" idx="3"/>
          </p:cNvCxnSpPr>
          <p:nvPr/>
        </p:nvCxnSpPr>
        <p:spPr bwMode="auto">
          <a:xfrm flipV="1">
            <a:off x="1935480" y="3079563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8" name="AutoShape 10"/>
          <p:cNvSpPr>
            <a:spLocks noChangeArrowheads="1"/>
          </p:cNvSpPr>
          <p:nvPr/>
        </p:nvSpPr>
        <p:spPr bwMode="auto">
          <a:xfrm>
            <a:off x="975360" y="33528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9" name="AutoShape 11"/>
          <p:cNvCxnSpPr>
            <a:cxnSpLocks noChangeShapeType="1"/>
            <a:stCxn id="98" idx="0"/>
            <a:endCxn id="79" idx="5"/>
          </p:cNvCxnSpPr>
          <p:nvPr/>
        </p:nvCxnSpPr>
        <p:spPr bwMode="auto">
          <a:xfrm flipH="1" flipV="1">
            <a:off x="1022163" y="3066489"/>
            <a:ext cx="75117" cy="28631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7" name="AutoShape 10"/>
          <p:cNvSpPr>
            <a:spLocks noChangeArrowheads="1"/>
          </p:cNvSpPr>
          <p:nvPr/>
        </p:nvSpPr>
        <p:spPr bwMode="auto">
          <a:xfrm>
            <a:off x="4267200" y="26974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08" name="AutoShape 11"/>
          <p:cNvCxnSpPr>
            <a:cxnSpLocks noChangeShapeType="1"/>
            <a:stCxn id="107" idx="0"/>
            <a:endCxn id="27" idx="3"/>
          </p:cNvCxnSpPr>
          <p:nvPr/>
        </p:nvCxnSpPr>
        <p:spPr bwMode="auto">
          <a:xfrm flipV="1">
            <a:off x="4389120" y="2393763"/>
            <a:ext cx="75117" cy="3037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9" name="AutoShape 10"/>
          <p:cNvSpPr>
            <a:spLocks noChangeArrowheads="1"/>
          </p:cNvSpPr>
          <p:nvPr/>
        </p:nvSpPr>
        <p:spPr bwMode="auto">
          <a:xfrm>
            <a:off x="5029200" y="33070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10" name="AutoShape 11"/>
          <p:cNvCxnSpPr>
            <a:cxnSpLocks noChangeShapeType="1"/>
            <a:stCxn id="109" idx="0"/>
            <a:endCxn id="43" idx="3"/>
          </p:cNvCxnSpPr>
          <p:nvPr/>
        </p:nvCxnSpPr>
        <p:spPr bwMode="auto">
          <a:xfrm flipV="1">
            <a:off x="5151120" y="3003363"/>
            <a:ext cx="75117" cy="3037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1" name="AutoShape 10"/>
          <p:cNvSpPr>
            <a:spLocks noChangeArrowheads="1"/>
          </p:cNvSpPr>
          <p:nvPr/>
        </p:nvSpPr>
        <p:spPr bwMode="auto">
          <a:xfrm>
            <a:off x="5867400" y="3916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12" name="AutoShape 11"/>
          <p:cNvCxnSpPr>
            <a:cxnSpLocks noChangeShapeType="1"/>
            <a:stCxn id="111" idx="0"/>
            <a:endCxn id="40" idx="3"/>
          </p:cNvCxnSpPr>
          <p:nvPr/>
        </p:nvCxnSpPr>
        <p:spPr bwMode="auto">
          <a:xfrm flipV="1">
            <a:off x="5989320" y="3612963"/>
            <a:ext cx="75117" cy="3037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4" name="113 - TextBox"/>
          <p:cNvSpPr txBox="1"/>
          <p:nvPr/>
        </p:nvSpPr>
        <p:spPr>
          <a:xfrm>
            <a:off x="457200" y="1143000"/>
            <a:ext cx="226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splay(</a:t>
            </a:r>
            <a:r>
              <a:rPr lang="el-GR" dirty="0" smtClean="0">
                <a:latin typeface="Calibri" pitchFamily="34" charset="0"/>
              </a:rPr>
              <a:t>19</a:t>
            </a:r>
            <a:r>
              <a:rPr lang="en-US" b="1" dirty="0" smtClean="0">
                <a:latin typeface="Calibri" pitchFamily="34" charset="0"/>
              </a:rPr>
              <a:t>)   </a:t>
            </a:r>
            <a:r>
              <a:rPr lang="el-GR" dirty="0" smtClean="0"/>
              <a:t>(συνέχεια)</a:t>
            </a:r>
            <a:endParaRPr lang="el-GR" dirty="0"/>
          </a:p>
        </p:txBody>
      </p:sp>
      <p:sp>
        <p:nvSpPr>
          <p:cNvPr id="61" name="AutoShape 10"/>
          <p:cNvSpPr>
            <a:spLocks noChangeArrowheads="1"/>
          </p:cNvSpPr>
          <p:nvPr/>
        </p:nvSpPr>
        <p:spPr bwMode="auto">
          <a:xfrm>
            <a:off x="6766560" y="52578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2" name="AutoShape 11"/>
          <p:cNvCxnSpPr>
            <a:cxnSpLocks noChangeShapeType="1"/>
            <a:stCxn id="61" idx="0"/>
            <a:endCxn id="32" idx="5"/>
          </p:cNvCxnSpPr>
          <p:nvPr/>
        </p:nvCxnSpPr>
        <p:spPr bwMode="auto">
          <a:xfrm flipH="1" flipV="1">
            <a:off x="6798123" y="4984563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7" name="56 - Ελεύθερη σχεδίαση"/>
          <p:cNvSpPr/>
          <p:nvPr/>
        </p:nvSpPr>
        <p:spPr bwMode="auto">
          <a:xfrm>
            <a:off x="4814777" y="2594344"/>
            <a:ext cx="3033823" cy="2053856"/>
          </a:xfrm>
          <a:custGeom>
            <a:avLst/>
            <a:gdLst>
              <a:gd name="connsiteX0" fmla="*/ 2787502 w 3133060"/>
              <a:gd name="connsiteY0" fmla="*/ 1435396 h 2130056"/>
              <a:gd name="connsiteX1" fmla="*/ 1033130 w 3133060"/>
              <a:gd name="connsiteY1" fmla="*/ 233916 h 2130056"/>
              <a:gd name="connsiteX2" fmla="*/ 395176 w 3133060"/>
              <a:gd name="connsiteY2" fmla="*/ 31898 h 2130056"/>
              <a:gd name="connsiteX3" fmla="*/ 65567 w 3133060"/>
              <a:gd name="connsiteY3" fmla="*/ 340242 h 2130056"/>
              <a:gd name="connsiteX4" fmla="*/ 788581 w 3133060"/>
              <a:gd name="connsiteY4" fmla="*/ 754912 h 2130056"/>
              <a:gd name="connsiteX5" fmla="*/ 2192079 w 3133060"/>
              <a:gd name="connsiteY5" fmla="*/ 1828800 h 2130056"/>
              <a:gd name="connsiteX6" fmla="*/ 2734339 w 3133060"/>
              <a:gd name="connsiteY6" fmla="*/ 2126512 h 2130056"/>
              <a:gd name="connsiteX7" fmla="*/ 3106479 w 3133060"/>
              <a:gd name="connsiteY7" fmla="*/ 1850065 h 2130056"/>
              <a:gd name="connsiteX8" fmla="*/ 2787502 w 3133060"/>
              <a:gd name="connsiteY8" fmla="*/ 1435396 h 213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3060" h="2130056">
                <a:moveTo>
                  <a:pt x="2787502" y="1435396"/>
                </a:moveTo>
                <a:cubicBezTo>
                  <a:pt x="2441944" y="1166038"/>
                  <a:pt x="1431851" y="467832"/>
                  <a:pt x="1033130" y="233916"/>
                </a:cubicBezTo>
                <a:cubicBezTo>
                  <a:pt x="634409" y="0"/>
                  <a:pt x="556436" y="14177"/>
                  <a:pt x="395176" y="31898"/>
                </a:cubicBezTo>
                <a:cubicBezTo>
                  <a:pt x="233916" y="49619"/>
                  <a:pt x="0" y="219740"/>
                  <a:pt x="65567" y="340242"/>
                </a:cubicBezTo>
                <a:cubicBezTo>
                  <a:pt x="131134" y="460744"/>
                  <a:pt x="434162" y="506819"/>
                  <a:pt x="788581" y="754912"/>
                </a:cubicBezTo>
                <a:cubicBezTo>
                  <a:pt x="1143000" y="1003005"/>
                  <a:pt x="1867786" y="1600200"/>
                  <a:pt x="2192079" y="1828800"/>
                </a:cubicBezTo>
                <a:cubicBezTo>
                  <a:pt x="2516372" y="2057400"/>
                  <a:pt x="2581939" y="2122968"/>
                  <a:pt x="2734339" y="2126512"/>
                </a:cubicBezTo>
                <a:cubicBezTo>
                  <a:pt x="2886739" y="2130056"/>
                  <a:pt x="3097619" y="1965251"/>
                  <a:pt x="3106479" y="1850065"/>
                </a:cubicBezTo>
                <a:cubicBezTo>
                  <a:pt x="3115340" y="1734879"/>
                  <a:pt x="3133060" y="1704754"/>
                  <a:pt x="2787502" y="1435396"/>
                </a:cubicBezTo>
                <a:close/>
              </a:path>
            </a:pathLst>
          </a:custGeom>
          <a:solidFill>
            <a:srgbClr val="FFFF99">
              <a:alpha val="20000"/>
            </a:srgbClr>
          </a:solidFill>
          <a:ln w="9525" cap="flat" cmpd="sng" algn="ctr">
            <a:solidFill>
              <a:srgbClr val="FF99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9" name="58 - TextBox"/>
          <p:cNvSpPr txBox="1"/>
          <p:nvPr/>
        </p:nvSpPr>
        <p:spPr>
          <a:xfrm>
            <a:off x="6858000" y="31242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zig-zig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Αρθρωτά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splay trees)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7197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4419600" y="21336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12</a:t>
            </a:r>
            <a:endParaRPr lang="el-GR" b="1" dirty="0"/>
          </a:p>
        </p:txBody>
      </p:sp>
      <p:sp>
        <p:nvSpPr>
          <p:cNvPr id="29" name="Oval 27"/>
          <p:cNvSpPr>
            <a:spLocks noChangeArrowheads="1"/>
          </p:cNvSpPr>
          <p:nvPr/>
        </p:nvSpPr>
        <p:spPr bwMode="auto">
          <a:xfrm>
            <a:off x="4953000" y="40386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1</a:t>
            </a:r>
            <a:r>
              <a:rPr lang="el-GR" b="1" dirty="0" smtClean="0"/>
              <a:t>5</a:t>
            </a:r>
            <a:endParaRPr lang="el-GR" b="1" dirty="0"/>
          </a:p>
        </p:txBody>
      </p:sp>
      <p:sp>
        <p:nvSpPr>
          <p:cNvPr id="30" name="Oval 27"/>
          <p:cNvSpPr>
            <a:spLocks noChangeArrowheads="1"/>
          </p:cNvSpPr>
          <p:nvPr/>
        </p:nvSpPr>
        <p:spPr bwMode="auto">
          <a:xfrm>
            <a:off x="6918960" y="33528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2</a:t>
            </a:r>
            <a:r>
              <a:rPr lang="en-US" b="1" dirty="0" smtClean="0"/>
              <a:t>2</a:t>
            </a:r>
            <a:endParaRPr lang="el-GR" b="1" dirty="0"/>
          </a:p>
        </p:txBody>
      </p:sp>
      <p:sp>
        <p:nvSpPr>
          <p:cNvPr id="32" name="Oval 27"/>
          <p:cNvSpPr>
            <a:spLocks noChangeArrowheads="1"/>
          </p:cNvSpPr>
          <p:nvPr/>
        </p:nvSpPr>
        <p:spPr bwMode="auto">
          <a:xfrm>
            <a:off x="5683437" y="40386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18</a:t>
            </a:r>
            <a:endParaRPr lang="el-GR" b="1" dirty="0"/>
          </a:p>
        </p:txBody>
      </p:sp>
      <p:sp>
        <p:nvSpPr>
          <p:cNvPr id="36" name="Oval 27"/>
          <p:cNvSpPr>
            <a:spLocks noChangeArrowheads="1"/>
          </p:cNvSpPr>
          <p:nvPr/>
        </p:nvSpPr>
        <p:spPr bwMode="auto">
          <a:xfrm>
            <a:off x="7391400" y="40386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23</a:t>
            </a:r>
            <a:endParaRPr lang="el-GR" b="1" dirty="0"/>
          </a:p>
        </p:txBody>
      </p:sp>
      <p:cxnSp>
        <p:nvCxnSpPr>
          <p:cNvPr id="37" name="AutoShape 17"/>
          <p:cNvCxnSpPr>
            <a:cxnSpLocks noChangeShapeType="1"/>
            <a:stCxn id="36" idx="0"/>
            <a:endCxn id="30" idx="5"/>
          </p:cNvCxnSpPr>
          <p:nvPr/>
        </p:nvCxnSpPr>
        <p:spPr bwMode="auto">
          <a:xfrm flipH="1" flipV="1">
            <a:off x="7179123" y="3612963"/>
            <a:ext cx="36467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" name="AutoShape 17"/>
          <p:cNvCxnSpPr>
            <a:cxnSpLocks noChangeShapeType="1"/>
            <a:stCxn id="32" idx="0"/>
            <a:endCxn id="40" idx="5"/>
          </p:cNvCxnSpPr>
          <p:nvPr/>
        </p:nvCxnSpPr>
        <p:spPr bwMode="auto">
          <a:xfrm flipH="1" flipV="1">
            <a:off x="5517963" y="3612963"/>
            <a:ext cx="317874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9" name="Oval 12"/>
          <p:cNvSpPr>
            <a:spLocks noChangeArrowheads="1"/>
          </p:cNvSpPr>
          <p:nvPr/>
        </p:nvSpPr>
        <p:spPr bwMode="auto">
          <a:xfrm>
            <a:off x="3200400" y="1447800"/>
            <a:ext cx="304800" cy="304800"/>
          </a:xfrm>
          <a:prstGeom prst="ellipse">
            <a:avLst/>
          </a:prstGeom>
          <a:solidFill>
            <a:schemeClr val="bg1">
              <a:lumMod val="95000"/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10</a:t>
            </a:r>
            <a:endParaRPr lang="el-GR" b="1" dirty="0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5257800" y="33528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16</a:t>
            </a:r>
            <a:endParaRPr lang="el-GR" b="1" dirty="0"/>
          </a:p>
        </p:txBody>
      </p:sp>
      <p:sp>
        <p:nvSpPr>
          <p:cNvPr id="43" name="Oval 27"/>
          <p:cNvSpPr>
            <a:spLocks noChangeArrowheads="1"/>
          </p:cNvSpPr>
          <p:nvPr/>
        </p:nvSpPr>
        <p:spPr bwMode="auto">
          <a:xfrm>
            <a:off x="6096000" y="2743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19</a:t>
            </a:r>
            <a:endParaRPr lang="el-GR" b="1" dirty="0"/>
          </a:p>
        </p:txBody>
      </p:sp>
      <p:sp>
        <p:nvSpPr>
          <p:cNvPr id="44" name="AutoShape 10"/>
          <p:cNvSpPr>
            <a:spLocks noChangeArrowheads="1"/>
          </p:cNvSpPr>
          <p:nvPr/>
        </p:nvSpPr>
        <p:spPr bwMode="auto">
          <a:xfrm>
            <a:off x="5515797" y="45720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7" name="AutoShape 11"/>
          <p:cNvCxnSpPr>
            <a:cxnSpLocks noChangeShapeType="1"/>
            <a:stCxn id="44" idx="0"/>
            <a:endCxn id="32" idx="3"/>
          </p:cNvCxnSpPr>
          <p:nvPr/>
        </p:nvCxnSpPr>
        <p:spPr bwMode="auto">
          <a:xfrm flipV="1">
            <a:off x="5637717" y="4298763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8" name="AutoShape 10"/>
          <p:cNvSpPr>
            <a:spLocks noChangeArrowheads="1"/>
          </p:cNvSpPr>
          <p:nvPr/>
        </p:nvSpPr>
        <p:spPr bwMode="auto">
          <a:xfrm>
            <a:off x="7604760" y="4553511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9" name="AutoShape 11"/>
          <p:cNvCxnSpPr>
            <a:cxnSpLocks noChangeShapeType="1"/>
            <a:stCxn id="50" idx="0"/>
            <a:endCxn id="36" idx="3"/>
          </p:cNvCxnSpPr>
          <p:nvPr/>
        </p:nvCxnSpPr>
        <p:spPr bwMode="auto">
          <a:xfrm flipV="1">
            <a:off x="7360920" y="4298763"/>
            <a:ext cx="75117" cy="2547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0" name="AutoShape 10"/>
          <p:cNvSpPr>
            <a:spLocks noChangeArrowheads="1"/>
          </p:cNvSpPr>
          <p:nvPr/>
        </p:nvSpPr>
        <p:spPr bwMode="auto">
          <a:xfrm>
            <a:off x="7239000" y="4553511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3" name="AutoShape 11"/>
          <p:cNvCxnSpPr>
            <a:cxnSpLocks noChangeShapeType="1"/>
            <a:stCxn id="48" idx="0"/>
            <a:endCxn id="36" idx="5"/>
          </p:cNvCxnSpPr>
          <p:nvPr/>
        </p:nvCxnSpPr>
        <p:spPr bwMode="auto">
          <a:xfrm flipH="1" flipV="1">
            <a:off x="7651563" y="4298763"/>
            <a:ext cx="75117" cy="2547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4" name="AutoShape 10"/>
          <p:cNvSpPr>
            <a:spLocks noChangeArrowheads="1"/>
          </p:cNvSpPr>
          <p:nvPr/>
        </p:nvSpPr>
        <p:spPr bwMode="auto">
          <a:xfrm>
            <a:off x="6766560" y="3898191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8" name="AutoShape 11"/>
          <p:cNvCxnSpPr>
            <a:cxnSpLocks noChangeShapeType="1"/>
            <a:stCxn id="54" idx="0"/>
            <a:endCxn id="30" idx="3"/>
          </p:cNvCxnSpPr>
          <p:nvPr/>
        </p:nvCxnSpPr>
        <p:spPr bwMode="auto">
          <a:xfrm flipV="1">
            <a:off x="6888480" y="3612963"/>
            <a:ext cx="75117" cy="2852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AutoShape 17"/>
          <p:cNvCxnSpPr>
            <a:cxnSpLocks noChangeShapeType="1"/>
            <a:stCxn id="29" idx="0"/>
            <a:endCxn id="40" idx="3"/>
          </p:cNvCxnSpPr>
          <p:nvPr/>
        </p:nvCxnSpPr>
        <p:spPr bwMode="auto">
          <a:xfrm flipV="1">
            <a:off x="5105400" y="3612963"/>
            <a:ext cx="19703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" name="AutoShape 17"/>
          <p:cNvCxnSpPr>
            <a:cxnSpLocks noChangeShapeType="1"/>
            <a:stCxn id="43" idx="1"/>
            <a:endCxn id="27" idx="5"/>
          </p:cNvCxnSpPr>
          <p:nvPr/>
        </p:nvCxnSpPr>
        <p:spPr bwMode="auto">
          <a:xfrm flipH="1" flipV="1">
            <a:off x="4679763" y="2393763"/>
            <a:ext cx="1460874" cy="3940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17"/>
          <p:cNvCxnSpPr>
            <a:cxnSpLocks noChangeShapeType="1"/>
            <a:stCxn id="30" idx="0"/>
            <a:endCxn id="43" idx="5"/>
          </p:cNvCxnSpPr>
          <p:nvPr/>
        </p:nvCxnSpPr>
        <p:spPr bwMode="auto">
          <a:xfrm flipH="1" flipV="1">
            <a:off x="6356163" y="3003363"/>
            <a:ext cx="715197" cy="349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17"/>
          <p:cNvCxnSpPr>
            <a:cxnSpLocks noChangeShapeType="1"/>
            <a:stCxn id="39" idx="5"/>
            <a:endCxn id="27" idx="1"/>
          </p:cNvCxnSpPr>
          <p:nvPr/>
        </p:nvCxnSpPr>
        <p:spPr bwMode="auto">
          <a:xfrm>
            <a:off x="3460563" y="1707963"/>
            <a:ext cx="1003674" cy="4702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11"/>
          <p:cNvCxnSpPr>
            <a:cxnSpLocks noChangeShapeType="1"/>
            <a:stCxn id="83" idx="7"/>
            <a:endCxn id="39" idx="3"/>
          </p:cNvCxnSpPr>
          <p:nvPr/>
        </p:nvCxnSpPr>
        <p:spPr bwMode="auto">
          <a:xfrm flipV="1">
            <a:off x="1631763" y="1707963"/>
            <a:ext cx="1613274" cy="51491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9" name="Oval 27"/>
          <p:cNvSpPr>
            <a:spLocks noChangeArrowheads="1"/>
          </p:cNvSpPr>
          <p:nvPr/>
        </p:nvSpPr>
        <p:spPr bwMode="auto">
          <a:xfrm>
            <a:off x="762000" y="2806326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3</a:t>
            </a:r>
            <a:endParaRPr lang="el-GR" b="1" dirty="0"/>
          </a:p>
        </p:txBody>
      </p:sp>
      <p:sp>
        <p:nvSpPr>
          <p:cNvPr id="80" name="Oval 27"/>
          <p:cNvSpPr>
            <a:spLocks noChangeArrowheads="1"/>
          </p:cNvSpPr>
          <p:nvPr/>
        </p:nvSpPr>
        <p:spPr bwMode="auto">
          <a:xfrm>
            <a:off x="2514600" y="3325569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8</a:t>
            </a:r>
            <a:endParaRPr lang="el-GR" b="1" dirty="0"/>
          </a:p>
        </p:txBody>
      </p:sp>
      <p:cxnSp>
        <p:nvCxnSpPr>
          <p:cNvPr id="81" name="AutoShape 17"/>
          <p:cNvCxnSpPr>
            <a:cxnSpLocks noChangeShapeType="1"/>
            <a:stCxn id="80" idx="1"/>
            <a:endCxn id="82" idx="5"/>
          </p:cNvCxnSpPr>
          <p:nvPr/>
        </p:nvCxnSpPr>
        <p:spPr bwMode="auto">
          <a:xfrm flipH="1" flipV="1">
            <a:off x="2241363" y="3079563"/>
            <a:ext cx="317874" cy="2906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2" name="Oval 15"/>
          <p:cNvSpPr>
            <a:spLocks noChangeArrowheads="1"/>
          </p:cNvSpPr>
          <p:nvPr/>
        </p:nvSpPr>
        <p:spPr bwMode="auto">
          <a:xfrm>
            <a:off x="1981200" y="28194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7</a:t>
            </a:r>
            <a:endParaRPr lang="el-GR" b="1" dirty="0"/>
          </a:p>
        </p:txBody>
      </p:sp>
      <p:sp>
        <p:nvSpPr>
          <p:cNvPr id="83" name="Oval 27"/>
          <p:cNvSpPr>
            <a:spLocks noChangeArrowheads="1"/>
          </p:cNvSpPr>
          <p:nvPr/>
        </p:nvSpPr>
        <p:spPr bwMode="auto">
          <a:xfrm>
            <a:off x="1371600" y="2178237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5</a:t>
            </a:r>
            <a:endParaRPr lang="el-GR" b="1" dirty="0"/>
          </a:p>
        </p:txBody>
      </p:sp>
      <p:sp>
        <p:nvSpPr>
          <p:cNvPr id="84" name="AutoShape 10"/>
          <p:cNvSpPr>
            <a:spLocks noChangeArrowheads="1"/>
          </p:cNvSpPr>
          <p:nvPr/>
        </p:nvSpPr>
        <p:spPr bwMode="auto">
          <a:xfrm>
            <a:off x="2362200" y="38862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5" name="AutoShape 11"/>
          <p:cNvCxnSpPr>
            <a:cxnSpLocks noChangeShapeType="1"/>
            <a:stCxn id="84" idx="0"/>
            <a:endCxn id="80" idx="3"/>
          </p:cNvCxnSpPr>
          <p:nvPr/>
        </p:nvCxnSpPr>
        <p:spPr bwMode="auto">
          <a:xfrm flipV="1">
            <a:off x="2484120" y="3585732"/>
            <a:ext cx="75117" cy="3004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6" name="AutoShape 10"/>
          <p:cNvSpPr>
            <a:spLocks noChangeArrowheads="1"/>
          </p:cNvSpPr>
          <p:nvPr/>
        </p:nvSpPr>
        <p:spPr bwMode="auto">
          <a:xfrm>
            <a:off x="2727960" y="38862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7" name="AutoShape 11"/>
          <p:cNvCxnSpPr>
            <a:cxnSpLocks noChangeShapeType="1"/>
            <a:stCxn id="86" idx="0"/>
            <a:endCxn id="80" idx="5"/>
          </p:cNvCxnSpPr>
          <p:nvPr/>
        </p:nvCxnSpPr>
        <p:spPr bwMode="auto">
          <a:xfrm flipH="1" flipV="1">
            <a:off x="2774763" y="3585732"/>
            <a:ext cx="75117" cy="3004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8" name="AutoShape 17"/>
          <p:cNvCxnSpPr>
            <a:cxnSpLocks noChangeShapeType="1"/>
            <a:stCxn id="79" idx="0"/>
            <a:endCxn id="83" idx="3"/>
          </p:cNvCxnSpPr>
          <p:nvPr/>
        </p:nvCxnSpPr>
        <p:spPr bwMode="auto">
          <a:xfrm flipV="1">
            <a:off x="914400" y="2438400"/>
            <a:ext cx="501837" cy="36792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9" name="AutoShape 17"/>
          <p:cNvCxnSpPr>
            <a:cxnSpLocks noChangeShapeType="1"/>
            <a:stCxn id="82" idx="1"/>
            <a:endCxn id="83" idx="5"/>
          </p:cNvCxnSpPr>
          <p:nvPr/>
        </p:nvCxnSpPr>
        <p:spPr bwMode="auto">
          <a:xfrm flipH="1" flipV="1">
            <a:off x="1631763" y="2438400"/>
            <a:ext cx="394074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0" name="AutoShape 10"/>
          <p:cNvSpPr>
            <a:spLocks noChangeArrowheads="1"/>
          </p:cNvSpPr>
          <p:nvPr/>
        </p:nvSpPr>
        <p:spPr bwMode="auto">
          <a:xfrm>
            <a:off x="594360" y="33528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1" name="AutoShape 11"/>
          <p:cNvCxnSpPr>
            <a:cxnSpLocks noChangeShapeType="1"/>
            <a:stCxn id="90" idx="0"/>
            <a:endCxn id="79" idx="3"/>
          </p:cNvCxnSpPr>
          <p:nvPr/>
        </p:nvCxnSpPr>
        <p:spPr bwMode="auto">
          <a:xfrm flipV="1">
            <a:off x="716280" y="3066489"/>
            <a:ext cx="90357" cy="28631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2" name="AutoShape 10"/>
          <p:cNvSpPr>
            <a:spLocks noChangeArrowheads="1"/>
          </p:cNvSpPr>
          <p:nvPr/>
        </p:nvSpPr>
        <p:spPr bwMode="auto">
          <a:xfrm>
            <a:off x="1813560" y="33528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3" name="AutoShape 11"/>
          <p:cNvCxnSpPr>
            <a:cxnSpLocks noChangeShapeType="1"/>
            <a:stCxn id="92" idx="0"/>
            <a:endCxn id="82" idx="3"/>
          </p:cNvCxnSpPr>
          <p:nvPr/>
        </p:nvCxnSpPr>
        <p:spPr bwMode="auto">
          <a:xfrm flipV="1">
            <a:off x="1935480" y="3079563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8" name="AutoShape 10"/>
          <p:cNvSpPr>
            <a:spLocks noChangeArrowheads="1"/>
          </p:cNvSpPr>
          <p:nvPr/>
        </p:nvSpPr>
        <p:spPr bwMode="auto">
          <a:xfrm>
            <a:off x="975360" y="33528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9" name="AutoShape 11"/>
          <p:cNvCxnSpPr>
            <a:cxnSpLocks noChangeShapeType="1"/>
            <a:stCxn id="98" idx="0"/>
            <a:endCxn id="79" idx="5"/>
          </p:cNvCxnSpPr>
          <p:nvPr/>
        </p:nvCxnSpPr>
        <p:spPr bwMode="auto">
          <a:xfrm flipH="1" flipV="1">
            <a:off x="1022163" y="3066489"/>
            <a:ext cx="75117" cy="28631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7" name="AutoShape 10"/>
          <p:cNvSpPr>
            <a:spLocks noChangeArrowheads="1"/>
          </p:cNvSpPr>
          <p:nvPr/>
        </p:nvSpPr>
        <p:spPr bwMode="auto">
          <a:xfrm>
            <a:off x="4267200" y="26974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08" name="AutoShape 11"/>
          <p:cNvCxnSpPr>
            <a:cxnSpLocks noChangeShapeType="1"/>
            <a:stCxn id="107" idx="0"/>
            <a:endCxn id="27" idx="3"/>
          </p:cNvCxnSpPr>
          <p:nvPr/>
        </p:nvCxnSpPr>
        <p:spPr bwMode="auto">
          <a:xfrm flipV="1">
            <a:off x="4389120" y="2393763"/>
            <a:ext cx="75117" cy="3037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" name="AutoShape 11"/>
          <p:cNvCxnSpPr>
            <a:cxnSpLocks noChangeShapeType="1"/>
            <a:stCxn id="40" idx="0"/>
            <a:endCxn id="43" idx="3"/>
          </p:cNvCxnSpPr>
          <p:nvPr/>
        </p:nvCxnSpPr>
        <p:spPr bwMode="auto">
          <a:xfrm flipV="1">
            <a:off x="5410200" y="3003363"/>
            <a:ext cx="730437" cy="349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4" name="113 - TextBox"/>
          <p:cNvSpPr txBox="1"/>
          <p:nvPr/>
        </p:nvSpPr>
        <p:spPr>
          <a:xfrm>
            <a:off x="457200" y="1143000"/>
            <a:ext cx="226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splay(</a:t>
            </a:r>
            <a:r>
              <a:rPr lang="el-GR" dirty="0" smtClean="0">
                <a:latin typeface="Calibri" pitchFamily="34" charset="0"/>
              </a:rPr>
              <a:t>19</a:t>
            </a:r>
            <a:r>
              <a:rPr lang="en-US" b="1" dirty="0" smtClean="0">
                <a:latin typeface="Calibri" pitchFamily="34" charset="0"/>
              </a:rPr>
              <a:t>)   </a:t>
            </a:r>
            <a:r>
              <a:rPr lang="el-GR" dirty="0" smtClean="0"/>
              <a:t>(συνέχεια)</a:t>
            </a:r>
            <a:endParaRPr lang="el-GR" dirty="0"/>
          </a:p>
        </p:txBody>
      </p:sp>
      <p:sp>
        <p:nvSpPr>
          <p:cNvPr id="61" name="AutoShape 10"/>
          <p:cNvSpPr>
            <a:spLocks noChangeArrowheads="1"/>
          </p:cNvSpPr>
          <p:nvPr/>
        </p:nvSpPr>
        <p:spPr bwMode="auto">
          <a:xfrm>
            <a:off x="5912037" y="45720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2" name="AutoShape 11"/>
          <p:cNvCxnSpPr>
            <a:cxnSpLocks noChangeShapeType="1"/>
            <a:stCxn id="61" idx="0"/>
            <a:endCxn id="32" idx="5"/>
          </p:cNvCxnSpPr>
          <p:nvPr/>
        </p:nvCxnSpPr>
        <p:spPr bwMode="auto">
          <a:xfrm flipH="1" flipV="1">
            <a:off x="5943600" y="4298763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3" name="AutoShape 10"/>
          <p:cNvSpPr>
            <a:spLocks noChangeArrowheads="1"/>
          </p:cNvSpPr>
          <p:nvPr/>
        </p:nvSpPr>
        <p:spPr bwMode="auto">
          <a:xfrm>
            <a:off x="4800600" y="45720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4" name="AutoShape 11"/>
          <p:cNvCxnSpPr>
            <a:cxnSpLocks noChangeShapeType="1"/>
            <a:stCxn id="73" idx="0"/>
            <a:endCxn id="29" idx="3"/>
          </p:cNvCxnSpPr>
          <p:nvPr/>
        </p:nvCxnSpPr>
        <p:spPr bwMode="auto">
          <a:xfrm flipV="1">
            <a:off x="4922520" y="4298763"/>
            <a:ext cx="7511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5" name="AutoShape 10"/>
          <p:cNvSpPr>
            <a:spLocks noChangeArrowheads="1"/>
          </p:cNvSpPr>
          <p:nvPr/>
        </p:nvSpPr>
        <p:spPr bwMode="auto">
          <a:xfrm>
            <a:off x="5196840" y="45720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6" name="AutoShape 11"/>
          <p:cNvCxnSpPr>
            <a:cxnSpLocks noChangeShapeType="1"/>
            <a:stCxn id="75" idx="0"/>
            <a:endCxn id="29" idx="5"/>
          </p:cNvCxnSpPr>
          <p:nvPr/>
        </p:nvCxnSpPr>
        <p:spPr bwMode="auto">
          <a:xfrm flipH="1" flipV="1">
            <a:off x="5213163" y="4298763"/>
            <a:ext cx="10559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1" name="100 - Ελεύθερη σχεδίαση"/>
          <p:cNvSpPr/>
          <p:nvPr/>
        </p:nvSpPr>
        <p:spPr bwMode="auto">
          <a:xfrm>
            <a:off x="4791973" y="2504536"/>
            <a:ext cx="1952446" cy="2032958"/>
          </a:xfrm>
          <a:custGeom>
            <a:avLst/>
            <a:gdLst>
              <a:gd name="connsiteX0" fmla="*/ 38819 w 1952446"/>
              <a:gd name="connsiteY0" fmla="*/ 1584385 h 2032958"/>
              <a:gd name="connsiteX1" fmla="*/ 73325 w 1952446"/>
              <a:gd name="connsiteY1" fmla="*/ 1869056 h 2032958"/>
              <a:gd name="connsiteX2" fmla="*/ 401129 w 1952446"/>
              <a:gd name="connsiteY2" fmla="*/ 1972573 h 2032958"/>
              <a:gd name="connsiteX3" fmla="*/ 711680 w 1952446"/>
              <a:gd name="connsiteY3" fmla="*/ 1506747 h 2032958"/>
              <a:gd name="connsiteX4" fmla="*/ 1073989 w 1952446"/>
              <a:gd name="connsiteY4" fmla="*/ 937404 h 2032958"/>
              <a:gd name="connsiteX5" fmla="*/ 1833114 w 1952446"/>
              <a:gd name="connsiteY5" fmla="*/ 557841 h 2032958"/>
              <a:gd name="connsiteX6" fmla="*/ 1789982 w 1952446"/>
              <a:gd name="connsiteY6" fmla="*/ 66136 h 2032958"/>
              <a:gd name="connsiteX7" fmla="*/ 1151627 w 1952446"/>
              <a:gd name="connsiteY7" fmla="*/ 161026 h 2032958"/>
              <a:gd name="connsiteX8" fmla="*/ 306238 w 1952446"/>
              <a:gd name="connsiteY8" fmla="*/ 842513 h 2032958"/>
              <a:gd name="connsiteX9" fmla="*/ 38819 w 1952446"/>
              <a:gd name="connsiteY9" fmla="*/ 1584385 h 203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2446" h="2032958">
                <a:moveTo>
                  <a:pt x="38819" y="1584385"/>
                </a:moveTo>
                <a:cubicBezTo>
                  <a:pt x="0" y="1755476"/>
                  <a:pt x="12940" y="1804358"/>
                  <a:pt x="73325" y="1869056"/>
                </a:cubicBezTo>
                <a:cubicBezTo>
                  <a:pt x="133710" y="1933754"/>
                  <a:pt x="294737" y="2032958"/>
                  <a:pt x="401129" y="1972573"/>
                </a:cubicBezTo>
                <a:cubicBezTo>
                  <a:pt x="507521" y="1912188"/>
                  <a:pt x="599537" y="1679275"/>
                  <a:pt x="711680" y="1506747"/>
                </a:cubicBezTo>
                <a:cubicBezTo>
                  <a:pt x="823823" y="1334219"/>
                  <a:pt x="887083" y="1095555"/>
                  <a:pt x="1073989" y="937404"/>
                </a:cubicBezTo>
                <a:cubicBezTo>
                  <a:pt x="1260895" y="779253"/>
                  <a:pt x="1713782" y="703052"/>
                  <a:pt x="1833114" y="557841"/>
                </a:cubicBezTo>
                <a:cubicBezTo>
                  <a:pt x="1952446" y="412630"/>
                  <a:pt x="1903563" y="132272"/>
                  <a:pt x="1789982" y="66136"/>
                </a:cubicBezTo>
                <a:cubicBezTo>
                  <a:pt x="1676401" y="0"/>
                  <a:pt x="1398918" y="31630"/>
                  <a:pt x="1151627" y="161026"/>
                </a:cubicBezTo>
                <a:cubicBezTo>
                  <a:pt x="904336" y="290422"/>
                  <a:pt x="491706" y="605287"/>
                  <a:pt x="306238" y="842513"/>
                </a:cubicBezTo>
                <a:cubicBezTo>
                  <a:pt x="120770" y="1079739"/>
                  <a:pt x="77638" y="1413295"/>
                  <a:pt x="38819" y="1584385"/>
                </a:cubicBezTo>
                <a:close/>
              </a:path>
            </a:pathLst>
          </a:custGeom>
          <a:solidFill>
            <a:srgbClr val="FFFF99">
              <a:alpha val="20000"/>
            </a:srgbClr>
          </a:solidFill>
          <a:ln w="9525" cap="flat" cmpd="sng" algn="ctr">
            <a:solidFill>
              <a:srgbClr val="FF99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2" name="101 - TextBox"/>
          <p:cNvSpPr txBox="1"/>
          <p:nvPr/>
        </p:nvSpPr>
        <p:spPr>
          <a:xfrm>
            <a:off x="3814561" y="3505200"/>
            <a:ext cx="986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μετά το </a:t>
            </a:r>
          </a:p>
          <a:p>
            <a:r>
              <a:rPr lang="en-US" dirty="0" err="1" smtClean="0"/>
              <a:t>zig-zig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3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842" name="Text Box 27"/>
          <p:cNvSpPr txBox="1">
            <a:spLocks noChangeArrowheads="1"/>
          </p:cNvSpPr>
          <p:nvPr/>
        </p:nvSpPr>
        <p:spPr bwMode="auto">
          <a:xfrm>
            <a:off x="5768385" y="4343400"/>
            <a:ext cx="3147015" cy="1815882"/>
          </a:xfrm>
          <a:prstGeom prst="rect">
            <a:avLst/>
          </a:prstGeom>
          <a:solidFill>
            <a:srgbClr val="FF6600">
              <a:alpha val="16862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Node </a:t>
            </a:r>
            <a:r>
              <a:rPr lang="en-US" sz="1600" dirty="0" err="1" smtClean="0">
                <a:latin typeface="Lucida Console" pitchFamily="49" charset="0"/>
              </a:rPr>
              <a:t>rotateRight</a:t>
            </a:r>
            <a:r>
              <a:rPr lang="en-US" sz="1600" dirty="0" smtClean="0">
                <a:latin typeface="Lucida Console" pitchFamily="49" charset="0"/>
              </a:rPr>
              <a:t>(Node </a:t>
            </a:r>
            <a:r>
              <a:rPr lang="en-US" sz="1600" dirty="0">
                <a:latin typeface="Lucida Console" pitchFamily="49" charset="0"/>
              </a:rPr>
              <a:t>y)</a:t>
            </a:r>
          </a:p>
          <a:p>
            <a:r>
              <a:rPr lang="en-US" sz="1600" dirty="0">
                <a:latin typeface="Lucida Console" pitchFamily="49" charset="0"/>
              </a:rPr>
              <a:t>{</a:t>
            </a:r>
          </a:p>
          <a:p>
            <a:r>
              <a:rPr lang="en-US" sz="1600" dirty="0">
                <a:latin typeface="Lucida Console" pitchFamily="49" charset="0"/>
              </a:rPr>
              <a:t>     </a:t>
            </a:r>
            <a:r>
              <a:rPr lang="en-US" sz="1600" dirty="0" smtClean="0">
                <a:latin typeface="Lucida Console" pitchFamily="49" charset="0"/>
              </a:rPr>
              <a:t>Node </a:t>
            </a:r>
            <a:r>
              <a:rPr lang="en-US" sz="1600" dirty="0">
                <a:latin typeface="Lucida Console" pitchFamily="49" charset="0"/>
              </a:rPr>
              <a:t>x = </a:t>
            </a:r>
            <a:r>
              <a:rPr lang="en-US" sz="1600" dirty="0" err="1" smtClean="0">
                <a:latin typeface="Lucida Console" pitchFamily="49" charset="0"/>
              </a:rPr>
              <a:t>y.left</a:t>
            </a:r>
            <a:r>
              <a:rPr lang="en-US" sz="1600" dirty="0" smtClean="0">
                <a:latin typeface="Lucida Console" pitchFamily="49" charset="0"/>
              </a:rPr>
              <a:t>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   </a:t>
            </a:r>
            <a:r>
              <a:rPr lang="en-US" sz="1600" dirty="0" err="1" smtClean="0">
                <a:latin typeface="Lucida Console" pitchFamily="49" charset="0"/>
              </a:rPr>
              <a:t>y.left</a:t>
            </a:r>
            <a:r>
              <a:rPr lang="en-US" sz="1600" dirty="0" smtClean="0">
                <a:latin typeface="Lucida Console" pitchFamily="49" charset="0"/>
              </a:rPr>
              <a:t> </a:t>
            </a:r>
            <a:r>
              <a:rPr lang="en-US" sz="1600" dirty="0">
                <a:latin typeface="Lucida Console" pitchFamily="49" charset="0"/>
              </a:rPr>
              <a:t>= </a:t>
            </a:r>
            <a:r>
              <a:rPr lang="en-US" sz="1600" dirty="0" err="1" smtClean="0">
                <a:latin typeface="Lucida Console" pitchFamily="49" charset="0"/>
              </a:rPr>
              <a:t>x.right</a:t>
            </a:r>
            <a:r>
              <a:rPr lang="en-US" sz="1600" dirty="0" smtClean="0">
                <a:latin typeface="Lucida Console" pitchFamily="49" charset="0"/>
              </a:rPr>
              <a:t>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   </a:t>
            </a:r>
            <a:r>
              <a:rPr lang="en-US" sz="1600" dirty="0" err="1" smtClean="0">
                <a:latin typeface="Lucida Console" pitchFamily="49" charset="0"/>
              </a:rPr>
              <a:t>x.right</a:t>
            </a:r>
            <a:r>
              <a:rPr lang="en-US" sz="1600" dirty="0" smtClean="0">
                <a:latin typeface="Lucida Console" pitchFamily="49" charset="0"/>
              </a:rPr>
              <a:t> </a:t>
            </a:r>
            <a:r>
              <a:rPr lang="en-US" sz="1600" dirty="0">
                <a:latin typeface="Lucida Console" pitchFamily="49" charset="0"/>
              </a:rPr>
              <a:t>= y;</a:t>
            </a:r>
          </a:p>
          <a:p>
            <a:r>
              <a:rPr lang="en-US" sz="1600" dirty="0">
                <a:latin typeface="Lucida Console" pitchFamily="49" charset="0"/>
              </a:rPr>
              <a:t>     return x;</a:t>
            </a:r>
          </a:p>
          <a:p>
            <a:r>
              <a:rPr lang="en-US" sz="1600" dirty="0">
                <a:latin typeface="Lucida Console" pitchFamily="49" charset="0"/>
              </a:rPr>
              <a:t>}</a:t>
            </a:r>
            <a:endParaRPr lang="el-GR" sz="1600" dirty="0">
              <a:latin typeface="Lucida Console" pitchFamily="49" charset="0"/>
            </a:endParaRPr>
          </a:p>
        </p:txBody>
      </p:sp>
      <p:sp>
        <p:nvSpPr>
          <p:cNvPr id="35843" name="Text Box 28"/>
          <p:cNvSpPr txBox="1">
            <a:spLocks noChangeArrowheads="1"/>
          </p:cNvSpPr>
          <p:nvPr/>
        </p:nvSpPr>
        <p:spPr bwMode="auto">
          <a:xfrm>
            <a:off x="160338" y="4343400"/>
            <a:ext cx="3023585" cy="1815882"/>
          </a:xfrm>
          <a:prstGeom prst="rect">
            <a:avLst/>
          </a:prstGeom>
          <a:solidFill>
            <a:srgbClr val="FFCC00">
              <a:alpha val="1803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Node </a:t>
            </a:r>
            <a:r>
              <a:rPr lang="en-US" sz="1600" dirty="0" err="1" smtClean="0">
                <a:latin typeface="Lucida Console" pitchFamily="49" charset="0"/>
              </a:rPr>
              <a:t>rotateLeft</a:t>
            </a:r>
            <a:r>
              <a:rPr lang="en-US" sz="1600" dirty="0" smtClean="0">
                <a:latin typeface="Lucida Console" pitchFamily="49" charset="0"/>
              </a:rPr>
              <a:t>(Node </a:t>
            </a:r>
            <a:r>
              <a:rPr lang="en-US" sz="1600" dirty="0">
                <a:latin typeface="Lucida Console" pitchFamily="49" charset="0"/>
              </a:rPr>
              <a:t>x)</a:t>
            </a:r>
          </a:p>
          <a:p>
            <a:r>
              <a:rPr lang="en-US" sz="1600" dirty="0">
                <a:latin typeface="Lucida Console" pitchFamily="49" charset="0"/>
              </a:rPr>
              <a:t>{</a:t>
            </a:r>
          </a:p>
          <a:p>
            <a:r>
              <a:rPr lang="en-US" sz="1600" dirty="0">
                <a:latin typeface="Lucida Console" pitchFamily="49" charset="0"/>
              </a:rPr>
              <a:t>     </a:t>
            </a:r>
            <a:r>
              <a:rPr lang="en-US" sz="1600" dirty="0" smtClean="0">
                <a:latin typeface="Lucida Console" pitchFamily="49" charset="0"/>
              </a:rPr>
              <a:t>Node </a:t>
            </a:r>
            <a:r>
              <a:rPr lang="en-US" sz="1600" dirty="0">
                <a:latin typeface="Lucida Console" pitchFamily="49" charset="0"/>
              </a:rPr>
              <a:t>y = </a:t>
            </a:r>
            <a:r>
              <a:rPr lang="en-US" sz="1600" dirty="0" err="1" smtClean="0">
                <a:latin typeface="Lucida Console" pitchFamily="49" charset="0"/>
              </a:rPr>
              <a:t>x.right</a:t>
            </a:r>
            <a:r>
              <a:rPr lang="en-US" sz="1600" dirty="0" smtClean="0">
                <a:latin typeface="Lucida Console" pitchFamily="49" charset="0"/>
              </a:rPr>
              <a:t>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   </a:t>
            </a:r>
            <a:r>
              <a:rPr lang="en-US" sz="1600" dirty="0" err="1" smtClean="0">
                <a:latin typeface="Lucida Console" pitchFamily="49" charset="0"/>
              </a:rPr>
              <a:t>x.right</a:t>
            </a:r>
            <a:r>
              <a:rPr lang="en-US" sz="1600" dirty="0" smtClean="0">
                <a:latin typeface="Lucida Console" pitchFamily="49" charset="0"/>
              </a:rPr>
              <a:t> </a:t>
            </a:r>
            <a:r>
              <a:rPr lang="en-US" sz="1600" dirty="0">
                <a:latin typeface="Lucida Console" pitchFamily="49" charset="0"/>
              </a:rPr>
              <a:t>= </a:t>
            </a:r>
            <a:r>
              <a:rPr lang="en-US" sz="1600" dirty="0" err="1" smtClean="0">
                <a:latin typeface="Lucida Console" pitchFamily="49" charset="0"/>
              </a:rPr>
              <a:t>y.left</a:t>
            </a:r>
            <a:r>
              <a:rPr lang="en-US" sz="1600" dirty="0" smtClean="0">
                <a:latin typeface="Lucida Console" pitchFamily="49" charset="0"/>
              </a:rPr>
              <a:t>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   </a:t>
            </a:r>
            <a:r>
              <a:rPr lang="en-US" sz="1600" dirty="0" err="1" smtClean="0">
                <a:latin typeface="Lucida Console" pitchFamily="49" charset="0"/>
              </a:rPr>
              <a:t>y.left</a:t>
            </a:r>
            <a:r>
              <a:rPr lang="en-US" sz="1600" dirty="0" smtClean="0">
                <a:latin typeface="Lucida Console" pitchFamily="49" charset="0"/>
              </a:rPr>
              <a:t> </a:t>
            </a:r>
            <a:r>
              <a:rPr lang="en-US" sz="1600" dirty="0">
                <a:latin typeface="Lucida Console" pitchFamily="49" charset="0"/>
              </a:rPr>
              <a:t>= x;</a:t>
            </a:r>
          </a:p>
          <a:p>
            <a:r>
              <a:rPr lang="en-US" sz="1600" dirty="0">
                <a:latin typeface="Lucida Console" pitchFamily="49" charset="0"/>
              </a:rPr>
              <a:t>     return y;</a:t>
            </a:r>
          </a:p>
          <a:p>
            <a:r>
              <a:rPr lang="en-US" sz="1600" dirty="0">
                <a:latin typeface="Lucida Console" pitchFamily="49" charset="0"/>
              </a:rPr>
              <a:t>}</a:t>
            </a:r>
            <a:endParaRPr lang="el-GR" sz="1600" dirty="0">
              <a:latin typeface="Lucida Console" pitchFamily="49" charset="0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Περιστροφές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35846" name="Oval 4"/>
          <p:cNvSpPr>
            <a:spLocks noChangeArrowheads="1"/>
          </p:cNvSpPr>
          <p:nvPr/>
        </p:nvSpPr>
        <p:spPr bwMode="auto">
          <a:xfrm>
            <a:off x="1458913" y="2362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x</a:t>
            </a:r>
            <a:endParaRPr lang="el-GR" b="1"/>
          </a:p>
        </p:txBody>
      </p:sp>
      <p:sp>
        <p:nvSpPr>
          <p:cNvPr id="35847" name="Oval 5"/>
          <p:cNvSpPr>
            <a:spLocks noChangeArrowheads="1"/>
          </p:cNvSpPr>
          <p:nvPr/>
        </p:nvSpPr>
        <p:spPr bwMode="auto">
          <a:xfrm>
            <a:off x="2276475" y="3048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y</a:t>
            </a:r>
            <a:endParaRPr lang="el-GR" b="1"/>
          </a:p>
        </p:txBody>
      </p:sp>
      <p:cxnSp>
        <p:nvCxnSpPr>
          <p:cNvPr id="35848" name="AutoShape 6"/>
          <p:cNvCxnSpPr>
            <a:cxnSpLocks noChangeShapeType="1"/>
            <a:stCxn id="35846" idx="5"/>
            <a:endCxn id="35847" idx="1"/>
          </p:cNvCxnSpPr>
          <p:nvPr/>
        </p:nvCxnSpPr>
        <p:spPr bwMode="auto">
          <a:xfrm>
            <a:off x="1784350" y="2687638"/>
            <a:ext cx="547688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49" name="AutoShape 7"/>
          <p:cNvCxnSpPr>
            <a:cxnSpLocks noChangeShapeType="1"/>
            <a:stCxn id="35847" idx="3"/>
            <a:endCxn id="35853" idx="0"/>
          </p:cNvCxnSpPr>
          <p:nvPr/>
        </p:nvCxnSpPr>
        <p:spPr bwMode="auto">
          <a:xfrm flipH="1">
            <a:off x="2141538" y="3373438"/>
            <a:ext cx="190500" cy="222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50" name="AutoShape 8"/>
          <p:cNvCxnSpPr>
            <a:cxnSpLocks noChangeShapeType="1"/>
            <a:stCxn id="35846" idx="3"/>
            <a:endCxn id="35852" idx="0"/>
          </p:cNvCxnSpPr>
          <p:nvPr/>
        </p:nvCxnSpPr>
        <p:spPr bwMode="auto">
          <a:xfrm flipH="1">
            <a:off x="1301750" y="2687638"/>
            <a:ext cx="212725" cy="222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51" name="AutoShape 9"/>
          <p:cNvCxnSpPr>
            <a:cxnSpLocks noChangeShapeType="1"/>
            <a:stCxn id="35847" idx="5"/>
            <a:endCxn id="35854" idx="0"/>
          </p:cNvCxnSpPr>
          <p:nvPr/>
        </p:nvCxnSpPr>
        <p:spPr bwMode="auto">
          <a:xfrm>
            <a:off x="2601913" y="3373438"/>
            <a:ext cx="233362" cy="222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5852" name="Text Box 10"/>
          <p:cNvSpPr txBox="1">
            <a:spLocks noChangeArrowheads="1"/>
          </p:cNvSpPr>
          <p:nvPr/>
        </p:nvSpPr>
        <p:spPr bwMode="auto">
          <a:xfrm>
            <a:off x="1143000" y="2909888"/>
            <a:ext cx="3159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α</a:t>
            </a:r>
          </a:p>
        </p:txBody>
      </p:sp>
      <p:sp>
        <p:nvSpPr>
          <p:cNvPr id="35853" name="Text Box 11"/>
          <p:cNvSpPr txBox="1">
            <a:spLocks noChangeArrowheads="1"/>
          </p:cNvSpPr>
          <p:nvPr/>
        </p:nvSpPr>
        <p:spPr bwMode="auto">
          <a:xfrm>
            <a:off x="1982788" y="3595688"/>
            <a:ext cx="3159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β</a:t>
            </a:r>
          </a:p>
        </p:txBody>
      </p:sp>
      <p:sp>
        <p:nvSpPr>
          <p:cNvPr id="35854" name="Text Box 12"/>
          <p:cNvSpPr txBox="1">
            <a:spLocks noChangeArrowheads="1"/>
          </p:cNvSpPr>
          <p:nvPr/>
        </p:nvSpPr>
        <p:spPr bwMode="auto">
          <a:xfrm>
            <a:off x="2686050" y="3595688"/>
            <a:ext cx="2984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γ</a:t>
            </a:r>
          </a:p>
        </p:txBody>
      </p:sp>
      <p:sp>
        <p:nvSpPr>
          <p:cNvPr id="35855" name="Oval 13"/>
          <p:cNvSpPr>
            <a:spLocks noChangeArrowheads="1"/>
          </p:cNvSpPr>
          <p:nvPr/>
        </p:nvSpPr>
        <p:spPr bwMode="auto">
          <a:xfrm>
            <a:off x="6094413" y="3048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x</a:t>
            </a:r>
            <a:endParaRPr lang="el-GR" b="1"/>
          </a:p>
        </p:txBody>
      </p:sp>
      <p:sp>
        <p:nvSpPr>
          <p:cNvPr id="35856" name="Oval 14"/>
          <p:cNvSpPr>
            <a:spLocks noChangeArrowheads="1"/>
          </p:cNvSpPr>
          <p:nvPr/>
        </p:nvSpPr>
        <p:spPr bwMode="auto">
          <a:xfrm>
            <a:off x="6988175" y="2362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y</a:t>
            </a:r>
            <a:endParaRPr lang="el-GR" b="1"/>
          </a:p>
        </p:txBody>
      </p:sp>
      <p:cxnSp>
        <p:nvCxnSpPr>
          <p:cNvPr id="35857" name="AutoShape 15"/>
          <p:cNvCxnSpPr>
            <a:cxnSpLocks noChangeShapeType="1"/>
            <a:stCxn id="35855" idx="7"/>
            <a:endCxn id="35856" idx="3"/>
          </p:cNvCxnSpPr>
          <p:nvPr/>
        </p:nvCxnSpPr>
        <p:spPr bwMode="auto">
          <a:xfrm flipV="1">
            <a:off x="6419850" y="2687638"/>
            <a:ext cx="623888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58" name="AutoShape 16"/>
          <p:cNvCxnSpPr>
            <a:cxnSpLocks noChangeShapeType="1"/>
            <a:stCxn id="35855" idx="3"/>
            <a:endCxn id="35860" idx="0"/>
          </p:cNvCxnSpPr>
          <p:nvPr/>
        </p:nvCxnSpPr>
        <p:spPr bwMode="auto">
          <a:xfrm flipH="1">
            <a:off x="5937250" y="3373438"/>
            <a:ext cx="212725" cy="222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59" name="AutoShape 17"/>
          <p:cNvCxnSpPr>
            <a:cxnSpLocks noChangeShapeType="1"/>
            <a:stCxn id="35856" idx="5"/>
            <a:endCxn id="35861" idx="0"/>
          </p:cNvCxnSpPr>
          <p:nvPr/>
        </p:nvCxnSpPr>
        <p:spPr bwMode="auto">
          <a:xfrm>
            <a:off x="7313613" y="2687638"/>
            <a:ext cx="233362" cy="222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5860" name="Text Box 18"/>
          <p:cNvSpPr txBox="1">
            <a:spLocks noChangeArrowheads="1"/>
          </p:cNvSpPr>
          <p:nvPr/>
        </p:nvSpPr>
        <p:spPr bwMode="auto">
          <a:xfrm>
            <a:off x="5778500" y="3595688"/>
            <a:ext cx="3159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α</a:t>
            </a:r>
          </a:p>
        </p:txBody>
      </p:sp>
      <p:sp>
        <p:nvSpPr>
          <p:cNvPr id="35861" name="Text Box 19"/>
          <p:cNvSpPr txBox="1">
            <a:spLocks noChangeArrowheads="1"/>
          </p:cNvSpPr>
          <p:nvPr/>
        </p:nvSpPr>
        <p:spPr bwMode="auto">
          <a:xfrm>
            <a:off x="7397750" y="2909888"/>
            <a:ext cx="2984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γ</a:t>
            </a:r>
          </a:p>
        </p:txBody>
      </p:sp>
      <p:cxnSp>
        <p:nvCxnSpPr>
          <p:cNvPr id="35862" name="AutoShape 20"/>
          <p:cNvCxnSpPr>
            <a:cxnSpLocks noChangeShapeType="1"/>
            <a:stCxn id="35855" idx="5"/>
            <a:endCxn id="35863" idx="0"/>
          </p:cNvCxnSpPr>
          <p:nvPr/>
        </p:nvCxnSpPr>
        <p:spPr bwMode="auto">
          <a:xfrm>
            <a:off x="6419850" y="3373438"/>
            <a:ext cx="203200" cy="222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5863" name="Text Box 21"/>
          <p:cNvSpPr txBox="1">
            <a:spLocks noChangeArrowheads="1"/>
          </p:cNvSpPr>
          <p:nvPr/>
        </p:nvSpPr>
        <p:spPr bwMode="auto">
          <a:xfrm>
            <a:off x="6464300" y="3595688"/>
            <a:ext cx="3159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β</a:t>
            </a:r>
          </a:p>
        </p:txBody>
      </p:sp>
      <p:sp>
        <p:nvSpPr>
          <p:cNvPr id="35864" name="AutoShape 22"/>
          <p:cNvSpPr>
            <a:spLocks noChangeArrowheads="1"/>
          </p:cNvSpPr>
          <p:nvPr/>
        </p:nvSpPr>
        <p:spPr bwMode="auto">
          <a:xfrm>
            <a:off x="3962400" y="2478088"/>
            <a:ext cx="838200" cy="152400"/>
          </a:xfrm>
          <a:prstGeom prst="rightArrow">
            <a:avLst>
              <a:gd name="adj1" fmla="val 50000"/>
              <a:gd name="adj2" fmla="val 137500"/>
            </a:avLst>
          </a:prstGeom>
          <a:solidFill>
            <a:srgbClr val="3399FF">
              <a:alpha val="5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65" name="AutoShape 23"/>
          <p:cNvSpPr>
            <a:spLocks noChangeArrowheads="1"/>
          </p:cNvSpPr>
          <p:nvPr/>
        </p:nvSpPr>
        <p:spPr bwMode="auto">
          <a:xfrm flipH="1">
            <a:off x="3962400" y="3011488"/>
            <a:ext cx="838200" cy="152400"/>
          </a:xfrm>
          <a:prstGeom prst="rightArrow">
            <a:avLst>
              <a:gd name="adj1" fmla="val 50000"/>
              <a:gd name="adj2" fmla="val 137500"/>
            </a:avLst>
          </a:prstGeom>
          <a:solidFill>
            <a:srgbClr val="3399FF">
              <a:alpha val="5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66" name="Text Box 24"/>
          <p:cNvSpPr txBox="1">
            <a:spLocks noChangeArrowheads="1"/>
          </p:cNvSpPr>
          <p:nvPr/>
        </p:nvSpPr>
        <p:spPr bwMode="auto">
          <a:xfrm>
            <a:off x="3208338" y="1828800"/>
            <a:ext cx="235426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αριστερή περιστροφή</a:t>
            </a:r>
          </a:p>
          <a:p>
            <a:pPr algn="ctr"/>
            <a:r>
              <a:rPr lang="el-GR"/>
              <a:t>από το </a:t>
            </a:r>
            <a:r>
              <a:rPr lang="en-US"/>
              <a:t>x</a:t>
            </a:r>
            <a:endParaRPr lang="el-GR"/>
          </a:p>
        </p:txBody>
      </p:sp>
      <p:sp>
        <p:nvSpPr>
          <p:cNvPr id="35867" name="Text Box 25"/>
          <p:cNvSpPr txBox="1">
            <a:spLocks noChangeArrowheads="1"/>
          </p:cNvSpPr>
          <p:nvPr/>
        </p:nvSpPr>
        <p:spPr bwMode="auto">
          <a:xfrm>
            <a:off x="3395663" y="3138488"/>
            <a:ext cx="196373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δεξιά περιστροφή</a:t>
            </a:r>
            <a:endParaRPr lang="en-US"/>
          </a:p>
          <a:p>
            <a:pPr algn="ctr"/>
            <a:r>
              <a:rPr lang="el-GR"/>
              <a:t>από το </a:t>
            </a:r>
            <a:r>
              <a:rPr lang="en-US"/>
              <a:t>y</a:t>
            </a:r>
            <a:endParaRPr lang="el-GR"/>
          </a:p>
        </p:txBody>
      </p:sp>
      <p:sp>
        <p:nvSpPr>
          <p:cNvPr id="35868" name="Text Box 26"/>
          <p:cNvSpPr txBox="1">
            <a:spLocks noChangeArrowheads="1"/>
          </p:cNvSpPr>
          <p:nvPr/>
        </p:nvSpPr>
        <p:spPr bwMode="auto">
          <a:xfrm>
            <a:off x="3235325" y="4572000"/>
            <a:ext cx="24796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Η περιστροφή παίρνει </a:t>
            </a:r>
            <a:endParaRPr lang="en-US"/>
          </a:p>
          <a:p>
            <a:pPr algn="ctr"/>
            <a:r>
              <a:rPr lang="el-GR"/>
              <a:t>χρόνο Ο(1)</a:t>
            </a:r>
          </a:p>
        </p:txBody>
      </p:sp>
      <p:sp>
        <p:nvSpPr>
          <p:cNvPr id="35869" name="Text Box 29"/>
          <p:cNvSpPr txBox="1">
            <a:spLocks noChangeArrowheads="1"/>
          </p:cNvSpPr>
          <p:nvPr/>
        </p:nvSpPr>
        <p:spPr bwMode="auto">
          <a:xfrm>
            <a:off x="381000" y="6172200"/>
            <a:ext cx="25146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/>
              <a:t>αριστερή περιστροφή</a:t>
            </a:r>
          </a:p>
        </p:txBody>
      </p:sp>
      <p:sp>
        <p:nvSpPr>
          <p:cNvPr id="35870" name="Text Box 30"/>
          <p:cNvSpPr txBox="1">
            <a:spLocks noChangeArrowheads="1"/>
          </p:cNvSpPr>
          <p:nvPr/>
        </p:nvSpPr>
        <p:spPr bwMode="auto">
          <a:xfrm>
            <a:off x="6096000" y="6172200"/>
            <a:ext cx="25146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 dirty="0"/>
              <a:t>δεξιά περιστροφή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Αρθρωτά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splay trees)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7197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4419600" y="21336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12</a:t>
            </a:r>
            <a:endParaRPr lang="el-GR" b="1" dirty="0"/>
          </a:p>
        </p:txBody>
      </p:sp>
      <p:sp>
        <p:nvSpPr>
          <p:cNvPr id="29" name="Oval 27"/>
          <p:cNvSpPr>
            <a:spLocks noChangeArrowheads="1"/>
          </p:cNvSpPr>
          <p:nvPr/>
        </p:nvSpPr>
        <p:spPr bwMode="auto">
          <a:xfrm>
            <a:off x="4953000" y="40386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1</a:t>
            </a:r>
            <a:r>
              <a:rPr lang="el-GR" b="1" dirty="0" smtClean="0"/>
              <a:t>5</a:t>
            </a:r>
            <a:endParaRPr lang="el-GR" b="1" dirty="0"/>
          </a:p>
        </p:txBody>
      </p:sp>
      <p:sp>
        <p:nvSpPr>
          <p:cNvPr id="30" name="Oval 27"/>
          <p:cNvSpPr>
            <a:spLocks noChangeArrowheads="1"/>
          </p:cNvSpPr>
          <p:nvPr/>
        </p:nvSpPr>
        <p:spPr bwMode="auto">
          <a:xfrm>
            <a:off x="6918960" y="33528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2</a:t>
            </a:r>
            <a:r>
              <a:rPr lang="en-US" b="1" dirty="0" smtClean="0"/>
              <a:t>2</a:t>
            </a:r>
            <a:endParaRPr lang="el-GR" b="1" dirty="0"/>
          </a:p>
        </p:txBody>
      </p:sp>
      <p:sp>
        <p:nvSpPr>
          <p:cNvPr id="32" name="Oval 27"/>
          <p:cNvSpPr>
            <a:spLocks noChangeArrowheads="1"/>
          </p:cNvSpPr>
          <p:nvPr/>
        </p:nvSpPr>
        <p:spPr bwMode="auto">
          <a:xfrm>
            <a:off x="5683437" y="40386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18</a:t>
            </a:r>
            <a:endParaRPr lang="el-GR" b="1" dirty="0"/>
          </a:p>
        </p:txBody>
      </p:sp>
      <p:sp>
        <p:nvSpPr>
          <p:cNvPr id="36" name="Oval 27"/>
          <p:cNvSpPr>
            <a:spLocks noChangeArrowheads="1"/>
          </p:cNvSpPr>
          <p:nvPr/>
        </p:nvSpPr>
        <p:spPr bwMode="auto">
          <a:xfrm>
            <a:off x="7391400" y="40386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23</a:t>
            </a:r>
            <a:endParaRPr lang="el-GR" b="1" dirty="0"/>
          </a:p>
        </p:txBody>
      </p:sp>
      <p:cxnSp>
        <p:nvCxnSpPr>
          <p:cNvPr id="37" name="AutoShape 17"/>
          <p:cNvCxnSpPr>
            <a:cxnSpLocks noChangeShapeType="1"/>
            <a:stCxn id="36" idx="0"/>
            <a:endCxn id="30" idx="5"/>
          </p:cNvCxnSpPr>
          <p:nvPr/>
        </p:nvCxnSpPr>
        <p:spPr bwMode="auto">
          <a:xfrm flipH="1" flipV="1">
            <a:off x="7179123" y="3612963"/>
            <a:ext cx="36467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" name="AutoShape 17"/>
          <p:cNvCxnSpPr>
            <a:cxnSpLocks noChangeShapeType="1"/>
            <a:stCxn id="32" idx="0"/>
            <a:endCxn id="40" idx="5"/>
          </p:cNvCxnSpPr>
          <p:nvPr/>
        </p:nvCxnSpPr>
        <p:spPr bwMode="auto">
          <a:xfrm flipH="1" flipV="1">
            <a:off x="5517963" y="3612963"/>
            <a:ext cx="317874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9" name="Oval 12"/>
          <p:cNvSpPr>
            <a:spLocks noChangeArrowheads="1"/>
          </p:cNvSpPr>
          <p:nvPr/>
        </p:nvSpPr>
        <p:spPr bwMode="auto">
          <a:xfrm>
            <a:off x="3200400" y="1447800"/>
            <a:ext cx="304800" cy="304800"/>
          </a:xfrm>
          <a:prstGeom prst="ellipse">
            <a:avLst/>
          </a:prstGeom>
          <a:solidFill>
            <a:schemeClr val="bg1">
              <a:lumMod val="95000"/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10</a:t>
            </a:r>
            <a:endParaRPr lang="el-GR" b="1" dirty="0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5257800" y="33528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16</a:t>
            </a:r>
            <a:endParaRPr lang="el-GR" b="1" dirty="0"/>
          </a:p>
        </p:txBody>
      </p:sp>
      <p:sp>
        <p:nvSpPr>
          <p:cNvPr id="43" name="Oval 27"/>
          <p:cNvSpPr>
            <a:spLocks noChangeArrowheads="1"/>
          </p:cNvSpPr>
          <p:nvPr/>
        </p:nvSpPr>
        <p:spPr bwMode="auto">
          <a:xfrm>
            <a:off x="6096000" y="2743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19</a:t>
            </a:r>
            <a:endParaRPr lang="el-GR" b="1" dirty="0"/>
          </a:p>
        </p:txBody>
      </p:sp>
      <p:sp>
        <p:nvSpPr>
          <p:cNvPr id="44" name="AutoShape 10"/>
          <p:cNvSpPr>
            <a:spLocks noChangeArrowheads="1"/>
          </p:cNvSpPr>
          <p:nvPr/>
        </p:nvSpPr>
        <p:spPr bwMode="auto">
          <a:xfrm>
            <a:off x="5515797" y="45720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7" name="AutoShape 11"/>
          <p:cNvCxnSpPr>
            <a:cxnSpLocks noChangeShapeType="1"/>
            <a:stCxn id="44" idx="0"/>
            <a:endCxn id="32" idx="3"/>
          </p:cNvCxnSpPr>
          <p:nvPr/>
        </p:nvCxnSpPr>
        <p:spPr bwMode="auto">
          <a:xfrm flipV="1">
            <a:off x="5637717" y="4298763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8" name="AutoShape 10"/>
          <p:cNvSpPr>
            <a:spLocks noChangeArrowheads="1"/>
          </p:cNvSpPr>
          <p:nvPr/>
        </p:nvSpPr>
        <p:spPr bwMode="auto">
          <a:xfrm>
            <a:off x="7604760" y="4553511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9" name="AutoShape 11"/>
          <p:cNvCxnSpPr>
            <a:cxnSpLocks noChangeShapeType="1"/>
            <a:stCxn id="50" idx="0"/>
            <a:endCxn id="36" idx="3"/>
          </p:cNvCxnSpPr>
          <p:nvPr/>
        </p:nvCxnSpPr>
        <p:spPr bwMode="auto">
          <a:xfrm flipV="1">
            <a:off x="7360920" y="4298763"/>
            <a:ext cx="75117" cy="2547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0" name="AutoShape 10"/>
          <p:cNvSpPr>
            <a:spLocks noChangeArrowheads="1"/>
          </p:cNvSpPr>
          <p:nvPr/>
        </p:nvSpPr>
        <p:spPr bwMode="auto">
          <a:xfrm>
            <a:off x="7239000" y="4553511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3" name="AutoShape 11"/>
          <p:cNvCxnSpPr>
            <a:cxnSpLocks noChangeShapeType="1"/>
            <a:stCxn id="48" idx="0"/>
            <a:endCxn id="36" idx="5"/>
          </p:cNvCxnSpPr>
          <p:nvPr/>
        </p:nvCxnSpPr>
        <p:spPr bwMode="auto">
          <a:xfrm flipH="1" flipV="1">
            <a:off x="7651563" y="4298763"/>
            <a:ext cx="75117" cy="2547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4" name="AutoShape 10"/>
          <p:cNvSpPr>
            <a:spLocks noChangeArrowheads="1"/>
          </p:cNvSpPr>
          <p:nvPr/>
        </p:nvSpPr>
        <p:spPr bwMode="auto">
          <a:xfrm>
            <a:off x="6766560" y="3898191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8" name="AutoShape 11"/>
          <p:cNvCxnSpPr>
            <a:cxnSpLocks noChangeShapeType="1"/>
            <a:stCxn id="54" idx="0"/>
            <a:endCxn id="30" idx="3"/>
          </p:cNvCxnSpPr>
          <p:nvPr/>
        </p:nvCxnSpPr>
        <p:spPr bwMode="auto">
          <a:xfrm flipV="1">
            <a:off x="6888480" y="3612963"/>
            <a:ext cx="75117" cy="2852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AutoShape 17"/>
          <p:cNvCxnSpPr>
            <a:cxnSpLocks noChangeShapeType="1"/>
            <a:stCxn id="29" idx="0"/>
            <a:endCxn id="40" idx="3"/>
          </p:cNvCxnSpPr>
          <p:nvPr/>
        </p:nvCxnSpPr>
        <p:spPr bwMode="auto">
          <a:xfrm flipV="1">
            <a:off x="5105400" y="3612963"/>
            <a:ext cx="19703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" name="AutoShape 17"/>
          <p:cNvCxnSpPr>
            <a:cxnSpLocks noChangeShapeType="1"/>
            <a:stCxn id="43" idx="1"/>
            <a:endCxn id="27" idx="5"/>
          </p:cNvCxnSpPr>
          <p:nvPr/>
        </p:nvCxnSpPr>
        <p:spPr bwMode="auto">
          <a:xfrm flipH="1" flipV="1">
            <a:off x="4679763" y="2393763"/>
            <a:ext cx="1460874" cy="3940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17"/>
          <p:cNvCxnSpPr>
            <a:cxnSpLocks noChangeShapeType="1"/>
            <a:stCxn id="30" idx="0"/>
            <a:endCxn id="43" idx="5"/>
          </p:cNvCxnSpPr>
          <p:nvPr/>
        </p:nvCxnSpPr>
        <p:spPr bwMode="auto">
          <a:xfrm flipH="1" flipV="1">
            <a:off x="6356163" y="3003363"/>
            <a:ext cx="715197" cy="349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17"/>
          <p:cNvCxnSpPr>
            <a:cxnSpLocks noChangeShapeType="1"/>
            <a:stCxn id="39" idx="5"/>
            <a:endCxn id="27" idx="1"/>
          </p:cNvCxnSpPr>
          <p:nvPr/>
        </p:nvCxnSpPr>
        <p:spPr bwMode="auto">
          <a:xfrm>
            <a:off x="3460563" y="1707963"/>
            <a:ext cx="1003674" cy="4702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11"/>
          <p:cNvCxnSpPr>
            <a:cxnSpLocks noChangeShapeType="1"/>
            <a:stCxn id="83" idx="7"/>
            <a:endCxn id="39" idx="3"/>
          </p:cNvCxnSpPr>
          <p:nvPr/>
        </p:nvCxnSpPr>
        <p:spPr bwMode="auto">
          <a:xfrm flipV="1">
            <a:off x="1631763" y="1707963"/>
            <a:ext cx="1613274" cy="51491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9" name="Oval 27"/>
          <p:cNvSpPr>
            <a:spLocks noChangeArrowheads="1"/>
          </p:cNvSpPr>
          <p:nvPr/>
        </p:nvSpPr>
        <p:spPr bwMode="auto">
          <a:xfrm>
            <a:off x="762000" y="2806326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3</a:t>
            </a:r>
            <a:endParaRPr lang="el-GR" b="1" dirty="0"/>
          </a:p>
        </p:txBody>
      </p:sp>
      <p:sp>
        <p:nvSpPr>
          <p:cNvPr id="80" name="Oval 27"/>
          <p:cNvSpPr>
            <a:spLocks noChangeArrowheads="1"/>
          </p:cNvSpPr>
          <p:nvPr/>
        </p:nvSpPr>
        <p:spPr bwMode="auto">
          <a:xfrm>
            <a:off x="2514600" y="3325569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8</a:t>
            </a:r>
            <a:endParaRPr lang="el-GR" b="1" dirty="0"/>
          </a:p>
        </p:txBody>
      </p:sp>
      <p:cxnSp>
        <p:nvCxnSpPr>
          <p:cNvPr id="81" name="AutoShape 17"/>
          <p:cNvCxnSpPr>
            <a:cxnSpLocks noChangeShapeType="1"/>
            <a:stCxn id="80" idx="1"/>
            <a:endCxn id="82" idx="5"/>
          </p:cNvCxnSpPr>
          <p:nvPr/>
        </p:nvCxnSpPr>
        <p:spPr bwMode="auto">
          <a:xfrm flipH="1" flipV="1">
            <a:off x="2241363" y="3079563"/>
            <a:ext cx="317874" cy="2906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2" name="Oval 15"/>
          <p:cNvSpPr>
            <a:spLocks noChangeArrowheads="1"/>
          </p:cNvSpPr>
          <p:nvPr/>
        </p:nvSpPr>
        <p:spPr bwMode="auto">
          <a:xfrm>
            <a:off x="1981200" y="28194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7</a:t>
            </a:r>
            <a:endParaRPr lang="el-GR" b="1" dirty="0"/>
          </a:p>
        </p:txBody>
      </p:sp>
      <p:sp>
        <p:nvSpPr>
          <p:cNvPr id="83" name="Oval 27"/>
          <p:cNvSpPr>
            <a:spLocks noChangeArrowheads="1"/>
          </p:cNvSpPr>
          <p:nvPr/>
        </p:nvSpPr>
        <p:spPr bwMode="auto">
          <a:xfrm>
            <a:off x="1371600" y="2178237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5</a:t>
            </a:r>
            <a:endParaRPr lang="el-GR" b="1" dirty="0"/>
          </a:p>
        </p:txBody>
      </p:sp>
      <p:sp>
        <p:nvSpPr>
          <p:cNvPr id="84" name="AutoShape 10"/>
          <p:cNvSpPr>
            <a:spLocks noChangeArrowheads="1"/>
          </p:cNvSpPr>
          <p:nvPr/>
        </p:nvSpPr>
        <p:spPr bwMode="auto">
          <a:xfrm>
            <a:off x="2362200" y="38862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5" name="AutoShape 11"/>
          <p:cNvCxnSpPr>
            <a:cxnSpLocks noChangeShapeType="1"/>
            <a:stCxn id="84" idx="0"/>
            <a:endCxn id="80" idx="3"/>
          </p:cNvCxnSpPr>
          <p:nvPr/>
        </p:nvCxnSpPr>
        <p:spPr bwMode="auto">
          <a:xfrm flipV="1">
            <a:off x="2484120" y="3585732"/>
            <a:ext cx="75117" cy="3004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6" name="AutoShape 10"/>
          <p:cNvSpPr>
            <a:spLocks noChangeArrowheads="1"/>
          </p:cNvSpPr>
          <p:nvPr/>
        </p:nvSpPr>
        <p:spPr bwMode="auto">
          <a:xfrm>
            <a:off x="2727960" y="38862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7" name="AutoShape 11"/>
          <p:cNvCxnSpPr>
            <a:cxnSpLocks noChangeShapeType="1"/>
            <a:stCxn id="86" idx="0"/>
            <a:endCxn id="80" idx="5"/>
          </p:cNvCxnSpPr>
          <p:nvPr/>
        </p:nvCxnSpPr>
        <p:spPr bwMode="auto">
          <a:xfrm flipH="1" flipV="1">
            <a:off x="2774763" y="3585732"/>
            <a:ext cx="75117" cy="3004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8" name="AutoShape 17"/>
          <p:cNvCxnSpPr>
            <a:cxnSpLocks noChangeShapeType="1"/>
            <a:stCxn id="79" idx="0"/>
            <a:endCxn id="83" idx="3"/>
          </p:cNvCxnSpPr>
          <p:nvPr/>
        </p:nvCxnSpPr>
        <p:spPr bwMode="auto">
          <a:xfrm flipV="1">
            <a:off x="914400" y="2438400"/>
            <a:ext cx="501837" cy="36792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9" name="AutoShape 17"/>
          <p:cNvCxnSpPr>
            <a:cxnSpLocks noChangeShapeType="1"/>
            <a:stCxn id="82" idx="1"/>
            <a:endCxn id="83" idx="5"/>
          </p:cNvCxnSpPr>
          <p:nvPr/>
        </p:nvCxnSpPr>
        <p:spPr bwMode="auto">
          <a:xfrm flipH="1" flipV="1">
            <a:off x="1631763" y="2438400"/>
            <a:ext cx="394074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0" name="AutoShape 10"/>
          <p:cNvSpPr>
            <a:spLocks noChangeArrowheads="1"/>
          </p:cNvSpPr>
          <p:nvPr/>
        </p:nvSpPr>
        <p:spPr bwMode="auto">
          <a:xfrm>
            <a:off x="594360" y="33528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1" name="AutoShape 11"/>
          <p:cNvCxnSpPr>
            <a:cxnSpLocks noChangeShapeType="1"/>
            <a:stCxn id="90" idx="0"/>
            <a:endCxn id="79" idx="3"/>
          </p:cNvCxnSpPr>
          <p:nvPr/>
        </p:nvCxnSpPr>
        <p:spPr bwMode="auto">
          <a:xfrm flipV="1">
            <a:off x="716280" y="3066489"/>
            <a:ext cx="90357" cy="28631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2" name="AutoShape 10"/>
          <p:cNvSpPr>
            <a:spLocks noChangeArrowheads="1"/>
          </p:cNvSpPr>
          <p:nvPr/>
        </p:nvSpPr>
        <p:spPr bwMode="auto">
          <a:xfrm>
            <a:off x="1813560" y="33528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3" name="AutoShape 11"/>
          <p:cNvCxnSpPr>
            <a:cxnSpLocks noChangeShapeType="1"/>
            <a:stCxn id="92" idx="0"/>
            <a:endCxn id="82" idx="3"/>
          </p:cNvCxnSpPr>
          <p:nvPr/>
        </p:nvCxnSpPr>
        <p:spPr bwMode="auto">
          <a:xfrm flipV="1">
            <a:off x="1935480" y="3079563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8" name="AutoShape 10"/>
          <p:cNvSpPr>
            <a:spLocks noChangeArrowheads="1"/>
          </p:cNvSpPr>
          <p:nvPr/>
        </p:nvSpPr>
        <p:spPr bwMode="auto">
          <a:xfrm>
            <a:off x="975360" y="33528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9" name="AutoShape 11"/>
          <p:cNvCxnSpPr>
            <a:cxnSpLocks noChangeShapeType="1"/>
            <a:stCxn id="98" idx="0"/>
            <a:endCxn id="79" idx="5"/>
          </p:cNvCxnSpPr>
          <p:nvPr/>
        </p:nvCxnSpPr>
        <p:spPr bwMode="auto">
          <a:xfrm flipH="1" flipV="1">
            <a:off x="1022163" y="3066489"/>
            <a:ext cx="75117" cy="28631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7" name="AutoShape 10"/>
          <p:cNvSpPr>
            <a:spLocks noChangeArrowheads="1"/>
          </p:cNvSpPr>
          <p:nvPr/>
        </p:nvSpPr>
        <p:spPr bwMode="auto">
          <a:xfrm>
            <a:off x="4267200" y="26974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08" name="AutoShape 11"/>
          <p:cNvCxnSpPr>
            <a:cxnSpLocks noChangeShapeType="1"/>
            <a:stCxn id="107" idx="0"/>
            <a:endCxn id="27" idx="3"/>
          </p:cNvCxnSpPr>
          <p:nvPr/>
        </p:nvCxnSpPr>
        <p:spPr bwMode="auto">
          <a:xfrm flipV="1">
            <a:off x="4389120" y="2393763"/>
            <a:ext cx="75117" cy="3037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" name="AutoShape 11"/>
          <p:cNvCxnSpPr>
            <a:cxnSpLocks noChangeShapeType="1"/>
            <a:stCxn id="40" idx="0"/>
            <a:endCxn id="43" idx="3"/>
          </p:cNvCxnSpPr>
          <p:nvPr/>
        </p:nvCxnSpPr>
        <p:spPr bwMode="auto">
          <a:xfrm flipV="1">
            <a:off x="5410200" y="3003363"/>
            <a:ext cx="730437" cy="349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4" name="113 - TextBox"/>
          <p:cNvSpPr txBox="1"/>
          <p:nvPr/>
        </p:nvSpPr>
        <p:spPr>
          <a:xfrm>
            <a:off x="457200" y="1143000"/>
            <a:ext cx="226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splay(</a:t>
            </a:r>
            <a:r>
              <a:rPr lang="el-GR" dirty="0" smtClean="0">
                <a:latin typeface="Calibri" pitchFamily="34" charset="0"/>
              </a:rPr>
              <a:t>19</a:t>
            </a:r>
            <a:r>
              <a:rPr lang="en-US" b="1" dirty="0" smtClean="0">
                <a:latin typeface="Calibri" pitchFamily="34" charset="0"/>
              </a:rPr>
              <a:t>)   </a:t>
            </a:r>
            <a:r>
              <a:rPr lang="el-GR" dirty="0" smtClean="0"/>
              <a:t>(συνέχεια)</a:t>
            </a:r>
            <a:endParaRPr lang="el-GR" dirty="0"/>
          </a:p>
        </p:txBody>
      </p:sp>
      <p:sp>
        <p:nvSpPr>
          <p:cNvPr id="61" name="AutoShape 10"/>
          <p:cNvSpPr>
            <a:spLocks noChangeArrowheads="1"/>
          </p:cNvSpPr>
          <p:nvPr/>
        </p:nvSpPr>
        <p:spPr bwMode="auto">
          <a:xfrm>
            <a:off x="5912037" y="45720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2" name="AutoShape 11"/>
          <p:cNvCxnSpPr>
            <a:cxnSpLocks noChangeShapeType="1"/>
            <a:stCxn id="61" idx="0"/>
            <a:endCxn id="32" idx="5"/>
          </p:cNvCxnSpPr>
          <p:nvPr/>
        </p:nvCxnSpPr>
        <p:spPr bwMode="auto">
          <a:xfrm flipH="1" flipV="1">
            <a:off x="5943600" y="4298763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3" name="AutoShape 10"/>
          <p:cNvSpPr>
            <a:spLocks noChangeArrowheads="1"/>
          </p:cNvSpPr>
          <p:nvPr/>
        </p:nvSpPr>
        <p:spPr bwMode="auto">
          <a:xfrm>
            <a:off x="4800600" y="45720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4" name="AutoShape 11"/>
          <p:cNvCxnSpPr>
            <a:cxnSpLocks noChangeShapeType="1"/>
            <a:stCxn id="73" idx="0"/>
            <a:endCxn id="29" idx="3"/>
          </p:cNvCxnSpPr>
          <p:nvPr/>
        </p:nvCxnSpPr>
        <p:spPr bwMode="auto">
          <a:xfrm flipV="1">
            <a:off x="4922520" y="4298763"/>
            <a:ext cx="7511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5" name="AutoShape 10"/>
          <p:cNvSpPr>
            <a:spLocks noChangeArrowheads="1"/>
          </p:cNvSpPr>
          <p:nvPr/>
        </p:nvSpPr>
        <p:spPr bwMode="auto">
          <a:xfrm>
            <a:off x="5196840" y="45720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6" name="AutoShape 11"/>
          <p:cNvCxnSpPr>
            <a:cxnSpLocks noChangeShapeType="1"/>
            <a:stCxn id="75" idx="0"/>
            <a:endCxn id="29" idx="5"/>
          </p:cNvCxnSpPr>
          <p:nvPr/>
        </p:nvCxnSpPr>
        <p:spPr bwMode="auto">
          <a:xfrm flipH="1" flipV="1">
            <a:off x="5213163" y="4298763"/>
            <a:ext cx="10559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Αρθρωτά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splay trees)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7197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4419600" y="21336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12</a:t>
            </a:r>
            <a:endParaRPr lang="el-GR" b="1" dirty="0"/>
          </a:p>
        </p:txBody>
      </p:sp>
      <p:sp>
        <p:nvSpPr>
          <p:cNvPr id="29" name="Oval 27"/>
          <p:cNvSpPr>
            <a:spLocks noChangeArrowheads="1"/>
          </p:cNvSpPr>
          <p:nvPr/>
        </p:nvSpPr>
        <p:spPr bwMode="auto">
          <a:xfrm>
            <a:off x="4953000" y="40386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1</a:t>
            </a:r>
            <a:r>
              <a:rPr lang="el-GR" b="1" dirty="0" smtClean="0"/>
              <a:t>5</a:t>
            </a:r>
            <a:endParaRPr lang="el-GR" b="1" dirty="0"/>
          </a:p>
        </p:txBody>
      </p:sp>
      <p:sp>
        <p:nvSpPr>
          <p:cNvPr id="30" name="Oval 27"/>
          <p:cNvSpPr>
            <a:spLocks noChangeArrowheads="1"/>
          </p:cNvSpPr>
          <p:nvPr/>
        </p:nvSpPr>
        <p:spPr bwMode="auto">
          <a:xfrm>
            <a:off x="6918960" y="33528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2</a:t>
            </a:r>
            <a:r>
              <a:rPr lang="en-US" b="1" dirty="0" smtClean="0"/>
              <a:t>2</a:t>
            </a:r>
            <a:endParaRPr lang="el-GR" b="1" dirty="0"/>
          </a:p>
        </p:txBody>
      </p:sp>
      <p:sp>
        <p:nvSpPr>
          <p:cNvPr id="32" name="Oval 27"/>
          <p:cNvSpPr>
            <a:spLocks noChangeArrowheads="1"/>
          </p:cNvSpPr>
          <p:nvPr/>
        </p:nvSpPr>
        <p:spPr bwMode="auto">
          <a:xfrm>
            <a:off x="5683437" y="40386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18</a:t>
            </a:r>
            <a:endParaRPr lang="el-GR" b="1" dirty="0"/>
          </a:p>
        </p:txBody>
      </p:sp>
      <p:sp>
        <p:nvSpPr>
          <p:cNvPr id="36" name="Oval 27"/>
          <p:cNvSpPr>
            <a:spLocks noChangeArrowheads="1"/>
          </p:cNvSpPr>
          <p:nvPr/>
        </p:nvSpPr>
        <p:spPr bwMode="auto">
          <a:xfrm>
            <a:off x="7391400" y="40386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23</a:t>
            </a:r>
            <a:endParaRPr lang="el-GR" b="1" dirty="0"/>
          </a:p>
        </p:txBody>
      </p:sp>
      <p:cxnSp>
        <p:nvCxnSpPr>
          <p:cNvPr id="37" name="AutoShape 17"/>
          <p:cNvCxnSpPr>
            <a:cxnSpLocks noChangeShapeType="1"/>
            <a:stCxn id="36" idx="0"/>
            <a:endCxn id="30" idx="5"/>
          </p:cNvCxnSpPr>
          <p:nvPr/>
        </p:nvCxnSpPr>
        <p:spPr bwMode="auto">
          <a:xfrm flipH="1" flipV="1">
            <a:off x="7179123" y="3612963"/>
            <a:ext cx="36467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" name="AutoShape 17"/>
          <p:cNvCxnSpPr>
            <a:cxnSpLocks noChangeShapeType="1"/>
            <a:stCxn id="32" idx="0"/>
            <a:endCxn id="40" idx="5"/>
          </p:cNvCxnSpPr>
          <p:nvPr/>
        </p:nvCxnSpPr>
        <p:spPr bwMode="auto">
          <a:xfrm flipH="1" flipV="1">
            <a:off x="5517963" y="3612963"/>
            <a:ext cx="317874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9" name="Oval 12"/>
          <p:cNvSpPr>
            <a:spLocks noChangeArrowheads="1"/>
          </p:cNvSpPr>
          <p:nvPr/>
        </p:nvSpPr>
        <p:spPr bwMode="auto">
          <a:xfrm>
            <a:off x="3200400" y="1447800"/>
            <a:ext cx="304800" cy="304800"/>
          </a:xfrm>
          <a:prstGeom prst="ellipse">
            <a:avLst/>
          </a:prstGeom>
          <a:solidFill>
            <a:schemeClr val="bg1">
              <a:lumMod val="95000"/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10</a:t>
            </a:r>
            <a:endParaRPr lang="el-GR" b="1" dirty="0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5257800" y="33528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16</a:t>
            </a:r>
            <a:endParaRPr lang="el-GR" b="1" dirty="0"/>
          </a:p>
        </p:txBody>
      </p:sp>
      <p:sp>
        <p:nvSpPr>
          <p:cNvPr id="43" name="Oval 27"/>
          <p:cNvSpPr>
            <a:spLocks noChangeArrowheads="1"/>
          </p:cNvSpPr>
          <p:nvPr/>
        </p:nvSpPr>
        <p:spPr bwMode="auto">
          <a:xfrm>
            <a:off x="6096000" y="2743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19</a:t>
            </a:r>
            <a:endParaRPr lang="el-GR" b="1" dirty="0"/>
          </a:p>
        </p:txBody>
      </p:sp>
      <p:sp>
        <p:nvSpPr>
          <p:cNvPr id="44" name="AutoShape 10"/>
          <p:cNvSpPr>
            <a:spLocks noChangeArrowheads="1"/>
          </p:cNvSpPr>
          <p:nvPr/>
        </p:nvSpPr>
        <p:spPr bwMode="auto">
          <a:xfrm>
            <a:off x="5515797" y="45720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7" name="AutoShape 11"/>
          <p:cNvCxnSpPr>
            <a:cxnSpLocks noChangeShapeType="1"/>
            <a:stCxn id="44" idx="0"/>
            <a:endCxn id="32" idx="3"/>
          </p:cNvCxnSpPr>
          <p:nvPr/>
        </p:nvCxnSpPr>
        <p:spPr bwMode="auto">
          <a:xfrm flipV="1">
            <a:off x="5637717" y="4298763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8" name="AutoShape 10"/>
          <p:cNvSpPr>
            <a:spLocks noChangeArrowheads="1"/>
          </p:cNvSpPr>
          <p:nvPr/>
        </p:nvSpPr>
        <p:spPr bwMode="auto">
          <a:xfrm>
            <a:off x="7604760" y="4553511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9" name="AutoShape 11"/>
          <p:cNvCxnSpPr>
            <a:cxnSpLocks noChangeShapeType="1"/>
            <a:stCxn id="50" idx="0"/>
            <a:endCxn id="36" idx="3"/>
          </p:cNvCxnSpPr>
          <p:nvPr/>
        </p:nvCxnSpPr>
        <p:spPr bwMode="auto">
          <a:xfrm flipV="1">
            <a:off x="7360920" y="4298763"/>
            <a:ext cx="75117" cy="2547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0" name="AutoShape 10"/>
          <p:cNvSpPr>
            <a:spLocks noChangeArrowheads="1"/>
          </p:cNvSpPr>
          <p:nvPr/>
        </p:nvSpPr>
        <p:spPr bwMode="auto">
          <a:xfrm>
            <a:off x="7239000" y="4553511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3" name="AutoShape 11"/>
          <p:cNvCxnSpPr>
            <a:cxnSpLocks noChangeShapeType="1"/>
            <a:stCxn id="48" idx="0"/>
            <a:endCxn id="36" idx="5"/>
          </p:cNvCxnSpPr>
          <p:nvPr/>
        </p:nvCxnSpPr>
        <p:spPr bwMode="auto">
          <a:xfrm flipH="1" flipV="1">
            <a:off x="7651563" y="4298763"/>
            <a:ext cx="75117" cy="2547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4" name="AutoShape 10"/>
          <p:cNvSpPr>
            <a:spLocks noChangeArrowheads="1"/>
          </p:cNvSpPr>
          <p:nvPr/>
        </p:nvSpPr>
        <p:spPr bwMode="auto">
          <a:xfrm>
            <a:off x="6766560" y="3898191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8" name="AutoShape 11"/>
          <p:cNvCxnSpPr>
            <a:cxnSpLocks noChangeShapeType="1"/>
            <a:stCxn id="54" idx="0"/>
            <a:endCxn id="30" idx="3"/>
          </p:cNvCxnSpPr>
          <p:nvPr/>
        </p:nvCxnSpPr>
        <p:spPr bwMode="auto">
          <a:xfrm flipV="1">
            <a:off x="6888480" y="3612963"/>
            <a:ext cx="75117" cy="2852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AutoShape 17"/>
          <p:cNvCxnSpPr>
            <a:cxnSpLocks noChangeShapeType="1"/>
            <a:stCxn id="29" idx="0"/>
            <a:endCxn id="40" idx="3"/>
          </p:cNvCxnSpPr>
          <p:nvPr/>
        </p:nvCxnSpPr>
        <p:spPr bwMode="auto">
          <a:xfrm flipV="1">
            <a:off x="5105400" y="3612963"/>
            <a:ext cx="19703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" name="AutoShape 17"/>
          <p:cNvCxnSpPr>
            <a:cxnSpLocks noChangeShapeType="1"/>
            <a:stCxn id="43" idx="1"/>
            <a:endCxn id="27" idx="5"/>
          </p:cNvCxnSpPr>
          <p:nvPr/>
        </p:nvCxnSpPr>
        <p:spPr bwMode="auto">
          <a:xfrm flipH="1" flipV="1">
            <a:off x="4679763" y="2393763"/>
            <a:ext cx="1460874" cy="3940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17"/>
          <p:cNvCxnSpPr>
            <a:cxnSpLocks noChangeShapeType="1"/>
            <a:stCxn id="30" idx="0"/>
            <a:endCxn id="43" idx="5"/>
          </p:cNvCxnSpPr>
          <p:nvPr/>
        </p:nvCxnSpPr>
        <p:spPr bwMode="auto">
          <a:xfrm flipH="1" flipV="1">
            <a:off x="6356163" y="3003363"/>
            <a:ext cx="715197" cy="349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17"/>
          <p:cNvCxnSpPr>
            <a:cxnSpLocks noChangeShapeType="1"/>
            <a:stCxn id="39" idx="5"/>
            <a:endCxn id="27" idx="1"/>
          </p:cNvCxnSpPr>
          <p:nvPr/>
        </p:nvCxnSpPr>
        <p:spPr bwMode="auto">
          <a:xfrm>
            <a:off x="3460563" y="1707963"/>
            <a:ext cx="1003674" cy="4702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11"/>
          <p:cNvCxnSpPr>
            <a:cxnSpLocks noChangeShapeType="1"/>
            <a:stCxn id="83" idx="7"/>
            <a:endCxn id="39" idx="3"/>
          </p:cNvCxnSpPr>
          <p:nvPr/>
        </p:nvCxnSpPr>
        <p:spPr bwMode="auto">
          <a:xfrm flipV="1">
            <a:off x="1631763" y="1707963"/>
            <a:ext cx="1613274" cy="51491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9" name="Oval 27"/>
          <p:cNvSpPr>
            <a:spLocks noChangeArrowheads="1"/>
          </p:cNvSpPr>
          <p:nvPr/>
        </p:nvSpPr>
        <p:spPr bwMode="auto">
          <a:xfrm>
            <a:off x="762000" y="2806326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3</a:t>
            </a:r>
            <a:endParaRPr lang="el-GR" b="1" dirty="0"/>
          </a:p>
        </p:txBody>
      </p:sp>
      <p:sp>
        <p:nvSpPr>
          <p:cNvPr id="80" name="Oval 27"/>
          <p:cNvSpPr>
            <a:spLocks noChangeArrowheads="1"/>
          </p:cNvSpPr>
          <p:nvPr/>
        </p:nvSpPr>
        <p:spPr bwMode="auto">
          <a:xfrm>
            <a:off x="2514600" y="3325569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8</a:t>
            </a:r>
            <a:endParaRPr lang="el-GR" b="1" dirty="0"/>
          </a:p>
        </p:txBody>
      </p:sp>
      <p:cxnSp>
        <p:nvCxnSpPr>
          <p:cNvPr id="81" name="AutoShape 17"/>
          <p:cNvCxnSpPr>
            <a:cxnSpLocks noChangeShapeType="1"/>
            <a:stCxn id="80" idx="1"/>
            <a:endCxn id="82" idx="5"/>
          </p:cNvCxnSpPr>
          <p:nvPr/>
        </p:nvCxnSpPr>
        <p:spPr bwMode="auto">
          <a:xfrm flipH="1" flipV="1">
            <a:off x="2241363" y="3079563"/>
            <a:ext cx="317874" cy="2906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2" name="Oval 15"/>
          <p:cNvSpPr>
            <a:spLocks noChangeArrowheads="1"/>
          </p:cNvSpPr>
          <p:nvPr/>
        </p:nvSpPr>
        <p:spPr bwMode="auto">
          <a:xfrm>
            <a:off x="1981200" y="28194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7</a:t>
            </a:r>
            <a:endParaRPr lang="el-GR" b="1" dirty="0"/>
          </a:p>
        </p:txBody>
      </p:sp>
      <p:sp>
        <p:nvSpPr>
          <p:cNvPr id="83" name="Oval 27"/>
          <p:cNvSpPr>
            <a:spLocks noChangeArrowheads="1"/>
          </p:cNvSpPr>
          <p:nvPr/>
        </p:nvSpPr>
        <p:spPr bwMode="auto">
          <a:xfrm>
            <a:off x="1371600" y="2178237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5</a:t>
            </a:r>
            <a:endParaRPr lang="el-GR" b="1" dirty="0"/>
          </a:p>
        </p:txBody>
      </p:sp>
      <p:sp>
        <p:nvSpPr>
          <p:cNvPr id="84" name="AutoShape 10"/>
          <p:cNvSpPr>
            <a:spLocks noChangeArrowheads="1"/>
          </p:cNvSpPr>
          <p:nvPr/>
        </p:nvSpPr>
        <p:spPr bwMode="auto">
          <a:xfrm>
            <a:off x="2362200" y="38862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5" name="AutoShape 11"/>
          <p:cNvCxnSpPr>
            <a:cxnSpLocks noChangeShapeType="1"/>
            <a:stCxn id="84" idx="0"/>
            <a:endCxn id="80" idx="3"/>
          </p:cNvCxnSpPr>
          <p:nvPr/>
        </p:nvCxnSpPr>
        <p:spPr bwMode="auto">
          <a:xfrm flipV="1">
            <a:off x="2484120" y="3585732"/>
            <a:ext cx="75117" cy="3004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6" name="AutoShape 10"/>
          <p:cNvSpPr>
            <a:spLocks noChangeArrowheads="1"/>
          </p:cNvSpPr>
          <p:nvPr/>
        </p:nvSpPr>
        <p:spPr bwMode="auto">
          <a:xfrm>
            <a:off x="2727960" y="38862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7" name="AutoShape 11"/>
          <p:cNvCxnSpPr>
            <a:cxnSpLocks noChangeShapeType="1"/>
            <a:stCxn id="86" idx="0"/>
            <a:endCxn id="80" idx="5"/>
          </p:cNvCxnSpPr>
          <p:nvPr/>
        </p:nvCxnSpPr>
        <p:spPr bwMode="auto">
          <a:xfrm flipH="1" flipV="1">
            <a:off x="2774763" y="3585732"/>
            <a:ext cx="75117" cy="3004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8" name="AutoShape 17"/>
          <p:cNvCxnSpPr>
            <a:cxnSpLocks noChangeShapeType="1"/>
            <a:stCxn id="79" idx="0"/>
            <a:endCxn id="83" idx="3"/>
          </p:cNvCxnSpPr>
          <p:nvPr/>
        </p:nvCxnSpPr>
        <p:spPr bwMode="auto">
          <a:xfrm flipV="1">
            <a:off x="914400" y="2438400"/>
            <a:ext cx="501837" cy="36792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9" name="AutoShape 17"/>
          <p:cNvCxnSpPr>
            <a:cxnSpLocks noChangeShapeType="1"/>
            <a:stCxn id="82" idx="1"/>
            <a:endCxn id="83" idx="5"/>
          </p:cNvCxnSpPr>
          <p:nvPr/>
        </p:nvCxnSpPr>
        <p:spPr bwMode="auto">
          <a:xfrm flipH="1" flipV="1">
            <a:off x="1631763" y="2438400"/>
            <a:ext cx="394074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0" name="AutoShape 10"/>
          <p:cNvSpPr>
            <a:spLocks noChangeArrowheads="1"/>
          </p:cNvSpPr>
          <p:nvPr/>
        </p:nvSpPr>
        <p:spPr bwMode="auto">
          <a:xfrm>
            <a:off x="594360" y="33528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1" name="AutoShape 11"/>
          <p:cNvCxnSpPr>
            <a:cxnSpLocks noChangeShapeType="1"/>
            <a:stCxn id="90" idx="0"/>
            <a:endCxn id="79" idx="3"/>
          </p:cNvCxnSpPr>
          <p:nvPr/>
        </p:nvCxnSpPr>
        <p:spPr bwMode="auto">
          <a:xfrm flipV="1">
            <a:off x="716280" y="3066489"/>
            <a:ext cx="90357" cy="28631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2" name="AutoShape 10"/>
          <p:cNvSpPr>
            <a:spLocks noChangeArrowheads="1"/>
          </p:cNvSpPr>
          <p:nvPr/>
        </p:nvSpPr>
        <p:spPr bwMode="auto">
          <a:xfrm>
            <a:off x="1813560" y="33528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3" name="AutoShape 11"/>
          <p:cNvCxnSpPr>
            <a:cxnSpLocks noChangeShapeType="1"/>
            <a:stCxn id="92" idx="0"/>
            <a:endCxn id="82" idx="3"/>
          </p:cNvCxnSpPr>
          <p:nvPr/>
        </p:nvCxnSpPr>
        <p:spPr bwMode="auto">
          <a:xfrm flipV="1">
            <a:off x="1935480" y="3079563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8" name="AutoShape 10"/>
          <p:cNvSpPr>
            <a:spLocks noChangeArrowheads="1"/>
          </p:cNvSpPr>
          <p:nvPr/>
        </p:nvSpPr>
        <p:spPr bwMode="auto">
          <a:xfrm>
            <a:off x="975360" y="33528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9" name="AutoShape 11"/>
          <p:cNvCxnSpPr>
            <a:cxnSpLocks noChangeShapeType="1"/>
            <a:stCxn id="98" idx="0"/>
            <a:endCxn id="79" idx="5"/>
          </p:cNvCxnSpPr>
          <p:nvPr/>
        </p:nvCxnSpPr>
        <p:spPr bwMode="auto">
          <a:xfrm flipH="1" flipV="1">
            <a:off x="1022163" y="3066489"/>
            <a:ext cx="75117" cy="28631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7" name="AutoShape 10"/>
          <p:cNvSpPr>
            <a:spLocks noChangeArrowheads="1"/>
          </p:cNvSpPr>
          <p:nvPr/>
        </p:nvSpPr>
        <p:spPr bwMode="auto">
          <a:xfrm>
            <a:off x="4267200" y="26974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08" name="AutoShape 11"/>
          <p:cNvCxnSpPr>
            <a:cxnSpLocks noChangeShapeType="1"/>
            <a:stCxn id="107" idx="0"/>
            <a:endCxn id="27" idx="3"/>
          </p:cNvCxnSpPr>
          <p:nvPr/>
        </p:nvCxnSpPr>
        <p:spPr bwMode="auto">
          <a:xfrm flipV="1">
            <a:off x="4389120" y="2393763"/>
            <a:ext cx="75117" cy="3037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" name="AutoShape 11"/>
          <p:cNvCxnSpPr>
            <a:cxnSpLocks noChangeShapeType="1"/>
            <a:stCxn id="40" idx="0"/>
            <a:endCxn id="43" idx="3"/>
          </p:cNvCxnSpPr>
          <p:nvPr/>
        </p:nvCxnSpPr>
        <p:spPr bwMode="auto">
          <a:xfrm flipV="1">
            <a:off x="5410200" y="3003363"/>
            <a:ext cx="730437" cy="349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4" name="113 - TextBox"/>
          <p:cNvSpPr txBox="1"/>
          <p:nvPr/>
        </p:nvSpPr>
        <p:spPr>
          <a:xfrm>
            <a:off x="457200" y="1143000"/>
            <a:ext cx="226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splay(</a:t>
            </a:r>
            <a:r>
              <a:rPr lang="el-GR" dirty="0" smtClean="0">
                <a:latin typeface="Calibri" pitchFamily="34" charset="0"/>
              </a:rPr>
              <a:t>19</a:t>
            </a:r>
            <a:r>
              <a:rPr lang="en-US" b="1" dirty="0" smtClean="0">
                <a:latin typeface="Calibri" pitchFamily="34" charset="0"/>
              </a:rPr>
              <a:t>)   </a:t>
            </a:r>
            <a:r>
              <a:rPr lang="el-GR" dirty="0" smtClean="0"/>
              <a:t>(συνέχεια)</a:t>
            </a:r>
            <a:endParaRPr lang="el-GR" dirty="0"/>
          </a:p>
        </p:txBody>
      </p:sp>
      <p:sp>
        <p:nvSpPr>
          <p:cNvPr id="61" name="AutoShape 10"/>
          <p:cNvSpPr>
            <a:spLocks noChangeArrowheads="1"/>
          </p:cNvSpPr>
          <p:nvPr/>
        </p:nvSpPr>
        <p:spPr bwMode="auto">
          <a:xfrm>
            <a:off x="5912037" y="45720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2" name="AutoShape 11"/>
          <p:cNvCxnSpPr>
            <a:cxnSpLocks noChangeShapeType="1"/>
            <a:stCxn id="61" idx="0"/>
            <a:endCxn id="32" idx="5"/>
          </p:cNvCxnSpPr>
          <p:nvPr/>
        </p:nvCxnSpPr>
        <p:spPr bwMode="auto">
          <a:xfrm flipH="1" flipV="1">
            <a:off x="5943600" y="4298763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3" name="AutoShape 10"/>
          <p:cNvSpPr>
            <a:spLocks noChangeArrowheads="1"/>
          </p:cNvSpPr>
          <p:nvPr/>
        </p:nvSpPr>
        <p:spPr bwMode="auto">
          <a:xfrm>
            <a:off x="4800600" y="45720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4" name="AutoShape 11"/>
          <p:cNvCxnSpPr>
            <a:cxnSpLocks noChangeShapeType="1"/>
            <a:stCxn id="73" idx="0"/>
            <a:endCxn id="29" idx="3"/>
          </p:cNvCxnSpPr>
          <p:nvPr/>
        </p:nvCxnSpPr>
        <p:spPr bwMode="auto">
          <a:xfrm flipV="1">
            <a:off x="4922520" y="4298763"/>
            <a:ext cx="7511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5" name="AutoShape 10"/>
          <p:cNvSpPr>
            <a:spLocks noChangeArrowheads="1"/>
          </p:cNvSpPr>
          <p:nvPr/>
        </p:nvSpPr>
        <p:spPr bwMode="auto">
          <a:xfrm>
            <a:off x="5196840" y="45720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6" name="AutoShape 11"/>
          <p:cNvCxnSpPr>
            <a:cxnSpLocks noChangeShapeType="1"/>
            <a:stCxn id="75" idx="0"/>
            <a:endCxn id="29" idx="5"/>
          </p:cNvCxnSpPr>
          <p:nvPr/>
        </p:nvCxnSpPr>
        <p:spPr bwMode="auto">
          <a:xfrm flipH="1" flipV="1">
            <a:off x="5213163" y="4298763"/>
            <a:ext cx="10559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5" name="54 - Ελεύθερη σχεδίαση"/>
          <p:cNvSpPr/>
          <p:nvPr/>
        </p:nvSpPr>
        <p:spPr bwMode="auto">
          <a:xfrm>
            <a:off x="2829464" y="1222076"/>
            <a:ext cx="3900578" cy="2086155"/>
          </a:xfrm>
          <a:custGeom>
            <a:avLst/>
            <a:gdLst>
              <a:gd name="connsiteX0" fmla="*/ 586596 w 3900578"/>
              <a:gd name="connsiteY0" fmla="*/ 80513 h 2086155"/>
              <a:gd name="connsiteX1" fmla="*/ 198408 w 3900578"/>
              <a:gd name="connsiteY1" fmla="*/ 201282 h 2086155"/>
              <a:gd name="connsiteX2" fmla="*/ 526211 w 3900578"/>
              <a:gd name="connsiteY2" fmla="*/ 779252 h 2086155"/>
              <a:gd name="connsiteX3" fmla="*/ 3355676 w 3900578"/>
              <a:gd name="connsiteY3" fmla="*/ 1969698 h 2086155"/>
              <a:gd name="connsiteX4" fmla="*/ 3795623 w 3900578"/>
              <a:gd name="connsiteY4" fmla="*/ 1477992 h 2086155"/>
              <a:gd name="connsiteX5" fmla="*/ 3165894 w 3900578"/>
              <a:gd name="connsiteY5" fmla="*/ 1201947 h 2086155"/>
              <a:gd name="connsiteX6" fmla="*/ 1500996 w 3900578"/>
              <a:gd name="connsiteY6" fmla="*/ 684362 h 2086155"/>
              <a:gd name="connsiteX7" fmla="*/ 586596 w 3900578"/>
              <a:gd name="connsiteY7" fmla="*/ 80513 h 208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0578" h="2086155">
                <a:moveTo>
                  <a:pt x="586596" y="80513"/>
                </a:moveTo>
                <a:cubicBezTo>
                  <a:pt x="369498" y="0"/>
                  <a:pt x="208472" y="84826"/>
                  <a:pt x="198408" y="201282"/>
                </a:cubicBezTo>
                <a:cubicBezTo>
                  <a:pt x="188344" y="317738"/>
                  <a:pt x="0" y="484516"/>
                  <a:pt x="526211" y="779252"/>
                </a:cubicBezTo>
                <a:cubicBezTo>
                  <a:pt x="1052422" y="1073988"/>
                  <a:pt x="2810774" y="1853241"/>
                  <a:pt x="3355676" y="1969698"/>
                </a:cubicBezTo>
                <a:cubicBezTo>
                  <a:pt x="3900578" y="2086155"/>
                  <a:pt x="3827253" y="1605950"/>
                  <a:pt x="3795623" y="1477992"/>
                </a:cubicBezTo>
                <a:cubicBezTo>
                  <a:pt x="3763993" y="1350034"/>
                  <a:pt x="3548332" y="1334219"/>
                  <a:pt x="3165894" y="1201947"/>
                </a:cubicBezTo>
                <a:cubicBezTo>
                  <a:pt x="2783456" y="1069675"/>
                  <a:pt x="1929441" y="871268"/>
                  <a:pt x="1500996" y="684362"/>
                </a:cubicBezTo>
                <a:cubicBezTo>
                  <a:pt x="1072551" y="497456"/>
                  <a:pt x="803694" y="161026"/>
                  <a:pt x="586596" y="80513"/>
                </a:cubicBezTo>
                <a:close/>
              </a:path>
            </a:pathLst>
          </a:custGeom>
          <a:solidFill>
            <a:srgbClr val="FFFF99">
              <a:alpha val="20000"/>
            </a:srgbClr>
          </a:solidFill>
          <a:ln w="9525" cap="flat" cmpd="sng" algn="ctr">
            <a:solidFill>
              <a:srgbClr val="FF99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6" name="55 - TextBox"/>
          <p:cNvSpPr txBox="1"/>
          <p:nvPr/>
        </p:nvSpPr>
        <p:spPr>
          <a:xfrm>
            <a:off x="5334000" y="17526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zig-zig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Αρθρωτά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splay trees)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7197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3581400" y="21336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12</a:t>
            </a:r>
            <a:endParaRPr lang="el-GR" b="1" dirty="0"/>
          </a:p>
        </p:txBody>
      </p:sp>
      <p:sp>
        <p:nvSpPr>
          <p:cNvPr id="29" name="Oval 27"/>
          <p:cNvSpPr>
            <a:spLocks noChangeArrowheads="1"/>
          </p:cNvSpPr>
          <p:nvPr/>
        </p:nvSpPr>
        <p:spPr bwMode="auto">
          <a:xfrm>
            <a:off x="4038600" y="34594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1</a:t>
            </a:r>
            <a:r>
              <a:rPr lang="el-GR" b="1" dirty="0" smtClean="0"/>
              <a:t>5</a:t>
            </a:r>
            <a:endParaRPr lang="el-GR" b="1" dirty="0"/>
          </a:p>
        </p:txBody>
      </p:sp>
      <p:sp>
        <p:nvSpPr>
          <p:cNvPr id="30" name="Oval 27"/>
          <p:cNvSpPr>
            <a:spLocks noChangeArrowheads="1"/>
          </p:cNvSpPr>
          <p:nvPr/>
        </p:nvSpPr>
        <p:spPr bwMode="auto">
          <a:xfrm>
            <a:off x="6156960" y="21336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2</a:t>
            </a:r>
            <a:r>
              <a:rPr lang="en-US" b="1" dirty="0" smtClean="0"/>
              <a:t>2</a:t>
            </a:r>
            <a:endParaRPr lang="el-GR" b="1" dirty="0"/>
          </a:p>
        </p:txBody>
      </p:sp>
      <p:sp>
        <p:nvSpPr>
          <p:cNvPr id="32" name="Oval 27"/>
          <p:cNvSpPr>
            <a:spLocks noChangeArrowheads="1"/>
          </p:cNvSpPr>
          <p:nvPr/>
        </p:nvSpPr>
        <p:spPr bwMode="auto">
          <a:xfrm>
            <a:off x="4861560" y="34594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18</a:t>
            </a:r>
            <a:endParaRPr lang="el-GR" b="1" dirty="0"/>
          </a:p>
        </p:txBody>
      </p:sp>
      <p:sp>
        <p:nvSpPr>
          <p:cNvPr id="36" name="Oval 27"/>
          <p:cNvSpPr>
            <a:spLocks noChangeArrowheads="1"/>
          </p:cNvSpPr>
          <p:nvPr/>
        </p:nvSpPr>
        <p:spPr bwMode="auto">
          <a:xfrm>
            <a:off x="6629400" y="28194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23</a:t>
            </a:r>
            <a:endParaRPr lang="el-GR" b="1" dirty="0"/>
          </a:p>
        </p:txBody>
      </p:sp>
      <p:cxnSp>
        <p:nvCxnSpPr>
          <p:cNvPr id="37" name="AutoShape 17"/>
          <p:cNvCxnSpPr>
            <a:cxnSpLocks noChangeShapeType="1"/>
            <a:stCxn id="36" idx="0"/>
            <a:endCxn id="30" idx="5"/>
          </p:cNvCxnSpPr>
          <p:nvPr/>
        </p:nvCxnSpPr>
        <p:spPr bwMode="auto">
          <a:xfrm flipH="1" flipV="1">
            <a:off x="6417123" y="2393763"/>
            <a:ext cx="36467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" name="AutoShape 17"/>
          <p:cNvCxnSpPr>
            <a:cxnSpLocks noChangeShapeType="1"/>
            <a:stCxn id="32" idx="0"/>
            <a:endCxn id="40" idx="5"/>
          </p:cNvCxnSpPr>
          <p:nvPr/>
        </p:nvCxnSpPr>
        <p:spPr bwMode="auto">
          <a:xfrm flipH="1" flipV="1">
            <a:off x="4679763" y="3033843"/>
            <a:ext cx="33419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9" name="Oval 12"/>
          <p:cNvSpPr>
            <a:spLocks noChangeArrowheads="1"/>
          </p:cNvSpPr>
          <p:nvPr/>
        </p:nvSpPr>
        <p:spPr bwMode="auto">
          <a:xfrm>
            <a:off x="5334000" y="1447800"/>
            <a:ext cx="304800" cy="304800"/>
          </a:xfrm>
          <a:prstGeom prst="ellipse">
            <a:avLst/>
          </a:prstGeom>
          <a:solidFill>
            <a:schemeClr val="bg1">
              <a:lumMod val="95000"/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</a:t>
            </a:r>
            <a:r>
              <a:rPr lang="en-US" b="1" dirty="0" smtClean="0"/>
              <a:t>9</a:t>
            </a:r>
            <a:endParaRPr lang="el-GR" b="1" dirty="0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419600" y="27736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16</a:t>
            </a:r>
            <a:endParaRPr lang="el-GR" b="1" dirty="0"/>
          </a:p>
        </p:txBody>
      </p:sp>
      <p:sp>
        <p:nvSpPr>
          <p:cNvPr id="44" name="AutoShape 10"/>
          <p:cNvSpPr>
            <a:spLocks noChangeArrowheads="1"/>
          </p:cNvSpPr>
          <p:nvPr/>
        </p:nvSpPr>
        <p:spPr bwMode="auto">
          <a:xfrm>
            <a:off x="4693920" y="3992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7" name="AutoShape 11"/>
          <p:cNvCxnSpPr>
            <a:cxnSpLocks noChangeShapeType="1"/>
            <a:stCxn id="44" idx="0"/>
            <a:endCxn id="32" idx="3"/>
          </p:cNvCxnSpPr>
          <p:nvPr/>
        </p:nvCxnSpPr>
        <p:spPr bwMode="auto">
          <a:xfrm flipV="1">
            <a:off x="4815840" y="3719643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8" name="AutoShape 10"/>
          <p:cNvSpPr>
            <a:spLocks noChangeArrowheads="1"/>
          </p:cNvSpPr>
          <p:nvPr/>
        </p:nvSpPr>
        <p:spPr bwMode="auto">
          <a:xfrm>
            <a:off x="6842760" y="3334311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9" name="AutoShape 11"/>
          <p:cNvCxnSpPr>
            <a:cxnSpLocks noChangeShapeType="1"/>
            <a:stCxn id="50" idx="0"/>
            <a:endCxn id="36" idx="3"/>
          </p:cNvCxnSpPr>
          <p:nvPr/>
        </p:nvCxnSpPr>
        <p:spPr bwMode="auto">
          <a:xfrm flipV="1">
            <a:off x="6598920" y="3079563"/>
            <a:ext cx="75117" cy="2547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0" name="AutoShape 10"/>
          <p:cNvSpPr>
            <a:spLocks noChangeArrowheads="1"/>
          </p:cNvSpPr>
          <p:nvPr/>
        </p:nvSpPr>
        <p:spPr bwMode="auto">
          <a:xfrm>
            <a:off x="6477000" y="3334311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3" name="AutoShape 11"/>
          <p:cNvCxnSpPr>
            <a:cxnSpLocks noChangeShapeType="1"/>
            <a:stCxn id="48" idx="0"/>
            <a:endCxn id="36" idx="5"/>
          </p:cNvCxnSpPr>
          <p:nvPr/>
        </p:nvCxnSpPr>
        <p:spPr bwMode="auto">
          <a:xfrm flipH="1" flipV="1">
            <a:off x="6889563" y="3079563"/>
            <a:ext cx="75117" cy="2547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4" name="AutoShape 10"/>
          <p:cNvSpPr>
            <a:spLocks noChangeArrowheads="1"/>
          </p:cNvSpPr>
          <p:nvPr/>
        </p:nvSpPr>
        <p:spPr bwMode="auto">
          <a:xfrm>
            <a:off x="6004560" y="2678991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8" name="AutoShape 11"/>
          <p:cNvCxnSpPr>
            <a:cxnSpLocks noChangeShapeType="1"/>
            <a:stCxn id="54" idx="0"/>
            <a:endCxn id="30" idx="3"/>
          </p:cNvCxnSpPr>
          <p:nvPr/>
        </p:nvCxnSpPr>
        <p:spPr bwMode="auto">
          <a:xfrm flipV="1">
            <a:off x="6126480" y="2393763"/>
            <a:ext cx="75117" cy="2852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AutoShape 17"/>
          <p:cNvCxnSpPr>
            <a:cxnSpLocks noChangeShapeType="1"/>
            <a:stCxn id="29" idx="0"/>
            <a:endCxn id="40" idx="3"/>
          </p:cNvCxnSpPr>
          <p:nvPr/>
        </p:nvCxnSpPr>
        <p:spPr bwMode="auto">
          <a:xfrm flipV="1">
            <a:off x="4191000" y="3033843"/>
            <a:ext cx="27323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17"/>
          <p:cNvCxnSpPr>
            <a:cxnSpLocks noChangeShapeType="1"/>
            <a:stCxn id="30" idx="0"/>
            <a:endCxn id="39" idx="5"/>
          </p:cNvCxnSpPr>
          <p:nvPr/>
        </p:nvCxnSpPr>
        <p:spPr bwMode="auto">
          <a:xfrm flipH="1" flipV="1">
            <a:off x="5594163" y="1707963"/>
            <a:ext cx="71519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17"/>
          <p:cNvCxnSpPr>
            <a:cxnSpLocks noChangeShapeType="1"/>
            <a:stCxn id="39" idx="3"/>
            <a:endCxn id="27" idx="0"/>
          </p:cNvCxnSpPr>
          <p:nvPr/>
        </p:nvCxnSpPr>
        <p:spPr bwMode="auto">
          <a:xfrm flipH="1">
            <a:off x="3733800" y="1707963"/>
            <a:ext cx="164483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11"/>
          <p:cNvCxnSpPr>
            <a:cxnSpLocks noChangeShapeType="1"/>
            <a:stCxn id="83" idx="0"/>
            <a:endCxn id="55" idx="3"/>
          </p:cNvCxnSpPr>
          <p:nvPr/>
        </p:nvCxnSpPr>
        <p:spPr bwMode="auto">
          <a:xfrm flipV="1">
            <a:off x="1234440" y="3003363"/>
            <a:ext cx="162959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9" name="Oval 27"/>
          <p:cNvSpPr>
            <a:spLocks noChangeArrowheads="1"/>
          </p:cNvSpPr>
          <p:nvPr/>
        </p:nvSpPr>
        <p:spPr bwMode="auto">
          <a:xfrm>
            <a:off x="472440" y="4057089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3</a:t>
            </a:r>
            <a:endParaRPr lang="el-GR" b="1" dirty="0"/>
          </a:p>
        </p:txBody>
      </p:sp>
      <p:sp>
        <p:nvSpPr>
          <p:cNvPr id="80" name="Oval 27"/>
          <p:cNvSpPr>
            <a:spLocks noChangeArrowheads="1"/>
          </p:cNvSpPr>
          <p:nvPr/>
        </p:nvSpPr>
        <p:spPr bwMode="auto">
          <a:xfrm>
            <a:off x="2225040" y="457633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8</a:t>
            </a:r>
            <a:endParaRPr lang="el-GR" b="1" dirty="0"/>
          </a:p>
        </p:txBody>
      </p:sp>
      <p:cxnSp>
        <p:nvCxnSpPr>
          <p:cNvPr id="81" name="AutoShape 17"/>
          <p:cNvCxnSpPr>
            <a:cxnSpLocks noChangeShapeType="1"/>
            <a:stCxn id="80" idx="1"/>
            <a:endCxn id="82" idx="5"/>
          </p:cNvCxnSpPr>
          <p:nvPr/>
        </p:nvCxnSpPr>
        <p:spPr bwMode="auto">
          <a:xfrm flipH="1" flipV="1">
            <a:off x="1951803" y="4330326"/>
            <a:ext cx="317874" cy="2906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2" name="Oval 15"/>
          <p:cNvSpPr>
            <a:spLocks noChangeArrowheads="1"/>
          </p:cNvSpPr>
          <p:nvPr/>
        </p:nvSpPr>
        <p:spPr bwMode="auto">
          <a:xfrm>
            <a:off x="1691640" y="4070163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7</a:t>
            </a:r>
            <a:endParaRPr lang="el-GR" b="1" dirty="0"/>
          </a:p>
        </p:txBody>
      </p:sp>
      <p:sp>
        <p:nvSpPr>
          <p:cNvPr id="83" name="Oval 27"/>
          <p:cNvSpPr>
            <a:spLocks noChangeArrowheads="1"/>
          </p:cNvSpPr>
          <p:nvPr/>
        </p:nvSpPr>
        <p:spPr bwMode="auto">
          <a:xfrm>
            <a:off x="1082040" y="34290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5</a:t>
            </a:r>
            <a:endParaRPr lang="el-GR" b="1" dirty="0"/>
          </a:p>
        </p:txBody>
      </p:sp>
      <p:sp>
        <p:nvSpPr>
          <p:cNvPr id="84" name="AutoShape 10"/>
          <p:cNvSpPr>
            <a:spLocks noChangeArrowheads="1"/>
          </p:cNvSpPr>
          <p:nvPr/>
        </p:nvSpPr>
        <p:spPr bwMode="auto">
          <a:xfrm>
            <a:off x="2072640" y="5136963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5" name="AutoShape 11"/>
          <p:cNvCxnSpPr>
            <a:cxnSpLocks noChangeShapeType="1"/>
            <a:stCxn id="84" idx="0"/>
            <a:endCxn id="80" idx="3"/>
          </p:cNvCxnSpPr>
          <p:nvPr/>
        </p:nvCxnSpPr>
        <p:spPr bwMode="auto">
          <a:xfrm flipV="1">
            <a:off x="2194560" y="4836495"/>
            <a:ext cx="75117" cy="3004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6" name="AutoShape 10"/>
          <p:cNvSpPr>
            <a:spLocks noChangeArrowheads="1"/>
          </p:cNvSpPr>
          <p:nvPr/>
        </p:nvSpPr>
        <p:spPr bwMode="auto">
          <a:xfrm>
            <a:off x="2438400" y="5136963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7" name="AutoShape 11"/>
          <p:cNvCxnSpPr>
            <a:cxnSpLocks noChangeShapeType="1"/>
            <a:stCxn id="86" idx="0"/>
            <a:endCxn id="80" idx="5"/>
          </p:cNvCxnSpPr>
          <p:nvPr/>
        </p:nvCxnSpPr>
        <p:spPr bwMode="auto">
          <a:xfrm flipH="1" flipV="1">
            <a:off x="2485203" y="4836495"/>
            <a:ext cx="75117" cy="3004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8" name="AutoShape 17"/>
          <p:cNvCxnSpPr>
            <a:cxnSpLocks noChangeShapeType="1"/>
            <a:stCxn id="79" idx="0"/>
            <a:endCxn id="83" idx="3"/>
          </p:cNvCxnSpPr>
          <p:nvPr/>
        </p:nvCxnSpPr>
        <p:spPr bwMode="auto">
          <a:xfrm flipV="1">
            <a:off x="624840" y="3689163"/>
            <a:ext cx="501837" cy="36792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9" name="AutoShape 17"/>
          <p:cNvCxnSpPr>
            <a:cxnSpLocks noChangeShapeType="1"/>
            <a:stCxn id="82" idx="1"/>
            <a:endCxn id="83" idx="5"/>
          </p:cNvCxnSpPr>
          <p:nvPr/>
        </p:nvCxnSpPr>
        <p:spPr bwMode="auto">
          <a:xfrm flipH="1" flipV="1">
            <a:off x="1342203" y="3689163"/>
            <a:ext cx="394074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0" name="AutoShape 10"/>
          <p:cNvSpPr>
            <a:spLocks noChangeArrowheads="1"/>
          </p:cNvSpPr>
          <p:nvPr/>
        </p:nvSpPr>
        <p:spPr bwMode="auto">
          <a:xfrm>
            <a:off x="304800" y="4603563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1" name="AutoShape 11"/>
          <p:cNvCxnSpPr>
            <a:cxnSpLocks noChangeShapeType="1"/>
            <a:stCxn id="90" idx="0"/>
            <a:endCxn id="79" idx="3"/>
          </p:cNvCxnSpPr>
          <p:nvPr/>
        </p:nvCxnSpPr>
        <p:spPr bwMode="auto">
          <a:xfrm flipV="1">
            <a:off x="426720" y="4317252"/>
            <a:ext cx="90357" cy="28631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2" name="AutoShape 10"/>
          <p:cNvSpPr>
            <a:spLocks noChangeArrowheads="1"/>
          </p:cNvSpPr>
          <p:nvPr/>
        </p:nvSpPr>
        <p:spPr bwMode="auto">
          <a:xfrm>
            <a:off x="1524000" y="4603563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3" name="AutoShape 11"/>
          <p:cNvCxnSpPr>
            <a:cxnSpLocks noChangeShapeType="1"/>
            <a:stCxn id="92" idx="0"/>
            <a:endCxn id="82" idx="3"/>
          </p:cNvCxnSpPr>
          <p:nvPr/>
        </p:nvCxnSpPr>
        <p:spPr bwMode="auto">
          <a:xfrm flipV="1">
            <a:off x="1645920" y="4330326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8" name="AutoShape 10"/>
          <p:cNvSpPr>
            <a:spLocks noChangeArrowheads="1"/>
          </p:cNvSpPr>
          <p:nvPr/>
        </p:nvSpPr>
        <p:spPr bwMode="auto">
          <a:xfrm>
            <a:off x="685800" y="4603563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9" name="AutoShape 11"/>
          <p:cNvCxnSpPr>
            <a:cxnSpLocks noChangeShapeType="1"/>
            <a:stCxn id="98" idx="0"/>
            <a:endCxn id="79" idx="5"/>
          </p:cNvCxnSpPr>
          <p:nvPr/>
        </p:nvCxnSpPr>
        <p:spPr bwMode="auto">
          <a:xfrm flipH="1" flipV="1">
            <a:off x="732603" y="4317252"/>
            <a:ext cx="75117" cy="28631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8" name="AutoShape 11"/>
          <p:cNvCxnSpPr>
            <a:cxnSpLocks noChangeShapeType="1"/>
            <a:stCxn id="55" idx="0"/>
            <a:endCxn id="27" idx="3"/>
          </p:cNvCxnSpPr>
          <p:nvPr/>
        </p:nvCxnSpPr>
        <p:spPr bwMode="auto">
          <a:xfrm flipV="1">
            <a:off x="2971800" y="2393763"/>
            <a:ext cx="654237" cy="349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" name="AutoShape 11"/>
          <p:cNvCxnSpPr>
            <a:cxnSpLocks noChangeShapeType="1"/>
            <a:stCxn id="40" idx="0"/>
            <a:endCxn id="27" idx="5"/>
          </p:cNvCxnSpPr>
          <p:nvPr/>
        </p:nvCxnSpPr>
        <p:spPr bwMode="auto">
          <a:xfrm flipH="1" flipV="1">
            <a:off x="3841563" y="2393763"/>
            <a:ext cx="730437" cy="3799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4" name="113 - TextBox"/>
          <p:cNvSpPr txBox="1"/>
          <p:nvPr/>
        </p:nvSpPr>
        <p:spPr>
          <a:xfrm>
            <a:off x="457200" y="1143000"/>
            <a:ext cx="226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splay(</a:t>
            </a:r>
            <a:r>
              <a:rPr lang="el-GR" dirty="0" smtClean="0">
                <a:latin typeface="Calibri" pitchFamily="34" charset="0"/>
              </a:rPr>
              <a:t>19</a:t>
            </a:r>
            <a:r>
              <a:rPr lang="en-US" b="1" dirty="0" smtClean="0">
                <a:latin typeface="Calibri" pitchFamily="34" charset="0"/>
              </a:rPr>
              <a:t>)   </a:t>
            </a:r>
            <a:r>
              <a:rPr lang="el-GR" dirty="0" smtClean="0"/>
              <a:t>(συνέχεια)</a:t>
            </a:r>
            <a:endParaRPr lang="el-GR" dirty="0"/>
          </a:p>
        </p:txBody>
      </p:sp>
      <p:sp>
        <p:nvSpPr>
          <p:cNvPr id="61" name="AutoShape 10"/>
          <p:cNvSpPr>
            <a:spLocks noChangeArrowheads="1"/>
          </p:cNvSpPr>
          <p:nvPr/>
        </p:nvSpPr>
        <p:spPr bwMode="auto">
          <a:xfrm>
            <a:off x="5090160" y="3992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2" name="AutoShape 11"/>
          <p:cNvCxnSpPr>
            <a:cxnSpLocks noChangeShapeType="1"/>
            <a:stCxn id="61" idx="0"/>
            <a:endCxn id="32" idx="5"/>
          </p:cNvCxnSpPr>
          <p:nvPr/>
        </p:nvCxnSpPr>
        <p:spPr bwMode="auto">
          <a:xfrm flipH="1" flipV="1">
            <a:off x="5121723" y="3719643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3" name="AutoShape 10"/>
          <p:cNvSpPr>
            <a:spLocks noChangeArrowheads="1"/>
          </p:cNvSpPr>
          <p:nvPr/>
        </p:nvSpPr>
        <p:spPr bwMode="auto">
          <a:xfrm>
            <a:off x="3886200" y="3992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4" name="AutoShape 11"/>
          <p:cNvCxnSpPr>
            <a:cxnSpLocks noChangeShapeType="1"/>
            <a:stCxn id="73" idx="0"/>
            <a:endCxn id="29" idx="3"/>
          </p:cNvCxnSpPr>
          <p:nvPr/>
        </p:nvCxnSpPr>
        <p:spPr bwMode="auto">
          <a:xfrm flipV="1">
            <a:off x="4008120" y="3719643"/>
            <a:ext cx="7511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5" name="AutoShape 10"/>
          <p:cNvSpPr>
            <a:spLocks noChangeArrowheads="1"/>
          </p:cNvSpPr>
          <p:nvPr/>
        </p:nvSpPr>
        <p:spPr bwMode="auto">
          <a:xfrm>
            <a:off x="4282440" y="3992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6" name="AutoShape 11"/>
          <p:cNvCxnSpPr>
            <a:cxnSpLocks noChangeShapeType="1"/>
            <a:stCxn id="75" idx="0"/>
            <a:endCxn id="29" idx="5"/>
          </p:cNvCxnSpPr>
          <p:nvPr/>
        </p:nvCxnSpPr>
        <p:spPr bwMode="auto">
          <a:xfrm flipH="1" flipV="1">
            <a:off x="4298763" y="3719643"/>
            <a:ext cx="10559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5" name="Oval 27"/>
          <p:cNvSpPr>
            <a:spLocks noChangeArrowheads="1"/>
          </p:cNvSpPr>
          <p:nvPr/>
        </p:nvSpPr>
        <p:spPr bwMode="auto">
          <a:xfrm>
            <a:off x="2819400" y="2743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</a:t>
            </a:r>
            <a:r>
              <a:rPr lang="en-US" b="1" dirty="0" smtClean="0"/>
              <a:t>0</a:t>
            </a:r>
            <a:endParaRPr lang="el-GR" b="1" dirty="0"/>
          </a:p>
        </p:txBody>
      </p:sp>
      <p:sp>
        <p:nvSpPr>
          <p:cNvPr id="66" name="AutoShape 10"/>
          <p:cNvSpPr>
            <a:spLocks noChangeArrowheads="1"/>
          </p:cNvSpPr>
          <p:nvPr/>
        </p:nvSpPr>
        <p:spPr bwMode="auto">
          <a:xfrm>
            <a:off x="3048000" y="33070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1" name="AutoShape 11"/>
          <p:cNvCxnSpPr>
            <a:cxnSpLocks noChangeShapeType="1"/>
            <a:stCxn id="66" idx="0"/>
            <a:endCxn id="55" idx="5"/>
          </p:cNvCxnSpPr>
          <p:nvPr/>
        </p:nvCxnSpPr>
        <p:spPr bwMode="auto">
          <a:xfrm flipH="1" flipV="1">
            <a:off x="3079563" y="3003363"/>
            <a:ext cx="90357" cy="3037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4" name="93 - Ελεύθερη σχεδίαση"/>
          <p:cNvSpPr/>
          <p:nvPr/>
        </p:nvSpPr>
        <p:spPr bwMode="auto">
          <a:xfrm>
            <a:off x="2346385" y="1258019"/>
            <a:ext cx="3719422" cy="2035834"/>
          </a:xfrm>
          <a:custGeom>
            <a:avLst/>
            <a:gdLst>
              <a:gd name="connsiteX0" fmla="*/ 2751826 w 3719422"/>
              <a:gd name="connsiteY0" fmla="*/ 165339 h 2035834"/>
              <a:gd name="connsiteX1" fmla="*/ 3252158 w 3719422"/>
              <a:gd name="connsiteY1" fmla="*/ 10064 h 2035834"/>
              <a:gd name="connsiteX2" fmla="*/ 3657600 w 3719422"/>
              <a:gd name="connsiteY2" fmla="*/ 225724 h 2035834"/>
              <a:gd name="connsiteX3" fmla="*/ 3355675 w 3719422"/>
              <a:gd name="connsiteY3" fmla="*/ 674298 h 2035834"/>
              <a:gd name="connsiteX4" fmla="*/ 1475117 w 3719422"/>
              <a:gd name="connsiteY4" fmla="*/ 1338532 h 2035834"/>
              <a:gd name="connsiteX5" fmla="*/ 603849 w 3719422"/>
              <a:gd name="connsiteY5" fmla="*/ 1985513 h 2035834"/>
              <a:gd name="connsiteX6" fmla="*/ 69011 w 3719422"/>
              <a:gd name="connsiteY6" fmla="*/ 1640456 h 2035834"/>
              <a:gd name="connsiteX7" fmla="*/ 1017917 w 3719422"/>
              <a:gd name="connsiteY7" fmla="*/ 933090 h 2035834"/>
              <a:gd name="connsiteX8" fmla="*/ 2751826 w 3719422"/>
              <a:gd name="connsiteY8" fmla="*/ 165339 h 203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9422" h="2035834">
                <a:moveTo>
                  <a:pt x="2751826" y="165339"/>
                </a:moveTo>
                <a:cubicBezTo>
                  <a:pt x="3124199" y="11501"/>
                  <a:pt x="3101196" y="0"/>
                  <a:pt x="3252158" y="10064"/>
                </a:cubicBezTo>
                <a:cubicBezTo>
                  <a:pt x="3403120" y="20128"/>
                  <a:pt x="3640347" y="115018"/>
                  <a:pt x="3657600" y="225724"/>
                </a:cubicBezTo>
                <a:cubicBezTo>
                  <a:pt x="3674853" y="336430"/>
                  <a:pt x="3719422" y="488830"/>
                  <a:pt x="3355675" y="674298"/>
                </a:cubicBezTo>
                <a:cubicBezTo>
                  <a:pt x="2991928" y="859766"/>
                  <a:pt x="1933755" y="1119996"/>
                  <a:pt x="1475117" y="1338532"/>
                </a:cubicBezTo>
                <a:cubicBezTo>
                  <a:pt x="1016479" y="1557068"/>
                  <a:pt x="838200" y="1935192"/>
                  <a:pt x="603849" y="1985513"/>
                </a:cubicBezTo>
                <a:cubicBezTo>
                  <a:pt x="369498" y="2035834"/>
                  <a:pt x="0" y="1815860"/>
                  <a:pt x="69011" y="1640456"/>
                </a:cubicBezTo>
                <a:cubicBezTo>
                  <a:pt x="138022" y="1465052"/>
                  <a:pt x="576532" y="1177505"/>
                  <a:pt x="1017917" y="933090"/>
                </a:cubicBezTo>
                <a:cubicBezTo>
                  <a:pt x="1459302" y="688675"/>
                  <a:pt x="2379453" y="319177"/>
                  <a:pt x="2751826" y="165339"/>
                </a:cubicBezTo>
                <a:close/>
              </a:path>
            </a:pathLst>
          </a:custGeom>
          <a:solidFill>
            <a:srgbClr val="FFFF99">
              <a:alpha val="20000"/>
            </a:srgbClr>
          </a:solidFill>
          <a:ln w="9525" cap="flat" cmpd="sng" algn="ctr">
            <a:solidFill>
              <a:srgbClr val="FF99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5" name="94 - TextBox"/>
          <p:cNvSpPr txBox="1"/>
          <p:nvPr/>
        </p:nvSpPr>
        <p:spPr>
          <a:xfrm>
            <a:off x="1676400" y="1981200"/>
            <a:ext cx="986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μετά το </a:t>
            </a:r>
          </a:p>
          <a:p>
            <a:r>
              <a:rPr lang="en-US" dirty="0" err="1" smtClean="0"/>
              <a:t>zig-zig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Αρθρωτά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splay trees)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7197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3581400" y="21336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12</a:t>
            </a:r>
            <a:endParaRPr lang="el-GR" b="1" dirty="0"/>
          </a:p>
        </p:txBody>
      </p:sp>
      <p:sp>
        <p:nvSpPr>
          <p:cNvPr id="29" name="Oval 27"/>
          <p:cNvSpPr>
            <a:spLocks noChangeArrowheads="1"/>
          </p:cNvSpPr>
          <p:nvPr/>
        </p:nvSpPr>
        <p:spPr bwMode="auto">
          <a:xfrm>
            <a:off x="4038600" y="34594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1</a:t>
            </a:r>
            <a:r>
              <a:rPr lang="el-GR" b="1" dirty="0" smtClean="0"/>
              <a:t>5</a:t>
            </a:r>
            <a:endParaRPr lang="el-GR" b="1" dirty="0"/>
          </a:p>
        </p:txBody>
      </p:sp>
      <p:sp>
        <p:nvSpPr>
          <p:cNvPr id="30" name="Oval 27"/>
          <p:cNvSpPr>
            <a:spLocks noChangeArrowheads="1"/>
          </p:cNvSpPr>
          <p:nvPr/>
        </p:nvSpPr>
        <p:spPr bwMode="auto">
          <a:xfrm>
            <a:off x="6156960" y="21336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2</a:t>
            </a:r>
            <a:r>
              <a:rPr lang="en-US" b="1" dirty="0" smtClean="0"/>
              <a:t>2</a:t>
            </a:r>
            <a:endParaRPr lang="el-GR" b="1" dirty="0"/>
          </a:p>
        </p:txBody>
      </p:sp>
      <p:sp>
        <p:nvSpPr>
          <p:cNvPr id="32" name="Oval 27"/>
          <p:cNvSpPr>
            <a:spLocks noChangeArrowheads="1"/>
          </p:cNvSpPr>
          <p:nvPr/>
        </p:nvSpPr>
        <p:spPr bwMode="auto">
          <a:xfrm>
            <a:off x="4861560" y="34594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18</a:t>
            </a:r>
            <a:endParaRPr lang="el-GR" b="1" dirty="0"/>
          </a:p>
        </p:txBody>
      </p:sp>
      <p:sp>
        <p:nvSpPr>
          <p:cNvPr id="36" name="Oval 27"/>
          <p:cNvSpPr>
            <a:spLocks noChangeArrowheads="1"/>
          </p:cNvSpPr>
          <p:nvPr/>
        </p:nvSpPr>
        <p:spPr bwMode="auto">
          <a:xfrm>
            <a:off x="6629400" y="28194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23</a:t>
            </a:r>
            <a:endParaRPr lang="el-GR" b="1" dirty="0"/>
          </a:p>
        </p:txBody>
      </p:sp>
      <p:cxnSp>
        <p:nvCxnSpPr>
          <p:cNvPr id="37" name="AutoShape 17"/>
          <p:cNvCxnSpPr>
            <a:cxnSpLocks noChangeShapeType="1"/>
            <a:stCxn id="36" idx="0"/>
            <a:endCxn id="30" idx="5"/>
          </p:cNvCxnSpPr>
          <p:nvPr/>
        </p:nvCxnSpPr>
        <p:spPr bwMode="auto">
          <a:xfrm flipH="1" flipV="1">
            <a:off x="6417123" y="2393763"/>
            <a:ext cx="36467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" name="AutoShape 17"/>
          <p:cNvCxnSpPr>
            <a:cxnSpLocks noChangeShapeType="1"/>
            <a:stCxn id="32" idx="0"/>
            <a:endCxn id="40" idx="5"/>
          </p:cNvCxnSpPr>
          <p:nvPr/>
        </p:nvCxnSpPr>
        <p:spPr bwMode="auto">
          <a:xfrm flipH="1" flipV="1">
            <a:off x="4679763" y="3033843"/>
            <a:ext cx="33419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9" name="Oval 12"/>
          <p:cNvSpPr>
            <a:spLocks noChangeArrowheads="1"/>
          </p:cNvSpPr>
          <p:nvPr/>
        </p:nvSpPr>
        <p:spPr bwMode="auto">
          <a:xfrm>
            <a:off x="5334000" y="1447800"/>
            <a:ext cx="304800" cy="304800"/>
          </a:xfrm>
          <a:prstGeom prst="ellipse">
            <a:avLst/>
          </a:prstGeom>
          <a:solidFill>
            <a:schemeClr val="bg1">
              <a:lumMod val="95000"/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</a:t>
            </a:r>
            <a:r>
              <a:rPr lang="en-US" b="1" dirty="0" smtClean="0"/>
              <a:t>9</a:t>
            </a:r>
            <a:endParaRPr lang="el-GR" b="1" dirty="0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419600" y="27736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16</a:t>
            </a:r>
            <a:endParaRPr lang="el-GR" b="1" dirty="0"/>
          </a:p>
        </p:txBody>
      </p:sp>
      <p:sp>
        <p:nvSpPr>
          <p:cNvPr id="44" name="AutoShape 10"/>
          <p:cNvSpPr>
            <a:spLocks noChangeArrowheads="1"/>
          </p:cNvSpPr>
          <p:nvPr/>
        </p:nvSpPr>
        <p:spPr bwMode="auto">
          <a:xfrm>
            <a:off x="4693920" y="3992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7" name="AutoShape 11"/>
          <p:cNvCxnSpPr>
            <a:cxnSpLocks noChangeShapeType="1"/>
            <a:stCxn id="44" idx="0"/>
            <a:endCxn id="32" idx="3"/>
          </p:cNvCxnSpPr>
          <p:nvPr/>
        </p:nvCxnSpPr>
        <p:spPr bwMode="auto">
          <a:xfrm flipV="1">
            <a:off x="4815840" y="3719643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8" name="AutoShape 10"/>
          <p:cNvSpPr>
            <a:spLocks noChangeArrowheads="1"/>
          </p:cNvSpPr>
          <p:nvPr/>
        </p:nvSpPr>
        <p:spPr bwMode="auto">
          <a:xfrm>
            <a:off x="6842760" y="3334311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9" name="AutoShape 11"/>
          <p:cNvCxnSpPr>
            <a:cxnSpLocks noChangeShapeType="1"/>
            <a:stCxn id="50" idx="0"/>
            <a:endCxn id="36" idx="3"/>
          </p:cNvCxnSpPr>
          <p:nvPr/>
        </p:nvCxnSpPr>
        <p:spPr bwMode="auto">
          <a:xfrm flipV="1">
            <a:off x="6598920" y="3079563"/>
            <a:ext cx="75117" cy="2547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0" name="AutoShape 10"/>
          <p:cNvSpPr>
            <a:spLocks noChangeArrowheads="1"/>
          </p:cNvSpPr>
          <p:nvPr/>
        </p:nvSpPr>
        <p:spPr bwMode="auto">
          <a:xfrm>
            <a:off x="6477000" y="3334311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3" name="AutoShape 11"/>
          <p:cNvCxnSpPr>
            <a:cxnSpLocks noChangeShapeType="1"/>
            <a:stCxn id="48" idx="0"/>
            <a:endCxn id="36" idx="5"/>
          </p:cNvCxnSpPr>
          <p:nvPr/>
        </p:nvCxnSpPr>
        <p:spPr bwMode="auto">
          <a:xfrm flipH="1" flipV="1">
            <a:off x="6889563" y="3079563"/>
            <a:ext cx="75117" cy="2547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4" name="AutoShape 10"/>
          <p:cNvSpPr>
            <a:spLocks noChangeArrowheads="1"/>
          </p:cNvSpPr>
          <p:nvPr/>
        </p:nvSpPr>
        <p:spPr bwMode="auto">
          <a:xfrm>
            <a:off x="6004560" y="2678991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8" name="AutoShape 11"/>
          <p:cNvCxnSpPr>
            <a:cxnSpLocks noChangeShapeType="1"/>
            <a:stCxn id="54" idx="0"/>
            <a:endCxn id="30" idx="3"/>
          </p:cNvCxnSpPr>
          <p:nvPr/>
        </p:nvCxnSpPr>
        <p:spPr bwMode="auto">
          <a:xfrm flipV="1">
            <a:off x="6126480" y="2393763"/>
            <a:ext cx="75117" cy="2852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AutoShape 17"/>
          <p:cNvCxnSpPr>
            <a:cxnSpLocks noChangeShapeType="1"/>
            <a:stCxn id="29" idx="0"/>
            <a:endCxn id="40" idx="3"/>
          </p:cNvCxnSpPr>
          <p:nvPr/>
        </p:nvCxnSpPr>
        <p:spPr bwMode="auto">
          <a:xfrm flipV="1">
            <a:off x="4191000" y="3033843"/>
            <a:ext cx="27323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17"/>
          <p:cNvCxnSpPr>
            <a:cxnSpLocks noChangeShapeType="1"/>
            <a:stCxn id="30" idx="0"/>
            <a:endCxn id="39" idx="5"/>
          </p:cNvCxnSpPr>
          <p:nvPr/>
        </p:nvCxnSpPr>
        <p:spPr bwMode="auto">
          <a:xfrm flipH="1" flipV="1">
            <a:off x="5594163" y="1707963"/>
            <a:ext cx="71519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17"/>
          <p:cNvCxnSpPr>
            <a:cxnSpLocks noChangeShapeType="1"/>
            <a:stCxn id="39" idx="3"/>
            <a:endCxn id="27" idx="0"/>
          </p:cNvCxnSpPr>
          <p:nvPr/>
        </p:nvCxnSpPr>
        <p:spPr bwMode="auto">
          <a:xfrm flipH="1">
            <a:off x="3733800" y="1707963"/>
            <a:ext cx="164483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11"/>
          <p:cNvCxnSpPr>
            <a:cxnSpLocks noChangeShapeType="1"/>
            <a:stCxn id="83" idx="0"/>
            <a:endCxn id="55" idx="3"/>
          </p:cNvCxnSpPr>
          <p:nvPr/>
        </p:nvCxnSpPr>
        <p:spPr bwMode="auto">
          <a:xfrm flipV="1">
            <a:off x="1234440" y="3003363"/>
            <a:ext cx="162959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9" name="Oval 27"/>
          <p:cNvSpPr>
            <a:spLocks noChangeArrowheads="1"/>
          </p:cNvSpPr>
          <p:nvPr/>
        </p:nvSpPr>
        <p:spPr bwMode="auto">
          <a:xfrm>
            <a:off x="472440" y="4057089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3</a:t>
            </a:r>
            <a:endParaRPr lang="el-GR" b="1" dirty="0"/>
          </a:p>
        </p:txBody>
      </p:sp>
      <p:sp>
        <p:nvSpPr>
          <p:cNvPr id="80" name="Oval 27"/>
          <p:cNvSpPr>
            <a:spLocks noChangeArrowheads="1"/>
          </p:cNvSpPr>
          <p:nvPr/>
        </p:nvSpPr>
        <p:spPr bwMode="auto">
          <a:xfrm>
            <a:off x="2225040" y="457633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8</a:t>
            </a:r>
            <a:endParaRPr lang="el-GR" b="1" dirty="0"/>
          </a:p>
        </p:txBody>
      </p:sp>
      <p:cxnSp>
        <p:nvCxnSpPr>
          <p:cNvPr id="81" name="AutoShape 17"/>
          <p:cNvCxnSpPr>
            <a:cxnSpLocks noChangeShapeType="1"/>
            <a:stCxn id="80" idx="1"/>
            <a:endCxn id="82" idx="5"/>
          </p:cNvCxnSpPr>
          <p:nvPr/>
        </p:nvCxnSpPr>
        <p:spPr bwMode="auto">
          <a:xfrm flipH="1" flipV="1">
            <a:off x="1951803" y="4330326"/>
            <a:ext cx="317874" cy="2906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2" name="Oval 15"/>
          <p:cNvSpPr>
            <a:spLocks noChangeArrowheads="1"/>
          </p:cNvSpPr>
          <p:nvPr/>
        </p:nvSpPr>
        <p:spPr bwMode="auto">
          <a:xfrm>
            <a:off x="1691640" y="4070163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7</a:t>
            </a:r>
            <a:endParaRPr lang="el-GR" b="1" dirty="0"/>
          </a:p>
        </p:txBody>
      </p:sp>
      <p:sp>
        <p:nvSpPr>
          <p:cNvPr id="83" name="Oval 27"/>
          <p:cNvSpPr>
            <a:spLocks noChangeArrowheads="1"/>
          </p:cNvSpPr>
          <p:nvPr/>
        </p:nvSpPr>
        <p:spPr bwMode="auto">
          <a:xfrm>
            <a:off x="1082040" y="34290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5</a:t>
            </a:r>
            <a:endParaRPr lang="el-GR" b="1" dirty="0"/>
          </a:p>
        </p:txBody>
      </p:sp>
      <p:sp>
        <p:nvSpPr>
          <p:cNvPr id="84" name="AutoShape 10"/>
          <p:cNvSpPr>
            <a:spLocks noChangeArrowheads="1"/>
          </p:cNvSpPr>
          <p:nvPr/>
        </p:nvSpPr>
        <p:spPr bwMode="auto">
          <a:xfrm>
            <a:off x="2072640" y="5136963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5" name="AutoShape 11"/>
          <p:cNvCxnSpPr>
            <a:cxnSpLocks noChangeShapeType="1"/>
            <a:stCxn id="84" idx="0"/>
            <a:endCxn id="80" idx="3"/>
          </p:cNvCxnSpPr>
          <p:nvPr/>
        </p:nvCxnSpPr>
        <p:spPr bwMode="auto">
          <a:xfrm flipV="1">
            <a:off x="2194560" y="4836495"/>
            <a:ext cx="75117" cy="3004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6" name="AutoShape 10"/>
          <p:cNvSpPr>
            <a:spLocks noChangeArrowheads="1"/>
          </p:cNvSpPr>
          <p:nvPr/>
        </p:nvSpPr>
        <p:spPr bwMode="auto">
          <a:xfrm>
            <a:off x="2438400" y="5136963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7" name="AutoShape 11"/>
          <p:cNvCxnSpPr>
            <a:cxnSpLocks noChangeShapeType="1"/>
            <a:stCxn id="86" idx="0"/>
            <a:endCxn id="80" idx="5"/>
          </p:cNvCxnSpPr>
          <p:nvPr/>
        </p:nvCxnSpPr>
        <p:spPr bwMode="auto">
          <a:xfrm flipH="1" flipV="1">
            <a:off x="2485203" y="4836495"/>
            <a:ext cx="75117" cy="3004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8" name="AutoShape 17"/>
          <p:cNvCxnSpPr>
            <a:cxnSpLocks noChangeShapeType="1"/>
            <a:stCxn id="79" idx="0"/>
            <a:endCxn id="83" idx="3"/>
          </p:cNvCxnSpPr>
          <p:nvPr/>
        </p:nvCxnSpPr>
        <p:spPr bwMode="auto">
          <a:xfrm flipV="1">
            <a:off x="624840" y="3689163"/>
            <a:ext cx="501837" cy="36792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9" name="AutoShape 17"/>
          <p:cNvCxnSpPr>
            <a:cxnSpLocks noChangeShapeType="1"/>
            <a:stCxn id="82" idx="1"/>
            <a:endCxn id="83" idx="5"/>
          </p:cNvCxnSpPr>
          <p:nvPr/>
        </p:nvCxnSpPr>
        <p:spPr bwMode="auto">
          <a:xfrm flipH="1" flipV="1">
            <a:off x="1342203" y="3689163"/>
            <a:ext cx="394074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0" name="AutoShape 10"/>
          <p:cNvSpPr>
            <a:spLocks noChangeArrowheads="1"/>
          </p:cNvSpPr>
          <p:nvPr/>
        </p:nvSpPr>
        <p:spPr bwMode="auto">
          <a:xfrm>
            <a:off x="304800" y="4603563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1" name="AutoShape 11"/>
          <p:cNvCxnSpPr>
            <a:cxnSpLocks noChangeShapeType="1"/>
            <a:stCxn id="90" idx="0"/>
            <a:endCxn id="79" idx="3"/>
          </p:cNvCxnSpPr>
          <p:nvPr/>
        </p:nvCxnSpPr>
        <p:spPr bwMode="auto">
          <a:xfrm flipV="1">
            <a:off x="426720" y="4317252"/>
            <a:ext cx="90357" cy="28631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2" name="AutoShape 10"/>
          <p:cNvSpPr>
            <a:spLocks noChangeArrowheads="1"/>
          </p:cNvSpPr>
          <p:nvPr/>
        </p:nvSpPr>
        <p:spPr bwMode="auto">
          <a:xfrm>
            <a:off x="1524000" y="4603563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3" name="AutoShape 11"/>
          <p:cNvCxnSpPr>
            <a:cxnSpLocks noChangeShapeType="1"/>
            <a:stCxn id="92" idx="0"/>
            <a:endCxn id="82" idx="3"/>
          </p:cNvCxnSpPr>
          <p:nvPr/>
        </p:nvCxnSpPr>
        <p:spPr bwMode="auto">
          <a:xfrm flipV="1">
            <a:off x="1645920" y="4330326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8" name="AutoShape 10"/>
          <p:cNvSpPr>
            <a:spLocks noChangeArrowheads="1"/>
          </p:cNvSpPr>
          <p:nvPr/>
        </p:nvSpPr>
        <p:spPr bwMode="auto">
          <a:xfrm>
            <a:off x="685800" y="4603563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9" name="AutoShape 11"/>
          <p:cNvCxnSpPr>
            <a:cxnSpLocks noChangeShapeType="1"/>
            <a:stCxn id="98" idx="0"/>
            <a:endCxn id="79" idx="5"/>
          </p:cNvCxnSpPr>
          <p:nvPr/>
        </p:nvCxnSpPr>
        <p:spPr bwMode="auto">
          <a:xfrm flipH="1" flipV="1">
            <a:off x="732603" y="4317252"/>
            <a:ext cx="75117" cy="28631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8" name="AutoShape 11"/>
          <p:cNvCxnSpPr>
            <a:cxnSpLocks noChangeShapeType="1"/>
            <a:stCxn id="55" idx="0"/>
            <a:endCxn id="27" idx="3"/>
          </p:cNvCxnSpPr>
          <p:nvPr/>
        </p:nvCxnSpPr>
        <p:spPr bwMode="auto">
          <a:xfrm flipV="1">
            <a:off x="2971800" y="2393763"/>
            <a:ext cx="654237" cy="349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" name="AutoShape 11"/>
          <p:cNvCxnSpPr>
            <a:cxnSpLocks noChangeShapeType="1"/>
            <a:stCxn id="40" idx="0"/>
            <a:endCxn id="27" idx="5"/>
          </p:cNvCxnSpPr>
          <p:nvPr/>
        </p:nvCxnSpPr>
        <p:spPr bwMode="auto">
          <a:xfrm flipH="1" flipV="1">
            <a:off x="3841563" y="2393763"/>
            <a:ext cx="730437" cy="3799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4" name="113 - TextBox"/>
          <p:cNvSpPr txBox="1"/>
          <p:nvPr/>
        </p:nvSpPr>
        <p:spPr>
          <a:xfrm>
            <a:off x="457200" y="1143000"/>
            <a:ext cx="226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splay(</a:t>
            </a:r>
            <a:r>
              <a:rPr lang="el-GR" dirty="0" smtClean="0">
                <a:latin typeface="Calibri" pitchFamily="34" charset="0"/>
              </a:rPr>
              <a:t>19</a:t>
            </a:r>
            <a:r>
              <a:rPr lang="en-US" b="1" dirty="0" smtClean="0">
                <a:latin typeface="Calibri" pitchFamily="34" charset="0"/>
              </a:rPr>
              <a:t>)   </a:t>
            </a:r>
            <a:r>
              <a:rPr lang="el-GR" dirty="0" smtClean="0"/>
              <a:t>(συνέχεια)</a:t>
            </a:r>
            <a:endParaRPr lang="el-GR" dirty="0"/>
          </a:p>
        </p:txBody>
      </p:sp>
      <p:sp>
        <p:nvSpPr>
          <p:cNvPr id="61" name="AutoShape 10"/>
          <p:cNvSpPr>
            <a:spLocks noChangeArrowheads="1"/>
          </p:cNvSpPr>
          <p:nvPr/>
        </p:nvSpPr>
        <p:spPr bwMode="auto">
          <a:xfrm>
            <a:off x="5090160" y="3992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2" name="AutoShape 11"/>
          <p:cNvCxnSpPr>
            <a:cxnSpLocks noChangeShapeType="1"/>
            <a:stCxn id="61" idx="0"/>
            <a:endCxn id="32" idx="5"/>
          </p:cNvCxnSpPr>
          <p:nvPr/>
        </p:nvCxnSpPr>
        <p:spPr bwMode="auto">
          <a:xfrm flipH="1" flipV="1">
            <a:off x="5121723" y="3719643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3" name="AutoShape 10"/>
          <p:cNvSpPr>
            <a:spLocks noChangeArrowheads="1"/>
          </p:cNvSpPr>
          <p:nvPr/>
        </p:nvSpPr>
        <p:spPr bwMode="auto">
          <a:xfrm>
            <a:off x="3886200" y="3992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4" name="AutoShape 11"/>
          <p:cNvCxnSpPr>
            <a:cxnSpLocks noChangeShapeType="1"/>
            <a:stCxn id="73" idx="0"/>
            <a:endCxn id="29" idx="3"/>
          </p:cNvCxnSpPr>
          <p:nvPr/>
        </p:nvCxnSpPr>
        <p:spPr bwMode="auto">
          <a:xfrm flipV="1">
            <a:off x="4008120" y="3719643"/>
            <a:ext cx="7511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5" name="AutoShape 10"/>
          <p:cNvSpPr>
            <a:spLocks noChangeArrowheads="1"/>
          </p:cNvSpPr>
          <p:nvPr/>
        </p:nvSpPr>
        <p:spPr bwMode="auto">
          <a:xfrm>
            <a:off x="4282440" y="3992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6" name="AutoShape 11"/>
          <p:cNvCxnSpPr>
            <a:cxnSpLocks noChangeShapeType="1"/>
            <a:stCxn id="75" idx="0"/>
            <a:endCxn id="29" idx="5"/>
          </p:cNvCxnSpPr>
          <p:nvPr/>
        </p:nvCxnSpPr>
        <p:spPr bwMode="auto">
          <a:xfrm flipH="1" flipV="1">
            <a:off x="4298763" y="3719643"/>
            <a:ext cx="10559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5" name="Oval 27"/>
          <p:cNvSpPr>
            <a:spLocks noChangeArrowheads="1"/>
          </p:cNvSpPr>
          <p:nvPr/>
        </p:nvSpPr>
        <p:spPr bwMode="auto">
          <a:xfrm>
            <a:off x="2819400" y="2743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</a:t>
            </a:r>
            <a:r>
              <a:rPr lang="en-US" b="1" dirty="0" smtClean="0"/>
              <a:t>0</a:t>
            </a:r>
            <a:endParaRPr lang="el-GR" b="1" dirty="0"/>
          </a:p>
        </p:txBody>
      </p:sp>
      <p:sp>
        <p:nvSpPr>
          <p:cNvPr id="66" name="AutoShape 10"/>
          <p:cNvSpPr>
            <a:spLocks noChangeArrowheads="1"/>
          </p:cNvSpPr>
          <p:nvPr/>
        </p:nvSpPr>
        <p:spPr bwMode="auto">
          <a:xfrm>
            <a:off x="3048000" y="33070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1" name="AutoShape 11"/>
          <p:cNvCxnSpPr>
            <a:cxnSpLocks noChangeShapeType="1"/>
            <a:stCxn id="66" idx="0"/>
            <a:endCxn id="55" idx="5"/>
          </p:cNvCxnSpPr>
          <p:nvPr/>
        </p:nvCxnSpPr>
        <p:spPr bwMode="auto">
          <a:xfrm flipH="1" flipV="1">
            <a:off x="3079563" y="3003363"/>
            <a:ext cx="90357" cy="3037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Αρθρωτά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splay trees)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7197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228600" y="1447800"/>
            <a:ext cx="7856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Όλες οι λειτουργίες (αναζήτηση, εισαγωγή, διαγραφή)  βασίζονται στη </a:t>
            </a:r>
            <a:r>
              <a:rPr lang="en-US" b="1" dirty="0" smtClean="0">
                <a:latin typeface="Calibri" pitchFamily="34" charset="0"/>
              </a:rPr>
              <a:t>splay </a:t>
            </a:r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228600" y="2362200"/>
            <a:ext cx="3231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Αναζήτηση στοιχείου με κλειδί</a:t>
            </a:r>
            <a:endParaRPr lang="el-GR" dirty="0"/>
          </a:p>
        </p:txBody>
      </p:sp>
      <p:pic>
        <p:nvPicPr>
          <p:cNvPr id="14" name="13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5200" y="2438400"/>
            <a:ext cx="126492" cy="202692"/>
          </a:xfrm>
          <a:prstGeom prst="rect">
            <a:avLst/>
          </a:prstGeom>
          <a:noFill/>
        </p:spPr>
      </p:pic>
      <p:sp>
        <p:nvSpPr>
          <p:cNvPr id="15" name="14 - TextBox"/>
          <p:cNvSpPr txBox="1"/>
          <p:nvPr/>
        </p:nvSpPr>
        <p:spPr>
          <a:xfrm>
            <a:off x="544569" y="3073663"/>
            <a:ext cx="7913631" cy="2336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l-GR" dirty="0" smtClean="0"/>
              <a:t>Βρίσκουμε τον τελευταίο μη κενό κόμβο</a:t>
            </a:r>
            <a:r>
              <a:rPr lang="en-US" dirty="0" smtClean="0"/>
              <a:t> </a:t>
            </a:r>
            <a:r>
              <a:rPr lang="en-US" b="1" dirty="0" smtClean="0">
                <a:latin typeface="Calibri" pitchFamily="34" charset="0"/>
              </a:rPr>
              <a:t>x</a:t>
            </a:r>
            <a:r>
              <a:rPr lang="el-GR" dirty="0" smtClean="0"/>
              <a:t> στο μονοπάτι αναζήτησης του        από τη ρίζα όπως στην αναζήτηση σε απλό δυαδικό δένδρο. (Αν το κλειδί     είναι αποθηκευμένο στο δένδρο τότε ο </a:t>
            </a:r>
            <a:r>
              <a:rPr lang="en-US" b="1" dirty="0" smtClean="0">
                <a:latin typeface="Calibri" pitchFamily="34" charset="0"/>
              </a:rPr>
              <a:t>x</a:t>
            </a:r>
            <a:r>
              <a:rPr lang="en-US" dirty="0" smtClean="0"/>
              <a:t> </a:t>
            </a:r>
            <a:r>
              <a:rPr lang="el-GR" dirty="0" smtClean="0"/>
              <a:t>έχει κλειδί     .) </a:t>
            </a:r>
          </a:p>
          <a:p>
            <a:pPr>
              <a:lnSpc>
                <a:spcPts val="2500"/>
              </a:lnSpc>
            </a:pPr>
            <a:endParaRPr lang="el-GR" dirty="0" smtClean="0"/>
          </a:p>
          <a:p>
            <a:pPr>
              <a:lnSpc>
                <a:spcPts val="2500"/>
              </a:lnSpc>
            </a:pPr>
            <a:r>
              <a:rPr lang="el-GR" dirty="0" smtClean="0"/>
              <a:t>Εκτελούμε   </a:t>
            </a:r>
            <a:r>
              <a:rPr lang="en-US" b="1" dirty="0" smtClean="0">
                <a:latin typeface="Calibri" pitchFamily="34" charset="0"/>
              </a:rPr>
              <a:t>splay(</a:t>
            </a:r>
            <a:r>
              <a:rPr lang="en-US" dirty="0" smtClean="0">
                <a:latin typeface="Calibri" pitchFamily="34" charset="0"/>
              </a:rPr>
              <a:t>x</a:t>
            </a:r>
            <a:r>
              <a:rPr lang="en-US" b="1" dirty="0" smtClean="0">
                <a:latin typeface="Calibri" pitchFamily="34" charset="0"/>
              </a:rPr>
              <a:t>)</a:t>
            </a:r>
            <a:endParaRPr lang="el-GR" b="1" dirty="0" smtClean="0">
              <a:latin typeface="Calibri" pitchFamily="34" charset="0"/>
            </a:endParaRPr>
          </a:p>
          <a:p>
            <a:pPr>
              <a:lnSpc>
                <a:spcPts val="2500"/>
              </a:lnSpc>
            </a:pPr>
            <a:endParaRPr lang="el-GR" b="1" dirty="0" smtClean="0">
              <a:latin typeface="Calibri" pitchFamily="34" charset="0"/>
            </a:endParaRPr>
          </a:p>
          <a:p>
            <a:pPr>
              <a:lnSpc>
                <a:spcPts val="2500"/>
              </a:lnSpc>
            </a:pPr>
            <a:r>
              <a:rPr lang="el-GR" dirty="0" smtClean="0"/>
              <a:t>Επιστρέφουμε το στοιχείο της ρίζας</a:t>
            </a:r>
            <a:r>
              <a:rPr lang="el-GR" b="1" dirty="0" smtClean="0">
                <a:latin typeface="Calibri" pitchFamily="34" charset="0"/>
              </a:rPr>
              <a:t> </a:t>
            </a:r>
          </a:p>
        </p:txBody>
      </p:sp>
      <p:pic>
        <p:nvPicPr>
          <p:cNvPr id="16" name="15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6908" y="3150108"/>
            <a:ext cx="126492" cy="202692"/>
          </a:xfrm>
          <a:prstGeom prst="rect">
            <a:avLst/>
          </a:prstGeom>
          <a:noFill/>
        </p:spPr>
      </p:pic>
      <p:pic>
        <p:nvPicPr>
          <p:cNvPr id="17" name="16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7400" y="3810000"/>
            <a:ext cx="126492" cy="202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Αρθρωτά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splay trees)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7197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3581400" y="21336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12</a:t>
            </a:r>
            <a:endParaRPr lang="el-GR" b="1" dirty="0"/>
          </a:p>
        </p:txBody>
      </p:sp>
      <p:sp>
        <p:nvSpPr>
          <p:cNvPr id="29" name="Oval 27"/>
          <p:cNvSpPr>
            <a:spLocks noChangeArrowheads="1"/>
          </p:cNvSpPr>
          <p:nvPr/>
        </p:nvSpPr>
        <p:spPr bwMode="auto">
          <a:xfrm>
            <a:off x="4038600" y="34594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1</a:t>
            </a:r>
            <a:r>
              <a:rPr lang="el-GR" b="1" dirty="0" smtClean="0"/>
              <a:t>5</a:t>
            </a:r>
            <a:endParaRPr lang="el-GR" b="1" dirty="0"/>
          </a:p>
        </p:txBody>
      </p:sp>
      <p:sp>
        <p:nvSpPr>
          <p:cNvPr id="30" name="Oval 27"/>
          <p:cNvSpPr>
            <a:spLocks noChangeArrowheads="1"/>
          </p:cNvSpPr>
          <p:nvPr/>
        </p:nvSpPr>
        <p:spPr bwMode="auto">
          <a:xfrm>
            <a:off x="6156960" y="21336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2</a:t>
            </a:r>
            <a:r>
              <a:rPr lang="en-US" b="1" dirty="0" smtClean="0"/>
              <a:t>2</a:t>
            </a:r>
            <a:endParaRPr lang="el-GR" b="1" dirty="0"/>
          </a:p>
        </p:txBody>
      </p:sp>
      <p:sp>
        <p:nvSpPr>
          <p:cNvPr id="32" name="Oval 27"/>
          <p:cNvSpPr>
            <a:spLocks noChangeArrowheads="1"/>
          </p:cNvSpPr>
          <p:nvPr/>
        </p:nvSpPr>
        <p:spPr bwMode="auto">
          <a:xfrm>
            <a:off x="4861560" y="34594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18</a:t>
            </a:r>
            <a:endParaRPr lang="el-GR" b="1" dirty="0"/>
          </a:p>
        </p:txBody>
      </p:sp>
      <p:sp>
        <p:nvSpPr>
          <p:cNvPr id="36" name="Oval 27"/>
          <p:cNvSpPr>
            <a:spLocks noChangeArrowheads="1"/>
          </p:cNvSpPr>
          <p:nvPr/>
        </p:nvSpPr>
        <p:spPr bwMode="auto">
          <a:xfrm>
            <a:off x="6629400" y="28194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23</a:t>
            </a:r>
            <a:endParaRPr lang="el-GR" b="1" dirty="0"/>
          </a:p>
        </p:txBody>
      </p:sp>
      <p:cxnSp>
        <p:nvCxnSpPr>
          <p:cNvPr id="37" name="AutoShape 17"/>
          <p:cNvCxnSpPr>
            <a:cxnSpLocks noChangeShapeType="1"/>
            <a:stCxn id="36" idx="0"/>
            <a:endCxn id="30" idx="5"/>
          </p:cNvCxnSpPr>
          <p:nvPr/>
        </p:nvCxnSpPr>
        <p:spPr bwMode="auto">
          <a:xfrm flipH="1" flipV="1">
            <a:off x="6417123" y="2393763"/>
            <a:ext cx="36467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" name="AutoShape 17"/>
          <p:cNvCxnSpPr>
            <a:cxnSpLocks noChangeShapeType="1"/>
            <a:stCxn id="32" idx="0"/>
            <a:endCxn id="40" idx="5"/>
          </p:cNvCxnSpPr>
          <p:nvPr/>
        </p:nvCxnSpPr>
        <p:spPr bwMode="auto">
          <a:xfrm flipH="1" flipV="1">
            <a:off x="4679763" y="3033843"/>
            <a:ext cx="33419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9" name="Oval 12"/>
          <p:cNvSpPr>
            <a:spLocks noChangeArrowheads="1"/>
          </p:cNvSpPr>
          <p:nvPr/>
        </p:nvSpPr>
        <p:spPr bwMode="auto">
          <a:xfrm>
            <a:off x="5334000" y="1447800"/>
            <a:ext cx="304800" cy="304800"/>
          </a:xfrm>
          <a:prstGeom prst="ellipse">
            <a:avLst/>
          </a:prstGeom>
          <a:solidFill>
            <a:schemeClr val="bg1">
              <a:lumMod val="95000"/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</a:t>
            </a:r>
            <a:r>
              <a:rPr lang="en-US" b="1" dirty="0" smtClean="0"/>
              <a:t>9</a:t>
            </a:r>
            <a:endParaRPr lang="el-GR" b="1" dirty="0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419600" y="27736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16</a:t>
            </a:r>
            <a:endParaRPr lang="el-GR" b="1" dirty="0"/>
          </a:p>
        </p:txBody>
      </p:sp>
      <p:sp>
        <p:nvSpPr>
          <p:cNvPr id="44" name="AutoShape 10"/>
          <p:cNvSpPr>
            <a:spLocks noChangeArrowheads="1"/>
          </p:cNvSpPr>
          <p:nvPr/>
        </p:nvSpPr>
        <p:spPr bwMode="auto">
          <a:xfrm>
            <a:off x="4693920" y="3992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7" name="AutoShape 11"/>
          <p:cNvCxnSpPr>
            <a:cxnSpLocks noChangeShapeType="1"/>
            <a:stCxn id="44" idx="0"/>
            <a:endCxn id="32" idx="3"/>
          </p:cNvCxnSpPr>
          <p:nvPr/>
        </p:nvCxnSpPr>
        <p:spPr bwMode="auto">
          <a:xfrm flipV="1">
            <a:off x="4815840" y="3719643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8" name="AutoShape 10"/>
          <p:cNvSpPr>
            <a:spLocks noChangeArrowheads="1"/>
          </p:cNvSpPr>
          <p:nvPr/>
        </p:nvSpPr>
        <p:spPr bwMode="auto">
          <a:xfrm>
            <a:off x="6842760" y="3334311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9" name="AutoShape 11"/>
          <p:cNvCxnSpPr>
            <a:cxnSpLocks noChangeShapeType="1"/>
            <a:stCxn id="50" idx="0"/>
            <a:endCxn id="36" idx="3"/>
          </p:cNvCxnSpPr>
          <p:nvPr/>
        </p:nvCxnSpPr>
        <p:spPr bwMode="auto">
          <a:xfrm flipV="1">
            <a:off x="6598920" y="3079563"/>
            <a:ext cx="75117" cy="2547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0" name="AutoShape 10"/>
          <p:cNvSpPr>
            <a:spLocks noChangeArrowheads="1"/>
          </p:cNvSpPr>
          <p:nvPr/>
        </p:nvSpPr>
        <p:spPr bwMode="auto">
          <a:xfrm>
            <a:off x="6477000" y="3334311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3" name="AutoShape 11"/>
          <p:cNvCxnSpPr>
            <a:cxnSpLocks noChangeShapeType="1"/>
            <a:stCxn id="48" idx="0"/>
            <a:endCxn id="36" idx="5"/>
          </p:cNvCxnSpPr>
          <p:nvPr/>
        </p:nvCxnSpPr>
        <p:spPr bwMode="auto">
          <a:xfrm flipH="1" flipV="1">
            <a:off x="6889563" y="3079563"/>
            <a:ext cx="75117" cy="2547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4" name="AutoShape 10"/>
          <p:cNvSpPr>
            <a:spLocks noChangeArrowheads="1"/>
          </p:cNvSpPr>
          <p:nvPr/>
        </p:nvSpPr>
        <p:spPr bwMode="auto">
          <a:xfrm>
            <a:off x="6004560" y="2678991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8" name="AutoShape 11"/>
          <p:cNvCxnSpPr>
            <a:cxnSpLocks noChangeShapeType="1"/>
            <a:stCxn id="54" idx="0"/>
            <a:endCxn id="30" idx="3"/>
          </p:cNvCxnSpPr>
          <p:nvPr/>
        </p:nvCxnSpPr>
        <p:spPr bwMode="auto">
          <a:xfrm flipV="1">
            <a:off x="6126480" y="2393763"/>
            <a:ext cx="75117" cy="2852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AutoShape 17"/>
          <p:cNvCxnSpPr>
            <a:cxnSpLocks noChangeShapeType="1"/>
            <a:stCxn id="29" idx="0"/>
            <a:endCxn id="40" idx="3"/>
          </p:cNvCxnSpPr>
          <p:nvPr/>
        </p:nvCxnSpPr>
        <p:spPr bwMode="auto">
          <a:xfrm flipV="1">
            <a:off x="4191000" y="3033843"/>
            <a:ext cx="27323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17"/>
          <p:cNvCxnSpPr>
            <a:cxnSpLocks noChangeShapeType="1"/>
            <a:stCxn id="30" idx="0"/>
            <a:endCxn id="39" idx="5"/>
          </p:cNvCxnSpPr>
          <p:nvPr/>
        </p:nvCxnSpPr>
        <p:spPr bwMode="auto">
          <a:xfrm flipH="1" flipV="1">
            <a:off x="5594163" y="1707963"/>
            <a:ext cx="71519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17"/>
          <p:cNvCxnSpPr>
            <a:cxnSpLocks noChangeShapeType="1"/>
            <a:stCxn id="39" idx="3"/>
            <a:endCxn id="27" idx="0"/>
          </p:cNvCxnSpPr>
          <p:nvPr/>
        </p:nvCxnSpPr>
        <p:spPr bwMode="auto">
          <a:xfrm flipH="1">
            <a:off x="3733800" y="1707963"/>
            <a:ext cx="164483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11"/>
          <p:cNvCxnSpPr>
            <a:cxnSpLocks noChangeShapeType="1"/>
            <a:stCxn id="83" idx="0"/>
            <a:endCxn id="55" idx="3"/>
          </p:cNvCxnSpPr>
          <p:nvPr/>
        </p:nvCxnSpPr>
        <p:spPr bwMode="auto">
          <a:xfrm flipV="1">
            <a:off x="1965960" y="3003363"/>
            <a:ext cx="103523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3" name="Oval 27"/>
          <p:cNvSpPr>
            <a:spLocks noChangeArrowheads="1"/>
          </p:cNvSpPr>
          <p:nvPr/>
        </p:nvSpPr>
        <p:spPr bwMode="auto">
          <a:xfrm>
            <a:off x="1813560" y="34290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2</a:t>
            </a:r>
            <a:endParaRPr lang="el-GR" b="1" dirty="0"/>
          </a:p>
        </p:txBody>
      </p:sp>
      <p:cxnSp>
        <p:nvCxnSpPr>
          <p:cNvPr id="108" name="AutoShape 11"/>
          <p:cNvCxnSpPr>
            <a:cxnSpLocks noChangeShapeType="1"/>
            <a:stCxn id="55" idx="0"/>
            <a:endCxn id="27" idx="3"/>
          </p:cNvCxnSpPr>
          <p:nvPr/>
        </p:nvCxnSpPr>
        <p:spPr bwMode="auto">
          <a:xfrm flipV="1">
            <a:off x="3108960" y="2393763"/>
            <a:ext cx="517077" cy="349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" name="AutoShape 11"/>
          <p:cNvCxnSpPr>
            <a:cxnSpLocks noChangeShapeType="1"/>
            <a:stCxn id="40" idx="0"/>
            <a:endCxn id="27" idx="5"/>
          </p:cNvCxnSpPr>
          <p:nvPr/>
        </p:nvCxnSpPr>
        <p:spPr bwMode="auto">
          <a:xfrm flipH="1" flipV="1">
            <a:off x="3841563" y="2393763"/>
            <a:ext cx="730437" cy="3799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4" name="113 - TextBox"/>
          <p:cNvSpPr txBox="1"/>
          <p:nvPr/>
        </p:nvSpPr>
        <p:spPr>
          <a:xfrm>
            <a:off x="457200" y="1143000"/>
            <a:ext cx="149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Αναζήτηση 4</a:t>
            </a:r>
            <a:endParaRPr lang="el-GR" dirty="0">
              <a:latin typeface="+mn-lt"/>
            </a:endParaRPr>
          </a:p>
        </p:txBody>
      </p:sp>
      <p:sp>
        <p:nvSpPr>
          <p:cNvPr id="61" name="AutoShape 10"/>
          <p:cNvSpPr>
            <a:spLocks noChangeArrowheads="1"/>
          </p:cNvSpPr>
          <p:nvPr/>
        </p:nvSpPr>
        <p:spPr bwMode="auto">
          <a:xfrm>
            <a:off x="5090160" y="3992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2" name="AutoShape 11"/>
          <p:cNvCxnSpPr>
            <a:cxnSpLocks noChangeShapeType="1"/>
            <a:stCxn id="61" idx="0"/>
            <a:endCxn id="32" idx="5"/>
          </p:cNvCxnSpPr>
          <p:nvPr/>
        </p:nvCxnSpPr>
        <p:spPr bwMode="auto">
          <a:xfrm flipH="1" flipV="1">
            <a:off x="5121723" y="3719643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3" name="AutoShape 10"/>
          <p:cNvSpPr>
            <a:spLocks noChangeArrowheads="1"/>
          </p:cNvSpPr>
          <p:nvPr/>
        </p:nvSpPr>
        <p:spPr bwMode="auto">
          <a:xfrm>
            <a:off x="3886200" y="3992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4" name="AutoShape 11"/>
          <p:cNvCxnSpPr>
            <a:cxnSpLocks noChangeShapeType="1"/>
            <a:stCxn id="73" idx="0"/>
            <a:endCxn id="29" idx="3"/>
          </p:cNvCxnSpPr>
          <p:nvPr/>
        </p:nvCxnSpPr>
        <p:spPr bwMode="auto">
          <a:xfrm flipV="1">
            <a:off x="4008120" y="3719643"/>
            <a:ext cx="7511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5" name="AutoShape 10"/>
          <p:cNvSpPr>
            <a:spLocks noChangeArrowheads="1"/>
          </p:cNvSpPr>
          <p:nvPr/>
        </p:nvSpPr>
        <p:spPr bwMode="auto">
          <a:xfrm>
            <a:off x="4282440" y="3992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6" name="AutoShape 11"/>
          <p:cNvCxnSpPr>
            <a:cxnSpLocks noChangeShapeType="1"/>
            <a:stCxn id="75" idx="0"/>
            <a:endCxn id="29" idx="5"/>
          </p:cNvCxnSpPr>
          <p:nvPr/>
        </p:nvCxnSpPr>
        <p:spPr bwMode="auto">
          <a:xfrm flipH="1" flipV="1">
            <a:off x="4298763" y="3719643"/>
            <a:ext cx="10559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5" name="Oval 27"/>
          <p:cNvSpPr>
            <a:spLocks noChangeArrowheads="1"/>
          </p:cNvSpPr>
          <p:nvPr/>
        </p:nvSpPr>
        <p:spPr bwMode="auto">
          <a:xfrm>
            <a:off x="2956560" y="2743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</a:t>
            </a:r>
            <a:r>
              <a:rPr lang="en-US" b="1" dirty="0" smtClean="0"/>
              <a:t>0</a:t>
            </a:r>
            <a:endParaRPr lang="el-GR" b="1" dirty="0"/>
          </a:p>
        </p:txBody>
      </p:sp>
      <p:sp>
        <p:nvSpPr>
          <p:cNvPr id="66" name="AutoShape 10"/>
          <p:cNvSpPr>
            <a:spLocks noChangeArrowheads="1"/>
          </p:cNvSpPr>
          <p:nvPr/>
        </p:nvSpPr>
        <p:spPr bwMode="auto">
          <a:xfrm>
            <a:off x="3185160" y="33070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1" name="AutoShape 11"/>
          <p:cNvCxnSpPr>
            <a:cxnSpLocks noChangeShapeType="1"/>
            <a:stCxn id="66" idx="0"/>
            <a:endCxn id="55" idx="5"/>
          </p:cNvCxnSpPr>
          <p:nvPr/>
        </p:nvCxnSpPr>
        <p:spPr bwMode="auto">
          <a:xfrm flipH="1" flipV="1">
            <a:off x="3216723" y="3003363"/>
            <a:ext cx="90357" cy="3037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6" name="AutoShape 10"/>
          <p:cNvSpPr>
            <a:spLocks noChangeArrowheads="1"/>
          </p:cNvSpPr>
          <p:nvPr/>
        </p:nvSpPr>
        <p:spPr bwMode="auto">
          <a:xfrm>
            <a:off x="1645920" y="3962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7" name="AutoShape 11"/>
          <p:cNvCxnSpPr>
            <a:cxnSpLocks noChangeShapeType="1"/>
            <a:stCxn id="56" idx="0"/>
            <a:endCxn id="83" idx="3"/>
          </p:cNvCxnSpPr>
          <p:nvPr/>
        </p:nvCxnSpPr>
        <p:spPr bwMode="auto">
          <a:xfrm flipV="1">
            <a:off x="1767840" y="3689163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" name="AutoShape 11"/>
          <p:cNvCxnSpPr>
            <a:cxnSpLocks noChangeShapeType="1"/>
            <a:stCxn id="65" idx="1"/>
            <a:endCxn id="83" idx="5"/>
          </p:cNvCxnSpPr>
          <p:nvPr/>
        </p:nvCxnSpPr>
        <p:spPr bwMode="auto">
          <a:xfrm flipH="1" flipV="1">
            <a:off x="2073723" y="3689163"/>
            <a:ext cx="378834" cy="2416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5" name="Oval 15"/>
          <p:cNvSpPr>
            <a:spLocks noChangeArrowheads="1"/>
          </p:cNvSpPr>
          <p:nvPr/>
        </p:nvSpPr>
        <p:spPr bwMode="auto">
          <a:xfrm>
            <a:off x="2407920" y="3886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4</a:t>
            </a:r>
            <a:endParaRPr lang="el-GR" b="1" dirty="0"/>
          </a:p>
        </p:txBody>
      </p:sp>
      <p:sp>
        <p:nvSpPr>
          <p:cNvPr id="77" name="AutoShape 10"/>
          <p:cNvSpPr>
            <a:spLocks noChangeArrowheads="1"/>
          </p:cNvSpPr>
          <p:nvPr/>
        </p:nvSpPr>
        <p:spPr bwMode="auto">
          <a:xfrm>
            <a:off x="2255520" y="44500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8" name="AutoShape 11"/>
          <p:cNvCxnSpPr>
            <a:cxnSpLocks noChangeShapeType="1"/>
            <a:stCxn id="77" idx="0"/>
            <a:endCxn id="65" idx="3"/>
          </p:cNvCxnSpPr>
          <p:nvPr/>
        </p:nvCxnSpPr>
        <p:spPr bwMode="auto">
          <a:xfrm flipV="1">
            <a:off x="2377440" y="4146363"/>
            <a:ext cx="75117" cy="3037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4" name="AutoShape 10"/>
          <p:cNvSpPr>
            <a:spLocks noChangeArrowheads="1"/>
          </p:cNvSpPr>
          <p:nvPr/>
        </p:nvSpPr>
        <p:spPr bwMode="auto">
          <a:xfrm>
            <a:off x="2651760" y="44500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5" name="AutoShape 11"/>
          <p:cNvCxnSpPr>
            <a:cxnSpLocks noChangeShapeType="1"/>
            <a:stCxn id="94" idx="0"/>
            <a:endCxn id="65" idx="5"/>
          </p:cNvCxnSpPr>
          <p:nvPr/>
        </p:nvCxnSpPr>
        <p:spPr bwMode="auto">
          <a:xfrm flipH="1" flipV="1">
            <a:off x="2668083" y="4146363"/>
            <a:ext cx="105597" cy="3037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0" name="99 - Βέλος προς τα κάτω"/>
          <p:cNvSpPr/>
          <p:nvPr/>
        </p:nvSpPr>
        <p:spPr bwMode="auto">
          <a:xfrm>
            <a:off x="2514600" y="3581400"/>
            <a:ext cx="152400" cy="228600"/>
          </a:xfrm>
          <a:prstGeom prst="downArrow">
            <a:avLst/>
          </a:prstGeom>
          <a:solidFill>
            <a:srgbClr val="3399FF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1" name="100 - TextBox"/>
          <p:cNvSpPr txBox="1"/>
          <p:nvPr/>
        </p:nvSpPr>
        <p:spPr>
          <a:xfrm>
            <a:off x="2743200" y="3657600"/>
            <a:ext cx="674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splay</a:t>
            </a:r>
            <a:endParaRPr lang="el-GR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Αρθρωτά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splay trees)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7197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4267200" y="22098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12</a:t>
            </a:r>
            <a:endParaRPr lang="el-GR" b="1" dirty="0"/>
          </a:p>
        </p:txBody>
      </p:sp>
      <p:sp>
        <p:nvSpPr>
          <p:cNvPr id="29" name="Oval 27"/>
          <p:cNvSpPr>
            <a:spLocks noChangeArrowheads="1"/>
          </p:cNvSpPr>
          <p:nvPr/>
        </p:nvSpPr>
        <p:spPr bwMode="auto">
          <a:xfrm>
            <a:off x="4724400" y="47548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1</a:t>
            </a:r>
            <a:r>
              <a:rPr lang="el-GR" b="1" dirty="0" smtClean="0"/>
              <a:t>5</a:t>
            </a:r>
            <a:endParaRPr lang="el-GR" b="1" dirty="0"/>
          </a:p>
        </p:txBody>
      </p:sp>
      <p:sp>
        <p:nvSpPr>
          <p:cNvPr id="30" name="Oval 27"/>
          <p:cNvSpPr>
            <a:spLocks noChangeArrowheads="1"/>
          </p:cNvSpPr>
          <p:nvPr/>
        </p:nvSpPr>
        <p:spPr bwMode="auto">
          <a:xfrm>
            <a:off x="6842760" y="34290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2</a:t>
            </a:r>
            <a:r>
              <a:rPr lang="en-US" b="1" dirty="0" smtClean="0"/>
              <a:t>2</a:t>
            </a:r>
            <a:endParaRPr lang="el-GR" b="1" dirty="0"/>
          </a:p>
        </p:txBody>
      </p:sp>
      <p:sp>
        <p:nvSpPr>
          <p:cNvPr id="32" name="Oval 27"/>
          <p:cNvSpPr>
            <a:spLocks noChangeArrowheads="1"/>
          </p:cNvSpPr>
          <p:nvPr/>
        </p:nvSpPr>
        <p:spPr bwMode="auto">
          <a:xfrm>
            <a:off x="5547360" y="47548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18</a:t>
            </a:r>
            <a:endParaRPr lang="el-GR" b="1" dirty="0"/>
          </a:p>
        </p:txBody>
      </p:sp>
      <p:sp>
        <p:nvSpPr>
          <p:cNvPr id="36" name="Oval 27"/>
          <p:cNvSpPr>
            <a:spLocks noChangeArrowheads="1"/>
          </p:cNvSpPr>
          <p:nvPr/>
        </p:nvSpPr>
        <p:spPr bwMode="auto">
          <a:xfrm>
            <a:off x="7315200" y="41148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23</a:t>
            </a:r>
            <a:endParaRPr lang="el-GR" b="1" dirty="0"/>
          </a:p>
        </p:txBody>
      </p:sp>
      <p:cxnSp>
        <p:nvCxnSpPr>
          <p:cNvPr id="37" name="AutoShape 17"/>
          <p:cNvCxnSpPr>
            <a:cxnSpLocks noChangeShapeType="1"/>
            <a:stCxn id="36" idx="0"/>
            <a:endCxn id="30" idx="5"/>
          </p:cNvCxnSpPr>
          <p:nvPr/>
        </p:nvCxnSpPr>
        <p:spPr bwMode="auto">
          <a:xfrm flipH="1" flipV="1">
            <a:off x="7102923" y="3689163"/>
            <a:ext cx="36467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" name="AutoShape 17"/>
          <p:cNvCxnSpPr>
            <a:cxnSpLocks noChangeShapeType="1"/>
            <a:stCxn id="32" idx="0"/>
            <a:endCxn id="40" idx="5"/>
          </p:cNvCxnSpPr>
          <p:nvPr/>
        </p:nvCxnSpPr>
        <p:spPr bwMode="auto">
          <a:xfrm flipH="1" flipV="1">
            <a:off x="5365563" y="4329243"/>
            <a:ext cx="33419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9" name="Oval 12"/>
          <p:cNvSpPr>
            <a:spLocks noChangeArrowheads="1"/>
          </p:cNvSpPr>
          <p:nvPr/>
        </p:nvSpPr>
        <p:spPr bwMode="auto">
          <a:xfrm>
            <a:off x="6019800" y="2743200"/>
            <a:ext cx="304800" cy="304800"/>
          </a:xfrm>
          <a:prstGeom prst="ellipse">
            <a:avLst/>
          </a:prstGeom>
          <a:solidFill>
            <a:schemeClr val="bg1">
              <a:lumMod val="95000"/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</a:t>
            </a:r>
            <a:r>
              <a:rPr lang="en-US" b="1" dirty="0" smtClean="0"/>
              <a:t>9</a:t>
            </a:r>
            <a:endParaRPr lang="el-GR" b="1" dirty="0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5105400" y="40690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16</a:t>
            </a:r>
            <a:endParaRPr lang="el-GR" b="1" dirty="0"/>
          </a:p>
        </p:txBody>
      </p:sp>
      <p:sp>
        <p:nvSpPr>
          <p:cNvPr id="44" name="AutoShape 10"/>
          <p:cNvSpPr>
            <a:spLocks noChangeArrowheads="1"/>
          </p:cNvSpPr>
          <p:nvPr/>
        </p:nvSpPr>
        <p:spPr bwMode="auto">
          <a:xfrm>
            <a:off x="5379720" y="5288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7" name="AutoShape 11"/>
          <p:cNvCxnSpPr>
            <a:cxnSpLocks noChangeShapeType="1"/>
            <a:stCxn id="44" idx="0"/>
            <a:endCxn id="32" idx="3"/>
          </p:cNvCxnSpPr>
          <p:nvPr/>
        </p:nvCxnSpPr>
        <p:spPr bwMode="auto">
          <a:xfrm flipV="1">
            <a:off x="5501640" y="5015043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8" name="AutoShape 10"/>
          <p:cNvSpPr>
            <a:spLocks noChangeArrowheads="1"/>
          </p:cNvSpPr>
          <p:nvPr/>
        </p:nvSpPr>
        <p:spPr bwMode="auto">
          <a:xfrm>
            <a:off x="7528560" y="4629711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9" name="AutoShape 11"/>
          <p:cNvCxnSpPr>
            <a:cxnSpLocks noChangeShapeType="1"/>
            <a:stCxn id="50" idx="0"/>
            <a:endCxn id="36" idx="3"/>
          </p:cNvCxnSpPr>
          <p:nvPr/>
        </p:nvCxnSpPr>
        <p:spPr bwMode="auto">
          <a:xfrm flipV="1">
            <a:off x="7284720" y="4374963"/>
            <a:ext cx="75117" cy="2547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0" name="AutoShape 10"/>
          <p:cNvSpPr>
            <a:spLocks noChangeArrowheads="1"/>
          </p:cNvSpPr>
          <p:nvPr/>
        </p:nvSpPr>
        <p:spPr bwMode="auto">
          <a:xfrm>
            <a:off x="7162800" y="4629711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3" name="AutoShape 11"/>
          <p:cNvCxnSpPr>
            <a:cxnSpLocks noChangeShapeType="1"/>
            <a:stCxn id="48" idx="0"/>
            <a:endCxn id="36" idx="5"/>
          </p:cNvCxnSpPr>
          <p:nvPr/>
        </p:nvCxnSpPr>
        <p:spPr bwMode="auto">
          <a:xfrm flipH="1" flipV="1">
            <a:off x="7575363" y="4374963"/>
            <a:ext cx="75117" cy="2547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4" name="AutoShape 10"/>
          <p:cNvSpPr>
            <a:spLocks noChangeArrowheads="1"/>
          </p:cNvSpPr>
          <p:nvPr/>
        </p:nvSpPr>
        <p:spPr bwMode="auto">
          <a:xfrm>
            <a:off x="6690360" y="3974391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8" name="AutoShape 11"/>
          <p:cNvCxnSpPr>
            <a:cxnSpLocks noChangeShapeType="1"/>
            <a:stCxn id="54" idx="0"/>
            <a:endCxn id="30" idx="3"/>
          </p:cNvCxnSpPr>
          <p:nvPr/>
        </p:nvCxnSpPr>
        <p:spPr bwMode="auto">
          <a:xfrm flipV="1">
            <a:off x="6812280" y="3689163"/>
            <a:ext cx="75117" cy="2852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AutoShape 17"/>
          <p:cNvCxnSpPr>
            <a:cxnSpLocks noChangeShapeType="1"/>
            <a:stCxn id="29" idx="0"/>
            <a:endCxn id="40" idx="3"/>
          </p:cNvCxnSpPr>
          <p:nvPr/>
        </p:nvCxnSpPr>
        <p:spPr bwMode="auto">
          <a:xfrm flipV="1">
            <a:off x="4876800" y="4329243"/>
            <a:ext cx="27323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17"/>
          <p:cNvCxnSpPr>
            <a:cxnSpLocks noChangeShapeType="1"/>
            <a:stCxn id="30" idx="0"/>
            <a:endCxn id="39" idx="5"/>
          </p:cNvCxnSpPr>
          <p:nvPr/>
        </p:nvCxnSpPr>
        <p:spPr bwMode="auto">
          <a:xfrm flipH="1" flipV="1">
            <a:off x="6279963" y="3003363"/>
            <a:ext cx="71519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17"/>
          <p:cNvCxnSpPr>
            <a:cxnSpLocks noChangeShapeType="1"/>
            <a:stCxn id="39" idx="0"/>
            <a:endCxn id="27" idx="5"/>
          </p:cNvCxnSpPr>
          <p:nvPr/>
        </p:nvCxnSpPr>
        <p:spPr bwMode="auto">
          <a:xfrm flipH="1" flipV="1">
            <a:off x="4527363" y="2469963"/>
            <a:ext cx="164483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11"/>
          <p:cNvCxnSpPr>
            <a:cxnSpLocks noChangeShapeType="1"/>
            <a:stCxn id="83" idx="0"/>
            <a:endCxn id="65" idx="3"/>
          </p:cNvCxnSpPr>
          <p:nvPr/>
        </p:nvCxnSpPr>
        <p:spPr bwMode="auto">
          <a:xfrm flipV="1">
            <a:off x="2529840" y="1967043"/>
            <a:ext cx="48659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3" name="Oval 27"/>
          <p:cNvSpPr>
            <a:spLocks noChangeArrowheads="1"/>
          </p:cNvSpPr>
          <p:nvPr/>
        </p:nvSpPr>
        <p:spPr bwMode="auto">
          <a:xfrm>
            <a:off x="2377440" y="22402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2</a:t>
            </a:r>
            <a:endParaRPr lang="el-GR" b="1" dirty="0"/>
          </a:p>
        </p:txBody>
      </p:sp>
      <p:cxnSp>
        <p:nvCxnSpPr>
          <p:cNvPr id="108" name="AutoShape 11"/>
          <p:cNvCxnSpPr>
            <a:cxnSpLocks noChangeShapeType="1"/>
            <a:stCxn id="55" idx="0"/>
            <a:endCxn id="27" idx="3"/>
          </p:cNvCxnSpPr>
          <p:nvPr/>
        </p:nvCxnSpPr>
        <p:spPr bwMode="auto">
          <a:xfrm flipV="1">
            <a:off x="3794760" y="2469963"/>
            <a:ext cx="517077" cy="349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" name="AutoShape 11"/>
          <p:cNvCxnSpPr>
            <a:cxnSpLocks noChangeShapeType="1"/>
            <a:stCxn id="40" idx="0"/>
            <a:endCxn id="39" idx="3"/>
          </p:cNvCxnSpPr>
          <p:nvPr/>
        </p:nvCxnSpPr>
        <p:spPr bwMode="auto">
          <a:xfrm flipV="1">
            <a:off x="5257800" y="3003363"/>
            <a:ext cx="806637" cy="10657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4" name="113 - TextBox"/>
          <p:cNvSpPr txBox="1"/>
          <p:nvPr/>
        </p:nvSpPr>
        <p:spPr>
          <a:xfrm>
            <a:off x="457200" y="1143000"/>
            <a:ext cx="149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Αναζήτηση 4</a:t>
            </a:r>
            <a:endParaRPr lang="el-GR" dirty="0">
              <a:latin typeface="+mn-lt"/>
            </a:endParaRPr>
          </a:p>
        </p:txBody>
      </p:sp>
      <p:sp>
        <p:nvSpPr>
          <p:cNvPr id="61" name="AutoShape 10"/>
          <p:cNvSpPr>
            <a:spLocks noChangeArrowheads="1"/>
          </p:cNvSpPr>
          <p:nvPr/>
        </p:nvSpPr>
        <p:spPr bwMode="auto">
          <a:xfrm>
            <a:off x="5775960" y="5288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2" name="AutoShape 11"/>
          <p:cNvCxnSpPr>
            <a:cxnSpLocks noChangeShapeType="1"/>
            <a:stCxn id="61" idx="0"/>
            <a:endCxn id="32" idx="5"/>
          </p:cNvCxnSpPr>
          <p:nvPr/>
        </p:nvCxnSpPr>
        <p:spPr bwMode="auto">
          <a:xfrm flipH="1" flipV="1">
            <a:off x="5807523" y="5015043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3" name="AutoShape 10"/>
          <p:cNvSpPr>
            <a:spLocks noChangeArrowheads="1"/>
          </p:cNvSpPr>
          <p:nvPr/>
        </p:nvSpPr>
        <p:spPr bwMode="auto">
          <a:xfrm>
            <a:off x="4572000" y="5288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4" name="AutoShape 11"/>
          <p:cNvCxnSpPr>
            <a:cxnSpLocks noChangeShapeType="1"/>
            <a:stCxn id="73" idx="0"/>
            <a:endCxn id="29" idx="3"/>
          </p:cNvCxnSpPr>
          <p:nvPr/>
        </p:nvCxnSpPr>
        <p:spPr bwMode="auto">
          <a:xfrm flipV="1">
            <a:off x="4693920" y="5015043"/>
            <a:ext cx="7511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5" name="AutoShape 10"/>
          <p:cNvSpPr>
            <a:spLocks noChangeArrowheads="1"/>
          </p:cNvSpPr>
          <p:nvPr/>
        </p:nvSpPr>
        <p:spPr bwMode="auto">
          <a:xfrm>
            <a:off x="4968240" y="5288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6" name="AutoShape 11"/>
          <p:cNvCxnSpPr>
            <a:cxnSpLocks noChangeShapeType="1"/>
            <a:stCxn id="75" idx="0"/>
            <a:endCxn id="29" idx="5"/>
          </p:cNvCxnSpPr>
          <p:nvPr/>
        </p:nvCxnSpPr>
        <p:spPr bwMode="auto">
          <a:xfrm flipH="1" flipV="1">
            <a:off x="4984563" y="5015043"/>
            <a:ext cx="10559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5" name="Oval 27"/>
          <p:cNvSpPr>
            <a:spLocks noChangeArrowheads="1"/>
          </p:cNvSpPr>
          <p:nvPr/>
        </p:nvSpPr>
        <p:spPr bwMode="auto">
          <a:xfrm>
            <a:off x="3642360" y="28194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</a:t>
            </a:r>
            <a:r>
              <a:rPr lang="en-US" b="1" dirty="0" smtClean="0"/>
              <a:t>0</a:t>
            </a:r>
            <a:endParaRPr lang="el-GR" b="1" dirty="0"/>
          </a:p>
        </p:txBody>
      </p:sp>
      <p:sp>
        <p:nvSpPr>
          <p:cNvPr id="66" name="AutoShape 10"/>
          <p:cNvSpPr>
            <a:spLocks noChangeArrowheads="1"/>
          </p:cNvSpPr>
          <p:nvPr/>
        </p:nvSpPr>
        <p:spPr bwMode="auto">
          <a:xfrm>
            <a:off x="3870960" y="3383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1" name="AutoShape 11"/>
          <p:cNvCxnSpPr>
            <a:cxnSpLocks noChangeShapeType="1"/>
            <a:stCxn id="66" idx="0"/>
            <a:endCxn id="55" idx="5"/>
          </p:cNvCxnSpPr>
          <p:nvPr/>
        </p:nvCxnSpPr>
        <p:spPr bwMode="auto">
          <a:xfrm flipH="1" flipV="1">
            <a:off x="3902523" y="3079563"/>
            <a:ext cx="90357" cy="3037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6" name="AutoShape 10"/>
          <p:cNvSpPr>
            <a:spLocks noChangeArrowheads="1"/>
          </p:cNvSpPr>
          <p:nvPr/>
        </p:nvSpPr>
        <p:spPr bwMode="auto">
          <a:xfrm>
            <a:off x="2209800" y="2773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7" name="AutoShape 11"/>
          <p:cNvCxnSpPr>
            <a:cxnSpLocks noChangeShapeType="1"/>
            <a:stCxn id="56" idx="0"/>
            <a:endCxn id="83" idx="3"/>
          </p:cNvCxnSpPr>
          <p:nvPr/>
        </p:nvCxnSpPr>
        <p:spPr bwMode="auto">
          <a:xfrm flipV="1">
            <a:off x="2331720" y="2500443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5" name="Oval 15"/>
          <p:cNvSpPr>
            <a:spLocks noChangeArrowheads="1"/>
          </p:cNvSpPr>
          <p:nvPr/>
        </p:nvSpPr>
        <p:spPr bwMode="auto">
          <a:xfrm>
            <a:off x="2971800" y="17068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4</a:t>
            </a:r>
            <a:endParaRPr lang="el-GR" b="1" dirty="0"/>
          </a:p>
        </p:txBody>
      </p:sp>
      <p:sp>
        <p:nvSpPr>
          <p:cNvPr id="77" name="AutoShape 10"/>
          <p:cNvSpPr>
            <a:spLocks noChangeArrowheads="1"/>
          </p:cNvSpPr>
          <p:nvPr/>
        </p:nvSpPr>
        <p:spPr bwMode="auto">
          <a:xfrm>
            <a:off x="2621280" y="2773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8" name="AutoShape 11"/>
          <p:cNvCxnSpPr>
            <a:cxnSpLocks noChangeShapeType="1"/>
            <a:stCxn id="77" idx="0"/>
            <a:endCxn id="83" idx="5"/>
          </p:cNvCxnSpPr>
          <p:nvPr/>
        </p:nvCxnSpPr>
        <p:spPr bwMode="auto">
          <a:xfrm flipH="1" flipV="1">
            <a:off x="2637603" y="2500443"/>
            <a:ext cx="10559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5" name="AutoShape 11"/>
          <p:cNvCxnSpPr>
            <a:cxnSpLocks noChangeShapeType="1"/>
            <a:stCxn id="27" idx="0"/>
            <a:endCxn id="65" idx="5"/>
          </p:cNvCxnSpPr>
          <p:nvPr/>
        </p:nvCxnSpPr>
        <p:spPr bwMode="auto">
          <a:xfrm flipH="1" flipV="1">
            <a:off x="3231963" y="1967043"/>
            <a:ext cx="1187637" cy="2427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0" name="99 - Βέλος προς τα κάτω"/>
          <p:cNvSpPr/>
          <p:nvPr/>
        </p:nvSpPr>
        <p:spPr bwMode="auto">
          <a:xfrm>
            <a:off x="3078480" y="1402080"/>
            <a:ext cx="152400" cy="228600"/>
          </a:xfrm>
          <a:prstGeom prst="downArrow">
            <a:avLst/>
          </a:prstGeom>
          <a:solidFill>
            <a:srgbClr val="3399FF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9" name="AutoShape 10"/>
          <p:cNvSpPr>
            <a:spLocks noChangeArrowheads="1"/>
          </p:cNvSpPr>
          <p:nvPr/>
        </p:nvSpPr>
        <p:spPr bwMode="auto">
          <a:xfrm>
            <a:off x="3429000" y="3397437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0" name="AutoShape 11"/>
          <p:cNvCxnSpPr>
            <a:cxnSpLocks noChangeShapeType="1"/>
            <a:stCxn id="79" idx="0"/>
            <a:endCxn id="55" idx="3"/>
          </p:cNvCxnSpPr>
          <p:nvPr/>
        </p:nvCxnSpPr>
        <p:spPr bwMode="auto">
          <a:xfrm flipV="1">
            <a:off x="3550920" y="3079563"/>
            <a:ext cx="136077" cy="3178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Αρθρωτά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splay trees)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7197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228600" y="1447800"/>
            <a:ext cx="7856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Όλες οι λειτουργίες (αναζήτηση, εισαγωγή, διαγραφή)  βασίζονται στη </a:t>
            </a:r>
            <a:r>
              <a:rPr lang="en-US" b="1" dirty="0" smtClean="0">
                <a:latin typeface="Calibri" pitchFamily="34" charset="0"/>
              </a:rPr>
              <a:t>splay </a:t>
            </a:r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228600" y="2362200"/>
            <a:ext cx="313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στοιχείου με κλειδί</a:t>
            </a:r>
            <a:endParaRPr lang="el-GR" dirty="0"/>
          </a:p>
        </p:txBody>
      </p:sp>
      <p:pic>
        <p:nvPicPr>
          <p:cNvPr id="14" name="13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0" y="2438400"/>
            <a:ext cx="126492" cy="202692"/>
          </a:xfrm>
          <a:prstGeom prst="rect">
            <a:avLst/>
          </a:prstGeom>
          <a:noFill/>
        </p:spPr>
      </p:pic>
      <p:sp>
        <p:nvSpPr>
          <p:cNvPr id="15" name="14 - TextBox"/>
          <p:cNvSpPr txBox="1"/>
          <p:nvPr/>
        </p:nvSpPr>
        <p:spPr>
          <a:xfrm>
            <a:off x="544569" y="3073663"/>
            <a:ext cx="7913631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l-GR" dirty="0" smtClean="0"/>
              <a:t>Εκτελούμε τα βήματα της εισαγωγής όπως στο απλό δυαδικό δένδρο. </a:t>
            </a:r>
          </a:p>
          <a:p>
            <a:pPr>
              <a:lnSpc>
                <a:spcPts val="2500"/>
              </a:lnSpc>
            </a:pPr>
            <a:endParaRPr lang="el-GR" dirty="0" smtClean="0"/>
          </a:p>
          <a:p>
            <a:pPr>
              <a:lnSpc>
                <a:spcPts val="2500"/>
              </a:lnSpc>
            </a:pPr>
            <a:r>
              <a:rPr lang="el-GR" dirty="0" smtClean="0"/>
              <a:t>Έστω </a:t>
            </a:r>
            <a:r>
              <a:rPr lang="en-US" b="1" dirty="0" smtClean="0">
                <a:latin typeface="Calibri" pitchFamily="34" charset="0"/>
              </a:rPr>
              <a:t>x</a:t>
            </a:r>
            <a:r>
              <a:rPr lang="en-US" dirty="0" smtClean="0"/>
              <a:t> </a:t>
            </a:r>
            <a:r>
              <a:rPr lang="el-GR" dirty="0" smtClean="0"/>
              <a:t>ο νέος κόμβος που αποθηκεύει το στοιχείο με κλειδί </a:t>
            </a:r>
          </a:p>
          <a:p>
            <a:pPr>
              <a:lnSpc>
                <a:spcPts val="2500"/>
              </a:lnSpc>
            </a:pPr>
            <a:endParaRPr lang="el-GR" dirty="0" smtClean="0"/>
          </a:p>
          <a:p>
            <a:pPr>
              <a:lnSpc>
                <a:spcPts val="2500"/>
              </a:lnSpc>
            </a:pPr>
            <a:r>
              <a:rPr lang="el-GR" dirty="0" smtClean="0"/>
              <a:t>Εκτελούμε  </a:t>
            </a:r>
            <a:r>
              <a:rPr lang="en-US" b="1" dirty="0" smtClean="0">
                <a:latin typeface="Calibri" pitchFamily="34" charset="0"/>
              </a:rPr>
              <a:t>splay(x)</a:t>
            </a:r>
            <a:endParaRPr lang="el-GR" b="1" dirty="0" smtClean="0">
              <a:latin typeface="Calibri" pitchFamily="34" charset="0"/>
            </a:endParaRPr>
          </a:p>
        </p:txBody>
      </p:sp>
      <p:pic>
        <p:nvPicPr>
          <p:cNvPr id="17" name="16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7708" y="3810000"/>
            <a:ext cx="126492" cy="202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Αρθρωτά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splay trees)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7197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3581400" y="21336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12</a:t>
            </a:r>
            <a:endParaRPr lang="el-GR" b="1" dirty="0"/>
          </a:p>
        </p:txBody>
      </p:sp>
      <p:sp>
        <p:nvSpPr>
          <p:cNvPr id="29" name="Oval 27"/>
          <p:cNvSpPr>
            <a:spLocks noChangeArrowheads="1"/>
          </p:cNvSpPr>
          <p:nvPr/>
        </p:nvSpPr>
        <p:spPr bwMode="auto">
          <a:xfrm>
            <a:off x="4038600" y="34594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1</a:t>
            </a:r>
            <a:r>
              <a:rPr lang="el-GR" b="1" dirty="0" smtClean="0"/>
              <a:t>5</a:t>
            </a:r>
            <a:endParaRPr lang="el-GR" b="1" dirty="0"/>
          </a:p>
        </p:txBody>
      </p:sp>
      <p:sp>
        <p:nvSpPr>
          <p:cNvPr id="30" name="Oval 27"/>
          <p:cNvSpPr>
            <a:spLocks noChangeArrowheads="1"/>
          </p:cNvSpPr>
          <p:nvPr/>
        </p:nvSpPr>
        <p:spPr bwMode="auto">
          <a:xfrm>
            <a:off x="6156960" y="21336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2</a:t>
            </a:r>
            <a:r>
              <a:rPr lang="en-US" b="1" dirty="0" smtClean="0"/>
              <a:t>2</a:t>
            </a:r>
            <a:endParaRPr lang="el-GR" b="1" dirty="0"/>
          </a:p>
        </p:txBody>
      </p:sp>
      <p:sp>
        <p:nvSpPr>
          <p:cNvPr id="32" name="Oval 27"/>
          <p:cNvSpPr>
            <a:spLocks noChangeArrowheads="1"/>
          </p:cNvSpPr>
          <p:nvPr/>
        </p:nvSpPr>
        <p:spPr bwMode="auto">
          <a:xfrm>
            <a:off x="4861560" y="34594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18</a:t>
            </a:r>
            <a:endParaRPr lang="el-GR" b="1" dirty="0"/>
          </a:p>
        </p:txBody>
      </p:sp>
      <p:sp>
        <p:nvSpPr>
          <p:cNvPr id="36" name="Oval 27"/>
          <p:cNvSpPr>
            <a:spLocks noChangeArrowheads="1"/>
          </p:cNvSpPr>
          <p:nvPr/>
        </p:nvSpPr>
        <p:spPr bwMode="auto">
          <a:xfrm>
            <a:off x="6629400" y="28194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23</a:t>
            </a:r>
            <a:endParaRPr lang="el-GR" b="1" dirty="0"/>
          </a:p>
        </p:txBody>
      </p:sp>
      <p:cxnSp>
        <p:nvCxnSpPr>
          <p:cNvPr id="37" name="AutoShape 17"/>
          <p:cNvCxnSpPr>
            <a:cxnSpLocks noChangeShapeType="1"/>
            <a:stCxn id="36" idx="0"/>
            <a:endCxn id="30" idx="5"/>
          </p:cNvCxnSpPr>
          <p:nvPr/>
        </p:nvCxnSpPr>
        <p:spPr bwMode="auto">
          <a:xfrm flipH="1" flipV="1">
            <a:off x="6417123" y="2393763"/>
            <a:ext cx="36467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" name="AutoShape 17"/>
          <p:cNvCxnSpPr>
            <a:cxnSpLocks noChangeShapeType="1"/>
            <a:stCxn id="32" idx="0"/>
            <a:endCxn id="40" idx="5"/>
          </p:cNvCxnSpPr>
          <p:nvPr/>
        </p:nvCxnSpPr>
        <p:spPr bwMode="auto">
          <a:xfrm flipH="1" flipV="1">
            <a:off x="4679763" y="3033843"/>
            <a:ext cx="33419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9" name="Oval 12"/>
          <p:cNvSpPr>
            <a:spLocks noChangeArrowheads="1"/>
          </p:cNvSpPr>
          <p:nvPr/>
        </p:nvSpPr>
        <p:spPr bwMode="auto">
          <a:xfrm>
            <a:off x="5334000" y="1447800"/>
            <a:ext cx="304800" cy="304800"/>
          </a:xfrm>
          <a:prstGeom prst="ellipse">
            <a:avLst/>
          </a:prstGeom>
          <a:solidFill>
            <a:schemeClr val="bg1">
              <a:lumMod val="95000"/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</a:t>
            </a:r>
            <a:r>
              <a:rPr lang="en-US" b="1" dirty="0" smtClean="0"/>
              <a:t>9</a:t>
            </a:r>
            <a:endParaRPr lang="el-GR" b="1" dirty="0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419600" y="27736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16</a:t>
            </a:r>
            <a:endParaRPr lang="el-GR" b="1" dirty="0"/>
          </a:p>
        </p:txBody>
      </p:sp>
      <p:sp>
        <p:nvSpPr>
          <p:cNvPr id="44" name="AutoShape 10"/>
          <p:cNvSpPr>
            <a:spLocks noChangeArrowheads="1"/>
          </p:cNvSpPr>
          <p:nvPr/>
        </p:nvSpPr>
        <p:spPr bwMode="auto">
          <a:xfrm>
            <a:off x="4693920" y="3992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7" name="AutoShape 11"/>
          <p:cNvCxnSpPr>
            <a:cxnSpLocks noChangeShapeType="1"/>
            <a:stCxn id="44" idx="0"/>
            <a:endCxn id="32" idx="3"/>
          </p:cNvCxnSpPr>
          <p:nvPr/>
        </p:nvCxnSpPr>
        <p:spPr bwMode="auto">
          <a:xfrm flipV="1">
            <a:off x="4815840" y="3719643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8" name="AutoShape 10"/>
          <p:cNvSpPr>
            <a:spLocks noChangeArrowheads="1"/>
          </p:cNvSpPr>
          <p:nvPr/>
        </p:nvSpPr>
        <p:spPr bwMode="auto">
          <a:xfrm>
            <a:off x="6842760" y="3334311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9" name="AutoShape 11"/>
          <p:cNvCxnSpPr>
            <a:cxnSpLocks noChangeShapeType="1"/>
            <a:stCxn id="50" idx="0"/>
            <a:endCxn id="36" idx="3"/>
          </p:cNvCxnSpPr>
          <p:nvPr/>
        </p:nvCxnSpPr>
        <p:spPr bwMode="auto">
          <a:xfrm flipV="1">
            <a:off x="6598920" y="3079563"/>
            <a:ext cx="75117" cy="2547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0" name="AutoShape 10"/>
          <p:cNvSpPr>
            <a:spLocks noChangeArrowheads="1"/>
          </p:cNvSpPr>
          <p:nvPr/>
        </p:nvSpPr>
        <p:spPr bwMode="auto">
          <a:xfrm>
            <a:off x="6477000" y="3334311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3" name="AutoShape 11"/>
          <p:cNvCxnSpPr>
            <a:cxnSpLocks noChangeShapeType="1"/>
            <a:stCxn id="48" idx="0"/>
            <a:endCxn id="36" idx="5"/>
          </p:cNvCxnSpPr>
          <p:nvPr/>
        </p:nvCxnSpPr>
        <p:spPr bwMode="auto">
          <a:xfrm flipH="1" flipV="1">
            <a:off x="6889563" y="3079563"/>
            <a:ext cx="75117" cy="2547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4" name="AutoShape 10"/>
          <p:cNvSpPr>
            <a:spLocks noChangeArrowheads="1"/>
          </p:cNvSpPr>
          <p:nvPr/>
        </p:nvSpPr>
        <p:spPr bwMode="auto">
          <a:xfrm>
            <a:off x="6004560" y="2678991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8" name="AutoShape 11"/>
          <p:cNvCxnSpPr>
            <a:cxnSpLocks noChangeShapeType="1"/>
            <a:stCxn id="54" idx="0"/>
            <a:endCxn id="30" idx="3"/>
          </p:cNvCxnSpPr>
          <p:nvPr/>
        </p:nvCxnSpPr>
        <p:spPr bwMode="auto">
          <a:xfrm flipV="1">
            <a:off x="6126480" y="2393763"/>
            <a:ext cx="75117" cy="2852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AutoShape 17"/>
          <p:cNvCxnSpPr>
            <a:cxnSpLocks noChangeShapeType="1"/>
            <a:stCxn id="29" idx="0"/>
            <a:endCxn id="40" idx="3"/>
          </p:cNvCxnSpPr>
          <p:nvPr/>
        </p:nvCxnSpPr>
        <p:spPr bwMode="auto">
          <a:xfrm flipV="1">
            <a:off x="4191000" y="3033843"/>
            <a:ext cx="27323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17"/>
          <p:cNvCxnSpPr>
            <a:cxnSpLocks noChangeShapeType="1"/>
            <a:stCxn id="30" idx="0"/>
            <a:endCxn id="39" idx="5"/>
          </p:cNvCxnSpPr>
          <p:nvPr/>
        </p:nvCxnSpPr>
        <p:spPr bwMode="auto">
          <a:xfrm flipH="1" flipV="1">
            <a:off x="5594163" y="1707963"/>
            <a:ext cx="71519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17"/>
          <p:cNvCxnSpPr>
            <a:cxnSpLocks noChangeShapeType="1"/>
            <a:stCxn id="39" idx="3"/>
            <a:endCxn id="27" idx="0"/>
          </p:cNvCxnSpPr>
          <p:nvPr/>
        </p:nvCxnSpPr>
        <p:spPr bwMode="auto">
          <a:xfrm flipH="1">
            <a:off x="3733800" y="1707963"/>
            <a:ext cx="164483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11"/>
          <p:cNvCxnSpPr>
            <a:cxnSpLocks noChangeShapeType="1"/>
            <a:stCxn id="83" idx="0"/>
            <a:endCxn id="55" idx="3"/>
          </p:cNvCxnSpPr>
          <p:nvPr/>
        </p:nvCxnSpPr>
        <p:spPr bwMode="auto">
          <a:xfrm flipV="1">
            <a:off x="2499360" y="3003363"/>
            <a:ext cx="50183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3" name="Oval 27"/>
          <p:cNvSpPr>
            <a:spLocks noChangeArrowheads="1"/>
          </p:cNvSpPr>
          <p:nvPr/>
        </p:nvSpPr>
        <p:spPr bwMode="auto">
          <a:xfrm>
            <a:off x="2346960" y="34290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2</a:t>
            </a:r>
            <a:endParaRPr lang="el-GR" b="1" dirty="0"/>
          </a:p>
        </p:txBody>
      </p:sp>
      <p:cxnSp>
        <p:nvCxnSpPr>
          <p:cNvPr id="108" name="AutoShape 11"/>
          <p:cNvCxnSpPr>
            <a:cxnSpLocks noChangeShapeType="1"/>
            <a:stCxn id="55" idx="0"/>
            <a:endCxn id="27" idx="3"/>
          </p:cNvCxnSpPr>
          <p:nvPr/>
        </p:nvCxnSpPr>
        <p:spPr bwMode="auto">
          <a:xfrm flipV="1">
            <a:off x="3108960" y="2393763"/>
            <a:ext cx="517077" cy="349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" name="AutoShape 11"/>
          <p:cNvCxnSpPr>
            <a:cxnSpLocks noChangeShapeType="1"/>
            <a:stCxn id="40" idx="0"/>
            <a:endCxn id="27" idx="5"/>
          </p:cNvCxnSpPr>
          <p:nvPr/>
        </p:nvCxnSpPr>
        <p:spPr bwMode="auto">
          <a:xfrm flipH="1" flipV="1">
            <a:off x="3841563" y="2393763"/>
            <a:ext cx="730437" cy="3799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4" name="113 - TextBox"/>
          <p:cNvSpPr txBox="1"/>
          <p:nvPr/>
        </p:nvSpPr>
        <p:spPr>
          <a:xfrm>
            <a:off x="457200" y="1143000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Εισαγωγή 4</a:t>
            </a:r>
            <a:endParaRPr lang="el-GR" dirty="0">
              <a:latin typeface="+mn-lt"/>
            </a:endParaRPr>
          </a:p>
        </p:txBody>
      </p:sp>
      <p:sp>
        <p:nvSpPr>
          <p:cNvPr id="61" name="AutoShape 10"/>
          <p:cNvSpPr>
            <a:spLocks noChangeArrowheads="1"/>
          </p:cNvSpPr>
          <p:nvPr/>
        </p:nvSpPr>
        <p:spPr bwMode="auto">
          <a:xfrm>
            <a:off x="5090160" y="3992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2" name="AutoShape 11"/>
          <p:cNvCxnSpPr>
            <a:cxnSpLocks noChangeShapeType="1"/>
            <a:stCxn id="61" idx="0"/>
            <a:endCxn id="32" idx="5"/>
          </p:cNvCxnSpPr>
          <p:nvPr/>
        </p:nvCxnSpPr>
        <p:spPr bwMode="auto">
          <a:xfrm flipH="1" flipV="1">
            <a:off x="5121723" y="3719643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3" name="AutoShape 10"/>
          <p:cNvSpPr>
            <a:spLocks noChangeArrowheads="1"/>
          </p:cNvSpPr>
          <p:nvPr/>
        </p:nvSpPr>
        <p:spPr bwMode="auto">
          <a:xfrm>
            <a:off x="3886200" y="3992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4" name="AutoShape 11"/>
          <p:cNvCxnSpPr>
            <a:cxnSpLocks noChangeShapeType="1"/>
            <a:stCxn id="73" idx="0"/>
            <a:endCxn id="29" idx="3"/>
          </p:cNvCxnSpPr>
          <p:nvPr/>
        </p:nvCxnSpPr>
        <p:spPr bwMode="auto">
          <a:xfrm flipV="1">
            <a:off x="4008120" y="3719643"/>
            <a:ext cx="7511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5" name="AutoShape 10"/>
          <p:cNvSpPr>
            <a:spLocks noChangeArrowheads="1"/>
          </p:cNvSpPr>
          <p:nvPr/>
        </p:nvSpPr>
        <p:spPr bwMode="auto">
          <a:xfrm>
            <a:off x="4282440" y="3992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6" name="AutoShape 11"/>
          <p:cNvCxnSpPr>
            <a:cxnSpLocks noChangeShapeType="1"/>
            <a:stCxn id="75" idx="0"/>
            <a:endCxn id="29" idx="5"/>
          </p:cNvCxnSpPr>
          <p:nvPr/>
        </p:nvCxnSpPr>
        <p:spPr bwMode="auto">
          <a:xfrm flipH="1" flipV="1">
            <a:off x="4298763" y="3719643"/>
            <a:ext cx="10559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5" name="Oval 27"/>
          <p:cNvSpPr>
            <a:spLocks noChangeArrowheads="1"/>
          </p:cNvSpPr>
          <p:nvPr/>
        </p:nvSpPr>
        <p:spPr bwMode="auto">
          <a:xfrm>
            <a:off x="2956560" y="2743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</a:t>
            </a:r>
            <a:r>
              <a:rPr lang="en-US" b="1" dirty="0" smtClean="0"/>
              <a:t>0</a:t>
            </a:r>
            <a:endParaRPr lang="el-GR" b="1" dirty="0"/>
          </a:p>
        </p:txBody>
      </p:sp>
      <p:sp>
        <p:nvSpPr>
          <p:cNvPr id="66" name="AutoShape 10"/>
          <p:cNvSpPr>
            <a:spLocks noChangeArrowheads="1"/>
          </p:cNvSpPr>
          <p:nvPr/>
        </p:nvSpPr>
        <p:spPr bwMode="auto">
          <a:xfrm>
            <a:off x="3185160" y="33070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1" name="AutoShape 11"/>
          <p:cNvCxnSpPr>
            <a:cxnSpLocks noChangeShapeType="1"/>
            <a:stCxn id="66" idx="0"/>
            <a:endCxn id="55" idx="5"/>
          </p:cNvCxnSpPr>
          <p:nvPr/>
        </p:nvCxnSpPr>
        <p:spPr bwMode="auto">
          <a:xfrm flipH="1" flipV="1">
            <a:off x="3216723" y="3003363"/>
            <a:ext cx="90357" cy="3037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6" name="AutoShape 10"/>
          <p:cNvSpPr>
            <a:spLocks noChangeArrowheads="1"/>
          </p:cNvSpPr>
          <p:nvPr/>
        </p:nvSpPr>
        <p:spPr bwMode="auto">
          <a:xfrm>
            <a:off x="2179320" y="3962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7" name="AutoShape 11"/>
          <p:cNvCxnSpPr>
            <a:cxnSpLocks noChangeShapeType="1"/>
            <a:stCxn id="56" idx="0"/>
            <a:endCxn id="83" idx="3"/>
          </p:cNvCxnSpPr>
          <p:nvPr/>
        </p:nvCxnSpPr>
        <p:spPr bwMode="auto">
          <a:xfrm flipV="1">
            <a:off x="2301240" y="3689163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" name="AutoShape 11"/>
          <p:cNvCxnSpPr>
            <a:cxnSpLocks noChangeShapeType="1"/>
            <a:stCxn id="77" idx="0"/>
            <a:endCxn id="83" idx="5"/>
          </p:cNvCxnSpPr>
          <p:nvPr/>
        </p:nvCxnSpPr>
        <p:spPr bwMode="auto">
          <a:xfrm flipH="1" flipV="1">
            <a:off x="2607123" y="3689163"/>
            <a:ext cx="10559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7" name="AutoShape 10"/>
          <p:cNvSpPr>
            <a:spLocks noChangeArrowheads="1"/>
          </p:cNvSpPr>
          <p:nvPr/>
        </p:nvSpPr>
        <p:spPr bwMode="auto">
          <a:xfrm>
            <a:off x="2590800" y="3962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0" name="99 - Βέλος προς τα κάτω"/>
          <p:cNvSpPr/>
          <p:nvPr/>
        </p:nvSpPr>
        <p:spPr bwMode="auto">
          <a:xfrm>
            <a:off x="2743200" y="3581400"/>
            <a:ext cx="152400" cy="228600"/>
          </a:xfrm>
          <a:prstGeom prst="downArrow">
            <a:avLst/>
          </a:prstGeom>
          <a:solidFill>
            <a:srgbClr val="3399FF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Αρθρωτά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splay trees)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7197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3581400" y="21336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12</a:t>
            </a:r>
            <a:endParaRPr lang="el-GR" b="1" dirty="0"/>
          </a:p>
        </p:txBody>
      </p:sp>
      <p:sp>
        <p:nvSpPr>
          <p:cNvPr id="29" name="Oval 27"/>
          <p:cNvSpPr>
            <a:spLocks noChangeArrowheads="1"/>
          </p:cNvSpPr>
          <p:nvPr/>
        </p:nvSpPr>
        <p:spPr bwMode="auto">
          <a:xfrm>
            <a:off x="4038600" y="34594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1</a:t>
            </a:r>
            <a:r>
              <a:rPr lang="el-GR" b="1" dirty="0" smtClean="0"/>
              <a:t>5</a:t>
            </a:r>
            <a:endParaRPr lang="el-GR" b="1" dirty="0"/>
          </a:p>
        </p:txBody>
      </p:sp>
      <p:sp>
        <p:nvSpPr>
          <p:cNvPr id="30" name="Oval 27"/>
          <p:cNvSpPr>
            <a:spLocks noChangeArrowheads="1"/>
          </p:cNvSpPr>
          <p:nvPr/>
        </p:nvSpPr>
        <p:spPr bwMode="auto">
          <a:xfrm>
            <a:off x="6156960" y="21336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2</a:t>
            </a:r>
            <a:r>
              <a:rPr lang="en-US" b="1" dirty="0" smtClean="0"/>
              <a:t>2</a:t>
            </a:r>
            <a:endParaRPr lang="el-GR" b="1" dirty="0"/>
          </a:p>
        </p:txBody>
      </p:sp>
      <p:sp>
        <p:nvSpPr>
          <p:cNvPr id="32" name="Oval 27"/>
          <p:cNvSpPr>
            <a:spLocks noChangeArrowheads="1"/>
          </p:cNvSpPr>
          <p:nvPr/>
        </p:nvSpPr>
        <p:spPr bwMode="auto">
          <a:xfrm>
            <a:off x="4861560" y="34594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18</a:t>
            </a:r>
            <a:endParaRPr lang="el-GR" b="1" dirty="0"/>
          </a:p>
        </p:txBody>
      </p:sp>
      <p:sp>
        <p:nvSpPr>
          <p:cNvPr id="36" name="Oval 27"/>
          <p:cNvSpPr>
            <a:spLocks noChangeArrowheads="1"/>
          </p:cNvSpPr>
          <p:nvPr/>
        </p:nvSpPr>
        <p:spPr bwMode="auto">
          <a:xfrm>
            <a:off x="6629400" y="28194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23</a:t>
            </a:r>
            <a:endParaRPr lang="el-GR" b="1" dirty="0"/>
          </a:p>
        </p:txBody>
      </p:sp>
      <p:cxnSp>
        <p:nvCxnSpPr>
          <p:cNvPr id="37" name="AutoShape 17"/>
          <p:cNvCxnSpPr>
            <a:cxnSpLocks noChangeShapeType="1"/>
            <a:stCxn id="36" idx="0"/>
            <a:endCxn id="30" idx="5"/>
          </p:cNvCxnSpPr>
          <p:nvPr/>
        </p:nvCxnSpPr>
        <p:spPr bwMode="auto">
          <a:xfrm flipH="1" flipV="1">
            <a:off x="6417123" y="2393763"/>
            <a:ext cx="36467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" name="AutoShape 17"/>
          <p:cNvCxnSpPr>
            <a:cxnSpLocks noChangeShapeType="1"/>
            <a:stCxn id="32" idx="0"/>
            <a:endCxn id="40" idx="5"/>
          </p:cNvCxnSpPr>
          <p:nvPr/>
        </p:nvCxnSpPr>
        <p:spPr bwMode="auto">
          <a:xfrm flipH="1" flipV="1">
            <a:off x="4679763" y="3033843"/>
            <a:ext cx="33419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9" name="Oval 12"/>
          <p:cNvSpPr>
            <a:spLocks noChangeArrowheads="1"/>
          </p:cNvSpPr>
          <p:nvPr/>
        </p:nvSpPr>
        <p:spPr bwMode="auto">
          <a:xfrm>
            <a:off x="5334000" y="1447800"/>
            <a:ext cx="304800" cy="304800"/>
          </a:xfrm>
          <a:prstGeom prst="ellipse">
            <a:avLst/>
          </a:prstGeom>
          <a:solidFill>
            <a:schemeClr val="bg1">
              <a:lumMod val="95000"/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</a:t>
            </a:r>
            <a:r>
              <a:rPr lang="en-US" b="1" dirty="0" smtClean="0"/>
              <a:t>9</a:t>
            </a:r>
            <a:endParaRPr lang="el-GR" b="1" dirty="0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419600" y="27736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16</a:t>
            </a:r>
            <a:endParaRPr lang="el-GR" b="1" dirty="0"/>
          </a:p>
        </p:txBody>
      </p:sp>
      <p:sp>
        <p:nvSpPr>
          <p:cNvPr id="44" name="AutoShape 10"/>
          <p:cNvSpPr>
            <a:spLocks noChangeArrowheads="1"/>
          </p:cNvSpPr>
          <p:nvPr/>
        </p:nvSpPr>
        <p:spPr bwMode="auto">
          <a:xfrm>
            <a:off x="4693920" y="3992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7" name="AutoShape 11"/>
          <p:cNvCxnSpPr>
            <a:cxnSpLocks noChangeShapeType="1"/>
            <a:stCxn id="44" idx="0"/>
            <a:endCxn id="32" idx="3"/>
          </p:cNvCxnSpPr>
          <p:nvPr/>
        </p:nvCxnSpPr>
        <p:spPr bwMode="auto">
          <a:xfrm flipV="1">
            <a:off x="4815840" y="3719643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8" name="AutoShape 10"/>
          <p:cNvSpPr>
            <a:spLocks noChangeArrowheads="1"/>
          </p:cNvSpPr>
          <p:nvPr/>
        </p:nvSpPr>
        <p:spPr bwMode="auto">
          <a:xfrm>
            <a:off x="6842760" y="3334311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9" name="AutoShape 11"/>
          <p:cNvCxnSpPr>
            <a:cxnSpLocks noChangeShapeType="1"/>
            <a:stCxn id="50" idx="0"/>
            <a:endCxn id="36" idx="3"/>
          </p:cNvCxnSpPr>
          <p:nvPr/>
        </p:nvCxnSpPr>
        <p:spPr bwMode="auto">
          <a:xfrm flipV="1">
            <a:off x="6598920" y="3079563"/>
            <a:ext cx="75117" cy="2547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0" name="AutoShape 10"/>
          <p:cNvSpPr>
            <a:spLocks noChangeArrowheads="1"/>
          </p:cNvSpPr>
          <p:nvPr/>
        </p:nvSpPr>
        <p:spPr bwMode="auto">
          <a:xfrm>
            <a:off x="6477000" y="3334311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3" name="AutoShape 11"/>
          <p:cNvCxnSpPr>
            <a:cxnSpLocks noChangeShapeType="1"/>
            <a:stCxn id="48" idx="0"/>
            <a:endCxn id="36" idx="5"/>
          </p:cNvCxnSpPr>
          <p:nvPr/>
        </p:nvCxnSpPr>
        <p:spPr bwMode="auto">
          <a:xfrm flipH="1" flipV="1">
            <a:off x="6889563" y="3079563"/>
            <a:ext cx="75117" cy="2547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4" name="AutoShape 10"/>
          <p:cNvSpPr>
            <a:spLocks noChangeArrowheads="1"/>
          </p:cNvSpPr>
          <p:nvPr/>
        </p:nvSpPr>
        <p:spPr bwMode="auto">
          <a:xfrm>
            <a:off x="6004560" y="2678991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8" name="AutoShape 11"/>
          <p:cNvCxnSpPr>
            <a:cxnSpLocks noChangeShapeType="1"/>
            <a:stCxn id="54" idx="0"/>
            <a:endCxn id="30" idx="3"/>
          </p:cNvCxnSpPr>
          <p:nvPr/>
        </p:nvCxnSpPr>
        <p:spPr bwMode="auto">
          <a:xfrm flipV="1">
            <a:off x="6126480" y="2393763"/>
            <a:ext cx="75117" cy="2852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AutoShape 17"/>
          <p:cNvCxnSpPr>
            <a:cxnSpLocks noChangeShapeType="1"/>
            <a:stCxn id="29" idx="0"/>
            <a:endCxn id="40" idx="3"/>
          </p:cNvCxnSpPr>
          <p:nvPr/>
        </p:nvCxnSpPr>
        <p:spPr bwMode="auto">
          <a:xfrm flipV="1">
            <a:off x="4191000" y="3033843"/>
            <a:ext cx="27323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17"/>
          <p:cNvCxnSpPr>
            <a:cxnSpLocks noChangeShapeType="1"/>
            <a:stCxn id="30" idx="0"/>
            <a:endCxn id="39" idx="5"/>
          </p:cNvCxnSpPr>
          <p:nvPr/>
        </p:nvCxnSpPr>
        <p:spPr bwMode="auto">
          <a:xfrm flipH="1" flipV="1">
            <a:off x="5594163" y="1707963"/>
            <a:ext cx="71519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17"/>
          <p:cNvCxnSpPr>
            <a:cxnSpLocks noChangeShapeType="1"/>
            <a:stCxn id="39" idx="3"/>
            <a:endCxn id="27" idx="0"/>
          </p:cNvCxnSpPr>
          <p:nvPr/>
        </p:nvCxnSpPr>
        <p:spPr bwMode="auto">
          <a:xfrm flipH="1">
            <a:off x="3733800" y="1707963"/>
            <a:ext cx="164483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11"/>
          <p:cNvCxnSpPr>
            <a:cxnSpLocks noChangeShapeType="1"/>
            <a:stCxn id="83" idx="0"/>
            <a:endCxn id="55" idx="3"/>
          </p:cNvCxnSpPr>
          <p:nvPr/>
        </p:nvCxnSpPr>
        <p:spPr bwMode="auto">
          <a:xfrm flipV="1">
            <a:off x="1965960" y="3003363"/>
            <a:ext cx="103523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3" name="Oval 27"/>
          <p:cNvSpPr>
            <a:spLocks noChangeArrowheads="1"/>
          </p:cNvSpPr>
          <p:nvPr/>
        </p:nvSpPr>
        <p:spPr bwMode="auto">
          <a:xfrm>
            <a:off x="1813560" y="34290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2</a:t>
            </a:r>
            <a:endParaRPr lang="el-GR" b="1" dirty="0"/>
          </a:p>
        </p:txBody>
      </p:sp>
      <p:cxnSp>
        <p:nvCxnSpPr>
          <p:cNvPr id="108" name="AutoShape 11"/>
          <p:cNvCxnSpPr>
            <a:cxnSpLocks noChangeShapeType="1"/>
            <a:stCxn id="55" idx="0"/>
            <a:endCxn id="27" idx="3"/>
          </p:cNvCxnSpPr>
          <p:nvPr/>
        </p:nvCxnSpPr>
        <p:spPr bwMode="auto">
          <a:xfrm flipV="1">
            <a:off x="3108960" y="2393763"/>
            <a:ext cx="517077" cy="349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" name="AutoShape 11"/>
          <p:cNvCxnSpPr>
            <a:cxnSpLocks noChangeShapeType="1"/>
            <a:stCxn id="40" idx="0"/>
            <a:endCxn id="27" idx="5"/>
          </p:cNvCxnSpPr>
          <p:nvPr/>
        </p:nvCxnSpPr>
        <p:spPr bwMode="auto">
          <a:xfrm flipH="1" flipV="1">
            <a:off x="3841563" y="2393763"/>
            <a:ext cx="730437" cy="3799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4" name="113 - TextBox"/>
          <p:cNvSpPr txBox="1"/>
          <p:nvPr/>
        </p:nvSpPr>
        <p:spPr>
          <a:xfrm>
            <a:off x="457200" y="1143000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Εισαγωγή 4</a:t>
            </a:r>
            <a:endParaRPr lang="el-GR" dirty="0">
              <a:latin typeface="+mn-lt"/>
            </a:endParaRPr>
          </a:p>
        </p:txBody>
      </p:sp>
      <p:sp>
        <p:nvSpPr>
          <p:cNvPr id="61" name="AutoShape 10"/>
          <p:cNvSpPr>
            <a:spLocks noChangeArrowheads="1"/>
          </p:cNvSpPr>
          <p:nvPr/>
        </p:nvSpPr>
        <p:spPr bwMode="auto">
          <a:xfrm>
            <a:off x="5090160" y="3992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2" name="AutoShape 11"/>
          <p:cNvCxnSpPr>
            <a:cxnSpLocks noChangeShapeType="1"/>
            <a:stCxn id="61" idx="0"/>
            <a:endCxn id="32" idx="5"/>
          </p:cNvCxnSpPr>
          <p:nvPr/>
        </p:nvCxnSpPr>
        <p:spPr bwMode="auto">
          <a:xfrm flipH="1" flipV="1">
            <a:off x="5121723" y="3719643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3" name="AutoShape 10"/>
          <p:cNvSpPr>
            <a:spLocks noChangeArrowheads="1"/>
          </p:cNvSpPr>
          <p:nvPr/>
        </p:nvSpPr>
        <p:spPr bwMode="auto">
          <a:xfrm>
            <a:off x="3886200" y="3992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4" name="AutoShape 11"/>
          <p:cNvCxnSpPr>
            <a:cxnSpLocks noChangeShapeType="1"/>
            <a:stCxn id="73" idx="0"/>
            <a:endCxn id="29" idx="3"/>
          </p:cNvCxnSpPr>
          <p:nvPr/>
        </p:nvCxnSpPr>
        <p:spPr bwMode="auto">
          <a:xfrm flipV="1">
            <a:off x="4008120" y="3719643"/>
            <a:ext cx="7511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5" name="AutoShape 10"/>
          <p:cNvSpPr>
            <a:spLocks noChangeArrowheads="1"/>
          </p:cNvSpPr>
          <p:nvPr/>
        </p:nvSpPr>
        <p:spPr bwMode="auto">
          <a:xfrm>
            <a:off x="4282440" y="3992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6" name="AutoShape 11"/>
          <p:cNvCxnSpPr>
            <a:cxnSpLocks noChangeShapeType="1"/>
            <a:stCxn id="75" idx="0"/>
            <a:endCxn id="29" idx="5"/>
          </p:cNvCxnSpPr>
          <p:nvPr/>
        </p:nvCxnSpPr>
        <p:spPr bwMode="auto">
          <a:xfrm flipH="1" flipV="1">
            <a:off x="4298763" y="3719643"/>
            <a:ext cx="10559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5" name="Oval 27"/>
          <p:cNvSpPr>
            <a:spLocks noChangeArrowheads="1"/>
          </p:cNvSpPr>
          <p:nvPr/>
        </p:nvSpPr>
        <p:spPr bwMode="auto">
          <a:xfrm>
            <a:off x="2956560" y="2743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</a:t>
            </a:r>
            <a:r>
              <a:rPr lang="en-US" b="1" dirty="0" smtClean="0"/>
              <a:t>0</a:t>
            </a:r>
            <a:endParaRPr lang="el-GR" b="1" dirty="0"/>
          </a:p>
        </p:txBody>
      </p:sp>
      <p:sp>
        <p:nvSpPr>
          <p:cNvPr id="66" name="AutoShape 10"/>
          <p:cNvSpPr>
            <a:spLocks noChangeArrowheads="1"/>
          </p:cNvSpPr>
          <p:nvPr/>
        </p:nvSpPr>
        <p:spPr bwMode="auto">
          <a:xfrm>
            <a:off x="3185160" y="33070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1" name="AutoShape 11"/>
          <p:cNvCxnSpPr>
            <a:cxnSpLocks noChangeShapeType="1"/>
            <a:stCxn id="66" idx="0"/>
            <a:endCxn id="55" idx="5"/>
          </p:cNvCxnSpPr>
          <p:nvPr/>
        </p:nvCxnSpPr>
        <p:spPr bwMode="auto">
          <a:xfrm flipH="1" flipV="1">
            <a:off x="3216723" y="3003363"/>
            <a:ext cx="90357" cy="3037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6" name="AutoShape 10"/>
          <p:cNvSpPr>
            <a:spLocks noChangeArrowheads="1"/>
          </p:cNvSpPr>
          <p:nvPr/>
        </p:nvSpPr>
        <p:spPr bwMode="auto">
          <a:xfrm>
            <a:off x="1645920" y="3962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7" name="AutoShape 11"/>
          <p:cNvCxnSpPr>
            <a:cxnSpLocks noChangeShapeType="1"/>
            <a:stCxn id="56" idx="0"/>
            <a:endCxn id="83" idx="3"/>
          </p:cNvCxnSpPr>
          <p:nvPr/>
        </p:nvCxnSpPr>
        <p:spPr bwMode="auto">
          <a:xfrm flipV="1">
            <a:off x="1767840" y="3689163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" name="AutoShape 11"/>
          <p:cNvCxnSpPr>
            <a:cxnSpLocks noChangeShapeType="1"/>
            <a:stCxn id="65" idx="1"/>
            <a:endCxn id="83" idx="5"/>
          </p:cNvCxnSpPr>
          <p:nvPr/>
        </p:nvCxnSpPr>
        <p:spPr bwMode="auto">
          <a:xfrm flipH="1" flipV="1">
            <a:off x="2073723" y="3689163"/>
            <a:ext cx="378834" cy="2416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5" name="Oval 15"/>
          <p:cNvSpPr>
            <a:spLocks noChangeArrowheads="1"/>
          </p:cNvSpPr>
          <p:nvPr/>
        </p:nvSpPr>
        <p:spPr bwMode="auto">
          <a:xfrm>
            <a:off x="2407920" y="3886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4</a:t>
            </a:r>
            <a:endParaRPr lang="el-GR" b="1" dirty="0"/>
          </a:p>
        </p:txBody>
      </p:sp>
      <p:sp>
        <p:nvSpPr>
          <p:cNvPr id="77" name="AutoShape 10"/>
          <p:cNvSpPr>
            <a:spLocks noChangeArrowheads="1"/>
          </p:cNvSpPr>
          <p:nvPr/>
        </p:nvSpPr>
        <p:spPr bwMode="auto">
          <a:xfrm>
            <a:off x="2255520" y="44500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8" name="AutoShape 11"/>
          <p:cNvCxnSpPr>
            <a:cxnSpLocks noChangeShapeType="1"/>
            <a:stCxn id="77" idx="0"/>
            <a:endCxn id="65" idx="3"/>
          </p:cNvCxnSpPr>
          <p:nvPr/>
        </p:nvCxnSpPr>
        <p:spPr bwMode="auto">
          <a:xfrm flipV="1">
            <a:off x="2377440" y="4146363"/>
            <a:ext cx="75117" cy="3037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4" name="AutoShape 10"/>
          <p:cNvSpPr>
            <a:spLocks noChangeArrowheads="1"/>
          </p:cNvSpPr>
          <p:nvPr/>
        </p:nvSpPr>
        <p:spPr bwMode="auto">
          <a:xfrm>
            <a:off x="2651760" y="44500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5" name="AutoShape 11"/>
          <p:cNvCxnSpPr>
            <a:cxnSpLocks noChangeShapeType="1"/>
            <a:stCxn id="94" idx="0"/>
            <a:endCxn id="65" idx="5"/>
          </p:cNvCxnSpPr>
          <p:nvPr/>
        </p:nvCxnSpPr>
        <p:spPr bwMode="auto">
          <a:xfrm flipH="1" flipV="1">
            <a:off x="2668083" y="4146363"/>
            <a:ext cx="105597" cy="3037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0" name="99 - Βέλος προς τα κάτω"/>
          <p:cNvSpPr/>
          <p:nvPr/>
        </p:nvSpPr>
        <p:spPr bwMode="auto">
          <a:xfrm>
            <a:off x="2514600" y="3581400"/>
            <a:ext cx="152400" cy="228600"/>
          </a:xfrm>
          <a:prstGeom prst="downArrow">
            <a:avLst/>
          </a:prstGeom>
          <a:solidFill>
            <a:srgbClr val="3399FF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1" name="100 - TextBox"/>
          <p:cNvSpPr txBox="1"/>
          <p:nvPr/>
        </p:nvSpPr>
        <p:spPr>
          <a:xfrm>
            <a:off x="2743200" y="3657600"/>
            <a:ext cx="674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splay</a:t>
            </a:r>
            <a:endParaRPr lang="el-GR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5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Περιστροφές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2895600" y="6858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17</a:t>
            </a:r>
            <a:endParaRPr lang="el-GR" b="1"/>
          </a:p>
        </p:txBody>
      </p:sp>
      <p:sp>
        <p:nvSpPr>
          <p:cNvPr id="36869" name="Oval 5"/>
          <p:cNvSpPr>
            <a:spLocks noChangeArrowheads="1"/>
          </p:cNvSpPr>
          <p:nvPr/>
        </p:nvSpPr>
        <p:spPr bwMode="auto">
          <a:xfrm>
            <a:off x="1752600" y="1295400"/>
            <a:ext cx="381000" cy="3810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14</a:t>
            </a:r>
            <a:endParaRPr lang="el-GR" b="1"/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4343400" y="12954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21</a:t>
            </a:r>
            <a:endParaRPr lang="el-GR" b="1"/>
          </a:p>
        </p:txBody>
      </p:sp>
      <p:sp>
        <p:nvSpPr>
          <p:cNvPr id="36871" name="Oval 7"/>
          <p:cNvSpPr>
            <a:spLocks noChangeArrowheads="1"/>
          </p:cNvSpPr>
          <p:nvPr/>
        </p:nvSpPr>
        <p:spPr bwMode="auto">
          <a:xfrm>
            <a:off x="3733800" y="20574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19</a:t>
            </a:r>
            <a:endParaRPr lang="el-GR" b="1"/>
          </a:p>
        </p:txBody>
      </p:sp>
      <p:sp>
        <p:nvSpPr>
          <p:cNvPr id="36872" name="Oval 8"/>
          <p:cNvSpPr>
            <a:spLocks noChangeArrowheads="1"/>
          </p:cNvSpPr>
          <p:nvPr/>
        </p:nvSpPr>
        <p:spPr bwMode="auto">
          <a:xfrm>
            <a:off x="5029200" y="20574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23</a:t>
            </a:r>
            <a:endParaRPr lang="el-GR" b="1"/>
          </a:p>
        </p:txBody>
      </p:sp>
      <p:sp>
        <p:nvSpPr>
          <p:cNvPr id="36873" name="Oval 9"/>
          <p:cNvSpPr>
            <a:spLocks noChangeArrowheads="1"/>
          </p:cNvSpPr>
          <p:nvPr/>
        </p:nvSpPr>
        <p:spPr bwMode="auto">
          <a:xfrm>
            <a:off x="4114800" y="28194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20</a:t>
            </a:r>
            <a:endParaRPr lang="el-GR" b="1"/>
          </a:p>
        </p:txBody>
      </p:sp>
      <p:sp>
        <p:nvSpPr>
          <p:cNvPr id="36874" name="Oval 10"/>
          <p:cNvSpPr>
            <a:spLocks noChangeArrowheads="1"/>
          </p:cNvSpPr>
          <p:nvPr/>
        </p:nvSpPr>
        <p:spPr bwMode="auto">
          <a:xfrm>
            <a:off x="2819400" y="20574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16</a:t>
            </a:r>
            <a:endParaRPr lang="el-GR" b="1"/>
          </a:p>
        </p:txBody>
      </p:sp>
      <p:sp>
        <p:nvSpPr>
          <p:cNvPr id="36875" name="Oval 11"/>
          <p:cNvSpPr>
            <a:spLocks noChangeArrowheads="1"/>
          </p:cNvSpPr>
          <p:nvPr/>
        </p:nvSpPr>
        <p:spPr bwMode="auto">
          <a:xfrm>
            <a:off x="1066800" y="2057400"/>
            <a:ext cx="381000" cy="3810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10</a:t>
            </a:r>
            <a:endParaRPr lang="el-GR" b="1"/>
          </a:p>
        </p:txBody>
      </p:sp>
      <p:sp>
        <p:nvSpPr>
          <p:cNvPr id="36876" name="Oval 12"/>
          <p:cNvSpPr>
            <a:spLocks noChangeArrowheads="1"/>
          </p:cNvSpPr>
          <p:nvPr/>
        </p:nvSpPr>
        <p:spPr bwMode="auto">
          <a:xfrm>
            <a:off x="685800" y="28194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7</a:t>
            </a:r>
            <a:endParaRPr lang="el-GR" b="1"/>
          </a:p>
        </p:txBody>
      </p:sp>
      <p:cxnSp>
        <p:nvCxnSpPr>
          <p:cNvPr id="36877" name="AutoShape 13"/>
          <p:cNvCxnSpPr>
            <a:cxnSpLocks noChangeShapeType="1"/>
            <a:stCxn id="36868" idx="5"/>
            <a:endCxn id="36870" idx="1"/>
          </p:cNvCxnSpPr>
          <p:nvPr/>
        </p:nvCxnSpPr>
        <p:spPr bwMode="auto">
          <a:xfrm>
            <a:off x="3220804" y="1011004"/>
            <a:ext cx="1178392" cy="3401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78" name="AutoShape 14"/>
          <p:cNvCxnSpPr>
            <a:cxnSpLocks noChangeShapeType="1"/>
            <a:stCxn id="36870" idx="5"/>
            <a:endCxn id="36872" idx="1"/>
          </p:cNvCxnSpPr>
          <p:nvPr/>
        </p:nvCxnSpPr>
        <p:spPr bwMode="auto">
          <a:xfrm>
            <a:off x="4668838" y="1620838"/>
            <a:ext cx="415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79" name="AutoShape 15"/>
          <p:cNvCxnSpPr>
            <a:cxnSpLocks noChangeShapeType="1"/>
            <a:stCxn id="36870" idx="3"/>
            <a:endCxn id="36871" idx="7"/>
          </p:cNvCxnSpPr>
          <p:nvPr/>
        </p:nvCxnSpPr>
        <p:spPr bwMode="auto">
          <a:xfrm flipH="1">
            <a:off x="4059238" y="1620838"/>
            <a:ext cx="3397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80" name="AutoShape 16"/>
          <p:cNvCxnSpPr>
            <a:cxnSpLocks noChangeShapeType="1"/>
            <a:stCxn id="36871" idx="5"/>
            <a:endCxn id="36873" idx="0"/>
          </p:cNvCxnSpPr>
          <p:nvPr/>
        </p:nvCxnSpPr>
        <p:spPr bwMode="auto">
          <a:xfrm>
            <a:off x="4059238" y="2382838"/>
            <a:ext cx="2460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81" name="AutoShape 17"/>
          <p:cNvCxnSpPr>
            <a:cxnSpLocks noChangeShapeType="1"/>
            <a:stCxn id="36868" idx="3"/>
            <a:endCxn id="36869" idx="7"/>
          </p:cNvCxnSpPr>
          <p:nvPr/>
        </p:nvCxnSpPr>
        <p:spPr bwMode="auto">
          <a:xfrm flipH="1">
            <a:off x="2077804" y="1011004"/>
            <a:ext cx="873592" cy="3401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82" name="AutoShape 18"/>
          <p:cNvCxnSpPr>
            <a:cxnSpLocks noChangeShapeType="1"/>
            <a:stCxn id="36869" idx="5"/>
            <a:endCxn id="36874" idx="1"/>
          </p:cNvCxnSpPr>
          <p:nvPr/>
        </p:nvCxnSpPr>
        <p:spPr bwMode="auto">
          <a:xfrm>
            <a:off x="2078038" y="1620838"/>
            <a:ext cx="796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83" name="AutoShape 19"/>
          <p:cNvCxnSpPr>
            <a:cxnSpLocks noChangeShapeType="1"/>
            <a:stCxn id="36869" idx="3"/>
            <a:endCxn id="36875" idx="7"/>
          </p:cNvCxnSpPr>
          <p:nvPr/>
        </p:nvCxnSpPr>
        <p:spPr bwMode="auto">
          <a:xfrm flipH="1">
            <a:off x="1392238" y="1620838"/>
            <a:ext cx="415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84" name="AutoShape 20"/>
          <p:cNvCxnSpPr>
            <a:cxnSpLocks noChangeShapeType="1"/>
            <a:stCxn id="36875" idx="3"/>
            <a:endCxn id="36876" idx="0"/>
          </p:cNvCxnSpPr>
          <p:nvPr/>
        </p:nvCxnSpPr>
        <p:spPr bwMode="auto">
          <a:xfrm flipH="1">
            <a:off x="876300" y="2382838"/>
            <a:ext cx="24606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6885" name="Oval 21"/>
          <p:cNvSpPr>
            <a:spLocks noChangeArrowheads="1"/>
          </p:cNvSpPr>
          <p:nvPr/>
        </p:nvSpPr>
        <p:spPr bwMode="auto">
          <a:xfrm>
            <a:off x="2438400" y="28194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15</a:t>
            </a:r>
            <a:endParaRPr lang="el-GR" b="1"/>
          </a:p>
        </p:txBody>
      </p:sp>
      <p:sp>
        <p:nvSpPr>
          <p:cNvPr id="36886" name="Oval 22"/>
          <p:cNvSpPr>
            <a:spLocks noChangeArrowheads="1"/>
          </p:cNvSpPr>
          <p:nvPr/>
        </p:nvSpPr>
        <p:spPr bwMode="auto">
          <a:xfrm>
            <a:off x="1524000" y="28194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12</a:t>
            </a:r>
            <a:endParaRPr lang="el-GR" b="1"/>
          </a:p>
        </p:txBody>
      </p:sp>
      <p:sp>
        <p:nvSpPr>
          <p:cNvPr id="36887" name="Oval 23"/>
          <p:cNvSpPr>
            <a:spLocks noChangeArrowheads="1"/>
          </p:cNvSpPr>
          <p:nvPr/>
        </p:nvSpPr>
        <p:spPr bwMode="auto">
          <a:xfrm>
            <a:off x="381000" y="3525838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3</a:t>
            </a:r>
            <a:endParaRPr lang="el-GR" b="1"/>
          </a:p>
        </p:txBody>
      </p:sp>
      <p:cxnSp>
        <p:nvCxnSpPr>
          <p:cNvPr id="36888" name="AutoShape 24"/>
          <p:cNvCxnSpPr>
            <a:cxnSpLocks noChangeShapeType="1"/>
            <a:stCxn id="36876" idx="3"/>
            <a:endCxn id="36887" idx="0"/>
          </p:cNvCxnSpPr>
          <p:nvPr/>
        </p:nvCxnSpPr>
        <p:spPr bwMode="auto">
          <a:xfrm flipH="1">
            <a:off x="571500" y="3144604"/>
            <a:ext cx="170096" cy="3812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89" name="AutoShape 25"/>
          <p:cNvCxnSpPr>
            <a:cxnSpLocks noChangeShapeType="1"/>
            <a:stCxn id="36875" idx="5"/>
            <a:endCxn id="36886" idx="0"/>
          </p:cNvCxnSpPr>
          <p:nvPr/>
        </p:nvCxnSpPr>
        <p:spPr bwMode="auto">
          <a:xfrm>
            <a:off x="1392238" y="2382838"/>
            <a:ext cx="3222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90" name="AutoShape 26"/>
          <p:cNvCxnSpPr>
            <a:cxnSpLocks noChangeShapeType="1"/>
            <a:stCxn id="36874" idx="3"/>
            <a:endCxn id="36885" idx="0"/>
          </p:cNvCxnSpPr>
          <p:nvPr/>
        </p:nvCxnSpPr>
        <p:spPr bwMode="auto">
          <a:xfrm flipH="1">
            <a:off x="2628900" y="2382838"/>
            <a:ext cx="24606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6891" name="Oval 27"/>
          <p:cNvSpPr>
            <a:spLocks noChangeArrowheads="1"/>
          </p:cNvSpPr>
          <p:nvPr/>
        </p:nvSpPr>
        <p:spPr bwMode="auto">
          <a:xfrm>
            <a:off x="5791200" y="33528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17</a:t>
            </a:r>
            <a:endParaRPr lang="el-GR" b="1"/>
          </a:p>
        </p:txBody>
      </p:sp>
      <p:sp>
        <p:nvSpPr>
          <p:cNvPr id="36892" name="Oval 28"/>
          <p:cNvSpPr>
            <a:spLocks noChangeArrowheads="1"/>
          </p:cNvSpPr>
          <p:nvPr/>
        </p:nvSpPr>
        <p:spPr bwMode="auto">
          <a:xfrm>
            <a:off x="5029200" y="4724400"/>
            <a:ext cx="381000" cy="3810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14</a:t>
            </a:r>
            <a:endParaRPr lang="el-GR" b="1"/>
          </a:p>
        </p:txBody>
      </p:sp>
      <p:sp>
        <p:nvSpPr>
          <p:cNvPr id="36893" name="Oval 29"/>
          <p:cNvSpPr>
            <a:spLocks noChangeArrowheads="1"/>
          </p:cNvSpPr>
          <p:nvPr/>
        </p:nvSpPr>
        <p:spPr bwMode="auto">
          <a:xfrm>
            <a:off x="7239000" y="40386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21</a:t>
            </a:r>
            <a:endParaRPr lang="el-GR" b="1"/>
          </a:p>
        </p:txBody>
      </p:sp>
      <p:sp>
        <p:nvSpPr>
          <p:cNvPr id="36894" name="Oval 30"/>
          <p:cNvSpPr>
            <a:spLocks noChangeArrowheads="1"/>
          </p:cNvSpPr>
          <p:nvPr/>
        </p:nvSpPr>
        <p:spPr bwMode="auto">
          <a:xfrm>
            <a:off x="6629400" y="48006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19</a:t>
            </a:r>
            <a:endParaRPr lang="el-GR" b="1"/>
          </a:p>
        </p:txBody>
      </p:sp>
      <p:sp>
        <p:nvSpPr>
          <p:cNvPr id="36895" name="Oval 31"/>
          <p:cNvSpPr>
            <a:spLocks noChangeArrowheads="1"/>
          </p:cNvSpPr>
          <p:nvPr/>
        </p:nvSpPr>
        <p:spPr bwMode="auto">
          <a:xfrm>
            <a:off x="7924800" y="48006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23</a:t>
            </a:r>
            <a:endParaRPr lang="el-GR" b="1"/>
          </a:p>
        </p:txBody>
      </p:sp>
      <p:sp>
        <p:nvSpPr>
          <p:cNvPr id="36896" name="Oval 32"/>
          <p:cNvSpPr>
            <a:spLocks noChangeArrowheads="1"/>
          </p:cNvSpPr>
          <p:nvPr/>
        </p:nvSpPr>
        <p:spPr bwMode="auto">
          <a:xfrm>
            <a:off x="7010400" y="55626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20</a:t>
            </a:r>
            <a:endParaRPr lang="el-GR" b="1"/>
          </a:p>
        </p:txBody>
      </p:sp>
      <p:sp>
        <p:nvSpPr>
          <p:cNvPr id="36897" name="Oval 33"/>
          <p:cNvSpPr>
            <a:spLocks noChangeArrowheads="1"/>
          </p:cNvSpPr>
          <p:nvPr/>
        </p:nvSpPr>
        <p:spPr bwMode="auto">
          <a:xfrm>
            <a:off x="5638800" y="54864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16</a:t>
            </a:r>
            <a:endParaRPr lang="el-GR" b="1"/>
          </a:p>
        </p:txBody>
      </p:sp>
      <p:sp>
        <p:nvSpPr>
          <p:cNvPr id="36898" name="Oval 34"/>
          <p:cNvSpPr>
            <a:spLocks noChangeArrowheads="1"/>
          </p:cNvSpPr>
          <p:nvPr/>
        </p:nvSpPr>
        <p:spPr bwMode="auto">
          <a:xfrm>
            <a:off x="4267200" y="4038600"/>
            <a:ext cx="381000" cy="3810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10</a:t>
            </a:r>
            <a:endParaRPr lang="el-GR" b="1"/>
          </a:p>
        </p:txBody>
      </p:sp>
      <p:sp>
        <p:nvSpPr>
          <p:cNvPr id="36899" name="Oval 35"/>
          <p:cNvSpPr>
            <a:spLocks noChangeArrowheads="1"/>
          </p:cNvSpPr>
          <p:nvPr/>
        </p:nvSpPr>
        <p:spPr bwMode="auto">
          <a:xfrm>
            <a:off x="3810000" y="48006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7</a:t>
            </a:r>
            <a:endParaRPr lang="el-GR" b="1"/>
          </a:p>
        </p:txBody>
      </p:sp>
      <p:cxnSp>
        <p:nvCxnSpPr>
          <p:cNvPr id="36900" name="AutoShape 36"/>
          <p:cNvCxnSpPr>
            <a:cxnSpLocks noChangeShapeType="1"/>
            <a:stCxn id="36891" idx="5"/>
            <a:endCxn id="36893" idx="1"/>
          </p:cNvCxnSpPr>
          <p:nvPr/>
        </p:nvCxnSpPr>
        <p:spPr bwMode="auto">
          <a:xfrm>
            <a:off x="6116638" y="3678238"/>
            <a:ext cx="11779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01" name="AutoShape 37"/>
          <p:cNvCxnSpPr>
            <a:cxnSpLocks noChangeShapeType="1"/>
            <a:stCxn id="36893" idx="5"/>
            <a:endCxn id="36895" idx="1"/>
          </p:cNvCxnSpPr>
          <p:nvPr/>
        </p:nvCxnSpPr>
        <p:spPr bwMode="auto">
          <a:xfrm>
            <a:off x="7564438" y="4364038"/>
            <a:ext cx="415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02" name="AutoShape 38"/>
          <p:cNvCxnSpPr>
            <a:cxnSpLocks noChangeShapeType="1"/>
            <a:stCxn id="36893" idx="3"/>
            <a:endCxn id="36894" idx="7"/>
          </p:cNvCxnSpPr>
          <p:nvPr/>
        </p:nvCxnSpPr>
        <p:spPr bwMode="auto">
          <a:xfrm flipH="1">
            <a:off x="6954838" y="4364038"/>
            <a:ext cx="3397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03" name="AutoShape 39"/>
          <p:cNvCxnSpPr>
            <a:cxnSpLocks noChangeShapeType="1"/>
            <a:stCxn id="36894" idx="5"/>
            <a:endCxn id="36896" idx="0"/>
          </p:cNvCxnSpPr>
          <p:nvPr/>
        </p:nvCxnSpPr>
        <p:spPr bwMode="auto">
          <a:xfrm>
            <a:off x="6954838" y="5126038"/>
            <a:ext cx="2460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04" name="AutoShape 40"/>
          <p:cNvCxnSpPr>
            <a:cxnSpLocks noChangeShapeType="1"/>
            <a:stCxn id="36891" idx="3"/>
            <a:endCxn id="36898" idx="7"/>
          </p:cNvCxnSpPr>
          <p:nvPr/>
        </p:nvCxnSpPr>
        <p:spPr bwMode="auto">
          <a:xfrm flipH="1">
            <a:off x="4592638" y="3678238"/>
            <a:ext cx="12541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05" name="AutoShape 41"/>
          <p:cNvCxnSpPr>
            <a:cxnSpLocks noChangeShapeType="1"/>
            <a:stCxn id="36892" idx="5"/>
            <a:endCxn id="36897" idx="1"/>
          </p:cNvCxnSpPr>
          <p:nvPr/>
        </p:nvCxnSpPr>
        <p:spPr bwMode="auto">
          <a:xfrm>
            <a:off x="5354638" y="5049838"/>
            <a:ext cx="3397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06" name="AutoShape 42"/>
          <p:cNvCxnSpPr>
            <a:cxnSpLocks noChangeShapeType="1"/>
            <a:stCxn id="36892" idx="0"/>
            <a:endCxn id="36898" idx="5"/>
          </p:cNvCxnSpPr>
          <p:nvPr/>
        </p:nvCxnSpPr>
        <p:spPr bwMode="auto">
          <a:xfrm flipH="1" flipV="1">
            <a:off x="4592638" y="4364038"/>
            <a:ext cx="627062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07" name="AutoShape 43"/>
          <p:cNvCxnSpPr>
            <a:cxnSpLocks noChangeShapeType="1"/>
            <a:stCxn id="36898" idx="3"/>
            <a:endCxn id="36899" idx="0"/>
          </p:cNvCxnSpPr>
          <p:nvPr/>
        </p:nvCxnSpPr>
        <p:spPr bwMode="auto">
          <a:xfrm flipH="1">
            <a:off x="4000500" y="4364038"/>
            <a:ext cx="32226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6908" name="Oval 44"/>
          <p:cNvSpPr>
            <a:spLocks noChangeArrowheads="1"/>
          </p:cNvSpPr>
          <p:nvPr/>
        </p:nvSpPr>
        <p:spPr bwMode="auto">
          <a:xfrm>
            <a:off x="5334000" y="61722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15</a:t>
            </a:r>
            <a:endParaRPr lang="el-GR" b="1"/>
          </a:p>
        </p:txBody>
      </p:sp>
      <p:sp>
        <p:nvSpPr>
          <p:cNvPr id="36909" name="Oval 45"/>
          <p:cNvSpPr>
            <a:spLocks noChangeArrowheads="1"/>
          </p:cNvSpPr>
          <p:nvPr/>
        </p:nvSpPr>
        <p:spPr bwMode="auto">
          <a:xfrm>
            <a:off x="4572000" y="54864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12</a:t>
            </a:r>
            <a:endParaRPr lang="el-GR" b="1"/>
          </a:p>
        </p:txBody>
      </p:sp>
      <p:sp>
        <p:nvSpPr>
          <p:cNvPr id="36910" name="Oval 46"/>
          <p:cNvSpPr>
            <a:spLocks noChangeArrowheads="1"/>
          </p:cNvSpPr>
          <p:nvPr/>
        </p:nvSpPr>
        <p:spPr bwMode="auto">
          <a:xfrm>
            <a:off x="3505200" y="54864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3</a:t>
            </a:r>
            <a:endParaRPr lang="el-GR" b="1"/>
          </a:p>
        </p:txBody>
      </p:sp>
      <p:cxnSp>
        <p:nvCxnSpPr>
          <p:cNvPr id="36911" name="AutoShape 47"/>
          <p:cNvCxnSpPr>
            <a:cxnSpLocks noChangeShapeType="1"/>
            <a:stCxn id="36899" idx="3"/>
            <a:endCxn id="36910" idx="0"/>
          </p:cNvCxnSpPr>
          <p:nvPr/>
        </p:nvCxnSpPr>
        <p:spPr bwMode="auto">
          <a:xfrm flipH="1">
            <a:off x="3695700" y="5126038"/>
            <a:ext cx="169863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12" name="AutoShape 48"/>
          <p:cNvCxnSpPr>
            <a:cxnSpLocks noChangeShapeType="1"/>
            <a:stCxn id="36892" idx="3"/>
            <a:endCxn id="36909" idx="0"/>
          </p:cNvCxnSpPr>
          <p:nvPr/>
        </p:nvCxnSpPr>
        <p:spPr bwMode="auto">
          <a:xfrm flipH="1">
            <a:off x="4762500" y="5049838"/>
            <a:ext cx="32226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13" name="AutoShape 49"/>
          <p:cNvCxnSpPr>
            <a:cxnSpLocks noChangeShapeType="1"/>
            <a:stCxn id="36897" idx="3"/>
            <a:endCxn id="36908" idx="0"/>
          </p:cNvCxnSpPr>
          <p:nvPr/>
        </p:nvCxnSpPr>
        <p:spPr bwMode="auto">
          <a:xfrm flipH="1">
            <a:off x="5524500" y="5811604"/>
            <a:ext cx="170096" cy="360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6914" name="AutoShape 50"/>
          <p:cNvSpPr>
            <a:spLocks noChangeArrowheads="1"/>
          </p:cNvSpPr>
          <p:nvPr/>
        </p:nvSpPr>
        <p:spPr bwMode="auto">
          <a:xfrm rot="1981432">
            <a:off x="3150380" y="3645095"/>
            <a:ext cx="838200" cy="152400"/>
          </a:xfrm>
          <a:prstGeom prst="rightArrow">
            <a:avLst>
              <a:gd name="adj1" fmla="val 50000"/>
              <a:gd name="adj2" fmla="val 137500"/>
            </a:avLst>
          </a:prstGeom>
          <a:solidFill>
            <a:srgbClr val="3399FF">
              <a:alpha val="5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6915" name="Text Box 51"/>
          <p:cNvSpPr txBox="1">
            <a:spLocks noChangeArrowheads="1"/>
          </p:cNvSpPr>
          <p:nvPr/>
        </p:nvSpPr>
        <p:spPr bwMode="auto">
          <a:xfrm>
            <a:off x="2232025" y="3910013"/>
            <a:ext cx="1766888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600"/>
              <a:t>δεξιά περιστροφή</a:t>
            </a:r>
          </a:p>
          <a:p>
            <a:pPr algn="ctr"/>
            <a:r>
              <a:rPr lang="el-GR" sz="1600"/>
              <a:t>από το 14</a:t>
            </a:r>
          </a:p>
        </p:txBody>
      </p:sp>
      <p:sp>
        <p:nvSpPr>
          <p:cNvPr id="53" name="AutoShape 16"/>
          <p:cNvSpPr>
            <a:spLocks noChangeArrowheads="1"/>
          </p:cNvSpPr>
          <p:nvPr/>
        </p:nvSpPr>
        <p:spPr bwMode="auto">
          <a:xfrm>
            <a:off x="228600" y="4114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4" name="AutoShape 17"/>
          <p:cNvCxnSpPr>
            <a:cxnSpLocks noChangeShapeType="1"/>
            <a:stCxn id="53" idx="0"/>
            <a:endCxn id="36887" idx="3"/>
          </p:cNvCxnSpPr>
          <p:nvPr/>
        </p:nvCxnSpPr>
        <p:spPr bwMode="auto">
          <a:xfrm flipV="1">
            <a:off x="381000" y="3851042"/>
            <a:ext cx="55796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5" name="AutoShape 18"/>
          <p:cNvSpPr>
            <a:spLocks noChangeArrowheads="1"/>
          </p:cNvSpPr>
          <p:nvPr/>
        </p:nvSpPr>
        <p:spPr bwMode="auto">
          <a:xfrm>
            <a:off x="609600" y="4114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6" name="AutoShape 19"/>
          <p:cNvCxnSpPr>
            <a:cxnSpLocks noChangeShapeType="1"/>
            <a:stCxn id="55" idx="0"/>
            <a:endCxn id="36887" idx="5"/>
          </p:cNvCxnSpPr>
          <p:nvPr/>
        </p:nvCxnSpPr>
        <p:spPr bwMode="auto">
          <a:xfrm flipH="1" flipV="1">
            <a:off x="706204" y="3851042"/>
            <a:ext cx="55796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7" name="AutoShape 16"/>
          <p:cNvSpPr>
            <a:spLocks noChangeArrowheads="1"/>
          </p:cNvSpPr>
          <p:nvPr/>
        </p:nvSpPr>
        <p:spPr bwMode="auto">
          <a:xfrm>
            <a:off x="1371600" y="3429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8" name="AutoShape 17"/>
          <p:cNvCxnSpPr>
            <a:cxnSpLocks noChangeShapeType="1"/>
            <a:stCxn id="57" idx="0"/>
            <a:endCxn id="36886" idx="3"/>
          </p:cNvCxnSpPr>
          <p:nvPr/>
        </p:nvCxnSpPr>
        <p:spPr bwMode="auto">
          <a:xfrm flipV="1">
            <a:off x="1524000" y="3144604"/>
            <a:ext cx="55796" cy="2843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9" name="AutoShape 18"/>
          <p:cNvSpPr>
            <a:spLocks noChangeArrowheads="1"/>
          </p:cNvSpPr>
          <p:nvPr/>
        </p:nvSpPr>
        <p:spPr bwMode="auto">
          <a:xfrm>
            <a:off x="1752600" y="3429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" name="AutoShape 19"/>
          <p:cNvCxnSpPr>
            <a:cxnSpLocks noChangeShapeType="1"/>
            <a:stCxn id="59" idx="0"/>
            <a:endCxn id="36886" idx="5"/>
          </p:cNvCxnSpPr>
          <p:nvPr/>
        </p:nvCxnSpPr>
        <p:spPr bwMode="auto">
          <a:xfrm flipH="1" flipV="1">
            <a:off x="1849204" y="3144604"/>
            <a:ext cx="55796" cy="2843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1" name="AutoShape 16"/>
          <p:cNvSpPr>
            <a:spLocks noChangeArrowheads="1"/>
          </p:cNvSpPr>
          <p:nvPr/>
        </p:nvSpPr>
        <p:spPr bwMode="auto">
          <a:xfrm>
            <a:off x="2286000" y="3429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2" name="AutoShape 17"/>
          <p:cNvCxnSpPr>
            <a:cxnSpLocks noChangeShapeType="1"/>
            <a:stCxn id="61" idx="0"/>
            <a:endCxn id="36885" idx="3"/>
          </p:cNvCxnSpPr>
          <p:nvPr/>
        </p:nvCxnSpPr>
        <p:spPr bwMode="auto">
          <a:xfrm flipV="1">
            <a:off x="2438400" y="3144604"/>
            <a:ext cx="55796" cy="2843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3" name="AutoShape 18"/>
          <p:cNvSpPr>
            <a:spLocks noChangeArrowheads="1"/>
          </p:cNvSpPr>
          <p:nvPr/>
        </p:nvSpPr>
        <p:spPr bwMode="auto">
          <a:xfrm>
            <a:off x="2667000" y="3429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4" name="AutoShape 19"/>
          <p:cNvCxnSpPr>
            <a:cxnSpLocks noChangeShapeType="1"/>
            <a:stCxn id="63" idx="0"/>
            <a:endCxn id="36885" idx="5"/>
          </p:cNvCxnSpPr>
          <p:nvPr/>
        </p:nvCxnSpPr>
        <p:spPr bwMode="auto">
          <a:xfrm flipH="1" flipV="1">
            <a:off x="2763604" y="3144604"/>
            <a:ext cx="55796" cy="2843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5" name="AutoShape 16"/>
          <p:cNvSpPr>
            <a:spLocks noChangeArrowheads="1"/>
          </p:cNvSpPr>
          <p:nvPr/>
        </p:nvSpPr>
        <p:spPr bwMode="auto">
          <a:xfrm>
            <a:off x="3962400" y="3429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6" name="AutoShape 17"/>
          <p:cNvCxnSpPr>
            <a:cxnSpLocks noChangeShapeType="1"/>
            <a:stCxn id="65" idx="0"/>
            <a:endCxn id="36873" idx="3"/>
          </p:cNvCxnSpPr>
          <p:nvPr/>
        </p:nvCxnSpPr>
        <p:spPr bwMode="auto">
          <a:xfrm flipV="1">
            <a:off x="4114800" y="3144604"/>
            <a:ext cx="55796" cy="2843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7" name="AutoShape 18"/>
          <p:cNvSpPr>
            <a:spLocks noChangeArrowheads="1"/>
          </p:cNvSpPr>
          <p:nvPr/>
        </p:nvSpPr>
        <p:spPr bwMode="auto">
          <a:xfrm>
            <a:off x="4343400" y="3429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8" name="AutoShape 19"/>
          <p:cNvCxnSpPr>
            <a:cxnSpLocks noChangeShapeType="1"/>
            <a:stCxn id="67" idx="0"/>
            <a:endCxn id="36873" idx="5"/>
          </p:cNvCxnSpPr>
          <p:nvPr/>
        </p:nvCxnSpPr>
        <p:spPr bwMode="auto">
          <a:xfrm flipH="1" flipV="1">
            <a:off x="4440004" y="3144604"/>
            <a:ext cx="55796" cy="2843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9" name="AutoShape 16"/>
          <p:cNvSpPr>
            <a:spLocks noChangeArrowheads="1"/>
          </p:cNvSpPr>
          <p:nvPr/>
        </p:nvSpPr>
        <p:spPr bwMode="auto">
          <a:xfrm>
            <a:off x="4876800" y="2646362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0" name="AutoShape 17"/>
          <p:cNvCxnSpPr>
            <a:cxnSpLocks noChangeShapeType="1"/>
            <a:stCxn id="69" idx="0"/>
            <a:endCxn id="36872" idx="3"/>
          </p:cNvCxnSpPr>
          <p:nvPr/>
        </p:nvCxnSpPr>
        <p:spPr bwMode="auto">
          <a:xfrm flipV="1">
            <a:off x="5029200" y="2382604"/>
            <a:ext cx="55796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AutoShape 18"/>
          <p:cNvSpPr>
            <a:spLocks noChangeArrowheads="1"/>
          </p:cNvSpPr>
          <p:nvPr/>
        </p:nvSpPr>
        <p:spPr bwMode="auto">
          <a:xfrm>
            <a:off x="5257800" y="2646362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2" name="AutoShape 19"/>
          <p:cNvCxnSpPr>
            <a:cxnSpLocks noChangeShapeType="1"/>
            <a:stCxn id="71" idx="0"/>
            <a:endCxn id="36872" idx="5"/>
          </p:cNvCxnSpPr>
          <p:nvPr/>
        </p:nvCxnSpPr>
        <p:spPr bwMode="auto">
          <a:xfrm flipH="1" flipV="1">
            <a:off x="5354404" y="2382604"/>
            <a:ext cx="55796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3" name="AutoShape 16"/>
          <p:cNvSpPr>
            <a:spLocks noChangeArrowheads="1"/>
          </p:cNvSpPr>
          <p:nvPr/>
        </p:nvSpPr>
        <p:spPr bwMode="auto">
          <a:xfrm>
            <a:off x="3352800" y="6075362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4" name="AutoShape 17"/>
          <p:cNvCxnSpPr>
            <a:cxnSpLocks noChangeShapeType="1"/>
            <a:stCxn id="73" idx="0"/>
            <a:endCxn id="36910" idx="3"/>
          </p:cNvCxnSpPr>
          <p:nvPr/>
        </p:nvCxnSpPr>
        <p:spPr bwMode="auto">
          <a:xfrm flipV="1">
            <a:off x="3505200" y="5811604"/>
            <a:ext cx="55796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5" name="AutoShape 18"/>
          <p:cNvSpPr>
            <a:spLocks noChangeArrowheads="1"/>
          </p:cNvSpPr>
          <p:nvPr/>
        </p:nvSpPr>
        <p:spPr bwMode="auto">
          <a:xfrm>
            <a:off x="3733800" y="6075362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6" name="AutoShape 19"/>
          <p:cNvCxnSpPr>
            <a:cxnSpLocks noChangeShapeType="1"/>
            <a:stCxn id="75" idx="0"/>
            <a:endCxn id="36910" idx="5"/>
          </p:cNvCxnSpPr>
          <p:nvPr/>
        </p:nvCxnSpPr>
        <p:spPr bwMode="auto">
          <a:xfrm flipH="1" flipV="1">
            <a:off x="3830404" y="5811604"/>
            <a:ext cx="55796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7" name="AutoShape 16"/>
          <p:cNvSpPr>
            <a:spLocks noChangeArrowheads="1"/>
          </p:cNvSpPr>
          <p:nvPr/>
        </p:nvSpPr>
        <p:spPr bwMode="auto">
          <a:xfrm>
            <a:off x="4419600" y="6075362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8" name="AutoShape 17"/>
          <p:cNvCxnSpPr>
            <a:cxnSpLocks noChangeShapeType="1"/>
            <a:stCxn id="77" idx="0"/>
            <a:endCxn id="36909" idx="3"/>
          </p:cNvCxnSpPr>
          <p:nvPr/>
        </p:nvCxnSpPr>
        <p:spPr bwMode="auto">
          <a:xfrm flipV="1">
            <a:off x="4572000" y="5811604"/>
            <a:ext cx="55796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9" name="AutoShape 18"/>
          <p:cNvSpPr>
            <a:spLocks noChangeArrowheads="1"/>
          </p:cNvSpPr>
          <p:nvPr/>
        </p:nvSpPr>
        <p:spPr bwMode="auto">
          <a:xfrm>
            <a:off x="4800600" y="6075362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0" name="AutoShape 19"/>
          <p:cNvCxnSpPr>
            <a:cxnSpLocks noChangeShapeType="1"/>
            <a:stCxn id="79" idx="0"/>
            <a:endCxn id="36909" idx="5"/>
          </p:cNvCxnSpPr>
          <p:nvPr/>
        </p:nvCxnSpPr>
        <p:spPr bwMode="auto">
          <a:xfrm flipH="1" flipV="1">
            <a:off x="4897204" y="5811604"/>
            <a:ext cx="55796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1" name="AutoShape 16"/>
          <p:cNvSpPr>
            <a:spLocks noChangeArrowheads="1"/>
          </p:cNvSpPr>
          <p:nvPr/>
        </p:nvSpPr>
        <p:spPr bwMode="auto">
          <a:xfrm>
            <a:off x="7772400" y="5334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2" name="AutoShape 17"/>
          <p:cNvCxnSpPr>
            <a:cxnSpLocks noChangeShapeType="1"/>
            <a:stCxn id="81" idx="0"/>
          </p:cNvCxnSpPr>
          <p:nvPr/>
        </p:nvCxnSpPr>
        <p:spPr bwMode="auto">
          <a:xfrm flipV="1">
            <a:off x="7924800" y="5126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3" name="AutoShape 18"/>
          <p:cNvSpPr>
            <a:spLocks noChangeArrowheads="1"/>
          </p:cNvSpPr>
          <p:nvPr/>
        </p:nvSpPr>
        <p:spPr bwMode="auto">
          <a:xfrm>
            <a:off x="8153400" y="5334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4" name="AutoShape 19"/>
          <p:cNvCxnSpPr>
            <a:cxnSpLocks noChangeShapeType="1"/>
            <a:stCxn id="83" idx="0"/>
          </p:cNvCxnSpPr>
          <p:nvPr/>
        </p:nvCxnSpPr>
        <p:spPr bwMode="auto">
          <a:xfrm flipH="1" flipV="1">
            <a:off x="8250238" y="5126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5" name="AutoShape 16"/>
          <p:cNvSpPr>
            <a:spLocks noChangeArrowheads="1"/>
          </p:cNvSpPr>
          <p:nvPr/>
        </p:nvSpPr>
        <p:spPr bwMode="auto">
          <a:xfrm>
            <a:off x="5181600" y="67056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6" name="AutoShape 17"/>
          <p:cNvCxnSpPr>
            <a:cxnSpLocks noChangeShapeType="1"/>
            <a:stCxn id="85" idx="0"/>
          </p:cNvCxnSpPr>
          <p:nvPr/>
        </p:nvCxnSpPr>
        <p:spPr bwMode="auto">
          <a:xfrm flipV="1">
            <a:off x="5334000" y="64976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7" name="AutoShape 18"/>
          <p:cNvSpPr>
            <a:spLocks noChangeArrowheads="1"/>
          </p:cNvSpPr>
          <p:nvPr/>
        </p:nvSpPr>
        <p:spPr bwMode="auto">
          <a:xfrm>
            <a:off x="5562600" y="67056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8" name="AutoShape 19"/>
          <p:cNvCxnSpPr>
            <a:cxnSpLocks noChangeShapeType="1"/>
            <a:stCxn id="87" idx="0"/>
          </p:cNvCxnSpPr>
          <p:nvPr/>
        </p:nvCxnSpPr>
        <p:spPr bwMode="auto">
          <a:xfrm flipH="1" flipV="1">
            <a:off x="5659438" y="64976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9" name="AutoShape 16"/>
          <p:cNvSpPr>
            <a:spLocks noChangeArrowheads="1"/>
          </p:cNvSpPr>
          <p:nvPr/>
        </p:nvSpPr>
        <p:spPr bwMode="auto">
          <a:xfrm>
            <a:off x="6858000" y="6151562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0" name="AutoShape 17"/>
          <p:cNvCxnSpPr>
            <a:cxnSpLocks noChangeShapeType="1"/>
            <a:stCxn id="89" idx="0"/>
            <a:endCxn id="36896" idx="3"/>
          </p:cNvCxnSpPr>
          <p:nvPr/>
        </p:nvCxnSpPr>
        <p:spPr bwMode="auto">
          <a:xfrm flipV="1">
            <a:off x="7010400" y="5887804"/>
            <a:ext cx="55796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1" name="AutoShape 18"/>
          <p:cNvSpPr>
            <a:spLocks noChangeArrowheads="1"/>
          </p:cNvSpPr>
          <p:nvPr/>
        </p:nvSpPr>
        <p:spPr bwMode="auto">
          <a:xfrm>
            <a:off x="7239000" y="6151562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2" name="AutoShape 19"/>
          <p:cNvCxnSpPr>
            <a:cxnSpLocks noChangeShapeType="1"/>
            <a:stCxn id="91" idx="0"/>
            <a:endCxn id="36896" idx="5"/>
          </p:cNvCxnSpPr>
          <p:nvPr/>
        </p:nvCxnSpPr>
        <p:spPr bwMode="auto">
          <a:xfrm flipH="1" flipV="1">
            <a:off x="7335604" y="5887804"/>
            <a:ext cx="55796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3" name="AutoShape 18"/>
          <p:cNvSpPr>
            <a:spLocks noChangeArrowheads="1"/>
          </p:cNvSpPr>
          <p:nvPr/>
        </p:nvSpPr>
        <p:spPr bwMode="auto">
          <a:xfrm>
            <a:off x="914400" y="3429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4" name="AutoShape 19"/>
          <p:cNvCxnSpPr>
            <a:cxnSpLocks noChangeShapeType="1"/>
            <a:stCxn id="93" idx="0"/>
            <a:endCxn id="36876" idx="5"/>
          </p:cNvCxnSpPr>
          <p:nvPr/>
        </p:nvCxnSpPr>
        <p:spPr bwMode="auto">
          <a:xfrm flipH="1" flipV="1">
            <a:off x="1011004" y="3144604"/>
            <a:ext cx="55796" cy="2843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5" name="AutoShape 18"/>
          <p:cNvSpPr>
            <a:spLocks noChangeArrowheads="1"/>
          </p:cNvSpPr>
          <p:nvPr/>
        </p:nvSpPr>
        <p:spPr bwMode="auto">
          <a:xfrm>
            <a:off x="3048000" y="259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6" name="AutoShape 19"/>
          <p:cNvCxnSpPr>
            <a:cxnSpLocks noChangeShapeType="1"/>
            <a:stCxn id="95" idx="0"/>
          </p:cNvCxnSpPr>
          <p:nvPr/>
        </p:nvCxnSpPr>
        <p:spPr bwMode="auto">
          <a:xfrm flipH="1" flipV="1">
            <a:off x="3144838" y="23828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4038600" y="5334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8" name="AutoShape 19"/>
          <p:cNvCxnSpPr>
            <a:cxnSpLocks noChangeShapeType="1"/>
            <a:stCxn id="97" idx="0"/>
            <a:endCxn id="36899" idx="5"/>
          </p:cNvCxnSpPr>
          <p:nvPr/>
        </p:nvCxnSpPr>
        <p:spPr bwMode="auto">
          <a:xfrm flipH="1" flipV="1">
            <a:off x="4135204" y="5125804"/>
            <a:ext cx="55796" cy="208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9" name="AutoShape 18"/>
          <p:cNvSpPr>
            <a:spLocks noChangeArrowheads="1"/>
          </p:cNvSpPr>
          <p:nvPr/>
        </p:nvSpPr>
        <p:spPr bwMode="auto">
          <a:xfrm>
            <a:off x="5867400" y="6019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00" name="AutoShape 19"/>
          <p:cNvCxnSpPr>
            <a:cxnSpLocks noChangeShapeType="1"/>
            <a:stCxn id="99" idx="0"/>
          </p:cNvCxnSpPr>
          <p:nvPr/>
        </p:nvCxnSpPr>
        <p:spPr bwMode="auto">
          <a:xfrm flipH="1" flipV="1">
            <a:off x="5964238" y="58118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1" name="AutoShape 16"/>
          <p:cNvSpPr>
            <a:spLocks noChangeArrowheads="1"/>
          </p:cNvSpPr>
          <p:nvPr/>
        </p:nvSpPr>
        <p:spPr bwMode="auto">
          <a:xfrm>
            <a:off x="3581400" y="259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02" name="AutoShape 17"/>
          <p:cNvCxnSpPr>
            <a:cxnSpLocks noChangeShapeType="1"/>
            <a:stCxn id="101" idx="0"/>
          </p:cNvCxnSpPr>
          <p:nvPr/>
        </p:nvCxnSpPr>
        <p:spPr bwMode="auto">
          <a:xfrm flipV="1">
            <a:off x="3733800" y="23828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3" name="AutoShape 16"/>
          <p:cNvSpPr>
            <a:spLocks noChangeArrowheads="1"/>
          </p:cNvSpPr>
          <p:nvPr/>
        </p:nvSpPr>
        <p:spPr bwMode="auto">
          <a:xfrm>
            <a:off x="6477000" y="5334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04" name="AutoShape 17"/>
          <p:cNvCxnSpPr>
            <a:cxnSpLocks noChangeShapeType="1"/>
            <a:stCxn id="103" idx="0"/>
          </p:cNvCxnSpPr>
          <p:nvPr/>
        </p:nvCxnSpPr>
        <p:spPr bwMode="auto">
          <a:xfrm flipV="1">
            <a:off x="6629400" y="5126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Αρθρωτά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splay trees)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7197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4267200" y="22098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12</a:t>
            </a:r>
            <a:endParaRPr lang="el-GR" b="1" dirty="0"/>
          </a:p>
        </p:txBody>
      </p:sp>
      <p:sp>
        <p:nvSpPr>
          <p:cNvPr id="29" name="Oval 27"/>
          <p:cNvSpPr>
            <a:spLocks noChangeArrowheads="1"/>
          </p:cNvSpPr>
          <p:nvPr/>
        </p:nvSpPr>
        <p:spPr bwMode="auto">
          <a:xfrm>
            <a:off x="4724400" y="47548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1</a:t>
            </a:r>
            <a:r>
              <a:rPr lang="el-GR" b="1" dirty="0" smtClean="0"/>
              <a:t>5</a:t>
            </a:r>
            <a:endParaRPr lang="el-GR" b="1" dirty="0"/>
          </a:p>
        </p:txBody>
      </p:sp>
      <p:sp>
        <p:nvSpPr>
          <p:cNvPr id="30" name="Oval 27"/>
          <p:cNvSpPr>
            <a:spLocks noChangeArrowheads="1"/>
          </p:cNvSpPr>
          <p:nvPr/>
        </p:nvSpPr>
        <p:spPr bwMode="auto">
          <a:xfrm>
            <a:off x="6842760" y="34290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2</a:t>
            </a:r>
            <a:r>
              <a:rPr lang="en-US" b="1" dirty="0" smtClean="0"/>
              <a:t>2</a:t>
            </a:r>
            <a:endParaRPr lang="el-GR" b="1" dirty="0"/>
          </a:p>
        </p:txBody>
      </p:sp>
      <p:sp>
        <p:nvSpPr>
          <p:cNvPr id="32" name="Oval 27"/>
          <p:cNvSpPr>
            <a:spLocks noChangeArrowheads="1"/>
          </p:cNvSpPr>
          <p:nvPr/>
        </p:nvSpPr>
        <p:spPr bwMode="auto">
          <a:xfrm>
            <a:off x="5547360" y="47548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18</a:t>
            </a:r>
            <a:endParaRPr lang="el-GR" b="1" dirty="0"/>
          </a:p>
        </p:txBody>
      </p:sp>
      <p:sp>
        <p:nvSpPr>
          <p:cNvPr id="36" name="Oval 27"/>
          <p:cNvSpPr>
            <a:spLocks noChangeArrowheads="1"/>
          </p:cNvSpPr>
          <p:nvPr/>
        </p:nvSpPr>
        <p:spPr bwMode="auto">
          <a:xfrm>
            <a:off x="7315200" y="41148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23</a:t>
            </a:r>
            <a:endParaRPr lang="el-GR" b="1" dirty="0"/>
          </a:p>
        </p:txBody>
      </p:sp>
      <p:cxnSp>
        <p:nvCxnSpPr>
          <p:cNvPr id="37" name="AutoShape 17"/>
          <p:cNvCxnSpPr>
            <a:cxnSpLocks noChangeShapeType="1"/>
            <a:stCxn id="36" idx="0"/>
            <a:endCxn id="30" idx="5"/>
          </p:cNvCxnSpPr>
          <p:nvPr/>
        </p:nvCxnSpPr>
        <p:spPr bwMode="auto">
          <a:xfrm flipH="1" flipV="1">
            <a:off x="7102923" y="3689163"/>
            <a:ext cx="36467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" name="AutoShape 17"/>
          <p:cNvCxnSpPr>
            <a:cxnSpLocks noChangeShapeType="1"/>
            <a:stCxn id="32" idx="0"/>
            <a:endCxn id="40" idx="5"/>
          </p:cNvCxnSpPr>
          <p:nvPr/>
        </p:nvCxnSpPr>
        <p:spPr bwMode="auto">
          <a:xfrm flipH="1" flipV="1">
            <a:off x="5365563" y="4329243"/>
            <a:ext cx="33419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9" name="Oval 12"/>
          <p:cNvSpPr>
            <a:spLocks noChangeArrowheads="1"/>
          </p:cNvSpPr>
          <p:nvPr/>
        </p:nvSpPr>
        <p:spPr bwMode="auto">
          <a:xfrm>
            <a:off x="6019800" y="2743200"/>
            <a:ext cx="304800" cy="304800"/>
          </a:xfrm>
          <a:prstGeom prst="ellipse">
            <a:avLst/>
          </a:prstGeom>
          <a:solidFill>
            <a:schemeClr val="bg1">
              <a:lumMod val="95000"/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</a:t>
            </a:r>
            <a:r>
              <a:rPr lang="en-US" b="1" dirty="0" smtClean="0"/>
              <a:t>9</a:t>
            </a:r>
            <a:endParaRPr lang="el-GR" b="1" dirty="0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5105400" y="40690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16</a:t>
            </a:r>
            <a:endParaRPr lang="el-GR" b="1" dirty="0"/>
          </a:p>
        </p:txBody>
      </p:sp>
      <p:sp>
        <p:nvSpPr>
          <p:cNvPr id="44" name="AutoShape 10"/>
          <p:cNvSpPr>
            <a:spLocks noChangeArrowheads="1"/>
          </p:cNvSpPr>
          <p:nvPr/>
        </p:nvSpPr>
        <p:spPr bwMode="auto">
          <a:xfrm>
            <a:off x="5379720" y="5288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7" name="AutoShape 11"/>
          <p:cNvCxnSpPr>
            <a:cxnSpLocks noChangeShapeType="1"/>
            <a:stCxn id="44" idx="0"/>
            <a:endCxn id="32" idx="3"/>
          </p:cNvCxnSpPr>
          <p:nvPr/>
        </p:nvCxnSpPr>
        <p:spPr bwMode="auto">
          <a:xfrm flipV="1">
            <a:off x="5501640" y="5015043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8" name="AutoShape 10"/>
          <p:cNvSpPr>
            <a:spLocks noChangeArrowheads="1"/>
          </p:cNvSpPr>
          <p:nvPr/>
        </p:nvSpPr>
        <p:spPr bwMode="auto">
          <a:xfrm>
            <a:off x="7528560" y="4629711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9" name="AutoShape 11"/>
          <p:cNvCxnSpPr>
            <a:cxnSpLocks noChangeShapeType="1"/>
            <a:stCxn id="50" idx="0"/>
            <a:endCxn id="36" idx="3"/>
          </p:cNvCxnSpPr>
          <p:nvPr/>
        </p:nvCxnSpPr>
        <p:spPr bwMode="auto">
          <a:xfrm flipV="1">
            <a:off x="7284720" y="4374963"/>
            <a:ext cx="75117" cy="2547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0" name="AutoShape 10"/>
          <p:cNvSpPr>
            <a:spLocks noChangeArrowheads="1"/>
          </p:cNvSpPr>
          <p:nvPr/>
        </p:nvSpPr>
        <p:spPr bwMode="auto">
          <a:xfrm>
            <a:off x="7162800" y="4629711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3" name="AutoShape 11"/>
          <p:cNvCxnSpPr>
            <a:cxnSpLocks noChangeShapeType="1"/>
            <a:stCxn id="48" idx="0"/>
            <a:endCxn id="36" idx="5"/>
          </p:cNvCxnSpPr>
          <p:nvPr/>
        </p:nvCxnSpPr>
        <p:spPr bwMode="auto">
          <a:xfrm flipH="1" flipV="1">
            <a:off x="7575363" y="4374963"/>
            <a:ext cx="75117" cy="2547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4" name="AutoShape 10"/>
          <p:cNvSpPr>
            <a:spLocks noChangeArrowheads="1"/>
          </p:cNvSpPr>
          <p:nvPr/>
        </p:nvSpPr>
        <p:spPr bwMode="auto">
          <a:xfrm>
            <a:off x="6690360" y="3974391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8" name="AutoShape 11"/>
          <p:cNvCxnSpPr>
            <a:cxnSpLocks noChangeShapeType="1"/>
            <a:stCxn id="54" idx="0"/>
            <a:endCxn id="30" idx="3"/>
          </p:cNvCxnSpPr>
          <p:nvPr/>
        </p:nvCxnSpPr>
        <p:spPr bwMode="auto">
          <a:xfrm flipV="1">
            <a:off x="6812280" y="3689163"/>
            <a:ext cx="75117" cy="2852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AutoShape 17"/>
          <p:cNvCxnSpPr>
            <a:cxnSpLocks noChangeShapeType="1"/>
            <a:stCxn id="29" idx="0"/>
            <a:endCxn id="40" idx="3"/>
          </p:cNvCxnSpPr>
          <p:nvPr/>
        </p:nvCxnSpPr>
        <p:spPr bwMode="auto">
          <a:xfrm flipV="1">
            <a:off x="4876800" y="4329243"/>
            <a:ext cx="27323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17"/>
          <p:cNvCxnSpPr>
            <a:cxnSpLocks noChangeShapeType="1"/>
            <a:stCxn id="30" idx="0"/>
            <a:endCxn id="39" idx="5"/>
          </p:cNvCxnSpPr>
          <p:nvPr/>
        </p:nvCxnSpPr>
        <p:spPr bwMode="auto">
          <a:xfrm flipH="1" flipV="1">
            <a:off x="6279963" y="3003363"/>
            <a:ext cx="71519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17"/>
          <p:cNvCxnSpPr>
            <a:cxnSpLocks noChangeShapeType="1"/>
            <a:stCxn id="39" idx="0"/>
            <a:endCxn id="27" idx="5"/>
          </p:cNvCxnSpPr>
          <p:nvPr/>
        </p:nvCxnSpPr>
        <p:spPr bwMode="auto">
          <a:xfrm flipH="1" flipV="1">
            <a:off x="4527363" y="2469963"/>
            <a:ext cx="164483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11"/>
          <p:cNvCxnSpPr>
            <a:cxnSpLocks noChangeShapeType="1"/>
            <a:stCxn id="83" idx="0"/>
            <a:endCxn id="65" idx="3"/>
          </p:cNvCxnSpPr>
          <p:nvPr/>
        </p:nvCxnSpPr>
        <p:spPr bwMode="auto">
          <a:xfrm flipV="1">
            <a:off x="2529840" y="1967043"/>
            <a:ext cx="48659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3" name="Oval 27"/>
          <p:cNvSpPr>
            <a:spLocks noChangeArrowheads="1"/>
          </p:cNvSpPr>
          <p:nvPr/>
        </p:nvSpPr>
        <p:spPr bwMode="auto">
          <a:xfrm>
            <a:off x="2377440" y="22402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2</a:t>
            </a:r>
            <a:endParaRPr lang="el-GR" b="1" dirty="0"/>
          </a:p>
        </p:txBody>
      </p:sp>
      <p:cxnSp>
        <p:nvCxnSpPr>
          <p:cNvPr id="108" name="AutoShape 11"/>
          <p:cNvCxnSpPr>
            <a:cxnSpLocks noChangeShapeType="1"/>
            <a:stCxn id="55" idx="0"/>
            <a:endCxn id="27" idx="3"/>
          </p:cNvCxnSpPr>
          <p:nvPr/>
        </p:nvCxnSpPr>
        <p:spPr bwMode="auto">
          <a:xfrm flipV="1">
            <a:off x="3794760" y="2469963"/>
            <a:ext cx="517077" cy="349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" name="AutoShape 11"/>
          <p:cNvCxnSpPr>
            <a:cxnSpLocks noChangeShapeType="1"/>
            <a:stCxn id="40" idx="0"/>
            <a:endCxn id="39" idx="3"/>
          </p:cNvCxnSpPr>
          <p:nvPr/>
        </p:nvCxnSpPr>
        <p:spPr bwMode="auto">
          <a:xfrm flipV="1">
            <a:off x="5257800" y="3003363"/>
            <a:ext cx="806637" cy="10657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4" name="113 - TextBox"/>
          <p:cNvSpPr txBox="1"/>
          <p:nvPr/>
        </p:nvSpPr>
        <p:spPr>
          <a:xfrm>
            <a:off x="457200" y="1143000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Εισαγωγή 4</a:t>
            </a:r>
            <a:endParaRPr lang="el-GR" dirty="0">
              <a:latin typeface="+mn-lt"/>
            </a:endParaRPr>
          </a:p>
        </p:txBody>
      </p:sp>
      <p:sp>
        <p:nvSpPr>
          <p:cNvPr id="61" name="AutoShape 10"/>
          <p:cNvSpPr>
            <a:spLocks noChangeArrowheads="1"/>
          </p:cNvSpPr>
          <p:nvPr/>
        </p:nvSpPr>
        <p:spPr bwMode="auto">
          <a:xfrm>
            <a:off x="5775960" y="5288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2" name="AutoShape 11"/>
          <p:cNvCxnSpPr>
            <a:cxnSpLocks noChangeShapeType="1"/>
            <a:stCxn id="61" idx="0"/>
            <a:endCxn id="32" idx="5"/>
          </p:cNvCxnSpPr>
          <p:nvPr/>
        </p:nvCxnSpPr>
        <p:spPr bwMode="auto">
          <a:xfrm flipH="1" flipV="1">
            <a:off x="5807523" y="5015043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3" name="AutoShape 10"/>
          <p:cNvSpPr>
            <a:spLocks noChangeArrowheads="1"/>
          </p:cNvSpPr>
          <p:nvPr/>
        </p:nvSpPr>
        <p:spPr bwMode="auto">
          <a:xfrm>
            <a:off x="4572000" y="5288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4" name="AutoShape 11"/>
          <p:cNvCxnSpPr>
            <a:cxnSpLocks noChangeShapeType="1"/>
            <a:stCxn id="73" idx="0"/>
            <a:endCxn id="29" idx="3"/>
          </p:cNvCxnSpPr>
          <p:nvPr/>
        </p:nvCxnSpPr>
        <p:spPr bwMode="auto">
          <a:xfrm flipV="1">
            <a:off x="4693920" y="5015043"/>
            <a:ext cx="7511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5" name="AutoShape 10"/>
          <p:cNvSpPr>
            <a:spLocks noChangeArrowheads="1"/>
          </p:cNvSpPr>
          <p:nvPr/>
        </p:nvSpPr>
        <p:spPr bwMode="auto">
          <a:xfrm>
            <a:off x="4968240" y="5288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6" name="AutoShape 11"/>
          <p:cNvCxnSpPr>
            <a:cxnSpLocks noChangeShapeType="1"/>
            <a:stCxn id="75" idx="0"/>
            <a:endCxn id="29" idx="5"/>
          </p:cNvCxnSpPr>
          <p:nvPr/>
        </p:nvCxnSpPr>
        <p:spPr bwMode="auto">
          <a:xfrm flipH="1" flipV="1">
            <a:off x="4984563" y="5015043"/>
            <a:ext cx="10559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5" name="Oval 27"/>
          <p:cNvSpPr>
            <a:spLocks noChangeArrowheads="1"/>
          </p:cNvSpPr>
          <p:nvPr/>
        </p:nvSpPr>
        <p:spPr bwMode="auto">
          <a:xfrm>
            <a:off x="3642360" y="28194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</a:t>
            </a:r>
            <a:r>
              <a:rPr lang="en-US" b="1" dirty="0" smtClean="0"/>
              <a:t>0</a:t>
            </a:r>
            <a:endParaRPr lang="el-GR" b="1" dirty="0"/>
          </a:p>
        </p:txBody>
      </p:sp>
      <p:sp>
        <p:nvSpPr>
          <p:cNvPr id="66" name="AutoShape 10"/>
          <p:cNvSpPr>
            <a:spLocks noChangeArrowheads="1"/>
          </p:cNvSpPr>
          <p:nvPr/>
        </p:nvSpPr>
        <p:spPr bwMode="auto">
          <a:xfrm>
            <a:off x="3870960" y="3383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1" name="AutoShape 11"/>
          <p:cNvCxnSpPr>
            <a:cxnSpLocks noChangeShapeType="1"/>
            <a:stCxn id="66" idx="0"/>
            <a:endCxn id="55" idx="5"/>
          </p:cNvCxnSpPr>
          <p:nvPr/>
        </p:nvCxnSpPr>
        <p:spPr bwMode="auto">
          <a:xfrm flipH="1" flipV="1">
            <a:off x="3902523" y="3079563"/>
            <a:ext cx="90357" cy="3037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6" name="AutoShape 10"/>
          <p:cNvSpPr>
            <a:spLocks noChangeArrowheads="1"/>
          </p:cNvSpPr>
          <p:nvPr/>
        </p:nvSpPr>
        <p:spPr bwMode="auto">
          <a:xfrm>
            <a:off x="2209800" y="2773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7" name="AutoShape 11"/>
          <p:cNvCxnSpPr>
            <a:cxnSpLocks noChangeShapeType="1"/>
            <a:stCxn id="56" idx="0"/>
            <a:endCxn id="83" idx="3"/>
          </p:cNvCxnSpPr>
          <p:nvPr/>
        </p:nvCxnSpPr>
        <p:spPr bwMode="auto">
          <a:xfrm flipV="1">
            <a:off x="2331720" y="2500443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5" name="Oval 15"/>
          <p:cNvSpPr>
            <a:spLocks noChangeArrowheads="1"/>
          </p:cNvSpPr>
          <p:nvPr/>
        </p:nvSpPr>
        <p:spPr bwMode="auto">
          <a:xfrm>
            <a:off x="2971800" y="17068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4</a:t>
            </a:r>
            <a:endParaRPr lang="el-GR" b="1" dirty="0"/>
          </a:p>
        </p:txBody>
      </p:sp>
      <p:sp>
        <p:nvSpPr>
          <p:cNvPr id="77" name="AutoShape 10"/>
          <p:cNvSpPr>
            <a:spLocks noChangeArrowheads="1"/>
          </p:cNvSpPr>
          <p:nvPr/>
        </p:nvSpPr>
        <p:spPr bwMode="auto">
          <a:xfrm>
            <a:off x="2621280" y="2773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8" name="AutoShape 11"/>
          <p:cNvCxnSpPr>
            <a:cxnSpLocks noChangeShapeType="1"/>
            <a:stCxn id="77" idx="0"/>
            <a:endCxn id="83" idx="5"/>
          </p:cNvCxnSpPr>
          <p:nvPr/>
        </p:nvCxnSpPr>
        <p:spPr bwMode="auto">
          <a:xfrm flipH="1" flipV="1">
            <a:off x="2637603" y="2500443"/>
            <a:ext cx="10559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5" name="AutoShape 11"/>
          <p:cNvCxnSpPr>
            <a:cxnSpLocks noChangeShapeType="1"/>
            <a:stCxn id="27" idx="0"/>
            <a:endCxn id="65" idx="5"/>
          </p:cNvCxnSpPr>
          <p:nvPr/>
        </p:nvCxnSpPr>
        <p:spPr bwMode="auto">
          <a:xfrm flipH="1" flipV="1">
            <a:off x="3231963" y="1967043"/>
            <a:ext cx="1187637" cy="2427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0" name="99 - Βέλος προς τα κάτω"/>
          <p:cNvSpPr/>
          <p:nvPr/>
        </p:nvSpPr>
        <p:spPr bwMode="auto">
          <a:xfrm>
            <a:off x="3078480" y="1402080"/>
            <a:ext cx="152400" cy="228600"/>
          </a:xfrm>
          <a:prstGeom prst="downArrow">
            <a:avLst/>
          </a:prstGeom>
          <a:solidFill>
            <a:srgbClr val="3399FF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9" name="AutoShape 10"/>
          <p:cNvSpPr>
            <a:spLocks noChangeArrowheads="1"/>
          </p:cNvSpPr>
          <p:nvPr/>
        </p:nvSpPr>
        <p:spPr bwMode="auto">
          <a:xfrm>
            <a:off x="3429000" y="3397437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0" name="AutoShape 11"/>
          <p:cNvCxnSpPr>
            <a:cxnSpLocks noChangeShapeType="1"/>
            <a:stCxn id="79" idx="0"/>
            <a:endCxn id="55" idx="3"/>
          </p:cNvCxnSpPr>
          <p:nvPr/>
        </p:nvCxnSpPr>
        <p:spPr bwMode="auto">
          <a:xfrm flipV="1">
            <a:off x="3550920" y="3079563"/>
            <a:ext cx="136077" cy="3178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Αρθρωτά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splay trees)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7197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228600" y="1447800"/>
            <a:ext cx="7856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Όλες οι λειτουργίες (αναζήτηση, εισαγωγή, διαγραφή)  βασίζονται στη </a:t>
            </a:r>
            <a:r>
              <a:rPr lang="en-US" b="1" dirty="0" smtClean="0">
                <a:latin typeface="Calibri" pitchFamily="34" charset="0"/>
              </a:rPr>
              <a:t>splay </a:t>
            </a:r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228600" y="2362200"/>
            <a:ext cx="224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κόμβου </a:t>
            </a:r>
            <a:r>
              <a:rPr lang="en-US" dirty="0" smtClean="0"/>
              <a:t> </a:t>
            </a:r>
            <a:r>
              <a:rPr lang="en-US" b="1" dirty="0" smtClean="0">
                <a:latin typeface="Calibri" pitchFamily="34" charset="0"/>
              </a:rPr>
              <a:t>x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544569" y="3073663"/>
            <a:ext cx="829463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l-GR" dirty="0" smtClean="0"/>
              <a:t>Εκτελούμε τα βήματα της εισαγωγής όπως στο απλό δυαδικό δένδρο. </a:t>
            </a:r>
          </a:p>
          <a:p>
            <a:pPr>
              <a:lnSpc>
                <a:spcPts val="2500"/>
              </a:lnSpc>
            </a:pPr>
            <a:endParaRPr lang="el-GR" dirty="0" smtClean="0"/>
          </a:p>
          <a:p>
            <a:pPr>
              <a:lnSpc>
                <a:spcPts val="2500"/>
              </a:lnSpc>
            </a:pPr>
            <a:r>
              <a:rPr lang="el-GR" dirty="0" smtClean="0"/>
              <a:t>Έστω </a:t>
            </a:r>
            <a:r>
              <a:rPr lang="en-US" b="1" dirty="0" smtClean="0">
                <a:latin typeface="Calibri" pitchFamily="34" charset="0"/>
              </a:rPr>
              <a:t>z</a:t>
            </a:r>
            <a:r>
              <a:rPr lang="en-US" dirty="0" smtClean="0"/>
              <a:t> </a:t>
            </a:r>
            <a:r>
              <a:rPr lang="el-GR" dirty="0" smtClean="0"/>
              <a:t>ο κόμβος που</a:t>
            </a:r>
            <a:r>
              <a:rPr lang="en-US" dirty="0" smtClean="0"/>
              <a:t> </a:t>
            </a:r>
            <a:r>
              <a:rPr lang="el-GR" dirty="0" smtClean="0"/>
              <a:t>διαγράφεται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n-US" dirty="0" smtClean="0"/>
          </a:p>
          <a:p>
            <a:pPr>
              <a:lnSpc>
                <a:spcPts val="2500"/>
              </a:lnSpc>
            </a:pPr>
            <a:r>
              <a:rPr lang="el-GR" dirty="0" smtClean="0"/>
              <a:t>(Αν ο </a:t>
            </a:r>
            <a:r>
              <a:rPr lang="en-US" b="1" dirty="0" smtClean="0">
                <a:latin typeface="Calibri" pitchFamily="34" charset="0"/>
                <a:cs typeface="Courier New" pitchFamily="49" charset="0"/>
              </a:rPr>
              <a:t>x</a:t>
            </a:r>
            <a:r>
              <a:rPr lang="en-US" dirty="0" smtClean="0"/>
              <a:t> </a:t>
            </a:r>
            <a:r>
              <a:rPr lang="el-GR" dirty="0" smtClean="0"/>
              <a:t>έχει κενό παιδί τότε </a:t>
            </a:r>
            <a:r>
              <a:rPr lang="en-US" b="1" dirty="0" smtClean="0">
                <a:latin typeface="Calibri" pitchFamily="34" charset="0"/>
                <a:cs typeface="Courier New" pitchFamily="49" charset="0"/>
              </a:rPr>
              <a:t>z=x</a:t>
            </a:r>
            <a:r>
              <a:rPr lang="en-US" dirty="0" smtClean="0">
                <a:cs typeface="Courier New" pitchFamily="49" charset="0"/>
              </a:rPr>
              <a:t>, </a:t>
            </a:r>
            <a:r>
              <a:rPr lang="el-GR" dirty="0" smtClean="0">
                <a:cs typeface="Courier New" pitchFamily="49" charset="0"/>
              </a:rPr>
              <a:t>διαφορετικά </a:t>
            </a:r>
            <a:r>
              <a:rPr lang="en-US" dirty="0" smtClean="0">
                <a:cs typeface="Courier New" pitchFamily="49" charset="0"/>
              </a:rPr>
              <a:t>o </a:t>
            </a:r>
            <a:r>
              <a:rPr lang="en-US" b="1" dirty="0" smtClean="0">
                <a:latin typeface="Calibri" pitchFamily="34" charset="0"/>
              </a:rPr>
              <a:t>z</a:t>
            </a:r>
            <a:r>
              <a:rPr lang="el-GR" dirty="0" smtClean="0">
                <a:cs typeface="Courier New" pitchFamily="49" charset="0"/>
              </a:rPr>
              <a:t> είναι ο διάδοχος του </a:t>
            </a:r>
            <a:r>
              <a:rPr lang="en-US" b="1" dirty="0" smtClean="0">
                <a:latin typeface="Calibri" pitchFamily="34" charset="0"/>
              </a:rPr>
              <a:t>x</a:t>
            </a:r>
            <a:r>
              <a:rPr lang="el-GR" dirty="0" smtClean="0">
                <a:cs typeface="Courier New" pitchFamily="49" charset="0"/>
              </a:rPr>
              <a:t>.</a:t>
            </a:r>
            <a:r>
              <a:rPr lang="en-US" dirty="0" smtClean="0">
                <a:cs typeface="Courier New" pitchFamily="49" charset="0"/>
              </a:rPr>
              <a:t>)</a:t>
            </a:r>
            <a:endParaRPr lang="el-GR" dirty="0" smtClean="0"/>
          </a:p>
          <a:p>
            <a:pPr>
              <a:lnSpc>
                <a:spcPts val="2500"/>
              </a:lnSpc>
            </a:pPr>
            <a:endParaRPr lang="en-US" dirty="0" smtClean="0"/>
          </a:p>
          <a:p>
            <a:pPr>
              <a:lnSpc>
                <a:spcPts val="2500"/>
              </a:lnSpc>
            </a:pPr>
            <a:r>
              <a:rPr lang="el-GR" dirty="0" smtClean="0"/>
              <a:t>Έστω </a:t>
            </a:r>
            <a:r>
              <a:rPr lang="en-US" b="1" dirty="0" smtClean="0">
                <a:latin typeface="Calibri" pitchFamily="34" charset="0"/>
              </a:rPr>
              <a:t>w</a:t>
            </a:r>
            <a:r>
              <a:rPr lang="en-US" dirty="0" smtClean="0"/>
              <a:t> </a:t>
            </a:r>
            <a:r>
              <a:rPr lang="el-GR" dirty="0" smtClean="0"/>
              <a:t>ο γονέας του </a:t>
            </a:r>
            <a:r>
              <a:rPr lang="en-US" b="1" dirty="0" smtClean="0">
                <a:latin typeface="Calibri" pitchFamily="34" charset="0"/>
              </a:rPr>
              <a:t>z</a:t>
            </a:r>
            <a:r>
              <a:rPr lang="en-US" dirty="0" smtClean="0"/>
              <a:t>. </a:t>
            </a:r>
            <a:r>
              <a:rPr lang="el-GR" dirty="0" smtClean="0"/>
              <a:t>Εκτελούμε  </a:t>
            </a:r>
            <a:r>
              <a:rPr lang="en-US" b="1" dirty="0" smtClean="0">
                <a:latin typeface="Calibri" pitchFamily="34" charset="0"/>
              </a:rPr>
              <a:t>splay(w)</a:t>
            </a:r>
            <a:endParaRPr lang="el-GR" b="1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Αρθρωτά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splay trees)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7197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3581400" y="21336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12</a:t>
            </a:r>
            <a:endParaRPr lang="el-GR" b="1" dirty="0"/>
          </a:p>
        </p:txBody>
      </p:sp>
      <p:sp>
        <p:nvSpPr>
          <p:cNvPr id="29" name="Oval 27"/>
          <p:cNvSpPr>
            <a:spLocks noChangeArrowheads="1"/>
          </p:cNvSpPr>
          <p:nvPr/>
        </p:nvSpPr>
        <p:spPr bwMode="auto">
          <a:xfrm>
            <a:off x="4038600" y="34594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1</a:t>
            </a:r>
            <a:r>
              <a:rPr lang="el-GR" b="1" dirty="0" smtClean="0"/>
              <a:t>5</a:t>
            </a:r>
            <a:endParaRPr lang="el-GR" b="1" dirty="0"/>
          </a:p>
        </p:txBody>
      </p:sp>
      <p:sp>
        <p:nvSpPr>
          <p:cNvPr id="30" name="Oval 27"/>
          <p:cNvSpPr>
            <a:spLocks noChangeArrowheads="1"/>
          </p:cNvSpPr>
          <p:nvPr/>
        </p:nvSpPr>
        <p:spPr bwMode="auto">
          <a:xfrm>
            <a:off x="6156960" y="21336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2</a:t>
            </a:r>
            <a:r>
              <a:rPr lang="en-US" b="1" dirty="0" smtClean="0"/>
              <a:t>2</a:t>
            </a:r>
            <a:endParaRPr lang="el-GR" b="1" dirty="0"/>
          </a:p>
        </p:txBody>
      </p:sp>
      <p:sp>
        <p:nvSpPr>
          <p:cNvPr id="32" name="Oval 27"/>
          <p:cNvSpPr>
            <a:spLocks noChangeArrowheads="1"/>
          </p:cNvSpPr>
          <p:nvPr/>
        </p:nvSpPr>
        <p:spPr bwMode="auto">
          <a:xfrm>
            <a:off x="4861560" y="34594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18</a:t>
            </a:r>
            <a:endParaRPr lang="el-GR" b="1" dirty="0"/>
          </a:p>
        </p:txBody>
      </p:sp>
      <p:sp>
        <p:nvSpPr>
          <p:cNvPr id="36" name="Oval 27"/>
          <p:cNvSpPr>
            <a:spLocks noChangeArrowheads="1"/>
          </p:cNvSpPr>
          <p:nvPr/>
        </p:nvSpPr>
        <p:spPr bwMode="auto">
          <a:xfrm>
            <a:off x="6629400" y="28194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23</a:t>
            </a:r>
            <a:endParaRPr lang="el-GR" b="1" dirty="0"/>
          </a:p>
        </p:txBody>
      </p:sp>
      <p:cxnSp>
        <p:nvCxnSpPr>
          <p:cNvPr id="37" name="AutoShape 17"/>
          <p:cNvCxnSpPr>
            <a:cxnSpLocks noChangeShapeType="1"/>
            <a:stCxn id="36" idx="0"/>
            <a:endCxn id="30" idx="5"/>
          </p:cNvCxnSpPr>
          <p:nvPr/>
        </p:nvCxnSpPr>
        <p:spPr bwMode="auto">
          <a:xfrm flipH="1" flipV="1">
            <a:off x="6417123" y="2393763"/>
            <a:ext cx="36467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" name="AutoShape 17"/>
          <p:cNvCxnSpPr>
            <a:cxnSpLocks noChangeShapeType="1"/>
            <a:stCxn id="32" idx="0"/>
            <a:endCxn id="40" idx="5"/>
          </p:cNvCxnSpPr>
          <p:nvPr/>
        </p:nvCxnSpPr>
        <p:spPr bwMode="auto">
          <a:xfrm flipH="1" flipV="1">
            <a:off x="4679763" y="3033843"/>
            <a:ext cx="33419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9" name="Oval 12"/>
          <p:cNvSpPr>
            <a:spLocks noChangeArrowheads="1"/>
          </p:cNvSpPr>
          <p:nvPr/>
        </p:nvSpPr>
        <p:spPr bwMode="auto">
          <a:xfrm>
            <a:off x="5334000" y="1447800"/>
            <a:ext cx="304800" cy="304800"/>
          </a:xfrm>
          <a:prstGeom prst="ellipse">
            <a:avLst/>
          </a:prstGeom>
          <a:solidFill>
            <a:schemeClr val="bg1">
              <a:lumMod val="95000"/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</a:t>
            </a:r>
            <a:r>
              <a:rPr lang="en-US" b="1" dirty="0" smtClean="0"/>
              <a:t>9</a:t>
            </a:r>
            <a:endParaRPr lang="el-GR" b="1" dirty="0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419600" y="27736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16</a:t>
            </a:r>
            <a:endParaRPr lang="el-GR" b="1" dirty="0"/>
          </a:p>
        </p:txBody>
      </p:sp>
      <p:sp>
        <p:nvSpPr>
          <p:cNvPr id="44" name="AutoShape 10"/>
          <p:cNvSpPr>
            <a:spLocks noChangeArrowheads="1"/>
          </p:cNvSpPr>
          <p:nvPr/>
        </p:nvSpPr>
        <p:spPr bwMode="auto">
          <a:xfrm>
            <a:off x="4693920" y="3992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7" name="AutoShape 11"/>
          <p:cNvCxnSpPr>
            <a:cxnSpLocks noChangeShapeType="1"/>
            <a:stCxn id="44" idx="0"/>
            <a:endCxn id="32" idx="3"/>
          </p:cNvCxnSpPr>
          <p:nvPr/>
        </p:nvCxnSpPr>
        <p:spPr bwMode="auto">
          <a:xfrm flipV="1">
            <a:off x="4815840" y="3719643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8" name="AutoShape 10"/>
          <p:cNvSpPr>
            <a:spLocks noChangeArrowheads="1"/>
          </p:cNvSpPr>
          <p:nvPr/>
        </p:nvSpPr>
        <p:spPr bwMode="auto">
          <a:xfrm>
            <a:off x="6842760" y="3334311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9" name="AutoShape 11"/>
          <p:cNvCxnSpPr>
            <a:cxnSpLocks noChangeShapeType="1"/>
            <a:stCxn id="50" idx="0"/>
            <a:endCxn id="36" idx="3"/>
          </p:cNvCxnSpPr>
          <p:nvPr/>
        </p:nvCxnSpPr>
        <p:spPr bwMode="auto">
          <a:xfrm flipV="1">
            <a:off x="6598920" y="3079563"/>
            <a:ext cx="75117" cy="2547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0" name="AutoShape 10"/>
          <p:cNvSpPr>
            <a:spLocks noChangeArrowheads="1"/>
          </p:cNvSpPr>
          <p:nvPr/>
        </p:nvSpPr>
        <p:spPr bwMode="auto">
          <a:xfrm>
            <a:off x="6477000" y="3334311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3" name="AutoShape 11"/>
          <p:cNvCxnSpPr>
            <a:cxnSpLocks noChangeShapeType="1"/>
            <a:stCxn id="48" idx="0"/>
            <a:endCxn id="36" idx="5"/>
          </p:cNvCxnSpPr>
          <p:nvPr/>
        </p:nvCxnSpPr>
        <p:spPr bwMode="auto">
          <a:xfrm flipH="1" flipV="1">
            <a:off x="6889563" y="3079563"/>
            <a:ext cx="75117" cy="2547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4" name="AutoShape 10"/>
          <p:cNvSpPr>
            <a:spLocks noChangeArrowheads="1"/>
          </p:cNvSpPr>
          <p:nvPr/>
        </p:nvSpPr>
        <p:spPr bwMode="auto">
          <a:xfrm>
            <a:off x="6004560" y="2678991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8" name="AutoShape 11"/>
          <p:cNvCxnSpPr>
            <a:cxnSpLocks noChangeShapeType="1"/>
            <a:stCxn id="54" idx="0"/>
            <a:endCxn id="30" idx="3"/>
          </p:cNvCxnSpPr>
          <p:nvPr/>
        </p:nvCxnSpPr>
        <p:spPr bwMode="auto">
          <a:xfrm flipV="1">
            <a:off x="6126480" y="2393763"/>
            <a:ext cx="75117" cy="2852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AutoShape 17"/>
          <p:cNvCxnSpPr>
            <a:cxnSpLocks noChangeShapeType="1"/>
            <a:stCxn id="29" idx="0"/>
            <a:endCxn id="40" idx="3"/>
          </p:cNvCxnSpPr>
          <p:nvPr/>
        </p:nvCxnSpPr>
        <p:spPr bwMode="auto">
          <a:xfrm flipV="1">
            <a:off x="4191000" y="3033843"/>
            <a:ext cx="27323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17"/>
          <p:cNvCxnSpPr>
            <a:cxnSpLocks noChangeShapeType="1"/>
            <a:stCxn id="30" idx="0"/>
            <a:endCxn id="39" idx="5"/>
          </p:cNvCxnSpPr>
          <p:nvPr/>
        </p:nvCxnSpPr>
        <p:spPr bwMode="auto">
          <a:xfrm flipH="1" flipV="1">
            <a:off x="5594163" y="1707963"/>
            <a:ext cx="71519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17"/>
          <p:cNvCxnSpPr>
            <a:cxnSpLocks noChangeShapeType="1"/>
            <a:stCxn id="39" idx="3"/>
            <a:endCxn id="27" idx="0"/>
          </p:cNvCxnSpPr>
          <p:nvPr/>
        </p:nvCxnSpPr>
        <p:spPr bwMode="auto">
          <a:xfrm flipH="1">
            <a:off x="3733800" y="1707963"/>
            <a:ext cx="164483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11"/>
          <p:cNvCxnSpPr>
            <a:cxnSpLocks noChangeShapeType="1"/>
            <a:stCxn id="83" idx="0"/>
            <a:endCxn id="55" idx="3"/>
          </p:cNvCxnSpPr>
          <p:nvPr/>
        </p:nvCxnSpPr>
        <p:spPr bwMode="auto">
          <a:xfrm flipV="1">
            <a:off x="2499360" y="3003363"/>
            <a:ext cx="50183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3" name="Oval 27"/>
          <p:cNvSpPr>
            <a:spLocks noChangeArrowheads="1"/>
          </p:cNvSpPr>
          <p:nvPr/>
        </p:nvSpPr>
        <p:spPr bwMode="auto">
          <a:xfrm>
            <a:off x="2346960" y="34290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2</a:t>
            </a:r>
            <a:endParaRPr lang="el-GR" b="1" dirty="0"/>
          </a:p>
        </p:txBody>
      </p:sp>
      <p:cxnSp>
        <p:nvCxnSpPr>
          <p:cNvPr id="108" name="AutoShape 11"/>
          <p:cNvCxnSpPr>
            <a:cxnSpLocks noChangeShapeType="1"/>
            <a:stCxn id="55" idx="0"/>
            <a:endCxn id="27" idx="3"/>
          </p:cNvCxnSpPr>
          <p:nvPr/>
        </p:nvCxnSpPr>
        <p:spPr bwMode="auto">
          <a:xfrm flipV="1">
            <a:off x="3108960" y="2393763"/>
            <a:ext cx="517077" cy="349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" name="AutoShape 11"/>
          <p:cNvCxnSpPr>
            <a:cxnSpLocks noChangeShapeType="1"/>
            <a:stCxn id="40" idx="0"/>
            <a:endCxn id="27" idx="5"/>
          </p:cNvCxnSpPr>
          <p:nvPr/>
        </p:nvCxnSpPr>
        <p:spPr bwMode="auto">
          <a:xfrm flipH="1" flipV="1">
            <a:off x="3841563" y="2393763"/>
            <a:ext cx="730437" cy="3799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4" name="113 - TextBox"/>
          <p:cNvSpPr txBox="1"/>
          <p:nvPr/>
        </p:nvSpPr>
        <p:spPr>
          <a:xfrm>
            <a:off x="457200" y="1143000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Διαγραφή </a:t>
            </a:r>
            <a:r>
              <a:rPr lang="en-US" dirty="0" smtClean="0">
                <a:latin typeface="+mn-lt"/>
              </a:rPr>
              <a:t> </a:t>
            </a:r>
            <a:r>
              <a:rPr lang="en-US" b="1" dirty="0" smtClean="0">
                <a:latin typeface="Calibri" pitchFamily="34" charset="0"/>
              </a:rPr>
              <a:t>x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61" name="AutoShape 10"/>
          <p:cNvSpPr>
            <a:spLocks noChangeArrowheads="1"/>
          </p:cNvSpPr>
          <p:nvPr/>
        </p:nvSpPr>
        <p:spPr bwMode="auto">
          <a:xfrm>
            <a:off x="5090160" y="3992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2" name="AutoShape 11"/>
          <p:cNvCxnSpPr>
            <a:cxnSpLocks noChangeShapeType="1"/>
            <a:stCxn id="61" idx="0"/>
            <a:endCxn id="32" idx="5"/>
          </p:cNvCxnSpPr>
          <p:nvPr/>
        </p:nvCxnSpPr>
        <p:spPr bwMode="auto">
          <a:xfrm flipH="1" flipV="1">
            <a:off x="5121723" y="3719643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3" name="AutoShape 10"/>
          <p:cNvSpPr>
            <a:spLocks noChangeArrowheads="1"/>
          </p:cNvSpPr>
          <p:nvPr/>
        </p:nvSpPr>
        <p:spPr bwMode="auto">
          <a:xfrm>
            <a:off x="3886200" y="3992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4" name="AutoShape 11"/>
          <p:cNvCxnSpPr>
            <a:cxnSpLocks noChangeShapeType="1"/>
            <a:stCxn id="73" idx="0"/>
            <a:endCxn id="29" idx="3"/>
          </p:cNvCxnSpPr>
          <p:nvPr/>
        </p:nvCxnSpPr>
        <p:spPr bwMode="auto">
          <a:xfrm flipV="1">
            <a:off x="4008120" y="3719643"/>
            <a:ext cx="7511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5" name="AutoShape 10"/>
          <p:cNvSpPr>
            <a:spLocks noChangeArrowheads="1"/>
          </p:cNvSpPr>
          <p:nvPr/>
        </p:nvSpPr>
        <p:spPr bwMode="auto">
          <a:xfrm>
            <a:off x="4282440" y="3992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6" name="AutoShape 11"/>
          <p:cNvCxnSpPr>
            <a:cxnSpLocks noChangeShapeType="1"/>
            <a:stCxn id="75" idx="0"/>
            <a:endCxn id="29" idx="5"/>
          </p:cNvCxnSpPr>
          <p:nvPr/>
        </p:nvCxnSpPr>
        <p:spPr bwMode="auto">
          <a:xfrm flipH="1" flipV="1">
            <a:off x="4298763" y="3719643"/>
            <a:ext cx="10559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5" name="Oval 27"/>
          <p:cNvSpPr>
            <a:spLocks noChangeArrowheads="1"/>
          </p:cNvSpPr>
          <p:nvPr/>
        </p:nvSpPr>
        <p:spPr bwMode="auto">
          <a:xfrm>
            <a:off x="2956560" y="2743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</a:t>
            </a:r>
            <a:r>
              <a:rPr lang="en-US" b="1" dirty="0" smtClean="0"/>
              <a:t>0</a:t>
            </a:r>
            <a:endParaRPr lang="el-GR" b="1" dirty="0"/>
          </a:p>
        </p:txBody>
      </p:sp>
      <p:sp>
        <p:nvSpPr>
          <p:cNvPr id="66" name="AutoShape 10"/>
          <p:cNvSpPr>
            <a:spLocks noChangeArrowheads="1"/>
          </p:cNvSpPr>
          <p:nvPr/>
        </p:nvSpPr>
        <p:spPr bwMode="auto">
          <a:xfrm>
            <a:off x="3185160" y="33070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1" name="AutoShape 11"/>
          <p:cNvCxnSpPr>
            <a:cxnSpLocks noChangeShapeType="1"/>
            <a:stCxn id="66" idx="0"/>
            <a:endCxn id="55" idx="5"/>
          </p:cNvCxnSpPr>
          <p:nvPr/>
        </p:nvCxnSpPr>
        <p:spPr bwMode="auto">
          <a:xfrm flipH="1" flipV="1">
            <a:off x="3216723" y="3003363"/>
            <a:ext cx="90357" cy="3037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6" name="AutoShape 10"/>
          <p:cNvSpPr>
            <a:spLocks noChangeArrowheads="1"/>
          </p:cNvSpPr>
          <p:nvPr/>
        </p:nvSpPr>
        <p:spPr bwMode="auto">
          <a:xfrm>
            <a:off x="2179320" y="3962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7" name="AutoShape 11"/>
          <p:cNvCxnSpPr>
            <a:cxnSpLocks noChangeShapeType="1"/>
            <a:stCxn id="56" idx="0"/>
            <a:endCxn id="83" idx="3"/>
          </p:cNvCxnSpPr>
          <p:nvPr/>
        </p:nvCxnSpPr>
        <p:spPr bwMode="auto">
          <a:xfrm flipV="1">
            <a:off x="2301240" y="3689163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" name="AutoShape 11"/>
          <p:cNvCxnSpPr>
            <a:cxnSpLocks noChangeShapeType="1"/>
            <a:stCxn id="77" idx="0"/>
            <a:endCxn id="83" idx="5"/>
          </p:cNvCxnSpPr>
          <p:nvPr/>
        </p:nvCxnSpPr>
        <p:spPr bwMode="auto">
          <a:xfrm flipH="1" flipV="1">
            <a:off x="2607123" y="3689163"/>
            <a:ext cx="10559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7" name="AutoShape 10"/>
          <p:cNvSpPr>
            <a:spLocks noChangeArrowheads="1"/>
          </p:cNvSpPr>
          <p:nvPr/>
        </p:nvSpPr>
        <p:spPr bwMode="auto">
          <a:xfrm>
            <a:off x="2590800" y="3962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0" name="99 - Βέλος προς τα κάτω"/>
          <p:cNvSpPr/>
          <p:nvPr/>
        </p:nvSpPr>
        <p:spPr bwMode="auto">
          <a:xfrm>
            <a:off x="3581400" y="1828800"/>
            <a:ext cx="152400" cy="228600"/>
          </a:xfrm>
          <a:prstGeom prst="downArrow">
            <a:avLst/>
          </a:prstGeom>
          <a:solidFill>
            <a:srgbClr val="3399FF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44 - Ορθογώνιο"/>
          <p:cNvSpPr/>
          <p:nvPr/>
        </p:nvSpPr>
        <p:spPr>
          <a:xfrm>
            <a:off x="3505200" y="1447800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x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46" name="45 - Ορθογώνιο"/>
          <p:cNvSpPr/>
          <p:nvPr/>
        </p:nvSpPr>
        <p:spPr>
          <a:xfrm>
            <a:off x="4038600" y="2743200"/>
            <a:ext cx="356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w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51" name="50 - Ορθογώνιο"/>
          <p:cNvSpPr/>
          <p:nvPr/>
        </p:nvSpPr>
        <p:spPr>
          <a:xfrm>
            <a:off x="3733800" y="3429000"/>
            <a:ext cx="276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z</a:t>
            </a:r>
            <a:endParaRPr lang="el-GR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Αρθρωτά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splay trees)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7197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3581400" y="21336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</a:t>
            </a:r>
            <a:r>
              <a:rPr lang="en-US" b="1" dirty="0" smtClean="0"/>
              <a:t>5</a:t>
            </a:r>
            <a:endParaRPr lang="el-GR" b="1" dirty="0"/>
          </a:p>
        </p:txBody>
      </p:sp>
      <p:sp>
        <p:nvSpPr>
          <p:cNvPr id="29" name="Oval 27"/>
          <p:cNvSpPr>
            <a:spLocks noChangeArrowheads="1"/>
          </p:cNvSpPr>
          <p:nvPr/>
        </p:nvSpPr>
        <p:spPr bwMode="auto">
          <a:xfrm>
            <a:off x="4038600" y="34594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1</a:t>
            </a:r>
            <a:r>
              <a:rPr lang="el-GR" b="1" dirty="0" smtClean="0"/>
              <a:t>5</a:t>
            </a:r>
            <a:endParaRPr lang="el-GR" b="1" dirty="0"/>
          </a:p>
        </p:txBody>
      </p:sp>
      <p:sp>
        <p:nvSpPr>
          <p:cNvPr id="30" name="Oval 27"/>
          <p:cNvSpPr>
            <a:spLocks noChangeArrowheads="1"/>
          </p:cNvSpPr>
          <p:nvPr/>
        </p:nvSpPr>
        <p:spPr bwMode="auto">
          <a:xfrm>
            <a:off x="6156960" y="21336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2</a:t>
            </a:r>
            <a:r>
              <a:rPr lang="en-US" b="1" dirty="0" smtClean="0"/>
              <a:t>2</a:t>
            </a:r>
            <a:endParaRPr lang="el-GR" b="1" dirty="0"/>
          </a:p>
        </p:txBody>
      </p:sp>
      <p:sp>
        <p:nvSpPr>
          <p:cNvPr id="32" name="Oval 27"/>
          <p:cNvSpPr>
            <a:spLocks noChangeArrowheads="1"/>
          </p:cNvSpPr>
          <p:nvPr/>
        </p:nvSpPr>
        <p:spPr bwMode="auto">
          <a:xfrm>
            <a:off x="4861560" y="34594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18</a:t>
            </a:r>
            <a:endParaRPr lang="el-GR" b="1" dirty="0"/>
          </a:p>
        </p:txBody>
      </p:sp>
      <p:sp>
        <p:nvSpPr>
          <p:cNvPr id="36" name="Oval 27"/>
          <p:cNvSpPr>
            <a:spLocks noChangeArrowheads="1"/>
          </p:cNvSpPr>
          <p:nvPr/>
        </p:nvSpPr>
        <p:spPr bwMode="auto">
          <a:xfrm>
            <a:off x="6629400" y="28194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23</a:t>
            </a:r>
            <a:endParaRPr lang="el-GR" b="1" dirty="0"/>
          </a:p>
        </p:txBody>
      </p:sp>
      <p:cxnSp>
        <p:nvCxnSpPr>
          <p:cNvPr id="37" name="AutoShape 17"/>
          <p:cNvCxnSpPr>
            <a:cxnSpLocks noChangeShapeType="1"/>
            <a:stCxn id="36" idx="0"/>
            <a:endCxn id="30" idx="5"/>
          </p:cNvCxnSpPr>
          <p:nvPr/>
        </p:nvCxnSpPr>
        <p:spPr bwMode="auto">
          <a:xfrm flipH="1" flipV="1">
            <a:off x="6417123" y="2393763"/>
            <a:ext cx="36467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" name="AutoShape 17"/>
          <p:cNvCxnSpPr>
            <a:cxnSpLocks noChangeShapeType="1"/>
            <a:stCxn id="32" idx="0"/>
            <a:endCxn id="40" idx="5"/>
          </p:cNvCxnSpPr>
          <p:nvPr/>
        </p:nvCxnSpPr>
        <p:spPr bwMode="auto">
          <a:xfrm flipH="1" flipV="1">
            <a:off x="4679763" y="3033843"/>
            <a:ext cx="33419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9" name="Oval 12"/>
          <p:cNvSpPr>
            <a:spLocks noChangeArrowheads="1"/>
          </p:cNvSpPr>
          <p:nvPr/>
        </p:nvSpPr>
        <p:spPr bwMode="auto">
          <a:xfrm>
            <a:off x="5334000" y="1447800"/>
            <a:ext cx="304800" cy="304800"/>
          </a:xfrm>
          <a:prstGeom prst="ellipse">
            <a:avLst/>
          </a:prstGeom>
          <a:solidFill>
            <a:schemeClr val="bg1">
              <a:lumMod val="95000"/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</a:t>
            </a:r>
            <a:r>
              <a:rPr lang="en-US" b="1" dirty="0" smtClean="0"/>
              <a:t>9</a:t>
            </a:r>
            <a:endParaRPr lang="el-GR" b="1" dirty="0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419600" y="27736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16</a:t>
            </a:r>
            <a:endParaRPr lang="el-GR" b="1" dirty="0"/>
          </a:p>
        </p:txBody>
      </p:sp>
      <p:sp>
        <p:nvSpPr>
          <p:cNvPr id="44" name="AutoShape 10"/>
          <p:cNvSpPr>
            <a:spLocks noChangeArrowheads="1"/>
          </p:cNvSpPr>
          <p:nvPr/>
        </p:nvSpPr>
        <p:spPr bwMode="auto">
          <a:xfrm>
            <a:off x="4693920" y="3992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7" name="AutoShape 11"/>
          <p:cNvCxnSpPr>
            <a:cxnSpLocks noChangeShapeType="1"/>
            <a:stCxn id="44" idx="0"/>
            <a:endCxn id="32" idx="3"/>
          </p:cNvCxnSpPr>
          <p:nvPr/>
        </p:nvCxnSpPr>
        <p:spPr bwMode="auto">
          <a:xfrm flipV="1">
            <a:off x="4815840" y="3719643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8" name="AutoShape 10"/>
          <p:cNvSpPr>
            <a:spLocks noChangeArrowheads="1"/>
          </p:cNvSpPr>
          <p:nvPr/>
        </p:nvSpPr>
        <p:spPr bwMode="auto">
          <a:xfrm>
            <a:off x="6842760" y="3334311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9" name="AutoShape 11"/>
          <p:cNvCxnSpPr>
            <a:cxnSpLocks noChangeShapeType="1"/>
            <a:stCxn id="50" idx="0"/>
            <a:endCxn id="36" idx="3"/>
          </p:cNvCxnSpPr>
          <p:nvPr/>
        </p:nvCxnSpPr>
        <p:spPr bwMode="auto">
          <a:xfrm flipV="1">
            <a:off x="6598920" y="3079563"/>
            <a:ext cx="75117" cy="2547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0" name="AutoShape 10"/>
          <p:cNvSpPr>
            <a:spLocks noChangeArrowheads="1"/>
          </p:cNvSpPr>
          <p:nvPr/>
        </p:nvSpPr>
        <p:spPr bwMode="auto">
          <a:xfrm>
            <a:off x="6477000" y="3334311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3" name="AutoShape 11"/>
          <p:cNvCxnSpPr>
            <a:cxnSpLocks noChangeShapeType="1"/>
            <a:stCxn id="48" idx="0"/>
            <a:endCxn id="36" idx="5"/>
          </p:cNvCxnSpPr>
          <p:nvPr/>
        </p:nvCxnSpPr>
        <p:spPr bwMode="auto">
          <a:xfrm flipH="1" flipV="1">
            <a:off x="6889563" y="3079563"/>
            <a:ext cx="75117" cy="2547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4" name="AutoShape 10"/>
          <p:cNvSpPr>
            <a:spLocks noChangeArrowheads="1"/>
          </p:cNvSpPr>
          <p:nvPr/>
        </p:nvSpPr>
        <p:spPr bwMode="auto">
          <a:xfrm>
            <a:off x="6004560" y="2678991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8" name="AutoShape 11"/>
          <p:cNvCxnSpPr>
            <a:cxnSpLocks noChangeShapeType="1"/>
            <a:stCxn id="54" idx="0"/>
            <a:endCxn id="30" idx="3"/>
          </p:cNvCxnSpPr>
          <p:nvPr/>
        </p:nvCxnSpPr>
        <p:spPr bwMode="auto">
          <a:xfrm flipV="1">
            <a:off x="6126480" y="2393763"/>
            <a:ext cx="75117" cy="2852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AutoShape 17"/>
          <p:cNvCxnSpPr>
            <a:cxnSpLocks noChangeShapeType="1"/>
            <a:stCxn id="29" idx="0"/>
            <a:endCxn id="40" idx="3"/>
          </p:cNvCxnSpPr>
          <p:nvPr/>
        </p:nvCxnSpPr>
        <p:spPr bwMode="auto">
          <a:xfrm flipV="1">
            <a:off x="4191000" y="3033843"/>
            <a:ext cx="27323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17"/>
          <p:cNvCxnSpPr>
            <a:cxnSpLocks noChangeShapeType="1"/>
            <a:stCxn id="30" idx="0"/>
            <a:endCxn id="39" idx="5"/>
          </p:cNvCxnSpPr>
          <p:nvPr/>
        </p:nvCxnSpPr>
        <p:spPr bwMode="auto">
          <a:xfrm flipH="1" flipV="1">
            <a:off x="5594163" y="1707963"/>
            <a:ext cx="71519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17"/>
          <p:cNvCxnSpPr>
            <a:cxnSpLocks noChangeShapeType="1"/>
            <a:stCxn id="39" idx="3"/>
            <a:endCxn id="27" idx="0"/>
          </p:cNvCxnSpPr>
          <p:nvPr/>
        </p:nvCxnSpPr>
        <p:spPr bwMode="auto">
          <a:xfrm flipH="1">
            <a:off x="3733800" y="1707963"/>
            <a:ext cx="164483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11"/>
          <p:cNvCxnSpPr>
            <a:cxnSpLocks noChangeShapeType="1"/>
            <a:stCxn id="83" idx="0"/>
            <a:endCxn id="55" idx="3"/>
          </p:cNvCxnSpPr>
          <p:nvPr/>
        </p:nvCxnSpPr>
        <p:spPr bwMode="auto">
          <a:xfrm flipV="1">
            <a:off x="2499360" y="3003363"/>
            <a:ext cx="50183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3" name="Oval 27"/>
          <p:cNvSpPr>
            <a:spLocks noChangeArrowheads="1"/>
          </p:cNvSpPr>
          <p:nvPr/>
        </p:nvSpPr>
        <p:spPr bwMode="auto">
          <a:xfrm>
            <a:off x="2346960" y="34290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2</a:t>
            </a:r>
            <a:endParaRPr lang="el-GR" b="1" dirty="0"/>
          </a:p>
        </p:txBody>
      </p:sp>
      <p:cxnSp>
        <p:nvCxnSpPr>
          <p:cNvPr id="108" name="AutoShape 11"/>
          <p:cNvCxnSpPr>
            <a:cxnSpLocks noChangeShapeType="1"/>
            <a:stCxn id="55" idx="0"/>
            <a:endCxn id="27" idx="3"/>
          </p:cNvCxnSpPr>
          <p:nvPr/>
        </p:nvCxnSpPr>
        <p:spPr bwMode="auto">
          <a:xfrm flipV="1">
            <a:off x="3108960" y="2393763"/>
            <a:ext cx="517077" cy="349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" name="AutoShape 11"/>
          <p:cNvCxnSpPr>
            <a:cxnSpLocks noChangeShapeType="1"/>
            <a:stCxn id="40" idx="0"/>
            <a:endCxn id="27" idx="5"/>
          </p:cNvCxnSpPr>
          <p:nvPr/>
        </p:nvCxnSpPr>
        <p:spPr bwMode="auto">
          <a:xfrm flipH="1" flipV="1">
            <a:off x="3841563" y="2393763"/>
            <a:ext cx="730437" cy="3799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4" name="113 - TextBox"/>
          <p:cNvSpPr txBox="1"/>
          <p:nvPr/>
        </p:nvSpPr>
        <p:spPr>
          <a:xfrm>
            <a:off x="457200" y="1143000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Διαγραφή </a:t>
            </a:r>
            <a:r>
              <a:rPr lang="en-US" dirty="0" smtClean="0">
                <a:latin typeface="+mn-lt"/>
              </a:rPr>
              <a:t> </a:t>
            </a:r>
            <a:r>
              <a:rPr lang="en-US" b="1" dirty="0" smtClean="0">
                <a:latin typeface="Calibri" pitchFamily="34" charset="0"/>
              </a:rPr>
              <a:t>x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61" name="AutoShape 10"/>
          <p:cNvSpPr>
            <a:spLocks noChangeArrowheads="1"/>
          </p:cNvSpPr>
          <p:nvPr/>
        </p:nvSpPr>
        <p:spPr bwMode="auto">
          <a:xfrm>
            <a:off x="5090160" y="3992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2" name="AutoShape 11"/>
          <p:cNvCxnSpPr>
            <a:cxnSpLocks noChangeShapeType="1"/>
            <a:stCxn id="61" idx="0"/>
            <a:endCxn id="32" idx="5"/>
          </p:cNvCxnSpPr>
          <p:nvPr/>
        </p:nvCxnSpPr>
        <p:spPr bwMode="auto">
          <a:xfrm flipH="1" flipV="1">
            <a:off x="5121723" y="3719643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3" name="AutoShape 10"/>
          <p:cNvSpPr>
            <a:spLocks noChangeArrowheads="1"/>
          </p:cNvSpPr>
          <p:nvPr/>
        </p:nvSpPr>
        <p:spPr bwMode="auto">
          <a:xfrm>
            <a:off x="3886200" y="3992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4" name="AutoShape 11"/>
          <p:cNvCxnSpPr>
            <a:cxnSpLocks noChangeShapeType="1"/>
            <a:stCxn id="73" idx="0"/>
            <a:endCxn id="29" idx="3"/>
          </p:cNvCxnSpPr>
          <p:nvPr/>
        </p:nvCxnSpPr>
        <p:spPr bwMode="auto">
          <a:xfrm flipV="1">
            <a:off x="4008120" y="3719643"/>
            <a:ext cx="7511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5" name="AutoShape 10"/>
          <p:cNvSpPr>
            <a:spLocks noChangeArrowheads="1"/>
          </p:cNvSpPr>
          <p:nvPr/>
        </p:nvSpPr>
        <p:spPr bwMode="auto">
          <a:xfrm>
            <a:off x="4282440" y="3992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6" name="AutoShape 11"/>
          <p:cNvCxnSpPr>
            <a:cxnSpLocks noChangeShapeType="1"/>
            <a:stCxn id="75" idx="0"/>
            <a:endCxn id="29" idx="5"/>
          </p:cNvCxnSpPr>
          <p:nvPr/>
        </p:nvCxnSpPr>
        <p:spPr bwMode="auto">
          <a:xfrm flipH="1" flipV="1">
            <a:off x="4298763" y="3719643"/>
            <a:ext cx="10559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5" name="Oval 27"/>
          <p:cNvSpPr>
            <a:spLocks noChangeArrowheads="1"/>
          </p:cNvSpPr>
          <p:nvPr/>
        </p:nvSpPr>
        <p:spPr bwMode="auto">
          <a:xfrm>
            <a:off x="2956560" y="2743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</a:t>
            </a:r>
            <a:r>
              <a:rPr lang="en-US" b="1" dirty="0" smtClean="0"/>
              <a:t>0</a:t>
            </a:r>
            <a:endParaRPr lang="el-GR" b="1" dirty="0"/>
          </a:p>
        </p:txBody>
      </p:sp>
      <p:sp>
        <p:nvSpPr>
          <p:cNvPr id="66" name="AutoShape 10"/>
          <p:cNvSpPr>
            <a:spLocks noChangeArrowheads="1"/>
          </p:cNvSpPr>
          <p:nvPr/>
        </p:nvSpPr>
        <p:spPr bwMode="auto">
          <a:xfrm>
            <a:off x="3185160" y="33070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1" name="AutoShape 11"/>
          <p:cNvCxnSpPr>
            <a:cxnSpLocks noChangeShapeType="1"/>
            <a:stCxn id="66" idx="0"/>
            <a:endCxn id="55" idx="5"/>
          </p:cNvCxnSpPr>
          <p:nvPr/>
        </p:nvCxnSpPr>
        <p:spPr bwMode="auto">
          <a:xfrm flipH="1" flipV="1">
            <a:off x="3216723" y="3003363"/>
            <a:ext cx="90357" cy="3037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6" name="AutoShape 10"/>
          <p:cNvSpPr>
            <a:spLocks noChangeArrowheads="1"/>
          </p:cNvSpPr>
          <p:nvPr/>
        </p:nvSpPr>
        <p:spPr bwMode="auto">
          <a:xfrm>
            <a:off x="2179320" y="3962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7" name="AutoShape 11"/>
          <p:cNvCxnSpPr>
            <a:cxnSpLocks noChangeShapeType="1"/>
            <a:stCxn id="56" idx="0"/>
            <a:endCxn id="83" idx="3"/>
          </p:cNvCxnSpPr>
          <p:nvPr/>
        </p:nvCxnSpPr>
        <p:spPr bwMode="auto">
          <a:xfrm flipV="1">
            <a:off x="2301240" y="3689163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" name="AutoShape 11"/>
          <p:cNvCxnSpPr>
            <a:cxnSpLocks noChangeShapeType="1"/>
            <a:stCxn id="77" idx="0"/>
            <a:endCxn id="83" idx="5"/>
          </p:cNvCxnSpPr>
          <p:nvPr/>
        </p:nvCxnSpPr>
        <p:spPr bwMode="auto">
          <a:xfrm flipH="1" flipV="1">
            <a:off x="2607123" y="3689163"/>
            <a:ext cx="10559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7" name="AutoShape 10"/>
          <p:cNvSpPr>
            <a:spLocks noChangeArrowheads="1"/>
          </p:cNvSpPr>
          <p:nvPr/>
        </p:nvSpPr>
        <p:spPr bwMode="auto">
          <a:xfrm>
            <a:off x="2590800" y="3962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0" name="99 - Βέλος προς τα κάτω"/>
          <p:cNvSpPr/>
          <p:nvPr/>
        </p:nvSpPr>
        <p:spPr bwMode="auto">
          <a:xfrm>
            <a:off x="4038600" y="3200400"/>
            <a:ext cx="152400" cy="228600"/>
          </a:xfrm>
          <a:prstGeom prst="downArrow">
            <a:avLst/>
          </a:prstGeom>
          <a:solidFill>
            <a:srgbClr val="3399FF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" name="45 - Ορθογώνιο"/>
          <p:cNvSpPr/>
          <p:nvPr/>
        </p:nvSpPr>
        <p:spPr>
          <a:xfrm>
            <a:off x="4038600" y="2743200"/>
            <a:ext cx="356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w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51" name="50 - Ορθογώνιο"/>
          <p:cNvSpPr/>
          <p:nvPr/>
        </p:nvSpPr>
        <p:spPr>
          <a:xfrm>
            <a:off x="3733800" y="3429000"/>
            <a:ext cx="276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z</a:t>
            </a:r>
            <a:endParaRPr lang="el-GR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Αρθρωτά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splay trees)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7197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3581400" y="21336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</a:t>
            </a:r>
            <a:r>
              <a:rPr lang="en-US" b="1" dirty="0" smtClean="0"/>
              <a:t>5</a:t>
            </a:r>
            <a:endParaRPr lang="el-GR" b="1" dirty="0"/>
          </a:p>
        </p:txBody>
      </p:sp>
      <p:sp>
        <p:nvSpPr>
          <p:cNvPr id="30" name="Oval 27"/>
          <p:cNvSpPr>
            <a:spLocks noChangeArrowheads="1"/>
          </p:cNvSpPr>
          <p:nvPr/>
        </p:nvSpPr>
        <p:spPr bwMode="auto">
          <a:xfrm>
            <a:off x="6156960" y="21336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2</a:t>
            </a:r>
            <a:r>
              <a:rPr lang="en-US" b="1" dirty="0" smtClean="0"/>
              <a:t>2</a:t>
            </a:r>
            <a:endParaRPr lang="el-GR" b="1" dirty="0"/>
          </a:p>
        </p:txBody>
      </p:sp>
      <p:sp>
        <p:nvSpPr>
          <p:cNvPr id="32" name="Oval 27"/>
          <p:cNvSpPr>
            <a:spLocks noChangeArrowheads="1"/>
          </p:cNvSpPr>
          <p:nvPr/>
        </p:nvSpPr>
        <p:spPr bwMode="auto">
          <a:xfrm>
            <a:off x="4861560" y="34594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18</a:t>
            </a:r>
            <a:endParaRPr lang="el-GR" b="1" dirty="0"/>
          </a:p>
        </p:txBody>
      </p:sp>
      <p:sp>
        <p:nvSpPr>
          <p:cNvPr id="36" name="Oval 27"/>
          <p:cNvSpPr>
            <a:spLocks noChangeArrowheads="1"/>
          </p:cNvSpPr>
          <p:nvPr/>
        </p:nvSpPr>
        <p:spPr bwMode="auto">
          <a:xfrm>
            <a:off x="6629400" y="28194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23</a:t>
            </a:r>
            <a:endParaRPr lang="el-GR" b="1" dirty="0"/>
          </a:p>
        </p:txBody>
      </p:sp>
      <p:cxnSp>
        <p:nvCxnSpPr>
          <p:cNvPr id="37" name="AutoShape 17"/>
          <p:cNvCxnSpPr>
            <a:cxnSpLocks noChangeShapeType="1"/>
            <a:stCxn id="36" idx="0"/>
            <a:endCxn id="30" idx="5"/>
          </p:cNvCxnSpPr>
          <p:nvPr/>
        </p:nvCxnSpPr>
        <p:spPr bwMode="auto">
          <a:xfrm flipH="1" flipV="1">
            <a:off x="6417123" y="2393763"/>
            <a:ext cx="36467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" name="AutoShape 17"/>
          <p:cNvCxnSpPr>
            <a:cxnSpLocks noChangeShapeType="1"/>
            <a:stCxn id="32" idx="0"/>
            <a:endCxn id="40" idx="5"/>
          </p:cNvCxnSpPr>
          <p:nvPr/>
        </p:nvCxnSpPr>
        <p:spPr bwMode="auto">
          <a:xfrm flipH="1" flipV="1">
            <a:off x="4679763" y="3033843"/>
            <a:ext cx="33419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9" name="Oval 12"/>
          <p:cNvSpPr>
            <a:spLocks noChangeArrowheads="1"/>
          </p:cNvSpPr>
          <p:nvPr/>
        </p:nvSpPr>
        <p:spPr bwMode="auto">
          <a:xfrm>
            <a:off x="5334000" y="1447800"/>
            <a:ext cx="304800" cy="304800"/>
          </a:xfrm>
          <a:prstGeom prst="ellipse">
            <a:avLst/>
          </a:prstGeom>
          <a:solidFill>
            <a:schemeClr val="bg1">
              <a:lumMod val="95000"/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</a:t>
            </a:r>
            <a:r>
              <a:rPr lang="en-US" b="1" dirty="0" smtClean="0"/>
              <a:t>9</a:t>
            </a:r>
            <a:endParaRPr lang="el-GR" b="1" dirty="0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419600" y="27736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16</a:t>
            </a:r>
            <a:endParaRPr lang="el-GR" b="1" dirty="0"/>
          </a:p>
        </p:txBody>
      </p:sp>
      <p:sp>
        <p:nvSpPr>
          <p:cNvPr id="44" name="AutoShape 10"/>
          <p:cNvSpPr>
            <a:spLocks noChangeArrowheads="1"/>
          </p:cNvSpPr>
          <p:nvPr/>
        </p:nvSpPr>
        <p:spPr bwMode="auto">
          <a:xfrm>
            <a:off x="4693920" y="3992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7" name="AutoShape 11"/>
          <p:cNvCxnSpPr>
            <a:cxnSpLocks noChangeShapeType="1"/>
            <a:stCxn id="44" idx="0"/>
            <a:endCxn id="32" idx="3"/>
          </p:cNvCxnSpPr>
          <p:nvPr/>
        </p:nvCxnSpPr>
        <p:spPr bwMode="auto">
          <a:xfrm flipV="1">
            <a:off x="4815840" y="3719643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8" name="AutoShape 10"/>
          <p:cNvSpPr>
            <a:spLocks noChangeArrowheads="1"/>
          </p:cNvSpPr>
          <p:nvPr/>
        </p:nvSpPr>
        <p:spPr bwMode="auto">
          <a:xfrm>
            <a:off x="6842760" y="3334311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9" name="AutoShape 11"/>
          <p:cNvCxnSpPr>
            <a:cxnSpLocks noChangeShapeType="1"/>
            <a:stCxn id="50" idx="0"/>
            <a:endCxn id="36" idx="3"/>
          </p:cNvCxnSpPr>
          <p:nvPr/>
        </p:nvCxnSpPr>
        <p:spPr bwMode="auto">
          <a:xfrm flipV="1">
            <a:off x="6598920" y="3079563"/>
            <a:ext cx="75117" cy="2547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0" name="AutoShape 10"/>
          <p:cNvSpPr>
            <a:spLocks noChangeArrowheads="1"/>
          </p:cNvSpPr>
          <p:nvPr/>
        </p:nvSpPr>
        <p:spPr bwMode="auto">
          <a:xfrm>
            <a:off x="6477000" y="3334311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3" name="AutoShape 11"/>
          <p:cNvCxnSpPr>
            <a:cxnSpLocks noChangeShapeType="1"/>
            <a:stCxn id="48" idx="0"/>
            <a:endCxn id="36" idx="5"/>
          </p:cNvCxnSpPr>
          <p:nvPr/>
        </p:nvCxnSpPr>
        <p:spPr bwMode="auto">
          <a:xfrm flipH="1" flipV="1">
            <a:off x="6889563" y="3079563"/>
            <a:ext cx="75117" cy="2547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4" name="AutoShape 10"/>
          <p:cNvSpPr>
            <a:spLocks noChangeArrowheads="1"/>
          </p:cNvSpPr>
          <p:nvPr/>
        </p:nvSpPr>
        <p:spPr bwMode="auto">
          <a:xfrm>
            <a:off x="6004560" y="2678991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8" name="AutoShape 11"/>
          <p:cNvCxnSpPr>
            <a:cxnSpLocks noChangeShapeType="1"/>
            <a:stCxn id="54" idx="0"/>
            <a:endCxn id="30" idx="3"/>
          </p:cNvCxnSpPr>
          <p:nvPr/>
        </p:nvCxnSpPr>
        <p:spPr bwMode="auto">
          <a:xfrm flipV="1">
            <a:off x="6126480" y="2393763"/>
            <a:ext cx="75117" cy="2852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17"/>
          <p:cNvCxnSpPr>
            <a:cxnSpLocks noChangeShapeType="1"/>
            <a:stCxn id="30" idx="0"/>
            <a:endCxn id="39" idx="5"/>
          </p:cNvCxnSpPr>
          <p:nvPr/>
        </p:nvCxnSpPr>
        <p:spPr bwMode="auto">
          <a:xfrm flipH="1" flipV="1">
            <a:off x="5594163" y="1707963"/>
            <a:ext cx="71519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17"/>
          <p:cNvCxnSpPr>
            <a:cxnSpLocks noChangeShapeType="1"/>
            <a:stCxn id="39" idx="3"/>
            <a:endCxn id="27" idx="0"/>
          </p:cNvCxnSpPr>
          <p:nvPr/>
        </p:nvCxnSpPr>
        <p:spPr bwMode="auto">
          <a:xfrm flipH="1">
            <a:off x="3733800" y="1707963"/>
            <a:ext cx="164483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11"/>
          <p:cNvCxnSpPr>
            <a:cxnSpLocks noChangeShapeType="1"/>
            <a:stCxn id="83" idx="0"/>
            <a:endCxn id="55" idx="3"/>
          </p:cNvCxnSpPr>
          <p:nvPr/>
        </p:nvCxnSpPr>
        <p:spPr bwMode="auto">
          <a:xfrm flipV="1">
            <a:off x="2499360" y="3003363"/>
            <a:ext cx="50183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3" name="Oval 27"/>
          <p:cNvSpPr>
            <a:spLocks noChangeArrowheads="1"/>
          </p:cNvSpPr>
          <p:nvPr/>
        </p:nvSpPr>
        <p:spPr bwMode="auto">
          <a:xfrm>
            <a:off x="2346960" y="34290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2</a:t>
            </a:r>
            <a:endParaRPr lang="el-GR" b="1" dirty="0"/>
          </a:p>
        </p:txBody>
      </p:sp>
      <p:cxnSp>
        <p:nvCxnSpPr>
          <p:cNvPr id="108" name="AutoShape 11"/>
          <p:cNvCxnSpPr>
            <a:cxnSpLocks noChangeShapeType="1"/>
            <a:stCxn id="55" idx="0"/>
            <a:endCxn id="27" idx="3"/>
          </p:cNvCxnSpPr>
          <p:nvPr/>
        </p:nvCxnSpPr>
        <p:spPr bwMode="auto">
          <a:xfrm flipV="1">
            <a:off x="3108960" y="2393763"/>
            <a:ext cx="517077" cy="349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" name="AutoShape 11"/>
          <p:cNvCxnSpPr>
            <a:cxnSpLocks noChangeShapeType="1"/>
            <a:stCxn id="40" idx="0"/>
            <a:endCxn id="27" idx="5"/>
          </p:cNvCxnSpPr>
          <p:nvPr/>
        </p:nvCxnSpPr>
        <p:spPr bwMode="auto">
          <a:xfrm flipH="1" flipV="1">
            <a:off x="3841563" y="2393763"/>
            <a:ext cx="730437" cy="3799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4" name="113 - TextBox"/>
          <p:cNvSpPr txBox="1"/>
          <p:nvPr/>
        </p:nvSpPr>
        <p:spPr>
          <a:xfrm>
            <a:off x="457200" y="1143000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Διαγραφή </a:t>
            </a:r>
            <a:r>
              <a:rPr lang="en-US" dirty="0" smtClean="0">
                <a:latin typeface="+mn-lt"/>
              </a:rPr>
              <a:t> </a:t>
            </a:r>
            <a:r>
              <a:rPr lang="en-US" b="1" dirty="0" smtClean="0">
                <a:latin typeface="Calibri" pitchFamily="34" charset="0"/>
              </a:rPr>
              <a:t>x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61" name="AutoShape 10"/>
          <p:cNvSpPr>
            <a:spLocks noChangeArrowheads="1"/>
          </p:cNvSpPr>
          <p:nvPr/>
        </p:nvSpPr>
        <p:spPr bwMode="auto">
          <a:xfrm>
            <a:off x="5090160" y="3992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2" name="AutoShape 11"/>
          <p:cNvCxnSpPr>
            <a:cxnSpLocks noChangeShapeType="1"/>
            <a:stCxn id="61" idx="0"/>
            <a:endCxn id="32" idx="5"/>
          </p:cNvCxnSpPr>
          <p:nvPr/>
        </p:nvCxnSpPr>
        <p:spPr bwMode="auto">
          <a:xfrm flipH="1" flipV="1">
            <a:off x="5121723" y="3719643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3" name="AutoShape 10"/>
          <p:cNvSpPr>
            <a:spLocks noChangeArrowheads="1"/>
          </p:cNvSpPr>
          <p:nvPr/>
        </p:nvSpPr>
        <p:spPr bwMode="auto">
          <a:xfrm>
            <a:off x="4267200" y="32766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4" name="AutoShape 11"/>
          <p:cNvCxnSpPr>
            <a:cxnSpLocks noChangeShapeType="1"/>
            <a:stCxn id="73" idx="0"/>
            <a:endCxn id="40" idx="3"/>
          </p:cNvCxnSpPr>
          <p:nvPr/>
        </p:nvCxnSpPr>
        <p:spPr bwMode="auto">
          <a:xfrm flipV="1">
            <a:off x="4389120" y="3033843"/>
            <a:ext cx="75117" cy="2427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5" name="Oval 27"/>
          <p:cNvSpPr>
            <a:spLocks noChangeArrowheads="1"/>
          </p:cNvSpPr>
          <p:nvPr/>
        </p:nvSpPr>
        <p:spPr bwMode="auto">
          <a:xfrm>
            <a:off x="2956560" y="2743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</a:t>
            </a:r>
            <a:r>
              <a:rPr lang="en-US" b="1" dirty="0" smtClean="0"/>
              <a:t>0</a:t>
            </a:r>
            <a:endParaRPr lang="el-GR" b="1" dirty="0"/>
          </a:p>
        </p:txBody>
      </p:sp>
      <p:sp>
        <p:nvSpPr>
          <p:cNvPr id="66" name="AutoShape 10"/>
          <p:cNvSpPr>
            <a:spLocks noChangeArrowheads="1"/>
          </p:cNvSpPr>
          <p:nvPr/>
        </p:nvSpPr>
        <p:spPr bwMode="auto">
          <a:xfrm>
            <a:off x="3185160" y="33070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1" name="AutoShape 11"/>
          <p:cNvCxnSpPr>
            <a:cxnSpLocks noChangeShapeType="1"/>
            <a:stCxn id="66" idx="0"/>
            <a:endCxn id="55" idx="5"/>
          </p:cNvCxnSpPr>
          <p:nvPr/>
        </p:nvCxnSpPr>
        <p:spPr bwMode="auto">
          <a:xfrm flipH="1" flipV="1">
            <a:off x="3216723" y="3003363"/>
            <a:ext cx="90357" cy="3037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6" name="AutoShape 10"/>
          <p:cNvSpPr>
            <a:spLocks noChangeArrowheads="1"/>
          </p:cNvSpPr>
          <p:nvPr/>
        </p:nvSpPr>
        <p:spPr bwMode="auto">
          <a:xfrm>
            <a:off x="2179320" y="3962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7" name="AutoShape 11"/>
          <p:cNvCxnSpPr>
            <a:cxnSpLocks noChangeShapeType="1"/>
            <a:stCxn id="56" idx="0"/>
            <a:endCxn id="83" idx="3"/>
          </p:cNvCxnSpPr>
          <p:nvPr/>
        </p:nvCxnSpPr>
        <p:spPr bwMode="auto">
          <a:xfrm flipV="1">
            <a:off x="2301240" y="3689163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" name="AutoShape 11"/>
          <p:cNvCxnSpPr>
            <a:cxnSpLocks noChangeShapeType="1"/>
            <a:stCxn id="77" idx="0"/>
            <a:endCxn id="83" idx="5"/>
          </p:cNvCxnSpPr>
          <p:nvPr/>
        </p:nvCxnSpPr>
        <p:spPr bwMode="auto">
          <a:xfrm flipH="1" flipV="1">
            <a:off x="2607123" y="3689163"/>
            <a:ext cx="10559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7" name="AutoShape 10"/>
          <p:cNvSpPr>
            <a:spLocks noChangeArrowheads="1"/>
          </p:cNvSpPr>
          <p:nvPr/>
        </p:nvSpPr>
        <p:spPr bwMode="auto">
          <a:xfrm>
            <a:off x="2590800" y="3962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6" name="45 - Ορθογώνιο"/>
          <p:cNvSpPr/>
          <p:nvPr/>
        </p:nvSpPr>
        <p:spPr>
          <a:xfrm>
            <a:off x="4038600" y="2743200"/>
            <a:ext cx="356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w</a:t>
            </a:r>
            <a:endParaRPr lang="el-GR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Αρθρωτά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splay trees)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7197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3581400" y="21336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</a:t>
            </a:r>
            <a:r>
              <a:rPr lang="en-US" b="1" dirty="0" smtClean="0"/>
              <a:t>5</a:t>
            </a:r>
            <a:endParaRPr lang="el-GR" b="1" dirty="0"/>
          </a:p>
        </p:txBody>
      </p:sp>
      <p:sp>
        <p:nvSpPr>
          <p:cNvPr id="30" name="Oval 27"/>
          <p:cNvSpPr>
            <a:spLocks noChangeArrowheads="1"/>
          </p:cNvSpPr>
          <p:nvPr/>
        </p:nvSpPr>
        <p:spPr bwMode="auto">
          <a:xfrm>
            <a:off x="6156960" y="21336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2</a:t>
            </a:r>
            <a:r>
              <a:rPr lang="en-US" b="1" dirty="0" smtClean="0"/>
              <a:t>2</a:t>
            </a:r>
            <a:endParaRPr lang="el-GR" b="1" dirty="0"/>
          </a:p>
        </p:txBody>
      </p:sp>
      <p:sp>
        <p:nvSpPr>
          <p:cNvPr id="32" name="Oval 27"/>
          <p:cNvSpPr>
            <a:spLocks noChangeArrowheads="1"/>
          </p:cNvSpPr>
          <p:nvPr/>
        </p:nvSpPr>
        <p:spPr bwMode="auto">
          <a:xfrm>
            <a:off x="4861560" y="34594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18</a:t>
            </a:r>
            <a:endParaRPr lang="el-GR" b="1" dirty="0"/>
          </a:p>
        </p:txBody>
      </p:sp>
      <p:sp>
        <p:nvSpPr>
          <p:cNvPr id="36" name="Oval 27"/>
          <p:cNvSpPr>
            <a:spLocks noChangeArrowheads="1"/>
          </p:cNvSpPr>
          <p:nvPr/>
        </p:nvSpPr>
        <p:spPr bwMode="auto">
          <a:xfrm>
            <a:off x="6629400" y="28194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23</a:t>
            </a:r>
            <a:endParaRPr lang="el-GR" b="1" dirty="0"/>
          </a:p>
        </p:txBody>
      </p:sp>
      <p:cxnSp>
        <p:nvCxnSpPr>
          <p:cNvPr id="37" name="AutoShape 17"/>
          <p:cNvCxnSpPr>
            <a:cxnSpLocks noChangeShapeType="1"/>
            <a:stCxn id="36" idx="0"/>
            <a:endCxn id="30" idx="5"/>
          </p:cNvCxnSpPr>
          <p:nvPr/>
        </p:nvCxnSpPr>
        <p:spPr bwMode="auto">
          <a:xfrm flipH="1" flipV="1">
            <a:off x="6417123" y="2393763"/>
            <a:ext cx="36467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" name="AutoShape 17"/>
          <p:cNvCxnSpPr>
            <a:cxnSpLocks noChangeShapeType="1"/>
            <a:stCxn id="32" idx="0"/>
            <a:endCxn id="40" idx="5"/>
          </p:cNvCxnSpPr>
          <p:nvPr/>
        </p:nvCxnSpPr>
        <p:spPr bwMode="auto">
          <a:xfrm flipH="1" flipV="1">
            <a:off x="4679763" y="3033843"/>
            <a:ext cx="33419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9" name="Oval 12"/>
          <p:cNvSpPr>
            <a:spLocks noChangeArrowheads="1"/>
          </p:cNvSpPr>
          <p:nvPr/>
        </p:nvSpPr>
        <p:spPr bwMode="auto">
          <a:xfrm>
            <a:off x="5334000" y="1447800"/>
            <a:ext cx="304800" cy="304800"/>
          </a:xfrm>
          <a:prstGeom prst="ellipse">
            <a:avLst/>
          </a:prstGeom>
          <a:solidFill>
            <a:schemeClr val="bg1">
              <a:lumMod val="95000"/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</a:t>
            </a:r>
            <a:r>
              <a:rPr lang="en-US" b="1" dirty="0" smtClean="0"/>
              <a:t>9</a:t>
            </a:r>
            <a:endParaRPr lang="el-GR" b="1" dirty="0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419600" y="27736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16</a:t>
            </a:r>
            <a:endParaRPr lang="el-GR" b="1" dirty="0"/>
          </a:p>
        </p:txBody>
      </p:sp>
      <p:sp>
        <p:nvSpPr>
          <p:cNvPr id="44" name="AutoShape 10"/>
          <p:cNvSpPr>
            <a:spLocks noChangeArrowheads="1"/>
          </p:cNvSpPr>
          <p:nvPr/>
        </p:nvSpPr>
        <p:spPr bwMode="auto">
          <a:xfrm>
            <a:off x="4693920" y="3992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7" name="AutoShape 11"/>
          <p:cNvCxnSpPr>
            <a:cxnSpLocks noChangeShapeType="1"/>
            <a:stCxn id="44" idx="0"/>
            <a:endCxn id="32" idx="3"/>
          </p:cNvCxnSpPr>
          <p:nvPr/>
        </p:nvCxnSpPr>
        <p:spPr bwMode="auto">
          <a:xfrm flipV="1">
            <a:off x="4815840" y="3719643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8" name="AutoShape 10"/>
          <p:cNvSpPr>
            <a:spLocks noChangeArrowheads="1"/>
          </p:cNvSpPr>
          <p:nvPr/>
        </p:nvSpPr>
        <p:spPr bwMode="auto">
          <a:xfrm>
            <a:off x="6842760" y="3334311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9" name="AutoShape 11"/>
          <p:cNvCxnSpPr>
            <a:cxnSpLocks noChangeShapeType="1"/>
            <a:stCxn id="50" idx="0"/>
            <a:endCxn id="36" idx="3"/>
          </p:cNvCxnSpPr>
          <p:nvPr/>
        </p:nvCxnSpPr>
        <p:spPr bwMode="auto">
          <a:xfrm flipV="1">
            <a:off x="6598920" y="3079563"/>
            <a:ext cx="75117" cy="2547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0" name="AutoShape 10"/>
          <p:cNvSpPr>
            <a:spLocks noChangeArrowheads="1"/>
          </p:cNvSpPr>
          <p:nvPr/>
        </p:nvSpPr>
        <p:spPr bwMode="auto">
          <a:xfrm>
            <a:off x="6477000" y="3334311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3" name="AutoShape 11"/>
          <p:cNvCxnSpPr>
            <a:cxnSpLocks noChangeShapeType="1"/>
            <a:stCxn id="48" idx="0"/>
            <a:endCxn id="36" idx="5"/>
          </p:cNvCxnSpPr>
          <p:nvPr/>
        </p:nvCxnSpPr>
        <p:spPr bwMode="auto">
          <a:xfrm flipH="1" flipV="1">
            <a:off x="6889563" y="3079563"/>
            <a:ext cx="75117" cy="2547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4" name="AutoShape 10"/>
          <p:cNvSpPr>
            <a:spLocks noChangeArrowheads="1"/>
          </p:cNvSpPr>
          <p:nvPr/>
        </p:nvSpPr>
        <p:spPr bwMode="auto">
          <a:xfrm>
            <a:off x="6004560" y="2678991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8" name="AutoShape 11"/>
          <p:cNvCxnSpPr>
            <a:cxnSpLocks noChangeShapeType="1"/>
            <a:stCxn id="54" idx="0"/>
            <a:endCxn id="30" idx="3"/>
          </p:cNvCxnSpPr>
          <p:nvPr/>
        </p:nvCxnSpPr>
        <p:spPr bwMode="auto">
          <a:xfrm flipV="1">
            <a:off x="6126480" y="2393763"/>
            <a:ext cx="75117" cy="2852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17"/>
          <p:cNvCxnSpPr>
            <a:cxnSpLocks noChangeShapeType="1"/>
            <a:stCxn id="30" idx="0"/>
            <a:endCxn id="39" idx="5"/>
          </p:cNvCxnSpPr>
          <p:nvPr/>
        </p:nvCxnSpPr>
        <p:spPr bwMode="auto">
          <a:xfrm flipH="1" flipV="1">
            <a:off x="5594163" y="1707963"/>
            <a:ext cx="71519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17"/>
          <p:cNvCxnSpPr>
            <a:cxnSpLocks noChangeShapeType="1"/>
            <a:stCxn id="39" idx="3"/>
            <a:endCxn id="27" idx="0"/>
          </p:cNvCxnSpPr>
          <p:nvPr/>
        </p:nvCxnSpPr>
        <p:spPr bwMode="auto">
          <a:xfrm flipH="1">
            <a:off x="3733800" y="1707963"/>
            <a:ext cx="164483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11"/>
          <p:cNvCxnSpPr>
            <a:cxnSpLocks noChangeShapeType="1"/>
            <a:stCxn id="83" idx="0"/>
            <a:endCxn id="55" idx="3"/>
          </p:cNvCxnSpPr>
          <p:nvPr/>
        </p:nvCxnSpPr>
        <p:spPr bwMode="auto">
          <a:xfrm flipV="1">
            <a:off x="2499360" y="3003363"/>
            <a:ext cx="50183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3" name="Oval 27"/>
          <p:cNvSpPr>
            <a:spLocks noChangeArrowheads="1"/>
          </p:cNvSpPr>
          <p:nvPr/>
        </p:nvSpPr>
        <p:spPr bwMode="auto">
          <a:xfrm>
            <a:off x="2346960" y="34290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2</a:t>
            </a:r>
            <a:endParaRPr lang="el-GR" b="1" dirty="0"/>
          </a:p>
        </p:txBody>
      </p:sp>
      <p:cxnSp>
        <p:nvCxnSpPr>
          <p:cNvPr id="108" name="AutoShape 11"/>
          <p:cNvCxnSpPr>
            <a:cxnSpLocks noChangeShapeType="1"/>
            <a:stCxn id="55" idx="0"/>
            <a:endCxn id="27" idx="3"/>
          </p:cNvCxnSpPr>
          <p:nvPr/>
        </p:nvCxnSpPr>
        <p:spPr bwMode="auto">
          <a:xfrm flipV="1">
            <a:off x="3108960" y="2393763"/>
            <a:ext cx="517077" cy="349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" name="AutoShape 11"/>
          <p:cNvCxnSpPr>
            <a:cxnSpLocks noChangeShapeType="1"/>
            <a:stCxn id="40" idx="0"/>
            <a:endCxn id="27" idx="5"/>
          </p:cNvCxnSpPr>
          <p:nvPr/>
        </p:nvCxnSpPr>
        <p:spPr bwMode="auto">
          <a:xfrm flipH="1" flipV="1">
            <a:off x="3841563" y="2393763"/>
            <a:ext cx="730437" cy="3799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4" name="113 - TextBox"/>
          <p:cNvSpPr txBox="1"/>
          <p:nvPr/>
        </p:nvSpPr>
        <p:spPr>
          <a:xfrm>
            <a:off x="457200" y="1143000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Διαγραφή </a:t>
            </a:r>
            <a:r>
              <a:rPr lang="en-US" dirty="0" smtClean="0">
                <a:latin typeface="+mn-lt"/>
              </a:rPr>
              <a:t> </a:t>
            </a:r>
            <a:r>
              <a:rPr lang="en-US" b="1" dirty="0" smtClean="0">
                <a:latin typeface="Calibri" pitchFamily="34" charset="0"/>
              </a:rPr>
              <a:t>x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61" name="AutoShape 10"/>
          <p:cNvSpPr>
            <a:spLocks noChangeArrowheads="1"/>
          </p:cNvSpPr>
          <p:nvPr/>
        </p:nvSpPr>
        <p:spPr bwMode="auto">
          <a:xfrm>
            <a:off x="5090160" y="3992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2" name="AutoShape 11"/>
          <p:cNvCxnSpPr>
            <a:cxnSpLocks noChangeShapeType="1"/>
            <a:stCxn id="61" idx="0"/>
            <a:endCxn id="32" idx="5"/>
          </p:cNvCxnSpPr>
          <p:nvPr/>
        </p:nvCxnSpPr>
        <p:spPr bwMode="auto">
          <a:xfrm flipH="1" flipV="1">
            <a:off x="5121723" y="3719643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3" name="AutoShape 10"/>
          <p:cNvSpPr>
            <a:spLocks noChangeArrowheads="1"/>
          </p:cNvSpPr>
          <p:nvPr/>
        </p:nvSpPr>
        <p:spPr bwMode="auto">
          <a:xfrm>
            <a:off x="4267200" y="32766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4" name="AutoShape 11"/>
          <p:cNvCxnSpPr>
            <a:cxnSpLocks noChangeShapeType="1"/>
            <a:stCxn id="73" idx="0"/>
            <a:endCxn id="40" idx="3"/>
          </p:cNvCxnSpPr>
          <p:nvPr/>
        </p:nvCxnSpPr>
        <p:spPr bwMode="auto">
          <a:xfrm flipV="1">
            <a:off x="4389120" y="3033843"/>
            <a:ext cx="75117" cy="2427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5" name="Oval 27"/>
          <p:cNvSpPr>
            <a:spLocks noChangeArrowheads="1"/>
          </p:cNvSpPr>
          <p:nvPr/>
        </p:nvSpPr>
        <p:spPr bwMode="auto">
          <a:xfrm>
            <a:off x="2956560" y="2743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</a:t>
            </a:r>
            <a:r>
              <a:rPr lang="en-US" b="1" dirty="0" smtClean="0"/>
              <a:t>0</a:t>
            </a:r>
            <a:endParaRPr lang="el-GR" b="1" dirty="0"/>
          </a:p>
        </p:txBody>
      </p:sp>
      <p:sp>
        <p:nvSpPr>
          <p:cNvPr id="66" name="AutoShape 10"/>
          <p:cNvSpPr>
            <a:spLocks noChangeArrowheads="1"/>
          </p:cNvSpPr>
          <p:nvPr/>
        </p:nvSpPr>
        <p:spPr bwMode="auto">
          <a:xfrm>
            <a:off x="3185160" y="33070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1" name="AutoShape 11"/>
          <p:cNvCxnSpPr>
            <a:cxnSpLocks noChangeShapeType="1"/>
            <a:stCxn id="66" idx="0"/>
            <a:endCxn id="55" idx="5"/>
          </p:cNvCxnSpPr>
          <p:nvPr/>
        </p:nvCxnSpPr>
        <p:spPr bwMode="auto">
          <a:xfrm flipH="1" flipV="1">
            <a:off x="3216723" y="3003363"/>
            <a:ext cx="90357" cy="3037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6" name="AutoShape 10"/>
          <p:cNvSpPr>
            <a:spLocks noChangeArrowheads="1"/>
          </p:cNvSpPr>
          <p:nvPr/>
        </p:nvSpPr>
        <p:spPr bwMode="auto">
          <a:xfrm>
            <a:off x="2179320" y="3962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7" name="AutoShape 11"/>
          <p:cNvCxnSpPr>
            <a:cxnSpLocks noChangeShapeType="1"/>
            <a:stCxn id="56" idx="0"/>
            <a:endCxn id="83" idx="3"/>
          </p:cNvCxnSpPr>
          <p:nvPr/>
        </p:nvCxnSpPr>
        <p:spPr bwMode="auto">
          <a:xfrm flipV="1">
            <a:off x="2301240" y="3689163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" name="AutoShape 11"/>
          <p:cNvCxnSpPr>
            <a:cxnSpLocks noChangeShapeType="1"/>
            <a:stCxn id="77" idx="0"/>
            <a:endCxn id="83" idx="5"/>
          </p:cNvCxnSpPr>
          <p:nvPr/>
        </p:nvCxnSpPr>
        <p:spPr bwMode="auto">
          <a:xfrm flipH="1" flipV="1">
            <a:off x="2607123" y="3689163"/>
            <a:ext cx="10559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7" name="AutoShape 10"/>
          <p:cNvSpPr>
            <a:spLocks noChangeArrowheads="1"/>
          </p:cNvSpPr>
          <p:nvPr/>
        </p:nvSpPr>
        <p:spPr bwMode="auto">
          <a:xfrm>
            <a:off x="2590800" y="3962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6" name="45 - Ορθογώνιο"/>
          <p:cNvSpPr/>
          <p:nvPr/>
        </p:nvSpPr>
        <p:spPr>
          <a:xfrm>
            <a:off x="4038600" y="2743200"/>
            <a:ext cx="356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w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41" name="40 - TextBox"/>
          <p:cNvSpPr txBox="1"/>
          <p:nvPr/>
        </p:nvSpPr>
        <p:spPr>
          <a:xfrm>
            <a:off x="4800600" y="2743200"/>
            <a:ext cx="990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splay(w)</a:t>
            </a:r>
            <a:endParaRPr lang="el-GR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Αρθρωτά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splay trees)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7197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3642360" y="24384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</a:t>
            </a:r>
            <a:r>
              <a:rPr lang="en-US" b="1" dirty="0" smtClean="0"/>
              <a:t>5</a:t>
            </a:r>
            <a:endParaRPr lang="el-GR" b="1" dirty="0"/>
          </a:p>
        </p:txBody>
      </p:sp>
      <p:sp>
        <p:nvSpPr>
          <p:cNvPr id="30" name="Oval 27"/>
          <p:cNvSpPr>
            <a:spLocks noChangeArrowheads="1"/>
          </p:cNvSpPr>
          <p:nvPr/>
        </p:nvSpPr>
        <p:spPr bwMode="auto">
          <a:xfrm>
            <a:off x="6156960" y="3096969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2</a:t>
            </a:r>
            <a:r>
              <a:rPr lang="en-US" b="1" dirty="0" smtClean="0"/>
              <a:t>2</a:t>
            </a:r>
            <a:endParaRPr lang="el-GR" b="1" dirty="0"/>
          </a:p>
        </p:txBody>
      </p:sp>
      <p:sp>
        <p:nvSpPr>
          <p:cNvPr id="32" name="Oval 27"/>
          <p:cNvSpPr>
            <a:spLocks noChangeArrowheads="1"/>
          </p:cNvSpPr>
          <p:nvPr/>
        </p:nvSpPr>
        <p:spPr bwMode="auto">
          <a:xfrm>
            <a:off x="5196840" y="3127449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18</a:t>
            </a:r>
            <a:endParaRPr lang="el-GR" b="1" dirty="0"/>
          </a:p>
        </p:txBody>
      </p:sp>
      <p:sp>
        <p:nvSpPr>
          <p:cNvPr id="36" name="Oval 27"/>
          <p:cNvSpPr>
            <a:spLocks noChangeArrowheads="1"/>
          </p:cNvSpPr>
          <p:nvPr/>
        </p:nvSpPr>
        <p:spPr bwMode="auto">
          <a:xfrm>
            <a:off x="6629400" y="3782769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23</a:t>
            </a:r>
            <a:endParaRPr lang="el-GR" b="1" dirty="0"/>
          </a:p>
        </p:txBody>
      </p:sp>
      <p:cxnSp>
        <p:nvCxnSpPr>
          <p:cNvPr id="37" name="AutoShape 17"/>
          <p:cNvCxnSpPr>
            <a:cxnSpLocks noChangeShapeType="1"/>
            <a:stCxn id="36" idx="0"/>
            <a:endCxn id="30" idx="5"/>
          </p:cNvCxnSpPr>
          <p:nvPr/>
        </p:nvCxnSpPr>
        <p:spPr bwMode="auto">
          <a:xfrm flipH="1" flipV="1">
            <a:off x="6417123" y="3357132"/>
            <a:ext cx="36467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" name="AutoShape 17"/>
          <p:cNvCxnSpPr>
            <a:cxnSpLocks noChangeShapeType="1"/>
            <a:stCxn id="32" idx="0"/>
            <a:endCxn id="39" idx="3"/>
          </p:cNvCxnSpPr>
          <p:nvPr/>
        </p:nvCxnSpPr>
        <p:spPr bwMode="auto">
          <a:xfrm flipV="1">
            <a:off x="5349240" y="2671332"/>
            <a:ext cx="334197" cy="4561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9" name="Oval 12"/>
          <p:cNvSpPr>
            <a:spLocks noChangeArrowheads="1"/>
          </p:cNvSpPr>
          <p:nvPr/>
        </p:nvSpPr>
        <p:spPr bwMode="auto">
          <a:xfrm>
            <a:off x="5638800" y="2411169"/>
            <a:ext cx="304800" cy="304800"/>
          </a:xfrm>
          <a:prstGeom prst="ellipse">
            <a:avLst/>
          </a:prstGeom>
          <a:solidFill>
            <a:schemeClr val="bg1">
              <a:lumMod val="95000"/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</a:t>
            </a:r>
            <a:r>
              <a:rPr lang="en-US" b="1" dirty="0" smtClean="0"/>
              <a:t>9</a:t>
            </a:r>
            <a:endParaRPr lang="el-GR" b="1" dirty="0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419600" y="17068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16</a:t>
            </a:r>
            <a:endParaRPr lang="el-GR" b="1" dirty="0"/>
          </a:p>
        </p:txBody>
      </p:sp>
      <p:sp>
        <p:nvSpPr>
          <p:cNvPr id="44" name="AutoShape 10"/>
          <p:cNvSpPr>
            <a:spLocks noChangeArrowheads="1"/>
          </p:cNvSpPr>
          <p:nvPr/>
        </p:nvSpPr>
        <p:spPr bwMode="auto">
          <a:xfrm>
            <a:off x="5029200" y="3660849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7" name="AutoShape 11"/>
          <p:cNvCxnSpPr>
            <a:cxnSpLocks noChangeShapeType="1"/>
            <a:stCxn id="44" idx="0"/>
            <a:endCxn id="32" idx="3"/>
          </p:cNvCxnSpPr>
          <p:nvPr/>
        </p:nvCxnSpPr>
        <p:spPr bwMode="auto">
          <a:xfrm flipV="1">
            <a:off x="5151120" y="3387612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8" name="AutoShape 10"/>
          <p:cNvSpPr>
            <a:spLocks noChangeArrowheads="1"/>
          </p:cNvSpPr>
          <p:nvPr/>
        </p:nvSpPr>
        <p:spPr bwMode="auto">
          <a:xfrm>
            <a:off x="6842760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9" name="AutoShape 11"/>
          <p:cNvCxnSpPr>
            <a:cxnSpLocks noChangeShapeType="1"/>
            <a:stCxn id="50" idx="0"/>
            <a:endCxn id="36" idx="3"/>
          </p:cNvCxnSpPr>
          <p:nvPr/>
        </p:nvCxnSpPr>
        <p:spPr bwMode="auto">
          <a:xfrm flipV="1">
            <a:off x="6598920" y="4042932"/>
            <a:ext cx="75117" cy="2547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0" name="AutoShape 10"/>
          <p:cNvSpPr>
            <a:spLocks noChangeArrowheads="1"/>
          </p:cNvSpPr>
          <p:nvPr/>
        </p:nvSpPr>
        <p:spPr bwMode="auto">
          <a:xfrm>
            <a:off x="6477000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3" name="AutoShape 11"/>
          <p:cNvCxnSpPr>
            <a:cxnSpLocks noChangeShapeType="1"/>
            <a:stCxn id="48" idx="0"/>
            <a:endCxn id="36" idx="5"/>
          </p:cNvCxnSpPr>
          <p:nvPr/>
        </p:nvCxnSpPr>
        <p:spPr bwMode="auto">
          <a:xfrm flipH="1" flipV="1">
            <a:off x="6889563" y="4042932"/>
            <a:ext cx="75117" cy="2547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4" name="AutoShape 10"/>
          <p:cNvSpPr>
            <a:spLocks noChangeArrowheads="1"/>
          </p:cNvSpPr>
          <p:nvPr/>
        </p:nvSpPr>
        <p:spPr bwMode="auto">
          <a:xfrm>
            <a:off x="6004560" y="364236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8" name="AutoShape 11"/>
          <p:cNvCxnSpPr>
            <a:cxnSpLocks noChangeShapeType="1"/>
            <a:stCxn id="54" idx="0"/>
            <a:endCxn id="30" idx="3"/>
          </p:cNvCxnSpPr>
          <p:nvPr/>
        </p:nvCxnSpPr>
        <p:spPr bwMode="auto">
          <a:xfrm flipV="1">
            <a:off x="6126480" y="3357132"/>
            <a:ext cx="75117" cy="2852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17"/>
          <p:cNvCxnSpPr>
            <a:cxnSpLocks noChangeShapeType="1"/>
            <a:stCxn id="30" idx="0"/>
            <a:endCxn id="39" idx="5"/>
          </p:cNvCxnSpPr>
          <p:nvPr/>
        </p:nvCxnSpPr>
        <p:spPr bwMode="auto">
          <a:xfrm flipH="1" flipV="1">
            <a:off x="5898963" y="2671332"/>
            <a:ext cx="41039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17"/>
          <p:cNvCxnSpPr>
            <a:cxnSpLocks noChangeShapeType="1"/>
            <a:stCxn id="39" idx="0"/>
            <a:endCxn id="40" idx="5"/>
          </p:cNvCxnSpPr>
          <p:nvPr/>
        </p:nvCxnSpPr>
        <p:spPr bwMode="auto">
          <a:xfrm flipH="1" flipV="1">
            <a:off x="4679763" y="1967043"/>
            <a:ext cx="1111437" cy="44412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11"/>
          <p:cNvCxnSpPr>
            <a:cxnSpLocks noChangeShapeType="1"/>
            <a:stCxn id="83" idx="0"/>
            <a:endCxn id="55" idx="3"/>
          </p:cNvCxnSpPr>
          <p:nvPr/>
        </p:nvCxnSpPr>
        <p:spPr bwMode="auto">
          <a:xfrm flipV="1">
            <a:off x="2682240" y="3308163"/>
            <a:ext cx="37991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3" name="Oval 27"/>
          <p:cNvSpPr>
            <a:spLocks noChangeArrowheads="1"/>
          </p:cNvSpPr>
          <p:nvPr/>
        </p:nvSpPr>
        <p:spPr bwMode="auto">
          <a:xfrm>
            <a:off x="2529840" y="37338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2</a:t>
            </a:r>
            <a:endParaRPr lang="el-GR" b="1" dirty="0"/>
          </a:p>
        </p:txBody>
      </p:sp>
      <p:cxnSp>
        <p:nvCxnSpPr>
          <p:cNvPr id="108" name="AutoShape 11"/>
          <p:cNvCxnSpPr>
            <a:cxnSpLocks noChangeShapeType="1"/>
            <a:stCxn id="55" idx="0"/>
            <a:endCxn id="27" idx="3"/>
          </p:cNvCxnSpPr>
          <p:nvPr/>
        </p:nvCxnSpPr>
        <p:spPr bwMode="auto">
          <a:xfrm flipV="1">
            <a:off x="3169920" y="2698563"/>
            <a:ext cx="517077" cy="349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" name="AutoShape 11"/>
          <p:cNvCxnSpPr>
            <a:cxnSpLocks noChangeShapeType="1"/>
            <a:stCxn id="40" idx="3"/>
            <a:endCxn id="27" idx="0"/>
          </p:cNvCxnSpPr>
          <p:nvPr/>
        </p:nvCxnSpPr>
        <p:spPr bwMode="auto">
          <a:xfrm flipH="1">
            <a:off x="3794760" y="1967043"/>
            <a:ext cx="669477" cy="4713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4" name="113 - TextBox"/>
          <p:cNvSpPr txBox="1"/>
          <p:nvPr/>
        </p:nvSpPr>
        <p:spPr>
          <a:xfrm>
            <a:off x="457200" y="1143000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Διαγραφή </a:t>
            </a:r>
            <a:r>
              <a:rPr lang="en-US" dirty="0" smtClean="0">
                <a:latin typeface="+mn-lt"/>
              </a:rPr>
              <a:t> </a:t>
            </a:r>
            <a:r>
              <a:rPr lang="en-US" b="1" dirty="0" smtClean="0">
                <a:latin typeface="Calibri" pitchFamily="34" charset="0"/>
              </a:rPr>
              <a:t>x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61" name="AutoShape 10"/>
          <p:cNvSpPr>
            <a:spLocks noChangeArrowheads="1"/>
          </p:cNvSpPr>
          <p:nvPr/>
        </p:nvSpPr>
        <p:spPr bwMode="auto">
          <a:xfrm>
            <a:off x="5425440" y="3660849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2" name="AutoShape 11"/>
          <p:cNvCxnSpPr>
            <a:cxnSpLocks noChangeShapeType="1"/>
            <a:stCxn id="61" idx="0"/>
            <a:endCxn id="32" idx="5"/>
          </p:cNvCxnSpPr>
          <p:nvPr/>
        </p:nvCxnSpPr>
        <p:spPr bwMode="auto">
          <a:xfrm flipH="1" flipV="1">
            <a:off x="5457003" y="3387612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5" name="Oval 27"/>
          <p:cNvSpPr>
            <a:spLocks noChangeArrowheads="1"/>
          </p:cNvSpPr>
          <p:nvPr/>
        </p:nvSpPr>
        <p:spPr bwMode="auto">
          <a:xfrm>
            <a:off x="3017520" y="30480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</a:t>
            </a:r>
            <a:r>
              <a:rPr lang="en-US" b="1" dirty="0" smtClean="0"/>
              <a:t>0</a:t>
            </a:r>
            <a:endParaRPr lang="el-GR" b="1" dirty="0"/>
          </a:p>
        </p:txBody>
      </p:sp>
      <p:sp>
        <p:nvSpPr>
          <p:cNvPr id="66" name="AutoShape 10"/>
          <p:cNvSpPr>
            <a:spLocks noChangeArrowheads="1"/>
          </p:cNvSpPr>
          <p:nvPr/>
        </p:nvSpPr>
        <p:spPr bwMode="auto">
          <a:xfrm>
            <a:off x="3246120" y="3611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1" name="AutoShape 11"/>
          <p:cNvCxnSpPr>
            <a:cxnSpLocks noChangeShapeType="1"/>
            <a:stCxn id="66" idx="0"/>
            <a:endCxn id="55" idx="5"/>
          </p:cNvCxnSpPr>
          <p:nvPr/>
        </p:nvCxnSpPr>
        <p:spPr bwMode="auto">
          <a:xfrm flipH="1" flipV="1">
            <a:off x="3277683" y="3308163"/>
            <a:ext cx="90357" cy="3037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6" name="AutoShape 10"/>
          <p:cNvSpPr>
            <a:spLocks noChangeArrowheads="1"/>
          </p:cNvSpPr>
          <p:nvPr/>
        </p:nvSpPr>
        <p:spPr bwMode="auto">
          <a:xfrm>
            <a:off x="2362200" y="42672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7" name="AutoShape 11"/>
          <p:cNvCxnSpPr>
            <a:cxnSpLocks noChangeShapeType="1"/>
            <a:stCxn id="56" idx="0"/>
            <a:endCxn id="83" idx="3"/>
          </p:cNvCxnSpPr>
          <p:nvPr/>
        </p:nvCxnSpPr>
        <p:spPr bwMode="auto">
          <a:xfrm flipV="1">
            <a:off x="2484120" y="3993963"/>
            <a:ext cx="9035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" name="AutoShape 11"/>
          <p:cNvCxnSpPr>
            <a:cxnSpLocks noChangeShapeType="1"/>
            <a:stCxn id="77" idx="0"/>
            <a:endCxn id="83" idx="5"/>
          </p:cNvCxnSpPr>
          <p:nvPr/>
        </p:nvCxnSpPr>
        <p:spPr bwMode="auto">
          <a:xfrm flipH="1" flipV="1">
            <a:off x="2790003" y="3993963"/>
            <a:ext cx="10559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7" name="AutoShape 10"/>
          <p:cNvSpPr>
            <a:spLocks noChangeArrowheads="1"/>
          </p:cNvSpPr>
          <p:nvPr/>
        </p:nvSpPr>
        <p:spPr bwMode="auto">
          <a:xfrm>
            <a:off x="2773680" y="42672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6" name="45 - Ορθογώνιο"/>
          <p:cNvSpPr/>
          <p:nvPr/>
        </p:nvSpPr>
        <p:spPr>
          <a:xfrm>
            <a:off x="3962400" y="1600200"/>
            <a:ext cx="356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w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63" name="AutoShape 10"/>
          <p:cNvSpPr>
            <a:spLocks noChangeArrowheads="1"/>
          </p:cNvSpPr>
          <p:nvPr/>
        </p:nvSpPr>
        <p:spPr bwMode="auto">
          <a:xfrm>
            <a:off x="3870960" y="3002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4" name="AutoShape 11"/>
          <p:cNvCxnSpPr>
            <a:cxnSpLocks noChangeShapeType="1"/>
            <a:stCxn id="63" idx="0"/>
            <a:endCxn id="27" idx="5"/>
          </p:cNvCxnSpPr>
          <p:nvPr/>
        </p:nvCxnSpPr>
        <p:spPr bwMode="auto">
          <a:xfrm flipH="1" flipV="1">
            <a:off x="3902523" y="2698563"/>
            <a:ext cx="90357" cy="3037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- Ορθογώνιο"/>
          <p:cNvSpPr/>
          <p:nvPr/>
        </p:nvSpPr>
        <p:spPr bwMode="auto">
          <a:xfrm>
            <a:off x="152400" y="4495800"/>
            <a:ext cx="8839200" cy="1676400"/>
          </a:xfrm>
          <a:prstGeom prst="rect">
            <a:avLst/>
          </a:prstGeom>
          <a:solidFill>
            <a:srgbClr val="FFFF99">
              <a:alpha val="1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37 - Ορθογώνιο"/>
          <p:cNvSpPr/>
          <p:nvPr/>
        </p:nvSpPr>
        <p:spPr bwMode="auto">
          <a:xfrm>
            <a:off x="152400" y="3200400"/>
            <a:ext cx="8077200" cy="914400"/>
          </a:xfrm>
          <a:prstGeom prst="rect">
            <a:avLst/>
          </a:prstGeom>
          <a:solidFill>
            <a:srgbClr val="FFC000">
              <a:alpha val="1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Αρθρωτά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splay trees)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7197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1828800" y="3657600"/>
            <a:ext cx="4343400" cy="4257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l-GR" dirty="0" smtClean="0"/>
              <a:t>αντισταθμιστικός χρόνος ανά λειτουργία</a:t>
            </a:r>
          </a:p>
        </p:txBody>
      </p:sp>
      <p:pic>
        <p:nvPicPr>
          <p:cNvPr id="24" name="23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57019" y="3352800"/>
            <a:ext cx="1167781" cy="278623"/>
          </a:xfrm>
          <a:prstGeom prst="rect">
            <a:avLst/>
          </a:prstGeom>
          <a:noFill/>
          <a:ln/>
          <a:effectLst/>
        </p:spPr>
      </p:pic>
      <p:sp>
        <p:nvSpPr>
          <p:cNvPr id="10" name="9 - TextBox"/>
          <p:cNvSpPr txBox="1"/>
          <p:nvPr/>
        </p:nvSpPr>
        <p:spPr>
          <a:xfrm>
            <a:off x="228600" y="4495800"/>
            <a:ext cx="8763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 smtClean="0"/>
              <a:t>Έστω</a:t>
            </a:r>
            <a:r>
              <a:rPr lang="en-US" dirty="0" smtClean="0"/>
              <a:t>    </a:t>
            </a:r>
            <a:r>
              <a:rPr lang="el-GR" dirty="0" smtClean="0"/>
              <a:t>      ο αριθμός των λειτουργιών που γίνονται στο κλειδί </a:t>
            </a:r>
            <a:r>
              <a:rPr lang="en-US" dirty="0" smtClean="0"/>
              <a:t>    (</a:t>
            </a:r>
            <a:r>
              <a:rPr lang="el-GR" dirty="0" smtClean="0"/>
              <a:t>δηλαδή ο αριθμός προσπελάσεων του κλειδιού </a:t>
            </a:r>
            <a:r>
              <a:rPr lang="en-US" dirty="0" smtClean="0"/>
              <a:t>  </a:t>
            </a:r>
            <a:r>
              <a:rPr lang="el-GR" dirty="0" smtClean="0"/>
              <a:t> ).  Τότε ο συνολικός χρόνος εκτέλεσης όλων των</a:t>
            </a:r>
            <a:r>
              <a:rPr lang="en-US" dirty="0" smtClean="0"/>
              <a:t>  </a:t>
            </a:r>
            <a:r>
              <a:rPr lang="el-GR" dirty="0" smtClean="0"/>
              <a:t>     λειτουργιών είναι</a:t>
            </a:r>
            <a:endParaRPr lang="el-GR" dirty="0"/>
          </a:p>
        </p:txBody>
      </p:sp>
      <p:pic>
        <p:nvPicPr>
          <p:cNvPr id="37" name="36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27832" y="5410200"/>
            <a:ext cx="3247565" cy="735385"/>
          </a:xfrm>
          <a:prstGeom prst="rect">
            <a:avLst/>
          </a:prstGeom>
          <a:noFill/>
          <a:ln/>
          <a:effectLst/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28600" y="1295400"/>
            <a:ext cx="1295400" cy="4257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l-GR" b="1" dirty="0" smtClean="0"/>
              <a:t>Ιδιότητες</a:t>
            </a:r>
            <a:endParaRPr lang="el-GR" dirty="0" smtClean="0"/>
          </a:p>
        </p:txBody>
      </p:sp>
      <p:sp>
        <p:nvSpPr>
          <p:cNvPr id="15" name="14 - TextBox"/>
          <p:cNvSpPr txBox="1"/>
          <p:nvPr/>
        </p:nvSpPr>
        <p:spPr>
          <a:xfrm>
            <a:off x="228600" y="1828800"/>
            <a:ext cx="830580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l-GR" dirty="0" smtClean="0"/>
              <a:t>Έστω ότι εκτελούμε       λειτουργίες</a:t>
            </a:r>
            <a:r>
              <a:rPr lang="en-US" dirty="0" smtClean="0"/>
              <a:t> </a:t>
            </a:r>
            <a:r>
              <a:rPr lang="el-GR" dirty="0" smtClean="0"/>
              <a:t>σε αρχικά κενό αρθρωτό δένδρο, όπου κάθε λειτουργία είναι αναζήτηση, εισαγωγή ή διαγραφή. Έστω      ο συνολικός αριθμός εισαγωγών. Τότε ισχύουν οι παρακάτω ιδιότητες</a:t>
            </a:r>
            <a:r>
              <a:rPr lang="en-US" dirty="0" smtClean="0"/>
              <a:t> : </a:t>
            </a:r>
            <a:endParaRPr lang="el-GR" dirty="0"/>
          </a:p>
        </p:txBody>
      </p:sp>
      <p:sp>
        <p:nvSpPr>
          <p:cNvPr id="16" name="15 - TextBox"/>
          <p:cNvSpPr txBox="1"/>
          <p:nvPr/>
        </p:nvSpPr>
        <p:spPr>
          <a:xfrm>
            <a:off x="228600" y="3276600"/>
            <a:ext cx="6544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 συνολικός χρόνος εκτέλεσης όλων των</a:t>
            </a:r>
            <a:r>
              <a:rPr lang="en-US" dirty="0" smtClean="0"/>
              <a:t> </a:t>
            </a:r>
            <a:r>
              <a:rPr lang="el-GR" dirty="0" smtClean="0"/>
              <a:t>      λειτουργιών είναι</a:t>
            </a:r>
            <a:endParaRPr lang="el-GR" dirty="0"/>
          </a:p>
        </p:txBody>
      </p:sp>
      <p:pic>
        <p:nvPicPr>
          <p:cNvPr id="25" name="24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6341" y="3759977"/>
            <a:ext cx="1320034" cy="278623"/>
          </a:xfrm>
          <a:prstGeom prst="rect">
            <a:avLst/>
          </a:prstGeom>
          <a:noFill/>
          <a:ln/>
          <a:effectLst/>
        </p:spPr>
      </p:pic>
      <p:pic>
        <p:nvPicPr>
          <p:cNvPr id="20" name="19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2492" y="2007108"/>
            <a:ext cx="254508" cy="126492"/>
          </a:xfrm>
          <a:prstGeom prst="rect">
            <a:avLst/>
          </a:prstGeom>
          <a:noFill/>
        </p:spPr>
      </p:pic>
      <p:pic>
        <p:nvPicPr>
          <p:cNvPr id="22" name="21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33922" y="2362200"/>
            <a:ext cx="178664" cy="126745"/>
          </a:xfrm>
          <a:prstGeom prst="rect">
            <a:avLst/>
          </a:prstGeom>
          <a:noFill/>
          <a:ln/>
          <a:effectLst/>
        </p:spPr>
      </p:pic>
      <p:pic>
        <p:nvPicPr>
          <p:cNvPr id="23" name="22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6092" y="3429000"/>
            <a:ext cx="254508" cy="126492"/>
          </a:xfrm>
          <a:prstGeom prst="rect">
            <a:avLst/>
          </a:prstGeom>
          <a:noFill/>
        </p:spPr>
      </p:pic>
      <p:pic>
        <p:nvPicPr>
          <p:cNvPr id="27" name="26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600" y="4597908"/>
            <a:ext cx="406908" cy="278892"/>
          </a:xfrm>
          <a:prstGeom prst="rect">
            <a:avLst/>
          </a:prstGeom>
          <a:noFill/>
        </p:spPr>
      </p:pic>
      <p:pic>
        <p:nvPicPr>
          <p:cNvPr id="29" name="28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5600" y="4622294"/>
            <a:ext cx="102107" cy="178306"/>
          </a:xfrm>
          <a:prstGeom prst="rect">
            <a:avLst/>
          </a:prstGeom>
          <a:noFill/>
        </p:spPr>
      </p:pic>
      <p:pic>
        <p:nvPicPr>
          <p:cNvPr id="30" name="29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0" y="4927094"/>
            <a:ext cx="102107" cy="178306"/>
          </a:xfrm>
          <a:prstGeom prst="rect">
            <a:avLst/>
          </a:prstGeom>
          <a:noFill/>
        </p:spPr>
      </p:pic>
      <p:pic>
        <p:nvPicPr>
          <p:cNvPr id="35" name="34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382000" y="4978277"/>
            <a:ext cx="255778" cy="12712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Αντισταθμιστική ανάλυση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473075" y="1622425"/>
            <a:ext cx="84756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Κατά τη διάρκεια εκτέλεσης του Α η Δ πραγματοποιεί μία ακολουθία από πράξεις. </a:t>
            </a:r>
          </a:p>
        </p:txBody>
      </p:sp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457200" y="1143000"/>
            <a:ext cx="74263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Θεωρήστε έναν αλγόριθμο Α που χρησιμοποιεί μια δομή δεδομένων Δ</a:t>
            </a:r>
            <a:r>
              <a:rPr lang="en-US"/>
              <a:t> :</a:t>
            </a:r>
            <a:endParaRPr lang="el-GR"/>
          </a:p>
        </p:txBody>
      </p:sp>
      <p:sp>
        <p:nvSpPr>
          <p:cNvPr id="7173" name="Rectangle 10"/>
          <p:cNvSpPr>
            <a:spLocks noChangeArrowheads="1"/>
          </p:cNvSpPr>
          <p:nvPr/>
        </p:nvSpPr>
        <p:spPr bwMode="auto">
          <a:xfrm>
            <a:off x="457200" y="2286000"/>
            <a:ext cx="8305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/>
              <a:t>Έστω         </a:t>
            </a:r>
            <a:r>
              <a:rPr lang="en-US" dirty="0"/>
              <a:t>  </a:t>
            </a:r>
            <a:r>
              <a:rPr lang="el-GR" dirty="0"/>
              <a:t>το κόστος μίας πράξης στη χειρότερη </a:t>
            </a:r>
            <a:r>
              <a:rPr lang="el-GR" dirty="0" smtClean="0"/>
              <a:t>περίπτωση</a:t>
            </a:r>
            <a:r>
              <a:rPr lang="en-US" dirty="0" smtClean="0"/>
              <a:t> </a:t>
            </a:r>
            <a:r>
              <a:rPr lang="el-GR" dirty="0" smtClean="0"/>
              <a:t>για </a:t>
            </a:r>
            <a:r>
              <a:rPr lang="en-US" dirty="0" smtClean="0"/>
              <a:t>n </a:t>
            </a:r>
            <a:r>
              <a:rPr lang="el-GR" dirty="0" smtClean="0"/>
              <a:t>αντικείμενα.</a:t>
            </a:r>
            <a:endParaRPr lang="el-GR" dirty="0"/>
          </a:p>
        </p:txBody>
      </p:sp>
      <p:pic>
        <p:nvPicPr>
          <p:cNvPr id="7174" name="Picture 12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2362200"/>
            <a:ext cx="482600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175" name="Text Box 13"/>
          <p:cNvSpPr txBox="1">
            <a:spLocks noChangeArrowheads="1"/>
          </p:cNvSpPr>
          <p:nvPr/>
        </p:nvSpPr>
        <p:spPr bwMode="auto">
          <a:xfrm>
            <a:off x="457200" y="2681288"/>
            <a:ext cx="46863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Τότε ο συνολικός χρόνος για </a:t>
            </a:r>
            <a:r>
              <a:rPr lang="en-US"/>
              <a:t>m </a:t>
            </a:r>
            <a:r>
              <a:rPr lang="el-GR"/>
              <a:t>πράξεις είναι</a:t>
            </a:r>
          </a:p>
        </p:txBody>
      </p:sp>
      <p:pic>
        <p:nvPicPr>
          <p:cNvPr id="10" name="9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30291" y="2743200"/>
            <a:ext cx="1118617" cy="280416"/>
          </a:xfrm>
          <a:prstGeom prst="rect">
            <a:avLst/>
          </a:prstGeom>
          <a:noFill/>
          <a:ln/>
          <a:effectLst/>
        </p:spPr>
      </p:pic>
      <p:sp useBgFill="1">
        <p:nvSpPr>
          <p:cNvPr id="9" name="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Αντισταθμιστική ανάλυση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14413" y="4508500"/>
            <a:ext cx="683736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→"/>
            </a:pPr>
            <a:r>
              <a:rPr lang="el-GR"/>
              <a:t> Το κόστος μίας πράξης στη </a:t>
            </a:r>
            <a:r>
              <a:rPr lang="el-GR" b="1">
                <a:solidFill>
                  <a:srgbClr val="A50021"/>
                </a:solidFill>
              </a:rPr>
              <a:t>χειρότερη περίπτωση</a:t>
            </a:r>
            <a:r>
              <a:rPr lang="el-GR"/>
              <a:t> μπορεί να </a:t>
            </a:r>
          </a:p>
          <a:p>
            <a:pPr>
              <a:buFont typeface="Arial" charset="0"/>
              <a:buNone/>
            </a:pPr>
            <a:r>
              <a:rPr lang="el-GR"/>
              <a:t>     είναι πολύ μεγάλο. 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006475" y="3702050"/>
            <a:ext cx="68659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→"/>
            </a:pPr>
            <a:r>
              <a:rPr lang="el-GR"/>
              <a:t> Κάθε πράξη μπορεί να έχει διαφορετικό κόστος ανάλογα με την</a:t>
            </a:r>
          </a:p>
          <a:p>
            <a:pPr>
              <a:buFont typeface="Arial" charset="0"/>
              <a:buNone/>
            </a:pPr>
            <a:r>
              <a:rPr lang="el-GR"/>
              <a:t>     στιγμή που εκτελείται.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006475" y="5302250"/>
            <a:ext cx="74517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→"/>
            </a:pPr>
            <a:r>
              <a:rPr lang="el-GR"/>
              <a:t> Αλλά το </a:t>
            </a:r>
            <a:r>
              <a:rPr lang="el-GR" b="1">
                <a:solidFill>
                  <a:srgbClr val="A50021"/>
                </a:solidFill>
              </a:rPr>
              <a:t>μέσο κόστος</a:t>
            </a:r>
            <a:r>
              <a:rPr lang="el-GR"/>
              <a:t> ανά πράξη σε </a:t>
            </a:r>
            <a:r>
              <a:rPr lang="el-GR" b="1">
                <a:solidFill>
                  <a:srgbClr val="A50021"/>
                </a:solidFill>
              </a:rPr>
              <a:t>οποιαδήποτε</a:t>
            </a:r>
            <a:r>
              <a:rPr lang="el-GR"/>
              <a:t> ακολουθία</a:t>
            </a:r>
          </a:p>
          <a:p>
            <a:pPr>
              <a:buFont typeface="Arial" charset="0"/>
              <a:buNone/>
            </a:pPr>
            <a:r>
              <a:rPr lang="el-GR"/>
              <a:t>     πράξεων μπορεί να είναι αρκετά μικρότερο.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73075" y="1622425"/>
            <a:ext cx="84756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Κατά τη διάρκεια εκτέλεσης του Α η Δ πραγματοποιεί μία ακολουθία από πράξεις. 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57200" y="1143000"/>
            <a:ext cx="74263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Θεωρήστε έναν αλγόριθμο Α που χρησιμοποιεί μια δομή δεδομένων Δ</a:t>
            </a:r>
            <a:r>
              <a:rPr lang="en-US"/>
              <a:t> :</a:t>
            </a:r>
            <a:endParaRPr lang="el-GR"/>
          </a:p>
        </p:txBody>
      </p:sp>
      <p:sp>
        <p:nvSpPr>
          <p:cNvPr id="8204" name="Text Box 16"/>
          <p:cNvSpPr txBox="1">
            <a:spLocks noChangeArrowheads="1"/>
          </p:cNvSpPr>
          <p:nvPr/>
        </p:nvSpPr>
        <p:spPr bwMode="auto">
          <a:xfrm>
            <a:off x="593725" y="3214688"/>
            <a:ext cx="35401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Ωστόσο σε κάποιες περιπτώσεις</a:t>
            </a:r>
            <a:r>
              <a:rPr lang="en-US"/>
              <a:t>:</a:t>
            </a:r>
            <a:endParaRPr lang="el-GR"/>
          </a:p>
        </p:txBody>
      </p:sp>
      <p:sp useBgFill="1">
        <p:nvSpPr>
          <p:cNvPr id="13" name="12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457200" y="2286000"/>
            <a:ext cx="8305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/>
              <a:t>Έστω         </a:t>
            </a:r>
            <a:r>
              <a:rPr lang="en-US" dirty="0"/>
              <a:t>  </a:t>
            </a:r>
            <a:r>
              <a:rPr lang="el-GR" dirty="0"/>
              <a:t>το κόστος μίας πράξης στη χειρότερη </a:t>
            </a:r>
            <a:r>
              <a:rPr lang="el-GR" dirty="0" smtClean="0"/>
              <a:t>περίπτωση</a:t>
            </a:r>
            <a:r>
              <a:rPr lang="en-US" dirty="0" smtClean="0"/>
              <a:t> </a:t>
            </a:r>
            <a:r>
              <a:rPr lang="el-GR" dirty="0" smtClean="0"/>
              <a:t>για </a:t>
            </a:r>
            <a:r>
              <a:rPr lang="en-US" dirty="0" smtClean="0"/>
              <a:t>n </a:t>
            </a:r>
            <a:r>
              <a:rPr lang="el-GR" dirty="0" smtClean="0"/>
              <a:t>αντικείμενα.</a:t>
            </a:r>
            <a:endParaRPr lang="el-GR" dirty="0"/>
          </a:p>
        </p:txBody>
      </p:sp>
      <p:pic>
        <p:nvPicPr>
          <p:cNvPr id="19" name="Picture 12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2362200"/>
            <a:ext cx="482600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457200" y="2681288"/>
            <a:ext cx="46863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Τότε ο συνολικός χρόνος για </a:t>
            </a:r>
            <a:r>
              <a:rPr lang="en-US"/>
              <a:t>m </a:t>
            </a:r>
            <a:r>
              <a:rPr lang="el-GR"/>
              <a:t>πράξεις είναι</a:t>
            </a:r>
          </a:p>
        </p:txBody>
      </p:sp>
      <p:pic>
        <p:nvPicPr>
          <p:cNvPr id="21" name="20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30291" y="2743200"/>
            <a:ext cx="1118617" cy="28041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 bwMode="auto">
          <a:xfrm>
            <a:off x="1828800" y="2831068"/>
            <a:ext cx="3352800" cy="381000"/>
          </a:xfrm>
          <a:prstGeom prst="rect">
            <a:avLst/>
          </a:prstGeom>
          <a:solidFill>
            <a:srgbClr val="FFFF99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Ισορροπημένα Δένδρα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4100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101" name="13 - TextBox"/>
          <p:cNvSpPr txBox="1">
            <a:spLocks noChangeArrowheads="1"/>
          </p:cNvSpPr>
          <p:nvPr/>
        </p:nvSpPr>
        <p:spPr bwMode="auto">
          <a:xfrm>
            <a:off x="1600200" y="2286000"/>
            <a:ext cx="376731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 Τυχαιοποιημένα δένδρα</a:t>
            </a:r>
            <a:endParaRPr lang="en-US" dirty="0"/>
          </a:p>
          <a:p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  </a:t>
            </a:r>
            <a:r>
              <a:rPr lang="el-GR" dirty="0" smtClean="0"/>
              <a:t>Αρθρωτά δένδρα (</a:t>
            </a:r>
            <a:r>
              <a:rPr lang="en-US" dirty="0" smtClean="0"/>
              <a:t>splay trees) </a:t>
            </a:r>
            <a:r>
              <a:rPr lang="en-US" baseline="30000" dirty="0" smtClean="0"/>
              <a:t>(*)</a:t>
            </a:r>
            <a:endParaRPr lang="el-GR" baseline="30000" dirty="0" smtClean="0"/>
          </a:p>
          <a:p>
            <a:endParaRPr lang="en-US" dirty="0" smtClean="0"/>
          </a:p>
          <a:p>
            <a:pPr>
              <a:buFont typeface="Arial" charset="0"/>
              <a:buChar char="•"/>
            </a:pPr>
            <a:r>
              <a:rPr lang="el-GR" dirty="0" smtClean="0"/>
              <a:t> </a:t>
            </a:r>
            <a:r>
              <a:rPr lang="en-US" dirty="0" smtClean="0"/>
              <a:t> </a:t>
            </a:r>
            <a:r>
              <a:rPr lang="el-GR" dirty="0" smtClean="0"/>
              <a:t>Δένδρα </a:t>
            </a:r>
            <a:r>
              <a:rPr lang="en-US" dirty="0" smtClean="0"/>
              <a:t>AVL</a:t>
            </a:r>
          </a:p>
          <a:p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  </a:t>
            </a:r>
            <a:r>
              <a:rPr lang="el-GR" dirty="0" smtClean="0"/>
              <a:t>Κοκκινόμαυρα δένδρα</a:t>
            </a:r>
          </a:p>
          <a:p>
            <a:endParaRPr lang="en-US" dirty="0"/>
          </a:p>
          <a:p>
            <a:pPr>
              <a:buFont typeface="Arial" charset="0"/>
              <a:buChar char="•"/>
            </a:pPr>
            <a:r>
              <a:rPr lang="el-GR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a,b</a:t>
            </a:r>
            <a:r>
              <a:rPr lang="en-US" dirty="0" smtClean="0"/>
              <a:t>)</a:t>
            </a:r>
            <a:r>
              <a:rPr lang="el-GR" dirty="0" smtClean="0"/>
              <a:t> δένδρα</a:t>
            </a:r>
            <a:endParaRPr lang="el-GR" dirty="0"/>
          </a:p>
        </p:txBody>
      </p:sp>
      <p:sp>
        <p:nvSpPr>
          <p:cNvPr id="4102" name="14 - TextBox"/>
          <p:cNvSpPr txBox="1">
            <a:spLocks noChangeArrowheads="1"/>
          </p:cNvSpPr>
          <p:nvPr/>
        </p:nvSpPr>
        <p:spPr bwMode="auto">
          <a:xfrm>
            <a:off x="457200" y="1600200"/>
            <a:ext cx="4243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Μερικοί τύποι ισορροπημένων δένδρων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228600" y="5334000"/>
            <a:ext cx="8673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Όλα τα παραπάνω χρησιμοποιούν περιστροφές για να παραμείνουν ισορροπημένα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228600" y="6031468"/>
            <a:ext cx="7645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(*) </a:t>
            </a:r>
            <a:r>
              <a:rPr lang="el-GR" dirty="0" smtClean="0"/>
              <a:t>Τα αρθρωτά δένδρα είναι ισορροπημένα κατά «αντισταθμιστική» έννοια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1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Αντισταθμιστική ανάλυση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014413" y="4508500"/>
            <a:ext cx="683736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→"/>
            </a:pPr>
            <a:r>
              <a:rPr lang="el-GR"/>
              <a:t> Το κόστος μίας πράξης στη </a:t>
            </a:r>
            <a:r>
              <a:rPr lang="el-GR" b="1">
                <a:solidFill>
                  <a:srgbClr val="A50021"/>
                </a:solidFill>
              </a:rPr>
              <a:t>χειρότερη περίπτωση</a:t>
            </a:r>
            <a:r>
              <a:rPr lang="el-GR"/>
              <a:t> μπορεί να </a:t>
            </a:r>
          </a:p>
          <a:p>
            <a:pPr>
              <a:buFont typeface="Arial" charset="0"/>
              <a:buNone/>
            </a:pPr>
            <a:r>
              <a:rPr lang="el-GR"/>
              <a:t>     είναι πολύ μεγάλο. 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006475" y="3702050"/>
            <a:ext cx="68659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→"/>
            </a:pPr>
            <a:r>
              <a:rPr lang="el-GR"/>
              <a:t> Κάθε πράξη μπορεί να έχει διαφορετικό κόστος ανάλογα με την</a:t>
            </a:r>
          </a:p>
          <a:p>
            <a:pPr>
              <a:buFont typeface="Arial" charset="0"/>
              <a:buNone/>
            </a:pPr>
            <a:r>
              <a:rPr lang="el-GR"/>
              <a:t>     στιγμή που εκτελείται.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006475" y="5302250"/>
            <a:ext cx="74517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→"/>
            </a:pPr>
            <a:r>
              <a:rPr lang="el-GR"/>
              <a:t> Αλλά το </a:t>
            </a:r>
            <a:r>
              <a:rPr lang="el-GR" b="1">
                <a:solidFill>
                  <a:srgbClr val="A50021"/>
                </a:solidFill>
              </a:rPr>
              <a:t>μέσο κόστος</a:t>
            </a:r>
            <a:r>
              <a:rPr lang="el-GR"/>
              <a:t> ανά πράξη σε </a:t>
            </a:r>
            <a:r>
              <a:rPr lang="el-GR" b="1">
                <a:solidFill>
                  <a:srgbClr val="A50021"/>
                </a:solidFill>
              </a:rPr>
              <a:t>οποιαδήποτε</a:t>
            </a:r>
            <a:r>
              <a:rPr lang="el-GR"/>
              <a:t> ακολουθία</a:t>
            </a:r>
          </a:p>
          <a:p>
            <a:pPr>
              <a:buFont typeface="Arial" charset="0"/>
              <a:buNone/>
            </a:pPr>
            <a:r>
              <a:rPr lang="el-GR"/>
              <a:t>     πράξεων μπορεί να είναι αρκετά μικρότερο.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73075" y="1622425"/>
            <a:ext cx="84756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Κατά τη διάρκεια εκτέλεσης του Α η Δ πραγματοποιεί μία ακολουθία από πράξεις. 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57200" y="1143000"/>
            <a:ext cx="74263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Θεωρήστε έναν αλγόριθμο Α που χρησιμοποιεί μια δομή δεδομένων Δ</a:t>
            </a:r>
            <a:r>
              <a:rPr lang="en-US"/>
              <a:t> :</a:t>
            </a:r>
            <a:endParaRPr lang="el-GR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593725" y="3214688"/>
            <a:ext cx="35401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Ωστόσο σε κάποιες περιπτώσεις</a:t>
            </a:r>
            <a:r>
              <a:rPr lang="en-US"/>
              <a:t>:</a:t>
            </a:r>
            <a:endParaRPr lang="el-GR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679450" y="6216650"/>
            <a:ext cx="7702550" cy="641350"/>
          </a:xfrm>
          <a:prstGeom prst="rect">
            <a:avLst/>
          </a:prstGeom>
          <a:solidFill>
            <a:srgbClr val="FFFF99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Αντισταθμιστική ανάλυση</a:t>
            </a:r>
            <a:r>
              <a:rPr lang="en-US"/>
              <a:t>: </a:t>
            </a:r>
            <a:r>
              <a:rPr lang="el-GR"/>
              <a:t>λαμβάνουμε το μέσο κόστος εκτέλεσης μίας</a:t>
            </a:r>
          </a:p>
          <a:p>
            <a:r>
              <a:rPr lang="el-GR"/>
              <a:t>πράξης όταν εκτελούμε μία ακολουθία πράξεων </a:t>
            </a:r>
            <a:r>
              <a:rPr lang="el-GR" b="1"/>
              <a:t>χειρότερης περίπτωσης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57200" y="2286000"/>
            <a:ext cx="8305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/>
              <a:t>Έστω         </a:t>
            </a:r>
            <a:r>
              <a:rPr lang="en-US" dirty="0"/>
              <a:t>  </a:t>
            </a:r>
            <a:r>
              <a:rPr lang="el-GR" dirty="0"/>
              <a:t>το κόστος μίας πράξης στη χειρότερη </a:t>
            </a:r>
            <a:r>
              <a:rPr lang="el-GR" dirty="0" smtClean="0"/>
              <a:t>περίπτωση</a:t>
            </a:r>
            <a:r>
              <a:rPr lang="en-US" dirty="0" smtClean="0"/>
              <a:t> </a:t>
            </a:r>
            <a:r>
              <a:rPr lang="el-GR" dirty="0" smtClean="0"/>
              <a:t>για </a:t>
            </a:r>
            <a:r>
              <a:rPr lang="en-US" dirty="0" smtClean="0"/>
              <a:t>n </a:t>
            </a:r>
            <a:r>
              <a:rPr lang="el-GR" dirty="0" smtClean="0"/>
              <a:t>αντικείμενα.</a:t>
            </a:r>
            <a:endParaRPr lang="el-GR" dirty="0"/>
          </a:p>
        </p:txBody>
      </p:sp>
      <p:pic>
        <p:nvPicPr>
          <p:cNvPr id="16" name="Picture 12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2362200"/>
            <a:ext cx="482600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457200" y="2681288"/>
            <a:ext cx="46863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Τότε ο συνολικός χρόνος για </a:t>
            </a:r>
            <a:r>
              <a:rPr lang="en-US"/>
              <a:t>m </a:t>
            </a:r>
            <a:r>
              <a:rPr lang="el-GR"/>
              <a:t>πράξεις είναι</a:t>
            </a:r>
          </a:p>
        </p:txBody>
      </p:sp>
      <p:pic>
        <p:nvPicPr>
          <p:cNvPr id="18" name="17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30291" y="2743200"/>
            <a:ext cx="1118617" cy="28041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Αντισταθμιστική ανάλυση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44" name="AutoShape 9"/>
          <p:cNvCxnSpPr>
            <a:cxnSpLocks noChangeShapeType="1"/>
          </p:cNvCxnSpPr>
          <p:nvPr/>
        </p:nvCxnSpPr>
        <p:spPr bwMode="auto">
          <a:xfrm>
            <a:off x="6934200" y="2743200"/>
            <a:ext cx="0" cy="914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45" name="AutoShape 10"/>
          <p:cNvCxnSpPr>
            <a:cxnSpLocks noChangeShapeType="1"/>
          </p:cNvCxnSpPr>
          <p:nvPr/>
        </p:nvCxnSpPr>
        <p:spPr bwMode="auto">
          <a:xfrm>
            <a:off x="6934200" y="3657600"/>
            <a:ext cx="5334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46" name="AutoShape 11"/>
          <p:cNvCxnSpPr>
            <a:cxnSpLocks noChangeShapeType="1"/>
          </p:cNvCxnSpPr>
          <p:nvPr/>
        </p:nvCxnSpPr>
        <p:spPr bwMode="auto">
          <a:xfrm flipV="1">
            <a:off x="7467600" y="2743200"/>
            <a:ext cx="0" cy="914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10247" name="Rectangle 12"/>
          <p:cNvSpPr>
            <a:spLocks noChangeArrowheads="1"/>
          </p:cNvSpPr>
          <p:nvPr/>
        </p:nvSpPr>
        <p:spPr bwMode="auto">
          <a:xfrm>
            <a:off x="7010400" y="3429000"/>
            <a:ext cx="381000" cy="152400"/>
          </a:xfrm>
          <a:prstGeom prst="rect">
            <a:avLst/>
          </a:prstGeom>
          <a:solidFill>
            <a:srgbClr val="FFFFB7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7010400" y="3200400"/>
            <a:ext cx="381000" cy="152400"/>
          </a:xfrm>
          <a:prstGeom prst="rect">
            <a:avLst/>
          </a:prstGeom>
          <a:solidFill>
            <a:srgbClr val="FFFFB7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249" name="AutoShape 15"/>
          <p:cNvSpPr>
            <a:spLocks noChangeArrowheads="1"/>
          </p:cNvSpPr>
          <p:nvPr/>
        </p:nvSpPr>
        <p:spPr bwMode="auto">
          <a:xfrm rot="5400000">
            <a:off x="6858000" y="2514600"/>
            <a:ext cx="304800" cy="304800"/>
          </a:xfrm>
          <a:custGeom>
            <a:avLst/>
            <a:gdLst>
              <a:gd name="T0" fmla="*/ 213445 w 21600"/>
              <a:gd name="T1" fmla="*/ 0 h 21600"/>
              <a:gd name="T2" fmla="*/ 213445 w 21600"/>
              <a:gd name="T3" fmla="*/ 171563 h 21600"/>
              <a:gd name="T4" fmla="*/ 45678 w 21600"/>
              <a:gd name="T5" fmla="*/ 304800 h 21600"/>
              <a:gd name="T6" fmla="*/ 304800 w 21600"/>
              <a:gd name="T7" fmla="*/ 8578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250" name="Text Box 26"/>
          <p:cNvSpPr txBox="1">
            <a:spLocks noChangeArrowheads="1"/>
          </p:cNvSpPr>
          <p:nvPr/>
        </p:nvSpPr>
        <p:spPr bwMode="auto">
          <a:xfrm>
            <a:off x="685800" y="2932113"/>
            <a:ext cx="56721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push(S,x) : </a:t>
            </a:r>
            <a:r>
              <a:rPr lang="el-GR"/>
              <a:t>τοποθετεί το </a:t>
            </a:r>
            <a:r>
              <a:rPr lang="en-US"/>
              <a:t>x </a:t>
            </a:r>
            <a:r>
              <a:rPr lang="el-GR"/>
              <a:t>στην κορυφή της στοίβας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479259" name="Rectangle 27"/>
          <p:cNvSpPr>
            <a:spLocks noChangeArrowheads="1"/>
          </p:cNvSpPr>
          <p:nvPr/>
        </p:nvSpPr>
        <p:spPr bwMode="auto">
          <a:xfrm>
            <a:off x="6324600" y="2438400"/>
            <a:ext cx="381000" cy="152400"/>
          </a:xfrm>
          <a:prstGeom prst="rect">
            <a:avLst/>
          </a:prstGeom>
          <a:solidFill>
            <a:srgbClr val="FFFFB7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/>
              <a:t>x</a:t>
            </a:r>
            <a:endParaRPr lang="el-GR" sz="1400" b="1"/>
          </a:p>
        </p:txBody>
      </p:sp>
      <p:sp useBgFill="1">
        <p:nvSpPr>
          <p:cNvPr id="12" name="1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685800" y="1295400"/>
            <a:ext cx="22990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smtClean="0"/>
              <a:t>Διαχείριση </a:t>
            </a:r>
            <a:r>
              <a:rPr lang="el-GR" b="1" dirty="0"/>
              <a:t>στοίβας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075 0.077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9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5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Αντισταθμιστική ανάλυση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267" name="AutoShape 11"/>
          <p:cNvCxnSpPr>
            <a:cxnSpLocks noChangeShapeType="1"/>
          </p:cNvCxnSpPr>
          <p:nvPr/>
        </p:nvCxnSpPr>
        <p:spPr bwMode="auto">
          <a:xfrm>
            <a:off x="6934200" y="3398838"/>
            <a:ext cx="0" cy="914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68" name="AutoShape 12"/>
          <p:cNvCxnSpPr>
            <a:cxnSpLocks noChangeShapeType="1"/>
          </p:cNvCxnSpPr>
          <p:nvPr/>
        </p:nvCxnSpPr>
        <p:spPr bwMode="auto">
          <a:xfrm>
            <a:off x="6934200" y="4313238"/>
            <a:ext cx="5334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69" name="AutoShape 13"/>
          <p:cNvCxnSpPr>
            <a:cxnSpLocks noChangeShapeType="1"/>
          </p:cNvCxnSpPr>
          <p:nvPr/>
        </p:nvCxnSpPr>
        <p:spPr bwMode="auto">
          <a:xfrm flipV="1">
            <a:off x="7467600" y="3398838"/>
            <a:ext cx="0" cy="914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11270" name="Rectangle 14"/>
          <p:cNvSpPr>
            <a:spLocks noChangeArrowheads="1"/>
          </p:cNvSpPr>
          <p:nvPr/>
        </p:nvSpPr>
        <p:spPr bwMode="auto">
          <a:xfrm>
            <a:off x="7010400" y="4084638"/>
            <a:ext cx="381000" cy="152400"/>
          </a:xfrm>
          <a:prstGeom prst="rect">
            <a:avLst/>
          </a:prstGeom>
          <a:solidFill>
            <a:srgbClr val="FFFFB7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271" name="Rectangle 15"/>
          <p:cNvSpPr>
            <a:spLocks noChangeArrowheads="1"/>
          </p:cNvSpPr>
          <p:nvPr/>
        </p:nvSpPr>
        <p:spPr bwMode="auto">
          <a:xfrm>
            <a:off x="7010400" y="3856038"/>
            <a:ext cx="381000" cy="152400"/>
          </a:xfrm>
          <a:prstGeom prst="rect">
            <a:avLst/>
          </a:prstGeom>
          <a:solidFill>
            <a:srgbClr val="FFFFB7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0272" name="Rectangle 16"/>
          <p:cNvSpPr>
            <a:spLocks noChangeArrowheads="1"/>
          </p:cNvSpPr>
          <p:nvPr/>
        </p:nvSpPr>
        <p:spPr bwMode="auto">
          <a:xfrm>
            <a:off x="7010400" y="3627438"/>
            <a:ext cx="381000" cy="152400"/>
          </a:xfrm>
          <a:prstGeom prst="rect">
            <a:avLst/>
          </a:prstGeom>
          <a:solidFill>
            <a:srgbClr val="FFFFB7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273" name="AutoShape 17"/>
          <p:cNvSpPr>
            <a:spLocks noChangeArrowheads="1"/>
          </p:cNvSpPr>
          <p:nvPr/>
        </p:nvSpPr>
        <p:spPr bwMode="auto">
          <a:xfrm>
            <a:off x="7237413" y="3124200"/>
            <a:ext cx="306387" cy="346075"/>
          </a:xfrm>
          <a:custGeom>
            <a:avLst/>
            <a:gdLst>
              <a:gd name="T0" fmla="*/ 214556 w 21600"/>
              <a:gd name="T1" fmla="*/ 0 h 21600"/>
              <a:gd name="T2" fmla="*/ 214556 w 21600"/>
              <a:gd name="T3" fmla="*/ 194795 h 21600"/>
              <a:gd name="T4" fmla="*/ 45915 w 21600"/>
              <a:gd name="T5" fmla="*/ 346075 h 21600"/>
              <a:gd name="T6" fmla="*/ 306387 w 21600"/>
              <a:gd name="T7" fmla="*/ 97398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274" name="Text Box 18"/>
          <p:cNvSpPr txBox="1">
            <a:spLocks noChangeArrowheads="1"/>
          </p:cNvSpPr>
          <p:nvPr/>
        </p:nvSpPr>
        <p:spPr bwMode="auto">
          <a:xfrm>
            <a:off x="685800" y="2932113"/>
            <a:ext cx="56721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push(S,x) : </a:t>
            </a:r>
            <a:r>
              <a:rPr lang="el-GR"/>
              <a:t>τοποθετεί το </a:t>
            </a:r>
            <a:r>
              <a:rPr lang="en-US"/>
              <a:t>x </a:t>
            </a:r>
            <a:r>
              <a:rPr lang="el-GR"/>
              <a:t>στην κορυφή της στοίβας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11275" name="Text Box 20"/>
          <p:cNvSpPr txBox="1">
            <a:spLocks noChangeArrowheads="1"/>
          </p:cNvSpPr>
          <p:nvPr/>
        </p:nvSpPr>
        <p:spPr bwMode="auto">
          <a:xfrm>
            <a:off x="685800" y="3565525"/>
            <a:ext cx="50530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pop(S)      : </a:t>
            </a:r>
            <a:r>
              <a:rPr lang="el-GR"/>
              <a:t>αφαιρεί από τη στοίβα </a:t>
            </a:r>
            <a:r>
              <a:rPr lang="en-US"/>
              <a:t>S</a:t>
            </a:r>
            <a:r>
              <a:rPr lang="el-GR"/>
              <a:t> το στοιχείο </a:t>
            </a:r>
          </a:p>
          <a:p>
            <a:r>
              <a:rPr lang="el-GR"/>
              <a:t>                   στην κορυφή της </a:t>
            </a:r>
          </a:p>
        </p:txBody>
      </p:sp>
      <p:sp useBgFill="1">
        <p:nvSpPr>
          <p:cNvPr id="13" name="12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685800" y="1295400"/>
            <a:ext cx="22990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smtClean="0"/>
              <a:t>Διαχείριση </a:t>
            </a:r>
            <a:r>
              <a:rPr lang="el-GR" b="1" dirty="0"/>
              <a:t>στοίβας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0625 -0.07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0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7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Αντισταθμιστική ανάλυση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291" name="AutoShape 5"/>
          <p:cNvCxnSpPr>
            <a:cxnSpLocks noChangeShapeType="1"/>
          </p:cNvCxnSpPr>
          <p:nvPr/>
        </p:nvCxnSpPr>
        <p:spPr bwMode="auto">
          <a:xfrm>
            <a:off x="6934200" y="4114800"/>
            <a:ext cx="0" cy="914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2" name="AutoShape 6"/>
          <p:cNvCxnSpPr>
            <a:cxnSpLocks noChangeShapeType="1"/>
          </p:cNvCxnSpPr>
          <p:nvPr/>
        </p:nvCxnSpPr>
        <p:spPr bwMode="auto">
          <a:xfrm>
            <a:off x="6934200" y="5029200"/>
            <a:ext cx="5334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3" name="AutoShape 7"/>
          <p:cNvCxnSpPr>
            <a:cxnSpLocks noChangeShapeType="1"/>
          </p:cNvCxnSpPr>
          <p:nvPr/>
        </p:nvCxnSpPr>
        <p:spPr bwMode="auto">
          <a:xfrm flipV="1">
            <a:off x="7467600" y="4114800"/>
            <a:ext cx="0" cy="914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7010400" y="4800600"/>
            <a:ext cx="381000" cy="152400"/>
          </a:xfrm>
          <a:prstGeom prst="rect">
            <a:avLst/>
          </a:prstGeom>
          <a:solidFill>
            <a:srgbClr val="FFFFB7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1289" name="Rectangle 9"/>
          <p:cNvSpPr>
            <a:spLocks noChangeArrowheads="1"/>
          </p:cNvSpPr>
          <p:nvPr/>
        </p:nvSpPr>
        <p:spPr bwMode="auto">
          <a:xfrm>
            <a:off x="7010400" y="4572000"/>
            <a:ext cx="381000" cy="152400"/>
          </a:xfrm>
          <a:prstGeom prst="rect">
            <a:avLst/>
          </a:prstGeom>
          <a:solidFill>
            <a:srgbClr val="FFFFB7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1290" name="Rectangle 10"/>
          <p:cNvSpPr>
            <a:spLocks noChangeArrowheads="1"/>
          </p:cNvSpPr>
          <p:nvPr/>
        </p:nvSpPr>
        <p:spPr bwMode="auto">
          <a:xfrm>
            <a:off x="7010400" y="4343400"/>
            <a:ext cx="381000" cy="152400"/>
          </a:xfrm>
          <a:prstGeom prst="rect">
            <a:avLst/>
          </a:prstGeom>
          <a:solidFill>
            <a:srgbClr val="FFFFB7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297" name="AutoShape 11"/>
          <p:cNvSpPr>
            <a:spLocks noChangeArrowheads="1"/>
          </p:cNvSpPr>
          <p:nvPr/>
        </p:nvSpPr>
        <p:spPr bwMode="auto">
          <a:xfrm>
            <a:off x="7237413" y="3840163"/>
            <a:ext cx="306387" cy="346075"/>
          </a:xfrm>
          <a:custGeom>
            <a:avLst/>
            <a:gdLst>
              <a:gd name="T0" fmla="*/ 214556 w 21600"/>
              <a:gd name="T1" fmla="*/ 0 h 21600"/>
              <a:gd name="T2" fmla="*/ 214556 w 21600"/>
              <a:gd name="T3" fmla="*/ 194795 h 21600"/>
              <a:gd name="T4" fmla="*/ 45915 w 21600"/>
              <a:gd name="T5" fmla="*/ 346075 h 21600"/>
              <a:gd name="T6" fmla="*/ 306387 w 21600"/>
              <a:gd name="T7" fmla="*/ 97398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298" name="Text Box 12"/>
          <p:cNvSpPr txBox="1">
            <a:spLocks noChangeArrowheads="1"/>
          </p:cNvSpPr>
          <p:nvPr/>
        </p:nvSpPr>
        <p:spPr bwMode="auto">
          <a:xfrm>
            <a:off x="685800" y="2932113"/>
            <a:ext cx="56721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push(S,x) : </a:t>
            </a:r>
            <a:r>
              <a:rPr lang="el-GR"/>
              <a:t>τοποθετεί το </a:t>
            </a:r>
            <a:r>
              <a:rPr lang="en-US"/>
              <a:t>x </a:t>
            </a:r>
            <a:r>
              <a:rPr lang="el-GR"/>
              <a:t>στην κορυφή της στοίβας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12299" name="Text Box 13"/>
          <p:cNvSpPr txBox="1">
            <a:spLocks noChangeArrowheads="1"/>
          </p:cNvSpPr>
          <p:nvPr/>
        </p:nvSpPr>
        <p:spPr bwMode="auto">
          <a:xfrm>
            <a:off x="685800" y="3565525"/>
            <a:ext cx="50530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pop(S)      : </a:t>
            </a:r>
            <a:r>
              <a:rPr lang="el-GR"/>
              <a:t>αφαιρεί από τη στοίβα </a:t>
            </a:r>
            <a:r>
              <a:rPr lang="en-US"/>
              <a:t>S</a:t>
            </a:r>
            <a:r>
              <a:rPr lang="el-GR"/>
              <a:t> το στοιχείο </a:t>
            </a:r>
          </a:p>
          <a:p>
            <a:r>
              <a:rPr lang="el-GR"/>
              <a:t>                   στην κορυφή της </a:t>
            </a:r>
          </a:p>
        </p:txBody>
      </p:sp>
      <p:sp>
        <p:nvSpPr>
          <p:cNvPr id="12301" name="Text Box 16"/>
          <p:cNvSpPr txBox="1">
            <a:spLocks noChangeArrowheads="1"/>
          </p:cNvSpPr>
          <p:nvPr/>
        </p:nvSpPr>
        <p:spPr bwMode="auto">
          <a:xfrm>
            <a:off x="7756525" y="4379913"/>
            <a:ext cx="558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</a:t>
            </a:r>
            <a:r>
              <a:rPr lang="el-GR"/>
              <a:t>=2</a:t>
            </a:r>
          </a:p>
        </p:txBody>
      </p:sp>
      <p:sp useBgFill="1">
        <p:nvSpPr>
          <p:cNvPr id="15" name="1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685800" y="1295400"/>
            <a:ext cx="22990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smtClean="0"/>
              <a:t>Διαχείριση </a:t>
            </a:r>
            <a:r>
              <a:rPr lang="el-GR" b="1" dirty="0"/>
              <a:t>στοίβας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28600" y="4343400"/>
            <a:ext cx="646811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/>
              <a:t>multiPop</a:t>
            </a:r>
            <a:r>
              <a:rPr lang="en-US" dirty="0" smtClean="0"/>
              <a:t>(</a:t>
            </a:r>
            <a:r>
              <a:rPr lang="en-US" dirty="0" err="1" smtClean="0"/>
              <a:t>S,k</a:t>
            </a:r>
            <a:r>
              <a:rPr lang="en-US" dirty="0"/>
              <a:t>)  : </a:t>
            </a:r>
            <a:r>
              <a:rPr lang="el-GR" dirty="0"/>
              <a:t>αφαιρεί από τη στοίβα </a:t>
            </a:r>
            <a:r>
              <a:rPr lang="en-US" dirty="0"/>
              <a:t>S</a:t>
            </a:r>
            <a:r>
              <a:rPr lang="el-GR" dirty="0"/>
              <a:t> τα </a:t>
            </a:r>
            <a:r>
              <a:rPr lang="en-US" dirty="0"/>
              <a:t>k </a:t>
            </a:r>
            <a:r>
              <a:rPr lang="el-GR" dirty="0"/>
              <a:t>πρώτα στοιχεία </a:t>
            </a:r>
          </a:p>
          <a:p>
            <a:r>
              <a:rPr lang="el-GR" dirty="0"/>
              <a:t>                  </a:t>
            </a:r>
            <a:r>
              <a:rPr lang="en-US" dirty="0" smtClean="0"/>
              <a:t>       </a:t>
            </a:r>
            <a:r>
              <a:rPr lang="el-GR" dirty="0" smtClean="0"/>
              <a:t> </a:t>
            </a:r>
            <a:r>
              <a:rPr lang="el-GR" dirty="0"/>
              <a:t>στην κορυφή της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0625 -0.07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1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0625 -0.0777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81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9" grpId="0" animBg="1"/>
      <p:bldP spid="48129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Αντισταθμιστική ανάλυση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 Box 12"/>
          <p:cNvSpPr txBox="1">
            <a:spLocks noChangeArrowheads="1"/>
          </p:cNvSpPr>
          <p:nvPr/>
        </p:nvSpPr>
        <p:spPr bwMode="auto">
          <a:xfrm>
            <a:off x="685800" y="2932113"/>
            <a:ext cx="56721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push(S,x) : </a:t>
            </a:r>
            <a:r>
              <a:rPr lang="el-GR"/>
              <a:t>τοποθετεί το </a:t>
            </a:r>
            <a:r>
              <a:rPr lang="en-US"/>
              <a:t>x </a:t>
            </a:r>
            <a:r>
              <a:rPr lang="el-GR"/>
              <a:t>στην κορυφή της στοίβας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13316" name="Text Box 13"/>
          <p:cNvSpPr txBox="1">
            <a:spLocks noChangeArrowheads="1"/>
          </p:cNvSpPr>
          <p:nvPr/>
        </p:nvSpPr>
        <p:spPr bwMode="auto">
          <a:xfrm>
            <a:off x="685800" y="3565525"/>
            <a:ext cx="50530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pop(S)      : </a:t>
            </a:r>
            <a:r>
              <a:rPr lang="el-GR"/>
              <a:t>αφαιρεί από τη στοίβα </a:t>
            </a:r>
            <a:r>
              <a:rPr lang="en-US"/>
              <a:t>S</a:t>
            </a:r>
            <a:r>
              <a:rPr lang="el-GR"/>
              <a:t> το στοιχείο </a:t>
            </a:r>
          </a:p>
          <a:p>
            <a:r>
              <a:rPr lang="el-GR"/>
              <a:t>                   στην κορυφή της </a:t>
            </a:r>
          </a:p>
        </p:txBody>
      </p:sp>
      <p:pic>
        <p:nvPicPr>
          <p:cNvPr id="13318" name="Picture 1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3009900"/>
            <a:ext cx="485775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319" name="Text Box 17"/>
          <p:cNvSpPr txBox="1">
            <a:spLocks noChangeArrowheads="1"/>
          </p:cNvSpPr>
          <p:nvPr/>
        </p:nvSpPr>
        <p:spPr bwMode="auto">
          <a:xfrm>
            <a:off x="7315200" y="2398713"/>
            <a:ext cx="91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χρόνος</a:t>
            </a:r>
          </a:p>
        </p:txBody>
      </p:sp>
      <p:pic>
        <p:nvPicPr>
          <p:cNvPr id="13320" name="Picture 18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3657600"/>
            <a:ext cx="485775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321" name="Picture 20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2688" y="4419600"/>
            <a:ext cx="509587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 useBgFill="1">
        <p:nvSpPr>
          <p:cNvPr id="11" name="1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28600" y="4343400"/>
            <a:ext cx="646811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/>
              <a:t>multiPop</a:t>
            </a:r>
            <a:r>
              <a:rPr lang="en-US" dirty="0" smtClean="0"/>
              <a:t>(</a:t>
            </a:r>
            <a:r>
              <a:rPr lang="en-US" dirty="0" err="1" smtClean="0"/>
              <a:t>S,k</a:t>
            </a:r>
            <a:r>
              <a:rPr lang="en-US" dirty="0"/>
              <a:t>)  : </a:t>
            </a:r>
            <a:r>
              <a:rPr lang="el-GR" dirty="0"/>
              <a:t>αφαιρεί από τη στοίβα </a:t>
            </a:r>
            <a:r>
              <a:rPr lang="en-US" dirty="0"/>
              <a:t>S</a:t>
            </a:r>
            <a:r>
              <a:rPr lang="el-GR" dirty="0"/>
              <a:t> τα </a:t>
            </a:r>
            <a:r>
              <a:rPr lang="en-US" dirty="0"/>
              <a:t>k </a:t>
            </a:r>
            <a:r>
              <a:rPr lang="el-GR" dirty="0"/>
              <a:t>πρώτα στοιχεία </a:t>
            </a:r>
          </a:p>
          <a:p>
            <a:r>
              <a:rPr lang="el-GR" dirty="0"/>
              <a:t>                  </a:t>
            </a:r>
            <a:r>
              <a:rPr lang="en-US" dirty="0" smtClean="0"/>
              <a:t>       </a:t>
            </a:r>
            <a:r>
              <a:rPr lang="el-GR" dirty="0" smtClean="0"/>
              <a:t> </a:t>
            </a:r>
            <a:r>
              <a:rPr lang="el-GR" dirty="0"/>
              <a:t>στην κορυφή της 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685800" y="1295400"/>
            <a:ext cx="22990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smtClean="0"/>
              <a:t>Διαχείριση </a:t>
            </a:r>
            <a:r>
              <a:rPr lang="el-GR" b="1" dirty="0"/>
              <a:t>στοίβας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6"/>
          <p:cNvSpPr>
            <a:spLocks noChangeArrowheads="1"/>
          </p:cNvSpPr>
          <p:nvPr/>
        </p:nvSpPr>
        <p:spPr bwMode="auto">
          <a:xfrm>
            <a:off x="762000" y="5257800"/>
            <a:ext cx="6858000" cy="381000"/>
          </a:xfrm>
          <a:prstGeom prst="rect">
            <a:avLst/>
          </a:prstGeom>
          <a:solidFill>
            <a:srgbClr val="FFC979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Αντισταθμιστική ανάλυση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685800" y="2932113"/>
            <a:ext cx="56721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push(S,x) : </a:t>
            </a:r>
            <a:r>
              <a:rPr lang="el-GR"/>
              <a:t>τοποθετεί το </a:t>
            </a:r>
            <a:r>
              <a:rPr lang="en-US"/>
              <a:t>x </a:t>
            </a:r>
            <a:r>
              <a:rPr lang="el-GR"/>
              <a:t>στην κορυφή της στοίβας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685800" y="3565525"/>
            <a:ext cx="50530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pop(S)      : </a:t>
            </a:r>
            <a:r>
              <a:rPr lang="el-GR"/>
              <a:t>αφαιρεί από τη στοίβα </a:t>
            </a:r>
            <a:r>
              <a:rPr lang="en-US"/>
              <a:t>S</a:t>
            </a:r>
            <a:r>
              <a:rPr lang="el-GR"/>
              <a:t> το στοιχείο </a:t>
            </a:r>
          </a:p>
          <a:p>
            <a:r>
              <a:rPr lang="el-GR"/>
              <a:t>                   στην κορυφή της </a:t>
            </a: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228600" y="4343400"/>
            <a:ext cx="646811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/>
              <a:t>multiPop</a:t>
            </a:r>
            <a:r>
              <a:rPr lang="en-US" dirty="0" smtClean="0"/>
              <a:t>(</a:t>
            </a:r>
            <a:r>
              <a:rPr lang="en-US" dirty="0" err="1" smtClean="0"/>
              <a:t>S,k</a:t>
            </a:r>
            <a:r>
              <a:rPr lang="en-US" dirty="0"/>
              <a:t>)  : </a:t>
            </a:r>
            <a:r>
              <a:rPr lang="el-GR" dirty="0"/>
              <a:t>αφαιρεί από τη στοίβα </a:t>
            </a:r>
            <a:r>
              <a:rPr lang="en-US" dirty="0"/>
              <a:t>S</a:t>
            </a:r>
            <a:r>
              <a:rPr lang="el-GR" dirty="0"/>
              <a:t> τα </a:t>
            </a:r>
            <a:r>
              <a:rPr lang="en-US" dirty="0"/>
              <a:t>k </a:t>
            </a:r>
            <a:r>
              <a:rPr lang="el-GR" dirty="0"/>
              <a:t>πρώτα στοιχεία </a:t>
            </a:r>
          </a:p>
          <a:p>
            <a:r>
              <a:rPr lang="el-GR" dirty="0"/>
              <a:t>                  </a:t>
            </a:r>
            <a:r>
              <a:rPr lang="en-US" dirty="0" smtClean="0"/>
              <a:t>       </a:t>
            </a:r>
            <a:r>
              <a:rPr lang="el-GR" dirty="0" smtClean="0"/>
              <a:t> </a:t>
            </a:r>
            <a:r>
              <a:rPr lang="el-GR" dirty="0"/>
              <a:t>στην κορυφή της </a:t>
            </a:r>
          </a:p>
        </p:txBody>
      </p:sp>
      <p:pic>
        <p:nvPicPr>
          <p:cNvPr id="15367" name="Picture 8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3009900"/>
            <a:ext cx="485775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7315200" y="2398713"/>
            <a:ext cx="91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χρόνος</a:t>
            </a:r>
          </a:p>
        </p:txBody>
      </p:sp>
      <p:pic>
        <p:nvPicPr>
          <p:cNvPr id="15369" name="Picture 1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3657600"/>
            <a:ext cx="485775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370" name="Picture 11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2688" y="4419600"/>
            <a:ext cx="509587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371" name="Text Box 12"/>
          <p:cNvSpPr txBox="1">
            <a:spLocks noChangeArrowheads="1"/>
          </p:cNvSpPr>
          <p:nvPr/>
        </p:nvSpPr>
        <p:spPr bwMode="auto">
          <a:xfrm>
            <a:off x="746125" y="5272088"/>
            <a:ext cx="68151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Ποιος είναι ο συνολικός χρόνος για μία ακολουθία από Ν πράξεις</a:t>
            </a:r>
            <a:r>
              <a:rPr lang="en-US"/>
              <a:t>;</a:t>
            </a:r>
            <a:endParaRPr lang="el-GR"/>
          </a:p>
        </p:txBody>
      </p:sp>
      <p:pic>
        <p:nvPicPr>
          <p:cNvPr id="15373" name="Picture 19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32700" y="5372100"/>
            <a:ext cx="728663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374" name="Rectangle 20"/>
          <p:cNvSpPr>
            <a:spLocks noChangeArrowheads="1"/>
          </p:cNvSpPr>
          <p:nvPr/>
        </p:nvSpPr>
        <p:spPr bwMode="auto">
          <a:xfrm>
            <a:off x="8286750" y="5272088"/>
            <a:ext cx="247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;</a:t>
            </a:r>
            <a:endParaRPr lang="el-GR"/>
          </a:p>
        </p:txBody>
      </p:sp>
      <p:sp>
        <p:nvSpPr>
          <p:cNvPr id="15375" name="Rectangle 21"/>
          <p:cNvSpPr>
            <a:spLocks noChangeArrowheads="1"/>
          </p:cNvSpPr>
          <p:nvPr/>
        </p:nvSpPr>
        <p:spPr bwMode="auto">
          <a:xfrm>
            <a:off x="7620000" y="5257800"/>
            <a:ext cx="838200" cy="381000"/>
          </a:xfrm>
          <a:prstGeom prst="rect">
            <a:avLst/>
          </a:prstGeom>
          <a:solidFill>
            <a:srgbClr val="FF3300">
              <a:alpha val="10196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17" name="1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685800" y="1295400"/>
            <a:ext cx="22990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smtClean="0"/>
              <a:t>Διαχείριση </a:t>
            </a:r>
            <a:r>
              <a:rPr lang="el-GR" b="1" dirty="0"/>
              <a:t>στοίβας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62000" y="5257800"/>
            <a:ext cx="6781800" cy="381000"/>
          </a:xfrm>
          <a:prstGeom prst="rect">
            <a:avLst/>
          </a:prstGeom>
          <a:solidFill>
            <a:srgbClr val="FFC979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Αντισταθμιστική ανάλυση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685800" y="2932113"/>
            <a:ext cx="56721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push(S,x) : </a:t>
            </a:r>
            <a:r>
              <a:rPr lang="el-GR"/>
              <a:t>τοποθετεί το </a:t>
            </a:r>
            <a:r>
              <a:rPr lang="en-US"/>
              <a:t>x </a:t>
            </a:r>
            <a:r>
              <a:rPr lang="el-GR"/>
              <a:t>στην κορυφή της στοίβας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685800" y="3565525"/>
            <a:ext cx="50530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pop(S)      : </a:t>
            </a:r>
            <a:r>
              <a:rPr lang="el-GR"/>
              <a:t>αφαιρεί από τη στοίβα </a:t>
            </a:r>
            <a:r>
              <a:rPr lang="en-US"/>
              <a:t>S</a:t>
            </a:r>
            <a:r>
              <a:rPr lang="el-GR"/>
              <a:t> το στοιχείο </a:t>
            </a:r>
          </a:p>
          <a:p>
            <a:r>
              <a:rPr lang="el-GR"/>
              <a:t>                   στην κορυφή της </a:t>
            </a:r>
          </a:p>
        </p:txBody>
      </p:sp>
      <p:pic>
        <p:nvPicPr>
          <p:cNvPr id="16391" name="Picture 9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3009900"/>
            <a:ext cx="485775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7315200" y="2398713"/>
            <a:ext cx="91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χρόνος</a:t>
            </a:r>
          </a:p>
        </p:txBody>
      </p:sp>
      <p:pic>
        <p:nvPicPr>
          <p:cNvPr id="16393" name="Picture 11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3657600"/>
            <a:ext cx="485775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394" name="Picture 12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2688" y="4419600"/>
            <a:ext cx="509587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395" name="Rectangle 17"/>
          <p:cNvSpPr>
            <a:spLocks noChangeArrowheads="1"/>
          </p:cNvSpPr>
          <p:nvPr/>
        </p:nvSpPr>
        <p:spPr bwMode="auto">
          <a:xfrm>
            <a:off x="3581400" y="5715000"/>
            <a:ext cx="201125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smtClean="0"/>
              <a:t>Συνολικός χρόνος</a:t>
            </a:r>
            <a:endParaRPr lang="en-US" dirty="0"/>
          </a:p>
        </p:txBody>
      </p:sp>
      <p:pic>
        <p:nvPicPr>
          <p:cNvPr id="16396" name="Picture 21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5791200"/>
            <a:ext cx="1484312" cy="268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397" name="Rectangle 22"/>
          <p:cNvSpPr>
            <a:spLocks noChangeArrowheads="1"/>
          </p:cNvSpPr>
          <p:nvPr/>
        </p:nvSpPr>
        <p:spPr bwMode="auto">
          <a:xfrm>
            <a:off x="7185025" y="5715000"/>
            <a:ext cx="12731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ανά πράξη</a:t>
            </a:r>
            <a:endParaRPr lang="en-US" dirty="0"/>
          </a:p>
        </p:txBody>
      </p:sp>
      <p:sp>
        <p:nvSpPr>
          <p:cNvPr id="16398" name="Text Box 24"/>
          <p:cNvSpPr txBox="1">
            <a:spLocks noChangeArrowheads="1"/>
          </p:cNvSpPr>
          <p:nvPr/>
        </p:nvSpPr>
        <p:spPr bwMode="auto">
          <a:xfrm>
            <a:off x="746125" y="5272088"/>
            <a:ext cx="68151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Ποιος είναι ο συνολικός χρόνος για μία ακολουθία από Ν πράξεις</a:t>
            </a:r>
            <a:r>
              <a:rPr lang="en-US"/>
              <a:t>;</a:t>
            </a:r>
            <a:endParaRPr lang="el-GR"/>
          </a:p>
        </p:txBody>
      </p:sp>
      <p:pic>
        <p:nvPicPr>
          <p:cNvPr id="16400" name="Picture 2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32700" y="5372100"/>
            <a:ext cx="728663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401" name="Rectangle 29"/>
          <p:cNvSpPr>
            <a:spLocks noChangeArrowheads="1"/>
          </p:cNvSpPr>
          <p:nvPr/>
        </p:nvSpPr>
        <p:spPr bwMode="auto">
          <a:xfrm>
            <a:off x="8286750" y="5272088"/>
            <a:ext cx="247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;</a:t>
            </a:r>
            <a:endParaRPr lang="el-GR"/>
          </a:p>
        </p:txBody>
      </p:sp>
      <p:sp>
        <p:nvSpPr>
          <p:cNvPr id="16402" name="Rectangle 30"/>
          <p:cNvSpPr>
            <a:spLocks noChangeArrowheads="1"/>
          </p:cNvSpPr>
          <p:nvPr/>
        </p:nvSpPr>
        <p:spPr bwMode="auto">
          <a:xfrm>
            <a:off x="7620000" y="5257800"/>
            <a:ext cx="838200" cy="381000"/>
          </a:xfrm>
          <a:prstGeom prst="rect">
            <a:avLst/>
          </a:prstGeom>
          <a:solidFill>
            <a:srgbClr val="FF3300">
              <a:alpha val="10196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403" name="Text Box 31"/>
          <p:cNvSpPr txBox="1">
            <a:spLocks noChangeArrowheads="1"/>
          </p:cNvSpPr>
          <p:nvPr/>
        </p:nvSpPr>
        <p:spPr bwMode="auto">
          <a:xfrm>
            <a:off x="685800" y="1295400"/>
            <a:ext cx="22990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smtClean="0"/>
              <a:t>Διαχείριση </a:t>
            </a:r>
            <a:r>
              <a:rPr lang="el-GR" b="1" dirty="0"/>
              <a:t>στοίβας</a:t>
            </a:r>
          </a:p>
        </p:txBody>
      </p:sp>
      <p:sp useBgFill="1">
        <p:nvSpPr>
          <p:cNvPr id="20" name="1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762000" y="5729288"/>
            <a:ext cx="2819400" cy="369332"/>
          </a:xfrm>
          <a:prstGeom prst="rect">
            <a:avLst/>
          </a:prstGeom>
          <a:solidFill>
            <a:srgbClr val="FF3300">
              <a:alpha val="10196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 smtClean="0"/>
              <a:t>Πιο προσεκτική ανάλυση</a:t>
            </a:r>
            <a:r>
              <a:rPr lang="en-US" dirty="0" smtClean="0"/>
              <a:t> :</a:t>
            </a:r>
            <a:endParaRPr lang="el-GR" dirty="0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228600" y="4343400"/>
            <a:ext cx="646811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/>
              <a:t>multiPop</a:t>
            </a:r>
            <a:r>
              <a:rPr lang="en-US" dirty="0" smtClean="0"/>
              <a:t>(</a:t>
            </a:r>
            <a:r>
              <a:rPr lang="en-US" dirty="0" err="1" smtClean="0"/>
              <a:t>S,k</a:t>
            </a:r>
            <a:r>
              <a:rPr lang="en-US" dirty="0"/>
              <a:t>)  : </a:t>
            </a:r>
            <a:r>
              <a:rPr lang="el-GR" dirty="0"/>
              <a:t>αφαιρεί από τη στοίβα </a:t>
            </a:r>
            <a:r>
              <a:rPr lang="en-US" dirty="0"/>
              <a:t>S</a:t>
            </a:r>
            <a:r>
              <a:rPr lang="el-GR" dirty="0"/>
              <a:t> τα </a:t>
            </a:r>
            <a:r>
              <a:rPr lang="en-US" dirty="0"/>
              <a:t>k </a:t>
            </a:r>
            <a:r>
              <a:rPr lang="el-GR" dirty="0"/>
              <a:t>πρώτα στοιχεία </a:t>
            </a:r>
          </a:p>
          <a:p>
            <a:r>
              <a:rPr lang="el-GR" dirty="0"/>
              <a:t>                  </a:t>
            </a:r>
            <a:r>
              <a:rPr lang="en-US" dirty="0" smtClean="0"/>
              <a:t>       </a:t>
            </a:r>
            <a:r>
              <a:rPr lang="el-GR" dirty="0" smtClean="0"/>
              <a:t> </a:t>
            </a:r>
            <a:r>
              <a:rPr lang="el-GR" dirty="0"/>
              <a:t>στην κορυφή της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Αντισταθμιστική ανάλυση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Text Box 20"/>
          <p:cNvSpPr txBox="1">
            <a:spLocks noChangeArrowheads="1"/>
          </p:cNvSpPr>
          <p:nvPr/>
        </p:nvSpPr>
        <p:spPr bwMode="auto">
          <a:xfrm>
            <a:off x="650875" y="2057400"/>
            <a:ext cx="63881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Έστω ένας μετρητής </a:t>
            </a:r>
            <a:r>
              <a:rPr lang="en-US"/>
              <a:t>C </a:t>
            </a:r>
            <a:r>
              <a:rPr lang="el-GR"/>
              <a:t>με </a:t>
            </a:r>
            <a:r>
              <a:rPr lang="en-US"/>
              <a:t>k bits</a:t>
            </a:r>
            <a:r>
              <a:rPr lang="el-GR"/>
              <a:t> </a:t>
            </a:r>
            <a:r>
              <a:rPr lang="en-US"/>
              <a:t>: </a:t>
            </a:r>
            <a:r>
              <a:rPr lang="el-GR"/>
              <a:t> μια πράξη επαύξησης θέτει</a:t>
            </a:r>
          </a:p>
        </p:txBody>
      </p:sp>
      <p:pic>
        <p:nvPicPr>
          <p:cNvPr id="17413" name="Picture 4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6300" y="2667000"/>
            <a:ext cx="2311400" cy="33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414" name="Text Box 44"/>
          <p:cNvSpPr txBox="1">
            <a:spLocks noChangeArrowheads="1"/>
          </p:cNvSpPr>
          <p:nvPr/>
        </p:nvSpPr>
        <p:spPr bwMode="auto">
          <a:xfrm>
            <a:off x="685800" y="3290888"/>
            <a:ext cx="55467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Κόστος επαύξησης = αριθμός των </a:t>
            </a:r>
            <a:r>
              <a:rPr lang="en-US"/>
              <a:t>bits </a:t>
            </a:r>
            <a:r>
              <a:rPr lang="el-GR"/>
              <a:t>που αλλάζουν</a:t>
            </a:r>
          </a:p>
        </p:txBody>
      </p:sp>
      <p:sp useBgFill="1">
        <p:nvSpPr>
          <p:cNvPr id="7" name="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335412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smtClean="0"/>
              <a:t>Επαύξηση </a:t>
            </a:r>
            <a:r>
              <a:rPr lang="el-GR" b="1" dirty="0"/>
              <a:t>δυαδικού μετρητή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Αντισταθμιστική ανάλυση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50875" y="2057400"/>
            <a:ext cx="63881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Έστω ένας μετρητής </a:t>
            </a:r>
            <a:r>
              <a:rPr lang="en-US"/>
              <a:t>C </a:t>
            </a:r>
            <a:r>
              <a:rPr lang="el-GR"/>
              <a:t>με </a:t>
            </a:r>
            <a:r>
              <a:rPr lang="en-US"/>
              <a:t>k bits</a:t>
            </a:r>
            <a:r>
              <a:rPr lang="el-GR"/>
              <a:t> </a:t>
            </a:r>
            <a:r>
              <a:rPr lang="en-US"/>
              <a:t>: </a:t>
            </a:r>
            <a:r>
              <a:rPr lang="el-GR"/>
              <a:t> μια πράξη επαύξησης θέτει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200400" y="3962400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530600" y="3962400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860800" y="3962400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191000" y="3962400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521200" y="3962400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851400" y="3962400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5181600" y="3962400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5511800" y="3962400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3200400" y="5338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3530600" y="5338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3860800" y="5338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4191000" y="5338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4521200" y="5338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4851400" y="5338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5181600" y="5338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5511800" y="5338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18453" name="AutoShape 90"/>
          <p:cNvSpPr>
            <a:spLocks noChangeArrowheads="1"/>
          </p:cNvSpPr>
          <p:nvPr/>
        </p:nvSpPr>
        <p:spPr bwMode="auto">
          <a:xfrm rot="5400000">
            <a:off x="4394200" y="48006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alpha val="3882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l-GR"/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4622800" y="4692650"/>
            <a:ext cx="10842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επαύξηση</a:t>
            </a:r>
          </a:p>
        </p:txBody>
      </p:sp>
      <p:pic>
        <p:nvPicPr>
          <p:cNvPr id="18455" name="Picture 2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6300" y="2667000"/>
            <a:ext cx="2311400" cy="33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685800" y="3290888"/>
            <a:ext cx="55467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Κόστος επαύξησης = αριθμός των </a:t>
            </a:r>
            <a:r>
              <a:rPr lang="en-US"/>
              <a:t>bits </a:t>
            </a:r>
            <a:r>
              <a:rPr lang="el-GR"/>
              <a:t>που αλλάζουν</a:t>
            </a: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6400800" y="4724400"/>
            <a:ext cx="12811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κόστος = 1</a:t>
            </a:r>
          </a:p>
        </p:txBody>
      </p:sp>
      <p:sp useBgFill="1">
        <p:nvSpPr>
          <p:cNvPr id="26" name="2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335412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smtClean="0"/>
              <a:t>Επαύξηση </a:t>
            </a:r>
            <a:r>
              <a:rPr lang="el-GR" b="1" dirty="0"/>
              <a:t>δυαδικού μετρητή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Αντισταθμιστική ανάλυση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50875" y="2057400"/>
            <a:ext cx="63881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Έστω ένας μετρητής </a:t>
            </a:r>
            <a:r>
              <a:rPr lang="en-US"/>
              <a:t>C </a:t>
            </a:r>
            <a:r>
              <a:rPr lang="el-GR"/>
              <a:t>με </a:t>
            </a:r>
            <a:r>
              <a:rPr lang="en-US"/>
              <a:t>k bits</a:t>
            </a:r>
            <a:r>
              <a:rPr lang="el-GR"/>
              <a:t> </a:t>
            </a:r>
            <a:r>
              <a:rPr lang="en-US"/>
              <a:t>: </a:t>
            </a:r>
            <a:r>
              <a:rPr lang="el-GR"/>
              <a:t> μια πράξη επαύξησης θέτει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200400" y="3962400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530600" y="3962400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860800" y="3962400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191000" y="3962400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4521200" y="3962400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4851400" y="3962400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5181600" y="3962400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511800" y="3962400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3200400" y="5338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3530600" y="5338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3860800" y="5338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4191000" y="5338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4521200" y="5338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0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4851400" y="5338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5181600" y="5338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5511800" y="5338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0</a:t>
            </a:r>
          </a:p>
        </p:txBody>
      </p:sp>
      <p:sp>
        <p:nvSpPr>
          <p:cNvPr id="19477" name="AutoShape 90"/>
          <p:cNvSpPr>
            <a:spLocks noChangeArrowheads="1"/>
          </p:cNvSpPr>
          <p:nvPr/>
        </p:nvSpPr>
        <p:spPr bwMode="auto">
          <a:xfrm rot="5400000">
            <a:off x="4394200" y="48006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alpha val="3882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l-GR"/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4622800" y="4692650"/>
            <a:ext cx="10842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επαύξηση</a:t>
            </a:r>
          </a:p>
        </p:txBody>
      </p:sp>
      <p:pic>
        <p:nvPicPr>
          <p:cNvPr id="19479" name="Picture 2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6300" y="2667000"/>
            <a:ext cx="2311400" cy="33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685800" y="3290888"/>
            <a:ext cx="55467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Κόστος επαύξησης = αριθμός των </a:t>
            </a:r>
            <a:r>
              <a:rPr lang="en-US"/>
              <a:t>bits </a:t>
            </a:r>
            <a:r>
              <a:rPr lang="el-GR"/>
              <a:t>που αλλάζουν</a:t>
            </a:r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6400800" y="4724400"/>
            <a:ext cx="12811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κόστος = 5</a:t>
            </a:r>
          </a:p>
        </p:txBody>
      </p:sp>
      <p:sp useBgFill="1">
        <p:nvSpPr>
          <p:cNvPr id="26" name="2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335412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smtClean="0"/>
              <a:t>Επαύξηση </a:t>
            </a:r>
            <a:r>
              <a:rPr lang="el-GR" b="1" dirty="0"/>
              <a:t>δυαδικού μετρητή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Αρθρωτά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splay trees)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7197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8" name="17 - TextBox"/>
          <p:cNvSpPr txBox="1"/>
          <p:nvPr/>
        </p:nvSpPr>
        <p:spPr>
          <a:xfrm>
            <a:off x="381001" y="1447800"/>
            <a:ext cx="80009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   Εκτελεί όλες τις πράξεις στη ρίζα του δένδρου.</a:t>
            </a:r>
          </a:p>
          <a:p>
            <a:endParaRPr lang="el-GR" dirty="0" smtClean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l-GR" dirty="0" smtClean="0"/>
              <a:t>   Χρησιμοποιεί ζεύγη περιστροφών καθώς μετακινεί ένα κλειδί στη ρίζα 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    </a:t>
            </a:r>
            <a:r>
              <a:rPr lang="el-GR" dirty="0" smtClean="0"/>
              <a:t>(λειτουργία </a:t>
            </a:r>
            <a:r>
              <a:rPr lang="en-US" b="1" dirty="0" smtClean="0">
                <a:latin typeface="Calibri" pitchFamily="34" charset="0"/>
              </a:rPr>
              <a:t>splay</a:t>
            </a:r>
            <a:r>
              <a:rPr lang="el-GR" dirty="0" smtClean="0"/>
              <a:t>) για να φέρει το δένδρο σε μεγαλύτερη ισορροπία.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304800" y="3733800"/>
            <a:ext cx="8647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DEMO : </a:t>
            </a:r>
          </a:p>
          <a:p>
            <a:r>
              <a:rPr lang="en-US" dirty="0" smtClean="0">
                <a:latin typeface="Calibri" pitchFamily="34" charset="0"/>
                <a:hlinkClick r:id="rId3"/>
              </a:rPr>
              <a:t>http://aleph0.clarku.edu/~achou/cs102/examples/bst_animation/SplayTree-Example.html</a:t>
            </a:r>
            <a:endParaRPr lang="el-G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Αντισταθμιστική ανάλυση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50875" y="2057400"/>
            <a:ext cx="63881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Έστω ένας μετρητής </a:t>
            </a:r>
            <a:r>
              <a:rPr lang="en-US"/>
              <a:t>C </a:t>
            </a:r>
            <a:r>
              <a:rPr lang="el-GR"/>
              <a:t>με </a:t>
            </a:r>
            <a:r>
              <a:rPr lang="en-US"/>
              <a:t>k bits</a:t>
            </a:r>
            <a:r>
              <a:rPr lang="el-GR"/>
              <a:t> </a:t>
            </a:r>
            <a:r>
              <a:rPr lang="en-US"/>
              <a:t>: </a:t>
            </a:r>
            <a:r>
              <a:rPr lang="el-GR"/>
              <a:t> μια πράξη επαύξησης θέτει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200400" y="3962400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530600" y="3962400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860800" y="3962400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191000" y="3962400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521200" y="3962400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851400" y="3962400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5181600" y="3962400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5511800" y="3962400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3200400" y="5338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0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3530600" y="5338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0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3860800" y="5338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0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4191000" y="5338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0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4521200" y="5338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0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4851400" y="5338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5181600" y="5338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5511800" y="5338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0</a:t>
            </a:r>
          </a:p>
        </p:txBody>
      </p:sp>
      <p:sp>
        <p:nvSpPr>
          <p:cNvPr id="20501" name="AutoShape 90"/>
          <p:cNvSpPr>
            <a:spLocks noChangeArrowheads="1"/>
          </p:cNvSpPr>
          <p:nvPr/>
        </p:nvSpPr>
        <p:spPr bwMode="auto">
          <a:xfrm rot="5400000">
            <a:off x="4394200" y="48006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alpha val="3882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l-GR"/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4622800" y="4692650"/>
            <a:ext cx="10842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επαύξηση</a:t>
            </a:r>
          </a:p>
        </p:txBody>
      </p:sp>
      <p:pic>
        <p:nvPicPr>
          <p:cNvPr id="20503" name="Picture 2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6300" y="2667000"/>
            <a:ext cx="2311400" cy="33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685800" y="3290888"/>
            <a:ext cx="55467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Κόστος επαύξησης = αριθμός των </a:t>
            </a:r>
            <a:r>
              <a:rPr lang="en-US"/>
              <a:t>bits </a:t>
            </a:r>
            <a:r>
              <a:rPr lang="el-GR"/>
              <a:t>που αλλάζουν</a:t>
            </a:r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6400800" y="4724400"/>
            <a:ext cx="12811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κόστος = 8</a:t>
            </a:r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6400800" y="5119688"/>
            <a:ext cx="24241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χειρότερη περίπτωση!</a:t>
            </a:r>
          </a:p>
        </p:txBody>
      </p:sp>
      <p:sp useBgFill="1">
        <p:nvSpPr>
          <p:cNvPr id="27" name="2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335412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smtClean="0"/>
              <a:t>Επαύξηση </a:t>
            </a:r>
            <a:r>
              <a:rPr lang="el-GR" b="1" dirty="0"/>
              <a:t>δυαδικού μετρητή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Αντισταθμιστική ανάλυση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50875" y="2057400"/>
            <a:ext cx="63881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Έστω ένας μετρητής </a:t>
            </a:r>
            <a:r>
              <a:rPr lang="en-US"/>
              <a:t>C </a:t>
            </a:r>
            <a:r>
              <a:rPr lang="el-GR"/>
              <a:t>με </a:t>
            </a:r>
            <a:r>
              <a:rPr lang="en-US"/>
              <a:t>k bits</a:t>
            </a:r>
            <a:r>
              <a:rPr lang="el-GR"/>
              <a:t> </a:t>
            </a:r>
            <a:r>
              <a:rPr lang="en-US"/>
              <a:t>: </a:t>
            </a:r>
            <a:r>
              <a:rPr lang="el-GR"/>
              <a:t> μια πράξη επαύξησης θέτει</a:t>
            </a:r>
          </a:p>
        </p:txBody>
      </p:sp>
      <p:pic>
        <p:nvPicPr>
          <p:cNvPr id="21509" name="Picture 2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6300" y="2667000"/>
            <a:ext cx="2311400" cy="33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1510" name="Text Box 24"/>
          <p:cNvSpPr txBox="1">
            <a:spLocks noChangeArrowheads="1"/>
          </p:cNvSpPr>
          <p:nvPr/>
        </p:nvSpPr>
        <p:spPr bwMode="auto">
          <a:xfrm>
            <a:off x="685800" y="3290888"/>
            <a:ext cx="55467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Κόστος επαύξησης = αριθμός των </a:t>
            </a:r>
            <a:r>
              <a:rPr lang="en-US"/>
              <a:t>bits </a:t>
            </a:r>
            <a:r>
              <a:rPr lang="el-GR"/>
              <a:t>που αλλάζουν</a:t>
            </a:r>
          </a:p>
        </p:txBody>
      </p:sp>
      <p:sp>
        <p:nvSpPr>
          <p:cNvPr id="21511" name="Text Box 27"/>
          <p:cNvSpPr txBox="1">
            <a:spLocks noChangeArrowheads="1"/>
          </p:cNvSpPr>
          <p:nvPr/>
        </p:nvSpPr>
        <p:spPr bwMode="auto">
          <a:xfrm>
            <a:off x="2727325" y="3846513"/>
            <a:ext cx="36147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=          </a:t>
            </a:r>
            <a:r>
              <a:rPr lang="en-US"/>
              <a:t> </a:t>
            </a:r>
            <a:r>
              <a:rPr lang="el-GR"/>
              <a:t>στη χειρότερη περίπτωση</a:t>
            </a:r>
          </a:p>
        </p:txBody>
      </p:sp>
      <p:pic>
        <p:nvPicPr>
          <p:cNvPr id="21512" name="Picture 29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3911600"/>
            <a:ext cx="508000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1513" name="Text Box 30"/>
          <p:cNvSpPr txBox="1">
            <a:spLocks noChangeArrowheads="1"/>
          </p:cNvSpPr>
          <p:nvPr/>
        </p:nvSpPr>
        <p:spPr bwMode="auto">
          <a:xfrm>
            <a:off x="1203325" y="4495800"/>
            <a:ext cx="39322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Συνολικό κόστος για </a:t>
            </a:r>
            <a:r>
              <a:rPr lang="en-US"/>
              <a:t>N </a:t>
            </a:r>
            <a:r>
              <a:rPr lang="el-GR"/>
              <a:t>επαυξήσεις = </a:t>
            </a:r>
          </a:p>
        </p:txBody>
      </p:sp>
      <p:pic>
        <p:nvPicPr>
          <p:cNvPr id="21514" name="Picture 35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54600" y="4572000"/>
            <a:ext cx="736600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1515" name="Picture 34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4564063"/>
            <a:ext cx="304800" cy="236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 useBgFill="1">
        <p:nvSpPr>
          <p:cNvPr id="12" name="1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335412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smtClean="0"/>
              <a:t>Επαύξηση </a:t>
            </a:r>
            <a:r>
              <a:rPr lang="el-GR" b="1" dirty="0"/>
              <a:t>δυαδικού μετρητή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1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530" name="Rectangle 15"/>
          <p:cNvSpPr>
            <a:spLocks noChangeArrowheads="1"/>
          </p:cNvSpPr>
          <p:nvPr/>
        </p:nvSpPr>
        <p:spPr bwMode="auto">
          <a:xfrm>
            <a:off x="1143000" y="5029200"/>
            <a:ext cx="5513388" cy="1143000"/>
          </a:xfrm>
          <a:prstGeom prst="rect">
            <a:avLst/>
          </a:prstGeom>
          <a:solidFill>
            <a:srgbClr val="FF6600">
              <a:alpha val="10196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Αντισταθμιστική ανάλυση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650875" y="2057400"/>
            <a:ext cx="63881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Έστω ένας μετρητής </a:t>
            </a:r>
            <a:r>
              <a:rPr lang="en-US"/>
              <a:t>C </a:t>
            </a:r>
            <a:r>
              <a:rPr lang="el-GR"/>
              <a:t>με </a:t>
            </a:r>
            <a:r>
              <a:rPr lang="en-US"/>
              <a:t>k bits</a:t>
            </a:r>
            <a:r>
              <a:rPr lang="el-GR"/>
              <a:t> </a:t>
            </a:r>
            <a:r>
              <a:rPr lang="en-US"/>
              <a:t>: </a:t>
            </a:r>
            <a:r>
              <a:rPr lang="el-GR"/>
              <a:t> μια πράξη επαύξησης θέτει</a:t>
            </a:r>
          </a:p>
        </p:txBody>
      </p:sp>
      <p:pic>
        <p:nvPicPr>
          <p:cNvPr id="22534" name="Picture 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6300" y="2667000"/>
            <a:ext cx="2311400" cy="33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685800" y="3290888"/>
            <a:ext cx="55467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Κόστος επαύξησης = αριθμός των </a:t>
            </a:r>
            <a:r>
              <a:rPr lang="en-US"/>
              <a:t>bits </a:t>
            </a:r>
            <a:r>
              <a:rPr lang="el-GR"/>
              <a:t>που αλλάζουν</a:t>
            </a:r>
          </a:p>
        </p:txBody>
      </p:sp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2727325" y="3846513"/>
            <a:ext cx="36147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=          </a:t>
            </a:r>
            <a:r>
              <a:rPr lang="en-US"/>
              <a:t> </a:t>
            </a:r>
            <a:r>
              <a:rPr lang="el-GR"/>
              <a:t>στη χειρότερη περίπτωση</a:t>
            </a:r>
          </a:p>
        </p:txBody>
      </p:sp>
      <p:pic>
        <p:nvPicPr>
          <p:cNvPr id="22537" name="Picture 8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3911600"/>
            <a:ext cx="508000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2538" name="Text Box 9"/>
          <p:cNvSpPr txBox="1">
            <a:spLocks noChangeArrowheads="1"/>
          </p:cNvSpPr>
          <p:nvPr/>
        </p:nvSpPr>
        <p:spPr bwMode="auto">
          <a:xfrm>
            <a:off x="1203325" y="4495800"/>
            <a:ext cx="39322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Συνολικό κόστος για </a:t>
            </a:r>
            <a:r>
              <a:rPr lang="en-US"/>
              <a:t>N </a:t>
            </a:r>
            <a:r>
              <a:rPr lang="el-GR"/>
              <a:t>επαυξήσεις = </a:t>
            </a:r>
          </a:p>
        </p:txBody>
      </p:sp>
      <p:pic>
        <p:nvPicPr>
          <p:cNvPr id="22539" name="Picture 10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54600" y="4572000"/>
            <a:ext cx="736600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2540" name="Picture 11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4564063"/>
            <a:ext cx="304800" cy="236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2541" name="Text Box 12"/>
          <p:cNvSpPr txBox="1">
            <a:spLocks noChangeArrowheads="1"/>
          </p:cNvSpPr>
          <p:nvPr/>
        </p:nvSpPr>
        <p:spPr bwMode="auto">
          <a:xfrm>
            <a:off x="1219200" y="5105400"/>
            <a:ext cx="44973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Βελτιωμένη ανάλυση</a:t>
            </a:r>
            <a:r>
              <a:rPr lang="en-US"/>
              <a:t> : </a:t>
            </a:r>
            <a:r>
              <a:rPr lang="el-GR"/>
              <a:t> συνολικό κόστος</a:t>
            </a:r>
            <a:r>
              <a:rPr lang="en-US"/>
              <a:t> = </a:t>
            </a:r>
            <a:endParaRPr lang="el-GR"/>
          </a:p>
        </p:txBody>
      </p:sp>
      <p:sp>
        <p:nvSpPr>
          <p:cNvPr id="22542" name="Text Box 13"/>
          <p:cNvSpPr txBox="1">
            <a:spLocks noChangeArrowheads="1"/>
          </p:cNvSpPr>
          <p:nvPr/>
        </p:nvSpPr>
        <p:spPr bwMode="auto">
          <a:xfrm>
            <a:off x="1230313" y="5483225"/>
            <a:ext cx="534987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Δηλαδή αντισταθμιστικό κόστος ανά πράξη =</a:t>
            </a:r>
          </a:p>
        </p:txBody>
      </p:sp>
      <p:pic>
        <p:nvPicPr>
          <p:cNvPr id="22543" name="19 - Εικόνα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5181600"/>
            <a:ext cx="6096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17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70588" y="5548313"/>
            <a:ext cx="508000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2545" name="18 - Ορθογώνιο"/>
          <p:cNvSpPr>
            <a:spLocks noChangeArrowheads="1"/>
          </p:cNvSpPr>
          <p:nvPr/>
        </p:nvSpPr>
        <p:spPr bwMode="auto">
          <a:xfrm>
            <a:off x="1225550" y="5776913"/>
            <a:ext cx="5049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(κατά μέσο όρο σταθερό κόστος ανά επαύξηση</a:t>
            </a:r>
            <a:r>
              <a:rPr lang="en-US"/>
              <a:t>)</a:t>
            </a:r>
            <a:endParaRPr lang="el-GR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335412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smtClean="0"/>
              <a:t>Επαύξηση </a:t>
            </a:r>
            <a:r>
              <a:rPr lang="el-GR" b="1" dirty="0"/>
              <a:t>δυαδικού μετρητή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2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554" name="23 - Ορθογώνιο"/>
          <p:cNvSpPr>
            <a:spLocks noChangeArrowheads="1"/>
          </p:cNvSpPr>
          <p:nvPr/>
        </p:nvSpPr>
        <p:spPr bwMode="auto">
          <a:xfrm>
            <a:off x="1143000" y="6324600"/>
            <a:ext cx="3962400" cy="381000"/>
          </a:xfrm>
          <a:prstGeom prst="rect">
            <a:avLst/>
          </a:prstGeom>
          <a:solidFill>
            <a:srgbClr val="FF6600">
              <a:alpha val="16862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55" name="Rectangle 15"/>
          <p:cNvSpPr>
            <a:spLocks noChangeArrowheads="1"/>
          </p:cNvSpPr>
          <p:nvPr/>
        </p:nvSpPr>
        <p:spPr bwMode="auto">
          <a:xfrm>
            <a:off x="1143000" y="5029200"/>
            <a:ext cx="5513388" cy="1143000"/>
          </a:xfrm>
          <a:prstGeom prst="rect">
            <a:avLst/>
          </a:prstGeom>
          <a:solidFill>
            <a:srgbClr val="FF6600">
              <a:alpha val="10196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Αντισταθμιστική ανάλυση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650875" y="2057400"/>
            <a:ext cx="63881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Έστω ένας μετρητής </a:t>
            </a:r>
            <a:r>
              <a:rPr lang="en-US"/>
              <a:t>C </a:t>
            </a:r>
            <a:r>
              <a:rPr lang="el-GR"/>
              <a:t>με </a:t>
            </a:r>
            <a:r>
              <a:rPr lang="en-US"/>
              <a:t>k bits</a:t>
            </a:r>
            <a:r>
              <a:rPr lang="el-GR"/>
              <a:t> </a:t>
            </a:r>
            <a:r>
              <a:rPr lang="en-US"/>
              <a:t>: </a:t>
            </a:r>
            <a:r>
              <a:rPr lang="el-GR"/>
              <a:t> μια πράξη επαύξησης θέτει</a:t>
            </a:r>
          </a:p>
        </p:txBody>
      </p:sp>
      <p:pic>
        <p:nvPicPr>
          <p:cNvPr id="23559" name="Picture 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6300" y="2667000"/>
            <a:ext cx="2311400" cy="33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3560" name="Text Box 6"/>
          <p:cNvSpPr txBox="1">
            <a:spLocks noChangeArrowheads="1"/>
          </p:cNvSpPr>
          <p:nvPr/>
        </p:nvSpPr>
        <p:spPr bwMode="auto">
          <a:xfrm>
            <a:off x="685800" y="3290888"/>
            <a:ext cx="55467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Κόστος επαύξησης = αριθμός των </a:t>
            </a:r>
            <a:r>
              <a:rPr lang="en-US"/>
              <a:t>bits </a:t>
            </a:r>
            <a:r>
              <a:rPr lang="el-GR"/>
              <a:t>που αλλάζουν</a:t>
            </a:r>
          </a:p>
        </p:txBody>
      </p:sp>
      <p:sp>
        <p:nvSpPr>
          <p:cNvPr id="23561" name="Text Box 7"/>
          <p:cNvSpPr txBox="1">
            <a:spLocks noChangeArrowheads="1"/>
          </p:cNvSpPr>
          <p:nvPr/>
        </p:nvSpPr>
        <p:spPr bwMode="auto">
          <a:xfrm>
            <a:off x="2727325" y="3846513"/>
            <a:ext cx="36147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=          </a:t>
            </a:r>
            <a:r>
              <a:rPr lang="en-US"/>
              <a:t> </a:t>
            </a:r>
            <a:r>
              <a:rPr lang="el-GR"/>
              <a:t>στη χειρότερη περίπτωση</a:t>
            </a:r>
          </a:p>
        </p:txBody>
      </p:sp>
      <p:pic>
        <p:nvPicPr>
          <p:cNvPr id="23562" name="Picture 8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3911600"/>
            <a:ext cx="508000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3563" name="Text Box 9"/>
          <p:cNvSpPr txBox="1">
            <a:spLocks noChangeArrowheads="1"/>
          </p:cNvSpPr>
          <p:nvPr/>
        </p:nvSpPr>
        <p:spPr bwMode="auto">
          <a:xfrm>
            <a:off x="1203325" y="4495800"/>
            <a:ext cx="39322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Συνολικό κόστος για </a:t>
            </a:r>
            <a:r>
              <a:rPr lang="en-US"/>
              <a:t>N </a:t>
            </a:r>
            <a:r>
              <a:rPr lang="el-GR"/>
              <a:t>επαυξήσεις = </a:t>
            </a:r>
          </a:p>
        </p:txBody>
      </p:sp>
      <p:pic>
        <p:nvPicPr>
          <p:cNvPr id="23564" name="Picture 10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54600" y="4572000"/>
            <a:ext cx="736600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3565" name="Picture 11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4564063"/>
            <a:ext cx="304800" cy="236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3566" name="Text Box 12"/>
          <p:cNvSpPr txBox="1">
            <a:spLocks noChangeArrowheads="1"/>
          </p:cNvSpPr>
          <p:nvPr/>
        </p:nvSpPr>
        <p:spPr bwMode="auto">
          <a:xfrm>
            <a:off x="1219200" y="5105400"/>
            <a:ext cx="44973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Βελτιωμένη ανάλυση</a:t>
            </a:r>
            <a:r>
              <a:rPr lang="en-US"/>
              <a:t> : </a:t>
            </a:r>
            <a:r>
              <a:rPr lang="el-GR"/>
              <a:t> συνολικό κόστος</a:t>
            </a:r>
            <a:r>
              <a:rPr lang="en-US"/>
              <a:t> = </a:t>
            </a:r>
            <a:endParaRPr lang="el-GR"/>
          </a:p>
        </p:txBody>
      </p:sp>
      <p:sp>
        <p:nvSpPr>
          <p:cNvPr id="23567" name="Text Box 13"/>
          <p:cNvSpPr txBox="1">
            <a:spLocks noChangeArrowheads="1"/>
          </p:cNvSpPr>
          <p:nvPr/>
        </p:nvSpPr>
        <p:spPr bwMode="auto">
          <a:xfrm>
            <a:off x="1230313" y="5483225"/>
            <a:ext cx="534987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Δηλαδή αντισταθμιστικό κόστος ανά πράξη =</a:t>
            </a:r>
          </a:p>
        </p:txBody>
      </p:sp>
      <p:pic>
        <p:nvPicPr>
          <p:cNvPr id="23568" name="19 - Εικόνα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5181600"/>
            <a:ext cx="6096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17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70588" y="5548313"/>
            <a:ext cx="508000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3570" name="18 - Ορθογώνιο"/>
          <p:cNvSpPr>
            <a:spLocks noChangeArrowheads="1"/>
          </p:cNvSpPr>
          <p:nvPr/>
        </p:nvSpPr>
        <p:spPr bwMode="auto">
          <a:xfrm>
            <a:off x="1225550" y="5776913"/>
            <a:ext cx="5049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(κατά μέσο όρο σταθερό κόστος ανά επαύξηση</a:t>
            </a:r>
            <a:r>
              <a:rPr lang="en-US"/>
              <a:t>)</a:t>
            </a:r>
            <a:endParaRPr lang="el-GR"/>
          </a:p>
        </p:txBody>
      </p:sp>
      <p:pic>
        <p:nvPicPr>
          <p:cNvPr id="23571" name="20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5054600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2" name="21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8400" y="6400800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3" name="22 - TextBox"/>
          <p:cNvSpPr txBox="1">
            <a:spLocks noChangeArrowheads="1"/>
          </p:cNvSpPr>
          <p:nvPr/>
        </p:nvSpPr>
        <p:spPr bwMode="auto">
          <a:xfrm>
            <a:off x="1243013" y="6324600"/>
            <a:ext cx="3862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Ξεκινώντας με μηδενισμένο μετρητή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335412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smtClean="0"/>
              <a:t>Επαύξηση </a:t>
            </a:r>
            <a:r>
              <a:rPr lang="el-GR" b="1" dirty="0"/>
              <a:t>δυαδικού μετρητή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6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Αντισταθμιστική ανάλυση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50875" y="2057400"/>
            <a:ext cx="63881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Έστω ένας μετρητής </a:t>
            </a:r>
            <a:r>
              <a:rPr lang="en-US"/>
              <a:t>C </a:t>
            </a:r>
            <a:r>
              <a:rPr lang="el-GR"/>
              <a:t>με </a:t>
            </a:r>
            <a:r>
              <a:rPr lang="en-US"/>
              <a:t>k bits</a:t>
            </a:r>
            <a:r>
              <a:rPr lang="el-GR"/>
              <a:t> </a:t>
            </a:r>
            <a:r>
              <a:rPr lang="en-US"/>
              <a:t>: </a:t>
            </a:r>
            <a:r>
              <a:rPr lang="el-GR"/>
              <a:t> μια πράξη επαύξησης θέτει</a:t>
            </a:r>
          </a:p>
        </p:txBody>
      </p:sp>
      <p:pic>
        <p:nvPicPr>
          <p:cNvPr id="24581" name="Picture 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6300" y="2667000"/>
            <a:ext cx="2311400" cy="33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4582" name="Text Box 9"/>
          <p:cNvSpPr txBox="1">
            <a:spLocks noChangeArrowheads="1"/>
          </p:cNvSpPr>
          <p:nvPr/>
        </p:nvSpPr>
        <p:spPr bwMode="auto">
          <a:xfrm>
            <a:off x="8128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583" name="Text Box 10"/>
          <p:cNvSpPr txBox="1">
            <a:spLocks noChangeArrowheads="1"/>
          </p:cNvSpPr>
          <p:nvPr/>
        </p:nvSpPr>
        <p:spPr bwMode="auto">
          <a:xfrm>
            <a:off x="11430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584" name="Text Box 11"/>
          <p:cNvSpPr txBox="1">
            <a:spLocks noChangeArrowheads="1"/>
          </p:cNvSpPr>
          <p:nvPr/>
        </p:nvSpPr>
        <p:spPr bwMode="auto">
          <a:xfrm>
            <a:off x="14732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585" name="Text Box 12"/>
          <p:cNvSpPr txBox="1">
            <a:spLocks noChangeArrowheads="1"/>
          </p:cNvSpPr>
          <p:nvPr/>
        </p:nvSpPr>
        <p:spPr bwMode="auto">
          <a:xfrm>
            <a:off x="18034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586" name="Text Box 17"/>
          <p:cNvSpPr txBox="1">
            <a:spLocks noChangeArrowheads="1"/>
          </p:cNvSpPr>
          <p:nvPr/>
        </p:nvSpPr>
        <p:spPr bwMode="auto">
          <a:xfrm>
            <a:off x="8128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587" name="Text Box 18"/>
          <p:cNvSpPr txBox="1">
            <a:spLocks noChangeArrowheads="1"/>
          </p:cNvSpPr>
          <p:nvPr/>
        </p:nvSpPr>
        <p:spPr bwMode="auto">
          <a:xfrm>
            <a:off x="11430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588" name="Text Box 19"/>
          <p:cNvSpPr txBox="1">
            <a:spLocks noChangeArrowheads="1"/>
          </p:cNvSpPr>
          <p:nvPr/>
        </p:nvSpPr>
        <p:spPr bwMode="auto">
          <a:xfrm>
            <a:off x="14732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589" name="Text Box 20"/>
          <p:cNvSpPr txBox="1">
            <a:spLocks noChangeArrowheads="1"/>
          </p:cNvSpPr>
          <p:nvPr/>
        </p:nvSpPr>
        <p:spPr bwMode="auto">
          <a:xfrm>
            <a:off x="18034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590" name="Text Box 17"/>
          <p:cNvSpPr txBox="1">
            <a:spLocks noChangeArrowheads="1"/>
          </p:cNvSpPr>
          <p:nvPr/>
        </p:nvSpPr>
        <p:spPr bwMode="auto">
          <a:xfrm>
            <a:off x="8128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591" name="Text Box 18"/>
          <p:cNvSpPr txBox="1">
            <a:spLocks noChangeArrowheads="1"/>
          </p:cNvSpPr>
          <p:nvPr/>
        </p:nvSpPr>
        <p:spPr bwMode="auto">
          <a:xfrm>
            <a:off x="11430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592" name="Text Box 19"/>
          <p:cNvSpPr txBox="1">
            <a:spLocks noChangeArrowheads="1"/>
          </p:cNvSpPr>
          <p:nvPr/>
        </p:nvSpPr>
        <p:spPr bwMode="auto">
          <a:xfrm>
            <a:off x="14732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593" name="Text Box 20"/>
          <p:cNvSpPr txBox="1">
            <a:spLocks noChangeArrowheads="1"/>
          </p:cNvSpPr>
          <p:nvPr/>
        </p:nvSpPr>
        <p:spPr bwMode="auto">
          <a:xfrm>
            <a:off x="18034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0</a:t>
            </a:r>
          </a:p>
        </p:txBody>
      </p:sp>
      <p:sp>
        <p:nvSpPr>
          <p:cNvPr id="24594" name="Text Box 17"/>
          <p:cNvSpPr txBox="1">
            <a:spLocks noChangeArrowheads="1"/>
          </p:cNvSpPr>
          <p:nvPr/>
        </p:nvSpPr>
        <p:spPr bwMode="auto">
          <a:xfrm>
            <a:off x="8128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595" name="Text Box 18"/>
          <p:cNvSpPr txBox="1">
            <a:spLocks noChangeArrowheads="1"/>
          </p:cNvSpPr>
          <p:nvPr/>
        </p:nvSpPr>
        <p:spPr bwMode="auto">
          <a:xfrm>
            <a:off x="11430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596" name="Text Box 19"/>
          <p:cNvSpPr txBox="1">
            <a:spLocks noChangeArrowheads="1"/>
          </p:cNvSpPr>
          <p:nvPr/>
        </p:nvSpPr>
        <p:spPr bwMode="auto">
          <a:xfrm>
            <a:off x="14732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597" name="Text Box 20"/>
          <p:cNvSpPr txBox="1">
            <a:spLocks noChangeArrowheads="1"/>
          </p:cNvSpPr>
          <p:nvPr/>
        </p:nvSpPr>
        <p:spPr bwMode="auto">
          <a:xfrm>
            <a:off x="18034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598" name="Text Box 9"/>
          <p:cNvSpPr txBox="1">
            <a:spLocks noChangeArrowheads="1"/>
          </p:cNvSpPr>
          <p:nvPr/>
        </p:nvSpPr>
        <p:spPr bwMode="auto">
          <a:xfrm>
            <a:off x="8128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599" name="Text Box 10"/>
          <p:cNvSpPr txBox="1">
            <a:spLocks noChangeArrowheads="1"/>
          </p:cNvSpPr>
          <p:nvPr/>
        </p:nvSpPr>
        <p:spPr bwMode="auto">
          <a:xfrm>
            <a:off x="11430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00" name="Text Box 11"/>
          <p:cNvSpPr txBox="1">
            <a:spLocks noChangeArrowheads="1"/>
          </p:cNvSpPr>
          <p:nvPr/>
        </p:nvSpPr>
        <p:spPr bwMode="auto">
          <a:xfrm>
            <a:off x="14732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601" name="Text Box 12"/>
          <p:cNvSpPr txBox="1">
            <a:spLocks noChangeArrowheads="1"/>
          </p:cNvSpPr>
          <p:nvPr/>
        </p:nvSpPr>
        <p:spPr bwMode="auto">
          <a:xfrm>
            <a:off x="18034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602" name="Text Box 17"/>
          <p:cNvSpPr txBox="1">
            <a:spLocks noChangeArrowheads="1"/>
          </p:cNvSpPr>
          <p:nvPr/>
        </p:nvSpPr>
        <p:spPr bwMode="auto">
          <a:xfrm>
            <a:off x="8128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603" name="Text Box 18"/>
          <p:cNvSpPr txBox="1">
            <a:spLocks noChangeArrowheads="1"/>
          </p:cNvSpPr>
          <p:nvPr/>
        </p:nvSpPr>
        <p:spPr bwMode="auto">
          <a:xfrm>
            <a:off x="11430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04" name="Text Box 19"/>
          <p:cNvSpPr txBox="1">
            <a:spLocks noChangeArrowheads="1"/>
          </p:cNvSpPr>
          <p:nvPr/>
        </p:nvSpPr>
        <p:spPr bwMode="auto">
          <a:xfrm>
            <a:off x="14732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605" name="Text Box 20"/>
          <p:cNvSpPr txBox="1">
            <a:spLocks noChangeArrowheads="1"/>
          </p:cNvSpPr>
          <p:nvPr/>
        </p:nvSpPr>
        <p:spPr bwMode="auto">
          <a:xfrm>
            <a:off x="18034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06" name="Text Box 17"/>
          <p:cNvSpPr txBox="1">
            <a:spLocks noChangeArrowheads="1"/>
          </p:cNvSpPr>
          <p:nvPr/>
        </p:nvSpPr>
        <p:spPr bwMode="auto">
          <a:xfrm>
            <a:off x="8128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607" name="Text Box 18"/>
          <p:cNvSpPr txBox="1">
            <a:spLocks noChangeArrowheads="1"/>
          </p:cNvSpPr>
          <p:nvPr/>
        </p:nvSpPr>
        <p:spPr bwMode="auto">
          <a:xfrm>
            <a:off x="11430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08" name="Text Box 19"/>
          <p:cNvSpPr txBox="1">
            <a:spLocks noChangeArrowheads="1"/>
          </p:cNvSpPr>
          <p:nvPr/>
        </p:nvSpPr>
        <p:spPr bwMode="auto">
          <a:xfrm>
            <a:off x="14732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09" name="Text Box 20"/>
          <p:cNvSpPr txBox="1">
            <a:spLocks noChangeArrowheads="1"/>
          </p:cNvSpPr>
          <p:nvPr/>
        </p:nvSpPr>
        <p:spPr bwMode="auto">
          <a:xfrm>
            <a:off x="18034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0</a:t>
            </a:r>
          </a:p>
        </p:txBody>
      </p:sp>
      <p:sp>
        <p:nvSpPr>
          <p:cNvPr id="24610" name="Text Box 17"/>
          <p:cNvSpPr txBox="1">
            <a:spLocks noChangeArrowheads="1"/>
          </p:cNvSpPr>
          <p:nvPr/>
        </p:nvSpPr>
        <p:spPr bwMode="auto">
          <a:xfrm>
            <a:off x="8128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611" name="Text Box 18"/>
          <p:cNvSpPr txBox="1">
            <a:spLocks noChangeArrowheads="1"/>
          </p:cNvSpPr>
          <p:nvPr/>
        </p:nvSpPr>
        <p:spPr bwMode="auto">
          <a:xfrm>
            <a:off x="11430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12" name="Text Box 19"/>
          <p:cNvSpPr txBox="1">
            <a:spLocks noChangeArrowheads="1"/>
          </p:cNvSpPr>
          <p:nvPr/>
        </p:nvSpPr>
        <p:spPr bwMode="auto">
          <a:xfrm>
            <a:off x="14732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13" name="Text Box 20"/>
          <p:cNvSpPr txBox="1">
            <a:spLocks noChangeArrowheads="1"/>
          </p:cNvSpPr>
          <p:nvPr/>
        </p:nvSpPr>
        <p:spPr bwMode="auto">
          <a:xfrm>
            <a:off x="18034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14" name="Text Box 5"/>
          <p:cNvSpPr txBox="1">
            <a:spLocks noChangeArrowheads="1"/>
          </p:cNvSpPr>
          <p:nvPr/>
        </p:nvSpPr>
        <p:spPr bwMode="auto">
          <a:xfrm>
            <a:off x="26416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15" name="Text Box 6"/>
          <p:cNvSpPr txBox="1">
            <a:spLocks noChangeArrowheads="1"/>
          </p:cNvSpPr>
          <p:nvPr/>
        </p:nvSpPr>
        <p:spPr bwMode="auto">
          <a:xfrm>
            <a:off x="29718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616" name="Text Box 7"/>
          <p:cNvSpPr txBox="1">
            <a:spLocks noChangeArrowheads="1"/>
          </p:cNvSpPr>
          <p:nvPr/>
        </p:nvSpPr>
        <p:spPr bwMode="auto">
          <a:xfrm>
            <a:off x="33020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617" name="Text Box 8"/>
          <p:cNvSpPr txBox="1">
            <a:spLocks noChangeArrowheads="1"/>
          </p:cNvSpPr>
          <p:nvPr/>
        </p:nvSpPr>
        <p:spPr bwMode="auto">
          <a:xfrm>
            <a:off x="36322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618" name="Text Box 13"/>
          <p:cNvSpPr txBox="1">
            <a:spLocks noChangeArrowheads="1"/>
          </p:cNvSpPr>
          <p:nvPr/>
        </p:nvSpPr>
        <p:spPr bwMode="auto">
          <a:xfrm>
            <a:off x="26416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19" name="Text Box 14"/>
          <p:cNvSpPr txBox="1">
            <a:spLocks noChangeArrowheads="1"/>
          </p:cNvSpPr>
          <p:nvPr/>
        </p:nvSpPr>
        <p:spPr bwMode="auto">
          <a:xfrm>
            <a:off x="29718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620" name="Text Box 15"/>
          <p:cNvSpPr txBox="1">
            <a:spLocks noChangeArrowheads="1"/>
          </p:cNvSpPr>
          <p:nvPr/>
        </p:nvSpPr>
        <p:spPr bwMode="auto">
          <a:xfrm>
            <a:off x="33020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621" name="Text Box 16"/>
          <p:cNvSpPr txBox="1">
            <a:spLocks noChangeArrowheads="1"/>
          </p:cNvSpPr>
          <p:nvPr/>
        </p:nvSpPr>
        <p:spPr bwMode="auto">
          <a:xfrm>
            <a:off x="36322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22" name="Text Box 13"/>
          <p:cNvSpPr txBox="1">
            <a:spLocks noChangeArrowheads="1"/>
          </p:cNvSpPr>
          <p:nvPr/>
        </p:nvSpPr>
        <p:spPr bwMode="auto">
          <a:xfrm>
            <a:off x="26416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23" name="Text Box 14"/>
          <p:cNvSpPr txBox="1">
            <a:spLocks noChangeArrowheads="1"/>
          </p:cNvSpPr>
          <p:nvPr/>
        </p:nvSpPr>
        <p:spPr bwMode="auto">
          <a:xfrm>
            <a:off x="29718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624" name="Text Box 15"/>
          <p:cNvSpPr txBox="1">
            <a:spLocks noChangeArrowheads="1"/>
          </p:cNvSpPr>
          <p:nvPr/>
        </p:nvSpPr>
        <p:spPr bwMode="auto">
          <a:xfrm>
            <a:off x="33020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25" name="Text Box 16"/>
          <p:cNvSpPr txBox="1">
            <a:spLocks noChangeArrowheads="1"/>
          </p:cNvSpPr>
          <p:nvPr/>
        </p:nvSpPr>
        <p:spPr bwMode="auto">
          <a:xfrm>
            <a:off x="36322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626" name="Text Box 13"/>
          <p:cNvSpPr txBox="1">
            <a:spLocks noChangeArrowheads="1"/>
          </p:cNvSpPr>
          <p:nvPr/>
        </p:nvSpPr>
        <p:spPr bwMode="auto">
          <a:xfrm>
            <a:off x="26416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27" name="Text Box 14"/>
          <p:cNvSpPr txBox="1">
            <a:spLocks noChangeArrowheads="1"/>
          </p:cNvSpPr>
          <p:nvPr/>
        </p:nvSpPr>
        <p:spPr bwMode="auto">
          <a:xfrm>
            <a:off x="29718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628" name="Text Box 15"/>
          <p:cNvSpPr txBox="1">
            <a:spLocks noChangeArrowheads="1"/>
          </p:cNvSpPr>
          <p:nvPr/>
        </p:nvSpPr>
        <p:spPr bwMode="auto">
          <a:xfrm>
            <a:off x="33020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29" name="Text Box 16"/>
          <p:cNvSpPr txBox="1">
            <a:spLocks noChangeArrowheads="1"/>
          </p:cNvSpPr>
          <p:nvPr/>
        </p:nvSpPr>
        <p:spPr bwMode="auto">
          <a:xfrm>
            <a:off x="36322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30" name="Text Box 5"/>
          <p:cNvSpPr txBox="1">
            <a:spLocks noChangeArrowheads="1"/>
          </p:cNvSpPr>
          <p:nvPr/>
        </p:nvSpPr>
        <p:spPr bwMode="auto">
          <a:xfrm>
            <a:off x="26416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31" name="Text Box 6"/>
          <p:cNvSpPr txBox="1">
            <a:spLocks noChangeArrowheads="1"/>
          </p:cNvSpPr>
          <p:nvPr/>
        </p:nvSpPr>
        <p:spPr bwMode="auto">
          <a:xfrm>
            <a:off x="29718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32" name="Text Box 7"/>
          <p:cNvSpPr txBox="1">
            <a:spLocks noChangeArrowheads="1"/>
          </p:cNvSpPr>
          <p:nvPr/>
        </p:nvSpPr>
        <p:spPr bwMode="auto">
          <a:xfrm>
            <a:off x="33020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633" name="Text Box 8"/>
          <p:cNvSpPr txBox="1">
            <a:spLocks noChangeArrowheads="1"/>
          </p:cNvSpPr>
          <p:nvPr/>
        </p:nvSpPr>
        <p:spPr bwMode="auto">
          <a:xfrm>
            <a:off x="36322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634" name="Text Box 13"/>
          <p:cNvSpPr txBox="1">
            <a:spLocks noChangeArrowheads="1"/>
          </p:cNvSpPr>
          <p:nvPr/>
        </p:nvSpPr>
        <p:spPr bwMode="auto">
          <a:xfrm>
            <a:off x="26416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35" name="Text Box 14"/>
          <p:cNvSpPr txBox="1">
            <a:spLocks noChangeArrowheads="1"/>
          </p:cNvSpPr>
          <p:nvPr/>
        </p:nvSpPr>
        <p:spPr bwMode="auto">
          <a:xfrm>
            <a:off x="29718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36" name="Text Box 15"/>
          <p:cNvSpPr txBox="1">
            <a:spLocks noChangeArrowheads="1"/>
          </p:cNvSpPr>
          <p:nvPr/>
        </p:nvSpPr>
        <p:spPr bwMode="auto">
          <a:xfrm>
            <a:off x="33020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637" name="Text Box 16"/>
          <p:cNvSpPr txBox="1">
            <a:spLocks noChangeArrowheads="1"/>
          </p:cNvSpPr>
          <p:nvPr/>
        </p:nvSpPr>
        <p:spPr bwMode="auto">
          <a:xfrm>
            <a:off x="36322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38" name="Text Box 13"/>
          <p:cNvSpPr txBox="1">
            <a:spLocks noChangeArrowheads="1"/>
          </p:cNvSpPr>
          <p:nvPr/>
        </p:nvSpPr>
        <p:spPr bwMode="auto">
          <a:xfrm>
            <a:off x="26416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39" name="Text Box 14"/>
          <p:cNvSpPr txBox="1">
            <a:spLocks noChangeArrowheads="1"/>
          </p:cNvSpPr>
          <p:nvPr/>
        </p:nvSpPr>
        <p:spPr bwMode="auto">
          <a:xfrm>
            <a:off x="29718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40" name="Text Box 15"/>
          <p:cNvSpPr txBox="1">
            <a:spLocks noChangeArrowheads="1"/>
          </p:cNvSpPr>
          <p:nvPr/>
        </p:nvSpPr>
        <p:spPr bwMode="auto">
          <a:xfrm>
            <a:off x="33020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41" name="Text Box 16"/>
          <p:cNvSpPr txBox="1">
            <a:spLocks noChangeArrowheads="1"/>
          </p:cNvSpPr>
          <p:nvPr/>
        </p:nvSpPr>
        <p:spPr bwMode="auto">
          <a:xfrm>
            <a:off x="36322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4642" name="Text Box 13"/>
          <p:cNvSpPr txBox="1">
            <a:spLocks noChangeArrowheads="1"/>
          </p:cNvSpPr>
          <p:nvPr/>
        </p:nvSpPr>
        <p:spPr bwMode="auto">
          <a:xfrm>
            <a:off x="26416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43" name="Text Box 14"/>
          <p:cNvSpPr txBox="1">
            <a:spLocks noChangeArrowheads="1"/>
          </p:cNvSpPr>
          <p:nvPr/>
        </p:nvSpPr>
        <p:spPr bwMode="auto">
          <a:xfrm>
            <a:off x="29718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44" name="Text Box 15"/>
          <p:cNvSpPr txBox="1">
            <a:spLocks noChangeArrowheads="1"/>
          </p:cNvSpPr>
          <p:nvPr/>
        </p:nvSpPr>
        <p:spPr bwMode="auto">
          <a:xfrm>
            <a:off x="33020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4645" name="Text Box 16"/>
          <p:cNvSpPr txBox="1">
            <a:spLocks noChangeArrowheads="1"/>
          </p:cNvSpPr>
          <p:nvPr/>
        </p:nvSpPr>
        <p:spPr bwMode="auto">
          <a:xfrm>
            <a:off x="36322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71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335412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smtClean="0"/>
              <a:t>Επαύξηση </a:t>
            </a:r>
            <a:r>
              <a:rPr lang="el-GR" b="1" dirty="0"/>
              <a:t>δυαδικού μετρητή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7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Αντισταθμιστική ανάλυση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50875" y="2057400"/>
            <a:ext cx="63881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Έστω ένας μετρητής </a:t>
            </a:r>
            <a:r>
              <a:rPr lang="en-US"/>
              <a:t>C </a:t>
            </a:r>
            <a:r>
              <a:rPr lang="el-GR"/>
              <a:t>με </a:t>
            </a:r>
            <a:r>
              <a:rPr lang="en-US"/>
              <a:t>k bits</a:t>
            </a:r>
            <a:r>
              <a:rPr lang="el-GR"/>
              <a:t> </a:t>
            </a:r>
            <a:r>
              <a:rPr lang="en-US"/>
              <a:t>: </a:t>
            </a:r>
            <a:r>
              <a:rPr lang="el-GR"/>
              <a:t> μια πράξη επαύξησης θέτει</a:t>
            </a:r>
          </a:p>
        </p:txBody>
      </p:sp>
      <p:pic>
        <p:nvPicPr>
          <p:cNvPr id="25605" name="Picture 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6300" y="2667000"/>
            <a:ext cx="2311400" cy="33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5606" name="Text Box 9"/>
          <p:cNvSpPr txBox="1">
            <a:spLocks noChangeArrowheads="1"/>
          </p:cNvSpPr>
          <p:nvPr/>
        </p:nvSpPr>
        <p:spPr bwMode="auto">
          <a:xfrm>
            <a:off x="8128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07" name="Text Box 10"/>
          <p:cNvSpPr txBox="1">
            <a:spLocks noChangeArrowheads="1"/>
          </p:cNvSpPr>
          <p:nvPr/>
        </p:nvSpPr>
        <p:spPr bwMode="auto">
          <a:xfrm>
            <a:off x="11430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08" name="Text Box 11"/>
          <p:cNvSpPr txBox="1">
            <a:spLocks noChangeArrowheads="1"/>
          </p:cNvSpPr>
          <p:nvPr/>
        </p:nvSpPr>
        <p:spPr bwMode="auto">
          <a:xfrm>
            <a:off x="14732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09" name="Text Box 12"/>
          <p:cNvSpPr txBox="1">
            <a:spLocks noChangeArrowheads="1"/>
          </p:cNvSpPr>
          <p:nvPr/>
        </p:nvSpPr>
        <p:spPr bwMode="auto">
          <a:xfrm>
            <a:off x="1803400" y="32146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10" name="Text Box 17"/>
          <p:cNvSpPr txBox="1">
            <a:spLocks noChangeArrowheads="1"/>
          </p:cNvSpPr>
          <p:nvPr/>
        </p:nvSpPr>
        <p:spPr bwMode="auto">
          <a:xfrm>
            <a:off x="8128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11" name="Text Box 18"/>
          <p:cNvSpPr txBox="1">
            <a:spLocks noChangeArrowheads="1"/>
          </p:cNvSpPr>
          <p:nvPr/>
        </p:nvSpPr>
        <p:spPr bwMode="auto">
          <a:xfrm>
            <a:off x="11430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12" name="Text Box 19"/>
          <p:cNvSpPr txBox="1">
            <a:spLocks noChangeArrowheads="1"/>
          </p:cNvSpPr>
          <p:nvPr/>
        </p:nvSpPr>
        <p:spPr bwMode="auto">
          <a:xfrm>
            <a:off x="14732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13" name="Text Box 20"/>
          <p:cNvSpPr txBox="1">
            <a:spLocks noChangeArrowheads="1"/>
          </p:cNvSpPr>
          <p:nvPr/>
        </p:nvSpPr>
        <p:spPr bwMode="auto">
          <a:xfrm>
            <a:off x="1803400" y="36718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14" name="Text Box 17"/>
          <p:cNvSpPr txBox="1">
            <a:spLocks noChangeArrowheads="1"/>
          </p:cNvSpPr>
          <p:nvPr/>
        </p:nvSpPr>
        <p:spPr bwMode="auto">
          <a:xfrm>
            <a:off x="8128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15" name="Text Box 18"/>
          <p:cNvSpPr txBox="1">
            <a:spLocks noChangeArrowheads="1"/>
          </p:cNvSpPr>
          <p:nvPr/>
        </p:nvSpPr>
        <p:spPr bwMode="auto">
          <a:xfrm>
            <a:off x="11430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16" name="Text Box 19"/>
          <p:cNvSpPr txBox="1">
            <a:spLocks noChangeArrowheads="1"/>
          </p:cNvSpPr>
          <p:nvPr/>
        </p:nvSpPr>
        <p:spPr bwMode="auto">
          <a:xfrm>
            <a:off x="14732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17" name="Text Box 20"/>
          <p:cNvSpPr txBox="1">
            <a:spLocks noChangeArrowheads="1"/>
          </p:cNvSpPr>
          <p:nvPr/>
        </p:nvSpPr>
        <p:spPr bwMode="auto">
          <a:xfrm>
            <a:off x="1803400" y="4124325"/>
            <a:ext cx="330200" cy="376238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0</a:t>
            </a:r>
          </a:p>
        </p:txBody>
      </p:sp>
      <p:sp>
        <p:nvSpPr>
          <p:cNvPr id="25618" name="Text Box 17"/>
          <p:cNvSpPr txBox="1">
            <a:spLocks noChangeArrowheads="1"/>
          </p:cNvSpPr>
          <p:nvPr/>
        </p:nvSpPr>
        <p:spPr bwMode="auto">
          <a:xfrm>
            <a:off x="8128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19" name="Text Box 18"/>
          <p:cNvSpPr txBox="1">
            <a:spLocks noChangeArrowheads="1"/>
          </p:cNvSpPr>
          <p:nvPr/>
        </p:nvSpPr>
        <p:spPr bwMode="auto">
          <a:xfrm>
            <a:off x="11430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20" name="Text Box 19"/>
          <p:cNvSpPr txBox="1">
            <a:spLocks noChangeArrowheads="1"/>
          </p:cNvSpPr>
          <p:nvPr/>
        </p:nvSpPr>
        <p:spPr bwMode="auto">
          <a:xfrm>
            <a:off x="14732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21" name="Text Box 20"/>
          <p:cNvSpPr txBox="1">
            <a:spLocks noChangeArrowheads="1"/>
          </p:cNvSpPr>
          <p:nvPr/>
        </p:nvSpPr>
        <p:spPr bwMode="auto">
          <a:xfrm>
            <a:off x="1803400" y="4576763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22" name="Text Box 9"/>
          <p:cNvSpPr txBox="1">
            <a:spLocks noChangeArrowheads="1"/>
          </p:cNvSpPr>
          <p:nvPr/>
        </p:nvSpPr>
        <p:spPr bwMode="auto">
          <a:xfrm>
            <a:off x="8128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23" name="Text Box 10"/>
          <p:cNvSpPr txBox="1">
            <a:spLocks noChangeArrowheads="1"/>
          </p:cNvSpPr>
          <p:nvPr/>
        </p:nvSpPr>
        <p:spPr bwMode="auto">
          <a:xfrm>
            <a:off x="11430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24" name="Text Box 11"/>
          <p:cNvSpPr txBox="1">
            <a:spLocks noChangeArrowheads="1"/>
          </p:cNvSpPr>
          <p:nvPr/>
        </p:nvSpPr>
        <p:spPr bwMode="auto">
          <a:xfrm>
            <a:off x="14732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25" name="Text Box 12"/>
          <p:cNvSpPr txBox="1">
            <a:spLocks noChangeArrowheads="1"/>
          </p:cNvSpPr>
          <p:nvPr/>
        </p:nvSpPr>
        <p:spPr bwMode="auto">
          <a:xfrm>
            <a:off x="1803400" y="50434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26" name="Text Box 17"/>
          <p:cNvSpPr txBox="1">
            <a:spLocks noChangeArrowheads="1"/>
          </p:cNvSpPr>
          <p:nvPr/>
        </p:nvSpPr>
        <p:spPr bwMode="auto">
          <a:xfrm>
            <a:off x="8128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27" name="Text Box 18"/>
          <p:cNvSpPr txBox="1">
            <a:spLocks noChangeArrowheads="1"/>
          </p:cNvSpPr>
          <p:nvPr/>
        </p:nvSpPr>
        <p:spPr bwMode="auto">
          <a:xfrm>
            <a:off x="11430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28" name="Text Box 19"/>
          <p:cNvSpPr txBox="1">
            <a:spLocks noChangeArrowheads="1"/>
          </p:cNvSpPr>
          <p:nvPr/>
        </p:nvSpPr>
        <p:spPr bwMode="auto">
          <a:xfrm>
            <a:off x="14732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29" name="Text Box 20"/>
          <p:cNvSpPr txBox="1">
            <a:spLocks noChangeArrowheads="1"/>
          </p:cNvSpPr>
          <p:nvPr/>
        </p:nvSpPr>
        <p:spPr bwMode="auto">
          <a:xfrm>
            <a:off x="1803400" y="55006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30" name="Text Box 17"/>
          <p:cNvSpPr txBox="1">
            <a:spLocks noChangeArrowheads="1"/>
          </p:cNvSpPr>
          <p:nvPr/>
        </p:nvSpPr>
        <p:spPr bwMode="auto">
          <a:xfrm>
            <a:off x="8128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31" name="Text Box 18"/>
          <p:cNvSpPr txBox="1">
            <a:spLocks noChangeArrowheads="1"/>
          </p:cNvSpPr>
          <p:nvPr/>
        </p:nvSpPr>
        <p:spPr bwMode="auto">
          <a:xfrm>
            <a:off x="11430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32" name="Text Box 19"/>
          <p:cNvSpPr txBox="1">
            <a:spLocks noChangeArrowheads="1"/>
          </p:cNvSpPr>
          <p:nvPr/>
        </p:nvSpPr>
        <p:spPr bwMode="auto">
          <a:xfrm>
            <a:off x="14732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33" name="Text Box 20"/>
          <p:cNvSpPr txBox="1">
            <a:spLocks noChangeArrowheads="1"/>
          </p:cNvSpPr>
          <p:nvPr/>
        </p:nvSpPr>
        <p:spPr bwMode="auto">
          <a:xfrm>
            <a:off x="1803400" y="5953125"/>
            <a:ext cx="330200" cy="376238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0</a:t>
            </a:r>
          </a:p>
        </p:txBody>
      </p:sp>
      <p:sp>
        <p:nvSpPr>
          <p:cNvPr id="25634" name="Text Box 17"/>
          <p:cNvSpPr txBox="1">
            <a:spLocks noChangeArrowheads="1"/>
          </p:cNvSpPr>
          <p:nvPr/>
        </p:nvSpPr>
        <p:spPr bwMode="auto">
          <a:xfrm>
            <a:off x="8128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35" name="Text Box 18"/>
          <p:cNvSpPr txBox="1">
            <a:spLocks noChangeArrowheads="1"/>
          </p:cNvSpPr>
          <p:nvPr/>
        </p:nvSpPr>
        <p:spPr bwMode="auto">
          <a:xfrm>
            <a:off x="11430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36" name="Text Box 19"/>
          <p:cNvSpPr txBox="1">
            <a:spLocks noChangeArrowheads="1"/>
          </p:cNvSpPr>
          <p:nvPr/>
        </p:nvSpPr>
        <p:spPr bwMode="auto">
          <a:xfrm>
            <a:off x="14732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37" name="Text Box 20"/>
          <p:cNvSpPr txBox="1">
            <a:spLocks noChangeArrowheads="1"/>
          </p:cNvSpPr>
          <p:nvPr/>
        </p:nvSpPr>
        <p:spPr bwMode="auto">
          <a:xfrm>
            <a:off x="1803400" y="6405563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38" name="Text Box 5"/>
          <p:cNvSpPr txBox="1">
            <a:spLocks noChangeArrowheads="1"/>
          </p:cNvSpPr>
          <p:nvPr/>
        </p:nvSpPr>
        <p:spPr bwMode="auto">
          <a:xfrm>
            <a:off x="26416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39" name="Text Box 6"/>
          <p:cNvSpPr txBox="1">
            <a:spLocks noChangeArrowheads="1"/>
          </p:cNvSpPr>
          <p:nvPr/>
        </p:nvSpPr>
        <p:spPr bwMode="auto">
          <a:xfrm>
            <a:off x="29718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40" name="Text Box 7"/>
          <p:cNvSpPr txBox="1">
            <a:spLocks noChangeArrowheads="1"/>
          </p:cNvSpPr>
          <p:nvPr/>
        </p:nvSpPr>
        <p:spPr bwMode="auto">
          <a:xfrm>
            <a:off x="33020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41" name="Text Box 8"/>
          <p:cNvSpPr txBox="1">
            <a:spLocks noChangeArrowheads="1"/>
          </p:cNvSpPr>
          <p:nvPr/>
        </p:nvSpPr>
        <p:spPr bwMode="auto">
          <a:xfrm>
            <a:off x="3632200" y="32146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42" name="Text Box 13"/>
          <p:cNvSpPr txBox="1">
            <a:spLocks noChangeArrowheads="1"/>
          </p:cNvSpPr>
          <p:nvPr/>
        </p:nvSpPr>
        <p:spPr bwMode="auto">
          <a:xfrm>
            <a:off x="26416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43" name="Text Box 14"/>
          <p:cNvSpPr txBox="1">
            <a:spLocks noChangeArrowheads="1"/>
          </p:cNvSpPr>
          <p:nvPr/>
        </p:nvSpPr>
        <p:spPr bwMode="auto">
          <a:xfrm>
            <a:off x="29718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44" name="Text Box 15"/>
          <p:cNvSpPr txBox="1">
            <a:spLocks noChangeArrowheads="1"/>
          </p:cNvSpPr>
          <p:nvPr/>
        </p:nvSpPr>
        <p:spPr bwMode="auto">
          <a:xfrm>
            <a:off x="33020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45" name="Text Box 16"/>
          <p:cNvSpPr txBox="1">
            <a:spLocks noChangeArrowheads="1"/>
          </p:cNvSpPr>
          <p:nvPr/>
        </p:nvSpPr>
        <p:spPr bwMode="auto">
          <a:xfrm>
            <a:off x="3632200" y="36718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46" name="Text Box 13"/>
          <p:cNvSpPr txBox="1">
            <a:spLocks noChangeArrowheads="1"/>
          </p:cNvSpPr>
          <p:nvPr/>
        </p:nvSpPr>
        <p:spPr bwMode="auto">
          <a:xfrm>
            <a:off x="26416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47" name="Text Box 14"/>
          <p:cNvSpPr txBox="1">
            <a:spLocks noChangeArrowheads="1"/>
          </p:cNvSpPr>
          <p:nvPr/>
        </p:nvSpPr>
        <p:spPr bwMode="auto">
          <a:xfrm>
            <a:off x="29718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48" name="Text Box 15"/>
          <p:cNvSpPr txBox="1">
            <a:spLocks noChangeArrowheads="1"/>
          </p:cNvSpPr>
          <p:nvPr/>
        </p:nvSpPr>
        <p:spPr bwMode="auto">
          <a:xfrm>
            <a:off x="33020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49" name="Text Box 16"/>
          <p:cNvSpPr txBox="1">
            <a:spLocks noChangeArrowheads="1"/>
          </p:cNvSpPr>
          <p:nvPr/>
        </p:nvSpPr>
        <p:spPr bwMode="auto">
          <a:xfrm>
            <a:off x="3632200" y="4124325"/>
            <a:ext cx="330200" cy="376238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50" name="Text Box 13"/>
          <p:cNvSpPr txBox="1">
            <a:spLocks noChangeArrowheads="1"/>
          </p:cNvSpPr>
          <p:nvPr/>
        </p:nvSpPr>
        <p:spPr bwMode="auto">
          <a:xfrm>
            <a:off x="26416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51" name="Text Box 14"/>
          <p:cNvSpPr txBox="1">
            <a:spLocks noChangeArrowheads="1"/>
          </p:cNvSpPr>
          <p:nvPr/>
        </p:nvSpPr>
        <p:spPr bwMode="auto">
          <a:xfrm>
            <a:off x="29718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52" name="Text Box 15"/>
          <p:cNvSpPr txBox="1">
            <a:spLocks noChangeArrowheads="1"/>
          </p:cNvSpPr>
          <p:nvPr/>
        </p:nvSpPr>
        <p:spPr bwMode="auto">
          <a:xfrm>
            <a:off x="33020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53" name="Text Box 16"/>
          <p:cNvSpPr txBox="1">
            <a:spLocks noChangeArrowheads="1"/>
          </p:cNvSpPr>
          <p:nvPr/>
        </p:nvSpPr>
        <p:spPr bwMode="auto">
          <a:xfrm>
            <a:off x="3632200" y="4576763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54" name="Text Box 5"/>
          <p:cNvSpPr txBox="1">
            <a:spLocks noChangeArrowheads="1"/>
          </p:cNvSpPr>
          <p:nvPr/>
        </p:nvSpPr>
        <p:spPr bwMode="auto">
          <a:xfrm>
            <a:off x="26416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55" name="Text Box 6"/>
          <p:cNvSpPr txBox="1">
            <a:spLocks noChangeArrowheads="1"/>
          </p:cNvSpPr>
          <p:nvPr/>
        </p:nvSpPr>
        <p:spPr bwMode="auto">
          <a:xfrm>
            <a:off x="29718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56" name="Text Box 7"/>
          <p:cNvSpPr txBox="1">
            <a:spLocks noChangeArrowheads="1"/>
          </p:cNvSpPr>
          <p:nvPr/>
        </p:nvSpPr>
        <p:spPr bwMode="auto">
          <a:xfrm>
            <a:off x="33020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57" name="Text Box 8"/>
          <p:cNvSpPr txBox="1">
            <a:spLocks noChangeArrowheads="1"/>
          </p:cNvSpPr>
          <p:nvPr/>
        </p:nvSpPr>
        <p:spPr bwMode="auto">
          <a:xfrm>
            <a:off x="3632200" y="50434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58" name="Text Box 13"/>
          <p:cNvSpPr txBox="1">
            <a:spLocks noChangeArrowheads="1"/>
          </p:cNvSpPr>
          <p:nvPr/>
        </p:nvSpPr>
        <p:spPr bwMode="auto">
          <a:xfrm>
            <a:off x="26416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59" name="Text Box 14"/>
          <p:cNvSpPr txBox="1">
            <a:spLocks noChangeArrowheads="1"/>
          </p:cNvSpPr>
          <p:nvPr/>
        </p:nvSpPr>
        <p:spPr bwMode="auto">
          <a:xfrm>
            <a:off x="29718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60" name="Text Box 15"/>
          <p:cNvSpPr txBox="1">
            <a:spLocks noChangeArrowheads="1"/>
          </p:cNvSpPr>
          <p:nvPr/>
        </p:nvSpPr>
        <p:spPr bwMode="auto">
          <a:xfrm>
            <a:off x="33020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61" name="Text Box 16"/>
          <p:cNvSpPr txBox="1">
            <a:spLocks noChangeArrowheads="1"/>
          </p:cNvSpPr>
          <p:nvPr/>
        </p:nvSpPr>
        <p:spPr bwMode="auto">
          <a:xfrm>
            <a:off x="3632200" y="55006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62" name="Text Box 13"/>
          <p:cNvSpPr txBox="1">
            <a:spLocks noChangeArrowheads="1"/>
          </p:cNvSpPr>
          <p:nvPr/>
        </p:nvSpPr>
        <p:spPr bwMode="auto">
          <a:xfrm>
            <a:off x="26416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63" name="Text Box 14"/>
          <p:cNvSpPr txBox="1">
            <a:spLocks noChangeArrowheads="1"/>
          </p:cNvSpPr>
          <p:nvPr/>
        </p:nvSpPr>
        <p:spPr bwMode="auto">
          <a:xfrm>
            <a:off x="29718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64" name="Text Box 15"/>
          <p:cNvSpPr txBox="1">
            <a:spLocks noChangeArrowheads="1"/>
          </p:cNvSpPr>
          <p:nvPr/>
        </p:nvSpPr>
        <p:spPr bwMode="auto">
          <a:xfrm>
            <a:off x="33020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65" name="Text Box 16"/>
          <p:cNvSpPr txBox="1">
            <a:spLocks noChangeArrowheads="1"/>
          </p:cNvSpPr>
          <p:nvPr/>
        </p:nvSpPr>
        <p:spPr bwMode="auto">
          <a:xfrm>
            <a:off x="3632200" y="5953125"/>
            <a:ext cx="330200" cy="376238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5666" name="Text Box 13"/>
          <p:cNvSpPr txBox="1">
            <a:spLocks noChangeArrowheads="1"/>
          </p:cNvSpPr>
          <p:nvPr/>
        </p:nvSpPr>
        <p:spPr bwMode="auto">
          <a:xfrm>
            <a:off x="26416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67" name="Text Box 14"/>
          <p:cNvSpPr txBox="1">
            <a:spLocks noChangeArrowheads="1"/>
          </p:cNvSpPr>
          <p:nvPr/>
        </p:nvSpPr>
        <p:spPr bwMode="auto">
          <a:xfrm>
            <a:off x="29718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68" name="Text Box 15"/>
          <p:cNvSpPr txBox="1">
            <a:spLocks noChangeArrowheads="1"/>
          </p:cNvSpPr>
          <p:nvPr/>
        </p:nvSpPr>
        <p:spPr bwMode="auto">
          <a:xfrm>
            <a:off x="33020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69" name="Text Box 16"/>
          <p:cNvSpPr txBox="1">
            <a:spLocks noChangeArrowheads="1"/>
          </p:cNvSpPr>
          <p:nvPr/>
        </p:nvSpPr>
        <p:spPr bwMode="auto">
          <a:xfrm>
            <a:off x="3632200" y="6405563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5670" name="69 - TextBox"/>
          <p:cNvSpPr txBox="1">
            <a:spLocks noChangeArrowheads="1"/>
          </p:cNvSpPr>
          <p:nvPr/>
        </p:nvSpPr>
        <p:spPr bwMode="auto">
          <a:xfrm>
            <a:off x="4343400" y="3810000"/>
            <a:ext cx="2520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1</a:t>
            </a:r>
            <a:r>
              <a:rPr lang="el-GR" baseline="30000"/>
              <a:t>ο</a:t>
            </a:r>
            <a:r>
              <a:rPr lang="el-GR"/>
              <a:t> ψηφίο από το τέλος</a:t>
            </a:r>
            <a:r>
              <a:rPr lang="en-US"/>
              <a:t>:</a:t>
            </a:r>
            <a:endParaRPr lang="el-GR"/>
          </a:p>
        </p:txBody>
      </p:sp>
      <p:sp>
        <p:nvSpPr>
          <p:cNvPr id="25671" name="70 - Ορθογώνιο"/>
          <p:cNvSpPr>
            <a:spLocks noChangeArrowheads="1"/>
          </p:cNvSpPr>
          <p:nvPr/>
        </p:nvSpPr>
        <p:spPr bwMode="auto">
          <a:xfrm>
            <a:off x="4800600" y="4267200"/>
            <a:ext cx="285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αλλάζει με κάθε επαύξηση</a:t>
            </a:r>
          </a:p>
        </p:txBody>
      </p:sp>
      <p:sp>
        <p:nvSpPr>
          <p:cNvPr id="73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335412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smtClean="0"/>
              <a:t>Επαύξηση </a:t>
            </a:r>
            <a:r>
              <a:rPr lang="el-GR" b="1" dirty="0"/>
              <a:t>δυαδικού μετρητή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7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Αντισταθμιστική ανάλυση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50875" y="2057400"/>
            <a:ext cx="63881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Έστω ένας μετρητής </a:t>
            </a:r>
            <a:r>
              <a:rPr lang="en-US"/>
              <a:t>C </a:t>
            </a:r>
            <a:r>
              <a:rPr lang="el-GR"/>
              <a:t>με </a:t>
            </a:r>
            <a:r>
              <a:rPr lang="en-US"/>
              <a:t>k bits</a:t>
            </a:r>
            <a:r>
              <a:rPr lang="el-GR"/>
              <a:t> </a:t>
            </a:r>
            <a:r>
              <a:rPr lang="en-US"/>
              <a:t>: </a:t>
            </a:r>
            <a:r>
              <a:rPr lang="el-GR"/>
              <a:t> μια πράξη επαύξησης θέτει</a:t>
            </a:r>
          </a:p>
        </p:txBody>
      </p:sp>
      <p:pic>
        <p:nvPicPr>
          <p:cNvPr id="26629" name="Picture 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6300" y="2667000"/>
            <a:ext cx="2311400" cy="33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6630" name="69 - TextBox"/>
          <p:cNvSpPr txBox="1">
            <a:spLocks noChangeArrowheads="1"/>
          </p:cNvSpPr>
          <p:nvPr/>
        </p:nvSpPr>
        <p:spPr bwMode="auto">
          <a:xfrm>
            <a:off x="4343400" y="3810000"/>
            <a:ext cx="2520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2</a:t>
            </a:r>
            <a:r>
              <a:rPr lang="el-GR" baseline="30000"/>
              <a:t>ο</a:t>
            </a:r>
            <a:r>
              <a:rPr lang="el-GR"/>
              <a:t> ψηφίο από το τέλος</a:t>
            </a:r>
            <a:r>
              <a:rPr lang="en-US"/>
              <a:t>:</a:t>
            </a:r>
            <a:endParaRPr lang="el-GR"/>
          </a:p>
        </p:txBody>
      </p:sp>
      <p:sp>
        <p:nvSpPr>
          <p:cNvPr id="26631" name="70 - Ορθογώνιο"/>
          <p:cNvSpPr>
            <a:spLocks noChangeArrowheads="1"/>
          </p:cNvSpPr>
          <p:nvPr/>
        </p:nvSpPr>
        <p:spPr bwMode="auto">
          <a:xfrm>
            <a:off x="4800600" y="4267200"/>
            <a:ext cx="3732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αλλάζει με κάθε δεύτερη επαύξηση</a:t>
            </a:r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8128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11430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34" name="Text Box 11"/>
          <p:cNvSpPr txBox="1">
            <a:spLocks noChangeArrowheads="1"/>
          </p:cNvSpPr>
          <p:nvPr/>
        </p:nvSpPr>
        <p:spPr bwMode="auto">
          <a:xfrm>
            <a:off x="1473200" y="32146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35" name="Text Box 12"/>
          <p:cNvSpPr txBox="1">
            <a:spLocks noChangeArrowheads="1"/>
          </p:cNvSpPr>
          <p:nvPr/>
        </p:nvSpPr>
        <p:spPr bwMode="auto">
          <a:xfrm>
            <a:off x="18034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36" name="Text Box 17"/>
          <p:cNvSpPr txBox="1">
            <a:spLocks noChangeArrowheads="1"/>
          </p:cNvSpPr>
          <p:nvPr/>
        </p:nvSpPr>
        <p:spPr bwMode="auto">
          <a:xfrm>
            <a:off x="8128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37" name="Text Box 18"/>
          <p:cNvSpPr txBox="1">
            <a:spLocks noChangeArrowheads="1"/>
          </p:cNvSpPr>
          <p:nvPr/>
        </p:nvSpPr>
        <p:spPr bwMode="auto">
          <a:xfrm>
            <a:off x="11430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38" name="Text Box 19"/>
          <p:cNvSpPr txBox="1">
            <a:spLocks noChangeArrowheads="1"/>
          </p:cNvSpPr>
          <p:nvPr/>
        </p:nvSpPr>
        <p:spPr bwMode="auto">
          <a:xfrm>
            <a:off x="1473200" y="36718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39" name="Text Box 20"/>
          <p:cNvSpPr txBox="1">
            <a:spLocks noChangeArrowheads="1"/>
          </p:cNvSpPr>
          <p:nvPr/>
        </p:nvSpPr>
        <p:spPr bwMode="auto">
          <a:xfrm>
            <a:off x="18034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40" name="Text Box 17"/>
          <p:cNvSpPr txBox="1">
            <a:spLocks noChangeArrowheads="1"/>
          </p:cNvSpPr>
          <p:nvPr/>
        </p:nvSpPr>
        <p:spPr bwMode="auto">
          <a:xfrm>
            <a:off x="8128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41" name="Text Box 18"/>
          <p:cNvSpPr txBox="1">
            <a:spLocks noChangeArrowheads="1"/>
          </p:cNvSpPr>
          <p:nvPr/>
        </p:nvSpPr>
        <p:spPr bwMode="auto">
          <a:xfrm>
            <a:off x="11430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42" name="Text Box 19"/>
          <p:cNvSpPr txBox="1">
            <a:spLocks noChangeArrowheads="1"/>
          </p:cNvSpPr>
          <p:nvPr/>
        </p:nvSpPr>
        <p:spPr bwMode="auto">
          <a:xfrm>
            <a:off x="1473200" y="4124325"/>
            <a:ext cx="330200" cy="376238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43" name="Text Box 20"/>
          <p:cNvSpPr txBox="1">
            <a:spLocks noChangeArrowheads="1"/>
          </p:cNvSpPr>
          <p:nvPr/>
        </p:nvSpPr>
        <p:spPr bwMode="auto">
          <a:xfrm>
            <a:off x="18034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0</a:t>
            </a:r>
          </a:p>
        </p:txBody>
      </p:sp>
      <p:sp>
        <p:nvSpPr>
          <p:cNvPr id="26644" name="Text Box 17"/>
          <p:cNvSpPr txBox="1">
            <a:spLocks noChangeArrowheads="1"/>
          </p:cNvSpPr>
          <p:nvPr/>
        </p:nvSpPr>
        <p:spPr bwMode="auto">
          <a:xfrm>
            <a:off x="8128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45" name="Text Box 18"/>
          <p:cNvSpPr txBox="1">
            <a:spLocks noChangeArrowheads="1"/>
          </p:cNvSpPr>
          <p:nvPr/>
        </p:nvSpPr>
        <p:spPr bwMode="auto">
          <a:xfrm>
            <a:off x="11430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46" name="Text Box 19"/>
          <p:cNvSpPr txBox="1">
            <a:spLocks noChangeArrowheads="1"/>
          </p:cNvSpPr>
          <p:nvPr/>
        </p:nvSpPr>
        <p:spPr bwMode="auto">
          <a:xfrm>
            <a:off x="1473200" y="4576763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47" name="Text Box 20"/>
          <p:cNvSpPr txBox="1">
            <a:spLocks noChangeArrowheads="1"/>
          </p:cNvSpPr>
          <p:nvPr/>
        </p:nvSpPr>
        <p:spPr bwMode="auto">
          <a:xfrm>
            <a:off x="18034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48" name="Text Box 9"/>
          <p:cNvSpPr txBox="1">
            <a:spLocks noChangeArrowheads="1"/>
          </p:cNvSpPr>
          <p:nvPr/>
        </p:nvSpPr>
        <p:spPr bwMode="auto">
          <a:xfrm>
            <a:off x="8128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49" name="Text Box 10"/>
          <p:cNvSpPr txBox="1">
            <a:spLocks noChangeArrowheads="1"/>
          </p:cNvSpPr>
          <p:nvPr/>
        </p:nvSpPr>
        <p:spPr bwMode="auto">
          <a:xfrm>
            <a:off x="11430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50" name="Text Box 11"/>
          <p:cNvSpPr txBox="1">
            <a:spLocks noChangeArrowheads="1"/>
          </p:cNvSpPr>
          <p:nvPr/>
        </p:nvSpPr>
        <p:spPr bwMode="auto">
          <a:xfrm>
            <a:off x="1473200" y="50434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51" name="Text Box 12"/>
          <p:cNvSpPr txBox="1">
            <a:spLocks noChangeArrowheads="1"/>
          </p:cNvSpPr>
          <p:nvPr/>
        </p:nvSpPr>
        <p:spPr bwMode="auto">
          <a:xfrm>
            <a:off x="18034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52" name="Text Box 17"/>
          <p:cNvSpPr txBox="1">
            <a:spLocks noChangeArrowheads="1"/>
          </p:cNvSpPr>
          <p:nvPr/>
        </p:nvSpPr>
        <p:spPr bwMode="auto">
          <a:xfrm>
            <a:off x="8128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53" name="Text Box 18"/>
          <p:cNvSpPr txBox="1">
            <a:spLocks noChangeArrowheads="1"/>
          </p:cNvSpPr>
          <p:nvPr/>
        </p:nvSpPr>
        <p:spPr bwMode="auto">
          <a:xfrm>
            <a:off x="11430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54" name="Text Box 19"/>
          <p:cNvSpPr txBox="1">
            <a:spLocks noChangeArrowheads="1"/>
          </p:cNvSpPr>
          <p:nvPr/>
        </p:nvSpPr>
        <p:spPr bwMode="auto">
          <a:xfrm>
            <a:off x="1473200" y="55006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55" name="Text Box 20"/>
          <p:cNvSpPr txBox="1">
            <a:spLocks noChangeArrowheads="1"/>
          </p:cNvSpPr>
          <p:nvPr/>
        </p:nvSpPr>
        <p:spPr bwMode="auto">
          <a:xfrm>
            <a:off x="18034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56" name="Text Box 17"/>
          <p:cNvSpPr txBox="1">
            <a:spLocks noChangeArrowheads="1"/>
          </p:cNvSpPr>
          <p:nvPr/>
        </p:nvSpPr>
        <p:spPr bwMode="auto">
          <a:xfrm>
            <a:off x="8128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57" name="Text Box 18"/>
          <p:cNvSpPr txBox="1">
            <a:spLocks noChangeArrowheads="1"/>
          </p:cNvSpPr>
          <p:nvPr/>
        </p:nvSpPr>
        <p:spPr bwMode="auto">
          <a:xfrm>
            <a:off x="11430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58" name="Text Box 19"/>
          <p:cNvSpPr txBox="1">
            <a:spLocks noChangeArrowheads="1"/>
          </p:cNvSpPr>
          <p:nvPr/>
        </p:nvSpPr>
        <p:spPr bwMode="auto">
          <a:xfrm>
            <a:off x="1473200" y="5953125"/>
            <a:ext cx="330200" cy="376238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59" name="Text Box 20"/>
          <p:cNvSpPr txBox="1">
            <a:spLocks noChangeArrowheads="1"/>
          </p:cNvSpPr>
          <p:nvPr/>
        </p:nvSpPr>
        <p:spPr bwMode="auto">
          <a:xfrm>
            <a:off x="18034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0</a:t>
            </a:r>
          </a:p>
        </p:txBody>
      </p:sp>
      <p:sp>
        <p:nvSpPr>
          <p:cNvPr id="26660" name="Text Box 17"/>
          <p:cNvSpPr txBox="1">
            <a:spLocks noChangeArrowheads="1"/>
          </p:cNvSpPr>
          <p:nvPr/>
        </p:nvSpPr>
        <p:spPr bwMode="auto">
          <a:xfrm>
            <a:off x="8128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61" name="Text Box 18"/>
          <p:cNvSpPr txBox="1">
            <a:spLocks noChangeArrowheads="1"/>
          </p:cNvSpPr>
          <p:nvPr/>
        </p:nvSpPr>
        <p:spPr bwMode="auto">
          <a:xfrm>
            <a:off x="11430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62" name="Text Box 19"/>
          <p:cNvSpPr txBox="1">
            <a:spLocks noChangeArrowheads="1"/>
          </p:cNvSpPr>
          <p:nvPr/>
        </p:nvSpPr>
        <p:spPr bwMode="auto">
          <a:xfrm>
            <a:off x="1473200" y="6405563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63" name="Text Box 20"/>
          <p:cNvSpPr txBox="1">
            <a:spLocks noChangeArrowheads="1"/>
          </p:cNvSpPr>
          <p:nvPr/>
        </p:nvSpPr>
        <p:spPr bwMode="auto">
          <a:xfrm>
            <a:off x="18034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64" name="Text Box 5"/>
          <p:cNvSpPr txBox="1">
            <a:spLocks noChangeArrowheads="1"/>
          </p:cNvSpPr>
          <p:nvPr/>
        </p:nvSpPr>
        <p:spPr bwMode="auto">
          <a:xfrm>
            <a:off x="26416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65" name="Text Box 6"/>
          <p:cNvSpPr txBox="1">
            <a:spLocks noChangeArrowheads="1"/>
          </p:cNvSpPr>
          <p:nvPr/>
        </p:nvSpPr>
        <p:spPr bwMode="auto">
          <a:xfrm>
            <a:off x="29718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66" name="Text Box 7"/>
          <p:cNvSpPr txBox="1">
            <a:spLocks noChangeArrowheads="1"/>
          </p:cNvSpPr>
          <p:nvPr/>
        </p:nvSpPr>
        <p:spPr bwMode="auto">
          <a:xfrm>
            <a:off x="3302000" y="32146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67" name="Text Box 8"/>
          <p:cNvSpPr txBox="1">
            <a:spLocks noChangeArrowheads="1"/>
          </p:cNvSpPr>
          <p:nvPr/>
        </p:nvSpPr>
        <p:spPr bwMode="auto">
          <a:xfrm>
            <a:off x="36322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68" name="Text Box 13"/>
          <p:cNvSpPr txBox="1">
            <a:spLocks noChangeArrowheads="1"/>
          </p:cNvSpPr>
          <p:nvPr/>
        </p:nvSpPr>
        <p:spPr bwMode="auto">
          <a:xfrm>
            <a:off x="26416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69" name="Text Box 14"/>
          <p:cNvSpPr txBox="1">
            <a:spLocks noChangeArrowheads="1"/>
          </p:cNvSpPr>
          <p:nvPr/>
        </p:nvSpPr>
        <p:spPr bwMode="auto">
          <a:xfrm>
            <a:off x="29718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70" name="Text Box 15"/>
          <p:cNvSpPr txBox="1">
            <a:spLocks noChangeArrowheads="1"/>
          </p:cNvSpPr>
          <p:nvPr/>
        </p:nvSpPr>
        <p:spPr bwMode="auto">
          <a:xfrm>
            <a:off x="3302000" y="36718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71" name="Text Box 16"/>
          <p:cNvSpPr txBox="1">
            <a:spLocks noChangeArrowheads="1"/>
          </p:cNvSpPr>
          <p:nvPr/>
        </p:nvSpPr>
        <p:spPr bwMode="auto">
          <a:xfrm>
            <a:off x="36322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72" name="Text Box 13"/>
          <p:cNvSpPr txBox="1">
            <a:spLocks noChangeArrowheads="1"/>
          </p:cNvSpPr>
          <p:nvPr/>
        </p:nvSpPr>
        <p:spPr bwMode="auto">
          <a:xfrm>
            <a:off x="26416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73" name="Text Box 14"/>
          <p:cNvSpPr txBox="1">
            <a:spLocks noChangeArrowheads="1"/>
          </p:cNvSpPr>
          <p:nvPr/>
        </p:nvSpPr>
        <p:spPr bwMode="auto">
          <a:xfrm>
            <a:off x="29718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74" name="Text Box 15"/>
          <p:cNvSpPr txBox="1">
            <a:spLocks noChangeArrowheads="1"/>
          </p:cNvSpPr>
          <p:nvPr/>
        </p:nvSpPr>
        <p:spPr bwMode="auto">
          <a:xfrm>
            <a:off x="3302000" y="4124325"/>
            <a:ext cx="330200" cy="376238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75" name="Text Box 16"/>
          <p:cNvSpPr txBox="1">
            <a:spLocks noChangeArrowheads="1"/>
          </p:cNvSpPr>
          <p:nvPr/>
        </p:nvSpPr>
        <p:spPr bwMode="auto">
          <a:xfrm>
            <a:off x="36322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76" name="Text Box 13"/>
          <p:cNvSpPr txBox="1">
            <a:spLocks noChangeArrowheads="1"/>
          </p:cNvSpPr>
          <p:nvPr/>
        </p:nvSpPr>
        <p:spPr bwMode="auto">
          <a:xfrm>
            <a:off x="26416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77" name="Text Box 14"/>
          <p:cNvSpPr txBox="1">
            <a:spLocks noChangeArrowheads="1"/>
          </p:cNvSpPr>
          <p:nvPr/>
        </p:nvSpPr>
        <p:spPr bwMode="auto">
          <a:xfrm>
            <a:off x="29718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78" name="Text Box 15"/>
          <p:cNvSpPr txBox="1">
            <a:spLocks noChangeArrowheads="1"/>
          </p:cNvSpPr>
          <p:nvPr/>
        </p:nvSpPr>
        <p:spPr bwMode="auto">
          <a:xfrm>
            <a:off x="3302000" y="4576763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79" name="Text Box 16"/>
          <p:cNvSpPr txBox="1">
            <a:spLocks noChangeArrowheads="1"/>
          </p:cNvSpPr>
          <p:nvPr/>
        </p:nvSpPr>
        <p:spPr bwMode="auto">
          <a:xfrm>
            <a:off x="36322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80" name="Text Box 5"/>
          <p:cNvSpPr txBox="1">
            <a:spLocks noChangeArrowheads="1"/>
          </p:cNvSpPr>
          <p:nvPr/>
        </p:nvSpPr>
        <p:spPr bwMode="auto">
          <a:xfrm>
            <a:off x="26416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81" name="Text Box 6"/>
          <p:cNvSpPr txBox="1">
            <a:spLocks noChangeArrowheads="1"/>
          </p:cNvSpPr>
          <p:nvPr/>
        </p:nvSpPr>
        <p:spPr bwMode="auto">
          <a:xfrm>
            <a:off x="29718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82" name="Text Box 7"/>
          <p:cNvSpPr txBox="1">
            <a:spLocks noChangeArrowheads="1"/>
          </p:cNvSpPr>
          <p:nvPr/>
        </p:nvSpPr>
        <p:spPr bwMode="auto">
          <a:xfrm>
            <a:off x="3302000" y="50434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83" name="Text Box 8"/>
          <p:cNvSpPr txBox="1">
            <a:spLocks noChangeArrowheads="1"/>
          </p:cNvSpPr>
          <p:nvPr/>
        </p:nvSpPr>
        <p:spPr bwMode="auto">
          <a:xfrm>
            <a:off x="36322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84" name="Text Box 13"/>
          <p:cNvSpPr txBox="1">
            <a:spLocks noChangeArrowheads="1"/>
          </p:cNvSpPr>
          <p:nvPr/>
        </p:nvSpPr>
        <p:spPr bwMode="auto">
          <a:xfrm>
            <a:off x="26416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85" name="Text Box 14"/>
          <p:cNvSpPr txBox="1">
            <a:spLocks noChangeArrowheads="1"/>
          </p:cNvSpPr>
          <p:nvPr/>
        </p:nvSpPr>
        <p:spPr bwMode="auto">
          <a:xfrm>
            <a:off x="29718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86" name="Text Box 15"/>
          <p:cNvSpPr txBox="1">
            <a:spLocks noChangeArrowheads="1"/>
          </p:cNvSpPr>
          <p:nvPr/>
        </p:nvSpPr>
        <p:spPr bwMode="auto">
          <a:xfrm>
            <a:off x="3302000" y="55006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87" name="Text Box 16"/>
          <p:cNvSpPr txBox="1">
            <a:spLocks noChangeArrowheads="1"/>
          </p:cNvSpPr>
          <p:nvPr/>
        </p:nvSpPr>
        <p:spPr bwMode="auto">
          <a:xfrm>
            <a:off x="36322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88" name="Text Box 13"/>
          <p:cNvSpPr txBox="1">
            <a:spLocks noChangeArrowheads="1"/>
          </p:cNvSpPr>
          <p:nvPr/>
        </p:nvSpPr>
        <p:spPr bwMode="auto">
          <a:xfrm>
            <a:off x="26416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89" name="Text Box 14"/>
          <p:cNvSpPr txBox="1">
            <a:spLocks noChangeArrowheads="1"/>
          </p:cNvSpPr>
          <p:nvPr/>
        </p:nvSpPr>
        <p:spPr bwMode="auto">
          <a:xfrm>
            <a:off x="29718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90" name="Text Box 15"/>
          <p:cNvSpPr txBox="1">
            <a:spLocks noChangeArrowheads="1"/>
          </p:cNvSpPr>
          <p:nvPr/>
        </p:nvSpPr>
        <p:spPr bwMode="auto">
          <a:xfrm>
            <a:off x="3302000" y="5953125"/>
            <a:ext cx="330200" cy="376238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91" name="Text Box 16"/>
          <p:cNvSpPr txBox="1">
            <a:spLocks noChangeArrowheads="1"/>
          </p:cNvSpPr>
          <p:nvPr/>
        </p:nvSpPr>
        <p:spPr bwMode="auto">
          <a:xfrm>
            <a:off x="36322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6692" name="Text Box 13"/>
          <p:cNvSpPr txBox="1">
            <a:spLocks noChangeArrowheads="1"/>
          </p:cNvSpPr>
          <p:nvPr/>
        </p:nvSpPr>
        <p:spPr bwMode="auto">
          <a:xfrm>
            <a:off x="26416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93" name="Text Box 14"/>
          <p:cNvSpPr txBox="1">
            <a:spLocks noChangeArrowheads="1"/>
          </p:cNvSpPr>
          <p:nvPr/>
        </p:nvSpPr>
        <p:spPr bwMode="auto">
          <a:xfrm>
            <a:off x="29718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94" name="Text Box 15"/>
          <p:cNvSpPr txBox="1">
            <a:spLocks noChangeArrowheads="1"/>
          </p:cNvSpPr>
          <p:nvPr/>
        </p:nvSpPr>
        <p:spPr bwMode="auto">
          <a:xfrm>
            <a:off x="3302000" y="6405563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6695" name="Text Box 16"/>
          <p:cNvSpPr txBox="1">
            <a:spLocks noChangeArrowheads="1"/>
          </p:cNvSpPr>
          <p:nvPr/>
        </p:nvSpPr>
        <p:spPr bwMode="auto">
          <a:xfrm>
            <a:off x="36322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73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335412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smtClean="0"/>
              <a:t>Επαύξηση </a:t>
            </a:r>
            <a:r>
              <a:rPr lang="el-GR" b="1" dirty="0"/>
              <a:t>δυαδικού μετρητή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7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Αντισταθμιστική ανάλυση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50875" y="2057400"/>
            <a:ext cx="63881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Έστω ένας μετρητής </a:t>
            </a:r>
            <a:r>
              <a:rPr lang="en-US"/>
              <a:t>C </a:t>
            </a:r>
            <a:r>
              <a:rPr lang="el-GR"/>
              <a:t>με </a:t>
            </a:r>
            <a:r>
              <a:rPr lang="en-US"/>
              <a:t>k bits</a:t>
            </a:r>
            <a:r>
              <a:rPr lang="el-GR"/>
              <a:t> </a:t>
            </a:r>
            <a:r>
              <a:rPr lang="en-US"/>
              <a:t>: </a:t>
            </a:r>
            <a:r>
              <a:rPr lang="el-GR"/>
              <a:t> μια πράξη επαύξησης θέτει</a:t>
            </a:r>
          </a:p>
        </p:txBody>
      </p:sp>
      <p:pic>
        <p:nvPicPr>
          <p:cNvPr id="27653" name="Picture 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6300" y="2667000"/>
            <a:ext cx="2311400" cy="33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7654" name="69 - TextBox"/>
          <p:cNvSpPr txBox="1">
            <a:spLocks noChangeArrowheads="1"/>
          </p:cNvSpPr>
          <p:nvPr/>
        </p:nvSpPr>
        <p:spPr bwMode="auto">
          <a:xfrm>
            <a:off x="4343400" y="3810000"/>
            <a:ext cx="2520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3</a:t>
            </a:r>
            <a:r>
              <a:rPr lang="el-GR" baseline="30000"/>
              <a:t>ο</a:t>
            </a:r>
            <a:r>
              <a:rPr lang="el-GR"/>
              <a:t> ψηφίο από το τέλος</a:t>
            </a:r>
            <a:r>
              <a:rPr lang="en-US"/>
              <a:t>:</a:t>
            </a:r>
            <a:endParaRPr lang="el-GR"/>
          </a:p>
        </p:txBody>
      </p:sp>
      <p:sp>
        <p:nvSpPr>
          <p:cNvPr id="27655" name="70 - Ορθογώνιο"/>
          <p:cNvSpPr>
            <a:spLocks noChangeArrowheads="1"/>
          </p:cNvSpPr>
          <p:nvPr/>
        </p:nvSpPr>
        <p:spPr bwMode="auto">
          <a:xfrm>
            <a:off x="4800600" y="4267200"/>
            <a:ext cx="3684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αλλάζει με κάθε τέταρτη επαύξηση</a:t>
            </a:r>
          </a:p>
        </p:txBody>
      </p:sp>
      <p:sp>
        <p:nvSpPr>
          <p:cNvPr id="27656" name="Text Box 9"/>
          <p:cNvSpPr txBox="1">
            <a:spLocks noChangeArrowheads="1"/>
          </p:cNvSpPr>
          <p:nvPr/>
        </p:nvSpPr>
        <p:spPr bwMode="auto">
          <a:xfrm>
            <a:off x="8128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657" name="Text Box 10"/>
          <p:cNvSpPr txBox="1">
            <a:spLocks noChangeArrowheads="1"/>
          </p:cNvSpPr>
          <p:nvPr/>
        </p:nvSpPr>
        <p:spPr bwMode="auto">
          <a:xfrm>
            <a:off x="1143000" y="32146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658" name="Text Box 11"/>
          <p:cNvSpPr txBox="1">
            <a:spLocks noChangeArrowheads="1"/>
          </p:cNvSpPr>
          <p:nvPr/>
        </p:nvSpPr>
        <p:spPr bwMode="auto">
          <a:xfrm>
            <a:off x="14732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659" name="Text Box 12"/>
          <p:cNvSpPr txBox="1">
            <a:spLocks noChangeArrowheads="1"/>
          </p:cNvSpPr>
          <p:nvPr/>
        </p:nvSpPr>
        <p:spPr bwMode="auto">
          <a:xfrm>
            <a:off x="18034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660" name="Text Box 17"/>
          <p:cNvSpPr txBox="1">
            <a:spLocks noChangeArrowheads="1"/>
          </p:cNvSpPr>
          <p:nvPr/>
        </p:nvSpPr>
        <p:spPr bwMode="auto">
          <a:xfrm>
            <a:off x="8128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661" name="Text Box 18"/>
          <p:cNvSpPr txBox="1">
            <a:spLocks noChangeArrowheads="1"/>
          </p:cNvSpPr>
          <p:nvPr/>
        </p:nvSpPr>
        <p:spPr bwMode="auto">
          <a:xfrm>
            <a:off x="1143000" y="36718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662" name="Text Box 19"/>
          <p:cNvSpPr txBox="1">
            <a:spLocks noChangeArrowheads="1"/>
          </p:cNvSpPr>
          <p:nvPr/>
        </p:nvSpPr>
        <p:spPr bwMode="auto">
          <a:xfrm>
            <a:off x="14732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663" name="Text Box 20"/>
          <p:cNvSpPr txBox="1">
            <a:spLocks noChangeArrowheads="1"/>
          </p:cNvSpPr>
          <p:nvPr/>
        </p:nvSpPr>
        <p:spPr bwMode="auto">
          <a:xfrm>
            <a:off x="18034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664" name="Text Box 17"/>
          <p:cNvSpPr txBox="1">
            <a:spLocks noChangeArrowheads="1"/>
          </p:cNvSpPr>
          <p:nvPr/>
        </p:nvSpPr>
        <p:spPr bwMode="auto">
          <a:xfrm>
            <a:off x="8128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665" name="Text Box 18"/>
          <p:cNvSpPr txBox="1">
            <a:spLocks noChangeArrowheads="1"/>
          </p:cNvSpPr>
          <p:nvPr/>
        </p:nvSpPr>
        <p:spPr bwMode="auto">
          <a:xfrm>
            <a:off x="1143000" y="4124325"/>
            <a:ext cx="330200" cy="376238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666" name="Text Box 19"/>
          <p:cNvSpPr txBox="1">
            <a:spLocks noChangeArrowheads="1"/>
          </p:cNvSpPr>
          <p:nvPr/>
        </p:nvSpPr>
        <p:spPr bwMode="auto">
          <a:xfrm>
            <a:off x="14732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667" name="Text Box 20"/>
          <p:cNvSpPr txBox="1">
            <a:spLocks noChangeArrowheads="1"/>
          </p:cNvSpPr>
          <p:nvPr/>
        </p:nvSpPr>
        <p:spPr bwMode="auto">
          <a:xfrm>
            <a:off x="18034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0</a:t>
            </a:r>
          </a:p>
        </p:txBody>
      </p:sp>
      <p:sp>
        <p:nvSpPr>
          <p:cNvPr id="27668" name="Text Box 17"/>
          <p:cNvSpPr txBox="1">
            <a:spLocks noChangeArrowheads="1"/>
          </p:cNvSpPr>
          <p:nvPr/>
        </p:nvSpPr>
        <p:spPr bwMode="auto">
          <a:xfrm>
            <a:off x="8128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669" name="Text Box 18"/>
          <p:cNvSpPr txBox="1">
            <a:spLocks noChangeArrowheads="1"/>
          </p:cNvSpPr>
          <p:nvPr/>
        </p:nvSpPr>
        <p:spPr bwMode="auto">
          <a:xfrm>
            <a:off x="1143000" y="4576763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670" name="Text Box 19"/>
          <p:cNvSpPr txBox="1">
            <a:spLocks noChangeArrowheads="1"/>
          </p:cNvSpPr>
          <p:nvPr/>
        </p:nvSpPr>
        <p:spPr bwMode="auto">
          <a:xfrm>
            <a:off x="14732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671" name="Text Box 20"/>
          <p:cNvSpPr txBox="1">
            <a:spLocks noChangeArrowheads="1"/>
          </p:cNvSpPr>
          <p:nvPr/>
        </p:nvSpPr>
        <p:spPr bwMode="auto">
          <a:xfrm>
            <a:off x="18034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672" name="Text Box 9"/>
          <p:cNvSpPr txBox="1">
            <a:spLocks noChangeArrowheads="1"/>
          </p:cNvSpPr>
          <p:nvPr/>
        </p:nvSpPr>
        <p:spPr bwMode="auto">
          <a:xfrm>
            <a:off x="8128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673" name="Text Box 10"/>
          <p:cNvSpPr txBox="1">
            <a:spLocks noChangeArrowheads="1"/>
          </p:cNvSpPr>
          <p:nvPr/>
        </p:nvSpPr>
        <p:spPr bwMode="auto">
          <a:xfrm>
            <a:off x="1143000" y="50434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674" name="Text Box 11"/>
          <p:cNvSpPr txBox="1">
            <a:spLocks noChangeArrowheads="1"/>
          </p:cNvSpPr>
          <p:nvPr/>
        </p:nvSpPr>
        <p:spPr bwMode="auto">
          <a:xfrm>
            <a:off x="14732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675" name="Text Box 12"/>
          <p:cNvSpPr txBox="1">
            <a:spLocks noChangeArrowheads="1"/>
          </p:cNvSpPr>
          <p:nvPr/>
        </p:nvSpPr>
        <p:spPr bwMode="auto">
          <a:xfrm>
            <a:off x="18034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676" name="Text Box 17"/>
          <p:cNvSpPr txBox="1">
            <a:spLocks noChangeArrowheads="1"/>
          </p:cNvSpPr>
          <p:nvPr/>
        </p:nvSpPr>
        <p:spPr bwMode="auto">
          <a:xfrm>
            <a:off x="8128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677" name="Text Box 18"/>
          <p:cNvSpPr txBox="1">
            <a:spLocks noChangeArrowheads="1"/>
          </p:cNvSpPr>
          <p:nvPr/>
        </p:nvSpPr>
        <p:spPr bwMode="auto">
          <a:xfrm>
            <a:off x="1143000" y="55006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678" name="Text Box 19"/>
          <p:cNvSpPr txBox="1">
            <a:spLocks noChangeArrowheads="1"/>
          </p:cNvSpPr>
          <p:nvPr/>
        </p:nvSpPr>
        <p:spPr bwMode="auto">
          <a:xfrm>
            <a:off x="14732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679" name="Text Box 20"/>
          <p:cNvSpPr txBox="1">
            <a:spLocks noChangeArrowheads="1"/>
          </p:cNvSpPr>
          <p:nvPr/>
        </p:nvSpPr>
        <p:spPr bwMode="auto">
          <a:xfrm>
            <a:off x="18034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680" name="Text Box 17"/>
          <p:cNvSpPr txBox="1">
            <a:spLocks noChangeArrowheads="1"/>
          </p:cNvSpPr>
          <p:nvPr/>
        </p:nvSpPr>
        <p:spPr bwMode="auto">
          <a:xfrm>
            <a:off x="8128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681" name="Text Box 18"/>
          <p:cNvSpPr txBox="1">
            <a:spLocks noChangeArrowheads="1"/>
          </p:cNvSpPr>
          <p:nvPr/>
        </p:nvSpPr>
        <p:spPr bwMode="auto">
          <a:xfrm>
            <a:off x="1143000" y="5953125"/>
            <a:ext cx="330200" cy="376238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682" name="Text Box 19"/>
          <p:cNvSpPr txBox="1">
            <a:spLocks noChangeArrowheads="1"/>
          </p:cNvSpPr>
          <p:nvPr/>
        </p:nvSpPr>
        <p:spPr bwMode="auto">
          <a:xfrm>
            <a:off x="14732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683" name="Text Box 20"/>
          <p:cNvSpPr txBox="1">
            <a:spLocks noChangeArrowheads="1"/>
          </p:cNvSpPr>
          <p:nvPr/>
        </p:nvSpPr>
        <p:spPr bwMode="auto">
          <a:xfrm>
            <a:off x="18034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0</a:t>
            </a:r>
          </a:p>
        </p:txBody>
      </p:sp>
      <p:sp>
        <p:nvSpPr>
          <p:cNvPr id="27684" name="Text Box 17"/>
          <p:cNvSpPr txBox="1">
            <a:spLocks noChangeArrowheads="1"/>
          </p:cNvSpPr>
          <p:nvPr/>
        </p:nvSpPr>
        <p:spPr bwMode="auto">
          <a:xfrm>
            <a:off x="8128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685" name="Text Box 18"/>
          <p:cNvSpPr txBox="1">
            <a:spLocks noChangeArrowheads="1"/>
          </p:cNvSpPr>
          <p:nvPr/>
        </p:nvSpPr>
        <p:spPr bwMode="auto">
          <a:xfrm>
            <a:off x="1143000" y="6405563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686" name="Text Box 19"/>
          <p:cNvSpPr txBox="1">
            <a:spLocks noChangeArrowheads="1"/>
          </p:cNvSpPr>
          <p:nvPr/>
        </p:nvSpPr>
        <p:spPr bwMode="auto">
          <a:xfrm>
            <a:off x="14732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687" name="Text Box 20"/>
          <p:cNvSpPr txBox="1">
            <a:spLocks noChangeArrowheads="1"/>
          </p:cNvSpPr>
          <p:nvPr/>
        </p:nvSpPr>
        <p:spPr bwMode="auto">
          <a:xfrm>
            <a:off x="18034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688" name="Text Box 5"/>
          <p:cNvSpPr txBox="1">
            <a:spLocks noChangeArrowheads="1"/>
          </p:cNvSpPr>
          <p:nvPr/>
        </p:nvSpPr>
        <p:spPr bwMode="auto">
          <a:xfrm>
            <a:off x="26416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689" name="Text Box 6"/>
          <p:cNvSpPr txBox="1">
            <a:spLocks noChangeArrowheads="1"/>
          </p:cNvSpPr>
          <p:nvPr/>
        </p:nvSpPr>
        <p:spPr bwMode="auto">
          <a:xfrm>
            <a:off x="2971800" y="32146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690" name="Text Box 7"/>
          <p:cNvSpPr txBox="1">
            <a:spLocks noChangeArrowheads="1"/>
          </p:cNvSpPr>
          <p:nvPr/>
        </p:nvSpPr>
        <p:spPr bwMode="auto">
          <a:xfrm>
            <a:off x="33020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691" name="Text Box 8"/>
          <p:cNvSpPr txBox="1">
            <a:spLocks noChangeArrowheads="1"/>
          </p:cNvSpPr>
          <p:nvPr/>
        </p:nvSpPr>
        <p:spPr bwMode="auto">
          <a:xfrm>
            <a:off x="36322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692" name="Text Box 13"/>
          <p:cNvSpPr txBox="1">
            <a:spLocks noChangeArrowheads="1"/>
          </p:cNvSpPr>
          <p:nvPr/>
        </p:nvSpPr>
        <p:spPr bwMode="auto">
          <a:xfrm>
            <a:off x="26416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693" name="Text Box 14"/>
          <p:cNvSpPr txBox="1">
            <a:spLocks noChangeArrowheads="1"/>
          </p:cNvSpPr>
          <p:nvPr/>
        </p:nvSpPr>
        <p:spPr bwMode="auto">
          <a:xfrm>
            <a:off x="2971800" y="36718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694" name="Text Box 15"/>
          <p:cNvSpPr txBox="1">
            <a:spLocks noChangeArrowheads="1"/>
          </p:cNvSpPr>
          <p:nvPr/>
        </p:nvSpPr>
        <p:spPr bwMode="auto">
          <a:xfrm>
            <a:off x="33020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695" name="Text Box 16"/>
          <p:cNvSpPr txBox="1">
            <a:spLocks noChangeArrowheads="1"/>
          </p:cNvSpPr>
          <p:nvPr/>
        </p:nvSpPr>
        <p:spPr bwMode="auto">
          <a:xfrm>
            <a:off x="36322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696" name="Text Box 13"/>
          <p:cNvSpPr txBox="1">
            <a:spLocks noChangeArrowheads="1"/>
          </p:cNvSpPr>
          <p:nvPr/>
        </p:nvSpPr>
        <p:spPr bwMode="auto">
          <a:xfrm>
            <a:off x="26416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697" name="Text Box 14"/>
          <p:cNvSpPr txBox="1">
            <a:spLocks noChangeArrowheads="1"/>
          </p:cNvSpPr>
          <p:nvPr/>
        </p:nvSpPr>
        <p:spPr bwMode="auto">
          <a:xfrm>
            <a:off x="2971800" y="4124325"/>
            <a:ext cx="330200" cy="376238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698" name="Text Box 15"/>
          <p:cNvSpPr txBox="1">
            <a:spLocks noChangeArrowheads="1"/>
          </p:cNvSpPr>
          <p:nvPr/>
        </p:nvSpPr>
        <p:spPr bwMode="auto">
          <a:xfrm>
            <a:off x="33020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699" name="Text Box 16"/>
          <p:cNvSpPr txBox="1">
            <a:spLocks noChangeArrowheads="1"/>
          </p:cNvSpPr>
          <p:nvPr/>
        </p:nvSpPr>
        <p:spPr bwMode="auto">
          <a:xfrm>
            <a:off x="36322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700" name="Text Box 13"/>
          <p:cNvSpPr txBox="1">
            <a:spLocks noChangeArrowheads="1"/>
          </p:cNvSpPr>
          <p:nvPr/>
        </p:nvSpPr>
        <p:spPr bwMode="auto">
          <a:xfrm>
            <a:off x="26416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701" name="Text Box 14"/>
          <p:cNvSpPr txBox="1">
            <a:spLocks noChangeArrowheads="1"/>
          </p:cNvSpPr>
          <p:nvPr/>
        </p:nvSpPr>
        <p:spPr bwMode="auto">
          <a:xfrm>
            <a:off x="2971800" y="4576763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702" name="Text Box 15"/>
          <p:cNvSpPr txBox="1">
            <a:spLocks noChangeArrowheads="1"/>
          </p:cNvSpPr>
          <p:nvPr/>
        </p:nvSpPr>
        <p:spPr bwMode="auto">
          <a:xfrm>
            <a:off x="33020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703" name="Text Box 16"/>
          <p:cNvSpPr txBox="1">
            <a:spLocks noChangeArrowheads="1"/>
          </p:cNvSpPr>
          <p:nvPr/>
        </p:nvSpPr>
        <p:spPr bwMode="auto">
          <a:xfrm>
            <a:off x="36322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704" name="Text Box 5"/>
          <p:cNvSpPr txBox="1">
            <a:spLocks noChangeArrowheads="1"/>
          </p:cNvSpPr>
          <p:nvPr/>
        </p:nvSpPr>
        <p:spPr bwMode="auto">
          <a:xfrm>
            <a:off x="26416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705" name="Text Box 6"/>
          <p:cNvSpPr txBox="1">
            <a:spLocks noChangeArrowheads="1"/>
          </p:cNvSpPr>
          <p:nvPr/>
        </p:nvSpPr>
        <p:spPr bwMode="auto">
          <a:xfrm>
            <a:off x="2971800" y="50434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706" name="Text Box 7"/>
          <p:cNvSpPr txBox="1">
            <a:spLocks noChangeArrowheads="1"/>
          </p:cNvSpPr>
          <p:nvPr/>
        </p:nvSpPr>
        <p:spPr bwMode="auto">
          <a:xfrm>
            <a:off x="33020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707" name="Text Box 8"/>
          <p:cNvSpPr txBox="1">
            <a:spLocks noChangeArrowheads="1"/>
          </p:cNvSpPr>
          <p:nvPr/>
        </p:nvSpPr>
        <p:spPr bwMode="auto">
          <a:xfrm>
            <a:off x="36322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708" name="Text Box 13"/>
          <p:cNvSpPr txBox="1">
            <a:spLocks noChangeArrowheads="1"/>
          </p:cNvSpPr>
          <p:nvPr/>
        </p:nvSpPr>
        <p:spPr bwMode="auto">
          <a:xfrm>
            <a:off x="26416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709" name="Text Box 14"/>
          <p:cNvSpPr txBox="1">
            <a:spLocks noChangeArrowheads="1"/>
          </p:cNvSpPr>
          <p:nvPr/>
        </p:nvSpPr>
        <p:spPr bwMode="auto">
          <a:xfrm>
            <a:off x="2971800" y="55006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710" name="Text Box 15"/>
          <p:cNvSpPr txBox="1">
            <a:spLocks noChangeArrowheads="1"/>
          </p:cNvSpPr>
          <p:nvPr/>
        </p:nvSpPr>
        <p:spPr bwMode="auto">
          <a:xfrm>
            <a:off x="33020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711" name="Text Box 16"/>
          <p:cNvSpPr txBox="1">
            <a:spLocks noChangeArrowheads="1"/>
          </p:cNvSpPr>
          <p:nvPr/>
        </p:nvSpPr>
        <p:spPr bwMode="auto">
          <a:xfrm>
            <a:off x="36322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712" name="Text Box 13"/>
          <p:cNvSpPr txBox="1">
            <a:spLocks noChangeArrowheads="1"/>
          </p:cNvSpPr>
          <p:nvPr/>
        </p:nvSpPr>
        <p:spPr bwMode="auto">
          <a:xfrm>
            <a:off x="26416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713" name="Text Box 14"/>
          <p:cNvSpPr txBox="1">
            <a:spLocks noChangeArrowheads="1"/>
          </p:cNvSpPr>
          <p:nvPr/>
        </p:nvSpPr>
        <p:spPr bwMode="auto">
          <a:xfrm>
            <a:off x="2971800" y="5953125"/>
            <a:ext cx="330200" cy="376238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714" name="Text Box 15"/>
          <p:cNvSpPr txBox="1">
            <a:spLocks noChangeArrowheads="1"/>
          </p:cNvSpPr>
          <p:nvPr/>
        </p:nvSpPr>
        <p:spPr bwMode="auto">
          <a:xfrm>
            <a:off x="33020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715" name="Text Box 16"/>
          <p:cNvSpPr txBox="1">
            <a:spLocks noChangeArrowheads="1"/>
          </p:cNvSpPr>
          <p:nvPr/>
        </p:nvSpPr>
        <p:spPr bwMode="auto">
          <a:xfrm>
            <a:off x="36322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7716" name="Text Box 13"/>
          <p:cNvSpPr txBox="1">
            <a:spLocks noChangeArrowheads="1"/>
          </p:cNvSpPr>
          <p:nvPr/>
        </p:nvSpPr>
        <p:spPr bwMode="auto">
          <a:xfrm>
            <a:off x="26416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717" name="Text Box 14"/>
          <p:cNvSpPr txBox="1">
            <a:spLocks noChangeArrowheads="1"/>
          </p:cNvSpPr>
          <p:nvPr/>
        </p:nvSpPr>
        <p:spPr bwMode="auto">
          <a:xfrm>
            <a:off x="2971800" y="6405563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718" name="Text Box 15"/>
          <p:cNvSpPr txBox="1">
            <a:spLocks noChangeArrowheads="1"/>
          </p:cNvSpPr>
          <p:nvPr/>
        </p:nvSpPr>
        <p:spPr bwMode="auto">
          <a:xfrm>
            <a:off x="33020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7719" name="Text Box 16"/>
          <p:cNvSpPr txBox="1">
            <a:spLocks noChangeArrowheads="1"/>
          </p:cNvSpPr>
          <p:nvPr/>
        </p:nvSpPr>
        <p:spPr bwMode="auto">
          <a:xfrm>
            <a:off x="36322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73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335412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smtClean="0"/>
              <a:t>Επαύξηση </a:t>
            </a:r>
            <a:r>
              <a:rPr lang="el-GR" b="1" dirty="0"/>
              <a:t>δυαδικού μετρητή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7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Αντισταθμιστική ανάλυση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50875" y="2057400"/>
            <a:ext cx="63881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Έστω ένας μετρητής </a:t>
            </a:r>
            <a:r>
              <a:rPr lang="en-US"/>
              <a:t>C </a:t>
            </a:r>
            <a:r>
              <a:rPr lang="el-GR"/>
              <a:t>με </a:t>
            </a:r>
            <a:r>
              <a:rPr lang="en-US"/>
              <a:t>k bits</a:t>
            </a:r>
            <a:r>
              <a:rPr lang="el-GR"/>
              <a:t> </a:t>
            </a:r>
            <a:r>
              <a:rPr lang="en-US"/>
              <a:t>: </a:t>
            </a:r>
            <a:r>
              <a:rPr lang="el-GR"/>
              <a:t> μια πράξη επαύξησης θέτει</a:t>
            </a:r>
          </a:p>
        </p:txBody>
      </p:sp>
      <p:pic>
        <p:nvPicPr>
          <p:cNvPr id="28677" name="Picture 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6300" y="2667000"/>
            <a:ext cx="2311400" cy="33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8678" name="69 - TextBox"/>
          <p:cNvSpPr txBox="1">
            <a:spLocks noChangeArrowheads="1"/>
          </p:cNvSpPr>
          <p:nvPr/>
        </p:nvSpPr>
        <p:spPr bwMode="auto">
          <a:xfrm>
            <a:off x="4343400" y="3810000"/>
            <a:ext cx="2520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4</a:t>
            </a:r>
            <a:r>
              <a:rPr lang="el-GR" baseline="30000"/>
              <a:t>ο</a:t>
            </a:r>
            <a:r>
              <a:rPr lang="el-GR"/>
              <a:t> ψηφίο από το τέλος</a:t>
            </a:r>
            <a:r>
              <a:rPr lang="en-US"/>
              <a:t>:</a:t>
            </a:r>
            <a:endParaRPr lang="el-GR"/>
          </a:p>
        </p:txBody>
      </p:sp>
      <p:sp>
        <p:nvSpPr>
          <p:cNvPr id="28679" name="70 - Ορθογώνιο"/>
          <p:cNvSpPr>
            <a:spLocks noChangeArrowheads="1"/>
          </p:cNvSpPr>
          <p:nvPr/>
        </p:nvSpPr>
        <p:spPr bwMode="auto">
          <a:xfrm>
            <a:off x="4800600" y="4267200"/>
            <a:ext cx="3549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αλλάζει με κάθε όγδοη επαύξηση</a:t>
            </a:r>
          </a:p>
        </p:txBody>
      </p:sp>
      <p:sp>
        <p:nvSpPr>
          <p:cNvPr id="28680" name="Text Box 9"/>
          <p:cNvSpPr txBox="1">
            <a:spLocks noChangeArrowheads="1"/>
          </p:cNvSpPr>
          <p:nvPr/>
        </p:nvSpPr>
        <p:spPr bwMode="auto">
          <a:xfrm>
            <a:off x="812800" y="32146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11430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14732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683" name="Text Box 12"/>
          <p:cNvSpPr txBox="1">
            <a:spLocks noChangeArrowheads="1"/>
          </p:cNvSpPr>
          <p:nvPr/>
        </p:nvSpPr>
        <p:spPr bwMode="auto">
          <a:xfrm>
            <a:off x="18034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684" name="Text Box 17"/>
          <p:cNvSpPr txBox="1">
            <a:spLocks noChangeArrowheads="1"/>
          </p:cNvSpPr>
          <p:nvPr/>
        </p:nvSpPr>
        <p:spPr bwMode="auto">
          <a:xfrm>
            <a:off x="812800" y="36718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685" name="Text Box 18"/>
          <p:cNvSpPr txBox="1">
            <a:spLocks noChangeArrowheads="1"/>
          </p:cNvSpPr>
          <p:nvPr/>
        </p:nvSpPr>
        <p:spPr bwMode="auto">
          <a:xfrm>
            <a:off x="11430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686" name="Text Box 19"/>
          <p:cNvSpPr txBox="1">
            <a:spLocks noChangeArrowheads="1"/>
          </p:cNvSpPr>
          <p:nvPr/>
        </p:nvSpPr>
        <p:spPr bwMode="auto">
          <a:xfrm>
            <a:off x="14732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687" name="Text Box 20"/>
          <p:cNvSpPr txBox="1">
            <a:spLocks noChangeArrowheads="1"/>
          </p:cNvSpPr>
          <p:nvPr/>
        </p:nvSpPr>
        <p:spPr bwMode="auto">
          <a:xfrm>
            <a:off x="18034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688" name="Text Box 17"/>
          <p:cNvSpPr txBox="1">
            <a:spLocks noChangeArrowheads="1"/>
          </p:cNvSpPr>
          <p:nvPr/>
        </p:nvSpPr>
        <p:spPr bwMode="auto">
          <a:xfrm>
            <a:off x="812800" y="4124325"/>
            <a:ext cx="330200" cy="376238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689" name="Text Box 18"/>
          <p:cNvSpPr txBox="1">
            <a:spLocks noChangeArrowheads="1"/>
          </p:cNvSpPr>
          <p:nvPr/>
        </p:nvSpPr>
        <p:spPr bwMode="auto">
          <a:xfrm>
            <a:off x="11430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690" name="Text Box 19"/>
          <p:cNvSpPr txBox="1">
            <a:spLocks noChangeArrowheads="1"/>
          </p:cNvSpPr>
          <p:nvPr/>
        </p:nvSpPr>
        <p:spPr bwMode="auto">
          <a:xfrm>
            <a:off x="14732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691" name="Text Box 20"/>
          <p:cNvSpPr txBox="1">
            <a:spLocks noChangeArrowheads="1"/>
          </p:cNvSpPr>
          <p:nvPr/>
        </p:nvSpPr>
        <p:spPr bwMode="auto">
          <a:xfrm>
            <a:off x="18034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0</a:t>
            </a:r>
          </a:p>
        </p:txBody>
      </p:sp>
      <p:sp>
        <p:nvSpPr>
          <p:cNvPr id="28692" name="Text Box 17"/>
          <p:cNvSpPr txBox="1">
            <a:spLocks noChangeArrowheads="1"/>
          </p:cNvSpPr>
          <p:nvPr/>
        </p:nvSpPr>
        <p:spPr bwMode="auto">
          <a:xfrm>
            <a:off x="812800" y="4576763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693" name="Text Box 18"/>
          <p:cNvSpPr txBox="1">
            <a:spLocks noChangeArrowheads="1"/>
          </p:cNvSpPr>
          <p:nvPr/>
        </p:nvSpPr>
        <p:spPr bwMode="auto">
          <a:xfrm>
            <a:off x="11430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694" name="Text Box 19"/>
          <p:cNvSpPr txBox="1">
            <a:spLocks noChangeArrowheads="1"/>
          </p:cNvSpPr>
          <p:nvPr/>
        </p:nvSpPr>
        <p:spPr bwMode="auto">
          <a:xfrm>
            <a:off x="14732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695" name="Text Box 20"/>
          <p:cNvSpPr txBox="1">
            <a:spLocks noChangeArrowheads="1"/>
          </p:cNvSpPr>
          <p:nvPr/>
        </p:nvSpPr>
        <p:spPr bwMode="auto">
          <a:xfrm>
            <a:off x="18034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696" name="Text Box 9"/>
          <p:cNvSpPr txBox="1">
            <a:spLocks noChangeArrowheads="1"/>
          </p:cNvSpPr>
          <p:nvPr/>
        </p:nvSpPr>
        <p:spPr bwMode="auto">
          <a:xfrm>
            <a:off x="812800" y="50434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697" name="Text Box 10"/>
          <p:cNvSpPr txBox="1">
            <a:spLocks noChangeArrowheads="1"/>
          </p:cNvSpPr>
          <p:nvPr/>
        </p:nvSpPr>
        <p:spPr bwMode="auto">
          <a:xfrm>
            <a:off x="11430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698" name="Text Box 11"/>
          <p:cNvSpPr txBox="1">
            <a:spLocks noChangeArrowheads="1"/>
          </p:cNvSpPr>
          <p:nvPr/>
        </p:nvSpPr>
        <p:spPr bwMode="auto">
          <a:xfrm>
            <a:off x="14732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699" name="Text Box 12"/>
          <p:cNvSpPr txBox="1">
            <a:spLocks noChangeArrowheads="1"/>
          </p:cNvSpPr>
          <p:nvPr/>
        </p:nvSpPr>
        <p:spPr bwMode="auto">
          <a:xfrm>
            <a:off x="18034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700" name="Text Box 17"/>
          <p:cNvSpPr txBox="1">
            <a:spLocks noChangeArrowheads="1"/>
          </p:cNvSpPr>
          <p:nvPr/>
        </p:nvSpPr>
        <p:spPr bwMode="auto">
          <a:xfrm>
            <a:off x="812800" y="55006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701" name="Text Box 18"/>
          <p:cNvSpPr txBox="1">
            <a:spLocks noChangeArrowheads="1"/>
          </p:cNvSpPr>
          <p:nvPr/>
        </p:nvSpPr>
        <p:spPr bwMode="auto">
          <a:xfrm>
            <a:off x="11430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702" name="Text Box 19"/>
          <p:cNvSpPr txBox="1">
            <a:spLocks noChangeArrowheads="1"/>
          </p:cNvSpPr>
          <p:nvPr/>
        </p:nvSpPr>
        <p:spPr bwMode="auto">
          <a:xfrm>
            <a:off x="14732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703" name="Text Box 20"/>
          <p:cNvSpPr txBox="1">
            <a:spLocks noChangeArrowheads="1"/>
          </p:cNvSpPr>
          <p:nvPr/>
        </p:nvSpPr>
        <p:spPr bwMode="auto">
          <a:xfrm>
            <a:off x="18034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704" name="Text Box 17"/>
          <p:cNvSpPr txBox="1">
            <a:spLocks noChangeArrowheads="1"/>
          </p:cNvSpPr>
          <p:nvPr/>
        </p:nvSpPr>
        <p:spPr bwMode="auto">
          <a:xfrm>
            <a:off x="812800" y="5953125"/>
            <a:ext cx="330200" cy="376238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705" name="Text Box 18"/>
          <p:cNvSpPr txBox="1">
            <a:spLocks noChangeArrowheads="1"/>
          </p:cNvSpPr>
          <p:nvPr/>
        </p:nvSpPr>
        <p:spPr bwMode="auto">
          <a:xfrm>
            <a:off x="11430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706" name="Text Box 19"/>
          <p:cNvSpPr txBox="1">
            <a:spLocks noChangeArrowheads="1"/>
          </p:cNvSpPr>
          <p:nvPr/>
        </p:nvSpPr>
        <p:spPr bwMode="auto">
          <a:xfrm>
            <a:off x="14732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707" name="Text Box 20"/>
          <p:cNvSpPr txBox="1">
            <a:spLocks noChangeArrowheads="1"/>
          </p:cNvSpPr>
          <p:nvPr/>
        </p:nvSpPr>
        <p:spPr bwMode="auto">
          <a:xfrm>
            <a:off x="18034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0</a:t>
            </a:r>
          </a:p>
        </p:txBody>
      </p:sp>
      <p:sp>
        <p:nvSpPr>
          <p:cNvPr id="28708" name="Text Box 17"/>
          <p:cNvSpPr txBox="1">
            <a:spLocks noChangeArrowheads="1"/>
          </p:cNvSpPr>
          <p:nvPr/>
        </p:nvSpPr>
        <p:spPr bwMode="auto">
          <a:xfrm>
            <a:off x="812800" y="6405563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709" name="Text Box 18"/>
          <p:cNvSpPr txBox="1">
            <a:spLocks noChangeArrowheads="1"/>
          </p:cNvSpPr>
          <p:nvPr/>
        </p:nvSpPr>
        <p:spPr bwMode="auto">
          <a:xfrm>
            <a:off x="11430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710" name="Text Box 19"/>
          <p:cNvSpPr txBox="1">
            <a:spLocks noChangeArrowheads="1"/>
          </p:cNvSpPr>
          <p:nvPr/>
        </p:nvSpPr>
        <p:spPr bwMode="auto">
          <a:xfrm>
            <a:off x="14732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711" name="Text Box 20"/>
          <p:cNvSpPr txBox="1">
            <a:spLocks noChangeArrowheads="1"/>
          </p:cNvSpPr>
          <p:nvPr/>
        </p:nvSpPr>
        <p:spPr bwMode="auto">
          <a:xfrm>
            <a:off x="18034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712" name="Text Box 5"/>
          <p:cNvSpPr txBox="1">
            <a:spLocks noChangeArrowheads="1"/>
          </p:cNvSpPr>
          <p:nvPr/>
        </p:nvSpPr>
        <p:spPr bwMode="auto">
          <a:xfrm>
            <a:off x="2641600" y="32146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713" name="Text Box 6"/>
          <p:cNvSpPr txBox="1">
            <a:spLocks noChangeArrowheads="1"/>
          </p:cNvSpPr>
          <p:nvPr/>
        </p:nvSpPr>
        <p:spPr bwMode="auto">
          <a:xfrm>
            <a:off x="29718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714" name="Text Box 7"/>
          <p:cNvSpPr txBox="1">
            <a:spLocks noChangeArrowheads="1"/>
          </p:cNvSpPr>
          <p:nvPr/>
        </p:nvSpPr>
        <p:spPr bwMode="auto">
          <a:xfrm>
            <a:off x="33020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715" name="Text Box 8"/>
          <p:cNvSpPr txBox="1">
            <a:spLocks noChangeArrowheads="1"/>
          </p:cNvSpPr>
          <p:nvPr/>
        </p:nvSpPr>
        <p:spPr bwMode="auto">
          <a:xfrm>
            <a:off x="3632200" y="3214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716" name="Text Box 13"/>
          <p:cNvSpPr txBox="1">
            <a:spLocks noChangeArrowheads="1"/>
          </p:cNvSpPr>
          <p:nvPr/>
        </p:nvSpPr>
        <p:spPr bwMode="auto">
          <a:xfrm>
            <a:off x="2641600" y="36718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717" name="Text Box 14"/>
          <p:cNvSpPr txBox="1">
            <a:spLocks noChangeArrowheads="1"/>
          </p:cNvSpPr>
          <p:nvPr/>
        </p:nvSpPr>
        <p:spPr bwMode="auto">
          <a:xfrm>
            <a:off x="29718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718" name="Text Box 15"/>
          <p:cNvSpPr txBox="1">
            <a:spLocks noChangeArrowheads="1"/>
          </p:cNvSpPr>
          <p:nvPr/>
        </p:nvSpPr>
        <p:spPr bwMode="auto">
          <a:xfrm>
            <a:off x="33020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719" name="Text Box 16"/>
          <p:cNvSpPr txBox="1">
            <a:spLocks noChangeArrowheads="1"/>
          </p:cNvSpPr>
          <p:nvPr/>
        </p:nvSpPr>
        <p:spPr bwMode="auto">
          <a:xfrm>
            <a:off x="3632200" y="36718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720" name="Text Box 13"/>
          <p:cNvSpPr txBox="1">
            <a:spLocks noChangeArrowheads="1"/>
          </p:cNvSpPr>
          <p:nvPr/>
        </p:nvSpPr>
        <p:spPr bwMode="auto">
          <a:xfrm>
            <a:off x="2641600" y="4124325"/>
            <a:ext cx="330200" cy="376238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721" name="Text Box 14"/>
          <p:cNvSpPr txBox="1">
            <a:spLocks noChangeArrowheads="1"/>
          </p:cNvSpPr>
          <p:nvPr/>
        </p:nvSpPr>
        <p:spPr bwMode="auto">
          <a:xfrm>
            <a:off x="29718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722" name="Text Box 15"/>
          <p:cNvSpPr txBox="1">
            <a:spLocks noChangeArrowheads="1"/>
          </p:cNvSpPr>
          <p:nvPr/>
        </p:nvSpPr>
        <p:spPr bwMode="auto">
          <a:xfrm>
            <a:off x="33020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723" name="Text Box 16"/>
          <p:cNvSpPr txBox="1">
            <a:spLocks noChangeArrowheads="1"/>
          </p:cNvSpPr>
          <p:nvPr/>
        </p:nvSpPr>
        <p:spPr bwMode="auto">
          <a:xfrm>
            <a:off x="3632200" y="41243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724" name="Text Box 13"/>
          <p:cNvSpPr txBox="1">
            <a:spLocks noChangeArrowheads="1"/>
          </p:cNvSpPr>
          <p:nvPr/>
        </p:nvSpPr>
        <p:spPr bwMode="auto">
          <a:xfrm>
            <a:off x="2641600" y="4576763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725" name="Text Box 14"/>
          <p:cNvSpPr txBox="1">
            <a:spLocks noChangeArrowheads="1"/>
          </p:cNvSpPr>
          <p:nvPr/>
        </p:nvSpPr>
        <p:spPr bwMode="auto">
          <a:xfrm>
            <a:off x="29718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726" name="Text Box 15"/>
          <p:cNvSpPr txBox="1">
            <a:spLocks noChangeArrowheads="1"/>
          </p:cNvSpPr>
          <p:nvPr/>
        </p:nvSpPr>
        <p:spPr bwMode="auto">
          <a:xfrm>
            <a:off x="33020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727" name="Text Box 16"/>
          <p:cNvSpPr txBox="1">
            <a:spLocks noChangeArrowheads="1"/>
          </p:cNvSpPr>
          <p:nvPr/>
        </p:nvSpPr>
        <p:spPr bwMode="auto">
          <a:xfrm>
            <a:off x="3632200" y="45767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728" name="Text Box 5"/>
          <p:cNvSpPr txBox="1">
            <a:spLocks noChangeArrowheads="1"/>
          </p:cNvSpPr>
          <p:nvPr/>
        </p:nvSpPr>
        <p:spPr bwMode="auto">
          <a:xfrm>
            <a:off x="2641600" y="50434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729" name="Text Box 6"/>
          <p:cNvSpPr txBox="1">
            <a:spLocks noChangeArrowheads="1"/>
          </p:cNvSpPr>
          <p:nvPr/>
        </p:nvSpPr>
        <p:spPr bwMode="auto">
          <a:xfrm>
            <a:off x="29718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730" name="Text Box 7"/>
          <p:cNvSpPr txBox="1">
            <a:spLocks noChangeArrowheads="1"/>
          </p:cNvSpPr>
          <p:nvPr/>
        </p:nvSpPr>
        <p:spPr bwMode="auto">
          <a:xfrm>
            <a:off x="33020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731" name="Text Box 8"/>
          <p:cNvSpPr txBox="1">
            <a:spLocks noChangeArrowheads="1"/>
          </p:cNvSpPr>
          <p:nvPr/>
        </p:nvSpPr>
        <p:spPr bwMode="auto">
          <a:xfrm>
            <a:off x="3632200" y="50434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732" name="Text Box 13"/>
          <p:cNvSpPr txBox="1">
            <a:spLocks noChangeArrowheads="1"/>
          </p:cNvSpPr>
          <p:nvPr/>
        </p:nvSpPr>
        <p:spPr bwMode="auto">
          <a:xfrm>
            <a:off x="2641600" y="5500688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733" name="Text Box 14"/>
          <p:cNvSpPr txBox="1">
            <a:spLocks noChangeArrowheads="1"/>
          </p:cNvSpPr>
          <p:nvPr/>
        </p:nvSpPr>
        <p:spPr bwMode="auto">
          <a:xfrm>
            <a:off x="29718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734" name="Text Box 15"/>
          <p:cNvSpPr txBox="1">
            <a:spLocks noChangeArrowheads="1"/>
          </p:cNvSpPr>
          <p:nvPr/>
        </p:nvSpPr>
        <p:spPr bwMode="auto">
          <a:xfrm>
            <a:off x="33020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735" name="Text Box 16"/>
          <p:cNvSpPr txBox="1">
            <a:spLocks noChangeArrowheads="1"/>
          </p:cNvSpPr>
          <p:nvPr/>
        </p:nvSpPr>
        <p:spPr bwMode="auto">
          <a:xfrm>
            <a:off x="3632200" y="5500688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736" name="Text Box 13"/>
          <p:cNvSpPr txBox="1">
            <a:spLocks noChangeArrowheads="1"/>
          </p:cNvSpPr>
          <p:nvPr/>
        </p:nvSpPr>
        <p:spPr bwMode="auto">
          <a:xfrm>
            <a:off x="2641600" y="5953125"/>
            <a:ext cx="330200" cy="376238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737" name="Text Box 14"/>
          <p:cNvSpPr txBox="1">
            <a:spLocks noChangeArrowheads="1"/>
          </p:cNvSpPr>
          <p:nvPr/>
        </p:nvSpPr>
        <p:spPr bwMode="auto">
          <a:xfrm>
            <a:off x="29718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738" name="Text Box 15"/>
          <p:cNvSpPr txBox="1">
            <a:spLocks noChangeArrowheads="1"/>
          </p:cNvSpPr>
          <p:nvPr/>
        </p:nvSpPr>
        <p:spPr bwMode="auto">
          <a:xfrm>
            <a:off x="33020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739" name="Text Box 16"/>
          <p:cNvSpPr txBox="1">
            <a:spLocks noChangeArrowheads="1"/>
          </p:cNvSpPr>
          <p:nvPr/>
        </p:nvSpPr>
        <p:spPr bwMode="auto">
          <a:xfrm>
            <a:off x="3632200" y="5953125"/>
            <a:ext cx="330200" cy="3762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</a:t>
            </a:r>
            <a:endParaRPr lang="el-GR" b="1">
              <a:latin typeface="Courier New" pitchFamily="49" charset="0"/>
            </a:endParaRPr>
          </a:p>
        </p:txBody>
      </p:sp>
      <p:sp>
        <p:nvSpPr>
          <p:cNvPr id="28740" name="Text Box 13"/>
          <p:cNvSpPr txBox="1">
            <a:spLocks noChangeArrowheads="1"/>
          </p:cNvSpPr>
          <p:nvPr/>
        </p:nvSpPr>
        <p:spPr bwMode="auto">
          <a:xfrm>
            <a:off x="2641600" y="6405563"/>
            <a:ext cx="330200" cy="376237"/>
          </a:xfrm>
          <a:prstGeom prst="rect">
            <a:avLst/>
          </a:prstGeom>
          <a:solidFill>
            <a:srgbClr val="FF6600">
              <a:alpha val="25098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741" name="Text Box 14"/>
          <p:cNvSpPr txBox="1">
            <a:spLocks noChangeArrowheads="1"/>
          </p:cNvSpPr>
          <p:nvPr/>
        </p:nvSpPr>
        <p:spPr bwMode="auto">
          <a:xfrm>
            <a:off x="29718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742" name="Text Box 15"/>
          <p:cNvSpPr txBox="1">
            <a:spLocks noChangeArrowheads="1"/>
          </p:cNvSpPr>
          <p:nvPr/>
        </p:nvSpPr>
        <p:spPr bwMode="auto">
          <a:xfrm>
            <a:off x="33020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28743" name="Text Box 16"/>
          <p:cNvSpPr txBox="1">
            <a:spLocks noChangeArrowheads="1"/>
          </p:cNvSpPr>
          <p:nvPr/>
        </p:nvSpPr>
        <p:spPr bwMode="auto">
          <a:xfrm>
            <a:off x="3632200" y="6405563"/>
            <a:ext cx="330200" cy="376237"/>
          </a:xfrm>
          <a:prstGeom prst="rect">
            <a:avLst/>
          </a:prstGeom>
          <a:solidFill>
            <a:srgbClr val="FFFF99">
              <a:alpha val="1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ourier New" pitchFamily="49" charset="0"/>
              </a:rPr>
              <a:t>1</a:t>
            </a:r>
          </a:p>
        </p:txBody>
      </p:sp>
      <p:sp>
        <p:nvSpPr>
          <p:cNvPr id="73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335412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smtClean="0"/>
              <a:t>Επαύξηση </a:t>
            </a:r>
            <a:r>
              <a:rPr lang="el-GR" b="1" dirty="0"/>
              <a:t>δυαδικού μετρητή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Αντισταθμιστική ανάλυση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50875" y="2057400"/>
            <a:ext cx="63881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Έστω ένας μετρητής </a:t>
            </a:r>
            <a:r>
              <a:rPr lang="en-US"/>
              <a:t>C </a:t>
            </a:r>
            <a:r>
              <a:rPr lang="el-GR"/>
              <a:t>με </a:t>
            </a:r>
            <a:r>
              <a:rPr lang="en-US"/>
              <a:t>k bits</a:t>
            </a:r>
            <a:r>
              <a:rPr lang="el-GR"/>
              <a:t> </a:t>
            </a:r>
            <a:r>
              <a:rPr lang="en-US"/>
              <a:t>: </a:t>
            </a:r>
            <a:r>
              <a:rPr lang="el-GR"/>
              <a:t> μια πράξη επαύξησης θέτει</a:t>
            </a:r>
          </a:p>
        </p:txBody>
      </p:sp>
      <p:pic>
        <p:nvPicPr>
          <p:cNvPr id="29701" name="Picture 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6300" y="2667000"/>
            <a:ext cx="2311400" cy="33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9702" name="73 - TextBox"/>
          <p:cNvSpPr txBox="1">
            <a:spLocks noChangeArrowheads="1"/>
          </p:cNvSpPr>
          <p:nvPr/>
        </p:nvSpPr>
        <p:spPr bwMode="auto">
          <a:xfrm>
            <a:off x="690563" y="3200400"/>
            <a:ext cx="7591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Γενικά το </a:t>
            </a:r>
            <a:r>
              <a:rPr lang="en-US"/>
              <a:t>i-</a:t>
            </a:r>
            <a:r>
              <a:rPr lang="el-GR"/>
              <a:t>οστό ψηφίο από το τέλος αλλάζει μετά από          </a:t>
            </a:r>
            <a:r>
              <a:rPr lang="en-US"/>
              <a:t> </a:t>
            </a:r>
            <a:r>
              <a:rPr lang="el-GR"/>
              <a:t>επαυξήσεις</a:t>
            </a:r>
            <a:r>
              <a:rPr lang="en-US"/>
              <a:t>.</a:t>
            </a:r>
            <a:endParaRPr lang="el-GR"/>
          </a:p>
        </p:txBody>
      </p:sp>
      <p:pic>
        <p:nvPicPr>
          <p:cNvPr id="29703" name="76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9363" y="3200400"/>
            <a:ext cx="457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1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3790950"/>
            <a:ext cx="304800" cy="236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9705" name="82 - TextBox"/>
          <p:cNvSpPr txBox="1">
            <a:spLocks noChangeArrowheads="1"/>
          </p:cNvSpPr>
          <p:nvPr/>
        </p:nvSpPr>
        <p:spPr bwMode="auto">
          <a:xfrm>
            <a:off x="1143000" y="3722688"/>
            <a:ext cx="6661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Σε ακολουθία </a:t>
            </a:r>
            <a:r>
              <a:rPr lang="en-US"/>
              <a:t>N </a:t>
            </a:r>
            <a:r>
              <a:rPr lang="el-GR"/>
              <a:t>πράξεων το </a:t>
            </a:r>
            <a:r>
              <a:rPr lang="en-US"/>
              <a:t>i-</a:t>
            </a:r>
            <a:r>
              <a:rPr lang="el-GR"/>
              <a:t>οστό ψηφίο από το τέλος αλλάζει </a:t>
            </a:r>
          </a:p>
        </p:txBody>
      </p:sp>
      <p:pic>
        <p:nvPicPr>
          <p:cNvPr id="29706" name="86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4103688"/>
            <a:ext cx="7112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7" name="87 - TextBox"/>
          <p:cNvSpPr txBox="1">
            <a:spLocks noChangeArrowheads="1"/>
          </p:cNvSpPr>
          <p:nvPr/>
        </p:nvSpPr>
        <p:spPr bwMode="auto">
          <a:xfrm>
            <a:off x="1136650" y="4191000"/>
            <a:ext cx="2689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συνολικά               φορές</a:t>
            </a:r>
          </a:p>
        </p:txBody>
      </p:sp>
      <p:pic>
        <p:nvPicPr>
          <p:cNvPr id="29708" name="Picture 11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5010150"/>
            <a:ext cx="304800" cy="236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9709" name="93 - Ορθογώνιο"/>
          <p:cNvSpPr>
            <a:spLocks noChangeArrowheads="1"/>
          </p:cNvSpPr>
          <p:nvPr/>
        </p:nvSpPr>
        <p:spPr bwMode="auto">
          <a:xfrm>
            <a:off x="1143000" y="4941888"/>
            <a:ext cx="3873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Σύνολο αλλαγών για όλα τα ψηφία =</a:t>
            </a:r>
          </a:p>
        </p:txBody>
      </p:sp>
      <p:pic>
        <p:nvPicPr>
          <p:cNvPr id="29710" name="95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4713288"/>
            <a:ext cx="11699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5" name="1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335412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smtClean="0"/>
              <a:t>Επαύξηση </a:t>
            </a:r>
            <a:r>
              <a:rPr lang="el-GR" b="1" dirty="0"/>
              <a:t>δυαδικού μετρητή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Αρθρωτά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splay trees)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7197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5120640" y="1600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8</a:t>
            </a:r>
            <a:endParaRPr lang="el-GR" b="1" dirty="0"/>
          </a:p>
        </p:txBody>
      </p:sp>
      <p:cxnSp>
        <p:nvCxnSpPr>
          <p:cNvPr id="19" name="AutoShape 13"/>
          <p:cNvCxnSpPr>
            <a:cxnSpLocks noChangeShapeType="1"/>
            <a:stCxn id="21" idx="0"/>
            <a:endCxn id="17" idx="3"/>
          </p:cNvCxnSpPr>
          <p:nvPr/>
        </p:nvCxnSpPr>
        <p:spPr bwMode="auto">
          <a:xfrm flipV="1">
            <a:off x="5013960" y="1860363"/>
            <a:ext cx="151317" cy="2884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Oval 15"/>
          <p:cNvSpPr>
            <a:spLocks noChangeArrowheads="1"/>
          </p:cNvSpPr>
          <p:nvPr/>
        </p:nvSpPr>
        <p:spPr bwMode="auto">
          <a:xfrm>
            <a:off x="4861560" y="214884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7</a:t>
            </a:r>
            <a:endParaRPr lang="el-GR" b="1" dirty="0"/>
          </a:p>
        </p:txBody>
      </p:sp>
      <p:cxnSp>
        <p:nvCxnSpPr>
          <p:cNvPr id="23" name="AutoShape 17"/>
          <p:cNvCxnSpPr>
            <a:cxnSpLocks noChangeShapeType="1"/>
            <a:stCxn id="54" idx="0"/>
            <a:endCxn id="21" idx="3"/>
          </p:cNvCxnSpPr>
          <p:nvPr/>
        </p:nvCxnSpPr>
        <p:spPr bwMode="auto">
          <a:xfrm flipV="1">
            <a:off x="4739640" y="2409003"/>
            <a:ext cx="166557" cy="3189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4" name="AutoShape 18"/>
          <p:cNvSpPr>
            <a:spLocks noChangeArrowheads="1"/>
          </p:cNvSpPr>
          <p:nvPr/>
        </p:nvSpPr>
        <p:spPr bwMode="auto">
          <a:xfrm>
            <a:off x="5044440" y="257556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5" name="AutoShape 19"/>
          <p:cNvCxnSpPr>
            <a:cxnSpLocks noChangeShapeType="1"/>
            <a:stCxn id="24" idx="0"/>
            <a:endCxn id="21" idx="5"/>
          </p:cNvCxnSpPr>
          <p:nvPr/>
        </p:nvCxnSpPr>
        <p:spPr bwMode="auto">
          <a:xfrm flipH="1" flipV="1">
            <a:off x="5121910" y="240919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4" name="Oval 27"/>
          <p:cNvSpPr>
            <a:spLocks noChangeArrowheads="1"/>
          </p:cNvSpPr>
          <p:nvPr/>
        </p:nvSpPr>
        <p:spPr bwMode="auto">
          <a:xfrm>
            <a:off x="4587240" y="27279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6</a:t>
            </a:r>
            <a:endParaRPr lang="el-GR" b="1" dirty="0"/>
          </a:p>
        </p:txBody>
      </p:sp>
      <p:cxnSp>
        <p:nvCxnSpPr>
          <p:cNvPr id="56" name="AutoShape 17"/>
          <p:cNvCxnSpPr>
            <a:cxnSpLocks noChangeShapeType="1"/>
            <a:stCxn id="57" idx="0"/>
            <a:endCxn id="54" idx="3"/>
          </p:cNvCxnSpPr>
          <p:nvPr/>
        </p:nvCxnSpPr>
        <p:spPr bwMode="auto">
          <a:xfrm flipV="1">
            <a:off x="4480560" y="2988123"/>
            <a:ext cx="151317" cy="2884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7" name="Oval 27"/>
          <p:cNvSpPr>
            <a:spLocks noChangeArrowheads="1"/>
          </p:cNvSpPr>
          <p:nvPr/>
        </p:nvSpPr>
        <p:spPr bwMode="auto">
          <a:xfrm>
            <a:off x="4328160" y="32766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5</a:t>
            </a:r>
            <a:endParaRPr lang="el-GR" b="1" dirty="0"/>
          </a:p>
        </p:txBody>
      </p:sp>
      <p:sp>
        <p:nvSpPr>
          <p:cNvPr id="59" name="AutoShape 10"/>
          <p:cNvSpPr>
            <a:spLocks noChangeArrowheads="1"/>
          </p:cNvSpPr>
          <p:nvPr/>
        </p:nvSpPr>
        <p:spPr bwMode="auto">
          <a:xfrm>
            <a:off x="5318760" y="199644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" name="AutoShape 11"/>
          <p:cNvCxnSpPr>
            <a:cxnSpLocks noChangeShapeType="1"/>
            <a:stCxn id="59" idx="0"/>
            <a:endCxn id="17" idx="5"/>
          </p:cNvCxnSpPr>
          <p:nvPr/>
        </p:nvCxnSpPr>
        <p:spPr bwMode="auto">
          <a:xfrm flipH="1" flipV="1">
            <a:off x="5380803" y="1860363"/>
            <a:ext cx="59877" cy="1360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" name="AutoShape 17"/>
          <p:cNvCxnSpPr>
            <a:cxnSpLocks noChangeShapeType="1"/>
            <a:stCxn id="66" idx="0"/>
            <a:endCxn id="57" idx="3"/>
          </p:cNvCxnSpPr>
          <p:nvPr/>
        </p:nvCxnSpPr>
        <p:spPr bwMode="auto">
          <a:xfrm flipV="1">
            <a:off x="4236720" y="3536763"/>
            <a:ext cx="13607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6" name="Oval 27"/>
          <p:cNvSpPr>
            <a:spLocks noChangeArrowheads="1"/>
          </p:cNvSpPr>
          <p:nvPr/>
        </p:nvSpPr>
        <p:spPr bwMode="auto">
          <a:xfrm>
            <a:off x="4084320" y="38100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4</a:t>
            </a:r>
            <a:endParaRPr lang="el-GR" b="1" dirty="0"/>
          </a:p>
        </p:txBody>
      </p:sp>
      <p:cxnSp>
        <p:nvCxnSpPr>
          <p:cNvPr id="67" name="AutoShape 17"/>
          <p:cNvCxnSpPr>
            <a:cxnSpLocks noChangeShapeType="1"/>
            <a:stCxn id="68" idx="0"/>
            <a:endCxn id="66" idx="3"/>
          </p:cNvCxnSpPr>
          <p:nvPr/>
        </p:nvCxnSpPr>
        <p:spPr bwMode="auto">
          <a:xfrm flipV="1">
            <a:off x="3977640" y="4070163"/>
            <a:ext cx="15131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8" name="Oval 27"/>
          <p:cNvSpPr>
            <a:spLocks noChangeArrowheads="1"/>
          </p:cNvSpPr>
          <p:nvPr/>
        </p:nvSpPr>
        <p:spPr bwMode="auto">
          <a:xfrm>
            <a:off x="3825240" y="43434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3</a:t>
            </a:r>
            <a:endParaRPr lang="el-GR" b="1" dirty="0"/>
          </a:p>
        </p:txBody>
      </p:sp>
      <p:cxnSp>
        <p:nvCxnSpPr>
          <p:cNvPr id="69" name="AutoShape 17"/>
          <p:cNvCxnSpPr>
            <a:cxnSpLocks noChangeShapeType="1"/>
            <a:stCxn id="70" idx="0"/>
            <a:endCxn id="68" idx="3"/>
          </p:cNvCxnSpPr>
          <p:nvPr/>
        </p:nvCxnSpPr>
        <p:spPr bwMode="auto">
          <a:xfrm flipV="1">
            <a:off x="3733800" y="4603563"/>
            <a:ext cx="136077" cy="27215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0" name="Oval 27"/>
          <p:cNvSpPr>
            <a:spLocks noChangeArrowheads="1"/>
          </p:cNvSpPr>
          <p:nvPr/>
        </p:nvSpPr>
        <p:spPr bwMode="auto">
          <a:xfrm>
            <a:off x="3581400" y="4875717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2</a:t>
            </a:r>
            <a:endParaRPr lang="el-GR" b="1" dirty="0"/>
          </a:p>
        </p:txBody>
      </p:sp>
      <p:cxnSp>
        <p:nvCxnSpPr>
          <p:cNvPr id="71" name="AutoShape 17"/>
          <p:cNvCxnSpPr>
            <a:cxnSpLocks noChangeShapeType="1"/>
            <a:stCxn id="72" idx="0"/>
            <a:endCxn id="70" idx="3"/>
          </p:cNvCxnSpPr>
          <p:nvPr/>
        </p:nvCxnSpPr>
        <p:spPr bwMode="auto">
          <a:xfrm flipV="1">
            <a:off x="3505200" y="5135880"/>
            <a:ext cx="120837" cy="24492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2" name="Oval 27"/>
          <p:cNvSpPr>
            <a:spLocks noChangeArrowheads="1"/>
          </p:cNvSpPr>
          <p:nvPr/>
        </p:nvSpPr>
        <p:spPr bwMode="auto">
          <a:xfrm>
            <a:off x="3352800" y="5380803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1</a:t>
            </a:r>
            <a:endParaRPr lang="el-GR" b="1" dirty="0"/>
          </a:p>
        </p:txBody>
      </p:sp>
      <p:sp>
        <p:nvSpPr>
          <p:cNvPr id="76" name="AutoShape 10"/>
          <p:cNvSpPr>
            <a:spLocks noChangeArrowheads="1"/>
          </p:cNvSpPr>
          <p:nvPr/>
        </p:nvSpPr>
        <p:spPr bwMode="auto">
          <a:xfrm>
            <a:off x="4754880" y="3154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7" name="AutoShape 11"/>
          <p:cNvCxnSpPr>
            <a:cxnSpLocks noChangeShapeType="1"/>
            <a:stCxn id="76" idx="0"/>
            <a:endCxn id="54" idx="5"/>
          </p:cNvCxnSpPr>
          <p:nvPr/>
        </p:nvCxnSpPr>
        <p:spPr bwMode="auto">
          <a:xfrm flipH="1" flipV="1">
            <a:off x="4847403" y="2988123"/>
            <a:ext cx="29397" cy="1665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8" name="AutoShape 10"/>
          <p:cNvSpPr>
            <a:spLocks noChangeArrowheads="1"/>
          </p:cNvSpPr>
          <p:nvPr/>
        </p:nvSpPr>
        <p:spPr bwMode="auto">
          <a:xfrm>
            <a:off x="4495800" y="3732717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9" name="AutoShape 11"/>
          <p:cNvCxnSpPr>
            <a:cxnSpLocks noChangeShapeType="1"/>
            <a:stCxn id="78" idx="0"/>
            <a:endCxn id="57" idx="5"/>
          </p:cNvCxnSpPr>
          <p:nvPr/>
        </p:nvCxnSpPr>
        <p:spPr bwMode="auto">
          <a:xfrm flipH="1" flipV="1">
            <a:off x="4588323" y="3536763"/>
            <a:ext cx="29397" cy="19595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0" name="AutoShape 10"/>
          <p:cNvSpPr>
            <a:spLocks noChangeArrowheads="1"/>
          </p:cNvSpPr>
          <p:nvPr/>
        </p:nvSpPr>
        <p:spPr bwMode="auto">
          <a:xfrm>
            <a:off x="4251960" y="423672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1" name="AutoShape 11"/>
          <p:cNvCxnSpPr>
            <a:cxnSpLocks noChangeShapeType="1"/>
            <a:stCxn id="80" idx="0"/>
            <a:endCxn id="66" idx="5"/>
          </p:cNvCxnSpPr>
          <p:nvPr/>
        </p:nvCxnSpPr>
        <p:spPr bwMode="auto">
          <a:xfrm flipH="1" flipV="1">
            <a:off x="4344483" y="4070163"/>
            <a:ext cx="29397" cy="1665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2" name="AutoShape 10"/>
          <p:cNvSpPr>
            <a:spLocks noChangeArrowheads="1"/>
          </p:cNvSpPr>
          <p:nvPr/>
        </p:nvSpPr>
        <p:spPr bwMode="auto">
          <a:xfrm>
            <a:off x="3992880" y="4799517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3" name="AutoShape 11"/>
          <p:cNvCxnSpPr>
            <a:cxnSpLocks noChangeShapeType="1"/>
            <a:stCxn id="82" idx="0"/>
            <a:endCxn id="68" idx="5"/>
          </p:cNvCxnSpPr>
          <p:nvPr/>
        </p:nvCxnSpPr>
        <p:spPr bwMode="auto">
          <a:xfrm flipH="1" flipV="1">
            <a:off x="4085403" y="4603563"/>
            <a:ext cx="29397" cy="19595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4" name="AutoShape 10"/>
          <p:cNvSpPr>
            <a:spLocks noChangeArrowheads="1"/>
          </p:cNvSpPr>
          <p:nvPr/>
        </p:nvSpPr>
        <p:spPr bwMode="auto">
          <a:xfrm>
            <a:off x="3749040" y="5319843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5" name="AutoShape 11"/>
          <p:cNvCxnSpPr>
            <a:cxnSpLocks noChangeShapeType="1"/>
            <a:stCxn id="84" idx="0"/>
            <a:endCxn id="70" idx="5"/>
          </p:cNvCxnSpPr>
          <p:nvPr/>
        </p:nvCxnSpPr>
        <p:spPr bwMode="auto">
          <a:xfrm flipH="1" flipV="1">
            <a:off x="3841563" y="5135880"/>
            <a:ext cx="29397" cy="183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6" name="AutoShape 10"/>
          <p:cNvSpPr>
            <a:spLocks noChangeArrowheads="1"/>
          </p:cNvSpPr>
          <p:nvPr/>
        </p:nvSpPr>
        <p:spPr bwMode="auto">
          <a:xfrm>
            <a:off x="3520440" y="583692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7" name="AutoShape 11"/>
          <p:cNvCxnSpPr>
            <a:cxnSpLocks noChangeShapeType="1"/>
            <a:stCxn id="86" idx="0"/>
            <a:endCxn id="72" idx="5"/>
          </p:cNvCxnSpPr>
          <p:nvPr/>
        </p:nvCxnSpPr>
        <p:spPr bwMode="auto">
          <a:xfrm flipH="1" flipV="1">
            <a:off x="3612963" y="5640966"/>
            <a:ext cx="29397" cy="19595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8" name="AutoShape 10"/>
          <p:cNvSpPr>
            <a:spLocks noChangeArrowheads="1"/>
          </p:cNvSpPr>
          <p:nvPr/>
        </p:nvSpPr>
        <p:spPr bwMode="auto">
          <a:xfrm>
            <a:off x="3200400" y="583692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9" name="AutoShape 11"/>
          <p:cNvCxnSpPr>
            <a:cxnSpLocks noChangeShapeType="1"/>
            <a:stCxn id="88" idx="0"/>
            <a:endCxn id="72" idx="3"/>
          </p:cNvCxnSpPr>
          <p:nvPr/>
        </p:nvCxnSpPr>
        <p:spPr bwMode="auto">
          <a:xfrm flipV="1">
            <a:off x="3322320" y="5640966"/>
            <a:ext cx="75117" cy="19595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8" name="167 - TextBox"/>
          <p:cNvSpPr txBox="1"/>
          <p:nvPr/>
        </p:nvSpPr>
        <p:spPr>
          <a:xfrm>
            <a:off x="457200" y="1143000"/>
            <a:ext cx="274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1,2,3,4,5,6,7,8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1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Αντισταθμιστική ανάλυση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50875" y="2057400"/>
            <a:ext cx="63881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Έστω ένας μετρητής </a:t>
            </a:r>
            <a:r>
              <a:rPr lang="en-US"/>
              <a:t>C </a:t>
            </a:r>
            <a:r>
              <a:rPr lang="el-GR"/>
              <a:t>με </a:t>
            </a:r>
            <a:r>
              <a:rPr lang="en-US"/>
              <a:t>k bits</a:t>
            </a:r>
            <a:r>
              <a:rPr lang="el-GR"/>
              <a:t> </a:t>
            </a:r>
            <a:r>
              <a:rPr lang="en-US"/>
              <a:t>: </a:t>
            </a:r>
            <a:r>
              <a:rPr lang="el-GR"/>
              <a:t> μια πράξη επαύξησης θέτει</a:t>
            </a:r>
          </a:p>
        </p:txBody>
      </p:sp>
      <p:pic>
        <p:nvPicPr>
          <p:cNvPr id="30725" name="Picture 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6300" y="2667000"/>
            <a:ext cx="2311400" cy="33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26" name="73 - TextBox"/>
          <p:cNvSpPr txBox="1">
            <a:spLocks noChangeArrowheads="1"/>
          </p:cNvSpPr>
          <p:nvPr/>
        </p:nvSpPr>
        <p:spPr bwMode="auto">
          <a:xfrm>
            <a:off x="690563" y="3200400"/>
            <a:ext cx="7591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Γενικά το </a:t>
            </a:r>
            <a:r>
              <a:rPr lang="en-US"/>
              <a:t>i-</a:t>
            </a:r>
            <a:r>
              <a:rPr lang="el-GR"/>
              <a:t>οστό ψηφίο από το τέλος αλλάζει μετά από          </a:t>
            </a:r>
            <a:r>
              <a:rPr lang="en-US"/>
              <a:t> </a:t>
            </a:r>
            <a:r>
              <a:rPr lang="el-GR"/>
              <a:t>επαυξήσεις</a:t>
            </a:r>
            <a:r>
              <a:rPr lang="en-US"/>
              <a:t>.</a:t>
            </a:r>
            <a:endParaRPr lang="el-GR"/>
          </a:p>
        </p:txBody>
      </p:sp>
      <p:pic>
        <p:nvPicPr>
          <p:cNvPr id="30727" name="76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9363" y="3200400"/>
            <a:ext cx="457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11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3790950"/>
            <a:ext cx="304800" cy="236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29" name="82 - TextBox"/>
          <p:cNvSpPr txBox="1">
            <a:spLocks noChangeArrowheads="1"/>
          </p:cNvSpPr>
          <p:nvPr/>
        </p:nvSpPr>
        <p:spPr bwMode="auto">
          <a:xfrm>
            <a:off x="1143000" y="3722688"/>
            <a:ext cx="6661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Σε ακολουθία </a:t>
            </a:r>
            <a:r>
              <a:rPr lang="en-US"/>
              <a:t>N </a:t>
            </a:r>
            <a:r>
              <a:rPr lang="el-GR"/>
              <a:t>πράξεων το </a:t>
            </a:r>
            <a:r>
              <a:rPr lang="en-US"/>
              <a:t>i-</a:t>
            </a:r>
            <a:r>
              <a:rPr lang="el-GR"/>
              <a:t>οστό ψηφίο από το τέλος αλλάζει </a:t>
            </a:r>
          </a:p>
        </p:txBody>
      </p:sp>
      <p:pic>
        <p:nvPicPr>
          <p:cNvPr id="30730" name="86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4103688"/>
            <a:ext cx="7112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1" name="87 - TextBox"/>
          <p:cNvSpPr txBox="1">
            <a:spLocks noChangeArrowheads="1"/>
          </p:cNvSpPr>
          <p:nvPr/>
        </p:nvSpPr>
        <p:spPr bwMode="auto">
          <a:xfrm>
            <a:off x="1136650" y="4191000"/>
            <a:ext cx="2689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συνολικά               φορές</a:t>
            </a:r>
          </a:p>
        </p:txBody>
      </p:sp>
      <p:pic>
        <p:nvPicPr>
          <p:cNvPr id="30732" name="Picture 11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5010150"/>
            <a:ext cx="304800" cy="236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33" name="93 - Ορθογώνιο"/>
          <p:cNvSpPr>
            <a:spLocks noChangeArrowheads="1"/>
          </p:cNvSpPr>
          <p:nvPr/>
        </p:nvSpPr>
        <p:spPr bwMode="auto">
          <a:xfrm>
            <a:off x="1143000" y="4941888"/>
            <a:ext cx="3873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Σύνολο αλλαγών για όλα τα ψηφία =</a:t>
            </a:r>
          </a:p>
        </p:txBody>
      </p:sp>
      <p:pic>
        <p:nvPicPr>
          <p:cNvPr id="30734" name="95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4713288"/>
            <a:ext cx="11699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14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4724400"/>
            <a:ext cx="26162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15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5638800"/>
            <a:ext cx="203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335412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smtClean="0"/>
              <a:t>Επαύξηση </a:t>
            </a:r>
            <a:r>
              <a:rPr lang="el-GR" b="1" dirty="0"/>
              <a:t>δυαδικού μετρητή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1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746" name="19 - Ορθογώνιο"/>
          <p:cNvSpPr>
            <a:spLocks noChangeArrowheads="1"/>
          </p:cNvSpPr>
          <p:nvPr/>
        </p:nvSpPr>
        <p:spPr bwMode="auto">
          <a:xfrm>
            <a:off x="1143000" y="6400800"/>
            <a:ext cx="5181600" cy="457200"/>
          </a:xfrm>
          <a:prstGeom prst="rect">
            <a:avLst/>
          </a:prstGeom>
          <a:solidFill>
            <a:srgbClr val="FFC000">
              <a:alpha val="14902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Αντισταθμιστική ανάλυση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335412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smtClean="0"/>
              <a:t>Επαύξηση </a:t>
            </a:r>
            <a:r>
              <a:rPr lang="el-GR" b="1" dirty="0"/>
              <a:t>δυαδικού μετρητή</a:t>
            </a: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650875" y="2057400"/>
            <a:ext cx="63881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Έστω ένας μετρητής </a:t>
            </a:r>
            <a:r>
              <a:rPr lang="en-US"/>
              <a:t>C </a:t>
            </a:r>
            <a:r>
              <a:rPr lang="el-GR"/>
              <a:t>με </a:t>
            </a:r>
            <a:r>
              <a:rPr lang="en-US"/>
              <a:t>k bits</a:t>
            </a:r>
            <a:r>
              <a:rPr lang="el-GR"/>
              <a:t> </a:t>
            </a:r>
            <a:r>
              <a:rPr lang="en-US"/>
              <a:t>: </a:t>
            </a:r>
            <a:r>
              <a:rPr lang="el-GR"/>
              <a:t> μια πράξη επαύξησης θέτει</a:t>
            </a:r>
          </a:p>
        </p:txBody>
      </p:sp>
      <p:pic>
        <p:nvPicPr>
          <p:cNvPr id="31750" name="Picture 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6300" y="2667000"/>
            <a:ext cx="2311400" cy="33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1751" name="73 - TextBox"/>
          <p:cNvSpPr txBox="1">
            <a:spLocks noChangeArrowheads="1"/>
          </p:cNvSpPr>
          <p:nvPr/>
        </p:nvSpPr>
        <p:spPr bwMode="auto">
          <a:xfrm>
            <a:off x="690563" y="3200400"/>
            <a:ext cx="7591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Γενικά το </a:t>
            </a:r>
            <a:r>
              <a:rPr lang="en-US"/>
              <a:t>i-</a:t>
            </a:r>
            <a:r>
              <a:rPr lang="el-GR"/>
              <a:t>οστό ψηφίο από το τέλος αλλάζει μετά από          </a:t>
            </a:r>
            <a:r>
              <a:rPr lang="en-US"/>
              <a:t> </a:t>
            </a:r>
            <a:r>
              <a:rPr lang="el-GR"/>
              <a:t>επαυξήσεις</a:t>
            </a:r>
            <a:r>
              <a:rPr lang="en-US"/>
              <a:t>.</a:t>
            </a:r>
            <a:endParaRPr lang="el-GR"/>
          </a:p>
        </p:txBody>
      </p:sp>
      <p:pic>
        <p:nvPicPr>
          <p:cNvPr id="31752" name="76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9363" y="3200400"/>
            <a:ext cx="457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11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3790950"/>
            <a:ext cx="304800" cy="236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1754" name="82 - TextBox"/>
          <p:cNvSpPr txBox="1">
            <a:spLocks noChangeArrowheads="1"/>
          </p:cNvSpPr>
          <p:nvPr/>
        </p:nvSpPr>
        <p:spPr bwMode="auto">
          <a:xfrm>
            <a:off x="1143000" y="3722688"/>
            <a:ext cx="6661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Σε ακολουθία </a:t>
            </a:r>
            <a:r>
              <a:rPr lang="en-US"/>
              <a:t>N </a:t>
            </a:r>
            <a:r>
              <a:rPr lang="el-GR"/>
              <a:t>πράξεων το </a:t>
            </a:r>
            <a:r>
              <a:rPr lang="en-US"/>
              <a:t>i-</a:t>
            </a:r>
            <a:r>
              <a:rPr lang="el-GR"/>
              <a:t>οστό ψηφίο από το τέλος αλλάζει </a:t>
            </a:r>
          </a:p>
        </p:txBody>
      </p:sp>
      <p:pic>
        <p:nvPicPr>
          <p:cNvPr id="31755" name="86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4103688"/>
            <a:ext cx="7112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6" name="87 - TextBox"/>
          <p:cNvSpPr txBox="1">
            <a:spLocks noChangeArrowheads="1"/>
          </p:cNvSpPr>
          <p:nvPr/>
        </p:nvSpPr>
        <p:spPr bwMode="auto">
          <a:xfrm>
            <a:off x="1136650" y="4191000"/>
            <a:ext cx="2689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συνολικά               φορές</a:t>
            </a:r>
          </a:p>
        </p:txBody>
      </p:sp>
      <p:pic>
        <p:nvPicPr>
          <p:cNvPr id="31757" name="Picture 11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5010150"/>
            <a:ext cx="304800" cy="236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1758" name="93 - Ορθογώνιο"/>
          <p:cNvSpPr>
            <a:spLocks noChangeArrowheads="1"/>
          </p:cNvSpPr>
          <p:nvPr/>
        </p:nvSpPr>
        <p:spPr bwMode="auto">
          <a:xfrm>
            <a:off x="1143000" y="4941888"/>
            <a:ext cx="3873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Σύνολο αλλαγών για όλα τα ψηφία =</a:t>
            </a:r>
          </a:p>
        </p:txBody>
      </p:sp>
      <p:pic>
        <p:nvPicPr>
          <p:cNvPr id="31759" name="95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4713288"/>
            <a:ext cx="11699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0" name="14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4724400"/>
            <a:ext cx="26162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1" name="15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5638800"/>
            <a:ext cx="203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2" name="16 - Ορθογώνιο"/>
          <p:cNvSpPr>
            <a:spLocks noChangeArrowheads="1"/>
          </p:cNvSpPr>
          <p:nvPr/>
        </p:nvSpPr>
        <p:spPr bwMode="auto">
          <a:xfrm>
            <a:off x="1143000" y="6400800"/>
            <a:ext cx="3932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Αντισταθμιστικό κόστος ανά πράξη </a:t>
            </a:r>
            <a:r>
              <a:rPr lang="en-US"/>
              <a:t>=</a:t>
            </a:r>
            <a:endParaRPr lang="el-GR"/>
          </a:p>
        </p:txBody>
      </p:sp>
      <p:pic>
        <p:nvPicPr>
          <p:cNvPr id="31763" name="18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6477000"/>
            <a:ext cx="1117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2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Αντισταθμιστική ανάλυση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20 - TextBox"/>
          <p:cNvSpPr txBox="1">
            <a:spLocks noChangeArrowheads="1"/>
          </p:cNvSpPr>
          <p:nvPr/>
        </p:nvSpPr>
        <p:spPr bwMode="auto">
          <a:xfrm>
            <a:off x="457200" y="1066800"/>
            <a:ext cx="2408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/>
              <a:t>Ενεργειακή </a:t>
            </a:r>
            <a:r>
              <a:rPr lang="el-GR" b="1" dirty="0" smtClean="0"/>
              <a:t>μέθοδος</a:t>
            </a:r>
            <a:endParaRPr lang="el-GR" b="1" dirty="0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04800" y="1524000"/>
            <a:ext cx="778827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→"/>
            </a:pPr>
            <a:r>
              <a:rPr lang="el-GR"/>
              <a:t> Αποδίδουμε στη δομή δεδομένων ένα </a:t>
            </a:r>
            <a:r>
              <a:rPr lang="el-GR" b="1">
                <a:solidFill>
                  <a:srgbClr val="C00000"/>
                </a:solidFill>
              </a:rPr>
              <a:t>δυναμικό</a:t>
            </a:r>
            <a:r>
              <a:rPr lang="el-GR"/>
              <a:t> («δυναμική ενέργεια»).</a:t>
            </a:r>
          </a:p>
        </p:txBody>
      </p:sp>
      <p:pic>
        <p:nvPicPr>
          <p:cNvPr id="44037" name="36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9500" y="2057400"/>
            <a:ext cx="8651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18 - TextBox"/>
          <p:cNvSpPr txBox="1">
            <a:spLocks noChangeArrowheads="1"/>
          </p:cNvSpPr>
          <p:nvPr/>
        </p:nvSpPr>
        <p:spPr bwMode="auto">
          <a:xfrm>
            <a:off x="3167063" y="1981200"/>
            <a:ext cx="3233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δυναμικό δομής δεδομένων </a:t>
            </a:r>
            <a:r>
              <a:rPr lang="en-US"/>
              <a:t>D</a:t>
            </a:r>
            <a:endParaRPr lang="el-GR"/>
          </a:p>
        </p:txBody>
      </p:sp>
      <p:sp>
        <p:nvSpPr>
          <p:cNvPr id="44039" name="19 - TextBox"/>
          <p:cNvSpPr txBox="1">
            <a:spLocks noChangeArrowheads="1"/>
          </p:cNvSpPr>
          <p:nvPr/>
        </p:nvSpPr>
        <p:spPr bwMode="auto">
          <a:xfrm>
            <a:off x="574675" y="2373313"/>
            <a:ext cx="720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όπου</a:t>
            </a:r>
          </a:p>
        </p:txBody>
      </p:sp>
      <p:pic>
        <p:nvPicPr>
          <p:cNvPr id="44040" name="37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3500" y="2438400"/>
            <a:ext cx="11430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1" name="Rectangle 4"/>
          <p:cNvSpPr>
            <a:spLocks noChangeArrowheads="1"/>
          </p:cNvSpPr>
          <p:nvPr/>
        </p:nvSpPr>
        <p:spPr bwMode="auto">
          <a:xfrm>
            <a:off x="304800" y="2819400"/>
            <a:ext cx="8205788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→"/>
            </a:pPr>
            <a:r>
              <a:rPr lang="el-GR"/>
              <a:t> Έστω         η αρχική δομή δεδομένων και       </a:t>
            </a:r>
            <a:r>
              <a:rPr lang="en-US"/>
              <a:t> </a:t>
            </a:r>
            <a:r>
              <a:rPr lang="el-GR"/>
              <a:t>η δομή μετά την </a:t>
            </a:r>
            <a:r>
              <a:rPr lang="en-US"/>
              <a:t>i-</a:t>
            </a:r>
            <a:r>
              <a:rPr lang="el-GR"/>
              <a:t>οστη πράξη</a:t>
            </a:r>
            <a:r>
              <a:rPr lang="en-US"/>
              <a:t>.</a:t>
            </a:r>
            <a:endParaRPr lang="el-GR"/>
          </a:p>
        </p:txBody>
      </p:sp>
      <p:pic>
        <p:nvPicPr>
          <p:cNvPr id="44042" name="26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2400" y="2895600"/>
            <a:ext cx="330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3" name="28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2895600"/>
            <a:ext cx="2794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4" name="29 - TextBox"/>
          <p:cNvSpPr txBox="1">
            <a:spLocks noChangeArrowheads="1"/>
          </p:cNvSpPr>
          <p:nvPr/>
        </p:nvSpPr>
        <p:spPr bwMode="auto">
          <a:xfrm>
            <a:off x="609600" y="3200400"/>
            <a:ext cx="5284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Επίσης, έστω</a:t>
            </a:r>
            <a:r>
              <a:rPr lang="en-US"/>
              <a:t>       </a:t>
            </a:r>
            <a:r>
              <a:rPr lang="el-GR"/>
              <a:t>το κόστος της </a:t>
            </a:r>
            <a:r>
              <a:rPr lang="en-US"/>
              <a:t>i-</a:t>
            </a:r>
            <a:r>
              <a:rPr lang="el-GR"/>
              <a:t>οστής πράξης. </a:t>
            </a:r>
          </a:p>
        </p:txBody>
      </p:sp>
      <p:pic>
        <p:nvPicPr>
          <p:cNvPr id="44045" name="31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3352800"/>
            <a:ext cx="1793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6" name="33 - TextBox"/>
          <p:cNvSpPr txBox="1">
            <a:spLocks noChangeArrowheads="1"/>
          </p:cNvSpPr>
          <p:nvPr/>
        </p:nvSpPr>
        <p:spPr bwMode="auto">
          <a:xfrm>
            <a:off x="608013" y="3744913"/>
            <a:ext cx="4333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Αντισταθμιστικό κόστος </a:t>
            </a:r>
            <a:r>
              <a:rPr lang="en-US"/>
              <a:t>i-</a:t>
            </a:r>
            <a:r>
              <a:rPr lang="el-GR"/>
              <a:t>οστής πράξης</a:t>
            </a:r>
            <a:r>
              <a:rPr lang="en-US"/>
              <a:t> :</a:t>
            </a:r>
            <a:endParaRPr lang="el-GR"/>
          </a:p>
        </p:txBody>
      </p:sp>
      <p:pic>
        <p:nvPicPr>
          <p:cNvPr id="44047" name="35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87913" y="3810000"/>
            <a:ext cx="29606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8" name="38 - TextBox"/>
          <p:cNvSpPr txBox="1">
            <a:spLocks noChangeArrowheads="1"/>
          </p:cNvSpPr>
          <p:nvPr/>
        </p:nvSpPr>
        <p:spPr bwMode="auto">
          <a:xfrm>
            <a:off x="609600" y="4191000"/>
            <a:ext cx="5084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Συνολικό αντισταθμιστικό κόστος για </a:t>
            </a:r>
            <a:r>
              <a:rPr lang="en-US"/>
              <a:t>N </a:t>
            </a:r>
            <a:r>
              <a:rPr lang="el-GR"/>
              <a:t>πράξεις</a:t>
            </a:r>
            <a:r>
              <a:rPr lang="en-US"/>
              <a:t> :</a:t>
            </a:r>
            <a:endParaRPr lang="el-GR"/>
          </a:p>
        </p:txBody>
      </p:sp>
      <p:pic>
        <p:nvPicPr>
          <p:cNvPr id="44049" name="41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8850" y="4572000"/>
            <a:ext cx="71183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50" name="Rectangle 4"/>
          <p:cNvSpPr>
            <a:spLocks noChangeArrowheads="1"/>
          </p:cNvSpPr>
          <p:nvPr/>
        </p:nvSpPr>
        <p:spPr bwMode="auto">
          <a:xfrm>
            <a:off x="304800" y="5562600"/>
            <a:ext cx="44450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→"/>
            </a:pPr>
            <a:r>
              <a:rPr lang="el-GR"/>
              <a:t> Θέλουμε</a:t>
            </a:r>
            <a:r>
              <a:rPr lang="en-US"/>
              <a:t>                                 </a:t>
            </a:r>
            <a:r>
              <a:rPr lang="el-GR"/>
              <a:t>έτσι ώστε</a:t>
            </a:r>
          </a:p>
        </p:txBody>
      </p:sp>
      <p:pic>
        <p:nvPicPr>
          <p:cNvPr id="44051" name="44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627688"/>
            <a:ext cx="18113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2" name="46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7263" y="5334000"/>
            <a:ext cx="155733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47 - TextBox"/>
          <p:cNvSpPr txBox="1">
            <a:spLocks noChangeArrowheads="1"/>
          </p:cNvSpPr>
          <p:nvPr/>
        </p:nvSpPr>
        <p:spPr bwMode="auto">
          <a:xfrm>
            <a:off x="990600" y="3925888"/>
            <a:ext cx="6699250" cy="646112"/>
          </a:xfrm>
          <a:prstGeom prst="rect">
            <a:avLst/>
          </a:prstGeom>
          <a:solidFill>
            <a:srgbClr val="FF6600">
              <a:alpha val="7843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Δηλαδή το κόστος μιας ακριβής πράξης αποπληρώνεται από τη </a:t>
            </a:r>
          </a:p>
          <a:p>
            <a:r>
              <a:rPr lang="el-GR"/>
              <a:t>διαφορά δυναμικού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Αντισταθμιστική ανάλυση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1" name="33 - TextBox"/>
          <p:cNvSpPr txBox="1">
            <a:spLocks noChangeArrowheads="1"/>
          </p:cNvSpPr>
          <p:nvPr/>
        </p:nvSpPr>
        <p:spPr bwMode="auto">
          <a:xfrm>
            <a:off x="608013" y="1828800"/>
            <a:ext cx="4333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Αντισταθμιστικό κόστος </a:t>
            </a:r>
            <a:r>
              <a:rPr lang="en-US"/>
              <a:t>i-</a:t>
            </a:r>
            <a:r>
              <a:rPr lang="el-GR"/>
              <a:t>οστής πράξης</a:t>
            </a:r>
            <a:r>
              <a:rPr lang="en-US"/>
              <a:t> :</a:t>
            </a:r>
            <a:endParaRPr lang="el-GR"/>
          </a:p>
        </p:txBody>
      </p:sp>
      <p:pic>
        <p:nvPicPr>
          <p:cNvPr id="45062" name="35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87913" y="1893888"/>
            <a:ext cx="296068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21 - TextBox"/>
          <p:cNvSpPr txBox="1">
            <a:spLocks noChangeArrowheads="1"/>
          </p:cNvSpPr>
          <p:nvPr/>
        </p:nvSpPr>
        <p:spPr bwMode="auto">
          <a:xfrm>
            <a:off x="609600" y="2286000"/>
            <a:ext cx="1262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Ερμηνεία </a:t>
            </a:r>
            <a:r>
              <a:rPr lang="en-US"/>
              <a:t>:</a:t>
            </a:r>
            <a:endParaRPr lang="el-GR"/>
          </a:p>
        </p:txBody>
      </p:sp>
      <p:sp>
        <p:nvSpPr>
          <p:cNvPr id="45064" name="22 - TextBox"/>
          <p:cNvSpPr txBox="1">
            <a:spLocks noChangeArrowheads="1"/>
          </p:cNvSpPr>
          <p:nvPr/>
        </p:nvSpPr>
        <p:spPr bwMode="auto">
          <a:xfrm>
            <a:off x="784225" y="2794000"/>
            <a:ext cx="7058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  </a:t>
            </a:r>
            <a:r>
              <a:rPr lang="el-GR"/>
              <a:t>αν                                            η δομή συγκεντρώνει δυναμικό και </a:t>
            </a:r>
          </a:p>
        </p:txBody>
      </p:sp>
      <p:pic>
        <p:nvPicPr>
          <p:cNvPr id="45065" name="25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5913" y="2870200"/>
            <a:ext cx="2398712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32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94625" y="2859088"/>
            <a:ext cx="73977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7" name="34 - TextBox"/>
          <p:cNvSpPr txBox="1">
            <a:spLocks noChangeArrowheads="1"/>
          </p:cNvSpPr>
          <p:nvPr/>
        </p:nvSpPr>
        <p:spPr bwMode="auto">
          <a:xfrm>
            <a:off x="784225" y="3392488"/>
            <a:ext cx="6711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  </a:t>
            </a:r>
            <a:r>
              <a:rPr lang="el-GR"/>
              <a:t>αν                                            τότε η δομή χάνει δυναμικό και </a:t>
            </a:r>
          </a:p>
        </p:txBody>
      </p:sp>
      <p:pic>
        <p:nvPicPr>
          <p:cNvPr id="45068" name="43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5913" y="3468688"/>
            <a:ext cx="239871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9" name="45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3457575"/>
            <a:ext cx="7397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4" name="1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20 - TextBox"/>
          <p:cNvSpPr txBox="1">
            <a:spLocks noChangeArrowheads="1"/>
          </p:cNvSpPr>
          <p:nvPr/>
        </p:nvSpPr>
        <p:spPr bwMode="auto">
          <a:xfrm>
            <a:off x="457200" y="1066800"/>
            <a:ext cx="2408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/>
              <a:t>Ενεργειακή </a:t>
            </a:r>
            <a:r>
              <a:rPr lang="el-GR" b="1" dirty="0" smtClean="0"/>
              <a:t>μέθοδος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26 - Ορθογώνιο"/>
          <p:cNvSpPr>
            <a:spLocks noChangeArrowheads="1"/>
          </p:cNvSpPr>
          <p:nvPr/>
        </p:nvSpPr>
        <p:spPr bwMode="auto">
          <a:xfrm>
            <a:off x="676275" y="4419600"/>
            <a:ext cx="7543800" cy="914400"/>
          </a:xfrm>
          <a:prstGeom prst="rect">
            <a:avLst/>
          </a:prstGeom>
          <a:solidFill>
            <a:srgbClr val="FFB547">
              <a:alpha val="16078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Αντισταθμιστική ανάλυση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5" name="13 - TextBox"/>
          <p:cNvSpPr txBox="1">
            <a:spLocks noChangeArrowheads="1"/>
          </p:cNvSpPr>
          <p:nvPr/>
        </p:nvSpPr>
        <p:spPr bwMode="auto">
          <a:xfrm>
            <a:off x="609600" y="1749425"/>
            <a:ext cx="50847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Συνολικό αντισταθμιστικό κόστος για </a:t>
            </a:r>
            <a:r>
              <a:rPr lang="en-US"/>
              <a:t>N </a:t>
            </a:r>
            <a:r>
              <a:rPr lang="el-GR"/>
              <a:t>πράξεις</a:t>
            </a:r>
            <a:r>
              <a:rPr lang="en-US"/>
              <a:t> :</a:t>
            </a:r>
            <a:endParaRPr lang="el-GR"/>
          </a:p>
        </p:txBody>
      </p:sp>
      <p:pic>
        <p:nvPicPr>
          <p:cNvPr id="46086" name="14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8850" y="2282825"/>
            <a:ext cx="71183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Rectangle 4"/>
          <p:cNvSpPr>
            <a:spLocks noChangeArrowheads="1"/>
          </p:cNvSpPr>
          <p:nvPr/>
        </p:nvSpPr>
        <p:spPr bwMode="auto">
          <a:xfrm>
            <a:off x="574675" y="3502025"/>
            <a:ext cx="4149725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Θέλουμε</a:t>
            </a:r>
            <a:r>
              <a:rPr lang="en-US"/>
              <a:t>                                 </a:t>
            </a:r>
            <a:r>
              <a:rPr lang="el-GR"/>
              <a:t>έτσι ώστε</a:t>
            </a:r>
          </a:p>
        </p:txBody>
      </p:sp>
      <p:pic>
        <p:nvPicPr>
          <p:cNvPr id="46088" name="16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3565525"/>
            <a:ext cx="181133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17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7263" y="3273425"/>
            <a:ext cx="155733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0" name="18 - TextBox"/>
          <p:cNvSpPr txBox="1">
            <a:spLocks noChangeArrowheads="1"/>
          </p:cNvSpPr>
          <p:nvPr/>
        </p:nvSpPr>
        <p:spPr bwMode="auto">
          <a:xfrm>
            <a:off x="631825" y="4430713"/>
            <a:ext cx="7750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Προσοχή</a:t>
            </a:r>
            <a:r>
              <a:rPr lang="en-US"/>
              <a:t>:   </a:t>
            </a:r>
            <a:r>
              <a:rPr lang="el-GR"/>
              <a:t>Επειδή μπορεί να μη γνωρίζουμε το πλήθος των πράξεων Ν</a:t>
            </a:r>
          </a:p>
        </p:txBody>
      </p:sp>
      <p:sp>
        <p:nvSpPr>
          <p:cNvPr id="46091" name="19 - TextBox"/>
          <p:cNvSpPr txBox="1">
            <a:spLocks noChangeArrowheads="1"/>
          </p:cNvSpPr>
          <p:nvPr/>
        </p:nvSpPr>
        <p:spPr bwMode="auto">
          <a:xfrm>
            <a:off x="1895475" y="4887913"/>
            <a:ext cx="6326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απαιτούμε να ισχύει                                για κάθε </a:t>
            </a:r>
            <a:r>
              <a:rPr lang="en-US"/>
              <a:t>i=1,2,…,N</a:t>
            </a:r>
            <a:endParaRPr lang="el-GR"/>
          </a:p>
        </p:txBody>
      </p:sp>
      <p:pic>
        <p:nvPicPr>
          <p:cNvPr id="46092" name="24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8138" y="4976813"/>
            <a:ext cx="1709737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3" name="12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20 - TextBox"/>
          <p:cNvSpPr txBox="1">
            <a:spLocks noChangeArrowheads="1"/>
          </p:cNvSpPr>
          <p:nvPr/>
        </p:nvSpPr>
        <p:spPr bwMode="auto">
          <a:xfrm>
            <a:off x="457200" y="1066800"/>
            <a:ext cx="2408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/>
              <a:t>Ενεργειακή </a:t>
            </a:r>
            <a:r>
              <a:rPr lang="el-GR" b="1" dirty="0" smtClean="0"/>
              <a:t>μέθοδος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Αντισταθμιστική ανάλυση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8" name="Text Box 21"/>
          <p:cNvSpPr txBox="1">
            <a:spLocks noChangeArrowheads="1"/>
          </p:cNvSpPr>
          <p:nvPr/>
        </p:nvSpPr>
        <p:spPr bwMode="auto">
          <a:xfrm>
            <a:off x="457200" y="1828800"/>
            <a:ext cx="365442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Παράδειγμα</a:t>
            </a:r>
            <a:r>
              <a:rPr lang="en-US"/>
              <a:t>: </a:t>
            </a:r>
            <a:r>
              <a:rPr lang="el-GR" b="1"/>
              <a:t>Διαχείριση στοίβας</a:t>
            </a:r>
          </a:p>
        </p:txBody>
      </p:sp>
      <p:sp>
        <p:nvSpPr>
          <p:cNvPr id="47109" name="21 - TextBox"/>
          <p:cNvSpPr txBox="1">
            <a:spLocks noChangeArrowheads="1"/>
          </p:cNvSpPr>
          <p:nvPr/>
        </p:nvSpPr>
        <p:spPr bwMode="auto">
          <a:xfrm>
            <a:off x="457200" y="2438400"/>
            <a:ext cx="6097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Επιλέγουμε</a:t>
            </a:r>
            <a:r>
              <a:rPr lang="en-US"/>
              <a:t>                  </a:t>
            </a:r>
            <a:r>
              <a:rPr lang="el-GR"/>
              <a:t>αριθμός αντικειμένων στη στοίβα </a:t>
            </a:r>
            <a:r>
              <a:rPr lang="en-US"/>
              <a:t>S</a:t>
            </a:r>
            <a:endParaRPr lang="el-GR"/>
          </a:p>
        </p:txBody>
      </p:sp>
      <p:pic>
        <p:nvPicPr>
          <p:cNvPr id="47110" name="23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2514600"/>
            <a:ext cx="8413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25 - TextBox"/>
          <p:cNvSpPr txBox="1">
            <a:spLocks noChangeArrowheads="1"/>
          </p:cNvSpPr>
          <p:nvPr/>
        </p:nvSpPr>
        <p:spPr bwMode="auto">
          <a:xfrm>
            <a:off x="457200" y="3048000"/>
            <a:ext cx="3271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Για αρχικά κενή στοίβα έχουμε</a:t>
            </a:r>
          </a:p>
        </p:txBody>
      </p:sp>
      <p:pic>
        <p:nvPicPr>
          <p:cNvPr id="47112" name="28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54438" y="3124200"/>
            <a:ext cx="112236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30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3657600"/>
            <a:ext cx="25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32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3606800"/>
            <a:ext cx="20653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5" name="33 - Ορθογώνιο"/>
          <p:cNvSpPr>
            <a:spLocks noChangeArrowheads="1"/>
          </p:cNvSpPr>
          <p:nvPr/>
        </p:nvSpPr>
        <p:spPr bwMode="auto">
          <a:xfrm>
            <a:off x="5880100" y="3516313"/>
            <a:ext cx="2120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για κάθε </a:t>
            </a:r>
            <a:r>
              <a:rPr lang="en-US"/>
              <a:t>i=1,2,…,N</a:t>
            </a:r>
            <a:endParaRPr lang="el-GR"/>
          </a:p>
        </p:txBody>
      </p:sp>
      <p:pic>
        <p:nvPicPr>
          <p:cNvPr id="47116" name="36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21100" y="3962400"/>
            <a:ext cx="1582738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7" name="35 - TextBox"/>
          <p:cNvSpPr txBox="1">
            <a:spLocks noChangeArrowheads="1"/>
          </p:cNvSpPr>
          <p:nvPr/>
        </p:nvSpPr>
        <p:spPr bwMode="auto">
          <a:xfrm>
            <a:off x="457200" y="5029200"/>
            <a:ext cx="7312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Επομένως το συνολικό αντισταθμιστικό κόστος αποτελεί άνω φράγμα </a:t>
            </a:r>
          </a:p>
          <a:p>
            <a:r>
              <a:rPr lang="el-GR"/>
              <a:t>του συνολικού πραγματικού κόστους.</a:t>
            </a:r>
          </a:p>
        </p:txBody>
      </p:sp>
      <p:pic>
        <p:nvPicPr>
          <p:cNvPr id="47118" name="37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4267200"/>
            <a:ext cx="25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9" name="38 - Ορθογώνιο"/>
          <p:cNvSpPr>
            <a:spLocks noChangeArrowheads="1"/>
          </p:cNvSpPr>
          <p:nvPr/>
        </p:nvSpPr>
        <p:spPr bwMode="auto">
          <a:xfrm>
            <a:off x="5410200" y="4125913"/>
            <a:ext cx="2120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για κάθε </a:t>
            </a:r>
            <a:r>
              <a:rPr lang="en-US"/>
              <a:t>i=1,2,…,N</a:t>
            </a:r>
            <a:endParaRPr lang="el-GR"/>
          </a:p>
        </p:txBody>
      </p:sp>
      <p:sp useBgFill="1">
        <p:nvSpPr>
          <p:cNvPr id="16" name="1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20 - TextBox"/>
          <p:cNvSpPr txBox="1">
            <a:spLocks noChangeArrowheads="1"/>
          </p:cNvSpPr>
          <p:nvPr/>
        </p:nvSpPr>
        <p:spPr bwMode="auto">
          <a:xfrm>
            <a:off x="457200" y="1066800"/>
            <a:ext cx="2408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/>
              <a:t>Ενεργειακή </a:t>
            </a:r>
            <a:r>
              <a:rPr lang="el-GR" b="1" dirty="0" smtClean="0"/>
              <a:t>μέθοδος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Αντισταθμιστική ανάλυση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2" name="Text Box 21"/>
          <p:cNvSpPr txBox="1">
            <a:spLocks noChangeArrowheads="1"/>
          </p:cNvSpPr>
          <p:nvPr/>
        </p:nvSpPr>
        <p:spPr bwMode="auto">
          <a:xfrm>
            <a:off x="457200" y="1828800"/>
            <a:ext cx="365442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Παράδειγμα</a:t>
            </a:r>
            <a:r>
              <a:rPr lang="en-US"/>
              <a:t>: </a:t>
            </a:r>
            <a:r>
              <a:rPr lang="el-GR" b="1"/>
              <a:t>Διαχείριση στοίβας</a:t>
            </a:r>
          </a:p>
        </p:txBody>
      </p:sp>
      <p:sp>
        <p:nvSpPr>
          <p:cNvPr id="48133" name="21 - TextBox"/>
          <p:cNvSpPr txBox="1">
            <a:spLocks noChangeArrowheads="1"/>
          </p:cNvSpPr>
          <p:nvPr/>
        </p:nvSpPr>
        <p:spPr bwMode="auto">
          <a:xfrm>
            <a:off x="457200" y="2438400"/>
            <a:ext cx="6097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Επιλέγουμε</a:t>
            </a:r>
            <a:r>
              <a:rPr lang="en-US"/>
              <a:t>                  </a:t>
            </a:r>
            <a:r>
              <a:rPr lang="el-GR"/>
              <a:t>αριθμός αντικειμένων στη στοίβα </a:t>
            </a:r>
            <a:r>
              <a:rPr lang="en-US"/>
              <a:t>S</a:t>
            </a:r>
            <a:endParaRPr lang="el-GR"/>
          </a:p>
        </p:txBody>
      </p:sp>
      <p:pic>
        <p:nvPicPr>
          <p:cNvPr id="48134" name="23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2514600"/>
            <a:ext cx="8413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Text Box 12"/>
          <p:cNvSpPr txBox="1">
            <a:spLocks noChangeArrowheads="1"/>
          </p:cNvSpPr>
          <p:nvPr/>
        </p:nvSpPr>
        <p:spPr bwMode="auto">
          <a:xfrm>
            <a:off x="1643063" y="4052888"/>
            <a:ext cx="56721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push(S,x) : </a:t>
            </a:r>
            <a:r>
              <a:rPr lang="el-GR"/>
              <a:t>τοποθετεί το </a:t>
            </a:r>
            <a:r>
              <a:rPr lang="en-US"/>
              <a:t>x </a:t>
            </a:r>
            <a:r>
              <a:rPr lang="el-GR"/>
              <a:t>στην κορυφή της στοίβας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14" name="13 - TextBox"/>
          <p:cNvSpPr txBox="1"/>
          <p:nvPr/>
        </p:nvSpPr>
        <p:spPr>
          <a:xfrm>
            <a:off x="457200" y="2982913"/>
            <a:ext cx="7967663" cy="369887"/>
          </a:xfrm>
          <a:prstGeom prst="rect">
            <a:avLst/>
          </a:prstGeom>
          <a:solidFill>
            <a:schemeClr val="tx2">
              <a:lumMod val="75000"/>
              <a:alpha val="12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dirty="0"/>
              <a:t>Μένει να υπολογίσουμε το αντισταθμιστικό κόστος       για κάθε τύπο πράξης</a:t>
            </a:r>
          </a:p>
        </p:txBody>
      </p:sp>
      <p:pic>
        <p:nvPicPr>
          <p:cNvPr id="48137" name="15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3032125"/>
            <a:ext cx="179388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8" name="16 - TextBox"/>
          <p:cNvSpPr txBox="1">
            <a:spLocks noChangeArrowheads="1"/>
          </p:cNvSpPr>
          <p:nvPr/>
        </p:nvSpPr>
        <p:spPr bwMode="auto">
          <a:xfrm>
            <a:off x="477838" y="3581400"/>
            <a:ext cx="4603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Έστω ότι η </a:t>
            </a:r>
            <a:r>
              <a:rPr lang="en-US"/>
              <a:t>i-</a:t>
            </a:r>
            <a:r>
              <a:rPr lang="el-GR"/>
              <a:t>οστή πράξη είναι τύπου </a:t>
            </a:r>
            <a:r>
              <a:rPr lang="en-US"/>
              <a:t>push</a:t>
            </a:r>
            <a:r>
              <a:rPr lang="el-GR"/>
              <a:t> </a:t>
            </a:r>
            <a:r>
              <a:rPr lang="en-US"/>
              <a:t>:</a:t>
            </a:r>
            <a:endParaRPr lang="el-GR"/>
          </a:p>
        </p:txBody>
      </p:sp>
      <p:pic>
        <p:nvPicPr>
          <p:cNvPr id="48139" name="18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3213" y="4724400"/>
            <a:ext cx="6413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0" name="19 - TextBox"/>
          <p:cNvSpPr txBox="1">
            <a:spLocks noChangeArrowheads="1"/>
          </p:cNvSpPr>
          <p:nvPr/>
        </p:nvSpPr>
        <p:spPr bwMode="auto">
          <a:xfrm>
            <a:off x="538163" y="4648200"/>
            <a:ext cx="6015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Έχουμε</a:t>
            </a:r>
            <a:r>
              <a:rPr lang="en-US"/>
              <a:t>               </a:t>
            </a:r>
            <a:r>
              <a:rPr lang="el-GR"/>
              <a:t>και                                         , επομένως</a:t>
            </a:r>
          </a:p>
        </p:txBody>
      </p:sp>
      <p:pic>
        <p:nvPicPr>
          <p:cNvPr id="48141" name="34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7125" y="5257800"/>
            <a:ext cx="3343275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2" name="31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4963" y="4724400"/>
            <a:ext cx="2260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5" name="1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20 - TextBox"/>
          <p:cNvSpPr txBox="1">
            <a:spLocks noChangeArrowheads="1"/>
          </p:cNvSpPr>
          <p:nvPr/>
        </p:nvSpPr>
        <p:spPr bwMode="auto">
          <a:xfrm>
            <a:off x="457200" y="1066800"/>
            <a:ext cx="2408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/>
              <a:t>Ενεργειακή </a:t>
            </a:r>
            <a:r>
              <a:rPr lang="el-GR" b="1" dirty="0" smtClean="0"/>
              <a:t>μέθοδος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Αντισταθμιστική ανάλυση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6" name="Text Box 21"/>
          <p:cNvSpPr txBox="1">
            <a:spLocks noChangeArrowheads="1"/>
          </p:cNvSpPr>
          <p:nvPr/>
        </p:nvSpPr>
        <p:spPr bwMode="auto">
          <a:xfrm>
            <a:off x="457200" y="1828800"/>
            <a:ext cx="365442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Παράδειγμα</a:t>
            </a:r>
            <a:r>
              <a:rPr lang="en-US"/>
              <a:t>: </a:t>
            </a:r>
            <a:r>
              <a:rPr lang="el-GR" b="1"/>
              <a:t>Διαχείριση στοίβας</a:t>
            </a:r>
          </a:p>
        </p:txBody>
      </p:sp>
      <p:sp>
        <p:nvSpPr>
          <p:cNvPr id="49157" name="21 - TextBox"/>
          <p:cNvSpPr txBox="1">
            <a:spLocks noChangeArrowheads="1"/>
          </p:cNvSpPr>
          <p:nvPr/>
        </p:nvSpPr>
        <p:spPr bwMode="auto">
          <a:xfrm>
            <a:off x="457200" y="2438400"/>
            <a:ext cx="6097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Επιλέγουμε</a:t>
            </a:r>
            <a:r>
              <a:rPr lang="en-US"/>
              <a:t>                  </a:t>
            </a:r>
            <a:r>
              <a:rPr lang="el-GR"/>
              <a:t>αριθμός αντικειμένων στη στοίβα </a:t>
            </a:r>
            <a:r>
              <a:rPr lang="en-US"/>
              <a:t>S</a:t>
            </a:r>
            <a:endParaRPr lang="el-GR"/>
          </a:p>
        </p:txBody>
      </p:sp>
      <p:pic>
        <p:nvPicPr>
          <p:cNvPr id="49158" name="23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2514600"/>
            <a:ext cx="8413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- TextBox"/>
          <p:cNvSpPr txBox="1"/>
          <p:nvPr/>
        </p:nvSpPr>
        <p:spPr>
          <a:xfrm>
            <a:off x="457200" y="2982913"/>
            <a:ext cx="7967663" cy="369887"/>
          </a:xfrm>
          <a:prstGeom prst="rect">
            <a:avLst/>
          </a:prstGeom>
          <a:solidFill>
            <a:schemeClr val="tx2">
              <a:lumMod val="75000"/>
              <a:alpha val="12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dirty="0"/>
              <a:t>Μένει να υπολογίσουμε το αντισταθμιστικό κόστος       για κάθε τύπο πράξης</a:t>
            </a:r>
          </a:p>
        </p:txBody>
      </p:sp>
      <p:pic>
        <p:nvPicPr>
          <p:cNvPr id="49160" name="15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3032125"/>
            <a:ext cx="179388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1" name="16 - TextBox"/>
          <p:cNvSpPr txBox="1">
            <a:spLocks noChangeArrowheads="1"/>
          </p:cNvSpPr>
          <p:nvPr/>
        </p:nvSpPr>
        <p:spPr bwMode="auto">
          <a:xfrm>
            <a:off x="477838" y="3581400"/>
            <a:ext cx="4487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Έστω ότι η </a:t>
            </a:r>
            <a:r>
              <a:rPr lang="en-US"/>
              <a:t>i-</a:t>
            </a:r>
            <a:r>
              <a:rPr lang="el-GR"/>
              <a:t>οστή πράξη είναι τύπου </a:t>
            </a:r>
            <a:r>
              <a:rPr lang="en-US"/>
              <a:t>pop</a:t>
            </a:r>
            <a:r>
              <a:rPr lang="el-GR"/>
              <a:t> </a:t>
            </a:r>
            <a:r>
              <a:rPr lang="en-US"/>
              <a:t>:</a:t>
            </a:r>
            <a:endParaRPr lang="el-GR"/>
          </a:p>
        </p:txBody>
      </p:sp>
      <p:pic>
        <p:nvPicPr>
          <p:cNvPr id="49162" name="18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3213" y="4724400"/>
            <a:ext cx="6413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3" name="19 - TextBox"/>
          <p:cNvSpPr txBox="1">
            <a:spLocks noChangeArrowheads="1"/>
          </p:cNvSpPr>
          <p:nvPr/>
        </p:nvSpPr>
        <p:spPr bwMode="auto">
          <a:xfrm>
            <a:off x="538163" y="4648200"/>
            <a:ext cx="6015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Έχουμε</a:t>
            </a:r>
            <a:r>
              <a:rPr lang="en-US"/>
              <a:t>               </a:t>
            </a:r>
            <a:r>
              <a:rPr lang="el-GR"/>
              <a:t>και                                         , επομένως</a:t>
            </a:r>
          </a:p>
        </p:txBody>
      </p:sp>
      <p:pic>
        <p:nvPicPr>
          <p:cNvPr id="49164" name="25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7125" y="5257800"/>
            <a:ext cx="3343275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5" name="24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4963" y="4724400"/>
            <a:ext cx="2260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6" name="Text Box 13"/>
          <p:cNvSpPr txBox="1">
            <a:spLocks noChangeArrowheads="1"/>
          </p:cNvSpPr>
          <p:nvPr/>
        </p:nvSpPr>
        <p:spPr bwMode="auto">
          <a:xfrm>
            <a:off x="1600200" y="4049713"/>
            <a:ext cx="69342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pop(S) :  </a:t>
            </a:r>
            <a:r>
              <a:rPr lang="el-GR"/>
              <a:t>αφαιρεί από τη στοίβα </a:t>
            </a:r>
            <a:r>
              <a:rPr lang="en-US"/>
              <a:t>S</a:t>
            </a:r>
            <a:r>
              <a:rPr lang="el-GR"/>
              <a:t> το στοιχείο στην κορυφή της </a:t>
            </a:r>
          </a:p>
        </p:txBody>
      </p:sp>
      <p:sp useBgFill="1">
        <p:nvSpPr>
          <p:cNvPr id="15" name="1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20 - TextBox"/>
          <p:cNvSpPr txBox="1">
            <a:spLocks noChangeArrowheads="1"/>
          </p:cNvSpPr>
          <p:nvPr/>
        </p:nvSpPr>
        <p:spPr bwMode="auto">
          <a:xfrm>
            <a:off x="457200" y="1066800"/>
            <a:ext cx="2408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/>
              <a:t>Ενεργειακή </a:t>
            </a:r>
            <a:r>
              <a:rPr lang="el-GR" b="1" dirty="0" smtClean="0"/>
              <a:t>μέθοδος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Αντισταθμιστική ανάλυση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0" name="Text Box 21"/>
          <p:cNvSpPr txBox="1">
            <a:spLocks noChangeArrowheads="1"/>
          </p:cNvSpPr>
          <p:nvPr/>
        </p:nvSpPr>
        <p:spPr bwMode="auto">
          <a:xfrm>
            <a:off x="457200" y="1828800"/>
            <a:ext cx="365442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Παράδειγμα</a:t>
            </a:r>
            <a:r>
              <a:rPr lang="en-US"/>
              <a:t>: </a:t>
            </a:r>
            <a:r>
              <a:rPr lang="el-GR" b="1"/>
              <a:t>Διαχείριση στοίβας</a:t>
            </a:r>
          </a:p>
        </p:txBody>
      </p:sp>
      <p:sp>
        <p:nvSpPr>
          <p:cNvPr id="50181" name="21 - TextBox"/>
          <p:cNvSpPr txBox="1">
            <a:spLocks noChangeArrowheads="1"/>
          </p:cNvSpPr>
          <p:nvPr/>
        </p:nvSpPr>
        <p:spPr bwMode="auto">
          <a:xfrm>
            <a:off x="457200" y="2438400"/>
            <a:ext cx="6097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Επιλέγουμε</a:t>
            </a:r>
            <a:r>
              <a:rPr lang="en-US"/>
              <a:t>                  </a:t>
            </a:r>
            <a:r>
              <a:rPr lang="el-GR"/>
              <a:t>αριθμός αντικειμένων στη στοίβα </a:t>
            </a:r>
            <a:r>
              <a:rPr lang="en-US"/>
              <a:t>S</a:t>
            </a:r>
            <a:endParaRPr lang="el-GR"/>
          </a:p>
        </p:txBody>
      </p:sp>
      <p:pic>
        <p:nvPicPr>
          <p:cNvPr id="50182" name="23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2514600"/>
            <a:ext cx="8413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- TextBox"/>
          <p:cNvSpPr txBox="1"/>
          <p:nvPr/>
        </p:nvSpPr>
        <p:spPr>
          <a:xfrm>
            <a:off x="457200" y="2982913"/>
            <a:ext cx="7967663" cy="369887"/>
          </a:xfrm>
          <a:prstGeom prst="rect">
            <a:avLst/>
          </a:prstGeom>
          <a:solidFill>
            <a:schemeClr val="tx2">
              <a:lumMod val="75000"/>
              <a:alpha val="12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dirty="0"/>
              <a:t>Μένει να υπολογίσουμε το αντισταθμιστικό κόστος       για κάθε τύπο πράξης</a:t>
            </a:r>
          </a:p>
        </p:txBody>
      </p:sp>
      <p:pic>
        <p:nvPicPr>
          <p:cNvPr id="50184" name="15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3032125"/>
            <a:ext cx="179388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5" name="16 - TextBox"/>
          <p:cNvSpPr txBox="1">
            <a:spLocks noChangeArrowheads="1"/>
          </p:cNvSpPr>
          <p:nvPr/>
        </p:nvSpPr>
        <p:spPr bwMode="auto">
          <a:xfrm>
            <a:off x="477838" y="3581400"/>
            <a:ext cx="51297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Έστω ότι η </a:t>
            </a:r>
            <a:r>
              <a:rPr lang="en-US" dirty="0" err="1"/>
              <a:t>i</a:t>
            </a:r>
            <a:r>
              <a:rPr lang="en-US" dirty="0"/>
              <a:t>-</a:t>
            </a:r>
            <a:r>
              <a:rPr lang="el-GR" dirty="0" err="1"/>
              <a:t>οστή</a:t>
            </a:r>
            <a:r>
              <a:rPr lang="el-GR" dirty="0"/>
              <a:t> πράξη είναι τύπου </a:t>
            </a:r>
            <a:r>
              <a:rPr lang="en-US" dirty="0" err="1" smtClean="0"/>
              <a:t>multiPop</a:t>
            </a:r>
            <a:r>
              <a:rPr lang="el-GR" dirty="0" smtClean="0"/>
              <a:t> </a:t>
            </a:r>
            <a:r>
              <a:rPr lang="en-US" dirty="0"/>
              <a:t>:</a:t>
            </a:r>
            <a:endParaRPr lang="el-GR" dirty="0"/>
          </a:p>
        </p:txBody>
      </p:sp>
      <p:pic>
        <p:nvPicPr>
          <p:cNvPr id="50186" name="24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5913" y="4724400"/>
            <a:ext cx="17668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7" name="19 - TextBox"/>
          <p:cNvSpPr txBox="1">
            <a:spLocks noChangeArrowheads="1"/>
          </p:cNvSpPr>
          <p:nvPr/>
        </p:nvSpPr>
        <p:spPr bwMode="auto">
          <a:xfrm>
            <a:off x="538163" y="4648200"/>
            <a:ext cx="8386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Έχουμε</a:t>
            </a:r>
            <a:r>
              <a:rPr lang="en-US"/>
              <a:t>                                 </a:t>
            </a:r>
            <a:r>
              <a:rPr lang="el-GR"/>
              <a:t>και                                         , </a:t>
            </a:r>
            <a:r>
              <a:rPr lang="en-US"/>
              <a:t>               , </a:t>
            </a:r>
            <a:r>
              <a:rPr lang="el-GR"/>
              <a:t>επομένως</a:t>
            </a:r>
          </a:p>
        </p:txBody>
      </p:sp>
      <p:pic>
        <p:nvPicPr>
          <p:cNvPr id="50188" name="27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7125" y="5257800"/>
            <a:ext cx="3343275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9" name="26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4724400"/>
            <a:ext cx="33782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0" name="Text Box 13"/>
          <p:cNvSpPr txBox="1">
            <a:spLocks noChangeArrowheads="1"/>
          </p:cNvSpPr>
          <p:nvPr/>
        </p:nvSpPr>
        <p:spPr bwMode="auto">
          <a:xfrm>
            <a:off x="609600" y="4049713"/>
            <a:ext cx="81534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 smtClean="0"/>
              <a:t>multiPop</a:t>
            </a:r>
            <a:r>
              <a:rPr lang="en-US" dirty="0" smtClean="0"/>
              <a:t>(</a:t>
            </a:r>
            <a:r>
              <a:rPr lang="en-US" dirty="0" err="1" smtClean="0"/>
              <a:t>S,k</a:t>
            </a:r>
            <a:r>
              <a:rPr lang="en-US" dirty="0"/>
              <a:t>) :  </a:t>
            </a:r>
            <a:r>
              <a:rPr lang="el-GR" dirty="0"/>
              <a:t>αφαιρεί από τη στοίβα </a:t>
            </a:r>
            <a:r>
              <a:rPr lang="en-US" dirty="0"/>
              <a:t>S</a:t>
            </a:r>
            <a:r>
              <a:rPr lang="el-GR" dirty="0"/>
              <a:t> τα πρώτα </a:t>
            </a:r>
            <a:r>
              <a:rPr lang="en-US" dirty="0"/>
              <a:t>k</a:t>
            </a:r>
            <a:r>
              <a:rPr lang="el-GR" dirty="0"/>
              <a:t> στοιχεία στην κορυφή της </a:t>
            </a:r>
          </a:p>
        </p:txBody>
      </p:sp>
      <p:sp useBgFill="1">
        <p:nvSpPr>
          <p:cNvPr id="15" name="1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20 - TextBox"/>
          <p:cNvSpPr txBox="1">
            <a:spLocks noChangeArrowheads="1"/>
          </p:cNvSpPr>
          <p:nvPr/>
        </p:nvSpPr>
        <p:spPr bwMode="auto">
          <a:xfrm>
            <a:off x="457200" y="1066800"/>
            <a:ext cx="2408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/>
              <a:t>Ενεργειακή </a:t>
            </a:r>
            <a:r>
              <a:rPr lang="el-GR" b="1" dirty="0" smtClean="0"/>
              <a:t>μέθοδος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Αρθρωτά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splay trees)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7197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152400" y="1143000"/>
            <a:ext cx="8534400" cy="7591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l-GR" b="1" dirty="0"/>
              <a:t>Ιδιότητα</a:t>
            </a:r>
            <a:r>
              <a:rPr lang="en-US" dirty="0"/>
              <a:t>: </a:t>
            </a:r>
            <a:r>
              <a:rPr lang="el-GR" dirty="0" smtClean="0"/>
              <a:t>Σε ένα αρθρωτό δένδρο με     κόμβους η λειτουργία </a:t>
            </a:r>
            <a:r>
              <a:rPr lang="en-US" b="1" dirty="0" smtClean="0">
                <a:latin typeface="Calibri" pitchFamily="34" charset="0"/>
              </a:rPr>
              <a:t>splay</a:t>
            </a:r>
            <a:r>
              <a:rPr lang="en-US" dirty="0" smtClean="0"/>
              <a:t> </a:t>
            </a:r>
            <a:r>
              <a:rPr lang="el-GR" dirty="0" smtClean="0"/>
              <a:t>εκτελείται σε 	  </a:t>
            </a:r>
            <a:r>
              <a:rPr lang="en-US" dirty="0" smtClean="0"/>
              <a:t>                </a:t>
            </a:r>
            <a:r>
              <a:rPr lang="el-GR" dirty="0" smtClean="0"/>
              <a:t>            </a:t>
            </a:r>
          </a:p>
          <a:p>
            <a:pPr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l-GR" dirty="0" smtClean="0"/>
              <a:t>                                 αντισταθμιστικό χρόνο</a:t>
            </a:r>
          </a:p>
        </p:txBody>
      </p:sp>
      <p:pic>
        <p:nvPicPr>
          <p:cNvPr id="9" name="8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96283" y="1550178"/>
            <a:ext cx="913517" cy="278622"/>
          </a:xfrm>
          <a:prstGeom prst="rect">
            <a:avLst/>
          </a:prstGeom>
          <a:noFill/>
          <a:ln/>
          <a:effectLst/>
        </p:spPr>
      </p:pic>
      <p:pic>
        <p:nvPicPr>
          <p:cNvPr id="11" name="10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38600" y="1295400"/>
            <a:ext cx="178135" cy="12636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Αρθρωτά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splay trees)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7197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1996440" y="1600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8</a:t>
            </a:r>
            <a:endParaRPr lang="el-GR" b="1" dirty="0"/>
          </a:p>
        </p:txBody>
      </p:sp>
      <p:cxnSp>
        <p:nvCxnSpPr>
          <p:cNvPr id="19" name="AutoShape 13"/>
          <p:cNvCxnSpPr>
            <a:cxnSpLocks noChangeShapeType="1"/>
            <a:stCxn id="21" idx="0"/>
            <a:endCxn id="17" idx="3"/>
          </p:cNvCxnSpPr>
          <p:nvPr/>
        </p:nvCxnSpPr>
        <p:spPr bwMode="auto">
          <a:xfrm flipV="1">
            <a:off x="1889760" y="1860363"/>
            <a:ext cx="151317" cy="2884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Oval 15"/>
          <p:cNvSpPr>
            <a:spLocks noChangeArrowheads="1"/>
          </p:cNvSpPr>
          <p:nvPr/>
        </p:nvSpPr>
        <p:spPr bwMode="auto">
          <a:xfrm>
            <a:off x="1737360" y="214884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7</a:t>
            </a:r>
            <a:endParaRPr lang="el-GR" b="1" dirty="0"/>
          </a:p>
        </p:txBody>
      </p:sp>
      <p:cxnSp>
        <p:nvCxnSpPr>
          <p:cNvPr id="23" name="AutoShape 17"/>
          <p:cNvCxnSpPr>
            <a:cxnSpLocks noChangeShapeType="1"/>
            <a:stCxn id="54" idx="0"/>
            <a:endCxn id="21" idx="3"/>
          </p:cNvCxnSpPr>
          <p:nvPr/>
        </p:nvCxnSpPr>
        <p:spPr bwMode="auto">
          <a:xfrm flipV="1">
            <a:off x="1615440" y="2409003"/>
            <a:ext cx="166557" cy="3189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4" name="AutoShape 18"/>
          <p:cNvSpPr>
            <a:spLocks noChangeArrowheads="1"/>
          </p:cNvSpPr>
          <p:nvPr/>
        </p:nvSpPr>
        <p:spPr bwMode="auto">
          <a:xfrm>
            <a:off x="1920240" y="257556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5" name="AutoShape 19"/>
          <p:cNvCxnSpPr>
            <a:cxnSpLocks noChangeShapeType="1"/>
            <a:stCxn id="24" idx="0"/>
            <a:endCxn id="21" idx="5"/>
          </p:cNvCxnSpPr>
          <p:nvPr/>
        </p:nvCxnSpPr>
        <p:spPr bwMode="auto">
          <a:xfrm flipH="1" flipV="1">
            <a:off x="1997710" y="240919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4" name="Oval 27"/>
          <p:cNvSpPr>
            <a:spLocks noChangeArrowheads="1"/>
          </p:cNvSpPr>
          <p:nvPr/>
        </p:nvSpPr>
        <p:spPr bwMode="auto">
          <a:xfrm>
            <a:off x="1463040" y="27279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6</a:t>
            </a:r>
            <a:endParaRPr lang="el-GR" b="1" dirty="0"/>
          </a:p>
        </p:txBody>
      </p:sp>
      <p:cxnSp>
        <p:nvCxnSpPr>
          <p:cNvPr id="56" name="AutoShape 17"/>
          <p:cNvCxnSpPr>
            <a:cxnSpLocks noChangeShapeType="1"/>
            <a:stCxn id="57" idx="0"/>
            <a:endCxn id="54" idx="3"/>
          </p:cNvCxnSpPr>
          <p:nvPr/>
        </p:nvCxnSpPr>
        <p:spPr bwMode="auto">
          <a:xfrm flipV="1">
            <a:off x="1356360" y="2988123"/>
            <a:ext cx="151317" cy="2884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7" name="Oval 27"/>
          <p:cNvSpPr>
            <a:spLocks noChangeArrowheads="1"/>
          </p:cNvSpPr>
          <p:nvPr/>
        </p:nvSpPr>
        <p:spPr bwMode="auto">
          <a:xfrm>
            <a:off x="1203960" y="32766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5</a:t>
            </a:r>
            <a:endParaRPr lang="el-GR" b="1" dirty="0"/>
          </a:p>
        </p:txBody>
      </p:sp>
      <p:sp>
        <p:nvSpPr>
          <p:cNvPr id="59" name="AutoShape 10"/>
          <p:cNvSpPr>
            <a:spLocks noChangeArrowheads="1"/>
          </p:cNvSpPr>
          <p:nvPr/>
        </p:nvSpPr>
        <p:spPr bwMode="auto">
          <a:xfrm>
            <a:off x="2194560" y="199644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" name="AutoShape 11"/>
          <p:cNvCxnSpPr>
            <a:cxnSpLocks noChangeShapeType="1"/>
            <a:stCxn id="59" idx="0"/>
            <a:endCxn id="17" idx="5"/>
          </p:cNvCxnSpPr>
          <p:nvPr/>
        </p:nvCxnSpPr>
        <p:spPr bwMode="auto">
          <a:xfrm flipH="1" flipV="1">
            <a:off x="2256603" y="1860363"/>
            <a:ext cx="59877" cy="1360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" name="AutoShape 17"/>
          <p:cNvCxnSpPr>
            <a:cxnSpLocks noChangeShapeType="1"/>
            <a:stCxn id="66" idx="0"/>
            <a:endCxn id="57" idx="3"/>
          </p:cNvCxnSpPr>
          <p:nvPr/>
        </p:nvCxnSpPr>
        <p:spPr bwMode="auto">
          <a:xfrm flipV="1">
            <a:off x="1112520" y="3536763"/>
            <a:ext cx="13607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6" name="Oval 27"/>
          <p:cNvSpPr>
            <a:spLocks noChangeArrowheads="1"/>
          </p:cNvSpPr>
          <p:nvPr/>
        </p:nvSpPr>
        <p:spPr bwMode="auto">
          <a:xfrm>
            <a:off x="960120" y="38100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4</a:t>
            </a:r>
            <a:endParaRPr lang="el-GR" b="1" dirty="0"/>
          </a:p>
        </p:txBody>
      </p:sp>
      <p:cxnSp>
        <p:nvCxnSpPr>
          <p:cNvPr id="67" name="AutoShape 17"/>
          <p:cNvCxnSpPr>
            <a:cxnSpLocks noChangeShapeType="1"/>
            <a:stCxn id="68" idx="0"/>
            <a:endCxn id="66" idx="3"/>
          </p:cNvCxnSpPr>
          <p:nvPr/>
        </p:nvCxnSpPr>
        <p:spPr bwMode="auto">
          <a:xfrm flipV="1">
            <a:off x="853440" y="4070163"/>
            <a:ext cx="15131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8" name="Oval 27"/>
          <p:cNvSpPr>
            <a:spLocks noChangeArrowheads="1"/>
          </p:cNvSpPr>
          <p:nvPr/>
        </p:nvSpPr>
        <p:spPr bwMode="auto">
          <a:xfrm>
            <a:off x="701040" y="43434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3</a:t>
            </a:r>
            <a:endParaRPr lang="el-GR" b="1" dirty="0"/>
          </a:p>
        </p:txBody>
      </p:sp>
      <p:cxnSp>
        <p:nvCxnSpPr>
          <p:cNvPr id="69" name="AutoShape 17"/>
          <p:cNvCxnSpPr>
            <a:cxnSpLocks noChangeShapeType="1"/>
            <a:stCxn id="70" idx="0"/>
            <a:endCxn id="68" idx="3"/>
          </p:cNvCxnSpPr>
          <p:nvPr/>
        </p:nvCxnSpPr>
        <p:spPr bwMode="auto">
          <a:xfrm flipV="1">
            <a:off x="609600" y="4603563"/>
            <a:ext cx="136077" cy="27215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0" name="Oval 27"/>
          <p:cNvSpPr>
            <a:spLocks noChangeArrowheads="1"/>
          </p:cNvSpPr>
          <p:nvPr/>
        </p:nvSpPr>
        <p:spPr bwMode="auto">
          <a:xfrm>
            <a:off x="457200" y="4875717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2</a:t>
            </a:r>
            <a:endParaRPr lang="el-GR" b="1" dirty="0"/>
          </a:p>
        </p:txBody>
      </p:sp>
      <p:cxnSp>
        <p:nvCxnSpPr>
          <p:cNvPr id="71" name="AutoShape 17"/>
          <p:cNvCxnSpPr>
            <a:cxnSpLocks noChangeShapeType="1"/>
            <a:stCxn id="72" idx="0"/>
            <a:endCxn id="70" idx="3"/>
          </p:cNvCxnSpPr>
          <p:nvPr/>
        </p:nvCxnSpPr>
        <p:spPr bwMode="auto">
          <a:xfrm flipV="1">
            <a:off x="381000" y="5135880"/>
            <a:ext cx="120837" cy="24492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2" name="Oval 27"/>
          <p:cNvSpPr>
            <a:spLocks noChangeArrowheads="1"/>
          </p:cNvSpPr>
          <p:nvPr/>
        </p:nvSpPr>
        <p:spPr bwMode="auto">
          <a:xfrm>
            <a:off x="228600" y="5380803"/>
            <a:ext cx="304800" cy="304800"/>
          </a:xfrm>
          <a:prstGeom prst="ellipse">
            <a:avLst/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1</a:t>
            </a:r>
            <a:endParaRPr lang="el-GR" b="1" dirty="0"/>
          </a:p>
        </p:txBody>
      </p:sp>
      <p:sp>
        <p:nvSpPr>
          <p:cNvPr id="76" name="AutoShape 10"/>
          <p:cNvSpPr>
            <a:spLocks noChangeArrowheads="1"/>
          </p:cNvSpPr>
          <p:nvPr/>
        </p:nvSpPr>
        <p:spPr bwMode="auto">
          <a:xfrm>
            <a:off x="1630680" y="3154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7" name="AutoShape 11"/>
          <p:cNvCxnSpPr>
            <a:cxnSpLocks noChangeShapeType="1"/>
            <a:stCxn id="76" idx="0"/>
            <a:endCxn id="54" idx="5"/>
          </p:cNvCxnSpPr>
          <p:nvPr/>
        </p:nvCxnSpPr>
        <p:spPr bwMode="auto">
          <a:xfrm flipH="1" flipV="1">
            <a:off x="1723203" y="2988123"/>
            <a:ext cx="29397" cy="1665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8" name="AutoShape 10"/>
          <p:cNvSpPr>
            <a:spLocks noChangeArrowheads="1"/>
          </p:cNvSpPr>
          <p:nvPr/>
        </p:nvSpPr>
        <p:spPr bwMode="auto">
          <a:xfrm>
            <a:off x="1371600" y="3732717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9" name="AutoShape 11"/>
          <p:cNvCxnSpPr>
            <a:cxnSpLocks noChangeShapeType="1"/>
            <a:stCxn id="78" idx="0"/>
            <a:endCxn id="57" idx="5"/>
          </p:cNvCxnSpPr>
          <p:nvPr/>
        </p:nvCxnSpPr>
        <p:spPr bwMode="auto">
          <a:xfrm flipH="1" flipV="1">
            <a:off x="1464123" y="3536763"/>
            <a:ext cx="29397" cy="19595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0" name="AutoShape 10"/>
          <p:cNvSpPr>
            <a:spLocks noChangeArrowheads="1"/>
          </p:cNvSpPr>
          <p:nvPr/>
        </p:nvSpPr>
        <p:spPr bwMode="auto">
          <a:xfrm>
            <a:off x="1127760" y="423672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1" name="AutoShape 11"/>
          <p:cNvCxnSpPr>
            <a:cxnSpLocks noChangeShapeType="1"/>
            <a:stCxn id="80" idx="0"/>
            <a:endCxn id="66" idx="5"/>
          </p:cNvCxnSpPr>
          <p:nvPr/>
        </p:nvCxnSpPr>
        <p:spPr bwMode="auto">
          <a:xfrm flipH="1" flipV="1">
            <a:off x="1220283" y="4070163"/>
            <a:ext cx="29397" cy="1665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2" name="AutoShape 10"/>
          <p:cNvSpPr>
            <a:spLocks noChangeArrowheads="1"/>
          </p:cNvSpPr>
          <p:nvPr/>
        </p:nvSpPr>
        <p:spPr bwMode="auto">
          <a:xfrm>
            <a:off x="868680" y="4799517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3" name="AutoShape 11"/>
          <p:cNvCxnSpPr>
            <a:cxnSpLocks noChangeShapeType="1"/>
            <a:stCxn id="82" idx="0"/>
            <a:endCxn id="68" idx="5"/>
          </p:cNvCxnSpPr>
          <p:nvPr/>
        </p:nvCxnSpPr>
        <p:spPr bwMode="auto">
          <a:xfrm flipH="1" flipV="1">
            <a:off x="961203" y="4603563"/>
            <a:ext cx="29397" cy="19595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4" name="AutoShape 10"/>
          <p:cNvSpPr>
            <a:spLocks noChangeArrowheads="1"/>
          </p:cNvSpPr>
          <p:nvPr/>
        </p:nvSpPr>
        <p:spPr bwMode="auto">
          <a:xfrm>
            <a:off x="624840" y="5319843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5" name="AutoShape 11"/>
          <p:cNvCxnSpPr>
            <a:cxnSpLocks noChangeShapeType="1"/>
            <a:stCxn id="84" idx="0"/>
            <a:endCxn id="70" idx="5"/>
          </p:cNvCxnSpPr>
          <p:nvPr/>
        </p:nvCxnSpPr>
        <p:spPr bwMode="auto">
          <a:xfrm flipH="1" flipV="1">
            <a:off x="717363" y="5135880"/>
            <a:ext cx="29397" cy="183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6" name="AutoShape 10"/>
          <p:cNvSpPr>
            <a:spLocks noChangeArrowheads="1"/>
          </p:cNvSpPr>
          <p:nvPr/>
        </p:nvSpPr>
        <p:spPr bwMode="auto">
          <a:xfrm>
            <a:off x="396240" y="583692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7" name="AutoShape 11"/>
          <p:cNvCxnSpPr>
            <a:cxnSpLocks noChangeShapeType="1"/>
            <a:stCxn id="86" idx="0"/>
            <a:endCxn id="72" idx="5"/>
          </p:cNvCxnSpPr>
          <p:nvPr/>
        </p:nvCxnSpPr>
        <p:spPr bwMode="auto">
          <a:xfrm flipH="1" flipV="1">
            <a:off x="488763" y="5640966"/>
            <a:ext cx="29397" cy="19595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8" name="AutoShape 10"/>
          <p:cNvSpPr>
            <a:spLocks noChangeArrowheads="1"/>
          </p:cNvSpPr>
          <p:nvPr/>
        </p:nvSpPr>
        <p:spPr bwMode="auto">
          <a:xfrm>
            <a:off x="76200" y="583692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9" name="AutoShape 11"/>
          <p:cNvCxnSpPr>
            <a:cxnSpLocks noChangeShapeType="1"/>
            <a:stCxn id="88" idx="0"/>
            <a:endCxn id="72" idx="3"/>
          </p:cNvCxnSpPr>
          <p:nvPr/>
        </p:nvCxnSpPr>
        <p:spPr bwMode="auto">
          <a:xfrm flipV="1">
            <a:off x="198120" y="5640966"/>
            <a:ext cx="75117" cy="19595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0" name="Oval 27"/>
          <p:cNvSpPr>
            <a:spLocks noChangeArrowheads="1"/>
          </p:cNvSpPr>
          <p:nvPr/>
        </p:nvSpPr>
        <p:spPr bwMode="auto">
          <a:xfrm>
            <a:off x="2743200" y="4572000"/>
            <a:ext cx="304800" cy="304800"/>
          </a:xfrm>
          <a:prstGeom prst="ellipse">
            <a:avLst/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1</a:t>
            </a:r>
            <a:endParaRPr lang="el-GR" b="1" dirty="0"/>
          </a:p>
        </p:txBody>
      </p:sp>
      <p:sp>
        <p:nvSpPr>
          <p:cNvPr id="101" name="Oval 27"/>
          <p:cNvSpPr>
            <a:spLocks noChangeArrowheads="1"/>
          </p:cNvSpPr>
          <p:nvPr/>
        </p:nvSpPr>
        <p:spPr bwMode="auto">
          <a:xfrm>
            <a:off x="3124200" y="51054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2</a:t>
            </a:r>
            <a:endParaRPr lang="el-GR" b="1" dirty="0"/>
          </a:p>
        </p:txBody>
      </p:sp>
      <p:sp>
        <p:nvSpPr>
          <p:cNvPr id="102" name="Oval 27"/>
          <p:cNvSpPr>
            <a:spLocks noChangeArrowheads="1"/>
          </p:cNvSpPr>
          <p:nvPr/>
        </p:nvSpPr>
        <p:spPr bwMode="auto">
          <a:xfrm>
            <a:off x="3505200" y="56388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3</a:t>
            </a:r>
            <a:endParaRPr lang="el-GR" b="1" dirty="0"/>
          </a:p>
        </p:txBody>
      </p:sp>
      <p:cxnSp>
        <p:nvCxnSpPr>
          <p:cNvPr id="103" name="AutoShape 17"/>
          <p:cNvCxnSpPr>
            <a:cxnSpLocks noChangeShapeType="1"/>
            <a:stCxn id="101" idx="1"/>
            <a:endCxn id="100" idx="5"/>
          </p:cNvCxnSpPr>
          <p:nvPr/>
        </p:nvCxnSpPr>
        <p:spPr bwMode="auto">
          <a:xfrm flipH="1" flipV="1">
            <a:off x="3003363" y="4832163"/>
            <a:ext cx="165474" cy="3178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6" name="AutoShape 17"/>
          <p:cNvCxnSpPr>
            <a:cxnSpLocks noChangeShapeType="1"/>
            <a:stCxn id="102" idx="1"/>
            <a:endCxn id="101" idx="5"/>
          </p:cNvCxnSpPr>
          <p:nvPr/>
        </p:nvCxnSpPr>
        <p:spPr bwMode="auto">
          <a:xfrm flipH="1" flipV="1">
            <a:off x="3384363" y="5365563"/>
            <a:ext cx="165474" cy="3178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9" name="Oval 12"/>
          <p:cNvSpPr>
            <a:spLocks noChangeArrowheads="1"/>
          </p:cNvSpPr>
          <p:nvPr/>
        </p:nvSpPr>
        <p:spPr bwMode="auto">
          <a:xfrm>
            <a:off x="4815840" y="1600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8</a:t>
            </a:r>
            <a:endParaRPr lang="el-GR" b="1" dirty="0"/>
          </a:p>
        </p:txBody>
      </p:sp>
      <p:cxnSp>
        <p:nvCxnSpPr>
          <p:cNvPr id="110" name="AutoShape 13"/>
          <p:cNvCxnSpPr>
            <a:cxnSpLocks noChangeShapeType="1"/>
            <a:stCxn id="111" idx="0"/>
            <a:endCxn id="109" idx="3"/>
          </p:cNvCxnSpPr>
          <p:nvPr/>
        </p:nvCxnSpPr>
        <p:spPr bwMode="auto">
          <a:xfrm flipV="1">
            <a:off x="4709160" y="1860363"/>
            <a:ext cx="151317" cy="2884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1" name="Oval 15"/>
          <p:cNvSpPr>
            <a:spLocks noChangeArrowheads="1"/>
          </p:cNvSpPr>
          <p:nvPr/>
        </p:nvSpPr>
        <p:spPr bwMode="auto">
          <a:xfrm>
            <a:off x="4556760" y="214884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7</a:t>
            </a:r>
            <a:endParaRPr lang="el-GR" b="1" dirty="0"/>
          </a:p>
        </p:txBody>
      </p:sp>
      <p:cxnSp>
        <p:nvCxnSpPr>
          <p:cNvPr id="112" name="AutoShape 17"/>
          <p:cNvCxnSpPr>
            <a:cxnSpLocks noChangeShapeType="1"/>
            <a:stCxn id="115" idx="0"/>
            <a:endCxn id="111" idx="3"/>
          </p:cNvCxnSpPr>
          <p:nvPr/>
        </p:nvCxnSpPr>
        <p:spPr bwMode="auto">
          <a:xfrm flipV="1">
            <a:off x="4434840" y="2409003"/>
            <a:ext cx="166557" cy="3189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3" name="AutoShape 18"/>
          <p:cNvSpPr>
            <a:spLocks noChangeArrowheads="1"/>
          </p:cNvSpPr>
          <p:nvPr/>
        </p:nvSpPr>
        <p:spPr bwMode="auto">
          <a:xfrm>
            <a:off x="4739640" y="257556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14" name="AutoShape 19"/>
          <p:cNvCxnSpPr>
            <a:cxnSpLocks noChangeShapeType="1"/>
            <a:stCxn id="113" idx="0"/>
            <a:endCxn id="111" idx="5"/>
          </p:cNvCxnSpPr>
          <p:nvPr/>
        </p:nvCxnSpPr>
        <p:spPr bwMode="auto">
          <a:xfrm flipH="1" flipV="1">
            <a:off x="4817110" y="240919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5" name="Oval 27"/>
          <p:cNvSpPr>
            <a:spLocks noChangeArrowheads="1"/>
          </p:cNvSpPr>
          <p:nvPr/>
        </p:nvSpPr>
        <p:spPr bwMode="auto">
          <a:xfrm>
            <a:off x="4282440" y="27279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6</a:t>
            </a:r>
            <a:endParaRPr lang="el-GR" b="1" dirty="0"/>
          </a:p>
        </p:txBody>
      </p:sp>
      <p:cxnSp>
        <p:nvCxnSpPr>
          <p:cNvPr id="116" name="AutoShape 17"/>
          <p:cNvCxnSpPr>
            <a:cxnSpLocks noChangeShapeType="1"/>
            <a:stCxn id="117" idx="0"/>
            <a:endCxn id="115" idx="3"/>
          </p:cNvCxnSpPr>
          <p:nvPr/>
        </p:nvCxnSpPr>
        <p:spPr bwMode="auto">
          <a:xfrm flipV="1">
            <a:off x="4175760" y="2988123"/>
            <a:ext cx="151317" cy="2884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7" name="Oval 27"/>
          <p:cNvSpPr>
            <a:spLocks noChangeArrowheads="1"/>
          </p:cNvSpPr>
          <p:nvPr/>
        </p:nvSpPr>
        <p:spPr bwMode="auto">
          <a:xfrm>
            <a:off x="4023360" y="32766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5</a:t>
            </a:r>
            <a:endParaRPr lang="el-GR" b="1" dirty="0"/>
          </a:p>
        </p:txBody>
      </p:sp>
      <p:sp>
        <p:nvSpPr>
          <p:cNvPr id="118" name="AutoShape 10"/>
          <p:cNvSpPr>
            <a:spLocks noChangeArrowheads="1"/>
          </p:cNvSpPr>
          <p:nvPr/>
        </p:nvSpPr>
        <p:spPr bwMode="auto">
          <a:xfrm>
            <a:off x="5013960" y="199644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19" name="AutoShape 11"/>
          <p:cNvCxnSpPr>
            <a:cxnSpLocks noChangeShapeType="1"/>
            <a:stCxn id="118" idx="0"/>
            <a:endCxn id="109" idx="5"/>
          </p:cNvCxnSpPr>
          <p:nvPr/>
        </p:nvCxnSpPr>
        <p:spPr bwMode="auto">
          <a:xfrm flipH="1" flipV="1">
            <a:off x="5076003" y="1860363"/>
            <a:ext cx="59877" cy="1360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0" name="AutoShape 17"/>
          <p:cNvCxnSpPr>
            <a:cxnSpLocks noChangeShapeType="1"/>
            <a:stCxn id="121" idx="0"/>
            <a:endCxn id="117" idx="3"/>
          </p:cNvCxnSpPr>
          <p:nvPr/>
        </p:nvCxnSpPr>
        <p:spPr bwMode="auto">
          <a:xfrm flipV="1">
            <a:off x="3931920" y="3536763"/>
            <a:ext cx="136077" cy="27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21" name="Oval 27"/>
          <p:cNvSpPr>
            <a:spLocks noChangeArrowheads="1"/>
          </p:cNvSpPr>
          <p:nvPr/>
        </p:nvSpPr>
        <p:spPr bwMode="auto">
          <a:xfrm>
            <a:off x="3779520" y="38100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4</a:t>
            </a:r>
            <a:endParaRPr lang="el-GR" b="1" dirty="0"/>
          </a:p>
        </p:txBody>
      </p:sp>
      <p:cxnSp>
        <p:nvCxnSpPr>
          <p:cNvPr id="122" name="AutoShape 17"/>
          <p:cNvCxnSpPr>
            <a:cxnSpLocks noChangeShapeType="1"/>
            <a:stCxn id="100" idx="7"/>
            <a:endCxn id="121" idx="3"/>
          </p:cNvCxnSpPr>
          <p:nvPr/>
        </p:nvCxnSpPr>
        <p:spPr bwMode="auto">
          <a:xfrm flipV="1">
            <a:off x="3003363" y="4070163"/>
            <a:ext cx="820794" cy="5464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23" name="AutoShape 10"/>
          <p:cNvSpPr>
            <a:spLocks noChangeArrowheads="1"/>
          </p:cNvSpPr>
          <p:nvPr/>
        </p:nvSpPr>
        <p:spPr bwMode="auto">
          <a:xfrm>
            <a:off x="4450080" y="3154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24" name="AutoShape 11"/>
          <p:cNvCxnSpPr>
            <a:cxnSpLocks noChangeShapeType="1"/>
            <a:stCxn id="123" idx="0"/>
            <a:endCxn id="115" idx="5"/>
          </p:cNvCxnSpPr>
          <p:nvPr/>
        </p:nvCxnSpPr>
        <p:spPr bwMode="auto">
          <a:xfrm flipH="1" flipV="1">
            <a:off x="4542603" y="2988123"/>
            <a:ext cx="29397" cy="1665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25" name="AutoShape 10"/>
          <p:cNvSpPr>
            <a:spLocks noChangeArrowheads="1"/>
          </p:cNvSpPr>
          <p:nvPr/>
        </p:nvSpPr>
        <p:spPr bwMode="auto">
          <a:xfrm>
            <a:off x="4191000" y="3732717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26" name="AutoShape 11"/>
          <p:cNvCxnSpPr>
            <a:cxnSpLocks noChangeShapeType="1"/>
            <a:stCxn id="125" idx="0"/>
            <a:endCxn id="117" idx="5"/>
          </p:cNvCxnSpPr>
          <p:nvPr/>
        </p:nvCxnSpPr>
        <p:spPr bwMode="auto">
          <a:xfrm flipH="1" flipV="1">
            <a:off x="4283523" y="3536763"/>
            <a:ext cx="29397" cy="19595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27" name="AutoShape 10"/>
          <p:cNvSpPr>
            <a:spLocks noChangeArrowheads="1"/>
          </p:cNvSpPr>
          <p:nvPr/>
        </p:nvSpPr>
        <p:spPr bwMode="auto">
          <a:xfrm>
            <a:off x="3947160" y="423672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28" name="AutoShape 11"/>
          <p:cNvCxnSpPr>
            <a:cxnSpLocks noChangeShapeType="1"/>
            <a:stCxn id="127" idx="0"/>
            <a:endCxn id="121" idx="5"/>
          </p:cNvCxnSpPr>
          <p:nvPr/>
        </p:nvCxnSpPr>
        <p:spPr bwMode="auto">
          <a:xfrm flipH="1" flipV="1">
            <a:off x="4039683" y="4070163"/>
            <a:ext cx="29397" cy="1665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30" name="Oval 27"/>
          <p:cNvSpPr>
            <a:spLocks noChangeArrowheads="1"/>
          </p:cNvSpPr>
          <p:nvPr/>
        </p:nvSpPr>
        <p:spPr bwMode="auto">
          <a:xfrm>
            <a:off x="5867400" y="3505200"/>
            <a:ext cx="304800" cy="304800"/>
          </a:xfrm>
          <a:prstGeom prst="ellipse">
            <a:avLst/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1</a:t>
            </a:r>
            <a:endParaRPr lang="el-GR" b="1" dirty="0"/>
          </a:p>
        </p:txBody>
      </p:sp>
      <p:sp>
        <p:nvSpPr>
          <p:cNvPr id="131" name="Oval 27"/>
          <p:cNvSpPr>
            <a:spLocks noChangeArrowheads="1"/>
          </p:cNvSpPr>
          <p:nvPr/>
        </p:nvSpPr>
        <p:spPr bwMode="auto">
          <a:xfrm>
            <a:off x="7315200" y="40386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4</a:t>
            </a:r>
            <a:endParaRPr lang="el-GR" b="1" dirty="0"/>
          </a:p>
        </p:txBody>
      </p:sp>
      <p:sp>
        <p:nvSpPr>
          <p:cNvPr id="132" name="Oval 27"/>
          <p:cNvSpPr>
            <a:spLocks noChangeArrowheads="1"/>
          </p:cNvSpPr>
          <p:nvPr/>
        </p:nvSpPr>
        <p:spPr bwMode="auto">
          <a:xfrm>
            <a:off x="7772400" y="45720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5</a:t>
            </a:r>
            <a:endParaRPr lang="el-GR" b="1" dirty="0"/>
          </a:p>
        </p:txBody>
      </p:sp>
      <p:cxnSp>
        <p:nvCxnSpPr>
          <p:cNvPr id="133" name="AutoShape 17"/>
          <p:cNvCxnSpPr>
            <a:cxnSpLocks noChangeShapeType="1"/>
            <a:stCxn id="131" idx="1"/>
            <a:endCxn id="130" idx="5"/>
          </p:cNvCxnSpPr>
          <p:nvPr/>
        </p:nvCxnSpPr>
        <p:spPr bwMode="auto">
          <a:xfrm flipH="1" flipV="1">
            <a:off x="6127563" y="3765363"/>
            <a:ext cx="1232274" cy="3178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6" name="AutoShape 17"/>
          <p:cNvCxnSpPr>
            <a:cxnSpLocks noChangeShapeType="1"/>
            <a:stCxn id="132" idx="1"/>
            <a:endCxn id="131" idx="5"/>
          </p:cNvCxnSpPr>
          <p:nvPr/>
        </p:nvCxnSpPr>
        <p:spPr bwMode="auto">
          <a:xfrm flipH="1" flipV="1">
            <a:off x="7575363" y="4298763"/>
            <a:ext cx="241674" cy="3178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39" name="Oval 27"/>
          <p:cNvSpPr>
            <a:spLocks noChangeArrowheads="1"/>
          </p:cNvSpPr>
          <p:nvPr/>
        </p:nvSpPr>
        <p:spPr bwMode="auto">
          <a:xfrm>
            <a:off x="6324600" y="4648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2</a:t>
            </a:r>
            <a:endParaRPr lang="el-GR" b="1" dirty="0"/>
          </a:p>
        </p:txBody>
      </p:sp>
      <p:sp>
        <p:nvSpPr>
          <p:cNvPr id="140" name="Oval 27"/>
          <p:cNvSpPr>
            <a:spLocks noChangeArrowheads="1"/>
          </p:cNvSpPr>
          <p:nvPr/>
        </p:nvSpPr>
        <p:spPr bwMode="auto">
          <a:xfrm>
            <a:off x="6781800" y="52578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3</a:t>
            </a:r>
            <a:endParaRPr lang="el-GR" b="1" dirty="0"/>
          </a:p>
        </p:txBody>
      </p:sp>
      <p:cxnSp>
        <p:nvCxnSpPr>
          <p:cNvPr id="141" name="AutoShape 17"/>
          <p:cNvCxnSpPr>
            <a:cxnSpLocks noChangeShapeType="1"/>
            <a:stCxn id="140" idx="1"/>
            <a:endCxn id="139" idx="5"/>
          </p:cNvCxnSpPr>
          <p:nvPr/>
        </p:nvCxnSpPr>
        <p:spPr bwMode="auto">
          <a:xfrm flipH="1" flipV="1">
            <a:off x="6584763" y="4908363"/>
            <a:ext cx="241674" cy="3940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2" name="AutoShape 17"/>
          <p:cNvCxnSpPr>
            <a:cxnSpLocks noChangeShapeType="1"/>
            <a:stCxn id="139" idx="0"/>
            <a:endCxn id="131" idx="3"/>
          </p:cNvCxnSpPr>
          <p:nvPr/>
        </p:nvCxnSpPr>
        <p:spPr bwMode="auto">
          <a:xfrm flipV="1">
            <a:off x="6477000" y="4298763"/>
            <a:ext cx="882837" cy="349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45" name="Oval 12"/>
          <p:cNvSpPr>
            <a:spLocks noChangeArrowheads="1"/>
          </p:cNvSpPr>
          <p:nvPr/>
        </p:nvSpPr>
        <p:spPr bwMode="auto">
          <a:xfrm>
            <a:off x="8625840" y="1600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8</a:t>
            </a:r>
            <a:endParaRPr lang="el-GR" b="1" dirty="0"/>
          </a:p>
        </p:txBody>
      </p:sp>
      <p:cxnSp>
        <p:nvCxnSpPr>
          <p:cNvPr id="146" name="AutoShape 13"/>
          <p:cNvCxnSpPr>
            <a:cxnSpLocks noChangeShapeType="1"/>
            <a:stCxn id="147" idx="0"/>
            <a:endCxn id="145" idx="3"/>
          </p:cNvCxnSpPr>
          <p:nvPr/>
        </p:nvCxnSpPr>
        <p:spPr bwMode="auto">
          <a:xfrm flipV="1">
            <a:off x="8519160" y="1860363"/>
            <a:ext cx="151317" cy="2884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47" name="Oval 15"/>
          <p:cNvSpPr>
            <a:spLocks noChangeArrowheads="1"/>
          </p:cNvSpPr>
          <p:nvPr/>
        </p:nvSpPr>
        <p:spPr bwMode="auto">
          <a:xfrm>
            <a:off x="8366760" y="214884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7</a:t>
            </a:r>
            <a:endParaRPr lang="el-GR" b="1" dirty="0"/>
          </a:p>
        </p:txBody>
      </p:sp>
      <p:cxnSp>
        <p:nvCxnSpPr>
          <p:cNvPr id="148" name="AutoShape 17"/>
          <p:cNvCxnSpPr>
            <a:cxnSpLocks noChangeShapeType="1"/>
            <a:stCxn id="151" idx="0"/>
            <a:endCxn id="147" idx="3"/>
          </p:cNvCxnSpPr>
          <p:nvPr/>
        </p:nvCxnSpPr>
        <p:spPr bwMode="auto">
          <a:xfrm flipV="1">
            <a:off x="8244840" y="2409003"/>
            <a:ext cx="166557" cy="3189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49" name="AutoShape 18"/>
          <p:cNvSpPr>
            <a:spLocks noChangeArrowheads="1"/>
          </p:cNvSpPr>
          <p:nvPr/>
        </p:nvSpPr>
        <p:spPr bwMode="auto">
          <a:xfrm>
            <a:off x="8549640" y="257556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50" name="AutoShape 19"/>
          <p:cNvCxnSpPr>
            <a:cxnSpLocks noChangeShapeType="1"/>
            <a:stCxn id="149" idx="0"/>
            <a:endCxn id="147" idx="5"/>
          </p:cNvCxnSpPr>
          <p:nvPr/>
        </p:nvCxnSpPr>
        <p:spPr bwMode="auto">
          <a:xfrm flipH="1" flipV="1">
            <a:off x="8626923" y="2409003"/>
            <a:ext cx="44637" cy="1665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1" name="Oval 27"/>
          <p:cNvSpPr>
            <a:spLocks noChangeArrowheads="1"/>
          </p:cNvSpPr>
          <p:nvPr/>
        </p:nvSpPr>
        <p:spPr bwMode="auto">
          <a:xfrm>
            <a:off x="8092440" y="27279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6</a:t>
            </a:r>
            <a:endParaRPr lang="el-GR" b="1" dirty="0"/>
          </a:p>
        </p:txBody>
      </p:sp>
      <p:cxnSp>
        <p:nvCxnSpPr>
          <p:cNvPr id="152" name="AutoShape 17"/>
          <p:cNvCxnSpPr>
            <a:cxnSpLocks noChangeShapeType="1"/>
            <a:stCxn id="130" idx="0"/>
            <a:endCxn id="151" idx="3"/>
          </p:cNvCxnSpPr>
          <p:nvPr/>
        </p:nvCxnSpPr>
        <p:spPr bwMode="auto">
          <a:xfrm flipV="1">
            <a:off x="6019800" y="2988123"/>
            <a:ext cx="2117277" cy="5170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3" name="AutoShape 10"/>
          <p:cNvSpPr>
            <a:spLocks noChangeArrowheads="1"/>
          </p:cNvSpPr>
          <p:nvPr/>
        </p:nvSpPr>
        <p:spPr bwMode="auto">
          <a:xfrm>
            <a:off x="8823960" y="199644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54" name="AutoShape 11"/>
          <p:cNvCxnSpPr>
            <a:cxnSpLocks noChangeShapeType="1"/>
            <a:stCxn id="153" idx="0"/>
            <a:endCxn id="145" idx="5"/>
          </p:cNvCxnSpPr>
          <p:nvPr/>
        </p:nvCxnSpPr>
        <p:spPr bwMode="auto">
          <a:xfrm flipH="1" flipV="1">
            <a:off x="8886003" y="1860363"/>
            <a:ext cx="59877" cy="1360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5" name="AutoShape 10"/>
          <p:cNvSpPr>
            <a:spLocks noChangeArrowheads="1"/>
          </p:cNvSpPr>
          <p:nvPr/>
        </p:nvSpPr>
        <p:spPr bwMode="auto">
          <a:xfrm>
            <a:off x="8260080" y="3154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56" name="AutoShape 11"/>
          <p:cNvCxnSpPr>
            <a:cxnSpLocks noChangeShapeType="1"/>
            <a:stCxn id="155" idx="0"/>
            <a:endCxn id="151" idx="5"/>
          </p:cNvCxnSpPr>
          <p:nvPr/>
        </p:nvCxnSpPr>
        <p:spPr bwMode="auto">
          <a:xfrm flipH="1" flipV="1">
            <a:off x="8352603" y="2988123"/>
            <a:ext cx="29397" cy="1665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4" name="AutoShape 10"/>
          <p:cNvSpPr>
            <a:spLocks noChangeArrowheads="1"/>
          </p:cNvSpPr>
          <p:nvPr/>
        </p:nvSpPr>
        <p:spPr bwMode="auto">
          <a:xfrm>
            <a:off x="2651760" y="5059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5" name="AutoShape 11"/>
          <p:cNvCxnSpPr>
            <a:cxnSpLocks noChangeShapeType="1"/>
            <a:stCxn id="94" idx="0"/>
          </p:cNvCxnSpPr>
          <p:nvPr/>
        </p:nvCxnSpPr>
        <p:spPr bwMode="auto">
          <a:xfrm flipV="1">
            <a:off x="2773680" y="4863726"/>
            <a:ext cx="75117" cy="19595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6" name="AutoShape 10"/>
          <p:cNvSpPr>
            <a:spLocks noChangeArrowheads="1"/>
          </p:cNvSpPr>
          <p:nvPr/>
        </p:nvSpPr>
        <p:spPr bwMode="auto">
          <a:xfrm>
            <a:off x="2971800" y="55930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7" name="AutoShape 11"/>
          <p:cNvCxnSpPr>
            <a:cxnSpLocks noChangeShapeType="1"/>
            <a:stCxn id="96" idx="0"/>
          </p:cNvCxnSpPr>
          <p:nvPr/>
        </p:nvCxnSpPr>
        <p:spPr bwMode="auto">
          <a:xfrm flipV="1">
            <a:off x="3093720" y="5397126"/>
            <a:ext cx="75117" cy="19595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8" name="AutoShape 10"/>
          <p:cNvSpPr>
            <a:spLocks noChangeArrowheads="1"/>
          </p:cNvSpPr>
          <p:nvPr/>
        </p:nvSpPr>
        <p:spPr bwMode="auto">
          <a:xfrm>
            <a:off x="3352800" y="6139554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9" name="AutoShape 11"/>
          <p:cNvCxnSpPr>
            <a:cxnSpLocks noChangeShapeType="1"/>
            <a:stCxn id="98" idx="0"/>
            <a:endCxn id="102" idx="3"/>
          </p:cNvCxnSpPr>
          <p:nvPr/>
        </p:nvCxnSpPr>
        <p:spPr bwMode="auto">
          <a:xfrm flipV="1">
            <a:off x="3474720" y="5898963"/>
            <a:ext cx="75117" cy="24059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4" name="AutoShape 10"/>
          <p:cNvSpPr>
            <a:spLocks noChangeArrowheads="1"/>
          </p:cNvSpPr>
          <p:nvPr/>
        </p:nvSpPr>
        <p:spPr bwMode="auto">
          <a:xfrm>
            <a:off x="3657600" y="6139554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05" name="AutoShape 11"/>
          <p:cNvCxnSpPr>
            <a:cxnSpLocks noChangeShapeType="1"/>
            <a:stCxn id="104" idx="0"/>
            <a:endCxn id="102" idx="5"/>
          </p:cNvCxnSpPr>
          <p:nvPr/>
        </p:nvCxnSpPr>
        <p:spPr bwMode="auto">
          <a:xfrm flipH="1" flipV="1">
            <a:off x="3765363" y="5898963"/>
            <a:ext cx="14157" cy="24059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29" name="AutoShape 10"/>
          <p:cNvSpPr>
            <a:spLocks noChangeArrowheads="1"/>
          </p:cNvSpPr>
          <p:nvPr/>
        </p:nvSpPr>
        <p:spPr bwMode="auto">
          <a:xfrm>
            <a:off x="5715000" y="3992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34" name="AutoShape 11"/>
          <p:cNvCxnSpPr>
            <a:cxnSpLocks noChangeShapeType="1"/>
            <a:stCxn id="129" idx="0"/>
            <a:endCxn id="130" idx="3"/>
          </p:cNvCxnSpPr>
          <p:nvPr/>
        </p:nvCxnSpPr>
        <p:spPr bwMode="auto">
          <a:xfrm flipV="1">
            <a:off x="5836920" y="3765363"/>
            <a:ext cx="75117" cy="227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35" name="AutoShape 10"/>
          <p:cNvSpPr>
            <a:spLocks noChangeArrowheads="1"/>
          </p:cNvSpPr>
          <p:nvPr/>
        </p:nvSpPr>
        <p:spPr bwMode="auto">
          <a:xfrm>
            <a:off x="6172200" y="5105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37" name="AutoShape 11"/>
          <p:cNvCxnSpPr>
            <a:cxnSpLocks noChangeShapeType="1"/>
            <a:stCxn id="135" idx="0"/>
            <a:endCxn id="139" idx="3"/>
          </p:cNvCxnSpPr>
          <p:nvPr/>
        </p:nvCxnSpPr>
        <p:spPr bwMode="auto">
          <a:xfrm flipV="1">
            <a:off x="6294120" y="4908363"/>
            <a:ext cx="7511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38" name="AutoShape 10"/>
          <p:cNvSpPr>
            <a:spLocks noChangeArrowheads="1"/>
          </p:cNvSpPr>
          <p:nvPr/>
        </p:nvSpPr>
        <p:spPr bwMode="auto">
          <a:xfrm>
            <a:off x="6629400" y="57150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43" name="AutoShape 11"/>
          <p:cNvCxnSpPr>
            <a:cxnSpLocks noChangeShapeType="1"/>
            <a:stCxn id="138" idx="0"/>
            <a:endCxn id="140" idx="3"/>
          </p:cNvCxnSpPr>
          <p:nvPr/>
        </p:nvCxnSpPr>
        <p:spPr bwMode="auto">
          <a:xfrm flipV="1">
            <a:off x="6751320" y="5517963"/>
            <a:ext cx="7511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44" name="AutoShape 10"/>
          <p:cNvSpPr>
            <a:spLocks noChangeArrowheads="1"/>
          </p:cNvSpPr>
          <p:nvPr/>
        </p:nvSpPr>
        <p:spPr bwMode="auto">
          <a:xfrm>
            <a:off x="6934200" y="57150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57" name="AutoShape 11"/>
          <p:cNvCxnSpPr>
            <a:cxnSpLocks noChangeShapeType="1"/>
            <a:stCxn id="144" idx="0"/>
            <a:endCxn id="140" idx="5"/>
          </p:cNvCxnSpPr>
          <p:nvPr/>
        </p:nvCxnSpPr>
        <p:spPr bwMode="auto">
          <a:xfrm flipH="1" flipV="1">
            <a:off x="7041963" y="5517963"/>
            <a:ext cx="1415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8" name="AutoShape 10"/>
          <p:cNvSpPr>
            <a:spLocks noChangeArrowheads="1"/>
          </p:cNvSpPr>
          <p:nvPr/>
        </p:nvSpPr>
        <p:spPr bwMode="auto">
          <a:xfrm>
            <a:off x="7620000" y="50292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59" name="AutoShape 11"/>
          <p:cNvCxnSpPr>
            <a:cxnSpLocks noChangeShapeType="1"/>
            <a:stCxn id="158" idx="0"/>
            <a:endCxn id="132" idx="3"/>
          </p:cNvCxnSpPr>
          <p:nvPr/>
        </p:nvCxnSpPr>
        <p:spPr bwMode="auto">
          <a:xfrm flipV="1">
            <a:off x="7741920" y="4832163"/>
            <a:ext cx="7511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0" name="AutoShape 10"/>
          <p:cNvSpPr>
            <a:spLocks noChangeArrowheads="1"/>
          </p:cNvSpPr>
          <p:nvPr/>
        </p:nvSpPr>
        <p:spPr bwMode="auto">
          <a:xfrm>
            <a:off x="7924800" y="50292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61" name="AutoShape 11"/>
          <p:cNvCxnSpPr>
            <a:cxnSpLocks noChangeShapeType="1"/>
            <a:stCxn id="160" idx="0"/>
            <a:endCxn id="132" idx="5"/>
          </p:cNvCxnSpPr>
          <p:nvPr/>
        </p:nvCxnSpPr>
        <p:spPr bwMode="auto">
          <a:xfrm flipH="1" flipV="1">
            <a:off x="8032563" y="4832163"/>
            <a:ext cx="1415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7" name="106 - TextBox"/>
          <p:cNvSpPr txBox="1"/>
          <p:nvPr/>
        </p:nvSpPr>
        <p:spPr>
          <a:xfrm>
            <a:off x="457200" y="1143000"/>
            <a:ext cx="935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splay(</a:t>
            </a:r>
            <a:r>
              <a:rPr lang="el-GR" dirty="0" smtClean="0">
                <a:latin typeface="Calibri" pitchFamily="34" charset="0"/>
              </a:rPr>
              <a:t>1</a:t>
            </a:r>
            <a:r>
              <a:rPr lang="en-US" b="1" dirty="0" smtClean="0">
                <a:latin typeface="Calibri" pitchFamily="34" charset="0"/>
              </a:rPr>
              <a:t>)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108" name="107 - Δεξιό βέλος"/>
          <p:cNvSpPr/>
          <p:nvPr/>
        </p:nvSpPr>
        <p:spPr bwMode="auto">
          <a:xfrm>
            <a:off x="2209800" y="3657600"/>
            <a:ext cx="304800" cy="228600"/>
          </a:xfrm>
          <a:prstGeom prst="rightArrow">
            <a:avLst/>
          </a:prstGeom>
          <a:solidFill>
            <a:srgbClr val="0070C0">
              <a:alpha val="1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2" name="161 - Δεξιό βέλος"/>
          <p:cNvSpPr/>
          <p:nvPr/>
        </p:nvSpPr>
        <p:spPr bwMode="auto">
          <a:xfrm>
            <a:off x="4953000" y="3657600"/>
            <a:ext cx="304800" cy="228600"/>
          </a:xfrm>
          <a:prstGeom prst="rightArrow">
            <a:avLst/>
          </a:prstGeom>
          <a:solidFill>
            <a:srgbClr val="0070C0">
              <a:alpha val="1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Αρθρωτά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splay trees)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7197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152400" y="1143000"/>
            <a:ext cx="8534400" cy="7591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l-GR" b="1" dirty="0"/>
              <a:t>Ιδιότητα</a:t>
            </a:r>
            <a:r>
              <a:rPr lang="en-US" dirty="0"/>
              <a:t>: </a:t>
            </a:r>
            <a:r>
              <a:rPr lang="el-GR" dirty="0" smtClean="0"/>
              <a:t>Σε ένα αρθρωτό δένδρο με     κόμβους η λειτουργία </a:t>
            </a:r>
            <a:r>
              <a:rPr lang="en-US" b="1" dirty="0" smtClean="0">
                <a:latin typeface="Calibri" pitchFamily="34" charset="0"/>
              </a:rPr>
              <a:t>splay</a:t>
            </a:r>
            <a:r>
              <a:rPr lang="en-US" dirty="0" smtClean="0"/>
              <a:t> </a:t>
            </a:r>
            <a:r>
              <a:rPr lang="el-GR" dirty="0" smtClean="0"/>
              <a:t>εκτελείται σε 	  </a:t>
            </a:r>
            <a:r>
              <a:rPr lang="en-US" dirty="0" smtClean="0"/>
              <a:t>                </a:t>
            </a:r>
            <a:r>
              <a:rPr lang="el-GR" dirty="0" smtClean="0"/>
              <a:t>            </a:t>
            </a:r>
          </a:p>
          <a:p>
            <a:pPr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l-GR" dirty="0" smtClean="0"/>
              <a:t>                                 αντισταθμιστικό χρόνο</a:t>
            </a:r>
          </a:p>
        </p:txBody>
      </p:sp>
      <p:pic>
        <p:nvPicPr>
          <p:cNvPr id="9" name="8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96283" y="1550178"/>
            <a:ext cx="913517" cy="278622"/>
          </a:xfrm>
          <a:prstGeom prst="rect">
            <a:avLst/>
          </a:prstGeom>
          <a:noFill/>
          <a:ln/>
          <a:effectLst/>
        </p:spPr>
      </p:pic>
      <p:pic>
        <p:nvPicPr>
          <p:cNvPr id="11" name="10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38600" y="1295400"/>
            <a:ext cx="178135" cy="126369"/>
          </a:xfrm>
          <a:prstGeom prst="rect">
            <a:avLst/>
          </a:prstGeom>
          <a:noFill/>
          <a:ln/>
          <a:effectLst/>
        </p:spPr>
      </p:pic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4114800" y="3581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e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0" name="AutoShape 6"/>
          <p:cNvCxnSpPr>
            <a:cxnSpLocks noChangeShapeType="1"/>
            <a:stCxn id="13" idx="7"/>
            <a:endCxn id="8" idx="3"/>
          </p:cNvCxnSpPr>
          <p:nvPr/>
        </p:nvCxnSpPr>
        <p:spPr bwMode="auto">
          <a:xfrm flipV="1">
            <a:off x="3525838" y="3906838"/>
            <a:ext cx="644525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" name="AutoShape 7"/>
          <p:cNvCxnSpPr>
            <a:cxnSpLocks noChangeShapeType="1"/>
            <a:stCxn id="30" idx="1"/>
            <a:endCxn id="8" idx="5"/>
          </p:cNvCxnSpPr>
          <p:nvPr/>
        </p:nvCxnSpPr>
        <p:spPr bwMode="auto">
          <a:xfrm flipH="1" flipV="1">
            <a:off x="4440238" y="3906838"/>
            <a:ext cx="1711325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3200400" y="4038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d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4" name="AutoShape 9"/>
          <p:cNvCxnSpPr>
            <a:cxnSpLocks noChangeShapeType="1"/>
            <a:stCxn id="17" idx="7"/>
            <a:endCxn id="13" idx="3"/>
          </p:cNvCxnSpPr>
          <p:nvPr/>
        </p:nvCxnSpPr>
        <p:spPr bwMode="auto">
          <a:xfrm flipV="1">
            <a:off x="2687638" y="4364038"/>
            <a:ext cx="568325" cy="339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3429000" y="4572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6" name="AutoShape 11"/>
          <p:cNvCxnSpPr>
            <a:cxnSpLocks noChangeShapeType="1"/>
            <a:stCxn id="15" idx="0"/>
            <a:endCxn id="13" idx="5"/>
          </p:cNvCxnSpPr>
          <p:nvPr/>
        </p:nvCxnSpPr>
        <p:spPr bwMode="auto">
          <a:xfrm flipH="1" flipV="1">
            <a:off x="3525838" y="4364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2362200" y="4648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b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8" name="AutoShape 13"/>
          <p:cNvCxnSpPr>
            <a:cxnSpLocks noChangeShapeType="1"/>
            <a:stCxn id="20" idx="0"/>
            <a:endCxn id="17" idx="3"/>
          </p:cNvCxnSpPr>
          <p:nvPr/>
        </p:nvCxnSpPr>
        <p:spPr bwMode="auto">
          <a:xfrm flipV="1">
            <a:off x="2095500" y="4973638"/>
            <a:ext cx="322263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9" name="AutoShape 14"/>
          <p:cNvCxnSpPr>
            <a:cxnSpLocks noChangeShapeType="1"/>
            <a:stCxn id="25" idx="0"/>
            <a:endCxn id="17" idx="5"/>
          </p:cNvCxnSpPr>
          <p:nvPr/>
        </p:nvCxnSpPr>
        <p:spPr bwMode="auto">
          <a:xfrm flipH="1" flipV="1">
            <a:off x="2687638" y="4973638"/>
            <a:ext cx="246062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0" name="Oval 15"/>
          <p:cNvSpPr>
            <a:spLocks noChangeArrowheads="1"/>
          </p:cNvSpPr>
          <p:nvPr/>
        </p:nvSpPr>
        <p:spPr bwMode="auto">
          <a:xfrm>
            <a:off x="1905000" y="5334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a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1752600" y="5867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2" name="AutoShape 17"/>
          <p:cNvCxnSpPr>
            <a:cxnSpLocks noChangeShapeType="1"/>
            <a:stCxn id="21" idx="0"/>
            <a:endCxn id="20" idx="3"/>
          </p:cNvCxnSpPr>
          <p:nvPr/>
        </p:nvCxnSpPr>
        <p:spPr bwMode="auto">
          <a:xfrm flipV="1">
            <a:off x="1905000" y="56594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2133600" y="5867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4" name="AutoShape 19"/>
          <p:cNvCxnSpPr>
            <a:cxnSpLocks noChangeShapeType="1"/>
            <a:stCxn id="23" idx="0"/>
            <a:endCxn id="20" idx="5"/>
          </p:cNvCxnSpPr>
          <p:nvPr/>
        </p:nvCxnSpPr>
        <p:spPr bwMode="auto">
          <a:xfrm flipH="1" flipV="1">
            <a:off x="2230438" y="56594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2743200" y="5334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c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6" name="AutoShape 21"/>
          <p:cNvSpPr>
            <a:spLocks noChangeArrowheads="1"/>
          </p:cNvSpPr>
          <p:nvPr/>
        </p:nvSpPr>
        <p:spPr bwMode="auto">
          <a:xfrm>
            <a:off x="2590800" y="5867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7" name="AutoShape 22"/>
          <p:cNvCxnSpPr>
            <a:cxnSpLocks noChangeShapeType="1"/>
            <a:stCxn id="26" idx="0"/>
            <a:endCxn id="25" idx="3"/>
          </p:cNvCxnSpPr>
          <p:nvPr/>
        </p:nvCxnSpPr>
        <p:spPr bwMode="auto">
          <a:xfrm flipV="1">
            <a:off x="2743200" y="56594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8" name="AutoShape 23"/>
          <p:cNvSpPr>
            <a:spLocks noChangeArrowheads="1"/>
          </p:cNvSpPr>
          <p:nvPr/>
        </p:nvSpPr>
        <p:spPr bwMode="auto">
          <a:xfrm>
            <a:off x="2971800" y="5867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9" name="AutoShape 24"/>
          <p:cNvCxnSpPr>
            <a:cxnSpLocks noChangeShapeType="1"/>
            <a:stCxn id="28" idx="0"/>
            <a:endCxn id="25" idx="5"/>
          </p:cNvCxnSpPr>
          <p:nvPr/>
        </p:nvCxnSpPr>
        <p:spPr bwMode="auto">
          <a:xfrm flipH="1" flipV="1">
            <a:off x="3068638" y="56594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0" name="Oval 25"/>
          <p:cNvSpPr>
            <a:spLocks noChangeArrowheads="1"/>
          </p:cNvSpPr>
          <p:nvPr/>
        </p:nvSpPr>
        <p:spPr bwMode="auto">
          <a:xfrm>
            <a:off x="6096000" y="4038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dirty="0" err="1" smtClean="0">
                <a:latin typeface="Calibri" pitchFamily="34" charset="0"/>
              </a:rPr>
              <a:t>i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31" name="AutoShape 26"/>
          <p:cNvCxnSpPr>
            <a:cxnSpLocks noChangeShapeType="1"/>
            <a:stCxn id="32" idx="7"/>
            <a:endCxn id="30" idx="3"/>
          </p:cNvCxnSpPr>
          <p:nvPr/>
        </p:nvCxnSpPr>
        <p:spPr bwMode="auto">
          <a:xfrm flipV="1">
            <a:off x="4897438" y="4364038"/>
            <a:ext cx="12541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2" name="Oval 28"/>
          <p:cNvSpPr>
            <a:spLocks noChangeArrowheads="1"/>
          </p:cNvSpPr>
          <p:nvPr/>
        </p:nvSpPr>
        <p:spPr bwMode="auto">
          <a:xfrm>
            <a:off x="4572000" y="4724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f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3" name="AutoShape 29"/>
          <p:cNvSpPr>
            <a:spLocks noChangeArrowheads="1"/>
          </p:cNvSpPr>
          <p:nvPr/>
        </p:nvSpPr>
        <p:spPr bwMode="auto">
          <a:xfrm>
            <a:off x="4419600" y="5257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5" name="AutoShape 30"/>
          <p:cNvCxnSpPr>
            <a:cxnSpLocks noChangeShapeType="1"/>
            <a:stCxn id="33" idx="0"/>
            <a:endCxn id="32" idx="3"/>
          </p:cNvCxnSpPr>
          <p:nvPr/>
        </p:nvCxnSpPr>
        <p:spPr bwMode="auto">
          <a:xfrm flipV="1">
            <a:off x="4572000" y="50498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6" name="AutoShape 31"/>
          <p:cNvCxnSpPr>
            <a:cxnSpLocks noChangeShapeType="1"/>
            <a:stCxn id="37" idx="1"/>
            <a:endCxn id="32" idx="5"/>
          </p:cNvCxnSpPr>
          <p:nvPr/>
        </p:nvCxnSpPr>
        <p:spPr bwMode="auto">
          <a:xfrm flipH="1" flipV="1">
            <a:off x="4897438" y="5049838"/>
            <a:ext cx="263525" cy="339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7" name="Oval 32"/>
          <p:cNvSpPr>
            <a:spLocks noChangeArrowheads="1"/>
          </p:cNvSpPr>
          <p:nvPr/>
        </p:nvSpPr>
        <p:spPr bwMode="auto">
          <a:xfrm>
            <a:off x="5105400" y="5334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g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8" name="AutoShape 33"/>
          <p:cNvSpPr>
            <a:spLocks noChangeArrowheads="1"/>
          </p:cNvSpPr>
          <p:nvPr/>
        </p:nvSpPr>
        <p:spPr bwMode="auto">
          <a:xfrm>
            <a:off x="4953000" y="5867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9" name="AutoShape 34"/>
          <p:cNvCxnSpPr>
            <a:cxnSpLocks noChangeShapeType="1"/>
            <a:stCxn id="38" idx="0"/>
            <a:endCxn id="37" idx="3"/>
          </p:cNvCxnSpPr>
          <p:nvPr/>
        </p:nvCxnSpPr>
        <p:spPr bwMode="auto">
          <a:xfrm flipV="1">
            <a:off x="5105400" y="56594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0" name="AutoShape 35"/>
          <p:cNvCxnSpPr>
            <a:cxnSpLocks noChangeShapeType="1"/>
            <a:stCxn id="41" idx="1"/>
            <a:endCxn id="37" idx="5"/>
          </p:cNvCxnSpPr>
          <p:nvPr/>
        </p:nvCxnSpPr>
        <p:spPr bwMode="auto">
          <a:xfrm flipH="1" flipV="1">
            <a:off x="5430838" y="5659438"/>
            <a:ext cx="3397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" name="Oval 36"/>
          <p:cNvSpPr>
            <a:spLocks noChangeArrowheads="1"/>
          </p:cNvSpPr>
          <p:nvPr/>
        </p:nvSpPr>
        <p:spPr bwMode="auto">
          <a:xfrm>
            <a:off x="5715000" y="6096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h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2" name="AutoShape 38"/>
          <p:cNvSpPr>
            <a:spLocks noChangeArrowheads="1"/>
          </p:cNvSpPr>
          <p:nvPr/>
        </p:nvSpPr>
        <p:spPr bwMode="auto">
          <a:xfrm>
            <a:off x="5943600" y="6629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3" name="AutoShape 39"/>
          <p:cNvCxnSpPr>
            <a:cxnSpLocks noChangeShapeType="1"/>
            <a:stCxn id="42" idx="0"/>
            <a:endCxn id="41" idx="5"/>
          </p:cNvCxnSpPr>
          <p:nvPr/>
        </p:nvCxnSpPr>
        <p:spPr bwMode="auto">
          <a:xfrm flipH="1" flipV="1">
            <a:off x="6040204" y="6421204"/>
            <a:ext cx="55796" cy="208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4" name="AutoShape 50"/>
          <p:cNvSpPr>
            <a:spLocks noChangeArrowheads="1"/>
          </p:cNvSpPr>
          <p:nvPr/>
        </p:nvSpPr>
        <p:spPr bwMode="auto">
          <a:xfrm>
            <a:off x="5562600" y="6629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5" name="AutoShape 51"/>
          <p:cNvCxnSpPr>
            <a:cxnSpLocks noChangeShapeType="1"/>
            <a:stCxn id="44" idx="0"/>
          </p:cNvCxnSpPr>
          <p:nvPr/>
        </p:nvCxnSpPr>
        <p:spPr bwMode="auto">
          <a:xfrm flipV="1">
            <a:off x="5715000" y="64214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6" name="AutoShape 54"/>
          <p:cNvCxnSpPr>
            <a:cxnSpLocks noChangeShapeType="1"/>
            <a:stCxn id="47" idx="1"/>
          </p:cNvCxnSpPr>
          <p:nvPr/>
        </p:nvCxnSpPr>
        <p:spPr bwMode="auto">
          <a:xfrm flipH="1" flipV="1">
            <a:off x="6421438" y="4364038"/>
            <a:ext cx="4921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7" name="Oval 55"/>
          <p:cNvSpPr>
            <a:spLocks noChangeArrowheads="1"/>
          </p:cNvSpPr>
          <p:nvPr/>
        </p:nvSpPr>
        <p:spPr bwMode="auto">
          <a:xfrm>
            <a:off x="6858000" y="4724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j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8" name="AutoShape 56"/>
          <p:cNvSpPr>
            <a:spLocks noChangeArrowheads="1"/>
          </p:cNvSpPr>
          <p:nvPr/>
        </p:nvSpPr>
        <p:spPr bwMode="auto">
          <a:xfrm>
            <a:off x="6705600" y="5257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9" name="AutoShape 57"/>
          <p:cNvCxnSpPr>
            <a:cxnSpLocks noChangeShapeType="1"/>
            <a:stCxn id="48" idx="0"/>
            <a:endCxn id="47" idx="3"/>
          </p:cNvCxnSpPr>
          <p:nvPr/>
        </p:nvCxnSpPr>
        <p:spPr bwMode="auto">
          <a:xfrm flipV="1">
            <a:off x="6858000" y="50498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0" name="AutoShape 58"/>
          <p:cNvSpPr>
            <a:spLocks noChangeArrowheads="1"/>
          </p:cNvSpPr>
          <p:nvPr/>
        </p:nvSpPr>
        <p:spPr bwMode="auto">
          <a:xfrm>
            <a:off x="7086600" y="5257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1" name="AutoShape 59"/>
          <p:cNvCxnSpPr>
            <a:cxnSpLocks noChangeShapeType="1"/>
            <a:stCxn id="50" idx="0"/>
            <a:endCxn id="47" idx="5"/>
          </p:cNvCxnSpPr>
          <p:nvPr/>
        </p:nvCxnSpPr>
        <p:spPr bwMode="auto">
          <a:xfrm flipH="1" flipV="1">
            <a:off x="7183438" y="50498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2" name="51 - TextBox"/>
          <p:cNvSpPr txBox="1"/>
          <p:nvPr/>
        </p:nvSpPr>
        <p:spPr>
          <a:xfrm>
            <a:off x="175974" y="1981200"/>
            <a:ext cx="8043869" cy="759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 smtClean="0"/>
              <a:t>Θα χρησιμοποιήσουμε την ενεργειακή μέθοδο. Έστω</a:t>
            </a:r>
            <a:r>
              <a:rPr lang="en-US" dirty="0" smtClean="0"/>
              <a:t>               </a:t>
            </a:r>
            <a:r>
              <a:rPr lang="el-GR" dirty="0" smtClean="0"/>
              <a:t>το πλήθος των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απογόνων του κόμβου      στο αρθρωτό δένδρο     . </a:t>
            </a:r>
            <a:endParaRPr lang="el-GR" dirty="0"/>
          </a:p>
        </p:txBody>
      </p:sp>
      <p:pic>
        <p:nvPicPr>
          <p:cNvPr id="63" name="62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15000" y="2083308"/>
            <a:ext cx="736095" cy="278892"/>
          </a:xfrm>
          <a:prstGeom prst="rect">
            <a:avLst/>
          </a:prstGeom>
          <a:noFill/>
          <a:ln/>
          <a:effectLst/>
        </p:spPr>
      </p:pic>
      <p:pic>
        <p:nvPicPr>
          <p:cNvPr id="56" name="55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67000" y="2464308"/>
            <a:ext cx="178308" cy="126492"/>
          </a:xfrm>
          <a:prstGeom prst="rect">
            <a:avLst/>
          </a:prstGeom>
          <a:noFill/>
          <a:ln/>
          <a:effectLst/>
        </p:spPr>
      </p:pic>
      <p:pic>
        <p:nvPicPr>
          <p:cNvPr id="58" name="57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55183" y="2387529"/>
            <a:ext cx="178817" cy="203271"/>
          </a:xfrm>
          <a:prstGeom prst="rect">
            <a:avLst/>
          </a:prstGeom>
          <a:noFill/>
          <a:ln/>
          <a:effectLst/>
        </p:spPr>
      </p:pic>
      <p:pic>
        <p:nvPicPr>
          <p:cNvPr id="64" name="63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57014" y="2819400"/>
            <a:ext cx="2388697" cy="278960"/>
          </a:xfrm>
          <a:prstGeom prst="rect">
            <a:avLst/>
          </a:prstGeom>
          <a:noFill/>
          <a:ln/>
          <a:effectLst/>
        </p:spPr>
      </p:pic>
      <p:sp>
        <p:nvSpPr>
          <p:cNvPr id="61" name="60 - TextBox"/>
          <p:cNvSpPr txBox="1"/>
          <p:nvPr/>
        </p:nvSpPr>
        <p:spPr>
          <a:xfrm>
            <a:off x="152400" y="2743200"/>
            <a:ext cx="344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Ορίζουμε την «τάξη» του </a:t>
            </a:r>
            <a:r>
              <a:rPr lang="en-US" dirty="0" smtClean="0"/>
              <a:t>   </a:t>
            </a:r>
            <a:r>
              <a:rPr lang="el-GR" dirty="0" smtClean="0"/>
              <a:t>   ως</a:t>
            </a:r>
            <a:endParaRPr lang="el-GR" dirty="0"/>
          </a:p>
        </p:txBody>
      </p:sp>
      <p:pic>
        <p:nvPicPr>
          <p:cNvPr id="62" name="61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69692" y="2895600"/>
            <a:ext cx="178308" cy="126492"/>
          </a:xfrm>
          <a:prstGeom prst="rect">
            <a:avLst/>
          </a:prstGeom>
          <a:noFill/>
          <a:ln/>
          <a:effectLst/>
        </p:spPr>
      </p:pic>
      <p:pic>
        <p:nvPicPr>
          <p:cNvPr id="70" name="69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52600" y="4191000"/>
            <a:ext cx="1296602" cy="279150"/>
          </a:xfrm>
          <a:prstGeom prst="rect">
            <a:avLst/>
          </a:prstGeom>
          <a:noFill/>
          <a:ln/>
          <a:effectLst/>
        </p:spPr>
      </p:pic>
      <p:pic>
        <p:nvPicPr>
          <p:cNvPr id="69" name="68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28800" y="3886200"/>
            <a:ext cx="1220943" cy="279290"/>
          </a:xfrm>
          <a:prstGeom prst="rect">
            <a:avLst/>
          </a:prstGeom>
          <a:noFill/>
          <a:ln/>
          <a:effectLst/>
        </p:spPr>
      </p:pic>
      <p:pic>
        <p:nvPicPr>
          <p:cNvPr id="72" name="71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48200" y="3352800"/>
            <a:ext cx="1323199" cy="279291"/>
          </a:xfrm>
          <a:prstGeom prst="rect">
            <a:avLst/>
          </a:prstGeom>
          <a:noFill/>
          <a:ln/>
          <a:effectLst/>
        </p:spPr>
      </p:pic>
      <p:pic>
        <p:nvPicPr>
          <p:cNvPr id="74" name="73 - Εικόνα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83763" y="3657600"/>
            <a:ext cx="1270671" cy="279151"/>
          </a:xfrm>
          <a:prstGeom prst="rect">
            <a:avLst/>
          </a:prstGeom>
          <a:noFill/>
          <a:ln/>
          <a:effectLst/>
        </p:spPr>
      </p:pic>
      <p:pic>
        <p:nvPicPr>
          <p:cNvPr id="79" name="78 - Εικόνα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53766" y="3886200"/>
            <a:ext cx="1171034" cy="279399"/>
          </a:xfrm>
          <a:prstGeom prst="rect">
            <a:avLst/>
          </a:prstGeom>
          <a:noFill/>
          <a:ln/>
          <a:effectLst/>
        </p:spPr>
      </p:pic>
      <p:pic>
        <p:nvPicPr>
          <p:cNvPr id="78" name="77 - Εικόνα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641851" y="4191000"/>
            <a:ext cx="1245767" cy="279039"/>
          </a:xfrm>
          <a:prstGeom prst="rect">
            <a:avLst/>
          </a:prstGeom>
          <a:noFill/>
          <a:ln/>
          <a:effectLst/>
        </p:spPr>
      </p:pic>
      <p:pic>
        <p:nvPicPr>
          <p:cNvPr id="82" name="81 - Εικόνα" descr="TP_tmp.b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12125" y="6019800"/>
            <a:ext cx="1195984" cy="279521"/>
          </a:xfrm>
          <a:prstGeom prst="rect">
            <a:avLst/>
          </a:prstGeom>
          <a:noFill/>
          <a:ln/>
          <a:effectLst/>
        </p:spPr>
      </p:pic>
      <p:pic>
        <p:nvPicPr>
          <p:cNvPr id="83" name="82 - Εικόνα" descr="TP_tmp.bmp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21252" y="6324600"/>
            <a:ext cx="1322548" cy="27915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Αρθρωτά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splay trees)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7197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152400" y="1143000"/>
            <a:ext cx="8534400" cy="7591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l-GR" b="1" dirty="0"/>
              <a:t>Ιδιότητα</a:t>
            </a:r>
            <a:r>
              <a:rPr lang="en-US" dirty="0"/>
              <a:t>: </a:t>
            </a:r>
            <a:r>
              <a:rPr lang="el-GR" dirty="0" smtClean="0"/>
              <a:t>Σε ένα αρθρωτό δένδρο με     κόμβους η λειτουργία </a:t>
            </a:r>
            <a:r>
              <a:rPr lang="en-US" b="1" dirty="0" smtClean="0">
                <a:latin typeface="Calibri" pitchFamily="34" charset="0"/>
              </a:rPr>
              <a:t>splay</a:t>
            </a:r>
            <a:r>
              <a:rPr lang="en-US" dirty="0" smtClean="0"/>
              <a:t> </a:t>
            </a:r>
            <a:r>
              <a:rPr lang="el-GR" dirty="0" smtClean="0"/>
              <a:t>εκτελείται σε 	  </a:t>
            </a:r>
            <a:r>
              <a:rPr lang="en-US" dirty="0" smtClean="0"/>
              <a:t>                </a:t>
            </a:r>
            <a:r>
              <a:rPr lang="el-GR" dirty="0" smtClean="0"/>
              <a:t>            </a:t>
            </a:r>
          </a:p>
          <a:p>
            <a:pPr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l-GR" dirty="0" smtClean="0"/>
              <a:t>                                 αντισταθμιστικό χρόνο</a:t>
            </a:r>
          </a:p>
        </p:txBody>
      </p:sp>
      <p:pic>
        <p:nvPicPr>
          <p:cNvPr id="9" name="8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96283" y="1550178"/>
            <a:ext cx="913517" cy="278622"/>
          </a:xfrm>
          <a:prstGeom prst="rect">
            <a:avLst/>
          </a:prstGeom>
          <a:noFill/>
          <a:ln/>
          <a:effectLst/>
        </p:spPr>
      </p:pic>
      <p:pic>
        <p:nvPicPr>
          <p:cNvPr id="11" name="10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38600" y="1295400"/>
            <a:ext cx="178135" cy="126369"/>
          </a:xfrm>
          <a:prstGeom prst="rect">
            <a:avLst/>
          </a:prstGeom>
          <a:noFill/>
          <a:ln/>
          <a:effectLst/>
        </p:spPr>
      </p:pic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4114800" y="3581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e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0" name="AutoShape 6"/>
          <p:cNvCxnSpPr>
            <a:cxnSpLocks noChangeShapeType="1"/>
            <a:stCxn id="13" idx="7"/>
            <a:endCxn id="8" idx="3"/>
          </p:cNvCxnSpPr>
          <p:nvPr/>
        </p:nvCxnSpPr>
        <p:spPr bwMode="auto">
          <a:xfrm flipV="1">
            <a:off x="3525838" y="3906838"/>
            <a:ext cx="644525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" name="AutoShape 7"/>
          <p:cNvCxnSpPr>
            <a:cxnSpLocks noChangeShapeType="1"/>
            <a:stCxn id="30" idx="1"/>
            <a:endCxn id="8" idx="5"/>
          </p:cNvCxnSpPr>
          <p:nvPr/>
        </p:nvCxnSpPr>
        <p:spPr bwMode="auto">
          <a:xfrm flipH="1" flipV="1">
            <a:off x="4440238" y="3906838"/>
            <a:ext cx="1711325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3200400" y="4038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d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4" name="AutoShape 9"/>
          <p:cNvCxnSpPr>
            <a:cxnSpLocks noChangeShapeType="1"/>
            <a:stCxn id="17" idx="7"/>
            <a:endCxn id="13" idx="3"/>
          </p:cNvCxnSpPr>
          <p:nvPr/>
        </p:nvCxnSpPr>
        <p:spPr bwMode="auto">
          <a:xfrm flipV="1">
            <a:off x="2687638" y="4364038"/>
            <a:ext cx="568325" cy="339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3429000" y="4572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6" name="AutoShape 11"/>
          <p:cNvCxnSpPr>
            <a:cxnSpLocks noChangeShapeType="1"/>
            <a:stCxn id="15" idx="0"/>
            <a:endCxn id="13" idx="5"/>
          </p:cNvCxnSpPr>
          <p:nvPr/>
        </p:nvCxnSpPr>
        <p:spPr bwMode="auto">
          <a:xfrm flipH="1" flipV="1">
            <a:off x="3525838" y="4364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2362200" y="4648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b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8" name="AutoShape 13"/>
          <p:cNvCxnSpPr>
            <a:cxnSpLocks noChangeShapeType="1"/>
            <a:stCxn id="20" idx="0"/>
            <a:endCxn id="17" idx="3"/>
          </p:cNvCxnSpPr>
          <p:nvPr/>
        </p:nvCxnSpPr>
        <p:spPr bwMode="auto">
          <a:xfrm flipV="1">
            <a:off x="2095500" y="4973638"/>
            <a:ext cx="322263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9" name="AutoShape 14"/>
          <p:cNvCxnSpPr>
            <a:cxnSpLocks noChangeShapeType="1"/>
            <a:stCxn id="25" idx="0"/>
            <a:endCxn id="17" idx="5"/>
          </p:cNvCxnSpPr>
          <p:nvPr/>
        </p:nvCxnSpPr>
        <p:spPr bwMode="auto">
          <a:xfrm flipH="1" flipV="1">
            <a:off x="2687638" y="4973638"/>
            <a:ext cx="246062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0" name="Oval 15"/>
          <p:cNvSpPr>
            <a:spLocks noChangeArrowheads="1"/>
          </p:cNvSpPr>
          <p:nvPr/>
        </p:nvSpPr>
        <p:spPr bwMode="auto">
          <a:xfrm>
            <a:off x="1905000" y="5334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a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1752600" y="5867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2" name="AutoShape 17"/>
          <p:cNvCxnSpPr>
            <a:cxnSpLocks noChangeShapeType="1"/>
            <a:stCxn id="21" idx="0"/>
            <a:endCxn id="20" idx="3"/>
          </p:cNvCxnSpPr>
          <p:nvPr/>
        </p:nvCxnSpPr>
        <p:spPr bwMode="auto">
          <a:xfrm flipV="1">
            <a:off x="1905000" y="56594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2133600" y="5867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4" name="AutoShape 19"/>
          <p:cNvCxnSpPr>
            <a:cxnSpLocks noChangeShapeType="1"/>
            <a:stCxn id="23" idx="0"/>
            <a:endCxn id="20" idx="5"/>
          </p:cNvCxnSpPr>
          <p:nvPr/>
        </p:nvCxnSpPr>
        <p:spPr bwMode="auto">
          <a:xfrm flipH="1" flipV="1">
            <a:off x="2230438" y="56594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2743200" y="5334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c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6" name="AutoShape 21"/>
          <p:cNvSpPr>
            <a:spLocks noChangeArrowheads="1"/>
          </p:cNvSpPr>
          <p:nvPr/>
        </p:nvSpPr>
        <p:spPr bwMode="auto">
          <a:xfrm>
            <a:off x="2590800" y="5867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7" name="AutoShape 22"/>
          <p:cNvCxnSpPr>
            <a:cxnSpLocks noChangeShapeType="1"/>
            <a:stCxn id="26" idx="0"/>
            <a:endCxn id="25" idx="3"/>
          </p:cNvCxnSpPr>
          <p:nvPr/>
        </p:nvCxnSpPr>
        <p:spPr bwMode="auto">
          <a:xfrm flipV="1">
            <a:off x="2743200" y="56594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8" name="AutoShape 23"/>
          <p:cNvSpPr>
            <a:spLocks noChangeArrowheads="1"/>
          </p:cNvSpPr>
          <p:nvPr/>
        </p:nvSpPr>
        <p:spPr bwMode="auto">
          <a:xfrm>
            <a:off x="2971800" y="5867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9" name="AutoShape 24"/>
          <p:cNvCxnSpPr>
            <a:cxnSpLocks noChangeShapeType="1"/>
            <a:stCxn id="28" idx="0"/>
            <a:endCxn id="25" idx="5"/>
          </p:cNvCxnSpPr>
          <p:nvPr/>
        </p:nvCxnSpPr>
        <p:spPr bwMode="auto">
          <a:xfrm flipH="1" flipV="1">
            <a:off x="3068638" y="56594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0" name="Oval 25"/>
          <p:cNvSpPr>
            <a:spLocks noChangeArrowheads="1"/>
          </p:cNvSpPr>
          <p:nvPr/>
        </p:nvSpPr>
        <p:spPr bwMode="auto">
          <a:xfrm>
            <a:off x="6096000" y="4038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dirty="0" err="1" smtClean="0">
                <a:latin typeface="Calibri" pitchFamily="34" charset="0"/>
              </a:rPr>
              <a:t>i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31" name="AutoShape 26"/>
          <p:cNvCxnSpPr>
            <a:cxnSpLocks noChangeShapeType="1"/>
            <a:stCxn id="32" idx="7"/>
            <a:endCxn id="30" idx="3"/>
          </p:cNvCxnSpPr>
          <p:nvPr/>
        </p:nvCxnSpPr>
        <p:spPr bwMode="auto">
          <a:xfrm flipV="1">
            <a:off x="4897438" y="4364038"/>
            <a:ext cx="12541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2" name="Oval 28"/>
          <p:cNvSpPr>
            <a:spLocks noChangeArrowheads="1"/>
          </p:cNvSpPr>
          <p:nvPr/>
        </p:nvSpPr>
        <p:spPr bwMode="auto">
          <a:xfrm>
            <a:off x="4572000" y="4724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f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3" name="AutoShape 29"/>
          <p:cNvSpPr>
            <a:spLocks noChangeArrowheads="1"/>
          </p:cNvSpPr>
          <p:nvPr/>
        </p:nvSpPr>
        <p:spPr bwMode="auto">
          <a:xfrm>
            <a:off x="4419600" y="5257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5" name="AutoShape 30"/>
          <p:cNvCxnSpPr>
            <a:cxnSpLocks noChangeShapeType="1"/>
            <a:stCxn id="33" idx="0"/>
            <a:endCxn id="32" idx="3"/>
          </p:cNvCxnSpPr>
          <p:nvPr/>
        </p:nvCxnSpPr>
        <p:spPr bwMode="auto">
          <a:xfrm flipV="1">
            <a:off x="4572000" y="50498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6" name="AutoShape 31"/>
          <p:cNvCxnSpPr>
            <a:cxnSpLocks noChangeShapeType="1"/>
            <a:stCxn id="37" idx="1"/>
            <a:endCxn id="32" idx="5"/>
          </p:cNvCxnSpPr>
          <p:nvPr/>
        </p:nvCxnSpPr>
        <p:spPr bwMode="auto">
          <a:xfrm flipH="1" flipV="1">
            <a:off x="4897438" y="5049838"/>
            <a:ext cx="263525" cy="339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7" name="Oval 32"/>
          <p:cNvSpPr>
            <a:spLocks noChangeArrowheads="1"/>
          </p:cNvSpPr>
          <p:nvPr/>
        </p:nvSpPr>
        <p:spPr bwMode="auto">
          <a:xfrm>
            <a:off x="5105400" y="5334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g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8" name="AutoShape 33"/>
          <p:cNvSpPr>
            <a:spLocks noChangeArrowheads="1"/>
          </p:cNvSpPr>
          <p:nvPr/>
        </p:nvSpPr>
        <p:spPr bwMode="auto">
          <a:xfrm>
            <a:off x="4953000" y="5867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9" name="AutoShape 34"/>
          <p:cNvCxnSpPr>
            <a:cxnSpLocks noChangeShapeType="1"/>
            <a:stCxn id="38" idx="0"/>
            <a:endCxn id="37" idx="3"/>
          </p:cNvCxnSpPr>
          <p:nvPr/>
        </p:nvCxnSpPr>
        <p:spPr bwMode="auto">
          <a:xfrm flipV="1">
            <a:off x="5105400" y="56594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0" name="AutoShape 35"/>
          <p:cNvCxnSpPr>
            <a:cxnSpLocks noChangeShapeType="1"/>
            <a:stCxn id="41" idx="1"/>
            <a:endCxn id="37" idx="5"/>
          </p:cNvCxnSpPr>
          <p:nvPr/>
        </p:nvCxnSpPr>
        <p:spPr bwMode="auto">
          <a:xfrm flipH="1" flipV="1">
            <a:off x="5430838" y="5659438"/>
            <a:ext cx="3397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" name="Oval 36"/>
          <p:cNvSpPr>
            <a:spLocks noChangeArrowheads="1"/>
          </p:cNvSpPr>
          <p:nvPr/>
        </p:nvSpPr>
        <p:spPr bwMode="auto">
          <a:xfrm>
            <a:off x="5715000" y="6096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h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2" name="AutoShape 38"/>
          <p:cNvSpPr>
            <a:spLocks noChangeArrowheads="1"/>
          </p:cNvSpPr>
          <p:nvPr/>
        </p:nvSpPr>
        <p:spPr bwMode="auto">
          <a:xfrm>
            <a:off x="5943600" y="6629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3" name="AutoShape 39"/>
          <p:cNvCxnSpPr>
            <a:cxnSpLocks noChangeShapeType="1"/>
            <a:stCxn id="42" idx="0"/>
            <a:endCxn id="41" idx="5"/>
          </p:cNvCxnSpPr>
          <p:nvPr/>
        </p:nvCxnSpPr>
        <p:spPr bwMode="auto">
          <a:xfrm flipH="1" flipV="1">
            <a:off x="6040204" y="6421204"/>
            <a:ext cx="55796" cy="208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4" name="AutoShape 50"/>
          <p:cNvSpPr>
            <a:spLocks noChangeArrowheads="1"/>
          </p:cNvSpPr>
          <p:nvPr/>
        </p:nvSpPr>
        <p:spPr bwMode="auto">
          <a:xfrm>
            <a:off x="5562600" y="6629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5" name="AutoShape 51"/>
          <p:cNvCxnSpPr>
            <a:cxnSpLocks noChangeShapeType="1"/>
            <a:stCxn id="44" idx="0"/>
          </p:cNvCxnSpPr>
          <p:nvPr/>
        </p:nvCxnSpPr>
        <p:spPr bwMode="auto">
          <a:xfrm flipV="1">
            <a:off x="5715000" y="64214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6" name="AutoShape 54"/>
          <p:cNvCxnSpPr>
            <a:cxnSpLocks noChangeShapeType="1"/>
            <a:stCxn id="47" idx="1"/>
          </p:cNvCxnSpPr>
          <p:nvPr/>
        </p:nvCxnSpPr>
        <p:spPr bwMode="auto">
          <a:xfrm flipH="1" flipV="1">
            <a:off x="6421438" y="4364038"/>
            <a:ext cx="4921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7" name="Oval 55"/>
          <p:cNvSpPr>
            <a:spLocks noChangeArrowheads="1"/>
          </p:cNvSpPr>
          <p:nvPr/>
        </p:nvSpPr>
        <p:spPr bwMode="auto">
          <a:xfrm>
            <a:off x="6858000" y="4724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j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8" name="AutoShape 56"/>
          <p:cNvSpPr>
            <a:spLocks noChangeArrowheads="1"/>
          </p:cNvSpPr>
          <p:nvPr/>
        </p:nvSpPr>
        <p:spPr bwMode="auto">
          <a:xfrm>
            <a:off x="6705600" y="5257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9" name="AutoShape 57"/>
          <p:cNvCxnSpPr>
            <a:cxnSpLocks noChangeShapeType="1"/>
            <a:stCxn id="48" idx="0"/>
            <a:endCxn id="47" idx="3"/>
          </p:cNvCxnSpPr>
          <p:nvPr/>
        </p:nvCxnSpPr>
        <p:spPr bwMode="auto">
          <a:xfrm flipV="1">
            <a:off x="6858000" y="50498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0" name="AutoShape 58"/>
          <p:cNvSpPr>
            <a:spLocks noChangeArrowheads="1"/>
          </p:cNvSpPr>
          <p:nvPr/>
        </p:nvSpPr>
        <p:spPr bwMode="auto">
          <a:xfrm>
            <a:off x="7086600" y="5257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1" name="AutoShape 59"/>
          <p:cNvCxnSpPr>
            <a:cxnSpLocks noChangeShapeType="1"/>
            <a:stCxn id="50" idx="0"/>
            <a:endCxn id="47" idx="5"/>
          </p:cNvCxnSpPr>
          <p:nvPr/>
        </p:nvCxnSpPr>
        <p:spPr bwMode="auto">
          <a:xfrm flipH="1" flipV="1">
            <a:off x="7183438" y="50498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2" name="51 - TextBox"/>
          <p:cNvSpPr txBox="1"/>
          <p:nvPr/>
        </p:nvSpPr>
        <p:spPr>
          <a:xfrm>
            <a:off x="175974" y="1981200"/>
            <a:ext cx="8043869" cy="759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 smtClean="0"/>
              <a:t>Θα χρησιμοποιήσουμε την ενεργειακή μέθοδο. Έστω</a:t>
            </a:r>
            <a:r>
              <a:rPr lang="en-US" dirty="0" smtClean="0"/>
              <a:t>               </a:t>
            </a:r>
            <a:r>
              <a:rPr lang="el-GR" dirty="0" smtClean="0"/>
              <a:t>το πλήθος των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απογόνων του κόμβου      στο αρθρωτό δένδρο     . </a:t>
            </a:r>
            <a:endParaRPr lang="el-GR" dirty="0"/>
          </a:p>
        </p:txBody>
      </p:sp>
      <p:pic>
        <p:nvPicPr>
          <p:cNvPr id="63" name="62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15000" y="2083308"/>
            <a:ext cx="736095" cy="278892"/>
          </a:xfrm>
          <a:prstGeom prst="rect">
            <a:avLst/>
          </a:prstGeom>
          <a:noFill/>
          <a:ln/>
          <a:effectLst/>
        </p:spPr>
      </p:pic>
      <p:pic>
        <p:nvPicPr>
          <p:cNvPr id="56" name="55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67000" y="2464308"/>
            <a:ext cx="178308" cy="126492"/>
          </a:xfrm>
          <a:prstGeom prst="rect">
            <a:avLst/>
          </a:prstGeom>
          <a:noFill/>
          <a:ln/>
          <a:effectLst/>
        </p:spPr>
      </p:pic>
      <p:pic>
        <p:nvPicPr>
          <p:cNvPr id="58" name="57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55183" y="2387529"/>
            <a:ext cx="178817" cy="203271"/>
          </a:xfrm>
          <a:prstGeom prst="rect">
            <a:avLst/>
          </a:prstGeom>
          <a:noFill/>
          <a:ln/>
          <a:effectLst/>
        </p:spPr>
      </p:pic>
      <p:pic>
        <p:nvPicPr>
          <p:cNvPr id="64" name="63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57014" y="2819400"/>
            <a:ext cx="2388697" cy="278960"/>
          </a:xfrm>
          <a:prstGeom prst="rect">
            <a:avLst/>
          </a:prstGeom>
          <a:noFill/>
          <a:ln/>
          <a:effectLst/>
        </p:spPr>
      </p:pic>
      <p:sp>
        <p:nvSpPr>
          <p:cNvPr id="61" name="60 - TextBox"/>
          <p:cNvSpPr txBox="1"/>
          <p:nvPr/>
        </p:nvSpPr>
        <p:spPr>
          <a:xfrm>
            <a:off x="152400" y="2743200"/>
            <a:ext cx="344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Ορίζουμε την «τάξη» του </a:t>
            </a:r>
            <a:r>
              <a:rPr lang="en-US" dirty="0" smtClean="0"/>
              <a:t>   </a:t>
            </a:r>
            <a:r>
              <a:rPr lang="el-GR" dirty="0" smtClean="0"/>
              <a:t>   ως</a:t>
            </a:r>
            <a:endParaRPr lang="el-GR" dirty="0"/>
          </a:p>
        </p:txBody>
      </p:sp>
      <p:pic>
        <p:nvPicPr>
          <p:cNvPr id="62" name="61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69692" y="2895600"/>
            <a:ext cx="178308" cy="126492"/>
          </a:xfrm>
          <a:prstGeom prst="rect">
            <a:avLst/>
          </a:prstGeom>
          <a:noFill/>
          <a:ln/>
          <a:effectLst/>
        </p:spPr>
      </p:pic>
      <p:sp>
        <p:nvSpPr>
          <p:cNvPr id="65" name="64 - TextBox"/>
          <p:cNvSpPr txBox="1"/>
          <p:nvPr/>
        </p:nvSpPr>
        <p:spPr>
          <a:xfrm>
            <a:off x="1524000" y="5334000"/>
            <a:ext cx="301686" cy="369332"/>
          </a:xfrm>
          <a:prstGeom prst="rect">
            <a:avLst/>
          </a:prstGeom>
          <a:solidFill>
            <a:srgbClr val="FFFF99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6" name="65 - TextBox"/>
          <p:cNvSpPr txBox="1"/>
          <p:nvPr/>
        </p:nvSpPr>
        <p:spPr>
          <a:xfrm>
            <a:off x="3203514" y="5334000"/>
            <a:ext cx="301686" cy="369332"/>
          </a:xfrm>
          <a:prstGeom prst="rect">
            <a:avLst/>
          </a:prstGeom>
          <a:solidFill>
            <a:srgbClr val="FFFF99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7" name="66 - TextBox"/>
          <p:cNvSpPr txBox="1"/>
          <p:nvPr/>
        </p:nvSpPr>
        <p:spPr>
          <a:xfrm>
            <a:off x="1981200" y="4648200"/>
            <a:ext cx="301686" cy="369332"/>
          </a:xfrm>
          <a:prstGeom prst="rect">
            <a:avLst/>
          </a:prstGeom>
          <a:solidFill>
            <a:srgbClr val="FFFF99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8" name="67 - TextBox"/>
          <p:cNvSpPr txBox="1"/>
          <p:nvPr/>
        </p:nvSpPr>
        <p:spPr>
          <a:xfrm>
            <a:off x="2819400" y="4038600"/>
            <a:ext cx="301686" cy="369332"/>
          </a:xfrm>
          <a:prstGeom prst="rect">
            <a:avLst/>
          </a:prstGeom>
          <a:solidFill>
            <a:srgbClr val="FFFF99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1" name="70 - TextBox"/>
          <p:cNvSpPr txBox="1"/>
          <p:nvPr/>
        </p:nvSpPr>
        <p:spPr>
          <a:xfrm>
            <a:off x="4575114" y="3505200"/>
            <a:ext cx="301686" cy="369332"/>
          </a:xfrm>
          <a:prstGeom prst="rect">
            <a:avLst/>
          </a:prstGeom>
          <a:solidFill>
            <a:srgbClr val="FFFF99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3" name="72 - TextBox"/>
          <p:cNvSpPr txBox="1"/>
          <p:nvPr/>
        </p:nvSpPr>
        <p:spPr>
          <a:xfrm>
            <a:off x="6553200" y="4038600"/>
            <a:ext cx="301686" cy="369332"/>
          </a:xfrm>
          <a:prstGeom prst="rect">
            <a:avLst/>
          </a:prstGeom>
          <a:solidFill>
            <a:srgbClr val="FFFF99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5" name="74 - TextBox"/>
          <p:cNvSpPr txBox="1"/>
          <p:nvPr/>
        </p:nvSpPr>
        <p:spPr>
          <a:xfrm>
            <a:off x="7315200" y="4724400"/>
            <a:ext cx="301686" cy="369332"/>
          </a:xfrm>
          <a:prstGeom prst="rect">
            <a:avLst/>
          </a:prstGeom>
          <a:solidFill>
            <a:srgbClr val="FFFF99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6" name="75 - TextBox"/>
          <p:cNvSpPr txBox="1"/>
          <p:nvPr/>
        </p:nvSpPr>
        <p:spPr>
          <a:xfrm>
            <a:off x="6172200" y="6096000"/>
            <a:ext cx="301686" cy="369332"/>
          </a:xfrm>
          <a:prstGeom prst="rect">
            <a:avLst/>
          </a:prstGeom>
          <a:solidFill>
            <a:srgbClr val="FFFF99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7" name="76 - TextBox"/>
          <p:cNvSpPr txBox="1"/>
          <p:nvPr/>
        </p:nvSpPr>
        <p:spPr>
          <a:xfrm>
            <a:off x="5562600" y="5334000"/>
            <a:ext cx="301686" cy="369332"/>
          </a:xfrm>
          <a:prstGeom prst="rect">
            <a:avLst/>
          </a:prstGeom>
          <a:solidFill>
            <a:srgbClr val="FFFF99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0" name="79 - TextBox"/>
          <p:cNvSpPr txBox="1"/>
          <p:nvPr/>
        </p:nvSpPr>
        <p:spPr>
          <a:xfrm>
            <a:off x="4191000" y="4724400"/>
            <a:ext cx="301686" cy="369332"/>
          </a:xfrm>
          <a:prstGeom prst="rect">
            <a:avLst/>
          </a:prstGeom>
          <a:solidFill>
            <a:srgbClr val="FFFF99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Αρθρωτά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splay trees)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7197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152400" y="1143000"/>
            <a:ext cx="8534400" cy="7591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l-GR" b="1" dirty="0"/>
              <a:t>Ιδιότητα</a:t>
            </a:r>
            <a:r>
              <a:rPr lang="en-US" dirty="0"/>
              <a:t>: </a:t>
            </a:r>
            <a:r>
              <a:rPr lang="el-GR" dirty="0" smtClean="0"/>
              <a:t>Σε ένα αρθρωτό δένδρο με     κόμβους η λειτουργία </a:t>
            </a:r>
            <a:r>
              <a:rPr lang="en-US" b="1" dirty="0" smtClean="0">
                <a:latin typeface="Calibri" pitchFamily="34" charset="0"/>
              </a:rPr>
              <a:t>splay</a:t>
            </a:r>
            <a:r>
              <a:rPr lang="en-US" dirty="0" smtClean="0"/>
              <a:t> </a:t>
            </a:r>
            <a:r>
              <a:rPr lang="el-GR" dirty="0" smtClean="0"/>
              <a:t>εκτελείται σε 	  </a:t>
            </a:r>
            <a:r>
              <a:rPr lang="en-US" dirty="0" smtClean="0"/>
              <a:t>                </a:t>
            </a:r>
            <a:r>
              <a:rPr lang="el-GR" dirty="0" smtClean="0"/>
              <a:t>            </a:t>
            </a:r>
          </a:p>
          <a:p>
            <a:pPr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l-GR" dirty="0" smtClean="0"/>
              <a:t>                                 αντισταθμιστικό χρόνο</a:t>
            </a:r>
          </a:p>
        </p:txBody>
      </p:sp>
      <p:pic>
        <p:nvPicPr>
          <p:cNvPr id="9" name="8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96283" y="1550178"/>
            <a:ext cx="913517" cy="278622"/>
          </a:xfrm>
          <a:prstGeom prst="rect">
            <a:avLst/>
          </a:prstGeom>
          <a:noFill/>
          <a:ln/>
          <a:effectLst/>
        </p:spPr>
      </p:pic>
      <p:pic>
        <p:nvPicPr>
          <p:cNvPr id="11" name="10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38600" y="1295400"/>
            <a:ext cx="178135" cy="126369"/>
          </a:xfrm>
          <a:prstGeom prst="rect">
            <a:avLst/>
          </a:prstGeom>
          <a:noFill/>
          <a:ln/>
          <a:effectLst/>
        </p:spPr>
      </p:pic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5562600" y="3581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e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0" name="AutoShape 6"/>
          <p:cNvCxnSpPr>
            <a:cxnSpLocks noChangeShapeType="1"/>
            <a:stCxn id="13" idx="7"/>
            <a:endCxn id="8" idx="3"/>
          </p:cNvCxnSpPr>
          <p:nvPr/>
        </p:nvCxnSpPr>
        <p:spPr bwMode="auto">
          <a:xfrm flipV="1">
            <a:off x="4973638" y="3906838"/>
            <a:ext cx="644525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" name="AutoShape 7"/>
          <p:cNvCxnSpPr>
            <a:cxnSpLocks noChangeShapeType="1"/>
            <a:stCxn id="30" idx="1"/>
            <a:endCxn id="8" idx="5"/>
          </p:cNvCxnSpPr>
          <p:nvPr/>
        </p:nvCxnSpPr>
        <p:spPr bwMode="auto">
          <a:xfrm flipH="1" flipV="1">
            <a:off x="5888038" y="3906838"/>
            <a:ext cx="1711325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4648200" y="4038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d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4" name="AutoShape 9"/>
          <p:cNvCxnSpPr>
            <a:cxnSpLocks noChangeShapeType="1"/>
            <a:stCxn id="17" idx="7"/>
            <a:endCxn id="13" idx="3"/>
          </p:cNvCxnSpPr>
          <p:nvPr/>
        </p:nvCxnSpPr>
        <p:spPr bwMode="auto">
          <a:xfrm flipV="1">
            <a:off x="4135438" y="4364038"/>
            <a:ext cx="568325" cy="339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4876800" y="4572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6" name="AutoShape 11"/>
          <p:cNvCxnSpPr>
            <a:cxnSpLocks noChangeShapeType="1"/>
            <a:stCxn id="15" idx="0"/>
            <a:endCxn id="13" idx="5"/>
          </p:cNvCxnSpPr>
          <p:nvPr/>
        </p:nvCxnSpPr>
        <p:spPr bwMode="auto">
          <a:xfrm flipH="1" flipV="1">
            <a:off x="4973638" y="4364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3810000" y="4648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b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8" name="AutoShape 13"/>
          <p:cNvCxnSpPr>
            <a:cxnSpLocks noChangeShapeType="1"/>
            <a:stCxn id="20" idx="0"/>
            <a:endCxn id="17" idx="3"/>
          </p:cNvCxnSpPr>
          <p:nvPr/>
        </p:nvCxnSpPr>
        <p:spPr bwMode="auto">
          <a:xfrm flipV="1">
            <a:off x="3543300" y="4973638"/>
            <a:ext cx="322263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9" name="AutoShape 14"/>
          <p:cNvCxnSpPr>
            <a:cxnSpLocks noChangeShapeType="1"/>
            <a:stCxn id="25" idx="0"/>
            <a:endCxn id="17" idx="5"/>
          </p:cNvCxnSpPr>
          <p:nvPr/>
        </p:nvCxnSpPr>
        <p:spPr bwMode="auto">
          <a:xfrm flipH="1" flipV="1">
            <a:off x="4135438" y="4973638"/>
            <a:ext cx="246062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0" name="Oval 15"/>
          <p:cNvSpPr>
            <a:spLocks noChangeArrowheads="1"/>
          </p:cNvSpPr>
          <p:nvPr/>
        </p:nvSpPr>
        <p:spPr bwMode="auto">
          <a:xfrm>
            <a:off x="3352800" y="5334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a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3200400" y="5867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2" name="AutoShape 17"/>
          <p:cNvCxnSpPr>
            <a:cxnSpLocks noChangeShapeType="1"/>
            <a:stCxn id="21" idx="0"/>
            <a:endCxn id="20" idx="3"/>
          </p:cNvCxnSpPr>
          <p:nvPr/>
        </p:nvCxnSpPr>
        <p:spPr bwMode="auto">
          <a:xfrm flipV="1">
            <a:off x="3352800" y="56594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3581400" y="5867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4" name="AutoShape 19"/>
          <p:cNvCxnSpPr>
            <a:cxnSpLocks noChangeShapeType="1"/>
            <a:stCxn id="23" idx="0"/>
            <a:endCxn id="20" idx="5"/>
          </p:cNvCxnSpPr>
          <p:nvPr/>
        </p:nvCxnSpPr>
        <p:spPr bwMode="auto">
          <a:xfrm flipH="1" flipV="1">
            <a:off x="3678238" y="56594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4191000" y="5334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c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6" name="AutoShape 21"/>
          <p:cNvSpPr>
            <a:spLocks noChangeArrowheads="1"/>
          </p:cNvSpPr>
          <p:nvPr/>
        </p:nvSpPr>
        <p:spPr bwMode="auto">
          <a:xfrm>
            <a:off x="4038600" y="5867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7" name="AutoShape 22"/>
          <p:cNvCxnSpPr>
            <a:cxnSpLocks noChangeShapeType="1"/>
            <a:stCxn id="26" idx="0"/>
            <a:endCxn id="25" idx="3"/>
          </p:cNvCxnSpPr>
          <p:nvPr/>
        </p:nvCxnSpPr>
        <p:spPr bwMode="auto">
          <a:xfrm flipV="1">
            <a:off x="4191000" y="56594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8" name="AutoShape 23"/>
          <p:cNvSpPr>
            <a:spLocks noChangeArrowheads="1"/>
          </p:cNvSpPr>
          <p:nvPr/>
        </p:nvSpPr>
        <p:spPr bwMode="auto">
          <a:xfrm>
            <a:off x="4419600" y="5867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9" name="AutoShape 24"/>
          <p:cNvCxnSpPr>
            <a:cxnSpLocks noChangeShapeType="1"/>
            <a:stCxn id="28" idx="0"/>
            <a:endCxn id="25" idx="5"/>
          </p:cNvCxnSpPr>
          <p:nvPr/>
        </p:nvCxnSpPr>
        <p:spPr bwMode="auto">
          <a:xfrm flipH="1" flipV="1">
            <a:off x="4516438" y="56594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0" name="Oval 25"/>
          <p:cNvSpPr>
            <a:spLocks noChangeArrowheads="1"/>
          </p:cNvSpPr>
          <p:nvPr/>
        </p:nvSpPr>
        <p:spPr bwMode="auto">
          <a:xfrm>
            <a:off x="7543800" y="4038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dirty="0" err="1" smtClean="0">
                <a:latin typeface="Calibri" pitchFamily="34" charset="0"/>
              </a:rPr>
              <a:t>i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31" name="AutoShape 26"/>
          <p:cNvCxnSpPr>
            <a:cxnSpLocks noChangeShapeType="1"/>
            <a:stCxn id="32" idx="7"/>
            <a:endCxn id="30" idx="3"/>
          </p:cNvCxnSpPr>
          <p:nvPr/>
        </p:nvCxnSpPr>
        <p:spPr bwMode="auto">
          <a:xfrm flipV="1">
            <a:off x="6345238" y="4364038"/>
            <a:ext cx="12541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2" name="Oval 28"/>
          <p:cNvSpPr>
            <a:spLocks noChangeArrowheads="1"/>
          </p:cNvSpPr>
          <p:nvPr/>
        </p:nvSpPr>
        <p:spPr bwMode="auto">
          <a:xfrm>
            <a:off x="6019800" y="4724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f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3" name="AutoShape 29"/>
          <p:cNvSpPr>
            <a:spLocks noChangeArrowheads="1"/>
          </p:cNvSpPr>
          <p:nvPr/>
        </p:nvSpPr>
        <p:spPr bwMode="auto">
          <a:xfrm>
            <a:off x="5867400" y="5257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5" name="AutoShape 30"/>
          <p:cNvCxnSpPr>
            <a:cxnSpLocks noChangeShapeType="1"/>
            <a:stCxn id="33" idx="0"/>
            <a:endCxn id="32" idx="3"/>
          </p:cNvCxnSpPr>
          <p:nvPr/>
        </p:nvCxnSpPr>
        <p:spPr bwMode="auto">
          <a:xfrm flipV="1">
            <a:off x="6019800" y="50498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6" name="AutoShape 31"/>
          <p:cNvCxnSpPr>
            <a:cxnSpLocks noChangeShapeType="1"/>
            <a:stCxn id="37" idx="1"/>
            <a:endCxn id="32" idx="5"/>
          </p:cNvCxnSpPr>
          <p:nvPr/>
        </p:nvCxnSpPr>
        <p:spPr bwMode="auto">
          <a:xfrm flipH="1" flipV="1">
            <a:off x="6345238" y="5049838"/>
            <a:ext cx="263525" cy="339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7" name="Oval 32"/>
          <p:cNvSpPr>
            <a:spLocks noChangeArrowheads="1"/>
          </p:cNvSpPr>
          <p:nvPr/>
        </p:nvSpPr>
        <p:spPr bwMode="auto">
          <a:xfrm>
            <a:off x="6553200" y="5334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g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8" name="AutoShape 33"/>
          <p:cNvSpPr>
            <a:spLocks noChangeArrowheads="1"/>
          </p:cNvSpPr>
          <p:nvPr/>
        </p:nvSpPr>
        <p:spPr bwMode="auto">
          <a:xfrm>
            <a:off x="6400800" y="5867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9" name="AutoShape 34"/>
          <p:cNvCxnSpPr>
            <a:cxnSpLocks noChangeShapeType="1"/>
            <a:stCxn id="38" idx="0"/>
            <a:endCxn id="37" idx="3"/>
          </p:cNvCxnSpPr>
          <p:nvPr/>
        </p:nvCxnSpPr>
        <p:spPr bwMode="auto">
          <a:xfrm flipV="1">
            <a:off x="6553200" y="56594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0" name="AutoShape 35"/>
          <p:cNvCxnSpPr>
            <a:cxnSpLocks noChangeShapeType="1"/>
            <a:stCxn id="41" idx="1"/>
            <a:endCxn id="37" idx="5"/>
          </p:cNvCxnSpPr>
          <p:nvPr/>
        </p:nvCxnSpPr>
        <p:spPr bwMode="auto">
          <a:xfrm flipH="1" flipV="1">
            <a:off x="6878638" y="5659438"/>
            <a:ext cx="3397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" name="Oval 36"/>
          <p:cNvSpPr>
            <a:spLocks noChangeArrowheads="1"/>
          </p:cNvSpPr>
          <p:nvPr/>
        </p:nvSpPr>
        <p:spPr bwMode="auto">
          <a:xfrm>
            <a:off x="7162800" y="6096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h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2" name="AutoShape 38"/>
          <p:cNvSpPr>
            <a:spLocks noChangeArrowheads="1"/>
          </p:cNvSpPr>
          <p:nvPr/>
        </p:nvSpPr>
        <p:spPr bwMode="auto">
          <a:xfrm>
            <a:off x="7391400" y="6629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3" name="AutoShape 39"/>
          <p:cNvCxnSpPr>
            <a:cxnSpLocks noChangeShapeType="1"/>
            <a:stCxn id="42" idx="0"/>
            <a:endCxn id="41" idx="5"/>
          </p:cNvCxnSpPr>
          <p:nvPr/>
        </p:nvCxnSpPr>
        <p:spPr bwMode="auto">
          <a:xfrm flipH="1" flipV="1">
            <a:off x="7488004" y="6421204"/>
            <a:ext cx="55796" cy="208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4" name="AutoShape 50"/>
          <p:cNvSpPr>
            <a:spLocks noChangeArrowheads="1"/>
          </p:cNvSpPr>
          <p:nvPr/>
        </p:nvSpPr>
        <p:spPr bwMode="auto">
          <a:xfrm>
            <a:off x="7010400" y="6629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5" name="AutoShape 51"/>
          <p:cNvCxnSpPr>
            <a:cxnSpLocks noChangeShapeType="1"/>
            <a:stCxn id="44" idx="0"/>
          </p:cNvCxnSpPr>
          <p:nvPr/>
        </p:nvCxnSpPr>
        <p:spPr bwMode="auto">
          <a:xfrm flipV="1">
            <a:off x="7162800" y="64214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6" name="AutoShape 54"/>
          <p:cNvCxnSpPr>
            <a:cxnSpLocks noChangeShapeType="1"/>
            <a:stCxn id="47" idx="1"/>
          </p:cNvCxnSpPr>
          <p:nvPr/>
        </p:nvCxnSpPr>
        <p:spPr bwMode="auto">
          <a:xfrm flipH="1" flipV="1">
            <a:off x="7869238" y="4364038"/>
            <a:ext cx="4921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7" name="Oval 55"/>
          <p:cNvSpPr>
            <a:spLocks noChangeArrowheads="1"/>
          </p:cNvSpPr>
          <p:nvPr/>
        </p:nvSpPr>
        <p:spPr bwMode="auto">
          <a:xfrm>
            <a:off x="8305800" y="4724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j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8" name="AutoShape 56"/>
          <p:cNvSpPr>
            <a:spLocks noChangeArrowheads="1"/>
          </p:cNvSpPr>
          <p:nvPr/>
        </p:nvSpPr>
        <p:spPr bwMode="auto">
          <a:xfrm>
            <a:off x="8153400" y="5257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9" name="AutoShape 57"/>
          <p:cNvCxnSpPr>
            <a:cxnSpLocks noChangeShapeType="1"/>
            <a:stCxn id="48" idx="0"/>
            <a:endCxn id="47" idx="3"/>
          </p:cNvCxnSpPr>
          <p:nvPr/>
        </p:nvCxnSpPr>
        <p:spPr bwMode="auto">
          <a:xfrm flipV="1">
            <a:off x="8305800" y="50498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0" name="AutoShape 58"/>
          <p:cNvSpPr>
            <a:spLocks noChangeArrowheads="1"/>
          </p:cNvSpPr>
          <p:nvPr/>
        </p:nvSpPr>
        <p:spPr bwMode="auto">
          <a:xfrm>
            <a:off x="8534400" y="5257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1" name="AutoShape 59"/>
          <p:cNvCxnSpPr>
            <a:cxnSpLocks noChangeShapeType="1"/>
            <a:stCxn id="50" idx="0"/>
            <a:endCxn id="47" idx="5"/>
          </p:cNvCxnSpPr>
          <p:nvPr/>
        </p:nvCxnSpPr>
        <p:spPr bwMode="auto">
          <a:xfrm flipH="1" flipV="1">
            <a:off x="8631238" y="50498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2" name="51 - TextBox"/>
          <p:cNvSpPr txBox="1"/>
          <p:nvPr/>
        </p:nvSpPr>
        <p:spPr>
          <a:xfrm>
            <a:off x="175974" y="1981200"/>
            <a:ext cx="8043869" cy="759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 smtClean="0"/>
              <a:t>Θα χρησιμοποιήσουμε την ενεργειακή μέθοδο. Έστω</a:t>
            </a:r>
            <a:r>
              <a:rPr lang="en-US" dirty="0" smtClean="0"/>
              <a:t>               </a:t>
            </a:r>
            <a:r>
              <a:rPr lang="el-GR" dirty="0" smtClean="0"/>
              <a:t>το πλήθος των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απογόνων του κόμβου      στο αρθρωτό δένδρο     . </a:t>
            </a:r>
            <a:endParaRPr lang="el-GR" dirty="0"/>
          </a:p>
        </p:txBody>
      </p:sp>
      <p:pic>
        <p:nvPicPr>
          <p:cNvPr id="63" name="62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15000" y="2083308"/>
            <a:ext cx="736095" cy="278892"/>
          </a:xfrm>
          <a:prstGeom prst="rect">
            <a:avLst/>
          </a:prstGeom>
          <a:noFill/>
          <a:ln/>
          <a:effectLst/>
        </p:spPr>
      </p:pic>
      <p:pic>
        <p:nvPicPr>
          <p:cNvPr id="56" name="55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67000" y="2464308"/>
            <a:ext cx="178308" cy="126492"/>
          </a:xfrm>
          <a:prstGeom prst="rect">
            <a:avLst/>
          </a:prstGeom>
          <a:noFill/>
          <a:ln/>
          <a:effectLst/>
        </p:spPr>
      </p:pic>
      <p:pic>
        <p:nvPicPr>
          <p:cNvPr id="58" name="57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55183" y="2387529"/>
            <a:ext cx="178817" cy="203271"/>
          </a:xfrm>
          <a:prstGeom prst="rect">
            <a:avLst/>
          </a:prstGeom>
          <a:noFill/>
          <a:ln/>
          <a:effectLst/>
        </p:spPr>
      </p:pic>
      <p:pic>
        <p:nvPicPr>
          <p:cNvPr id="64" name="63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57014" y="2819400"/>
            <a:ext cx="2388697" cy="278960"/>
          </a:xfrm>
          <a:prstGeom prst="rect">
            <a:avLst/>
          </a:prstGeom>
          <a:noFill/>
          <a:ln/>
          <a:effectLst/>
        </p:spPr>
      </p:pic>
      <p:sp>
        <p:nvSpPr>
          <p:cNvPr id="61" name="60 - TextBox"/>
          <p:cNvSpPr txBox="1"/>
          <p:nvPr/>
        </p:nvSpPr>
        <p:spPr>
          <a:xfrm>
            <a:off x="152400" y="2743200"/>
            <a:ext cx="344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Ορίζουμε την «τάξη» του </a:t>
            </a:r>
            <a:r>
              <a:rPr lang="en-US" dirty="0" smtClean="0"/>
              <a:t>   </a:t>
            </a:r>
            <a:r>
              <a:rPr lang="el-GR" dirty="0" smtClean="0"/>
              <a:t>   ως</a:t>
            </a:r>
            <a:endParaRPr lang="el-GR" dirty="0"/>
          </a:p>
        </p:txBody>
      </p:sp>
      <p:pic>
        <p:nvPicPr>
          <p:cNvPr id="62" name="61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69692" y="2895600"/>
            <a:ext cx="178308" cy="126492"/>
          </a:xfrm>
          <a:prstGeom prst="rect">
            <a:avLst/>
          </a:prstGeom>
          <a:noFill/>
          <a:ln/>
          <a:effectLst/>
        </p:spPr>
      </p:pic>
      <p:sp>
        <p:nvSpPr>
          <p:cNvPr id="65" name="64 - TextBox"/>
          <p:cNvSpPr txBox="1"/>
          <p:nvPr/>
        </p:nvSpPr>
        <p:spPr>
          <a:xfrm>
            <a:off x="2971800" y="5334000"/>
            <a:ext cx="301686" cy="369332"/>
          </a:xfrm>
          <a:prstGeom prst="rect">
            <a:avLst/>
          </a:prstGeom>
          <a:solidFill>
            <a:srgbClr val="FFFF99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6" name="65 - TextBox"/>
          <p:cNvSpPr txBox="1"/>
          <p:nvPr/>
        </p:nvSpPr>
        <p:spPr>
          <a:xfrm>
            <a:off x="4651314" y="5334000"/>
            <a:ext cx="301686" cy="369332"/>
          </a:xfrm>
          <a:prstGeom prst="rect">
            <a:avLst/>
          </a:prstGeom>
          <a:solidFill>
            <a:srgbClr val="FFFF99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7" name="66 - TextBox"/>
          <p:cNvSpPr txBox="1"/>
          <p:nvPr/>
        </p:nvSpPr>
        <p:spPr>
          <a:xfrm>
            <a:off x="3429000" y="4648200"/>
            <a:ext cx="301686" cy="369332"/>
          </a:xfrm>
          <a:prstGeom prst="rect">
            <a:avLst/>
          </a:prstGeom>
          <a:solidFill>
            <a:srgbClr val="FFFF99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8" name="67 - TextBox"/>
          <p:cNvSpPr txBox="1"/>
          <p:nvPr/>
        </p:nvSpPr>
        <p:spPr>
          <a:xfrm>
            <a:off x="4267200" y="4038600"/>
            <a:ext cx="301686" cy="369332"/>
          </a:xfrm>
          <a:prstGeom prst="rect">
            <a:avLst/>
          </a:prstGeom>
          <a:solidFill>
            <a:srgbClr val="FFFF99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1" name="70 - TextBox"/>
          <p:cNvSpPr txBox="1"/>
          <p:nvPr/>
        </p:nvSpPr>
        <p:spPr>
          <a:xfrm>
            <a:off x="6022914" y="3505200"/>
            <a:ext cx="301686" cy="369332"/>
          </a:xfrm>
          <a:prstGeom prst="rect">
            <a:avLst/>
          </a:prstGeom>
          <a:solidFill>
            <a:srgbClr val="FFFF99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3" name="72 - TextBox"/>
          <p:cNvSpPr txBox="1"/>
          <p:nvPr/>
        </p:nvSpPr>
        <p:spPr>
          <a:xfrm>
            <a:off x="8001000" y="4038600"/>
            <a:ext cx="301686" cy="369332"/>
          </a:xfrm>
          <a:prstGeom prst="rect">
            <a:avLst/>
          </a:prstGeom>
          <a:solidFill>
            <a:srgbClr val="FFFF99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5" name="74 - TextBox"/>
          <p:cNvSpPr txBox="1"/>
          <p:nvPr/>
        </p:nvSpPr>
        <p:spPr>
          <a:xfrm>
            <a:off x="8766114" y="4724400"/>
            <a:ext cx="301686" cy="369332"/>
          </a:xfrm>
          <a:prstGeom prst="rect">
            <a:avLst/>
          </a:prstGeom>
          <a:solidFill>
            <a:srgbClr val="FFFF99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6" name="75 - TextBox"/>
          <p:cNvSpPr txBox="1"/>
          <p:nvPr/>
        </p:nvSpPr>
        <p:spPr>
          <a:xfrm>
            <a:off x="7620000" y="6096000"/>
            <a:ext cx="301686" cy="369332"/>
          </a:xfrm>
          <a:prstGeom prst="rect">
            <a:avLst/>
          </a:prstGeom>
          <a:solidFill>
            <a:srgbClr val="FFFF99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7" name="76 - TextBox"/>
          <p:cNvSpPr txBox="1"/>
          <p:nvPr/>
        </p:nvSpPr>
        <p:spPr>
          <a:xfrm>
            <a:off x="7010400" y="5334000"/>
            <a:ext cx="301686" cy="369332"/>
          </a:xfrm>
          <a:prstGeom prst="rect">
            <a:avLst/>
          </a:prstGeom>
          <a:solidFill>
            <a:srgbClr val="FFFF99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0" name="79 - TextBox"/>
          <p:cNvSpPr txBox="1"/>
          <p:nvPr/>
        </p:nvSpPr>
        <p:spPr>
          <a:xfrm>
            <a:off x="5638800" y="4724400"/>
            <a:ext cx="301686" cy="369332"/>
          </a:xfrm>
          <a:prstGeom prst="rect">
            <a:avLst/>
          </a:prstGeom>
          <a:solidFill>
            <a:srgbClr val="FFFF99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9" name="68 - TextBox"/>
          <p:cNvSpPr txBox="1"/>
          <p:nvPr/>
        </p:nvSpPr>
        <p:spPr>
          <a:xfrm>
            <a:off x="152400" y="3352800"/>
            <a:ext cx="206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Δυναμικό δένδρου</a:t>
            </a:r>
            <a:endParaRPr lang="el-GR" dirty="0"/>
          </a:p>
        </p:txBody>
      </p:sp>
      <p:pic>
        <p:nvPicPr>
          <p:cNvPr id="70" name="69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09800" y="3429000"/>
            <a:ext cx="178817" cy="203271"/>
          </a:xfrm>
          <a:prstGeom prst="rect">
            <a:avLst/>
          </a:prstGeom>
          <a:noFill/>
          <a:ln/>
          <a:effectLst/>
        </p:spPr>
      </p:pic>
      <p:pic>
        <p:nvPicPr>
          <p:cNvPr id="74" name="73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5800" y="3962400"/>
            <a:ext cx="2160504" cy="58396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Αρθρωτά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splay trees)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7197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152400" y="1143000"/>
            <a:ext cx="8534400" cy="7591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l-GR" b="1" dirty="0"/>
              <a:t>Ιδιότητα</a:t>
            </a:r>
            <a:r>
              <a:rPr lang="en-US" dirty="0"/>
              <a:t>: </a:t>
            </a:r>
            <a:r>
              <a:rPr lang="el-GR" dirty="0" smtClean="0"/>
              <a:t>Σε ένα αρθρωτό δένδρο με     κόμβους η λειτουργία </a:t>
            </a:r>
            <a:r>
              <a:rPr lang="en-US" b="1" dirty="0" smtClean="0">
                <a:latin typeface="Calibri" pitchFamily="34" charset="0"/>
              </a:rPr>
              <a:t>splay</a:t>
            </a:r>
            <a:r>
              <a:rPr lang="en-US" dirty="0" smtClean="0"/>
              <a:t> </a:t>
            </a:r>
            <a:r>
              <a:rPr lang="el-GR" dirty="0" smtClean="0"/>
              <a:t>εκτελείται σε 	  </a:t>
            </a:r>
            <a:r>
              <a:rPr lang="en-US" dirty="0" smtClean="0"/>
              <a:t>                </a:t>
            </a:r>
            <a:r>
              <a:rPr lang="el-GR" dirty="0" smtClean="0"/>
              <a:t>            </a:t>
            </a:r>
          </a:p>
          <a:p>
            <a:pPr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l-GR" dirty="0" smtClean="0"/>
              <a:t>                                 αντισταθμιστικό χρόνο</a:t>
            </a:r>
          </a:p>
        </p:txBody>
      </p:sp>
      <p:pic>
        <p:nvPicPr>
          <p:cNvPr id="9" name="8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96283" y="1550178"/>
            <a:ext cx="913517" cy="278622"/>
          </a:xfrm>
          <a:prstGeom prst="rect">
            <a:avLst/>
          </a:prstGeom>
          <a:noFill/>
          <a:ln/>
          <a:effectLst/>
        </p:spPr>
      </p:pic>
      <p:pic>
        <p:nvPicPr>
          <p:cNvPr id="11" name="10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38600" y="1295400"/>
            <a:ext cx="178135" cy="126369"/>
          </a:xfrm>
          <a:prstGeom prst="rect">
            <a:avLst/>
          </a:prstGeom>
          <a:noFill/>
          <a:ln/>
          <a:effectLst/>
        </p:spPr>
      </p:pic>
      <p:sp>
        <p:nvSpPr>
          <p:cNvPr id="52" name="51 - TextBox"/>
          <p:cNvSpPr txBox="1"/>
          <p:nvPr/>
        </p:nvSpPr>
        <p:spPr>
          <a:xfrm>
            <a:off x="175974" y="1981200"/>
            <a:ext cx="8043869" cy="759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 smtClean="0"/>
              <a:t>Θα χρησιμοποιήσουμε την ενεργειακή μέθοδο. Έστω</a:t>
            </a:r>
            <a:r>
              <a:rPr lang="en-US" dirty="0" smtClean="0"/>
              <a:t>               </a:t>
            </a:r>
            <a:r>
              <a:rPr lang="el-GR" dirty="0" smtClean="0"/>
              <a:t>το πλήθος των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απογόνων του κόμβου      στο αρθρωτό δένδρο     . </a:t>
            </a:r>
            <a:endParaRPr lang="el-GR" dirty="0"/>
          </a:p>
        </p:txBody>
      </p:sp>
      <p:pic>
        <p:nvPicPr>
          <p:cNvPr id="63" name="62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15000" y="2083308"/>
            <a:ext cx="736095" cy="278892"/>
          </a:xfrm>
          <a:prstGeom prst="rect">
            <a:avLst/>
          </a:prstGeom>
          <a:noFill/>
          <a:ln/>
          <a:effectLst/>
        </p:spPr>
      </p:pic>
      <p:pic>
        <p:nvPicPr>
          <p:cNvPr id="56" name="55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67000" y="2464308"/>
            <a:ext cx="178308" cy="126492"/>
          </a:xfrm>
          <a:prstGeom prst="rect">
            <a:avLst/>
          </a:prstGeom>
          <a:noFill/>
          <a:ln/>
          <a:effectLst/>
        </p:spPr>
      </p:pic>
      <p:pic>
        <p:nvPicPr>
          <p:cNvPr id="58" name="57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55183" y="2387529"/>
            <a:ext cx="178817" cy="203271"/>
          </a:xfrm>
          <a:prstGeom prst="rect">
            <a:avLst/>
          </a:prstGeom>
          <a:noFill/>
          <a:ln/>
          <a:effectLst/>
        </p:spPr>
      </p:pic>
      <p:pic>
        <p:nvPicPr>
          <p:cNvPr id="64" name="63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57014" y="2819400"/>
            <a:ext cx="2388697" cy="278960"/>
          </a:xfrm>
          <a:prstGeom prst="rect">
            <a:avLst/>
          </a:prstGeom>
          <a:noFill/>
          <a:ln/>
          <a:effectLst/>
        </p:spPr>
      </p:pic>
      <p:sp>
        <p:nvSpPr>
          <p:cNvPr id="61" name="60 - TextBox"/>
          <p:cNvSpPr txBox="1"/>
          <p:nvPr/>
        </p:nvSpPr>
        <p:spPr>
          <a:xfrm>
            <a:off x="152400" y="2743200"/>
            <a:ext cx="344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Ορίζουμε την «τάξη» του </a:t>
            </a:r>
            <a:r>
              <a:rPr lang="en-US" dirty="0" smtClean="0"/>
              <a:t>   </a:t>
            </a:r>
            <a:r>
              <a:rPr lang="el-GR" dirty="0" smtClean="0"/>
              <a:t>   ως</a:t>
            </a:r>
            <a:endParaRPr lang="el-GR" dirty="0"/>
          </a:p>
        </p:txBody>
      </p:sp>
      <p:pic>
        <p:nvPicPr>
          <p:cNvPr id="62" name="61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69692" y="2895600"/>
            <a:ext cx="178308" cy="126492"/>
          </a:xfrm>
          <a:prstGeom prst="rect">
            <a:avLst/>
          </a:prstGeom>
          <a:noFill/>
          <a:ln/>
          <a:effectLst/>
        </p:spPr>
      </p:pic>
      <p:sp>
        <p:nvSpPr>
          <p:cNvPr id="69" name="68 - TextBox"/>
          <p:cNvSpPr txBox="1"/>
          <p:nvPr/>
        </p:nvSpPr>
        <p:spPr>
          <a:xfrm>
            <a:off x="152400" y="3352800"/>
            <a:ext cx="2512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Δυναμικό δένδρου</a:t>
            </a:r>
            <a:r>
              <a:rPr lang="en-US" dirty="0" smtClean="0"/>
              <a:t>      :</a:t>
            </a:r>
            <a:endParaRPr lang="el-GR" dirty="0"/>
          </a:p>
        </p:txBody>
      </p:sp>
      <p:pic>
        <p:nvPicPr>
          <p:cNvPr id="70" name="69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09800" y="3429000"/>
            <a:ext cx="178817" cy="203271"/>
          </a:xfrm>
          <a:prstGeom prst="rect">
            <a:avLst/>
          </a:prstGeom>
          <a:noFill/>
          <a:ln/>
          <a:effectLst/>
        </p:spPr>
      </p:pic>
      <p:pic>
        <p:nvPicPr>
          <p:cNvPr id="74" name="73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67000" y="3378438"/>
            <a:ext cx="2160504" cy="583962"/>
          </a:xfrm>
          <a:prstGeom prst="rect">
            <a:avLst/>
          </a:prstGeom>
          <a:noFill/>
          <a:ln/>
          <a:effectLst/>
        </p:spPr>
      </p:pic>
      <p:sp>
        <p:nvSpPr>
          <p:cNvPr id="72" name="71 - TextBox"/>
          <p:cNvSpPr txBox="1"/>
          <p:nvPr/>
        </p:nvSpPr>
        <p:spPr>
          <a:xfrm>
            <a:off x="152400" y="4038600"/>
            <a:ext cx="8809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Αναλύουμε την επίδραση του κάθε βήματος περιστροφών στο δυναμικό του δένδρου</a:t>
            </a:r>
            <a:endParaRPr lang="el-GR" dirty="0"/>
          </a:p>
        </p:txBody>
      </p:sp>
      <p:sp>
        <p:nvSpPr>
          <p:cNvPr id="78" name="77 - TextBox"/>
          <p:cNvSpPr txBox="1"/>
          <p:nvPr/>
        </p:nvSpPr>
        <p:spPr>
          <a:xfrm>
            <a:off x="123366" y="4572000"/>
            <a:ext cx="8985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Παρατηρούμε ότι σε κάθε περίπτωση αλλάζει η τάξη δύο ή τριών κόμβων (       </a:t>
            </a:r>
            <a:r>
              <a:rPr lang="en-US" dirty="0" smtClean="0"/>
              <a:t> </a:t>
            </a:r>
            <a:r>
              <a:rPr lang="el-GR" dirty="0" smtClean="0"/>
              <a:t>και    ) </a:t>
            </a:r>
            <a:endParaRPr lang="el-GR" dirty="0"/>
          </a:p>
        </p:txBody>
      </p:sp>
      <p:grpSp>
        <p:nvGrpSpPr>
          <p:cNvPr id="93" name="92 - Ομάδα"/>
          <p:cNvGrpSpPr/>
          <p:nvPr/>
        </p:nvGrpSpPr>
        <p:grpSpPr>
          <a:xfrm>
            <a:off x="3848100" y="5234940"/>
            <a:ext cx="1333500" cy="1546860"/>
            <a:chOff x="2057400" y="4267200"/>
            <a:chExt cx="1905000" cy="2209800"/>
          </a:xfrm>
        </p:grpSpPr>
        <p:sp>
          <p:nvSpPr>
            <p:cNvPr id="79" name="78 - Έλλειψη"/>
            <p:cNvSpPr/>
            <p:nvPr/>
          </p:nvSpPr>
          <p:spPr bwMode="auto">
            <a:xfrm>
              <a:off x="2971800" y="5334000"/>
              <a:ext cx="304800" cy="304800"/>
            </a:xfrm>
            <a:prstGeom prst="ellipse">
              <a:avLst/>
            </a:prstGeom>
            <a:solidFill>
              <a:srgbClr val="FF66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x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1" name="80 - Ισοσκελές τρίγωνο"/>
            <p:cNvSpPr/>
            <p:nvPr/>
          </p:nvSpPr>
          <p:spPr bwMode="auto">
            <a:xfrm>
              <a:off x="2590800" y="5867400"/>
              <a:ext cx="457200" cy="60960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B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2" name="81 - Έλλειψη"/>
            <p:cNvSpPr/>
            <p:nvPr/>
          </p:nvSpPr>
          <p:spPr bwMode="auto">
            <a:xfrm>
              <a:off x="2590800" y="48006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y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3" name="82 - Έλλειψη"/>
            <p:cNvSpPr/>
            <p:nvPr/>
          </p:nvSpPr>
          <p:spPr bwMode="auto">
            <a:xfrm>
              <a:off x="3200400" y="42672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z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84" name="83 - Ευθεία γραμμή σύνδεσης"/>
            <p:cNvCxnSpPr>
              <a:stCxn id="83" idx="3"/>
              <a:endCxn id="82" idx="7"/>
            </p:cNvCxnSpPr>
            <p:nvPr/>
          </p:nvCxnSpPr>
          <p:spPr bwMode="auto">
            <a:xfrm flipH="1">
              <a:off x="2850963" y="4527363"/>
              <a:ext cx="394074" cy="3178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84 - Ευθεία γραμμή σύνδεσης"/>
            <p:cNvCxnSpPr>
              <a:stCxn id="82" idx="3"/>
              <a:endCxn id="89" idx="0"/>
            </p:cNvCxnSpPr>
            <p:nvPr/>
          </p:nvCxnSpPr>
          <p:spPr bwMode="auto">
            <a:xfrm flipH="1">
              <a:off x="2286000" y="5060763"/>
              <a:ext cx="349437" cy="2732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85 - Ευθεία γραμμή σύνδεσης"/>
            <p:cNvCxnSpPr>
              <a:stCxn id="79" idx="3"/>
              <a:endCxn id="81" idx="0"/>
            </p:cNvCxnSpPr>
            <p:nvPr/>
          </p:nvCxnSpPr>
          <p:spPr bwMode="auto">
            <a:xfrm flipH="1">
              <a:off x="2819400" y="5594163"/>
              <a:ext cx="197037" cy="2732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86 - Ισοσκελές τρίγωνο"/>
            <p:cNvSpPr/>
            <p:nvPr/>
          </p:nvSpPr>
          <p:spPr bwMode="auto">
            <a:xfrm>
              <a:off x="3200400" y="5867400"/>
              <a:ext cx="457200" cy="60960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C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88" name="87 - Ευθεία γραμμή σύνδεσης"/>
            <p:cNvCxnSpPr>
              <a:stCxn id="79" idx="5"/>
              <a:endCxn id="87" idx="0"/>
            </p:cNvCxnSpPr>
            <p:nvPr/>
          </p:nvCxnSpPr>
          <p:spPr bwMode="auto">
            <a:xfrm>
              <a:off x="3231963" y="5594163"/>
              <a:ext cx="197037" cy="2732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9" name="88 - Ισοσκελές τρίγωνο"/>
            <p:cNvSpPr/>
            <p:nvPr/>
          </p:nvSpPr>
          <p:spPr bwMode="auto">
            <a:xfrm>
              <a:off x="2057400" y="5334000"/>
              <a:ext cx="457200" cy="60960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0" name="89 - Ευθεία γραμμή σύνδεσης"/>
            <p:cNvCxnSpPr>
              <a:stCxn id="82" idx="5"/>
              <a:endCxn id="79" idx="0"/>
            </p:cNvCxnSpPr>
            <p:nvPr/>
          </p:nvCxnSpPr>
          <p:spPr bwMode="auto">
            <a:xfrm>
              <a:off x="2850963" y="5060763"/>
              <a:ext cx="273237" cy="2732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1" name="90 - Ισοσκελές τρίγωνο"/>
            <p:cNvSpPr/>
            <p:nvPr/>
          </p:nvSpPr>
          <p:spPr bwMode="auto">
            <a:xfrm>
              <a:off x="3505200" y="4800600"/>
              <a:ext cx="457200" cy="60960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D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2" name="91 - Ευθεία γραμμή σύνδεσης"/>
            <p:cNvCxnSpPr>
              <a:stCxn id="83" idx="5"/>
              <a:endCxn id="91" idx="0"/>
            </p:cNvCxnSpPr>
            <p:nvPr/>
          </p:nvCxnSpPr>
          <p:spPr bwMode="auto">
            <a:xfrm>
              <a:off x="3460563" y="4527363"/>
              <a:ext cx="273237" cy="2732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7" name="106 - Ομάδα"/>
          <p:cNvGrpSpPr/>
          <p:nvPr/>
        </p:nvGrpSpPr>
        <p:grpSpPr>
          <a:xfrm>
            <a:off x="1905000" y="5234940"/>
            <a:ext cx="1493520" cy="1546860"/>
            <a:chOff x="3733800" y="4648200"/>
            <a:chExt cx="2133600" cy="2209800"/>
          </a:xfrm>
        </p:grpSpPr>
        <p:sp>
          <p:nvSpPr>
            <p:cNvPr id="94" name="93 - Έλλειψη"/>
            <p:cNvSpPr/>
            <p:nvPr/>
          </p:nvSpPr>
          <p:spPr bwMode="auto">
            <a:xfrm>
              <a:off x="4114800" y="5715000"/>
              <a:ext cx="304800" cy="304800"/>
            </a:xfrm>
            <a:prstGeom prst="ellipse">
              <a:avLst/>
            </a:prstGeom>
            <a:solidFill>
              <a:srgbClr val="FF66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x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5" name="94 - Ισοσκελές τρίγωνο"/>
            <p:cNvSpPr/>
            <p:nvPr/>
          </p:nvSpPr>
          <p:spPr bwMode="auto">
            <a:xfrm>
              <a:off x="3733800" y="6248400"/>
              <a:ext cx="457200" cy="60960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6" name="95 - Έλλειψη"/>
            <p:cNvSpPr/>
            <p:nvPr/>
          </p:nvSpPr>
          <p:spPr bwMode="auto">
            <a:xfrm>
              <a:off x="4648200" y="51816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y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7" name="96 - Έλλειψη"/>
            <p:cNvSpPr/>
            <p:nvPr/>
          </p:nvSpPr>
          <p:spPr bwMode="auto">
            <a:xfrm>
              <a:off x="5181600" y="46482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z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8" name="97 - Ευθεία γραμμή σύνδεσης"/>
            <p:cNvCxnSpPr>
              <a:stCxn id="97" idx="3"/>
              <a:endCxn id="96" idx="7"/>
            </p:cNvCxnSpPr>
            <p:nvPr/>
          </p:nvCxnSpPr>
          <p:spPr bwMode="auto">
            <a:xfrm flipH="1">
              <a:off x="4908363" y="4908363"/>
              <a:ext cx="317874" cy="3178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98 - Ευθεία γραμμή σύνδεσης"/>
            <p:cNvCxnSpPr>
              <a:stCxn id="96" idx="3"/>
              <a:endCxn id="94" idx="7"/>
            </p:cNvCxnSpPr>
            <p:nvPr/>
          </p:nvCxnSpPr>
          <p:spPr bwMode="auto">
            <a:xfrm flipH="1">
              <a:off x="4374963" y="5441763"/>
              <a:ext cx="317874" cy="3178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99 - Ευθεία γραμμή σύνδεσης"/>
            <p:cNvCxnSpPr>
              <a:stCxn id="94" idx="3"/>
              <a:endCxn id="95" idx="0"/>
            </p:cNvCxnSpPr>
            <p:nvPr/>
          </p:nvCxnSpPr>
          <p:spPr bwMode="auto">
            <a:xfrm flipH="1">
              <a:off x="3962400" y="5975163"/>
              <a:ext cx="197037" cy="2732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1" name="100 - Ισοσκελές τρίγωνο"/>
            <p:cNvSpPr/>
            <p:nvPr/>
          </p:nvSpPr>
          <p:spPr bwMode="auto">
            <a:xfrm>
              <a:off x="4343400" y="6248400"/>
              <a:ext cx="457200" cy="60960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B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02" name="101 - Ευθεία γραμμή σύνδεσης"/>
            <p:cNvCxnSpPr>
              <a:stCxn id="94" idx="5"/>
              <a:endCxn id="101" idx="0"/>
            </p:cNvCxnSpPr>
            <p:nvPr/>
          </p:nvCxnSpPr>
          <p:spPr bwMode="auto">
            <a:xfrm>
              <a:off x="4374963" y="5975163"/>
              <a:ext cx="197037" cy="2732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3" name="102 - Ισοσκελές τρίγωνο"/>
            <p:cNvSpPr/>
            <p:nvPr/>
          </p:nvSpPr>
          <p:spPr bwMode="auto">
            <a:xfrm>
              <a:off x="4876800" y="5715000"/>
              <a:ext cx="457200" cy="60960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C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04" name="103 - Ευθεία γραμμή σύνδεσης"/>
            <p:cNvCxnSpPr>
              <a:stCxn id="96" idx="5"/>
              <a:endCxn id="103" idx="0"/>
            </p:cNvCxnSpPr>
            <p:nvPr/>
          </p:nvCxnSpPr>
          <p:spPr bwMode="auto">
            <a:xfrm>
              <a:off x="4908363" y="5441763"/>
              <a:ext cx="197037" cy="2732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5" name="104 - Ισοσκελές τρίγωνο"/>
            <p:cNvSpPr/>
            <p:nvPr/>
          </p:nvSpPr>
          <p:spPr bwMode="auto">
            <a:xfrm>
              <a:off x="5410200" y="5181600"/>
              <a:ext cx="457200" cy="60960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D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06" name="105 - Ευθεία γραμμή σύνδεσης"/>
            <p:cNvCxnSpPr>
              <a:stCxn id="97" idx="5"/>
              <a:endCxn id="105" idx="0"/>
            </p:cNvCxnSpPr>
            <p:nvPr/>
          </p:nvCxnSpPr>
          <p:spPr bwMode="auto">
            <a:xfrm>
              <a:off x="5441763" y="4908363"/>
              <a:ext cx="197037" cy="2732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7" name="116 - Ομάδα"/>
          <p:cNvGrpSpPr/>
          <p:nvPr/>
        </p:nvGrpSpPr>
        <p:grpSpPr>
          <a:xfrm>
            <a:off x="5661660" y="5227320"/>
            <a:ext cx="1120140" cy="1173480"/>
            <a:chOff x="3810000" y="5029200"/>
            <a:chExt cx="1600200" cy="1676400"/>
          </a:xfrm>
        </p:grpSpPr>
        <p:sp>
          <p:nvSpPr>
            <p:cNvPr id="108" name="107 - Έλλειψη"/>
            <p:cNvSpPr/>
            <p:nvPr/>
          </p:nvSpPr>
          <p:spPr bwMode="auto">
            <a:xfrm>
              <a:off x="4191000" y="5562600"/>
              <a:ext cx="304800" cy="304800"/>
            </a:xfrm>
            <a:prstGeom prst="ellipse">
              <a:avLst/>
            </a:prstGeom>
            <a:solidFill>
              <a:srgbClr val="FF66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x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9" name="108 - Ισοσκελές τρίγωνο"/>
            <p:cNvSpPr/>
            <p:nvPr/>
          </p:nvSpPr>
          <p:spPr bwMode="auto">
            <a:xfrm>
              <a:off x="3810000" y="6096000"/>
              <a:ext cx="457200" cy="60960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0" name="109 - Έλλειψη"/>
            <p:cNvSpPr/>
            <p:nvPr/>
          </p:nvSpPr>
          <p:spPr bwMode="auto">
            <a:xfrm>
              <a:off x="4724400" y="50292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y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11" name="110 - Ευθεία γραμμή σύνδεσης"/>
            <p:cNvCxnSpPr>
              <a:stCxn id="110" idx="3"/>
              <a:endCxn id="108" idx="7"/>
            </p:cNvCxnSpPr>
            <p:nvPr/>
          </p:nvCxnSpPr>
          <p:spPr bwMode="auto">
            <a:xfrm flipH="1">
              <a:off x="4451163" y="5289363"/>
              <a:ext cx="317874" cy="3178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111 - Ευθεία γραμμή σύνδεσης"/>
            <p:cNvCxnSpPr>
              <a:stCxn id="108" idx="3"/>
              <a:endCxn id="109" idx="0"/>
            </p:cNvCxnSpPr>
            <p:nvPr/>
          </p:nvCxnSpPr>
          <p:spPr bwMode="auto">
            <a:xfrm flipH="1">
              <a:off x="4038600" y="5822763"/>
              <a:ext cx="197037" cy="2732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112 - Ισοσκελές τρίγωνο"/>
            <p:cNvSpPr/>
            <p:nvPr/>
          </p:nvSpPr>
          <p:spPr bwMode="auto">
            <a:xfrm>
              <a:off x="4419600" y="6096000"/>
              <a:ext cx="457200" cy="60960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B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14" name="113 - Ευθεία γραμμή σύνδεσης"/>
            <p:cNvCxnSpPr>
              <a:stCxn id="108" idx="5"/>
              <a:endCxn id="113" idx="0"/>
            </p:cNvCxnSpPr>
            <p:nvPr/>
          </p:nvCxnSpPr>
          <p:spPr bwMode="auto">
            <a:xfrm>
              <a:off x="4451163" y="5822763"/>
              <a:ext cx="197037" cy="2732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5" name="114 - Ισοσκελές τρίγωνο"/>
            <p:cNvSpPr/>
            <p:nvPr/>
          </p:nvSpPr>
          <p:spPr bwMode="auto">
            <a:xfrm>
              <a:off x="4953000" y="5562600"/>
              <a:ext cx="457200" cy="60960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C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16" name="115 - Ευθεία γραμμή σύνδεσης"/>
            <p:cNvCxnSpPr>
              <a:stCxn id="110" idx="5"/>
              <a:endCxn id="115" idx="0"/>
            </p:cNvCxnSpPr>
            <p:nvPr/>
          </p:nvCxnSpPr>
          <p:spPr bwMode="auto">
            <a:xfrm>
              <a:off x="4984563" y="5289363"/>
              <a:ext cx="197037" cy="2732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19" name="118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771312" y="4697983"/>
            <a:ext cx="382088" cy="178817"/>
          </a:xfrm>
          <a:prstGeom prst="rect">
            <a:avLst/>
          </a:prstGeom>
          <a:noFill/>
          <a:ln/>
          <a:effectLst/>
        </p:spPr>
      </p:pic>
      <p:pic>
        <p:nvPicPr>
          <p:cNvPr id="121" name="120 - Εικόνα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636147" y="4697983"/>
            <a:ext cx="126853" cy="12685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Αρθρωτά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splay trees)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7197" name="28 - Ορθογώνιο"/>
          <p:cNvSpPr>
            <a:spLocks noChangeArrowheads="1"/>
          </p:cNvSpPr>
          <p:nvPr/>
        </p:nvSpPr>
        <p:spPr bwMode="auto">
          <a:xfrm>
            <a:off x="0" y="60198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152400" y="1143000"/>
            <a:ext cx="8534400" cy="7591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l-GR" b="1" dirty="0"/>
              <a:t>Ιδιότητα</a:t>
            </a:r>
            <a:r>
              <a:rPr lang="en-US" dirty="0"/>
              <a:t>: </a:t>
            </a:r>
            <a:r>
              <a:rPr lang="el-GR" dirty="0" smtClean="0"/>
              <a:t>Σε ένα αρθρωτό δένδρο με     κόμβους η λειτουργία </a:t>
            </a:r>
            <a:r>
              <a:rPr lang="en-US" b="1" dirty="0" smtClean="0">
                <a:latin typeface="Calibri" pitchFamily="34" charset="0"/>
              </a:rPr>
              <a:t>splay</a:t>
            </a:r>
            <a:r>
              <a:rPr lang="en-US" dirty="0" smtClean="0"/>
              <a:t> </a:t>
            </a:r>
            <a:r>
              <a:rPr lang="el-GR" dirty="0" smtClean="0"/>
              <a:t>εκτελείται σε 	  </a:t>
            </a:r>
            <a:r>
              <a:rPr lang="en-US" dirty="0" smtClean="0"/>
              <a:t>                </a:t>
            </a:r>
            <a:r>
              <a:rPr lang="el-GR" dirty="0" smtClean="0"/>
              <a:t>            </a:t>
            </a:r>
          </a:p>
          <a:p>
            <a:pPr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l-GR" dirty="0" smtClean="0"/>
              <a:t>                                 αντισταθμιστικό χρόνο</a:t>
            </a:r>
          </a:p>
        </p:txBody>
      </p:sp>
      <p:pic>
        <p:nvPicPr>
          <p:cNvPr id="9" name="8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96283" y="1550178"/>
            <a:ext cx="913517" cy="278622"/>
          </a:xfrm>
          <a:prstGeom prst="rect">
            <a:avLst/>
          </a:prstGeom>
          <a:noFill/>
          <a:ln/>
          <a:effectLst/>
        </p:spPr>
      </p:pic>
      <p:pic>
        <p:nvPicPr>
          <p:cNvPr id="11" name="10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38600" y="1295400"/>
            <a:ext cx="178135" cy="126369"/>
          </a:xfrm>
          <a:prstGeom prst="rect">
            <a:avLst/>
          </a:prstGeom>
          <a:noFill/>
          <a:ln/>
          <a:effectLst/>
        </p:spPr>
      </p:pic>
      <p:sp>
        <p:nvSpPr>
          <p:cNvPr id="52" name="51 - TextBox"/>
          <p:cNvSpPr txBox="1"/>
          <p:nvPr/>
        </p:nvSpPr>
        <p:spPr>
          <a:xfrm>
            <a:off x="175974" y="1981200"/>
            <a:ext cx="8043869" cy="759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 smtClean="0"/>
              <a:t>Θα χρησιμοποιήσουμε την ενεργειακή μέθοδο. Έστω</a:t>
            </a:r>
            <a:r>
              <a:rPr lang="en-US" dirty="0" smtClean="0"/>
              <a:t>               </a:t>
            </a:r>
            <a:r>
              <a:rPr lang="el-GR" dirty="0" smtClean="0"/>
              <a:t>το πλήθος των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απογόνων του κόμβου      στο αρθρωτό δένδρο     . </a:t>
            </a:r>
            <a:endParaRPr lang="el-GR" dirty="0"/>
          </a:p>
        </p:txBody>
      </p:sp>
      <p:pic>
        <p:nvPicPr>
          <p:cNvPr id="63" name="62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15000" y="2083308"/>
            <a:ext cx="736095" cy="278892"/>
          </a:xfrm>
          <a:prstGeom prst="rect">
            <a:avLst/>
          </a:prstGeom>
          <a:noFill/>
          <a:ln/>
          <a:effectLst/>
        </p:spPr>
      </p:pic>
      <p:pic>
        <p:nvPicPr>
          <p:cNvPr id="56" name="55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67000" y="2464308"/>
            <a:ext cx="178308" cy="126492"/>
          </a:xfrm>
          <a:prstGeom prst="rect">
            <a:avLst/>
          </a:prstGeom>
          <a:noFill/>
          <a:ln/>
          <a:effectLst/>
        </p:spPr>
      </p:pic>
      <p:pic>
        <p:nvPicPr>
          <p:cNvPr id="58" name="57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55183" y="2387529"/>
            <a:ext cx="178817" cy="203271"/>
          </a:xfrm>
          <a:prstGeom prst="rect">
            <a:avLst/>
          </a:prstGeom>
          <a:noFill/>
          <a:ln/>
          <a:effectLst/>
        </p:spPr>
      </p:pic>
      <p:pic>
        <p:nvPicPr>
          <p:cNvPr id="64" name="63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57014" y="2819400"/>
            <a:ext cx="2388697" cy="278960"/>
          </a:xfrm>
          <a:prstGeom prst="rect">
            <a:avLst/>
          </a:prstGeom>
          <a:noFill/>
          <a:ln/>
          <a:effectLst/>
        </p:spPr>
      </p:pic>
      <p:sp>
        <p:nvSpPr>
          <p:cNvPr id="61" name="60 - TextBox"/>
          <p:cNvSpPr txBox="1"/>
          <p:nvPr/>
        </p:nvSpPr>
        <p:spPr>
          <a:xfrm>
            <a:off x="152400" y="2743200"/>
            <a:ext cx="344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Ορίζουμε την «τάξη» του </a:t>
            </a:r>
            <a:r>
              <a:rPr lang="en-US" dirty="0" smtClean="0"/>
              <a:t>   </a:t>
            </a:r>
            <a:r>
              <a:rPr lang="el-GR" dirty="0" smtClean="0"/>
              <a:t>   ως</a:t>
            </a:r>
            <a:endParaRPr lang="el-GR" dirty="0"/>
          </a:p>
        </p:txBody>
      </p:sp>
      <p:pic>
        <p:nvPicPr>
          <p:cNvPr id="62" name="61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69692" y="2895600"/>
            <a:ext cx="178308" cy="126492"/>
          </a:xfrm>
          <a:prstGeom prst="rect">
            <a:avLst/>
          </a:prstGeom>
          <a:noFill/>
          <a:ln/>
          <a:effectLst/>
        </p:spPr>
      </p:pic>
      <p:sp>
        <p:nvSpPr>
          <p:cNvPr id="69" name="68 - TextBox"/>
          <p:cNvSpPr txBox="1"/>
          <p:nvPr/>
        </p:nvSpPr>
        <p:spPr>
          <a:xfrm>
            <a:off x="152400" y="3352800"/>
            <a:ext cx="2512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Δυναμικό δένδρου</a:t>
            </a:r>
            <a:r>
              <a:rPr lang="en-US" dirty="0" smtClean="0"/>
              <a:t>      :</a:t>
            </a:r>
            <a:endParaRPr lang="el-GR" dirty="0"/>
          </a:p>
        </p:txBody>
      </p:sp>
      <p:pic>
        <p:nvPicPr>
          <p:cNvPr id="70" name="69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09800" y="3429000"/>
            <a:ext cx="178817" cy="203271"/>
          </a:xfrm>
          <a:prstGeom prst="rect">
            <a:avLst/>
          </a:prstGeom>
          <a:noFill/>
          <a:ln/>
          <a:effectLst/>
        </p:spPr>
      </p:pic>
      <p:pic>
        <p:nvPicPr>
          <p:cNvPr id="74" name="73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67000" y="3378438"/>
            <a:ext cx="2160504" cy="583962"/>
          </a:xfrm>
          <a:prstGeom prst="rect">
            <a:avLst/>
          </a:prstGeom>
          <a:noFill/>
          <a:ln/>
          <a:effectLst/>
        </p:spPr>
      </p:pic>
      <p:sp>
        <p:nvSpPr>
          <p:cNvPr id="72" name="71 - TextBox"/>
          <p:cNvSpPr txBox="1"/>
          <p:nvPr/>
        </p:nvSpPr>
        <p:spPr>
          <a:xfrm>
            <a:off x="152400" y="4038600"/>
            <a:ext cx="4100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Ας αναλύσουμε την περίπτωση </a:t>
            </a:r>
            <a:r>
              <a:rPr lang="en-US" dirty="0" err="1" smtClean="0"/>
              <a:t>zig-zig</a:t>
            </a:r>
            <a:endParaRPr lang="el-GR" dirty="0"/>
          </a:p>
        </p:txBody>
      </p:sp>
      <p:grpSp>
        <p:nvGrpSpPr>
          <p:cNvPr id="2" name="138 - Ομάδα"/>
          <p:cNvGrpSpPr/>
          <p:nvPr/>
        </p:nvGrpSpPr>
        <p:grpSpPr>
          <a:xfrm>
            <a:off x="5234940" y="3177540"/>
            <a:ext cx="3756660" cy="1546860"/>
            <a:chOff x="5082540" y="3352800"/>
            <a:chExt cx="3756660" cy="1546860"/>
          </a:xfrm>
        </p:grpSpPr>
        <p:sp>
          <p:nvSpPr>
            <p:cNvPr id="60" name="59 - Έλλειψη"/>
            <p:cNvSpPr/>
            <p:nvPr/>
          </p:nvSpPr>
          <p:spPr bwMode="auto">
            <a:xfrm>
              <a:off x="5349240" y="4099560"/>
              <a:ext cx="213360" cy="213360"/>
            </a:xfrm>
            <a:prstGeom prst="ellipse">
              <a:avLst/>
            </a:prstGeom>
            <a:solidFill>
              <a:srgbClr val="FF66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x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5" name="64 - Ισοσκελές τρίγωνο"/>
            <p:cNvSpPr/>
            <p:nvPr/>
          </p:nvSpPr>
          <p:spPr bwMode="auto">
            <a:xfrm>
              <a:off x="5082540" y="4472940"/>
              <a:ext cx="320040" cy="42672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6" name="65 - Έλλειψη"/>
            <p:cNvSpPr/>
            <p:nvPr/>
          </p:nvSpPr>
          <p:spPr bwMode="auto">
            <a:xfrm>
              <a:off x="5722620" y="3726180"/>
              <a:ext cx="213360" cy="213360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y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7" name="66 - Έλλειψη"/>
            <p:cNvSpPr/>
            <p:nvPr/>
          </p:nvSpPr>
          <p:spPr bwMode="auto">
            <a:xfrm>
              <a:off x="6096000" y="3352800"/>
              <a:ext cx="213360" cy="213360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z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68" name="67 - Ευθεία γραμμή σύνδεσης"/>
            <p:cNvCxnSpPr>
              <a:stCxn id="67" idx="3"/>
              <a:endCxn id="66" idx="7"/>
            </p:cNvCxnSpPr>
            <p:nvPr/>
          </p:nvCxnSpPr>
          <p:spPr bwMode="auto">
            <a:xfrm flipH="1">
              <a:off x="5904734" y="3534914"/>
              <a:ext cx="222512" cy="2225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70 - Ευθεία γραμμή σύνδεσης"/>
            <p:cNvCxnSpPr>
              <a:stCxn id="66" idx="3"/>
              <a:endCxn id="60" idx="7"/>
            </p:cNvCxnSpPr>
            <p:nvPr/>
          </p:nvCxnSpPr>
          <p:spPr bwMode="auto">
            <a:xfrm flipH="1">
              <a:off x="5531354" y="3908294"/>
              <a:ext cx="222512" cy="2225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72 - Ευθεία γραμμή σύνδεσης"/>
            <p:cNvCxnSpPr>
              <a:stCxn id="60" idx="3"/>
              <a:endCxn id="65" idx="0"/>
            </p:cNvCxnSpPr>
            <p:nvPr/>
          </p:nvCxnSpPr>
          <p:spPr bwMode="auto">
            <a:xfrm flipH="1">
              <a:off x="5242560" y="4281674"/>
              <a:ext cx="137926" cy="191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5" name="74 - Ισοσκελές τρίγωνο"/>
            <p:cNvSpPr/>
            <p:nvPr/>
          </p:nvSpPr>
          <p:spPr bwMode="auto">
            <a:xfrm>
              <a:off x="5509260" y="4472940"/>
              <a:ext cx="320040" cy="42672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B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76" name="75 - Ευθεία γραμμή σύνδεσης"/>
            <p:cNvCxnSpPr>
              <a:stCxn id="60" idx="5"/>
              <a:endCxn id="75" idx="0"/>
            </p:cNvCxnSpPr>
            <p:nvPr/>
          </p:nvCxnSpPr>
          <p:spPr bwMode="auto">
            <a:xfrm>
              <a:off x="5531354" y="4281674"/>
              <a:ext cx="137926" cy="191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" name="76 - Ισοσκελές τρίγωνο"/>
            <p:cNvSpPr/>
            <p:nvPr/>
          </p:nvSpPr>
          <p:spPr bwMode="auto">
            <a:xfrm>
              <a:off x="5882640" y="4099560"/>
              <a:ext cx="320040" cy="42672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C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80" name="79 - Ευθεία γραμμή σύνδεσης"/>
            <p:cNvCxnSpPr>
              <a:stCxn id="66" idx="5"/>
              <a:endCxn id="77" idx="0"/>
            </p:cNvCxnSpPr>
            <p:nvPr/>
          </p:nvCxnSpPr>
          <p:spPr bwMode="auto">
            <a:xfrm>
              <a:off x="5904734" y="3908294"/>
              <a:ext cx="137926" cy="191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3" name="92 - Ισοσκελές τρίγωνο"/>
            <p:cNvSpPr/>
            <p:nvPr/>
          </p:nvSpPr>
          <p:spPr bwMode="auto">
            <a:xfrm>
              <a:off x="6256020" y="3726180"/>
              <a:ext cx="320040" cy="42672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D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07" name="106 - Ευθεία γραμμή σύνδεσης"/>
            <p:cNvCxnSpPr>
              <a:stCxn id="67" idx="5"/>
              <a:endCxn id="93" idx="0"/>
            </p:cNvCxnSpPr>
            <p:nvPr/>
          </p:nvCxnSpPr>
          <p:spPr bwMode="auto">
            <a:xfrm>
              <a:off x="6278114" y="3534914"/>
              <a:ext cx="137926" cy="191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7" name="116 - Δεξιό βέλος"/>
            <p:cNvSpPr/>
            <p:nvPr/>
          </p:nvSpPr>
          <p:spPr bwMode="auto">
            <a:xfrm>
              <a:off x="6842760" y="3886200"/>
              <a:ext cx="266700" cy="160020"/>
            </a:xfrm>
            <a:prstGeom prst="rightArrow">
              <a:avLst/>
            </a:prstGeom>
            <a:solidFill>
              <a:srgbClr val="0070C0">
                <a:alpha val="22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8" name="117 - Έλλειψη"/>
            <p:cNvSpPr/>
            <p:nvPr/>
          </p:nvSpPr>
          <p:spPr bwMode="auto">
            <a:xfrm flipH="1">
              <a:off x="8359140" y="4099560"/>
              <a:ext cx="213360" cy="213360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z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0" name="119 - Ισοσκελές τρίγωνο"/>
            <p:cNvSpPr/>
            <p:nvPr/>
          </p:nvSpPr>
          <p:spPr bwMode="auto">
            <a:xfrm flipH="1">
              <a:off x="8519160" y="4472940"/>
              <a:ext cx="320040" cy="42672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D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2" name="121 - Έλλειψη"/>
            <p:cNvSpPr/>
            <p:nvPr/>
          </p:nvSpPr>
          <p:spPr bwMode="auto">
            <a:xfrm flipH="1">
              <a:off x="7985760" y="3726180"/>
              <a:ext cx="213360" cy="213360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y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3" name="122 - Έλλειψη"/>
            <p:cNvSpPr/>
            <p:nvPr/>
          </p:nvSpPr>
          <p:spPr bwMode="auto">
            <a:xfrm flipH="1">
              <a:off x="7612380" y="3352800"/>
              <a:ext cx="213360" cy="213360"/>
            </a:xfrm>
            <a:prstGeom prst="ellipse">
              <a:avLst/>
            </a:prstGeom>
            <a:solidFill>
              <a:srgbClr val="FF66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x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24" name="123 - Ευθεία γραμμή σύνδεσης"/>
            <p:cNvCxnSpPr>
              <a:stCxn id="123" idx="3"/>
              <a:endCxn id="122" idx="7"/>
            </p:cNvCxnSpPr>
            <p:nvPr/>
          </p:nvCxnSpPr>
          <p:spPr bwMode="auto">
            <a:xfrm>
              <a:off x="7794494" y="3534914"/>
              <a:ext cx="222512" cy="2225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124 - Ευθεία γραμμή σύνδεσης"/>
            <p:cNvCxnSpPr>
              <a:stCxn id="122" idx="3"/>
              <a:endCxn id="118" idx="7"/>
            </p:cNvCxnSpPr>
            <p:nvPr/>
          </p:nvCxnSpPr>
          <p:spPr bwMode="auto">
            <a:xfrm>
              <a:off x="8167874" y="3908294"/>
              <a:ext cx="222512" cy="2225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125 - Ευθεία γραμμή σύνδεσης"/>
            <p:cNvCxnSpPr>
              <a:stCxn id="118" idx="3"/>
              <a:endCxn id="120" idx="0"/>
            </p:cNvCxnSpPr>
            <p:nvPr/>
          </p:nvCxnSpPr>
          <p:spPr bwMode="auto">
            <a:xfrm>
              <a:off x="8541254" y="4281674"/>
              <a:ext cx="137926" cy="191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7" name="126 - Ισοσκελές τρίγωνο"/>
            <p:cNvSpPr/>
            <p:nvPr/>
          </p:nvSpPr>
          <p:spPr bwMode="auto">
            <a:xfrm flipH="1">
              <a:off x="8092440" y="4472940"/>
              <a:ext cx="320040" cy="42672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C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28" name="127 - Ευθεία γραμμή σύνδεσης"/>
            <p:cNvCxnSpPr>
              <a:stCxn id="118" idx="5"/>
              <a:endCxn id="127" idx="0"/>
            </p:cNvCxnSpPr>
            <p:nvPr/>
          </p:nvCxnSpPr>
          <p:spPr bwMode="auto">
            <a:xfrm flipH="1">
              <a:off x="8252460" y="4281674"/>
              <a:ext cx="137926" cy="191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9" name="128 - Ισοσκελές τρίγωνο"/>
            <p:cNvSpPr/>
            <p:nvPr/>
          </p:nvSpPr>
          <p:spPr bwMode="auto">
            <a:xfrm flipH="1">
              <a:off x="7719060" y="4099560"/>
              <a:ext cx="320040" cy="42672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B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30" name="129 - Ευθεία γραμμή σύνδεσης"/>
            <p:cNvCxnSpPr>
              <a:stCxn id="122" idx="5"/>
              <a:endCxn id="129" idx="0"/>
            </p:cNvCxnSpPr>
            <p:nvPr/>
          </p:nvCxnSpPr>
          <p:spPr bwMode="auto">
            <a:xfrm flipH="1">
              <a:off x="7879080" y="3908294"/>
              <a:ext cx="137926" cy="191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1" name="130 - Ισοσκελές τρίγωνο"/>
            <p:cNvSpPr/>
            <p:nvPr/>
          </p:nvSpPr>
          <p:spPr bwMode="auto">
            <a:xfrm flipH="1">
              <a:off x="7345680" y="3726180"/>
              <a:ext cx="320040" cy="42672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32" name="131 - Ευθεία γραμμή σύνδεσης"/>
            <p:cNvCxnSpPr>
              <a:stCxn id="123" idx="5"/>
              <a:endCxn id="131" idx="0"/>
            </p:cNvCxnSpPr>
            <p:nvPr/>
          </p:nvCxnSpPr>
          <p:spPr bwMode="auto">
            <a:xfrm flipH="1">
              <a:off x="7505700" y="3534914"/>
              <a:ext cx="137926" cy="191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4" name="133 - TextBox"/>
          <p:cNvSpPr txBox="1"/>
          <p:nvPr/>
        </p:nvSpPr>
        <p:spPr>
          <a:xfrm>
            <a:off x="152400" y="4812268"/>
            <a:ext cx="7613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Έστω</a:t>
            </a:r>
            <a:r>
              <a:rPr lang="en-US" dirty="0" smtClean="0"/>
              <a:t>                                 </a:t>
            </a:r>
            <a:r>
              <a:rPr lang="el-GR" dirty="0" smtClean="0"/>
              <a:t>και               οι τιμές μετά τη διπλή περιστροφή</a:t>
            </a:r>
            <a:endParaRPr lang="el-GR" dirty="0"/>
          </a:p>
        </p:txBody>
      </p:sp>
      <p:pic>
        <p:nvPicPr>
          <p:cNvPr id="136" name="135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63836" y="4876660"/>
            <a:ext cx="1855564" cy="304940"/>
          </a:xfrm>
          <a:prstGeom prst="rect">
            <a:avLst/>
          </a:prstGeom>
          <a:noFill/>
          <a:ln/>
          <a:effectLst/>
        </p:spPr>
      </p:pic>
      <p:pic>
        <p:nvPicPr>
          <p:cNvPr id="138" name="137 - Εικόνα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52374" y="4876800"/>
            <a:ext cx="610026" cy="305012"/>
          </a:xfrm>
          <a:prstGeom prst="rect">
            <a:avLst/>
          </a:prstGeom>
          <a:noFill/>
          <a:ln/>
          <a:effectLst/>
        </p:spPr>
      </p:pic>
      <p:sp>
        <p:nvSpPr>
          <p:cNvPr id="140" name="139 - TextBox"/>
          <p:cNvSpPr txBox="1"/>
          <p:nvPr/>
        </p:nvSpPr>
        <p:spPr>
          <a:xfrm>
            <a:off x="152400" y="5345668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Ισχύουν</a:t>
            </a:r>
            <a:endParaRPr lang="el-GR" dirty="0"/>
          </a:p>
        </p:txBody>
      </p:sp>
      <p:sp>
        <p:nvSpPr>
          <p:cNvPr id="148" name="147 - TextBox"/>
          <p:cNvSpPr txBox="1"/>
          <p:nvPr/>
        </p:nvSpPr>
        <p:spPr>
          <a:xfrm>
            <a:off x="152400" y="6019800"/>
            <a:ext cx="481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και</a:t>
            </a:r>
            <a:endParaRPr lang="el-GR" dirty="0"/>
          </a:p>
        </p:txBody>
      </p:sp>
      <p:pic>
        <p:nvPicPr>
          <p:cNvPr id="150" name="149 - Εικόνα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1000" y="6477000"/>
            <a:ext cx="8692869" cy="330938"/>
          </a:xfrm>
          <a:prstGeom prst="rect">
            <a:avLst/>
          </a:prstGeom>
          <a:noFill/>
          <a:ln/>
          <a:effectLst/>
        </p:spPr>
      </p:pic>
      <p:pic>
        <p:nvPicPr>
          <p:cNvPr id="55" name="54 - Εικόνα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39253" y="5409884"/>
            <a:ext cx="6380503" cy="305068"/>
          </a:xfrm>
          <a:prstGeom prst="rect">
            <a:avLst/>
          </a:prstGeom>
          <a:noFill/>
          <a:ln/>
          <a:effectLst/>
        </p:spPr>
      </p:pic>
      <p:pic>
        <p:nvPicPr>
          <p:cNvPr id="152" name="151 - Εικόνα" descr="TP_tmp.b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12442" y="5790883"/>
            <a:ext cx="6483758" cy="30511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Αρθρωτά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splay trees)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7197" name="28 - Ορθογώνιο"/>
          <p:cNvSpPr>
            <a:spLocks noChangeArrowheads="1"/>
          </p:cNvSpPr>
          <p:nvPr/>
        </p:nvSpPr>
        <p:spPr bwMode="auto">
          <a:xfrm>
            <a:off x="0" y="60198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152400" y="1143000"/>
            <a:ext cx="8534400" cy="7591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l-GR" b="1" dirty="0"/>
              <a:t>Ιδιότητα</a:t>
            </a:r>
            <a:r>
              <a:rPr lang="en-US" dirty="0"/>
              <a:t>: </a:t>
            </a:r>
            <a:r>
              <a:rPr lang="el-GR" dirty="0" smtClean="0"/>
              <a:t>Σε ένα αρθρωτό δένδρο με     κόμβους η λειτουργία </a:t>
            </a:r>
            <a:r>
              <a:rPr lang="en-US" b="1" dirty="0" smtClean="0">
                <a:latin typeface="Calibri" pitchFamily="34" charset="0"/>
              </a:rPr>
              <a:t>splay</a:t>
            </a:r>
            <a:r>
              <a:rPr lang="en-US" dirty="0" smtClean="0"/>
              <a:t> </a:t>
            </a:r>
            <a:r>
              <a:rPr lang="el-GR" dirty="0" smtClean="0"/>
              <a:t>εκτελείται σε 	  </a:t>
            </a:r>
            <a:r>
              <a:rPr lang="en-US" dirty="0" smtClean="0"/>
              <a:t>                </a:t>
            </a:r>
            <a:r>
              <a:rPr lang="el-GR" dirty="0" smtClean="0"/>
              <a:t>            </a:t>
            </a:r>
          </a:p>
          <a:p>
            <a:pPr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l-GR" dirty="0" smtClean="0"/>
              <a:t>                                 αντισταθμιστικό χρόνο</a:t>
            </a:r>
          </a:p>
        </p:txBody>
      </p:sp>
      <p:pic>
        <p:nvPicPr>
          <p:cNvPr id="9" name="8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96283" y="1550178"/>
            <a:ext cx="913517" cy="278622"/>
          </a:xfrm>
          <a:prstGeom prst="rect">
            <a:avLst/>
          </a:prstGeom>
          <a:noFill/>
          <a:ln/>
          <a:effectLst/>
        </p:spPr>
      </p:pic>
      <p:pic>
        <p:nvPicPr>
          <p:cNvPr id="11" name="10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38600" y="1295400"/>
            <a:ext cx="178135" cy="126369"/>
          </a:xfrm>
          <a:prstGeom prst="rect">
            <a:avLst/>
          </a:prstGeom>
          <a:noFill/>
          <a:ln/>
          <a:effectLst/>
        </p:spPr>
      </p:pic>
      <p:sp>
        <p:nvSpPr>
          <p:cNvPr id="72" name="71 - TextBox"/>
          <p:cNvSpPr txBox="1"/>
          <p:nvPr/>
        </p:nvSpPr>
        <p:spPr>
          <a:xfrm>
            <a:off x="152400" y="1992868"/>
            <a:ext cx="4100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Ας αναλύσουμε την περίπτωση </a:t>
            </a:r>
            <a:r>
              <a:rPr lang="en-US" dirty="0" err="1" smtClean="0"/>
              <a:t>zig-zig</a:t>
            </a:r>
            <a:endParaRPr lang="el-GR" dirty="0"/>
          </a:p>
        </p:txBody>
      </p:sp>
      <p:grpSp>
        <p:nvGrpSpPr>
          <p:cNvPr id="2" name="138 - Ομάδα"/>
          <p:cNvGrpSpPr/>
          <p:nvPr/>
        </p:nvGrpSpPr>
        <p:grpSpPr>
          <a:xfrm>
            <a:off x="5257800" y="1752600"/>
            <a:ext cx="3756660" cy="1546860"/>
            <a:chOff x="5082540" y="3352800"/>
            <a:chExt cx="3756660" cy="1546860"/>
          </a:xfrm>
        </p:grpSpPr>
        <p:sp>
          <p:nvSpPr>
            <p:cNvPr id="60" name="59 - Έλλειψη"/>
            <p:cNvSpPr/>
            <p:nvPr/>
          </p:nvSpPr>
          <p:spPr bwMode="auto">
            <a:xfrm>
              <a:off x="5349240" y="4099560"/>
              <a:ext cx="213360" cy="213360"/>
            </a:xfrm>
            <a:prstGeom prst="ellipse">
              <a:avLst/>
            </a:prstGeom>
            <a:solidFill>
              <a:srgbClr val="FF66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x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5" name="64 - Ισοσκελές τρίγωνο"/>
            <p:cNvSpPr/>
            <p:nvPr/>
          </p:nvSpPr>
          <p:spPr bwMode="auto">
            <a:xfrm>
              <a:off x="5082540" y="4472940"/>
              <a:ext cx="320040" cy="42672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6" name="65 - Έλλειψη"/>
            <p:cNvSpPr/>
            <p:nvPr/>
          </p:nvSpPr>
          <p:spPr bwMode="auto">
            <a:xfrm>
              <a:off x="5722620" y="3726180"/>
              <a:ext cx="213360" cy="213360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y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7" name="66 - Έλλειψη"/>
            <p:cNvSpPr/>
            <p:nvPr/>
          </p:nvSpPr>
          <p:spPr bwMode="auto">
            <a:xfrm>
              <a:off x="6096000" y="3352800"/>
              <a:ext cx="213360" cy="213360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z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68" name="67 - Ευθεία γραμμή σύνδεσης"/>
            <p:cNvCxnSpPr>
              <a:stCxn id="67" idx="3"/>
              <a:endCxn id="66" idx="7"/>
            </p:cNvCxnSpPr>
            <p:nvPr/>
          </p:nvCxnSpPr>
          <p:spPr bwMode="auto">
            <a:xfrm flipH="1">
              <a:off x="5904734" y="3534914"/>
              <a:ext cx="222512" cy="2225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70 - Ευθεία γραμμή σύνδεσης"/>
            <p:cNvCxnSpPr>
              <a:stCxn id="66" idx="3"/>
              <a:endCxn id="60" idx="7"/>
            </p:cNvCxnSpPr>
            <p:nvPr/>
          </p:nvCxnSpPr>
          <p:spPr bwMode="auto">
            <a:xfrm flipH="1">
              <a:off x="5531354" y="3908294"/>
              <a:ext cx="222512" cy="2225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72 - Ευθεία γραμμή σύνδεσης"/>
            <p:cNvCxnSpPr>
              <a:stCxn id="60" idx="3"/>
              <a:endCxn id="65" idx="0"/>
            </p:cNvCxnSpPr>
            <p:nvPr/>
          </p:nvCxnSpPr>
          <p:spPr bwMode="auto">
            <a:xfrm flipH="1">
              <a:off x="5242560" y="4281674"/>
              <a:ext cx="137926" cy="191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5" name="74 - Ισοσκελές τρίγωνο"/>
            <p:cNvSpPr/>
            <p:nvPr/>
          </p:nvSpPr>
          <p:spPr bwMode="auto">
            <a:xfrm>
              <a:off x="5509260" y="4472940"/>
              <a:ext cx="320040" cy="42672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B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76" name="75 - Ευθεία γραμμή σύνδεσης"/>
            <p:cNvCxnSpPr>
              <a:stCxn id="60" idx="5"/>
              <a:endCxn id="75" idx="0"/>
            </p:cNvCxnSpPr>
            <p:nvPr/>
          </p:nvCxnSpPr>
          <p:spPr bwMode="auto">
            <a:xfrm>
              <a:off x="5531354" y="4281674"/>
              <a:ext cx="137926" cy="191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" name="76 - Ισοσκελές τρίγωνο"/>
            <p:cNvSpPr/>
            <p:nvPr/>
          </p:nvSpPr>
          <p:spPr bwMode="auto">
            <a:xfrm>
              <a:off x="5882640" y="4099560"/>
              <a:ext cx="320040" cy="42672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C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80" name="79 - Ευθεία γραμμή σύνδεσης"/>
            <p:cNvCxnSpPr>
              <a:stCxn id="66" idx="5"/>
              <a:endCxn id="77" idx="0"/>
            </p:cNvCxnSpPr>
            <p:nvPr/>
          </p:nvCxnSpPr>
          <p:spPr bwMode="auto">
            <a:xfrm>
              <a:off x="5904734" y="3908294"/>
              <a:ext cx="137926" cy="191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3" name="92 - Ισοσκελές τρίγωνο"/>
            <p:cNvSpPr/>
            <p:nvPr/>
          </p:nvSpPr>
          <p:spPr bwMode="auto">
            <a:xfrm>
              <a:off x="6256020" y="3726180"/>
              <a:ext cx="320040" cy="42672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D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07" name="106 - Ευθεία γραμμή σύνδεσης"/>
            <p:cNvCxnSpPr>
              <a:stCxn id="67" idx="5"/>
              <a:endCxn id="93" idx="0"/>
            </p:cNvCxnSpPr>
            <p:nvPr/>
          </p:nvCxnSpPr>
          <p:spPr bwMode="auto">
            <a:xfrm>
              <a:off x="6278114" y="3534914"/>
              <a:ext cx="137926" cy="191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7" name="116 - Δεξιό βέλος"/>
            <p:cNvSpPr/>
            <p:nvPr/>
          </p:nvSpPr>
          <p:spPr bwMode="auto">
            <a:xfrm>
              <a:off x="6842760" y="3886200"/>
              <a:ext cx="266700" cy="160020"/>
            </a:xfrm>
            <a:prstGeom prst="rightArrow">
              <a:avLst/>
            </a:prstGeom>
            <a:solidFill>
              <a:srgbClr val="0070C0">
                <a:alpha val="22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8" name="117 - Έλλειψη"/>
            <p:cNvSpPr/>
            <p:nvPr/>
          </p:nvSpPr>
          <p:spPr bwMode="auto">
            <a:xfrm flipH="1">
              <a:off x="8359140" y="4099560"/>
              <a:ext cx="213360" cy="213360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z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0" name="119 - Ισοσκελές τρίγωνο"/>
            <p:cNvSpPr/>
            <p:nvPr/>
          </p:nvSpPr>
          <p:spPr bwMode="auto">
            <a:xfrm flipH="1">
              <a:off x="8519160" y="4472940"/>
              <a:ext cx="320040" cy="42672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D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2" name="121 - Έλλειψη"/>
            <p:cNvSpPr/>
            <p:nvPr/>
          </p:nvSpPr>
          <p:spPr bwMode="auto">
            <a:xfrm flipH="1">
              <a:off x="7985760" y="3726180"/>
              <a:ext cx="213360" cy="213360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y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3" name="122 - Έλλειψη"/>
            <p:cNvSpPr/>
            <p:nvPr/>
          </p:nvSpPr>
          <p:spPr bwMode="auto">
            <a:xfrm flipH="1">
              <a:off x="7612380" y="3352800"/>
              <a:ext cx="213360" cy="213360"/>
            </a:xfrm>
            <a:prstGeom prst="ellipse">
              <a:avLst/>
            </a:prstGeom>
            <a:solidFill>
              <a:srgbClr val="FF66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x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24" name="123 - Ευθεία γραμμή σύνδεσης"/>
            <p:cNvCxnSpPr>
              <a:stCxn id="123" idx="3"/>
              <a:endCxn id="122" idx="7"/>
            </p:cNvCxnSpPr>
            <p:nvPr/>
          </p:nvCxnSpPr>
          <p:spPr bwMode="auto">
            <a:xfrm>
              <a:off x="7794494" y="3534914"/>
              <a:ext cx="222512" cy="2225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124 - Ευθεία γραμμή σύνδεσης"/>
            <p:cNvCxnSpPr>
              <a:stCxn id="122" idx="3"/>
              <a:endCxn id="118" idx="7"/>
            </p:cNvCxnSpPr>
            <p:nvPr/>
          </p:nvCxnSpPr>
          <p:spPr bwMode="auto">
            <a:xfrm>
              <a:off x="8167874" y="3908294"/>
              <a:ext cx="222512" cy="2225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125 - Ευθεία γραμμή σύνδεσης"/>
            <p:cNvCxnSpPr>
              <a:stCxn id="118" idx="3"/>
              <a:endCxn id="120" idx="0"/>
            </p:cNvCxnSpPr>
            <p:nvPr/>
          </p:nvCxnSpPr>
          <p:spPr bwMode="auto">
            <a:xfrm>
              <a:off x="8541254" y="4281674"/>
              <a:ext cx="137926" cy="191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7" name="126 - Ισοσκελές τρίγωνο"/>
            <p:cNvSpPr/>
            <p:nvPr/>
          </p:nvSpPr>
          <p:spPr bwMode="auto">
            <a:xfrm flipH="1">
              <a:off x="8092440" y="4472940"/>
              <a:ext cx="320040" cy="42672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C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28" name="127 - Ευθεία γραμμή σύνδεσης"/>
            <p:cNvCxnSpPr>
              <a:stCxn id="118" idx="5"/>
              <a:endCxn id="127" idx="0"/>
            </p:cNvCxnSpPr>
            <p:nvPr/>
          </p:nvCxnSpPr>
          <p:spPr bwMode="auto">
            <a:xfrm flipH="1">
              <a:off x="8252460" y="4281674"/>
              <a:ext cx="137926" cy="191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9" name="128 - Ισοσκελές τρίγωνο"/>
            <p:cNvSpPr/>
            <p:nvPr/>
          </p:nvSpPr>
          <p:spPr bwMode="auto">
            <a:xfrm flipH="1">
              <a:off x="7719060" y="4099560"/>
              <a:ext cx="320040" cy="42672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B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30" name="129 - Ευθεία γραμμή σύνδεσης"/>
            <p:cNvCxnSpPr>
              <a:stCxn id="122" idx="5"/>
              <a:endCxn id="129" idx="0"/>
            </p:cNvCxnSpPr>
            <p:nvPr/>
          </p:nvCxnSpPr>
          <p:spPr bwMode="auto">
            <a:xfrm flipH="1">
              <a:off x="7879080" y="3908294"/>
              <a:ext cx="137926" cy="191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1" name="130 - Ισοσκελές τρίγωνο"/>
            <p:cNvSpPr/>
            <p:nvPr/>
          </p:nvSpPr>
          <p:spPr bwMode="auto">
            <a:xfrm flipH="1">
              <a:off x="7345680" y="3726180"/>
              <a:ext cx="320040" cy="42672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32" name="131 - Ευθεία γραμμή σύνδεσης"/>
            <p:cNvCxnSpPr>
              <a:stCxn id="123" idx="5"/>
              <a:endCxn id="131" idx="0"/>
            </p:cNvCxnSpPr>
            <p:nvPr/>
          </p:nvCxnSpPr>
          <p:spPr bwMode="auto">
            <a:xfrm flipH="1">
              <a:off x="7505700" y="3534914"/>
              <a:ext cx="137926" cy="191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0" name="139 - TextBox"/>
          <p:cNvSpPr txBox="1"/>
          <p:nvPr/>
        </p:nvSpPr>
        <p:spPr>
          <a:xfrm>
            <a:off x="152400" y="3352800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Ισχύουν</a:t>
            </a:r>
            <a:endParaRPr lang="el-GR" dirty="0"/>
          </a:p>
        </p:txBody>
      </p:sp>
      <p:sp>
        <p:nvSpPr>
          <p:cNvPr id="148" name="147 - TextBox"/>
          <p:cNvSpPr txBox="1"/>
          <p:nvPr/>
        </p:nvSpPr>
        <p:spPr>
          <a:xfrm>
            <a:off x="152400" y="4026932"/>
            <a:ext cx="481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και</a:t>
            </a:r>
            <a:endParaRPr lang="el-GR" dirty="0"/>
          </a:p>
        </p:txBody>
      </p:sp>
      <p:pic>
        <p:nvPicPr>
          <p:cNvPr id="150" name="149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4931" y="4469662"/>
            <a:ext cx="8692869" cy="330938"/>
          </a:xfrm>
          <a:prstGeom prst="rect">
            <a:avLst/>
          </a:prstGeom>
          <a:noFill/>
          <a:ln/>
          <a:effectLst/>
        </p:spPr>
      </p:pic>
      <p:pic>
        <p:nvPicPr>
          <p:cNvPr id="85" name="84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92140" y="4926862"/>
            <a:ext cx="7675660" cy="330939"/>
          </a:xfrm>
          <a:prstGeom prst="rect">
            <a:avLst/>
          </a:prstGeom>
          <a:noFill/>
          <a:ln/>
          <a:effectLst/>
        </p:spPr>
      </p:pic>
      <p:pic>
        <p:nvPicPr>
          <p:cNvPr id="43" name="42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39253" y="3417041"/>
            <a:ext cx="6380503" cy="305068"/>
          </a:xfrm>
          <a:prstGeom prst="rect">
            <a:avLst/>
          </a:prstGeom>
          <a:noFill/>
          <a:ln/>
          <a:effectLst/>
        </p:spPr>
      </p:pic>
      <p:pic>
        <p:nvPicPr>
          <p:cNvPr id="87" name="86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12442" y="3798039"/>
            <a:ext cx="6483758" cy="30511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Αρθρωτά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splay trees)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7197" name="28 - Ορθογώνιο"/>
          <p:cNvSpPr>
            <a:spLocks noChangeArrowheads="1"/>
          </p:cNvSpPr>
          <p:nvPr/>
        </p:nvSpPr>
        <p:spPr bwMode="auto">
          <a:xfrm>
            <a:off x="0" y="60198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152400" y="1143000"/>
            <a:ext cx="8534400" cy="7591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l-GR" b="1" dirty="0"/>
              <a:t>Ιδιότητα</a:t>
            </a:r>
            <a:r>
              <a:rPr lang="en-US" dirty="0"/>
              <a:t>: </a:t>
            </a:r>
            <a:r>
              <a:rPr lang="el-GR" dirty="0" smtClean="0"/>
              <a:t>Σε ένα αρθρωτό δένδρο με     κόμβους η λειτουργία </a:t>
            </a:r>
            <a:r>
              <a:rPr lang="en-US" b="1" dirty="0" smtClean="0">
                <a:latin typeface="Calibri" pitchFamily="34" charset="0"/>
              </a:rPr>
              <a:t>splay</a:t>
            </a:r>
            <a:r>
              <a:rPr lang="en-US" dirty="0" smtClean="0"/>
              <a:t> </a:t>
            </a:r>
            <a:r>
              <a:rPr lang="el-GR" dirty="0" smtClean="0"/>
              <a:t>εκτελείται σε 	  </a:t>
            </a:r>
            <a:r>
              <a:rPr lang="en-US" dirty="0" smtClean="0"/>
              <a:t>                </a:t>
            </a:r>
            <a:r>
              <a:rPr lang="el-GR" dirty="0" smtClean="0"/>
              <a:t>            </a:t>
            </a:r>
          </a:p>
          <a:p>
            <a:pPr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l-GR" dirty="0" smtClean="0"/>
              <a:t>                                 αντισταθμιστικό χρόνο</a:t>
            </a:r>
          </a:p>
        </p:txBody>
      </p:sp>
      <p:pic>
        <p:nvPicPr>
          <p:cNvPr id="9" name="8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96283" y="1550178"/>
            <a:ext cx="913517" cy="278622"/>
          </a:xfrm>
          <a:prstGeom prst="rect">
            <a:avLst/>
          </a:prstGeom>
          <a:noFill/>
          <a:ln/>
          <a:effectLst/>
        </p:spPr>
      </p:pic>
      <p:pic>
        <p:nvPicPr>
          <p:cNvPr id="11" name="10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38600" y="1295400"/>
            <a:ext cx="178135" cy="126369"/>
          </a:xfrm>
          <a:prstGeom prst="rect">
            <a:avLst/>
          </a:prstGeom>
          <a:noFill/>
          <a:ln/>
          <a:effectLst/>
        </p:spPr>
      </p:pic>
      <p:sp>
        <p:nvSpPr>
          <p:cNvPr id="72" name="71 - TextBox"/>
          <p:cNvSpPr txBox="1"/>
          <p:nvPr/>
        </p:nvSpPr>
        <p:spPr>
          <a:xfrm>
            <a:off x="152400" y="1992868"/>
            <a:ext cx="4100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Ας αναλύσουμε την περίπτωση </a:t>
            </a:r>
            <a:r>
              <a:rPr lang="en-US" dirty="0" err="1" smtClean="0"/>
              <a:t>zig-zig</a:t>
            </a:r>
            <a:endParaRPr lang="el-GR" dirty="0"/>
          </a:p>
        </p:txBody>
      </p:sp>
      <p:grpSp>
        <p:nvGrpSpPr>
          <p:cNvPr id="2" name="138 - Ομάδα"/>
          <p:cNvGrpSpPr/>
          <p:nvPr/>
        </p:nvGrpSpPr>
        <p:grpSpPr>
          <a:xfrm>
            <a:off x="5257800" y="1752600"/>
            <a:ext cx="3756660" cy="1546860"/>
            <a:chOff x="5082540" y="3352800"/>
            <a:chExt cx="3756660" cy="1546860"/>
          </a:xfrm>
        </p:grpSpPr>
        <p:sp>
          <p:nvSpPr>
            <p:cNvPr id="60" name="59 - Έλλειψη"/>
            <p:cNvSpPr/>
            <p:nvPr/>
          </p:nvSpPr>
          <p:spPr bwMode="auto">
            <a:xfrm>
              <a:off x="5349240" y="4099560"/>
              <a:ext cx="213360" cy="213360"/>
            </a:xfrm>
            <a:prstGeom prst="ellipse">
              <a:avLst/>
            </a:prstGeom>
            <a:solidFill>
              <a:srgbClr val="FF66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x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5" name="64 - Ισοσκελές τρίγωνο"/>
            <p:cNvSpPr/>
            <p:nvPr/>
          </p:nvSpPr>
          <p:spPr bwMode="auto">
            <a:xfrm>
              <a:off x="5082540" y="4472940"/>
              <a:ext cx="320040" cy="42672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6" name="65 - Έλλειψη"/>
            <p:cNvSpPr/>
            <p:nvPr/>
          </p:nvSpPr>
          <p:spPr bwMode="auto">
            <a:xfrm>
              <a:off x="5722620" y="3726180"/>
              <a:ext cx="213360" cy="213360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y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7" name="66 - Έλλειψη"/>
            <p:cNvSpPr/>
            <p:nvPr/>
          </p:nvSpPr>
          <p:spPr bwMode="auto">
            <a:xfrm>
              <a:off x="6096000" y="3352800"/>
              <a:ext cx="213360" cy="213360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z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68" name="67 - Ευθεία γραμμή σύνδεσης"/>
            <p:cNvCxnSpPr>
              <a:stCxn id="67" idx="3"/>
              <a:endCxn id="66" idx="7"/>
            </p:cNvCxnSpPr>
            <p:nvPr/>
          </p:nvCxnSpPr>
          <p:spPr bwMode="auto">
            <a:xfrm flipH="1">
              <a:off x="5904734" y="3534914"/>
              <a:ext cx="222512" cy="2225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70 - Ευθεία γραμμή σύνδεσης"/>
            <p:cNvCxnSpPr>
              <a:stCxn id="66" idx="3"/>
              <a:endCxn id="60" idx="7"/>
            </p:cNvCxnSpPr>
            <p:nvPr/>
          </p:nvCxnSpPr>
          <p:spPr bwMode="auto">
            <a:xfrm flipH="1">
              <a:off x="5531354" y="3908294"/>
              <a:ext cx="222512" cy="2225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72 - Ευθεία γραμμή σύνδεσης"/>
            <p:cNvCxnSpPr>
              <a:stCxn id="60" idx="3"/>
              <a:endCxn id="65" idx="0"/>
            </p:cNvCxnSpPr>
            <p:nvPr/>
          </p:nvCxnSpPr>
          <p:spPr bwMode="auto">
            <a:xfrm flipH="1">
              <a:off x="5242560" y="4281674"/>
              <a:ext cx="137926" cy="191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5" name="74 - Ισοσκελές τρίγωνο"/>
            <p:cNvSpPr/>
            <p:nvPr/>
          </p:nvSpPr>
          <p:spPr bwMode="auto">
            <a:xfrm>
              <a:off x="5509260" y="4472940"/>
              <a:ext cx="320040" cy="42672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B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76" name="75 - Ευθεία γραμμή σύνδεσης"/>
            <p:cNvCxnSpPr>
              <a:stCxn id="60" idx="5"/>
              <a:endCxn id="75" idx="0"/>
            </p:cNvCxnSpPr>
            <p:nvPr/>
          </p:nvCxnSpPr>
          <p:spPr bwMode="auto">
            <a:xfrm>
              <a:off x="5531354" y="4281674"/>
              <a:ext cx="137926" cy="191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" name="76 - Ισοσκελές τρίγωνο"/>
            <p:cNvSpPr/>
            <p:nvPr/>
          </p:nvSpPr>
          <p:spPr bwMode="auto">
            <a:xfrm>
              <a:off x="5882640" y="4099560"/>
              <a:ext cx="320040" cy="42672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C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80" name="79 - Ευθεία γραμμή σύνδεσης"/>
            <p:cNvCxnSpPr>
              <a:stCxn id="66" idx="5"/>
              <a:endCxn id="77" idx="0"/>
            </p:cNvCxnSpPr>
            <p:nvPr/>
          </p:nvCxnSpPr>
          <p:spPr bwMode="auto">
            <a:xfrm>
              <a:off x="5904734" y="3908294"/>
              <a:ext cx="137926" cy="191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3" name="92 - Ισοσκελές τρίγωνο"/>
            <p:cNvSpPr/>
            <p:nvPr/>
          </p:nvSpPr>
          <p:spPr bwMode="auto">
            <a:xfrm>
              <a:off x="6256020" y="3726180"/>
              <a:ext cx="320040" cy="42672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D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07" name="106 - Ευθεία γραμμή σύνδεσης"/>
            <p:cNvCxnSpPr>
              <a:stCxn id="67" idx="5"/>
              <a:endCxn id="93" idx="0"/>
            </p:cNvCxnSpPr>
            <p:nvPr/>
          </p:nvCxnSpPr>
          <p:spPr bwMode="auto">
            <a:xfrm>
              <a:off x="6278114" y="3534914"/>
              <a:ext cx="137926" cy="191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7" name="116 - Δεξιό βέλος"/>
            <p:cNvSpPr/>
            <p:nvPr/>
          </p:nvSpPr>
          <p:spPr bwMode="auto">
            <a:xfrm>
              <a:off x="6842760" y="3886200"/>
              <a:ext cx="266700" cy="160020"/>
            </a:xfrm>
            <a:prstGeom prst="rightArrow">
              <a:avLst/>
            </a:prstGeom>
            <a:solidFill>
              <a:srgbClr val="0070C0">
                <a:alpha val="22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8" name="117 - Έλλειψη"/>
            <p:cNvSpPr/>
            <p:nvPr/>
          </p:nvSpPr>
          <p:spPr bwMode="auto">
            <a:xfrm flipH="1">
              <a:off x="8359140" y="4099560"/>
              <a:ext cx="213360" cy="213360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z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0" name="119 - Ισοσκελές τρίγωνο"/>
            <p:cNvSpPr/>
            <p:nvPr/>
          </p:nvSpPr>
          <p:spPr bwMode="auto">
            <a:xfrm flipH="1">
              <a:off x="8519160" y="4472940"/>
              <a:ext cx="320040" cy="42672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D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2" name="121 - Έλλειψη"/>
            <p:cNvSpPr/>
            <p:nvPr/>
          </p:nvSpPr>
          <p:spPr bwMode="auto">
            <a:xfrm flipH="1">
              <a:off x="7985760" y="3726180"/>
              <a:ext cx="213360" cy="213360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y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3" name="122 - Έλλειψη"/>
            <p:cNvSpPr/>
            <p:nvPr/>
          </p:nvSpPr>
          <p:spPr bwMode="auto">
            <a:xfrm flipH="1">
              <a:off x="7612380" y="3352800"/>
              <a:ext cx="213360" cy="213360"/>
            </a:xfrm>
            <a:prstGeom prst="ellipse">
              <a:avLst/>
            </a:prstGeom>
            <a:solidFill>
              <a:srgbClr val="FF66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x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24" name="123 - Ευθεία γραμμή σύνδεσης"/>
            <p:cNvCxnSpPr>
              <a:stCxn id="123" idx="3"/>
              <a:endCxn id="122" idx="7"/>
            </p:cNvCxnSpPr>
            <p:nvPr/>
          </p:nvCxnSpPr>
          <p:spPr bwMode="auto">
            <a:xfrm>
              <a:off x="7794494" y="3534914"/>
              <a:ext cx="222512" cy="2225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124 - Ευθεία γραμμή σύνδεσης"/>
            <p:cNvCxnSpPr>
              <a:stCxn id="122" idx="3"/>
              <a:endCxn id="118" idx="7"/>
            </p:cNvCxnSpPr>
            <p:nvPr/>
          </p:nvCxnSpPr>
          <p:spPr bwMode="auto">
            <a:xfrm>
              <a:off x="8167874" y="3908294"/>
              <a:ext cx="222512" cy="2225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125 - Ευθεία γραμμή σύνδεσης"/>
            <p:cNvCxnSpPr>
              <a:stCxn id="118" idx="3"/>
              <a:endCxn id="120" idx="0"/>
            </p:cNvCxnSpPr>
            <p:nvPr/>
          </p:nvCxnSpPr>
          <p:spPr bwMode="auto">
            <a:xfrm>
              <a:off x="8541254" y="4281674"/>
              <a:ext cx="137926" cy="191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7" name="126 - Ισοσκελές τρίγωνο"/>
            <p:cNvSpPr/>
            <p:nvPr/>
          </p:nvSpPr>
          <p:spPr bwMode="auto">
            <a:xfrm flipH="1">
              <a:off x="8092440" y="4472940"/>
              <a:ext cx="320040" cy="42672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C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28" name="127 - Ευθεία γραμμή σύνδεσης"/>
            <p:cNvCxnSpPr>
              <a:stCxn id="118" idx="5"/>
              <a:endCxn id="127" idx="0"/>
            </p:cNvCxnSpPr>
            <p:nvPr/>
          </p:nvCxnSpPr>
          <p:spPr bwMode="auto">
            <a:xfrm flipH="1">
              <a:off x="8252460" y="4281674"/>
              <a:ext cx="137926" cy="191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9" name="128 - Ισοσκελές τρίγωνο"/>
            <p:cNvSpPr/>
            <p:nvPr/>
          </p:nvSpPr>
          <p:spPr bwMode="auto">
            <a:xfrm flipH="1">
              <a:off x="7719060" y="4099560"/>
              <a:ext cx="320040" cy="42672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B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30" name="129 - Ευθεία γραμμή σύνδεσης"/>
            <p:cNvCxnSpPr>
              <a:stCxn id="122" idx="5"/>
              <a:endCxn id="129" idx="0"/>
            </p:cNvCxnSpPr>
            <p:nvPr/>
          </p:nvCxnSpPr>
          <p:spPr bwMode="auto">
            <a:xfrm flipH="1">
              <a:off x="7879080" y="3908294"/>
              <a:ext cx="137926" cy="191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1" name="130 - Ισοσκελές τρίγωνο"/>
            <p:cNvSpPr/>
            <p:nvPr/>
          </p:nvSpPr>
          <p:spPr bwMode="auto">
            <a:xfrm flipH="1">
              <a:off x="7345680" y="3726180"/>
              <a:ext cx="320040" cy="42672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32" name="131 - Ευθεία γραμμή σύνδεσης"/>
            <p:cNvCxnSpPr>
              <a:stCxn id="123" idx="5"/>
              <a:endCxn id="131" idx="0"/>
            </p:cNvCxnSpPr>
            <p:nvPr/>
          </p:nvCxnSpPr>
          <p:spPr bwMode="auto">
            <a:xfrm flipH="1">
              <a:off x="7505700" y="3534914"/>
              <a:ext cx="137926" cy="191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0" name="139 - TextBox"/>
          <p:cNvSpPr txBox="1"/>
          <p:nvPr/>
        </p:nvSpPr>
        <p:spPr>
          <a:xfrm>
            <a:off x="152400" y="3352800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Ισχύουν</a:t>
            </a:r>
            <a:endParaRPr lang="el-GR" dirty="0"/>
          </a:p>
        </p:txBody>
      </p:sp>
      <p:pic>
        <p:nvPicPr>
          <p:cNvPr id="84" name="83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12442" y="3798039"/>
            <a:ext cx="6483758" cy="305117"/>
          </a:xfrm>
          <a:prstGeom prst="rect">
            <a:avLst/>
          </a:prstGeom>
          <a:noFill/>
          <a:ln/>
          <a:effectLst/>
        </p:spPr>
      </p:pic>
      <p:sp>
        <p:nvSpPr>
          <p:cNvPr id="148" name="147 - TextBox"/>
          <p:cNvSpPr txBox="1"/>
          <p:nvPr/>
        </p:nvSpPr>
        <p:spPr>
          <a:xfrm>
            <a:off x="152400" y="4026932"/>
            <a:ext cx="481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και</a:t>
            </a:r>
            <a:endParaRPr lang="el-GR" dirty="0"/>
          </a:p>
        </p:txBody>
      </p:sp>
      <p:pic>
        <p:nvPicPr>
          <p:cNvPr id="150" name="149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4931" y="4469662"/>
            <a:ext cx="8692869" cy="330938"/>
          </a:xfrm>
          <a:prstGeom prst="rect">
            <a:avLst/>
          </a:prstGeom>
          <a:noFill/>
          <a:ln/>
          <a:effectLst/>
        </p:spPr>
      </p:pic>
      <p:pic>
        <p:nvPicPr>
          <p:cNvPr id="85" name="84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92140" y="4926862"/>
            <a:ext cx="7675660" cy="330939"/>
          </a:xfrm>
          <a:prstGeom prst="rect">
            <a:avLst/>
          </a:prstGeom>
          <a:noFill/>
          <a:ln/>
          <a:effectLst/>
        </p:spPr>
      </p:pic>
      <p:pic>
        <p:nvPicPr>
          <p:cNvPr id="47" name="46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19299" y="5409986"/>
            <a:ext cx="3686101" cy="305014"/>
          </a:xfrm>
          <a:prstGeom prst="rect">
            <a:avLst/>
          </a:prstGeom>
          <a:noFill/>
          <a:ln/>
          <a:effectLst/>
        </p:spPr>
      </p:pic>
      <p:sp>
        <p:nvSpPr>
          <p:cNvPr id="44" name="43 - Μείον"/>
          <p:cNvSpPr/>
          <p:nvPr/>
        </p:nvSpPr>
        <p:spPr bwMode="auto">
          <a:xfrm rot="18686232">
            <a:off x="1847428" y="4926261"/>
            <a:ext cx="492972" cy="349644"/>
          </a:xfrm>
          <a:prstGeom prst="mathMinus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" name="45 - Μείον"/>
          <p:cNvSpPr/>
          <p:nvPr/>
        </p:nvSpPr>
        <p:spPr bwMode="auto">
          <a:xfrm rot="18686232">
            <a:off x="8222329" y="4926261"/>
            <a:ext cx="492972" cy="349644"/>
          </a:xfrm>
          <a:prstGeom prst="mathMinus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" name="48 - TextBox"/>
          <p:cNvSpPr txBox="1"/>
          <p:nvPr/>
        </p:nvSpPr>
        <p:spPr>
          <a:xfrm>
            <a:off x="126490" y="5791200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Επιπλέον</a:t>
            </a:r>
            <a:endParaRPr lang="el-GR" dirty="0"/>
          </a:p>
        </p:txBody>
      </p:sp>
      <p:pic>
        <p:nvPicPr>
          <p:cNvPr id="51" name="50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71600" y="5664193"/>
            <a:ext cx="6787771" cy="584207"/>
          </a:xfrm>
          <a:prstGeom prst="rect">
            <a:avLst/>
          </a:prstGeom>
          <a:noFill/>
          <a:ln/>
          <a:effectLst/>
        </p:spPr>
      </p:pic>
      <p:pic>
        <p:nvPicPr>
          <p:cNvPr id="53" name="52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18105" y="6273793"/>
            <a:ext cx="4296895" cy="584208"/>
          </a:xfrm>
          <a:prstGeom prst="rect">
            <a:avLst/>
          </a:prstGeom>
          <a:noFill/>
          <a:ln/>
          <a:effectLst/>
        </p:spPr>
      </p:pic>
      <p:pic>
        <p:nvPicPr>
          <p:cNvPr id="55" name="54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96000" y="6298130"/>
            <a:ext cx="2517122" cy="559870"/>
          </a:xfrm>
          <a:prstGeom prst="rect">
            <a:avLst/>
          </a:prstGeom>
          <a:noFill/>
          <a:ln/>
          <a:effectLst/>
        </p:spPr>
      </p:pic>
      <p:pic>
        <p:nvPicPr>
          <p:cNvPr id="50" name="49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39253" y="3417041"/>
            <a:ext cx="6380503" cy="30506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Αρθρωτά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splay trees)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7197" name="28 - Ορθογώνιο"/>
          <p:cNvSpPr>
            <a:spLocks noChangeArrowheads="1"/>
          </p:cNvSpPr>
          <p:nvPr/>
        </p:nvSpPr>
        <p:spPr bwMode="auto">
          <a:xfrm>
            <a:off x="0" y="60198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152400" y="1143000"/>
            <a:ext cx="8534400" cy="7591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l-GR" b="1" dirty="0"/>
              <a:t>Ιδιότητα</a:t>
            </a:r>
            <a:r>
              <a:rPr lang="en-US" dirty="0"/>
              <a:t>: </a:t>
            </a:r>
            <a:r>
              <a:rPr lang="el-GR" dirty="0" smtClean="0"/>
              <a:t>Σε ένα αρθρωτό δένδρο με     κόμβους η λειτουργία </a:t>
            </a:r>
            <a:r>
              <a:rPr lang="en-US" b="1" dirty="0" smtClean="0">
                <a:latin typeface="Calibri" pitchFamily="34" charset="0"/>
              </a:rPr>
              <a:t>splay</a:t>
            </a:r>
            <a:r>
              <a:rPr lang="en-US" dirty="0" smtClean="0"/>
              <a:t> </a:t>
            </a:r>
            <a:r>
              <a:rPr lang="el-GR" dirty="0" smtClean="0"/>
              <a:t>εκτελείται σε 	  </a:t>
            </a:r>
            <a:r>
              <a:rPr lang="en-US" dirty="0" smtClean="0"/>
              <a:t>                </a:t>
            </a:r>
            <a:r>
              <a:rPr lang="el-GR" dirty="0" smtClean="0"/>
              <a:t>            </a:t>
            </a:r>
          </a:p>
          <a:p>
            <a:pPr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l-GR" dirty="0" smtClean="0"/>
              <a:t>                                 αντισταθμιστικό χρόνο</a:t>
            </a:r>
          </a:p>
        </p:txBody>
      </p:sp>
      <p:pic>
        <p:nvPicPr>
          <p:cNvPr id="9" name="8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96283" y="1550178"/>
            <a:ext cx="913517" cy="278622"/>
          </a:xfrm>
          <a:prstGeom prst="rect">
            <a:avLst/>
          </a:prstGeom>
          <a:noFill/>
          <a:ln/>
          <a:effectLst/>
        </p:spPr>
      </p:pic>
      <p:pic>
        <p:nvPicPr>
          <p:cNvPr id="11" name="10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38600" y="1295400"/>
            <a:ext cx="178135" cy="126369"/>
          </a:xfrm>
          <a:prstGeom prst="rect">
            <a:avLst/>
          </a:prstGeom>
          <a:noFill/>
          <a:ln/>
          <a:effectLst/>
        </p:spPr>
      </p:pic>
      <p:sp>
        <p:nvSpPr>
          <p:cNvPr id="72" name="71 - TextBox"/>
          <p:cNvSpPr txBox="1"/>
          <p:nvPr/>
        </p:nvSpPr>
        <p:spPr>
          <a:xfrm>
            <a:off x="152400" y="1992868"/>
            <a:ext cx="4100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Ας αναλύσουμε την περίπτωση </a:t>
            </a:r>
            <a:r>
              <a:rPr lang="en-US" dirty="0" err="1" smtClean="0"/>
              <a:t>zig-zig</a:t>
            </a:r>
            <a:endParaRPr lang="el-GR" dirty="0"/>
          </a:p>
        </p:txBody>
      </p:sp>
      <p:grpSp>
        <p:nvGrpSpPr>
          <p:cNvPr id="2" name="138 - Ομάδα"/>
          <p:cNvGrpSpPr/>
          <p:nvPr/>
        </p:nvGrpSpPr>
        <p:grpSpPr>
          <a:xfrm>
            <a:off x="5257800" y="1752600"/>
            <a:ext cx="3756660" cy="1546860"/>
            <a:chOff x="5082540" y="3352800"/>
            <a:chExt cx="3756660" cy="1546860"/>
          </a:xfrm>
        </p:grpSpPr>
        <p:sp>
          <p:nvSpPr>
            <p:cNvPr id="60" name="59 - Έλλειψη"/>
            <p:cNvSpPr/>
            <p:nvPr/>
          </p:nvSpPr>
          <p:spPr bwMode="auto">
            <a:xfrm>
              <a:off x="5349240" y="4099560"/>
              <a:ext cx="213360" cy="213360"/>
            </a:xfrm>
            <a:prstGeom prst="ellipse">
              <a:avLst/>
            </a:prstGeom>
            <a:solidFill>
              <a:srgbClr val="FF66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x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5" name="64 - Ισοσκελές τρίγωνο"/>
            <p:cNvSpPr/>
            <p:nvPr/>
          </p:nvSpPr>
          <p:spPr bwMode="auto">
            <a:xfrm>
              <a:off x="5082540" y="4472940"/>
              <a:ext cx="320040" cy="42672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6" name="65 - Έλλειψη"/>
            <p:cNvSpPr/>
            <p:nvPr/>
          </p:nvSpPr>
          <p:spPr bwMode="auto">
            <a:xfrm>
              <a:off x="5722620" y="3726180"/>
              <a:ext cx="213360" cy="213360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y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7" name="66 - Έλλειψη"/>
            <p:cNvSpPr/>
            <p:nvPr/>
          </p:nvSpPr>
          <p:spPr bwMode="auto">
            <a:xfrm>
              <a:off x="6096000" y="3352800"/>
              <a:ext cx="213360" cy="213360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z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68" name="67 - Ευθεία γραμμή σύνδεσης"/>
            <p:cNvCxnSpPr>
              <a:stCxn id="67" idx="3"/>
              <a:endCxn id="66" idx="7"/>
            </p:cNvCxnSpPr>
            <p:nvPr/>
          </p:nvCxnSpPr>
          <p:spPr bwMode="auto">
            <a:xfrm flipH="1">
              <a:off x="5904734" y="3534914"/>
              <a:ext cx="222512" cy="2225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70 - Ευθεία γραμμή σύνδεσης"/>
            <p:cNvCxnSpPr>
              <a:stCxn id="66" idx="3"/>
              <a:endCxn id="60" idx="7"/>
            </p:cNvCxnSpPr>
            <p:nvPr/>
          </p:nvCxnSpPr>
          <p:spPr bwMode="auto">
            <a:xfrm flipH="1">
              <a:off x="5531354" y="3908294"/>
              <a:ext cx="222512" cy="2225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72 - Ευθεία γραμμή σύνδεσης"/>
            <p:cNvCxnSpPr>
              <a:stCxn id="60" idx="3"/>
              <a:endCxn id="65" idx="0"/>
            </p:cNvCxnSpPr>
            <p:nvPr/>
          </p:nvCxnSpPr>
          <p:spPr bwMode="auto">
            <a:xfrm flipH="1">
              <a:off x="5242560" y="4281674"/>
              <a:ext cx="137926" cy="191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5" name="74 - Ισοσκελές τρίγωνο"/>
            <p:cNvSpPr/>
            <p:nvPr/>
          </p:nvSpPr>
          <p:spPr bwMode="auto">
            <a:xfrm>
              <a:off x="5509260" y="4472940"/>
              <a:ext cx="320040" cy="42672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B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76" name="75 - Ευθεία γραμμή σύνδεσης"/>
            <p:cNvCxnSpPr>
              <a:stCxn id="60" idx="5"/>
              <a:endCxn id="75" idx="0"/>
            </p:cNvCxnSpPr>
            <p:nvPr/>
          </p:nvCxnSpPr>
          <p:spPr bwMode="auto">
            <a:xfrm>
              <a:off x="5531354" y="4281674"/>
              <a:ext cx="137926" cy="191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" name="76 - Ισοσκελές τρίγωνο"/>
            <p:cNvSpPr/>
            <p:nvPr/>
          </p:nvSpPr>
          <p:spPr bwMode="auto">
            <a:xfrm>
              <a:off x="5882640" y="4099560"/>
              <a:ext cx="320040" cy="42672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C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80" name="79 - Ευθεία γραμμή σύνδεσης"/>
            <p:cNvCxnSpPr>
              <a:stCxn id="66" idx="5"/>
              <a:endCxn id="77" idx="0"/>
            </p:cNvCxnSpPr>
            <p:nvPr/>
          </p:nvCxnSpPr>
          <p:spPr bwMode="auto">
            <a:xfrm>
              <a:off x="5904734" y="3908294"/>
              <a:ext cx="137926" cy="191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3" name="92 - Ισοσκελές τρίγωνο"/>
            <p:cNvSpPr/>
            <p:nvPr/>
          </p:nvSpPr>
          <p:spPr bwMode="auto">
            <a:xfrm>
              <a:off x="6256020" y="3726180"/>
              <a:ext cx="320040" cy="42672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D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07" name="106 - Ευθεία γραμμή σύνδεσης"/>
            <p:cNvCxnSpPr>
              <a:stCxn id="67" idx="5"/>
              <a:endCxn id="93" idx="0"/>
            </p:cNvCxnSpPr>
            <p:nvPr/>
          </p:nvCxnSpPr>
          <p:spPr bwMode="auto">
            <a:xfrm>
              <a:off x="6278114" y="3534914"/>
              <a:ext cx="137926" cy="191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7" name="116 - Δεξιό βέλος"/>
            <p:cNvSpPr/>
            <p:nvPr/>
          </p:nvSpPr>
          <p:spPr bwMode="auto">
            <a:xfrm>
              <a:off x="6842760" y="3886200"/>
              <a:ext cx="266700" cy="160020"/>
            </a:xfrm>
            <a:prstGeom prst="rightArrow">
              <a:avLst/>
            </a:prstGeom>
            <a:solidFill>
              <a:srgbClr val="0070C0">
                <a:alpha val="22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8" name="117 - Έλλειψη"/>
            <p:cNvSpPr/>
            <p:nvPr/>
          </p:nvSpPr>
          <p:spPr bwMode="auto">
            <a:xfrm flipH="1">
              <a:off x="8359140" y="4099560"/>
              <a:ext cx="213360" cy="213360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z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0" name="119 - Ισοσκελές τρίγωνο"/>
            <p:cNvSpPr/>
            <p:nvPr/>
          </p:nvSpPr>
          <p:spPr bwMode="auto">
            <a:xfrm flipH="1">
              <a:off x="8519160" y="4472940"/>
              <a:ext cx="320040" cy="42672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D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2" name="121 - Έλλειψη"/>
            <p:cNvSpPr/>
            <p:nvPr/>
          </p:nvSpPr>
          <p:spPr bwMode="auto">
            <a:xfrm flipH="1">
              <a:off x="7985760" y="3726180"/>
              <a:ext cx="213360" cy="213360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y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3" name="122 - Έλλειψη"/>
            <p:cNvSpPr/>
            <p:nvPr/>
          </p:nvSpPr>
          <p:spPr bwMode="auto">
            <a:xfrm flipH="1">
              <a:off x="7612380" y="3352800"/>
              <a:ext cx="213360" cy="213360"/>
            </a:xfrm>
            <a:prstGeom prst="ellipse">
              <a:avLst/>
            </a:prstGeom>
            <a:solidFill>
              <a:srgbClr val="FF66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x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24" name="123 - Ευθεία γραμμή σύνδεσης"/>
            <p:cNvCxnSpPr>
              <a:stCxn id="123" idx="3"/>
              <a:endCxn id="122" idx="7"/>
            </p:cNvCxnSpPr>
            <p:nvPr/>
          </p:nvCxnSpPr>
          <p:spPr bwMode="auto">
            <a:xfrm>
              <a:off x="7794494" y="3534914"/>
              <a:ext cx="222512" cy="2225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124 - Ευθεία γραμμή σύνδεσης"/>
            <p:cNvCxnSpPr>
              <a:stCxn id="122" idx="3"/>
              <a:endCxn id="118" idx="7"/>
            </p:cNvCxnSpPr>
            <p:nvPr/>
          </p:nvCxnSpPr>
          <p:spPr bwMode="auto">
            <a:xfrm>
              <a:off x="8167874" y="3908294"/>
              <a:ext cx="222512" cy="2225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125 - Ευθεία γραμμή σύνδεσης"/>
            <p:cNvCxnSpPr>
              <a:stCxn id="118" idx="3"/>
              <a:endCxn id="120" idx="0"/>
            </p:cNvCxnSpPr>
            <p:nvPr/>
          </p:nvCxnSpPr>
          <p:spPr bwMode="auto">
            <a:xfrm>
              <a:off x="8541254" y="4281674"/>
              <a:ext cx="137926" cy="191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7" name="126 - Ισοσκελές τρίγωνο"/>
            <p:cNvSpPr/>
            <p:nvPr/>
          </p:nvSpPr>
          <p:spPr bwMode="auto">
            <a:xfrm flipH="1">
              <a:off x="8092440" y="4472940"/>
              <a:ext cx="320040" cy="42672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C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28" name="127 - Ευθεία γραμμή σύνδεσης"/>
            <p:cNvCxnSpPr>
              <a:stCxn id="118" idx="5"/>
              <a:endCxn id="127" idx="0"/>
            </p:cNvCxnSpPr>
            <p:nvPr/>
          </p:nvCxnSpPr>
          <p:spPr bwMode="auto">
            <a:xfrm flipH="1">
              <a:off x="8252460" y="4281674"/>
              <a:ext cx="137926" cy="191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9" name="128 - Ισοσκελές τρίγωνο"/>
            <p:cNvSpPr/>
            <p:nvPr/>
          </p:nvSpPr>
          <p:spPr bwMode="auto">
            <a:xfrm flipH="1">
              <a:off x="7719060" y="4099560"/>
              <a:ext cx="320040" cy="42672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B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30" name="129 - Ευθεία γραμμή σύνδεσης"/>
            <p:cNvCxnSpPr>
              <a:stCxn id="122" idx="5"/>
              <a:endCxn id="129" idx="0"/>
            </p:cNvCxnSpPr>
            <p:nvPr/>
          </p:nvCxnSpPr>
          <p:spPr bwMode="auto">
            <a:xfrm flipH="1">
              <a:off x="7879080" y="3908294"/>
              <a:ext cx="137926" cy="191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1" name="130 - Ισοσκελές τρίγωνο"/>
            <p:cNvSpPr/>
            <p:nvPr/>
          </p:nvSpPr>
          <p:spPr bwMode="auto">
            <a:xfrm flipH="1">
              <a:off x="7345680" y="3726180"/>
              <a:ext cx="320040" cy="42672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32" name="131 - Ευθεία γραμμή σύνδεσης"/>
            <p:cNvCxnSpPr>
              <a:stCxn id="123" idx="5"/>
              <a:endCxn id="131" idx="0"/>
            </p:cNvCxnSpPr>
            <p:nvPr/>
          </p:nvCxnSpPr>
          <p:spPr bwMode="auto">
            <a:xfrm flipH="1">
              <a:off x="7505700" y="3534914"/>
              <a:ext cx="137926" cy="191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0" name="139 - TextBox"/>
          <p:cNvSpPr txBox="1"/>
          <p:nvPr/>
        </p:nvSpPr>
        <p:spPr>
          <a:xfrm>
            <a:off x="152400" y="3352800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Ισχύουν</a:t>
            </a:r>
            <a:endParaRPr lang="el-GR" dirty="0"/>
          </a:p>
        </p:txBody>
      </p:sp>
      <p:pic>
        <p:nvPicPr>
          <p:cNvPr id="84" name="83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12442" y="3798039"/>
            <a:ext cx="6483758" cy="305117"/>
          </a:xfrm>
          <a:prstGeom prst="rect">
            <a:avLst/>
          </a:prstGeom>
          <a:noFill/>
          <a:ln/>
          <a:effectLst/>
        </p:spPr>
      </p:pic>
      <p:sp>
        <p:nvSpPr>
          <p:cNvPr id="148" name="147 - TextBox"/>
          <p:cNvSpPr txBox="1"/>
          <p:nvPr/>
        </p:nvSpPr>
        <p:spPr>
          <a:xfrm>
            <a:off x="152400" y="4026932"/>
            <a:ext cx="481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και</a:t>
            </a:r>
            <a:endParaRPr lang="el-GR" dirty="0"/>
          </a:p>
        </p:txBody>
      </p:sp>
      <p:pic>
        <p:nvPicPr>
          <p:cNvPr id="150" name="149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4931" y="4469662"/>
            <a:ext cx="8692869" cy="330938"/>
          </a:xfrm>
          <a:prstGeom prst="rect">
            <a:avLst/>
          </a:prstGeom>
          <a:noFill/>
          <a:ln/>
          <a:effectLst/>
        </p:spPr>
      </p:pic>
      <p:pic>
        <p:nvPicPr>
          <p:cNvPr id="85" name="84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92140" y="4926862"/>
            <a:ext cx="7675660" cy="330939"/>
          </a:xfrm>
          <a:prstGeom prst="rect">
            <a:avLst/>
          </a:prstGeom>
          <a:noFill/>
          <a:ln/>
          <a:effectLst/>
        </p:spPr>
      </p:pic>
      <p:pic>
        <p:nvPicPr>
          <p:cNvPr id="53" name="52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19041" y="5409986"/>
            <a:ext cx="3686617" cy="305057"/>
          </a:xfrm>
          <a:prstGeom prst="rect">
            <a:avLst/>
          </a:prstGeom>
          <a:noFill/>
          <a:ln/>
          <a:effectLst/>
        </p:spPr>
      </p:pic>
      <p:sp>
        <p:nvSpPr>
          <p:cNvPr id="44" name="43 - Μείον"/>
          <p:cNvSpPr/>
          <p:nvPr/>
        </p:nvSpPr>
        <p:spPr bwMode="auto">
          <a:xfrm rot="18686232">
            <a:off x="1847428" y="4926261"/>
            <a:ext cx="492972" cy="349644"/>
          </a:xfrm>
          <a:prstGeom prst="mathMinus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" name="45 - Μείον"/>
          <p:cNvSpPr/>
          <p:nvPr/>
        </p:nvSpPr>
        <p:spPr bwMode="auto">
          <a:xfrm rot="18686232">
            <a:off x="8222329" y="4926261"/>
            <a:ext cx="492972" cy="349644"/>
          </a:xfrm>
          <a:prstGeom prst="mathMinus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" name="48 - TextBox"/>
          <p:cNvSpPr txBox="1"/>
          <p:nvPr/>
        </p:nvSpPr>
        <p:spPr>
          <a:xfrm>
            <a:off x="126490" y="5791200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Επιπλέον</a:t>
            </a:r>
            <a:endParaRPr lang="el-GR" dirty="0"/>
          </a:p>
        </p:txBody>
      </p:sp>
      <p:pic>
        <p:nvPicPr>
          <p:cNvPr id="51" name="50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71600" y="5664193"/>
            <a:ext cx="6787771" cy="584207"/>
          </a:xfrm>
          <a:prstGeom prst="rect">
            <a:avLst/>
          </a:prstGeom>
          <a:noFill/>
          <a:ln/>
          <a:effectLst/>
        </p:spPr>
      </p:pic>
      <p:pic>
        <p:nvPicPr>
          <p:cNvPr id="50" name="49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4800" y="6273793"/>
            <a:ext cx="8721444" cy="584278"/>
          </a:xfrm>
          <a:prstGeom prst="rect">
            <a:avLst/>
          </a:prstGeom>
          <a:noFill/>
          <a:ln/>
          <a:effectLst/>
        </p:spPr>
      </p:pic>
      <p:pic>
        <p:nvPicPr>
          <p:cNvPr id="52" name="51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39253" y="3417041"/>
            <a:ext cx="6380503" cy="30506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Αρθρωτά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splay trees)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7197" name="28 - Ορθογώνιο"/>
          <p:cNvSpPr>
            <a:spLocks noChangeArrowheads="1"/>
          </p:cNvSpPr>
          <p:nvPr/>
        </p:nvSpPr>
        <p:spPr bwMode="auto">
          <a:xfrm>
            <a:off x="0" y="60198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152400" y="1143000"/>
            <a:ext cx="8534400" cy="7591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l-GR" b="1" dirty="0"/>
              <a:t>Ιδιότητα</a:t>
            </a:r>
            <a:r>
              <a:rPr lang="en-US" dirty="0"/>
              <a:t>: </a:t>
            </a:r>
            <a:r>
              <a:rPr lang="el-GR" dirty="0" smtClean="0"/>
              <a:t>Σε ένα αρθρωτό δένδρο με     κόμβους η λειτουργία </a:t>
            </a:r>
            <a:r>
              <a:rPr lang="en-US" b="1" dirty="0" smtClean="0">
                <a:latin typeface="Calibri" pitchFamily="34" charset="0"/>
              </a:rPr>
              <a:t>splay</a:t>
            </a:r>
            <a:r>
              <a:rPr lang="en-US" dirty="0" smtClean="0"/>
              <a:t> </a:t>
            </a:r>
            <a:r>
              <a:rPr lang="el-GR" dirty="0" smtClean="0"/>
              <a:t>εκτελείται σε 	  </a:t>
            </a:r>
            <a:r>
              <a:rPr lang="en-US" dirty="0" smtClean="0"/>
              <a:t>                </a:t>
            </a:r>
            <a:r>
              <a:rPr lang="el-GR" dirty="0" smtClean="0"/>
              <a:t>            </a:t>
            </a:r>
          </a:p>
          <a:p>
            <a:pPr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l-GR" dirty="0" smtClean="0"/>
              <a:t>                                 αντισταθμιστικό χρόνο</a:t>
            </a:r>
          </a:p>
        </p:txBody>
      </p:sp>
      <p:pic>
        <p:nvPicPr>
          <p:cNvPr id="9" name="8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96283" y="1550178"/>
            <a:ext cx="913517" cy="278622"/>
          </a:xfrm>
          <a:prstGeom prst="rect">
            <a:avLst/>
          </a:prstGeom>
          <a:noFill/>
          <a:ln/>
          <a:effectLst/>
        </p:spPr>
      </p:pic>
      <p:pic>
        <p:nvPicPr>
          <p:cNvPr id="11" name="10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38600" y="1295400"/>
            <a:ext cx="178135" cy="126369"/>
          </a:xfrm>
          <a:prstGeom prst="rect">
            <a:avLst/>
          </a:prstGeom>
          <a:noFill/>
          <a:ln/>
          <a:effectLst/>
        </p:spPr>
      </p:pic>
      <p:sp>
        <p:nvSpPr>
          <p:cNvPr id="72" name="71 - TextBox"/>
          <p:cNvSpPr txBox="1"/>
          <p:nvPr/>
        </p:nvSpPr>
        <p:spPr>
          <a:xfrm>
            <a:off x="152400" y="1992868"/>
            <a:ext cx="4100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Ας αναλύσουμε την περίπτωση </a:t>
            </a:r>
            <a:r>
              <a:rPr lang="en-US" dirty="0" err="1" smtClean="0"/>
              <a:t>zig-zig</a:t>
            </a:r>
            <a:endParaRPr lang="el-GR" dirty="0"/>
          </a:p>
        </p:txBody>
      </p:sp>
      <p:grpSp>
        <p:nvGrpSpPr>
          <p:cNvPr id="2" name="138 - Ομάδα"/>
          <p:cNvGrpSpPr/>
          <p:nvPr/>
        </p:nvGrpSpPr>
        <p:grpSpPr>
          <a:xfrm>
            <a:off x="5257800" y="1752600"/>
            <a:ext cx="3756660" cy="1546860"/>
            <a:chOff x="5082540" y="3352800"/>
            <a:chExt cx="3756660" cy="1546860"/>
          </a:xfrm>
        </p:grpSpPr>
        <p:sp>
          <p:nvSpPr>
            <p:cNvPr id="60" name="59 - Έλλειψη"/>
            <p:cNvSpPr/>
            <p:nvPr/>
          </p:nvSpPr>
          <p:spPr bwMode="auto">
            <a:xfrm>
              <a:off x="5349240" y="4099560"/>
              <a:ext cx="213360" cy="213360"/>
            </a:xfrm>
            <a:prstGeom prst="ellipse">
              <a:avLst/>
            </a:prstGeom>
            <a:solidFill>
              <a:srgbClr val="FF66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x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5" name="64 - Ισοσκελές τρίγωνο"/>
            <p:cNvSpPr/>
            <p:nvPr/>
          </p:nvSpPr>
          <p:spPr bwMode="auto">
            <a:xfrm>
              <a:off x="5082540" y="4472940"/>
              <a:ext cx="320040" cy="42672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6" name="65 - Έλλειψη"/>
            <p:cNvSpPr/>
            <p:nvPr/>
          </p:nvSpPr>
          <p:spPr bwMode="auto">
            <a:xfrm>
              <a:off x="5722620" y="3726180"/>
              <a:ext cx="213360" cy="213360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y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7" name="66 - Έλλειψη"/>
            <p:cNvSpPr/>
            <p:nvPr/>
          </p:nvSpPr>
          <p:spPr bwMode="auto">
            <a:xfrm>
              <a:off x="6096000" y="3352800"/>
              <a:ext cx="213360" cy="213360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z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68" name="67 - Ευθεία γραμμή σύνδεσης"/>
            <p:cNvCxnSpPr>
              <a:stCxn id="67" idx="3"/>
              <a:endCxn id="66" idx="7"/>
            </p:cNvCxnSpPr>
            <p:nvPr/>
          </p:nvCxnSpPr>
          <p:spPr bwMode="auto">
            <a:xfrm flipH="1">
              <a:off x="5904734" y="3534914"/>
              <a:ext cx="222512" cy="2225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70 - Ευθεία γραμμή σύνδεσης"/>
            <p:cNvCxnSpPr>
              <a:stCxn id="66" idx="3"/>
              <a:endCxn id="60" idx="7"/>
            </p:cNvCxnSpPr>
            <p:nvPr/>
          </p:nvCxnSpPr>
          <p:spPr bwMode="auto">
            <a:xfrm flipH="1">
              <a:off x="5531354" y="3908294"/>
              <a:ext cx="222512" cy="2225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72 - Ευθεία γραμμή σύνδεσης"/>
            <p:cNvCxnSpPr>
              <a:stCxn id="60" idx="3"/>
              <a:endCxn id="65" idx="0"/>
            </p:cNvCxnSpPr>
            <p:nvPr/>
          </p:nvCxnSpPr>
          <p:spPr bwMode="auto">
            <a:xfrm flipH="1">
              <a:off x="5242560" y="4281674"/>
              <a:ext cx="137926" cy="191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5" name="74 - Ισοσκελές τρίγωνο"/>
            <p:cNvSpPr/>
            <p:nvPr/>
          </p:nvSpPr>
          <p:spPr bwMode="auto">
            <a:xfrm>
              <a:off x="5509260" y="4472940"/>
              <a:ext cx="320040" cy="42672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B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76" name="75 - Ευθεία γραμμή σύνδεσης"/>
            <p:cNvCxnSpPr>
              <a:stCxn id="60" idx="5"/>
              <a:endCxn id="75" idx="0"/>
            </p:cNvCxnSpPr>
            <p:nvPr/>
          </p:nvCxnSpPr>
          <p:spPr bwMode="auto">
            <a:xfrm>
              <a:off x="5531354" y="4281674"/>
              <a:ext cx="137926" cy="191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" name="76 - Ισοσκελές τρίγωνο"/>
            <p:cNvSpPr/>
            <p:nvPr/>
          </p:nvSpPr>
          <p:spPr bwMode="auto">
            <a:xfrm>
              <a:off x="5882640" y="4099560"/>
              <a:ext cx="320040" cy="42672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C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80" name="79 - Ευθεία γραμμή σύνδεσης"/>
            <p:cNvCxnSpPr>
              <a:stCxn id="66" idx="5"/>
              <a:endCxn id="77" idx="0"/>
            </p:cNvCxnSpPr>
            <p:nvPr/>
          </p:nvCxnSpPr>
          <p:spPr bwMode="auto">
            <a:xfrm>
              <a:off x="5904734" y="3908294"/>
              <a:ext cx="137926" cy="191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3" name="92 - Ισοσκελές τρίγωνο"/>
            <p:cNvSpPr/>
            <p:nvPr/>
          </p:nvSpPr>
          <p:spPr bwMode="auto">
            <a:xfrm>
              <a:off x="6256020" y="3726180"/>
              <a:ext cx="320040" cy="42672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D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07" name="106 - Ευθεία γραμμή σύνδεσης"/>
            <p:cNvCxnSpPr>
              <a:stCxn id="67" idx="5"/>
              <a:endCxn id="93" idx="0"/>
            </p:cNvCxnSpPr>
            <p:nvPr/>
          </p:nvCxnSpPr>
          <p:spPr bwMode="auto">
            <a:xfrm>
              <a:off x="6278114" y="3534914"/>
              <a:ext cx="137926" cy="191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7" name="116 - Δεξιό βέλος"/>
            <p:cNvSpPr/>
            <p:nvPr/>
          </p:nvSpPr>
          <p:spPr bwMode="auto">
            <a:xfrm>
              <a:off x="6842760" y="3886200"/>
              <a:ext cx="266700" cy="160020"/>
            </a:xfrm>
            <a:prstGeom prst="rightArrow">
              <a:avLst/>
            </a:prstGeom>
            <a:solidFill>
              <a:srgbClr val="0070C0">
                <a:alpha val="22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8" name="117 - Έλλειψη"/>
            <p:cNvSpPr/>
            <p:nvPr/>
          </p:nvSpPr>
          <p:spPr bwMode="auto">
            <a:xfrm flipH="1">
              <a:off x="8359140" y="4099560"/>
              <a:ext cx="213360" cy="213360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z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0" name="119 - Ισοσκελές τρίγωνο"/>
            <p:cNvSpPr/>
            <p:nvPr/>
          </p:nvSpPr>
          <p:spPr bwMode="auto">
            <a:xfrm flipH="1">
              <a:off x="8519160" y="4472940"/>
              <a:ext cx="320040" cy="42672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D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2" name="121 - Έλλειψη"/>
            <p:cNvSpPr/>
            <p:nvPr/>
          </p:nvSpPr>
          <p:spPr bwMode="auto">
            <a:xfrm flipH="1">
              <a:off x="7985760" y="3726180"/>
              <a:ext cx="213360" cy="213360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y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3" name="122 - Έλλειψη"/>
            <p:cNvSpPr/>
            <p:nvPr/>
          </p:nvSpPr>
          <p:spPr bwMode="auto">
            <a:xfrm flipH="1">
              <a:off x="7612380" y="3352800"/>
              <a:ext cx="213360" cy="213360"/>
            </a:xfrm>
            <a:prstGeom prst="ellipse">
              <a:avLst/>
            </a:prstGeom>
            <a:solidFill>
              <a:srgbClr val="FF66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x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24" name="123 - Ευθεία γραμμή σύνδεσης"/>
            <p:cNvCxnSpPr>
              <a:stCxn id="123" idx="3"/>
              <a:endCxn id="122" idx="7"/>
            </p:cNvCxnSpPr>
            <p:nvPr/>
          </p:nvCxnSpPr>
          <p:spPr bwMode="auto">
            <a:xfrm>
              <a:off x="7794494" y="3534914"/>
              <a:ext cx="222512" cy="2225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124 - Ευθεία γραμμή σύνδεσης"/>
            <p:cNvCxnSpPr>
              <a:stCxn id="122" idx="3"/>
              <a:endCxn id="118" idx="7"/>
            </p:cNvCxnSpPr>
            <p:nvPr/>
          </p:nvCxnSpPr>
          <p:spPr bwMode="auto">
            <a:xfrm>
              <a:off x="8167874" y="3908294"/>
              <a:ext cx="222512" cy="2225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125 - Ευθεία γραμμή σύνδεσης"/>
            <p:cNvCxnSpPr>
              <a:stCxn id="118" idx="3"/>
              <a:endCxn id="120" idx="0"/>
            </p:cNvCxnSpPr>
            <p:nvPr/>
          </p:nvCxnSpPr>
          <p:spPr bwMode="auto">
            <a:xfrm>
              <a:off x="8541254" y="4281674"/>
              <a:ext cx="137926" cy="191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7" name="126 - Ισοσκελές τρίγωνο"/>
            <p:cNvSpPr/>
            <p:nvPr/>
          </p:nvSpPr>
          <p:spPr bwMode="auto">
            <a:xfrm flipH="1">
              <a:off x="8092440" y="4472940"/>
              <a:ext cx="320040" cy="42672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C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28" name="127 - Ευθεία γραμμή σύνδεσης"/>
            <p:cNvCxnSpPr>
              <a:stCxn id="118" idx="5"/>
              <a:endCxn id="127" idx="0"/>
            </p:cNvCxnSpPr>
            <p:nvPr/>
          </p:nvCxnSpPr>
          <p:spPr bwMode="auto">
            <a:xfrm flipH="1">
              <a:off x="8252460" y="4281674"/>
              <a:ext cx="137926" cy="191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9" name="128 - Ισοσκελές τρίγωνο"/>
            <p:cNvSpPr/>
            <p:nvPr/>
          </p:nvSpPr>
          <p:spPr bwMode="auto">
            <a:xfrm flipH="1">
              <a:off x="7719060" y="4099560"/>
              <a:ext cx="320040" cy="42672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B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30" name="129 - Ευθεία γραμμή σύνδεσης"/>
            <p:cNvCxnSpPr>
              <a:stCxn id="122" idx="5"/>
              <a:endCxn id="129" idx="0"/>
            </p:cNvCxnSpPr>
            <p:nvPr/>
          </p:nvCxnSpPr>
          <p:spPr bwMode="auto">
            <a:xfrm flipH="1">
              <a:off x="7879080" y="3908294"/>
              <a:ext cx="137926" cy="191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1" name="130 - Ισοσκελές τρίγωνο"/>
            <p:cNvSpPr/>
            <p:nvPr/>
          </p:nvSpPr>
          <p:spPr bwMode="auto">
            <a:xfrm flipH="1">
              <a:off x="7345680" y="3726180"/>
              <a:ext cx="320040" cy="42672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32" name="131 - Ευθεία γραμμή σύνδεσης"/>
            <p:cNvCxnSpPr>
              <a:stCxn id="123" idx="5"/>
              <a:endCxn id="131" idx="0"/>
            </p:cNvCxnSpPr>
            <p:nvPr/>
          </p:nvCxnSpPr>
          <p:spPr bwMode="auto">
            <a:xfrm flipH="1">
              <a:off x="7505700" y="3534914"/>
              <a:ext cx="137926" cy="191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0" name="139 - TextBox"/>
          <p:cNvSpPr txBox="1"/>
          <p:nvPr/>
        </p:nvSpPr>
        <p:spPr>
          <a:xfrm>
            <a:off x="152400" y="3352800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Ισχύουν</a:t>
            </a:r>
            <a:endParaRPr lang="el-GR" dirty="0"/>
          </a:p>
        </p:txBody>
      </p:sp>
      <p:pic>
        <p:nvPicPr>
          <p:cNvPr id="48" name="47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64427" y="3417041"/>
            <a:ext cx="6330156" cy="305067"/>
          </a:xfrm>
          <a:prstGeom prst="rect">
            <a:avLst/>
          </a:prstGeom>
          <a:noFill/>
          <a:ln/>
          <a:effectLst/>
        </p:spPr>
      </p:pic>
      <p:pic>
        <p:nvPicPr>
          <p:cNvPr id="84" name="83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12442" y="3798039"/>
            <a:ext cx="6483758" cy="305117"/>
          </a:xfrm>
          <a:prstGeom prst="rect">
            <a:avLst/>
          </a:prstGeom>
          <a:noFill/>
          <a:ln/>
          <a:effectLst/>
        </p:spPr>
      </p:pic>
      <p:sp>
        <p:nvSpPr>
          <p:cNvPr id="148" name="147 - TextBox"/>
          <p:cNvSpPr txBox="1"/>
          <p:nvPr/>
        </p:nvSpPr>
        <p:spPr>
          <a:xfrm>
            <a:off x="152400" y="4026932"/>
            <a:ext cx="481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και</a:t>
            </a:r>
            <a:endParaRPr lang="el-GR" dirty="0"/>
          </a:p>
        </p:txBody>
      </p:sp>
      <p:pic>
        <p:nvPicPr>
          <p:cNvPr id="150" name="149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4931" y="4469662"/>
            <a:ext cx="8692869" cy="330938"/>
          </a:xfrm>
          <a:prstGeom prst="rect">
            <a:avLst/>
          </a:prstGeom>
          <a:noFill/>
          <a:ln/>
          <a:effectLst/>
        </p:spPr>
      </p:pic>
      <p:pic>
        <p:nvPicPr>
          <p:cNvPr id="85" name="84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92140" y="4926862"/>
            <a:ext cx="7675660" cy="330939"/>
          </a:xfrm>
          <a:prstGeom prst="rect">
            <a:avLst/>
          </a:prstGeom>
          <a:noFill/>
          <a:ln/>
          <a:effectLst/>
        </p:spPr>
      </p:pic>
      <p:sp>
        <p:nvSpPr>
          <p:cNvPr id="44" name="43 - Μείον"/>
          <p:cNvSpPr/>
          <p:nvPr/>
        </p:nvSpPr>
        <p:spPr bwMode="auto">
          <a:xfrm rot="18686232">
            <a:off x="1847428" y="4926261"/>
            <a:ext cx="492972" cy="349644"/>
          </a:xfrm>
          <a:prstGeom prst="mathMinus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" name="45 - Μείον"/>
          <p:cNvSpPr/>
          <p:nvPr/>
        </p:nvSpPr>
        <p:spPr bwMode="auto">
          <a:xfrm rot="18686232">
            <a:off x="8222329" y="4926261"/>
            <a:ext cx="492972" cy="349644"/>
          </a:xfrm>
          <a:prstGeom prst="mathMinus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3" name="52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71600" y="5867400"/>
            <a:ext cx="5414767" cy="305057"/>
          </a:xfrm>
          <a:prstGeom prst="rect">
            <a:avLst/>
          </a:prstGeom>
          <a:noFill/>
          <a:ln/>
          <a:effectLst/>
        </p:spPr>
      </p:pic>
      <p:pic>
        <p:nvPicPr>
          <p:cNvPr id="55" name="54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71600" y="6374613"/>
            <a:ext cx="3126843" cy="330987"/>
          </a:xfrm>
          <a:prstGeom prst="rect">
            <a:avLst/>
          </a:prstGeom>
          <a:noFill/>
          <a:ln/>
          <a:effectLst/>
        </p:spPr>
      </p:pic>
      <p:pic>
        <p:nvPicPr>
          <p:cNvPr id="49" name="48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19041" y="5409986"/>
            <a:ext cx="3686617" cy="30505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Αρθρωτά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splay trees)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152400" y="1143000"/>
            <a:ext cx="8534400" cy="7591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l-GR" b="1" dirty="0"/>
              <a:t>Ιδιότητα</a:t>
            </a:r>
            <a:r>
              <a:rPr lang="en-US" dirty="0"/>
              <a:t>: </a:t>
            </a:r>
            <a:r>
              <a:rPr lang="el-GR" dirty="0" smtClean="0"/>
              <a:t>Σε ένα αρθρωτό δένδρο με     κόμβους η λειτουργία </a:t>
            </a:r>
            <a:r>
              <a:rPr lang="en-US" b="1" dirty="0" smtClean="0">
                <a:latin typeface="Calibri" pitchFamily="34" charset="0"/>
              </a:rPr>
              <a:t>splay</a:t>
            </a:r>
            <a:r>
              <a:rPr lang="en-US" dirty="0" smtClean="0"/>
              <a:t> </a:t>
            </a:r>
            <a:r>
              <a:rPr lang="el-GR" dirty="0" smtClean="0"/>
              <a:t>εκτελείται σε 	  </a:t>
            </a:r>
            <a:r>
              <a:rPr lang="en-US" dirty="0" smtClean="0"/>
              <a:t>                </a:t>
            </a:r>
            <a:r>
              <a:rPr lang="el-GR" dirty="0" smtClean="0"/>
              <a:t>            </a:t>
            </a:r>
          </a:p>
          <a:p>
            <a:pPr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l-GR" dirty="0" smtClean="0"/>
              <a:t>                                 αντισταθμιστικό χρόνο</a:t>
            </a:r>
          </a:p>
        </p:txBody>
      </p:sp>
      <p:pic>
        <p:nvPicPr>
          <p:cNvPr id="9" name="8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96283" y="1550178"/>
            <a:ext cx="913517" cy="278622"/>
          </a:xfrm>
          <a:prstGeom prst="rect">
            <a:avLst/>
          </a:prstGeom>
          <a:noFill/>
          <a:ln/>
          <a:effectLst/>
        </p:spPr>
      </p:pic>
      <p:pic>
        <p:nvPicPr>
          <p:cNvPr id="11" name="10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38600" y="1295400"/>
            <a:ext cx="178135" cy="126369"/>
          </a:xfrm>
          <a:prstGeom prst="rect">
            <a:avLst/>
          </a:prstGeom>
          <a:noFill/>
          <a:ln/>
          <a:effectLst/>
        </p:spPr>
      </p:pic>
      <p:sp>
        <p:nvSpPr>
          <p:cNvPr id="72" name="71 - TextBox"/>
          <p:cNvSpPr txBox="1"/>
          <p:nvPr/>
        </p:nvSpPr>
        <p:spPr>
          <a:xfrm>
            <a:off x="152400" y="1992868"/>
            <a:ext cx="4100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Ας αναλύσουμε την περίπτωση </a:t>
            </a:r>
            <a:r>
              <a:rPr lang="en-US" dirty="0" err="1" smtClean="0"/>
              <a:t>zig-zig</a:t>
            </a:r>
            <a:endParaRPr lang="el-GR" dirty="0"/>
          </a:p>
        </p:txBody>
      </p:sp>
      <p:grpSp>
        <p:nvGrpSpPr>
          <p:cNvPr id="2" name="138 - Ομάδα"/>
          <p:cNvGrpSpPr/>
          <p:nvPr/>
        </p:nvGrpSpPr>
        <p:grpSpPr>
          <a:xfrm>
            <a:off x="5257800" y="1752600"/>
            <a:ext cx="3756660" cy="1546860"/>
            <a:chOff x="5082540" y="3352800"/>
            <a:chExt cx="3756660" cy="1546860"/>
          </a:xfrm>
        </p:grpSpPr>
        <p:sp>
          <p:nvSpPr>
            <p:cNvPr id="60" name="59 - Έλλειψη"/>
            <p:cNvSpPr/>
            <p:nvPr/>
          </p:nvSpPr>
          <p:spPr bwMode="auto">
            <a:xfrm>
              <a:off x="5349240" y="4099560"/>
              <a:ext cx="213360" cy="213360"/>
            </a:xfrm>
            <a:prstGeom prst="ellipse">
              <a:avLst/>
            </a:prstGeom>
            <a:solidFill>
              <a:srgbClr val="FF66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x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5" name="64 - Ισοσκελές τρίγωνο"/>
            <p:cNvSpPr/>
            <p:nvPr/>
          </p:nvSpPr>
          <p:spPr bwMode="auto">
            <a:xfrm>
              <a:off x="5082540" y="4472940"/>
              <a:ext cx="320040" cy="42672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6" name="65 - Έλλειψη"/>
            <p:cNvSpPr/>
            <p:nvPr/>
          </p:nvSpPr>
          <p:spPr bwMode="auto">
            <a:xfrm>
              <a:off x="5722620" y="3726180"/>
              <a:ext cx="213360" cy="213360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y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7" name="66 - Έλλειψη"/>
            <p:cNvSpPr/>
            <p:nvPr/>
          </p:nvSpPr>
          <p:spPr bwMode="auto">
            <a:xfrm>
              <a:off x="6096000" y="3352800"/>
              <a:ext cx="213360" cy="213360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z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68" name="67 - Ευθεία γραμμή σύνδεσης"/>
            <p:cNvCxnSpPr>
              <a:stCxn id="67" idx="3"/>
              <a:endCxn id="66" idx="7"/>
            </p:cNvCxnSpPr>
            <p:nvPr/>
          </p:nvCxnSpPr>
          <p:spPr bwMode="auto">
            <a:xfrm flipH="1">
              <a:off x="5904734" y="3534914"/>
              <a:ext cx="222512" cy="2225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70 - Ευθεία γραμμή σύνδεσης"/>
            <p:cNvCxnSpPr>
              <a:stCxn id="66" idx="3"/>
              <a:endCxn id="60" idx="7"/>
            </p:cNvCxnSpPr>
            <p:nvPr/>
          </p:nvCxnSpPr>
          <p:spPr bwMode="auto">
            <a:xfrm flipH="1">
              <a:off x="5531354" y="3908294"/>
              <a:ext cx="222512" cy="2225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72 - Ευθεία γραμμή σύνδεσης"/>
            <p:cNvCxnSpPr>
              <a:stCxn id="60" idx="3"/>
              <a:endCxn id="65" idx="0"/>
            </p:cNvCxnSpPr>
            <p:nvPr/>
          </p:nvCxnSpPr>
          <p:spPr bwMode="auto">
            <a:xfrm flipH="1">
              <a:off x="5242560" y="4281674"/>
              <a:ext cx="137926" cy="191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5" name="74 - Ισοσκελές τρίγωνο"/>
            <p:cNvSpPr/>
            <p:nvPr/>
          </p:nvSpPr>
          <p:spPr bwMode="auto">
            <a:xfrm>
              <a:off x="5509260" y="4472940"/>
              <a:ext cx="320040" cy="42672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B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76" name="75 - Ευθεία γραμμή σύνδεσης"/>
            <p:cNvCxnSpPr>
              <a:stCxn id="60" idx="5"/>
              <a:endCxn id="75" idx="0"/>
            </p:cNvCxnSpPr>
            <p:nvPr/>
          </p:nvCxnSpPr>
          <p:spPr bwMode="auto">
            <a:xfrm>
              <a:off x="5531354" y="4281674"/>
              <a:ext cx="137926" cy="191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" name="76 - Ισοσκελές τρίγωνο"/>
            <p:cNvSpPr/>
            <p:nvPr/>
          </p:nvSpPr>
          <p:spPr bwMode="auto">
            <a:xfrm>
              <a:off x="5882640" y="4099560"/>
              <a:ext cx="320040" cy="42672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C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80" name="79 - Ευθεία γραμμή σύνδεσης"/>
            <p:cNvCxnSpPr>
              <a:stCxn id="66" idx="5"/>
              <a:endCxn id="77" idx="0"/>
            </p:cNvCxnSpPr>
            <p:nvPr/>
          </p:nvCxnSpPr>
          <p:spPr bwMode="auto">
            <a:xfrm>
              <a:off x="5904734" y="3908294"/>
              <a:ext cx="137926" cy="191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3" name="92 - Ισοσκελές τρίγωνο"/>
            <p:cNvSpPr/>
            <p:nvPr/>
          </p:nvSpPr>
          <p:spPr bwMode="auto">
            <a:xfrm>
              <a:off x="6256020" y="3726180"/>
              <a:ext cx="320040" cy="42672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D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07" name="106 - Ευθεία γραμμή σύνδεσης"/>
            <p:cNvCxnSpPr>
              <a:stCxn id="67" idx="5"/>
              <a:endCxn id="93" idx="0"/>
            </p:cNvCxnSpPr>
            <p:nvPr/>
          </p:nvCxnSpPr>
          <p:spPr bwMode="auto">
            <a:xfrm>
              <a:off x="6278114" y="3534914"/>
              <a:ext cx="137926" cy="191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7" name="116 - Δεξιό βέλος"/>
            <p:cNvSpPr/>
            <p:nvPr/>
          </p:nvSpPr>
          <p:spPr bwMode="auto">
            <a:xfrm>
              <a:off x="6842760" y="3886200"/>
              <a:ext cx="266700" cy="160020"/>
            </a:xfrm>
            <a:prstGeom prst="rightArrow">
              <a:avLst/>
            </a:prstGeom>
            <a:solidFill>
              <a:srgbClr val="0070C0">
                <a:alpha val="22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8" name="117 - Έλλειψη"/>
            <p:cNvSpPr/>
            <p:nvPr/>
          </p:nvSpPr>
          <p:spPr bwMode="auto">
            <a:xfrm flipH="1">
              <a:off x="8359140" y="4099560"/>
              <a:ext cx="213360" cy="213360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z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0" name="119 - Ισοσκελές τρίγωνο"/>
            <p:cNvSpPr/>
            <p:nvPr/>
          </p:nvSpPr>
          <p:spPr bwMode="auto">
            <a:xfrm flipH="1">
              <a:off x="8519160" y="4472940"/>
              <a:ext cx="320040" cy="42672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D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2" name="121 - Έλλειψη"/>
            <p:cNvSpPr/>
            <p:nvPr/>
          </p:nvSpPr>
          <p:spPr bwMode="auto">
            <a:xfrm flipH="1">
              <a:off x="7985760" y="3726180"/>
              <a:ext cx="213360" cy="213360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y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3" name="122 - Έλλειψη"/>
            <p:cNvSpPr/>
            <p:nvPr/>
          </p:nvSpPr>
          <p:spPr bwMode="auto">
            <a:xfrm flipH="1">
              <a:off x="7612380" y="3352800"/>
              <a:ext cx="213360" cy="213360"/>
            </a:xfrm>
            <a:prstGeom prst="ellipse">
              <a:avLst/>
            </a:prstGeom>
            <a:solidFill>
              <a:srgbClr val="FF66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x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24" name="123 - Ευθεία γραμμή σύνδεσης"/>
            <p:cNvCxnSpPr>
              <a:stCxn id="123" idx="3"/>
              <a:endCxn id="122" idx="7"/>
            </p:cNvCxnSpPr>
            <p:nvPr/>
          </p:nvCxnSpPr>
          <p:spPr bwMode="auto">
            <a:xfrm>
              <a:off x="7794494" y="3534914"/>
              <a:ext cx="222512" cy="2225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124 - Ευθεία γραμμή σύνδεσης"/>
            <p:cNvCxnSpPr>
              <a:stCxn id="122" idx="3"/>
              <a:endCxn id="118" idx="7"/>
            </p:cNvCxnSpPr>
            <p:nvPr/>
          </p:nvCxnSpPr>
          <p:spPr bwMode="auto">
            <a:xfrm>
              <a:off x="8167874" y="3908294"/>
              <a:ext cx="222512" cy="2225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125 - Ευθεία γραμμή σύνδεσης"/>
            <p:cNvCxnSpPr>
              <a:stCxn id="118" idx="3"/>
              <a:endCxn id="120" idx="0"/>
            </p:cNvCxnSpPr>
            <p:nvPr/>
          </p:nvCxnSpPr>
          <p:spPr bwMode="auto">
            <a:xfrm>
              <a:off x="8541254" y="4281674"/>
              <a:ext cx="137926" cy="191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7" name="126 - Ισοσκελές τρίγωνο"/>
            <p:cNvSpPr/>
            <p:nvPr/>
          </p:nvSpPr>
          <p:spPr bwMode="auto">
            <a:xfrm flipH="1">
              <a:off x="8092440" y="4472940"/>
              <a:ext cx="320040" cy="42672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C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28" name="127 - Ευθεία γραμμή σύνδεσης"/>
            <p:cNvCxnSpPr>
              <a:stCxn id="118" idx="5"/>
              <a:endCxn id="127" idx="0"/>
            </p:cNvCxnSpPr>
            <p:nvPr/>
          </p:nvCxnSpPr>
          <p:spPr bwMode="auto">
            <a:xfrm flipH="1">
              <a:off x="8252460" y="4281674"/>
              <a:ext cx="137926" cy="191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9" name="128 - Ισοσκελές τρίγωνο"/>
            <p:cNvSpPr/>
            <p:nvPr/>
          </p:nvSpPr>
          <p:spPr bwMode="auto">
            <a:xfrm flipH="1">
              <a:off x="7719060" y="4099560"/>
              <a:ext cx="320040" cy="42672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B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30" name="129 - Ευθεία γραμμή σύνδεσης"/>
            <p:cNvCxnSpPr>
              <a:stCxn id="122" idx="5"/>
              <a:endCxn id="129" idx="0"/>
            </p:cNvCxnSpPr>
            <p:nvPr/>
          </p:nvCxnSpPr>
          <p:spPr bwMode="auto">
            <a:xfrm flipH="1">
              <a:off x="7879080" y="3908294"/>
              <a:ext cx="137926" cy="191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1" name="130 - Ισοσκελές τρίγωνο"/>
            <p:cNvSpPr/>
            <p:nvPr/>
          </p:nvSpPr>
          <p:spPr bwMode="auto">
            <a:xfrm flipH="1">
              <a:off x="7345680" y="3726180"/>
              <a:ext cx="320040" cy="42672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32" name="131 - Ευθεία γραμμή σύνδεσης"/>
            <p:cNvCxnSpPr>
              <a:stCxn id="123" idx="5"/>
              <a:endCxn id="131" idx="0"/>
            </p:cNvCxnSpPr>
            <p:nvPr/>
          </p:nvCxnSpPr>
          <p:spPr bwMode="auto">
            <a:xfrm flipH="1">
              <a:off x="7505700" y="3534914"/>
              <a:ext cx="137926" cy="191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0" name="139 - TextBox"/>
          <p:cNvSpPr txBox="1"/>
          <p:nvPr/>
        </p:nvSpPr>
        <p:spPr>
          <a:xfrm>
            <a:off x="152400" y="3364468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Άρα</a:t>
            </a:r>
            <a:endParaRPr lang="el-GR" dirty="0"/>
          </a:p>
        </p:txBody>
      </p:sp>
      <p:pic>
        <p:nvPicPr>
          <p:cNvPr id="49" name="48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3924" y="3429000"/>
            <a:ext cx="4702476" cy="330988"/>
          </a:xfrm>
          <a:prstGeom prst="rect">
            <a:avLst/>
          </a:prstGeom>
          <a:noFill/>
          <a:ln/>
          <a:effectLst/>
        </p:spPr>
      </p:pic>
      <p:sp useBgFill="1">
        <p:nvSpPr>
          <p:cNvPr id="50" name="28 - Ορθογώνιο"/>
          <p:cNvSpPr>
            <a:spLocks noChangeArrowheads="1"/>
          </p:cNvSpPr>
          <p:nvPr/>
        </p:nvSpPr>
        <p:spPr bwMode="auto">
          <a:xfrm>
            <a:off x="0" y="60198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50 - TextBox"/>
          <p:cNvSpPr txBox="1"/>
          <p:nvPr/>
        </p:nvSpPr>
        <p:spPr>
          <a:xfrm>
            <a:off x="152400" y="4038600"/>
            <a:ext cx="3665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Πραγματικό κόστος περιστροφών</a:t>
            </a:r>
            <a:endParaRPr lang="el-GR" dirty="0"/>
          </a:p>
        </p:txBody>
      </p:sp>
      <p:pic>
        <p:nvPicPr>
          <p:cNvPr id="54" name="53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0" y="4114800"/>
            <a:ext cx="583694" cy="178308"/>
          </a:xfrm>
          <a:prstGeom prst="rect">
            <a:avLst/>
          </a:prstGeom>
          <a:noFill/>
        </p:spPr>
      </p:pic>
      <p:sp>
        <p:nvSpPr>
          <p:cNvPr id="56" name="55 - TextBox"/>
          <p:cNvSpPr txBox="1"/>
          <p:nvPr/>
        </p:nvSpPr>
        <p:spPr>
          <a:xfrm>
            <a:off x="152400" y="4507468"/>
            <a:ext cx="4015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Αντισταθμιστικό κόστος περιστροφών</a:t>
            </a:r>
            <a:endParaRPr lang="el-GR" dirty="0"/>
          </a:p>
        </p:txBody>
      </p:sp>
      <p:pic>
        <p:nvPicPr>
          <p:cNvPr id="61" name="60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67200" y="4570576"/>
            <a:ext cx="2347212" cy="306224"/>
          </a:xfrm>
          <a:prstGeom prst="rect">
            <a:avLst/>
          </a:prstGeom>
          <a:noFill/>
          <a:ln/>
          <a:effectLst/>
        </p:spPr>
      </p:pic>
      <p:pic>
        <p:nvPicPr>
          <p:cNvPr id="63" name="62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5800" y="5029200"/>
            <a:ext cx="2667006" cy="330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Αρθρωτά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splay trees)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7197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30" name="Oval 27"/>
          <p:cNvSpPr>
            <a:spLocks noChangeArrowheads="1"/>
          </p:cNvSpPr>
          <p:nvPr/>
        </p:nvSpPr>
        <p:spPr bwMode="auto">
          <a:xfrm>
            <a:off x="381000" y="3505200"/>
            <a:ext cx="304800" cy="304800"/>
          </a:xfrm>
          <a:prstGeom prst="ellipse">
            <a:avLst/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1</a:t>
            </a:r>
            <a:endParaRPr lang="el-GR" b="1" dirty="0"/>
          </a:p>
        </p:txBody>
      </p:sp>
      <p:sp>
        <p:nvSpPr>
          <p:cNvPr id="131" name="Oval 27"/>
          <p:cNvSpPr>
            <a:spLocks noChangeArrowheads="1"/>
          </p:cNvSpPr>
          <p:nvPr/>
        </p:nvSpPr>
        <p:spPr bwMode="auto">
          <a:xfrm>
            <a:off x="1828800" y="40386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4</a:t>
            </a:r>
            <a:endParaRPr lang="el-GR" b="1" dirty="0"/>
          </a:p>
        </p:txBody>
      </p:sp>
      <p:sp>
        <p:nvSpPr>
          <p:cNvPr id="132" name="Oval 27"/>
          <p:cNvSpPr>
            <a:spLocks noChangeArrowheads="1"/>
          </p:cNvSpPr>
          <p:nvPr/>
        </p:nvSpPr>
        <p:spPr bwMode="auto">
          <a:xfrm>
            <a:off x="2286000" y="45720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5</a:t>
            </a:r>
            <a:endParaRPr lang="el-GR" b="1" dirty="0"/>
          </a:p>
        </p:txBody>
      </p:sp>
      <p:cxnSp>
        <p:nvCxnSpPr>
          <p:cNvPr id="133" name="AutoShape 17"/>
          <p:cNvCxnSpPr>
            <a:cxnSpLocks noChangeShapeType="1"/>
            <a:stCxn id="131" idx="1"/>
            <a:endCxn id="130" idx="5"/>
          </p:cNvCxnSpPr>
          <p:nvPr/>
        </p:nvCxnSpPr>
        <p:spPr bwMode="auto">
          <a:xfrm flipH="1" flipV="1">
            <a:off x="641163" y="3765363"/>
            <a:ext cx="1232274" cy="3178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6" name="AutoShape 17"/>
          <p:cNvCxnSpPr>
            <a:cxnSpLocks noChangeShapeType="1"/>
            <a:stCxn id="132" idx="1"/>
            <a:endCxn id="131" idx="5"/>
          </p:cNvCxnSpPr>
          <p:nvPr/>
        </p:nvCxnSpPr>
        <p:spPr bwMode="auto">
          <a:xfrm flipH="1" flipV="1">
            <a:off x="2088963" y="4298763"/>
            <a:ext cx="241674" cy="3178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39" name="Oval 27"/>
          <p:cNvSpPr>
            <a:spLocks noChangeArrowheads="1"/>
          </p:cNvSpPr>
          <p:nvPr/>
        </p:nvSpPr>
        <p:spPr bwMode="auto">
          <a:xfrm>
            <a:off x="838200" y="4648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2</a:t>
            </a:r>
            <a:endParaRPr lang="el-GR" b="1" dirty="0"/>
          </a:p>
        </p:txBody>
      </p:sp>
      <p:sp>
        <p:nvSpPr>
          <p:cNvPr id="140" name="Oval 27"/>
          <p:cNvSpPr>
            <a:spLocks noChangeArrowheads="1"/>
          </p:cNvSpPr>
          <p:nvPr/>
        </p:nvSpPr>
        <p:spPr bwMode="auto">
          <a:xfrm>
            <a:off x="1295400" y="52578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3</a:t>
            </a:r>
            <a:endParaRPr lang="el-GR" b="1" dirty="0"/>
          </a:p>
        </p:txBody>
      </p:sp>
      <p:cxnSp>
        <p:nvCxnSpPr>
          <p:cNvPr id="141" name="AutoShape 17"/>
          <p:cNvCxnSpPr>
            <a:cxnSpLocks noChangeShapeType="1"/>
            <a:stCxn id="140" idx="1"/>
            <a:endCxn id="139" idx="5"/>
          </p:cNvCxnSpPr>
          <p:nvPr/>
        </p:nvCxnSpPr>
        <p:spPr bwMode="auto">
          <a:xfrm flipH="1" flipV="1">
            <a:off x="1098363" y="4908363"/>
            <a:ext cx="241674" cy="3940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2" name="AutoShape 17"/>
          <p:cNvCxnSpPr>
            <a:cxnSpLocks noChangeShapeType="1"/>
            <a:stCxn id="139" idx="0"/>
            <a:endCxn id="131" idx="3"/>
          </p:cNvCxnSpPr>
          <p:nvPr/>
        </p:nvCxnSpPr>
        <p:spPr bwMode="auto">
          <a:xfrm flipV="1">
            <a:off x="990600" y="4298763"/>
            <a:ext cx="882837" cy="349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45" name="Oval 12"/>
          <p:cNvSpPr>
            <a:spLocks noChangeArrowheads="1"/>
          </p:cNvSpPr>
          <p:nvPr/>
        </p:nvSpPr>
        <p:spPr bwMode="auto">
          <a:xfrm>
            <a:off x="3139440" y="1600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8</a:t>
            </a:r>
            <a:endParaRPr lang="el-GR" b="1" dirty="0"/>
          </a:p>
        </p:txBody>
      </p:sp>
      <p:cxnSp>
        <p:nvCxnSpPr>
          <p:cNvPr id="146" name="AutoShape 13"/>
          <p:cNvCxnSpPr>
            <a:cxnSpLocks noChangeShapeType="1"/>
            <a:stCxn id="147" idx="0"/>
            <a:endCxn id="145" idx="3"/>
          </p:cNvCxnSpPr>
          <p:nvPr/>
        </p:nvCxnSpPr>
        <p:spPr bwMode="auto">
          <a:xfrm flipV="1">
            <a:off x="3032760" y="1860363"/>
            <a:ext cx="151317" cy="2884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47" name="Oval 15"/>
          <p:cNvSpPr>
            <a:spLocks noChangeArrowheads="1"/>
          </p:cNvSpPr>
          <p:nvPr/>
        </p:nvSpPr>
        <p:spPr bwMode="auto">
          <a:xfrm>
            <a:off x="2880360" y="214884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7</a:t>
            </a:r>
            <a:endParaRPr lang="el-GR" b="1" dirty="0"/>
          </a:p>
        </p:txBody>
      </p:sp>
      <p:cxnSp>
        <p:nvCxnSpPr>
          <p:cNvPr id="148" name="AutoShape 17"/>
          <p:cNvCxnSpPr>
            <a:cxnSpLocks noChangeShapeType="1"/>
            <a:stCxn id="151" idx="0"/>
            <a:endCxn id="147" idx="3"/>
          </p:cNvCxnSpPr>
          <p:nvPr/>
        </p:nvCxnSpPr>
        <p:spPr bwMode="auto">
          <a:xfrm flipV="1">
            <a:off x="2758440" y="2409003"/>
            <a:ext cx="166557" cy="3189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49" name="AutoShape 18"/>
          <p:cNvSpPr>
            <a:spLocks noChangeArrowheads="1"/>
          </p:cNvSpPr>
          <p:nvPr/>
        </p:nvSpPr>
        <p:spPr bwMode="auto">
          <a:xfrm>
            <a:off x="3063240" y="257556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50" name="AutoShape 19"/>
          <p:cNvCxnSpPr>
            <a:cxnSpLocks noChangeShapeType="1"/>
            <a:stCxn id="149" idx="0"/>
            <a:endCxn id="147" idx="5"/>
          </p:cNvCxnSpPr>
          <p:nvPr/>
        </p:nvCxnSpPr>
        <p:spPr bwMode="auto">
          <a:xfrm flipH="1" flipV="1">
            <a:off x="3140523" y="2409003"/>
            <a:ext cx="44637" cy="1665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1" name="Oval 27"/>
          <p:cNvSpPr>
            <a:spLocks noChangeArrowheads="1"/>
          </p:cNvSpPr>
          <p:nvPr/>
        </p:nvSpPr>
        <p:spPr bwMode="auto">
          <a:xfrm>
            <a:off x="2606040" y="27279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6</a:t>
            </a:r>
            <a:endParaRPr lang="el-GR" b="1" dirty="0"/>
          </a:p>
        </p:txBody>
      </p:sp>
      <p:cxnSp>
        <p:nvCxnSpPr>
          <p:cNvPr id="152" name="AutoShape 17"/>
          <p:cNvCxnSpPr>
            <a:cxnSpLocks noChangeShapeType="1"/>
            <a:stCxn id="130" idx="0"/>
            <a:endCxn id="151" idx="3"/>
          </p:cNvCxnSpPr>
          <p:nvPr/>
        </p:nvCxnSpPr>
        <p:spPr bwMode="auto">
          <a:xfrm flipV="1">
            <a:off x="533400" y="2988123"/>
            <a:ext cx="2117277" cy="5170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3" name="AutoShape 10"/>
          <p:cNvSpPr>
            <a:spLocks noChangeArrowheads="1"/>
          </p:cNvSpPr>
          <p:nvPr/>
        </p:nvSpPr>
        <p:spPr bwMode="auto">
          <a:xfrm>
            <a:off x="3337560" y="199644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54" name="AutoShape 11"/>
          <p:cNvCxnSpPr>
            <a:cxnSpLocks noChangeShapeType="1"/>
            <a:stCxn id="153" idx="0"/>
            <a:endCxn id="145" idx="5"/>
          </p:cNvCxnSpPr>
          <p:nvPr/>
        </p:nvCxnSpPr>
        <p:spPr bwMode="auto">
          <a:xfrm flipH="1" flipV="1">
            <a:off x="3399603" y="1860363"/>
            <a:ext cx="59877" cy="1360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5" name="AutoShape 10"/>
          <p:cNvSpPr>
            <a:spLocks noChangeArrowheads="1"/>
          </p:cNvSpPr>
          <p:nvPr/>
        </p:nvSpPr>
        <p:spPr bwMode="auto">
          <a:xfrm>
            <a:off x="2773680" y="3154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56" name="AutoShape 11"/>
          <p:cNvCxnSpPr>
            <a:cxnSpLocks noChangeShapeType="1"/>
            <a:stCxn id="155" idx="0"/>
            <a:endCxn id="151" idx="5"/>
          </p:cNvCxnSpPr>
          <p:nvPr/>
        </p:nvCxnSpPr>
        <p:spPr bwMode="auto">
          <a:xfrm flipH="1" flipV="1">
            <a:off x="2866203" y="2988123"/>
            <a:ext cx="29397" cy="1665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29" name="AutoShape 10"/>
          <p:cNvSpPr>
            <a:spLocks noChangeArrowheads="1"/>
          </p:cNvSpPr>
          <p:nvPr/>
        </p:nvSpPr>
        <p:spPr bwMode="auto">
          <a:xfrm>
            <a:off x="228600" y="3962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34" name="AutoShape 11"/>
          <p:cNvCxnSpPr>
            <a:cxnSpLocks noChangeShapeType="1"/>
            <a:stCxn id="129" idx="0"/>
            <a:endCxn id="130" idx="3"/>
          </p:cNvCxnSpPr>
          <p:nvPr/>
        </p:nvCxnSpPr>
        <p:spPr bwMode="auto">
          <a:xfrm flipV="1">
            <a:off x="350520" y="3765363"/>
            <a:ext cx="7511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35" name="AutoShape 10"/>
          <p:cNvSpPr>
            <a:spLocks noChangeArrowheads="1"/>
          </p:cNvSpPr>
          <p:nvPr/>
        </p:nvSpPr>
        <p:spPr bwMode="auto">
          <a:xfrm>
            <a:off x="685800" y="5105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37" name="AutoShape 11"/>
          <p:cNvCxnSpPr>
            <a:cxnSpLocks noChangeShapeType="1"/>
            <a:stCxn id="135" idx="0"/>
            <a:endCxn id="139" idx="3"/>
          </p:cNvCxnSpPr>
          <p:nvPr/>
        </p:nvCxnSpPr>
        <p:spPr bwMode="auto">
          <a:xfrm flipV="1">
            <a:off x="807720" y="4908363"/>
            <a:ext cx="7511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38" name="AutoShape 10"/>
          <p:cNvSpPr>
            <a:spLocks noChangeArrowheads="1"/>
          </p:cNvSpPr>
          <p:nvPr/>
        </p:nvSpPr>
        <p:spPr bwMode="auto">
          <a:xfrm>
            <a:off x="1143000" y="57150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43" name="AutoShape 11"/>
          <p:cNvCxnSpPr>
            <a:cxnSpLocks noChangeShapeType="1"/>
            <a:stCxn id="138" idx="0"/>
            <a:endCxn id="140" idx="3"/>
          </p:cNvCxnSpPr>
          <p:nvPr/>
        </p:nvCxnSpPr>
        <p:spPr bwMode="auto">
          <a:xfrm flipV="1">
            <a:off x="1264920" y="5517963"/>
            <a:ext cx="7511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44" name="AutoShape 10"/>
          <p:cNvSpPr>
            <a:spLocks noChangeArrowheads="1"/>
          </p:cNvSpPr>
          <p:nvPr/>
        </p:nvSpPr>
        <p:spPr bwMode="auto">
          <a:xfrm>
            <a:off x="1447800" y="57150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57" name="AutoShape 11"/>
          <p:cNvCxnSpPr>
            <a:cxnSpLocks noChangeShapeType="1"/>
            <a:stCxn id="144" idx="0"/>
            <a:endCxn id="140" idx="5"/>
          </p:cNvCxnSpPr>
          <p:nvPr/>
        </p:nvCxnSpPr>
        <p:spPr bwMode="auto">
          <a:xfrm flipH="1" flipV="1">
            <a:off x="1555563" y="5517963"/>
            <a:ext cx="1415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8" name="AutoShape 10"/>
          <p:cNvSpPr>
            <a:spLocks noChangeArrowheads="1"/>
          </p:cNvSpPr>
          <p:nvPr/>
        </p:nvSpPr>
        <p:spPr bwMode="auto">
          <a:xfrm>
            <a:off x="2133600" y="50292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59" name="AutoShape 11"/>
          <p:cNvCxnSpPr>
            <a:cxnSpLocks noChangeShapeType="1"/>
            <a:stCxn id="158" idx="0"/>
            <a:endCxn id="132" idx="3"/>
          </p:cNvCxnSpPr>
          <p:nvPr/>
        </p:nvCxnSpPr>
        <p:spPr bwMode="auto">
          <a:xfrm flipV="1">
            <a:off x="2255520" y="4832163"/>
            <a:ext cx="7511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0" name="AutoShape 10"/>
          <p:cNvSpPr>
            <a:spLocks noChangeArrowheads="1"/>
          </p:cNvSpPr>
          <p:nvPr/>
        </p:nvSpPr>
        <p:spPr bwMode="auto">
          <a:xfrm>
            <a:off x="2438400" y="50292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61" name="AutoShape 11"/>
          <p:cNvCxnSpPr>
            <a:cxnSpLocks noChangeShapeType="1"/>
            <a:stCxn id="160" idx="0"/>
            <a:endCxn id="132" idx="5"/>
          </p:cNvCxnSpPr>
          <p:nvPr/>
        </p:nvCxnSpPr>
        <p:spPr bwMode="auto">
          <a:xfrm flipH="1" flipV="1">
            <a:off x="2546163" y="4832163"/>
            <a:ext cx="1415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7" name="Oval 27"/>
          <p:cNvSpPr>
            <a:spLocks noChangeArrowheads="1"/>
          </p:cNvSpPr>
          <p:nvPr/>
        </p:nvSpPr>
        <p:spPr bwMode="auto">
          <a:xfrm>
            <a:off x="5120640" y="2057400"/>
            <a:ext cx="304800" cy="304800"/>
          </a:xfrm>
          <a:prstGeom prst="ellipse">
            <a:avLst/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1</a:t>
            </a:r>
            <a:endParaRPr lang="el-GR" b="1" dirty="0"/>
          </a:p>
        </p:txBody>
      </p:sp>
      <p:sp>
        <p:nvSpPr>
          <p:cNvPr id="108" name="Oval 27"/>
          <p:cNvSpPr>
            <a:spLocks noChangeArrowheads="1"/>
          </p:cNvSpPr>
          <p:nvPr/>
        </p:nvSpPr>
        <p:spPr bwMode="auto">
          <a:xfrm>
            <a:off x="6644640" y="3218889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4</a:t>
            </a:r>
            <a:endParaRPr lang="el-GR" b="1" dirty="0"/>
          </a:p>
        </p:txBody>
      </p:sp>
      <p:sp>
        <p:nvSpPr>
          <p:cNvPr id="162" name="Oval 27"/>
          <p:cNvSpPr>
            <a:spLocks noChangeArrowheads="1"/>
          </p:cNvSpPr>
          <p:nvPr/>
        </p:nvSpPr>
        <p:spPr bwMode="auto">
          <a:xfrm>
            <a:off x="7239000" y="3752289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5</a:t>
            </a:r>
            <a:endParaRPr lang="el-GR" b="1" dirty="0"/>
          </a:p>
        </p:txBody>
      </p:sp>
      <p:cxnSp>
        <p:nvCxnSpPr>
          <p:cNvPr id="164" name="AutoShape 17"/>
          <p:cNvCxnSpPr>
            <a:cxnSpLocks noChangeShapeType="1"/>
            <a:stCxn id="162" idx="1"/>
            <a:endCxn id="108" idx="5"/>
          </p:cNvCxnSpPr>
          <p:nvPr/>
        </p:nvCxnSpPr>
        <p:spPr bwMode="auto">
          <a:xfrm flipH="1" flipV="1">
            <a:off x="6904803" y="3479052"/>
            <a:ext cx="378834" cy="3178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5" name="Oval 27"/>
          <p:cNvSpPr>
            <a:spLocks noChangeArrowheads="1"/>
          </p:cNvSpPr>
          <p:nvPr/>
        </p:nvSpPr>
        <p:spPr bwMode="auto">
          <a:xfrm>
            <a:off x="5791200" y="3828489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2</a:t>
            </a:r>
            <a:endParaRPr lang="el-GR" b="1" dirty="0"/>
          </a:p>
        </p:txBody>
      </p:sp>
      <p:sp>
        <p:nvSpPr>
          <p:cNvPr id="166" name="Oval 27"/>
          <p:cNvSpPr>
            <a:spLocks noChangeArrowheads="1"/>
          </p:cNvSpPr>
          <p:nvPr/>
        </p:nvSpPr>
        <p:spPr bwMode="auto">
          <a:xfrm>
            <a:off x="6248400" y="4438089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3</a:t>
            </a:r>
            <a:endParaRPr lang="el-GR" b="1" dirty="0"/>
          </a:p>
        </p:txBody>
      </p:sp>
      <p:cxnSp>
        <p:nvCxnSpPr>
          <p:cNvPr id="167" name="AutoShape 17"/>
          <p:cNvCxnSpPr>
            <a:cxnSpLocks noChangeShapeType="1"/>
            <a:stCxn id="166" idx="1"/>
            <a:endCxn id="165" idx="5"/>
          </p:cNvCxnSpPr>
          <p:nvPr/>
        </p:nvCxnSpPr>
        <p:spPr bwMode="auto">
          <a:xfrm flipH="1" flipV="1">
            <a:off x="6051363" y="4088652"/>
            <a:ext cx="241674" cy="3940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8" name="AutoShape 17"/>
          <p:cNvCxnSpPr>
            <a:cxnSpLocks noChangeShapeType="1"/>
            <a:stCxn id="165" idx="0"/>
            <a:endCxn id="108" idx="3"/>
          </p:cNvCxnSpPr>
          <p:nvPr/>
        </p:nvCxnSpPr>
        <p:spPr bwMode="auto">
          <a:xfrm flipV="1">
            <a:off x="5943600" y="3479052"/>
            <a:ext cx="745677" cy="349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9" name="Oval 12"/>
          <p:cNvSpPr>
            <a:spLocks noChangeArrowheads="1"/>
          </p:cNvSpPr>
          <p:nvPr/>
        </p:nvSpPr>
        <p:spPr bwMode="auto">
          <a:xfrm>
            <a:off x="8321040" y="1618689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8</a:t>
            </a:r>
            <a:endParaRPr lang="el-GR" b="1" dirty="0"/>
          </a:p>
        </p:txBody>
      </p:sp>
      <p:sp>
        <p:nvSpPr>
          <p:cNvPr id="171" name="Oval 15"/>
          <p:cNvSpPr>
            <a:spLocks noChangeArrowheads="1"/>
          </p:cNvSpPr>
          <p:nvPr/>
        </p:nvSpPr>
        <p:spPr bwMode="auto">
          <a:xfrm>
            <a:off x="7863840" y="32004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7</a:t>
            </a:r>
            <a:endParaRPr lang="el-GR" b="1" dirty="0"/>
          </a:p>
        </p:txBody>
      </p:sp>
      <p:sp>
        <p:nvSpPr>
          <p:cNvPr id="175" name="Oval 27"/>
          <p:cNvSpPr>
            <a:spLocks noChangeArrowheads="1"/>
          </p:cNvSpPr>
          <p:nvPr/>
        </p:nvSpPr>
        <p:spPr bwMode="auto">
          <a:xfrm>
            <a:off x="7330440" y="26670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6</a:t>
            </a:r>
            <a:endParaRPr lang="el-GR" b="1" dirty="0"/>
          </a:p>
        </p:txBody>
      </p:sp>
      <p:sp>
        <p:nvSpPr>
          <p:cNvPr id="177" name="AutoShape 10"/>
          <p:cNvSpPr>
            <a:spLocks noChangeArrowheads="1"/>
          </p:cNvSpPr>
          <p:nvPr/>
        </p:nvSpPr>
        <p:spPr bwMode="auto">
          <a:xfrm>
            <a:off x="8519160" y="2014929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78" name="AutoShape 11"/>
          <p:cNvCxnSpPr>
            <a:cxnSpLocks noChangeShapeType="1"/>
            <a:stCxn id="177" idx="0"/>
            <a:endCxn id="169" idx="5"/>
          </p:cNvCxnSpPr>
          <p:nvPr/>
        </p:nvCxnSpPr>
        <p:spPr bwMode="auto">
          <a:xfrm flipH="1" flipV="1">
            <a:off x="8581203" y="1878852"/>
            <a:ext cx="59877" cy="1360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83" name="AutoShape 10"/>
          <p:cNvSpPr>
            <a:spLocks noChangeArrowheads="1"/>
          </p:cNvSpPr>
          <p:nvPr/>
        </p:nvSpPr>
        <p:spPr bwMode="auto">
          <a:xfrm>
            <a:off x="5623560" y="4316169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84" name="AutoShape 11"/>
          <p:cNvCxnSpPr>
            <a:cxnSpLocks noChangeShapeType="1"/>
            <a:stCxn id="183" idx="0"/>
            <a:endCxn id="165" idx="3"/>
          </p:cNvCxnSpPr>
          <p:nvPr/>
        </p:nvCxnSpPr>
        <p:spPr bwMode="auto">
          <a:xfrm flipV="1">
            <a:off x="5745480" y="4088652"/>
            <a:ext cx="90357" cy="227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85" name="AutoShape 10"/>
          <p:cNvSpPr>
            <a:spLocks noChangeArrowheads="1"/>
          </p:cNvSpPr>
          <p:nvPr/>
        </p:nvSpPr>
        <p:spPr bwMode="auto">
          <a:xfrm>
            <a:off x="6096000" y="48768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86" name="AutoShape 11"/>
          <p:cNvCxnSpPr>
            <a:cxnSpLocks noChangeShapeType="1"/>
            <a:stCxn id="185" idx="0"/>
            <a:endCxn id="166" idx="3"/>
          </p:cNvCxnSpPr>
          <p:nvPr/>
        </p:nvCxnSpPr>
        <p:spPr bwMode="auto">
          <a:xfrm flipV="1">
            <a:off x="6217920" y="4698252"/>
            <a:ext cx="75117" cy="1785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87" name="AutoShape 10"/>
          <p:cNvSpPr>
            <a:spLocks noChangeArrowheads="1"/>
          </p:cNvSpPr>
          <p:nvPr/>
        </p:nvSpPr>
        <p:spPr bwMode="auto">
          <a:xfrm>
            <a:off x="6400800" y="48768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88" name="AutoShape 11"/>
          <p:cNvCxnSpPr>
            <a:cxnSpLocks noChangeShapeType="1"/>
            <a:stCxn id="187" idx="0"/>
            <a:endCxn id="166" idx="5"/>
          </p:cNvCxnSpPr>
          <p:nvPr/>
        </p:nvCxnSpPr>
        <p:spPr bwMode="auto">
          <a:xfrm flipH="1" flipV="1">
            <a:off x="6508563" y="4698252"/>
            <a:ext cx="14157" cy="1785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89" name="AutoShape 10"/>
          <p:cNvSpPr>
            <a:spLocks noChangeArrowheads="1"/>
          </p:cNvSpPr>
          <p:nvPr/>
        </p:nvSpPr>
        <p:spPr bwMode="auto">
          <a:xfrm>
            <a:off x="7086600" y="41910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90" name="AutoShape 11"/>
          <p:cNvCxnSpPr>
            <a:cxnSpLocks noChangeShapeType="1"/>
            <a:stCxn id="189" idx="0"/>
            <a:endCxn id="162" idx="3"/>
          </p:cNvCxnSpPr>
          <p:nvPr/>
        </p:nvCxnSpPr>
        <p:spPr bwMode="auto">
          <a:xfrm flipV="1">
            <a:off x="7208520" y="4012452"/>
            <a:ext cx="75117" cy="1785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91" name="AutoShape 10"/>
          <p:cNvSpPr>
            <a:spLocks noChangeArrowheads="1"/>
          </p:cNvSpPr>
          <p:nvPr/>
        </p:nvSpPr>
        <p:spPr bwMode="auto">
          <a:xfrm>
            <a:off x="7391400" y="41910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92" name="AutoShape 11"/>
          <p:cNvCxnSpPr>
            <a:cxnSpLocks noChangeShapeType="1"/>
            <a:stCxn id="191" idx="0"/>
            <a:endCxn id="162" idx="5"/>
          </p:cNvCxnSpPr>
          <p:nvPr/>
        </p:nvCxnSpPr>
        <p:spPr bwMode="auto">
          <a:xfrm flipH="1" flipV="1">
            <a:off x="7499163" y="4012452"/>
            <a:ext cx="14157" cy="1785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3" name="AutoShape 17"/>
          <p:cNvCxnSpPr>
            <a:cxnSpLocks noChangeShapeType="1"/>
            <a:stCxn id="108" idx="0"/>
            <a:endCxn id="175" idx="3"/>
          </p:cNvCxnSpPr>
          <p:nvPr/>
        </p:nvCxnSpPr>
        <p:spPr bwMode="auto">
          <a:xfrm flipV="1">
            <a:off x="6797040" y="2927163"/>
            <a:ext cx="578037" cy="29172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7" name="AutoShape 17"/>
          <p:cNvCxnSpPr>
            <a:cxnSpLocks noChangeShapeType="1"/>
            <a:stCxn id="175" idx="1"/>
            <a:endCxn id="107" idx="5"/>
          </p:cNvCxnSpPr>
          <p:nvPr/>
        </p:nvCxnSpPr>
        <p:spPr bwMode="auto">
          <a:xfrm flipH="1" flipV="1">
            <a:off x="5380803" y="2317563"/>
            <a:ext cx="1994274" cy="3940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0" name="AutoShape 17"/>
          <p:cNvCxnSpPr>
            <a:cxnSpLocks noChangeShapeType="1"/>
            <a:stCxn id="171" idx="1"/>
            <a:endCxn id="175" idx="5"/>
          </p:cNvCxnSpPr>
          <p:nvPr/>
        </p:nvCxnSpPr>
        <p:spPr bwMode="auto">
          <a:xfrm flipH="1" flipV="1">
            <a:off x="7590603" y="2927163"/>
            <a:ext cx="317874" cy="3178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3" name="AutoShape 17"/>
          <p:cNvCxnSpPr>
            <a:cxnSpLocks noChangeShapeType="1"/>
            <a:stCxn id="169" idx="3"/>
            <a:endCxn id="107" idx="7"/>
          </p:cNvCxnSpPr>
          <p:nvPr/>
        </p:nvCxnSpPr>
        <p:spPr bwMode="auto">
          <a:xfrm flipH="1">
            <a:off x="5380803" y="1878852"/>
            <a:ext cx="2984874" cy="2231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06" name="AutoShape 10"/>
          <p:cNvSpPr>
            <a:spLocks noChangeArrowheads="1"/>
          </p:cNvSpPr>
          <p:nvPr/>
        </p:nvSpPr>
        <p:spPr bwMode="auto">
          <a:xfrm>
            <a:off x="4968240" y="25146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07" name="AutoShape 11"/>
          <p:cNvCxnSpPr>
            <a:cxnSpLocks noChangeShapeType="1"/>
            <a:stCxn id="206" idx="0"/>
            <a:endCxn id="107" idx="3"/>
          </p:cNvCxnSpPr>
          <p:nvPr/>
        </p:nvCxnSpPr>
        <p:spPr bwMode="auto">
          <a:xfrm flipV="1">
            <a:off x="5090160" y="2317563"/>
            <a:ext cx="7511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09" name="AutoShape 10"/>
          <p:cNvSpPr>
            <a:spLocks noChangeArrowheads="1"/>
          </p:cNvSpPr>
          <p:nvPr/>
        </p:nvSpPr>
        <p:spPr bwMode="auto">
          <a:xfrm>
            <a:off x="7711440" y="36576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10" name="AutoShape 11"/>
          <p:cNvCxnSpPr>
            <a:cxnSpLocks noChangeShapeType="1"/>
            <a:stCxn id="209" idx="0"/>
            <a:endCxn id="171" idx="3"/>
          </p:cNvCxnSpPr>
          <p:nvPr/>
        </p:nvCxnSpPr>
        <p:spPr bwMode="auto">
          <a:xfrm flipV="1">
            <a:off x="7833360" y="3460563"/>
            <a:ext cx="7511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1" name="AutoShape 10"/>
          <p:cNvSpPr>
            <a:spLocks noChangeArrowheads="1"/>
          </p:cNvSpPr>
          <p:nvPr/>
        </p:nvSpPr>
        <p:spPr bwMode="auto">
          <a:xfrm>
            <a:off x="8016240" y="36576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12" name="AutoShape 11"/>
          <p:cNvCxnSpPr>
            <a:cxnSpLocks noChangeShapeType="1"/>
            <a:stCxn id="211" idx="0"/>
            <a:endCxn id="171" idx="5"/>
          </p:cNvCxnSpPr>
          <p:nvPr/>
        </p:nvCxnSpPr>
        <p:spPr bwMode="auto">
          <a:xfrm flipH="1" flipV="1">
            <a:off x="8124003" y="3460563"/>
            <a:ext cx="1415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3" name="212 - Δεξιό βέλος"/>
          <p:cNvSpPr/>
          <p:nvPr/>
        </p:nvSpPr>
        <p:spPr bwMode="auto">
          <a:xfrm>
            <a:off x="3962400" y="3657600"/>
            <a:ext cx="304800" cy="228600"/>
          </a:xfrm>
          <a:prstGeom prst="rightArrow">
            <a:avLst/>
          </a:prstGeom>
          <a:solidFill>
            <a:srgbClr val="0070C0">
              <a:alpha val="1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4" name="213 - TextBox"/>
          <p:cNvSpPr txBox="1"/>
          <p:nvPr/>
        </p:nvSpPr>
        <p:spPr>
          <a:xfrm>
            <a:off x="457200" y="1143000"/>
            <a:ext cx="2144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splay(</a:t>
            </a:r>
            <a:r>
              <a:rPr lang="el-GR" dirty="0" smtClean="0">
                <a:latin typeface="Calibri" pitchFamily="34" charset="0"/>
              </a:rPr>
              <a:t>1</a:t>
            </a:r>
            <a:r>
              <a:rPr lang="en-US" b="1" dirty="0" smtClean="0">
                <a:latin typeface="Calibri" pitchFamily="34" charset="0"/>
              </a:rPr>
              <a:t>)   </a:t>
            </a:r>
            <a:r>
              <a:rPr lang="el-GR" dirty="0" smtClean="0"/>
              <a:t>(συνέχεια)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Αρθρωτά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splay trees)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152400" y="1143000"/>
            <a:ext cx="8534400" cy="7591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l-GR" b="1" dirty="0"/>
              <a:t>Ιδιότητα</a:t>
            </a:r>
            <a:r>
              <a:rPr lang="en-US" dirty="0"/>
              <a:t>: </a:t>
            </a:r>
            <a:r>
              <a:rPr lang="el-GR" dirty="0" smtClean="0"/>
              <a:t>Σε ένα αρθρωτό δένδρο με     κόμβους η λειτουργία </a:t>
            </a:r>
            <a:r>
              <a:rPr lang="en-US" b="1" dirty="0" smtClean="0">
                <a:latin typeface="Calibri" pitchFamily="34" charset="0"/>
              </a:rPr>
              <a:t>splay</a:t>
            </a:r>
            <a:r>
              <a:rPr lang="en-US" dirty="0" smtClean="0"/>
              <a:t> </a:t>
            </a:r>
            <a:r>
              <a:rPr lang="el-GR" dirty="0" smtClean="0"/>
              <a:t>εκτελείται σε 	  </a:t>
            </a:r>
            <a:r>
              <a:rPr lang="en-US" dirty="0" smtClean="0"/>
              <a:t>                </a:t>
            </a:r>
            <a:r>
              <a:rPr lang="el-GR" dirty="0" smtClean="0"/>
              <a:t>            </a:t>
            </a:r>
          </a:p>
          <a:p>
            <a:pPr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l-GR" dirty="0" smtClean="0"/>
              <a:t>                                 αντισταθμιστικό χρόνο</a:t>
            </a:r>
          </a:p>
        </p:txBody>
      </p:sp>
      <p:pic>
        <p:nvPicPr>
          <p:cNvPr id="9" name="8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96283" y="1550178"/>
            <a:ext cx="913517" cy="278622"/>
          </a:xfrm>
          <a:prstGeom prst="rect">
            <a:avLst/>
          </a:prstGeom>
          <a:noFill/>
          <a:ln/>
          <a:effectLst/>
        </p:spPr>
      </p:pic>
      <p:pic>
        <p:nvPicPr>
          <p:cNvPr id="11" name="10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38600" y="1295400"/>
            <a:ext cx="178135" cy="126369"/>
          </a:xfrm>
          <a:prstGeom prst="rect">
            <a:avLst/>
          </a:prstGeom>
          <a:noFill/>
          <a:ln/>
          <a:effectLst/>
        </p:spPr>
      </p:pic>
      <p:sp>
        <p:nvSpPr>
          <p:cNvPr id="72" name="71 - TextBox"/>
          <p:cNvSpPr txBox="1"/>
          <p:nvPr/>
        </p:nvSpPr>
        <p:spPr>
          <a:xfrm>
            <a:off x="152400" y="1992868"/>
            <a:ext cx="4234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Ομοίως αναλύεται η περίπτωση </a:t>
            </a:r>
            <a:r>
              <a:rPr lang="en-US" dirty="0" err="1" smtClean="0"/>
              <a:t>zig-zag</a:t>
            </a:r>
            <a:endParaRPr lang="el-GR" dirty="0"/>
          </a:p>
        </p:txBody>
      </p:sp>
      <p:sp>
        <p:nvSpPr>
          <p:cNvPr id="140" name="139 - TextBox"/>
          <p:cNvSpPr txBox="1"/>
          <p:nvPr/>
        </p:nvSpPr>
        <p:spPr>
          <a:xfrm>
            <a:off x="152400" y="3364468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Άρα</a:t>
            </a:r>
            <a:endParaRPr lang="el-GR" dirty="0"/>
          </a:p>
        </p:txBody>
      </p:sp>
      <p:pic>
        <p:nvPicPr>
          <p:cNvPr id="49" name="48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3924" y="3429000"/>
            <a:ext cx="4702476" cy="330988"/>
          </a:xfrm>
          <a:prstGeom prst="rect">
            <a:avLst/>
          </a:prstGeom>
          <a:noFill/>
          <a:ln/>
          <a:effectLst/>
        </p:spPr>
      </p:pic>
      <p:sp useBgFill="1">
        <p:nvSpPr>
          <p:cNvPr id="50" name="28 - Ορθογώνιο"/>
          <p:cNvSpPr>
            <a:spLocks noChangeArrowheads="1"/>
          </p:cNvSpPr>
          <p:nvPr/>
        </p:nvSpPr>
        <p:spPr bwMode="auto">
          <a:xfrm>
            <a:off x="0" y="60198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50 - TextBox"/>
          <p:cNvSpPr txBox="1"/>
          <p:nvPr/>
        </p:nvSpPr>
        <p:spPr>
          <a:xfrm>
            <a:off x="152400" y="4038600"/>
            <a:ext cx="3665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Πραγματικό κόστος περιστροφών</a:t>
            </a:r>
            <a:endParaRPr lang="el-GR" dirty="0"/>
          </a:p>
        </p:txBody>
      </p:sp>
      <p:pic>
        <p:nvPicPr>
          <p:cNvPr id="54" name="53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0" y="4114800"/>
            <a:ext cx="583694" cy="178308"/>
          </a:xfrm>
          <a:prstGeom prst="rect">
            <a:avLst/>
          </a:prstGeom>
          <a:noFill/>
        </p:spPr>
      </p:pic>
      <p:sp>
        <p:nvSpPr>
          <p:cNvPr id="56" name="55 - TextBox"/>
          <p:cNvSpPr txBox="1"/>
          <p:nvPr/>
        </p:nvSpPr>
        <p:spPr>
          <a:xfrm>
            <a:off x="152400" y="4507468"/>
            <a:ext cx="4015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Αντισταθμιστικό κόστος περιστροφών</a:t>
            </a:r>
            <a:endParaRPr lang="el-GR" dirty="0"/>
          </a:p>
        </p:txBody>
      </p:sp>
      <p:pic>
        <p:nvPicPr>
          <p:cNvPr id="61" name="60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67200" y="4570576"/>
            <a:ext cx="2347212" cy="306224"/>
          </a:xfrm>
          <a:prstGeom prst="rect">
            <a:avLst/>
          </a:prstGeom>
          <a:noFill/>
          <a:ln/>
          <a:effectLst/>
        </p:spPr>
      </p:pic>
      <p:pic>
        <p:nvPicPr>
          <p:cNvPr id="63" name="62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5800" y="5029200"/>
            <a:ext cx="2667006" cy="330708"/>
          </a:xfrm>
          <a:prstGeom prst="rect">
            <a:avLst/>
          </a:prstGeom>
          <a:noFill/>
        </p:spPr>
      </p:pic>
      <p:grpSp>
        <p:nvGrpSpPr>
          <p:cNvPr id="2" name="89 - Ομάδα"/>
          <p:cNvGrpSpPr/>
          <p:nvPr/>
        </p:nvGrpSpPr>
        <p:grpSpPr>
          <a:xfrm>
            <a:off x="5029200" y="1676400"/>
            <a:ext cx="3893820" cy="1546860"/>
            <a:chOff x="2057400" y="4267200"/>
            <a:chExt cx="5562600" cy="2209800"/>
          </a:xfrm>
        </p:grpSpPr>
        <p:sp>
          <p:nvSpPr>
            <p:cNvPr id="44" name="43 - Έλλειψη"/>
            <p:cNvSpPr/>
            <p:nvPr/>
          </p:nvSpPr>
          <p:spPr bwMode="auto">
            <a:xfrm>
              <a:off x="2971800" y="5334000"/>
              <a:ext cx="304800" cy="304800"/>
            </a:xfrm>
            <a:prstGeom prst="ellipse">
              <a:avLst/>
            </a:prstGeom>
            <a:solidFill>
              <a:srgbClr val="FF66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x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5" name="44 - Ισοσκελές τρίγωνο"/>
            <p:cNvSpPr/>
            <p:nvPr/>
          </p:nvSpPr>
          <p:spPr bwMode="auto">
            <a:xfrm>
              <a:off x="2590800" y="5867400"/>
              <a:ext cx="457200" cy="60960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B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6" name="45 - Έλλειψη"/>
            <p:cNvSpPr/>
            <p:nvPr/>
          </p:nvSpPr>
          <p:spPr bwMode="auto">
            <a:xfrm>
              <a:off x="2590800" y="48006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y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7" name="46 - Έλλειψη"/>
            <p:cNvSpPr/>
            <p:nvPr/>
          </p:nvSpPr>
          <p:spPr bwMode="auto">
            <a:xfrm>
              <a:off x="3200400" y="42672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z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48" name="47 - Ευθεία γραμμή σύνδεσης"/>
            <p:cNvCxnSpPr>
              <a:stCxn id="47" idx="3"/>
              <a:endCxn id="46" idx="7"/>
            </p:cNvCxnSpPr>
            <p:nvPr/>
          </p:nvCxnSpPr>
          <p:spPr bwMode="auto">
            <a:xfrm flipH="1">
              <a:off x="2850963" y="4527363"/>
              <a:ext cx="394074" cy="3178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51 - Ευθεία γραμμή σύνδεσης"/>
            <p:cNvCxnSpPr>
              <a:stCxn id="46" idx="3"/>
              <a:endCxn id="58" idx="0"/>
            </p:cNvCxnSpPr>
            <p:nvPr/>
          </p:nvCxnSpPr>
          <p:spPr bwMode="auto">
            <a:xfrm flipH="1">
              <a:off x="2286000" y="5060763"/>
              <a:ext cx="349437" cy="2732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52 - Ευθεία γραμμή σύνδεσης"/>
            <p:cNvCxnSpPr>
              <a:stCxn id="44" idx="3"/>
              <a:endCxn id="45" idx="0"/>
            </p:cNvCxnSpPr>
            <p:nvPr/>
          </p:nvCxnSpPr>
          <p:spPr bwMode="auto">
            <a:xfrm flipH="1">
              <a:off x="2819400" y="5594163"/>
              <a:ext cx="197037" cy="2732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5" name="54 - Ισοσκελές τρίγωνο"/>
            <p:cNvSpPr/>
            <p:nvPr/>
          </p:nvSpPr>
          <p:spPr bwMode="auto">
            <a:xfrm>
              <a:off x="3200400" y="5867400"/>
              <a:ext cx="457200" cy="60960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C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57" name="56 - Ευθεία γραμμή σύνδεσης"/>
            <p:cNvCxnSpPr>
              <a:stCxn id="44" idx="5"/>
              <a:endCxn id="55" idx="0"/>
            </p:cNvCxnSpPr>
            <p:nvPr/>
          </p:nvCxnSpPr>
          <p:spPr bwMode="auto">
            <a:xfrm>
              <a:off x="3231963" y="5594163"/>
              <a:ext cx="197037" cy="2732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8" name="57 - Ισοσκελές τρίγωνο"/>
            <p:cNvSpPr/>
            <p:nvPr/>
          </p:nvSpPr>
          <p:spPr bwMode="auto">
            <a:xfrm>
              <a:off x="2057400" y="5334000"/>
              <a:ext cx="457200" cy="60960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59" name="58 - Ευθεία γραμμή σύνδεσης"/>
            <p:cNvCxnSpPr>
              <a:stCxn id="46" idx="5"/>
              <a:endCxn id="44" idx="0"/>
            </p:cNvCxnSpPr>
            <p:nvPr/>
          </p:nvCxnSpPr>
          <p:spPr bwMode="auto">
            <a:xfrm>
              <a:off x="2850963" y="5060763"/>
              <a:ext cx="273237" cy="2732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2" name="61 - Ισοσκελές τρίγωνο"/>
            <p:cNvSpPr/>
            <p:nvPr/>
          </p:nvSpPr>
          <p:spPr bwMode="auto">
            <a:xfrm>
              <a:off x="3505200" y="4800600"/>
              <a:ext cx="457200" cy="60960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D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64" name="63 - Ευθεία γραμμή σύνδεσης"/>
            <p:cNvCxnSpPr>
              <a:stCxn id="47" idx="5"/>
              <a:endCxn id="62" idx="0"/>
            </p:cNvCxnSpPr>
            <p:nvPr/>
          </p:nvCxnSpPr>
          <p:spPr bwMode="auto">
            <a:xfrm>
              <a:off x="3460563" y="4527363"/>
              <a:ext cx="273237" cy="2732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9" name="68 - Δεξιό βέλος"/>
            <p:cNvSpPr/>
            <p:nvPr/>
          </p:nvSpPr>
          <p:spPr bwMode="auto">
            <a:xfrm>
              <a:off x="4495800" y="5029200"/>
              <a:ext cx="381000" cy="228600"/>
            </a:xfrm>
            <a:prstGeom prst="rightArrow">
              <a:avLst/>
            </a:prstGeom>
            <a:solidFill>
              <a:srgbClr val="0070C0">
                <a:alpha val="22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0" name="69 - Έλλειψη"/>
            <p:cNvSpPr/>
            <p:nvPr/>
          </p:nvSpPr>
          <p:spPr bwMode="auto">
            <a:xfrm flipH="1">
              <a:off x="6934200" y="48768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z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4" name="73 - Ισοσκελές τρίγωνο"/>
            <p:cNvSpPr/>
            <p:nvPr/>
          </p:nvSpPr>
          <p:spPr bwMode="auto">
            <a:xfrm flipH="1">
              <a:off x="7162800" y="5410200"/>
              <a:ext cx="457200" cy="60960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D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8" name="77 - Έλλειψη"/>
            <p:cNvSpPr/>
            <p:nvPr/>
          </p:nvSpPr>
          <p:spPr bwMode="auto">
            <a:xfrm flipH="1">
              <a:off x="5486400" y="48006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y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9" name="78 - Έλλειψη"/>
            <p:cNvSpPr/>
            <p:nvPr/>
          </p:nvSpPr>
          <p:spPr bwMode="auto">
            <a:xfrm flipH="1">
              <a:off x="6172200" y="4267200"/>
              <a:ext cx="304800" cy="304800"/>
            </a:xfrm>
            <a:prstGeom prst="ellipse">
              <a:avLst/>
            </a:prstGeom>
            <a:solidFill>
              <a:srgbClr val="FF66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x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81" name="80 - Ευθεία γραμμή σύνδεσης"/>
            <p:cNvCxnSpPr>
              <a:stCxn id="79" idx="5"/>
              <a:endCxn id="78" idx="1"/>
            </p:cNvCxnSpPr>
            <p:nvPr/>
          </p:nvCxnSpPr>
          <p:spPr bwMode="auto">
            <a:xfrm flipH="1">
              <a:off x="5746563" y="4527363"/>
              <a:ext cx="470274" cy="3178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81 - Ευθεία γραμμή σύνδεσης"/>
            <p:cNvCxnSpPr>
              <a:stCxn id="79" idx="3"/>
              <a:endCxn id="70" idx="7"/>
            </p:cNvCxnSpPr>
            <p:nvPr/>
          </p:nvCxnSpPr>
          <p:spPr bwMode="auto">
            <a:xfrm>
              <a:off x="6432363" y="4527363"/>
              <a:ext cx="546474" cy="3940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82 - Ευθεία γραμμή σύνδεσης"/>
            <p:cNvCxnSpPr>
              <a:stCxn id="70" idx="3"/>
              <a:endCxn id="74" idx="0"/>
            </p:cNvCxnSpPr>
            <p:nvPr/>
          </p:nvCxnSpPr>
          <p:spPr bwMode="auto">
            <a:xfrm>
              <a:off x="7194363" y="5136963"/>
              <a:ext cx="197037" cy="2732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4" name="83 - Ισοσκελές τρίγωνο"/>
            <p:cNvSpPr/>
            <p:nvPr/>
          </p:nvSpPr>
          <p:spPr bwMode="auto">
            <a:xfrm flipH="1">
              <a:off x="6553200" y="5410200"/>
              <a:ext cx="457200" cy="60960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C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85" name="84 - Ευθεία γραμμή σύνδεσης"/>
            <p:cNvCxnSpPr>
              <a:stCxn id="70" idx="5"/>
              <a:endCxn id="84" idx="0"/>
            </p:cNvCxnSpPr>
            <p:nvPr/>
          </p:nvCxnSpPr>
          <p:spPr bwMode="auto">
            <a:xfrm flipH="1">
              <a:off x="6781800" y="5136963"/>
              <a:ext cx="197037" cy="2732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6" name="85 - Ισοσκελές τρίγωνο"/>
            <p:cNvSpPr/>
            <p:nvPr/>
          </p:nvSpPr>
          <p:spPr bwMode="auto">
            <a:xfrm flipH="1">
              <a:off x="5715000" y="5410200"/>
              <a:ext cx="457200" cy="60960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B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87" name="86 - Ευθεία γραμμή σύνδεσης"/>
            <p:cNvCxnSpPr>
              <a:stCxn id="78" idx="3"/>
              <a:endCxn id="86" idx="0"/>
            </p:cNvCxnSpPr>
            <p:nvPr/>
          </p:nvCxnSpPr>
          <p:spPr bwMode="auto">
            <a:xfrm>
              <a:off x="5746563" y="5060763"/>
              <a:ext cx="197037" cy="3494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8" name="87 - Ισοσκελές τρίγωνο"/>
            <p:cNvSpPr/>
            <p:nvPr/>
          </p:nvSpPr>
          <p:spPr bwMode="auto">
            <a:xfrm flipH="1">
              <a:off x="5105400" y="5410200"/>
              <a:ext cx="457200" cy="60960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89" name="88 - Ευθεία γραμμή σύνδεσης"/>
            <p:cNvCxnSpPr>
              <a:stCxn id="78" idx="5"/>
              <a:endCxn id="88" idx="0"/>
            </p:cNvCxnSpPr>
            <p:nvPr/>
          </p:nvCxnSpPr>
          <p:spPr bwMode="auto">
            <a:xfrm flipH="1">
              <a:off x="5334000" y="5060763"/>
              <a:ext cx="197037" cy="3494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Αρθρωτά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splay trees)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152400" y="1143000"/>
            <a:ext cx="8534400" cy="7591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l-GR" b="1" dirty="0"/>
              <a:t>Ιδιότητα</a:t>
            </a:r>
            <a:r>
              <a:rPr lang="en-US" dirty="0"/>
              <a:t>: </a:t>
            </a:r>
            <a:r>
              <a:rPr lang="el-GR" dirty="0" smtClean="0"/>
              <a:t>Σε ένα αρθρωτό δένδρο με     κόμβους η λειτουργία </a:t>
            </a:r>
            <a:r>
              <a:rPr lang="en-US" b="1" dirty="0" smtClean="0">
                <a:latin typeface="Calibri" pitchFamily="34" charset="0"/>
              </a:rPr>
              <a:t>splay</a:t>
            </a:r>
            <a:r>
              <a:rPr lang="en-US" dirty="0" smtClean="0"/>
              <a:t> </a:t>
            </a:r>
            <a:r>
              <a:rPr lang="el-GR" dirty="0" smtClean="0"/>
              <a:t>εκτελείται σε 	  </a:t>
            </a:r>
            <a:r>
              <a:rPr lang="en-US" dirty="0" smtClean="0"/>
              <a:t>                </a:t>
            </a:r>
            <a:r>
              <a:rPr lang="el-GR" dirty="0" smtClean="0"/>
              <a:t>            </a:t>
            </a:r>
          </a:p>
          <a:p>
            <a:pPr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l-GR" dirty="0" smtClean="0"/>
              <a:t>                                 αντισταθμιστικό χρόνο</a:t>
            </a:r>
          </a:p>
        </p:txBody>
      </p:sp>
      <p:pic>
        <p:nvPicPr>
          <p:cNvPr id="9" name="8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96283" y="1550178"/>
            <a:ext cx="913517" cy="278622"/>
          </a:xfrm>
          <a:prstGeom prst="rect">
            <a:avLst/>
          </a:prstGeom>
          <a:noFill/>
          <a:ln/>
          <a:effectLst/>
        </p:spPr>
      </p:pic>
      <p:pic>
        <p:nvPicPr>
          <p:cNvPr id="11" name="10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38600" y="1295400"/>
            <a:ext cx="178135" cy="126369"/>
          </a:xfrm>
          <a:prstGeom prst="rect">
            <a:avLst/>
          </a:prstGeom>
          <a:noFill/>
          <a:ln/>
          <a:effectLst/>
        </p:spPr>
      </p:pic>
      <p:sp>
        <p:nvSpPr>
          <p:cNvPr id="72" name="71 - TextBox"/>
          <p:cNvSpPr txBox="1"/>
          <p:nvPr/>
        </p:nvSpPr>
        <p:spPr>
          <a:xfrm>
            <a:off x="152400" y="1992868"/>
            <a:ext cx="2392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Τερματική περίπτωση</a:t>
            </a:r>
            <a:endParaRPr lang="el-GR" dirty="0"/>
          </a:p>
        </p:txBody>
      </p:sp>
      <p:sp useBgFill="1">
        <p:nvSpPr>
          <p:cNvPr id="50" name="28 - Ορθογώνιο"/>
          <p:cNvSpPr>
            <a:spLocks noChangeArrowheads="1"/>
          </p:cNvSpPr>
          <p:nvPr/>
        </p:nvSpPr>
        <p:spPr bwMode="auto">
          <a:xfrm>
            <a:off x="0" y="60198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grpSp>
        <p:nvGrpSpPr>
          <p:cNvPr id="2" name="97 - Ομάδα"/>
          <p:cNvGrpSpPr/>
          <p:nvPr/>
        </p:nvGrpSpPr>
        <p:grpSpPr>
          <a:xfrm>
            <a:off x="5486400" y="1722120"/>
            <a:ext cx="3307080" cy="1173480"/>
            <a:chOff x="2057400" y="4267200"/>
            <a:chExt cx="4724400" cy="1676400"/>
          </a:xfrm>
        </p:grpSpPr>
        <p:sp>
          <p:nvSpPr>
            <p:cNvPr id="60" name="59 - Έλλειψη"/>
            <p:cNvSpPr/>
            <p:nvPr/>
          </p:nvSpPr>
          <p:spPr bwMode="auto">
            <a:xfrm>
              <a:off x="2438400" y="4800600"/>
              <a:ext cx="304800" cy="304800"/>
            </a:xfrm>
            <a:prstGeom prst="ellipse">
              <a:avLst/>
            </a:prstGeom>
            <a:solidFill>
              <a:srgbClr val="FF66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x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5" name="64 - Ισοσκελές τρίγωνο"/>
            <p:cNvSpPr/>
            <p:nvPr/>
          </p:nvSpPr>
          <p:spPr bwMode="auto">
            <a:xfrm>
              <a:off x="2057400" y="5334000"/>
              <a:ext cx="457200" cy="60960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6" name="65 - Έλλειψη"/>
            <p:cNvSpPr/>
            <p:nvPr/>
          </p:nvSpPr>
          <p:spPr bwMode="auto">
            <a:xfrm>
              <a:off x="2971800" y="42672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y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67" name="66 - Ευθεία γραμμή σύνδεσης"/>
            <p:cNvCxnSpPr>
              <a:stCxn id="66" idx="3"/>
              <a:endCxn id="60" idx="7"/>
            </p:cNvCxnSpPr>
            <p:nvPr/>
          </p:nvCxnSpPr>
          <p:spPr bwMode="auto">
            <a:xfrm flipH="1">
              <a:off x="2698563" y="4527363"/>
              <a:ext cx="317874" cy="3178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67 - Ευθεία γραμμή σύνδεσης"/>
            <p:cNvCxnSpPr>
              <a:stCxn id="60" idx="3"/>
              <a:endCxn id="65" idx="0"/>
            </p:cNvCxnSpPr>
            <p:nvPr/>
          </p:nvCxnSpPr>
          <p:spPr bwMode="auto">
            <a:xfrm flipH="1">
              <a:off x="2286000" y="5060763"/>
              <a:ext cx="197037" cy="2732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" name="70 - Ισοσκελές τρίγωνο"/>
            <p:cNvSpPr/>
            <p:nvPr/>
          </p:nvSpPr>
          <p:spPr bwMode="auto">
            <a:xfrm>
              <a:off x="2667000" y="5334000"/>
              <a:ext cx="457200" cy="60960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B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73" name="72 - Ευθεία γραμμή σύνδεσης"/>
            <p:cNvCxnSpPr>
              <a:stCxn id="60" idx="5"/>
              <a:endCxn id="71" idx="0"/>
            </p:cNvCxnSpPr>
            <p:nvPr/>
          </p:nvCxnSpPr>
          <p:spPr bwMode="auto">
            <a:xfrm>
              <a:off x="2698563" y="5060763"/>
              <a:ext cx="197037" cy="2732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5" name="74 - Ισοσκελές τρίγωνο"/>
            <p:cNvSpPr/>
            <p:nvPr/>
          </p:nvSpPr>
          <p:spPr bwMode="auto">
            <a:xfrm>
              <a:off x="3200400" y="4800600"/>
              <a:ext cx="457200" cy="60960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C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76" name="75 - Ευθεία γραμμή σύνδεσης"/>
            <p:cNvCxnSpPr>
              <a:stCxn id="66" idx="5"/>
              <a:endCxn id="75" idx="0"/>
            </p:cNvCxnSpPr>
            <p:nvPr/>
          </p:nvCxnSpPr>
          <p:spPr bwMode="auto">
            <a:xfrm>
              <a:off x="3231963" y="4527363"/>
              <a:ext cx="197037" cy="2732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" name="76 - Δεξιό βέλος"/>
            <p:cNvSpPr/>
            <p:nvPr/>
          </p:nvSpPr>
          <p:spPr bwMode="auto">
            <a:xfrm>
              <a:off x="4191000" y="4800600"/>
              <a:ext cx="381000" cy="228600"/>
            </a:xfrm>
            <a:prstGeom prst="rightArrow">
              <a:avLst/>
            </a:prstGeom>
            <a:solidFill>
              <a:srgbClr val="0070C0">
                <a:alpha val="22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0" name="79 - Έλλειψη"/>
            <p:cNvSpPr/>
            <p:nvPr/>
          </p:nvSpPr>
          <p:spPr bwMode="auto">
            <a:xfrm flipH="1">
              <a:off x="6096000" y="48006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y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0" name="89 - Έλλειψη"/>
            <p:cNvSpPr/>
            <p:nvPr/>
          </p:nvSpPr>
          <p:spPr bwMode="auto">
            <a:xfrm flipH="1">
              <a:off x="5562600" y="4267200"/>
              <a:ext cx="304800" cy="304800"/>
            </a:xfrm>
            <a:prstGeom prst="ellipse">
              <a:avLst/>
            </a:prstGeom>
            <a:solidFill>
              <a:srgbClr val="FF66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x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1" name="90 - Ευθεία γραμμή σύνδεσης"/>
            <p:cNvCxnSpPr>
              <a:stCxn id="90" idx="3"/>
              <a:endCxn id="80" idx="7"/>
            </p:cNvCxnSpPr>
            <p:nvPr/>
          </p:nvCxnSpPr>
          <p:spPr bwMode="auto">
            <a:xfrm>
              <a:off x="5822763" y="4527363"/>
              <a:ext cx="317874" cy="3178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2" name="91 - Ισοσκελές τρίγωνο"/>
            <p:cNvSpPr/>
            <p:nvPr/>
          </p:nvSpPr>
          <p:spPr bwMode="auto">
            <a:xfrm flipH="1">
              <a:off x="6324600" y="5334000"/>
              <a:ext cx="457200" cy="60960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C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3" name="92 - Ευθεία γραμμή σύνδεσης"/>
            <p:cNvCxnSpPr>
              <a:stCxn id="80" idx="3"/>
              <a:endCxn id="92" idx="0"/>
            </p:cNvCxnSpPr>
            <p:nvPr/>
          </p:nvCxnSpPr>
          <p:spPr bwMode="auto">
            <a:xfrm>
              <a:off x="6356163" y="5060763"/>
              <a:ext cx="197037" cy="2732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4" name="93 - Ισοσκελές τρίγωνο"/>
            <p:cNvSpPr/>
            <p:nvPr/>
          </p:nvSpPr>
          <p:spPr bwMode="auto">
            <a:xfrm flipH="1">
              <a:off x="5715000" y="5334000"/>
              <a:ext cx="457200" cy="60960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B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5" name="94 - Ευθεία γραμμή σύνδεσης"/>
            <p:cNvCxnSpPr>
              <a:stCxn id="80" idx="5"/>
              <a:endCxn id="94" idx="0"/>
            </p:cNvCxnSpPr>
            <p:nvPr/>
          </p:nvCxnSpPr>
          <p:spPr bwMode="auto">
            <a:xfrm flipH="1">
              <a:off x="5943600" y="5060763"/>
              <a:ext cx="197037" cy="2732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6" name="95 - Ισοσκελές τρίγωνο"/>
            <p:cNvSpPr/>
            <p:nvPr/>
          </p:nvSpPr>
          <p:spPr bwMode="auto">
            <a:xfrm flipH="1">
              <a:off x="5181600" y="4800600"/>
              <a:ext cx="457200" cy="60960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7" name="96 - Ευθεία γραμμή σύνδεσης"/>
            <p:cNvCxnSpPr>
              <a:stCxn id="90" idx="5"/>
              <a:endCxn id="96" idx="0"/>
            </p:cNvCxnSpPr>
            <p:nvPr/>
          </p:nvCxnSpPr>
          <p:spPr bwMode="auto">
            <a:xfrm flipH="1">
              <a:off x="5410200" y="4527363"/>
              <a:ext cx="197037" cy="2732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9" name="98 - TextBox"/>
          <p:cNvSpPr txBox="1"/>
          <p:nvPr/>
        </p:nvSpPr>
        <p:spPr>
          <a:xfrm>
            <a:off x="152400" y="3352800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Ισχύουν</a:t>
            </a:r>
            <a:endParaRPr lang="el-GR" dirty="0"/>
          </a:p>
        </p:txBody>
      </p:sp>
      <p:pic>
        <p:nvPicPr>
          <p:cNvPr id="102" name="101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19200" y="3417041"/>
            <a:ext cx="4296887" cy="305068"/>
          </a:xfrm>
          <a:prstGeom prst="rect">
            <a:avLst/>
          </a:prstGeom>
          <a:noFill/>
          <a:ln/>
          <a:effectLst/>
        </p:spPr>
      </p:pic>
      <p:pic>
        <p:nvPicPr>
          <p:cNvPr id="103" name="102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43000" y="3798039"/>
            <a:ext cx="4221315" cy="305118"/>
          </a:xfrm>
          <a:prstGeom prst="rect">
            <a:avLst/>
          </a:prstGeom>
          <a:noFill/>
          <a:ln/>
          <a:effectLst/>
        </p:spPr>
      </p:pic>
      <p:pic>
        <p:nvPicPr>
          <p:cNvPr id="106" name="105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1102" y="4469662"/>
            <a:ext cx="6710298" cy="330939"/>
          </a:xfrm>
          <a:prstGeom prst="rect">
            <a:avLst/>
          </a:prstGeom>
          <a:noFill/>
          <a:ln/>
          <a:effectLst/>
        </p:spPr>
      </p:pic>
      <p:sp>
        <p:nvSpPr>
          <p:cNvPr id="105" name="104 - TextBox"/>
          <p:cNvSpPr txBox="1"/>
          <p:nvPr/>
        </p:nvSpPr>
        <p:spPr>
          <a:xfrm>
            <a:off x="152400" y="4026932"/>
            <a:ext cx="481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και</a:t>
            </a:r>
            <a:endParaRPr lang="el-GR" dirty="0"/>
          </a:p>
        </p:txBody>
      </p:sp>
      <p:pic>
        <p:nvPicPr>
          <p:cNvPr id="108" name="107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32480" y="4926862"/>
            <a:ext cx="5082720" cy="330918"/>
          </a:xfrm>
          <a:prstGeom prst="rect">
            <a:avLst/>
          </a:prstGeom>
          <a:noFill/>
          <a:ln/>
          <a:effectLst/>
        </p:spPr>
      </p:pic>
      <p:sp>
        <p:nvSpPr>
          <p:cNvPr id="109" name="108 - Μείον"/>
          <p:cNvSpPr/>
          <p:nvPr/>
        </p:nvSpPr>
        <p:spPr bwMode="auto">
          <a:xfrm rot="18686232">
            <a:off x="2685628" y="4926261"/>
            <a:ext cx="492972" cy="349644"/>
          </a:xfrm>
          <a:prstGeom prst="mathMinus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0" name="109 - Μείον"/>
          <p:cNvSpPr/>
          <p:nvPr/>
        </p:nvSpPr>
        <p:spPr bwMode="auto">
          <a:xfrm rot="18686232">
            <a:off x="6448499" y="4926261"/>
            <a:ext cx="492972" cy="349644"/>
          </a:xfrm>
          <a:prstGeom prst="mathMinus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12" name="111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58851" y="5410200"/>
            <a:ext cx="2313149" cy="30496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Αρθρωτά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splay trees)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152400" y="1143000"/>
            <a:ext cx="8534400" cy="7591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l-GR" b="1" dirty="0"/>
              <a:t>Ιδιότητα</a:t>
            </a:r>
            <a:r>
              <a:rPr lang="en-US" dirty="0"/>
              <a:t>: </a:t>
            </a:r>
            <a:r>
              <a:rPr lang="el-GR" dirty="0" smtClean="0"/>
              <a:t>Σε ένα αρθρωτό δένδρο με     κόμβους η λειτουργία </a:t>
            </a:r>
            <a:r>
              <a:rPr lang="en-US" b="1" dirty="0" smtClean="0">
                <a:latin typeface="Calibri" pitchFamily="34" charset="0"/>
              </a:rPr>
              <a:t>splay</a:t>
            </a:r>
            <a:r>
              <a:rPr lang="en-US" dirty="0" smtClean="0"/>
              <a:t> </a:t>
            </a:r>
            <a:r>
              <a:rPr lang="el-GR" dirty="0" smtClean="0"/>
              <a:t>εκτελείται σε 	  </a:t>
            </a:r>
            <a:r>
              <a:rPr lang="en-US" dirty="0" smtClean="0"/>
              <a:t>                </a:t>
            </a:r>
            <a:r>
              <a:rPr lang="el-GR" dirty="0" smtClean="0"/>
              <a:t>            </a:t>
            </a:r>
          </a:p>
          <a:p>
            <a:pPr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l-GR" dirty="0" smtClean="0"/>
              <a:t>                                 αντισταθμιστικό χρόνο</a:t>
            </a:r>
          </a:p>
        </p:txBody>
      </p:sp>
      <p:pic>
        <p:nvPicPr>
          <p:cNvPr id="9" name="8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96283" y="1550178"/>
            <a:ext cx="913517" cy="278622"/>
          </a:xfrm>
          <a:prstGeom prst="rect">
            <a:avLst/>
          </a:prstGeom>
          <a:noFill/>
          <a:ln/>
          <a:effectLst/>
        </p:spPr>
      </p:pic>
      <p:pic>
        <p:nvPicPr>
          <p:cNvPr id="11" name="10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38600" y="1295400"/>
            <a:ext cx="178135" cy="126369"/>
          </a:xfrm>
          <a:prstGeom prst="rect">
            <a:avLst/>
          </a:prstGeom>
          <a:noFill/>
          <a:ln/>
          <a:effectLst/>
        </p:spPr>
      </p:pic>
      <p:sp>
        <p:nvSpPr>
          <p:cNvPr id="72" name="71 - TextBox"/>
          <p:cNvSpPr txBox="1"/>
          <p:nvPr/>
        </p:nvSpPr>
        <p:spPr>
          <a:xfrm>
            <a:off x="152400" y="1992868"/>
            <a:ext cx="2392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Τερματική περίπτωση</a:t>
            </a:r>
            <a:endParaRPr lang="el-GR" dirty="0"/>
          </a:p>
        </p:txBody>
      </p:sp>
      <p:grpSp>
        <p:nvGrpSpPr>
          <p:cNvPr id="2" name="97 - Ομάδα"/>
          <p:cNvGrpSpPr/>
          <p:nvPr/>
        </p:nvGrpSpPr>
        <p:grpSpPr>
          <a:xfrm>
            <a:off x="5486400" y="1722120"/>
            <a:ext cx="3307080" cy="1173480"/>
            <a:chOff x="2057400" y="4267200"/>
            <a:chExt cx="4724400" cy="1676400"/>
          </a:xfrm>
        </p:grpSpPr>
        <p:sp>
          <p:nvSpPr>
            <p:cNvPr id="60" name="59 - Έλλειψη"/>
            <p:cNvSpPr/>
            <p:nvPr/>
          </p:nvSpPr>
          <p:spPr bwMode="auto">
            <a:xfrm>
              <a:off x="2438400" y="4800600"/>
              <a:ext cx="304800" cy="304800"/>
            </a:xfrm>
            <a:prstGeom prst="ellipse">
              <a:avLst/>
            </a:prstGeom>
            <a:solidFill>
              <a:srgbClr val="FF66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x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5" name="64 - Ισοσκελές τρίγωνο"/>
            <p:cNvSpPr/>
            <p:nvPr/>
          </p:nvSpPr>
          <p:spPr bwMode="auto">
            <a:xfrm>
              <a:off x="2057400" y="5334000"/>
              <a:ext cx="457200" cy="60960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6" name="65 - Έλλειψη"/>
            <p:cNvSpPr/>
            <p:nvPr/>
          </p:nvSpPr>
          <p:spPr bwMode="auto">
            <a:xfrm>
              <a:off x="2971800" y="42672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y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67" name="66 - Ευθεία γραμμή σύνδεσης"/>
            <p:cNvCxnSpPr>
              <a:stCxn id="66" idx="3"/>
              <a:endCxn id="60" idx="7"/>
            </p:cNvCxnSpPr>
            <p:nvPr/>
          </p:nvCxnSpPr>
          <p:spPr bwMode="auto">
            <a:xfrm flipH="1">
              <a:off x="2698563" y="4527363"/>
              <a:ext cx="317874" cy="3178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67 - Ευθεία γραμμή σύνδεσης"/>
            <p:cNvCxnSpPr>
              <a:stCxn id="60" idx="3"/>
              <a:endCxn id="65" idx="0"/>
            </p:cNvCxnSpPr>
            <p:nvPr/>
          </p:nvCxnSpPr>
          <p:spPr bwMode="auto">
            <a:xfrm flipH="1">
              <a:off x="2286000" y="5060763"/>
              <a:ext cx="197037" cy="2732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" name="70 - Ισοσκελές τρίγωνο"/>
            <p:cNvSpPr/>
            <p:nvPr/>
          </p:nvSpPr>
          <p:spPr bwMode="auto">
            <a:xfrm>
              <a:off x="2667000" y="5334000"/>
              <a:ext cx="457200" cy="60960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B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73" name="72 - Ευθεία γραμμή σύνδεσης"/>
            <p:cNvCxnSpPr>
              <a:stCxn id="60" idx="5"/>
              <a:endCxn id="71" idx="0"/>
            </p:cNvCxnSpPr>
            <p:nvPr/>
          </p:nvCxnSpPr>
          <p:spPr bwMode="auto">
            <a:xfrm>
              <a:off x="2698563" y="5060763"/>
              <a:ext cx="197037" cy="2732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5" name="74 - Ισοσκελές τρίγωνο"/>
            <p:cNvSpPr/>
            <p:nvPr/>
          </p:nvSpPr>
          <p:spPr bwMode="auto">
            <a:xfrm>
              <a:off x="3200400" y="4800600"/>
              <a:ext cx="457200" cy="60960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C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76" name="75 - Ευθεία γραμμή σύνδεσης"/>
            <p:cNvCxnSpPr>
              <a:stCxn id="66" idx="5"/>
              <a:endCxn id="75" idx="0"/>
            </p:cNvCxnSpPr>
            <p:nvPr/>
          </p:nvCxnSpPr>
          <p:spPr bwMode="auto">
            <a:xfrm>
              <a:off x="3231963" y="4527363"/>
              <a:ext cx="197037" cy="2732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" name="76 - Δεξιό βέλος"/>
            <p:cNvSpPr/>
            <p:nvPr/>
          </p:nvSpPr>
          <p:spPr bwMode="auto">
            <a:xfrm>
              <a:off x="4191000" y="4800600"/>
              <a:ext cx="381000" cy="228600"/>
            </a:xfrm>
            <a:prstGeom prst="rightArrow">
              <a:avLst/>
            </a:prstGeom>
            <a:solidFill>
              <a:srgbClr val="0070C0">
                <a:alpha val="22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0" name="79 - Έλλειψη"/>
            <p:cNvSpPr/>
            <p:nvPr/>
          </p:nvSpPr>
          <p:spPr bwMode="auto">
            <a:xfrm flipH="1">
              <a:off x="6096000" y="48006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y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0" name="89 - Έλλειψη"/>
            <p:cNvSpPr/>
            <p:nvPr/>
          </p:nvSpPr>
          <p:spPr bwMode="auto">
            <a:xfrm flipH="1">
              <a:off x="5562600" y="4267200"/>
              <a:ext cx="304800" cy="304800"/>
            </a:xfrm>
            <a:prstGeom prst="ellipse">
              <a:avLst/>
            </a:prstGeom>
            <a:solidFill>
              <a:srgbClr val="FF66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x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1" name="90 - Ευθεία γραμμή σύνδεσης"/>
            <p:cNvCxnSpPr>
              <a:stCxn id="90" idx="3"/>
              <a:endCxn id="80" idx="7"/>
            </p:cNvCxnSpPr>
            <p:nvPr/>
          </p:nvCxnSpPr>
          <p:spPr bwMode="auto">
            <a:xfrm>
              <a:off x="5822763" y="4527363"/>
              <a:ext cx="317874" cy="3178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2" name="91 - Ισοσκελές τρίγωνο"/>
            <p:cNvSpPr/>
            <p:nvPr/>
          </p:nvSpPr>
          <p:spPr bwMode="auto">
            <a:xfrm flipH="1">
              <a:off x="6324600" y="5334000"/>
              <a:ext cx="457200" cy="60960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C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3" name="92 - Ευθεία γραμμή σύνδεσης"/>
            <p:cNvCxnSpPr>
              <a:stCxn id="80" idx="3"/>
              <a:endCxn id="92" idx="0"/>
            </p:cNvCxnSpPr>
            <p:nvPr/>
          </p:nvCxnSpPr>
          <p:spPr bwMode="auto">
            <a:xfrm>
              <a:off x="6356163" y="5060763"/>
              <a:ext cx="197037" cy="2732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4" name="93 - Ισοσκελές τρίγωνο"/>
            <p:cNvSpPr/>
            <p:nvPr/>
          </p:nvSpPr>
          <p:spPr bwMode="auto">
            <a:xfrm flipH="1">
              <a:off x="5715000" y="5334000"/>
              <a:ext cx="457200" cy="60960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B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5" name="94 - Ευθεία γραμμή σύνδεσης"/>
            <p:cNvCxnSpPr>
              <a:stCxn id="80" idx="5"/>
              <a:endCxn id="94" idx="0"/>
            </p:cNvCxnSpPr>
            <p:nvPr/>
          </p:nvCxnSpPr>
          <p:spPr bwMode="auto">
            <a:xfrm flipH="1">
              <a:off x="5943600" y="5060763"/>
              <a:ext cx="197037" cy="2732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6" name="95 - Ισοσκελές τρίγωνο"/>
            <p:cNvSpPr/>
            <p:nvPr/>
          </p:nvSpPr>
          <p:spPr bwMode="auto">
            <a:xfrm flipH="1">
              <a:off x="5181600" y="4800600"/>
              <a:ext cx="457200" cy="60960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7" name="96 - Ευθεία γραμμή σύνδεσης"/>
            <p:cNvCxnSpPr>
              <a:stCxn id="90" idx="5"/>
              <a:endCxn id="96" idx="0"/>
            </p:cNvCxnSpPr>
            <p:nvPr/>
          </p:nvCxnSpPr>
          <p:spPr bwMode="auto">
            <a:xfrm flipH="1">
              <a:off x="5410200" y="4527363"/>
              <a:ext cx="197037" cy="2732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9" name="98 - TextBox"/>
          <p:cNvSpPr txBox="1"/>
          <p:nvPr/>
        </p:nvSpPr>
        <p:spPr>
          <a:xfrm>
            <a:off x="152400" y="3352800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Ισχύουν</a:t>
            </a:r>
            <a:endParaRPr lang="el-GR" dirty="0"/>
          </a:p>
        </p:txBody>
      </p:sp>
      <p:pic>
        <p:nvPicPr>
          <p:cNvPr id="102" name="101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19200" y="3417041"/>
            <a:ext cx="4296887" cy="305068"/>
          </a:xfrm>
          <a:prstGeom prst="rect">
            <a:avLst/>
          </a:prstGeom>
          <a:noFill/>
          <a:ln/>
          <a:effectLst/>
        </p:spPr>
      </p:pic>
      <p:pic>
        <p:nvPicPr>
          <p:cNvPr id="103" name="102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43000" y="3798039"/>
            <a:ext cx="4221315" cy="305118"/>
          </a:xfrm>
          <a:prstGeom prst="rect">
            <a:avLst/>
          </a:prstGeom>
          <a:noFill/>
          <a:ln/>
          <a:effectLst/>
        </p:spPr>
      </p:pic>
      <p:pic>
        <p:nvPicPr>
          <p:cNvPr id="106" name="105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1102" y="4469662"/>
            <a:ext cx="6710298" cy="330939"/>
          </a:xfrm>
          <a:prstGeom prst="rect">
            <a:avLst/>
          </a:prstGeom>
          <a:noFill/>
          <a:ln/>
          <a:effectLst/>
        </p:spPr>
      </p:pic>
      <p:sp>
        <p:nvSpPr>
          <p:cNvPr id="105" name="104 - TextBox"/>
          <p:cNvSpPr txBox="1"/>
          <p:nvPr/>
        </p:nvSpPr>
        <p:spPr>
          <a:xfrm>
            <a:off x="152400" y="4026932"/>
            <a:ext cx="481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και</a:t>
            </a:r>
            <a:endParaRPr lang="el-GR" dirty="0"/>
          </a:p>
        </p:txBody>
      </p:sp>
      <p:pic>
        <p:nvPicPr>
          <p:cNvPr id="108" name="107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32480" y="4926862"/>
            <a:ext cx="5082720" cy="330918"/>
          </a:xfrm>
          <a:prstGeom prst="rect">
            <a:avLst/>
          </a:prstGeom>
          <a:noFill/>
          <a:ln/>
          <a:effectLst/>
        </p:spPr>
      </p:pic>
      <p:sp>
        <p:nvSpPr>
          <p:cNvPr id="109" name="108 - Μείον"/>
          <p:cNvSpPr/>
          <p:nvPr/>
        </p:nvSpPr>
        <p:spPr bwMode="auto">
          <a:xfrm rot="18686232">
            <a:off x="2685628" y="4926261"/>
            <a:ext cx="492972" cy="349644"/>
          </a:xfrm>
          <a:prstGeom prst="mathMinus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0" name="109 - Μείον"/>
          <p:cNvSpPr/>
          <p:nvPr/>
        </p:nvSpPr>
        <p:spPr bwMode="auto">
          <a:xfrm rot="18686232">
            <a:off x="6448499" y="4926261"/>
            <a:ext cx="492972" cy="349644"/>
          </a:xfrm>
          <a:prstGeom prst="mathMinus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3" name="42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56488" y="5410200"/>
            <a:ext cx="4753912" cy="305031"/>
          </a:xfrm>
          <a:prstGeom prst="rect">
            <a:avLst/>
          </a:prstGeom>
          <a:noFill/>
          <a:ln/>
          <a:effectLst/>
        </p:spPr>
      </p:pic>
      <p:sp useBgFill="1">
        <p:nvSpPr>
          <p:cNvPr id="42" name="28 - Ορθογώνιο"/>
          <p:cNvSpPr>
            <a:spLocks noChangeArrowheads="1"/>
          </p:cNvSpPr>
          <p:nvPr/>
        </p:nvSpPr>
        <p:spPr bwMode="auto">
          <a:xfrm>
            <a:off x="0" y="60198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pic>
        <p:nvPicPr>
          <p:cNvPr id="45" name="44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86000" y="5867400"/>
            <a:ext cx="2669314" cy="33099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Αρθρωτά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splay trees)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152400" y="1143000"/>
            <a:ext cx="8534400" cy="7591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l-GR" b="1" dirty="0"/>
              <a:t>Ιδιότητα</a:t>
            </a:r>
            <a:r>
              <a:rPr lang="en-US" dirty="0"/>
              <a:t>: </a:t>
            </a:r>
            <a:r>
              <a:rPr lang="el-GR" dirty="0" smtClean="0"/>
              <a:t>Σε ένα αρθρωτό δένδρο με     κόμβους η λειτουργία </a:t>
            </a:r>
            <a:r>
              <a:rPr lang="en-US" b="1" dirty="0" smtClean="0">
                <a:latin typeface="Calibri" pitchFamily="34" charset="0"/>
              </a:rPr>
              <a:t>splay</a:t>
            </a:r>
            <a:r>
              <a:rPr lang="en-US" dirty="0" smtClean="0"/>
              <a:t> </a:t>
            </a:r>
            <a:r>
              <a:rPr lang="el-GR" dirty="0" smtClean="0"/>
              <a:t>εκτελείται σε 	  </a:t>
            </a:r>
            <a:r>
              <a:rPr lang="en-US" dirty="0" smtClean="0"/>
              <a:t>                </a:t>
            </a:r>
            <a:r>
              <a:rPr lang="el-GR" dirty="0" smtClean="0"/>
              <a:t>            </a:t>
            </a:r>
          </a:p>
          <a:p>
            <a:pPr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l-GR" dirty="0" smtClean="0"/>
              <a:t>                                 αντισταθμιστικό χρόνο</a:t>
            </a:r>
          </a:p>
        </p:txBody>
      </p:sp>
      <p:pic>
        <p:nvPicPr>
          <p:cNvPr id="9" name="8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96283" y="1550178"/>
            <a:ext cx="913517" cy="278622"/>
          </a:xfrm>
          <a:prstGeom prst="rect">
            <a:avLst/>
          </a:prstGeom>
          <a:noFill/>
          <a:ln/>
          <a:effectLst/>
        </p:spPr>
      </p:pic>
      <p:pic>
        <p:nvPicPr>
          <p:cNvPr id="11" name="10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38600" y="1295400"/>
            <a:ext cx="178135" cy="126369"/>
          </a:xfrm>
          <a:prstGeom prst="rect">
            <a:avLst/>
          </a:prstGeom>
          <a:noFill/>
          <a:ln/>
          <a:effectLst/>
        </p:spPr>
      </p:pic>
      <p:sp>
        <p:nvSpPr>
          <p:cNvPr id="72" name="71 - TextBox"/>
          <p:cNvSpPr txBox="1"/>
          <p:nvPr/>
        </p:nvSpPr>
        <p:spPr>
          <a:xfrm>
            <a:off x="152400" y="1992868"/>
            <a:ext cx="2392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Τερματική περίπτωση</a:t>
            </a:r>
            <a:endParaRPr lang="el-GR" dirty="0"/>
          </a:p>
        </p:txBody>
      </p:sp>
      <p:grpSp>
        <p:nvGrpSpPr>
          <p:cNvPr id="2" name="97 - Ομάδα"/>
          <p:cNvGrpSpPr/>
          <p:nvPr/>
        </p:nvGrpSpPr>
        <p:grpSpPr>
          <a:xfrm>
            <a:off x="5486400" y="1722120"/>
            <a:ext cx="3307080" cy="1173480"/>
            <a:chOff x="2057400" y="4267200"/>
            <a:chExt cx="4724400" cy="1676400"/>
          </a:xfrm>
        </p:grpSpPr>
        <p:sp>
          <p:nvSpPr>
            <p:cNvPr id="60" name="59 - Έλλειψη"/>
            <p:cNvSpPr/>
            <p:nvPr/>
          </p:nvSpPr>
          <p:spPr bwMode="auto">
            <a:xfrm>
              <a:off x="2438400" y="4800600"/>
              <a:ext cx="304800" cy="304800"/>
            </a:xfrm>
            <a:prstGeom prst="ellipse">
              <a:avLst/>
            </a:prstGeom>
            <a:solidFill>
              <a:srgbClr val="FF66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x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5" name="64 - Ισοσκελές τρίγωνο"/>
            <p:cNvSpPr/>
            <p:nvPr/>
          </p:nvSpPr>
          <p:spPr bwMode="auto">
            <a:xfrm>
              <a:off x="2057400" y="5334000"/>
              <a:ext cx="457200" cy="60960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6" name="65 - Έλλειψη"/>
            <p:cNvSpPr/>
            <p:nvPr/>
          </p:nvSpPr>
          <p:spPr bwMode="auto">
            <a:xfrm>
              <a:off x="2971800" y="42672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y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67" name="66 - Ευθεία γραμμή σύνδεσης"/>
            <p:cNvCxnSpPr>
              <a:stCxn id="66" idx="3"/>
              <a:endCxn id="60" idx="7"/>
            </p:cNvCxnSpPr>
            <p:nvPr/>
          </p:nvCxnSpPr>
          <p:spPr bwMode="auto">
            <a:xfrm flipH="1">
              <a:off x="2698563" y="4527363"/>
              <a:ext cx="317874" cy="3178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67 - Ευθεία γραμμή σύνδεσης"/>
            <p:cNvCxnSpPr>
              <a:stCxn id="60" idx="3"/>
              <a:endCxn id="65" idx="0"/>
            </p:cNvCxnSpPr>
            <p:nvPr/>
          </p:nvCxnSpPr>
          <p:spPr bwMode="auto">
            <a:xfrm flipH="1">
              <a:off x="2286000" y="5060763"/>
              <a:ext cx="197037" cy="2732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" name="70 - Ισοσκελές τρίγωνο"/>
            <p:cNvSpPr/>
            <p:nvPr/>
          </p:nvSpPr>
          <p:spPr bwMode="auto">
            <a:xfrm>
              <a:off x="2667000" y="5334000"/>
              <a:ext cx="457200" cy="60960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B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73" name="72 - Ευθεία γραμμή σύνδεσης"/>
            <p:cNvCxnSpPr>
              <a:stCxn id="60" idx="5"/>
              <a:endCxn id="71" idx="0"/>
            </p:cNvCxnSpPr>
            <p:nvPr/>
          </p:nvCxnSpPr>
          <p:spPr bwMode="auto">
            <a:xfrm>
              <a:off x="2698563" y="5060763"/>
              <a:ext cx="197037" cy="2732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5" name="74 - Ισοσκελές τρίγωνο"/>
            <p:cNvSpPr/>
            <p:nvPr/>
          </p:nvSpPr>
          <p:spPr bwMode="auto">
            <a:xfrm>
              <a:off x="3200400" y="4800600"/>
              <a:ext cx="457200" cy="60960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C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76" name="75 - Ευθεία γραμμή σύνδεσης"/>
            <p:cNvCxnSpPr>
              <a:stCxn id="66" idx="5"/>
              <a:endCxn id="75" idx="0"/>
            </p:cNvCxnSpPr>
            <p:nvPr/>
          </p:nvCxnSpPr>
          <p:spPr bwMode="auto">
            <a:xfrm>
              <a:off x="3231963" y="4527363"/>
              <a:ext cx="197037" cy="2732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" name="76 - Δεξιό βέλος"/>
            <p:cNvSpPr/>
            <p:nvPr/>
          </p:nvSpPr>
          <p:spPr bwMode="auto">
            <a:xfrm>
              <a:off x="4191000" y="4800600"/>
              <a:ext cx="381000" cy="228600"/>
            </a:xfrm>
            <a:prstGeom prst="rightArrow">
              <a:avLst/>
            </a:prstGeom>
            <a:solidFill>
              <a:srgbClr val="0070C0">
                <a:alpha val="22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0" name="79 - Έλλειψη"/>
            <p:cNvSpPr/>
            <p:nvPr/>
          </p:nvSpPr>
          <p:spPr bwMode="auto">
            <a:xfrm flipH="1">
              <a:off x="6096000" y="48006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y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0" name="89 - Έλλειψη"/>
            <p:cNvSpPr/>
            <p:nvPr/>
          </p:nvSpPr>
          <p:spPr bwMode="auto">
            <a:xfrm flipH="1">
              <a:off x="5562600" y="4267200"/>
              <a:ext cx="304800" cy="304800"/>
            </a:xfrm>
            <a:prstGeom prst="ellipse">
              <a:avLst/>
            </a:prstGeom>
            <a:solidFill>
              <a:srgbClr val="FF66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x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1" name="90 - Ευθεία γραμμή σύνδεσης"/>
            <p:cNvCxnSpPr>
              <a:stCxn id="90" idx="3"/>
              <a:endCxn id="80" idx="7"/>
            </p:cNvCxnSpPr>
            <p:nvPr/>
          </p:nvCxnSpPr>
          <p:spPr bwMode="auto">
            <a:xfrm>
              <a:off x="5822763" y="4527363"/>
              <a:ext cx="317874" cy="3178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2" name="91 - Ισοσκελές τρίγωνο"/>
            <p:cNvSpPr/>
            <p:nvPr/>
          </p:nvSpPr>
          <p:spPr bwMode="auto">
            <a:xfrm flipH="1">
              <a:off x="6324600" y="5334000"/>
              <a:ext cx="457200" cy="60960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C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3" name="92 - Ευθεία γραμμή σύνδεσης"/>
            <p:cNvCxnSpPr>
              <a:stCxn id="80" idx="3"/>
              <a:endCxn id="92" idx="0"/>
            </p:cNvCxnSpPr>
            <p:nvPr/>
          </p:nvCxnSpPr>
          <p:spPr bwMode="auto">
            <a:xfrm>
              <a:off x="6356163" y="5060763"/>
              <a:ext cx="197037" cy="2732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4" name="93 - Ισοσκελές τρίγωνο"/>
            <p:cNvSpPr/>
            <p:nvPr/>
          </p:nvSpPr>
          <p:spPr bwMode="auto">
            <a:xfrm flipH="1">
              <a:off x="5715000" y="5334000"/>
              <a:ext cx="457200" cy="60960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B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5" name="94 - Ευθεία γραμμή σύνδεσης"/>
            <p:cNvCxnSpPr>
              <a:stCxn id="80" idx="5"/>
              <a:endCxn id="94" idx="0"/>
            </p:cNvCxnSpPr>
            <p:nvPr/>
          </p:nvCxnSpPr>
          <p:spPr bwMode="auto">
            <a:xfrm flipH="1">
              <a:off x="5943600" y="5060763"/>
              <a:ext cx="197037" cy="2732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6" name="95 - Ισοσκελές τρίγωνο"/>
            <p:cNvSpPr/>
            <p:nvPr/>
          </p:nvSpPr>
          <p:spPr bwMode="auto">
            <a:xfrm flipH="1">
              <a:off x="5181600" y="4800600"/>
              <a:ext cx="457200" cy="609600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7" name="96 - Ευθεία γραμμή σύνδεσης"/>
            <p:cNvCxnSpPr>
              <a:stCxn id="90" idx="5"/>
              <a:endCxn id="96" idx="0"/>
            </p:cNvCxnSpPr>
            <p:nvPr/>
          </p:nvCxnSpPr>
          <p:spPr bwMode="auto">
            <a:xfrm flipH="1">
              <a:off x="5410200" y="4527363"/>
              <a:ext cx="197037" cy="2732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 useBgFill="1">
        <p:nvSpPr>
          <p:cNvPr id="42" name="28 - Ορθογώνιο"/>
          <p:cNvSpPr>
            <a:spLocks noChangeArrowheads="1"/>
          </p:cNvSpPr>
          <p:nvPr/>
        </p:nvSpPr>
        <p:spPr bwMode="auto">
          <a:xfrm>
            <a:off x="0" y="60198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39" name="38 - TextBox"/>
          <p:cNvSpPr txBox="1"/>
          <p:nvPr/>
        </p:nvSpPr>
        <p:spPr>
          <a:xfrm>
            <a:off x="152400" y="3364468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Άρα</a:t>
            </a:r>
            <a:endParaRPr lang="el-GR" dirty="0"/>
          </a:p>
        </p:txBody>
      </p:sp>
      <p:pic>
        <p:nvPicPr>
          <p:cNvPr id="49" name="48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14400" y="3429000"/>
            <a:ext cx="4220035" cy="330953"/>
          </a:xfrm>
          <a:prstGeom prst="rect">
            <a:avLst/>
          </a:prstGeom>
          <a:noFill/>
          <a:ln/>
          <a:effectLst/>
        </p:spPr>
      </p:pic>
      <p:sp>
        <p:nvSpPr>
          <p:cNvPr id="41" name="40 - TextBox"/>
          <p:cNvSpPr txBox="1"/>
          <p:nvPr/>
        </p:nvSpPr>
        <p:spPr>
          <a:xfrm>
            <a:off x="152400" y="4038600"/>
            <a:ext cx="3665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Πραγματικό κόστος περιστροφών</a:t>
            </a:r>
            <a:endParaRPr lang="el-GR" dirty="0"/>
          </a:p>
        </p:txBody>
      </p:sp>
      <p:pic>
        <p:nvPicPr>
          <p:cNvPr id="50" name="49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10253" y="4114800"/>
            <a:ext cx="583188" cy="178153"/>
          </a:xfrm>
          <a:prstGeom prst="rect">
            <a:avLst/>
          </a:prstGeom>
          <a:noFill/>
          <a:ln/>
          <a:effectLst/>
        </p:spPr>
      </p:pic>
      <p:sp>
        <p:nvSpPr>
          <p:cNvPr id="46" name="45 - TextBox"/>
          <p:cNvSpPr txBox="1"/>
          <p:nvPr/>
        </p:nvSpPr>
        <p:spPr>
          <a:xfrm>
            <a:off x="152400" y="4507468"/>
            <a:ext cx="4015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Αντισταθμιστικό κόστος περιστροφών</a:t>
            </a:r>
            <a:endParaRPr lang="el-GR" dirty="0"/>
          </a:p>
        </p:txBody>
      </p:sp>
      <p:pic>
        <p:nvPicPr>
          <p:cNvPr id="47" name="46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67200" y="4570576"/>
            <a:ext cx="2347212" cy="306224"/>
          </a:xfrm>
          <a:prstGeom prst="rect">
            <a:avLst/>
          </a:prstGeom>
          <a:noFill/>
          <a:ln/>
          <a:effectLst/>
        </p:spPr>
      </p:pic>
      <p:pic>
        <p:nvPicPr>
          <p:cNvPr id="51" name="50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19600" y="5029200"/>
            <a:ext cx="3124212" cy="33070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Αρθρωτά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splay trees)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152400" y="1143000"/>
            <a:ext cx="8534400" cy="7591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l-GR" b="1" dirty="0"/>
              <a:t>Ιδιότητα</a:t>
            </a:r>
            <a:r>
              <a:rPr lang="en-US" dirty="0"/>
              <a:t>: </a:t>
            </a:r>
            <a:r>
              <a:rPr lang="el-GR" dirty="0" smtClean="0"/>
              <a:t>Σε ένα αρθρωτό δένδρο με     κόμβους η λειτουργία </a:t>
            </a:r>
            <a:r>
              <a:rPr lang="en-US" b="1" dirty="0" smtClean="0">
                <a:latin typeface="Calibri" pitchFamily="34" charset="0"/>
              </a:rPr>
              <a:t>splay</a:t>
            </a:r>
            <a:r>
              <a:rPr lang="en-US" dirty="0" smtClean="0"/>
              <a:t> </a:t>
            </a:r>
            <a:r>
              <a:rPr lang="el-GR" dirty="0" smtClean="0"/>
              <a:t>εκτελείται σε 	  </a:t>
            </a:r>
            <a:r>
              <a:rPr lang="en-US" dirty="0" smtClean="0"/>
              <a:t>                </a:t>
            </a:r>
            <a:r>
              <a:rPr lang="el-GR" dirty="0" smtClean="0"/>
              <a:t>            </a:t>
            </a:r>
          </a:p>
          <a:p>
            <a:pPr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l-GR" dirty="0" smtClean="0"/>
              <a:t>                                 αντισταθμιστικό χρόνο</a:t>
            </a:r>
          </a:p>
        </p:txBody>
      </p:sp>
      <p:pic>
        <p:nvPicPr>
          <p:cNvPr id="9" name="8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96283" y="1550178"/>
            <a:ext cx="913517" cy="278622"/>
          </a:xfrm>
          <a:prstGeom prst="rect">
            <a:avLst/>
          </a:prstGeom>
          <a:noFill/>
          <a:ln/>
          <a:effectLst/>
        </p:spPr>
      </p:pic>
      <p:pic>
        <p:nvPicPr>
          <p:cNvPr id="11" name="10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38600" y="1295400"/>
            <a:ext cx="178135" cy="126369"/>
          </a:xfrm>
          <a:prstGeom prst="rect">
            <a:avLst/>
          </a:prstGeom>
          <a:noFill/>
          <a:ln/>
          <a:effectLst/>
        </p:spPr>
      </p:pic>
      <p:sp>
        <p:nvSpPr>
          <p:cNvPr id="72" name="71 - TextBox"/>
          <p:cNvSpPr txBox="1"/>
          <p:nvPr/>
        </p:nvSpPr>
        <p:spPr>
          <a:xfrm>
            <a:off x="152400" y="1992868"/>
            <a:ext cx="713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Έστω λοιπόν ότι η λειτουργιά </a:t>
            </a:r>
            <a:r>
              <a:rPr lang="en-US" b="1" dirty="0" smtClean="0">
                <a:latin typeface="Calibri" pitchFamily="34" charset="0"/>
              </a:rPr>
              <a:t>splay</a:t>
            </a:r>
            <a:r>
              <a:rPr lang="el-GR" dirty="0" smtClean="0"/>
              <a:t> πραγματοποιείται σε      </a:t>
            </a:r>
            <a:r>
              <a:rPr lang="en-US" dirty="0" smtClean="0"/>
              <a:t>  </a:t>
            </a:r>
            <a:r>
              <a:rPr lang="el-GR" dirty="0" smtClean="0"/>
              <a:t>βήματα</a:t>
            </a:r>
            <a:endParaRPr lang="el-GR" dirty="0"/>
          </a:p>
        </p:txBody>
      </p:sp>
      <p:pic>
        <p:nvPicPr>
          <p:cNvPr id="240" name="239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57542" y="2133600"/>
            <a:ext cx="152685" cy="178641"/>
          </a:xfrm>
          <a:prstGeom prst="rect">
            <a:avLst/>
          </a:prstGeom>
          <a:noFill/>
          <a:ln/>
          <a:effectLst/>
        </p:spPr>
      </p:pic>
      <p:grpSp>
        <p:nvGrpSpPr>
          <p:cNvPr id="2" name="242 - Ομάδα"/>
          <p:cNvGrpSpPr/>
          <p:nvPr/>
        </p:nvGrpSpPr>
        <p:grpSpPr>
          <a:xfrm>
            <a:off x="685800" y="2555090"/>
            <a:ext cx="7757160" cy="1864510"/>
            <a:chOff x="838200" y="2478890"/>
            <a:chExt cx="7757160" cy="1864510"/>
          </a:xfrm>
        </p:grpSpPr>
        <p:grpSp>
          <p:nvGrpSpPr>
            <p:cNvPr id="3" name="168 - Ομάδα"/>
            <p:cNvGrpSpPr/>
            <p:nvPr/>
          </p:nvGrpSpPr>
          <p:grpSpPr>
            <a:xfrm>
              <a:off x="838200" y="2478890"/>
              <a:ext cx="3596640" cy="1864510"/>
              <a:chOff x="76200" y="2133600"/>
              <a:chExt cx="8991600" cy="4661274"/>
            </a:xfrm>
          </p:grpSpPr>
          <p:sp>
            <p:nvSpPr>
              <p:cNvPr id="141" name="AutoShape 10"/>
              <p:cNvSpPr>
                <a:spLocks noChangeArrowheads="1"/>
              </p:cNvSpPr>
              <p:nvPr/>
            </p:nvSpPr>
            <p:spPr bwMode="auto">
              <a:xfrm>
                <a:off x="8823960" y="2529840"/>
                <a:ext cx="243840" cy="121920"/>
              </a:xfrm>
              <a:prstGeom prst="roundRect">
                <a:avLst>
                  <a:gd name="adj" fmla="val 16667"/>
                </a:avLst>
              </a:prstGeom>
              <a:solidFill>
                <a:schemeClr val="tx1">
                  <a:alpha val="50195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4" name="167 - Ομάδα"/>
              <p:cNvGrpSpPr/>
              <p:nvPr/>
            </p:nvGrpSpPr>
            <p:grpSpPr>
              <a:xfrm>
                <a:off x="76200" y="2133600"/>
                <a:ext cx="8869680" cy="4661274"/>
                <a:chOff x="76200" y="2133600"/>
                <a:chExt cx="8869680" cy="4661274"/>
              </a:xfrm>
            </p:grpSpPr>
            <p:sp>
              <p:nvSpPr>
                <p:cNvPr id="38" name="Oval 12"/>
                <p:cNvSpPr>
                  <a:spLocks noChangeArrowheads="1"/>
                </p:cNvSpPr>
                <p:nvPr/>
              </p:nvSpPr>
              <p:spPr bwMode="auto">
                <a:xfrm>
                  <a:off x="1996440" y="2133600"/>
                  <a:ext cx="304800" cy="304800"/>
                </a:xfrm>
                <a:prstGeom prst="ellipse">
                  <a:avLst/>
                </a:prstGeom>
                <a:solidFill>
                  <a:srgbClr val="EAEAEA">
                    <a:alpha val="59999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b="1" dirty="0"/>
                </a:p>
              </p:txBody>
            </p:sp>
            <p:cxnSp>
              <p:nvCxnSpPr>
                <p:cNvPr id="40" name="AutoShape 13"/>
                <p:cNvCxnSpPr>
                  <a:cxnSpLocks noChangeShapeType="1"/>
                  <a:stCxn id="43" idx="0"/>
                  <a:endCxn id="38" idx="3"/>
                </p:cNvCxnSpPr>
                <p:nvPr/>
              </p:nvCxnSpPr>
              <p:spPr bwMode="auto">
                <a:xfrm flipV="1">
                  <a:off x="1889760" y="2393763"/>
                  <a:ext cx="151317" cy="288477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43" name="Oval 15"/>
                <p:cNvSpPr>
                  <a:spLocks noChangeArrowheads="1"/>
                </p:cNvSpPr>
                <p:nvPr/>
              </p:nvSpPr>
              <p:spPr bwMode="auto">
                <a:xfrm>
                  <a:off x="1737360" y="2682240"/>
                  <a:ext cx="304800" cy="304800"/>
                </a:xfrm>
                <a:prstGeom prst="ellipse">
                  <a:avLst/>
                </a:prstGeom>
                <a:solidFill>
                  <a:srgbClr val="EAEAEA">
                    <a:alpha val="59999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b="1" dirty="0"/>
                </a:p>
              </p:txBody>
            </p:sp>
            <p:cxnSp>
              <p:nvCxnSpPr>
                <p:cNvPr id="44" name="AutoShape 17"/>
                <p:cNvCxnSpPr>
                  <a:cxnSpLocks noChangeShapeType="1"/>
                  <a:stCxn id="52" idx="0"/>
                  <a:endCxn id="43" idx="3"/>
                </p:cNvCxnSpPr>
                <p:nvPr/>
              </p:nvCxnSpPr>
              <p:spPr bwMode="auto">
                <a:xfrm flipV="1">
                  <a:off x="1615440" y="2942403"/>
                  <a:ext cx="166557" cy="318957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45" name="AutoShape 18"/>
                <p:cNvSpPr>
                  <a:spLocks noChangeArrowheads="1"/>
                </p:cNvSpPr>
                <p:nvPr/>
              </p:nvSpPr>
              <p:spPr bwMode="auto">
                <a:xfrm>
                  <a:off x="1920240" y="3108960"/>
                  <a:ext cx="243840" cy="12192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>
                    <a:alpha val="50195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cxnSp>
              <p:nvCxnSpPr>
                <p:cNvPr id="48" name="AutoShape 19"/>
                <p:cNvCxnSpPr>
                  <a:cxnSpLocks noChangeShapeType="1"/>
                  <a:stCxn id="45" idx="0"/>
                  <a:endCxn id="43" idx="5"/>
                </p:cNvCxnSpPr>
                <p:nvPr/>
              </p:nvCxnSpPr>
              <p:spPr bwMode="auto">
                <a:xfrm flipH="1" flipV="1">
                  <a:off x="1997710" y="2942590"/>
                  <a:ext cx="44450" cy="16637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2" name="Oval 27"/>
                <p:cNvSpPr>
                  <a:spLocks noChangeArrowheads="1"/>
                </p:cNvSpPr>
                <p:nvPr/>
              </p:nvSpPr>
              <p:spPr bwMode="auto">
                <a:xfrm>
                  <a:off x="1463040" y="3261360"/>
                  <a:ext cx="304800" cy="304800"/>
                </a:xfrm>
                <a:prstGeom prst="ellipse">
                  <a:avLst/>
                </a:prstGeom>
                <a:solidFill>
                  <a:srgbClr val="EAEAEA">
                    <a:alpha val="59999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b="1" dirty="0"/>
                </a:p>
              </p:txBody>
            </p:sp>
            <p:cxnSp>
              <p:nvCxnSpPr>
                <p:cNvPr id="53" name="AutoShape 17"/>
                <p:cNvCxnSpPr>
                  <a:cxnSpLocks noChangeShapeType="1"/>
                  <a:stCxn id="54" idx="0"/>
                  <a:endCxn id="52" idx="3"/>
                </p:cNvCxnSpPr>
                <p:nvPr/>
              </p:nvCxnSpPr>
              <p:spPr bwMode="auto">
                <a:xfrm flipV="1">
                  <a:off x="1356360" y="3521523"/>
                  <a:ext cx="151317" cy="288477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4" name="Oval 27"/>
                <p:cNvSpPr>
                  <a:spLocks noChangeArrowheads="1"/>
                </p:cNvSpPr>
                <p:nvPr/>
              </p:nvSpPr>
              <p:spPr bwMode="auto">
                <a:xfrm>
                  <a:off x="1203960" y="3810000"/>
                  <a:ext cx="304800" cy="304800"/>
                </a:xfrm>
                <a:prstGeom prst="ellipse">
                  <a:avLst/>
                </a:prstGeom>
                <a:solidFill>
                  <a:srgbClr val="EAEAEA">
                    <a:alpha val="59999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b="1" dirty="0"/>
                </a:p>
              </p:txBody>
            </p:sp>
            <p:sp>
              <p:nvSpPr>
                <p:cNvPr id="55" name="AutoShape 10"/>
                <p:cNvSpPr>
                  <a:spLocks noChangeArrowheads="1"/>
                </p:cNvSpPr>
                <p:nvPr/>
              </p:nvSpPr>
              <p:spPr bwMode="auto">
                <a:xfrm>
                  <a:off x="2194560" y="2529840"/>
                  <a:ext cx="243840" cy="12192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>
                    <a:alpha val="50195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cxnSp>
              <p:nvCxnSpPr>
                <p:cNvPr id="56" name="AutoShape 11"/>
                <p:cNvCxnSpPr>
                  <a:cxnSpLocks noChangeShapeType="1"/>
                  <a:stCxn id="55" idx="0"/>
                  <a:endCxn id="38" idx="5"/>
                </p:cNvCxnSpPr>
                <p:nvPr/>
              </p:nvCxnSpPr>
              <p:spPr bwMode="auto">
                <a:xfrm flipH="1" flipV="1">
                  <a:off x="2256603" y="2393763"/>
                  <a:ext cx="59877" cy="136077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7" name="AutoShape 17"/>
                <p:cNvCxnSpPr>
                  <a:cxnSpLocks noChangeShapeType="1"/>
                  <a:stCxn id="58" idx="0"/>
                  <a:endCxn id="54" idx="3"/>
                </p:cNvCxnSpPr>
                <p:nvPr/>
              </p:nvCxnSpPr>
              <p:spPr bwMode="auto">
                <a:xfrm flipV="1">
                  <a:off x="1112520" y="4070163"/>
                  <a:ext cx="136077" cy="273237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8" name="Oval 27"/>
                <p:cNvSpPr>
                  <a:spLocks noChangeArrowheads="1"/>
                </p:cNvSpPr>
                <p:nvPr/>
              </p:nvSpPr>
              <p:spPr bwMode="auto">
                <a:xfrm>
                  <a:off x="960120" y="4343400"/>
                  <a:ext cx="304800" cy="304800"/>
                </a:xfrm>
                <a:prstGeom prst="ellipse">
                  <a:avLst/>
                </a:prstGeom>
                <a:solidFill>
                  <a:srgbClr val="EAEAEA">
                    <a:alpha val="59999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b="1" dirty="0"/>
                </a:p>
              </p:txBody>
            </p:sp>
            <p:cxnSp>
              <p:nvCxnSpPr>
                <p:cNvPr id="59" name="AutoShape 17"/>
                <p:cNvCxnSpPr>
                  <a:cxnSpLocks noChangeShapeType="1"/>
                  <a:stCxn id="61" idx="0"/>
                  <a:endCxn id="58" idx="3"/>
                </p:cNvCxnSpPr>
                <p:nvPr/>
              </p:nvCxnSpPr>
              <p:spPr bwMode="auto">
                <a:xfrm flipV="1">
                  <a:off x="853440" y="4603563"/>
                  <a:ext cx="151317" cy="273237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61" name="Oval 27"/>
                <p:cNvSpPr>
                  <a:spLocks noChangeArrowheads="1"/>
                </p:cNvSpPr>
                <p:nvPr/>
              </p:nvSpPr>
              <p:spPr bwMode="auto">
                <a:xfrm>
                  <a:off x="701040" y="4876800"/>
                  <a:ext cx="304800" cy="304800"/>
                </a:xfrm>
                <a:prstGeom prst="ellipse">
                  <a:avLst/>
                </a:prstGeom>
                <a:solidFill>
                  <a:srgbClr val="EAEAEA">
                    <a:alpha val="59999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b="1" dirty="0"/>
                </a:p>
              </p:txBody>
            </p:sp>
            <p:cxnSp>
              <p:nvCxnSpPr>
                <p:cNvPr id="62" name="AutoShape 17"/>
                <p:cNvCxnSpPr>
                  <a:cxnSpLocks noChangeShapeType="1"/>
                  <a:stCxn id="63" idx="0"/>
                  <a:endCxn id="61" idx="3"/>
                </p:cNvCxnSpPr>
                <p:nvPr/>
              </p:nvCxnSpPr>
              <p:spPr bwMode="auto">
                <a:xfrm flipV="1">
                  <a:off x="609600" y="5136963"/>
                  <a:ext cx="136077" cy="2721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63" name="Oval 27"/>
                <p:cNvSpPr>
                  <a:spLocks noChangeArrowheads="1"/>
                </p:cNvSpPr>
                <p:nvPr/>
              </p:nvSpPr>
              <p:spPr bwMode="auto">
                <a:xfrm>
                  <a:off x="457200" y="5409117"/>
                  <a:ext cx="304800" cy="304800"/>
                </a:xfrm>
                <a:prstGeom prst="ellipse">
                  <a:avLst/>
                </a:prstGeom>
                <a:solidFill>
                  <a:srgbClr val="EAEAEA">
                    <a:alpha val="59999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b="1" dirty="0"/>
                </a:p>
              </p:txBody>
            </p:sp>
            <p:cxnSp>
              <p:nvCxnSpPr>
                <p:cNvPr id="64" name="AutoShape 17"/>
                <p:cNvCxnSpPr>
                  <a:cxnSpLocks noChangeShapeType="1"/>
                  <a:stCxn id="69" idx="0"/>
                  <a:endCxn id="63" idx="3"/>
                </p:cNvCxnSpPr>
                <p:nvPr/>
              </p:nvCxnSpPr>
              <p:spPr bwMode="auto">
                <a:xfrm flipV="1">
                  <a:off x="381000" y="5669280"/>
                  <a:ext cx="120837" cy="2449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69" name="Oval 27"/>
                <p:cNvSpPr>
                  <a:spLocks noChangeArrowheads="1"/>
                </p:cNvSpPr>
                <p:nvPr/>
              </p:nvSpPr>
              <p:spPr bwMode="auto">
                <a:xfrm>
                  <a:off x="228600" y="5914203"/>
                  <a:ext cx="304800" cy="304800"/>
                </a:xfrm>
                <a:prstGeom prst="ellipse">
                  <a:avLst/>
                </a:prstGeom>
                <a:solidFill>
                  <a:srgbClr val="FFC000">
                    <a:alpha val="59999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b="1" dirty="0"/>
                </a:p>
              </p:txBody>
            </p:sp>
            <p:sp>
              <p:nvSpPr>
                <p:cNvPr id="70" name="AutoShape 10"/>
                <p:cNvSpPr>
                  <a:spLocks noChangeArrowheads="1"/>
                </p:cNvSpPr>
                <p:nvPr/>
              </p:nvSpPr>
              <p:spPr bwMode="auto">
                <a:xfrm>
                  <a:off x="1630680" y="3688080"/>
                  <a:ext cx="243840" cy="12192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>
                    <a:alpha val="50195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cxnSp>
              <p:nvCxnSpPr>
                <p:cNvPr id="74" name="AutoShape 11"/>
                <p:cNvCxnSpPr>
                  <a:cxnSpLocks noChangeShapeType="1"/>
                  <a:stCxn id="70" idx="0"/>
                  <a:endCxn id="52" idx="5"/>
                </p:cNvCxnSpPr>
                <p:nvPr/>
              </p:nvCxnSpPr>
              <p:spPr bwMode="auto">
                <a:xfrm flipH="1" flipV="1">
                  <a:off x="1723203" y="3521523"/>
                  <a:ext cx="29397" cy="166557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78" name="AutoShape 10"/>
                <p:cNvSpPr>
                  <a:spLocks noChangeArrowheads="1"/>
                </p:cNvSpPr>
                <p:nvPr/>
              </p:nvSpPr>
              <p:spPr bwMode="auto">
                <a:xfrm>
                  <a:off x="1371600" y="4266117"/>
                  <a:ext cx="243840" cy="12192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>
                    <a:alpha val="50195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cxnSp>
              <p:nvCxnSpPr>
                <p:cNvPr id="79" name="AutoShape 11"/>
                <p:cNvCxnSpPr>
                  <a:cxnSpLocks noChangeShapeType="1"/>
                  <a:stCxn id="78" idx="0"/>
                  <a:endCxn id="54" idx="5"/>
                </p:cNvCxnSpPr>
                <p:nvPr/>
              </p:nvCxnSpPr>
              <p:spPr bwMode="auto">
                <a:xfrm flipH="1" flipV="1">
                  <a:off x="1464123" y="4070163"/>
                  <a:ext cx="29397" cy="1959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81" name="AutoShape 10"/>
                <p:cNvSpPr>
                  <a:spLocks noChangeArrowheads="1"/>
                </p:cNvSpPr>
                <p:nvPr/>
              </p:nvSpPr>
              <p:spPr bwMode="auto">
                <a:xfrm>
                  <a:off x="1127760" y="4770120"/>
                  <a:ext cx="243840" cy="12192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>
                    <a:alpha val="50195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cxnSp>
              <p:nvCxnSpPr>
                <p:cNvPr id="82" name="AutoShape 11"/>
                <p:cNvCxnSpPr>
                  <a:cxnSpLocks noChangeShapeType="1"/>
                  <a:stCxn id="81" idx="0"/>
                  <a:endCxn id="58" idx="5"/>
                </p:cNvCxnSpPr>
                <p:nvPr/>
              </p:nvCxnSpPr>
              <p:spPr bwMode="auto">
                <a:xfrm flipH="1" flipV="1">
                  <a:off x="1220283" y="4603563"/>
                  <a:ext cx="29397" cy="166557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83" name="AutoShape 10"/>
                <p:cNvSpPr>
                  <a:spLocks noChangeArrowheads="1"/>
                </p:cNvSpPr>
                <p:nvPr/>
              </p:nvSpPr>
              <p:spPr bwMode="auto">
                <a:xfrm>
                  <a:off x="868680" y="5332917"/>
                  <a:ext cx="243840" cy="12192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>
                    <a:alpha val="50195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cxnSp>
              <p:nvCxnSpPr>
                <p:cNvPr id="84" name="AutoShape 11"/>
                <p:cNvCxnSpPr>
                  <a:cxnSpLocks noChangeShapeType="1"/>
                  <a:stCxn id="83" idx="0"/>
                  <a:endCxn id="61" idx="5"/>
                </p:cNvCxnSpPr>
                <p:nvPr/>
              </p:nvCxnSpPr>
              <p:spPr bwMode="auto">
                <a:xfrm flipH="1" flipV="1">
                  <a:off x="961203" y="5136963"/>
                  <a:ext cx="29397" cy="1959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85" name="AutoShape 10"/>
                <p:cNvSpPr>
                  <a:spLocks noChangeArrowheads="1"/>
                </p:cNvSpPr>
                <p:nvPr/>
              </p:nvSpPr>
              <p:spPr bwMode="auto">
                <a:xfrm>
                  <a:off x="624840" y="5853243"/>
                  <a:ext cx="243840" cy="12192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>
                    <a:alpha val="50195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cxnSp>
              <p:nvCxnSpPr>
                <p:cNvPr id="86" name="AutoShape 11"/>
                <p:cNvCxnSpPr>
                  <a:cxnSpLocks noChangeShapeType="1"/>
                  <a:stCxn id="85" idx="0"/>
                  <a:endCxn id="63" idx="5"/>
                </p:cNvCxnSpPr>
                <p:nvPr/>
              </p:nvCxnSpPr>
              <p:spPr bwMode="auto">
                <a:xfrm flipH="1" flipV="1">
                  <a:off x="717363" y="5669280"/>
                  <a:ext cx="29397" cy="18396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87" name="AutoShape 10"/>
                <p:cNvSpPr>
                  <a:spLocks noChangeArrowheads="1"/>
                </p:cNvSpPr>
                <p:nvPr/>
              </p:nvSpPr>
              <p:spPr bwMode="auto">
                <a:xfrm>
                  <a:off x="396240" y="6370320"/>
                  <a:ext cx="243840" cy="12192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>
                    <a:alpha val="50195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cxnSp>
              <p:nvCxnSpPr>
                <p:cNvPr id="88" name="AutoShape 11"/>
                <p:cNvCxnSpPr>
                  <a:cxnSpLocks noChangeShapeType="1"/>
                  <a:stCxn id="87" idx="0"/>
                  <a:endCxn id="69" idx="5"/>
                </p:cNvCxnSpPr>
                <p:nvPr/>
              </p:nvCxnSpPr>
              <p:spPr bwMode="auto">
                <a:xfrm flipH="1" flipV="1">
                  <a:off x="488763" y="6174366"/>
                  <a:ext cx="29397" cy="1959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89" name="AutoShape 10"/>
                <p:cNvSpPr>
                  <a:spLocks noChangeArrowheads="1"/>
                </p:cNvSpPr>
                <p:nvPr/>
              </p:nvSpPr>
              <p:spPr bwMode="auto">
                <a:xfrm>
                  <a:off x="76200" y="6370320"/>
                  <a:ext cx="243840" cy="12192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>
                    <a:alpha val="50195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cxnSp>
              <p:nvCxnSpPr>
                <p:cNvPr id="98" name="AutoShape 11"/>
                <p:cNvCxnSpPr>
                  <a:cxnSpLocks noChangeShapeType="1"/>
                  <a:stCxn id="89" idx="0"/>
                  <a:endCxn id="69" idx="3"/>
                </p:cNvCxnSpPr>
                <p:nvPr/>
              </p:nvCxnSpPr>
              <p:spPr bwMode="auto">
                <a:xfrm flipV="1">
                  <a:off x="198120" y="6174366"/>
                  <a:ext cx="75117" cy="1959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99" name="Oval 27"/>
                <p:cNvSpPr>
                  <a:spLocks noChangeArrowheads="1"/>
                </p:cNvSpPr>
                <p:nvPr/>
              </p:nvSpPr>
              <p:spPr bwMode="auto">
                <a:xfrm>
                  <a:off x="2743200" y="5105400"/>
                  <a:ext cx="304800" cy="304800"/>
                </a:xfrm>
                <a:prstGeom prst="ellipse">
                  <a:avLst/>
                </a:prstGeom>
                <a:solidFill>
                  <a:srgbClr val="FFC000">
                    <a:alpha val="59999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b="1" dirty="0"/>
                </a:p>
              </p:txBody>
            </p:sp>
            <p:sp>
              <p:nvSpPr>
                <p:cNvPr id="100" name="Oval 27"/>
                <p:cNvSpPr>
                  <a:spLocks noChangeArrowheads="1"/>
                </p:cNvSpPr>
                <p:nvPr/>
              </p:nvSpPr>
              <p:spPr bwMode="auto">
                <a:xfrm>
                  <a:off x="3124200" y="5638800"/>
                  <a:ext cx="304800" cy="304800"/>
                </a:xfrm>
                <a:prstGeom prst="ellipse">
                  <a:avLst/>
                </a:prstGeom>
                <a:solidFill>
                  <a:srgbClr val="EAEAEA">
                    <a:alpha val="59999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b="1" dirty="0"/>
                </a:p>
              </p:txBody>
            </p:sp>
            <p:sp>
              <p:nvSpPr>
                <p:cNvPr id="101" name="Oval 27"/>
                <p:cNvSpPr>
                  <a:spLocks noChangeArrowheads="1"/>
                </p:cNvSpPr>
                <p:nvPr/>
              </p:nvSpPr>
              <p:spPr bwMode="auto">
                <a:xfrm>
                  <a:off x="3505200" y="6172200"/>
                  <a:ext cx="304800" cy="304800"/>
                </a:xfrm>
                <a:prstGeom prst="ellipse">
                  <a:avLst/>
                </a:prstGeom>
                <a:solidFill>
                  <a:srgbClr val="EAEAEA">
                    <a:alpha val="59999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b="1" dirty="0"/>
                </a:p>
              </p:txBody>
            </p:sp>
            <p:cxnSp>
              <p:nvCxnSpPr>
                <p:cNvPr id="102" name="AutoShape 17"/>
                <p:cNvCxnSpPr>
                  <a:cxnSpLocks noChangeShapeType="1"/>
                  <a:stCxn id="100" idx="1"/>
                  <a:endCxn id="99" idx="5"/>
                </p:cNvCxnSpPr>
                <p:nvPr/>
              </p:nvCxnSpPr>
              <p:spPr bwMode="auto">
                <a:xfrm flipH="1" flipV="1">
                  <a:off x="3003363" y="5365563"/>
                  <a:ext cx="165474" cy="31787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3" name="AutoShape 17"/>
                <p:cNvCxnSpPr>
                  <a:cxnSpLocks noChangeShapeType="1"/>
                  <a:stCxn id="101" idx="1"/>
                  <a:endCxn id="100" idx="5"/>
                </p:cNvCxnSpPr>
                <p:nvPr/>
              </p:nvCxnSpPr>
              <p:spPr bwMode="auto">
                <a:xfrm flipH="1" flipV="1">
                  <a:off x="3384363" y="5898963"/>
                  <a:ext cx="165474" cy="31787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04" name="Oval 12"/>
                <p:cNvSpPr>
                  <a:spLocks noChangeArrowheads="1"/>
                </p:cNvSpPr>
                <p:nvPr/>
              </p:nvSpPr>
              <p:spPr bwMode="auto">
                <a:xfrm>
                  <a:off x="4815840" y="2133600"/>
                  <a:ext cx="304800" cy="304800"/>
                </a:xfrm>
                <a:prstGeom prst="ellipse">
                  <a:avLst/>
                </a:prstGeom>
                <a:solidFill>
                  <a:srgbClr val="EAEAEA">
                    <a:alpha val="59999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b="1" dirty="0"/>
                </a:p>
              </p:txBody>
            </p:sp>
            <p:cxnSp>
              <p:nvCxnSpPr>
                <p:cNvPr id="105" name="AutoShape 13"/>
                <p:cNvCxnSpPr>
                  <a:cxnSpLocks noChangeShapeType="1"/>
                  <a:stCxn id="106" idx="0"/>
                  <a:endCxn id="104" idx="3"/>
                </p:cNvCxnSpPr>
                <p:nvPr/>
              </p:nvCxnSpPr>
              <p:spPr bwMode="auto">
                <a:xfrm flipV="1">
                  <a:off x="4709160" y="2393763"/>
                  <a:ext cx="151317" cy="288477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06" name="Oval 15"/>
                <p:cNvSpPr>
                  <a:spLocks noChangeArrowheads="1"/>
                </p:cNvSpPr>
                <p:nvPr/>
              </p:nvSpPr>
              <p:spPr bwMode="auto">
                <a:xfrm>
                  <a:off x="4556760" y="2682240"/>
                  <a:ext cx="304800" cy="304800"/>
                </a:xfrm>
                <a:prstGeom prst="ellipse">
                  <a:avLst/>
                </a:prstGeom>
                <a:solidFill>
                  <a:srgbClr val="EAEAEA">
                    <a:alpha val="59999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b="1" dirty="0"/>
                </a:p>
              </p:txBody>
            </p:sp>
            <p:cxnSp>
              <p:nvCxnSpPr>
                <p:cNvPr id="107" name="AutoShape 17"/>
                <p:cNvCxnSpPr>
                  <a:cxnSpLocks noChangeShapeType="1"/>
                  <a:stCxn id="110" idx="0"/>
                  <a:endCxn id="106" idx="3"/>
                </p:cNvCxnSpPr>
                <p:nvPr/>
              </p:nvCxnSpPr>
              <p:spPr bwMode="auto">
                <a:xfrm flipV="1">
                  <a:off x="4434840" y="2942403"/>
                  <a:ext cx="166557" cy="318957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08" name="AutoShape 18"/>
                <p:cNvSpPr>
                  <a:spLocks noChangeArrowheads="1"/>
                </p:cNvSpPr>
                <p:nvPr/>
              </p:nvSpPr>
              <p:spPr bwMode="auto">
                <a:xfrm>
                  <a:off x="4739640" y="3108960"/>
                  <a:ext cx="243840" cy="12192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>
                    <a:alpha val="50195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cxnSp>
              <p:nvCxnSpPr>
                <p:cNvPr id="109" name="AutoShape 19"/>
                <p:cNvCxnSpPr>
                  <a:cxnSpLocks noChangeShapeType="1"/>
                  <a:stCxn id="108" idx="0"/>
                  <a:endCxn id="106" idx="5"/>
                </p:cNvCxnSpPr>
                <p:nvPr/>
              </p:nvCxnSpPr>
              <p:spPr bwMode="auto">
                <a:xfrm flipH="1" flipV="1">
                  <a:off x="4817110" y="2942590"/>
                  <a:ext cx="44450" cy="16637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10" name="Oval 27"/>
                <p:cNvSpPr>
                  <a:spLocks noChangeArrowheads="1"/>
                </p:cNvSpPr>
                <p:nvPr/>
              </p:nvSpPr>
              <p:spPr bwMode="auto">
                <a:xfrm>
                  <a:off x="4282440" y="3261360"/>
                  <a:ext cx="304800" cy="304800"/>
                </a:xfrm>
                <a:prstGeom prst="ellipse">
                  <a:avLst/>
                </a:prstGeom>
                <a:solidFill>
                  <a:srgbClr val="EAEAEA">
                    <a:alpha val="59999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b="1" dirty="0"/>
                </a:p>
              </p:txBody>
            </p:sp>
            <p:cxnSp>
              <p:nvCxnSpPr>
                <p:cNvPr id="111" name="AutoShape 17"/>
                <p:cNvCxnSpPr>
                  <a:cxnSpLocks noChangeShapeType="1"/>
                  <a:stCxn id="112" idx="0"/>
                  <a:endCxn id="110" idx="3"/>
                </p:cNvCxnSpPr>
                <p:nvPr/>
              </p:nvCxnSpPr>
              <p:spPr bwMode="auto">
                <a:xfrm flipV="1">
                  <a:off x="4175760" y="3521523"/>
                  <a:ext cx="151317" cy="288477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12" name="Oval 27"/>
                <p:cNvSpPr>
                  <a:spLocks noChangeArrowheads="1"/>
                </p:cNvSpPr>
                <p:nvPr/>
              </p:nvSpPr>
              <p:spPr bwMode="auto">
                <a:xfrm>
                  <a:off x="4023360" y="3810000"/>
                  <a:ext cx="304800" cy="304800"/>
                </a:xfrm>
                <a:prstGeom prst="ellipse">
                  <a:avLst/>
                </a:prstGeom>
                <a:solidFill>
                  <a:srgbClr val="EAEAEA">
                    <a:alpha val="59999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b="1" dirty="0"/>
                </a:p>
              </p:txBody>
            </p:sp>
            <p:sp>
              <p:nvSpPr>
                <p:cNvPr id="113" name="AutoShape 10"/>
                <p:cNvSpPr>
                  <a:spLocks noChangeArrowheads="1"/>
                </p:cNvSpPr>
                <p:nvPr/>
              </p:nvSpPr>
              <p:spPr bwMode="auto">
                <a:xfrm>
                  <a:off x="5013960" y="2529840"/>
                  <a:ext cx="243840" cy="12192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>
                    <a:alpha val="50195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cxnSp>
              <p:nvCxnSpPr>
                <p:cNvPr id="114" name="AutoShape 11"/>
                <p:cNvCxnSpPr>
                  <a:cxnSpLocks noChangeShapeType="1"/>
                  <a:stCxn id="113" idx="0"/>
                  <a:endCxn id="104" idx="5"/>
                </p:cNvCxnSpPr>
                <p:nvPr/>
              </p:nvCxnSpPr>
              <p:spPr bwMode="auto">
                <a:xfrm flipH="1" flipV="1">
                  <a:off x="5076003" y="2393763"/>
                  <a:ext cx="59877" cy="136077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5" name="AutoShape 17"/>
                <p:cNvCxnSpPr>
                  <a:cxnSpLocks noChangeShapeType="1"/>
                  <a:stCxn id="116" idx="0"/>
                  <a:endCxn id="112" idx="3"/>
                </p:cNvCxnSpPr>
                <p:nvPr/>
              </p:nvCxnSpPr>
              <p:spPr bwMode="auto">
                <a:xfrm flipV="1">
                  <a:off x="3931920" y="4070163"/>
                  <a:ext cx="136077" cy="273237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16" name="Oval 27"/>
                <p:cNvSpPr>
                  <a:spLocks noChangeArrowheads="1"/>
                </p:cNvSpPr>
                <p:nvPr/>
              </p:nvSpPr>
              <p:spPr bwMode="auto">
                <a:xfrm>
                  <a:off x="3779520" y="4343400"/>
                  <a:ext cx="304800" cy="304800"/>
                </a:xfrm>
                <a:prstGeom prst="ellipse">
                  <a:avLst/>
                </a:prstGeom>
                <a:solidFill>
                  <a:srgbClr val="EAEAEA">
                    <a:alpha val="59999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b="1" dirty="0"/>
                </a:p>
              </p:txBody>
            </p:sp>
            <p:cxnSp>
              <p:nvCxnSpPr>
                <p:cNvPr id="117" name="AutoShape 17"/>
                <p:cNvCxnSpPr>
                  <a:cxnSpLocks noChangeShapeType="1"/>
                  <a:stCxn id="99" idx="7"/>
                  <a:endCxn id="116" idx="3"/>
                </p:cNvCxnSpPr>
                <p:nvPr/>
              </p:nvCxnSpPr>
              <p:spPr bwMode="auto">
                <a:xfrm flipV="1">
                  <a:off x="3003363" y="4603563"/>
                  <a:ext cx="820794" cy="54647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18" name="AutoShape 10"/>
                <p:cNvSpPr>
                  <a:spLocks noChangeArrowheads="1"/>
                </p:cNvSpPr>
                <p:nvPr/>
              </p:nvSpPr>
              <p:spPr bwMode="auto">
                <a:xfrm>
                  <a:off x="4450080" y="3688080"/>
                  <a:ext cx="243840" cy="12192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>
                    <a:alpha val="50195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cxnSp>
              <p:nvCxnSpPr>
                <p:cNvPr id="119" name="AutoShape 11"/>
                <p:cNvCxnSpPr>
                  <a:cxnSpLocks noChangeShapeType="1"/>
                  <a:stCxn id="118" idx="0"/>
                  <a:endCxn id="110" idx="5"/>
                </p:cNvCxnSpPr>
                <p:nvPr/>
              </p:nvCxnSpPr>
              <p:spPr bwMode="auto">
                <a:xfrm flipH="1" flipV="1">
                  <a:off x="4542603" y="3521523"/>
                  <a:ext cx="29397" cy="166557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20" name="AutoShape 10"/>
                <p:cNvSpPr>
                  <a:spLocks noChangeArrowheads="1"/>
                </p:cNvSpPr>
                <p:nvPr/>
              </p:nvSpPr>
              <p:spPr bwMode="auto">
                <a:xfrm>
                  <a:off x="4191000" y="4266117"/>
                  <a:ext cx="243840" cy="12192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>
                    <a:alpha val="50195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cxnSp>
              <p:nvCxnSpPr>
                <p:cNvPr id="121" name="AutoShape 11"/>
                <p:cNvCxnSpPr>
                  <a:cxnSpLocks noChangeShapeType="1"/>
                  <a:stCxn id="120" idx="0"/>
                  <a:endCxn id="112" idx="5"/>
                </p:cNvCxnSpPr>
                <p:nvPr/>
              </p:nvCxnSpPr>
              <p:spPr bwMode="auto">
                <a:xfrm flipH="1" flipV="1">
                  <a:off x="4283523" y="4070163"/>
                  <a:ext cx="29397" cy="1959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22" name="AutoShape 10"/>
                <p:cNvSpPr>
                  <a:spLocks noChangeArrowheads="1"/>
                </p:cNvSpPr>
                <p:nvPr/>
              </p:nvSpPr>
              <p:spPr bwMode="auto">
                <a:xfrm>
                  <a:off x="3947160" y="4770120"/>
                  <a:ext cx="243840" cy="12192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>
                    <a:alpha val="50195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cxnSp>
              <p:nvCxnSpPr>
                <p:cNvPr id="123" name="AutoShape 11"/>
                <p:cNvCxnSpPr>
                  <a:cxnSpLocks noChangeShapeType="1"/>
                  <a:stCxn id="122" idx="0"/>
                  <a:endCxn id="116" idx="5"/>
                </p:cNvCxnSpPr>
                <p:nvPr/>
              </p:nvCxnSpPr>
              <p:spPr bwMode="auto">
                <a:xfrm flipH="1" flipV="1">
                  <a:off x="4039683" y="4603563"/>
                  <a:ext cx="29397" cy="166557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24" name="Oval 27"/>
                <p:cNvSpPr>
                  <a:spLocks noChangeArrowheads="1"/>
                </p:cNvSpPr>
                <p:nvPr/>
              </p:nvSpPr>
              <p:spPr bwMode="auto">
                <a:xfrm>
                  <a:off x="5867400" y="4038600"/>
                  <a:ext cx="304800" cy="304800"/>
                </a:xfrm>
                <a:prstGeom prst="ellipse">
                  <a:avLst/>
                </a:prstGeom>
                <a:solidFill>
                  <a:srgbClr val="FFC000">
                    <a:alpha val="59999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b="1" dirty="0"/>
                </a:p>
              </p:txBody>
            </p:sp>
            <p:sp>
              <p:nvSpPr>
                <p:cNvPr id="125" name="Oval 27"/>
                <p:cNvSpPr>
                  <a:spLocks noChangeArrowheads="1"/>
                </p:cNvSpPr>
                <p:nvPr/>
              </p:nvSpPr>
              <p:spPr bwMode="auto">
                <a:xfrm>
                  <a:off x="7315200" y="4572000"/>
                  <a:ext cx="304800" cy="304800"/>
                </a:xfrm>
                <a:prstGeom prst="ellipse">
                  <a:avLst/>
                </a:prstGeom>
                <a:solidFill>
                  <a:srgbClr val="EAEAEA">
                    <a:alpha val="59999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b="1" dirty="0"/>
                </a:p>
              </p:txBody>
            </p:sp>
            <p:sp>
              <p:nvSpPr>
                <p:cNvPr id="126" name="Oval 27"/>
                <p:cNvSpPr>
                  <a:spLocks noChangeArrowheads="1"/>
                </p:cNvSpPr>
                <p:nvPr/>
              </p:nvSpPr>
              <p:spPr bwMode="auto">
                <a:xfrm>
                  <a:off x="7772400" y="5105400"/>
                  <a:ext cx="304800" cy="304800"/>
                </a:xfrm>
                <a:prstGeom prst="ellipse">
                  <a:avLst/>
                </a:prstGeom>
                <a:solidFill>
                  <a:srgbClr val="EAEAEA">
                    <a:alpha val="59999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b="1" dirty="0"/>
                </a:p>
              </p:txBody>
            </p:sp>
            <p:cxnSp>
              <p:nvCxnSpPr>
                <p:cNvPr id="127" name="AutoShape 17"/>
                <p:cNvCxnSpPr>
                  <a:cxnSpLocks noChangeShapeType="1"/>
                  <a:stCxn id="125" idx="1"/>
                  <a:endCxn id="124" idx="5"/>
                </p:cNvCxnSpPr>
                <p:nvPr/>
              </p:nvCxnSpPr>
              <p:spPr bwMode="auto">
                <a:xfrm flipH="1" flipV="1">
                  <a:off x="6127563" y="4298763"/>
                  <a:ext cx="1232274" cy="31787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8" name="AutoShape 17"/>
                <p:cNvCxnSpPr>
                  <a:cxnSpLocks noChangeShapeType="1"/>
                  <a:stCxn id="126" idx="1"/>
                  <a:endCxn id="125" idx="5"/>
                </p:cNvCxnSpPr>
                <p:nvPr/>
              </p:nvCxnSpPr>
              <p:spPr bwMode="auto">
                <a:xfrm flipH="1" flipV="1">
                  <a:off x="7575363" y="4832163"/>
                  <a:ext cx="241674" cy="31787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29" name="Oval 27"/>
                <p:cNvSpPr>
                  <a:spLocks noChangeArrowheads="1"/>
                </p:cNvSpPr>
                <p:nvPr/>
              </p:nvSpPr>
              <p:spPr bwMode="auto">
                <a:xfrm>
                  <a:off x="6324600" y="5181600"/>
                  <a:ext cx="304800" cy="304800"/>
                </a:xfrm>
                <a:prstGeom prst="ellipse">
                  <a:avLst/>
                </a:prstGeom>
                <a:solidFill>
                  <a:srgbClr val="EAEAEA">
                    <a:alpha val="59999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b="1" dirty="0"/>
                </a:p>
              </p:txBody>
            </p:sp>
            <p:sp>
              <p:nvSpPr>
                <p:cNvPr id="130" name="Oval 27"/>
                <p:cNvSpPr>
                  <a:spLocks noChangeArrowheads="1"/>
                </p:cNvSpPr>
                <p:nvPr/>
              </p:nvSpPr>
              <p:spPr bwMode="auto">
                <a:xfrm>
                  <a:off x="6781800" y="5791200"/>
                  <a:ext cx="304800" cy="304800"/>
                </a:xfrm>
                <a:prstGeom prst="ellipse">
                  <a:avLst/>
                </a:prstGeom>
                <a:solidFill>
                  <a:srgbClr val="EAEAEA">
                    <a:alpha val="59999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b="1" dirty="0"/>
                </a:p>
              </p:txBody>
            </p:sp>
            <p:cxnSp>
              <p:nvCxnSpPr>
                <p:cNvPr id="131" name="AutoShape 17"/>
                <p:cNvCxnSpPr>
                  <a:cxnSpLocks noChangeShapeType="1"/>
                  <a:stCxn id="130" idx="1"/>
                  <a:endCxn id="129" idx="5"/>
                </p:cNvCxnSpPr>
                <p:nvPr/>
              </p:nvCxnSpPr>
              <p:spPr bwMode="auto">
                <a:xfrm flipH="1" flipV="1">
                  <a:off x="6584763" y="5441763"/>
                  <a:ext cx="241674" cy="39407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2" name="AutoShape 17"/>
                <p:cNvCxnSpPr>
                  <a:cxnSpLocks noChangeShapeType="1"/>
                  <a:stCxn id="129" idx="0"/>
                  <a:endCxn id="125" idx="3"/>
                </p:cNvCxnSpPr>
                <p:nvPr/>
              </p:nvCxnSpPr>
              <p:spPr bwMode="auto">
                <a:xfrm flipV="1">
                  <a:off x="6477000" y="4832163"/>
                  <a:ext cx="882837" cy="349437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33" name="Oval 12"/>
                <p:cNvSpPr>
                  <a:spLocks noChangeArrowheads="1"/>
                </p:cNvSpPr>
                <p:nvPr/>
              </p:nvSpPr>
              <p:spPr bwMode="auto">
                <a:xfrm>
                  <a:off x="8625840" y="2133600"/>
                  <a:ext cx="304800" cy="304800"/>
                </a:xfrm>
                <a:prstGeom prst="ellipse">
                  <a:avLst/>
                </a:prstGeom>
                <a:solidFill>
                  <a:srgbClr val="EAEAEA">
                    <a:alpha val="59999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b="1" dirty="0"/>
                </a:p>
              </p:txBody>
            </p:sp>
            <p:cxnSp>
              <p:nvCxnSpPr>
                <p:cNvPr id="134" name="AutoShape 13"/>
                <p:cNvCxnSpPr>
                  <a:cxnSpLocks noChangeShapeType="1"/>
                  <a:stCxn id="135" idx="0"/>
                  <a:endCxn id="133" idx="3"/>
                </p:cNvCxnSpPr>
                <p:nvPr/>
              </p:nvCxnSpPr>
              <p:spPr bwMode="auto">
                <a:xfrm flipV="1">
                  <a:off x="8519160" y="2393763"/>
                  <a:ext cx="151317" cy="288477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35" name="Oval 15"/>
                <p:cNvSpPr>
                  <a:spLocks noChangeArrowheads="1"/>
                </p:cNvSpPr>
                <p:nvPr/>
              </p:nvSpPr>
              <p:spPr bwMode="auto">
                <a:xfrm>
                  <a:off x="8366760" y="2682240"/>
                  <a:ext cx="304800" cy="304800"/>
                </a:xfrm>
                <a:prstGeom prst="ellipse">
                  <a:avLst/>
                </a:prstGeom>
                <a:solidFill>
                  <a:srgbClr val="EAEAEA">
                    <a:alpha val="59999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b="1" dirty="0"/>
                </a:p>
              </p:txBody>
            </p:sp>
            <p:cxnSp>
              <p:nvCxnSpPr>
                <p:cNvPr id="136" name="AutoShape 17"/>
                <p:cNvCxnSpPr>
                  <a:cxnSpLocks noChangeShapeType="1"/>
                  <a:stCxn id="139" idx="0"/>
                  <a:endCxn id="135" idx="3"/>
                </p:cNvCxnSpPr>
                <p:nvPr/>
              </p:nvCxnSpPr>
              <p:spPr bwMode="auto">
                <a:xfrm flipV="1">
                  <a:off x="8244840" y="2942403"/>
                  <a:ext cx="166557" cy="318957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37" name="AutoShape 18"/>
                <p:cNvSpPr>
                  <a:spLocks noChangeArrowheads="1"/>
                </p:cNvSpPr>
                <p:nvPr/>
              </p:nvSpPr>
              <p:spPr bwMode="auto">
                <a:xfrm>
                  <a:off x="8549640" y="3108960"/>
                  <a:ext cx="243840" cy="12192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>
                    <a:alpha val="50195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cxnSp>
              <p:nvCxnSpPr>
                <p:cNvPr id="138" name="AutoShape 19"/>
                <p:cNvCxnSpPr>
                  <a:cxnSpLocks noChangeShapeType="1"/>
                  <a:stCxn id="137" idx="0"/>
                  <a:endCxn id="135" idx="5"/>
                </p:cNvCxnSpPr>
                <p:nvPr/>
              </p:nvCxnSpPr>
              <p:spPr bwMode="auto">
                <a:xfrm flipH="1" flipV="1">
                  <a:off x="8626923" y="2942403"/>
                  <a:ext cx="44637" cy="166557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39" name="Oval 27"/>
                <p:cNvSpPr>
                  <a:spLocks noChangeArrowheads="1"/>
                </p:cNvSpPr>
                <p:nvPr/>
              </p:nvSpPr>
              <p:spPr bwMode="auto">
                <a:xfrm>
                  <a:off x="8092440" y="3261360"/>
                  <a:ext cx="304800" cy="304800"/>
                </a:xfrm>
                <a:prstGeom prst="ellipse">
                  <a:avLst/>
                </a:prstGeom>
                <a:solidFill>
                  <a:srgbClr val="EAEAEA">
                    <a:alpha val="59999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b="1" dirty="0"/>
                </a:p>
              </p:txBody>
            </p:sp>
            <p:cxnSp>
              <p:nvCxnSpPr>
                <p:cNvPr id="140" name="AutoShape 17"/>
                <p:cNvCxnSpPr>
                  <a:cxnSpLocks noChangeShapeType="1"/>
                  <a:stCxn id="124" idx="0"/>
                  <a:endCxn id="139" idx="3"/>
                </p:cNvCxnSpPr>
                <p:nvPr/>
              </p:nvCxnSpPr>
              <p:spPr bwMode="auto">
                <a:xfrm flipV="1">
                  <a:off x="6019800" y="3521523"/>
                  <a:ext cx="2117277" cy="517077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2" name="AutoShape 11"/>
                <p:cNvCxnSpPr>
                  <a:cxnSpLocks noChangeShapeType="1"/>
                  <a:stCxn id="141" idx="0"/>
                  <a:endCxn id="133" idx="5"/>
                </p:cNvCxnSpPr>
                <p:nvPr/>
              </p:nvCxnSpPr>
              <p:spPr bwMode="auto">
                <a:xfrm flipH="1" flipV="1">
                  <a:off x="8886003" y="2393763"/>
                  <a:ext cx="59877" cy="136077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43" name="AutoShape 10"/>
                <p:cNvSpPr>
                  <a:spLocks noChangeArrowheads="1"/>
                </p:cNvSpPr>
                <p:nvPr/>
              </p:nvSpPr>
              <p:spPr bwMode="auto">
                <a:xfrm>
                  <a:off x="8260080" y="3688080"/>
                  <a:ext cx="243840" cy="12192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>
                    <a:alpha val="50195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cxnSp>
              <p:nvCxnSpPr>
                <p:cNvPr id="144" name="AutoShape 11"/>
                <p:cNvCxnSpPr>
                  <a:cxnSpLocks noChangeShapeType="1"/>
                  <a:stCxn id="143" idx="0"/>
                  <a:endCxn id="139" idx="5"/>
                </p:cNvCxnSpPr>
                <p:nvPr/>
              </p:nvCxnSpPr>
              <p:spPr bwMode="auto">
                <a:xfrm flipH="1" flipV="1">
                  <a:off x="8352603" y="3521523"/>
                  <a:ext cx="29397" cy="166557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45" name="AutoShape 10"/>
                <p:cNvSpPr>
                  <a:spLocks noChangeArrowheads="1"/>
                </p:cNvSpPr>
                <p:nvPr/>
              </p:nvSpPr>
              <p:spPr bwMode="auto">
                <a:xfrm>
                  <a:off x="2651760" y="5593080"/>
                  <a:ext cx="243840" cy="12192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>
                    <a:alpha val="50195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cxnSp>
              <p:nvCxnSpPr>
                <p:cNvPr id="146" name="AutoShape 11"/>
                <p:cNvCxnSpPr>
                  <a:cxnSpLocks noChangeShapeType="1"/>
                  <a:stCxn id="145" idx="0"/>
                </p:cNvCxnSpPr>
                <p:nvPr/>
              </p:nvCxnSpPr>
              <p:spPr bwMode="auto">
                <a:xfrm flipV="1">
                  <a:off x="2773680" y="5397126"/>
                  <a:ext cx="75117" cy="1959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47" name="AutoShape 10"/>
                <p:cNvSpPr>
                  <a:spLocks noChangeArrowheads="1"/>
                </p:cNvSpPr>
                <p:nvPr/>
              </p:nvSpPr>
              <p:spPr bwMode="auto">
                <a:xfrm>
                  <a:off x="2971800" y="6126480"/>
                  <a:ext cx="243840" cy="12192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>
                    <a:alpha val="50195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cxnSp>
              <p:nvCxnSpPr>
                <p:cNvPr id="148" name="AutoShape 11"/>
                <p:cNvCxnSpPr>
                  <a:cxnSpLocks noChangeShapeType="1"/>
                  <a:stCxn id="147" idx="0"/>
                </p:cNvCxnSpPr>
                <p:nvPr/>
              </p:nvCxnSpPr>
              <p:spPr bwMode="auto">
                <a:xfrm flipV="1">
                  <a:off x="3093720" y="5930526"/>
                  <a:ext cx="75117" cy="1959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49" name="AutoShape 10"/>
                <p:cNvSpPr>
                  <a:spLocks noChangeArrowheads="1"/>
                </p:cNvSpPr>
                <p:nvPr/>
              </p:nvSpPr>
              <p:spPr bwMode="auto">
                <a:xfrm>
                  <a:off x="3352800" y="6672954"/>
                  <a:ext cx="243840" cy="12192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>
                    <a:alpha val="50195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cxnSp>
              <p:nvCxnSpPr>
                <p:cNvPr id="150" name="AutoShape 11"/>
                <p:cNvCxnSpPr>
                  <a:cxnSpLocks noChangeShapeType="1"/>
                  <a:stCxn id="149" idx="0"/>
                  <a:endCxn id="101" idx="3"/>
                </p:cNvCxnSpPr>
                <p:nvPr/>
              </p:nvCxnSpPr>
              <p:spPr bwMode="auto">
                <a:xfrm flipV="1">
                  <a:off x="3474720" y="6432363"/>
                  <a:ext cx="75117" cy="24059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51" name="AutoShape 10"/>
                <p:cNvSpPr>
                  <a:spLocks noChangeArrowheads="1"/>
                </p:cNvSpPr>
                <p:nvPr/>
              </p:nvSpPr>
              <p:spPr bwMode="auto">
                <a:xfrm>
                  <a:off x="3657600" y="6672954"/>
                  <a:ext cx="243840" cy="12192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>
                    <a:alpha val="50195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cxnSp>
              <p:nvCxnSpPr>
                <p:cNvPr id="152" name="AutoShape 11"/>
                <p:cNvCxnSpPr>
                  <a:cxnSpLocks noChangeShapeType="1"/>
                  <a:stCxn id="151" idx="0"/>
                  <a:endCxn id="101" idx="5"/>
                </p:cNvCxnSpPr>
                <p:nvPr/>
              </p:nvCxnSpPr>
              <p:spPr bwMode="auto">
                <a:xfrm flipH="1" flipV="1">
                  <a:off x="3765363" y="6432363"/>
                  <a:ext cx="14157" cy="24059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53" name="AutoShape 10"/>
                <p:cNvSpPr>
                  <a:spLocks noChangeArrowheads="1"/>
                </p:cNvSpPr>
                <p:nvPr/>
              </p:nvSpPr>
              <p:spPr bwMode="auto">
                <a:xfrm>
                  <a:off x="5715000" y="4526280"/>
                  <a:ext cx="243840" cy="12192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>
                    <a:alpha val="50195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cxnSp>
              <p:nvCxnSpPr>
                <p:cNvPr id="154" name="AutoShape 11"/>
                <p:cNvCxnSpPr>
                  <a:cxnSpLocks noChangeShapeType="1"/>
                  <a:stCxn id="153" idx="0"/>
                  <a:endCxn id="124" idx="3"/>
                </p:cNvCxnSpPr>
                <p:nvPr/>
              </p:nvCxnSpPr>
              <p:spPr bwMode="auto">
                <a:xfrm flipV="1">
                  <a:off x="5836920" y="4298763"/>
                  <a:ext cx="75117" cy="227517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55" name="AutoShape 10"/>
                <p:cNvSpPr>
                  <a:spLocks noChangeArrowheads="1"/>
                </p:cNvSpPr>
                <p:nvPr/>
              </p:nvSpPr>
              <p:spPr bwMode="auto">
                <a:xfrm>
                  <a:off x="6172200" y="5638800"/>
                  <a:ext cx="243840" cy="12192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>
                    <a:alpha val="50195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cxnSp>
              <p:nvCxnSpPr>
                <p:cNvPr id="156" name="AutoShape 11"/>
                <p:cNvCxnSpPr>
                  <a:cxnSpLocks noChangeShapeType="1"/>
                  <a:stCxn id="155" idx="0"/>
                  <a:endCxn id="129" idx="3"/>
                </p:cNvCxnSpPr>
                <p:nvPr/>
              </p:nvCxnSpPr>
              <p:spPr bwMode="auto">
                <a:xfrm flipV="1">
                  <a:off x="6294120" y="5441763"/>
                  <a:ext cx="75117" cy="197037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57" name="AutoShape 10"/>
                <p:cNvSpPr>
                  <a:spLocks noChangeArrowheads="1"/>
                </p:cNvSpPr>
                <p:nvPr/>
              </p:nvSpPr>
              <p:spPr bwMode="auto">
                <a:xfrm>
                  <a:off x="6629400" y="6248400"/>
                  <a:ext cx="243840" cy="12192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>
                    <a:alpha val="50195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cxnSp>
              <p:nvCxnSpPr>
                <p:cNvPr id="158" name="AutoShape 11"/>
                <p:cNvCxnSpPr>
                  <a:cxnSpLocks noChangeShapeType="1"/>
                  <a:stCxn id="157" idx="0"/>
                  <a:endCxn id="130" idx="3"/>
                </p:cNvCxnSpPr>
                <p:nvPr/>
              </p:nvCxnSpPr>
              <p:spPr bwMode="auto">
                <a:xfrm flipV="1">
                  <a:off x="6751320" y="6051363"/>
                  <a:ext cx="75117" cy="197037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59" name="AutoShape 10"/>
                <p:cNvSpPr>
                  <a:spLocks noChangeArrowheads="1"/>
                </p:cNvSpPr>
                <p:nvPr/>
              </p:nvSpPr>
              <p:spPr bwMode="auto">
                <a:xfrm>
                  <a:off x="6934200" y="6248400"/>
                  <a:ext cx="243840" cy="12192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>
                    <a:alpha val="50195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cxnSp>
              <p:nvCxnSpPr>
                <p:cNvPr id="160" name="AutoShape 11"/>
                <p:cNvCxnSpPr>
                  <a:cxnSpLocks noChangeShapeType="1"/>
                  <a:stCxn id="159" idx="0"/>
                  <a:endCxn id="130" idx="5"/>
                </p:cNvCxnSpPr>
                <p:nvPr/>
              </p:nvCxnSpPr>
              <p:spPr bwMode="auto">
                <a:xfrm flipH="1" flipV="1">
                  <a:off x="7041963" y="6051363"/>
                  <a:ext cx="14157" cy="197037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61" name="AutoShape 10"/>
                <p:cNvSpPr>
                  <a:spLocks noChangeArrowheads="1"/>
                </p:cNvSpPr>
                <p:nvPr/>
              </p:nvSpPr>
              <p:spPr bwMode="auto">
                <a:xfrm>
                  <a:off x="7620000" y="5562600"/>
                  <a:ext cx="243840" cy="12192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>
                    <a:alpha val="50195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cxnSp>
              <p:nvCxnSpPr>
                <p:cNvPr id="162" name="AutoShape 11"/>
                <p:cNvCxnSpPr>
                  <a:cxnSpLocks noChangeShapeType="1"/>
                  <a:stCxn id="161" idx="0"/>
                  <a:endCxn id="126" idx="3"/>
                </p:cNvCxnSpPr>
                <p:nvPr/>
              </p:nvCxnSpPr>
              <p:spPr bwMode="auto">
                <a:xfrm flipV="1">
                  <a:off x="7741920" y="5365563"/>
                  <a:ext cx="75117" cy="197037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63" name="AutoShape 10"/>
                <p:cNvSpPr>
                  <a:spLocks noChangeArrowheads="1"/>
                </p:cNvSpPr>
                <p:nvPr/>
              </p:nvSpPr>
              <p:spPr bwMode="auto">
                <a:xfrm>
                  <a:off x="7924800" y="5562600"/>
                  <a:ext cx="243840" cy="12192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>
                    <a:alpha val="50195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cxnSp>
              <p:nvCxnSpPr>
                <p:cNvPr id="164" name="AutoShape 11"/>
                <p:cNvCxnSpPr>
                  <a:cxnSpLocks noChangeShapeType="1"/>
                  <a:stCxn id="163" idx="0"/>
                  <a:endCxn id="126" idx="5"/>
                </p:cNvCxnSpPr>
                <p:nvPr/>
              </p:nvCxnSpPr>
              <p:spPr bwMode="auto">
                <a:xfrm flipH="1" flipV="1">
                  <a:off x="8032563" y="5365563"/>
                  <a:ext cx="14157" cy="197037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65" name="164 - Δεξιό βέλος"/>
                <p:cNvSpPr/>
                <p:nvPr/>
              </p:nvSpPr>
              <p:spPr bwMode="auto">
                <a:xfrm>
                  <a:off x="2209800" y="4191000"/>
                  <a:ext cx="304800" cy="228600"/>
                </a:xfrm>
                <a:prstGeom prst="rightArrow">
                  <a:avLst/>
                </a:prstGeom>
                <a:solidFill>
                  <a:srgbClr val="0070C0">
                    <a:alpha val="12000"/>
                  </a:srgb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l-G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6" name="165 - Δεξιό βέλος"/>
                <p:cNvSpPr/>
                <p:nvPr/>
              </p:nvSpPr>
              <p:spPr bwMode="auto">
                <a:xfrm>
                  <a:off x="4953000" y="4191000"/>
                  <a:ext cx="304800" cy="228600"/>
                </a:xfrm>
                <a:prstGeom prst="rightArrow">
                  <a:avLst/>
                </a:prstGeom>
                <a:solidFill>
                  <a:srgbClr val="0070C0">
                    <a:alpha val="12000"/>
                  </a:srgb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l-G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5" name="203 - Ομάδα"/>
            <p:cNvGrpSpPr/>
            <p:nvPr/>
          </p:nvGrpSpPr>
          <p:grpSpPr>
            <a:xfrm>
              <a:off x="4572000" y="2514600"/>
              <a:ext cx="1920240" cy="1352012"/>
              <a:chOff x="3962400" y="2792169"/>
              <a:chExt cx="4800600" cy="3380031"/>
            </a:xfrm>
          </p:grpSpPr>
          <p:sp>
            <p:nvSpPr>
              <p:cNvPr id="170" name="Oval 27"/>
              <p:cNvSpPr>
                <a:spLocks noChangeArrowheads="1"/>
              </p:cNvSpPr>
              <p:nvPr/>
            </p:nvSpPr>
            <p:spPr bwMode="auto">
              <a:xfrm>
                <a:off x="5120640" y="3230880"/>
                <a:ext cx="304800" cy="304800"/>
              </a:xfrm>
              <a:prstGeom prst="ellipse">
                <a:avLst/>
              </a:prstGeom>
              <a:solidFill>
                <a:srgbClr val="FFC000">
                  <a:alpha val="59999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b="1" dirty="0"/>
              </a:p>
            </p:txBody>
          </p:sp>
          <p:sp>
            <p:nvSpPr>
              <p:cNvPr id="171" name="Oval 27"/>
              <p:cNvSpPr>
                <a:spLocks noChangeArrowheads="1"/>
              </p:cNvSpPr>
              <p:nvPr/>
            </p:nvSpPr>
            <p:spPr bwMode="auto">
              <a:xfrm>
                <a:off x="6644640" y="4392369"/>
                <a:ext cx="304800" cy="304800"/>
              </a:xfrm>
              <a:prstGeom prst="ellipse">
                <a:avLst/>
              </a:prstGeom>
              <a:solidFill>
                <a:srgbClr val="EAEAEA">
                  <a:alpha val="59999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b="1" dirty="0"/>
              </a:p>
            </p:txBody>
          </p:sp>
          <p:sp>
            <p:nvSpPr>
              <p:cNvPr id="172" name="Oval 27"/>
              <p:cNvSpPr>
                <a:spLocks noChangeArrowheads="1"/>
              </p:cNvSpPr>
              <p:nvPr/>
            </p:nvSpPr>
            <p:spPr bwMode="auto">
              <a:xfrm>
                <a:off x="7239000" y="4925769"/>
                <a:ext cx="304800" cy="304800"/>
              </a:xfrm>
              <a:prstGeom prst="ellipse">
                <a:avLst/>
              </a:prstGeom>
              <a:solidFill>
                <a:srgbClr val="EAEAEA">
                  <a:alpha val="59999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b="1" dirty="0"/>
              </a:p>
            </p:txBody>
          </p:sp>
          <p:cxnSp>
            <p:nvCxnSpPr>
              <p:cNvPr id="173" name="AutoShape 17"/>
              <p:cNvCxnSpPr>
                <a:cxnSpLocks noChangeShapeType="1"/>
                <a:stCxn id="172" idx="1"/>
                <a:endCxn id="171" idx="5"/>
              </p:cNvCxnSpPr>
              <p:nvPr/>
            </p:nvCxnSpPr>
            <p:spPr bwMode="auto">
              <a:xfrm flipH="1" flipV="1">
                <a:off x="6904803" y="4652532"/>
                <a:ext cx="378834" cy="3178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74" name="Oval 27"/>
              <p:cNvSpPr>
                <a:spLocks noChangeArrowheads="1"/>
              </p:cNvSpPr>
              <p:nvPr/>
            </p:nvSpPr>
            <p:spPr bwMode="auto">
              <a:xfrm>
                <a:off x="5791200" y="5001969"/>
                <a:ext cx="304800" cy="304800"/>
              </a:xfrm>
              <a:prstGeom prst="ellipse">
                <a:avLst/>
              </a:prstGeom>
              <a:solidFill>
                <a:srgbClr val="EAEAEA">
                  <a:alpha val="59999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b="1" dirty="0"/>
              </a:p>
            </p:txBody>
          </p:sp>
          <p:sp>
            <p:nvSpPr>
              <p:cNvPr id="175" name="Oval 27"/>
              <p:cNvSpPr>
                <a:spLocks noChangeArrowheads="1"/>
              </p:cNvSpPr>
              <p:nvPr/>
            </p:nvSpPr>
            <p:spPr bwMode="auto">
              <a:xfrm>
                <a:off x="6248400" y="5611569"/>
                <a:ext cx="304800" cy="304800"/>
              </a:xfrm>
              <a:prstGeom prst="ellipse">
                <a:avLst/>
              </a:prstGeom>
              <a:solidFill>
                <a:srgbClr val="EAEAEA">
                  <a:alpha val="59999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b="1" dirty="0"/>
              </a:p>
            </p:txBody>
          </p:sp>
          <p:cxnSp>
            <p:nvCxnSpPr>
              <p:cNvPr id="176" name="AutoShape 17"/>
              <p:cNvCxnSpPr>
                <a:cxnSpLocks noChangeShapeType="1"/>
                <a:stCxn id="175" idx="1"/>
                <a:endCxn id="174" idx="5"/>
              </p:cNvCxnSpPr>
              <p:nvPr/>
            </p:nvCxnSpPr>
            <p:spPr bwMode="auto">
              <a:xfrm flipH="1" flipV="1">
                <a:off x="6051363" y="5262132"/>
                <a:ext cx="241674" cy="3940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7" name="AutoShape 17"/>
              <p:cNvCxnSpPr>
                <a:cxnSpLocks noChangeShapeType="1"/>
                <a:stCxn id="174" idx="0"/>
                <a:endCxn id="171" idx="3"/>
              </p:cNvCxnSpPr>
              <p:nvPr/>
            </p:nvCxnSpPr>
            <p:spPr bwMode="auto">
              <a:xfrm flipV="1">
                <a:off x="5943600" y="4652532"/>
                <a:ext cx="745677" cy="34943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78" name="Oval 12"/>
              <p:cNvSpPr>
                <a:spLocks noChangeArrowheads="1"/>
              </p:cNvSpPr>
              <p:nvPr/>
            </p:nvSpPr>
            <p:spPr bwMode="auto">
              <a:xfrm>
                <a:off x="8321040" y="2792169"/>
                <a:ext cx="304800" cy="304800"/>
              </a:xfrm>
              <a:prstGeom prst="ellipse">
                <a:avLst/>
              </a:prstGeom>
              <a:solidFill>
                <a:srgbClr val="EAEAEA">
                  <a:alpha val="59999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b="1" dirty="0"/>
              </a:p>
            </p:txBody>
          </p:sp>
          <p:sp>
            <p:nvSpPr>
              <p:cNvPr id="179" name="Oval 15"/>
              <p:cNvSpPr>
                <a:spLocks noChangeArrowheads="1"/>
              </p:cNvSpPr>
              <p:nvPr/>
            </p:nvSpPr>
            <p:spPr bwMode="auto">
              <a:xfrm>
                <a:off x="7863840" y="4373880"/>
                <a:ext cx="304800" cy="304800"/>
              </a:xfrm>
              <a:prstGeom prst="ellipse">
                <a:avLst/>
              </a:prstGeom>
              <a:solidFill>
                <a:srgbClr val="EAEAEA">
                  <a:alpha val="59999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b="1" dirty="0"/>
              </a:p>
            </p:txBody>
          </p:sp>
          <p:sp>
            <p:nvSpPr>
              <p:cNvPr id="180" name="Oval 27"/>
              <p:cNvSpPr>
                <a:spLocks noChangeArrowheads="1"/>
              </p:cNvSpPr>
              <p:nvPr/>
            </p:nvSpPr>
            <p:spPr bwMode="auto">
              <a:xfrm>
                <a:off x="7330440" y="3840480"/>
                <a:ext cx="304800" cy="304800"/>
              </a:xfrm>
              <a:prstGeom prst="ellipse">
                <a:avLst/>
              </a:prstGeom>
              <a:solidFill>
                <a:srgbClr val="EAEAEA">
                  <a:alpha val="59999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b="1" dirty="0"/>
              </a:p>
            </p:txBody>
          </p:sp>
          <p:sp>
            <p:nvSpPr>
              <p:cNvPr id="181" name="AutoShape 10"/>
              <p:cNvSpPr>
                <a:spLocks noChangeArrowheads="1"/>
              </p:cNvSpPr>
              <p:nvPr/>
            </p:nvSpPr>
            <p:spPr bwMode="auto">
              <a:xfrm>
                <a:off x="8519160" y="3188409"/>
                <a:ext cx="243840" cy="121920"/>
              </a:xfrm>
              <a:prstGeom prst="roundRect">
                <a:avLst>
                  <a:gd name="adj" fmla="val 16667"/>
                </a:avLst>
              </a:prstGeom>
              <a:solidFill>
                <a:schemeClr val="tx1">
                  <a:alpha val="50195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182" name="AutoShape 11"/>
              <p:cNvCxnSpPr>
                <a:cxnSpLocks noChangeShapeType="1"/>
                <a:stCxn id="181" idx="0"/>
                <a:endCxn id="178" idx="5"/>
              </p:cNvCxnSpPr>
              <p:nvPr/>
            </p:nvCxnSpPr>
            <p:spPr bwMode="auto">
              <a:xfrm flipH="1" flipV="1">
                <a:off x="8581203" y="3052332"/>
                <a:ext cx="59877" cy="13607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83" name="AutoShape 10"/>
              <p:cNvSpPr>
                <a:spLocks noChangeArrowheads="1"/>
              </p:cNvSpPr>
              <p:nvPr/>
            </p:nvSpPr>
            <p:spPr bwMode="auto">
              <a:xfrm>
                <a:off x="5623560" y="5489649"/>
                <a:ext cx="243840" cy="121920"/>
              </a:xfrm>
              <a:prstGeom prst="roundRect">
                <a:avLst>
                  <a:gd name="adj" fmla="val 16667"/>
                </a:avLst>
              </a:prstGeom>
              <a:solidFill>
                <a:schemeClr val="tx1">
                  <a:alpha val="50195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184" name="AutoShape 11"/>
              <p:cNvCxnSpPr>
                <a:cxnSpLocks noChangeShapeType="1"/>
                <a:stCxn id="183" idx="0"/>
                <a:endCxn id="174" idx="3"/>
              </p:cNvCxnSpPr>
              <p:nvPr/>
            </p:nvCxnSpPr>
            <p:spPr bwMode="auto">
              <a:xfrm flipV="1">
                <a:off x="5745480" y="5262132"/>
                <a:ext cx="90357" cy="22751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85" name="AutoShape 10"/>
              <p:cNvSpPr>
                <a:spLocks noChangeArrowheads="1"/>
              </p:cNvSpPr>
              <p:nvPr/>
            </p:nvSpPr>
            <p:spPr bwMode="auto">
              <a:xfrm>
                <a:off x="6096000" y="6050280"/>
                <a:ext cx="243840" cy="121920"/>
              </a:xfrm>
              <a:prstGeom prst="roundRect">
                <a:avLst>
                  <a:gd name="adj" fmla="val 16667"/>
                </a:avLst>
              </a:prstGeom>
              <a:solidFill>
                <a:schemeClr val="tx1">
                  <a:alpha val="50195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186" name="AutoShape 11"/>
              <p:cNvCxnSpPr>
                <a:cxnSpLocks noChangeShapeType="1"/>
                <a:stCxn id="185" idx="0"/>
                <a:endCxn id="175" idx="3"/>
              </p:cNvCxnSpPr>
              <p:nvPr/>
            </p:nvCxnSpPr>
            <p:spPr bwMode="auto">
              <a:xfrm flipV="1">
                <a:off x="6217920" y="5871732"/>
                <a:ext cx="75117" cy="17854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87" name="AutoShape 10"/>
              <p:cNvSpPr>
                <a:spLocks noChangeArrowheads="1"/>
              </p:cNvSpPr>
              <p:nvPr/>
            </p:nvSpPr>
            <p:spPr bwMode="auto">
              <a:xfrm>
                <a:off x="6400800" y="6050280"/>
                <a:ext cx="243840" cy="121920"/>
              </a:xfrm>
              <a:prstGeom prst="roundRect">
                <a:avLst>
                  <a:gd name="adj" fmla="val 16667"/>
                </a:avLst>
              </a:prstGeom>
              <a:solidFill>
                <a:schemeClr val="tx1">
                  <a:alpha val="50195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188" name="AutoShape 11"/>
              <p:cNvCxnSpPr>
                <a:cxnSpLocks noChangeShapeType="1"/>
                <a:stCxn id="187" idx="0"/>
                <a:endCxn id="175" idx="5"/>
              </p:cNvCxnSpPr>
              <p:nvPr/>
            </p:nvCxnSpPr>
            <p:spPr bwMode="auto">
              <a:xfrm flipH="1" flipV="1">
                <a:off x="6508563" y="5871732"/>
                <a:ext cx="14157" cy="17854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89" name="AutoShape 10"/>
              <p:cNvSpPr>
                <a:spLocks noChangeArrowheads="1"/>
              </p:cNvSpPr>
              <p:nvPr/>
            </p:nvSpPr>
            <p:spPr bwMode="auto">
              <a:xfrm>
                <a:off x="7086600" y="5364480"/>
                <a:ext cx="243840" cy="121920"/>
              </a:xfrm>
              <a:prstGeom prst="roundRect">
                <a:avLst>
                  <a:gd name="adj" fmla="val 16667"/>
                </a:avLst>
              </a:prstGeom>
              <a:solidFill>
                <a:schemeClr val="tx1">
                  <a:alpha val="50195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190" name="AutoShape 11"/>
              <p:cNvCxnSpPr>
                <a:cxnSpLocks noChangeShapeType="1"/>
                <a:stCxn id="189" idx="0"/>
                <a:endCxn id="172" idx="3"/>
              </p:cNvCxnSpPr>
              <p:nvPr/>
            </p:nvCxnSpPr>
            <p:spPr bwMode="auto">
              <a:xfrm flipV="1">
                <a:off x="7208520" y="5185932"/>
                <a:ext cx="75117" cy="17854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91" name="AutoShape 10"/>
              <p:cNvSpPr>
                <a:spLocks noChangeArrowheads="1"/>
              </p:cNvSpPr>
              <p:nvPr/>
            </p:nvSpPr>
            <p:spPr bwMode="auto">
              <a:xfrm>
                <a:off x="7391400" y="5364480"/>
                <a:ext cx="243840" cy="121920"/>
              </a:xfrm>
              <a:prstGeom prst="roundRect">
                <a:avLst>
                  <a:gd name="adj" fmla="val 16667"/>
                </a:avLst>
              </a:prstGeom>
              <a:solidFill>
                <a:schemeClr val="tx1">
                  <a:alpha val="50195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192" name="AutoShape 11"/>
              <p:cNvCxnSpPr>
                <a:cxnSpLocks noChangeShapeType="1"/>
                <a:stCxn id="191" idx="0"/>
                <a:endCxn id="172" idx="5"/>
              </p:cNvCxnSpPr>
              <p:nvPr/>
            </p:nvCxnSpPr>
            <p:spPr bwMode="auto">
              <a:xfrm flipH="1" flipV="1">
                <a:off x="7499163" y="5185932"/>
                <a:ext cx="14157" cy="17854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3" name="AutoShape 17"/>
              <p:cNvCxnSpPr>
                <a:cxnSpLocks noChangeShapeType="1"/>
                <a:stCxn id="171" idx="0"/>
                <a:endCxn id="180" idx="3"/>
              </p:cNvCxnSpPr>
              <p:nvPr/>
            </p:nvCxnSpPr>
            <p:spPr bwMode="auto">
              <a:xfrm flipV="1">
                <a:off x="6797040" y="4100643"/>
                <a:ext cx="578037" cy="2917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4" name="AutoShape 17"/>
              <p:cNvCxnSpPr>
                <a:cxnSpLocks noChangeShapeType="1"/>
                <a:stCxn id="180" idx="1"/>
                <a:endCxn id="170" idx="5"/>
              </p:cNvCxnSpPr>
              <p:nvPr/>
            </p:nvCxnSpPr>
            <p:spPr bwMode="auto">
              <a:xfrm flipH="1" flipV="1">
                <a:off x="5380803" y="3491043"/>
                <a:ext cx="1994274" cy="3940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" name="AutoShape 17"/>
              <p:cNvCxnSpPr>
                <a:cxnSpLocks noChangeShapeType="1"/>
                <a:stCxn id="179" idx="1"/>
                <a:endCxn id="180" idx="5"/>
              </p:cNvCxnSpPr>
              <p:nvPr/>
            </p:nvCxnSpPr>
            <p:spPr bwMode="auto">
              <a:xfrm flipH="1" flipV="1">
                <a:off x="7590603" y="4100643"/>
                <a:ext cx="317874" cy="3178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" name="AutoShape 17"/>
              <p:cNvCxnSpPr>
                <a:cxnSpLocks noChangeShapeType="1"/>
                <a:stCxn id="178" idx="3"/>
                <a:endCxn id="170" idx="7"/>
              </p:cNvCxnSpPr>
              <p:nvPr/>
            </p:nvCxnSpPr>
            <p:spPr bwMode="auto">
              <a:xfrm flipH="1">
                <a:off x="5380803" y="3052332"/>
                <a:ext cx="2984874" cy="22318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97" name="AutoShape 10"/>
              <p:cNvSpPr>
                <a:spLocks noChangeArrowheads="1"/>
              </p:cNvSpPr>
              <p:nvPr/>
            </p:nvSpPr>
            <p:spPr bwMode="auto">
              <a:xfrm>
                <a:off x="4968240" y="3688080"/>
                <a:ext cx="243840" cy="121920"/>
              </a:xfrm>
              <a:prstGeom prst="roundRect">
                <a:avLst>
                  <a:gd name="adj" fmla="val 16667"/>
                </a:avLst>
              </a:prstGeom>
              <a:solidFill>
                <a:schemeClr val="tx1">
                  <a:alpha val="50195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198" name="AutoShape 11"/>
              <p:cNvCxnSpPr>
                <a:cxnSpLocks noChangeShapeType="1"/>
                <a:stCxn id="197" idx="0"/>
                <a:endCxn id="170" idx="3"/>
              </p:cNvCxnSpPr>
              <p:nvPr/>
            </p:nvCxnSpPr>
            <p:spPr bwMode="auto">
              <a:xfrm flipV="1">
                <a:off x="5090160" y="3491043"/>
                <a:ext cx="75117" cy="19703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99" name="AutoShape 10"/>
              <p:cNvSpPr>
                <a:spLocks noChangeArrowheads="1"/>
              </p:cNvSpPr>
              <p:nvPr/>
            </p:nvSpPr>
            <p:spPr bwMode="auto">
              <a:xfrm>
                <a:off x="7711440" y="4831080"/>
                <a:ext cx="243840" cy="121920"/>
              </a:xfrm>
              <a:prstGeom prst="roundRect">
                <a:avLst>
                  <a:gd name="adj" fmla="val 16667"/>
                </a:avLst>
              </a:prstGeom>
              <a:solidFill>
                <a:schemeClr val="tx1">
                  <a:alpha val="50195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200" name="AutoShape 11"/>
              <p:cNvCxnSpPr>
                <a:cxnSpLocks noChangeShapeType="1"/>
                <a:stCxn id="199" idx="0"/>
                <a:endCxn id="179" idx="3"/>
              </p:cNvCxnSpPr>
              <p:nvPr/>
            </p:nvCxnSpPr>
            <p:spPr bwMode="auto">
              <a:xfrm flipV="1">
                <a:off x="7833360" y="4634043"/>
                <a:ext cx="75117" cy="19703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01" name="AutoShape 10"/>
              <p:cNvSpPr>
                <a:spLocks noChangeArrowheads="1"/>
              </p:cNvSpPr>
              <p:nvPr/>
            </p:nvSpPr>
            <p:spPr bwMode="auto">
              <a:xfrm>
                <a:off x="8016240" y="4831080"/>
                <a:ext cx="243840" cy="121920"/>
              </a:xfrm>
              <a:prstGeom prst="roundRect">
                <a:avLst>
                  <a:gd name="adj" fmla="val 16667"/>
                </a:avLst>
              </a:prstGeom>
              <a:solidFill>
                <a:schemeClr val="tx1">
                  <a:alpha val="50195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202" name="AutoShape 11"/>
              <p:cNvCxnSpPr>
                <a:cxnSpLocks noChangeShapeType="1"/>
                <a:stCxn id="201" idx="0"/>
                <a:endCxn id="179" idx="5"/>
              </p:cNvCxnSpPr>
              <p:nvPr/>
            </p:nvCxnSpPr>
            <p:spPr bwMode="auto">
              <a:xfrm flipH="1" flipV="1">
                <a:off x="8124003" y="4634043"/>
                <a:ext cx="14157" cy="19703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03" name="202 - Δεξιό βέλος"/>
              <p:cNvSpPr/>
              <p:nvPr/>
            </p:nvSpPr>
            <p:spPr bwMode="auto">
              <a:xfrm>
                <a:off x="3962400" y="4831080"/>
                <a:ext cx="304800" cy="228600"/>
              </a:xfrm>
              <a:prstGeom prst="rightArrow">
                <a:avLst/>
              </a:prstGeom>
              <a:solidFill>
                <a:srgbClr val="0070C0">
                  <a:alpha val="12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6" name="241 - Ομάδα"/>
            <p:cNvGrpSpPr/>
            <p:nvPr/>
          </p:nvGrpSpPr>
          <p:grpSpPr>
            <a:xfrm>
              <a:off x="6705600" y="2514600"/>
              <a:ext cx="1889760" cy="1359408"/>
              <a:chOff x="4191000" y="4145280"/>
              <a:chExt cx="4724400" cy="3398520"/>
            </a:xfrm>
          </p:grpSpPr>
          <p:sp>
            <p:nvSpPr>
              <p:cNvPr id="205" name="Oval 27"/>
              <p:cNvSpPr>
                <a:spLocks noChangeArrowheads="1"/>
              </p:cNvSpPr>
              <p:nvPr/>
            </p:nvSpPr>
            <p:spPr bwMode="auto">
              <a:xfrm>
                <a:off x="8458200" y="4602480"/>
                <a:ext cx="304800" cy="304800"/>
              </a:xfrm>
              <a:prstGeom prst="ellipse">
                <a:avLst/>
              </a:prstGeom>
              <a:solidFill>
                <a:srgbClr val="EAEAEA">
                  <a:alpha val="59999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b="1" dirty="0"/>
              </a:p>
            </p:txBody>
          </p:sp>
          <p:sp>
            <p:nvSpPr>
              <p:cNvPr id="206" name="Oval 27"/>
              <p:cNvSpPr>
                <a:spLocks noChangeArrowheads="1"/>
              </p:cNvSpPr>
              <p:nvPr/>
            </p:nvSpPr>
            <p:spPr bwMode="auto">
              <a:xfrm>
                <a:off x="6781800" y="5763969"/>
                <a:ext cx="304800" cy="304800"/>
              </a:xfrm>
              <a:prstGeom prst="ellipse">
                <a:avLst/>
              </a:prstGeom>
              <a:solidFill>
                <a:srgbClr val="EAEAEA">
                  <a:alpha val="59999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b="1" dirty="0"/>
              </a:p>
            </p:txBody>
          </p:sp>
          <p:sp>
            <p:nvSpPr>
              <p:cNvPr id="207" name="Oval 27"/>
              <p:cNvSpPr>
                <a:spLocks noChangeArrowheads="1"/>
              </p:cNvSpPr>
              <p:nvPr/>
            </p:nvSpPr>
            <p:spPr bwMode="auto">
              <a:xfrm>
                <a:off x="7376160" y="6297369"/>
                <a:ext cx="304800" cy="304800"/>
              </a:xfrm>
              <a:prstGeom prst="ellipse">
                <a:avLst/>
              </a:prstGeom>
              <a:solidFill>
                <a:srgbClr val="EAEAEA">
                  <a:alpha val="59999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b="1" dirty="0"/>
              </a:p>
            </p:txBody>
          </p:sp>
          <p:cxnSp>
            <p:nvCxnSpPr>
              <p:cNvPr id="208" name="AutoShape 17"/>
              <p:cNvCxnSpPr>
                <a:cxnSpLocks noChangeShapeType="1"/>
                <a:stCxn id="207" idx="1"/>
                <a:endCxn id="206" idx="5"/>
              </p:cNvCxnSpPr>
              <p:nvPr/>
            </p:nvCxnSpPr>
            <p:spPr bwMode="auto">
              <a:xfrm flipH="1" flipV="1">
                <a:off x="7041963" y="6024132"/>
                <a:ext cx="378834" cy="3178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09" name="Oval 27"/>
              <p:cNvSpPr>
                <a:spLocks noChangeArrowheads="1"/>
              </p:cNvSpPr>
              <p:nvPr/>
            </p:nvSpPr>
            <p:spPr bwMode="auto">
              <a:xfrm>
                <a:off x="5928360" y="6373569"/>
                <a:ext cx="304800" cy="304800"/>
              </a:xfrm>
              <a:prstGeom prst="ellipse">
                <a:avLst/>
              </a:prstGeom>
              <a:solidFill>
                <a:srgbClr val="EAEAEA">
                  <a:alpha val="59999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b="1" dirty="0"/>
              </a:p>
            </p:txBody>
          </p:sp>
          <p:sp>
            <p:nvSpPr>
              <p:cNvPr id="210" name="Oval 27"/>
              <p:cNvSpPr>
                <a:spLocks noChangeArrowheads="1"/>
              </p:cNvSpPr>
              <p:nvPr/>
            </p:nvSpPr>
            <p:spPr bwMode="auto">
              <a:xfrm>
                <a:off x="6385560" y="6983169"/>
                <a:ext cx="304800" cy="304800"/>
              </a:xfrm>
              <a:prstGeom prst="ellipse">
                <a:avLst/>
              </a:prstGeom>
              <a:solidFill>
                <a:srgbClr val="EAEAEA">
                  <a:alpha val="59999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b="1" dirty="0"/>
              </a:p>
            </p:txBody>
          </p:sp>
          <p:cxnSp>
            <p:nvCxnSpPr>
              <p:cNvPr id="211" name="AutoShape 17"/>
              <p:cNvCxnSpPr>
                <a:cxnSpLocks noChangeShapeType="1"/>
                <a:stCxn id="210" idx="1"/>
                <a:endCxn id="209" idx="5"/>
              </p:cNvCxnSpPr>
              <p:nvPr/>
            </p:nvCxnSpPr>
            <p:spPr bwMode="auto">
              <a:xfrm flipH="1" flipV="1">
                <a:off x="6188523" y="6633732"/>
                <a:ext cx="241674" cy="3940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2" name="AutoShape 17"/>
              <p:cNvCxnSpPr>
                <a:cxnSpLocks noChangeShapeType="1"/>
                <a:stCxn id="209" idx="0"/>
                <a:endCxn id="206" idx="3"/>
              </p:cNvCxnSpPr>
              <p:nvPr/>
            </p:nvCxnSpPr>
            <p:spPr bwMode="auto">
              <a:xfrm flipV="1">
                <a:off x="6080760" y="6024132"/>
                <a:ext cx="745677" cy="34943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13" name="Oval 12"/>
              <p:cNvSpPr>
                <a:spLocks noChangeArrowheads="1"/>
              </p:cNvSpPr>
              <p:nvPr/>
            </p:nvSpPr>
            <p:spPr bwMode="auto">
              <a:xfrm>
                <a:off x="4953000" y="4145280"/>
                <a:ext cx="304800" cy="304800"/>
              </a:xfrm>
              <a:prstGeom prst="ellipse">
                <a:avLst/>
              </a:prstGeom>
              <a:solidFill>
                <a:srgbClr val="FFC000">
                  <a:alpha val="59999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b="1" dirty="0"/>
              </a:p>
            </p:txBody>
          </p:sp>
          <p:sp>
            <p:nvSpPr>
              <p:cNvPr id="214" name="Oval 15"/>
              <p:cNvSpPr>
                <a:spLocks noChangeArrowheads="1"/>
              </p:cNvSpPr>
              <p:nvPr/>
            </p:nvSpPr>
            <p:spPr bwMode="auto">
              <a:xfrm>
                <a:off x="8001000" y="5745480"/>
                <a:ext cx="304800" cy="304800"/>
              </a:xfrm>
              <a:prstGeom prst="ellipse">
                <a:avLst/>
              </a:prstGeom>
              <a:solidFill>
                <a:srgbClr val="EAEAEA">
                  <a:alpha val="59999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b="1" dirty="0"/>
              </a:p>
            </p:txBody>
          </p:sp>
          <p:sp>
            <p:nvSpPr>
              <p:cNvPr id="215" name="Oval 27"/>
              <p:cNvSpPr>
                <a:spLocks noChangeArrowheads="1"/>
              </p:cNvSpPr>
              <p:nvPr/>
            </p:nvSpPr>
            <p:spPr bwMode="auto">
              <a:xfrm>
                <a:off x="7467600" y="5212080"/>
                <a:ext cx="304800" cy="304800"/>
              </a:xfrm>
              <a:prstGeom prst="ellipse">
                <a:avLst/>
              </a:prstGeom>
              <a:solidFill>
                <a:srgbClr val="EAEAEA">
                  <a:alpha val="59999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b="1" dirty="0"/>
              </a:p>
            </p:txBody>
          </p:sp>
          <p:sp>
            <p:nvSpPr>
              <p:cNvPr id="216" name="AutoShape 10"/>
              <p:cNvSpPr>
                <a:spLocks noChangeArrowheads="1"/>
              </p:cNvSpPr>
              <p:nvPr/>
            </p:nvSpPr>
            <p:spPr bwMode="auto">
              <a:xfrm>
                <a:off x="5760720" y="6812280"/>
                <a:ext cx="243840" cy="121920"/>
              </a:xfrm>
              <a:prstGeom prst="roundRect">
                <a:avLst>
                  <a:gd name="adj" fmla="val 16667"/>
                </a:avLst>
              </a:prstGeom>
              <a:solidFill>
                <a:schemeClr val="tx1">
                  <a:alpha val="50195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217" name="AutoShape 11"/>
              <p:cNvCxnSpPr>
                <a:cxnSpLocks noChangeShapeType="1"/>
                <a:stCxn id="216" idx="0"/>
                <a:endCxn id="209" idx="3"/>
              </p:cNvCxnSpPr>
              <p:nvPr/>
            </p:nvCxnSpPr>
            <p:spPr bwMode="auto">
              <a:xfrm flipV="1">
                <a:off x="5882640" y="6633732"/>
                <a:ext cx="90357" cy="17854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18" name="AutoShape 10"/>
              <p:cNvSpPr>
                <a:spLocks noChangeArrowheads="1"/>
              </p:cNvSpPr>
              <p:nvPr/>
            </p:nvSpPr>
            <p:spPr bwMode="auto">
              <a:xfrm>
                <a:off x="6233160" y="7421880"/>
                <a:ext cx="243840" cy="121920"/>
              </a:xfrm>
              <a:prstGeom prst="roundRect">
                <a:avLst>
                  <a:gd name="adj" fmla="val 16667"/>
                </a:avLst>
              </a:prstGeom>
              <a:solidFill>
                <a:schemeClr val="tx1">
                  <a:alpha val="50195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219" name="AutoShape 11"/>
              <p:cNvCxnSpPr>
                <a:cxnSpLocks noChangeShapeType="1"/>
                <a:stCxn id="218" idx="0"/>
                <a:endCxn id="210" idx="3"/>
              </p:cNvCxnSpPr>
              <p:nvPr/>
            </p:nvCxnSpPr>
            <p:spPr bwMode="auto">
              <a:xfrm flipV="1">
                <a:off x="6355080" y="7243332"/>
                <a:ext cx="75117" cy="17854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20" name="AutoShape 10"/>
              <p:cNvSpPr>
                <a:spLocks noChangeArrowheads="1"/>
              </p:cNvSpPr>
              <p:nvPr/>
            </p:nvSpPr>
            <p:spPr bwMode="auto">
              <a:xfrm>
                <a:off x="6537960" y="7421880"/>
                <a:ext cx="243840" cy="121920"/>
              </a:xfrm>
              <a:prstGeom prst="roundRect">
                <a:avLst>
                  <a:gd name="adj" fmla="val 16667"/>
                </a:avLst>
              </a:prstGeom>
              <a:solidFill>
                <a:schemeClr val="tx1">
                  <a:alpha val="50195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221" name="AutoShape 11"/>
              <p:cNvCxnSpPr>
                <a:cxnSpLocks noChangeShapeType="1"/>
                <a:stCxn id="220" idx="0"/>
                <a:endCxn id="210" idx="5"/>
              </p:cNvCxnSpPr>
              <p:nvPr/>
            </p:nvCxnSpPr>
            <p:spPr bwMode="auto">
              <a:xfrm flipH="1" flipV="1">
                <a:off x="6645723" y="7243332"/>
                <a:ext cx="14157" cy="17854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22" name="AutoShape 10"/>
              <p:cNvSpPr>
                <a:spLocks noChangeArrowheads="1"/>
              </p:cNvSpPr>
              <p:nvPr/>
            </p:nvSpPr>
            <p:spPr bwMode="auto">
              <a:xfrm>
                <a:off x="7223760" y="6736080"/>
                <a:ext cx="243840" cy="121920"/>
              </a:xfrm>
              <a:prstGeom prst="roundRect">
                <a:avLst>
                  <a:gd name="adj" fmla="val 16667"/>
                </a:avLst>
              </a:prstGeom>
              <a:solidFill>
                <a:schemeClr val="tx1">
                  <a:alpha val="50195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223" name="AutoShape 11"/>
              <p:cNvCxnSpPr>
                <a:cxnSpLocks noChangeShapeType="1"/>
                <a:stCxn id="222" idx="0"/>
                <a:endCxn id="207" idx="3"/>
              </p:cNvCxnSpPr>
              <p:nvPr/>
            </p:nvCxnSpPr>
            <p:spPr bwMode="auto">
              <a:xfrm flipV="1">
                <a:off x="7345680" y="6557532"/>
                <a:ext cx="75117" cy="17854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24" name="AutoShape 10"/>
              <p:cNvSpPr>
                <a:spLocks noChangeArrowheads="1"/>
              </p:cNvSpPr>
              <p:nvPr/>
            </p:nvSpPr>
            <p:spPr bwMode="auto">
              <a:xfrm>
                <a:off x="7528560" y="6736080"/>
                <a:ext cx="243840" cy="121920"/>
              </a:xfrm>
              <a:prstGeom prst="roundRect">
                <a:avLst>
                  <a:gd name="adj" fmla="val 16667"/>
                </a:avLst>
              </a:prstGeom>
              <a:solidFill>
                <a:schemeClr val="tx1">
                  <a:alpha val="50195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225" name="AutoShape 11"/>
              <p:cNvCxnSpPr>
                <a:cxnSpLocks noChangeShapeType="1"/>
                <a:stCxn id="224" idx="0"/>
                <a:endCxn id="207" idx="5"/>
              </p:cNvCxnSpPr>
              <p:nvPr/>
            </p:nvCxnSpPr>
            <p:spPr bwMode="auto">
              <a:xfrm flipH="1" flipV="1">
                <a:off x="7636323" y="6557532"/>
                <a:ext cx="14157" cy="17854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26" name="AutoShape 17"/>
              <p:cNvCxnSpPr>
                <a:cxnSpLocks noChangeShapeType="1"/>
                <a:stCxn id="206" idx="0"/>
                <a:endCxn id="215" idx="3"/>
              </p:cNvCxnSpPr>
              <p:nvPr/>
            </p:nvCxnSpPr>
            <p:spPr bwMode="auto">
              <a:xfrm flipV="1">
                <a:off x="6934200" y="5472243"/>
                <a:ext cx="578037" cy="2917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27" name="AutoShape 17"/>
              <p:cNvCxnSpPr>
                <a:cxnSpLocks noChangeShapeType="1"/>
                <a:stCxn id="215" idx="1"/>
                <a:endCxn id="205" idx="3"/>
              </p:cNvCxnSpPr>
              <p:nvPr/>
            </p:nvCxnSpPr>
            <p:spPr bwMode="auto">
              <a:xfrm flipV="1">
                <a:off x="7512237" y="4862643"/>
                <a:ext cx="990600" cy="3940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28" name="AutoShape 17"/>
              <p:cNvCxnSpPr>
                <a:cxnSpLocks noChangeShapeType="1"/>
                <a:stCxn id="214" idx="1"/>
                <a:endCxn id="215" idx="5"/>
              </p:cNvCxnSpPr>
              <p:nvPr/>
            </p:nvCxnSpPr>
            <p:spPr bwMode="auto">
              <a:xfrm flipH="1" flipV="1">
                <a:off x="7727763" y="5472243"/>
                <a:ext cx="317874" cy="3178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29" name="AutoShape 17"/>
              <p:cNvCxnSpPr>
                <a:cxnSpLocks noChangeShapeType="1"/>
                <a:stCxn id="213" idx="5"/>
                <a:endCxn id="205" idx="1"/>
              </p:cNvCxnSpPr>
              <p:nvPr/>
            </p:nvCxnSpPr>
            <p:spPr bwMode="auto">
              <a:xfrm>
                <a:off x="5213163" y="4405443"/>
                <a:ext cx="3289674" cy="2416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30" name="AutoShape 10"/>
              <p:cNvSpPr>
                <a:spLocks noChangeArrowheads="1"/>
              </p:cNvSpPr>
              <p:nvPr/>
            </p:nvSpPr>
            <p:spPr bwMode="auto">
              <a:xfrm>
                <a:off x="4800600" y="4709160"/>
                <a:ext cx="243840" cy="121920"/>
              </a:xfrm>
              <a:prstGeom prst="roundRect">
                <a:avLst>
                  <a:gd name="adj" fmla="val 16667"/>
                </a:avLst>
              </a:prstGeom>
              <a:solidFill>
                <a:schemeClr val="tx1">
                  <a:alpha val="50195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231" name="AutoShape 11"/>
              <p:cNvCxnSpPr>
                <a:cxnSpLocks noChangeShapeType="1"/>
                <a:stCxn id="230" idx="0"/>
              </p:cNvCxnSpPr>
              <p:nvPr/>
            </p:nvCxnSpPr>
            <p:spPr bwMode="auto">
              <a:xfrm flipV="1">
                <a:off x="4922520" y="4437006"/>
                <a:ext cx="75117" cy="27215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32" name="AutoShape 10"/>
              <p:cNvSpPr>
                <a:spLocks noChangeArrowheads="1"/>
              </p:cNvSpPr>
              <p:nvPr/>
            </p:nvSpPr>
            <p:spPr bwMode="auto">
              <a:xfrm>
                <a:off x="8671560" y="5043357"/>
                <a:ext cx="243840" cy="121920"/>
              </a:xfrm>
              <a:prstGeom prst="roundRect">
                <a:avLst>
                  <a:gd name="adj" fmla="val 16667"/>
                </a:avLst>
              </a:prstGeom>
              <a:solidFill>
                <a:schemeClr val="tx1">
                  <a:alpha val="50195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233" name="AutoShape 11"/>
              <p:cNvCxnSpPr>
                <a:cxnSpLocks noChangeShapeType="1"/>
                <a:stCxn id="232" idx="0"/>
                <a:endCxn id="205" idx="5"/>
              </p:cNvCxnSpPr>
              <p:nvPr/>
            </p:nvCxnSpPr>
            <p:spPr bwMode="auto">
              <a:xfrm flipH="1" flipV="1">
                <a:off x="8718363" y="4862643"/>
                <a:ext cx="75117" cy="18071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34" name="233 - Δεξιό βέλος"/>
              <p:cNvSpPr/>
              <p:nvPr/>
            </p:nvSpPr>
            <p:spPr bwMode="auto">
              <a:xfrm>
                <a:off x="4191000" y="6202680"/>
                <a:ext cx="304800" cy="228600"/>
              </a:xfrm>
              <a:prstGeom prst="rightArrow">
                <a:avLst/>
              </a:prstGeom>
              <a:solidFill>
                <a:srgbClr val="0070C0">
                  <a:alpha val="12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35" name="AutoShape 10"/>
              <p:cNvSpPr>
                <a:spLocks noChangeArrowheads="1"/>
              </p:cNvSpPr>
              <p:nvPr/>
            </p:nvSpPr>
            <p:spPr bwMode="auto">
              <a:xfrm>
                <a:off x="7848600" y="6233160"/>
                <a:ext cx="243840" cy="121920"/>
              </a:xfrm>
              <a:prstGeom prst="roundRect">
                <a:avLst>
                  <a:gd name="adj" fmla="val 16667"/>
                </a:avLst>
              </a:prstGeom>
              <a:solidFill>
                <a:schemeClr val="tx1">
                  <a:alpha val="50195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236" name="AutoShape 11"/>
              <p:cNvCxnSpPr>
                <a:cxnSpLocks noChangeShapeType="1"/>
                <a:stCxn id="235" idx="0"/>
                <a:endCxn id="214" idx="3"/>
              </p:cNvCxnSpPr>
              <p:nvPr/>
            </p:nvCxnSpPr>
            <p:spPr bwMode="auto">
              <a:xfrm flipV="1">
                <a:off x="7970520" y="6005643"/>
                <a:ext cx="75117" cy="22751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37" name="AutoShape 10"/>
              <p:cNvSpPr>
                <a:spLocks noChangeArrowheads="1"/>
              </p:cNvSpPr>
              <p:nvPr/>
            </p:nvSpPr>
            <p:spPr bwMode="auto">
              <a:xfrm>
                <a:off x="8153400" y="6233160"/>
                <a:ext cx="243840" cy="121920"/>
              </a:xfrm>
              <a:prstGeom prst="roundRect">
                <a:avLst>
                  <a:gd name="adj" fmla="val 16667"/>
                </a:avLst>
              </a:prstGeom>
              <a:solidFill>
                <a:schemeClr val="tx1">
                  <a:alpha val="50195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238" name="AutoShape 11"/>
              <p:cNvCxnSpPr>
                <a:cxnSpLocks noChangeShapeType="1"/>
                <a:stCxn id="237" idx="0"/>
                <a:endCxn id="214" idx="5"/>
              </p:cNvCxnSpPr>
              <p:nvPr/>
            </p:nvCxnSpPr>
            <p:spPr bwMode="auto">
              <a:xfrm flipH="1" flipV="1">
                <a:off x="8261163" y="6005643"/>
                <a:ext cx="14157" cy="22751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sp useBgFill="1">
        <p:nvSpPr>
          <p:cNvPr id="244" name="28 - Ορθογώνιο"/>
          <p:cNvSpPr>
            <a:spLocks noChangeArrowheads="1"/>
          </p:cNvSpPr>
          <p:nvPr/>
        </p:nvSpPr>
        <p:spPr bwMode="auto">
          <a:xfrm>
            <a:off x="0" y="60198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45" name="244 - TextBox"/>
          <p:cNvSpPr txBox="1"/>
          <p:nvPr/>
        </p:nvSpPr>
        <p:spPr>
          <a:xfrm>
            <a:off x="152400" y="4507468"/>
            <a:ext cx="6066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Έστω</a:t>
            </a:r>
            <a:r>
              <a:rPr lang="en-US" dirty="0" smtClean="0"/>
              <a:t>                   </a:t>
            </a:r>
            <a:r>
              <a:rPr lang="el-GR" dirty="0" smtClean="0"/>
              <a:t>και              οι τιμές μετά τ</a:t>
            </a:r>
            <a:r>
              <a:rPr lang="en-US" dirty="0" smtClean="0"/>
              <a:t>o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/>
              <a:t>-</a:t>
            </a:r>
            <a:r>
              <a:rPr lang="el-GR" dirty="0" smtClean="0"/>
              <a:t>οστό βήμα</a:t>
            </a:r>
            <a:endParaRPr lang="el-GR" dirty="0"/>
          </a:p>
        </p:txBody>
      </p:sp>
      <p:pic>
        <p:nvPicPr>
          <p:cNvPr id="250" name="249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63739" y="4571860"/>
            <a:ext cx="941261" cy="279174"/>
          </a:xfrm>
          <a:prstGeom prst="rect">
            <a:avLst/>
          </a:prstGeom>
          <a:noFill/>
          <a:ln/>
          <a:effectLst/>
        </p:spPr>
      </p:pic>
      <p:pic>
        <p:nvPicPr>
          <p:cNvPr id="249" name="248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88246" y="4572000"/>
            <a:ext cx="635954" cy="279087"/>
          </a:xfrm>
          <a:prstGeom prst="rect">
            <a:avLst/>
          </a:prstGeom>
          <a:noFill/>
          <a:ln/>
          <a:effectLst/>
        </p:spPr>
      </p:pic>
      <p:sp>
        <p:nvSpPr>
          <p:cNvPr id="251" name="250 - TextBox"/>
          <p:cNvSpPr txBox="1"/>
          <p:nvPr/>
        </p:nvSpPr>
        <p:spPr>
          <a:xfrm>
            <a:off x="152400" y="4953000"/>
            <a:ext cx="4423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Το συνολικό αντισταθμιστικό κόστος είναι</a:t>
            </a:r>
            <a:endParaRPr lang="el-GR" dirty="0"/>
          </a:p>
        </p:txBody>
      </p:sp>
      <p:pic>
        <p:nvPicPr>
          <p:cNvPr id="241" name="240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2838" y="5486400"/>
            <a:ext cx="8753090" cy="739504"/>
          </a:xfrm>
          <a:prstGeom prst="rect">
            <a:avLst/>
          </a:prstGeom>
          <a:noFill/>
          <a:ln/>
          <a:effectLst/>
        </p:spPr>
      </p:pic>
      <p:pic>
        <p:nvPicPr>
          <p:cNvPr id="259" name="258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68909" y="6477000"/>
            <a:ext cx="1245691" cy="25462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Αρθρωτά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splay trees)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152400" y="1143000"/>
            <a:ext cx="3962400" cy="4257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l-GR" b="1" dirty="0" smtClean="0"/>
              <a:t>Γενίκευση </a:t>
            </a:r>
            <a:r>
              <a:rPr lang="en-US" b="1" dirty="0" smtClean="0"/>
              <a:t>:  </a:t>
            </a:r>
            <a:r>
              <a:rPr lang="el-GR" b="1" dirty="0" smtClean="0"/>
              <a:t>Βάρη στους κόμβους</a:t>
            </a:r>
            <a:endParaRPr lang="el-GR" dirty="0" smtClean="0"/>
          </a:p>
        </p:txBody>
      </p:sp>
      <p:sp useBgFill="1">
        <p:nvSpPr>
          <p:cNvPr id="244" name="28 - Ορθογώνιο"/>
          <p:cNvSpPr>
            <a:spLocks noChangeArrowheads="1"/>
          </p:cNvSpPr>
          <p:nvPr/>
        </p:nvSpPr>
        <p:spPr bwMode="auto">
          <a:xfrm>
            <a:off x="0" y="60198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04" name="203 - TextBox"/>
          <p:cNvSpPr txBox="1"/>
          <p:nvPr/>
        </p:nvSpPr>
        <p:spPr>
          <a:xfrm>
            <a:off x="175974" y="1752600"/>
            <a:ext cx="8216160" cy="394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 smtClean="0"/>
              <a:t>Έστω ότι δίνουμε ένα βάρος </a:t>
            </a:r>
            <a:r>
              <a:rPr lang="en-US" dirty="0" smtClean="0"/>
              <a:t>     </a:t>
            </a:r>
            <a:r>
              <a:rPr lang="el-GR" dirty="0" smtClean="0"/>
              <a:t>       σε κάθε κόμβο      </a:t>
            </a:r>
            <a:r>
              <a:rPr lang="en-US" dirty="0" smtClean="0"/>
              <a:t> </a:t>
            </a:r>
            <a:r>
              <a:rPr lang="el-GR" dirty="0" smtClean="0"/>
              <a:t>του αρθρωτού δένδρου</a:t>
            </a:r>
            <a:endParaRPr lang="el-GR" dirty="0"/>
          </a:p>
        </p:txBody>
      </p:sp>
      <p:pic>
        <p:nvPicPr>
          <p:cNvPr id="263" name="262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1000" y="3200400"/>
            <a:ext cx="2259121" cy="609339"/>
          </a:xfrm>
          <a:prstGeom prst="rect">
            <a:avLst/>
          </a:prstGeom>
          <a:noFill/>
          <a:ln/>
          <a:effectLst/>
        </p:spPr>
      </p:pic>
      <p:pic>
        <p:nvPicPr>
          <p:cNvPr id="242" name="241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36692" y="1930908"/>
            <a:ext cx="178308" cy="126492"/>
          </a:xfrm>
          <a:prstGeom prst="rect">
            <a:avLst/>
          </a:prstGeom>
          <a:noFill/>
          <a:ln/>
          <a:effectLst/>
        </p:spPr>
      </p:pic>
      <p:pic>
        <p:nvPicPr>
          <p:cNvPr id="243" name="242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305800" y="1854129"/>
            <a:ext cx="178817" cy="203271"/>
          </a:xfrm>
          <a:prstGeom prst="rect">
            <a:avLst/>
          </a:prstGeom>
          <a:noFill/>
          <a:ln/>
          <a:effectLst/>
        </p:spPr>
      </p:pic>
      <p:pic>
        <p:nvPicPr>
          <p:cNvPr id="266" name="265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6111" y="4114800"/>
            <a:ext cx="1727489" cy="279020"/>
          </a:xfrm>
          <a:prstGeom prst="rect">
            <a:avLst/>
          </a:prstGeom>
          <a:noFill/>
          <a:ln/>
          <a:effectLst/>
        </p:spPr>
      </p:pic>
      <p:pic>
        <p:nvPicPr>
          <p:cNvPr id="254" name="253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75075" y="1853912"/>
            <a:ext cx="534925" cy="279688"/>
          </a:xfrm>
          <a:prstGeom prst="rect">
            <a:avLst/>
          </a:prstGeom>
          <a:noFill/>
          <a:ln/>
          <a:effectLst/>
        </p:spPr>
      </p:pic>
      <p:pic>
        <p:nvPicPr>
          <p:cNvPr id="257" name="256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2464308"/>
            <a:ext cx="762001" cy="278892"/>
          </a:xfrm>
          <a:prstGeom prst="rect">
            <a:avLst/>
          </a:prstGeom>
          <a:noFill/>
        </p:spPr>
      </p:pic>
      <p:sp>
        <p:nvSpPr>
          <p:cNvPr id="258" name="257 - TextBox"/>
          <p:cNvSpPr txBox="1"/>
          <p:nvPr/>
        </p:nvSpPr>
        <p:spPr>
          <a:xfrm>
            <a:off x="1166574" y="2362200"/>
            <a:ext cx="5579925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 smtClean="0"/>
              <a:t>απόγονοι του      (συμπεριλαμβανομένου του     ) στο</a:t>
            </a:r>
            <a:endParaRPr lang="el-GR" dirty="0"/>
          </a:p>
        </p:txBody>
      </p:sp>
      <p:pic>
        <p:nvPicPr>
          <p:cNvPr id="260" name="259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67400" y="2540508"/>
            <a:ext cx="178308" cy="126492"/>
          </a:xfrm>
          <a:prstGeom prst="rect">
            <a:avLst/>
          </a:prstGeom>
          <a:noFill/>
          <a:ln/>
          <a:effectLst/>
        </p:spPr>
      </p:pic>
      <p:pic>
        <p:nvPicPr>
          <p:cNvPr id="261" name="260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17292" y="2540508"/>
            <a:ext cx="178308" cy="126492"/>
          </a:xfrm>
          <a:prstGeom prst="rect">
            <a:avLst/>
          </a:prstGeom>
          <a:noFill/>
          <a:ln/>
          <a:effectLst/>
        </p:spPr>
      </p:pic>
      <p:pic>
        <p:nvPicPr>
          <p:cNvPr id="262" name="261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679183" y="2463729"/>
            <a:ext cx="178817" cy="203271"/>
          </a:xfrm>
          <a:prstGeom prst="rect">
            <a:avLst/>
          </a:prstGeom>
          <a:noFill/>
          <a:ln/>
          <a:effectLst/>
        </p:spPr>
      </p:pic>
      <p:sp>
        <p:nvSpPr>
          <p:cNvPr id="264" name="263 - TextBox"/>
          <p:cNvSpPr txBox="1"/>
          <p:nvPr/>
        </p:nvSpPr>
        <p:spPr>
          <a:xfrm>
            <a:off x="2667000" y="3186420"/>
            <a:ext cx="3790397" cy="394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 smtClean="0"/>
              <a:t>συνολικό βάρος των απογόνων του</a:t>
            </a:r>
            <a:endParaRPr lang="el-GR" dirty="0"/>
          </a:p>
        </p:txBody>
      </p:sp>
      <p:pic>
        <p:nvPicPr>
          <p:cNvPr id="265" name="264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51092" y="3352800"/>
            <a:ext cx="178308" cy="126492"/>
          </a:xfrm>
          <a:prstGeom prst="rect">
            <a:avLst/>
          </a:prstGeom>
          <a:noFill/>
          <a:ln/>
          <a:effectLst/>
        </p:spPr>
      </p:pic>
      <p:sp>
        <p:nvSpPr>
          <p:cNvPr id="267" name="Text Box 9"/>
          <p:cNvSpPr txBox="1">
            <a:spLocks noChangeArrowheads="1"/>
          </p:cNvSpPr>
          <p:nvPr/>
        </p:nvSpPr>
        <p:spPr bwMode="auto">
          <a:xfrm>
            <a:off x="152400" y="5486400"/>
            <a:ext cx="8534400" cy="7591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l-GR" b="1" dirty="0"/>
              <a:t>Ιδιότητα</a:t>
            </a:r>
            <a:r>
              <a:rPr lang="en-US" dirty="0"/>
              <a:t>: </a:t>
            </a:r>
            <a:r>
              <a:rPr lang="en-US" dirty="0" smtClean="0"/>
              <a:t> </a:t>
            </a:r>
            <a:r>
              <a:rPr lang="el-GR" dirty="0" smtClean="0"/>
              <a:t>Η λειτουργία </a:t>
            </a:r>
            <a:r>
              <a:rPr lang="en-US" b="1" dirty="0" smtClean="0">
                <a:latin typeface="Calibri" pitchFamily="34" charset="0"/>
              </a:rPr>
              <a:t>splay</a:t>
            </a:r>
            <a:r>
              <a:rPr lang="el-GR" b="1" dirty="0" smtClean="0">
                <a:latin typeface="Calibri" pitchFamily="34" charset="0"/>
              </a:rPr>
              <a:t>(</a:t>
            </a:r>
            <a:r>
              <a:rPr lang="en-US" b="1" dirty="0" smtClean="0">
                <a:latin typeface="Calibri" pitchFamily="34" charset="0"/>
              </a:rPr>
              <a:t>x</a:t>
            </a:r>
            <a:r>
              <a:rPr lang="el-GR" b="1" dirty="0" smtClean="0">
                <a:latin typeface="Calibri" pitchFamily="34" charset="0"/>
              </a:rPr>
              <a:t>)</a:t>
            </a:r>
            <a:r>
              <a:rPr lang="en-US" dirty="0" smtClean="0"/>
              <a:t> </a:t>
            </a:r>
            <a:r>
              <a:rPr lang="el-GR" dirty="0" smtClean="0"/>
              <a:t>εκτελείται σε 	  </a:t>
            </a:r>
            <a:r>
              <a:rPr lang="en-US" dirty="0" smtClean="0"/>
              <a:t>                </a:t>
            </a:r>
            <a:r>
              <a:rPr lang="el-GR" dirty="0" smtClean="0"/>
              <a:t>            </a:t>
            </a:r>
            <a:r>
              <a:rPr lang="en-US" dirty="0" smtClean="0"/>
              <a:t>   </a:t>
            </a:r>
            <a:r>
              <a:rPr lang="el-GR" dirty="0" smtClean="0"/>
              <a:t>αντισταθμιστικό 	   χρόνο</a:t>
            </a:r>
            <a:r>
              <a:rPr lang="en-US" dirty="0" smtClean="0"/>
              <a:t>, </a:t>
            </a:r>
            <a:r>
              <a:rPr lang="el-GR" dirty="0" smtClean="0"/>
              <a:t>όπου       η ρίζα του αρθρωτού δένδρου.</a:t>
            </a:r>
          </a:p>
        </p:txBody>
      </p:sp>
      <p:pic>
        <p:nvPicPr>
          <p:cNvPr id="270" name="269 - Εικόνα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28393" y="5585959"/>
            <a:ext cx="1953407" cy="278623"/>
          </a:xfrm>
          <a:prstGeom prst="rect">
            <a:avLst/>
          </a:prstGeom>
          <a:noFill/>
          <a:ln/>
          <a:effectLst/>
        </p:spPr>
      </p:pic>
      <p:pic>
        <p:nvPicPr>
          <p:cNvPr id="271" name="270 - Εικόνα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68902" y="5940782"/>
            <a:ext cx="126730" cy="178643"/>
          </a:xfrm>
          <a:prstGeom prst="rect">
            <a:avLst/>
          </a:prstGeom>
          <a:noFill/>
          <a:ln/>
          <a:effectLst/>
        </p:spPr>
      </p:pic>
      <p:sp>
        <p:nvSpPr>
          <p:cNvPr id="272" name="271 - TextBox"/>
          <p:cNvSpPr txBox="1"/>
          <p:nvPr/>
        </p:nvSpPr>
        <p:spPr>
          <a:xfrm>
            <a:off x="277896" y="4724400"/>
            <a:ext cx="2461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Δυναμικό δένδρου</a:t>
            </a:r>
            <a:r>
              <a:rPr lang="en-US" dirty="0" smtClean="0"/>
              <a:t>     :</a:t>
            </a:r>
            <a:endParaRPr lang="el-GR" dirty="0"/>
          </a:p>
        </p:txBody>
      </p:sp>
      <p:pic>
        <p:nvPicPr>
          <p:cNvPr id="273" name="272 - Εικόνα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35296" y="4800600"/>
            <a:ext cx="178817" cy="203271"/>
          </a:xfrm>
          <a:prstGeom prst="rect">
            <a:avLst/>
          </a:prstGeom>
          <a:noFill/>
          <a:ln/>
          <a:effectLst/>
        </p:spPr>
      </p:pic>
      <p:pic>
        <p:nvPicPr>
          <p:cNvPr id="275" name="274 - Εικόνα" descr="TP_tmp.b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95600" y="4750037"/>
            <a:ext cx="1779750" cy="58410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- Ορθογώνιο"/>
          <p:cNvSpPr/>
          <p:nvPr/>
        </p:nvSpPr>
        <p:spPr bwMode="auto">
          <a:xfrm>
            <a:off x="76200" y="2819400"/>
            <a:ext cx="8915400" cy="2438400"/>
          </a:xfrm>
          <a:prstGeom prst="rect">
            <a:avLst/>
          </a:prstGeom>
          <a:solidFill>
            <a:srgbClr val="FFFF99">
              <a:alpha val="1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31 - Ορθογώνιο"/>
          <p:cNvSpPr/>
          <p:nvPr/>
        </p:nvSpPr>
        <p:spPr bwMode="auto">
          <a:xfrm>
            <a:off x="76200" y="1143000"/>
            <a:ext cx="8915400" cy="1295400"/>
          </a:xfrm>
          <a:prstGeom prst="rect">
            <a:avLst/>
          </a:prstGeom>
          <a:solidFill>
            <a:srgbClr val="FFC000">
              <a:alpha val="1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Αρθρωτά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splay trees)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244" name="28 - Ορθογώνιο"/>
          <p:cNvSpPr>
            <a:spLocks noChangeArrowheads="1"/>
          </p:cNvSpPr>
          <p:nvPr/>
        </p:nvSpPr>
        <p:spPr bwMode="auto">
          <a:xfrm>
            <a:off x="0" y="60198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67" name="Text Box 9"/>
          <p:cNvSpPr txBox="1">
            <a:spLocks noChangeArrowheads="1"/>
          </p:cNvSpPr>
          <p:nvPr/>
        </p:nvSpPr>
        <p:spPr bwMode="auto">
          <a:xfrm>
            <a:off x="152400" y="1676400"/>
            <a:ext cx="8839200" cy="7591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l-GR" dirty="0" smtClean="0"/>
              <a:t>Η λειτουργία </a:t>
            </a:r>
            <a:r>
              <a:rPr lang="en-US" b="1" dirty="0" smtClean="0">
                <a:latin typeface="Calibri" pitchFamily="34" charset="0"/>
              </a:rPr>
              <a:t>splay</a:t>
            </a:r>
            <a:r>
              <a:rPr lang="el-GR" b="1" dirty="0" smtClean="0">
                <a:latin typeface="Calibri" pitchFamily="34" charset="0"/>
              </a:rPr>
              <a:t>(</a:t>
            </a:r>
            <a:r>
              <a:rPr lang="en-US" b="1" dirty="0" smtClean="0">
                <a:latin typeface="Calibri" pitchFamily="34" charset="0"/>
              </a:rPr>
              <a:t>x</a:t>
            </a:r>
            <a:r>
              <a:rPr lang="el-GR" b="1" dirty="0" smtClean="0">
                <a:latin typeface="Calibri" pitchFamily="34" charset="0"/>
              </a:rPr>
              <a:t>)</a:t>
            </a:r>
            <a:r>
              <a:rPr lang="en-US" dirty="0" smtClean="0"/>
              <a:t> </a:t>
            </a:r>
            <a:r>
              <a:rPr lang="el-GR" dirty="0" smtClean="0"/>
              <a:t>εκτελείται σε 	  </a:t>
            </a:r>
            <a:r>
              <a:rPr lang="en-US" dirty="0" smtClean="0"/>
              <a:t>                </a:t>
            </a:r>
            <a:r>
              <a:rPr lang="el-GR" dirty="0" smtClean="0"/>
              <a:t>            αντισταθμιστικό χρόνο</a:t>
            </a:r>
            <a:r>
              <a:rPr lang="en-US" dirty="0" smtClean="0"/>
              <a:t>, </a:t>
            </a:r>
            <a:r>
              <a:rPr lang="el-GR" dirty="0" smtClean="0"/>
              <a:t>όπου         </a:t>
            </a:r>
          </a:p>
          <a:p>
            <a:pPr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l-GR" dirty="0" smtClean="0"/>
              <a:t>     η ρίζα του αρθρωτού δένδρου.</a:t>
            </a:r>
          </a:p>
        </p:txBody>
      </p:sp>
      <p:pic>
        <p:nvPicPr>
          <p:cNvPr id="270" name="269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33800" y="1778777"/>
            <a:ext cx="1953407" cy="278623"/>
          </a:xfrm>
          <a:prstGeom prst="rect">
            <a:avLst/>
          </a:prstGeom>
          <a:noFill/>
          <a:ln/>
          <a:effectLst/>
        </p:spPr>
      </p:pic>
      <p:pic>
        <p:nvPicPr>
          <p:cNvPr id="271" name="270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4270" y="2133600"/>
            <a:ext cx="126730" cy="178643"/>
          </a:xfrm>
          <a:prstGeom prst="rect">
            <a:avLst/>
          </a:prstGeom>
          <a:noFill/>
          <a:ln/>
          <a:effectLst/>
        </p:spPr>
      </p:pic>
      <p:sp>
        <p:nvSpPr>
          <p:cNvPr id="23" name="22 - TextBox"/>
          <p:cNvSpPr txBox="1"/>
          <p:nvPr/>
        </p:nvSpPr>
        <p:spPr>
          <a:xfrm>
            <a:off x="152400" y="3321358"/>
            <a:ext cx="8763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</a:pPr>
            <a:r>
              <a:rPr lang="el-GR" dirty="0" smtClean="0"/>
              <a:t>Έστω</a:t>
            </a:r>
            <a:r>
              <a:rPr lang="en-US" dirty="0" smtClean="0"/>
              <a:t>    </a:t>
            </a:r>
            <a:r>
              <a:rPr lang="el-GR" dirty="0" smtClean="0"/>
              <a:t>      ο αριθμός των προσπελάσεων που γίνονται στο κλειδί </a:t>
            </a:r>
            <a:r>
              <a:rPr lang="en-US" dirty="0" smtClean="0"/>
              <a:t>   </a:t>
            </a:r>
            <a:r>
              <a:rPr lang="el-GR" dirty="0" smtClean="0"/>
              <a:t>. Αν κάθε κλειδί προσπελαύνεται τουλάχιστον μία φορά, τότε ο συνολικός χρόνος εκτέλεσης μιας ακολουθίας        προσπελάσεων είναι</a:t>
            </a:r>
            <a:endParaRPr lang="el-GR" dirty="0"/>
          </a:p>
        </p:txBody>
      </p:sp>
      <p:pic>
        <p:nvPicPr>
          <p:cNvPr id="24" name="23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24200" y="4446215"/>
            <a:ext cx="3247565" cy="735385"/>
          </a:xfrm>
          <a:prstGeom prst="rect">
            <a:avLst/>
          </a:prstGeom>
          <a:noFill/>
          <a:ln/>
          <a:effectLst/>
        </p:spPr>
      </p:pic>
      <p:pic>
        <p:nvPicPr>
          <p:cNvPr id="25" name="24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4692" y="3423466"/>
            <a:ext cx="406908" cy="278892"/>
          </a:xfrm>
          <a:prstGeom prst="rect">
            <a:avLst/>
          </a:prstGeom>
          <a:noFill/>
        </p:spPr>
      </p:pic>
      <p:pic>
        <p:nvPicPr>
          <p:cNvPr id="26" name="25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36893" y="3447852"/>
            <a:ext cx="102107" cy="178306"/>
          </a:xfrm>
          <a:prstGeom prst="rect">
            <a:avLst/>
          </a:prstGeom>
          <a:noFill/>
        </p:spPr>
      </p:pic>
      <p:pic>
        <p:nvPicPr>
          <p:cNvPr id="28" name="27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96822" y="4159558"/>
            <a:ext cx="255778" cy="127123"/>
          </a:xfrm>
          <a:prstGeom prst="rect">
            <a:avLst/>
          </a:prstGeom>
          <a:noFill/>
          <a:ln/>
          <a:effectLst/>
        </p:spPr>
      </p:pic>
      <p:sp>
        <p:nvSpPr>
          <p:cNvPr id="29" name="28 - Ορθογώνιο"/>
          <p:cNvSpPr/>
          <p:nvPr/>
        </p:nvSpPr>
        <p:spPr>
          <a:xfrm>
            <a:off x="152400" y="1174442"/>
            <a:ext cx="2546274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l-GR" b="1" dirty="0" smtClean="0"/>
              <a:t>Λήμμα Προσπέλασης</a:t>
            </a:r>
            <a:endParaRPr lang="el-GR" dirty="0" smtClean="0"/>
          </a:p>
        </p:txBody>
      </p:sp>
      <p:sp>
        <p:nvSpPr>
          <p:cNvPr id="30" name="29 - Ορθογώνιο"/>
          <p:cNvSpPr/>
          <p:nvPr/>
        </p:nvSpPr>
        <p:spPr>
          <a:xfrm>
            <a:off x="152400" y="2850842"/>
            <a:ext cx="3541290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l-GR" b="1" dirty="0" smtClean="0"/>
              <a:t>Στατικά Βέλτιστη Προσπέλαση</a:t>
            </a:r>
            <a:endParaRPr lang="el-GR" dirty="0" smtClean="0"/>
          </a:p>
        </p:txBody>
      </p:sp>
      <p:sp>
        <p:nvSpPr>
          <p:cNvPr id="33" name="32 - TextBox"/>
          <p:cNvSpPr txBox="1"/>
          <p:nvPr/>
        </p:nvSpPr>
        <p:spPr>
          <a:xfrm>
            <a:off x="228600" y="5486400"/>
            <a:ext cx="7510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Συνεπάγεται από το λήμμα προσπέλασης για</a:t>
            </a:r>
            <a:r>
              <a:rPr lang="en-US" dirty="0" smtClean="0"/>
              <a:t>                            . </a:t>
            </a:r>
            <a:r>
              <a:rPr lang="el-GR" dirty="0" smtClean="0"/>
              <a:t>Έχουμε</a:t>
            </a:r>
            <a:endParaRPr lang="el-GR" dirty="0"/>
          </a:p>
        </p:txBody>
      </p:sp>
      <p:pic>
        <p:nvPicPr>
          <p:cNvPr id="36" name="35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9200" y="5562600"/>
            <a:ext cx="1626111" cy="278892"/>
          </a:xfrm>
          <a:prstGeom prst="rect">
            <a:avLst/>
          </a:prstGeom>
          <a:noFill/>
        </p:spPr>
      </p:pic>
      <p:pic>
        <p:nvPicPr>
          <p:cNvPr id="43" name="42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57877" y="5562600"/>
            <a:ext cx="864850" cy="279131"/>
          </a:xfrm>
          <a:prstGeom prst="rect">
            <a:avLst/>
          </a:prstGeom>
          <a:noFill/>
          <a:ln/>
          <a:effectLst/>
        </p:spPr>
      </p:pic>
      <p:sp>
        <p:nvSpPr>
          <p:cNvPr id="39" name="38 - TextBox"/>
          <p:cNvSpPr txBox="1"/>
          <p:nvPr/>
        </p:nvSpPr>
        <p:spPr>
          <a:xfrm>
            <a:off x="228600" y="5943600"/>
            <a:ext cx="6755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και ο αντισταθμιστικός χρόνος προσπέλασης του κλειδιού     είναι</a:t>
            </a:r>
            <a:endParaRPr lang="el-GR" dirty="0"/>
          </a:p>
        </p:txBody>
      </p:sp>
      <p:pic>
        <p:nvPicPr>
          <p:cNvPr id="40" name="39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2493" y="6008132"/>
            <a:ext cx="102107" cy="178306"/>
          </a:xfrm>
          <a:prstGeom prst="rect">
            <a:avLst/>
          </a:prstGeom>
          <a:noFill/>
        </p:spPr>
      </p:pic>
      <p:pic>
        <p:nvPicPr>
          <p:cNvPr id="42" name="41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062585" y="6008132"/>
            <a:ext cx="1548015" cy="278551"/>
          </a:xfrm>
          <a:prstGeom prst="rect">
            <a:avLst/>
          </a:prstGeom>
          <a:noFill/>
          <a:ln/>
          <a:effectLst/>
        </p:spPr>
      </p:pic>
      <p:sp>
        <p:nvSpPr>
          <p:cNvPr id="44" name="43 - TextBox"/>
          <p:cNvSpPr txBox="1"/>
          <p:nvPr/>
        </p:nvSpPr>
        <p:spPr>
          <a:xfrm>
            <a:off x="228600" y="6400800"/>
            <a:ext cx="548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Η συνολική μεταβολή του δυναμικού της δομής είναι</a:t>
            </a:r>
            <a:endParaRPr lang="el-GR" dirty="0"/>
          </a:p>
        </p:txBody>
      </p:sp>
      <p:pic>
        <p:nvPicPr>
          <p:cNvPr id="48" name="47 - Εικόνα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91263" y="6477278"/>
            <a:ext cx="2385937" cy="30452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- Ορθογώνιο"/>
          <p:cNvSpPr/>
          <p:nvPr/>
        </p:nvSpPr>
        <p:spPr bwMode="auto">
          <a:xfrm>
            <a:off x="76200" y="1066800"/>
            <a:ext cx="8915400" cy="3048000"/>
          </a:xfrm>
          <a:prstGeom prst="rect">
            <a:avLst/>
          </a:prstGeom>
          <a:solidFill>
            <a:srgbClr val="FFFF99">
              <a:alpha val="1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Αρθρωτά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splay trees)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244" name="28 - Ορθογώνιο"/>
          <p:cNvSpPr>
            <a:spLocks noChangeArrowheads="1"/>
          </p:cNvSpPr>
          <p:nvPr/>
        </p:nvSpPr>
        <p:spPr bwMode="auto">
          <a:xfrm>
            <a:off x="0" y="60198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3" name="22 - TextBox"/>
          <p:cNvSpPr txBox="1"/>
          <p:nvPr/>
        </p:nvSpPr>
        <p:spPr>
          <a:xfrm>
            <a:off x="152400" y="1568758"/>
            <a:ext cx="8763000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700"/>
              </a:lnSpc>
            </a:pPr>
            <a:r>
              <a:rPr lang="el-GR" dirty="0" smtClean="0"/>
              <a:t>Έστω</a:t>
            </a:r>
            <a:r>
              <a:rPr lang="en-US" dirty="0" smtClean="0"/>
              <a:t>    </a:t>
            </a:r>
            <a:r>
              <a:rPr lang="el-GR" dirty="0" smtClean="0"/>
              <a:t> </a:t>
            </a:r>
            <a:r>
              <a:rPr lang="en-US" dirty="0" smtClean="0"/>
              <a:t> </a:t>
            </a:r>
            <a:r>
              <a:rPr lang="el-GR" dirty="0" smtClean="0"/>
              <a:t> ένα σταθερό κλειδί. Τότε, ο συνολικός χρόνος εκτέλεσης μιας ακολουθίας           </a:t>
            </a:r>
          </a:p>
          <a:p>
            <a:pPr algn="just">
              <a:lnSpc>
                <a:spcPts val="2700"/>
              </a:lnSpc>
            </a:pPr>
            <a:r>
              <a:rPr lang="el-GR" dirty="0" smtClean="0"/>
              <a:t>      προσπελάσεων </a:t>
            </a:r>
            <a:r>
              <a:rPr lang="en-US" dirty="0" smtClean="0"/>
              <a:t>                          </a:t>
            </a:r>
            <a:r>
              <a:rPr lang="el-GR" dirty="0" smtClean="0"/>
              <a:t>είναι</a:t>
            </a:r>
            <a:endParaRPr lang="en-US" dirty="0" smtClean="0"/>
          </a:p>
          <a:p>
            <a:pPr algn="just">
              <a:lnSpc>
                <a:spcPts val="2700"/>
              </a:lnSpc>
            </a:pPr>
            <a:endParaRPr lang="en-US" dirty="0" smtClean="0"/>
          </a:p>
          <a:p>
            <a:pPr algn="just">
              <a:lnSpc>
                <a:spcPts val="2700"/>
              </a:lnSpc>
            </a:pPr>
            <a:endParaRPr lang="en-US" dirty="0" smtClean="0"/>
          </a:p>
          <a:p>
            <a:pPr algn="just">
              <a:lnSpc>
                <a:spcPts val="2700"/>
              </a:lnSpc>
            </a:pPr>
            <a:endParaRPr lang="en-US" dirty="0" smtClean="0"/>
          </a:p>
          <a:p>
            <a:pPr algn="just">
              <a:lnSpc>
                <a:spcPts val="2700"/>
              </a:lnSpc>
            </a:pPr>
            <a:r>
              <a:rPr lang="el-GR" dirty="0" smtClean="0"/>
              <a:t>όπου</a:t>
            </a:r>
            <a:r>
              <a:rPr lang="en-US" dirty="0" smtClean="0"/>
              <a:t>       </a:t>
            </a:r>
            <a:r>
              <a:rPr lang="el-GR" dirty="0" smtClean="0"/>
              <a:t>        η απόσταση των κλειδιών       και       στη διατεταγμένη ακολουθία των κλειδιών του αρθρωτού δένδρου.</a:t>
            </a:r>
            <a:endParaRPr lang="el-GR" dirty="0"/>
          </a:p>
        </p:txBody>
      </p:sp>
      <p:pic>
        <p:nvPicPr>
          <p:cNvPr id="47" name="46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14338" y="2438400"/>
            <a:ext cx="4212723" cy="761244"/>
          </a:xfrm>
          <a:prstGeom prst="rect">
            <a:avLst/>
          </a:prstGeom>
          <a:noFill/>
          <a:ln/>
          <a:effectLst/>
        </p:spPr>
      </p:pic>
      <p:pic>
        <p:nvPicPr>
          <p:cNvPr id="34" name="33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03570" y="1670865"/>
            <a:ext cx="126649" cy="202944"/>
          </a:xfrm>
          <a:prstGeom prst="rect">
            <a:avLst/>
          </a:prstGeom>
          <a:noFill/>
          <a:ln/>
          <a:effectLst/>
        </p:spPr>
      </p:pic>
      <p:pic>
        <p:nvPicPr>
          <p:cNvPr id="28" name="27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8600" y="2082677"/>
            <a:ext cx="255778" cy="127123"/>
          </a:xfrm>
          <a:prstGeom prst="rect">
            <a:avLst/>
          </a:prstGeom>
          <a:noFill/>
          <a:ln/>
          <a:effectLst/>
        </p:spPr>
      </p:pic>
      <p:sp>
        <p:nvSpPr>
          <p:cNvPr id="30" name="29 - Ορθογώνιο"/>
          <p:cNvSpPr/>
          <p:nvPr/>
        </p:nvSpPr>
        <p:spPr>
          <a:xfrm>
            <a:off x="152400" y="1098242"/>
            <a:ext cx="3372590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l-GR" b="1" dirty="0" smtClean="0"/>
              <a:t>Λήμμα Στατικού Σελιδοδείκτη</a:t>
            </a:r>
            <a:endParaRPr lang="el-GR" dirty="0" smtClean="0"/>
          </a:p>
        </p:txBody>
      </p:sp>
      <p:sp>
        <p:nvSpPr>
          <p:cNvPr id="33" name="32 - TextBox"/>
          <p:cNvSpPr txBox="1"/>
          <p:nvPr/>
        </p:nvSpPr>
        <p:spPr>
          <a:xfrm>
            <a:off x="152400" y="4278868"/>
            <a:ext cx="539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Συνεπάγεται από το λήμμα προσπέλασης θέτοντας</a:t>
            </a:r>
            <a:endParaRPr lang="el-GR" dirty="0"/>
          </a:p>
        </p:txBody>
      </p:sp>
      <p:pic>
        <p:nvPicPr>
          <p:cNvPr id="64" name="63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11928" y="4343400"/>
            <a:ext cx="3327272" cy="304834"/>
          </a:xfrm>
          <a:prstGeom prst="rect">
            <a:avLst/>
          </a:prstGeom>
          <a:noFill/>
          <a:ln/>
          <a:effectLst/>
        </p:spPr>
      </p:pic>
      <p:sp>
        <p:nvSpPr>
          <p:cNvPr id="39" name="38 - TextBox"/>
          <p:cNvSpPr txBox="1"/>
          <p:nvPr/>
        </p:nvSpPr>
        <p:spPr>
          <a:xfrm>
            <a:off x="152400" y="4659868"/>
            <a:ext cx="3635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για το βάρος του κλειδιού    .  Τότε</a:t>
            </a:r>
            <a:endParaRPr lang="el-GR" dirty="0"/>
          </a:p>
        </p:txBody>
      </p:sp>
      <p:pic>
        <p:nvPicPr>
          <p:cNvPr id="40" name="39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5600" y="4724400"/>
            <a:ext cx="102107" cy="178306"/>
          </a:xfrm>
          <a:prstGeom prst="rect">
            <a:avLst/>
          </a:prstGeom>
          <a:noFill/>
        </p:spPr>
      </p:pic>
      <p:pic>
        <p:nvPicPr>
          <p:cNvPr id="55" name="54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87747" y="5029879"/>
            <a:ext cx="4693803" cy="761240"/>
          </a:xfrm>
          <a:prstGeom prst="rect">
            <a:avLst/>
          </a:prstGeom>
          <a:noFill/>
          <a:ln/>
          <a:effectLst/>
        </p:spPr>
      </p:pic>
      <p:pic>
        <p:nvPicPr>
          <p:cNvPr id="41" name="40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2198" y="2057400"/>
            <a:ext cx="1371602" cy="228600"/>
          </a:xfrm>
          <a:prstGeom prst="rect">
            <a:avLst/>
          </a:prstGeom>
          <a:noFill/>
        </p:spPr>
      </p:pic>
      <p:pic>
        <p:nvPicPr>
          <p:cNvPr id="45" name="44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14400" y="3378882"/>
            <a:ext cx="761527" cy="278718"/>
          </a:xfrm>
          <a:prstGeom prst="rect">
            <a:avLst/>
          </a:prstGeom>
          <a:noFill/>
          <a:ln/>
          <a:effectLst/>
        </p:spPr>
      </p:pic>
      <p:pic>
        <p:nvPicPr>
          <p:cNvPr id="49" name="48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5800" y="3378708"/>
            <a:ext cx="126492" cy="202692"/>
          </a:xfrm>
          <a:prstGeom prst="rect">
            <a:avLst/>
          </a:prstGeom>
          <a:noFill/>
        </p:spPr>
      </p:pic>
      <p:pic>
        <p:nvPicPr>
          <p:cNvPr id="51" name="50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57800" y="3429000"/>
            <a:ext cx="201881" cy="253490"/>
          </a:xfrm>
          <a:prstGeom prst="rect">
            <a:avLst/>
          </a:prstGeom>
          <a:noFill/>
          <a:ln/>
          <a:effectLst/>
        </p:spPr>
      </p:pic>
      <p:sp>
        <p:nvSpPr>
          <p:cNvPr id="56" name="55 - TextBox"/>
          <p:cNvSpPr txBox="1"/>
          <p:nvPr/>
        </p:nvSpPr>
        <p:spPr>
          <a:xfrm>
            <a:off x="152400" y="5943600"/>
            <a:ext cx="6460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και ο αντισταθμιστικός χρόνος της </a:t>
            </a:r>
            <a:r>
              <a:rPr lang="en-US" dirty="0" smtClean="0"/>
              <a:t>j</a:t>
            </a:r>
            <a:r>
              <a:rPr lang="el-GR" dirty="0" smtClean="0"/>
              <a:t>-</a:t>
            </a:r>
            <a:r>
              <a:rPr lang="el-GR" dirty="0" err="1" smtClean="0"/>
              <a:t>οστής</a:t>
            </a:r>
            <a:r>
              <a:rPr lang="el-GR" dirty="0" smtClean="0"/>
              <a:t> προσπέλασης είναι</a:t>
            </a:r>
            <a:endParaRPr lang="el-GR" dirty="0"/>
          </a:p>
        </p:txBody>
      </p:sp>
      <p:pic>
        <p:nvPicPr>
          <p:cNvPr id="60" name="59 - Εικόνα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629400" y="6008132"/>
            <a:ext cx="2157585" cy="278643"/>
          </a:xfrm>
          <a:prstGeom prst="rect">
            <a:avLst/>
          </a:prstGeom>
          <a:noFill/>
          <a:ln/>
          <a:effectLst/>
        </p:spPr>
      </p:pic>
      <p:sp>
        <p:nvSpPr>
          <p:cNvPr id="61" name="60 - TextBox"/>
          <p:cNvSpPr txBox="1"/>
          <p:nvPr/>
        </p:nvSpPr>
        <p:spPr>
          <a:xfrm>
            <a:off x="152400" y="6400800"/>
            <a:ext cx="548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Η συνολική μεταβολή του δυναμικού της δομής είναι</a:t>
            </a:r>
            <a:endParaRPr lang="el-GR" dirty="0"/>
          </a:p>
        </p:txBody>
      </p:sp>
      <p:pic>
        <p:nvPicPr>
          <p:cNvPr id="63" name="62 - Εικόνα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38800" y="6477277"/>
            <a:ext cx="1091948" cy="27869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37 - Ορθογώνιο"/>
          <p:cNvSpPr/>
          <p:nvPr/>
        </p:nvSpPr>
        <p:spPr bwMode="auto">
          <a:xfrm>
            <a:off x="76200" y="1066800"/>
            <a:ext cx="8915400" cy="2667000"/>
          </a:xfrm>
          <a:prstGeom prst="rect">
            <a:avLst/>
          </a:prstGeom>
          <a:solidFill>
            <a:srgbClr val="FFFF99">
              <a:alpha val="1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Αρθρωτά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splay trees)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244" name="28 - Ορθογώνιο"/>
          <p:cNvSpPr>
            <a:spLocks noChangeArrowheads="1"/>
          </p:cNvSpPr>
          <p:nvPr/>
        </p:nvSpPr>
        <p:spPr bwMode="auto">
          <a:xfrm>
            <a:off x="0" y="60198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3" name="22 - TextBox"/>
          <p:cNvSpPr txBox="1"/>
          <p:nvPr/>
        </p:nvSpPr>
        <p:spPr>
          <a:xfrm>
            <a:off x="152400" y="1568758"/>
            <a:ext cx="8839200" cy="1443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700"/>
              </a:lnSpc>
            </a:pPr>
            <a:r>
              <a:rPr lang="el-GR" dirty="0" smtClean="0"/>
              <a:t>Έστω</a:t>
            </a:r>
            <a:r>
              <a:rPr lang="en-US" dirty="0" smtClean="0"/>
              <a:t> </a:t>
            </a:r>
            <a:r>
              <a:rPr lang="el-GR" dirty="0" smtClean="0"/>
              <a:t>μια ακολουθία       προσπελάσεων                         . Έστω         ο αριθμός των διαφορετικών κλειδιών που προσπελάστηκαν πριν την </a:t>
            </a:r>
            <a:r>
              <a:rPr lang="en-US" dirty="0" smtClean="0"/>
              <a:t>j-</a:t>
            </a:r>
            <a:r>
              <a:rPr lang="el-GR" dirty="0" err="1" smtClean="0"/>
              <a:t>οστή</a:t>
            </a:r>
            <a:r>
              <a:rPr lang="el-GR" dirty="0" smtClean="0"/>
              <a:t> προσπέλαση μέχρι την τελευταία προσπέλαση του     .</a:t>
            </a:r>
            <a:r>
              <a:rPr lang="en-US" dirty="0" smtClean="0"/>
              <a:t> </a:t>
            </a:r>
            <a:r>
              <a:rPr lang="el-GR" dirty="0" smtClean="0"/>
              <a:t>Τότε, ο συνολικός χρόνος εκτέλεσης της ακολουθίας   προσπελάσεων  είναι</a:t>
            </a:r>
            <a:endParaRPr lang="en-US" dirty="0" smtClean="0"/>
          </a:p>
        </p:txBody>
      </p:sp>
      <p:pic>
        <p:nvPicPr>
          <p:cNvPr id="37" name="36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67000" y="2895600"/>
            <a:ext cx="3908197" cy="761239"/>
          </a:xfrm>
          <a:prstGeom prst="rect">
            <a:avLst/>
          </a:prstGeom>
          <a:noFill/>
          <a:ln/>
          <a:effectLst/>
        </p:spPr>
      </p:pic>
      <p:sp>
        <p:nvSpPr>
          <p:cNvPr id="30" name="29 - Ορθογώνιο"/>
          <p:cNvSpPr/>
          <p:nvPr/>
        </p:nvSpPr>
        <p:spPr>
          <a:xfrm>
            <a:off x="152400" y="1098242"/>
            <a:ext cx="3028778" cy="3949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l-GR" b="1" dirty="0" smtClean="0"/>
              <a:t>Λήμμα Συνόλου Εργασίας</a:t>
            </a:r>
            <a:endParaRPr lang="el-GR" dirty="0" smtClean="0"/>
          </a:p>
        </p:txBody>
      </p:sp>
      <p:pic>
        <p:nvPicPr>
          <p:cNvPr id="24" name="23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5800" y="1676400"/>
            <a:ext cx="1371602" cy="228600"/>
          </a:xfrm>
          <a:prstGeom prst="rect">
            <a:avLst/>
          </a:prstGeom>
          <a:noFill/>
        </p:spPr>
      </p:pic>
      <p:pic>
        <p:nvPicPr>
          <p:cNvPr id="25" name="24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11222" y="1752600"/>
            <a:ext cx="255778" cy="127123"/>
          </a:xfrm>
          <a:prstGeom prst="rect">
            <a:avLst/>
          </a:prstGeom>
          <a:noFill/>
          <a:ln/>
          <a:effectLst/>
        </p:spPr>
      </p:pic>
      <p:pic>
        <p:nvPicPr>
          <p:cNvPr id="36" name="35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95798" y="1676400"/>
            <a:ext cx="483711" cy="279240"/>
          </a:xfrm>
          <a:prstGeom prst="rect">
            <a:avLst/>
          </a:prstGeom>
          <a:noFill/>
          <a:ln/>
          <a:effectLst/>
        </p:spPr>
      </p:pic>
      <p:pic>
        <p:nvPicPr>
          <p:cNvPr id="32" name="31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0108" y="2412492"/>
            <a:ext cx="202692" cy="254508"/>
          </a:xfrm>
          <a:prstGeom prst="rect">
            <a:avLst/>
          </a:prstGeom>
          <a:noFill/>
        </p:spPr>
      </p:pic>
      <p:sp>
        <p:nvSpPr>
          <p:cNvPr id="42" name="41 - TextBox"/>
          <p:cNvSpPr txBox="1"/>
          <p:nvPr/>
        </p:nvSpPr>
        <p:spPr>
          <a:xfrm>
            <a:off x="152401" y="3886200"/>
            <a:ext cx="8839200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</a:pPr>
            <a:r>
              <a:rPr lang="el-GR" dirty="0" smtClean="0"/>
              <a:t>Δίνουμε τα βάρη </a:t>
            </a:r>
            <a:r>
              <a:rPr lang="en-US" dirty="0" smtClean="0"/>
              <a:t>                          </a:t>
            </a:r>
            <a:r>
              <a:rPr lang="el-GR" dirty="0" smtClean="0"/>
              <a:t>             στα κλειδιά με τη σειρά ως προς την πρώτη προσπέλαση τους. (Το κλειδί που προσπελάστηκε πρώτο λαμβάνει το μεγαλύτερο βάρος.)  Μετά την </a:t>
            </a:r>
            <a:r>
              <a:rPr lang="en-US" dirty="0" smtClean="0"/>
              <a:t>j-</a:t>
            </a:r>
            <a:r>
              <a:rPr lang="el-GR" dirty="0" err="1" smtClean="0"/>
              <a:t>οστή</a:t>
            </a:r>
            <a:r>
              <a:rPr lang="el-GR" dirty="0" smtClean="0"/>
              <a:t> προσπέλαση αλλάζουμε την κατανομή βαρών ως εξής</a:t>
            </a:r>
            <a:r>
              <a:rPr lang="en-US" dirty="0" smtClean="0"/>
              <a:t>:</a:t>
            </a:r>
          </a:p>
          <a:p>
            <a:pPr algn="just">
              <a:lnSpc>
                <a:spcPts val="2500"/>
              </a:lnSpc>
            </a:pPr>
            <a:endParaRPr lang="el-GR" dirty="0" smtClean="0"/>
          </a:p>
          <a:p>
            <a:pPr algn="just">
              <a:lnSpc>
                <a:spcPts val="2500"/>
              </a:lnSpc>
            </a:pPr>
            <a:r>
              <a:rPr lang="el-GR" dirty="0" smtClean="0"/>
              <a:t>Έστω </a:t>
            </a:r>
            <a:r>
              <a:rPr lang="en-US" dirty="0" smtClean="0"/>
              <a:t>        </a:t>
            </a:r>
            <a:r>
              <a:rPr lang="el-GR" dirty="0" smtClean="0"/>
              <a:t>το βάρος του       κατά την </a:t>
            </a:r>
            <a:r>
              <a:rPr lang="en-US" dirty="0" smtClean="0"/>
              <a:t>j</a:t>
            </a:r>
            <a:r>
              <a:rPr lang="el-GR" dirty="0" smtClean="0"/>
              <a:t>-</a:t>
            </a:r>
            <a:r>
              <a:rPr lang="el-GR" dirty="0" err="1" smtClean="0"/>
              <a:t>οστή</a:t>
            </a:r>
            <a:r>
              <a:rPr lang="el-GR" dirty="0" smtClean="0"/>
              <a:t> προσπέλαση. Μετά την προσπέλαση δίνουμε στο       βάρος 1, και σε κάθε κλειδί     </a:t>
            </a:r>
            <a:r>
              <a:rPr lang="en-US" dirty="0" smtClean="0"/>
              <a:t> </a:t>
            </a:r>
            <a:r>
              <a:rPr lang="el-GR" dirty="0" smtClean="0"/>
              <a:t>με βάρος       </a:t>
            </a:r>
            <a:r>
              <a:rPr lang="en-US" dirty="0" smtClean="0"/>
              <a:t>   , </a:t>
            </a:r>
            <a:r>
              <a:rPr lang="el-GR" dirty="0" smtClean="0"/>
              <a:t>όπου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n-US" dirty="0" smtClean="0"/>
              <a:t>    </a:t>
            </a:r>
            <a:r>
              <a:rPr lang="el-GR" dirty="0" smtClean="0"/>
              <a:t>     , ορίζουμε το νέο βάρος του </a:t>
            </a:r>
            <a:r>
              <a:rPr lang="en-US" dirty="0" smtClean="0"/>
              <a:t>  </a:t>
            </a:r>
            <a:r>
              <a:rPr lang="el-GR" dirty="0" smtClean="0"/>
              <a:t>    ως</a:t>
            </a:r>
            <a:r>
              <a:rPr lang="en-US" dirty="0" smtClean="0"/>
              <a:t>                    .</a:t>
            </a:r>
            <a:r>
              <a:rPr lang="el-GR" dirty="0" smtClean="0"/>
              <a:t> </a:t>
            </a:r>
          </a:p>
          <a:p>
            <a:pPr algn="just">
              <a:lnSpc>
                <a:spcPts val="2500"/>
              </a:lnSpc>
            </a:pPr>
            <a:endParaRPr lang="el-GR" dirty="0" smtClean="0"/>
          </a:p>
          <a:p>
            <a:pPr algn="just">
              <a:lnSpc>
                <a:spcPts val="2500"/>
              </a:lnSpc>
            </a:pPr>
            <a:r>
              <a:rPr lang="el-GR" dirty="0" smtClean="0"/>
              <a:t>Άρα, κατά την </a:t>
            </a:r>
            <a:r>
              <a:rPr lang="en-US" dirty="0" smtClean="0"/>
              <a:t>j</a:t>
            </a:r>
            <a:r>
              <a:rPr lang="el-GR" dirty="0" smtClean="0"/>
              <a:t>-</a:t>
            </a:r>
            <a:r>
              <a:rPr lang="el-GR" dirty="0" err="1" smtClean="0"/>
              <a:t>οστή</a:t>
            </a:r>
            <a:r>
              <a:rPr lang="el-GR" dirty="0" smtClean="0"/>
              <a:t> προσπέλαση έχουμε</a:t>
            </a:r>
          </a:p>
        </p:txBody>
      </p:sp>
      <p:pic>
        <p:nvPicPr>
          <p:cNvPr id="44" name="43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9505" y="3950732"/>
            <a:ext cx="2183895" cy="304800"/>
          </a:xfrm>
          <a:prstGeom prst="rect">
            <a:avLst/>
          </a:prstGeom>
          <a:noFill/>
        </p:spPr>
      </p:pic>
      <p:pic>
        <p:nvPicPr>
          <p:cNvPr id="48" name="47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3908" y="5257800"/>
            <a:ext cx="202692" cy="254508"/>
          </a:xfrm>
          <a:prstGeom prst="rect">
            <a:avLst/>
          </a:prstGeom>
          <a:noFill/>
        </p:spPr>
      </p:pic>
      <p:pic>
        <p:nvPicPr>
          <p:cNvPr id="52" name="51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65900" y="5181600"/>
            <a:ext cx="481900" cy="304038"/>
          </a:xfrm>
          <a:prstGeom prst="rect">
            <a:avLst/>
          </a:prstGeom>
          <a:noFill/>
          <a:ln/>
          <a:effectLst/>
        </p:spPr>
      </p:pic>
      <p:pic>
        <p:nvPicPr>
          <p:cNvPr id="53" name="52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9908" y="5612892"/>
            <a:ext cx="202692" cy="254508"/>
          </a:xfrm>
          <a:prstGeom prst="rect">
            <a:avLst/>
          </a:prstGeom>
          <a:noFill/>
        </p:spPr>
      </p:pic>
      <p:pic>
        <p:nvPicPr>
          <p:cNvPr id="57" name="56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24400" y="5613339"/>
            <a:ext cx="101852" cy="177861"/>
          </a:xfrm>
          <a:prstGeom prst="rect">
            <a:avLst/>
          </a:prstGeom>
          <a:noFill/>
          <a:ln/>
          <a:effectLst/>
        </p:spPr>
      </p:pic>
      <p:pic>
        <p:nvPicPr>
          <p:cNvPr id="59" name="58 - Εικόνα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96000" y="5562600"/>
            <a:ext cx="430666" cy="304358"/>
          </a:xfrm>
          <a:prstGeom prst="rect">
            <a:avLst/>
          </a:prstGeom>
          <a:noFill/>
          <a:ln/>
          <a:effectLst/>
        </p:spPr>
      </p:pic>
      <p:pic>
        <p:nvPicPr>
          <p:cNvPr id="65" name="64 - Εικόνα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15200" y="5562600"/>
            <a:ext cx="558498" cy="228268"/>
          </a:xfrm>
          <a:prstGeom prst="rect">
            <a:avLst/>
          </a:prstGeom>
          <a:noFill/>
          <a:ln/>
          <a:effectLst/>
        </p:spPr>
      </p:pic>
      <p:pic>
        <p:nvPicPr>
          <p:cNvPr id="66" name="65 - Εικόνα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07948" y="5918139"/>
            <a:ext cx="101852" cy="177861"/>
          </a:xfrm>
          <a:prstGeom prst="rect">
            <a:avLst/>
          </a:prstGeom>
          <a:noFill/>
          <a:ln/>
          <a:effectLst/>
        </p:spPr>
      </p:pic>
      <p:pic>
        <p:nvPicPr>
          <p:cNvPr id="68" name="67 - Εικόνα" descr="TP_tmp.b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97146" y="5867400"/>
            <a:ext cx="1065254" cy="304358"/>
          </a:xfrm>
          <a:prstGeom prst="rect">
            <a:avLst/>
          </a:prstGeom>
          <a:noFill/>
          <a:ln/>
          <a:effectLst/>
        </p:spPr>
      </p:pic>
      <p:pic>
        <p:nvPicPr>
          <p:cNvPr id="71" name="70 - Εικόνα" descr="TP_tmp.bmp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2289" y="6477000"/>
            <a:ext cx="2388111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Αρθρωτά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splay trees)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7197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7" name="Oval 27"/>
          <p:cNvSpPr>
            <a:spLocks noChangeArrowheads="1"/>
          </p:cNvSpPr>
          <p:nvPr/>
        </p:nvSpPr>
        <p:spPr bwMode="auto">
          <a:xfrm>
            <a:off x="8458200" y="20574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8</a:t>
            </a:r>
            <a:endParaRPr lang="el-GR" b="1" dirty="0"/>
          </a:p>
        </p:txBody>
      </p:sp>
      <p:sp>
        <p:nvSpPr>
          <p:cNvPr id="108" name="Oval 27"/>
          <p:cNvSpPr>
            <a:spLocks noChangeArrowheads="1"/>
          </p:cNvSpPr>
          <p:nvPr/>
        </p:nvSpPr>
        <p:spPr bwMode="auto">
          <a:xfrm>
            <a:off x="6781800" y="3218889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4</a:t>
            </a:r>
            <a:endParaRPr lang="el-GR" b="1" dirty="0"/>
          </a:p>
        </p:txBody>
      </p:sp>
      <p:sp>
        <p:nvSpPr>
          <p:cNvPr id="162" name="Oval 27"/>
          <p:cNvSpPr>
            <a:spLocks noChangeArrowheads="1"/>
          </p:cNvSpPr>
          <p:nvPr/>
        </p:nvSpPr>
        <p:spPr bwMode="auto">
          <a:xfrm>
            <a:off x="7376160" y="3752289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5</a:t>
            </a:r>
            <a:endParaRPr lang="el-GR" b="1" dirty="0"/>
          </a:p>
        </p:txBody>
      </p:sp>
      <p:cxnSp>
        <p:nvCxnSpPr>
          <p:cNvPr id="164" name="AutoShape 17"/>
          <p:cNvCxnSpPr>
            <a:cxnSpLocks noChangeShapeType="1"/>
            <a:stCxn id="162" idx="1"/>
            <a:endCxn id="108" idx="5"/>
          </p:cNvCxnSpPr>
          <p:nvPr/>
        </p:nvCxnSpPr>
        <p:spPr bwMode="auto">
          <a:xfrm flipH="1" flipV="1">
            <a:off x="7041963" y="3479052"/>
            <a:ext cx="378834" cy="3178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5" name="Oval 27"/>
          <p:cNvSpPr>
            <a:spLocks noChangeArrowheads="1"/>
          </p:cNvSpPr>
          <p:nvPr/>
        </p:nvSpPr>
        <p:spPr bwMode="auto">
          <a:xfrm>
            <a:off x="5928360" y="3828489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2</a:t>
            </a:r>
            <a:endParaRPr lang="el-GR" b="1" dirty="0"/>
          </a:p>
        </p:txBody>
      </p:sp>
      <p:sp>
        <p:nvSpPr>
          <p:cNvPr id="166" name="Oval 27"/>
          <p:cNvSpPr>
            <a:spLocks noChangeArrowheads="1"/>
          </p:cNvSpPr>
          <p:nvPr/>
        </p:nvSpPr>
        <p:spPr bwMode="auto">
          <a:xfrm>
            <a:off x="6385560" y="4438089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3</a:t>
            </a:r>
            <a:endParaRPr lang="el-GR" b="1" dirty="0"/>
          </a:p>
        </p:txBody>
      </p:sp>
      <p:cxnSp>
        <p:nvCxnSpPr>
          <p:cNvPr id="167" name="AutoShape 17"/>
          <p:cNvCxnSpPr>
            <a:cxnSpLocks noChangeShapeType="1"/>
            <a:stCxn id="166" idx="1"/>
            <a:endCxn id="165" idx="5"/>
          </p:cNvCxnSpPr>
          <p:nvPr/>
        </p:nvCxnSpPr>
        <p:spPr bwMode="auto">
          <a:xfrm flipH="1" flipV="1">
            <a:off x="6188523" y="4088652"/>
            <a:ext cx="241674" cy="3940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8" name="AutoShape 17"/>
          <p:cNvCxnSpPr>
            <a:cxnSpLocks noChangeShapeType="1"/>
            <a:stCxn id="165" idx="0"/>
            <a:endCxn id="108" idx="3"/>
          </p:cNvCxnSpPr>
          <p:nvPr/>
        </p:nvCxnSpPr>
        <p:spPr bwMode="auto">
          <a:xfrm flipV="1">
            <a:off x="6080760" y="3479052"/>
            <a:ext cx="745677" cy="349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9" name="Oval 12"/>
          <p:cNvSpPr>
            <a:spLocks noChangeArrowheads="1"/>
          </p:cNvSpPr>
          <p:nvPr/>
        </p:nvSpPr>
        <p:spPr bwMode="auto">
          <a:xfrm>
            <a:off x="4953000" y="1600200"/>
            <a:ext cx="304800" cy="304800"/>
          </a:xfrm>
          <a:prstGeom prst="ellipse">
            <a:avLst/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1</a:t>
            </a:r>
            <a:endParaRPr lang="el-GR" b="1" dirty="0"/>
          </a:p>
        </p:txBody>
      </p:sp>
      <p:sp>
        <p:nvSpPr>
          <p:cNvPr id="171" name="Oval 15"/>
          <p:cNvSpPr>
            <a:spLocks noChangeArrowheads="1"/>
          </p:cNvSpPr>
          <p:nvPr/>
        </p:nvSpPr>
        <p:spPr bwMode="auto">
          <a:xfrm>
            <a:off x="8001000" y="32004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7</a:t>
            </a:r>
            <a:endParaRPr lang="el-GR" b="1" dirty="0"/>
          </a:p>
        </p:txBody>
      </p:sp>
      <p:sp>
        <p:nvSpPr>
          <p:cNvPr id="175" name="Oval 27"/>
          <p:cNvSpPr>
            <a:spLocks noChangeArrowheads="1"/>
          </p:cNvSpPr>
          <p:nvPr/>
        </p:nvSpPr>
        <p:spPr bwMode="auto">
          <a:xfrm>
            <a:off x="7467600" y="26670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6</a:t>
            </a:r>
            <a:endParaRPr lang="el-GR" b="1" dirty="0"/>
          </a:p>
        </p:txBody>
      </p:sp>
      <p:sp>
        <p:nvSpPr>
          <p:cNvPr id="183" name="AutoShape 10"/>
          <p:cNvSpPr>
            <a:spLocks noChangeArrowheads="1"/>
          </p:cNvSpPr>
          <p:nvPr/>
        </p:nvSpPr>
        <p:spPr bwMode="auto">
          <a:xfrm>
            <a:off x="5760720" y="42672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84" name="AutoShape 11"/>
          <p:cNvCxnSpPr>
            <a:cxnSpLocks noChangeShapeType="1"/>
            <a:stCxn id="183" idx="0"/>
            <a:endCxn id="165" idx="3"/>
          </p:cNvCxnSpPr>
          <p:nvPr/>
        </p:nvCxnSpPr>
        <p:spPr bwMode="auto">
          <a:xfrm flipV="1">
            <a:off x="5882640" y="4088652"/>
            <a:ext cx="90357" cy="1785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85" name="AutoShape 10"/>
          <p:cNvSpPr>
            <a:spLocks noChangeArrowheads="1"/>
          </p:cNvSpPr>
          <p:nvPr/>
        </p:nvSpPr>
        <p:spPr bwMode="auto">
          <a:xfrm>
            <a:off x="6233160" y="48768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86" name="AutoShape 11"/>
          <p:cNvCxnSpPr>
            <a:cxnSpLocks noChangeShapeType="1"/>
            <a:stCxn id="185" idx="0"/>
            <a:endCxn id="166" idx="3"/>
          </p:cNvCxnSpPr>
          <p:nvPr/>
        </p:nvCxnSpPr>
        <p:spPr bwMode="auto">
          <a:xfrm flipV="1">
            <a:off x="6355080" y="4698252"/>
            <a:ext cx="75117" cy="1785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87" name="AutoShape 10"/>
          <p:cNvSpPr>
            <a:spLocks noChangeArrowheads="1"/>
          </p:cNvSpPr>
          <p:nvPr/>
        </p:nvSpPr>
        <p:spPr bwMode="auto">
          <a:xfrm>
            <a:off x="6537960" y="48768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88" name="AutoShape 11"/>
          <p:cNvCxnSpPr>
            <a:cxnSpLocks noChangeShapeType="1"/>
            <a:stCxn id="187" idx="0"/>
            <a:endCxn id="166" idx="5"/>
          </p:cNvCxnSpPr>
          <p:nvPr/>
        </p:nvCxnSpPr>
        <p:spPr bwMode="auto">
          <a:xfrm flipH="1" flipV="1">
            <a:off x="6645723" y="4698252"/>
            <a:ext cx="14157" cy="1785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89" name="AutoShape 10"/>
          <p:cNvSpPr>
            <a:spLocks noChangeArrowheads="1"/>
          </p:cNvSpPr>
          <p:nvPr/>
        </p:nvSpPr>
        <p:spPr bwMode="auto">
          <a:xfrm>
            <a:off x="7223760" y="41910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90" name="AutoShape 11"/>
          <p:cNvCxnSpPr>
            <a:cxnSpLocks noChangeShapeType="1"/>
            <a:stCxn id="189" idx="0"/>
            <a:endCxn id="162" idx="3"/>
          </p:cNvCxnSpPr>
          <p:nvPr/>
        </p:nvCxnSpPr>
        <p:spPr bwMode="auto">
          <a:xfrm flipV="1">
            <a:off x="7345680" y="4012452"/>
            <a:ext cx="75117" cy="1785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91" name="AutoShape 10"/>
          <p:cNvSpPr>
            <a:spLocks noChangeArrowheads="1"/>
          </p:cNvSpPr>
          <p:nvPr/>
        </p:nvSpPr>
        <p:spPr bwMode="auto">
          <a:xfrm>
            <a:off x="7528560" y="41910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92" name="AutoShape 11"/>
          <p:cNvCxnSpPr>
            <a:cxnSpLocks noChangeShapeType="1"/>
            <a:stCxn id="191" idx="0"/>
            <a:endCxn id="162" idx="5"/>
          </p:cNvCxnSpPr>
          <p:nvPr/>
        </p:nvCxnSpPr>
        <p:spPr bwMode="auto">
          <a:xfrm flipH="1" flipV="1">
            <a:off x="7636323" y="4012452"/>
            <a:ext cx="14157" cy="1785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3" name="AutoShape 17"/>
          <p:cNvCxnSpPr>
            <a:cxnSpLocks noChangeShapeType="1"/>
            <a:stCxn id="108" idx="0"/>
            <a:endCxn id="175" idx="3"/>
          </p:cNvCxnSpPr>
          <p:nvPr/>
        </p:nvCxnSpPr>
        <p:spPr bwMode="auto">
          <a:xfrm flipV="1">
            <a:off x="6934200" y="2927163"/>
            <a:ext cx="578037" cy="29172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7" name="AutoShape 17"/>
          <p:cNvCxnSpPr>
            <a:cxnSpLocks noChangeShapeType="1"/>
            <a:stCxn id="175" idx="1"/>
            <a:endCxn id="107" idx="3"/>
          </p:cNvCxnSpPr>
          <p:nvPr/>
        </p:nvCxnSpPr>
        <p:spPr bwMode="auto">
          <a:xfrm flipV="1">
            <a:off x="7512237" y="2317563"/>
            <a:ext cx="990600" cy="3940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0" name="AutoShape 17"/>
          <p:cNvCxnSpPr>
            <a:cxnSpLocks noChangeShapeType="1"/>
            <a:stCxn id="171" idx="1"/>
            <a:endCxn id="175" idx="5"/>
          </p:cNvCxnSpPr>
          <p:nvPr/>
        </p:nvCxnSpPr>
        <p:spPr bwMode="auto">
          <a:xfrm flipH="1" flipV="1">
            <a:off x="7727763" y="2927163"/>
            <a:ext cx="317874" cy="3178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3" name="AutoShape 17"/>
          <p:cNvCxnSpPr>
            <a:cxnSpLocks noChangeShapeType="1"/>
            <a:stCxn id="169" idx="5"/>
            <a:endCxn id="107" idx="1"/>
          </p:cNvCxnSpPr>
          <p:nvPr/>
        </p:nvCxnSpPr>
        <p:spPr bwMode="auto">
          <a:xfrm>
            <a:off x="5213163" y="1860363"/>
            <a:ext cx="3289674" cy="2416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7" name="Oval 27"/>
          <p:cNvSpPr>
            <a:spLocks noChangeArrowheads="1"/>
          </p:cNvSpPr>
          <p:nvPr/>
        </p:nvSpPr>
        <p:spPr bwMode="auto">
          <a:xfrm>
            <a:off x="167640" y="2057400"/>
            <a:ext cx="304800" cy="304800"/>
          </a:xfrm>
          <a:prstGeom prst="ellipse">
            <a:avLst/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1</a:t>
            </a:r>
            <a:endParaRPr lang="el-GR" b="1" dirty="0"/>
          </a:p>
        </p:txBody>
      </p:sp>
      <p:sp>
        <p:nvSpPr>
          <p:cNvPr id="68" name="Oval 27"/>
          <p:cNvSpPr>
            <a:spLocks noChangeArrowheads="1"/>
          </p:cNvSpPr>
          <p:nvPr/>
        </p:nvSpPr>
        <p:spPr bwMode="auto">
          <a:xfrm>
            <a:off x="1691640" y="3218889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4</a:t>
            </a:r>
            <a:endParaRPr lang="el-GR" b="1" dirty="0"/>
          </a:p>
        </p:txBody>
      </p:sp>
      <p:sp>
        <p:nvSpPr>
          <p:cNvPr id="69" name="Oval 27"/>
          <p:cNvSpPr>
            <a:spLocks noChangeArrowheads="1"/>
          </p:cNvSpPr>
          <p:nvPr/>
        </p:nvSpPr>
        <p:spPr bwMode="auto">
          <a:xfrm>
            <a:off x="2286000" y="3752289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5</a:t>
            </a:r>
            <a:endParaRPr lang="el-GR" b="1" dirty="0"/>
          </a:p>
        </p:txBody>
      </p:sp>
      <p:cxnSp>
        <p:nvCxnSpPr>
          <p:cNvPr id="70" name="AutoShape 17"/>
          <p:cNvCxnSpPr>
            <a:cxnSpLocks noChangeShapeType="1"/>
            <a:stCxn id="69" idx="1"/>
            <a:endCxn id="68" idx="5"/>
          </p:cNvCxnSpPr>
          <p:nvPr/>
        </p:nvCxnSpPr>
        <p:spPr bwMode="auto">
          <a:xfrm flipH="1" flipV="1">
            <a:off x="1951803" y="3479052"/>
            <a:ext cx="378834" cy="3178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Oval 27"/>
          <p:cNvSpPr>
            <a:spLocks noChangeArrowheads="1"/>
          </p:cNvSpPr>
          <p:nvPr/>
        </p:nvSpPr>
        <p:spPr bwMode="auto">
          <a:xfrm>
            <a:off x="838200" y="3828489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2</a:t>
            </a:r>
            <a:endParaRPr lang="el-GR" b="1" dirty="0"/>
          </a:p>
        </p:txBody>
      </p:sp>
      <p:sp>
        <p:nvSpPr>
          <p:cNvPr id="72" name="Oval 27"/>
          <p:cNvSpPr>
            <a:spLocks noChangeArrowheads="1"/>
          </p:cNvSpPr>
          <p:nvPr/>
        </p:nvSpPr>
        <p:spPr bwMode="auto">
          <a:xfrm>
            <a:off x="1295400" y="4438089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3</a:t>
            </a:r>
            <a:endParaRPr lang="el-GR" b="1" dirty="0"/>
          </a:p>
        </p:txBody>
      </p:sp>
      <p:cxnSp>
        <p:nvCxnSpPr>
          <p:cNvPr id="73" name="AutoShape 17"/>
          <p:cNvCxnSpPr>
            <a:cxnSpLocks noChangeShapeType="1"/>
            <a:stCxn id="72" idx="1"/>
            <a:endCxn id="71" idx="5"/>
          </p:cNvCxnSpPr>
          <p:nvPr/>
        </p:nvCxnSpPr>
        <p:spPr bwMode="auto">
          <a:xfrm flipH="1" flipV="1">
            <a:off x="1098363" y="4088652"/>
            <a:ext cx="241674" cy="3940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4" name="AutoShape 17"/>
          <p:cNvCxnSpPr>
            <a:cxnSpLocks noChangeShapeType="1"/>
            <a:stCxn id="71" idx="0"/>
            <a:endCxn id="68" idx="3"/>
          </p:cNvCxnSpPr>
          <p:nvPr/>
        </p:nvCxnSpPr>
        <p:spPr bwMode="auto">
          <a:xfrm flipV="1">
            <a:off x="990600" y="3479052"/>
            <a:ext cx="745677" cy="349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5" name="Oval 12"/>
          <p:cNvSpPr>
            <a:spLocks noChangeArrowheads="1"/>
          </p:cNvSpPr>
          <p:nvPr/>
        </p:nvSpPr>
        <p:spPr bwMode="auto">
          <a:xfrm>
            <a:off x="3368040" y="1618689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8</a:t>
            </a:r>
            <a:endParaRPr lang="el-GR" b="1" dirty="0"/>
          </a:p>
        </p:txBody>
      </p:sp>
      <p:sp>
        <p:nvSpPr>
          <p:cNvPr id="76" name="Oval 15"/>
          <p:cNvSpPr>
            <a:spLocks noChangeArrowheads="1"/>
          </p:cNvSpPr>
          <p:nvPr/>
        </p:nvSpPr>
        <p:spPr bwMode="auto">
          <a:xfrm>
            <a:off x="2895600" y="32004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7</a:t>
            </a:r>
            <a:endParaRPr lang="el-GR" b="1" dirty="0"/>
          </a:p>
        </p:txBody>
      </p:sp>
      <p:sp>
        <p:nvSpPr>
          <p:cNvPr id="77" name="Oval 27"/>
          <p:cNvSpPr>
            <a:spLocks noChangeArrowheads="1"/>
          </p:cNvSpPr>
          <p:nvPr/>
        </p:nvSpPr>
        <p:spPr bwMode="auto">
          <a:xfrm>
            <a:off x="2377440" y="26670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6</a:t>
            </a:r>
            <a:endParaRPr lang="el-GR" b="1" dirty="0"/>
          </a:p>
        </p:txBody>
      </p:sp>
      <p:sp>
        <p:nvSpPr>
          <p:cNvPr id="78" name="AutoShape 10"/>
          <p:cNvSpPr>
            <a:spLocks noChangeArrowheads="1"/>
          </p:cNvSpPr>
          <p:nvPr/>
        </p:nvSpPr>
        <p:spPr bwMode="auto">
          <a:xfrm>
            <a:off x="3566160" y="2014929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9" name="AutoShape 11"/>
          <p:cNvCxnSpPr>
            <a:cxnSpLocks noChangeShapeType="1"/>
            <a:stCxn id="78" idx="0"/>
            <a:endCxn id="75" idx="5"/>
          </p:cNvCxnSpPr>
          <p:nvPr/>
        </p:nvCxnSpPr>
        <p:spPr bwMode="auto">
          <a:xfrm flipH="1" flipV="1">
            <a:off x="3628203" y="1878852"/>
            <a:ext cx="59877" cy="1360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0" name="AutoShape 10"/>
          <p:cNvSpPr>
            <a:spLocks noChangeArrowheads="1"/>
          </p:cNvSpPr>
          <p:nvPr/>
        </p:nvSpPr>
        <p:spPr bwMode="auto">
          <a:xfrm>
            <a:off x="685800" y="42214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1" name="AutoShape 11"/>
          <p:cNvCxnSpPr>
            <a:cxnSpLocks noChangeShapeType="1"/>
            <a:stCxn id="80" idx="0"/>
            <a:endCxn id="71" idx="3"/>
          </p:cNvCxnSpPr>
          <p:nvPr/>
        </p:nvCxnSpPr>
        <p:spPr bwMode="auto">
          <a:xfrm flipV="1">
            <a:off x="807720" y="4088652"/>
            <a:ext cx="75117" cy="1328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2" name="AutoShape 10"/>
          <p:cNvSpPr>
            <a:spLocks noChangeArrowheads="1"/>
          </p:cNvSpPr>
          <p:nvPr/>
        </p:nvSpPr>
        <p:spPr bwMode="auto">
          <a:xfrm>
            <a:off x="1143000" y="48768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3" name="AutoShape 11"/>
          <p:cNvCxnSpPr>
            <a:cxnSpLocks noChangeShapeType="1"/>
            <a:stCxn id="82" idx="0"/>
            <a:endCxn id="72" idx="3"/>
          </p:cNvCxnSpPr>
          <p:nvPr/>
        </p:nvCxnSpPr>
        <p:spPr bwMode="auto">
          <a:xfrm flipV="1">
            <a:off x="1264920" y="4698252"/>
            <a:ext cx="75117" cy="1785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4" name="AutoShape 10"/>
          <p:cNvSpPr>
            <a:spLocks noChangeArrowheads="1"/>
          </p:cNvSpPr>
          <p:nvPr/>
        </p:nvSpPr>
        <p:spPr bwMode="auto">
          <a:xfrm>
            <a:off x="1447800" y="48768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5" name="AutoShape 11"/>
          <p:cNvCxnSpPr>
            <a:cxnSpLocks noChangeShapeType="1"/>
            <a:stCxn id="84" idx="0"/>
            <a:endCxn id="72" idx="5"/>
          </p:cNvCxnSpPr>
          <p:nvPr/>
        </p:nvCxnSpPr>
        <p:spPr bwMode="auto">
          <a:xfrm flipH="1" flipV="1">
            <a:off x="1555563" y="4698252"/>
            <a:ext cx="14157" cy="1785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6" name="AutoShape 10"/>
          <p:cNvSpPr>
            <a:spLocks noChangeArrowheads="1"/>
          </p:cNvSpPr>
          <p:nvPr/>
        </p:nvSpPr>
        <p:spPr bwMode="auto">
          <a:xfrm>
            <a:off x="2133600" y="42214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7" name="AutoShape 11"/>
          <p:cNvCxnSpPr>
            <a:cxnSpLocks noChangeShapeType="1"/>
            <a:stCxn id="86" idx="0"/>
            <a:endCxn id="69" idx="3"/>
          </p:cNvCxnSpPr>
          <p:nvPr/>
        </p:nvCxnSpPr>
        <p:spPr bwMode="auto">
          <a:xfrm flipV="1">
            <a:off x="2255520" y="4012452"/>
            <a:ext cx="75117" cy="2090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8" name="AutoShape 10"/>
          <p:cNvSpPr>
            <a:spLocks noChangeArrowheads="1"/>
          </p:cNvSpPr>
          <p:nvPr/>
        </p:nvSpPr>
        <p:spPr bwMode="auto">
          <a:xfrm>
            <a:off x="2438400" y="42214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9" name="AutoShape 11"/>
          <p:cNvCxnSpPr>
            <a:cxnSpLocks noChangeShapeType="1"/>
            <a:stCxn id="88" idx="0"/>
            <a:endCxn id="69" idx="5"/>
          </p:cNvCxnSpPr>
          <p:nvPr/>
        </p:nvCxnSpPr>
        <p:spPr bwMode="auto">
          <a:xfrm flipH="1" flipV="1">
            <a:off x="2546163" y="4012452"/>
            <a:ext cx="14157" cy="2090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0" name="AutoShape 17"/>
          <p:cNvCxnSpPr>
            <a:cxnSpLocks noChangeShapeType="1"/>
            <a:stCxn id="68" idx="0"/>
            <a:endCxn id="77" idx="3"/>
          </p:cNvCxnSpPr>
          <p:nvPr/>
        </p:nvCxnSpPr>
        <p:spPr bwMode="auto">
          <a:xfrm flipV="1">
            <a:off x="1844040" y="2927163"/>
            <a:ext cx="578037" cy="29172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1" name="AutoShape 17"/>
          <p:cNvCxnSpPr>
            <a:cxnSpLocks noChangeShapeType="1"/>
            <a:stCxn id="77" idx="1"/>
            <a:endCxn id="67" idx="5"/>
          </p:cNvCxnSpPr>
          <p:nvPr/>
        </p:nvCxnSpPr>
        <p:spPr bwMode="auto">
          <a:xfrm flipH="1" flipV="1">
            <a:off x="427803" y="2317563"/>
            <a:ext cx="1994274" cy="3940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" name="AutoShape 17"/>
          <p:cNvCxnSpPr>
            <a:cxnSpLocks noChangeShapeType="1"/>
            <a:stCxn id="76" idx="1"/>
            <a:endCxn id="77" idx="5"/>
          </p:cNvCxnSpPr>
          <p:nvPr/>
        </p:nvCxnSpPr>
        <p:spPr bwMode="auto">
          <a:xfrm flipH="1" flipV="1">
            <a:off x="2637603" y="2927163"/>
            <a:ext cx="302634" cy="3178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3" name="AutoShape 17"/>
          <p:cNvCxnSpPr>
            <a:cxnSpLocks noChangeShapeType="1"/>
            <a:stCxn id="75" idx="3"/>
            <a:endCxn id="67" idx="7"/>
          </p:cNvCxnSpPr>
          <p:nvPr/>
        </p:nvCxnSpPr>
        <p:spPr bwMode="auto">
          <a:xfrm flipH="1">
            <a:off x="427803" y="1878852"/>
            <a:ext cx="2984874" cy="2231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4" name="AutoShape 10"/>
          <p:cNvSpPr>
            <a:spLocks noChangeArrowheads="1"/>
          </p:cNvSpPr>
          <p:nvPr/>
        </p:nvSpPr>
        <p:spPr bwMode="auto">
          <a:xfrm>
            <a:off x="15240" y="2589717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5" name="AutoShape 11"/>
          <p:cNvCxnSpPr>
            <a:cxnSpLocks noChangeShapeType="1"/>
            <a:stCxn id="94" idx="0"/>
            <a:endCxn id="67" idx="3"/>
          </p:cNvCxnSpPr>
          <p:nvPr/>
        </p:nvCxnSpPr>
        <p:spPr bwMode="auto">
          <a:xfrm flipV="1">
            <a:off x="137160" y="2317563"/>
            <a:ext cx="75117" cy="27215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2" name="AutoShape 10"/>
          <p:cNvSpPr>
            <a:spLocks noChangeArrowheads="1"/>
          </p:cNvSpPr>
          <p:nvPr/>
        </p:nvSpPr>
        <p:spPr bwMode="auto">
          <a:xfrm>
            <a:off x="4800600" y="21640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03" name="AutoShape 11"/>
          <p:cNvCxnSpPr>
            <a:cxnSpLocks noChangeShapeType="1"/>
            <a:stCxn id="102" idx="0"/>
            <a:endCxn id="169" idx="3"/>
          </p:cNvCxnSpPr>
          <p:nvPr/>
        </p:nvCxnSpPr>
        <p:spPr bwMode="auto">
          <a:xfrm flipV="1">
            <a:off x="4922520" y="1860363"/>
            <a:ext cx="75117" cy="3037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4" name="AutoShape 10"/>
          <p:cNvSpPr>
            <a:spLocks noChangeArrowheads="1"/>
          </p:cNvSpPr>
          <p:nvPr/>
        </p:nvSpPr>
        <p:spPr bwMode="auto">
          <a:xfrm>
            <a:off x="2743200" y="36576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05" name="AutoShape 11"/>
          <p:cNvCxnSpPr>
            <a:cxnSpLocks noChangeShapeType="1"/>
            <a:stCxn id="104" idx="0"/>
            <a:endCxn id="76" idx="3"/>
          </p:cNvCxnSpPr>
          <p:nvPr/>
        </p:nvCxnSpPr>
        <p:spPr bwMode="auto">
          <a:xfrm flipV="1">
            <a:off x="2865120" y="3460563"/>
            <a:ext cx="7511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6" name="AutoShape 10"/>
          <p:cNvSpPr>
            <a:spLocks noChangeArrowheads="1"/>
          </p:cNvSpPr>
          <p:nvPr/>
        </p:nvSpPr>
        <p:spPr bwMode="auto">
          <a:xfrm>
            <a:off x="3048000" y="36576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09" name="AutoShape 11"/>
          <p:cNvCxnSpPr>
            <a:cxnSpLocks noChangeShapeType="1"/>
            <a:stCxn id="106" idx="0"/>
            <a:endCxn id="76" idx="5"/>
          </p:cNvCxnSpPr>
          <p:nvPr/>
        </p:nvCxnSpPr>
        <p:spPr bwMode="auto">
          <a:xfrm flipH="1" flipV="1">
            <a:off x="3155763" y="3460563"/>
            <a:ext cx="1415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0" name="AutoShape 10"/>
          <p:cNvSpPr>
            <a:spLocks noChangeArrowheads="1"/>
          </p:cNvSpPr>
          <p:nvPr/>
        </p:nvSpPr>
        <p:spPr bwMode="auto">
          <a:xfrm>
            <a:off x="8671560" y="2498277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11" name="AutoShape 11"/>
          <p:cNvCxnSpPr>
            <a:cxnSpLocks noChangeShapeType="1"/>
            <a:stCxn id="110" idx="0"/>
            <a:endCxn id="107" idx="5"/>
          </p:cNvCxnSpPr>
          <p:nvPr/>
        </p:nvCxnSpPr>
        <p:spPr bwMode="auto">
          <a:xfrm flipH="1" flipV="1">
            <a:off x="8718363" y="2317563"/>
            <a:ext cx="75117" cy="18071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2" name="111 - Δεξιό βέλος"/>
          <p:cNvSpPr/>
          <p:nvPr/>
        </p:nvSpPr>
        <p:spPr bwMode="auto">
          <a:xfrm>
            <a:off x="4191000" y="3657600"/>
            <a:ext cx="304800" cy="228600"/>
          </a:xfrm>
          <a:prstGeom prst="rightArrow">
            <a:avLst/>
          </a:prstGeom>
          <a:solidFill>
            <a:srgbClr val="0070C0">
              <a:alpha val="1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6" name="95 - TextBox"/>
          <p:cNvSpPr txBox="1"/>
          <p:nvPr/>
        </p:nvSpPr>
        <p:spPr>
          <a:xfrm>
            <a:off x="457200" y="1143000"/>
            <a:ext cx="2144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splay(</a:t>
            </a:r>
            <a:r>
              <a:rPr lang="el-GR" dirty="0" smtClean="0">
                <a:latin typeface="Calibri" pitchFamily="34" charset="0"/>
              </a:rPr>
              <a:t>1</a:t>
            </a:r>
            <a:r>
              <a:rPr lang="en-US" b="1" dirty="0" smtClean="0">
                <a:latin typeface="Calibri" pitchFamily="34" charset="0"/>
              </a:rPr>
              <a:t>)   </a:t>
            </a:r>
            <a:r>
              <a:rPr lang="el-GR" dirty="0" smtClean="0"/>
              <a:t>(συνέχεια)</a:t>
            </a:r>
            <a:endParaRPr lang="el-GR" dirty="0"/>
          </a:p>
        </p:txBody>
      </p:sp>
      <p:sp>
        <p:nvSpPr>
          <p:cNvPr id="97" name="AutoShape 10"/>
          <p:cNvSpPr>
            <a:spLocks noChangeArrowheads="1"/>
          </p:cNvSpPr>
          <p:nvPr/>
        </p:nvSpPr>
        <p:spPr bwMode="auto">
          <a:xfrm>
            <a:off x="7848600" y="36880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8" name="AutoShape 11"/>
          <p:cNvCxnSpPr>
            <a:cxnSpLocks noChangeShapeType="1"/>
            <a:stCxn id="97" idx="0"/>
            <a:endCxn id="171" idx="3"/>
          </p:cNvCxnSpPr>
          <p:nvPr/>
        </p:nvCxnSpPr>
        <p:spPr bwMode="auto">
          <a:xfrm flipV="1">
            <a:off x="7970520" y="3460563"/>
            <a:ext cx="75117" cy="227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9" name="AutoShape 10"/>
          <p:cNvSpPr>
            <a:spLocks noChangeArrowheads="1"/>
          </p:cNvSpPr>
          <p:nvPr/>
        </p:nvSpPr>
        <p:spPr bwMode="auto">
          <a:xfrm>
            <a:off x="8153400" y="36880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00" name="AutoShape 11"/>
          <p:cNvCxnSpPr>
            <a:cxnSpLocks noChangeShapeType="1"/>
            <a:stCxn id="99" idx="0"/>
            <a:endCxn id="171" idx="5"/>
          </p:cNvCxnSpPr>
          <p:nvPr/>
        </p:nvCxnSpPr>
        <p:spPr bwMode="auto">
          <a:xfrm flipH="1" flipV="1">
            <a:off x="8261163" y="3460563"/>
            <a:ext cx="14157" cy="227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LOUKAS20G@9JM6IHMR48BGY5K9" val="3164"/>
  <p:tag name="FIRSTGEORGIAD@QR90Z50HB7WXYZ01" val="2846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C \leftarrow C + 1 \ ( \mathrm{mod} \ 2^k)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91"/>
  <p:tag name="PICTUREFILESIZE" val="8315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C \leftarrow C + 1 \ ( \mathrm{mod} \ 2^k)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91"/>
  <p:tag name="PICTUREFILESIZE" val="8315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2^{i-1}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8"/>
  <p:tag name="PICTUREFILESIZE" val="5117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Rightarrow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9"/>
  <p:tag name="PICTUREFILESIZE" val="548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Big \lfloor \frac{N}{2^{i-1}} \Big \rfloor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8"/>
  <p:tag name="PICTUREFILESIZE" val="17283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Rightarrow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9"/>
  <p:tag name="PICTUREFILESIZE" val="548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sum_{i=1}^{k} \Big \lfloor \frac{N}{2^{i-1}} \Big \rfloor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6"/>
  <p:tag name="PICTUREFILESIZE" val="38507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C \leftarrow C + 1 \ ( \mathrm{mod} \ 2^k)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91"/>
  <p:tag name="PICTUREFILESIZE" val="8315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2^{i-1}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8"/>
  <p:tag name="PICTUREFILESIZE" val="5117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Rightarrow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9"/>
  <p:tag name="PICTUREFILESIZE" val="548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Big \lfloor \frac{N}{2^{i-1}} \Big \rfloor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8"/>
  <p:tag name="PICTUREFILESIZE" val="17283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Rightarrow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9"/>
  <p:tag name="PICTUREFILESIZE" val="548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sum_{i=1}^{k} \Big \lfloor \frac{N}{2^{i-1}} \Big \rfloor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6"/>
  <p:tag name="PICTUREFILESIZE" val="38507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&lt; \sum_{i=1}^{k}  \frac{N}{2^{i-1}} = N \sum_{j=0}^{k-1}  2^{-j}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3"/>
  <p:tag name="PICTUREFILESIZE" val="91783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&lt; N \sum_{j=0}^{\infty}  2^{-j} = 2N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0"/>
  <p:tag name="PICTUREFILESIZE" val="66907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C \leftarrow C + 1 \ ( \mathrm{mod} \ 2^k)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91"/>
  <p:tag name="PICTUREFILESIZE" val="8315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2^{i-1}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8"/>
  <p:tag name="PICTUREFILESIZE" val="5117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Rightarrow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9"/>
  <p:tag name="PICTUREFILESIZE" val="548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Big \lfloor \frac{N}{2^{i-1}} \Big \rfloor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8"/>
  <p:tag name="PICTUREFILESIZE" val="17283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Rightarrow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9"/>
  <p:tag name="PICTUREFILESIZE" val="548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sum_{i=1}^{k} \Big \lfloor \frac{N}{2^{i-1}} \Big \rfloor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6"/>
  <p:tag name="PICTUREFILESIZE" val="38507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&lt; \sum_{i=1}^{k}  \frac{N}{2^{i-1}} = N \sum_{j=0}^{k-1}  2^{-j}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3"/>
  <p:tag name="PICTUREFILESIZE" val="91783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&lt; N \sum_{j=0}^{\infty}  2^{-j} = 2N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0"/>
  <p:tag name="PICTUREFILESIZE" val="66907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2N/N = 2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4"/>
  <p:tag name="PICTUREFILESIZE" val="13576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Phi(D) =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4"/>
  <p:tag name="PICTUREFILESIZE" val="10502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Phi(D) \in \mathbf{R}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5"/>
  <p:tag name="PICTUREFILESIZE" val="13869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D_0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3"/>
  <p:tag name="PICTUREFILESIZE" val="3781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D_{i}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3180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c_i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511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hat{c}_i = c_i + \Phi(D_i) - \Phi(D_{i-1}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6"/>
  <p:tag name="PICTUREFILESIZE" val="35536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sum_{i=1}^{N} \hat{c}_i = \sum_{i=1}^{N} \Big( c_i + \Phi(D_i) - \Phi(D_{i-1}) \Big) = \sum_{i=1}^{N} c_i  + \Phi(D_N) - \Phi(D_0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79"/>
  <p:tag name="PICTUREFILESIZE" val="232707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Phi(D_N) \ge \Phi(D_0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1"/>
  <p:tag name="PICTUREFILESIZE" val="21775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 \sum_{i=1}^{N} c_i \le \sum_{i=1}^{N} \hat{c}_i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1"/>
  <p:tag name="PICTUREFILESIZE" val="51107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hat{c}_i = c_i + \Phi(D_i) - \Phi(D_{i-1}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6"/>
  <p:tag name="PICTUREFILESIZE" val="35536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Phi(D_i) - \Phi(D_{i-1}) &gt; 0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4"/>
  <p:tag name="PICTUREFILESIZE" val="28802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hat{c}_i &gt; c_i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9"/>
  <p:tag name="PICTUREFILESIZE" val="8190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Phi(D_i) - \Phi(D_{i-1}) &lt; 0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4"/>
  <p:tag name="PICTUREFILESIZE" val="28802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hat{c}_i &lt; c_i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9"/>
  <p:tag name="PICTUREFILESIZE" val="8190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sum_{i=1}^{N} \hat{c}_i = \sum_{i=1}^{N} \Big( c_i + \Phi(D_i) - \Phi(D_{i-1}) \Big) = \sum_{i=1}^{N} c_i  + \Phi(D_N) - \Phi(D_0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79"/>
  <p:tag name="PICTUREFILESIZE" val="232707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Phi(D_N) \ge \Phi(D_0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1"/>
  <p:tag name="PICTUREFILESIZE" val="21775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 \sum_{i=1}^{N} c_i \le \sum_{i=1}^{N} \hat{c}_i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1"/>
  <p:tag name="PICTUREFILESIZE" val="51107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Phi(D_i) \ge \Phi(D_0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7"/>
  <p:tag name="PICTUREFILESIZE" val="20603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Phi(S) =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3"/>
  <p:tag name="PICTUREFILESIZE" val="10209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Phi(S_0) = 0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4"/>
  <p:tag name="PICTUREFILESIZE" val="13576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Rightarrow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"/>
  <p:tag name="PICTUREFILESIZE" val="1787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Phi(S_i) \ge \Phi(S_0) = 0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1"/>
  <p:tag name="PICTUREFILESIZE" val="24849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 \sum_{j=1}^{i} c_j \le \sum_{j=1}^{i} \hat{c}_j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2"/>
  <p:tag name="PICTUREFILESIZE" val="55326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Rightarrow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"/>
  <p:tag name="PICTUREFILESIZE" val="1787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Phi(S) =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3"/>
  <p:tag name="PICTUREFILESIZE" val="10209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hat{c}_i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2111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c_i = 1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5"/>
  <p:tag name="PICTUREFILESIZE" val="6407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hat{c}_i = c_i + \Phi(S_i) - \Phi(S_{i-1}) = 2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31"/>
  <p:tag name="PICTUREFILESIZE" val="40075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Phi(S_{i}) = \Phi(S_{i-1}) + 1 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9"/>
  <p:tag name="PICTUREFILESIZE" val="27265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Phi(S) =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3"/>
  <p:tag name="PICTUREFILESIZE" val="10209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hat{c}_i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2111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c_i = 1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5"/>
  <p:tag name="PICTUREFILESIZE" val="6407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hat{c}_i = c_i + \Phi(S_i) - \Phi(S_{i-1}) = 0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31"/>
  <p:tag name="PICTUREFILESIZE" val="40075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Phi(S_{i}) = \Phi(S_{i-1}) - 1 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9"/>
  <p:tag name="PICTUREFILESIZE" val="27265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Phi(S) =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3"/>
  <p:tag name="PICTUREFILESIZE" val="10209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hat{c}_i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2111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c_i = \mathrm{min} \{ k, |S| \}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9"/>
  <p:tag name="PICTUREFILESIZE" val="21189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hat{c}_i = c_i + \Phi(S_i) - \Phi(S_{i-1}) = 0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31"/>
  <p:tag name="PICTUREFILESIZE" val="40075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Phi(S_{i}) = \Phi(S_{i-1}) - \mathrm{min} \{ k, |S|\} 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33"/>
  <p:tag name="PICTUREFILESIZE" val="40733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O(\log{n}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6"/>
  <p:tag name="PICTUREFILESIZE" val="11087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n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O(\log{n}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6"/>
  <p:tag name="PICTUREFILESIZE" val="11087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n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it{size}(x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9"/>
  <p:tag name="PICTUREFILESIZE" val="8965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x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it{rank}(x) = \lfloor \lg{\mathit{size}(x)} \rfloor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4"/>
  <p:tag name="PICTUREFILESIZE" val="28802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x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it{rank}(d) =  2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1"/>
  <p:tag name="PICTUREFILESIZE" val="15699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it{size}(d) = 4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8"/>
  <p:tag name="PICTUREFILESIZE" val="14747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it{size}(e) = 10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2"/>
  <p:tag name="PICTUREFILESIZE" val="15992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it{rank}(e) =  3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0"/>
  <p:tag name="PICTUREFILESIZE" val="15406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it{size}(i) = 5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6"/>
  <p:tag name="PICTUREFILESIZE" val="14162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it{rank}(i) =  2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9"/>
  <p:tag name="PICTUREFILESIZE" val="15113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it{size}(h) = 1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7"/>
  <p:tag name="PICTUREFILESIZE" val="14455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it{rank}(h) =  0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2"/>
  <p:tag name="PICTUREFILESIZE" val="15992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O(\log{n}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6"/>
  <p:tag name="PICTUREFILESIZE" val="11087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n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it{size}(x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9"/>
  <p:tag name="PICTUREFILESIZE" val="8965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x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it{rank}(x) = \lfloor \lg{\mathit{size}(x)} \rfloor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4"/>
  <p:tag name="PICTUREFILESIZE" val="28802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x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O(\log{n}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6"/>
  <p:tag name="PICTUREFILESIZE" val="11087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n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it{size}(x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9"/>
  <p:tag name="PICTUREFILESIZE" val="8965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x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it{rank}(x) = \lfloor \lg{\mathit{size}(x)} \rfloor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4"/>
  <p:tag name="PICTUREFILESIZE" val="28802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x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Phi(S) = \sum_{x \in S} \mathit{rank}(x)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5"/>
  <p:tag name="PICTUREFILESIZE" val="5449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O(\log{n}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6"/>
  <p:tag name="PICTUREFILESIZE" val="11087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n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it{size}(x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9"/>
  <p:tag name="PICTUREFILESIZE" val="8965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x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it{rank}(x) = \lfloor \lg{\mathit{size}(x)} \rfloor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4"/>
  <p:tag name="PICTUREFILESIZE" val="28802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x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Phi(S) = \sum_{x \in S} \mathit{rank}(x)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5"/>
  <p:tag name="PICTUREFILESIZE" val="54493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x, y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5"/>
  <p:tag name="PICTUREFILESIZE" val="3056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z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O(\log{n}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6"/>
  <p:tag name="PICTUREFILESIZE" val="11087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n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it{size}(x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9"/>
  <p:tag name="PICTUREFILESIZE" val="8965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x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it{rank}(x) = \lfloor \lg{\mathit{size}(x)} \rfloor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4"/>
  <p:tag name="PICTUREFILESIZE" val="28802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x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Phi(S) = \sum_{x \in S} \mathit{rank}(x)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5"/>
  <p:tag name="PICTUREFILESIZE" val="54493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it{rank}'(x), \mathit{size}'(x)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3"/>
  <p:tag name="PICTUREFILESIZE" val="24507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Phi'(S)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4"/>
  <p:tag name="PICTUREFILESIZE" val="8107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Phi'(S) - \Phi(S) = \big( \mathit{rank'}(x) - \mathit{rank}(x) \big) + \big( \mathit{rank'}(y) - \mathit{rank}(y) \big) + \big( \mathit{rank'}(z) - \mathit{rank}(z) \big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42"/>
  <p:tag name="PICTUREFILESIZE" val="1237978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it{size}'(x) = \mathit{size}(z), \mathit{size}(y) \ge \mathit{size}(x), \mathit{size}'(y) \le \mathit{size}'(x) \ \Rightarrow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51"/>
  <p:tag name="PICTUREFILESIZE" val="83787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it{rank}'(x) = \mathit{rank}(z), \mathit{rank}(y) \ge \mathit{rank}(x), \mathit{rank}'(y) \le \mathit{rank}'(x) 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55"/>
  <p:tag name="PICTUREFILESIZE" val="851478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O(\log{n}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6"/>
  <p:tag name="PICTUREFILESIZE" val="110878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n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Phi'(S) - \Phi(S) = \big( \mathit{rank'}(x) - \mathit{rank}(x) \big) + \big( \mathit{rank'}(y) - \mathit{rank}(y) \big) + \big( \mathit{rank'}(z) - \mathit{rank}(z) \big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42"/>
  <p:tag name="PICTUREFILESIZE" val="1237978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 = \big( \mathit{rank}(z) - \mathit{rank}(x) \big) + \big( \mathit{rank'}(y) - \mathit{rank}(y) \big) + \big( \mathit{rank'}(z) - \mathit{rank}(z) \big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02"/>
  <p:tag name="PICTUREFILESIZE" val="109389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it{size}'(x) = \mathit{size}(z), \mathit{size}(y) \ge \mathit{size}(x), \mathit{size}'(y) \le \mathit{size}'(x) \ \Rightarrow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51"/>
  <p:tag name="PICTUREFILESIZE" val="837878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it{rank}'(x) = \mathit{rank}(z), \mathit{rank}(y) \ge \mathit{rank}(x), \mathit{rank}'(y) \le \mathit{rank}'(x) 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55"/>
  <p:tag name="PICTUREFILESIZE" val="851478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O(\log{n}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6"/>
  <p:tag name="PICTUREFILESIZE" val="110878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n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it{rank}'(x) = \mathit{rank}(z), \mathit{rank}(y) \ge \mathit{rank}(x), \mathit{rank}'(y) \le \mathit{rank}'(x) 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55"/>
  <p:tag name="PICTUREFILESIZE" val="851478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Phi'(S) - \Phi(S) = \big( \mathit{rank'}(x) - \mathit{rank}(x) \big) + \big( \mathit{rank'}(y) - \mathit{rank}(y) \big) + \big( \mathit{rank'}(z) - \mathit{rank}(z) \big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42"/>
  <p:tag name="PICTUREFILESIZE" val="1237978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 = \big( \mathit{rank}(z) - \mathit{rank}(x) \big) + \big( \mathit{rank'}(y) - \mathit{rank}(y) \big) + \big( \mathit{rank'}(z) - \mathit{rank}(z) \big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02"/>
  <p:tag name="PICTUREFILESIZE" val="109389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= \mathit{rank}'(x)  + \mathit{rank}'(z) - 2\mathit{rank}(x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5"/>
  <p:tag name="PICTUREFILESIZE" val="48507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it{size}(x) + \mathit{size}'(z) \le \mathit{size}'(x) \ \Rightarrow \  \frac{\mathit{size}(x) + \mathit{size}'(z)}{2} \le \frac{\mathit{size}'(x)}{2}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67"/>
  <p:tag name="PICTUREFILESIZE" val="170619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Rightarrow \  \frac{ \lg{\mathit{size}(x)}  + \lg{\mathit{size}'(z)} }{2} \le \lg{\frac{\mathit{size}'(x)}{2}}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69"/>
  <p:tag name="PICTUREFILESIZE" val="1081138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Big(  \frac{ \lg{a}  + \lg{b} }{2}  \le \lg{ \frac{a+b}{2} } \Big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9"/>
  <p:tag name="PICTUREFILESIZE" val="60736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it{size}'(x) = \mathit{size}(z), \mathit{size}(y) \ge \mathit{size}(x), \mathit{size}'(y) \le \mathit{size}'(x) \ \Rightarrow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51"/>
  <p:tag name="PICTUREFILESIZE" val="837878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O(\log{n}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6"/>
  <p:tag name="PICTUREFILESIZE" val="110878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n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it{rank}'(x) = \mathit{rank}(z), \mathit{rank}(y) \ge \mathit{rank}(x), \mathit{rank}'(y) \le \mathit{rank}'(x) 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55"/>
  <p:tag name="PICTUREFILESIZE" val="851478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Phi'(S) - \Phi(S) = \big( \mathit{rank'}(x) - \mathit{rank}(x) \big) + \big( \mathit{rank'}(y) - \mathit{rank}(y) \big) + \big( \mathit{rank'}(z) - \mathit{rank}(z) \big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42"/>
  <p:tag name="PICTUREFILESIZE" val="123797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 = \big( \mathit{rank}(z) - \mathit{rank}(x) \big) + \big( \mathit{rank'}(y) - \mathit{rank}(y) \big) + \big( \mathit{rank'}(z) - \mathit{rank}(z) \big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02"/>
  <p:tag name="PICTUREFILESIZE" val="109389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le \mathit{rank}'(x)  + \mathit{rank}'(z) - 2\mathit{rank}(x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5"/>
  <p:tag name="PICTUREFILESIZE" val="48507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it{size}(x) + \mathit{size}'(z) \le \mathit{size}'(x) \ \Rightarrow \  \frac{\mathit{size}(x) + \mathit{size}'(z)}{2} \le \frac{\mathit{size}'(x)}{2}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67"/>
  <p:tag name="PICTUREFILESIZE" val="1706194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Rightarrow \  \frac{ \lg{\mathit{size}(x)}  + \lg{\mathit{size}'(z)} }{2} \le \lg{\frac{\mathit{size}'(x)}{2}} \ \Rightarrow \ \mathit{rank}'(z) \le 2 \mathit{rank}'(x) -  \mathit{rank}(x) - 2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43"/>
  <p:tag name="PICTUREFILESIZE" val="2191838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it{size}'(x) = \mathit{size}(z), \mathit{size}(y) \ge \mathit{size}(x), \mathit{size}'(y) \le \mathit{size}'(x) \ \Rightarrow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51"/>
  <p:tag name="PICTUREFILESIZE" val="83787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O(\log{n}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6"/>
  <p:tag name="PICTUREFILESIZE" val="110878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n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it{size}'(x) = \mathit{size}(z), \mathit{size}(y) \ge \mathit{size}(x), \mathit{size}'(y) \le \mathit{size}(x) \ \Rightarrow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49"/>
  <p:tag name="PICTUREFILESIZE" val="83147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it{rank}'(x) = \mathit{rank}(z), \mathit{rank}(y) \ge \mathit{rank}(x), \mathit{rank}'(y) \le \mathit{rank}'(x) 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55"/>
  <p:tag name="PICTUREFILESIZE" val="85147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Phi'(S) - \Phi(S) = \big( \mathit{rank'}(x) - \mathit{rank}(x) \big) + \big( \mathit{rank'}(y) - \mathit{rank}(y) \big) + \big( \mathit{rank'}(z) - \mathit{rank}(z) \big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42"/>
  <p:tag name="PICTUREFILESIZE" val="123797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 = \big( \mathit{rank}(z) - \mathit{rank}(x) \big) + \big( \mathit{rank'}(y) - \mathit{rank}(y) \big) + \big( \mathit{rank'}(z) - \mathit{rank}(z) \big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02"/>
  <p:tag name="PICTUREFILESIZE" val="109389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le \mathit{rank}'(x)  + 2\mathit{rank}'(x) - \mathit{rank}(x) - 2 - 2\mathit{rank}(x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13"/>
  <p:tag name="PICTUREFILESIZE" val="711478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= 3 \big( \mathit{rank}'(x) - \mathit{rank}(x) \big) - 2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3"/>
  <p:tag name="PICTUREFILESIZE" val="44636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le \mathit{rank}'(x)  + \mathit{rank}'(z) - 2\mathit{rank}(x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5"/>
  <p:tag name="PICTUREFILESIZE" val="485078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O(\log{n}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6"/>
  <p:tag name="PICTUREFILESIZE" val="110878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n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Phi'(S)-\Phi(S) \le 3 \big( \mathit{rank}'(x) - \mathit{rank}(x) \big) - 2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85"/>
  <p:tag name="PICTUREFILESIZE" val="67030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c = 2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3"/>
  <p:tag name="PICTUREFILESIZE" val="4600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hat{c} = c + \Phi'(S) - \Phi(S)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2"/>
  <p:tag name="PICTUREFILESIZE" val="30827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le 3 \big( \mathit{rank}'(x) - \mathit{rank}(x) \big)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5"/>
  <p:tag name="PICTUREFILESIZE" val="38126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O(\log{n}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6"/>
  <p:tag name="PICTUREFILESIZE" val="110878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n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Phi'(S)-\Phi(S) \le 3 \big( \mathit{rank}'(x) - \mathit{rank}(x) \big) - 2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85"/>
  <p:tag name="PICTUREFILESIZE" val="67030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c = 2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3"/>
  <p:tag name="PICTUREFILESIZE" val="46006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hat{c} = c + \Phi'(S) - \Phi(S)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2"/>
  <p:tag name="PICTUREFILESIZE" val="308278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le 3 \big( \mathit{rank}'(x) - \mathit{rank}(x) \big)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5"/>
  <p:tag name="PICTUREFILESIZE" val="38126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225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O(\log{n}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6"/>
  <p:tag name="PICTUREFILESIZE" val="110878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n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it{size}'(x) = \mathit{size}(y), \mathit{size}(y) \ge \mathit{size}(x) \ \Rightarrow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69"/>
  <p:tag name="PICTUREFILESIZE" val="565078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it{rank}'(x) = \mathit{rank}(y), \mathit{rank}(y) \ge \mathit{rank}(x) 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66"/>
  <p:tag name="PICTUREFILESIZE" val="55467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Phi'(S) - \Phi(S) = \big( \mathit{rank'}(x) - \mathit{rank}(x) \big) + \big( \mathit{rank'}(y) - \mathit{rank}(y) \big)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64"/>
  <p:tag name="PICTUREFILESIZE" val="955878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 = \big( \mathit{rank}(y) - \mathit{rank}(x) \big) + \big( \mathit{rank'}(y) - \mathit{rank}(y) \big)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00"/>
  <p:tag name="PICTUREFILESIZE" val="72499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 =  \mathit{rank'}(y) - \mathit{rank}(x)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1"/>
  <p:tag name="PICTUREFILESIZE" val="305078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O(\log{n}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6"/>
  <p:tag name="PICTUREFILESIZE" val="11087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n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225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it{size}'(x) = \mathit{size}(y), \mathit{size}(y) \ge \mathit{size}(x) \ \Rightarrow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69"/>
  <p:tag name="PICTUREFILESIZE" val="565078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it{rank}'(x) = \mathit{rank}(y), \mathit{rank}(y) \ge \mathit{rank}(x) 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66"/>
  <p:tag name="PICTUREFILESIZE" val="55467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Phi'(S) - \Phi(S) = \big( \mathit{rank'}(x) - \mathit{rank}(x) \big) + \big( \mathit{rank'}(y) - \mathit{rank}(y) \big)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64"/>
  <p:tag name="PICTUREFILESIZE" val="955878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 = \big( \mathit{rank}(y) - \mathit{rank}(x) \big) + \big( \mathit{rank'}(y) - \mathit{rank}(y) \big)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00"/>
  <p:tag name="PICTUREFILESIZE" val="72499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 =  \mathit{rank'}(y) - \mathit{rank}(x) \le \mathit{rank'}(x) - \mathit{rank}(x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87"/>
  <p:tag name="PICTUREFILESIZE" val="625078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 \le 3 \big( \mathit{rank'}(x) - \mathit{rank}(x) \big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5"/>
  <p:tag name="PICTUREFILESIZE" val="38126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O(\log{n}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6"/>
  <p:tag name="PICTUREFILESIZE" val="110878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n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Phi'(S)-\Phi(S) \le 3 \big( \mathit{rank}'(x) - \mathit{rank}(x) \big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66"/>
  <p:tag name="PICTUREFILESIZE" val="60173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O(\log{N})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39"/>
  <p:tag name="PICTUREFILESIZE" val="3125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225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c = 1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3"/>
  <p:tag name="PICTUREFILESIZE" val="4600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hat{c} = c + \Phi'(S) - \Phi(S)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2"/>
  <p:tag name="PICTUREFILESIZE" val="308278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le 3 \big( \mathit{rank}'(x) - \mathit{rank}(x) \big) + 1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3"/>
  <p:tag name="PICTUREFILESIZE" val="44636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O(\log{n}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6"/>
  <p:tag name="PICTUREFILESIZE" val="110878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n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p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2778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it{rank}_i(x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7"/>
  <p:tag name="PICTUREFILESIZE" val="114538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Phi_i(S)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5"/>
  <p:tag name="PICTUREFILESIZE" val="77938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hat{c} = \sum_{i=1}^{p} \hat{c}_i \le \sum_{i=1}^{p}  \Big( 3 \big( \mathit{rank}_i(x) - \mathit{rank}_{i-1}(x) \big) \Big) + 1 = 3 \big ( \mathit{rank}_p(x) -  \mathit{rank}_0(x) \big) + 1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43"/>
  <p:tag name="PICTUREFILESIZE" val="276383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le 3 \lg{n} + 1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9"/>
  <p:tag name="PICTUREFILESIZE" val="138018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it{s}(x) = \sum_{y \in S(x)} w(y) =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9"/>
  <p:tag name="PICTUREFILESIZE" val="594678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x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r(x) = \lfloor \lg{\mathit{s}(x)} \rfloor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8"/>
  <p:tag name="PICTUREFILESIZE" val="20896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w(x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1"/>
  <p:tag name="PICTUREFILESIZE" val="65494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(x) =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0"/>
  <p:tag name="PICTUREFILESIZE" val="92578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x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x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x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O(\log{(s(t)/s(x))}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7"/>
  <p:tag name="PICTUREFILESIZE" val="23605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090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Phi(S) = \sum_{x \in S} \mathit{r}(x)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0"/>
  <p:tag name="PICTUREFILESIZE" val="448422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O(\log{(s(t)/s(x))}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7"/>
  <p:tag name="PICTUREFILESIZE" val="23605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0906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O \Big( m + \sum_{i=1}^{n} f(i) \log{(m/f(i))} \Big 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8"/>
  <p:tag name="PICTUREFILESIZE" val="103276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(i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6"/>
  <p:tag name="PICTUREFILESIZE" val="50122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"/>
  <p:tag name="PICTUREFILESIZE" val="9034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m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"/>
  <p:tag name="PICTUREFILESIZE" val="15022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w(i)=f(i)/m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4"/>
  <p:tag name="PICTUREFILESIZE" val="196522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(t)=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4"/>
  <p:tag name="PICTUREFILESIZE" val="105022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"/>
  <p:tag name="PICTUREFILESIZE" val="9034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O(\log{m/f(i)}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1"/>
  <p:tag name="PICTUREFILESIZE" val="187738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\sum_{i=1}^{n} \log{(m/f(i))}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4"/>
  <p:tag name="PICTUREFILESIZE" val="314678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O \Big( n \log{n} + m + \sum_{j=1}^{m} \log{(d(k,i_j)+1)} \Big 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66"/>
  <p:tag name="PICTUREFILESIZE" val="138507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2250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2250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m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"/>
  <p:tag name="PICTUREFILESIZE" val="15022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w(i)=1/(d(k,i)+1)^2 \ge 1/n^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31"/>
  <p:tag name="PICTUREFILESIZE" val="437878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"/>
  <p:tag name="PICTUREFILESIZE" val="9034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(t) = \sum_{i=1}^{n} \frac{1}{(d(k,i)+1)^2} \le 2 \sum_{j=1}^{\infty} \frac{1}{j^2} = O(1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85"/>
  <p:tag name="PICTUREFILESIZE" val="1543078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_1,i_2,\ldots,i_m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4"/>
  <p:tag name="PICTUREFILESIZE" val="136078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d(k,i_j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0"/>
  <p:tag name="PICTUREFILESIZE" val="92578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225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_j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2379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O(\log{(d(k,i_j)+1)}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5"/>
  <p:tag name="PICTUREFILESIZE" val="26093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2250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n \log{n}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3"/>
  <p:tag name="PICTUREFILESIZE" val="132838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O \Big( n \log{n} + m + \sum_{j=1}^{m} \log{(n(j)+1)} \Big 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54"/>
  <p:tag name="PICTUREFILESIZE" val="1285078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_1,i_2,\ldots,i_m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4"/>
  <p:tag name="PICTUREFILESIZE" val="136078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m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"/>
  <p:tag name="PICTUREFILESIZE" val="15022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(j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9"/>
  <p:tag name="PICTUREFILESIZE" val="59638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_j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23790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1,1/4,1/9,\ldots,1/n^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6"/>
  <p:tag name="PICTUREFILESIZE" val="288278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_j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2379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1/k^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9"/>
  <p:tag name="PICTUREFILESIZE" val="6507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_j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23790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"/>
  <p:tag name="PICTUREFILESIZE" val="9034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1/l^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7"/>
  <p:tag name="PICTUREFILESIZE" val="57878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l&lt;k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56278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"/>
  <p:tag name="PICTUREFILESIZE" val="9034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1/(l+1)^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2"/>
  <p:tag name="PICTUREFILESIZE" val="141078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w(i_j)=1/(n(j)+1)^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4"/>
  <p:tag name="PICTUREFILESIZE" val="31467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O(\log{N})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39"/>
  <p:tag name="PICTUREFILESIZE" val="3125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O(m\log{n}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6"/>
  <p:tag name="PICTUREFILESIZE" val="14162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O \Big( m + \sum_{i=1}^{n} f(i) \log{(m/f(i))} \Big 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8"/>
  <p:tag name="PICTUREFILESIZE" val="103276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Rightarrow \ O(\log{n}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2"/>
  <p:tag name="PICTUREFILESIZE" val="15992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m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"/>
  <p:tag name="PICTUREFILESIZE" val="150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m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"/>
  <p:tag name="PICTUREFILESIZE" val="1502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(i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6"/>
  <p:tag name="PICTUREFILESIZE" val="5012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"/>
  <p:tag name="PICTUREFILESIZE" val="903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"/>
  <p:tag name="PICTUREFILESIZE" val="903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m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"/>
  <p:tag name="PICTUREFILESIZE" val="1502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f(n)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9"/>
  <p:tag name="PICTUREFILESIZE" val="1579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O(mf(n))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44"/>
  <p:tag name="PICTUREFILESIZE" val="3493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f(n)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9"/>
  <p:tag name="PICTUREFILESIZE" val="1579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O(mf(n))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44"/>
  <p:tag name="PICTUREFILESIZE" val="3493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f(n)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9"/>
  <p:tag name="PICTUREFILESIZE" val="1579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O(mf(n))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44"/>
  <p:tag name="PICTUREFILESIZE" val="3493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3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3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k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1"/>
  <p:tag name="PICTUREFILESIZE" val="270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3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3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k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1"/>
  <p:tag name="PICTUREFILESIZE" val="270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k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0"/>
  <p:tag name="PICTUREFILESIZE" val="331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3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3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k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1"/>
  <p:tag name="PICTUREFILESIZE" val="270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)  \Rightarrow 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1"/>
  <p:tag name="PICTUREFILESIZE" val="468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k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0"/>
  <p:tag name="PICTUREFILESIZE" val="331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C \leftarrow C + 1 \ ( \mathrm{mod} \ 2^k)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91"/>
  <p:tag name="PICTUREFILESIZE" val="8315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C \leftarrow C + 1 \ ( \mathrm{mod} \ 2^k)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91"/>
  <p:tag name="PICTUREFILESIZE" val="8315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C \leftarrow C + 1 \ ( \mathrm{mod} \ 2^k)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91"/>
  <p:tag name="PICTUREFILESIZE" val="8315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C \leftarrow C + 1 \ ( \mathrm{mod} \ 2^k)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91"/>
  <p:tag name="PICTUREFILESIZE" val="8315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C \leftarrow C + 1 \ ( \mathrm{mod} \ 2^k)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91"/>
  <p:tag name="PICTUREFILESIZE" val="8315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O(k)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0"/>
  <p:tag name="PICTUREFILESIZE" val="1653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O(kN)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2352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Rightarrow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9"/>
  <p:tag name="PICTUREFILESIZE" val="548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C \leftarrow C + 1 \ ( \mathrm{mod} \ 2^k)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91"/>
  <p:tag name="PICTUREFILESIZE" val="8315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O(k)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0"/>
  <p:tag name="PICTUREFILESIZE" val="1653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O(kN)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2352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Rightarrow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9"/>
  <p:tag name="PICTUREFILESIZE" val="548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O(N)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4"/>
  <p:tag name="PICTUREFILESIZE" val="1947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O(1)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0"/>
  <p:tag name="PICTUREFILESIZE" val="1653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C \leftarrow C + 1 \ ( \mathrm{mod} \ 2^k)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91"/>
  <p:tag name="PICTUREFILESIZE" val="8315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O(k)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0"/>
  <p:tag name="PICTUREFILESIZE" val="1653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O(kN)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2352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Rightarrow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9"/>
  <p:tag name="PICTUREFILESIZE" val="548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O(N)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4"/>
  <p:tag name="PICTUREFILESIZE" val="1947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O(1)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0"/>
  <p:tag name="PICTUREFILESIZE" val="1653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\ast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\ast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C \leftarrow C + 1 \ ( \mathrm{mod} \ 2^k)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91"/>
  <p:tag name="PICTUREFILESIZE" val="8315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C \leftarrow C + 1 \ ( \mathrm{mod} \ 2^k)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91"/>
  <p:tag name="PICTUREFILESIZE" val="8315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C \leftarrow C + 1 \ ( \mathrm{mod} \ 2^k)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91"/>
  <p:tag name="PICTUREFILESIZE" val="8315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C \leftarrow C + 1 \ ( \mathrm{mod} \ 2^k)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91"/>
  <p:tag name="PICTUREFILESIZE" val="83158"/>
</p:tagLst>
</file>

<file path=ppt/theme/theme1.xml><?xml version="1.0" encoding="utf-8"?>
<a:theme xmlns:a="http://schemas.openxmlformats.org/drawingml/2006/main" name="Kant">
  <a:themeElements>
    <a:clrScheme name="Kant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Kant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Kant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26715</TotalTime>
  <Words>5304</Words>
  <Application>Microsoft Office PowerPoint</Application>
  <PresentationFormat>Προβολή στην οθόνη (4:3)</PresentationFormat>
  <Paragraphs>1622</Paragraphs>
  <Slides>88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88</vt:i4>
      </vt:variant>
    </vt:vector>
  </HeadingPairs>
  <TitlesOfParts>
    <vt:vector size="101" baseType="lpstr">
      <vt:lpstr>Arial</vt:lpstr>
      <vt:lpstr>Times New Roman</vt:lpstr>
      <vt:lpstr>cmmi10</vt:lpstr>
      <vt:lpstr>cmr10</vt:lpstr>
      <vt:lpstr>cmsy10orig</vt:lpstr>
      <vt:lpstr>cmmi7</vt:lpstr>
      <vt:lpstr>cmex10</vt:lpstr>
      <vt:lpstr>Lucida Console</vt:lpstr>
      <vt:lpstr>Calibri</vt:lpstr>
      <vt:lpstr>Courier New</vt:lpstr>
      <vt:lpstr>Wingdings</vt:lpstr>
      <vt:lpstr>Garamond</vt:lpstr>
      <vt:lpstr>Kant</vt:lpstr>
      <vt:lpstr>Ισορροπημένα Δένδρα</vt:lpstr>
      <vt:lpstr>Περιστροφές</vt:lpstr>
      <vt:lpstr>Περιστροφές</vt:lpstr>
      <vt:lpstr>Ισορροπημένα Δένδρα</vt:lpstr>
      <vt:lpstr>Αρθρωτά δένδρα (splay trees)</vt:lpstr>
      <vt:lpstr>Αρθρωτά δένδρα (splay trees)</vt:lpstr>
      <vt:lpstr>Αρθρωτά δένδρα (splay trees)</vt:lpstr>
      <vt:lpstr>Αρθρωτά δένδρα (splay trees)</vt:lpstr>
      <vt:lpstr>Αρθρωτά δένδρα (splay trees)</vt:lpstr>
      <vt:lpstr>Αρθρωτά δένδρα (splay trees)</vt:lpstr>
      <vt:lpstr>Αρθρωτά δένδρα (splay trees)</vt:lpstr>
      <vt:lpstr>Αρθρωτά δένδρα (splay trees)</vt:lpstr>
      <vt:lpstr>Αρθρωτά δένδρα (splay trees)</vt:lpstr>
      <vt:lpstr>Αρθρωτά δένδρα (splay trees)</vt:lpstr>
      <vt:lpstr>Αρθρωτά δένδρα (splay trees)</vt:lpstr>
      <vt:lpstr>Αρθρωτά δένδρα (splay trees)</vt:lpstr>
      <vt:lpstr>Αρθρωτά δένδρα (splay trees)</vt:lpstr>
      <vt:lpstr>Αρθρωτά δένδρα (splay trees)</vt:lpstr>
      <vt:lpstr>Αρθρωτά δένδρα (splay trees)</vt:lpstr>
      <vt:lpstr>Αρθρωτά δένδρα (splay trees)</vt:lpstr>
      <vt:lpstr>Αρθρωτά δένδρα (splay trees)</vt:lpstr>
      <vt:lpstr>Αρθρωτά δένδρα (splay trees)</vt:lpstr>
      <vt:lpstr>Αρθρωτά δένδρα (splay trees)</vt:lpstr>
      <vt:lpstr>Αρθρωτά δένδρα (splay trees)</vt:lpstr>
      <vt:lpstr>Αρθρωτά δένδρα (splay trees)</vt:lpstr>
      <vt:lpstr>Αρθρωτά δένδρα (splay trees)</vt:lpstr>
      <vt:lpstr>Αρθρωτά δένδρα (splay trees)</vt:lpstr>
      <vt:lpstr>Αρθρωτά δένδρα (splay trees)</vt:lpstr>
      <vt:lpstr>Αρθρωτά δένδρα (splay trees)</vt:lpstr>
      <vt:lpstr>Αρθρωτά δένδρα (splay trees)</vt:lpstr>
      <vt:lpstr>Αρθρωτά δένδρα (splay trees)</vt:lpstr>
      <vt:lpstr>Αρθρωτά δένδρα (splay trees)</vt:lpstr>
      <vt:lpstr>Αρθρωτά δένδρα (splay trees)</vt:lpstr>
      <vt:lpstr>Αρθρωτά δένδρα (splay trees)</vt:lpstr>
      <vt:lpstr>Αρθρωτά δένδρα (splay trees)</vt:lpstr>
      <vt:lpstr>Αρθρωτά δένδρα (splay trees)</vt:lpstr>
      <vt:lpstr>Αρθρωτά δένδρα (splay trees)</vt:lpstr>
      <vt:lpstr>Αντισταθμιστική ανάλυση</vt:lpstr>
      <vt:lpstr>Αντισταθμιστική ανάλυση</vt:lpstr>
      <vt:lpstr>Αντισταθμιστική ανάλυση</vt:lpstr>
      <vt:lpstr>Αντισταθμιστική ανάλυση</vt:lpstr>
      <vt:lpstr>Αντισταθμιστική ανάλυση</vt:lpstr>
      <vt:lpstr>Αντισταθμιστική ανάλυση</vt:lpstr>
      <vt:lpstr>Αντισταθμιστική ανάλυση</vt:lpstr>
      <vt:lpstr>Αντισταθμιστική ανάλυση</vt:lpstr>
      <vt:lpstr>Αντισταθμιστική ανάλυση</vt:lpstr>
      <vt:lpstr>Αντισταθμιστική ανάλυση</vt:lpstr>
      <vt:lpstr>Αντισταθμιστική ανάλυση</vt:lpstr>
      <vt:lpstr>Αντισταθμιστική ανάλυση</vt:lpstr>
      <vt:lpstr>Αντισταθμιστική ανάλυση</vt:lpstr>
      <vt:lpstr>Αντισταθμιστική ανάλυση</vt:lpstr>
      <vt:lpstr>Αντισταθμιστική ανάλυση</vt:lpstr>
      <vt:lpstr>Αντισταθμιστική ανάλυση</vt:lpstr>
      <vt:lpstr>Αντισταθμιστική ανάλυση</vt:lpstr>
      <vt:lpstr>Αντισταθμιστική ανάλυση</vt:lpstr>
      <vt:lpstr>Αντισταθμιστική ανάλυση</vt:lpstr>
      <vt:lpstr>Αντισταθμιστική ανάλυση</vt:lpstr>
      <vt:lpstr>Αντισταθμιστική ανάλυση</vt:lpstr>
      <vt:lpstr>Αντισταθμιστική ανάλυση</vt:lpstr>
      <vt:lpstr>Αντισταθμιστική ανάλυση</vt:lpstr>
      <vt:lpstr>Αντισταθμιστική ανάλυση</vt:lpstr>
      <vt:lpstr>Αντισταθμιστική ανάλυση</vt:lpstr>
      <vt:lpstr>Αντισταθμιστική ανάλυση</vt:lpstr>
      <vt:lpstr>Αντισταθμιστική ανάλυση</vt:lpstr>
      <vt:lpstr>Αντισταθμιστική ανάλυση</vt:lpstr>
      <vt:lpstr>Αντισταθμιστική ανάλυση</vt:lpstr>
      <vt:lpstr>Αντισταθμιστική ανάλυση</vt:lpstr>
      <vt:lpstr>Αντισταθμιστική ανάλυση</vt:lpstr>
      <vt:lpstr>Αρθρωτά δένδρα (splay trees)</vt:lpstr>
      <vt:lpstr>Αρθρωτά δένδρα (splay trees)</vt:lpstr>
      <vt:lpstr>Αρθρωτά δένδρα (splay trees)</vt:lpstr>
      <vt:lpstr>Αρθρωτά δένδρα (splay trees)</vt:lpstr>
      <vt:lpstr>Αρθρωτά δένδρα (splay trees)</vt:lpstr>
      <vt:lpstr>Αρθρωτά δένδρα (splay trees)</vt:lpstr>
      <vt:lpstr>Αρθρωτά δένδρα (splay trees)</vt:lpstr>
      <vt:lpstr>Αρθρωτά δένδρα (splay trees)</vt:lpstr>
      <vt:lpstr>Αρθρωτά δένδρα (splay trees)</vt:lpstr>
      <vt:lpstr>Αρθρωτά δένδρα (splay trees)</vt:lpstr>
      <vt:lpstr>Αρθρωτά δένδρα (splay trees)</vt:lpstr>
      <vt:lpstr>Αρθρωτά δένδρα (splay trees)</vt:lpstr>
      <vt:lpstr>Αρθρωτά δένδρα (splay trees)</vt:lpstr>
      <vt:lpstr>Αρθρωτά δένδρα (splay trees)</vt:lpstr>
      <vt:lpstr>Αρθρωτά δένδρα (splay trees)</vt:lpstr>
      <vt:lpstr>Αρθρωτά δένδρα (splay trees)</vt:lpstr>
      <vt:lpstr>Αρθρωτά δένδρα (splay trees)</vt:lpstr>
      <vt:lpstr>Αρθρωτά δένδρα (splay trees)</vt:lpstr>
      <vt:lpstr>Αρθρωτά δένδρα (splay trees)</vt:lpstr>
      <vt:lpstr>Αρθρωτά δένδρα (splay trees)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user</cp:lastModifiedBy>
  <cp:revision>956</cp:revision>
  <dcterms:created xsi:type="dcterms:W3CDTF">2005-02-17T20:55:19Z</dcterms:created>
  <dcterms:modified xsi:type="dcterms:W3CDTF">2013-11-26T14:05:51Z</dcterms:modified>
</cp:coreProperties>
</file>