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slides/slide99.xml" ContentType="application/vnd.openxmlformats-officedocument.presentationml.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slides/slide98.xml" ContentType="application/vnd.openxmlformats-officedocument.presentationml.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slides/slide89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slides/slide97.xml" ContentType="application/vnd.openxmlformats-officedocument.presentationml.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103"/>
  </p:handoutMasterIdLst>
  <p:sldIdLst>
    <p:sldId id="466" r:id="rId2"/>
    <p:sldId id="557" r:id="rId3"/>
    <p:sldId id="468" r:id="rId4"/>
    <p:sldId id="469" r:id="rId5"/>
    <p:sldId id="420" r:id="rId6"/>
    <p:sldId id="471" r:id="rId7"/>
    <p:sldId id="472" r:id="rId8"/>
    <p:sldId id="427" r:id="rId9"/>
    <p:sldId id="474" r:id="rId10"/>
    <p:sldId id="475" r:id="rId11"/>
    <p:sldId id="476" r:id="rId12"/>
    <p:sldId id="477" r:id="rId13"/>
    <p:sldId id="432" r:id="rId14"/>
    <p:sldId id="433" r:id="rId15"/>
    <p:sldId id="434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7" r:id="rId24"/>
    <p:sldId id="446" r:id="rId25"/>
    <p:sldId id="444" r:id="rId26"/>
    <p:sldId id="478" r:id="rId27"/>
    <p:sldId id="445" r:id="rId28"/>
    <p:sldId id="480" r:id="rId29"/>
    <p:sldId id="449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3" r:id="rId39"/>
    <p:sldId id="491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2" r:id="rId49"/>
    <p:sldId id="503" r:id="rId50"/>
    <p:sldId id="504" r:id="rId51"/>
    <p:sldId id="505" r:id="rId52"/>
    <p:sldId id="506" r:id="rId53"/>
    <p:sldId id="507" r:id="rId54"/>
    <p:sldId id="508" r:id="rId55"/>
    <p:sldId id="509" r:id="rId56"/>
    <p:sldId id="510" r:id="rId57"/>
    <p:sldId id="482" r:id="rId58"/>
    <p:sldId id="511" r:id="rId59"/>
    <p:sldId id="512" r:id="rId60"/>
    <p:sldId id="515" r:id="rId61"/>
    <p:sldId id="514" r:id="rId62"/>
    <p:sldId id="517" r:id="rId63"/>
    <p:sldId id="518" r:id="rId64"/>
    <p:sldId id="516" r:id="rId65"/>
    <p:sldId id="519" r:id="rId66"/>
    <p:sldId id="520" r:id="rId67"/>
    <p:sldId id="521" r:id="rId68"/>
    <p:sldId id="522" r:id="rId69"/>
    <p:sldId id="524" r:id="rId70"/>
    <p:sldId id="525" r:id="rId71"/>
    <p:sldId id="526" r:id="rId72"/>
    <p:sldId id="527" r:id="rId73"/>
    <p:sldId id="528" r:id="rId74"/>
    <p:sldId id="529" r:id="rId75"/>
    <p:sldId id="530" r:id="rId76"/>
    <p:sldId id="531" r:id="rId77"/>
    <p:sldId id="532" r:id="rId78"/>
    <p:sldId id="533" r:id="rId79"/>
    <p:sldId id="535" r:id="rId80"/>
    <p:sldId id="534" r:id="rId81"/>
    <p:sldId id="536" r:id="rId82"/>
    <p:sldId id="537" r:id="rId83"/>
    <p:sldId id="538" r:id="rId84"/>
    <p:sldId id="539" r:id="rId85"/>
    <p:sldId id="540" r:id="rId86"/>
    <p:sldId id="541" r:id="rId87"/>
    <p:sldId id="542" r:id="rId88"/>
    <p:sldId id="543" r:id="rId89"/>
    <p:sldId id="544" r:id="rId90"/>
    <p:sldId id="545" r:id="rId91"/>
    <p:sldId id="546" r:id="rId92"/>
    <p:sldId id="547" r:id="rId93"/>
    <p:sldId id="548" r:id="rId94"/>
    <p:sldId id="549" r:id="rId95"/>
    <p:sldId id="550" r:id="rId96"/>
    <p:sldId id="551" r:id="rId97"/>
    <p:sldId id="552" r:id="rId98"/>
    <p:sldId id="553" r:id="rId99"/>
    <p:sldId id="554" r:id="rId100"/>
    <p:sldId id="555" r:id="rId101"/>
    <p:sldId id="556" r:id="rId102"/>
  </p:sldIdLst>
  <p:sldSz cx="9144000" cy="6858000" type="screen4x3"/>
  <p:notesSz cx="6858000" cy="9144000"/>
  <p:embeddedFontLst>
    <p:embeddedFont>
      <p:font typeface="cmmi10" pitchFamily="34" charset="0"/>
      <p:regular r:id="rId104"/>
    </p:embeddedFont>
    <p:embeddedFont>
      <p:font typeface="cmr10" pitchFamily="34" charset="0"/>
      <p:regular r:id="rId105"/>
    </p:embeddedFont>
    <p:embeddedFont>
      <p:font typeface="cmsy10orig" pitchFamily="34" charset="0"/>
      <p:regular r:id="rId106"/>
    </p:embeddedFont>
    <p:embeddedFont>
      <p:font typeface="cmmi7" pitchFamily="34" charset="0"/>
      <p:regular r:id="rId107"/>
    </p:embeddedFont>
    <p:embeddedFont>
      <p:font typeface="cmex10" pitchFamily="34" charset="0"/>
      <p:regular r:id="rId108"/>
    </p:embeddedFont>
    <p:embeddedFont>
      <p:font typeface="Lucida Console" pitchFamily="49" charset="0"/>
      <p:regular r:id="rId109"/>
    </p:embeddedFont>
    <p:embeddedFont>
      <p:font typeface="Calibri" pitchFamily="34" charset="0"/>
      <p:regular r:id="rId110"/>
      <p:bold r:id="rId111"/>
      <p:italic r:id="rId112"/>
      <p:boldItalic r:id="rId113"/>
    </p:embeddedFont>
    <p:embeddedFont>
      <p:font typeface="Garamond" pitchFamily="18" charset="0"/>
      <p:regular r:id="rId114"/>
      <p:bold r:id="rId115"/>
      <p:italic r:id="rId116"/>
    </p:embeddedFont>
  </p:embeddedFontLst>
  <p:custDataLst>
    <p:tags r:id="rId1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FF6600"/>
    <a:srgbClr val="000000"/>
    <a:srgbClr val="3399FF"/>
    <a:srgbClr val="EAEAEA"/>
    <a:srgbClr val="FFB547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3" autoAdjust="0"/>
    <p:restoredTop sz="98875" autoAdjust="0"/>
  </p:normalViewPr>
  <p:slideViewPr>
    <p:cSldViewPr>
      <p:cViewPr>
        <p:scale>
          <a:sx n="90" d="100"/>
          <a:sy n="90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gs" Target="tags/tag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9.fntdata"/><Relationship Id="rId16" Type="http://schemas.openxmlformats.org/officeDocument/2006/relationships/slide" Target="slides/slide15.xml"/><Relationship Id="rId107" Type="http://schemas.openxmlformats.org/officeDocument/2006/relationships/font" Target="fonts/font4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2.fntdata"/><Relationship Id="rId113" Type="http://schemas.openxmlformats.org/officeDocument/2006/relationships/font" Target="fonts/font10.fntdata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108" Type="http://schemas.openxmlformats.org/officeDocument/2006/relationships/font" Target="fonts/font5.fntdata"/><Relationship Id="rId11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3.fntdata"/><Relationship Id="rId114" Type="http://schemas.openxmlformats.org/officeDocument/2006/relationships/font" Target="fonts/font11.fntdata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6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font" Target="fonts/font1.fntdata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7.fntdata"/><Relationship Id="rId11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83E086A-7F22-4552-A9B9-65EE8AABA4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C140FF-FEF4-45CA-8E0D-726B198F92F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2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2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9D8AD-7351-4CFD-B942-7BCACAA783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3CC68-B767-4CC0-A712-FF4AFFC229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BA20-3BD7-419F-8D89-38D80CB15E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09F40-D55C-40D8-911C-144AB1B7F7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85C2F-9260-4642-8447-9FD150FA97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CDF78-5D3D-473A-82F3-B7182049DD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9ED9D-3CE4-43E1-A4B4-231756CBB8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8730C-5933-4590-BED1-538C9E67AF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3B9F3-7CE4-44AC-A4DF-A0D85FC26D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C7973-DEA3-4CDD-A3A1-415310286E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4396A75F-C072-4390-BA3B-51E6036DBD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5.png"/><Relationship Id="rId5" Type="http://schemas.openxmlformats.org/officeDocument/2006/relationships/tags" Target="../tags/tag23.xml"/><Relationship Id="rId10" Type="http://schemas.openxmlformats.org/officeDocument/2006/relationships/image" Target="../media/image4.png"/><Relationship Id="rId4" Type="http://schemas.openxmlformats.org/officeDocument/2006/relationships/tags" Target="../tags/tag22.xml"/><Relationship Id="rId9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10" Type="http://schemas.openxmlformats.org/officeDocument/2006/relationships/image" Target="../media/image7.png"/><Relationship Id="rId4" Type="http://schemas.openxmlformats.org/officeDocument/2006/relationships/tags" Target="../tags/tag28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9.png"/><Relationship Id="rId5" Type="http://schemas.openxmlformats.org/officeDocument/2006/relationships/tags" Target="../tags/tag34.xml"/><Relationship Id="rId10" Type="http://schemas.openxmlformats.org/officeDocument/2006/relationships/image" Target="../media/image8.png"/><Relationship Id="rId4" Type="http://schemas.openxmlformats.org/officeDocument/2006/relationships/tags" Target="../tags/tag33.xml"/><Relationship Id="rId9" Type="http://schemas.openxmlformats.org/officeDocument/2006/relationships/image" Target="../media/image2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18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17.png"/><Relationship Id="rId2" Type="http://schemas.openxmlformats.org/officeDocument/2006/relationships/tags" Target="../tags/tag5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image" Target="../media/image15.png"/><Relationship Id="rId10" Type="http://schemas.openxmlformats.org/officeDocument/2006/relationships/tags" Target="../tags/tag61.xml"/><Relationship Id="rId19" Type="http://schemas.openxmlformats.org/officeDocument/2006/relationships/image" Target="../media/image19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../media/image18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7.png"/><Relationship Id="rId2" Type="http://schemas.openxmlformats.org/officeDocument/2006/relationships/tags" Target="../tags/tag6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image" Target="../media/image15.png"/><Relationship Id="rId10" Type="http://schemas.openxmlformats.org/officeDocument/2006/relationships/tags" Target="../tags/tag74.xml"/><Relationship Id="rId19" Type="http://schemas.openxmlformats.org/officeDocument/2006/relationships/image" Target="../media/image19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15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9.png"/><Relationship Id="rId2" Type="http://schemas.openxmlformats.org/officeDocument/2006/relationships/tags" Target="../tags/tag79.xml"/><Relationship Id="rId16" Type="http://schemas.openxmlformats.org/officeDocument/2006/relationships/image" Target="../media/image18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image" Target="../media/image17.png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15.png"/><Relationship Id="rId3" Type="http://schemas.openxmlformats.org/officeDocument/2006/relationships/tags" Target="../tags/tag91.xml"/><Relationship Id="rId21" Type="http://schemas.openxmlformats.org/officeDocument/2006/relationships/image" Target="../media/image18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image" Target="../media/image17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10" Type="http://schemas.openxmlformats.org/officeDocument/2006/relationships/tags" Target="../tags/tag98.xml"/><Relationship Id="rId19" Type="http://schemas.openxmlformats.org/officeDocument/2006/relationships/image" Target="../media/image16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yorku.ca/~aaw/Sotirios/RedBlackTree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38.xml"/><Relationship Id="rId21" Type="http://schemas.openxmlformats.org/officeDocument/2006/relationships/image" Target="../media/image22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26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image" Target="../media/image21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25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24.png"/><Relationship Id="rId10" Type="http://schemas.openxmlformats.org/officeDocument/2006/relationships/tags" Target="../tags/tag145.xml"/><Relationship Id="rId19" Type="http://schemas.openxmlformats.org/officeDocument/2006/relationships/image" Target="../media/image15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image" Target="../media/image15.png"/><Relationship Id="rId26" Type="http://schemas.openxmlformats.org/officeDocument/2006/relationships/image" Target="../media/image28.png"/><Relationship Id="rId3" Type="http://schemas.openxmlformats.org/officeDocument/2006/relationships/tags" Target="../tags/tag155.xml"/><Relationship Id="rId21" Type="http://schemas.openxmlformats.org/officeDocument/2006/relationships/image" Target="../media/image23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image" Target="../media/image22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26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25.png"/><Relationship Id="rId10" Type="http://schemas.openxmlformats.org/officeDocument/2006/relationships/tags" Target="../tags/tag162.xml"/><Relationship Id="rId19" Type="http://schemas.openxmlformats.org/officeDocument/2006/relationships/image" Target="../media/image21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71.xml"/><Relationship Id="rId21" Type="http://schemas.openxmlformats.org/officeDocument/2006/relationships/image" Target="../media/image22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26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image" Target="../media/image21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25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image" Target="../media/image24.png"/><Relationship Id="rId10" Type="http://schemas.openxmlformats.org/officeDocument/2006/relationships/tags" Target="../tags/tag178.xml"/><Relationship Id="rId19" Type="http://schemas.openxmlformats.org/officeDocument/2006/relationships/image" Target="../media/image15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image" Target="../media/image21.png"/><Relationship Id="rId3" Type="http://schemas.openxmlformats.org/officeDocument/2006/relationships/tags" Target="../tags/tag188.xml"/><Relationship Id="rId21" Type="http://schemas.openxmlformats.org/officeDocument/2006/relationships/image" Target="../media/image24.png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image" Target="../media/image15.png"/><Relationship Id="rId25" Type="http://schemas.openxmlformats.org/officeDocument/2006/relationships/image" Target="../media/image28.png"/><Relationship Id="rId2" Type="http://schemas.openxmlformats.org/officeDocument/2006/relationships/tags" Target="../tags/tag18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3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image" Target="../media/image27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image" Target="../media/image26.png"/><Relationship Id="rId10" Type="http://schemas.openxmlformats.org/officeDocument/2006/relationships/tags" Target="../tags/tag195.xml"/><Relationship Id="rId19" Type="http://schemas.openxmlformats.org/officeDocument/2006/relationships/image" Target="../media/image22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4"/>
          <p:cNvSpPr>
            <a:spLocks noChangeArrowheads="1"/>
          </p:cNvSpPr>
          <p:nvPr/>
        </p:nvSpPr>
        <p:spPr bwMode="auto">
          <a:xfrm>
            <a:off x="1219200" y="1752600"/>
            <a:ext cx="6019800" cy="838200"/>
          </a:xfrm>
          <a:prstGeom prst="rect">
            <a:avLst/>
          </a:prstGeom>
          <a:solidFill>
            <a:srgbClr val="FF6600">
              <a:alpha val="18823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4" name="Rectangle 34"/>
          <p:cNvSpPr>
            <a:spLocks noChangeArrowheads="1"/>
          </p:cNvSpPr>
          <p:nvPr/>
        </p:nvSpPr>
        <p:spPr bwMode="auto">
          <a:xfrm>
            <a:off x="1219200" y="4343400"/>
            <a:ext cx="6248400" cy="83820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Ισορροπημένα Δένδρα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078" name="Text Box 29"/>
          <p:cNvSpPr txBox="1">
            <a:spLocks noChangeArrowheads="1"/>
          </p:cNvSpPr>
          <p:nvPr/>
        </p:nvSpPr>
        <p:spPr bwMode="auto">
          <a:xfrm>
            <a:off x="1304925" y="1752600"/>
            <a:ext cx="573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Μπορούμε να επιτύχουμε                    χρόνο εκτέλεσης</a:t>
            </a:r>
            <a:endParaRPr lang="el-GR" dirty="0"/>
          </a:p>
        </p:txBody>
      </p:sp>
      <p:pic>
        <p:nvPicPr>
          <p:cNvPr id="3079" name="Picture 3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0675" y="1828800"/>
            <a:ext cx="990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0" name="Text Box 33"/>
          <p:cNvSpPr txBox="1">
            <a:spLocks noChangeArrowheads="1"/>
          </p:cNvSpPr>
          <p:nvPr/>
        </p:nvSpPr>
        <p:spPr bwMode="auto">
          <a:xfrm>
            <a:off x="1295400" y="2147888"/>
            <a:ext cx="22608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για κάθε λειτουργία</a:t>
            </a:r>
            <a:r>
              <a:rPr lang="en-US" dirty="0" smtClean="0"/>
              <a:t>;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8" name="7 - Βέλος προς τα κάτω"/>
          <p:cNvSpPr/>
          <p:nvPr/>
        </p:nvSpPr>
        <p:spPr bwMode="auto">
          <a:xfrm>
            <a:off x="4038600" y="3200400"/>
            <a:ext cx="381000" cy="609600"/>
          </a:xfrm>
          <a:prstGeom prst="downArrow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82" name="8 - TextBox"/>
          <p:cNvSpPr txBox="1">
            <a:spLocks noChangeArrowheads="1"/>
          </p:cNvSpPr>
          <p:nvPr/>
        </p:nvSpPr>
        <p:spPr bwMode="auto">
          <a:xfrm>
            <a:off x="1219200" y="4419600"/>
            <a:ext cx="637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Ισορροπημένο δένδρο </a:t>
            </a:r>
            <a:r>
              <a:rPr lang="en-US"/>
              <a:t>:  </a:t>
            </a:r>
            <a:r>
              <a:rPr lang="el-GR"/>
              <a:t>Διατηρεί ύψος                   μετά από</a:t>
            </a:r>
          </a:p>
        </p:txBody>
      </p:sp>
      <p:pic>
        <p:nvPicPr>
          <p:cNvPr id="3083" name="Picture 3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495800"/>
            <a:ext cx="990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4" name="10 - Ορθογώνιο"/>
          <p:cNvSpPr>
            <a:spLocks noChangeArrowheads="1"/>
          </p:cNvSpPr>
          <p:nvPr/>
        </p:nvSpPr>
        <p:spPr bwMode="auto">
          <a:xfrm>
            <a:off x="3709988" y="4800600"/>
            <a:ext cx="291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κάθε εισαγωγή ή διαγραφή</a:t>
            </a:r>
          </a:p>
        </p:txBody>
      </p:sp>
      <p:sp useBgFill="1">
        <p:nvSpPr>
          <p:cNvPr id="308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Κοκκινόμαυρα 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Δένδρα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3071" name="Text Box 47"/>
          <p:cNvSpPr txBox="1">
            <a:spLocks noChangeArrowheads="1"/>
          </p:cNvSpPr>
          <p:nvPr/>
        </p:nvSpPr>
        <p:spPr bwMode="auto">
          <a:xfrm>
            <a:off x="315913" y="2209800"/>
            <a:ext cx="8066087" cy="641350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b="1" dirty="0"/>
              <a:t>Λήμμα</a:t>
            </a:r>
            <a:r>
              <a:rPr lang="en-US" b="1" dirty="0"/>
              <a:t>    </a:t>
            </a:r>
            <a:r>
              <a:rPr lang="el-GR" dirty="0"/>
              <a:t>Ένα </a:t>
            </a:r>
            <a:r>
              <a:rPr lang="el-GR" dirty="0" smtClean="0"/>
              <a:t>κοκκινόμαυρο </a:t>
            </a:r>
            <a:r>
              <a:rPr lang="el-GR" dirty="0"/>
              <a:t>δένδρο με </a:t>
            </a:r>
            <a:r>
              <a:rPr lang="en-US" dirty="0"/>
              <a:t>n </a:t>
            </a:r>
            <a:r>
              <a:rPr lang="el-GR" dirty="0"/>
              <a:t>εσωτερικούς κόμβους έχει ύψος το </a:t>
            </a:r>
          </a:p>
          <a:p>
            <a:r>
              <a:rPr lang="el-GR" dirty="0"/>
              <a:t>                πολύ</a:t>
            </a:r>
            <a:r>
              <a:rPr lang="el-GR" b="1" dirty="0"/>
              <a:t> </a:t>
            </a:r>
          </a:p>
        </p:txBody>
      </p:sp>
      <p:pic>
        <p:nvPicPr>
          <p:cNvPr id="513072" name="Picture 4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5175" y="2590800"/>
            <a:ext cx="108902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074" name="Text Box 50"/>
          <p:cNvSpPr txBox="1">
            <a:spLocks noChangeArrowheads="1"/>
          </p:cNvSpPr>
          <p:nvPr/>
        </p:nvSpPr>
        <p:spPr bwMode="auto">
          <a:xfrm>
            <a:off x="304800" y="3048000"/>
            <a:ext cx="12144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</a:p>
        </p:txBody>
      </p:sp>
      <p:sp>
        <p:nvSpPr>
          <p:cNvPr id="513075" name="Text Box 51"/>
          <p:cNvSpPr txBox="1">
            <a:spLocks noChangeArrowheads="1"/>
          </p:cNvSpPr>
          <p:nvPr/>
        </p:nvSpPr>
        <p:spPr bwMode="auto">
          <a:xfrm>
            <a:off x="1565275" y="3062288"/>
            <a:ext cx="73501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/>
              <a:t>Δείχνουμε ότι το </a:t>
            </a:r>
            <a:r>
              <a:rPr lang="el-GR" dirty="0" err="1" smtClean="0"/>
              <a:t>υποδένδρο</a:t>
            </a:r>
            <a:r>
              <a:rPr lang="el-GR" dirty="0" smtClean="0"/>
              <a:t> </a:t>
            </a:r>
            <a:r>
              <a:rPr lang="el-GR" dirty="0"/>
              <a:t>με ρίζα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l-GR" dirty="0"/>
              <a:t>έχει </a:t>
            </a:r>
            <a:r>
              <a:rPr lang="el-GR" dirty="0" smtClean="0"/>
              <a:t>τουλάχιστον</a:t>
            </a:r>
            <a:r>
              <a:rPr lang="en-US" dirty="0" smtClean="0"/>
              <a:t>                   </a:t>
            </a:r>
            <a:r>
              <a:rPr lang="el-GR" dirty="0" smtClean="0"/>
              <a:t>εσωτερικούς κόμβους.</a:t>
            </a:r>
          </a:p>
        </p:txBody>
      </p:sp>
      <p:sp useBgFill="1">
        <p:nvSpPr>
          <p:cNvPr id="5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dirty="0"/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457200" y="1492250"/>
            <a:ext cx="8534400" cy="369332"/>
          </a:xfrm>
          <a:prstGeom prst="rect">
            <a:avLst/>
          </a:prstGeom>
          <a:solidFill>
            <a:srgbClr val="FFC000">
              <a:alpha val="1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b(x) </a:t>
            </a:r>
            <a:r>
              <a:rPr lang="en-US" dirty="0"/>
              <a:t>= </a:t>
            </a:r>
            <a:r>
              <a:rPr lang="el-GR" dirty="0"/>
              <a:t>πλήθος </a:t>
            </a:r>
            <a:r>
              <a:rPr lang="el-GR" dirty="0" smtClean="0"/>
              <a:t>μαύρων </a:t>
            </a:r>
            <a:r>
              <a:rPr lang="el-GR" dirty="0"/>
              <a:t>κόμβων </a:t>
            </a:r>
            <a:r>
              <a:rPr lang="el-GR" dirty="0" smtClean="0"/>
              <a:t>εκτός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μέχρι</a:t>
            </a:r>
            <a:r>
              <a:rPr lang="en-US" dirty="0" smtClean="0"/>
              <a:t> </a:t>
            </a:r>
            <a:r>
              <a:rPr lang="el-GR" dirty="0" smtClean="0"/>
              <a:t>κάποιο </a:t>
            </a:r>
            <a:r>
              <a:rPr lang="el-GR" dirty="0"/>
              <a:t>καταληκτικό </a:t>
            </a:r>
            <a:r>
              <a:rPr lang="el-GR" dirty="0" smtClean="0"/>
              <a:t>κόμβο</a:t>
            </a:r>
            <a:r>
              <a:rPr lang="en-US" dirty="0" smtClean="0"/>
              <a:t> </a:t>
            </a:r>
            <a:r>
              <a:rPr lang="en-US" dirty="0" smtClean="0"/>
              <a:t>(null)</a:t>
            </a:r>
            <a:endParaRPr lang="el-GR" dirty="0"/>
          </a:p>
        </p:txBody>
      </p:sp>
      <p:sp>
        <p:nvSpPr>
          <p:cNvPr id="55" name="54 - TextBox"/>
          <p:cNvSpPr txBox="1"/>
          <p:nvPr/>
        </p:nvSpPr>
        <p:spPr>
          <a:xfrm>
            <a:off x="381000" y="1066800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Μαύρο ύψος κόμβου </a:t>
            </a:r>
            <a:r>
              <a:rPr lang="en-US" b="1" dirty="0" smtClean="0"/>
              <a:t>x</a:t>
            </a:r>
            <a:endParaRPr lang="el-GR" b="1" dirty="0"/>
          </a:p>
        </p:txBody>
      </p:sp>
      <p:pic>
        <p:nvPicPr>
          <p:cNvPr id="58" name="5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9290" y="3098292"/>
            <a:ext cx="940310" cy="254508"/>
          </a:xfrm>
          <a:prstGeom prst="rect">
            <a:avLst/>
          </a:prstGeom>
          <a:noFill/>
        </p:spPr>
      </p:pic>
      <p:sp>
        <p:nvSpPr>
          <p:cNvPr id="59" name="58 - Ορθογώνιο"/>
          <p:cNvSpPr/>
          <p:nvPr/>
        </p:nvSpPr>
        <p:spPr>
          <a:xfrm>
            <a:off x="304800" y="3810000"/>
            <a:ext cx="861060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Χρησιμοποιούμε επαγωγή ως προς το ύψος.</a:t>
            </a:r>
            <a:r>
              <a:rPr lang="en-US" dirty="0" smtClean="0"/>
              <a:t> </a:t>
            </a:r>
            <a:r>
              <a:rPr lang="el-GR" dirty="0" smtClean="0"/>
              <a:t>Έστω 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l-GR" dirty="0" smtClean="0"/>
              <a:t>το ύψος του </a:t>
            </a:r>
            <a:r>
              <a:rPr lang="en-US" b="1" dirty="0" smtClean="0"/>
              <a:t>x</a:t>
            </a:r>
            <a:r>
              <a:rPr lang="en-US" dirty="0" smtClean="0"/>
              <a:t>.</a:t>
            </a:r>
          </a:p>
        </p:txBody>
      </p:sp>
      <p:pic>
        <p:nvPicPr>
          <p:cNvPr id="14" name="1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4698354"/>
            <a:ext cx="940820" cy="254646"/>
          </a:xfrm>
          <a:prstGeom prst="rect">
            <a:avLst/>
          </a:prstGeom>
          <a:noFill/>
          <a:ln/>
          <a:effectLst/>
        </p:spPr>
      </p:pic>
      <p:sp>
        <p:nvSpPr>
          <p:cNvPr id="15" name="14 - Ορθογώνιο"/>
          <p:cNvSpPr/>
          <p:nvPr/>
        </p:nvSpPr>
        <p:spPr>
          <a:xfrm>
            <a:off x="304800" y="4267200"/>
            <a:ext cx="8534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Επαγωγική υπόθεση</a:t>
            </a:r>
            <a:r>
              <a:rPr lang="en-US" dirty="0" smtClean="0"/>
              <a:t>: </a:t>
            </a:r>
            <a:r>
              <a:rPr lang="el-GR" dirty="0" smtClean="0"/>
              <a:t>Οποιοδήποτε υπ</a:t>
            </a:r>
            <a:r>
              <a:rPr lang="en-US" dirty="0" smtClean="0"/>
              <a:t>o</a:t>
            </a:r>
            <a:r>
              <a:rPr lang="el-GR" dirty="0" smtClean="0"/>
              <a:t>δένδρο με ρίζα κόμβο </a:t>
            </a:r>
            <a:r>
              <a:rPr lang="en-US" b="1" dirty="0" smtClean="0"/>
              <a:t>y</a:t>
            </a:r>
            <a:r>
              <a:rPr lang="el-GR" dirty="0" smtClean="0"/>
              <a:t> ύψους</a:t>
            </a:r>
            <a:r>
              <a:rPr lang="en-US" dirty="0" smtClean="0"/>
              <a:t> </a:t>
            </a:r>
            <a:r>
              <a:rPr lang="el-GR" dirty="0" smtClean="0"/>
              <a:t>μικρότερου του 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l-GR" dirty="0" smtClean="0"/>
              <a:t>έχει τουλάχιστον</a:t>
            </a:r>
            <a:r>
              <a:rPr lang="en-US" dirty="0" smtClean="0"/>
              <a:t>                  </a:t>
            </a:r>
            <a:r>
              <a:rPr lang="el-GR" dirty="0" smtClean="0"/>
              <a:t> εσωτερικούς κόμβους. 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304800" y="5105400"/>
            <a:ext cx="57912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Επαγωγικό βήμα</a:t>
            </a:r>
            <a:r>
              <a:rPr lang="en-US" dirty="0" smtClean="0"/>
              <a:t>:  </a:t>
            </a:r>
            <a:r>
              <a:rPr lang="el-GR" dirty="0" smtClean="0"/>
              <a:t>Έστω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τα παιδιά του </a:t>
            </a:r>
            <a:r>
              <a:rPr lang="en-US" b="1" dirty="0" smtClean="0"/>
              <a:t>x</a:t>
            </a:r>
            <a:r>
              <a:rPr lang="en-US" dirty="0" smtClean="0"/>
              <a:t>. </a:t>
            </a:r>
            <a:r>
              <a:rPr lang="el-GR" dirty="0" smtClean="0"/>
              <a:t>Ισχύει</a:t>
            </a:r>
          </a:p>
        </p:txBody>
      </p:sp>
      <p:sp>
        <p:nvSpPr>
          <p:cNvPr id="34" name="Oval 54"/>
          <p:cNvSpPr>
            <a:spLocks noChangeArrowheads="1"/>
          </p:cNvSpPr>
          <p:nvPr/>
        </p:nvSpPr>
        <p:spPr bwMode="auto">
          <a:xfrm>
            <a:off x="6858000" y="5181600"/>
            <a:ext cx="309623" cy="321879"/>
          </a:xfrm>
          <a:prstGeom prst="ellipse">
            <a:avLst/>
          </a:prstGeom>
          <a:solidFill>
            <a:srgbClr val="EAEAEA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x</a:t>
            </a:r>
            <a:endParaRPr lang="el-GR" b="1" dirty="0"/>
          </a:p>
        </p:txBody>
      </p:sp>
      <p:sp>
        <p:nvSpPr>
          <p:cNvPr id="35" name="Oval 55"/>
          <p:cNvSpPr>
            <a:spLocks noChangeArrowheads="1"/>
          </p:cNvSpPr>
          <p:nvPr/>
        </p:nvSpPr>
        <p:spPr bwMode="auto">
          <a:xfrm>
            <a:off x="6549832" y="5609075"/>
            <a:ext cx="309623" cy="32187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y</a:t>
            </a:r>
            <a:endParaRPr lang="el-GR" b="1" dirty="0"/>
          </a:p>
        </p:txBody>
      </p:sp>
      <p:cxnSp>
        <p:nvCxnSpPr>
          <p:cNvPr id="36" name="AutoShape 56"/>
          <p:cNvCxnSpPr>
            <a:cxnSpLocks noChangeShapeType="1"/>
            <a:stCxn id="34" idx="3"/>
            <a:endCxn id="35" idx="0"/>
          </p:cNvCxnSpPr>
          <p:nvPr/>
        </p:nvCxnSpPr>
        <p:spPr bwMode="auto">
          <a:xfrm flipH="1">
            <a:off x="6704644" y="5456341"/>
            <a:ext cx="198699" cy="1527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7231002" y="5609075"/>
            <a:ext cx="309623" cy="32187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z</a:t>
            </a:r>
            <a:endParaRPr lang="el-GR" b="1" dirty="0"/>
          </a:p>
        </p:txBody>
      </p:sp>
      <p:cxnSp>
        <p:nvCxnSpPr>
          <p:cNvPr id="38" name="AutoShape 58"/>
          <p:cNvCxnSpPr>
            <a:cxnSpLocks noChangeShapeType="1"/>
            <a:stCxn id="34" idx="5"/>
            <a:endCxn id="37" idx="0"/>
          </p:cNvCxnSpPr>
          <p:nvPr/>
        </p:nvCxnSpPr>
        <p:spPr bwMode="auto">
          <a:xfrm>
            <a:off x="7122280" y="5456341"/>
            <a:ext cx="263534" cy="1527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28" name="2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2200" y="5638800"/>
            <a:ext cx="2967682" cy="278505"/>
          </a:xfrm>
          <a:prstGeom prst="rect">
            <a:avLst/>
          </a:prstGeom>
          <a:noFill/>
          <a:ln/>
          <a:effectLst/>
        </p:spPr>
      </p:pic>
      <p:sp>
        <p:nvSpPr>
          <p:cNvPr id="24" name="23 - TextBox"/>
          <p:cNvSpPr txBox="1"/>
          <p:nvPr/>
        </p:nvSpPr>
        <p:spPr>
          <a:xfrm>
            <a:off x="152400" y="6019800"/>
            <a:ext cx="876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l-GR" dirty="0" smtClean="0"/>
              <a:t>Από την επαγωγική υπόθεση, τ</a:t>
            </a:r>
            <a:r>
              <a:rPr lang="en-US" dirty="0" smtClean="0"/>
              <a:t>o</a:t>
            </a:r>
            <a:r>
              <a:rPr lang="el-GR" dirty="0" smtClean="0"/>
              <a:t> </a:t>
            </a:r>
            <a:r>
              <a:rPr lang="el-GR" dirty="0" err="1" smtClean="0"/>
              <a:t>υποδένδρ</a:t>
            </a:r>
            <a:r>
              <a:rPr lang="en-US" dirty="0" smtClean="0"/>
              <a:t>o</a:t>
            </a:r>
            <a:r>
              <a:rPr lang="el-GR" dirty="0" smtClean="0"/>
              <a:t> με ρίζα </a:t>
            </a:r>
            <a:r>
              <a:rPr lang="en-US" b="1" dirty="0" smtClean="0"/>
              <a:t>y</a:t>
            </a:r>
            <a:r>
              <a:rPr lang="el-GR" b="1" dirty="0" smtClean="0"/>
              <a:t> </a:t>
            </a:r>
            <a:r>
              <a:rPr lang="el-GR" dirty="0" smtClean="0"/>
              <a:t>έχει</a:t>
            </a:r>
            <a:r>
              <a:rPr lang="en-US" dirty="0" smtClean="0"/>
              <a:t> </a:t>
            </a:r>
            <a:r>
              <a:rPr lang="el-GR" dirty="0" smtClean="0"/>
              <a:t>                           </a:t>
            </a:r>
            <a:r>
              <a:rPr lang="en-US" dirty="0" smtClean="0"/>
              <a:t> </a:t>
            </a:r>
          </a:p>
          <a:p>
            <a:pPr>
              <a:lnSpc>
                <a:spcPts val="3000"/>
              </a:lnSpc>
            </a:pPr>
            <a:r>
              <a:rPr lang="el-GR" dirty="0" smtClean="0"/>
              <a:t>εσωτερικούς κόμβους</a:t>
            </a:r>
            <a:r>
              <a:rPr lang="en-US" dirty="0" smtClean="0"/>
              <a:t>. </a:t>
            </a:r>
            <a:r>
              <a:rPr lang="el-GR" dirty="0" smtClean="0"/>
              <a:t>Ομοίως και για το </a:t>
            </a:r>
            <a:r>
              <a:rPr lang="el-GR" dirty="0" err="1" smtClean="0"/>
              <a:t>υποδένδρο</a:t>
            </a:r>
            <a:r>
              <a:rPr lang="el-GR" dirty="0" smtClean="0"/>
              <a:t> με ρίζα το </a:t>
            </a:r>
            <a:r>
              <a:rPr lang="en-US" b="1" dirty="0" smtClean="0"/>
              <a:t>z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9" name="28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48400" y="6096000"/>
            <a:ext cx="2714715" cy="30451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Άλλο παράδειγμα</a:t>
            </a:r>
            <a:r>
              <a:rPr lang="en-US" dirty="0" smtClean="0"/>
              <a:t>: </a:t>
            </a:r>
            <a:r>
              <a:rPr lang="el-GR" dirty="0" smtClean="0"/>
              <a:t>Διαγραφή κατά σειρά των κλειδιών  </a:t>
            </a:r>
            <a:r>
              <a:rPr lang="en-US" dirty="0" smtClean="0"/>
              <a:t>5  2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172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724400" y="39624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395185" y="2635437"/>
            <a:ext cx="396015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4267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3"/>
            <a:endCxn id="21" idx="0"/>
          </p:cNvCxnSpPr>
          <p:nvPr/>
        </p:nvCxnSpPr>
        <p:spPr bwMode="auto">
          <a:xfrm flipH="1">
            <a:off x="4419600" y="2635437"/>
            <a:ext cx="760059" cy="488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135022" y="23752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21" idx="5"/>
          </p:cNvCxnSpPr>
          <p:nvPr/>
        </p:nvCxnSpPr>
        <p:spPr bwMode="auto">
          <a:xfrm flipH="1" flipV="1">
            <a:off x="4527363" y="3384363"/>
            <a:ext cx="3494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</a:t>
            </a:r>
            <a:r>
              <a:rPr lang="en-US" sz="1600" dirty="0" smtClean="0"/>
              <a:t>1: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μαύρος,  </a:t>
            </a:r>
          </a:p>
          <a:p>
            <a:r>
              <a:rPr lang="el-GR" sz="1600" dirty="0" smtClean="0"/>
              <a:t>ο </a:t>
            </a:r>
            <a:r>
              <a:rPr lang="en-US" sz="1600" dirty="0" smtClean="0"/>
              <a:t>p </a:t>
            </a:r>
            <a:r>
              <a:rPr lang="el-GR" sz="1600" dirty="0" smtClean="0"/>
              <a:t>κόκκινος και εκτελούμε αριστερή περιστροφή του </a:t>
            </a:r>
            <a:r>
              <a:rPr lang="en-US" sz="1600" dirty="0" smtClean="0"/>
              <a:t>p.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μαύρος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l-GR" sz="1600" dirty="0" smtClean="0"/>
              <a:t>Ο αλγόριθμος τερματίζει.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593725" y="1179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l-GR"/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384175" y="1331913"/>
            <a:ext cx="80711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 dirty="0"/>
              <a:t>Εκτελούμε τον αλγόριθμο </a:t>
            </a:r>
            <a:r>
              <a:rPr lang="el-GR" dirty="0" smtClean="0"/>
              <a:t>διαγραφής όπως </a:t>
            </a:r>
            <a:r>
              <a:rPr lang="el-GR" dirty="0"/>
              <a:t>σε ένα απλό δυαδικό δένδρο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381000" y="2147888"/>
            <a:ext cx="82296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 startAt="2"/>
            </a:pPr>
            <a:r>
              <a:rPr lang="el-GR" dirty="0" smtClean="0"/>
              <a:t>Αν προκύψει διπλά μαύρος κόμβος τότε αποκαθιστούμε </a:t>
            </a:r>
            <a:r>
              <a:rPr lang="el-GR" dirty="0"/>
              <a:t>τις ιδιότητες του </a:t>
            </a:r>
            <a:r>
              <a:rPr lang="el-GR" dirty="0" smtClean="0"/>
              <a:t>κοκκινόμαυρου </a:t>
            </a:r>
            <a:r>
              <a:rPr lang="el-GR" dirty="0"/>
              <a:t>δένδρου </a:t>
            </a:r>
            <a:r>
              <a:rPr lang="el-GR" dirty="0" smtClean="0"/>
              <a:t>χρησιμοποιώντας περιστροφές </a:t>
            </a:r>
            <a:r>
              <a:rPr lang="el-GR" dirty="0"/>
              <a:t>και αλλαγή </a:t>
            </a:r>
            <a:r>
              <a:rPr lang="el-GR" dirty="0" smtClean="0"/>
              <a:t>χρωμάτων.</a:t>
            </a:r>
            <a:endParaRPr lang="el-GR" dirty="0"/>
          </a:p>
        </p:txBody>
      </p:sp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3819828" cy="10541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ts val="2500"/>
              </a:lnSpc>
              <a:buFontTx/>
              <a:buAutoNum type="arabicPeriod" startAt="3"/>
            </a:pPr>
            <a:r>
              <a:rPr lang="el-GR" dirty="0" smtClean="0"/>
              <a:t>Ολοκληρώνεται </a:t>
            </a:r>
            <a:r>
              <a:rPr lang="el-GR" dirty="0"/>
              <a:t>σε </a:t>
            </a:r>
            <a:r>
              <a:rPr lang="el-GR" dirty="0" smtClean="0"/>
              <a:t>χρόνο</a:t>
            </a:r>
            <a:endParaRPr lang="el-GR" dirty="0"/>
          </a:p>
          <a:p>
            <a:pPr marL="914400" lvl="1" indent="-457200">
              <a:lnSpc>
                <a:spcPts val="2500"/>
              </a:lnSpc>
              <a:buFontTx/>
              <a:buChar char="•"/>
            </a:pPr>
            <a:r>
              <a:rPr lang="en-US" dirty="0" smtClean="0"/>
              <a:t>                </a:t>
            </a:r>
            <a:r>
              <a:rPr lang="el-GR" dirty="0" smtClean="0"/>
              <a:t>αναχρωματίσεις</a:t>
            </a:r>
            <a:endParaRPr lang="el-GR" dirty="0"/>
          </a:p>
          <a:p>
            <a:pPr marL="914400" lvl="1" indent="-457200">
              <a:lnSpc>
                <a:spcPts val="2500"/>
              </a:lnSpc>
              <a:buFontTx/>
              <a:buChar char="•"/>
            </a:pPr>
            <a:r>
              <a:rPr lang="el-GR" dirty="0" smtClean="0"/>
              <a:t>το πολύ τρεις</a:t>
            </a:r>
            <a:r>
              <a:rPr lang="en-US" dirty="0" smtClean="0"/>
              <a:t> </a:t>
            </a:r>
            <a:r>
              <a:rPr lang="el-GR" dirty="0" smtClean="0"/>
              <a:t>περιστροφές</a:t>
            </a:r>
            <a:endParaRPr lang="el-GR" dirty="0"/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pic>
        <p:nvPicPr>
          <p:cNvPr id="10" name="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306" y="3516820"/>
            <a:ext cx="888494" cy="278892"/>
          </a:xfrm>
          <a:prstGeom prst="rect">
            <a:avLst/>
          </a:prstGeom>
          <a:noFill/>
        </p:spPr>
      </p:pic>
      <p:pic>
        <p:nvPicPr>
          <p:cNvPr id="12" name="1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506" y="3821620"/>
            <a:ext cx="888494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Κοκκινόμαυρα 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Δένδρα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3071" name="Text Box 47"/>
          <p:cNvSpPr txBox="1">
            <a:spLocks noChangeArrowheads="1"/>
          </p:cNvSpPr>
          <p:nvPr/>
        </p:nvSpPr>
        <p:spPr bwMode="auto">
          <a:xfrm>
            <a:off x="315913" y="2209800"/>
            <a:ext cx="8066087" cy="641350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b="1" dirty="0"/>
              <a:t>Λήμμα</a:t>
            </a:r>
            <a:r>
              <a:rPr lang="en-US" b="1" dirty="0"/>
              <a:t>    </a:t>
            </a:r>
            <a:r>
              <a:rPr lang="el-GR" dirty="0"/>
              <a:t>Ένα </a:t>
            </a:r>
            <a:r>
              <a:rPr lang="el-GR" dirty="0" smtClean="0"/>
              <a:t>κοκκινόμαυρο </a:t>
            </a:r>
            <a:r>
              <a:rPr lang="el-GR" dirty="0"/>
              <a:t>δένδρο με </a:t>
            </a:r>
            <a:r>
              <a:rPr lang="en-US" dirty="0"/>
              <a:t>n </a:t>
            </a:r>
            <a:r>
              <a:rPr lang="el-GR" dirty="0"/>
              <a:t>εσωτερικούς κόμβους έχει ύψος το </a:t>
            </a:r>
          </a:p>
          <a:p>
            <a:r>
              <a:rPr lang="el-GR" dirty="0"/>
              <a:t>                πολύ</a:t>
            </a:r>
            <a:r>
              <a:rPr lang="el-GR" b="1" dirty="0"/>
              <a:t> </a:t>
            </a:r>
          </a:p>
        </p:txBody>
      </p:sp>
      <p:pic>
        <p:nvPicPr>
          <p:cNvPr id="513072" name="Picture 4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5175" y="2590800"/>
            <a:ext cx="108902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074" name="Text Box 50"/>
          <p:cNvSpPr txBox="1">
            <a:spLocks noChangeArrowheads="1"/>
          </p:cNvSpPr>
          <p:nvPr/>
        </p:nvSpPr>
        <p:spPr bwMode="auto">
          <a:xfrm>
            <a:off x="304800" y="3048000"/>
            <a:ext cx="12144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</a:p>
        </p:txBody>
      </p:sp>
      <p:sp>
        <p:nvSpPr>
          <p:cNvPr id="513075" name="Text Box 51"/>
          <p:cNvSpPr txBox="1">
            <a:spLocks noChangeArrowheads="1"/>
          </p:cNvSpPr>
          <p:nvPr/>
        </p:nvSpPr>
        <p:spPr bwMode="auto">
          <a:xfrm>
            <a:off x="1565275" y="3062288"/>
            <a:ext cx="73501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/>
              <a:t>Δείχνουμε ότι το </a:t>
            </a:r>
            <a:r>
              <a:rPr lang="el-GR" dirty="0" err="1" smtClean="0"/>
              <a:t>υποδένδρο</a:t>
            </a:r>
            <a:r>
              <a:rPr lang="el-GR" dirty="0" smtClean="0"/>
              <a:t> </a:t>
            </a:r>
            <a:r>
              <a:rPr lang="el-GR" dirty="0"/>
              <a:t>με ρίζα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l-GR" dirty="0"/>
              <a:t>έχει </a:t>
            </a:r>
            <a:r>
              <a:rPr lang="el-GR" dirty="0" smtClean="0"/>
              <a:t>τουλάχιστον</a:t>
            </a:r>
            <a:r>
              <a:rPr lang="en-US" dirty="0" smtClean="0"/>
              <a:t>                   </a:t>
            </a:r>
            <a:r>
              <a:rPr lang="el-GR" dirty="0" smtClean="0"/>
              <a:t>εσωτερικούς κόμβους.</a:t>
            </a:r>
          </a:p>
        </p:txBody>
      </p:sp>
      <p:sp useBgFill="1">
        <p:nvSpPr>
          <p:cNvPr id="5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457200" y="1492250"/>
            <a:ext cx="8534400" cy="369332"/>
          </a:xfrm>
          <a:prstGeom prst="rect">
            <a:avLst/>
          </a:prstGeom>
          <a:solidFill>
            <a:srgbClr val="FFC000">
              <a:alpha val="1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b(x) </a:t>
            </a:r>
            <a:r>
              <a:rPr lang="en-US" dirty="0"/>
              <a:t>= </a:t>
            </a:r>
            <a:r>
              <a:rPr lang="el-GR" dirty="0"/>
              <a:t>πλήθος </a:t>
            </a:r>
            <a:r>
              <a:rPr lang="el-GR" dirty="0" smtClean="0"/>
              <a:t>μαύρων </a:t>
            </a:r>
            <a:r>
              <a:rPr lang="el-GR" dirty="0"/>
              <a:t>κόμβων </a:t>
            </a:r>
            <a:r>
              <a:rPr lang="el-GR" dirty="0" smtClean="0"/>
              <a:t>εκτός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μέχρι</a:t>
            </a:r>
            <a:r>
              <a:rPr lang="en-US" dirty="0" smtClean="0"/>
              <a:t> </a:t>
            </a:r>
            <a:r>
              <a:rPr lang="el-GR" dirty="0" smtClean="0"/>
              <a:t>κάποιο </a:t>
            </a:r>
            <a:r>
              <a:rPr lang="el-GR" dirty="0"/>
              <a:t>καταληκτικό </a:t>
            </a:r>
            <a:r>
              <a:rPr lang="el-GR" dirty="0" smtClean="0"/>
              <a:t>κόμβο</a:t>
            </a:r>
            <a:r>
              <a:rPr lang="en-US" dirty="0" smtClean="0"/>
              <a:t> </a:t>
            </a:r>
            <a:r>
              <a:rPr lang="en-US" dirty="0" smtClean="0"/>
              <a:t>(null)</a:t>
            </a:r>
            <a:endParaRPr lang="el-GR" dirty="0"/>
          </a:p>
        </p:txBody>
      </p:sp>
      <p:sp>
        <p:nvSpPr>
          <p:cNvPr id="55" name="54 - TextBox"/>
          <p:cNvSpPr txBox="1"/>
          <p:nvPr/>
        </p:nvSpPr>
        <p:spPr>
          <a:xfrm>
            <a:off x="381000" y="1066800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Μαύρο ύψος κόμβου </a:t>
            </a:r>
            <a:r>
              <a:rPr lang="en-US" b="1" dirty="0" smtClean="0"/>
              <a:t>x</a:t>
            </a:r>
            <a:endParaRPr lang="el-GR" b="1" dirty="0"/>
          </a:p>
        </p:txBody>
      </p:sp>
      <p:pic>
        <p:nvPicPr>
          <p:cNvPr id="58" name="5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9290" y="3098292"/>
            <a:ext cx="940310" cy="254508"/>
          </a:xfrm>
          <a:prstGeom prst="rect">
            <a:avLst/>
          </a:prstGeom>
          <a:noFill/>
        </p:spPr>
      </p:pic>
      <p:sp>
        <p:nvSpPr>
          <p:cNvPr id="59" name="58 - Ορθογώνιο"/>
          <p:cNvSpPr/>
          <p:nvPr/>
        </p:nvSpPr>
        <p:spPr>
          <a:xfrm>
            <a:off x="304800" y="3810000"/>
            <a:ext cx="861060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Χρησιμοποιούμε επαγωγή ως προς το ύψος.</a:t>
            </a:r>
            <a:r>
              <a:rPr lang="en-US" dirty="0" smtClean="0"/>
              <a:t> </a:t>
            </a:r>
            <a:r>
              <a:rPr lang="el-GR" dirty="0" smtClean="0"/>
              <a:t>Έστω 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l-GR" dirty="0" smtClean="0"/>
              <a:t>το ύψος του </a:t>
            </a:r>
            <a:r>
              <a:rPr lang="en-US" b="1" dirty="0" smtClean="0"/>
              <a:t>x</a:t>
            </a:r>
            <a:r>
              <a:rPr lang="en-US" dirty="0" smtClean="0"/>
              <a:t>.</a:t>
            </a:r>
          </a:p>
        </p:txBody>
      </p:sp>
      <p:pic>
        <p:nvPicPr>
          <p:cNvPr id="14" name="1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4698354"/>
            <a:ext cx="940820" cy="254646"/>
          </a:xfrm>
          <a:prstGeom prst="rect">
            <a:avLst/>
          </a:prstGeom>
          <a:noFill/>
          <a:ln/>
          <a:effectLst/>
        </p:spPr>
      </p:pic>
      <p:sp>
        <p:nvSpPr>
          <p:cNvPr id="15" name="14 - Ορθογώνιο"/>
          <p:cNvSpPr/>
          <p:nvPr/>
        </p:nvSpPr>
        <p:spPr>
          <a:xfrm>
            <a:off x="304800" y="4267200"/>
            <a:ext cx="8534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Επαγωγική υπόθεση</a:t>
            </a:r>
            <a:r>
              <a:rPr lang="en-US" dirty="0" smtClean="0"/>
              <a:t>: </a:t>
            </a:r>
            <a:r>
              <a:rPr lang="el-GR" dirty="0" smtClean="0"/>
              <a:t>Οποιοδήποτε υπ</a:t>
            </a:r>
            <a:r>
              <a:rPr lang="en-US" dirty="0" smtClean="0"/>
              <a:t>o</a:t>
            </a:r>
            <a:r>
              <a:rPr lang="el-GR" dirty="0" smtClean="0"/>
              <a:t>δένδρο με ρίζα κόμβο </a:t>
            </a:r>
            <a:r>
              <a:rPr lang="en-US" b="1" dirty="0" smtClean="0"/>
              <a:t>y</a:t>
            </a:r>
            <a:r>
              <a:rPr lang="el-GR" dirty="0" smtClean="0"/>
              <a:t> ύψους</a:t>
            </a:r>
            <a:r>
              <a:rPr lang="en-US" dirty="0" smtClean="0"/>
              <a:t> </a:t>
            </a:r>
            <a:r>
              <a:rPr lang="el-GR" dirty="0" smtClean="0"/>
              <a:t>μικρότερου του 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l-GR" dirty="0" smtClean="0"/>
              <a:t>έχει τουλάχιστον</a:t>
            </a:r>
            <a:r>
              <a:rPr lang="en-US" dirty="0" smtClean="0"/>
              <a:t>                  </a:t>
            </a:r>
            <a:r>
              <a:rPr lang="el-GR" dirty="0" smtClean="0"/>
              <a:t> εσωτερικούς κόμβους. 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304800" y="5105400"/>
            <a:ext cx="84582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Επαγωγικό βήμα</a:t>
            </a:r>
            <a:r>
              <a:rPr lang="en-US" dirty="0" smtClean="0"/>
              <a:t>: </a:t>
            </a:r>
            <a:r>
              <a:rPr lang="el-GR" dirty="0" smtClean="0"/>
              <a:t> Άρα το υπ</a:t>
            </a:r>
            <a:r>
              <a:rPr lang="en-US" dirty="0" smtClean="0"/>
              <a:t>o</a:t>
            </a:r>
            <a:r>
              <a:rPr lang="el-GR" dirty="0" smtClean="0"/>
              <a:t>δένδρο με ρίζα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έχει αριθμό εσωτερικών κόμβων </a:t>
            </a:r>
            <a:r>
              <a:rPr lang="en-US" dirty="0" smtClean="0"/>
              <a:t>		 </a:t>
            </a:r>
            <a:r>
              <a:rPr lang="el-GR" dirty="0" smtClean="0"/>
              <a:t>               μεγαλύτερο ή ίσο του </a:t>
            </a:r>
          </a:p>
        </p:txBody>
      </p:sp>
      <p:sp>
        <p:nvSpPr>
          <p:cNvPr id="34" name="Oval 54"/>
          <p:cNvSpPr>
            <a:spLocks noChangeArrowheads="1"/>
          </p:cNvSpPr>
          <p:nvPr/>
        </p:nvSpPr>
        <p:spPr bwMode="auto">
          <a:xfrm>
            <a:off x="460568" y="5715000"/>
            <a:ext cx="309623" cy="321879"/>
          </a:xfrm>
          <a:prstGeom prst="ellipse">
            <a:avLst/>
          </a:prstGeom>
          <a:solidFill>
            <a:srgbClr val="EAEAEA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x</a:t>
            </a:r>
            <a:endParaRPr lang="el-GR" b="1" dirty="0"/>
          </a:p>
        </p:txBody>
      </p:sp>
      <p:sp>
        <p:nvSpPr>
          <p:cNvPr id="35" name="Oval 55"/>
          <p:cNvSpPr>
            <a:spLocks noChangeArrowheads="1"/>
          </p:cNvSpPr>
          <p:nvPr/>
        </p:nvSpPr>
        <p:spPr bwMode="auto">
          <a:xfrm>
            <a:off x="152400" y="6142475"/>
            <a:ext cx="309623" cy="32187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y</a:t>
            </a:r>
            <a:endParaRPr lang="el-GR" b="1" dirty="0"/>
          </a:p>
        </p:txBody>
      </p:sp>
      <p:cxnSp>
        <p:nvCxnSpPr>
          <p:cNvPr id="36" name="AutoShape 56"/>
          <p:cNvCxnSpPr>
            <a:cxnSpLocks noChangeShapeType="1"/>
            <a:stCxn id="34" idx="3"/>
            <a:endCxn id="35" idx="0"/>
          </p:cNvCxnSpPr>
          <p:nvPr/>
        </p:nvCxnSpPr>
        <p:spPr bwMode="auto">
          <a:xfrm flipH="1">
            <a:off x="307212" y="5989741"/>
            <a:ext cx="198699" cy="1527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833570" y="6142475"/>
            <a:ext cx="309623" cy="32187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z</a:t>
            </a:r>
            <a:endParaRPr lang="el-GR" b="1" dirty="0"/>
          </a:p>
        </p:txBody>
      </p:sp>
      <p:cxnSp>
        <p:nvCxnSpPr>
          <p:cNvPr id="38" name="AutoShape 58"/>
          <p:cNvCxnSpPr>
            <a:cxnSpLocks noChangeShapeType="1"/>
            <a:stCxn id="34" idx="5"/>
            <a:endCxn id="37" idx="0"/>
          </p:cNvCxnSpPr>
          <p:nvPr/>
        </p:nvCxnSpPr>
        <p:spPr bwMode="auto">
          <a:xfrm>
            <a:off x="724848" y="5989741"/>
            <a:ext cx="263534" cy="1527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25" name="2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0200" y="5943600"/>
            <a:ext cx="6858041" cy="3307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Κοκκινόμαυρα 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Δένδρα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3071" name="Text Box 47"/>
          <p:cNvSpPr txBox="1">
            <a:spLocks noChangeArrowheads="1"/>
          </p:cNvSpPr>
          <p:nvPr/>
        </p:nvSpPr>
        <p:spPr bwMode="auto">
          <a:xfrm>
            <a:off x="315913" y="2209800"/>
            <a:ext cx="8066087" cy="641350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b="1" dirty="0"/>
              <a:t>Λήμμα</a:t>
            </a:r>
            <a:r>
              <a:rPr lang="en-US" b="1" dirty="0"/>
              <a:t>    </a:t>
            </a:r>
            <a:r>
              <a:rPr lang="el-GR" dirty="0"/>
              <a:t>Ένα </a:t>
            </a:r>
            <a:r>
              <a:rPr lang="el-GR" dirty="0" smtClean="0"/>
              <a:t>κοκκινόμαυρο </a:t>
            </a:r>
            <a:r>
              <a:rPr lang="el-GR" dirty="0"/>
              <a:t>δένδρο με </a:t>
            </a:r>
            <a:r>
              <a:rPr lang="en-US" dirty="0"/>
              <a:t>n </a:t>
            </a:r>
            <a:r>
              <a:rPr lang="el-GR" dirty="0"/>
              <a:t>εσωτερικούς κόμβους έχει ύψος το </a:t>
            </a:r>
          </a:p>
          <a:p>
            <a:r>
              <a:rPr lang="el-GR" dirty="0"/>
              <a:t>                πολύ</a:t>
            </a:r>
            <a:r>
              <a:rPr lang="el-GR" b="1" dirty="0"/>
              <a:t> </a:t>
            </a:r>
          </a:p>
        </p:txBody>
      </p:sp>
      <p:pic>
        <p:nvPicPr>
          <p:cNvPr id="513072" name="Picture 4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5175" y="2590800"/>
            <a:ext cx="108902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075" name="Text Box 51"/>
          <p:cNvSpPr txBox="1">
            <a:spLocks noChangeArrowheads="1"/>
          </p:cNvSpPr>
          <p:nvPr/>
        </p:nvSpPr>
        <p:spPr bwMode="auto">
          <a:xfrm>
            <a:off x="304801" y="3048000"/>
            <a:ext cx="861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 smtClean="0"/>
              <a:t>Δείξαμε ότι </a:t>
            </a:r>
            <a:r>
              <a:rPr lang="el-GR" dirty="0"/>
              <a:t>το </a:t>
            </a:r>
            <a:r>
              <a:rPr lang="el-GR" dirty="0" err="1" smtClean="0"/>
              <a:t>υποδένδρο</a:t>
            </a:r>
            <a:r>
              <a:rPr lang="el-GR" dirty="0" smtClean="0"/>
              <a:t> </a:t>
            </a:r>
            <a:r>
              <a:rPr lang="el-GR" dirty="0"/>
              <a:t>με ρίζα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l-GR" dirty="0" smtClean="0"/>
              <a:t>έχει</a:t>
            </a:r>
            <a:r>
              <a:rPr lang="en-US" dirty="0" smtClean="0"/>
              <a:t>           </a:t>
            </a:r>
            <a:r>
              <a:rPr lang="el-GR" dirty="0" smtClean="0"/>
              <a:t>             εσωτερικούς κόμβους.</a:t>
            </a:r>
          </a:p>
        </p:txBody>
      </p:sp>
      <p:sp useBgFill="1">
        <p:nvSpPr>
          <p:cNvPr id="5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457200" y="1492250"/>
            <a:ext cx="8534400" cy="369332"/>
          </a:xfrm>
          <a:prstGeom prst="rect">
            <a:avLst/>
          </a:prstGeom>
          <a:solidFill>
            <a:srgbClr val="FFC000">
              <a:alpha val="1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b(x) </a:t>
            </a:r>
            <a:r>
              <a:rPr lang="en-US" dirty="0"/>
              <a:t>= </a:t>
            </a:r>
            <a:r>
              <a:rPr lang="el-GR" dirty="0"/>
              <a:t>πλήθος </a:t>
            </a:r>
            <a:r>
              <a:rPr lang="el-GR" dirty="0" smtClean="0"/>
              <a:t>μαύρων </a:t>
            </a:r>
            <a:r>
              <a:rPr lang="el-GR" dirty="0"/>
              <a:t>κόμβων </a:t>
            </a:r>
            <a:r>
              <a:rPr lang="el-GR" dirty="0" smtClean="0"/>
              <a:t>εκτός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μέχρι</a:t>
            </a:r>
            <a:r>
              <a:rPr lang="en-US" dirty="0" smtClean="0"/>
              <a:t> </a:t>
            </a:r>
            <a:r>
              <a:rPr lang="el-GR" dirty="0" smtClean="0"/>
              <a:t>κάποιο </a:t>
            </a:r>
            <a:r>
              <a:rPr lang="el-GR" dirty="0"/>
              <a:t>καταληκτικό </a:t>
            </a:r>
            <a:r>
              <a:rPr lang="el-GR" dirty="0" smtClean="0"/>
              <a:t>κόμβο</a:t>
            </a:r>
            <a:r>
              <a:rPr lang="en-US" dirty="0" smtClean="0"/>
              <a:t> </a:t>
            </a:r>
            <a:r>
              <a:rPr lang="en-US" dirty="0" smtClean="0"/>
              <a:t>(null)</a:t>
            </a:r>
            <a:endParaRPr lang="el-GR" dirty="0"/>
          </a:p>
        </p:txBody>
      </p:sp>
      <p:sp>
        <p:nvSpPr>
          <p:cNvPr id="55" name="54 - TextBox"/>
          <p:cNvSpPr txBox="1"/>
          <p:nvPr/>
        </p:nvSpPr>
        <p:spPr>
          <a:xfrm>
            <a:off x="381000" y="1066800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Μαύρο ύψος κόμβου </a:t>
            </a:r>
            <a:r>
              <a:rPr lang="en-US" b="1" dirty="0" smtClean="0"/>
              <a:t>x</a:t>
            </a:r>
            <a:endParaRPr lang="el-GR" b="1" dirty="0"/>
          </a:p>
        </p:txBody>
      </p:sp>
      <p:pic>
        <p:nvPicPr>
          <p:cNvPr id="23" name="2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5800" y="3048000"/>
            <a:ext cx="1193941" cy="304965"/>
          </a:xfrm>
          <a:prstGeom prst="rect">
            <a:avLst/>
          </a:prstGeom>
          <a:noFill/>
          <a:ln/>
          <a:effectLst/>
        </p:spPr>
      </p:pic>
      <p:sp>
        <p:nvSpPr>
          <p:cNvPr id="30" name="Text Box 70"/>
          <p:cNvSpPr txBox="1">
            <a:spLocks noChangeArrowheads="1"/>
          </p:cNvSpPr>
          <p:nvPr/>
        </p:nvSpPr>
        <p:spPr bwMode="auto">
          <a:xfrm>
            <a:off x="228600" y="3593068"/>
            <a:ext cx="60834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Έστω </a:t>
            </a:r>
            <a:r>
              <a:rPr lang="en-US" b="1" dirty="0"/>
              <a:t>h</a:t>
            </a:r>
            <a:r>
              <a:rPr lang="en-US" dirty="0"/>
              <a:t> </a:t>
            </a:r>
            <a:r>
              <a:rPr lang="el-GR" dirty="0"/>
              <a:t>το ύψος της ρίζας και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l-GR" dirty="0"/>
              <a:t>το </a:t>
            </a:r>
            <a:r>
              <a:rPr lang="el-GR" dirty="0" smtClean="0"/>
              <a:t>μαύρο </a:t>
            </a:r>
            <a:r>
              <a:rPr lang="el-GR" dirty="0"/>
              <a:t>ύψος της ρίζας. </a:t>
            </a:r>
          </a:p>
        </p:txBody>
      </p:sp>
      <p:pic>
        <p:nvPicPr>
          <p:cNvPr id="31" name="Picture 7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9337" y="4724400"/>
            <a:ext cx="2989263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" name="Picture 7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9700" y="5334000"/>
            <a:ext cx="1871662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" name="Picture 78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0900" y="5407025"/>
            <a:ext cx="18161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8" name="47 - Ορθογώνιο"/>
          <p:cNvSpPr/>
          <p:nvPr/>
        </p:nvSpPr>
        <p:spPr>
          <a:xfrm>
            <a:off x="228600" y="4114800"/>
            <a:ext cx="333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Ισχύει</a:t>
            </a:r>
            <a:r>
              <a:rPr lang="en-US" dirty="0" smtClean="0"/>
              <a:t>                  </a:t>
            </a:r>
            <a:r>
              <a:rPr lang="el-GR" dirty="0" smtClean="0"/>
              <a:t>και επομένως</a:t>
            </a:r>
            <a:endParaRPr lang="el-GR" dirty="0"/>
          </a:p>
        </p:txBody>
      </p:sp>
      <p:pic>
        <p:nvPicPr>
          <p:cNvPr id="51" name="5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4191000"/>
            <a:ext cx="838202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1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8196" name="Text Box 52"/>
          <p:cNvSpPr txBox="1">
            <a:spLocks noChangeArrowheads="1"/>
          </p:cNvSpPr>
          <p:nvPr/>
        </p:nvSpPr>
        <p:spPr bwMode="auto">
          <a:xfrm>
            <a:off x="593725" y="1179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l-GR"/>
          </a:p>
        </p:txBody>
      </p:sp>
      <p:sp>
        <p:nvSpPr>
          <p:cNvPr id="518197" name="Text Box 53"/>
          <p:cNvSpPr txBox="1">
            <a:spLocks noChangeArrowheads="1"/>
          </p:cNvSpPr>
          <p:nvPr/>
        </p:nvSpPr>
        <p:spPr bwMode="auto">
          <a:xfrm>
            <a:off x="384175" y="1331913"/>
            <a:ext cx="80121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 dirty="0"/>
              <a:t>Εκτελούμε τον αλγόριθμο εισαγωγής όπως σε ένα απλό δυαδικό δένδρο</a:t>
            </a:r>
            <a:r>
              <a:rPr lang="en-US" dirty="0"/>
              <a:t>.</a:t>
            </a:r>
          </a:p>
          <a:p>
            <a:pPr marL="457200" indent="-457200"/>
            <a:r>
              <a:rPr lang="en-US" dirty="0"/>
              <a:t>  </a:t>
            </a:r>
            <a:r>
              <a:rPr lang="el-GR" dirty="0" smtClean="0"/>
              <a:t>     Χρωματίζουμε </a:t>
            </a:r>
            <a:r>
              <a:rPr lang="el-GR" dirty="0"/>
              <a:t>το νέο </a:t>
            </a:r>
            <a:r>
              <a:rPr lang="el-GR" dirty="0" smtClean="0"/>
              <a:t>κόμβο </a:t>
            </a:r>
            <a:r>
              <a:rPr lang="en-US" b="1" dirty="0" smtClean="0"/>
              <a:t>x</a:t>
            </a:r>
            <a:r>
              <a:rPr lang="el-GR" dirty="0" smtClean="0"/>
              <a:t> κόκκινο.</a:t>
            </a:r>
            <a:endParaRPr lang="el-GR" dirty="0"/>
          </a:p>
        </p:txBody>
      </p:sp>
      <p:sp>
        <p:nvSpPr>
          <p:cNvPr id="518198" name="Text Box 54"/>
          <p:cNvSpPr txBox="1">
            <a:spLocks noChangeArrowheads="1"/>
          </p:cNvSpPr>
          <p:nvPr/>
        </p:nvSpPr>
        <p:spPr bwMode="auto">
          <a:xfrm>
            <a:off x="381000" y="2147888"/>
            <a:ext cx="8305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dirty="0" smtClean="0"/>
              <a:t>  Εξετάζουμε αν οι ιδιότητες χρωματισμού εξακολουθούν να ισχύουν. Αν ναι  </a:t>
            </a:r>
          </a:p>
          <a:p>
            <a:pPr marL="342900" indent="-342900"/>
            <a:r>
              <a:rPr lang="el-GR" b="1" dirty="0" smtClean="0"/>
              <a:t>       </a:t>
            </a:r>
            <a:r>
              <a:rPr lang="el-GR" dirty="0" smtClean="0"/>
              <a:t>τερματίζουμε.</a:t>
            </a:r>
            <a:endParaRPr lang="el-GR" dirty="0"/>
          </a:p>
        </p:txBody>
      </p:sp>
      <p:sp>
        <p:nvSpPr>
          <p:cNvPr id="518199" name="Text Box 55"/>
          <p:cNvSpPr txBox="1">
            <a:spLocks noChangeArrowheads="1"/>
          </p:cNvSpPr>
          <p:nvPr/>
        </p:nvSpPr>
        <p:spPr bwMode="auto">
          <a:xfrm>
            <a:off x="381000" y="4267200"/>
            <a:ext cx="526810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l-GR" dirty="0" smtClean="0"/>
              <a:t>Η παραπάνω διαδικασία ολοκληρώνεται </a:t>
            </a:r>
            <a:r>
              <a:rPr lang="el-GR" dirty="0"/>
              <a:t>σε </a:t>
            </a:r>
            <a:r>
              <a:rPr lang="el-GR" dirty="0" smtClean="0"/>
              <a:t>χρόνο</a:t>
            </a:r>
            <a:endParaRPr lang="el-GR" dirty="0"/>
          </a:p>
        </p:txBody>
      </p:sp>
      <p:sp useBgFill="1">
        <p:nvSpPr>
          <p:cNvPr id="1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81000" y="29718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dirty="0" smtClean="0"/>
              <a:t>  Διαφορετικά (ο πατέρας έχει κόκκινο</a:t>
            </a:r>
            <a:r>
              <a:rPr lang="en-US" dirty="0" smtClean="0"/>
              <a:t> </a:t>
            </a:r>
            <a:r>
              <a:rPr lang="el-GR" dirty="0" smtClean="0"/>
              <a:t>χρώμα και ο παππούς μαύρο)  </a:t>
            </a:r>
          </a:p>
          <a:p>
            <a:pPr marL="342900" indent="-342900"/>
            <a:r>
              <a:rPr lang="el-GR" dirty="0" smtClean="0"/>
              <a:t>       αποκαθιστούμε τις ιδιότητες χρωματισμού χρησιμοποιώντας περιστροφές </a:t>
            </a:r>
          </a:p>
          <a:p>
            <a:pPr marL="342900" indent="-342900"/>
            <a:r>
              <a:rPr lang="el-GR" dirty="0" smtClean="0"/>
              <a:t>       και αλλαγές χρωμάτων. </a:t>
            </a:r>
            <a:endParaRPr lang="el-GR" dirty="0"/>
          </a:p>
        </p:txBody>
      </p:sp>
      <p:pic>
        <p:nvPicPr>
          <p:cNvPr id="12" name="1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4343400"/>
            <a:ext cx="888494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917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9176" name="Oval 8"/>
          <p:cNvSpPr>
            <a:spLocks noChangeArrowheads="1"/>
          </p:cNvSpPr>
          <p:nvPr/>
        </p:nvSpPr>
        <p:spPr bwMode="auto">
          <a:xfrm>
            <a:off x="4191000" y="12954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19178" name="Oval 10"/>
          <p:cNvSpPr>
            <a:spLocks noChangeArrowheads="1"/>
          </p:cNvSpPr>
          <p:nvPr/>
        </p:nvSpPr>
        <p:spPr bwMode="auto">
          <a:xfrm>
            <a:off x="5638800" y="1981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9180" name="Oval 12"/>
          <p:cNvSpPr>
            <a:spLocks noChangeArrowheads="1"/>
          </p:cNvSpPr>
          <p:nvPr/>
        </p:nvSpPr>
        <p:spPr bwMode="auto">
          <a:xfrm>
            <a:off x="63246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519181" name="Oval 13"/>
          <p:cNvSpPr>
            <a:spLocks noChangeArrowheads="1"/>
          </p:cNvSpPr>
          <p:nvPr/>
        </p:nvSpPr>
        <p:spPr bwMode="auto">
          <a:xfrm>
            <a:off x="4572000" y="3505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sp>
        <p:nvSpPr>
          <p:cNvPr id="519182" name="Oval 14"/>
          <p:cNvSpPr>
            <a:spLocks noChangeArrowheads="1"/>
          </p:cNvSpPr>
          <p:nvPr/>
        </p:nvSpPr>
        <p:spPr bwMode="auto">
          <a:xfrm>
            <a:off x="4114800" y="2743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19183" name="Oval 15"/>
          <p:cNvSpPr>
            <a:spLocks noChangeArrowheads="1"/>
          </p:cNvSpPr>
          <p:nvPr/>
        </p:nvSpPr>
        <p:spPr bwMode="auto">
          <a:xfrm>
            <a:off x="3048000" y="1981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2</a:t>
            </a:r>
          </a:p>
        </p:txBody>
      </p:sp>
      <p:sp>
        <p:nvSpPr>
          <p:cNvPr id="519184" name="Oval 16"/>
          <p:cNvSpPr>
            <a:spLocks noChangeArrowheads="1"/>
          </p:cNvSpPr>
          <p:nvPr/>
        </p:nvSpPr>
        <p:spPr bwMode="auto">
          <a:xfrm>
            <a:off x="2438400" y="2743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19185" name="AutoShape 17"/>
          <p:cNvCxnSpPr>
            <a:cxnSpLocks noChangeShapeType="1"/>
            <a:stCxn id="519176" idx="5"/>
            <a:endCxn id="519178" idx="1"/>
          </p:cNvCxnSpPr>
          <p:nvPr/>
        </p:nvCxnSpPr>
        <p:spPr bwMode="auto">
          <a:xfrm>
            <a:off x="4516438" y="16208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9186" name="AutoShape 18"/>
          <p:cNvCxnSpPr>
            <a:cxnSpLocks noChangeShapeType="1"/>
            <a:stCxn id="519178" idx="5"/>
            <a:endCxn id="519180" idx="1"/>
          </p:cNvCxnSpPr>
          <p:nvPr/>
        </p:nvCxnSpPr>
        <p:spPr bwMode="auto">
          <a:xfrm>
            <a:off x="5964238" y="23066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9188" name="AutoShape 20"/>
          <p:cNvCxnSpPr>
            <a:cxnSpLocks noChangeShapeType="1"/>
            <a:stCxn id="519182" idx="5"/>
            <a:endCxn id="519181" idx="0"/>
          </p:cNvCxnSpPr>
          <p:nvPr/>
        </p:nvCxnSpPr>
        <p:spPr bwMode="auto">
          <a:xfrm>
            <a:off x="4440238" y="30686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9190" name="AutoShape 22"/>
          <p:cNvCxnSpPr>
            <a:cxnSpLocks noChangeShapeType="1"/>
            <a:stCxn id="519183" idx="5"/>
            <a:endCxn id="519182" idx="1"/>
          </p:cNvCxnSpPr>
          <p:nvPr/>
        </p:nvCxnSpPr>
        <p:spPr bwMode="auto">
          <a:xfrm>
            <a:off x="3373438" y="23066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9191" name="AutoShape 23"/>
          <p:cNvCxnSpPr>
            <a:cxnSpLocks noChangeShapeType="1"/>
            <a:stCxn id="519176" idx="3"/>
            <a:endCxn id="519183" idx="7"/>
          </p:cNvCxnSpPr>
          <p:nvPr/>
        </p:nvCxnSpPr>
        <p:spPr bwMode="auto">
          <a:xfrm flipH="1">
            <a:off x="3373438" y="16208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19192" name="AutoShape 24"/>
          <p:cNvCxnSpPr>
            <a:cxnSpLocks noChangeShapeType="1"/>
            <a:stCxn id="519183" idx="3"/>
            <a:endCxn id="519184" idx="0"/>
          </p:cNvCxnSpPr>
          <p:nvPr/>
        </p:nvCxnSpPr>
        <p:spPr bwMode="auto">
          <a:xfrm flipH="1">
            <a:off x="2628900" y="2306638"/>
            <a:ext cx="4746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19193" name="Oval 25"/>
          <p:cNvSpPr>
            <a:spLocks noChangeArrowheads="1"/>
          </p:cNvSpPr>
          <p:nvPr/>
        </p:nvSpPr>
        <p:spPr bwMode="auto">
          <a:xfrm>
            <a:off x="3733800" y="3505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cxnSp>
        <p:nvCxnSpPr>
          <p:cNvPr id="519198" name="AutoShape 30"/>
          <p:cNvCxnSpPr>
            <a:cxnSpLocks noChangeShapeType="1"/>
            <a:stCxn id="519182" idx="3"/>
            <a:endCxn id="519193" idx="0"/>
          </p:cNvCxnSpPr>
          <p:nvPr/>
        </p:nvCxnSpPr>
        <p:spPr bwMode="auto">
          <a:xfrm flipH="1">
            <a:off x="3924300" y="30686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 useBgFill="1">
        <p:nvSpPr>
          <p:cNvPr id="2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1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20196" name="Oval 4"/>
          <p:cNvSpPr>
            <a:spLocks noChangeArrowheads="1"/>
          </p:cNvSpPr>
          <p:nvPr/>
        </p:nvSpPr>
        <p:spPr bwMode="auto">
          <a:xfrm>
            <a:off x="4191000" y="12954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20197" name="Oval 5"/>
          <p:cNvSpPr>
            <a:spLocks noChangeArrowheads="1"/>
          </p:cNvSpPr>
          <p:nvPr/>
        </p:nvSpPr>
        <p:spPr bwMode="auto">
          <a:xfrm>
            <a:off x="5638800" y="1981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0198" name="Oval 6"/>
          <p:cNvSpPr>
            <a:spLocks noChangeArrowheads="1"/>
          </p:cNvSpPr>
          <p:nvPr/>
        </p:nvSpPr>
        <p:spPr bwMode="auto">
          <a:xfrm>
            <a:off x="63246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520199" name="Oval 7"/>
          <p:cNvSpPr>
            <a:spLocks noChangeArrowheads="1"/>
          </p:cNvSpPr>
          <p:nvPr/>
        </p:nvSpPr>
        <p:spPr bwMode="auto">
          <a:xfrm>
            <a:off x="4572000" y="3505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sp>
        <p:nvSpPr>
          <p:cNvPr id="520200" name="Oval 8"/>
          <p:cNvSpPr>
            <a:spLocks noChangeArrowheads="1"/>
          </p:cNvSpPr>
          <p:nvPr/>
        </p:nvSpPr>
        <p:spPr bwMode="auto">
          <a:xfrm>
            <a:off x="4114800" y="2743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20201" name="Oval 9"/>
          <p:cNvSpPr>
            <a:spLocks noChangeArrowheads="1"/>
          </p:cNvSpPr>
          <p:nvPr/>
        </p:nvSpPr>
        <p:spPr bwMode="auto">
          <a:xfrm>
            <a:off x="3048000" y="1981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2</a:t>
            </a:r>
          </a:p>
        </p:txBody>
      </p:sp>
      <p:sp>
        <p:nvSpPr>
          <p:cNvPr id="520202" name="Oval 10"/>
          <p:cNvSpPr>
            <a:spLocks noChangeArrowheads="1"/>
          </p:cNvSpPr>
          <p:nvPr/>
        </p:nvSpPr>
        <p:spPr bwMode="auto">
          <a:xfrm>
            <a:off x="2438400" y="2743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20203" name="AutoShape 11"/>
          <p:cNvCxnSpPr>
            <a:cxnSpLocks noChangeShapeType="1"/>
            <a:stCxn id="520196" idx="5"/>
            <a:endCxn id="520197" idx="1"/>
          </p:cNvCxnSpPr>
          <p:nvPr/>
        </p:nvCxnSpPr>
        <p:spPr bwMode="auto">
          <a:xfrm>
            <a:off x="4516438" y="16208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0204" name="AutoShape 12"/>
          <p:cNvCxnSpPr>
            <a:cxnSpLocks noChangeShapeType="1"/>
            <a:stCxn id="520197" idx="5"/>
            <a:endCxn id="520198" idx="1"/>
          </p:cNvCxnSpPr>
          <p:nvPr/>
        </p:nvCxnSpPr>
        <p:spPr bwMode="auto">
          <a:xfrm>
            <a:off x="5964238" y="23066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0205" name="AutoShape 13"/>
          <p:cNvCxnSpPr>
            <a:cxnSpLocks noChangeShapeType="1"/>
            <a:stCxn id="520200" idx="5"/>
            <a:endCxn id="520199" idx="0"/>
          </p:cNvCxnSpPr>
          <p:nvPr/>
        </p:nvCxnSpPr>
        <p:spPr bwMode="auto">
          <a:xfrm>
            <a:off x="4440238" y="30686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0206" name="AutoShape 14"/>
          <p:cNvCxnSpPr>
            <a:cxnSpLocks noChangeShapeType="1"/>
            <a:stCxn id="520201" idx="5"/>
            <a:endCxn id="520200" idx="1"/>
          </p:cNvCxnSpPr>
          <p:nvPr/>
        </p:nvCxnSpPr>
        <p:spPr bwMode="auto">
          <a:xfrm>
            <a:off x="3373438" y="23066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0207" name="AutoShape 15"/>
          <p:cNvCxnSpPr>
            <a:cxnSpLocks noChangeShapeType="1"/>
            <a:stCxn id="520196" idx="3"/>
            <a:endCxn id="520201" idx="7"/>
          </p:cNvCxnSpPr>
          <p:nvPr/>
        </p:nvCxnSpPr>
        <p:spPr bwMode="auto">
          <a:xfrm flipH="1">
            <a:off x="3373438" y="16208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0208" name="AutoShape 16"/>
          <p:cNvCxnSpPr>
            <a:cxnSpLocks noChangeShapeType="1"/>
            <a:stCxn id="520201" idx="3"/>
            <a:endCxn id="520202" idx="0"/>
          </p:cNvCxnSpPr>
          <p:nvPr/>
        </p:nvCxnSpPr>
        <p:spPr bwMode="auto">
          <a:xfrm flipH="1">
            <a:off x="2628900" y="2306638"/>
            <a:ext cx="4746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0209" name="Oval 17"/>
          <p:cNvSpPr>
            <a:spLocks noChangeArrowheads="1"/>
          </p:cNvSpPr>
          <p:nvPr/>
        </p:nvSpPr>
        <p:spPr bwMode="auto">
          <a:xfrm>
            <a:off x="3733800" y="3505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cxnSp>
        <p:nvCxnSpPr>
          <p:cNvPr id="520210" name="AutoShape 18"/>
          <p:cNvCxnSpPr>
            <a:cxnSpLocks noChangeShapeType="1"/>
            <a:stCxn id="520200" idx="3"/>
            <a:endCxn id="520209" idx="0"/>
          </p:cNvCxnSpPr>
          <p:nvPr/>
        </p:nvCxnSpPr>
        <p:spPr bwMode="auto">
          <a:xfrm flipH="1">
            <a:off x="3924300" y="30686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0211" name="Oval 19"/>
          <p:cNvSpPr>
            <a:spLocks noChangeArrowheads="1"/>
          </p:cNvSpPr>
          <p:nvPr/>
        </p:nvSpPr>
        <p:spPr bwMode="auto">
          <a:xfrm>
            <a:off x="3429000" y="4191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cxnSp>
        <p:nvCxnSpPr>
          <p:cNvPr id="520212" name="AutoShape 20"/>
          <p:cNvCxnSpPr>
            <a:cxnSpLocks noChangeShapeType="1"/>
            <a:stCxn id="520209" idx="3"/>
            <a:endCxn id="520211" idx="0"/>
          </p:cNvCxnSpPr>
          <p:nvPr/>
        </p:nvCxnSpPr>
        <p:spPr bwMode="auto">
          <a:xfrm flipH="1">
            <a:off x="3619500" y="38306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0213" name="Text Box 21"/>
          <p:cNvSpPr txBox="1">
            <a:spLocks noChangeArrowheads="1"/>
          </p:cNvSpPr>
          <p:nvPr/>
        </p:nvSpPr>
        <p:spPr bwMode="auto">
          <a:xfrm>
            <a:off x="2819400" y="4800600"/>
            <a:ext cx="1568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εισαγωγή του 4</a:t>
            </a:r>
          </a:p>
        </p:txBody>
      </p:sp>
      <p:sp>
        <p:nvSpPr>
          <p:cNvPr id="520214" name="Text Box 22"/>
          <p:cNvSpPr txBox="1">
            <a:spLocks noChangeArrowheads="1"/>
          </p:cNvSpPr>
          <p:nvPr/>
        </p:nvSpPr>
        <p:spPr bwMode="auto">
          <a:xfrm>
            <a:off x="228600" y="5257800"/>
            <a:ext cx="299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Παραβιάζεται στο 5 η συνθήκη</a:t>
            </a:r>
            <a:r>
              <a:rPr lang="en-US" sz="1600"/>
              <a:t>:</a:t>
            </a:r>
            <a:endParaRPr lang="el-GR" sz="1600"/>
          </a:p>
        </p:txBody>
      </p:sp>
      <p:sp>
        <p:nvSpPr>
          <p:cNvPr id="520215" name="Text Box 23"/>
          <p:cNvSpPr txBox="1">
            <a:spLocks noChangeArrowheads="1"/>
          </p:cNvSpPr>
          <p:nvPr/>
        </p:nvSpPr>
        <p:spPr bwMode="auto">
          <a:xfrm>
            <a:off x="3124200" y="5257800"/>
            <a:ext cx="5492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/>
              <a:t>«Οι θυγατρικοί κόμβοι ενός </a:t>
            </a:r>
            <a:r>
              <a:rPr lang="el-GR" sz="1600" dirty="0" smtClean="0"/>
              <a:t>κόκκινου </a:t>
            </a:r>
            <a:r>
              <a:rPr lang="el-GR" sz="1600" dirty="0"/>
              <a:t>κόμβου είναι </a:t>
            </a:r>
            <a:r>
              <a:rPr lang="el-GR" sz="1600" dirty="0" smtClean="0"/>
              <a:t>μαύροι»</a:t>
            </a:r>
            <a:endParaRPr lang="el-GR" sz="1600" dirty="0"/>
          </a:p>
        </p:txBody>
      </p:sp>
      <p:sp useBgFill="1">
        <p:nvSpPr>
          <p:cNvPr id="26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4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22244" name="Oval 4"/>
          <p:cNvSpPr>
            <a:spLocks noChangeArrowheads="1"/>
          </p:cNvSpPr>
          <p:nvPr/>
        </p:nvSpPr>
        <p:spPr bwMode="auto">
          <a:xfrm>
            <a:off x="4191000" y="12954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22245" name="Oval 5"/>
          <p:cNvSpPr>
            <a:spLocks noChangeArrowheads="1"/>
          </p:cNvSpPr>
          <p:nvPr/>
        </p:nvSpPr>
        <p:spPr bwMode="auto">
          <a:xfrm>
            <a:off x="5638800" y="1981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2246" name="Oval 6"/>
          <p:cNvSpPr>
            <a:spLocks noChangeArrowheads="1"/>
          </p:cNvSpPr>
          <p:nvPr/>
        </p:nvSpPr>
        <p:spPr bwMode="auto">
          <a:xfrm>
            <a:off x="63246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522247" name="Oval 7"/>
          <p:cNvSpPr>
            <a:spLocks noChangeArrowheads="1"/>
          </p:cNvSpPr>
          <p:nvPr/>
        </p:nvSpPr>
        <p:spPr bwMode="auto">
          <a:xfrm>
            <a:off x="4572000" y="3505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sp>
        <p:nvSpPr>
          <p:cNvPr id="522248" name="Oval 8"/>
          <p:cNvSpPr>
            <a:spLocks noChangeArrowheads="1"/>
          </p:cNvSpPr>
          <p:nvPr/>
        </p:nvSpPr>
        <p:spPr bwMode="auto">
          <a:xfrm>
            <a:off x="4114800" y="2743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22249" name="Oval 9"/>
          <p:cNvSpPr>
            <a:spLocks noChangeArrowheads="1"/>
          </p:cNvSpPr>
          <p:nvPr/>
        </p:nvSpPr>
        <p:spPr bwMode="auto">
          <a:xfrm>
            <a:off x="3048000" y="1981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2</a:t>
            </a:r>
          </a:p>
        </p:txBody>
      </p:sp>
      <p:sp>
        <p:nvSpPr>
          <p:cNvPr id="522250" name="Oval 10"/>
          <p:cNvSpPr>
            <a:spLocks noChangeArrowheads="1"/>
          </p:cNvSpPr>
          <p:nvPr/>
        </p:nvSpPr>
        <p:spPr bwMode="auto">
          <a:xfrm>
            <a:off x="2438400" y="2743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22251" name="AutoShape 11"/>
          <p:cNvCxnSpPr>
            <a:cxnSpLocks noChangeShapeType="1"/>
            <a:stCxn id="522244" idx="5"/>
            <a:endCxn id="522245" idx="1"/>
          </p:cNvCxnSpPr>
          <p:nvPr/>
        </p:nvCxnSpPr>
        <p:spPr bwMode="auto">
          <a:xfrm>
            <a:off x="4516438" y="16208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2252" name="AutoShape 12"/>
          <p:cNvCxnSpPr>
            <a:cxnSpLocks noChangeShapeType="1"/>
            <a:stCxn id="522245" idx="5"/>
            <a:endCxn id="522246" idx="1"/>
          </p:cNvCxnSpPr>
          <p:nvPr/>
        </p:nvCxnSpPr>
        <p:spPr bwMode="auto">
          <a:xfrm>
            <a:off x="5964238" y="23066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2253" name="AutoShape 13"/>
          <p:cNvCxnSpPr>
            <a:cxnSpLocks noChangeShapeType="1"/>
            <a:stCxn id="522248" idx="5"/>
            <a:endCxn id="522247" idx="0"/>
          </p:cNvCxnSpPr>
          <p:nvPr/>
        </p:nvCxnSpPr>
        <p:spPr bwMode="auto">
          <a:xfrm>
            <a:off x="4440238" y="30686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2254" name="AutoShape 14"/>
          <p:cNvCxnSpPr>
            <a:cxnSpLocks noChangeShapeType="1"/>
            <a:stCxn id="522249" idx="5"/>
            <a:endCxn id="522248" idx="1"/>
          </p:cNvCxnSpPr>
          <p:nvPr/>
        </p:nvCxnSpPr>
        <p:spPr bwMode="auto">
          <a:xfrm>
            <a:off x="3373438" y="23066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2255" name="AutoShape 15"/>
          <p:cNvCxnSpPr>
            <a:cxnSpLocks noChangeShapeType="1"/>
            <a:stCxn id="522244" idx="3"/>
            <a:endCxn id="522249" idx="7"/>
          </p:cNvCxnSpPr>
          <p:nvPr/>
        </p:nvCxnSpPr>
        <p:spPr bwMode="auto">
          <a:xfrm flipH="1">
            <a:off x="3373438" y="16208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2256" name="AutoShape 16"/>
          <p:cNvCxnSpPr>
            <a:cxnSpLocks noChangeShapeType="1"/>
            <a:stCxn id="522249" idx="3"/>
            <a:endCxn id="522250" idx="0"/>
          </p:cNvCxnSpPr>
          <p:nvPr/>
        </p:nvCxnSpPr>
        <p:spPr bwMode="auto">
          <a:xfrm flipH="1">
            <a:off x="2628900" y="2306638"/>
            <a:ext cx="4746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2257" name="Oval 17"/>
          <p:cNvSpPr>
            <a:spLocks noChangeArrowheads="1"/>
          </p:cNvSpPr>
          <p:nvPr/>
        </p:nvSpPr>
        <p:spPr bwMode="auto">
          <a:xfrm>
            <a:off x="3733800" y="3505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cxnSp>
        <p:nvCxnSpPr>
          <p:cNvPr id="522258" name="AutoShape 18"/>
          <p:cNvCxnSpPr>
            <a:cxnSpLocks noChangeShapeType="1"/>
            <a:stCxn id="522248" idx="3"/>
            <a:endCxn id="522257" idx="0"/>
          </p:cNvCxnSpPr>
          <p:nvPr/>
        </p:nvCxnSpPr>
        <p:spPr bwMode="auto">
          <a:xfrm flipH="1">
            <a:off x="3924300" y="30686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2259" name="Oval 19"/>
          <p:cNvSpPr>
            <a:spLocks noChangeArrowheads="1"/>
          </p:cNvSpPr>
          <p:nvPr/>
        </p:nvSpPr>
        <p:spPr bwMode="auto">
          <a:xfrm>
            <a:off x="3429000" y="4191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cxnSp>
        <p:nvCxnSpPr>
          <p:cNvPr id="522260" name="AutoShape 20"/>
          <p:cNvCxnSpPr>
            <a:cxnSpLocks noChangeShapeType="1"/>
            <a:stCxn id="522257" idx="3"/>
            <a:endCxn id="522259" idx="0"/>
          </p:cNvCxnSpPr>
          <p:nvPr/>
        </p:nvCxnSpPr>
        <p:spPr bwMode="auto">
          <a:xfrm flipH="1">
            <a:off x="3619500" y="38306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2263" name="Text Box 23"/>
          <p:cNvSpPr txBox="1">
            <a:spLocks noChangeArrowheads="1"/>
          </p:cNvSpPr>
          <p:nvPr/>
        </p:nvSpPr>
        <p:spPr bwMode="auto">
          <a:xfrm>
            <a:off x="3124200" y="5257800"/>
            <a:ext cx="5492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/>
              <a:t>«Οι θυγατρικοί κόμβοι ενός </a:t>
            </a:r>
            <a:r>
              <a:rPr lang="el-GR" sz="1600" dirty="0" smtClean="0"/>
              <a:t>κόκκινου </a:t>
            </a:r>
            <a:r>
              <a:rPr lang="el-GR" sz="1600" dirty="0"/>
              <a:t>κόμβου είναι </a:t>
            </a:r>
            <a:r>
              <a:rPr lang="el-GR" sz="1600" dirty="0" smtClean="0"/>
              <a:t>μαύροι»</a:t>
            </a:r>
            <a:endParaRPr lang="el-GR" sz="1600" dirty="0"/>
          </a:p>
        </p:txBody>
      </p:sp>
      <p:sp>
        <p:nvSpPr>
          <p:cNvPr id="522265" name="Text Box 25"/>
          <p:cNvSpPr txBox="1">
            <a:spLocks noChangeArrowheads="1"/>
          </p:cNvSpPr>
          <p:nvPr/>
        </p:nvSpPr>
        <p:spPr bwMode="auto">
          <a:xfrm>
            <a:off x="950913" y="3505200"/>
            <a:ext cx="18684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Αλλαγή χρωμάτων</a:t>
            </a:r>
          </a:p>
        </p:txBody>
      </p:sp>
      <p:sp>
        <p:nvSpPr>
          <p:cNvPr id="522266" name="Text Box 26"/>
          <p:cNvSpPr txBox="1">
            <a:spLocks noChangeArrowheads="1"/>
          </p:cNvSpPr>
          <p:nvPr/>
        </p:nvSpPr>
        <p:spPr bwMode="auto">
          <a:xfrm>
            <a:off x="228600" y="5257800"/>
            <a:ext cx="299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Παραβιάζεται στο 5 η συνθήκη</a:t>
            </a:r>
            <a:r>
              <a:rPr lang="en-US" sz="1600"/>
              <a:t>:</a:t>
            </a:r>
            <a:endParaRPr lang="el-GR" sz="1600"/>
          </a:p>
        </p:txBody>
      </p:sp>
      <p:sp useBgFill="1">
        <p:nvSpPr>
          <p:cNvPr id="26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2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23268" name="Oval 4"/>
          <p:cNvSpPr>
            <a:spLocks noChangeArrowheads="1"/>
          </p:cNvSpPr>
          <p:nvPr/>
        </p:nvSpPr>
        <p:spPr bwMode="auto">
          <a:xfrm>
            <a:off x="4191000" y="12954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23269" name="Oval 5"/>
          <p:cNvSpPr>
            <a:spLocks noChangeArrowheads="1"/>
          </p:cNvSpPr>
          <p:nvPr/>
        </p:nvSpPr>
        <p:spPr bwMode="auto">
          <a:xfrm>
            <a:off x="5638800" y="1981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3270" name="Oval 6"/>
          <p:cNvSpPr>
            <a:spLocks noChangeArrowheads="1"/>
          </p:cNvSpPr>
          <p:nvPr/>
        </p:nvSpPr>
        <p:spPr bwMode="auto">
          <a:xfrm>
            <a:off x="63246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523271" name="Oval 7"/>
          <p:cNvSpPr>
            <a:spLocks noChangeArrowheads="1"/>
          </p:cNvSpPr>
          <p:nvPr/>
        </p:nvSpPr>
        <p:spPr bwMode="auto">
          <a:xfrm>
            <a:off x="4572000" y="3505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8</a:t>
            </a:r>
          </a:p>
        </p:txBody>
      </p:sp>
      <p:sp>
        <p:nvSpPr>
          <p:cNvPr id="523272" name="Oval 8"/>
          <p:cNvSpPr>
            <a:spLocks noChangeArrowheads="1"/>
          </p:cNvSpPr>
          <p:nvPr/>
        </p:nvSpPr>
        <p:spPr bwMode="auto">
          <a:xfrm>
            <a:off x="41148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7</a:t>
            </a:r>
          </a:p>
        </p:txBody>
      </p:sp>
      <p:sp>
        <p:nvSpPr>
          <p:cNvPr id="523273" name="Oval 9"/>
          <p:cNvSpPr>
            <a:spLocks noChangeArrowheads="1"/>
          </p:cNvSpPr>
          <p:nvPr/>
        </p:nvSpPr>
        <p:spPr bwMode="auto">
          <a:xfrm>
            <a:off x="3048000" y="1981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2</a:t>
            </a:r>
          </a:p>
        </p:txBody>
      </p:sp>
      <p:sp>
        <p:nvSpPr>
          <p:cNvPr id="523274" name="Oval 10"/>
          <p:cNvSpPr>
            <a:spLocks noChangeArrowheads="1"/>
          </p:cNvSpPr>
          <p:nvPr/>
        </p:nvSpPr>
        <p:spPr bwMode="auto">
          <a:xfrm>
            <a:off x="2438400" y="2743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23275" name="AutoShape 11"/>
          <p:cNvCxnSpPr>
            <a:cxnSpLocks noChangeShapeType="1"/>
            <a:stCxn id="523268" idx="5"/>
            <a:endCxn id="523269" idx="1"/>
          </p:cNvCxnSpPr>
          <p:nvPr/>
        </p:nvCxnSpPr>
        <p:spPr bwMode="auto">
          <a:xfrm>
            <a:off x="4516438" y="16208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3276" name="AutoShape 12"/>
          <p:cNvCxnSpPr>
            <a:cxnSpLocks noChangeShapeType="1"/>
            <a:stCxn id="523269" idx="5"/>
            <a:endCxn id="523270" idx="1"/>
          </p:cNvCxnSpPr>
          <p:nvPr/>
        </p:nvCxnSpPr>
        <p:spPr bwMode="auto">
          <a:xfrm>
            <a:off x="5964238" y="23066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3277" name="AutoShape 13"/>
          <p:cNvCxnSpPr>
            <a:cxnSpLocks noChangeShapeType="1"/>
            <a:stCxn id="523272" idx="5"/>
            <a:endCxn id="523271" idx="0"/>
          </p:cNvCxnSpPr>
          <p:nvPr/>
        </p:nvCxnSpPr>
        <p:spPr bwMode="auto">
          <a:xfrm>
            <a:off x="4440238" y="30686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3278" name="AutoShape 14"/>
          <p:cNvCxnSpPr>
            <a:cxnSpLocks noChangeShapeType="1"/>
            <a:stCxn id="523273" idx="5"/>
            <a:endCxn id="523272" idx="1"/>
          </p:cNvCxnSpPr>
          <p:nvPr/>
        </p:nvCxnSpPr>
        <p:spPr bwMode="auto">
          <a:xfrm>
            <a:off x="3373438" y="23066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3279" name="AutoShape 15"/>
          <p:cNvCxnSpPr>
            <a:cxnSpLocks noChangeShapeType="1"/>
            <a:stCxn id="523268" idx="3"/>
            <a:endCxn id="523273" idx="7"/>
          </p:cNvCxnSpPr>
          <p:nvPr/>
        </p:nvCxnSpPr>
        <p:spPr bwMode="auto">
          <a:xfrm flipH="1">
            <a:off x="3373438" y="16208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3280" name="AutoShape 16"/>
          <p:cNvCxnSpPr>
            <a:cxnSpLocks noChangeShapeType="1"/>
            <a:stCxn id="523273" idx="3"/>
            <a:endCxn id="523274" idx="0"/>
          </p:cNvCxnSpPr>
          <p:nvPr/>
        </p:nvCxnSpPr>
        <p:spPr bwMode="auto">
          <a:xfrm flipH="1">
            <a:off x="2628900" y="2306638"/>
            <a:ext cx="4746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3281" name="Oval 17"/>
          <p:cNvSpPr>
            <a:spLocks noChangeArrowheads="1"/>
          </p:cNvSpPr>
          <p:nvPr/>
        </p:nvSpPr>
        <p:spPr bwMode="auto">
          <a:xfrm>
            <a:off x="3733800" y="3505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5</a:t>
            </a:r>
          </a:p>
        </p:txBody>
      </p:sp>
      <p:cxnSp>
        <p:nvCxnSpPr>
          <p:cNvPr id="523282" name="AutoShape 18"/>
          <p:cNvCxnSpPr>
            <a:cxnSpLocks noChangeShapeType="1"/>
            <a:stCxn id="523272" idx="3"/>
            <a:endCxn id="523281" idx="0"/>
          </p:cNvCxnSpPr>
          <p:nvPr/>
        </p:nvCxnSpPr>
        <p:spPr bwMode="auto">
          <a:xfrm flipH="1">
            <a:off x="3924300" y="30686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3283" name="Oval 19"/>
          <p:cNvSpPr>
            <a:spLocks noChangeArrowheads="1"/>
          </p:cNvSpPr>
          <p:nvPr/>
        </p:nvSpPr>
        <p:spPr bwMode="auto">
          <a:xfrm>
            <a:off x="3429000" y="4191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cxnSp>
        <p:nvCxnSpPr>
          <p:cNvPr id="523284" name="AutoShape 20"/>
          <p:cNvCxnSpPr>
            <a:cxnSpLocks noChangeShapeType="1"/>
            <a:stCxn id="523281" idx="3"/>
            <a:endCxn id="523283" idx="0"/>
          </p:cNvCxnSpPr>
          <p:nvPr/>
        </p:nvCxnSpPr>
        <p:spPr bwMode="auto">
          <a:xfrm flipH="1">
            <a:off x="3619500" y="38306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3287" name="Text Box 23"/>
          <p:cNvSpPr txBox="1">
            <a:spLocks noChangeArrowheads="1"/>
          </p:cNvSpPr>
          <p:nvPr/>
        </p:nvSpPr>
        <p:spPr bwMode="auto">
          <a:xfrm>
            <a:off x="3124200" y="5257800"/>
            <a:ext cx="5492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/>
              <a:t>«Οι θυγατρικοί κόμβοι ενός </a:t>
            </a:r>
            <a:r>
              <a:rPr lang="el-GR" sz="1600" dirty="0" smtClean="0"/>
              <a:t>κόκκινου </a:t>
            </a:r>
            <a:r>
              <a:rPr lang="el-GR" sz="1600" dirty="0"/>
              <a:t>κόμβου είναι </a:t>
            </a:r>
            <a:r>
              <a:rPr lang="el-GR" sz="1600" dirty="0" smtClean="0"/>
              <a:t>μαύροι»</a:t>
            </a:r>
            <a:endParaRPr lang="el-GR" sz="1600" dirty="0"/>
          </a:p>
        </p:txBody>
      </p:sp>
      <p:sp>
        <p:nvSpPr>
          <p:cNvPr id="523289" name="Text Box 25"/>
          <p:cNvSpPr txBox="1">
            <a:spLocks noChangeArrowheads="1"/>
          </p:cNvSpPr>
          <p:nvPr/>
        </p:nvSpPr>
        <p:spPr bwMode="auto">
          <a:xfrm>
            <a:off x="228600" y="5257800"/>
            <a:ext cx="299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Παραβιάζεται στο 2 η συνθήκη</a:t>
            </a:r>
            <a:r>
              <a:rPr lang="en-US" sz="1600"/>
              <a:t>:</a:t>
            </a:r>
            <a:endParaRPr lang="el-GR" sz="1600"/>
          </a:p>
        </p:txBody>
      </p:sp>
      <p:sp useBgFill="1">
        <p:nvSpPr>
          <p:cNvPr id="2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29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24292" name="Oval 4"/>
          <p:cNvSpPr>
            <a:spLocks noChangeArrowheads="1"/>
          </p:cNvSpPr>
          <p:nvPr/>
        </p:nvSpPr>
        <p:spPr bwMode="auto">
          <a:xfrm>
            <a:off x="4191000" y="12954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24293" name="Oval 5"/>
          <p:cNvSpPr>
            <a:spLocks noChangeArrowheads="1"/>
          </p:cNvSpPr>
          <p:nvPr/>
        </p:nvSpPr>
        <p:spPr bwMode="auto">
          <a:xfrm>
            <a:off x="5638800" y="1981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4294" name="Oval 6"/>
          <p:cNvSpPr>
            <a:spLocks noChangeArrowheads="1"/>
          </p:cNvSpPr>
          <p:nvPr/>
        </p:nvSpPr>
        <p:spPr bwMode="auto">
          <a:xfrm>
            <a:off x="63246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524295" name="Oval 7"/>
          <p:cNvSpPr>
            <a:spLocks noChangeArrowheads="1"/>
          </p:cNvSpPr>
          <p:nvPr/>
        </p:nvSpPr>
        <p:spPr bwMode="auto">
          <a:xfrm>
            <a:off x="4572000" y="3505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8</a:t>
            </a:r>
          </a:p>
        </p:txBody>
      </p:sp>
      <p:sp>
        <p:nvSpPr>
          <p:cNvPr id="524296" name="Oval 8"/>
          <p:cNvSpPr>
            <a:spLocks noChangeArrowheads="1"/>
          </p:cNvSpPr>
          <p:nvPr/>
        </p:nvSpPr>
        <p:spPr bwMode="auto">
          <a:xfrm>
            <a:off x="41148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7</a:t>
            </a:r>
          </a:p>
        </p:txBody>
      </p:sp>
      <p:sp>
        <p:nvSpPr>
          <p:cNvPr id="524297" name="Oval 9"/>
          <p:cNvSpPr>
            <a:spLocks noChangeArrowheads="1"/>
          </p:cNvSpPr>
          <p:nvPr/>
        </p:nvSpPr>
        <p:spPr bwMode="auto">
          <a:xfrm>
            <a:off x="3048000" y="1981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2</a:t>
            </a:r>
          </a:p>
        </p:txBody>
      </p:sp>
      <p:sp>
        <p:nvSpPr>
          <p:cNvPr id="524298" name="Oval 10"/>
          <p:cNvSpPr>
            <a:spLocks noChangeArrowheads="1"/>
          </p:cNvSpPr>
          <p:nvPr/>
        </p:nvSpPr>
        <p:spPr bwMode="auto">
          <a:xfrm>
            <a:off x="2438400" y="2743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24299" name="AutoShape 11"/>
          <p:cNvCxnSpPr>
            <a:cxnSpLocks noChangeShapeType="1"/>
            <a:stCxn id="524292" idx="5"/>
            <a:endCxn id="524293" idx="1"/>
          </p:cNvCxnSpPr>
          <p:nvPr/>
        </p:nvCxnSpPr>
        <p:spPr bwMode="auto">
          <a:xfrm>
            <a:off x="4516438" y="16208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4300" name="AutoShape 12"/>
          <p:cNvCxnSpPr>
            <a:cxnSpLocks noChangeShapeType="1"/>
            <a:stCxn id="524293" idx="5"/>
            <a:endCxn id="524294" idx="1"/>
          </p:cNvCxnSpPr>
          <p:nvPr/>
        </p:nvCxnSpPr>
        <p:spPr bwMode="auto">
          <a:xfrm>
            <a:off x="5964238" y="23066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4301" name="AutoShape 13"/>
          <p:cNvCxnSpPr>
            <a:cxnSpLocks noChangeShapeType="1"/>
            <a:stCxn id="524296" idx="5"/>
            <a:endCxn id="524295" idx="0"/>
          </p:cNvCxnSpPr>
          <p:nvPr/>
        </p:nvCxnSpPr>
        <p:spPr bwMode="auto">
          <a:xfrm>
            <a:off x="4440238" y="30686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4302" name="AutoShape 14"/>
          <p:cNvCxnSpPr>
            <a:cxnSpLocks noChangeShapeType="1"/>
            <a:stCxn id="524297" idx="5"/>
            <a:endCxn id="524296" idx="1"/>
          </p:cNvCxnSpPr>
          <p:nvPr/>
        </p:nvCxnSpPr>
        <p:spPr bwMode="auto">
          <a:xfrm>
            <a:off x="3373438" y="23066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4303" name="AutoShape 15"/>
          <p:cNvCxnSpPr>
            <a:cxnSpLocks noChangeShapeType="1"/>
            <a:stCxn id="524292" idx="3"/>
            <a:endCxn id="524297" idx="7"/>
          </p:cNvCxnSpPr>
          <p:nvPr/>
        </p:nvCxnSpPr>
        <p:spPr bwMode="auto">
          <a:xfrm flipH="1">
            <a:off x="3373438" y="16208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4304" name="AutoShape 16"/>
          <p:cNvCxnSpPr>
            <a:cxnSpLocks noChangeShapeType="1"/>
            <a:stCxn id="524297" idx="3"/>
            <a:endCxn id="524298" idx="0"/>
          </p:cNvCxnSpPr>
          <p:nvPr/>
        </p:nvCxnSpPr>
        <p:spPr bwMode="auto">
          <a:xfrm flipH="1">
            <a:off x="2628900" y="2306638"/>
            <a:ext cx="4746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4305" name="Oval 17"/>
          <p:cNvSpPr>
            <a:spLocks noChangeArrowheads="1"/>
          </p:cNvSpPr>
          <p:nvPr/>
        </p:nvSpPr>
        <p:spPr bwMode="auto">
          <a:xfrm>
            <a:off x="3733800" y="3505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5</a:t>
            </a:r>
          </a:p>
        </p:txBody>
      </p:sp>
      <p:cxnSp>
        <p:nvCxnSpPr>
          <p:cNvPr id="524306" name="AutoShape 18"/>
          <p:cNvCxnSpPr>
            <a:cxnSpLocks noChangeShapeType="1"/>
            <a:stCxn id="524296" idx="3"/>
            <a:endCxn id="524305" idx="0"/>
          </p:cNvCxnSpPr>
          <p:nvPr/>
        </p:nvCxnSpPr>
        <p:spPr bwMode="auto">
          <a:xfrm flipH="1">
            <a:off x="3924300" y="30686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4307" name="Oval 19"/>
          <p:cNvSpPr>
            <a:spLocks noChangeArrowheads="1"/>
          </p:cNvSpPr>
          <p:nvPr/>
        </p:nvSpPr>
        <p:spPr bwMode="auto">
          <a:xfrm>
            <a:off x="3429000" y="4191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cxnSp>
        <p:nvCxnSpPr>
          <p:cNvPr id="524308" name="AutoShape 20"/>
          <p:cNvCxnSpPr>
            <a:cxnSpLocks noChangeShapeType="1"/>
            <a:stCxn id="524305" idx="3"/>
            <a:endCxn id="524307" idx="0"/>
          </p:cNvCxnSpPr>
          <p:nvPr/>
        </p:nvCxnSpPr>
        <p:spPr bwMode="auto">
          <a:xfrm flipH="1">
            <a:off x="3619500" y="38306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4310" name="Text Box 22"/>
          <p:cNvSpPr txBox="1">
            <a:spLocks noChangeArrowheads="1"/>
          </p:cNvSpPr>
          <p:nvPr/>
        </p:nvSpPr>
        <p:spPr bwMode="auto">
          <a:xfrm>
            <a:off x="3124200" y="5257800"/>
            <a:ext cx="5492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/>
              <a:t>«Οι θυγατρικοί κόμβοι ενός </a:t>
            </a:r>
            <a:r>
              <a:rPr lang="el-GR" sz="1600" dirty="0" smtClean="0"/>
              <a:t>κόκκινου </a:t>
            </a:r>
            <a:r>
              <a:rPr lang="el-GR" sz="1600" dirty="0"/>
              <a:t>κόμβου είναι </a:t>
            </a:r>
            <a:r>
              <a:rPr lang="el-GR" sz="1600" dirty="0" smtClean="0"/>
              <a:t>μαύροι»</a:t>
            </a:r>
            <a:endParaRPr lang="el-GR" sz="1600" dirty="0"/>
          </a:p>
        </p:txBody>
      </p:sp>
      <p:sp>
        <p:nvSpPr>
          <p:cNvPr id="524311" name="Text Box 23"/>
          <p:cNvSpPr txBox="1">
            <a:spLocks noChangeArrowheads="1"/>
          </p:cNvSpPr>
          <p:nvPr/>
        </p:nvSpPr>
        <p:spPr bwMode="auto">
          <a:xfrm>
            <a:off x="228600" y="5257800"/>
            <a:ext cx="299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Παραβιάζεται στο 2 η συνθήκη</a:t>
            </a:r>
            <a:r>
              <a:rPr lang="en-US" sz="1600"/>
              <a:t>:</a:t>
            </a:r>
            <a:endParaRPr lang="el-GR" sz="1600"/>
          </a:p>
        </p:txBody>
      </p:sp>
      <p:sp>
        <p:nvSpPr>
          <p:cNvPr id="524312" name="Text Box 24"/>
          <p:cNvSpPr txBox="1">
            <a:spLocks noChangeArrowheads="1"/>
          </p:cNvSpPr>
          <p:nvPr/>
        </p:nvSpPr>
        <p:spPr bwMode="auto">
          <a:xfrm>
            <a:off x="61913" y="1965325"/>
            <a:ext cx="21145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/>
              <a:t>αριστερή περιστροφή</a:t>
            </a:r>
          </a:p>
          <a:p>
            <a:pPr algn="ctr"/>
            <a:r>
              <a:rPr lang="el-GR" sz="1600"/>
              <a:t>από 2</a:t>
            </a:r>
          </a:p>
        </p:txBody>
      </p:sp>
      <p:sp useBgFill="1">
        <p:nvSpPr>
          <p:cNvPr id="26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25316" name="Oval 4"/>
          <p:cNvSpPr>
            <a:spLocks noChangeArrowheads="1"/>
          </p:cNvSpPr>
          <p:nvPr/>
        </p:nvSpPr>
        <p:spPr bwMode="auto">
          <a:xfrm>
            <a:off x="4191000" y="12954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25317" name="Oval 5"/>
          <p:cNvSpPr>
            <a:spLocks noChangeArrowheads="1"/>
          </p:cNvSpPr>
          <p:nvPr/>
        </p:nvSpPr>
        <p:spPr bwMode="auto">
          <a:xfrm>
            <a:off x="5638800" y="1981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5318" name="Oval 6"/>
          <p:cNvSpPr>
            <a:spLocks noChangeArrowheads="1"/>
          </p:cNvSpPr>
          <p:nvPr/>
        </p:nvSpPr>
        <p:spPr bwMode="auto">
          <a:xfrm>
            <a:off x="63246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525319" name="Oval 7"/>
          <p:cNvSpPr>
            <a:spLocks noChangeArrowheads="1"/>
          </p:cNvSpPr>
          <p:nvPr/>
        </p:nvSpPr>
        <p:spPr bwMode="auto">
          <a:xfrm>
            <a:off x="3733800" y="2743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8</a:t>
            </a:r>
          </a:p>
        </p:txBody>
      </p:sp>
      <p:sp>
        <p:nvSpPr>
          <p:cNvPr id="525320" name="Oval 8"/>
          <p:cNvSpPr>
            <a:spLocks noChangeArrowheads="1"/>
          </p:cNvSpPr>
          <p:nvPr/>
        </p:nvSpPr>
        <p:spPr bwMode="auto">
          <a:xfrm>
            <a:off x="3276600" y="1981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7</a:t>
            </a:r>
          </a:p>
        </p:txBody>
      </p:sp>
      <p:sp>
        <p:nvSpPr>
          <p:cNvPr id="525321" name="Oval 9"/>
          <p:cNvSpPr>
            <a:spLocks noChangeArrowheads="1"/>
          </p:cNvSpPr>
          <p:nvPr/>
        </p:nvSpPr>
        <p:spPr bwMode="auto">
          <a:xfrm>
            <a:off x="25146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2</a:t>
            </a:r>
          </a:p>
        </p:txBody>
      </p:sp>
      <p:sp>
        <p:nvSpPr>
          <p:cNvPr id="525322" name="Oval 10"/>
          <p:cNvSpPr>
            <a:spLocks noChangeArrowheads="1"/>
          </p:cNvSpPr>
          <p:nvPr/>
        </p:nvSpPr>
        <p:spPr bwMode="auto">
          <a:xfrm>
            <a:off x="2057400" y="3505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25323" name="AutoShape 11"/>
          <p:cNvCxnSpPr>
            <a:cxnSpLocks noChangeShapeType="1"/>
            <a:stCxn id="525316" idx="5"/>
            <a:endCxn id="525317" idx="1"/>
          </p:cNvCxnSpPr>
          <p:nvPr/>
        </p:nvCxnSpPr>
        <p:spPr bwMode="auto">
          <a:xfrm>
            <a:off x="4516438" y="16208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5324" name="AutoShape 12"/>
          <p:cNvCxnSpPr>
            <a:cxnSpLocks noChangeShapeType="1"/>
            <a:stCxn id="525317" idx="5"/>
            <a:endCxn id="525318" idx="1"/>
          </p:cNvCxnSpPr>
          <p:nvPr/>
        </p:nvCxnSpPr>
        <p:spPr bwMode="auto">
          <a:xfrm>
            <a:off x="5964238" y="23066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5325" name="AutoShape 13"/>
          <p:cNvCxnSpPr>
            <a:cxnSpLocks noChangeShapeType="1"/>
            <a:stCxn id="525320" idx="5"/>
            <a:endCxn id="525319" idx="0"/>
          </p:cNvCxnSpPr>
          <p:nvPr/>
        </p:nvCxnSpPr>
        <p:spPr bwMode="auto">
          <a:xfrm>
            <a:off x="3602038" y="23066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5326" name="AutoShape 14"/>
          <p:cNvCxnSpPr>
            <a:cxnSpLocks noChangeShapeType="1"/>
            <a:stCxn id="525321" idx="7"/>
            <a:endCxn id="525320" idx="3"/>
          </p:cNvCxnSpPr>
          <p:nvPr/>
        </p:nvCxnSpPr>
        <p:spPr bwMode="auto">
          <a:xfrm flipV="1">
            <a:off x="2840038" y="2306638"/>
            <a:ext cx="4921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5327" name="AutoShape 15"/>
          <p:cNvCxnSpPr>
            <a:cxnSpLocks noChangeShapeType="1"/>
            <a:stCxn id="525316" idx="3"/>
            <a:endCxn id="525320" idx="7"/>
          </p:cNvCxnSpPr>
          <p:nvPr/>
        </p:nvCxnSpPr>
        <p:spPr bwMode="auto">
          <a:xfrm flipH="1">
            <a:off x="3602038" y="1620838"/>
            <a:ext cx="6445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5328" name="AutoShape 16"/>
          <p:cNvCxnSpPr>
            <a:cxnSpLocks noChangeShapeType="1"/>
            <a:stCxn id="525321" idx="3"/>
            <a:endCxn id="525322" idx="0"/>
          </p:cNvCxnSpPr>
          <p:nvPr/>
        </p:nvCxnSpPr>
        <p:spPr bwMode="auto">
          <a:xfrm flipH="1">
            <a:off x="2247900" y="30686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5329" name="Oval 17"/>
          <p:cNvSpPr>
            <a:spLocks noChangeArrowheads="1"/>
          </p:cNvSpPr>
          <p:nvPr/>
        </p:nvSpPr>
        <p:spPr bwMode="auto">
          <a:xfrm>
            <a:off x="2971800" y="35814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5</a:t>
            </a:r>
          </a:p>
        </p:txBody>
      </p:sp>
      <p:cxnSp>
        <p:nvCxnSpPr>
          <p:cNvPr id="525330" name="AutoShape 18"/>
          <p:cNvCxnSpPr>
            <a:cxnSpLocks noChangeShapeType="1"/>
            <a:stCxn id="525321" idx="5"/>
            <a:endCxn id="525329" idx="0"/>
          </p:cNvCxnSpPr>
          <p:nvPr/>
        </p:nvCxnSpPr>
        <p:spPr bwMode="auto">
          <a:xfrm>
            <a:off x="2840038" y="3068638"/>
            <a:ext cx="322262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5331" name="Oval 19"/>
          <p:cNvSpPr>
            <a:spLocks noChangeArrowheads="1"/>
          </p:cNvSpPr>
          <p:nvPr/>
        </p:nvSpPr>
        <p:spPr bwMode="auto">
          <a:xfrm>
            <a:off x="2667000" y="4267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cxnSp>
        <p:nvCxnSpPr>
          <p:cNvPr id="525332" name="AutoShape 20"/>
          <p:cNvCxnSpPr>
            <a:cxnSpLocks noChangeShapeType="1"/>
            <a:stCxn id="525329" idx="3"/>
            <a:endCxn id="525331" idx="0"/>
          </p:cNvCxnSpPr>
          <p:nvPr/>
        </p:nvCxnSpPr>
        <p:spPr bwMode="auto">
          <a:xfrm flipH="1">
            <a:off x="2857500" y="39068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5334" name="Text Box 22"/>
          <p:cNvSpPr txBox="1">
            <a:spLocks noChangeArrowheads="1"/>
          </p:cNvSpPr>
          <p:nvPr/>
        </p:nvSpPr>
        <p:spPr bwMode="auto">
          <a:xfrm>
            <a:off x="3124200" y="5257800"/>
            <a:ext cx="5492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/>
              <a:t>«Οι θυγατρικοί κόμβοι ενός </a:t>
            </a:r>
            <a:r>
              <a:rPr lang="el-GR" sz="1600" dirty="0" smtClean="0"/>
              <a:t>κόκκινου </a:t>
            </a:r>
            <a:r>
              <a:rPr lang="el-GR" sz="1600" dirty="0"/>
              <a:t>κόμβου είναι </a:t>
            </a:r>
            <a:r>
              <a:rPr lang="el-GR" sz="1600" dirty="0" smtClean="0"/>
              <a:t>μαύροι»</a:t>
            </a:r>
            <a:endParaRPr lang="el-GR" sz="1600" dirty="0"/>
          </a:p>
        </p:txBody>
      </p:sp>
      <p:sp>
        <p:nvSpPr>
          <p:cNvPr id="525335" name="Text Box 23"/>
          <p:cNvSpPr txBox="1">
            <a:spLocks noChangeArrowheads="1"/>
          </p:cNvSpPr>
          <p:nvPr/>
        </p:nvSpPr>
        <p:spPr bwMode="auto">
          <a:xfrm>
            <a:off x="228600" y="5257800"/>
            <a:ext cx="299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Παραβιάζεται στο 7 η συνθήκη</a:t>
            </a:r>
            <a:r>
              <a:rPr lang="en-US" sz="1600"/>
              <a:t>:</a:t>
            </a:r>
            <a:endParaRPr lang="el-GR" sz="1600"/>
          </a:p>
        </p:txBody>
      </p:sp>
      <p:sp useBgFill="1">
        <p:nvSpPr>
          <p:cNvPr id="2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3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842" name="Text Box 27"/>
          <p:cNvSpPr txBox="1">
            <a:spLocks noChangeArrowheads="1"/>
          </p:cNvSpPr>
          <p:nvPr/>
        </p:nvSpPr>
        <p:spPr bwMode="auto">
          <a:xfrm>
            <a:off x="5768385" y="4343400"/>
            <a:ext cx="3147015" cy="1815882"/>
          </a:xfrm>
          <a:prstGeom prst="rect">
            <a:avLst/>
          </a:prstGeom>
          <a:solidFill>
            <a:srgbClr val="FF6600">
              <a:alpha val="16862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 err="1" smtClean="0">
                <a:latin typeface="Lucida Console" pitchFamily="49" charset="0"/>
              </a:rPr>
              <a:t>rotateRight</a:t>
            </a:r>
            <a:r>
              <a:rPr lang="en-US" sz="1600" dirty="0" smtClean="0">
                <a:latin typeface="Lucida Console" pitchFamily="49" charset="0"/>
              </a:rPr>
              <a:t>(Node </a:t>
            </a:r>
            <a:r>
              <a:rPr lang="en-US" sz="1600" dirty="0">
                <a:latin typeface="Lucida Console" pitchFamily="49" charset="0"/>
              </a:rPr>
              <a:t>y)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>
                <a:latin typeface="Lucida Console" pitchFamily="49" charset="0"/>
              </a:rPr>
              <a:t>x =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y;</a:t>
            </a:r>
          </a:p>
          <a:p>
            <a:r>
              <a:rPr lang="en-US" sz="1600" dirty="0">
                <a:latin typeface="Lucida Console" pitchFamily="49" charset="0"/>
              </a:rPr>
              <a:t>     return x;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35843" name="Text Box 28"/>
          <p:cNvSpPr txBox="1">
            <a:spLocks noChangeArrowheads="1"/>
          </p:cNvSpPr>
          <p:nvPr/>
        </p:nvSpPr>
        <p:spPr bwMode="auto">
          <a:xfrm>
            <a:off x="160338" y="4343400"/>
            <a:ext cx="3023585" cy="1815882"/>
          </a:xfrm>
          <a:prstGeom prst="rect">
            <a:avLst/>
          </a:prstGeom>
          <a:solidFill>
            <a:srgbClr val="FFCC00">
              <a:alpha val="1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 err="1" smtClean="0">
                <a:latin typeface="Lucida Console" pitchFamily="49" charset="0"/>
              </a:rPr>
              <a:t>rotateLeft</a:t>
            </a:r>
            <a:r>
              <a:rPr lang="en-US" sz="1600" dirty="0" smtClean="0">
                <a:latin typeface="Lucida Console" pitchFamily="49" charset="0"/>
              </a:rPr>
              <a:t>(Node </a:t>
            </a:r>
            <a:r>
              <a:rPr lang="en-US" sz="1600" dirty="0">
                <a:latin typeface="Lucida Console" pitchFamily="49" charset="0"/>
              </a:rPr>
              <a:t>x)</a:t>
            </a:r>
          </a:p>
          <a:p>
            <a:r>
              <a:rPr lang="en-US" sz="1600" dirty="0">
                <a:latin typeface="Lucida Console" pitchFamily="49" charset="0"/>
              </a:rPr>
              <a:t>{</a:t>
            </a: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>
                <a:latin typeface="Lucida Console" pitchFamily="49" charset="0"/>
              </a:rPr>
              <a:t>y =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x.right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   </a:t>
            </a:r>
            <a:r>
              <a:rPr lang="en-US" sz="1600" dirty="0" err="1" smtClean="0">
                <a:latin typeface="Lucida Console" pitchFamily="49" charset="0"/>
              </a:rPr>
              <a:t>y.left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x;</a:t>
            </a:r>
          </a:p>
          <a:p>
            <a:r>
              <a:rPr lang="en-US" sz="1600" dirty="0">
                <a:latin typeface="Lucida Console" pitchFamily="49" charset="0"/>
              </a:rPr>
              <a:t>     return y;</a:t>
            </a:r>
          </a:p>
          <a:p>
            <a:r>
              <a:rPr lang="en-US" sz="1600" dirty="0">
                <a:latin typeface="Lucida Console" pitchFamily="49" charset="0"/>
              </a:rPr>
              <a:t>}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Περιστροφές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5846" name="Oval 4"/>
          <p:cNvSpPr>
            <a:spLocks noChangeArrowheads="1"/>
          </p:cNvSpPr>
          <p:nvPr/>
        </p:nvSpPr>
        <p:spPr bwMode="auto">
          <a:xfrm>
            <a:off x="1458913" y="2362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</a:t>
            </a:r>
            <a:endParaRPr lang="el-GR" b="1"/>
          </a:p>
        </p:txBody>
      </p:sp>
      <p:sp>
        <p:nvSpPr>
          <p:cNvPr id="35847" name="Oval 5"/>
          <p:cNvSpPr>
            <a:spLocks noChangeArrowheads="1"/>
          </p:cNvSpPr>
          <p:nvPr/>
        </p:nvSpPr>
        <p:spPr bwMode="auto">
          <a:xfrm>
            <a:off x="2276475" y="3048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y</a:t>
            </a:r>
            <a:endParaRPr lang="el-GR" b="1"/>
          </a:p>
        </p:txBody>
      </p:sp>
      <p:cxnSp>
        <p:nvCxnSpPr>
          <p:cNvPr id="35848" name="AutoShape 6"/>
          <p:cNvCxnSpPr>
            <a:cxnSpLocks noChangeShapeType="1"/>
            <a:stCxn id="35846" idx="5"/>
            <a:endCxn id="35847" idx="1"/>
          </p:cNvCxnSpPr>
          <p:nvPr/>
        </p:nvCxnSpPr>
        <p:spPr bwMode="auto">
          <a:xfrm>
            <a:off x="1784350" y="2687638"/>
            <a:ext cx="547688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9" name="AutoShape 7"/>
          <p:cNvCxnSpPr>
            <a:cxnSpLocks noChangeShapeType="1"/>
            <a:stCxn id="35847" idx="3"/>
            <a:endCxn id="35853" idx="0"/>
          </p:cNvCxnSpPr>
          <p:nvPr/>
        </p:nvCxnSpPr>
        <p:spPr bwMode="auto">
          <a:xfrm flipH="1">
            <a:off x="2141538" y="3373438"/>
            <a:ext cx="190500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0" name="AutoShape 8"/>
          <p:cNvCxnSpPr>
            <a:cxnSpLocks noChangeShapeType="1"/>
            <a:stCxn id="35846" idx="3"/>
            <a:endCxn id="35852" idx="0"/>
          </p:cNvCxnSpPr>
          <p:nvPr/>
        </p:nvCxnSpPr>
        <p:spPr bwMode="auto">
          <a:xfrm flipH="1">
            <a:off x="1301750" y="2687638"/>
            <a:ext cx="212725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1" name="AutoShape 9"/>
          <p:cNvCxnSpPr>
            <a:cxnSpLocks noChangeShapeType="1"/>
            <a:stCxn id="35847" idx="5"/>
            <a:endCxn id="35854" idx="0"/>
          </p:cNvCxnSpPr>
          <p:nvPr/>
        </p:nvCxnSpPr>
        <p:spPr bwMode="auto">
          <a:xfrm>
            <a:off x="2601913" y="3373438"/>
            <a:ext cx="233362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1143000" y="2909888"/>
            <a:ext cx="315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</a:t>
            </a:r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1982788" y="3595688"/>
            <a:ext cx="3159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β</a:t>
            </a:r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2686050" y="3595688"/>
            <a:ext cx="298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γ</a:t>
            </a:r>
          </a:p>
        </p:txBody>
      </p:sp>
      <p:sp>
        <p:nvSpPr>
          <p:cNvPr id="35855" name="Oval 13"/>
          <p:cNvSpPr>
            <a:spLocks noChangeArrowheads="1"/>
          </p:cNvSpPr>
          <p:nvPr/>
        </p:nvSpPr>
        <p:spPr bwMode="auto">
          <a:xfrm>
            <a:off x="6094413" y="3048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x</a:t>
            </a:r>
            <a:endParaRPr lang="el-GR" b="1"/>
          </a:p>
        </p:txBody>
      </p:sp>
      <p:sp>
        <p:nvSpPr>
          <p:cNvPr id="35856" name="Oval 14"/>
          <p:cNvSpPr>
            <a:spLocks noChangeArrowheads="1"/>
          </p:cNvSpPr>
          <p:nvPr/>
        </p:nvSpPr>
        <p:spPr bwMode="auto">
          <a:xfrm>
            <a:off x="6988175" y="2362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y</a:t>
            </a:r>
            <a:endParaRPr lang="el-GR" b="1"/>
          </a:p>
        </p:txBody>
      </p:sp>
      <p:cxnSp>
        <p:nvCxnSpPr>
          <p:cNvPr id="35857" name="AutoShape 15"/>
          <p:cNvCxnSpPr>
            <a:cxnSpLocks noChangeShapeType="1"/>
            <a:stCxn id="35855" idx="7"/>
            <a:endCxn id="35856" idx="3"/>
          </p:cNvCxnSpPr>
          <p:nvPr/>
        </p:nvCxnSpPr>
        <p:spPr bwMode="auto">
          <a:xfrm flipV="1">
            <a:off x="6419850" y="2687638"/>
            <a:ext cx="623888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8" name="AutoShape 16"/>
          <p:cNvCxnSpPr>
            <a:cxnSpLocks noChangeShapeType="1"/>
            <a:stCxn id="35855" idx="3"/>
            <a:endCxn id="35860" idx="0"/>
          </p:cNvCxnSpPr>
          <p:nvPr/>
        </p:nvCxnSpPr>
        <p:spPr bwMode="auto">
          <a:xfrm flipH="1">
            <a:off x="5937250" y="3373438"/>
            <a:ext cx="212725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9" name="AutoShape 17"/>
          <p:cNvCxnSpPr>
            <a:cxnSpLocks noChangeShapeType="1"/>
            <a:stCxn id="35856" idx="5"/>
            <a:endCxn id="35861" idx="0"/>
          </p:cNvCxnSpPr>
          <p:nvPr/>
        </p:nvCxnSpPr>
        <p:spPr bwMode="auto">
          <a:xfrm>
            <a:off x="7313613" y="2687638"/>
            <a:ext cx="233362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5778500" y="3595688"/>
            <a:ext cx="315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</a:t>
            </a:r>
          </a:p>
        </p:txBody>
      </p:sp>
      <p:sp>
        <p:nvSpPr>
          <p:cNvPr id="35861" name="Text Box 19"/>
          <p:cNvSpPr txBox="1">
            <a:spLocks noChangeArrowheads="1"/>
          </p:cNvSpPr>
          <p:nvPr/>
        </p:nvSpPr>
        <p:spPr bwMode="auto">
          <a:xfrm>
            <a:off x="7397750" y="2909888"/>
            <a:ext cx="298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γ</a:t>
            </a:r>
          </a:p>
        </p:txBody>
      </p:sp>
      <p:cxnSp>
        <p:nvCxnSpPr>
          <p:cNvPr id="35862" name="AutoShape 20"/>
          <p:cNvCxnSpPr>
            <a:cxnSpLocks noChangeShapeType="1"/>
            <a:stCxn id="35855" idx="5"/>
            <a:endCxn id="35863" idx="0"/>
          </p:cNvCxnSpPr>
          <p:nvPr/>
        </p:nvCxnSpPr>
        <p:spPr bwMode="auto">
          <a:xfrm>
            <a:off x="6419850" y="3373438"/>
            <a:ext cx="203200" cy="22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3" name="Text Box 21"/>
          <p:cNvSpPr txBox="1">
            <a:spLocks noChangeArrowheads="1"/>
          </p:cNvSpPr>
          <p:nvPr/>
        </p:nvSpPr>
        <p:spPr bwMode="auto">
          <a:xfrm>
            <a:off x="6464300" y="3595688"/>
            <a:ext cx="3159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β</a:t>
            </a:r>
          </a:p>
        </p:txBody>
      </p:sp>
      <p:sp>
        <p:nvSpPr>
          <p:cNvPr id="35864" name="AutoShape 22"/>
          <p:cNvSpPr>
            <a:spLocks noChangeArrowheads="1"/>
          </p:cNvSpPr>
          <p:nvPr/>
        </p:nvSpPr>
        <p:spPr bwMode="auto">
          <a:xfrm>
            <a:off x="3962400" y="2478088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5" name="AutoShape 23"/>
          <p:cNvSpPr>
            <a:spLocks noChangeArrowheads="1"/>
          </p:cNvSpPr>
          <p:nvPr/>
        </p:nvSpPr>
        <p:spPr bwMode="auto">
          <a:xfrm flipH="1">
            <a:off x="3962400" y="3011488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6" name="Text Box 24"/>
          <p:cNvSpPr txBox="1">
            <a:spLocks noChangeArrowheads="1"/>
          </p:cNvSpPr>
          <p:nvPr/>
        </p:nvSpPr>
        <p:spPr bwMode="auto">
          <a:xfrm>
            <a:off x="3208338" y="1828800"/>
            <a:ext cx="23542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αριστερή περιστροφή</a:t>
            </a:r>
          </a:p>
          <a:p>
            <a:pPr algn="ctr"/>
            <a:r>
              <a:rPr lang="el-GR"/>
              <a:t>από το </a:t>
            </a:r>
            <a:r>
              <a:rPr lang="en-US"/>
              <a:t>x</a:t>
            </a:r>
            <a:endParaRPr lang="el-GR"/>
          </a:p>
        </p:txBody>
      </p:sp>
      <p:sp>
        <p:nvSpPr>
          <p:cNvPr id="35867" name="Text Box 25"/>
          <p:cNvSpPr txBox="1">
            <a:spLocks noChangeArrowheads="1"/>
          </p:cNvSpPr>
          <p:nvPr/>
        </p:nvSpPr>
        <p:spPr bwMode="auto">
          <a:xfrm>
            <a:off x="3395663" y="3138488"/>
            <a:ext cx="19637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δεξιά περιστροφή</a:t>
            </a:r>
            <a:endParaRPr lang="en-US"/>
          </a:p>
          <a:p>
            <a:pPr algn="ctr"/>
            <a:r>
              <a:rPr lang="el-GR"/>
              <a:t>από το </a:t>
            </a:r>
            <a:r>
              <a:rPr lang="en-US"/>
              <a:t>y</a:t>
            </a:r>
            <a:endParaRPr lang="el-GR"/>
          </a:p>
        </p:txBody>
      </p:sp>
      <p:sp>
        <p:nvSpPr>
          <p:cNvPr id="35868" name="Text Box 26"/>
          <p:cNvSpPr txBox="1">
            <a:spLocks noChangeArrowheads="1"/>
          </p:cNvSpPr>
          <p:nvPr/>
        </p:nvSpPr>
        <p:spPr bwMode="auto">
          <a:xfrm>
            <a:off x="3235325" y="4572000"/>
            <a:ext cx="24796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/>
              <a:t>Η περιστροφή παίρνει </a:t>
            </a:r>
            <a:endParaRPr lang="en-US"/>
          </a:p>
          <a:p>
            <a:pPr algn="ctr"/>
            <a:r>
              <a:rPr lang="el-GR"/>
              <a:t>χρόνο Ο(1)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381000" y="6172200"/>
            <a:ext cx="2514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/>
              <a:t>αριστερή περιστροφή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096000" y="6172200"/>
            <a:ext cx="2514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600" dirty="0"/>
              <a:t>δεξιά περιστροφή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26340" name="Oval 4"/>
          <p:cNvSpPr>
            <a:spLocks noChangeArrowheads="1"/>
          </p:cNvSpPr>
          <p:nvPr/>
        </p:nvSpPr>
        <p:spPr bwMode="auto">
          <a:xfrm>
            <a:off x="4191000" y="12954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26341" name="Oval 5"/>
          <p:cNvSpPr>
            <a:spLocks noChangeArrowheads="1"/>
          </p:cNvSpPr>
          <p:nvPr/>
        </p:nvSpPr>
        <p:spPr bwMode="auto">
          <a:xfrm>
            <a:off x="5638800" y="1981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6342" name="Oval 6"/>
          <p:cNvSpPr>
            <a:spLocks noChangeArrowheads="1"/>
          </p:cNvSpPr>
          <p:nvPr/>
        </p:nvSpPr>
        <p:spPr bwMode="auto">
          <a:xfrm>
            <a:off x="63246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526343" name="Oval 7"/>
          <p:cNvSpPr>
            <a:spLocks noChangeArrowheads="1"/>
          </p:cNvSpPr>
          <p:nvPr/>
        </p:nvSpPr>
        <p:spPr bwMode="auto">
          <a:xfrm>
            <a:off x="3733800" y="2743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8</a:t>
            </a:r>
          </a:p>
        </p:txBody>
      </p:sp>
      <p:sp>
        <p:nvSpPr>
          <p:cNvPr id="526344" name="Oval 8"/>
          <p:cNvSpPr>
            <a:spLocks noChangeArrowheads="1"/>
          </p:cNvSpPr>
          <p:nvPr/>
        </p:nvSpPr>
        <p:spPr bwMode="auto">
          <a:xfrm>
            <a:off x="3276600" y="1981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7</a:t>
            </a:r>
          </a:p>
        </p:txBody>
      </p:sp>
      <p:sp>
        <p:nvSpPr>
          <p:cNvPr id="526345" name="Oval 9"/>
          <p:cNvSpPr>
            <a:spLocks noChangeArrowheads="1"/>
          </p:cNvSpPr>
          <p:nvPr/>
        </p:nvSpPr>
        <p:spPr bwMode="auto">
          <a:xfrm>
            <a:off x="2514600" y="2743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2</a:t>
            </a:r>
          </a:p>
        </p:txBody>
      </p:sp>
      <p:sp>
        <p:nvSpPr>
          <p:cNvPr id="526346" name="Oval 10"/>
          <p:cNvSpPr>
            <a:spLocks noChangeArrowheads="1"/>
          </p:cNvSpPr>
          <p:nvPr/>
        </p:nvSpPr>
        <p:spPr bwMode="auto">
          <a:xfrm>
            <a:off x="2057400" y="3505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26347" name="AutoShape 11"/>
          <p:cNvCxnSpPr>
            <a:cxnSpLocks noChangeShapeType="1"/>
            <a:stCxn id="526340" idx="5"/>
            <a:endCxn id="526341" idx="1"/>
          </p:cNvCxnSpPr>
          <p:nvPr/>
        </p:nvCxnSpPr>
        <p:spPr bwMode="auto">
          <a:xfrm>
            <a:off x="4516438" y="16208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6348" name="AutoShape 12"/>
          <p:cNvCxnSpPr>
            <a:cxnSpLocks noChangeShapeType="1"/>
            <a:stCxn id="526341" idx="5"/>
            <a:endCxn id="526342" idx="1"/>
          </p:cNvCxnSpPr>
          <p:nvPr/>
        </p:nvCxnSpPr>
        <p:spPr bwMode="auto">
          <a:xfrm>
            <a:off x="5964238" y="23066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6349" name="AutoShape 13"/>
          <p:cNvCxnSpPr>
            <a:cxnSpLocks noChangeShapeType="1"/>
            <a:stCxn id="526344" idx="5"/>
            <a:endCxn id="526343" idx="0"/>
          </p:cNvCxnSpPr>
          <p:nvPr/>
        </p:nvCxnSpPr>
        <p:spPr bwMode="auto">
          <a:xfrm>
            <a:off x="3602038" y="23066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6350" name="AutoShape 14"/>
          <p:cNvCxnSpPr>
            <a:cxnSpLocks noChangeShapeType="1"/>
            <a:stCxn id="526345" idx="7"/>
            <a:endCxn id="526344" idx="3"/>
          </p:cNvCxnSpPr>
          <p:nvPr/>
        </p:nvCxnSpPr>
        <p:spPr bwMode="auto">
          <a:xfrm flipV="1">
            <a:off x="2840038" y="2306638"/>
            <a:ext cx="4921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6351" name="AutoShape 15"/>
          <p:cNvCxnSpPr>
            <a:cxnSpLocks noChangeShapeType="1"/>
            <a:stCxn id="526340" idx="3"/>
            <a:endCxn id="526344" idx="7"/>
          </p:cNvCxnSpPr>
          <p:nvPr/>
        </p:nvCxnSpPr>
        <p:spPr bwMode="auto">
          <a:xfrm flipH="1">
            <a:off x="3602038" y="1620838"/>
            <a:ext cx="6445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6352" name="AutoShape 16"/>
          <p:cNvCxnSpPr>
            <a:cxnSpLocks noChangeShapeType="1"/>
            <a:stCxn id="526345" idx="3"/>
            <a:endCxn id="526346" idx="0"/>
          </p:cNvCxnSpPr>
          <p:nvPr/>
        </p:nvCxnSpPr>
        <p:spPr bwMode="auto">
          <a:xfrm flipH="1">
            <a:off x="2247900" y="30686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6353" name="Oval 17"/>
          <p:cNvSpPr>
            <a:spLocks noChangeArrowheads="1"/>
          </p:cNvSpPr>
          <p:nvPr/>
        </p:nvSpPr>
        <p:spPr bwMode="auto">
          <a:xfrm>
            <a:off x="2971800" y="35814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5</a:t>
            </a:r>
          </a:p>
        </p:txBody>
      </p:sp>
      <p:cxnSp>
        <p:nvCxnSpPr>
          <p:cNvPr id="526354" name="AutoShape 18"/>
          <p:cNvCxnSpPr>
            <a:cxnSpLocks noChangeShapeType="1"/>
            <a:stCxn id="526345" idx="5"/>
            <a:endCxn id="526353" idx="0"/>
          </p:cNvCxnSpPr>
          <p:nvPr/>
        </p:nvCxnSpPr>
        <p:spPr bwMode="auto">
          <a:xfrm>
            <a:off x="2840038" y="3068638"/>
            <a:ext cx="322262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6355" name="Oval 19"/>
          <p:cNvSpPr>
            <a:spLocks noChangeArrowheads="1"/>
          </p:cNvSpPr>
          <p:nvPr/>
        </p:nvSpPr>
        <p:spPr bwMode="auto">
          <a:xfrm>
            <a:off x="2667000" y="4267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cxnSp>
        <p:nvCxnSpPr>
          <p:cNvPr id="526356" name="AutoShape 20"/>
          <p:cNvCxnSpPr>
            <a:cxnSpLocks noChangeShapeType="1"/>
            <a:stCxn id="526353" idx="3"/>
            <a:endCxn id="526355" idx="0"/>
          </p:cNvCxnSpPr>
          <p:nvPr/>
        </p:nvCxnSpPr>
        <p:spPr bwMode="auto">
          <a:xfrm flipH="1">
            <a:off x="2857500" y="39068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6357" name="Text Box 21"/>
          <p:cNvSpPr txBox="1">
            <a:spLocks noChangeArrowheads="1"/>
          </p:cNvSpPr>
          <p:nvPr/>
        </p:nvSpPr>
        <p:spPr bwMode="auto">
          <a:xfrm>
            <a:off x="3124200" y="5257800"/>
            <a:ext cx="5492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/>
              <a:t>«Οι θυγατρικοί κόμβοι ενός </a:t>
            </a:r>
            <a:r>
              <a:rPr lang="el-GR" sz="1600" dirty="0" smtClean="0"/>
              <a:t>κόκκινου </a:t>
            </a:r>
            <a:r>
              <a:rPr lang="el-GR" sz="1600" dirty="0"/>
              <a:t>κόμβου είναι </a:t>
            </a:r>
            <a:r>
              <a:rPr lang="el-GR" sz="1600" dirty="0" smtClean="0"/>
              <a:t>μαύροι»</a:t>
            </a:r>
            <a:endParaRPr lang="el-GR" sz="1600" dirty="0"/>
          </a:p>
        </p:txBody>
      </p:sp>
      <p:sp>
        <p:nvSpPr>
          <p:cNvPr id="526358" name="Text Box 22"/>
          <p:cNvSpPr txBox="1">
            <a:spLocks noChangeArrowheads="1"/>
          </p:cNvSpPr>
          <p:nvPr/>
        </p:nvSpPr>
        <p:spPr bwMode="auto">
          <a:xfrm>
            <a:off x="228600" y="5257800"/>
            <a:ext cx="299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Παραβιάζεται στο 7 η συνθήκη</a:t>
            </a:r>
            <a:r>
              <a:rPr lang="en-US" sz="1600"/>
              <a:t>:</a:t>
            </a:r>
            <a:endParaRPr lang="el-GR" sz="1600"/>
          </a:p>
        </p:txBody>
      </p:sp>
      <p:sp>
        <p:nvSpPr>
          <p:cNvPr id="526359" name="Text Box 23"/>
          <p:cNvSpPr txBox="1">
            <a:spLocks noChangeArrowheads="1"/>
          </p:cNvSpPr>
          <p:nvPr/>
        </p:nvSpPr>
        <p:spPr bwMode="auto">
          <a:xfrm>
            <a:off x="638175" y="1371600"/>
            <a:ext cx="190817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/>
              <a:t>δεξιά περιστροφή</a:t>
            </a:r>
          </a:p>
          <a:p>
            <a:pPr algn="ctr"/>
            <a:r>
              <a:rPr lang="el-GR" sz="1600"/>
              <a:t>από 7 και</a:t>
            </a:r>
          </a:p>
          <a:p>
            <a:pPr algn="ctr"/>
            <a:r>
              <a:rPr lang="el-GR" sz="1600"/>
              <a:t>αλλαγή χρωμάτων </a:t>
            </a:r>
          </a:p>
        </p:txBody>
      </p:sp>
      <p:sp useBgFill="1">
        <p:nvSpPr>
          <p:cNvPr id="26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3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27364" name="Oval 4"/>
          <p:cNvSpPr>
            <a:spLocks noChangeArrowheads="1"/>
          </p:cNvSpPr>
          <p:nvPr/>
        </p:nvSpPr>
        <p:spPr bwMode="auto">
          <a:xfrm>
            <a:off x="5029200" y="22860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27365" name="Oval 5"/>
          <p:cNvSpPr>
            <a:spLocks noChangeArrowheads="1"/>
          </p:cNvSpPr>
          <p:nvPr/>
        </p:nvSpPr>
        <p:spPr bwMode="auto">
          <a:xfrm>
            <a:off x="5562600" y="3124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7366" name="Oval 6"/>
          <p:cNvSpPr>
            <a:spLocks noChangeArrowheads="1"/>
          </p:cNvSpPr>
          <p:nvPr/>
        </p:nvSpPr>
        <p:spPr bwMode="auto">
          <a:xfrm>
            <a:off x="5943600" y="3886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527367" name="Oval 7"/>
          <p:cNvSpPr>
            <a:spLocks noChangeArrowheads="1"/>
          </p:cNvSpPr>
          <p:nvPr/>
        </p:nvSpPr>
        <p:spPr bwMode="auto">
          <a:xfrm>
            <a:off x="4648200" y="3124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8</a:t>
            </a:r>
          </a:p>
        </p:txBody>
      </p:sp>
      <p:sp>
        <p:nvSpPr>
          <p:cNvPr id="527368" name="Oval 8"/>
          <p:cNvSpPr>
            <a:spLocks noChangeArrowheads="1"/>
          </p:cNvSpPr>
          <p:nvPr/>
        </p:nvSpPr>
        <p:spPr bwMode="auto">
          <a:xfrm>
            <a:off x="4038600" y="1524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7</a:t>
            </a:r>
          </a:p>
        </p:txBody>
      </p:sp>
      <p:sp>
        <p:nvSpPr>
          <p:cNvPr id="527369" name="Oval 9"/>
          <p:cNvSpPr>
            <a:spLocks noChangeArrowheads="1"/>
          </p:cNvSpPr>
          <p:nvPr/>
        </p:nvSpPr>
        <p:spPr bwMode="auto">
          <a:xfrm>
            <a:off x="3276600" y="2286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2</a:t>
            </a:r>
          </a:p>
        </p:txBody>
      </p:sp>
      <p:sp>
        <p:nvSpPr>
          <p:cNvPr id="527370" name="Oval 10"/>
          <p:cNvSpPr>
            <a:spLocks noChangeArrowheads="1"/>
          </p:cNvSpPr>
          <p:nvPr/>
        </p:nvSpPr>
        <p:spPr bwMode="auto">
          <a:xfrm>
            <a:off x="2819400" y="30480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27371" name="AutoShape 11"/>
          <p:cNvCxnSpPr>
            <a:cxnSpLocks noChangeShapeType="1"/>
            <a:stCxn id="527364" idx="5"/>
            <a:endCxn id="527365" idx="0"/>
          </p:cNvCxnSpPr>
          <p:nvPr/>
        </p:nvCxnSpPr>
        <p:spPr bwMode="auto">
          <a:xfrm>
            <a:off x="5354638" y="2611438"/>
            <a:ext cx="398462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7372" name="AutoShape 12"/>
          <p:cNvCxnSpPr>
            <a:cxnSpLocks noChangeShapeType="1"/>
            <a:stCxn id="527365" idx="5"/>
            <a:endCxn id="527366" idx="0"/>
          </p:cNvCxnSpPr>
          <p:nvPr/>
        </p:nvCxnSpPr>
        <p:spPr bwMode="auto">
          <a:xfrm>
            <a:off x="5888038" y="34496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7373" name="AutoShape 13"/>
          <p:cNvCxnSpPr>
            <a:cxnSpLocks noChangeShapeType="1"/>
            <a:stCxn id="527364" idx="3"/>
            <a:endCxn id="527367" idx="0"/>
          </p:cNvCxnSpPr>
          <p:nvPr/>
        </p:nvCxnSpPr>
        <p:spPr bwMode="auto">
          <a:xfrm flipH="1">
            <a:off x="4838700" y="2611438"/>
            <a:ext cx="246063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7374" name="AutoShape 14"/>
          <p:cNvCxnSpPr>
            <a:cxnSpLocks noChangeShapeType="1"/>
            <a:stCxn id="527369" idx="7"/>
            <a:endCxn id="527368" idx="3"/>
          </p:cNvCxnSpPr>
          <p:nvPr/>
        </p:nvCxnSpPr>
        <p:spPr bwMode="auto">
          <a:xfrm flipV="1">
            <a:off x="3602038" y="1849438"/>
            <a:ext cx="4921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7375" name="AutoShape 15"/>
          <p:cNvCxnSpPr>
            <a:cxnSpLocks noChangeShapeType="1"/>
            <a:stCxn id="527368" idx="5"/>
            <a:endCxn id="527364" idx="1"/>
          </p:cNvCxnSpPr>
          <p:nvPr/>
        </p:nvCxnSpPr>
        <p:spPr bwMode="auto">
          <a:xfrm>
            <a:off x="4364038" y="1849438"/>
            <a:ext cx="720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7376" name="AutoShape 16"/>
          <p:cNvCxnSpPr>
            <a:cxnSpLocks noChangeShapeType="1"/>
            <a:stCxn id="527369" idx="3"/>
            <a:endCxn id="527370" idx="0"/>
          </p:cNvCxnSpPr>
          <p:nvPr/>
        </p:nvCxnSpPr>
        <p:spPr bwMode="auto">
          <a:xfrm flipH="1">
            <a:off x="3009900" y="26114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7377" name="Oval 17"/>
          <p:cNvSpPr>
            <a:spLocks noChangeArrowheads="1"/>
          </p:cNvSpPr>
          <p:nvPr/>
        </p:nvSpPr>
        <p:spPr bwMode="auto">
          <a:xfrm>
            <a:off x="3733800" y="3124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5</a:t>
            </a:r>
          </a:p>
        </p:txBody>
      </p:sp>
      <p:cxnSp>
        <p:nvCxnSpPr>
          <p:cNvPr id="527378" name="AutoShape 18"/>
          <p:cNvCxnSpPr>
            <a:cxnSpLocks noChangeShapeType="1"/>
            <a:stCxn id="527369" idx="5"/>
            <a:endCxn id="527377" idx="0"/>
          </p:cNvCxnSpPr>
          <p:nvPr/>
        </p:nvCxnSpPr>
        <p:spPr bwMode="auto">
          <a:xfrm>
            <a:off x="3602038" y="2611438"/>
            <a:ext cx="322262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7379" name="Oval 19"/>
          <p:cNvSpPr>
            <a:spLocks noChangeArrowheads="1"/>
          </p:cNvSpPr>
          <p:nvPr/>
        </p:nvSpPr>
        <p:spPr bwMode="auto">
          <a:xfrm>
            <a:off x="3429000" y="3810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cxnSp>
        <p:nvCxnSpPr>
          <p:cNvPr id="527380" name="AutoShape 20"/>
          <p:cNvCxnSpPr>
            <a:cxnSpLocks noChangeShapeType="1"/>
            <a:stCxn id="527377" idx="3"/>
            <a:endCxn id="527379" idx="0"/>
          </p:cNvCxnSpPr>
          <p:nvPr/>
        </p:nvCxnSpPr>
        <p:spPr bwMode="auto">
          <a:xfrm flipH="1">
            <a:off x="3619500" y="34496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7381" name="Text Box 21"/>
          <p:cNvSpPr txBox="1">
            <a:spLocks noChangeArrowheads="1"/>
          </p:cNvSpPr>
          <p:nvPr/>
        </p:nvSpPr>
        <p:spPr bwMode="auto">
          <a:xfrm>
            <a:off x="3124200" y="5257800"/>
            <a:ext cx="54927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dirty="0"/>
              <a:t>«Οι θυγατρικοί κόμβοι ενός </a:t>
            </a:r>
            <a:r>
              <a:rPr lang="el-GR" sz="1600" dirty="0" smtClean="0"/>
              <a:t>κόκκινου </a:t>
            </a:r>
            <a:r>
              <a:rPr lang="el-GR" sz="1600" dirty="0"/>
              <a:t>κόμβου είναι </a:t>
            </a:r>
            <a:r>
              <a:rPr lang="el-GR" sz="1600" dirty="0" smtClean="0"/>
              <a:t>μαύροι»</a:t>
            </a:r>
            <a:endParaRPr lang="el-GR" sz="1600" dirty="0"/>
          </a:p>
        </p:txBody>
      </p:sp>
      <p:sp>
        <p:nvSpPr>
          <p:cNvPr id="527382" name="Text Box 22"/>
          <p:cNvSpPr txBox="1">
            <a:spLocks noChangeArrowheads="1"/>
          </p:cNvSpPr>
          <p:nvPr/>
        </p:nvSpPr>
        <p:spPr bwMode="auto">
          <a:xfrm>
            <a:off x="228600" y="5257800"/>
            <a:ext cx="299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Παραβιάζεται στο 7 η συνθήκη</a:t>
            </a:r>
            <a:r>
              <a:rPr lang="en-US" sz="1600"/>
              <a:t>:</a:t>
            </a:r>
            <a:endParaRPr lang="el-GR" sz="1600"/>
          </a:p>
        </p:txBody>
      </p:sp>
      <p:sp>
        <p:nvSpPr>
          <p:cNvPr id="527385" name="Text Box 25"/>
          <p:cNvSpPr txBox="1">
            <a:spLocks noChangeArrowheads="1"/>
          </p:cNvSpPr>
          <p:nvPr/>
        </p:nvSpPr>
        <p:spPr bwMode="auto">
          <a:xfrm>
            <a:off x="638175" y="1371600"/>
            <a:ext cx="190817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/>
              <a:t>δεξιά περιστροφή</a:t>
            </a:r>
          </a:p>
          <a:p>
            <a:pPr algn="ctr"/>
            <a:r>
              <a:rPr lang="el-GR" sz="1600"/>
              <a:t>από 7 και</a:t>
            </a:r>
          </a:p>
          <a:p>
            <a:pPr algn="ctr"/>
            <a:r>
              <a:rPr lang="el-GR" sz="1600"/>
              <a:t>αλλαγή χρωμάτων </a:t>
            </a:r>
          </a:p>
        </p:txBody>
      </p:sp>
      <p:sp useBgFill="1">
        <p:nvSpPr>
          <p:cNvPr id="26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38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28388" name="Oval 4"/>
          <p:cNvSpPr>
            <a:spLocks noChangeArrowheads="1"/>
          </p:cNvSpPr>
          <p:nvPr/>
        </p:nvSpPr>
        <p:spPr bwMode="auto">
          <a:xfrm>
            <a:off x="5029200" y="2286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28389" name="Oval 5"/>
          <p:cNvSpPr>
            <a:spLocks noChangeArrowheads="1"/>
          </p:cNvSpPr>
          <p:nvPr/>
        </p:nvSpPr>
        <p:spPr bwMode="auto">
          <a:xfrm>
            <a:off x="5562600" y="3124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28390" name="Oval 6"/>
          <p:cNvSpPr>
            <a:spLocks noChangeArrowheads="1"/>
          </p:cNvSpPr>
          <p:nvPr/>
        </p:nvSpPr>
        <p:spPr bwMode="auto">
          <a:xfrm>
            <a:off x="5943600" y="3886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528391" name="Oval 7"/>
          <p:cNvSpPr>
            <a:spLocks noChangeArrowheads="1"/>
          </p:cNvSpPr>
          <p:nvPr/>
        </p:nvSpPr>
        <p:spPr bwMode="auto">
          <a:xfrm>
            <a:off x="4648200" y="3124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8</a:t>
            </a:r>
          </a:p>
        </p:txBody>
      </p:sp>
      <p:sp>
        <p:nvSpPr>
          <p:cNvPr id="528392" name="Oval 8"/>
          <p:cNvSpPr>
            <a:spLocks noChangeArrowheads="1"/>
          </p:cNvSpPr>
          <p:nvPr/>
        </p:nvSpPr>
        <p:spPr bwMode="auto">
          <a:xfrm>
            <a:off x="4038600" y="15240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28393" name="Oval 9"/>
          <p:cNvSpPr>
            <a:spLocks noChangeArrowheads="1"/>
          </p:cNvSpPr>
          <p:nvPr/>
        </p:nvSpPr>
        <p:spPr bwMode="auto">
          <a:xfrm>
            <a:off x="3276600" y="2286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2</a:t>
            </a:r>
          </a:p>
        </p:txBody>
      </p:sp>
      <p:sp>
        <p:nvSpPr>
          <p:cNvPr id="528394" name="Oval 10"/>
          <p:cNvSpPr>
            <a:spLocks noChangeArrowheads="1"/>
          </p:cNvSpPr>
          <p:nvPr/>
        </p:nvSpPr>
        <p:spPr bwMode="auto">
          <a:xfrm>
            <a:off x="2819400" y="30480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28395" name="AutoShape 11"/>
          <p:cNvCxnSpPr>
            <a:cxnSpLocks noChangeShapeType="1"/>
            <a:stCxn id="528388" idx="5"/>
            <a:endCxn id="528389" idx="0"/>
          </p:cNvCxnSpPr>
          <p:nvPr/>
        </p:nvCxnSpPr>
        <p:spPr bwMode="auto">
          <a:xfrm>
            <a:off x="5354638" y="2611438"/>
            <a:ext cx="398462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8396" name="AutoShape 12"/>
          <p:cNvCxnSpPr>
            <a:cxnSpLocks noChangeShapeType="1"/>
            <a:stCxn id="528389" idx="5"/>
            <a:endCxn id="528390" idx="0"/>
          </p:cNvCxnSpPr>
          <p:nvPr/>
        </p:nvCxnSpPr>
        <p:spPr bwMode="auto">
          <a:xfrm>
            <a:off x="5888038" y="34496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8397" name="AutoShape 13"/>
          <p:cNvCxnSpPr>
            <a:cxnSpLocks noChangeShapeType="1"/>
            <a:stCxn id="528388" idx="3"/>
            <a:endCxn id="528391" idx="0"/>
          </p:cNvCxnSpPr>
          <p:nvPr/>
        </p:nvCxnSpPr>
        <p:spPr bwMode="auto">
          <a:xfrm flipH="1">
            <a:off x="4838700" y="2611438"/>
            <a:ext cx="246063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8398" name="AutoShape 14"/>
          <p:cNvCxnSpPr>
            <a:cxnSpLocks noChangeShapeType="1"/>
            <a:stCxn id="528393" idx="7"/>
            <a:endCxn id="528392" idx="3"/>
          </p:cNvCxnSpPr>
          <p:nvPr/>
        </p:nvCxnSpPr>
        <p:spPr bwMode="auto">
          <a:xfrm flipV="1">
            <a:off x="3602038" y="1849438"/>
            <a:ext cx="4921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8399" name="AutoShape 15"/>
          <p:cNvCxnSpPr>
            <a:cxnSpLocks noChangeShapeType="1"/>
            <a:stCxn id="528392" idx="5"/>
            <a:endCxn id="528388" idx="1"/>
          </p:cNvCxnSpPr>
          <p:nvPr/>
        </p:nvCxnSpPr>
        <p:spPr bwMode="auto">
          <a:xfrm>
            <a:off x="4364038" y="1849438"/>
            <a:ext cx="720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8400" name="AutoShape 16"/>
          <p:cNvCxnSpPr>
            <a:cxnSpLocks noChangeShapeType="1"/>
            <a:stCxn id="528393" idx="3"/>
            <a:endCxn id="528394" idx="0"/>
          </p:cNvCxnSpPr>
          <p:nvPr/>
        </p:nvCxnSpPr>
        <p:spPr bwMode="auto">
          <a:xfrm flipH="1">
            <a:off x="3009900" y="26114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8401" name="Oval 17"/>
          <p:cNvSpPr>
            <a:spLocks noChangeArrowheads="1"/>
          </p:cNvSpPr>
          <p:nvPr/>
        </p:nvSpPr>
        <p:spPr bwMode="auto">
          <a:xfrm>
            <a:off x="3733800" y="3124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5</a:t>
            </a:r>
          </a:p>
        </p:txBody>
      </p:sp>
      <p:cxnSp>
        <p:nvCxnSpPr>
          <p:cNvPr id="528402" name="AutoShape 18"/>
          <p:cNvCxnSpPr>
            <a:cxnSpLocks noChangeShapeType="1"/>
            <a:stCxn id="528393" idx="5"/>
            <a:endCxn id="528401" idx="0"/>
          </p:cNvCxnSpPr>
          <p:nvPr/>
        </p:nvCxnSpPr>
        <p:spPr bwMode="auto">
          <a:xfrm>
            <a:off x="3602038" y="2611438"/>
            <a:ext cx="322262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8403" name="Oval 19"/>
          <p:cNvSpPr>
            <a:spLocks noChangeArrowheads="1"/>
          </p:cNvSpPr>
          <p:nvPr/>
        </p:nvSpPr>
        <p:spPr bwMode="auto">
          <a:xfrm>
            <a:off x="3429000" y="3810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cxnSp>
        <p:nvCxnSpPr>
          <p:cNvPr id="528404" name="AutoShape 20"/>
          <p:cNvCxnSpPr>
            <a:cxnSpLocks noChangeShapeType="1"/>
            <a:stCxn id="528401" idx="3"/>
            <a:endCxn id="528403" idx="0"/>
          </p:cNvCxnSpPr>
          <p:nvPr/>
        </p:nvCxnSpPr>
        <p:spPr bwMode="auto">
          <a:xfrm flipH="1">
            <a:off x="3619500" y="34496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28407" name="Text Box 23"/>
          <p:cNvSpPr txBox="1">
            <a:spLocks noChangeArrowheads="1"/>
          </p:cNvSpPr>
          <p:nvPr/>
        </p:nvSpPr>
        <p:spPr bwMode="auto">
          <a:xfrm>
            <a:off x="180166" y="1371600"/>
            <a:ext cx="285276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dirty="0"/>
              <a:t>έγκυρο </a:t>
            </a:r>
            <a:r>
              <a:rPr lang="el-GR" sz="1600" dirty="0" smtClean="0"/>
              <a:t>κοκκινόμαυρο </a:t>
            </a:r>
            <a:r>
              <a:rPr lang="el-GR" sz="1600" dirty="0"/>
              <a:t>δένδρο</a:t>
            </a:r>
          </a:p>
        </p:txBody>
      </p:sp>
      <p:sp useBgFill="1">
        <p:nvSpPr>
          <p:cNvPr id="2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5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33508" name="Oval 4"/>
          <p:cNvSpPr>
            <a:spLocks noChangeArrowheads="1"/>
          </p:cNvSpPr>
          <p:nvPr/>
        </p:nvSpPr>
        <p:spPr bwMode="auto">
          <a:xfrm>
            <a:off x="5029200" y="2286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33509" name="Oval 5"/>
          <p:cNvSpPr>
            <a:spLocks noChangeArrowheads="1"/>
          </p:cNvSpPr>
          <p:nvPr/>
        </p:nvSpPr>
        <p:spPr bwMode="auto">
          <a:xfrm>
            <a:off x="5562600" y="3124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</a:t>
            </a:r>
            <a:r>
              <a:rPr lang="el-G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3510" name="Oval 6"/>
          <p:cNvSpPr>
            <a:spLocks noChangeArrowheads="1"/>
          </p:cNvSpPr>
          <p:nvPr/>
        </p:nvSpPr>
        <p:spPr bwMode="auto">
          <a:xfrm>
            <a:off x="5943600" y="3886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533511" name="Oval 7"/>
          <p:cNvSpPr>
            <a:spLocks noChangeArrowheads="1"/>
          </p:cNvSpPr>
          <p:nvPr/>
        </p:nvSpPr>
        <p:spPr bwMode="auto">
          <a:xfrm>
            <a:off x="4648200" y="3124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8</a:t>
            </a:r>
          </a:p>
        </p:txBody>
      </p:sp>
      <p:sp>
        <p:nvSpPr>
          <p:cNvPr id="533512" name="Oval 8"/>
          <p:cNvSpPr>
            <a:spLocks noChangeArrowheads="1"/>
          </p:cNvSpPr>
          <p:nvPr/>
        </p:nvSpPr>
        <p:spPr bwMode="auto">
          <a:xfrm>
            <a:off x="4038600" y="15240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33513" name="Oval 9"/>
          <p:cNvSpPr>
            <a:spLocks noChangeArrowheads="1"/>
          </p:cNvSpPr>
          <p:nvPr/>
        </p:nvSpPr>
        <p:spPr bwMode="auto">
          <a:xfrm>
            <a:off x="3276600" y="2286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2</a:t>
            </a:r>
          </a:p>
        </p:txBody>
      </p:sp>
      <p:sp>
        <p:nvSpPr>
          <p:cNvPr id="533514" name="Oval 10"/>
          <p:cNvSpPr>
            <a:spLocks noChangeArrowheads="1"/>
          </p:cNvSpPr>
          <p:nvPr/>
        </p:nvSpPr>
        <p:spPr bwMode="auto">
          <a:xfrm>
            <a:off x="2819400" y="30480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533515" name="AutoShape 11"/>
          <p:cNvCxnSpPr>
            <a:cxnSpLocks noChangeShapeType="1"/>
            <a:stCxn id="533508" idx="5"/>
            <a:endCxn id="533509" idx="0"/>
          </p:cNvCxnSpPr>
          <p:nvPr/>
        </p:nvCxnSpPr>
        <p:spPr bwMode="auto">
          <a:xfrm>
            <a:off x="5354638" y="2611438"/>
            <a:ext cx="398462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3516" name="AutoShape 12"/>
          <p:cNvCxnSpPr>
            <a:cxnSpLocks noChangeShapeType="1"/>
            <a:stCxn id="533509" idx="5"/>
            <a:endCxn id="533510" idx="0"/>
          </p:cNvCxnSpPr>
          <p:nvPr/>
        </p:nvCxnSpPr>
        <p:spPr bwMode="auto">
          <a:xfrm>
            <a:off x="5888038" y="34496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3517" name="AutoShape 13"/>
          <p:cNvCxnSpPr>
            <a:cxnSpLocks noChangeShapeType="1"/>
            <a:stCxn id="533508" idx="3"/>
            <a:endCxn id="533511" idx="0"/>
          </p:cNvCxnSpPr>
          <p:nvPr/>
        </p:nvCxnSpPr>
        <p:spPr bwMode="auto">
          <a:xfrm flipH="1">
            <a:off x="4838700" y="2611438"/>
            <a:ext cx="246063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3518" name="AutoShape 14"/>
          <p:cNvCxnSpPr>
            <a:cxnSpLocks noChangeShapeType="1"/>
            <a:stCxn id="533513" idx="7"/>
            <a:endCxn id="533512" idx="3"/>
          </p:cNvCxnSpPr>
          <p:nvPr/>
        </p:nvCxnSpPr>
        <p:spPr bwMode="auto">
          <a:xfrm flipV="1">
            <a:off x="3602038" y="1849438"/>
            <a:ext cx="4921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3519" name="AutoShape 15"/>
          <p:cNvCxnSpPr>
            <a:cxnSpLocks noChangeShapeType="1"/>
            <a:stCxn id="533512" idx="5"/>
            <a:endCxn id="533508" idx="1"/>
          </p:cNvCxnSpPr>
          <p:nvPr/>
        </p:nvCxnSpPr>
        <p:spPr bwMode="auto">
          <a:xfrm>
            <a:off x="4364038" y="1849438"/>
            <a:ext cx="720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3520" name="AutoShape 16"/>
          <p:cNvCxnSpPr>
            <a:cxnSpLocks noChangeShapeType="1"/>
            <a:stCxn id="533513" idx="3"/>
            <a:endCxn id="533514" idx="0"/>
          </p:cNvCxnSpPr>
          <p:nvPr/>
        </p:nvCxnSpPr>
        <p:spPr bwMode="auto">
          <a:xfrm flipH="1">
            <a:off x="3009900" y="26114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3521" name="Oval 17"/>
          <p:cNvSpPr>
            <a:spLocks noChangeArrowheads="1"/>
          </p:cNvSpPr>
          <p:nvPr/>
        </p:nvSpPr>
        <p:spPr bwMode="auto">
          <a:xfrm>
            <a:off x="3733800" y="3124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rgbClr val="EAEAEA"/>
                </a:solidFill>
              </a:rPr>
              <a:t>5</a:t>
            </a:r>
          </a:p>
        </p:txBody>
      </p:sp>
      <p:cxnSp>
        <p:nvCxnSpPr>
          <p:cNvPr id="533522" name="AutoShape 18"/>
          <p:cNvCxnSpPr>
            <a:cxnSpLocks noChangeShapeType="1"/>
            <a:stCxn id="533513" idx="5"/>
            <a:endCxn id="533521" idx="0"/>
          </p:cNvCxnSpPr>
          <p:nvPr/>
        </p:nvCxnSpPr>
        <p:spPr bwMode="auto">
          <a:xfrm>
            <a:off x="3602038" y="2611438"/>
            <a:ext cx="322262" cy="512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3523" name="Oval 19"/>
          <p:cNvSpPr>
            <a:spLocks noChangeArrowheads="1"/>
          </p:cNvSpPr>
          <p:nvPr/>
        </p:nvSpPr>
        <p:spPr bwMode="auto">
          <a:xfrm>
            <a:off x="3429000" y="3810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cxnSp>
        <p:nvCxnSpPr>
          <p:cNvPr id="533524" name="AutoShape 20"/>
          <p:cNvCxnSpPr>
            <a:cxnSpLocks noChangeShapeType="1"/>
            <a:stCxn id="533521" idx="3"/>
            <a:endCxn id="533523" idx="0"/>
          </p:cNvCxnSpPr>
          <p:nvPr/>
        </p:nvCxnSpPr>
        <p:spPr bwMode="auto">
          <a:xfrm flipH="1">
            <a:off x="3619500" y="34496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3525" name="Text Box 21"/>
          <p:cNvSpPr txBox="1">
            <a:spLocks noChangeArrowheads="1"/>
          </p:cNvSpPr>
          <p:nvPr/>
        </p:nvSpPr>
        <p:spPr bwMode="auto">
          <a:xfrm>
            <a:off x="180166" y="1371600"/>
            <a:ext cx="285276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dirty="0"/>
              <a:t>έγκυρο </a:t>
            </a:r>
            <a:r>
              <a:rPr lang="el-GR" sz="1600" dirty="0" smtClean="0"/>
              <a:t>κοκκινόμαυρο </a:t>
            </a:r>
            <a:r>
              <a:rPr lang="el-GR" sz="1600" dirty="0"/>
              <a:t>δένδρο</a:t>
            </a:r>
          </a:p>
        </p:txBody>
      </p:sp>
      <p:sp>
        <p:nvSpPr>
          <p:cNvPr id="533526" name="Text Box 22"/>
          <p:cNvSpPr txBox="1">
            <a:spLocks noChangeArrowheads="1"/>
          </p:cNvSpPr>
          <p:nvPr/>
        </p:nvSpPr>
        <p:spPr bwMode="auto">
          <a:xfrm>
            <a:off x="517525" y="4708525"/>
            <a:ext cx="6610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Σε κάθε βήμα μεταφέρουμε την παραβίαση κατά ένα επίπεδο πιο πάνω</a:t>
            </a:r>
          </a:p>
        </p:txBody>
      </p:sp>
      <p:pic>
        <p:nvPicPr>
          <p:cNvPr id="533528" name="Picture 2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6975" y="5219700"/>
            <a:ext cx="1185863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33529" name="Text Box 25"/>
          <p:cNvSpPr txBox="1">
            <a:spLocks noChangeArrowheads="1"/>
          </p:cNvSpPr>
          <p:nvPr/>
        </p:nvSpPr>
        <p:spPr bwMode="auto">
          <a:xfrm>
            <a:off x="3648075" y="5149850"/>
            <a:ext cx="23526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βήματα αποκατάστασης</a:t>
            </a:r>
          </a:p>
        </p:txBody>
      </p:sp>
      <p:sp useBgFill="1">
        <p:nvSpPr>
          <p:cNvPr id="27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32501" name="Text Box 21"/>
          <p:cNvSpPr txBox="1">
            <a:spLocks noChangeArrowheads="1"/>
          </p:cNvSpPr>
          <p:nvPr/>
        </p:nvSpPr>
        <p:spPr bwMode="auto">
          <a:xfrm>
            <a:off x="304800" y="3657600"/>
            <a:ext cx="158928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 smtClean="0"/>
              <a:t>Συμβολισμός</a:t>
            </a:r>
            <a:r>
              <a:rPr lang="en-US" dirty="0" smtClean="0"/>
              <a:t>:</a:t>
            </a:r>
            <a:endParaRPr lang="el-GR" dirty="0"/>
          </a:p>
        </p:txBody>
      </p:sp>
      <p:grpSp>
        <p:nvGrpSpPr>
          <p:cNvPr id="532502" name="Group 22"/>
          <p:cNvGrpSpPr>
            <a:grpSpLocks/>
          </p:cNvGrpSpPr>
          <p:nvPr/>
        </p:nvGrpSpPr>
        <p:grpSpPr bwMode="auto">
          <a:xfrm>
            <a:off x="1714500" y="4191000"/>
            <a:ext cx="533400" cy="838200"/>
            <a:chOff x="960" y="2160"/>
            <a:chExt cx="336" cy="528"/>
          </a:xfrm>
        </p:grpSpPr>
        <p:sp>
          <p:nvSpPr>
            <p:cNvPr id="532503" name="AutoShape 23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2504" name="Oval 24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32505" name="Text Box 25"/>
          <p:cNvSpPr txBox="1">
            <a:spLocks noChangeArrowheads="1"/>
          </p:cNvSpPr>
          <p:nvPr/>
        </p:nvSpPr>
        <p:spPr bwMode="auto">
          <a:xfrm>
            <a:off x="2362200" y="4419600"/>
            <a:ext cx="36805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 err="1" smtClean="0"/>
              <a:t>υποδένδρο</a:t>
            </a:r>
            <a:r>
              <a:rPr lang="el-GR" dirty="0" smtClean="0"/>
              <a:t> </a:t>
            </a:r>
            <a:r>
              <a:rPr lang="el-GR" dirty="0"/>
              <a:t>με </a:t>
            </a:r>
            <a:r>
              <a:rPr lang="el-GR" dirty="0" smtClean="0"/>
              <a:t>μαύρο </a:t>
            </a:r>
            <a:r>
              <a:rPr lang="el-GR" dirty="0"/>
              <a:t>ριζικό κόμβο</a:t>
            </a:r>
          </a:p>
        </p:txBody>
      </p:sp>
      <p:sp>
        <p:nvSpPr>
          <p:cNvPr id="532506" name="Text Box 26"/>
          <p:cNvSpPr txBox="1">
            <a:spLocks noChangeArrowheads="1"/>
          </p:cNvSpPr>
          <p:nvPr/>
        </p:nvSpPr>
        <p:spPr bwMode="auto">
          <a:xfrm>
            <a:off x="1524000" y="5622925"/>
            <a:ext cx="427572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όλα τα             έχουν το ίδιο </a:t>
            </a:r>
            <a:r>
              <a:rPr lang="el-GR" dirty="0" smtClean="0"/>
              <a:t>μαύρο </a:t>
            </a:r>
            <a:r>
              <a:rPr lang="el-GR" dirty="0"/>
              <a:t>ύψος</a:t>
            </a:r>
          </a:p>
        </p:txBody>
      </p:sp>
      <p:grpSp>
        <p:nvGrpSpPr>
          <p:cNvPr id="532507" name="Group 27"/>
          <p:cNvGrpSpPr>
            <a:grpSpLocks/>
          </p:cNvGrpSpPr>
          <p:nvPr/>
        </p:nvGrpSpPr>
        <p:grpSpPr bwMode="auto">
          <a:xfrm>
            <a:off x="2357437" y="5410200"/>
            <a:ext cx="533400" cy="838200"/>
            <a:chOff x="960" y="2160"/>
            <a:chExt cx="336" cy="528"/>
          </a:xfrm>
        </p:grpSpPr>
        <p:sp>
          <p:nvSpPr>
            <p:cNvPr id="532508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2509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" name="13 - Ορθογώνιο"/>
          <p:cNvSpPr/>
          <p:nvPr/>
        </p:nvSpPr>
        <p:spPr>
          <a:xfrm>
            <a:off x="304800" y="1447800"/>
            <a:ext cx="556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Διακρίνουμε περιπτώσεις</a:t>
            </a:r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Για απλότητα, υποθέτουμε ότι ο πατέρας του </a:t>
            </a:r>
            <a:r>
              <a:rPr lang="el-GR" b="1" dirty="0" smtClean="0"/>
              <a:t>x</a:t>
            </a:r>
            <a:r>
              <a:rPr lang="el-GR" dirty="0" smtClean="0"/>
              <a:t> είναι αριστερό παιδί του πατέρα του (εργαζόμαστε συμμετρικά εάν είναι δεξί παιδί).</a:t>
            </a:r>
            <a:endParaRPr lang="el-GR" dirty="0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7696200" y="990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6553200" y="1524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b="1" dirty="0"/>
          </a:p>
        </p:txBody>
      </p:sp>
      <p:cxnSp>
        <p:nvCxnSpPr>
          <p:cNvPr id="18" name="AutoShape 14"/>
          <p:cNvCxnSpPr>
            <a:cxnSpLocks noChangeShapeType="1"/>
            <a:stCxn id="17" idx="7"/>
            <a:endCxn id="16" idx="3"/>
          </p:cNvCxnSpPr>
          <p:nvPr/>
        </p:nvCxnSpPr>
        <p:spPr bwMode="auto">
          <a:xfrm flipV="1">
            <a:off x="6878638" y="1316038"/>
            <a:ext cx="873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  <a:stCxn id="17" idx="3"/>
            <a:endCxn id="26" idx="0"/>
          </p:cNvCxnSpPr>
          <p:nvPr/>
        </p:nvCxnSpPr>
        <p:spPr bwMode="auto">
          <a:xfrm flipH="1">
            <a:off x="6438900" y="1849438"/>
            <a:ext cx="1698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18"/>
          <p:cNvCxnSpPr>
            <a:cxnSpLocks noChangeShapeType="1"/>
            <a:stCxn id="17" idx="5"/>
            <a:endCxn id="21" idx="0"/>
          </p:cNvCxnSpPr>
          <p:nvPr/>
        </p:nvCxnSpPr>
        <p:spPr bwMode="auto">
          <a:xfrm>
            <a:off x="6878638" y="1849438"/>
            <a:ext cx="474662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7162800" y="2133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b="1" dirty="0"/>
          </a:p>
        </p:txBody>
      </p:sp>
      <p:cxnSp>
        <p:nvCxnSpPr>
          <p:cNvPr id="22" name="AutoShape 22"/>
          <p:cNvCxnSpPr>
            <a:cxnSpLocks noChangeShapeType="1"/>
            <a:stCxn id="21" idx="3"/>
            <a:endCxn id="29" idx="0"/>
          </p:cNvCxnSpPr>
          <p:nvPr/>
        </p:nvCxnSpPr>
        <p:spPr bwMode="auto">
          <a:xfrm flipH="1">
            <a:off x="7048500" y="24588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" name="AutoShape 23"/>
          <p:cNvCxnSpPr>
            <a:cxnSpLocks noChangeShapeType="1"/>
            <a:stCxn id="21" idx="5"/>
            <a:endCxn id="32" idx="0"/>
          </p:cNvCxnSpPr>
          <p:nvPr/>
        </p:nvCxnSpPr>
        <p:spPr bwMode="auto">
          <a:xfrm>
            <a:off x="7488238" y="24590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6172200" y="1981200"/>
            <a:ext cx="533400" cy="838200"/>
            <a:chOff x="960" y="2160"/>
            <a:chExt cx="336" cy="528"/>
          </a:xfrm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6781800" y="2667000"/>
            <a:ext cx="533400" cy="838200"/>
            <a:chOff x="960" y="2160"/>
            <a:chExt cx="336" cy="528"/>
          </a:xfrm>
        </p:grpSpPr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7391400" y="2667000"/>
            <a:ext cx="533400" cy="838200"/>
            <a:chOff x="960" y="2160"/>
            <a:chExt cx="336" cy="528"/>
          </a:xfrm>
        </p:grpSpPr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34" name="3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2209800"/>
            <a:ext cx="152400" cy="12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4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30436" name="Oval 4"/>
          <p:cNvSpPr>
            <a:spLocks noChangeArrowheads="1"/>
          </p:cNvSpPr>
          <p:nvPr/>
        </p:nvSpPr>
        <p:spPr bwMode="auto">
          <a:xfrm>
            <a:off x="2895600" y="3429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D</a:t>
            </a:r>
            <a:endParaRPr lang="el-GR" b="1">
              <a:solidFill>
                <a:srgbClr val="000000"/>
              </a:solidFill>
            </a:endParaRPr>
          </a:p>
        </p:txBody>
      </p:sp>
      <p:sp>
        <p:nvSpPr>
          <p:cNvPr id="530440" name="Oval 8"/>
          <p:cNvSpPr>
            <a:spLocks noChangeArrowheads="1"/>
          </p:cNvSpPr>
          <p:nvPr/>
        </p:nvSpPr>
        <p:spPr bwMode="auto">
          <a:xfrm>
            <a:off x="2133600" y="2895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530441" name="Oval 9"/>
          <p:cNvSpPr>
            <a:spLocks noChangeArrowheads="1"/>
          </p:cNvSpPr>
          <p:nvPr/>
        </p:nvSpPr>
        <p:spPr bwMode="auto">
          <a:xfrm>
            <a:off x="990600" y="3429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</a:t>
            </a:r>
            <a:endParaRPr lang="el-GR" b="1"/>
          </a:p>
        </p:txBody>
      </p:sp>
      <p:cxnSp>
        <p:nvCxnSpPr>
          <p:cNvPr id="530443" name="AutoShape 11"/>
          <p:cNvCxnSpPr>
            <a:cxnSpLocks noChangeShapeType="1"/>
            <a:stCxn id="530436" idx="5"/>
            <a:endCxn id="530470" idx="0"/>
          </p:cNvCxnSpPr>
          <p:nvPr/>
        </p:nvCxnSpPr>
        <p:spPr bwMode="auto">
          <a:xfrm>
            <a:off x="3221038" y="3754438"/>
            <a:ext cx="1698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45" name="AutoShape 13"/>
          <p:cNvCxnSpPr>
            <a:cxnSpLocks noChangeShapeType="1"/>
            <a:stCxn id="530436" idx="3"/>
            <a:endCxn id="530467" idx="0"/>
          </p:cNvCxnSpPr>
          <p:nvPr/>
        </p:nvCxnSpPr>
        <p:spPr bwMode="auto">
          <a:xfrm flipH="1">
            <a:off x="2781300" y="3754438"/>
            <a:ext cx="1698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46" name="AutoShape 14"/>
          <p:cNvCxnSpPr>
            <a:cxnSpLocks noChangeShapeType="1"/>
            <a:stCxn id="530441" idx="7"/>
            <a:endCxn id="530440" idx="3"/>
          </p:cNvCxnSpPr>
          <p:nvPr/>
        </p:nvCxnSpPr>
        <p:spPr bwMode="auto">
          <a:xfrm flipV="1">
            <a:off x="1316038" y="3221038"/>
            <a:ext cx="873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47" name="AutoShape 15"/>
          <p:cNvCxnSpPr>
            <a:cxnSpLocks noChangeShapeType="1"/>
            <a:stCxn id="530440" idx="5"/>
            <a:endCxn id="530436" idx="1"/>
          </p:cNvCxnSpPr>
          <p:nvPr/>
        </p:nvCxnSpPr>
        <p:spPr bwMode="auto">
          <a:xfrm>
            <a:off x="2459038" y="3221038"/>
            <a:ext cx="492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48" name="AutoShape 16"/>
          <p:cNvCxnSpPr>
            <a:cxnSpLocks noChangeShapeType="1"/>
            <a:stCxn id="530441" idx="3"/>
            <a:endCxn id="530457" idx="0"/>
          </p:cNvCxnSpPr>
          <p:nvPr/>
        </p:nvCxnSpPr>
        <p:spPr bwMode="auto">
          <a:xfrm flipH="1">
            <a:off x="876300" y="3754438"/>
            <a:ext cx="1698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50" name="AutoShape 18"/>
          <p:cNvCxnSpPr>
            <a:cxnSpLocks noChangeShapeType="1"/>
            <a:stCxn id="530441" idx="5"/>
            <a:endCxn id="530451" idx="0"/>
          </p:cNvCxnSpPr>
          <p:nvPr/>
        </p:nvCxnSpPr>
        <p:spPr bwMode="auto">
          <a:xfrm>
            <a:off x="1316038" y="3754438"/>
            <a:ext cx="474662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0451" name="Oval 19"/>
          <p:cNvSpPr>
            <a:spLocks noChangeArrowheads="1"/>
          </p:cNvSpPr>
          <p:nvPr/>
        </p:nvSpPr>
        <p:spPr bwMode="auto">
          <a:xfrm>
            <a:off x="1600200" y="4038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</a:t>
            </a:r>
            <a:endParaRPr lang="el-GR" b="1"/>
          </a:p>
        </p:txBody>
      </p:sp>
      <p:sp>
        <p:nvSpPr>
          <p:cNvPr id="530453" name="Text Box 21"/>
          <p:cNvSpPr txBox="1">
            <a:spLocks noChangeArrowheads="1"/>
          </p:cNvSpPr>
          <p:nvPr/>
        </p:nvSpPr>
        <p:spPr bwMode="auto">
          <a:xfrm>
            <a:off x="352538" y="838200"/>
            <a:ext cx="60154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/>
              <a:t>Αποκατάσταση</a:t>
            </a:r>
            <a:r>
              <a:rPr lang="en-US" sz="1600" b="1" dirty="0" smtClean="0"/>
              <a:t> </a:t>
            </a:r>
            <a:r>
              <a:rPr lang="el-GR" sz="1600" b="1" dirty="0" smtClean="0"/>
              <a:t>ιδιοτήτων χρωματισμού μετά από εισαγωγή</a:t>
            </a:r>
            <a:endParaRPr lang="el-GR" sz="1600" b="1" dirty="0"/>
          </a:p>
        </p:txBody>
      </p:sp>
      <p:cxnSp>
        <p:nvCxnSpPr>
          <p:cNvPr id="530454" name="AutoShape 22"/>
          <p:cNvCxnSpPr>
            <a:cxnSpLocks noChangeShapeType="1"/>
            <a:stCxn id="530451" idx="3"/>
            <a:endCxn id="530461" idx="0"/>
          </p:cNvCxnSpPr>
          <p:nvPr/>
        </p:nvCxnSpPr>
        <p:spPr bwMode="auto">
          <a:xfrm flipH="1">
            <a:off x="1485900" y="43638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55" name="AutoShape 23"/>
          <p:cNvCxnSpPr>
            <a:cxnSpLocks noChangeShapeType="1"/>
            <a:stCxn id="530451" idx="5"/>
            <a:endCxn id="530464" idx="0"/>
          </p:cNvCxnSpPr>
          <p:nvPr/>
        </p:nvCxnSpPr>
        <p:spPr bwMode="auto">
          <a:xfrm>
            <a:off x="1925638" y="43640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530458" name="Group 26"/>
          <p:cNvGrpSpPr>
            <a:grpSpLocks/>
          </p:cNvGrpSpPr>
          <p:nvPr/>
        </p:nvGrpSpPr>
        <p:grpSpPr bwMode="auto">
          <a:xfrm>
            <a:off x="609600" y="3886200"/>
            <a:ext cx="533400" cy="838200"/>
            <a:chOff x="960" y="2160"/>
            <a:chExt cx="336" cy="528"/>
          </a:xfrm>
        </p:grpSpPr>
        <p:sp>
          <p:nvSpPr>
            <p:cNvPr id="530456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457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0459" name="Group 27"/>
          <p:cNvGrpSpPr>
            <a:grpSpLocks/>
          </p:cNvGrpSpPr>
          <p:nvPr/>
        </p:nvGrpSpPr>
        <p:grpSpPr bwMode="auto">
          <a:xfrm>
            <a:off x="1219200" y="4572000"/>
            <a:ext cx="533400" cy="838200"/>
            <a:chOff x="960" y="2160"/>
            <a:chExt cx="336" cy="528"/>
          </a:xfrm>
        </p:grpSpPr>
        <p:sp>
          <p:nvSpPr>
            <p:cNvPr id="530460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461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0462" name="Group 30"/>
          <p:cNvGrpSpPr>
            <a:grpSpLocks/>
          </p:cNvGrpSpPr>
          <p:nvPr/>
        </p:nvGrpSpPr>
        <p:grpSpPr bwMode="auto">
          <a:xfrm>
            <a:off x="1828800" y="4572000"/>
            <a:ext cx="533400" cy="838200"/>
            <a:chOff x="960" y="2160"/>
            <a:chExt cx="336" cy="528"/>
          </a:xfrm>
        </p:grpSpPr>
        <p:sp>
          <p:nvSpPr>
            <p:cNvPr id="530463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464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0465" name="Group 33"/>
          <p:cNvGrpSpPr>
            <a:grpSpLocks/>
          </p:cNvGrpSpPr>
          <p:nvPr/>
        </p:nvGrpSpPr>
        <p:grpSpPr bwMode="auto">
          <a:xfrm>
            <a:off x="2514600" y="3886200"/>
            <a:ext cx="533400" cy="838200"/>
            <a:chOff x="960" y="2160"/>
            <a:chExt cx="336" cy="528"/>
          </a:xfrm>
        </p:grpSpPr>
        <p:sp>
          <p:nvSpPr>
            <p:cNvPr id="530466" name="AutoShape 3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467" name="Oval 3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0468" name="Group 36"/>
          <p:cNvGrpSpPr>
            <a:grpSpLocks/>
          </p:cNvGrpSpPr>
          <p:nvPr/>
        </p:nvGrpSpPr>
        <p:grpSpPr bwMode="auto">
          <a:xfrm>
            <a:off x="3124200" y="3886200"/>
            <a:ext cx="533400" cy="838200"/>
            <a:chOff x="960" y="2160"/>
            <a:chExt cx="336" cy="528"/>
          </a:xfrm>
        </p:grpSpPr>
        <p:sp>
          <p:nvSpPr>
            <p:cNvPr id="530469" name="AutoShape 37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470" name="Oval 38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30471" name="AutoShape 39"/>
          <p:cNvSpPr>
            <a:spLocks noChangeArrowheads="1"/>
          </p:cNvSpPr>
          <p:nvPr/>
        </p:nvSpPr>
        <p:spPr bwMode="auto">
          <a:xfrm>
            <a:off x="3962400" y="37338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60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0472" name="Oval 40"/>
          <p:cNvSpPr>
            <a:spLocks noChangeArrowheads="1"/>
          </p:cNvSpPr>
          <p:nvPr/>
        </p:nvSpPr>
        <p:spPr bwMode="auto">
          <a:xfrm>
            <a:off x="7239000" y="34290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530473" name="Oval 41"/>
          <p:cNvSpPr>
            <a:spLocks noChangeArrowheads="1"/>
          </p:cNvSpPr>
          <p:nvPr/>
        </p:nvSpPr>
        <p:spPr bwMode="auto">
          <a:xfrm>
            <a:off x="6477000" y="2895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</a:t>
            </a:r>
            <a:endParaRPr lang="el-GR" b="1"/>
          </a:p>
        </p:txBody>
      </p:sp>
      <p:sp>
        <p:nvSpPr>
          <p:cNvPr id="530474" name="Oval 42"/>
          <p:cNvSpPr>
            <a:spLocks noChangeArrowheads="1"/>
          </p:cNvSpPr>
          <p:nvPr/>
        </p:nvSpPr>
        <p:spPr bwMode="auto">
          <a:xfrm>
            <a:off x="5334000" y="34290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</a:t>
            </a:r>
            <a:endParaRPr lang="el-GR" b="1">
              <a:solidFill>
                <a:schemeClr val="bg1"/>
              </a:solidFill>
            </a:endParaRPr>
          </a:p>
        </p:txBody>
      </p:sp>
      <p:cxnSp>
        <p:nvCxnSpPr>
          <p:cNvPr id="530475" name="AutoShape 43"/>
          <p:cNvCxnSpPr>
            <a:cxnSpLocks noChangeShapeType="1"/>
            <a:stCxn id="530472" idx="5"/>
            <a:endCxn id="530498" idx="0"/>
          </p:cNvCxnSpPr>
          <p:nvPr/>
        </p:nvCxnSpPr>
        <p:spPr bwMode="auto">
          <a:xfrm>
            <a:off x="7564438" y="3754438"/>
            <a:ext cx="1698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76" name="AutoShape 44"/>
          <p:cNvCxnSpPr>
            <a:cxnSpLocks noChangeShapeType="1"/>
            <a:stCxn id="530472" idx="3"/>
            <a:endCxn id="530495" idx="0"/>
          </p:cNvCxnSpPr>
          <p:nvPr/>
        </p:nvCxnSpPr>
        <p:spPr bwMode="auto">
          <a:xfrm flipH="1">
            <a:off x="7124700" y="3754438"/>
            <a:ext cx="1698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77" name="AutoShape 45"/>
          <p:cNvCxnSpPr>
            <a:cxnSpLocks noChangeShapeType="1"/>
            <a:stCxn id="530474" idx="7"/>
            <a:endCxn id="530473" idx="3"/>
          </p:cNvCxnSpPr>
          <p:nvPr/>
        </p:nvCxnSpPr>
        <p:spPr bwMode="auto">
          <a:xfrm flipV="1">
            <a:off x="5659438" y="3221038"/>
            <a:ext cx="873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78" name="AutoShape 46"/>
          <p:cNvCxnSpPr>
            <a:cxnSpLocks noChangeShapeType="1"/>
            <a:stCxn id="530473" idx="5"/>
            <a:endCxn id="530472" idx="1"/>
          </p:cNvCxnSpPr>
          <p:nvPr/>
        </p:nvCxnSpPr>
        <p:spPr bwMode="auto">
          <a:xfrm>
            <a:off x="6802438" y="3221038"/>
            <a:ext cx="492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79" name="AutoShape 47"/>
          <p:cNvCxnSpPr>
            <a:cxnSpLocks noChangeShapeType="1"/>
            <a:stCxn id="530474" idx="3"/>
            <a:endCxn id="530486" idx="0"/>
          </p:cNvCxnSpPr>
          <p:nvPr/>
        </p:nvCxnSpPr>
        <p:spPr bwMode="auto">
          <a:xfrm flipH="1">
            <a:off x="5219700" y="3754438"/>
            <a:ext cx="1698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80" name="AutoShape 48"/>
          <p:cNvCxnSpPr>
            <a:cxnSpLocks noChangeShapeType="1"/>
            <a:stCxn id="530474" idx="5"/>
            <a:endCxn id="530481" idx="0"/>
          </p:cNvCxnSpPr>
          <p:nvPr/>
        </p:nvCxnSpPr>
        <p:spPr bwMode="auto">
          <a:xfrm>
            <a:off x="5659438" y="3754438"/>
            <a:ext cx="474662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0481" name="Oval 49"/>
          <p:cNvSpPr>
            <a:spLocks noChangeArrowheads="1"/>
          </p:cNvSpPr>
          <p:nvPr/>
        </p:nvSpPr>
        <p:spPr bwMode="auto">
          <a:xfrm>
            <a:off x="5943600" y="4038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</a:t>
            </a:r>
            <a:endParaRPr lang="el-GR" b="1"/>
          </a:p>
        </p:txBody>
      </p:sp>
      <p:cxnSp>
        <p:nvCxnSpPr>
          <p:cNvPr id="530482" name="AutoShape 50"/>
          <p:cNvCxnSpPr>
            <a:cxnSpLocks noChangeShapeType="1"/>
            <a:stCxn id="530481" idx="3"/>
            <a:endCxn id="530489" idx="0"/>
          </p:cNvCxnSpPr>
          <p:nvPr/>
        </p:nvCxnSpPr>
        <p:spPr bwMode="auto">
          <a:xfrm flipH="1">
            <a:off x="5829300" y="4364038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483" name="AutoShape 51"/>
          <p:cNvCxnSpPr>
            <a:cxnSpLocks noChangeShapeType="1"/>
            <a:stCxn id="530481" idx="5"/>
            <a:endCxn id="530492" idx="0"/>
          </p:cNvCxnSpPr>
          <p:nvPr/>
        </p:nvCxnSpPr>
        <p:spPr bwMode="auto">
          <a:xfrm>
            <a:off x="6269038" y="43640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530484" name="Group 52"/>
          <p:cNvGrpSpPr>
            <a:grpSpLocks/>
          </p:cNvGrpSpPr>
          <p:nvPr/>
        </p:nvGrpSpPr>
        <p:grpSpPr bwMode="auto">
          <a:xfrm>
            <a:off x="4953000" y="3886200"/>
            <a:ext cx="533400" cy="838200"/>
            <a:chOff x="960" y="2160"/>
            <a:chExt cx="336" cy="528"/>
          </a:xfrm>
        </p:grpSpPr>
        <p:sp>
          <p:nvSpPr>
            <p:cNvPr id="530485" name="AutoShape 53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486" name="Oval 54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0487" name="Group 55"/>
          <p:cNvGrpSpPr>
            <a:grpSpLocks/>
          </p:cNvGrpSpPr>
          <p:nvPr/>
        </p:nvGrpSpPr>
        <p:grpSpPr bwMode="auto">
          <a:xfrm>
            <a:off x="5562600" y="4572000"/>
            <a:ext cx="533400" cy="838200"/>
            <a:chOff x="960" y="2160"/>
            <a:chExt cx="336" cy="528"/>
          </a:xfrm>
        </p:grpSpPr>
        <p:sp>
          <p:nvSpPr>
            <p:cNvPr id="530488" name="AutoShape 56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489" name="Oval 57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0490" name="Group 58"/>
          <p:cNvGrpSpPr>
            <a:grpSpLocks/>
          </p:cNvGrpSpPr>
          <p:nvPr/>
        </p:nvGrpSpPr>
        <p:grpSpPr bwMode="auto">
          <a:xfrm>
            <a:off x="6172200" y="4572000"/>
            <a:ext cx="533400" cy="838200"/>
            <a:chOff x="960" y="2160"/>
            <a:chExt cx="336" cy="528"/>
          </a:xfrm>
        </p:grpSpPr>
        <p:sp>
          <p:nvSpPr>
            <p:cNvPr id="530491" name="AutoShape 59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492" name="Oval 60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0493" name="Group 61"/>
          <p:cNvGrpSpPr>
            <a:grpSpLocks/>
          </p:cNvGrpSpPr>
          <p:nvPr/>
        </p:nvGrpSpPr>
        <p:grpSpPr bwMode="auto">
          <a:xfrm>
            <a:off x="6858000" y="3886200"/>
            <a:ext cx="533400" cy="838200"/>
            <a:chOff x="960" y="2160"/>
            <a:chExt cx="336" cy="528"/>
          </a:xfrm>
        </p:grpSpPr>
        <p:sp>
          <p:nvSpPr>
            <p:cNvPr id="530494" name="AutoShape 62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495" name="Oval 63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0496" name="Group 64"/>
          <p:cNvGrpSpPr>
            <a:grpSpLocks/>
          </p:cNvGrpSpPr>
          <p:nvPr/>
        </p:nvGrpSpPr>
        <p:grpSpPr bwMode="auto">
          <a:xfrm>
            <a:off x="7467600" y="3886200"/>
            <a:ext cx="533400" cy="838200"/>
            <a:chOff x="960" y="2160"/>
            <a:chExt cx="336" cy="528"/>
          </a:xfrm>
        </p:grpSpPr>
        <p:sp>
          <p:nvSpPr>
            <p:cNvPr id="530497" name="AutoShape 65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498" name="Oval 66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30499" name="Text Box 67"/>
          <p:cNvSpPr txBox="1">
            <a:spLocks noChangeArrowheads="1"/>
          </p:cNvSpPr>
          <p:nvPr/>
        </p:nvSpPr>
        <p:spPr bwMode="auto">
          <a:xfrm>
            <a:off x="76200" y="3397250"/>
            <a:ext cx="3778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/>
              <a:t>α</a:t>
            </a:r>
            <a:r>
              <a:rPr lang="en-US" sz="1600" b="1"/>
              <a:t>)</a:t>
            </a:r>
            <a:endParaRPr lang="el-GR" sz="1600" b="1"/>
          </a:p>
        </p:txBody>
      </p:sp>
      <p:sp>
        <p:nvSpPr>
          <p:cNvPr id="120" name="119 - Ορθογώνιο"/>
          <p:cNvSpPr/>
          <p:nvPr/>
        </p:nvSpPr>
        <p:spPr>
          <a:xfrm>
            <a:off x="304800" y="13716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 smtClean="0"/>
              <a:t>Περίπτωση 1</a:t>
            </a:r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r>
              <a:rPr lang="el-GR" sz="1600" dirty="0" smtClean="0"/>
              <a:t>Ο θείος (κόμβος-αδελφός του πατέρα)</a:t>
            </a:r>
            <a:r>
              <a:rPr lang="en-US" sz="1600" dirty="0" smtClean="0"/>
              <a:t> </a:t>
            </a:r>
            <a:r>
              <a:rPr lang="el-GR" sz="1600" dirty="0" smtClean="0"/>
              <a:t>του </a:t>
            </a:r>
            <a:r>
              <a:rPr lang="en-US" sz="1600" b="1" dirty="0" smtClean="0"/>
              <a:t>x</a:t>
            </a:r>
            <a:r>
              <a:rPr lang="en-US" sz="1600" dirty="0" smtClean="0"/>
              <a:t> </a:t>
            </a:r>
            <a:r>
              <a:rPr lang="el-GR" sz="1600" dirty="0" smtClean="0"/>
              <a:t>έχει κόκκινο χρώμα: αλλάζουμε το χρώμα του</a:t>
            </a:r>
            <a:r>
              <a:rPr lang="en-US" sz="1600" dirty="0" smtClean="0"/>
              <a:t> </a:t>
            </a:r>
            <a:r>
              <a:rPr lang="el-GR" sz="1600" dirty="0" smtClean="0"/>
              <a:t>πατέρα και του θείου σε μαύρο και το χρώμα του</a:t>
            </a:r>
            <a:r>
              <a:rPr lang="en-US" sz="1600" dirty="0" smtClean="0"/>
              <a:t> </a:t>
            </a:r>
            <a:r>
              <a:rPr lang="el-GR" sz="1600" dirty="0" smtClean="0"/>
              <a:t>παππού σε κόκκινο.</a:t>
            </a:r>
            <a:r>
              <a:rPr lang="en-US" sz="1600" dirty="0" smtClean="0"/>
              <a:t> </a:t>
            </a:r>
            <a:r>
              <a:rPr lang="el-GR" sz="1600" dirty="0" smtClean="0"/>
              <a:t>Επαναλαμβάνουμε από τον κόμβο-παππού.</a:t>
            </a:r>
            <a:endParaRPr lang="el-GR" sz="1600" dirty="0"/>
          </a:p>
        </p:txBody>
      </p:sp>
      <p:pic>
        <p:nvPicPr>
          <p:cNvPr id="122" name="12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4114800"/>
            <a:ext cx="152400" cy="126492"/>
          </a:xfrm>
          <a:prstGeom prst="rect">
            <a:avLst/>
          </a:prstGeom>
          <a:noFill/>
        </p:spPr>
      </p:pic>
      <p:pic>
        <p:nvPicPr>
          <p:cNvPr id="123" name="12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114800"/>
            <a:ext cx="152400" cy="126492"/>
          </a:xfrm>
          <a:prstGeom prst="rect">
            <a:avLst/>
          </a:prstGeom>
          <a:noFill/>
        </p:spPr>
      </p:pic>
      <p:sp>
        <p:nvSpPr>
          <p:cNvPr id="124" name="123 - Ορθογώνιο"/>
          <p:cNvSpPr/>
          <p:nvPr/>
        </p:nvSpPr>
        <p:spPr>
          <a:xfrm>
            <a:off x="304800" y="581602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Εάν (λόγω συνεχούς εφαρμογής της περίπτωσης 1) φθάσουμε στη ρίζα, την χρωματίζουμε με μαύρο χρώμα και σταματάμε.</a:t>
            </a:r>
            <a:endParaRPr lang="el-GR" sz="1600" dirty="0"/>
          </a:p>
        </p:txBody>
      </p:sp>
      <p:pic>
        <p:nvPicPr>
          <p:cNvPr id="67" name="6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419600"/>
            <a:ext cx="152400" cy="126492"/>
          </a:xfrm>
          <a:prstGeom prst="rect">
            <a:avLst/>
          </a:prstGeom>
          <a:noFill/>
        </p:spPr>
      </p:pic>
      <p:pic>
        <p:nvPicPr>
          <p:cNvPr id="68" name="67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445508"/>
            <a:ext cx="152400" cy="126492"/>
          </a:xfrm>
          <a:prstGeom prst="rect">
            <a:avLst/>
          </a:prstGeom>
          <a:noFill/>
        </p:spPr>
      </p:pic>
      <p:pic>
        <p:nvPicPr>
          <p:cNvPr id="70" name="6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58646" y="5131308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71" name="7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89093" y="51054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73" name="7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24600" y="5155184"/>
            <a:ext cx="178816" cy="178816"/>
          </a:xfrm>
          <a:prstGeom prst="rect">
            <a:avLst/>
          </a:prstGeom>
          <a:noFill/>
          <a:ln/>
          <a:effectLst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1200" y="5155184"/>
            <a:ext cx="178816" cy="178816"/>
          </a:xfrm>
          <a:prstGeom prst="rect">
            <a:avLst/>
          </a:prstGeom>
          <a:noFill/>
          <a:ln/>
          <a:effectLst/>
        </p:spPr>
      </p:pic>
      <p:pic>
        <p:nvPicPr>
          <p:cNvPr id="76" name="75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4419600"/>
            <a:ext cx="127214" cy="203849"/>
          </a:xfrm>
          <a:prstGeom prst="rect">
            <a:avLst/>
          </a:prstGeom>
          <a:noFill/>
          <a:ln/>
          <a:effectLst/>
        </p:spPr>
      </p:pic>
      <p:pic>
        <p:nvPicPr>
          <p:cNvPr id="77" name="76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86600" y="4419600"/>
            <a:ext cx="127214" cy="203849"/>
          </a:xfrm>
          <a:prstGeom prst="rect">
            <a:avLst/>
          </a:prstGeom>
          <a:noFill/>
          <a:ln/>
          <a:effectLst/>
        </p:spPr>
      </p:pic>
      <p:pic>
        <p:nvPicPr>
          <p:cNvPr id="80" name="79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4520862"/>
            <a:ext cx="127338" cy="127338"/>
          </a:xfrm>
          <a:prstGeom prst="rect">
            <a:avLst/>
          </a:prstGeom>
          <a:noFill/>
          <a:ln/>
          <a:effectLst/>
        </p:spPr>
      </p:pic>
      <p:pic>
        <p:nvPicPr>
          <p:cNvPr id="81" name="80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2800" y="4520862"/>
            <a:ext cx="127338" cy="1273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4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30500" name="Oval 68"/>
          <p:cNvSpPr>
            <a:spLocks noChangeArrowheads="1"/>
          </p:cNvSpPr>
          <p:nvPr/>
        </p:nvSpPr>
        <p:spPr bwMode="auto">
          <a:xfrm>
            <a:off x="2895600" y="3429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D</a:t>
            </a:r>
            <a:endParaRPr lang="el-GR" b="1">
              <a:solidFill>
                <a:srgbClr val="000000"/>
              </a:solidFill>
            </a:endParaRPr>
          </a:p>
        </p:txBody>
      </p:sp>
      <p:sp>
        <p:nvSpPr>
          <p:cNvPr id="530501" name="Oval 69"/>
          <p:cNvSpPr>
            <a:spLocks noChangeArrowheads="1"/>
          </p:cNvSpPr>
          <p:nvPr/>
        </p:nvSpPr>
        <p:spPr bwMode="auto">
          <a:xfrm>
            <a:off x="2133600" y="2895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530502" name="Oval 70"/>
          <p:cNvSpPr>
            <a:spLocks noChangeArrowheads="1"/>
          </p:cNvSpPr>
          <p:nvPr/>
        </p:nvSpPr>
        <p:spPr bwMode="auto">
          <a:xfrm>
            <a:off x="990600" y="34290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Β</a:t>
            </a:r>
          </a:p>
        </p:txBody>
      </p:sp>
      <p:cxnSp>
        <p:nvCxnSpPr>
          <p:cNvPr id="530503" name="AutoShape 71"/>
          <p:cNvCxnSpPr>
            <a:cxnSpLocks noChangeShapeType="1"/>
            <a:stCxn id="530500" idx="5"/>
            <a:endCxn id="530526" idx="0"/>
          </p:cNvCxnSpPr>
          <p:nvPr/>
        </p:nvCxnSpPr>
        <p:spPr bwMode="auto">
          <a:xfrm>
            <a:off x="3221038" y="3754438"/>
            <a:ext cx="1698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04" name="AutoShape 72"/>
          <p:cNvCxnSpPr>
            <a:cxnSpLocks noChangeShapeType="1"/>
            <a:stCxn id="530500" idx="3"/>
            <a:endCxn id="530523" idx="0"/>
          </p:cNvCxnSpPr>
          <p:nvPr/>
        </p:nvCxnSpPr>
        <p:spPr bwMode="auto">
          <a:xfrm flipH="1">
            <a:off x="2781300" y="3754438"/>
            <a:ext cx="1698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05" name="AutoShape 73"/>
          <p:cNvCxnSpPr>
            <a:cxnSpLocks noChangeShapeType="1"/>
            <a:stCxn id="530502" idx="7"/>
            <a:endCxn id="530501" idx="3"/>
          </p:cNvCxnSpPr>
          <p:nvPr/>
        </p:nvCxnSpPr>
        <p:spPr bwMode="auto">
          <a:xfrm flipV="1">
            <a:off x="1316038" y="3221038"/>
            <a:ext cx="873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06" name="AutoShape 74"/>
          <p:cNvCxnSpPr>
            <a:cxnSpLocks noChangeShapeType="1"/>
            <a:stCxn id="530501" idx="5"/>
            <a:endCxn id="530500" idx="1"/>
          </p:cNvCxnSpPr>
          <p:nvPr/>
        </p:nvCxnSpPr>
        <p:spPr bwMode="auto">
          <a:xfrm>
            <a:off x="2459038" y="3221038"/>
            <a:ext cx="492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07" name="AutoShape 75"/>
          <p:cNvCxnSpPr>
            <a:cxnSpLocks noChangeShapeType="1"/>
            <a:stCxn id="530502" idx="3"/>
            <a:endCxn id="530509" idx="0"/>
          </p:cNvCxnSpPr>
          <p:nvPr/>
        </p:nvCxnSpPr>
        <p:spPr bwMode="auto">
          <a:xfrm flipH="1">
            <a:off x="723900" y="3754438"/>
            <a:ext cx="322263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08" name="AutoShape 76"/>
          <p:cNvCxnSpPr>
            <a:cxnSpLocks noChangeShapeType="1"/>
            <a:stCxn id="530502" idx="5"/>
            <a:endCxn id="530514" idx="1"/>
          </p:cNvCxnSpPr>
          <p:nvPr/>
        </p:nvCxnSpPr>
        <p:spPr bwMode="auto">
          <a:xfrm>
            <a:off x="1316038" y="3754438"/>
            <a:ext cx="317500" cy="165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0509" name="Oval 77"/>
          <p:cNvSpPr>
            <a:spLocks noChangeArrowheads="1"/>
          </p:cNvSpPr>
          <p:nvPr/>
        </p:nvSpPr>
        <p:spPr bwMode="auto">
          <a:xfrm>
            <a:off x="533400" y="4038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Α</a:t>
            </a:r>
          </a:p>
        </p:txBody>
      </p:sp>
      <p:cxnSp>
        <p:nvCxnSpPr>
          <p:cNvPr id="530510" name="AutoShape 78"/>
          <p:cNvCxnSpPr>
            <a:cxnSpLocks noChangeShapeType="1"/>
            <a:stCxn id="530509" idx="3"/>
            <a:endCxn id="530517" idx="0"/>
          </p:cNvCxnSpPr>
          <p:nvPr/>
        </p:nvCxnSpPr>
        <p:spPr bwMode="auto">
          <a:xfrm flipH="1">
            <a:off x="419100" y="4364038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11" name="AutoShape 79"/>
          <p:cNvCxnSpPr>
            <a:cxnSpLocks noChangeShapeType="1"/>
            <a:stCxn id="530509" idx="5"/>
            <a:endCxn id="530520" idx="0"/>
          </p:cNvCxnSpPr>
          <p:nvPr/>
        </p:nvCxnSpPr>
        <p:spPr bwMode="auto">
          <a:xfrm>
            <a:off x="858838" y="43640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1447800" y="3886200"/>
            <a:ext cx="533400" cy="838200"/>
            <a:chOff x="960" y="2160"/>
            <a:chExt cx="336" cy="528"/>
          </a:xfrm>
        </p:grpSpPr>
        <p:sp>
          <p:nvSpPr>
            <p:cNvPr id="530513" name="AutoShape 8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514" name="Oval 8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152400" y="4572000"/>
            <a:ext cx="533400" cy="838200"/>
            <a:chOff x="960" y="2160"/>
            <a:chExt cx="336" cy="528"/>
          </a:xfrm>
        </p:grpSpPr>
        <p:sp>
          <p:nvSpPr>
            <p:cNvPr id="530516" name="AutoShape 8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517" name="Oval 8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762000" y="4572000"/>
            <a:ext cx="533400" cy="838200"/>
            <a:chOff x="960" y="2160"/>
            <a:chExt cx="336" cy="528"/>
          </a:xfrm>
        </p:grpSpPr>
        <p:sp>
          <p:nvSpPr>
            <p:cNvPr id="530519" name="AutoShape 87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520" name="Oval 88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>
            <a:off x="2514600" y="3886200"/>
            <a:ext cx="533400" cy="838200"/>
            <a:chOff x="960" y="2160"/>
            <a:chExt cx="336" cy="528"/>
          </a:xfrm>
        </p:grpSpPr>
        <p:sp>
          <p:nvSpPr>
            <p:cNvPr id="530522" name="AutoShape 90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523" name="Oval 91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" name="Group 92"/>
          <p:cNvGrpSpPr>
            <a:grpSpLocks/>
          </p:cNvGrpSpPr>
          <p:nvPr/>
        </p:nvGrpSpPr>
        <p:grpSpPr bwMode="auto">
          <a:xfrm>
            <a:off x="3124200" y="3886200"/>
            <a:ext cx="533400" cy="838200"/>
            <a:chOff x="960" y="2160"/>
            <a:chExt cx="336" cy="528"/>
          </a:xfrm>
        </p:grpSpPr>
        <p:sp>
          <p:nvSpPr>
            <p:cNvPr id="530525" name="AutoShape 93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526" name="Oval 94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30527" name="AutoShape 95"/>
          <p:cNvSpPr>
            <a:spLocks noChangeArrowheads="1"/>
          </p:cNvSpPr>
          <p:nvPr/>
        </p:nvSpPr>
        <p:spPr bwMode="auto">
          <a:xfrm>
            <a:off x="3962400" y="37338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60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0555" name="Text Box 123"/>
          <p:cNvSpPr txBox="1">
            <a:spLocks noChangeArrowheads="1"/>
          </p:cNvSpPr>
          <p:nvPr/>
        </p:nvSpPr>
        <p:spPr bwMode="auto">
          <a:xfrm>
            <a:off x="76200" y="3397250"/>
            <a:ext cx="3778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 b="1"/>
              <a:t>β</a:t>
            </a:r>
            <a:r>
              <a:rPr lang="en-US" sz="1600" b="1"/>
              <a:t>)</a:t>
            </a:r>
            <a:endParaRPr lang="el-GR" sz="1600" b="1"/>
          </a:p>
        </p:txBody>
      </p:sp>
      <p:sp>
        <p:nvSpPr>
          <p:cNvPr id="530556" name="Oval 124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530557" name="Oval 125"/>
          <p:cNvSpPr>
            <a:spLocks noChangeArrowheads="1"/>
          </p:cNvSpPr>
          <p:nvPr/>
        </p:nvSpPr>
        <p:spPr bwMode="auto">
          <a:xfrm>
            <a:off x="6553200" y="2895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</a:t>
            </a:r>
            <a:endParaRPr lang="el-GR" b="1"/>
          </a:p>
        </p:txBody>
      </p:sp>
      <p:sp>
        <p:nvSpPr>
          <p:cNvPr id="530558" name="Oval 126"/>
          <p:cNvSpPr>
            <a:spLocks noChangeArrowheads="1"/>
          </p:cNvSpPr>
          <p:nvPr/>
        </p:nvSpPr>
        <p:spPr bwMode="auto">
          <a:xfrm>
            <a:off x="5410200" y="34290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Β</a:t>
            </a:r>
          </a:p>
        </p:txBody>
      </p:sp>
      <p:cxnSp>
        <p:nvCxnSpPr>
          <p:cNvPr id="530559" name="AutoShape 127"/>
          <p:cNvCxnSpPr>
            <a:cxnSpLocks noChangeShapeType="1"/>
            <a:stCxn id="530556" idx="5"/>
            <a:endCxn id="530582" idx="0"/>
          </p:cNvCxnSpPr>
          <p:nvPr/>
        </p:nvCxnSpPr>
        <p:spPr bwMode="auto">
          <a:xfrm>
            <a:off x="7640638" y="3754438"/>
            <a:ext cx="1698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60" name="AutoShape 128"/>
          <p:cNvCxnSpPr>
            <a:cxnSpLocks noChangeShapeType="1"/>
            <a:stCxn id="530556" idx="3"/>
            <a:endCxn id="530579" idx="0"/>
          </p:cNvCxnSpPr>
          <p:nvPr/>
        </p:nvCxnSpPr>
        <p:spPr bwMode="auto">
          <a:xfrm flipH="1">
            <a:off x="7200900" y="3754438"/>
            <a:ext cx="1698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61" name="AutoShape 129"/>
          <p:cNvCxnSpPr>
            <a:cxnSpLocks noChangeShapeType="1"/>
            <a:stCxn id="530558" idx="7"/>
            <a:endCxn id="530557" idx="3"/>
          </p:cNvCxnSpPr>
          <p:nvPr/>
        </p:nvCxnSpPr>
        <p:spPr bwMode="auto">
          <a:xfrm flipV="1">
            <a:off x="5735638" y="3221038"/>
            <a:ext cx="873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62" name="AutoShape 130"/>
          <p:cNvCxnSpPr>
            <a:cxnSpLocks noChangeShapeType="1"/>
            <a:stCxn id="530557" idx="5"/>
            <a:endCxn id="530556" idx="1"/>
          </p:cNvCxnSpPr>
          <p:nvPr/>
        </p:nvCxnSpPr>
        <p:spPr bwMode="auto">
          <a:xfrm>
            <a:off x="6878638" y="3221038"/>
            <a:ext cx="492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63" name="AutoShape 131"/>
          <p:cNvCxnSpPr>
            <a:cxnSpLocks noChangeShapeType="1"/>
            <a:stCxn id="530558" idx="3"/>
            <a:endCxn id="530565" idx="0"/>
          </p:cNvCxnSpPr>
          <p:nvPr/>
        </p:nvCxnSpPr>
        <p:spPr bwMode="auto">
          <a:xfrm flipH="1">
            <a:off x="5143500" y="3754438"/>
            <a:ext cx="322263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64" name="AutoShape 132"/>
          <p:cNvCxnSpPr>
            <a:cxnSpLocks noChangeShapeType="1"/>
            <a:stCxn id="530558" idx="5"/>
            <a:endCxn id="530570" idx="1"/>
          </p:cNvCxnSpPr>
          <p:nvPr/>
        </p:nvCxnSpPr>
        <p:spPr bwMode="auto">
          <a:xfrm>
            <a:off x="5735638" y="3754438"/>
            <a:ext cx="317500" cy="165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0565" name="Oval 133"/>
          <p:cNvSpPr>
            <a:spLocks noChangeArrowheads="1"/>
          </p:cNvSpPr>
          <p:nvPr/>
        </p:nvSpPr>
        <p:spPr bwMode="auto">
          <a:xfrm>
            <a:off x="4953000" y="4038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Α</a:t>
            </a:r>
          </a:p>
        </p:txBody>
      </p:sp>
      <p:cxnSp>
        <p:nvCxnSpPr>
          <p:cNvPr id="530566" name="AutoShape 134"/>
          <p:cNvCxnSpPr>
            <a:cxnSpLocks noChangeShapeType="1"/>
            <a:stCxn id="530565" idx="3"/>
            <a:endCxn id="530573" idx="0"/>
          </p:cNvCxnSpPr>
          <p:nvPr/>
        </p:nvCxnSpPr>
        <p:spPr bwMode="auto">
          <a:xfrm flipH="1">
            <a:off x="4838700" y="4364038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0567" name="AutoShape 135"/>
          <p:cNvCxnSpPr>
            <a:cxnSpLocks noChangeShapeType="1"/>
            <a:stCxn id="530565" idx="5"/>
            <a:endCxn id="530576" idx="0"/>
          </p:cNvCxnSpPr>
          <p:nvPr/>
        </p:nvCxnSpPr>
        <p:spPr bwMode="auto">
          <a:xfrm>
            <a:off x="5278438" y="43640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7" name="Group 136"/>
          <p:cNvGrpSpPr>
            <a:grpSpLocks/>
          </p:cNvGrpSpPr>
          <p:nvPr/>
        </p:nvGrpSpPr>
        <p:grpSpPr bwMode="auto">
          <a:xfrm>
            <a:off x="5867400" y="3886200"/>
            <a:ext cx="533400" cy="838200"/>
            <a:chOff x="960" y="2160"/>
            <a:chExt cx="336" cy="528"/>
          </a:xfrm>
        </p:grpSpPr>
        <p:sp>
          <p:nvSpPr>
            <p:cNvPr id="530569" name="AutoShape 137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570" name="Oval 138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" name="Group 139"/>
          <p:cNvGrpSpPr>
            <a:grpSpLocks/>
          </p:cNvGrpSpPr>
          <p:nvPr/>
        </p:nvGrpSpPr>
        <p:grpSpPr bwMode="auto">
          <a:xfrm>
            <a:off x="4572000" y="4572000"/>
            <a:ext cx="533400" cy="838200"/>
            <a:chOff x="960" y="2160"/>
            <a:chExt cx="336" cy="528"/>
          </a:xfrm>
        </p:grpSpPr>
        <p:sp>
          <p:nvSpPr>
            <p:cNvPr id="530572" name="AutoShape 140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573" name="Oval 141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9" name="Group 142"/>
          <p:cNvGrpSpPr>
            <a:grpSpLocks/>
          </p:cNvGrpSpPr>
          <p:nvPr/>
        </p:nvGrpSpPr>
        <p:grpSpPr bwMode="auto">
          <a:xfrm>
            <a:off x="5181600" y="4572000"/>
            <a:ext cx="533400" cy="838200"/>
            <a:chOff x="960" y="2160"/>
            <a:chExt cx="336" cy="528"/>
          </a:xfrm>
        </p:grpSpPr>
        <p:sp>
          <p:nvSpPr>
            <p:cNvPr id="530575" name="AutoShape 143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576" name="Oval 144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0" name="Group 145"/>
          <p:cNvGrpSpPr>
            <a:grpSpLocks/>
          </p:cNvGrpSpPr>
          <p:nvPr/>
        </p:nvGrpSpPr>
        <p:grpSpPr bwMode="auto">
          <a:xfrm>
            <a:off x="6934200" y="3886200"/>
            <a:ext cx="533400" cy="838200"/>
            <a:chOff x="960" y="2160"/>
            <a:chExt cx="336" cy="528"/>
          </a:xfrm>
        </p:grpSpPr>
        <p:sp>
          <p:nvSpPr>
            <p:cNvPr id="530578" name="AutoShape 146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579" name="Oval 147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7543800" y="3886200"/>
            <a:ext cx="533400" cy="838200"/>
            <a:chOff x="960" y="2160"/>
            <a:chExt cx="336" cy="528"/>
          </a:xfrm>
        </p:grpSpPr>
        <p:sp>
          <p:nvSpPr>
            <p:cNvPr id="530581" name="AutoShape 149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0582" name="Oval 150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0" name="Text Box 21"/>
          <p:cNvSpPr txBox="1">
            <a:spLocks noChangeArrowheads="1"/>
          </p:cNvSpPr>
          <p:nvPr/>
        </p:nvSpPr>
        <p:spPr bwMode="auto">
          <a:xfrm>
            <a:off x="352538" y="838200"/>
            <a:ext cx="60154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/>
              <a:t>Αποκατάσταση</a:t>
            </a:r>
            <a:r>
              <a:rPr lang="en-US" sz="1600" b="1" dirty="0" smtClean="0"/>
              <a:t> </a:t>
            </a:r>
            <a:r>
              <a:rPr lang="el-GR" sz="1600" b="1" dirty="0" smtClean="0"/>
              <a:t>ιδιοτήτων χρωματισμού μετά από εισαγωγή</a:t>
            </a:r>
            <a:endParaRPr lang="el-GR" sz="1600" b="1" dirty="0"/>
          </a:p>
        </p:txBody>
      </p:sp>
      <p:sp>
        <p:nvSpPr>
          <p:cNvPr id="121" name="120 - Ορθογώνιο"/>
          <p:cNvSpPr/>
          <p:nvPr/>
        </p:nvSpPr>
        <p:spPr>
          <a:xfrm>
            <a:off x="304800" y="13716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dirty="0" smtClean="0"/>
              <a:t>Περίπτωση 1</a:t>
            </a:r>
            <a:endParaRPr lang="en-US" sz="1600" b="1" dirty="0" smtClean="0"/>
          </a:p>
          <a:p>
            <a:pPr algn="just"/>
            <a:endParaRPr lang="en-US" sz="1600" b="1" dirty="0" smtClean="0"/>
          </a:p>
          <a:p>
            <a:pPr algn="just"/>
            <a:r>
              <a:rPr lang="el-GR" sz="1600" dirty="0" smtClean="0"/>
              <a:t>Ο θείος (κόμβος-αδελφός του πατέρα)</a:t>
            </a:r>
            <a:r>
              <a:rPr lang="en-US" sz="1600" dirty="0" smtClean="0"/>
              <a:t> </a:t>
            </a:r>
            <a:r>
              <a:rPr lang="el-GR" sz="1600" dirty="0" smtClean="0"/>
              <a:t>του </a:t>
            </a:r>
            <a:r>
              <a:rPr lang="en-US" sz="1600" b="1" dirty="0" smtClean="0"/>
              <a:t>x</a:t>
            </a:r>
            <a:r>
              <a:rPr lang="en-US" sz="1600" dirty="0" smtClean="0"/>
              <a:t> </a:t>
            </a:r>
            <a:r>
              <a:rPr lang="el-GR" sz="1600" dirty="0" smtClean="0"/>
              <a:t>έχει κόκκινο χρώμα: αλλάζουμε το χρώμα του</a:t>
            </a:r>
            <a:r>
              <a:rPr lang="en-US" sz="1600" dirty="0" smtClean="0"/>
              <a:t> </a:t>
            </a:r>
            <a:r>
              <a:rPr lang="el-GR" sz="1600" dirty="0" smtClean="0"/>
              <a:t>πατέρα και του θείου σε μαύρο και το χρώμα του</a:t>
            </a:r>
            <a:r>
              <a:rPr lang="en-US" sz="1600" dirty="0" smtClean="0"/>
              <a:t> </a:t>
            </a:r>
            <a:r>
              <a:rPr lang="el-GR" sz="1600" dirty="0" smtClean="0"/>
              <a:t>παππού σε κόκκινο.</a:t>
            </a:r>
            <a:r>
              <a:rPr lang="en-US" sz="1600" dirty="0" smtClean="0"/>
              <a:t> </a:t>
            </a:r>
            <a:r>
              <a:rPr lang="el-GR" sz="1600" dirty="0" smtClean="0"/>
              <a:t>Επαναλαμβάνουμε από τον κόμβο-παππού.</a:t>
            </a:r>
            <a:endParaRPr lang="el-GR" sz="1600" dirty="0"/>
          </a:p>
        </p:txBody>
      </p:sp>
      <p:pic>
        <p:nvPicPr>
          <p:cNvPr id="122" name="12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114800"/>
            <a:ext cx="152400" cy="126492"/>
          </a:xfrm>
          <a:prstGeom prst="rect">
            <a:avLst/>
          </a:prstGeom>
          <a:noFill/>
        </p:spPr>
      </p:pic>
      <p:pic>
        <p:nvPicPr>
          <p:cNvPr id="123" name="12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4114800"/>
            <a:ext cx="152400" cy="126492"/>
          </a:xfrm>
          <a:prstGeom prst="rect">
            <a:avLst/>
          </a:prstGeom>
          <a:noFill/>
        </p:spPr>
      </p:pic>
      <p:sp>
        <p:nvSpPr>
          <p:cNvPr id="125" name="124 - Ορθογώνιο"/>
          <p:cNvSpPr/>
          <p:nvPr/>
        </p:nvSpPr>
        <p:spPr>
          <a:xfrm>
            <a:off x="304800" y="581602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/>
              <a:t>Εάν (λόγω συνεχούς εφαρμογής της περίπτωσης 1) φθάσουμε στη ρίζα, την χρωματίζουμε με μαύρο χρώμα και σταματάμε.</a:t>
            </a:r>
            <a:endParaRPr lang="el-GR" sz="1600" dirty="0"/>
          </a:p>
        </p:txBody>
      </p:sp>
      <p:pic>
        <p:nvPicPr>
          <p:cNvPr id="66" name="65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181600"/>
            <a:ext cx="152400" cy="126492"/>
          </a:xfrm>
          <a:prstGeom prst="rect">
            <a:avLst/>
          </a:prstGeom>
          <a:noFill/>
        </p:spPr>
      </p:pic>
      <p:pic>
        <p:nvPicPr>
          <p:cNvPr id="67" name="6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51054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68" name="6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0200" y="4495800"/>
            <a:ext cx="178816" cy="178816"/>
          </a:xfrm>
          <a:prstGeom prst="rect">
            <a:avLst/>
          </a:prstGeom>
          <a:noFill/>
          <a:ln/>
          <a:effectLst/>
        </p:spPr>
      </p:pic>
      <p:pic>
        <p:nvPicPr>
          <p:cNvPr id="69" name="68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4419600"/>
            <a:ext cx="127214" cy="203849"/>
          </a:xfrm>
          <a:prstGeom prst="rect">
            <a:avLst/>
          </a:prstGeom>
          <a:noFill/>
          <a:ln/>
          <a:effectLst/>
        </p:spPr>
      </p:pic>
      <p:pic>
        <p:nvPicPr>
          <p:cNvPr id="70" name="69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2800" y="4520862"/>
            <a:ext cx="127338" cy="127338"/>
          </a:xfrm>
          <a:prstGeom prst="rect">
            <a:avLst/>
          </a:prstGeom>
          <a:noFill/>
          <a:ln/>
          <a:effectLst/>
        </p:spPr>
      </p:pic>
      <p:pic>
        <p:nvPicPr>
          <p:cNvPr id="71" name="70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9462" y="5181600"/>
            <a:ext cx="152400" cy="126492"/>
          </a:xfrm>
          <a:prstGeom prst="rect">
            <a:avLst/>
          </a:prstGeom>
          <a:noFill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59062" y="51054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73" name="72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44862" y="4495800"/>
            <a:ext cx="178816" cy="178816"/>
          </a:xfrm>
          <a:prstGeom prst="rect">
            <a:avLst/>
          </a:prstGeom>
          <a:noFill/>
          <a:ln/>
          <a:effectLst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87862" y="4419600"/>
            <a:ext cx="127214" cy="203849"/>
          </a:xfrm>
          <a:prstGeom prst="rect">
            <a:avLst/>
          </a:prstGeom>
          <a:noFill/>
          <a:ln/>
          <a:effectLst/>
        </p:spPr>
      </p:pic>
      <p:pic>
        <p:nvPicPr>
          <p:cNvPr id="75" name="74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97462" y="4520862"/>
            <a:ext cx="127338" cy="1273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4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31461" name="Oval 5"/>
          <p:cNvSpPr>
            <a:spLocks noChangeArrowheads="1"/>
          </p:cNvSpPr>
          <p:nvPr/>
        </p:nvSpPr>
        <p:spPr bwMode="auto">
          <a:xfrm>
            <a:off x="2133600" y="2574925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531462" name="Oval 6"/>
          <p:cNvSpPr>
            <a:spLocks noChangeArrowheads="1"/>
          </p:cNvSpPr>
          <p:nvPr/>
        </p:nvSpPr>
        <p:spPr bwMode="auto">
          <a:xfrm>
            <a:off x="990600" y="3108325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</a:t>
            </a:r>
            <a:endParaRPr lang="el-GR" b="1"/>
          </a:p>
        </p:txBody>
      </p:sp>
      <p:cxnSp>
        <p:nvCxnSpPr>
          <p:cNvPr id="531465" name="AutoShape 9"/>
          <p:cNvCxnSpPr>
            <a:cxnSpLocks noChangeShapeType="1"/>
            <a:stCxn id="531462" idx="7"/>
            <a:endCxn id="531461" idx="3"/>
          </p:cNvCxnSpPr>
          <p:nvPr/>
        </p:nvCxnSpPr>
        <p:spPr bwMode="auto">
          <a:xfrm flipV="1">
            <a:off x="1316038" y="2900363"/>
            <a:ext cx="873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466" name="AutoShape 10"/>
          <p:cNvCxnSpPr>
            <a:cxnSpLocks noChangeShapeType="1"/>
            <a:stCxn id="531461" idx="5"/>
            <a:endCxn id="531487" idx="1"/>
          </p:cNvCxnSpPr>
          <p:nvPr/>
        </p:nvCxnSpPr>
        <p:spPr bwMode="auto">
          <a:xfrm>
            <a:off x="2459038" y="2900363"/>
            <a:ext cx="319087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467" name="AutoShape 11"/>
          <p:cNvCxnSpPr>
            <a:cxnSpLocks noChangeShapeType="1"/>
            <a:stCxn id="531462" idx="3"/>
            <a:endCxn id="531475" idx="0"/>
          </p:cNvCxnSpPr>
          <p:nvPr/>
        </p:nvCxnSpPr>
        <p:spPr bwMode="auto">
          <a:xfrm flipH="1">
            <a:off x="876300" y="3433763"/>
            <a:ext cx="1698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468" name="AutoShape 12"/>
          <p:cNvCxnSpPr>
            <a:cxnSpLocks noChangeShapeType="1"/>
            <a:stCxn id="531462" idx="5"/>
            <a:endCxn id="531469" idx="0"/>
          </p:cNvCxnSpPr>
          <p:nvPr/>
        </p:nvCxnSpPr>
        <p:spPr bwMode="auto">
          <a:xfrm>
            <a:off x="1316038" y="3433763"/>
            <a:ext cx="474662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1469" name="Oval 13"/>
          <p:cNvSpPr>
            <a:spLocks noChangeArrowheads="1"/>
          </p:cNvSpPr>
          <p:nvPr/>
        </p:nvSpPr>
        <p:spPr bwMode="auto">
          <a:xfrm>
            <a:off x="1600200" y="3717925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</a:t>
            </a:r>
            <a:endParaRPr lang="el-GR" b="1"/>
          </a:p>
        </p:txBody>
      </p:sp>
      <p:cxnSp>
        <p:nvCxnSpPr>
          <p:cNvPr id="531471" name="AutoShape 15"/>
          <p:cNvCxnSpPr>
            <a:cxnSpLocks noChangeShapeType="1"/>
            <a:stCxn id="531469" idx="3"/>
            <a:endCxn id="531478" idx="0"/>
          </p:cNvCxnSpPr>
          <p:nvPr/>
        </p:nvCxnSpPr>
        <p:spPr bwMode="auto">
          <a:xfrm flipH="1">
            <a:off x="1485900" y="4043363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472" name="AutoShape 16"/>
          <p:cNvCxnSpPr>
            <a:cxnSpLocks noChangeShapeType="1"/>
            <a:stCxn id="531469" idx="5"/>
            <a:endCxn id="531481" idx="0"/>
          </p:cNvCxnSpPr>
          <p:nvPr/>
        </p:nvCxnSpPr>
        <p:spPr bwMode="auto">
          <a:xfrm>
            <a:off x="1925638" y="4043363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531473" name="Group 17"/>
          <p:cNvGrpSpPr>
            <a:grpSpLocks/>
          </p:cNvGrpSpPr>
          <p:nvPr/>
        </p:nvGrpSpPr>
        <p:grpSpPr bwMode="auto">
          <a:xfrm>
            <a:off x="609600" y="3565525"/>
            <a:ext cx="533400" cy="838200"/>
            <a:chOff x="960" y="2160"/>
            <a:chExt cx="336" cy="528"/>
          </a:xfrm>
        </p:grpSpPr>
        <p:sp>
          <p:nvSpPr>
            <p:cNvPr id="531474" name="AutoShape 1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475" name="Oval 1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1476" name="Group 20"/>
          <p:cNvGrpSpPr>
            <a:grpSpLocks/>
          </p:cNvGrpSpPr>
          <p:nvPr/>
        </p:nvGrpSpPr>
        <p:grpSpPr bwMode="auto">
          <a:xfrm>
            <a:off x="1219200" y="4251325"/>
            <a:ext cx="533400" cy="838200"/>
            <a:chOff x="960" y="2160"/>
            <a:chExt cx="336" cy="528"/>
          </a:xfrm>
        </p:grpSpPr>
        <p:sp>
          <p:nvSpPr>
            <p:cNvPr id="531477" name="AutoShape 2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478" name="Oval 2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1479" name="Group 23"/>
          <p:cNvGrpSpPr>
            <a:grpSpLocks/>
          </p:cNvGrpSpPr>
          <p:nvPr/>
        </p:nvGrpSpPr>
        <p:grpSpPr bwMode="auto">
          <a:xfrm>
            <a:off x="1828800" y="4251325"/>
            <a:ext cx="533400" cy="838200"/>
            <a:chOff x="960" y="2160"/>
            <a:chExt cx="336" cy="528"/>
          </a:xfrm>
        </p:grpSpPr>
        <p:sp>
          <p:nvSpPr>
            <p:cNvPr id="531480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481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1485" name="Group 29"/>
          <p:cNvGrpSpPr>
            <a:grpSpLocks/>
          </p:cNvGrpSpPr>
          <p:nvPr/>
        </p:nvGrpSpPr>
        <p:grpSpPr bwMode="auto">
          <a:xfrm>
            <a:off x="2592388" y="3108325"/>
            <a:ext cx="533400" cy="838200"/>
            <a:chOff x="960" y="2160"/>
            <a:chExt cx="336" cy="528"/>
          </a:xfrm>
        </p:grpSpPr>
        <p:sp>
          <p:nvSpPr>
            <p:cNvPr id="531486" name="AutoShape 30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487" name="Oval 31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31488" name="AutoShape 32"/>
          <p:cNvSpPr>
            <a:spLocks noChangeArrowheads="1"/>
          </p:cNvSpPr>
          <p:nvPr/>
        </p:nvSpPr>
        <p:spPr bwMode="auto">
          <a:xfrm rot="2512710">
            <a:off x="2590800" y="43434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60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573" name="Oval 117"/>
          <p:cNvSpPr>
            <a:spLocks noChangeArrowheads="1"/>
          </p:cNvSpPr>
          <p:nvPr/>
        </p:nvSpPr>
        <p:spPr bwMode="auto">
          <a:xfrm>
            <a:off x="4191000" y="4267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531574" name="Oval 118"/>
          <p:cNvSpPr>
            <a:spLocks noChangeArrowheads="1"/>
          </p:cNvSpPr>
          <p:nvPr/>
        </p:nvSpPr>
        <p:spPr bwMode="auto">
          <a:xfrm>
            <a:off x="3352800" y="4800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Β</a:t>
            </a:r>
          </a:p>
        </p:txBody>
      </p:sp>
      <p:cxnSp>
        <p:nvCxnSpPr>
          <p:cNvPr id="531575" name="AutoShape 119"/>
          <p:cNvCxnSpPr>
            <a:cxnSpLocks noChangeShapeType="1"/>
            <a:stCxn id="531574" idx="7"/>
            <a:endCxn id="531573" idx="3"/>
          </p:cNvCxnSpPr>
          <p:nvPr/>
        </p:nvCxnSpPr>
        <p:spPr bwMode="auto">
          <a:xfrm flipV="1">
            <a:off x="3678238" y="4592638"/>
            <a:ext cx="5683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76" name="AutoShape 120"/>
          <p:cNvCxnSpPr>
            <a:cxnSpLocks noChangeShapeType="1"/>
            <a:stCxn id="531573" idx="5"/>
            <a:endCxn id="531593" idx="1"/>
          </p:cNvCxnSpPr>
          <p:nvPr/>
        </p:nvCxnSpPr>
        <p:spPr bwMode="auto">
          <a:xfrm>
            <a:off x="4516438" y="4592638"/>
            <a:ext cx="319087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77" name="AutoShape 121"/>
          <p:cNvCxnSpPr>
            <a:cxnSpLocks noChangeShapeType="1"/>
            <a:stCxn id="531574" idx="5"/>
            <a:endCxn id="531584" idx="0"/>
          </p:cNvCxnSpPr>
          <p:nvPr/>
        </p:nvCxnSpPr>
        <p:spPr bwMode="auto">
          <a:xfrm>
            <a:off x="3678238" y="5126038"/>
            <a:ext cx="3222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78" name="AutoShape 122"/>
          <p:cNvCxnSpPr>
            <a:cxnSpLocks noChangeShapeType="1"/>
            <a:stCxn id="531574" idx="3"/>
            <a:endCxn id="531579" idx="0"/>
          </p:cNvCxnSpPr>
          <p:nvPr/>
        </p:nvCxnSpPr>
        <p:spPr bwMode="auto">
          <a:xfrm flipH="1">
            <a:off x="3162300" y="5126038"/>
            <a:ext cx="246063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1579" name="Oval 123"/>
          <p:cNvSpPr>
            <a:spLocks noChangeArrowheads="1"/>
          </p:cNvSpPr>
          <p:nvPr/>
        </p:nvSpPr>
        <p:spPr bwMode="auto">
          <a:xfrm>
            <a:off x="2971800" y="5410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Α</a:t>
            </a:r>
          </a:p>
        </p:txBody>
      </p:sp>
      <p:cxnSp>
        <p:nvCxnSpPr>
          <p:cNvPr id="531580" name="AutoShape 124"/>
          <p:cNvCxnSpPr>
            <a:cxnSpLocks noChangeShapeType="1"/>
            <a:stCxn id="531579" idx="3"/>
            <a:endCxn id="531587" idx="0"/>
          </p:cNvCxnSpPr>
          <p:nvPr/>
        </p:nvCxnSpPr>
        <p:spPr bwMode="auto">
          <a:xfrm flipH="1">
            <a:off x="2857500" y="5735638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81" name="AutoShape 125"/>
          <p:cNvCxnSpPr>
            <a:cxnSpLocks noChangeShapeType="1"/>
            <a:stCxn id="531579" idx="5"/>
            <a:endCxn id="531590" idx="0"/>
          </p:cNvCxnSpPr>
          <p:nvPr/>
        </p:nvCxnSpPr>
        <p:spPr bwMode="auto">
          <a:xfrm>
            <a:off x="3297238" y="57356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531582" name="Group 126"/>
          <p:cNvGrpSpPr>
            <a:grpSpLocks/>
          </p:cNvGrpSpPr>
          <p:nvPr/>
        </p:nvGrpSpPr>
        <p:grpSpPr bwMode="auto">
          <a:xfrm>
            <a:off x="3733800" y="5257800"/>
            <a:ext cx="533400" cy="838200"/>
            <a:chOff x="960" y="2160"/>
            <a:chExt cx="336" cy="528"/>
          </a:xfrm>
        </p:grpSpPr>
        <p:sp>
          <p:nvSpPr>
            <p:cNvPr id="531583" name="AutoShape 127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584" name="Oval 128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1585" name="Group 129"/>
          <p:cNvGrpSpPr>
            <a:grpSpLocks/>
          </p:cNvGrpSpPr>
          <p:nvPr/>
        </p:nvGrpSpPr>
        <p:grpSpPr bwMode="auto">
          <a:xfrm>
            <a:off x="2590800" y="5943600"/>
            <a:ext cx="533400" cy="838200"/>
            <a:chOff x="960" y="2160"/>
            <a:chExt cx="336" cy="528"/>
          </a:xfrm>
        </p:grpSpPr>
        <p:sp>
          <p:nvSpPr>
            <p:cNvPr id="531586" name="AutoShape 130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587" name="Oval 131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1588" name="Group 132"/>
          <p:cNvGrpSpPr>
            <a:grpSpLocks/>
          </p:cNvGrpSpPr>
          <p:nvPr/>
        </p:nvGrpSpPr>
        <p:grpSpPr bwMode="auto">
          <a:xfrm>
            <a:off x="3200400" y="5943600"/>
            <a:ext cx="533400" cy="838200"/>
            <a:chOff x="960" y="2160"/>
            <a:chExt cx="336" cy="528"/>
          </a:xfrm>
        </p:grpSpPr>
        <p:sp>
          <p:nvSpPr>
            <p:cNvPr id="531589" name="AutoShape 133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590" name="Oval 134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1591" name="Group 135"/>
          <p:cNvGrpSpPr>
            <a:grpSpLocks/>
          </p:cNvGrpSpPr>
          <p:nvPr/>
        </p:nvGrpSpPr>
        <p:grpSpPr bwMode="auto">
          <a:xfrm>
            <a:off x="4649788" y="4800600"/>
            <a:ext cx="533400" cy="838200"/>
            <a:chOff x="960" y="2160"/>
            <a:chExt cx="336" cy="528"/>
          </a:xfrm>
        </p:grpSpPr>
        <p:sp>
          <p:nvSpPr>
            <p:cNvPr id="531592" name="AutoShape 136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593" name="Oval 137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31616" name="Text Box 160"/>
          <p:cNvSpPr txBox="1">
            <a:spLocks noChangeArrowheads="1"/>
          </p:cNvSpPr>
          <p:nvPr/>
        </p:nvSpPr>
        <p:spPr bwMode="auto">
          <a:xfrm>
            <a:off x="1069975" y="5226050"/>
            <a:ext cx="1362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περίπτωση 2</a:t>
            </a:r>
          </a:p>
        </p:txBody>
      </p:sp>
      <p:sp>
        <p:nvSpPr>
          <p:cNvPr id="531617" name="Text Box 161"/>
          <p:cNvSpPr txBox="1">
            <a:spLocks noChangeArrowheads="1"/>
          </p:cNvSpPr>
          <p:nvPr/>
        </p:nvSpPr>
        <p:spPr bwMode="auto">
          <a:xfrm>
            <a:off x="4041775" y="6292850"/>
            <a:ext cx="1362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περίπτωση 3</a:t>
            </a:r>
          </a:p>
        </p:txBody>
      </p:sp>
      <p:sp>
        <p:nvSpPr>
          <p:cNvPr id="531618" name="Text Box 162"/>
          <p:cNvSpPr txBox="1">
            <a:spLocks noChangeArrowheads="1"/>
          </p:cNvSpPr>
          <p:nvPr/>
        </p:nvSpPr>
        <p:spPr bwMode="auto">
          <a:xfrm>
            <a:off x="2971800" y="3838575"/>
            <a:ext cx="12541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/>
              <a:t>αριστερή </a:t>
            </a:r>
          </a:p>
          <a:p>
            <a:pPr algn="ctr"/>
            <a:r>
              <a:rPr lang="el-GR" sz="1600"/>
              <a:t>περιστροφή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352538" y="838200"/>
            <a:ext cx="60154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/>
              <a:t>Αποκατάσταση</a:t>
            </a:r>
            <a:r>
              <a:rPr lang="en-US" sz="1600" b="1" dirty="0" smtClean="0"/>
              <a:t> </a:t>
            </a:r>
            <a:r>
              <a:rPr lang="el-GR" sz="1600" b="1" dirty="0" smtClean="0"/>
              <a:t>ιδιοτήτων χρωματισμού μετά από εισαγωγή</a:t>
            </a:r>
            <a:endParaRPr lang="el-GR" sz="1600" b="1" dirty="0"/>
          </a:p>
        </p:txBody>
      </p:sp>
      <p:pic>
        <p:nvPicPr>
          <p:cNvPr id="80" name="7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3810000"/>
            <a:ext cx="152400" cy="126492"/>
          </a:xfrm>
          <a:prstGeom prst="rect">
            <a:avLst/>
          </a:prstGeom>
          <a:noFill/>
        </p:spPr>
      </p:pic>
      <p:pic>
        <p:nvPicPr>
          <p:cNvPr id="81" name="8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4876800"/>
            <a:ext cx="152400" cy="126492"/>
          </a:xfrm>
          <a:prstGeom prst="rect">
            <a:avLst/>
          </a:prstGeom>
          <a:noFill/>
        </p:spPr>
      </p:pic>
      <p:sp>
        <p:nvSpPr>
          <p:cNvPr id="83" name="82 - Ορθογώνιο"/>
          <p:cNvSpPr/>
          <p:nvPr/>
        </p:nvSpPr>
        <p:spPr>
          <a:xfrm>
            <a:off x="304800" y="12192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/>
              <a:t>Περίπτωση 2</a:t>
            </a:r>
          </a:p>
          <a:p>
            <a:endParaRPr lang="el-GR" sz="1600" b="1" dirty="0" smtClean="0"/>
          </a:p>
          <a:p>
            <a:pPr algn="just"/>
            <a:r>
              <a:rPr lang="el-GR" sz="1600" dirty="0" smtClean="0"/>
              <a:t>Ο θείος έχει μαύρο χρώμα και ο </a:t>
            </a:r>
            <a:r>
              <a:rPr lang="el-GR" sz="1600" b="1" dirty="0" smtClean="0"/>
              <a:t>x</a:t>
            </a:r>
            <a:r>
              <a:rPr lang="el-GR" sz="1600" dirty="0" smtClean="0"/>
              <a:t> είναι δεξί παιδί του πατέρα του: ανάγουμε την περίπτωση αυτή στην περίπτωση 3 με την εκτέλεση μιας περιστροφής (</a:t>
            </a:r>
            <a:r>
              <a:rPr lang="el-GR" sz="1600" b="1" dirty="0" smtClean="0"/>
              <a:t>x</a:t>
            </a:r>
            <a:r>
              <a:rPr lang="el-GR" sz="1600" dirty="0" smtClean="0"/>
              <a:t> και πατέρας του).</a:t>
            </a:r>
            <a:endParaRPr lang="el-GR" sz="1600" dirty="0"/>
          </a:p>
        </p:txBody>
      </p:sp>
      <p:pic>
        <p:nvPicPr>
          <p:cNvPr id="55" name="5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191000"/>
            <a:ext cx="152400" cy="126492"/>
          </a:xfrm>
          <a:prstGeom prst="rect">
            <a:avLst/>
          </a:prstGeom>
          <a:noFill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600" y="48006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57" name="56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1200" y="4876800"/>
            <a:ext cx="178816" cy="178816"/>
          </a:xfrm>
          <a:prstGeom prst="rect">
            <a:avLst/>
          </a:prstGeom>
          <a:noFill/>
          <a:ln/>
          <a:effectLst/>
        </p:spPr>
      </p:pic>
      <p:pic>
        <p:nvPicPr>
          <p:cNvPr id="58" name="5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9400" y="3657600"/>
            <a:ext cx="127214" cy="203849"/>
          </a:xfrm>
          <a:prstGeom prst="rect">
            <a:avLst/>
          </a:prstGeom>
          <a:noFill/>
          <a:ln/>
          <a:effectLst/>
        </p:spPr>
      </p:pic>
      <p:pic>
        <p:nvPicPr>
          <p:cNvPr id="60" name="59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6553200"/>
            <a:ext cx="152400" cy="126492"/>
          </a:xfrm>
          <a:prstGeom prst="rect">
            <a:avLst/>
          </a:prstGeom>
          <a:noFill/>
        </p:spPr>
      </p:pic>
      <p:pic>
        <p:nvPicPr>
          <p:cNvPr id="61" name="60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2800" y="64770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62" name="6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6200" y="5867400"/>
            <a:ext cx="178816" cy="178816"/>
          </a:xfrm>
          <a:prstGeom prst="rect">
            <a:avLst/>
          </a:prstGeom>
          <a:noFill/>
          <a:ln/>
          <a:effectLst/>
        </p:spPr>
      </p:pic>
      <p:pic>
        <p:nvPicPr>
          <p:cNvPr id="63" name="62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5334000"/>
            <a:ext cx="127214" cy="2038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4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31461" name="Oval 5"/>
          <p:cNvSpPr>
            <a:spLocks noChangeArrowheads="1"/>
          </p:cNvSpPr>
          <p:nvPr/>
        </p:nvSpPr>
        <p:spPr bwMode="auto">
          <a:xfrm>
            <a:off x="2133600" y="2574925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531462" name="Oval 6"/>
          <p:cNvSpPr>
            <a:spLocks noChangeArrowheads="1"/>
          </p:cNvSpPr>
          <p:nvPr/>
        </p:nvSpPr>
        <p:spPr bwMode="auto">
          <a:xfrm>
            <a:off x="990600" y="3108325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</a:t>
            </a:r>
            <a:endParaRPr lang="el-GR" b="1"/>
          </a:p>
        </p:txBody>
      </p:sp>
      <p:cxnSp>
        <p:nvCxnSpPr>
          <p:cNvPr id="531465" name="AutoShape 9"/>
          <p:cNvCxnSpPr>
            <a:cxnSpLocks noChangeShapeType="1"/>
            <a:stCxn id="531462" idx="7"/>
            <a:endCxn id="531461" idx="3"/>
          </p:cNvCxnSpPr>
          <p:nvPr/>
        </p:nvCxnSpPr>
        <p:spPr bwMode="auto">
          <a:xfrm flipV="1">
            <a:off x="1316038" y="2900363"/>
            <a:ext cx="873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466" name="AutoShape 10"/>
          <p:cNvCxnSpPr>
            <a:cxnSpLocks noChangeShapeType="1"/>
            <a:stCxn id="531461" idx="5"/>
            <a:endCxn id="531487" idx="1"/>
          </p:cNvCxnSpPr>
          <p:nvPr/>
        </p:nvCxnSpPr>
        <p:spPr bwMode="auto">
          <a:xfrm>
            <a:off x="2459038" y="2900363"/>
            <a:ext cx="319087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467" name="AutoShape 11"/>
          <p:cNvCxnSpPr>
            <a:cxnSpLocks noChangeShapeType="1"/>
            <a:stCxn id="531462" idx="3"/>
            <a:endCxn id="531475" idx="0"/>
          </p:cNvCxnSpPr>
          <p:nvPr/>
        </p:nvCxnSpPr>
        <p:spPr bwMode="auto">
          <a:xfrm flipH="1">
            <a:off x="876300" y="3433763"/>
            <a:ext cx="1698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468" name="AutoShape 12"/>
          <p:cNvCxnSpPr>
            <a:cxnSpLocks noChangeShapeType="1"/>
            <a:stCxn id="531462" idx="5"/>
            <a:endCxn id="531469" idx="0"/>
          </p:cNvCxnSpPr>
          <p:nvPr/>
        </p:nvCxnSpPr>
        <p:spPr bwMode="auto">
          <a:xfrm>
            <a:off x="1316038" y="3433763"/>
            <a:ext cx="474662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1469" name="Oval 13"/>
          <p:cNvSpPr>
            <a:spLocks noChangeArrowheads="1"/>
          </p:cNvSpPr>
          <p:nvPr/>
        </p:nvSpPr>
        <p:spPr bwMode="auto">
          <a:xfrm>
            <a:off x="1600200" y="3717925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</a:t>
            </a:r>
            <a:endParaRPr lang="el-GR" b="1"/>
          </a:p>
        </p:txBody>
      </p:sp>
      <p:cxnSp>
        <p:nvCxnSpPr>
          <p:cNvPr id="531471" name="AutoShape 15"/>
          <p:cNvCxnSpPr>
            <a:cxnSpLocks noChangeShapeType="1"/>
            <a:stCxn id="531469" idx="3"/>
            <a:endCxn id="531478" idx="0"/>
          </p:cNvCxnSpPr>
          <p:nvPr/>
        </p:nvCxnSpPr>
        <p:spPr bwMode="auto">
          <a:xfrm flipH="1">
            <a:off x="1485900" y="4043363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472" name="AutoShape 16"/>
          <p:cNvCxnSpPr>
            <a:cxnSpLocks noChangeShapeType="1"/>
            <a:stCxn id="531469" idx="5"/>
            <a:endCxn id="531481" idx="0"/>
          </p:cNvCxnSpPr>
          <p:nvPr/>
        </p:nvCxnSpPr>
        <p:spPr bwMode="auto">
          <a:xfrm>
            <a:off x="1925638" y="4043363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9600" y="3565525"/>
            <a:ext cx="533400" cy="838200"/>
            <a:chOff x="960" y="2160"/>
            <a:chExt cx="336" cy="528"/>
          </a:xfrm>
        </p:grpSpPr>
        <p:sp>
          <p:nvSpPr>
            <p:cNvPr id="531474" name="AutoShape 1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475" name="Oval 1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219200" y="4251325"/>
            <a:ext cx="533400" cy="838200"/>
            <a:chOff x="960" y="2160"/>
            <a:chExt cx="336" cy="528"/>
          </a:xfrm>
        </p:grpSpPr>
        <p:sp>
          <p:nvSpPr>
            <p:cNvPr id="531477" name="AutoShape 2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478" name="Oval 2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828800" y="4251325"/>
            <a:ext cx="533400" cy="838200"/>
            <a:chOff x="960" y="2160"/>
            <a:chExt cx="336" cy="528"/>
          </a:xfrm>
        </p:grpSpPr>
        <p:sp>
          <p:nvSpPr>
            <p:cNvPr id="531480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481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592388" y="3108325"/>
            <a:ext cx="533400" cy="838200"/>
            <a:chOff x="960" y="2160"/>
            <a:chExt cx="336" cy="528"/>
          </a:xfrm>
        </p:grpSpPr>
        <p:sp>
          <p:nvSpPr>
            <p:cNvPr id="531486" name="AutoShape 30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487" name="Oval 31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31488" name="AutoShape 32"/>
          <p:cNvSpPr>
            <a:spLocks noChangeArrowheads="1"/>
          </p:cNvSpPr>
          <p:nvPr/>
        </p:nvSpPr>
        <p:spPr bwMode="auto">
          <a:xfrm rot="2512710">
            <a:off x="2590800" y="43434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60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573" name="Oval 117"/>
          <p:cNvSpPr>
            <a:spLocks noChangeArrowheads="1"/>
          </p:cNvSpPr>
          <p:nvPr/>
        </p:nvSpPr>
        <p:spPr bwMode="auto">
          <a:xfrm>
            <a:off x="4191000" y="4267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531574" name="Oval 118"/>
          <p:cNvSpPr>
            <a:spLocks noChangeArrowheads="1"/>
          </p:cNvSpPr>
          <p:nvPr/>
        </p:nvSpPr>
        <p:spPr bwMode="auto">
          <a:xfrm>
            <a:off x="3352800" y="4800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Β</a:t>
            </a:r>
          </a:p>
        </p:txBody>
      </p:sp>
      <p:cxnSp>
        <p:nvCxnSpPr>
          <p:cNvPr id="531575" name="AutoShape 119"/>
          <p:cNvCxnSpPr>
            <a:cxnSpLocks noChangeShapeType="1"/>
            <a:stCxn id="531574" idx="7"/>
            <a:endCxn id="531573" idx="3"/>
          </p:cNvCxnSpPr>
          <p:nvPr/>
        </p:nvCxnSpPr>
        <p:spPr bwMode="auto">
          <a:xfrm flipV="1">
            <a:off x="3678238" y="4592638"/>
            <a:ext cx="5683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76" name="AutoShape 120"/>
          <p:cNvCxnSpPr>
            <a:cxnSpLocks noChangeShapeType="1"/>
            <a:stCxn id="531573" idx="5"/>
            <a:endCxn id="531593" idx="1"/>
          </p:cNvCxnSpPr>
          <p:nvPr/>
        </p:nvCxnSpPr>
        <p:spPr bwMode="auto">
          <a:xfrm>
            <a:off x="4516438" y="4592638"/>
            <a:ext cx="319087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77" name="AutoShape 121"/>
          <p:cNvCxnSpPr>
            <a:cxnSpLocks noChangeShapeType="1"/>
            <a:stCxn id="531574" idx="5"/>
            <a:endCxn id="531584" idx="0"/>
          </p:cNvCxnSpPr>
          <p:nvPr/>
        </p:nvCxnSpPr>
        <p:spPr bwMode="auto">
          <a:xfrm>
            <a:off x="3678238" y="5126038"/>
            <a:ext cx="3222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78" name="AutoShape 122"/>
          <p:cNvCxnSpPr>
            <a:cxnSpLocks noChangeShapeType="1"/>
            <a:stCxn id="531574" idx="3"/>
            <a:endCxn id="531579" idx="0"/>
          </p:cNvCxnSpPr>
          <p:nvPr/>
        </p:nvCxnSpPr>
        <p:spPr bwMode="auto">
          <a:xfrm flipH="1">
            <a:off x="3162300" y="5126038"/>
            <a:ext cx="246063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1579" name="Oval 123"/>
          <p:cNvSpPr>
            <a:spLocks noChangeArrowheads="1"/>
          </p:cNvSpPr>
          <p:nvPr/>
        </p:nvSpPr>
        <p:spPr bwMode="auto">
          <a:xfrm>
            <a:off x="2971800" y="5410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Α</a:t>
            </a:r>
          </a:p>
        </p:txBody>
      </p:sp>
      <p:cxnSp>
        <p:nvCxnSpPr>
          <p:cNvPr id="531580" name="AutoShape 124"/>
          <p:cNvCxnSpPr>
            <a:cxnSpLocks noChangeShapeType="1"/>
            <a:stCxn id="531579" idx="3"/>
            <a:endCxn id="531587" idx="0"/>
          </p:cNvCxnSpPr>
          <p:nvPr/>
        </p:nvCxnSpPr>
        <p:spPr bwMode="auto">
          <a:xfrm flipH="1">
            <a:off x="2857500" y="5735638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81" name="AutoShape 125"/>
          <p:cNvCxnSpPr>
            <a:cxnSpLocks noChangeShapeType="1"/>
            <a:stCxn id="531579" idx="5"/>
            <a:endCxn id="531590" idx="0"/>
          </p:cNvCxnSpPr>
          <p:nvPr/>
        </p:nvCxnSpPr>
        <p:spPr bwMode="auto">
          <a:xfrm>
            <a:off x="3297238" y="57356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6" name="Group 126"/>
          <p:cNvGrpSpPr>
            <a:grpSpLocks/>
          </p:cNvGrpSpPr>
          <p:nvPr/>
        </p:nvGrpSpPr>
        <p:grpSpPr bwMode="auto">
          <a:xfrm>
            <a:off x="3733800" y="5257800"/>
            <a:ext cx="533400" cy="838200"/>
            <a:chOff x="960" y="2160"/>
            <a:chExt cx="336" cy="528"/>
          </a:xfrm>
        </p:grpSpPr>
        <p:sp>
          <p:nvSpPr>
            <p:cNvPr id="531583" name="AutoShape 127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584" name="Oval 128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7" name="Group 129"/>
          <p:cNvGrpSpPr>
            <a:grpSpLocks/>
          </p:cNvGrpSpPr>
          <p:nvPr/>
        </p:nvGrpSpPr>
        <p:grpSpPr bwMode="auto">
          <a:xfrm>
            <a:off x="2590800" y="5943600"/>
            <a:ext cx="533400" cy="838200"/>
            <a:chOff x="960" y="2160"/>
            <a:chExt cx="336" cy="528"/>
          </a:xfrm>
        </p:grpSpPr>
        <p:sp>
          <p:nvSpPr>
            <p:cNvPr id="531586" name="AutoShape 130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587" name="Oval 131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" name="Group 132"/>
          <p:cNvGrpSpPr>
            <a:grpSpLocks/>
          </p:cNvGrpSpPr>
          <p:nvPr/>
        </p:nvGrpSpPr>
        <p:grpSpPr bwMode="auto">
          <a:xfrm>
            <a:off x="3200400" y="5943600"/>
            <a:ext cx="533400" cy="838200"/>
            <a:chOff x="960" y="2160"/>
            <a:chExt cx="336" cy="528"/>
          </a:xfrm>
        </p:grpSpPr>
        <p:sp>
          <p:nvSpPr>
            <p:cNvPr id="531589" name="AutoShape 133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590" name="Oval 134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4649788" y="4800600"/>
            <a:ext cx="533400" cy="838200"/>
            <a:chOff x="960" y="2160"/>
            <a:chExt cx="336" cy="528"/>
          </a:xfrm>
        </p:grpSpPr>
        <p:sp>
          <p:nvSpPr>
            <p:cNvPr id="531592" name="AutoShape 136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593" name="Oval 137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31594" name="Oval 138"/>
          <p:cNvSpPr>
            <a:spLocks noChangeArrowheads="1"/>
          </p:cNvSpPr>
          <p:nvPr/>
        </p:nvSpPr>
        <p:spPr bwMode="auto">
          <a:xfrm>
            <a:off x="7772400" y="29718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</a:t>
            </a:r>
            <a:endParaRPr lang="el-GR" b="1"/>
          </a:p>
        </p:txBody>
      </p:sp>
      <p:sp>
        <p:nvSpPr>
          <p:cNvPr id="531595" name="Oval 139"/>
          <p:cNvSpPr>
            <a:spLocks noChangeArrowheads="1"/>
          </p:cNvSpPr>
          <p:nvPr/>
        </p:nvSpPr>
        <p:spPr bwMode="auto">
          <a:xfrm>
            <a:off x="7086600" y="2362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Β</a:t>
            </a:r>
          </a:p>
        </p:txBody>
      </p:sp>
      <p:cxnSp>
        <p:nvCxnSpPr>
          <p:cNvPr id="531596" name="AutoShape 140"/>
          <p:cNvCxnSpPr>
            <a:cxnSpLocks noChangeShapeType="1"/>
            <a:stCxn id="531595" idx="5"/>
            <a:endCxn id="531594" idx="0"/>
          </p:cNvCxnSpPr>
          <p:nvPr/>
        </p:nvCxnSpPr>
        <p:spPr bwMode="auto">
          <a:xfrm>
            <a:off x="7412038" y="2687638"/>
            <a:ext cx="550862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97" name="AutoShape 141"/>
          <p:cNvCxnSpPr>
            <a:cxnSpLocks noChangeShapeType="1"/>
            <a:stCxn id="531594" idx="5"/>
            <a:endCxn id="531614" idx="1"/>
          </p:cNvCxnSpPr>
          <p:nvPr/>
        </p:nvCxnSpPr>
        <p:spPr bwMode="auto">
          <a:xfrm>
            <a:off x="8097838" y="3297238"/>
            <a:ext cx="1651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98" name="AutoShape 142"/>
          <p:cNvCxnSpPr>
            <a:cxnSpLocks noChangeShapeType="1"/>
            <a:stCxn id="531594" idx="3"/>
            <a:endCxn id="531605" idx="0"/>
          </p:cNvCxnSpPr>
          <p:nvPr/>
        </p:nvCxnSpPr>
        <p:spPr bwMode="auto">
          <a:xfrm flipH="1">
            <a:off x="7658100" y="3297238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599" name="AutoShape 143"/>
          <p:cNvCxnSpPr>
            <a:cxnSpLocks noChangeShapeType="1"/>
            <a:stCxn id="531595" idx="3"/>
            <a:endCxn id="531600" idx="0"/>
          </p:cNvCxnSpPr>
          <p:nvPr/>
        </p:nvCxnSpPr>
        <p:spPr bwMode="auto">
          <a:xfrm flipH="1">
            <a:off x="6665913" y="2687638"/>
            <a:ext cx="476250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31600" name="Oval 144"/>
          <p:cNvSpPr>
            <a:spLocks noChangeArrowheads="1"/>
          </p:cNvSpPr>
          <p:nvPr/>
        </p:nvSpPr>
        <p:spPr bwMode="auto">
          <a:xfrm>
            <a:off x="6475413" y="29718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b="1"/>
              <a:t>Α</a:t>
            </a:r>
          </a:p>
        </p:txBody>
      </p:sp>
      <p:cxnSp>
        <p:nvCxnSpPr>
          <p:cNvPr id="531601" name="AutoShape 145"/>
          <p:cNvCxnSpPr>
            <a:cxnSpLocks noChangeShapeType="1"/>
            <a:stCxn id="531600" idx="3"/>
            <a:endCxn id="531608" idx="0"/>
          </p:cNvCxnSpPr>
          <p:nvPr/>
        </p:nvCxnSpPr>
        <p:spPr bwMode="auto">
          <a:xfrm flipH="1">
            <a:off x="6361113" y="32972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1602" name="AutoShape 146"/>
          <p:cNvCxnSpPr>
            <a:cxnSpLocks noChangeShapeType="1"/>
            <a:stCxn id="531600" idx="5"/>
            <a:endCxn id="531611" idx="0"/>
          </p:cNvCxnSpPr>
          <p:nvPr/>
        </p:nvCxnSpPr>
        <p:spPr bwMode="auto">
          <a:xfrm>
            <a:off x="6800850" y="3297238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0" name="Group 147"/>
          <p:cNvGrpSpPr>
            <a:grpSpLocks/>
          </p:cNvGrpSpPr>
          <p:nvPr/>
        </p:nvGrpSpPr>
        <p:grpSpPr bwMode="auto">
          <a:xfrm>
            <a:off x="7391400" y="3505200"/>
            <a:ext cx="533400" cy="838200"/>
            <a:chOff x="960" y="2160"/>
            <a:chExt cx="336" cy="528"/>
          </a:xfrm>
        </p:grpSpPr>
        <p:sp>
          <p:nvSpPr>
            <p:cNvPr id="531604" name="AutoShape 14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605" name="Oval 14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1" name="Group 150"/>
          <p:cNvGrpSpPr>
            <a:grpSpLocks/>
          </p:cNvGrpSpPr>
          <p:nvPr/>
        </p:nvGrpSpPr>
        <p:grpSpPr bwMode="auto">
          <a:xfrm>
            <a:off x="6094413" y="3505200"/>
            <a:ext cx="533400" cy="838200"/>
            <a:chOff x="960" y="2160"/>
            <a:chExt cx="336" cy="528"/>
          </a:xfrm>
        </p:grpSpPr>
        <p:sp>
          <p:nvSpPr>
            <p:cNvPr id="531607" name="AutoShape 15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608" name="Oval 15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" name="Group 153"/>
          <p:cNvGrpSpPr>
            <a:grpSpLocks/>
          </p:cNvGrpSpPr>
          <p:nvPr/>
        </p:nvGrpSpPr>
        <p:grpSpPr bwMode="auto">
          <a:xfrm>
            <a:off x="6704013" y="3505200"/>
            <a:ext cx="533400" cy="838200"/>
            <a:chOff x="960" y="2160"/>
            <a:chExt cx="336" cy="528"/>
          </a:xfrm>
        </p:grpSpPr>
        <p:sp>
          <p:nvSpPr>
            <p:cNvPr id="531610" name="AutoShape 15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611" name="Oval 15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3" name="Group 156"/>
          <p:cNvGrpSpPr>
            <a:grpSpLocks/>
          </p:cNvGrpSpPr>
          <p:nvPr/>
        </p:nvGrpSpPr>
        <p:grpSpPr bwMode="auto">
          <a:xfrm>
            <a:off x="8077200" y="3505200"/>
            <a:ext cx="533400" cy="838200"/>
            <a:chOff x="960" y="2160"/>
            <a:chExt cx="336" cy="528"/>
          </a:xfrm>
        </p:grpSpPr>
        <p:sp>
          <p:nvSpPr>
            <p:cNvPr id="531613" name="AutoShape 157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1614" name="Oval 158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31615" name="AutoShape 159"/>
          <p:cNvSpPr>
            <a:spLocks noChangeArrowheads="1"/>
          </p:cNvSpPr>
          <p:nvPr/>
        </p:nvSpPr>
        <p:spPr bwMode="auto">
          <a:xfrm rot="-1925931">
            <a:off x="4953000" y="42672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60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1616" name="Text Box 160"/>
          <p:cNvSpPr txBox="1">
            <a:spLocks noChangeArrowheads="1"/>
          </p:cNvSpPr>
          <p:nvPr/>
        </p:nvSpPr>
        <p:spPr bwMode="auto">
          <a:xfrm>
            <a:off x="1069975" y="5226050"/>
            <a:ext cx="1362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περίπτωση 2</a:t>
            </a:r>
          </a:p>
        </p:txBody>
      </p:sp>
      <p:sp>
        <p:nvSpPr>
          <p:cNvPr id="531617" name="Text Box 161"/>
          <p:cNvSpPr txBox="1">
            <a:spLocks noChangeArrowheads="1"/>
          </p:cNvSpPr>
          <p:nvPr/>
        </p:nvSpPr>
        <p:spPr bwMode="auto">
          <a:xfrm>
            <a:off x="4041775" y="6292850"/>
            <a:ext cx="13620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περίπτωση 3</a:t>
            </a:r>
          </a:p>
        </p:txBody>
      </p:sp>
      <p:sp>
        <p:nvSpPr>
          <p:cNvPr id="531618" name="Text Box 162"/>
          <p:cNvSpPr txBox="1">
            <a:spLocks noChangeArrowheads="1"/>
          </p:cNvSpPr>
          <p:nvPr/>
        </p:nvSpPr>
        <p:spPr bwMode="auto">
          <a:xfrm>
            <a:off x="2971800" y="3838575"/>
            <a:ext cx="12541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/>
              <a:t>αριστερή </a:t>
            </a:r>
          </a:p>
          <a:p>
            <a:pPr algn="ctr"/>
            <a:r>
              <a:rPr lang="el-GR" sz="1600"/>
              <a:t>περιστροφή</a:t>
            </a:r>
          </a:p>
        </p:txBody>
      </p:sp>
      <p:sp>
        <p:nvSpPr>
          <p:cNvPr id="531619" name="Text Box 163"/>
          <p:cNvSpPr txBox="1">
            <a:spLocks noChangeArrowheads="1"/>
          </p:cNvSpPr>
          <p:nvPr/>
        </p:nvSpPr>
        <p:spPr bwMode="auto">
          <a:xfrm>
            <a:off x="5176838" y="4524375"/>
            <a:ext cx="187801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1600"/>
              <a:t>δεξιά περιστροφή</a:t>
            </a:r>
          </a:p>
          <a:p>
            <a:pPr algn="ctr"/>
            <a:r>
              <a:rPr lang="el-GR" sz="1600"/>
              <a:t>και αναχρωμάτιση </a:t>
            </a:r>
          </a:p>
        </p:txBody>
      </p:sp>
      <p:sp>
        <p:nvSpPr>
          <p:cNvPr id="531620" name="Text Box 164"/>
          <p:cNvSpPr txBox="1">
            <a:spLocks noChangeArrowheads="1"/>
          </p:cNvSpPr>
          <p:nvPr/>
        </p:nvSpPr>
        <p:spPr bwMode="auto">
          <a:xfrm>
            <a:off x="5638800" y="5334000"/>
            <a:ext cx="3352800" cy="835025"/>
          </a:xfrm>
          <a:prstGeom prst="rect">
            <a:avLst/>
          </a:prstGeom>
          <a:solidFill>
            <a:srgbClr val="FF6600">
              <a:alpha val="21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dirty="0"/>
              <a:t>Δεν υπάρχουν πλέον </a:t>
            </a:r>
            <a:r>
              <a:rPr lang="el-GR" sz="1600"/>
              <a:t>διαδοχικοί </a:t>
            </a:r>
            <a:r>
              <a:rPr lang="el-GR" sz="1600" smtClean="0"/>
              <a:t>κόκκινοι </a:t>
            </a:r>
            <a:r>
              <a:rPr lang="el-GR" sz="1600" dirty="0"/>
              <a:t>κόμβοι. Η διαδικασία αποκατάστασης έχει ολοκληρωθεί!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352538" y="838200"/>
            <a:ext cx="60154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/>
              <a:t>Αποκατάσταση</a:t>
            </a:r>
            <a:r>
              <a:rPr lang="en-US" sz="1600" b="1" dirty="0" smtClean="0"/>
              <a:t> </a:t>
            </a:r>
            <a:r>
              <a:rPr lang="el-GR" sz="1600" b="1" dirty="0" smtClean="0"/>
              <a:t>ιδιοτήτων χρωματισμού μετά από εισαγωγή</a:t>
            </a:r>
            <a:endParaRPr lang="el-GR" sz="1600" b="1" dirty="0"/>
          </a:p>
        </p:txBody>
      </p:sp>
      <p:pic>
        <p:nvPicPr>
          <p:cNvPr id="80" name="7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3810000"/>
            <a:ext cx="152400" cy="126492"/>
          </a:xfrm>
          <a:prstGeom prst="rect">
            <a:avLst/>
          </a:prstGeom>
          <a:noFill/>
        </p:spPr>
      </p:pic>
      <p:pic>
        <p:nvPicPr>
          <p:cNvPr id="81" name="8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4876800"/>
            <a:ext cx="152400" cy="126492"/>
          </a:xfrm>
          <a:prstGeom prst="rect">
            <a:avLst/>
          </a:prstGeom>
          <a:noFill/>
        </p:spPr>
      </p:pic>
      <p:pic>
        <p:nvPicPr>
          <p:cNvPr id="82" name="8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2514600"/>
            <a:ext cx="152400" cy="126492"/>
          </a:xfrm>
          <a:prstGeom prst="rect">
            <a:avLst/>
          </a:prstGeom>
          <a:noFill/>
        </p:spPr>
      </p:pic>
      <p:sp>
        <p:nvSpPr>
          <p:cNvPr id="83" name="82 - Ορθογώνιο"/>
          <p:cNvSpPr/>
          <p:nvPr/>
        </p:nvSpPr>
        <p:spPr>
          <a:xfrm>
            <a:off x="304800" y="12192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/>
              <a:t>Περίπτωση </a:t>
            </a:r>
            <a:r>
              <a:rPr lang="en-US" sz="1600" b="1" dirty="0" smtClean="0"/>
              <a:t>3</a:t>
            </a:r>
            <a:endParaRPr lang="el-GR" sz="1600" b="1" dirty="0" smtClean="0"/>
          </a:p>
          <a:p>
            <a:endParaRPr lang="el-GR" sz="1600" b="1" dirty="0" smtClean="0"/>
          </a:p>
          <a:p>
            <a:pPr algn="just"/>
            <a:r>
              <a:rPr lang="el-GR" sz="1600" dirty="0" smtClean="0"/>
              <a:t>Ο θείος έχει μαύρο χρώμα και ο </a:t>
            </a:r>
            <a:r>
              <a:rPr lang="el-GR" sz="1600" b="1" dirty="0" smtClean="0"/>
              <a:t>x</a:t>
            </a:r>
            <a:r>
              <a:rPr lang="en-US" sz="1600" dirty="0" smtClean="0"/>
              <a:t> </a:t>
            </a:r>
            <a:r>
              <a:rPr lang="el-GR" sz="1600" dirty="0" smtClean="0"/>
              <a:t>είναι αριστερό παιδί του πατέρα του. Το χρώμα του</a:t>
            </a:r>
            <a:r>
              <a:rPr lang="en-US" sz="1600" dirty="0" smtClean="0"/>
              <a:t> </a:t>
            </a:r>
            <a:r>
              <a:rPr lang="el-GR" sz="1600" dirty="0" smtClean="0"/>
              <a:t>πατέρα του </a:t>
            </a:r>
            <a:r>
              <a:rPr lang="el-GR" sz="1600" b="1" dirty="0" smtClean="0"/>
              <a:t>x</a:t>
            </a:r>
            <a:r>
              <a:rPr lang="el-GR" sz="1600" dirty="0" smtClean="0"/>
              <a:t> αλλάζει σε μαύρο και του παππού σε</a:t>
            </a:r>
            <a:r>
              <a:rPr lang="en-US" sz="1600" dirty="0" smtClean="0"/>
              <a:t> </a:t>
            </a:r>
            <a:r>
              <a:rPr lang="el-GR" sz="1600" dirty="0" smtClean="0"/>
              <a:t>κόκκινο και εκτελείται μια δεξιά</a:t>
            </a:r>
            <a:r>
              <a:rPr lang="en-US" sz="1600" dirty="0" smtClean="0"/>
              <a:t> </a:t>
            </a:r>
            <a:r>
              <a:rPr lang="el-GR" sz="1600" dirty="0" smtClean="0"/>
              <a:t>περιστροφή (</a:t>
            </a:r>
            <a:r>
              <a:rPr lang="el-GR" sz="1600" b="1" dirty="0" smtClean="0"/>
              <a:t>x</a:t>
            </a:r>
            <a:r>
              <a:rPr lang="el-GR" sz="1600" dirty="0" smtClean="0"/>
              <a:t> και</a:t>
            </a:r>
            <a:r>
              <a:rPr lang="en-US" sz="1600" dirty="0" smtClean="0"/>
              <a:t> </a:t>
            </a:r>
            <a:r>
              <a:rPr lang="el-GR" sz="1600" dirty="0" smtClean="0"/>
              <a:t>παππούς του). Τερματίζουμε.</a:t>
            </a:r>
            <a:endParaRPr lang="el-GR" sz="1600" dirty="0"/>
          </a:p>
        </p:txBody>
      </p:sp>
      <p:pic>
        <p:nvPicPr>
          <p:cNvPr id="84" name="83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4191000"/>
            <a:ext cx="152400" cy="126492"/>
          </a:xfrm>
          <a:prstGeom prst="rect">
            <a:avLst/>
          </a:prstGeom>
          <a:noFill/>
        </p:spPr>
      </p:pic>
      <p:pic>
        <p:nvPicPr>
          <p:cNvPr id="85" name="8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600" y="48006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86" name="85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81200" y="4876800"/>
            <a:ext cx="178816" cy="178816"/>
          </a:xfrm>
          <a:prstGeom prst="rect">
            <a:avLst/>
          </a:prstGeom>
          <a:noFill/>
          <a:ln/>
          <a:effectLst/>
        </p:spPr>
      </p:pic>
      <p:pic>
        <p:nvPicPr>
          <p:cNvPr id="87" name="86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9400" y="3657600"/>
            <a:ext cx="127214" cy="203849"/>
          </a:xfrm>
          <a:prstGeom prst="rect">
            <a:avLst/>
          </a:prstGeom>
          <a:noFill/>
          <a:ln/>
          <a:effectLst/>
        </p:spPr>
      </p:pic>
      <p:pic>
        <p:nvPicPr>
          <p:cNvPr id="88" name="87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4114800"/>
            <a:ext cx="152400" cy="126492"/>
          </a:xfrm>
          <a:prstGeom prst="rect">
            <a:avLst/>
          </a:prstGeom>
          <a:noFill/>
        </p:spPr>
      </p:pic>
      <p:pic>
        <p:nvPicPr>
          <p:cNvPr id="89" name="88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8000" y="40386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90" name="89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43800" y="4114800"/>
            <a:ext cx="178816" cy="178816"/>
          </a:xfrm>
          <a:prstGeom prst="rect">
            <a:avLst/>
          </a:prstGeom>
          <a:noFill/>
          <a:ln/>
          <a:effectLst/>
        </p:spPr>
      </p:pic>
      <p:pic>
        <p:nvPicPr>
          <p:cNvPr id="91" name="90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305800" y="4038600"/>
            <a:ext cx="127214" cy="203849"/>
          </a:xfrm>
          <a:prstGeom prst="rect">
            <a:avLst/>
          </a:prstGeom>
          <a:noFill/>
          <a:ln/>
          <a:effectLst/>
        </p:spPr>
      </p:pic>
      <p:pic>
        <p:nvPicPr>
          <p:cNvPr id="92" name="91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6553200"/>
            <a:ext cx="152400" cy="126492"/>
          </a:xfrm>
          <a:prstGeom prst="rect">
            <a:avLst/>
          </a:prstGeom>
          <a:noFill/>
        </p:spPr>
      </p:pic>
      <p:pic>
        <p:nvPicPr>
          <p:cNvPr id="93" name="92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52800" y="64770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94" name="93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6200" y="5867400"/>
            <a:ext cx="178816" cy="178816"/>
          </a:xfrm>
          <a:prstGeom prst="rect">
            <a:avLst/>
          </a:prstGeom>
          <a:noFill/>
          <a:ln/>
          <a:effectLst/>
        </p:spPr>
      </p:pic>
      <p:pic>
        <p:nvPicPr>
          <p:cNvPr id="95" name="94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5334000"/>
            <a:ext cx="127214" cy="2038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038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5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Περιστροφές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895600" y="6858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17</a:t>
            </a:r>
            <a:endParaRPr lang="el-GR" b="1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1752600" y="12954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14</a:t>
            </a:r>
            <a:endParaRPr lang="el-GR" b="1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4343400" y="1295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21</a:t>
            </a:r>
            <a:endParaRPr lang="el-GR" b="1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3733800" y="2057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19</a:t>
            </a:r>
            <a:endParaRPr lang="el-GR" b="1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029200" y="2057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23</a:t>
            </a:r>
            <a:endParaRPr lang="el-GR" b="1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41148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20</a:t>
            </a:r>
            <a:endParaRPr lang="el-GR" b="1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2819400" y="2057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16</a:t>
            </a:r>
            <a:endParaRPr lang="el-GR" b="1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1066800" y="20574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10</a:t>
            </a:r>
            <a:endParaRPr lang="el-GR" b="1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6858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  <a:endParaRPr lang="el-GR" b="1"/>
          </a:p>
        </p:txBody>
      </p:sp>
      <p:cxnSp>
        <p:nvCxnSpPr>
          <p:cNvPr id="36877" name="AutoShape 13"/>
          <p:cNvCxnSpPr>
            <a:cxnSpLocks noChangeShapeType="1"/>
            <a:stCxn id="36868" idx="5"/>
            <a:endCxn id="36870" idx="1"/>
          </p:cNvCxnSpPr>
          <p:nvPr/>
        </p:nvCxnSpPr>
        <p:spPr bwMode="auto">
          <a:xfrm>
            <a:off x="3220804" y="1011004"/>
            <a:ext cx="1178392" cy="340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8" name="AutoShape 14"/>
          <p:cNvCxnSpPr>
            <a:cxnSpLocks noChangeShapeType="1"/>
            <a:stCxn id="36870" idx="5"/>
            <a:endCxn id="36872" idx="1"/>
          </p:cNvCxnSpPr>
          <p:nvPr/>
        </p:nvCxnSpPr>
        <p:spPr bwMode="auto">
          <a:xfrm>
            <a:off x="4668838" y="1620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9" name="AutoShape 15"/>
          <p:cNvCxnSpPr>
            <a:cxnSpLocks noChangeShapeType="1"/>
            <a:stCxn id="36870" idx="3"/>
            <a:endCxn id="36871" idx="7"/>
          </p:cNvCxnSpPr>
          <p:nvPr/>
        </p:nvCxnSpPr>
        <p:spPr bwMode="auto">
          <a:xfrm flipH="1">
            <a:off x="4059238" y="16208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0" name="AutoShape 16"/>
          <p:cNvCxnSpPr>
            <a:cxnSpLocks noChangeShapeType="1"/>
            <a:stCxn id="36871" idx="5"/>
            <a:endCxn id="36873" idx="0"/>
          </p:cNvCxnSpPr>
          <p:nvPr/>
        </p:nvCxnSpPr>
        <p:spPr bwMode="auto">
          <a:xfrm>
            <a:off x="4059238" y="23828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1" name="AutoShape 17"/>
          <p:cNvCxnSpPr>
            <a:cxnSpLocks noChangeShapeType="1"/>
            <a:stCxn id="36868" idx="3"/>
            <a:endCxn id="36869" idx="7"/>
          </p:cNvCxnSpPr>
          <p:nvPr/>
        </p:nvCxnSpPr>
        <p:spPr bwMode="auto">
          <a:xfrm flipH="1">
            <a:off x="2077804" y="1011004"/>
            <a:ext cx="873592" cy="340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2" name="AutoShape 18"/>
          <p:cNvCxnSpPr>
            <a:cxnSpLocks noChangeShapeType="1"/>
            <a:stCxn id="36869" idx="5"/>
            <a:endCxn id="36874" idx="1"/>
          </p:cNvCxnSpPr>
          <p:nvPr/>
        </p:nvCxnSpPr>
        <p:spPr bwMode="auto">
          <a:xfrm>
            <a:off x="2078038" y="16208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3" name="AutoShape 19"/>
          <p:cNvCxnSpPr>
            <a:cxnSpLocks noChangeShapeType="1"/>
            <a:stCxn id="36869" idx="3"/>
            <a:endCxn id="36875" idx="7"/>
          </p:cNvCxnSpPr>
          <p:nvPr/>
        </p:nvCxnSpPr>
        <p:spPr bwMode="auto">
          <a:xfrm flipH="1">
            <a:off x="1392238" y="1620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4" name="AutoShape 20"/>
          <p:cNvCxnSpPr>
            <a:cxnSpLocks noChangeShapeType="1"/>
            <a:stCxn id="36875" idx="3"/>
            <a:endCxn id="36876" idx="0"/>
          </p:cNvCxnSpPr>
          <p:nvPr/>
        </p:nvCxnSpPr>
        <p:spPr bwMode="auto">
          <a:xfrm flipH="1">
            <a:off x="876300" y="2382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24384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15</a:t>
            </a:r>
            <a:endParaRPr lang="el-GR" b="1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1524000" y="2819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  <a:endParaRPr lang="el-GR" b="1"/>
          </a:p>
        </p:txBody>
      </p: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381000" y="3525838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  <a:endParaRPr lang="el-GR" b="1"/>
          </a:p>
        </p:txBody>
      </p:sp>
      <p:cxnSp>
        <p:nvCxnSpPr>
          <p:cNvPr id="36888" name="AutoShape 24"/>
          <p:cNvCxnSpPr>
            <a:cxnSpLocks noChangeShapeType="1"/>
            <a:stCxn id="36876" idx="3"/>
            <a:endCxn id="36887" idx="0"/>
          </p:cNvCxnSpPr>
          <p:nvPr/>
        </p:nvCxnSpPr>
        <p:spPr bwMode="auto">
          <a:xfrm flipH="1">
            <a:off x="571500" y="3144604"/>
            <a:ext cx="170096" cy="3812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9" name="AutoShape 25"/>
          <p:cNvCxnSpPr>
            <a:cxnSpLocks noChangeShapeType="1"/>
            <a:stCxn id="36875" idx="5"/>
            <a:endCxn id="36886" idx="0"/>
          </p:cNvCxnSpPr>
          <p:nvPr/>
        </p:nvCxnSpPr>
        <p:spPr bwMode="auto">
          <a:xfrm>
            <a:off x="1392238" y="23828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0" name="AutoShape 26"/>
          <p:cNvCxnSpPr>
            <a:cxnSpLocks noChangeShapeType="1"/>
            <a:stCxn id="36874" idx="3"/>
            <a:endCxn id="36885" idx="0"/>
          </p:cNvCxnSpPr>
          <p:nvPr/>
        </p:nvCxnSpPr>
        <p:spPr bwMode="auto">
          <a:xfrm flipH="1">
            <a:off x="2628900" y="2382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1" name="Oval 27"/>
          <p:cNvSpPr>
            <a:spLocks noChangeArrowheads="1"/>
          </p:cNvSpPr>
          <p:nvPr/>
        </p:nvSpPr>
        <p:spPr bwMode="auto">
          <a:xfrm>
            <a:off x="5791200" y="33528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17</a:t>
            </a:r>
            <a:endParaRPr lang="el-GR" b="1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5029200" y="47244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14</a:t>
            </a:r>
            <a:endParaRPr lang="el-GR" b="1"/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7239000" y="4038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21</a:t>
            </a:r>
            <a:endParaRPr lang="el-GR" b="1"/>
          </a:p>
        </p:txBody>
      </p:sp>
      <p:sp>
        <p:nvSpPr>
          <p:cNvPr id="36894" name="Oval 30"/>
          <p:cNvSpPr>
            <a:spLocks noChangeArrowheads="1"/>
          </p:cNvSpPr>
          <p:nvPr/>
        </p:nvSpPr>
        <p:spPr bwMode="auto">
          <a:xfrm>
            <a:off x="6629400" y="4800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19</a:t>
            </a:r>
            <a:endParaRPr lang="el-GR" b="1"/>
          </a:p>
        </p:txBody>
      </p:sp>
      <p:sp>
        <p:nvSpPr>
          <p:cNvPr id="36895" name="Oval 31"/>
          <p:cNvSpPr>
            <a:spLocks noChangeArrowheads="1"/>
          </p:cNvSpPr>
          <p:nvPr/>
        </p:nvSpPr>
        <p:spPr bwMode="auto">
          <a:xfrm>
            <a:off x="7924800" y="4800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23</a:t>
            </a:r>
            <a:endParaRPr lang="el-GR" b="1"/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7010400" y="5562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20</a:t>
            </a:r>
            <a:endParaRPr lang="el-GR" b="1"/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5638800" y="5486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16</a:t>
            </a:r>
            <a:endParaRPr lang="el-GR" b="1"/>
          </a:p>
        </p:txBody>
      </p:sp>
      <p:sp>
        <p:nvSpPr>
          <p:cNvPr id="36898" name="Oval 34"/>
          <p:cNvSpPr>
            <a:spLocks noChangeArrowheads="1"/>
          </p:cNvSpPr>
          <p:nvPr/>
        </p:nvSpPr>
        <p:spPr bwMode="auto">
          <a:xfrm>
            <a:off x="4267200" y="40386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10</a:t>
            </a:r>
            <a:endParaRPr lang="el-GR" b="1"/>
          </a:p>
        </p:txBody>
      </p:sp>
      <p:sp>
        <p:nvSpPr>
          <p:cNvPr id="36899" name="Oval 35"/>
          <p:cNvSpPr>
            <a:spLocks noChangeArrowheads="1"/>
          </p:cNvSpPr>
          <p:nvPr/>
        </p:nvSpPr>
        <p:spPr bwMode="auto">
          <a:xfrm>
            <a:off x="3810000" y="48006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  <a:endParaRPr lang="el-GR" b="1"/>
          </a:p>
        </p:txBody>
      </p:sp>
      <p:cxnSp>
        <p:nvCxnSpPr>
          <p:cNvPr id="36900" name="AutoShape 36"/>
          <p:cNvCxnSpPr>
            <a:cxnSpLocks noChangeShapeType="1"/>
            <a:stCxn id="36891" idx="5"/>
            <a:endCxn id="36893" idx="1"/>
          </p:cNvCxnSpPr>
          <p:nvPr/>
        </p:nvCxnSpPr>
        <p:spPr bwMode="auto">
          <a:xfrm>
            <a:off x="6116638" y="36782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1" name="AutoShape 37"/>
          <p:cNvCxnSpPr>
            <a:cxnSpLocks noChangeShapeType="1"/>
            <a:stCxn id="36893" idx="5"/>
            <a:endCxn id="36895" idx="1"/>
          </p:cNvCxnSpPr>
          <p:nvPr/>
        </p:nvCxnSpPr>
        <p:spPr bwMode="auto">
          <a:xfrm>
            <a:off x="7564438" y="43640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2" name="AutoShape 38"/>
          <p:cNvCxnSpPr>
            <a:cxnSpLocks noChangeShapeType="1"/>
            <a:stCxn id="36893" idx="3"/>
            <a:endCxn id="36894" idx="7"/>
          </p:cNvCxnSpPr>
          <p:nvPr/>
        </p:nvCxnSpPr>
        <p:spPr bwMode="auto">
          <a:xfrm flipH="1">
            <a:off x="6954838" y="43640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3" name="AutoShape 39"/>
          <p:cNvCxnSpPr>
            <a:cxnSpLocks noChangeShapeType="1"/>
            <a:stCxn id="36894" idx="5"/>
            <a:endCxn id="36896" idx="0"/>
          </p:cNvCxnSpPr>
          <p:nvPr/>
        </p:nvCxnSpPr>
        <p:spPr bwMode="auto">
          <a:xfrm>
            <a:off x="6954838" y="51260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4" name="AutoShape 40"/>
          <p:cNvCxnSpPr>
            <a:cxnSpLocks noChangeShapeType="1"/>
            <a:stCxn id="36891" idx="3"/>
            <a:endCxn id="36898" idx="7"/>
          </p:cNvCxnSpPr>
          <p:nvPr/>
        </p:nvCxnSpPr>
        <p:spPr bwMode="auto">
          <a:xfrm flipH="1">
            <a:off x="4592638" y="36782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5" name="AutoShape 41"/>
          <p:cNvCxnSpPr>
            <a:cxnSpLocks noChangeShapeType="1"/>
            <a:stCxn id="36892" idx="5"/>
            <a:endCxn id="36897" idx="1"/>
          </p:cNvCxnSpPr>
          <p:nvPr/>
        </p:nvCxnSpPr>
        <p:spPr bwMode="auto">
          <a:xfrm>
            <a:off x="5354638" y="50498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6" name="AutoShape 42"/>
          <p:cNvCxnSpPr>
            <a:cxnSpLocks noChangeShapeType="1"/>
            <a:stCxn id="36892" idx="0"/>
            <a:endCxn id="36898" idx="5"/>
          </p:cNvCxnSpPr>
          <p:nvPr/>
        </p:nvCxnSpPr>
        <p:spPr bwMode="auto">
          <a:xfrm flipH="1" flipV="1">
            <a:off x="4592638" y="4364038"/>
            <a:ext cx="627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7" name="AutoShape 43"/>
          <p:cNvCxnSpPr>
            <a:cxnSpLocks noChangeShapeType="1"/>
            <a:stCxn id="36898" idx="3"/>
            <a:endCxn id="36899" idx="0"/>
          </p:cNvCxnSpPr>
          <p:nvPr/>
        </p:nvCxnSpPr>
        <p:spPr bwMode="auto">
          <a:xfrm flipH="1">
            <a:off x="4000500" y="43640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08" name="Oval 44"/>
          <p:cNvSpPr>
            <a:spLocks noChangeArrowheads="1"/>
          </p:cNvSpPr>
          <p:nvPr/>
        </p:nvSpPr>
        <p:spPr bwMode="auto">
          <a:xfrm>
            <a:off x="5334000" y="61722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15</a:t>
            </a:r>
            <a:endParaRPr lang="el-GR" b="1"/>
          </a:p>
        </p:txBody>
      </p:sp>
      <p:sp>
        <p:nvSpPr>
          <p:cNvPr id="36909" name="Oval 45"/>
          <p:cNvSpPr>
            <a:spLocks noChangeArrowheads="1"/>
          </p:cNvSpPr>
          <p:nvPr/>
        </p:nvSpPr>
        <p:spPr bwMode="auto">
          <a:xfrm>
            <a:off x="4572000" y="5486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  <a:endParaRPr lang="el-GR" b="1"/>
          </a:p>
        </p:txBody>
      </p:sp>
      <p:sp>
        <p:nvSpPr>
          <p:cNvPr id="36910" name="Oval 46"/>
          <p:cNvSpPr>
            <a:spLocks noChangeArrowheads="1"/>
          </p:cNvSpPr>
          <p:nvPr/>
        </p:nvSpPr>
        <p:spPr bwMode="auto">
          <a:xfrm>
            <a:off x="3505200" y="5486400"/>
            <a:ext cx="381000" cy="381000"/>
          </a:xfrm>
          <a:prstGeom prst="ellipse">
            <a:avLst/>
          </a:prstGeom>
          <a:solidFill>
            <a:srgbClr val="FFB547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  <a:endParaRPr lang="el-GR" b="1"/>
          </a:p>
        </p:txBody>
      </p:sp>
      <p:cxnSp>
        <p:nvCxnSpPr>
          <p:cNvPr id="36911" name="AutoShape 47"/>
          <p:cNvCxnSpPr>
            <a:cxnSpLocks noChangeShapeType="1"/>
            <a:stCxn id="36899" idx="3"/>
            <a:endCxn id="36910" idx="0"/>
          </p:cNvCxnSpPr>
          <p:nvPr/>
        </p:nvCxnSpPr>
        <p:spPr bwMode="auto">
          <a:xfrm flipH="1">
            <a:off x="3695700" y="51260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2" name="AutoShape 48"/>
          <p:cNvCxnSpPr>
            <a:cxnSpLocks noChangeShapeType="1"/>
            <a:stCxn id="36892" idx="3"/>
            <a:endCxn id="36909" idx="0"/>
          </p:cNvCxnSpPr>
          <p:nvPr/>
        </p:nvCxnSpPr>
        <p:spPr bwMode="auto">
          <a:xfrm flipH="1">
            <a:off x="4762500" y="50498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3" name="AutoShape 49"/>
          <p:cNvCxnSpPr>
            <a:cxnSpLocks noChangeShapeType="1"/>
            <a:stCxn id="36897" idx="3"/>
            <a:endCxn id="36908" idx="0"/>
          </p:cNvCxnSpPr>
          <p:nvPr/>
        </p:nvCxnSpPr>
        <p:spPr bwMode="auto">
          <a:xfrm flipH="1">
            <a:off x="5524500" y="5811604"/>
            <a:ext cx="1700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14" name="AutoShape 50"/>
          <p:cNvSpPr>
            <a:spLocks noChangeArrowheads="1"/>
          </p:cNvSpPr>
          <p:nvPr/>
        </p:nvSpPr>
        <p:spPr bwMode="auto">
          <a:xfrm rot="1981432">
            <a:off x="3150380" y="3645095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915" name="Text Box 51"/>
          <p:cNvSpPr txBox="1">
            <a:spLocks noChangeArrowheads="1"/>
          </p:cNvSpPr>
          <p:nvPr/>
        </p:nvSpPr>
        <p:spPr bwMode="auto">
          <a:xfrm>
            <a:off x="2232025" y="3910013"/>
            <a:ext cx="176688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δεξιά περιστροφή</a:t>
            </a:r>
          </a:p>
          <a:p>
            <a:pPr algn="ctr"/>
            <a:r>
              <a:rPr lang="el-GR" sz="1600"/>
              <a:t>από το 14</a:t>
            </a:r>
          </a:p>
        </p:txBody>
      </p:sp>
      <p:sp>
        <p:nvSpPr>
          <p:cNvPr id="53" name="AutoShape 16"/>
          <p:cNvSpPr>
            <a:spLocks noChangeArrowheads="1"/>
          </p:cNvSpPr>
          <p:nvPr/>
        </p:nvSpPr>
        <p:spPr bwMode="auto">
          <a:xfrm>
            <a:off x="228600" y="4114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" name="AutoShape 17"/>
          <p:cNvCxnSpPr>
            <a:cxnSpLocks noChangeShapeType="1"/>
            <a:stCxn id="53" idx="0"/>
            <a:endCxn id="36887" idx="3"/>
          </p:cNvCxnSpPr>
          <p:nvPr/>
        </p:nvCxnSpPr>
        <p:spPr bwMode="auto">
          <a:xfrm flipV="1">
            <a:off x="381000" y="3851042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AutoShape 18"/>
          <p:cNvSpPr>
            <a:spLocks noChangeArrowheads="1"/>
          </p:cNvSpPr>
          <p:nvPr/>
        </p:nvSpPr>
        <p:spPr bwMode="auto">
          <a:xfrm>
            <a:off x="609600" y="4114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6" name="AutoShape 19"/>
          <p:cNvCxnSpPr>
            <a:cxnSpLocks noChangeShapeType="1"/>
            <a:stCxn id="55" idx="0"/>
            <a:endCxn id="36887" idx="5"/>
          </p:cNvCxnSpPr>
          <p:nvPr/>
        </p:nvCxnSpPr>
        <p:spPr bwMode="auto">
          <a:xfrm flipH="1" flipV="1">
            <a:off x="706204" y="3851042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AutoShape 16"/>
          <p:cNvSpPr>
            <a:spLocks noChangeArrowheads="1"/>
          </p:cNvSpPr>
          <p:nvPr/>
        </p:nvSpPr>
        <p:spPr bwMode="auto">
          <a:xfrm>
            <a:off x="13716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7"/>
          <p:cNvCxnSpPr>
            <a:cxnSpLocks noChangeShapeType="1"/>
            <a:stCxn id="57" idx="0"/>
            <a:endCxn id="36886" idx="3"/>
          </p:cNvCxnSpPr>
          <p:nvPr/>
        </p:nvCxnSpPr>
        <p:spPr bwMode="auto">
          <a:xfrm flipV="1">
            <a:off x="1524000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9" name="AutoShape 18"/>
          <p:cNvSpPr>
            <a:spLocks noChangeArrowheads="1"/>
          </p:cNvSpPr>
          <p:nvPr/>
        </p:nvSpPr>
        <p:spPr bwMode="auto">
          <a:xfrm>
            <a:off x="17526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" name="AutoShape 19"/>
          <p:cNvCxnSpPr>
            <a:cxnSpLocks noChangeShapeType="1"/>
            <a:stCxn id="59" idx="0"/>
            <a:endCxn id="36886" idx="5"/>
          </p:cNvCxnSpPr>
          <p:nvPr/>
        </p:nvCxnSpPr>
        <p:spPr bwMode="auto">
          <a:xfrm flipH="1" flipV="1">
            <a:off x="18492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AutoShape 16"/>
          <p:cNvSpPr>
            <a:spLocks noChangeArrowheads="1"/>
          </p:cNvSpPr>
          <p:nvPr/>
        </p:nvSpPr>
        <p:spPr bwMode="auto">
          <a:xfrm>
            <a:off x="22860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AutoShape 17"/>
          <p:cNvCxnSpPr>
            <a:cxnSpLocks noChangeShapeType="1"/>
            <a:stCxn id="61" idx="0"/>
            <a:endCxn id="36885" idx="3"/>
          </p:cNvCxnSpPr>
          <p:nvPr/>
        </p:nvCxnSpPr>
        <p:spPr bwMode="auto">
          <a:xfrm flipV="1">
            <a:off x="2438400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AutoShape 18"/>
          <p:cNvSpPr>
            <a:spLocks noChangeArrowheads="1"/>
          </p:cNvSpPr>
          <p:nvPr/>
        </p:nvSpPr>
        <p:spPr bwMode="auto">
          <a:xfrm>
            <a:off x="26670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4" name="AutoShape 19"/>
          <p:cNvCxnSpPr>
            <a:cxnSpLocks noChangeShapeType="1"/>
            <a:stCxn id="63" idx="0"/>
            <a:endCxn id="36885" idx="5"/>
          </p:cNvCxnSpPr>
          <p:nvPr/>
        </p:nvCxnSpPr>
        <p:spPr bwMode="auto">
          <a:xfrm flipH="1" flipV="1">
            <a:off x="27636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AutoShape 16"/>
          <p:cNvSpPr>
            <a:spLocks noChangeArrowheads="1"/>
          </p:cNvSpPr>
          <p:nvPr/>
        </p:nvSpPr>
        <p:spPr bwMode="auto">
          <a:xfrm>
            <a:off x="39624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6" name="AutoShape 17"/>
          <p:cNvCxnSpPr>
            <a:cxnSpLocks noChangeShapeType="1"/>
            <a:stCxn id="65" idx="0"/>
            <a:endCxn id="36873" idx="3"/>
          </p:cNvCxnSpPr>
          <p:nvPr/>
        </p:nvCxnSpPr>
        <p:spPr bwMode="auto">
          <a:xfrm flipV="1">
            <a:off x="4114800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AutoShape 18"/>
          <p:cNvSpPr>
            <a:spLocks noChangeArrowheads="1"/>
          </p:cNvSpPr>
          <p:nvPr/>
        </p:nvSpPr>
        <p:spPr bwMode="auto">
          <a:xfrm>
            <a:off x="43434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8" name="AutoShape 19"/>
          <p:cNvCxnSpPr>
            <a:cxnSpLocks noChangeShapeType="1"/>
            <a:stCxn id="67" idx="0"/>
            <a:endCxn id="36873" idx="5"/>
          </p:cNvCxnSpPr>
          <p:nvPr/>
        </p:nvCxnSpPr>
        <p:spPr bwMode="auto">
          <a:xfrm flipH="1" flipV="1">
            <a:off x="44400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9" name="AutoShape 16"/>
          <p:cNvSpPr>
            <a:spLocks noChangeArrowheads="1"/>
          </p:cNvSpPr>
          <p:nvPr/>
        </p:nvSpPr>
        <p:spPr bwMode="auto">
          <a:xfrm>
            <a:off x="4876800" y="2646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0" name="AutoShape 17"/>
          <p:cNvCxnSpPr>
            <a:cxnSpLocks noChangeShapeType="1"/>
            <a:stCxn id="69" idx="0"/>
            <a:endCxn id="36872" idx="3"/>
          </p:cNvCxnSpPr>
          <p:nvPr/>
        </p:nvCxnSpPr>
        <p:spPr bwMode="auto">
          <a:xfrm flipV="1">
            <a:off x="5029200" y="2382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" name="AutoShape 18"/>
          <p:cNvSpPr>
            <a:spLocks noChangeArrowheads="1"/>
          </p:cNvSpPr>
          <p:nvPr/>
        </p:nvSpPr>
        <p:spPr bwMode="auto">
          <a:xfrm>
            <a:off x="5257800" y="2646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AutoShape 19"/>
          <p:cNvCxnSpPr>
            <a:cxnSpLocks noChangeShapeType="1"/>
            <a:stCxn id="71" idx="0"/>
            <a:endCxn id="36872" idx="5"/>
          </p:cNvCxnSpPr>
          <p:nvPr/>
        </p:nvCxnSpPr>
        <p:spPr bwMode="auto">
          <a:xfrm flipH="1" flipV="1">
            <a:off x="5354404" y="2382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16"/>
          <p:cNvSpPr>
            <a:spLocks noChangeArrowheads="1"/>
          </p:cNvSpPr>
          <p:nvPr/>
        </p:nvSpPr>
        <p:spPr bwMode="auto">
          <a:xfrm>
            <a:off x="33528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4" name="AutoShape 17"/>
          <p:cNvCxnSpPr>
            <a:cxnSpLocks noChangeShapeType="1"/>
            <a:stCxn id="73" idx="0"/>
            <a:endCxn id="36910" idx="3"/>
          </p:cNvCxnSpPr>
          <p:nvPr/>
        </p:nvCxnSpPr>
        <p:spPr bwMode="auto">
          <a:xfrm flipV="1">
            <a:off x="3505200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5" name="AutoShape 18"/>
          <p:cNvSpPr>
            <a:spLocks noChangeArrowheads="1"/>
          </p:cNvSpPr>
          <p:nvPr/>
        </p:nvSpPr>
        <p:spPr bwMode="auto">
          <a:xfrm>
            <a:off x="37338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6" name="AutoShape 19"/>
          <p:cNvCxnSpPr>
            <a:cxnSpLocks noChangeShapeType="1"/>
            <a:stCxn id="75" idx="0"/>
            <a:endCxn id="36910" idx="5"/>
          </p:cNvCxnSpPr>
          <p:nvPr/>
        </p:nvCxnSpPr>
        <p:spPr bwMode="auto">
          <a:xfrm flipH="1" flipV="1">
            <a:off x="3830404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AutoShape 16"/>
          <p:cNvSpPr>
            <a:spLocks noChangeArrowheads="1"/>
          </p:cNvSpPr>
          <p:nvPr/>
        </p:nvSpPr>
        <p:spPr bwMode="auto">
          <a:xfrm>
            <a:off x="44196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8" name="AutoShape 17"/>
          <p:cNvCxnSpPr>
            <a:cxnSpLocks noChangeShapeType="1"/>
            <a:stCxn id="77" idx="0"/>
            <a:endCxn id="36909" idx="3"/>
          </p:cNvCxnSpPr>
          <p:nvPr/>
        </p:nvCxnSpPr>
        <p:spPr bwMode="auto">
          <a:xfrm flipV="1">
            <a:off x="4572000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AutoShape 18"/>
          <p:cNvSpPr>
            <a:spLocks noChangeArrowheads="1"/>
          </p:cNvSpPr>
          <p:nvPr/>
        </p:nvSpPr>
        <p:spPr bwMode="auto">
          <a:xfrm>
            <a:off x="4800600" y="60753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0" name="AutoShape 19"/>
          <p:cNvCxnSpPr>
            <a:cxnSpLocks noChangeShapeType="1"/>
            <a:stCxn id="79" idx="0"/>
            <a:endCxn id="36909" idx="5"/>
          </p:cNvCxnSpPr>
          <p:nvPr/>
        </p:nvCxnSpPr>
        <p:spPr bwMode="auto">
          <a:xfrm flipH="1" flipV="1">
            <a:off x="4897204" y="58116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1" name="AutoShape 16"/>
          <p:cNvSpPr>
            <a:spLocks noChangeArrowheads="1"/>
          </p:cNvSpPr>
          <p:nvPr/>
        </p:nvSpPr>
        <p:spPr bwMode="auto">
          <a:xfrm>
            <a:off x="77724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2" name="AutoShape 17"/>
          <p:cNvCxnSpPr>
            <a:cxnSpLocks noChangeShapeType="1"/>
            <a:stCxn id="81" idx="0"/>
          </p:cNvCxnSpPr>
          <p:nvPr/>
        </p:nvCxnSpPr>
        <p:spPr bwMode="auto">
          <a:xfrm flipV="1">
            <a:off x="7924800" y="5126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AutoShape 18"/>
          <p:cNvSpPr>
            <a:spLocks noChangeArrowheads="1"/>
          </p:cNvSpPr>
          <p:nvPr/>
        </p:nvSpPr>
        <p:spPr bwMode="auto">
          <a:xfrm>
            <a:off x="81534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" name="AutoShape 19"/>
          <p:cNvCxnSpPr>
            <a:cxnSpLocks noChangeShapeType="1"/>
            <a:stCxn id="83" idx="0"/>
          </p:cNvCxnSpPr>
          <p:nvPr/>
        </p:nvCxnSpPr>
        <p:spPr bwMode="auto">
          <a:xfrm flipH="1" flipV="1">
            <a:off x="8250238" y="5126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AutoShape 16"/>
          <p:cNvSpPr>
            <a:spLocks noChangeArrowheads="1"/>
          </p:cNvSpPr>
          <p:nvPr/>
        </p:nvSpPr>
        <p:spPr bwMode="auto">
          <a:xfrm>
            <a:off x="5181600" y="6705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6" name="AutoShape 17"/>
          <p:cNvCxnSpPr>
            <a:cxnSpLocks noChangeShapeType="1"/>
            <a:stCxn id="85" idx="0"/>
          </p:cNvCxnSpPr>
          <p:nvPr/>
        </p:nvCxnSpPr>
        <p:spPr bwMode="auto">
          <a:xfrm flipV="1">
            <a:off x="5334000" y="6497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7" name="AutoShape 18"/>
          <p:cNvSpPr>
            <a:spLocks noChangeArrowheads="1"/>
          </p:cNvSpPr>
          <p:nvPr/>
        </p:nvSpPr>
        <p:spPr bwMode="auto">
          <a:xfrm>
            <a:off x="5562600" y="6705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8" name="AutoShape 19"/>
          <p:cNvCxnSpPr>
            <a:cxnSpLocks noChangeShapeType="1"/>
            <a:stCxn id="87" idx="0"/>
          </p:cNvCxnSpPr>
          <p:nvPr/>
        </p:nvCxnSpPr>
        <p:spPr bwMode="auto">
          <a:xfrm flipH="1" flipV="1">
            <a:off x="5659438" y="6497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9" name="AutoShape 16"/>
          <p:cNvSpPr>
            <a:spLocks noChangeArrowheads="1"/>
          </p:cNvSpPr>
          <p:nvPr/>
        </p:nvSpPr>
        <p:spPr bwMode="auto">
          <a:xfrm>
            <a:off x="6858000" y="61515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0" name="AutoShape 17"/>
          <p:cNvCxnSpPr>
            <a:cxnSpLocks noChangeShapeType="1"/>
            <a:stCxn id="89" idx="0"/>
            <a:endCxn id="36896" idx="3"/>
          </p:cNvCxnSpPr>
          <p:nvPr/>
        </p:nvCxnSpPr>
        <p:spPr bwMode="auto">
          <a:xfrm flipV="1">
            <a:off x="7010400" y="58878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1" name="AutoShape 18"/>
          <p:cNvSpPr>
            <a:spLocks noChangeArrowheads="1"/>
          </p:cNvSpPr>
          <p:nvPr/>
        </p:nvSpPr>
        <p:spPr bwMode="auto">
          <a:xfrm>
            <a:off x="7239000" y="6151562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2" name="AutoShape 19"/>
          <p:cNvCxnSpPr>
            <a:cxnSpLocks noChangeShapeType="1"/>
            <a:stCxn id="91" idx="0"/>
            <a:endCxn id="36896" idx="5"/>
          </p:cNvCxnSpPr>
          <p:nvPr/>
        </p:nvCxnSpPr>
        <p:spPr bwMode="auto">
          <a:xfrm flipH="1" flipV="1">
            <a:off x="7335604" y="5887804"/>
            <a:ext cx="55796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3" name="AutoShape 18"/>
          <p:cNvSpPr>
            <a:spLocks noChangeArrowheads="1"/>
          </p:cNvSpPr>
          <p:nvPr/>
        </p:nvSpPr>
        <p:spPr bwMode="auto">
          <a:xfrm>
            <a:off x="9144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4" name="AutoShape 19"/>
          <p:cNvCxnSpPr>
            <a:cxnSpLocks noChangeShapeType="1"/>
            <a:stCxn id="93" idx="0"/>
            <a:endCxn id="36876" idx="5"/>
          </p:cNvCxnSpPr>
          <p:nvPr/>
        </p:nvCxnSpPr>
        <p:spPr bwMode="auto">
          <a:xfrm flipH="1" flipV="1">
            <a:off x="1011004" y="3144604"/>
            <a:ext cx="557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5" name="AutoShape 18"/>
          <p:cNvSpPr>
            <a:spLocks noChangeArrowheads="1"/>
          </p:cNvSpPr>
          <p:nvPr/>
        </p:nvSpPr>
        <p:spPr bwMode="auto">
          <a:xfrm>
            <a:off x="3048000" y="259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6" name="AutoShape 19"/>
          <p:cNvCxnSpPr>
            <a:cxnSpLocks noChangeShapeType="1"/>
            <a:stCxn id="95" idx="0"/>
          </p:cNvCxnSpPr>
          <p:nvPr/>
        </p:nvCxnSpPr>
        <p:spPr bwMode="auto">
          <a:xfrm flipH="1" flipV="1">
            <a:off x="3144838" y="238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40386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" name="AutoShape 19"/>
          <p:cNvCxnSpPr>
            <a:cxnSpLocks noChangeShapeType="1"/>
            <a:stCxn id="97" idx="0"/>
            <a:endCxn id="36899" idx="5"/>
          </p:cNvCxnSpPr>
          <p:nvPr/>
        </p:nvCxnSpPr>
        <p:spPr bwMode="auto">
          <a:xfrm flipH="1" flipV="1">
            <a:off x="4135204" y="5125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9" name="AutoShape 18"/>
          <p:cNvSpPr>
            <a:spLocks noChangeArrowheads="1"/>
          </p:cNvSpPr>
          <p:nvPr/>
        </p:nvSpPr>
        <p:spPr bwMode="auto">
          <a:xfrm>
            <a:off x="5867400" y="6019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0" name="AutoShape 19"/>
          <p:cNvCxnSpPr>
            <a:cxnSpLocks noChangeShapeType="1"/>
            <a:stCxn id="99" idx="0"/>
          </p:cNvCxnSpPr>
          <p:nvPr/>
        </p:nvCxnSpPr>
        <p:spPr bwMode="auto">
          <a:xfrm flipH="1" flipV="1">
            <a:off x="5964238" y="5811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1" name="AutoShape 16"/>
          <p:cNvSpPr>
            <a:spLocks noChangeArrowheads="1"/>
          </p:cNvSpPr>
          <p:nvPr/>
        </p:nvSpPr>
        <p:spPr bwMode="auto">
          <a:xfrm>
            <a:off x="3581400" y="259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" name="AutoShape 17"/>
          <p:cNvCxnSpPr>
            <a:cxnSpLocks noChangeShapeType="1"/>
            <a:stCxn id="101" idx="0"/>
          </p:cNvCxnSpPr>
          <p:nvPr/>
        </p:nvCxnSpPr>
        <p:spPr bwMode="auto">
          <a:xfrm flipV="1">
            <a:off x="3733800" y="238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3" name="AutoShape 16"/>
          <p:cNvSpPr>
            <a:spLocks noChangeArrowheads="1"/>
          </p:cNvSpPr>
          <p:nvPr/>
        </p:nvSpPr>
        <p:spPr bwMode="auto">
          <a:xfrm>
            <a:off x="6477000" y="5334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4" name="AutoShape 17"/>
          <p:cNvCxnSpPr>
            <a:cxnSpLocks noChangeShapeType="1"/>
            <a:stCxn id="103" idx="0"/>
          </p:cNvCxnSpPr>
          <p:nvPr/>
        </p:nvCxnSpPr>
        <p:spPr bwMode="auto">
          <a:xfrm flipV="1">
            <a:off x="6629400" y="5126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6" name="AutoShape 43"/>
          <p:cNvSpPr>
            <a:spLocks noChangeArrowheads="1"/>
          </p:cNvSpPr>
          <p:nvPr/>
        </p:nvSpPr>
        <p:spPr bwMode="auto">
          <a:xfrm>
            <a:off x="1447800" y="1676400"/>
            <a:ext cx="366713" cy="533400"/>
          </a:xfrm>
          <a:custGeom>
            <a:avLst/>
            <a:gdLst>
              <a:gd name="T0" fmla="*/ 190470 w 21600"/>
              <a:gd name="T1" fmla="*/ 198 h 21600"/>
              <a:gd name="T2" fmla="*/ 13752 w 21600"/>
              <a:gd name="T3" fmla="*/ 257859 h 21600"/>
              <a:gd name="T4" fmla="*/ 189417 w 21600"/>
              <a:gd name="T5" fmla="*/ 39857 h 21600"/>
              <a:gd name="T6" fmla="*/ 412348 w 21600"/>
              <a:gd name="T7" fmla="*/ 280677 h 21600"/>
              <a:gd name="T8" fmla="*/ 350415 w 21600"/>
              <a:gd name="T9" fmla="*/ 363502 h 21600"/>
              <a:gd name="T10" fmla="*/ 293472 w 21600"/>
              <a:gd name="T11" fmla="*/ 2734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343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276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3429000" y="2622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276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3429000" y="2622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2667000" y="37784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8" idx="3"/>
            <a:endCxn id="13" idx="0"/>
          </p:cNvCxnSpPr>
          <p:nvPr/>
        </p:nvCxnSpPr>
        <p:spPr bwMode="auto">
          <a:xfrm flipH="1">
            <a:off x="2819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16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3</a:t>
            </a:r>
            <a:endParaRPr lang="el-GR" dirty="0"/>
          </a:p>
        </p:txBody>
      </p:sp>
      <p:sp>
        <p:nvSpPr>
          <p:cNvPr id="18" name="17 - Βέλος προς τα κάτω"/>
          <p:cNvSpPr/>
          <p:nvPr/>
        </p:nvSpPr>
        <p:spPr bwMode="auto">
          <a:xfrm rot="10800000">
            <a:off x="4648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648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276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3429000" y="2622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419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123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9530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276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3429000" y="2622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419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90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123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667000" y="37784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3"/>
            <a:endCxn id="16" idx="0"/>
          </p:cNvCxnSpPr>
          <p:nvPr/>
        </p:nvCxnSpPr>
        <p:spPr bwMode="auto">
          <a:xfrm flipH="1">
            <a:off x="2819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19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9530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276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3429000" y="2622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419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123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667000" y="37784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3"/>
            <a:endCxn id="16" idx="0"/>
          </p:cNvCxnSpPr>
          <p:nvPr/>
        </p:nvCxnSpPr>
        <p:spPr bwMode="auto">
          <a:xfrm flipH="1">
            <a:off x="2819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19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1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609600" y="4355068"/>
            <a:ext cx="431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Αλλάζουμε το χρώμα της ρίζας σε μαύρο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9530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276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3429000" y="2622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419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123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667000" y="37784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3"/>
            <a:endCxn id="16" idx="0"/>
          </p:cNvCxnSpPr>
          <p:nvPr/>
        </p:nvCxnSpPr>
        <p:spPr bwMode="auto">
          <a:xfrm flipH="1">
            <a:off x="2819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05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276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3429000" y="2622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419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123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667000" y="37784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3"/>
            <a:endCxn id="16" idx="0"/>
          </p:cNvCxnSpPr>
          <p:nvPr/>
        </p:nvCxnSpPr>
        <p:spPr bwMode="auto">
          <a:xfrm flipH="1">
            <a:off x="2819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3079563" y="45088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5"/>
            <a:endCxn id="18" idx="0"/>
          </p:cNvCxnSpPr>
          <p:nvPr/>
        </p:nvCxnSpPr>
        <p:spPr bwMode="auto">
          <a:xfrm>
            <a:off x="2927163" y="4038600"/>
            <a:ext cx="304800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05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276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3429000" y="2622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419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123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667000" y="37784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3"/>
            <a:endCxn id="16" idx="0"/>
          </p:cNvCxnSpPr>
          <p:nvPr/>
        </p:nvCxnSpPr>
        <p:spPr bwMode="auto">
          <a:xfrm flipH="1">
            <a:off x="2819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057400" y="45088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209800" y="4038600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2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685800" y="5040868"/>
            <a:ext cx="482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πρώτη περιστροφή </a:t>
            </a:r>
            <a:r>
              <a:rPr lang="el-GR" dirty="0" smtClean="0">
                <a:sym typeface="Symbol"/>
              </a:rPr>
              <a:t> Περίπτωση 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05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276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3429000" y="2622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419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123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667000" y="37784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3"/>
            <a:endCxn id="16" idx="0"/>
          </p:cNvCxnSpPr>
          <p:nvPr/>
        </p:nvCxnSpPr>
        <p:spPr bwMode="auto">
          <a:xfrm flipH="1">
            <a:off x="2819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057400" y="45088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209800" y="4038600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2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685800" y="5040868"/>
            <a:ext cx="482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πρώτη περιστροφή </a:t>
            </a:r>
            <a:r>
              <a:rPr lang="el-GR" dirty="0" smtClean="0">
                <a:sym typeface="Symbol"/>
              </a:rPr>
              <a:t> Περίπτωση 3</a:t>
            </a:r>
            <a:endParaRPr lang="el-GR" dirty="0"/>
          </a:p>
        </p:txBody>
      </p:sp>
      <p:sp>
        <p:nvSpPr>
          <p:cNvPr id="21" name="20 - TextBox"/>
          <p:cNvSpPr txBox="1"/>
          <p:nvPr/>
        </p:nvSpPr>
        <p:spPr>
          <a:xfrm>
            <a:off x="685800" y="5498068"/>
            <a:ext cx="3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αλλαγή χρωμάτων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05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505200" y="37653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16" idx="0"/>
          </p:cNvCxnSpPr>
          <p:nvPr/>
        </p:nvCxnSpPr>
        <p:spPr bwMode="auto">
          <a:xfrm flipH="1">
            <a:off x="3048000" y="2622363"/>
            <a:ext cx="860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419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123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0"/>
            <a:endCxn id="16" idx="5"/>
          </p:cNvCxnSpPr>
          <p:nvPr/>
        </p:nvCxnSpPr>
        <p:spPr bwMode="auto">
          <a:xfrm flipH="1" flipV="1">
            <a:off x="3155763" y="3308163"/>
            <a:ext cx="501837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286000" y="37784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438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2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685800" y="5955268"/>
            <a:ext cx="313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 δεύτερη περιστροφή</a:t>
            </a:r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685800" y="5040868"/>
            <a:ext cx="482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πρώτη περιστροφή </a:t>
            </a:r>
            <a:r>
              <a:rPr lang="el-GR" dirty="0" smtClean="0">
                <a:sym typeface="Symbol"/>
              </a:rPr>
              <a:t> Περίπτωση 3</a:t>
            </a:r>
            <a:endParaRPr lang="el-GR" dirty="0"/>
          </a:p>
        </p:txBody>
      </p:sp>
      <p:sp>
        <p:nvSpPr>
          <p:cNvPr id="28" name="27 - TextBox"/>
          <p:cNvSpPr txBox="1"/>
          <p:nvPr/>
        </p:nvSpPr>
        <p:spPr>
          <a:xfrm>
            <a:off x="685800" y="5498068"/>
            <a:ext cx="3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αλλαγή χρωμάτων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 bwMode="auto">
          <a:xfrm>
            <a:off x="1828800" y="3962400"/>
            <a:ext cx="2438400" cy="381000"/>
          </a:xfrm>
          <a:prstGeom prst="rect">
            <a:avLst/>
          </a:prstGeom>
          <a:solidFill>
            <a:srgbClr val="FFFF99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Ισορροπημένα Δένδρα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4100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101" name="13 - TextBox"/>
          <p:cNvSpPr txBox="1">
            <a:spLocks noChangeArrowheads="1"/>
          </p:cNvSpPr>
          <p:nvPr/>
        </p:nvSpPr>
        <p:spPr bwMode="auto">
          <a:xfrm>
            <a:off x="1600200" y="2286000"/>
            <a:ext cx="34595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Τυχαιοποιημένα δένδρα</a:t>
            </a:r>
            <a:endParaRPr lang="en-US" dirty="0"/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Αρθρωτά δένδρα (</a:t>
            </a:r>
            <a:r>
              <a:rPr lang="en-US" dirty="0" smtClean="0"/>
              <a:t>splay trees)</a:t>
            </a:r>
            <a:endParaRPr lang="el-GR" baseline="30000" dirty="0" smtClean="0"/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Δένδρα </a:t>
            </a:r>
            <a:r>
              <a:rPr lang="en-US" dirty="0" smtClean="0"/>
              <a:t>AVL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Κοκκινόμαυρα δένδρα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l-GR" dirty="0" smtClean="0"/>
              <a:t>  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l-GR" dirty="0" smtClean="0"/>
              <a:t> δένδρα</a:t>
            </a:r>
            <a:endParaRPr lang="el-GR" dirty="0"/>
          </a:p>
        </p:txBody>
      </p:sp>
      <p:sp>
        <p:nvSpPr>
          <p:cNvPr id="4102" name="14 - TextBox"/>
          <p:cNvSpPr txBox="1">
            <a:spLocks noChangeArrowheads="1"/>
          </p:cNvSpPr>
          <p:nvPr/>
        </p:nvSpPr>
        <p:spPr bwMode="auto">
          <a:xfrm>
            <a:off x="457200" y="1600200"/>
            <a:ext cx="4243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Μερικοί τύποι ισορροπημένων δένδρων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28600" y="5334000"/>
            <a:ext cx="867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Όλα τα παραπάνω χρησιμοποιούν περιστροφές για να παραμείνουν ισορροπημένα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410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505200" y="37653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16" idx="0"/>
          </p:cNvCxnSpPr>
          <p:nvPr/>
        </p:nvCxnSpPr>
        <p:spPr bwMode="auto">
          <a:xfrm flipH="1">
            <a:off x="3048000" y="2622363"/>
            <a:ext cx="860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419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123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0"/>
            <a:endCxn id="16" idx="5"/>
          </p:cNvCxnSpPr>
          <p:nvPr/>
        </p:nvCxnSpPr>
        <p:spPr bwMode="auto">
          <a:xfrm flipH="1" flipV="1">
            <a:off x="3155763" y="3308163"/>
            <a:ext cx="501837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286000" y="37784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438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1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155763" y="4572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3"/>
            <a:endCxn id="21" idx="0"/>
          </p:cNvCxnSpPr>
          <p:nvPr/>
        </p:nvCxnSpPr>
        <p:spPr bwMode="auto">
          <a:xfrm flipH="1">
            <a:off x="3308163" y="4025526"/>
            <a:ext cx="241674" cy="5464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3863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410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505200" y="3765363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16" idx="0"/>
          </p:cNvCxnSpPr>
          <p:nvPr/>
        </p:nvCxnSpPr>
        <p:spPr bwMode="auto">
          <a:xfrm flipH="1">
            <a:off x="3048000" y="2622363"/>
            <a:ext cx="860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419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123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0"/>
            <a:endCxn id="16" idx="5"/>
          </p:cNvCxnSpPr>
          <p:nvPr/>
        </p:nvCxnSpPr>
        <p:spPr bwMode="auto">
          <a:xfrm flipH="1" flipV="1">
            <a:off x="3155763" y="3308163"/>
            <a:ext cx="501837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286000" y="37784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438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1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155763" y="4572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3"/>
            <a:endCxn id="21" idx="0"/>
          </p:cNvCxnSpPr>
          <p:nvPr/>
        </p:nvCxnSpPr>
        <p:spPr bwMode="auto">
          <a:xfrm flipH="1">
            <a:off x="3308163" y="4025526"/>
            <a:ext cx="241674" cy="5464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4244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638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886200" y="3765363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16" idx="0"/>
          </p:cNvCxnSpPr>
          <p:nvPr/>
        </p:nvCxnSpPr>
        <p:spPr bwMode="auto">
          <a:xfrm flipH="1">
            <a:off x="3048000" y="2622363"/>
            <a:ext cx="1241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800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504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0"/>
            <a:endCxn id="16" idx="5"/>
          </p:cNvCxnSpPr>
          <p:nvPr/>
        </p:nvCxnSpPr>
        <p:spPr bwMode="auto">
          <a:xfrm flipH="1" flipV="1">
            <a:off x="3155763" y="3308163"/>
            <a:ext cx="882837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286000" y="37784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438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3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536763" y="4572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3"/>
            <a:endCxn id="21" idx="0"/>
          </p:cNvCxnSpPr>
          <p:nvPr/>
        </p:nvCxnSpPr>
        <p:spPr bwMode="auto">
          <a:xfrm flipH="1">
            <a:off x="3689163" y="4025526"/>
            <a:ext cx="241674" cy="5464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200400" y="5410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21" idx="3"/>
            <a:endCxn id="24" idx="0"/>
          </p:cNvCxnSpPr>
          <p:nvPr/>
        </p:nvCxnSpPr>
        <p:spPr bwMode="auto">
          <a:xfrm flipH="1">
            <a:off x="3352800" y="4832163"/>
            <a:ext cx="228600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4244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638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886200" y="37653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16" idx="0"/>
          </p:cNvCxnSpPr>
          <p:nvPr/>
        </p:nvCxnSpPr>
        <p:spPr bwMode="auto">
          <a:xfrm flipH="1">
            <a:off x="3048000" y="2622363"/>
            <a:ext cx="1241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800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504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8" idx="0"/>
            <a:endCxn id="16" idx="5"/>
          </p:cNvCxnSpPr>
          <p:nvPr/>
        </p:nvCxnSpPr>
        <p:spPr bwMode="auto">
          <a:xfrm flipH="1" flipV="1">
            <a:off x="3155763" y="3308163"/>
            <a:ext cx="882837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286000" y="37784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438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3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536763" y="4572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3"/>
            <a:endCxn id="21" idx="0"/>
          </p:cNvCxnSpPr>
          <p:nvPr/>
        </p:nvCxnSpPr>
        <p:spPr bwMode="auto">
          <a:xfrm flipH="1">
            <a:off x="3689163" y="4025526"/>
            <a:ext cx="241674" cy="5464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200400" y="5410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21" idx="3"/>
            <a:endCxn id="24" idx="0"/>
          </p:cNvCxnSpPr>
          <p:nvPr/>
        </p:nvCxnSpPr>
        <p:spPr bwMode="auto">
          <a:xfrm flipH="1">
            <a:off x="3352800" y="4832163"/>
            <a:ext cx="228600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26 - TextBox"/>
          <p:cNvSpPr txBox="1"/>
          <p:nvPr/>
        </p:nvSpPr>
        <p:spPr>
          <a:xfrm>
            <a:off x="5486400" y="4572000"/>
            <a:ext cx="3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αλλαγή χρωμάτων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42448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638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3810000" y="4648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16" idx="0"/>
          </p:cNvCxnSpPr>
          <p:nvPr/>
        </p:nvCxnSpPr>
        <p:spPr bwMode="auto">
          <a:xfrm flipH="1">
            <a:off x="3048000" y="2622363"/>
            <a:ext cx="1241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48006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45049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0"/>
            <a:endCxn id="16" idx="5"/>
          </p:cNvCxnSpPr>
          <p:nvPr/>
        </p:nvCxnSpPr>
        <p:spPr bwMode="auto">
          <a:xfrm flipH="1" flipV="1">
            <a:off x="3155763" y="3308163"/>
            <a:ext cx="457200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286000" y="37784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438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3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460563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0"/>
            <a:endCxn id="21" idx="5"/>
          </p:cNvCxnSpPr>
          <p:nvPr/>
        </p:nvCxnSpPr>
        <p:spPr bwMode="auto">
          <a:xfrm flipH="1" flipV="1">
            <a:off x="3720726" y="4070163"/>
            <a:ext cx="241674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124200" y="4648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21" idx="3"/>
            <a:endCxn id="24" idx="0"/>
          </p:cNvCxnSpPr>
          <p:nvPr/>
        </p:nvCxnSpPr>
        <p:spPr bwMode="auto">
          <a:xfrm flipH="1">
            <a:off x="3276600" y="4070163"/>
            <a:ext cx="228600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25 - TextBox"/>
          <p:cNvSpPr txBox="1"/>
          <p:nvPr/>
        </p:nvSpPr>
        <p:spPr>
          <a:xfrm>
            <a:off x="5486400" y="5029200"/>
            <a:ext cx="2379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περιστροφή</a:t>
            </a:r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5486400" y="4572000"/>
            <a:ext cx="3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αλλαγή χρωμάτων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48544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867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343400" y="4648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16" idx="0"/>
          </p:cNvCxnSpPr>
          <p:nvPr/>
        </p:nvCxnSpPr>
        <p:spPr bwMode="auto">
          <a:xfrm flipH="1">
            <a:off x="3048000" y="2622363"/>
            <a:ext cx="18510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54102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51145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0"/>
            <a:endCxn id="16" idx="5"/>
          </p:cNvCxnSpPr>
          <p:nvPr/>
        </p:nvCxnSpPr>
        <p:spPr bwMode="auto">
          <a:xfrm flipH="1" flipV="1">
            <a:off x="3155763" y="3308163"/>
            <a:ext cx="7304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286000" y="37784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438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1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733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0"/>
            <a:endCxn id="21" idx="5"/>
          </p:cNvCxnSpPr>
          <p:nvPr/>
        </p:nvCxnSpPr>
        <p:spPr bwMode="auto">
          <a:xfrm flipH="1" flipV="1">
            <a:off x="3993963" y="4070163"/>
            <a:ext cx="5018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276600" y="4648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21" idx="3"/>
            <a:endCxn id="24" idx="0"/>
          </p:cNvCxnSpPr>
          <p:nvPr/>
        </p:nvCxnSpPr>
        <p:spPr bwMode="auto">
          <a:xfrm flipH="1">
            <a:off x="3429000" y="4070163"/>
            <a:ext cx="3494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038600" y="55310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3"/>
            <a:endCxn id="27" idx="0"/>
          </p:cNvCxnSpPr>
          <p:nvPr/>
        </p:nvCxnSpPr>
        <p:spPr bwMode="auto">
          <a:xfrm flipH="1">
            <a:off x="4191000" y="4908363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48544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867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343400" y="4648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16" idx="0"/>
          </p:cNvCxnSpPr>
          <p:nvPr/>
        </p:nvCxnSpPr>
        <p:spPr bwMode="auto">
          <a:xfrm flipH="1">
            <a:off x="3048000" y="2622363"/>
            <a:ext cx="18510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54102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51145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0"/>
            <a:endCxn id="16" idx="5"/>
          </p:cNvCxnSpPr>
          <p:nvPr/>
        </p:nvCxnSpPr>
        <p:spPr bwMode="auto">
          <a:xfrm flipH="1" flipV="1">
            <a:off x="3155763" y="3308163"/>
            <a:ext cx="7304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286000" y="37784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438400" y="3308163"/>
            <a:ext cx="5018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2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733800" y="3810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0"/>
            <a:endCxn id="21" idx="5"/>
          </p:cNvCxnSpPr>
          <p:nvPr/>
        </p:nvCxnSpPr>
        <p:spPr bwMode="auto">
          <a:xfrm flipH="1" flipV="1">
            <a:off x="3993963" y="4070163"/>
            <a:ext cx="5018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276600" y="4648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21" idx="3"/>
            <a:endCxn id="24" idx="0"/>
          </p:cNvCxnSpPr>
          <p:nvPr/>
        </p:nvCxnSpPr>
        <p:spPr bwMode="auto">
          <a:xfrm flipH="1">
            <a:off x="3429000" y="4070163"/>
            <a:ext cx="3494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038600" y="55310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3"/>
            <a:endCxn id="27" idx="0"/>
          </p:cNvCxnSpPr>
          <p:nvPr/>
        </p:nvCxnSpPr>
        <p:spPr bwMode="auto">
          <a:xfrm flipH="1">
            <a:off x="4191000" y="4908363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4854426" y="2362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867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3434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1" idx="0"/>
          </p:cNvCxnSpPr>
          <p:nvPr/>
        </p:nvCxnSpPr>
        <p:spPr bwMode="auto">
          <a:xfrm flipH="1">
            <a:off x="3886200" y="2622363"/>
            <a:ext cx="10128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54102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51145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95600" y="39624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048000" y="33081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590800" y="46928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743200" y="42225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2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733800" y="3048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0"/>
            <a:endCxn id="21" idx="5"/>
          </p:cNvCxnSpPr>
          <p:nvPr/>
        </p:nvCxnSpPr>
        <p:spPr bwMode="auto">
          <a:xfrm flipH="1" flipV="1">
            <a:off x="3993963" y="3308163"/>
            <a:ext cx="5018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200400" y="4724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155763" y="42225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038600" y="47690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3"/>
            <a:endCxn id="27" idx="0"/>
          </p:cNvCxnSpPr>
          <p:nvPr/>
        </p:nvCxnSpPr>
        <p:spPr bwMode="auto">
          <a:xfrm flipH="1">
            <a:off x="4191000" y="4146363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33 - TextBox"/>
          <p:cNvSpPr txBox="1"/>
          <p:nvPr/>
        </p:nvSpPr>
        <p:spPr>
          <a:xfrm>
            <a:off x="685800" y="5498068"/>
            <a:ext cx="482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πρώτη περιστροφή </a:t>
            </a:r>
            <a:r>
              <a:rPr lang="el-GR" dirty="0" smtClean="0">
                <a:sym typeface="Symbol"/>
              </a:rPr>
              <a:t> Περίπτωση 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4854426" y="2362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867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3434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1" idx="0"/>
          </p:cNvCxnSpPr>
          <p:nvPr/>
        </p:nvCxnSpPr>
        <p:spPr bwMode="auto">
          <a:xfrm flipH="1">
            <a:off x="3886200" y="2622363"/>
            <a:ext cx="10128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54102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5114589" y="2622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2895600" y="39624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048000" y="33081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590800" y="46928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743200" y="42225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2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7338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0"/>
            <a:endCxn id="21" idx="5"/>
          </p:cNvCxnSpPr>
          <p:nvPr/>
        </p:nvCxnSpPr>
        <p:spPr bwMode="auto">
          <a:xfrm flipH="1" flipV="1">
            <a:off x="3993963" y="3308163"/>
            <a:ext cx="5018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200400" y="4724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155763" y="42225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038600" y="47690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3"/>
            <a:endCxn id="27" idx="0"/>
          </p:cNvCxnSpPr>
          <p:nvPr/>
        </p:nvCxnSpPr>
        <p:spPr bwMode="auto">
          <a:xfrm flipH="1">
            <a:off x="4191000" y="4146363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33 - TextBox"/>
          <p:cNvSpPr txBox="1"/>
          <p:nvPr/>
        </p:nvSpPr>
        <p:spPr>
          <a:xfrm>
            <a:off x="685800" y="5498068"/>
            <a:ext cx="482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πρώτη περιστροφή </a:t>
            </a:r>
            <a:r>
              <a:rPr lang="el-GR" dirty="0" smtClean="0">
                <a:sym typeface="Symbol"/>
              </a:rPr>
              <a:t> Περίπτωση 3</a:t>
            </a:r>
            <a:endParaRPr lang="el-GR" dirty="0"/>
          </a:p>
        </p:txBody>
      </p:sp>
      <p:sp>
        <p:nvSpPr>
          <p:cNvPr id="35" name="34 - TextBox"/>
          <p:cNvSpPr txBox="1"/>
          <p:nvPr/>
        </p:nvSpPr>
        <p:spPr>
          <a:xfrm>
            <a:off x="685800" y="5955268"/>
            <a:ext cx="3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αλλαγή χρωμάτων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083026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867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4800600" y="3384363"/>
            <a:ext cx="3270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5638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5343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2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012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419600" y="46928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3"/>
            <a:endCxn id="27" idx="0"/>
          </p:cNvCxnSpPr>
          <p:nvPr/>
        </p:nvCxnSpPr>
        <p:spPr bwMode="auto">
          <a:xfrm flipH="1">
            <a:off x="4572000" y="4070163"/>
            <a:ext cx="1208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32 - TextBox"/>
          <p:cNvSpPr txBox="1"/>
          <p:nvPr/>
        </p:nvSpPr>
        <p:spPr>
          <a:xfrm>
            <a:off x="685800" y="6412468"/>
            <a:ext cx="313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 δεύτερη περιστροφή</a:t>
            </a:r>
            <a:endParaRPr lang="el-GR" dirty="0"/>
          </a:p>
        </p:txBody>
      </p:sp>
      <p:sp>
        <p:nvSpPr>
          <p:cNvPr id="34" name="33 - TextBox"/>
          <p:cNvSpPr txBox="1"/>
          <p:nvPr/>
        </p:nvSpPr>
        <p:spPr>
          <a:xfrm>
            <a:off x="685800" y="5498068"/>
            <a:ext cx="482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πρώτη περιστροφή </a:t>
            </a:r>
            <a:r>
              <a:rPr lang="el-GR" dirty="0" smtClean="0">
                <a:sym typeface="Symbol"/>
              </a:rPr>
              <a:t> Περίπτωση 3</a:t>
            </a:r>
            <a:endParaRPr lang="el-GR" dirty="0"/>
          </a:p>
        </p:txBody>
      </p:sp>
      <p:sp>
        <p:nvSpPr>
          <p:cNvPr id="35" name="34 - TextBox"/>
          <p:cNvSpPr txBox="1"/>
          <p:nvPr/>
        </p:nvSpPr>
        <p:spPr>
          <a:xfrm>
            <a:off x="685800" y="5955268"/>
            <a:ext cx="3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αλλαγή χρωμάτων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Κοκκινόμαυρα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red-black trees)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000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0014" name="Oval 46"/>
          <p:cNvSpPr>
            <a:spLocks noChangeArrowheads="1"/>
          </p:cNvSpPr>
          <p:nvPr/>
        </p:nvSpPr>
        <p:spPr bwMode="auto">
          <a:xfrm>
            <a:off x="2743200" y="990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17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6" name="Oval 48"/>
          <p:cNvSpPr>
            <a:spLocks noChangeArrowheads="1"/>
          </p:cNvSpPr>
          <p:nvPr/>
        </p:nvSpPr>
        <p:spPr bwMode="auto">
          <a:xfrm>
            <a:off x="1600200" y="1676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14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7" name="Oval 49"/>
          <p:cNvSpPr>
            <a:spLocks noChangeArrowheads="1"/>
          </p:cNvSpPr>
          <p:nvPr/>
        </p:nvSpPr>
        <p:spPr bwMode="auto">
          <a:xfrm>
            <a:off x="4191000" y="1676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21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8" name="Oval 50"/>
          <p:cNvSpPr>
            <a:spLocks noChangeArrowheads="1"/>
          </p:cNvSpPr>
          <p:nvPr/>
        </p:nvSpPr>
        <p:spPr bwMode="auto">
          <a:xfrm>
            <a:off x="3581400" y="2438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19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9" name="Oval 51"/>
          <p:cNvSpPr>
            <a:spLocks noChangeArrowheads="1"/>
          </p:cNvSpPr>
          <p:nvPr/>
        </p:nvSpPr>
        <p:spPr bwMode="auto">
          <a:xfrm>
            <a:off x="4876800" y="2438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23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20" name="Oval 52"/>
          <p:cNvSpPr>
            <a:spLocks noChangeArrowheads="1"/>
          </p:cNvSpPr>
          <p:nvPr/>
        </p:nvSpPr>
        <p:spPr bwMode="auto">
          <a:xfrm>
            <a:off x="3962400" y="32004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20</a:t>
            </a:r>
            <a:endParaRPr lang="el-GR" b="1"/>
          </a:p>
        </p:txBody>
      </p:sp>
      <p:sp>
        <p:nvSpPr>
          <p:cNvPr id="340021" name="Oval 53"/>
          <p:cNvSpPr>
            <a:spLocks noChangeArrowheads="1"/>
          </p:cNvSpPr>
          <p:nvPr/>
        </p:nvSpPr>
        <p:spPr bwMode="auto">
          <a:xfrm>
            <a:off x="2667000" y="2438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16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22" name="Oval 54"/>
          <p:cNvSpPr>
            <a:spLocks noChangeArrowheads="1"/>
          </p:cNvSpPr>
          <p:nvPr/>
        </p:nvSpPr>
        <p:spPr bwMode="auto">
          <a:xfrm>
            <a:off x="914400" y="24384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10</a:t>
            </a:r>
            <a:endParaRPr lang="el-GR" b="1"/>
          </a:p>
        </p:txBody>
      </p:sp>
      <p:sp>
        <p:nvSpPr>
          <p:cNvPr id="340023" name="Oval 55"/>
          <p:cNvSpPr>
            <a:spLocks noChangeArrowheads="1"/>
          </p:cNvSpPr>
          <p:nvPr/>
        </p:nvSpPr>
        <p:spPr bwMode="auto">
          <a:xfrm>
            <a:off x="533400" y="3200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7</a:t>
            </a:r>
            <a:endParaRPr lang="el-GR" b="1">
              <a:solidFill>
                <a:schemeClr val="bg1"/>
              </a:solidFill>
            </a:endParaRPr>
          </a:p>
        </p:txBody>
      </p:sp>
      <p:cxnSp>
        <p:nvCxnSpPr>
          <p:cNvPr id="340024" name="AutoShape 56"/>
          <p:cNvCxnSpPr>
            <a:cxnSpLocks noChangeShapeType="1"/>
            <a:stCxn id="340014" idx="5"/>
            <a:endCxn id="340017" idx="1"/>
          </p:cNvCxnSpPr>
          <p:nvPr/>
        </p:nvCxnSpPr>
        <p:spPr bwMode="auto">
          <a:xfrm>
            <a:off x="3068638" y="13160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5" name="AutoShape 57"/>
          <p:cNvCxnSpPr>
            <a:cxnSpLocks noChangeShapeType="1"/>
            <a:stCxn id="340017" idx="5"/>
            <a:endCxn id="340019" idx="1"/>
          </p:cNvCxnSpPr>
          <p:nvPr/>
        </p:nvCxnSpPr>
        <p:spPr bwMode="auto">
          <a:xfrm>
            <a:off x="4516438" y="2001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6" name="AutoShape 58"/>
          <p:cNvCxnSpPr>
            <a:cxnSpLocks noChangeShapeType="1"/>
            <a:stCxn id="340017" idx="3"/>
            <a:endCxn id="340018" idx="7"/>
          </p:cNvCxnSpPr>
          <p:nvPr/>
        </p:nvCxnSpPr>
        <p:spPr bwMode="auto">
          <a:xfrm flipH="1">
            <a:off x="3906838" y="20018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7" name="AutoShape 59"/>
          <p:cNvCxnSpPr>
            <a:cxnSpLocks noChangeShapeType="1"/>
            <a:stCxn id="340018" idx="5"/>
            <a:endCxn id="340020" idx="0"/>
          </p:cNvCxnSpPr>
          <p:nvPr/>
        </p:nvCxnSpPr>
        <p:spPr bwMode="auto">
          <a:xfrm>
            <a:off x="3906838" y="27638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8" name="AutoShape 60"/>
          <p:cNvCxnSpPr>
            <a:cxnSpLocks noChangeShapeType="1"/>
            <a:stCxn id="340014" idx="3"/>
            <a:endCxn id="340016" idx="7"/>
          </p:cNvCxnSpPr>
          <p:nvPr/>
        </p:nvCxnSpPr>
        <p:spPr bwMode="auto">
          <a:xfrm flipH="1">
            <a:off x="1925638" y="13160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9" name="AutoShape 61"/>
          <p:cNvCxnSpPr>
            <a:cxnSpLocks noChangeShapeType="1"/>
            <a:stCxn id="340016" idx="5"/>
            <a:endCxn id="340021" idx="1"/>
          </p:cNvCxnSpPr>
          <p:nvPr/>
        </p:nvCxnSpPr>
        <p:spPr bwMode="auto">
          <a:xfrm>
            <a:off x="1925638" y="20018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0" name="AutoShape 62"/>
          <p:cNvCxnSpPr>
            <a:cxnSpLocks noChangeShapeType="1"/>
            <a:stCxn id="340016" idx="3"/>
            <a:endCxn id="340022" idx="7"/>
          </p:cNvCxnSpPr>
          <p:nvPr/>
        </p:nvCxnSpPr>
        <p:spPr bwMode="auto">
          <a:xfrm flipH="1">
            <a:off x="1239838" y="2001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1" name="AutoShape 63"/>
          <p:cNvCxnSpPr>
            <a:cxnSpLocks noChangeShapeType="1"/>
            <a:stCxn id="340022" idx="3"/>
            <a:endCxn id="340023" idx="0"/>
          </p:cNvCxnSpPr>
          <p:nvPr/>
        </p:nvCxnSpPr>
        <p:spPr bwMode="auto">
          <a:xfrm flipH="1">
            <a:off x="723900" y="2763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32" name="Oval 64"/>
          <p:cNvSpPr>
            <a:spLocks noChangeArrowheads="1"/>
          </p:cNvSpPr>
          <p:nvPr/>
        </p:nvSpPr>
        <p:spPr bwMode="auto">
          <a:xfrm>
            <a:off x="2286000" y="32004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15</a:t>
            </a:r>
            <a:endParaRPr lang="el-GR" b="1"/>
          </a:p>
        </p:txBody>
      </p:sp>
      <p:sp>
        <p:nvSpPr>
          <p:cNvPr id="340034" name="Oval 66"/>
          <p:cNvSpPr>
            <a:spLocks noChangeArrowheads="1"/>
          </p:cNvSpPr>
          <p:nvPr/>
        </p:nvSpPr>
        <p:spPr bwMode="auto">
          <a:xfrm>
            <a:off x="1371600" y="3200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12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35" name="Oval 67"/>
          <p:cNvSpPr>
            <a:spLocks noChangeArrowheads="1"/>
          </p:cNvSpPr>
          <p:nvPr/>
        </p:nvSpPr>
        <p:spPr bwMode="auto">
          <a:xfrm>
            <a:off x="228600" y="3886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3</a:t>
            </a:r>
            <a:endParaRPr lang="el-GR" b="1"/>
          </a:p>
        </p:txBody>
      </p:sp>
      <p:cxnSp>
        <p:nvCxnSpPr>
          <p:cNvPr id="340036" name="AutoShape 68"/>
          <p:cNvCxnSpPr>
            <a:cxnSpLocks noChangeShapeType="1"/>
            <a:stCxn id="340023" idx="3"/>
            <a:endCxn id="340035" idx="0"/>
          </p:cNvCxnSpPr>
          <p:nvPr/>
        </p:nvCxnSpPr>
        <p:spPr bwMode="auto">
          <a:xfrm flipH="1">
            <a:off x="419100" y="35258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7" name="AutoShape 69"/>
          <p:cNvCxnSpPr>
            <a:cxnSpLocks noChangeShapeType="1"/>
            <a:stCxn id="340022" idx="5"/>
            <a:endCxn id="340034" idx="0"/>
          </p:cNvCxnSpPr>
          <p:nvPr/>
        </p:nvCxnSpPr>
        <p:spPr bwMode="auto">
          <a:xfrm>
            <a:off x="1239838" y="27638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8" name="AutoShape 70"/>
          <p:cNvCxnSpPr>
            <a:cxnSpLocks noChangeShapeType="1"/>
            <a:stCxn id="340021" idx="3"/>
            <a:endCxn id="340032" idx="0"/>
          </p:cNvCxnSpPr>
          <p:nvPr/>
        </p:nvCxnSpPr>
        <p:spPr bwMode="auto">
          <a:xfrm flipH="1">
            <a:off x="2476500" y="2763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39" name="AutoShape 71"/>
          <p:cNvSpPr>
            <a:spLocks noChangeArrowheads="1"/>
          </p:cNvSpPr>
          <p:nvPr/>
        </p:nvSpPr>
        <p:spPr bwMode="auto">
          <a:xfrm>
            <a:off x="76200" y="44196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0" name="AutoShape 72"/>
          <p:cNvCxnSpPr>
            <a:cxnSpLocks noChangeShapeType="1"/>
            <a:stCxn id="340039" idx="0"/>
            <a:endCxn id="340035" idx="3"/>
          </p:cNvCxnSpPr>
          <p:nvPr/>
        </p:nvCxnSpPr>
        <p:spPr bwMode="auto">
          <a:xfrm flipV="1">
            <a:off x="228600" y="4211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1" name="AutoShape 73"/>
          <p:cNvSpPr>
            <a:spLocks noChangeArrowheads="1"/>
          </p:cNvSpPr>
          <p:nvPr/>
        </p:nvSpPr>
        <p:spPr bwMode="auto">
          <a:xfrm>
            <a:off x="457200" y="44196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2" name="AutoShape 74"/>
          <p:cNvCxnSpPr>
            <a:cxnSpLocks noChangeShapeType="1"/>
            <a:stCxn id="340041" idx="0"/>
            <a:endCxn id="340035" idx="5"/>
          </p:cNvCxnSpPr>
          <p:nvPr/>
        </p:nvCxnSpPr>
        <p:spPr bwMode="auto">
          <a:xfrm flipH="1" flipV="1">
            <a:off x="554038" y="4211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3" name="AutoShape 75"/>
          <p:cNvSpPr>
            <a:spLocks noChangeArrowheads="1"/>
          </p:cNvSpPr>
          <p:nvPr/>
        </p:nvSpPr>
        <p:spPr bwMode="auto">
          <a:xfrm>
            <a:off x="7620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4" name="AutoShape 76"/>
          <p:cNvCxnSpPr>
            <a:cxnSpLocks noChangeShapeType="1"/>
            <a:stCxn id="340043" idx="0"/>
            <a:endCxn id="340023" idx="5"/>
          </p:cNvCxnSpPr>
          <p:nvPr/>
        </p:nvCxnSpPr>
        <p:spPr bwMode="auto">
          <a:xfrm flipH="1" flipV="1">
            <a:off x="858838" y="3525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5" name="AutoShape 77"/>
          <p:cNvSpPr>
            <a:spLocks noChangeArrowheads="1"/>
          </p:cNvSpPr>
          <p:nvPr/>
        </p:nvSpPr>
        <p:spPr bwMode="auto">
          <a:xfrm>
            <a:off x="12192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6" name="AutoShape 78"/>
          <p:cNvCxnSpPr>
            <a:cxnSpLocks noChangeShapeType="1"/>
            <a:stCxn id="340045" idx="0"/>
            <a:endCxn id="340034" idx="3"/>
          </p:cNvCxnSpPr>
          <p:nvPr/>
        </p:nvCxnSpPr>
        <p:spPr bwMode="auto">
          <a:xfrm flipV="1">
            <a:off x="1371600" y="3525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7" name="AutoShape 79"/>
          <p:cNvSpPr>
            <a:spLocks noChangeArrowheads="1"/>
          </p:cNvSpPr>
          <p:nvPr/>
        </p:nvSpPr>
        <p:spPr bwMode="auto">
          <a:xfrm>
            <a:off x="16002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8" name="AutoShape 80"/>
          <p:cNvCxnSpPr>
            <a:cxnSpLocks noChangeShapeType="1"/>
            <a:stCxn id="340047" idx="0"/>
            <a:endCxn id="340034" idx="5"/>
          </p:cNvCxnSpPr>
          <p:nvPr/>
        </p:nvCxnSpPr>
        <p:spPr bwMode="auto">
          <a:xfrm flipH="1" flipV="1">
            <a:off x="1697038" y="3525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9" name="AutoShape 81"/>
          <p:cNvSpPr>
            <a:spLocks noChangeArrowheads="1"/>
          </p:cNvSpPr>
          <p:nvPr/>
        </p:nvSpPr>
        <p:spPr bwMode="auto">
          <a:xfrm>
            <a:off x="21336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0" name="AutoShape 82"/>
          <p:cNvCxnSpPr>
            <a:cxnSpLocks noChangeShapeType="1"/>
            <a:stCxn id="340049" idx="0"/>
            <a:endCxn id="340032" idx="3"/>
          </p:cNvCxnSpPr>
          <p:nvPr/>
        </p:nvCxnSpPr>
        <p:spPr bwMode="auto">
          <a:xfrm flipV="1">
            <a:off x="2286000" y="3525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1" name="AutoShape 83"/>
          <p:cNvSpPr>
            <a:spLocks noChangeArrowheads="1"/>
          </p:cNvSpPr>
          <p:nvPr/>
        </p:nvSpPr>
        <p:spPr bwMode="auto">
          <a:xfrm>
            <a:off x="25146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2" name="AutoShape 84"/>
          <p:cNvCxnSpPr>
            <a:cxnSpLocks noChangeShapeType="1"/>
            <a:stCxn id="340051" idx="0"/>
            <a:endCxn id="340032" idx="5"/>
          </p:cNvCxnSpPr>
          <p:nvPr/>
        </p:nvCxnSpPr>
        <p:spPr bwMode="auto">
          <a:xfrm flipH="1" flipV="1">
            <a:off x="2611438" y="3525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3" name="AutoShape 85"/>
          <p:cNvSpPr>
            <a:spLocks noChangeArrowheads="1"/>
          </p:cNvSpPr>
          <p:nvPr/>
        </p:nvSpPr>
        <p:spPr bwMode="auto">
          <a:xfrm>
            <a:off x="2895600" y="2971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4" name="AutoShape 86"/>
          <p:cNvCxnSpPr>
            <a:cxnSpLocks noChangeShapeType="1"/>
            <a:stCxn id="340053" idx="0"/>
            <a:endCxn id="340021" idx="5"/>
          </p:cNvCxnSpPr>
          <p:nvPr/>
        </p:nvCxnSpPr>
        <p:spPr bwMode="auto">
          <a:xfrm flipH="1" flipV="1">
            <a:off x="2992438" y="2763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5" name="AutoShape 87"/>
          <p:cNvSpPr>
            <a:spLocks noChangeArrowheads="1"/>
          </p:cNvSpPr>
          <p:nvPr/>
        </p:nvSpPr>
        <p:spPr bwMode="auto">
          <a:xfrm>
            <a:off x="3429000" y="2971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6" name="AutoShape 88"/>
          <p:cNvCxnSpPr>
            <a:cxnSpLocks noChangeShapeType="1"/>
            <a:stCxn id="340055" idx="0"/>
            <a:endCxn id="340018" idx="3"/>
          </p:cNvCxnSpPr>
          <p:nvPr/>
        </p:nvCxnSpPr>
        <p:spPr bwMode="auto">
          <a:xfrm flipV="1">
            <a:off x="3581400" y="2763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7" name="AutoShape 89"/>
          <p:cNvSpPr>
            <a:spLocks noChangeArrowheads="1"/>
          </p:cNvSpPr>
          <p:nvPr/>
        </p:nvSpPr>
        <p:spPr bwMode="auto">
          <a:xfrm>
            <a:off x="3810000" y="37893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8" name="AutoShape 90"/>
          <p:cNvCxnSpPr>
            <a:cxnSpLocks noChangeShapeType="1"/>
            <a:stCxn id="340057" idx="0"/>
            <a:endCxn id="340020" idx="3"/>
          </p:cNvCxnSpPr>
          <p:nvPr/>
        </p:nvCxnSpPr>
        <p:spPr bwMode="auto">
          <a:xfrm flipV="1">
            <a:off x="3962400" y="35258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9" name="AutoShape 91"/>
          <p:cNvSpPr>
            <a:spLocks noChangeArrowheads="1"/>
          </p:cNvSpPr>
          <p:nvPr/>
        </p:nvSpPr>
        <p:spPr bwMode="auto">
          <a:xfrm>
            <a:off x="4191000" y="37893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60" name="AutoShape 92"/>
          <p:cNvCxnSpPr>
            <a:cxnSpLocks noChangeShapeType="1"/>
            <a:stCxn id="340059" idx="0"/>
            <a:endCxn id="340020" idx="5"/>
          </p:cNvCxnSpPr>
          <p:nvPr/>
        </p:nvCxnSpPr>
        <p:spPr bwMode="auto">
          <a:xfrm flipH="1" flipV="1">
            <a:off x="4287838" y="35258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61" name="AutoShape 93"/>
          <p:cNvSpPr>
            <a:spLocks noChangeArrowheads="1"/>
          </p:cNvSpPr>
          <p:nvPr/>
        </p:nvSpPr>
        <p:spPr bwMode="auto">
          <a:xfrm>
            <a:off x="4724400" y="29511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62" name="AutoShape 94"/>
          <p:cNvCxnSpPr>
            <a:cxnSpLocks noChangeShapeType="1"/>
            <a:stCxn id="340061" idx="0"/>
            <a:endCxn id="340019" idx="3"/>
          </p:cNvCxnSpPr>
          <p:nvPr/>
        </p:nvCxnSpPr>
        <p:spPr bwMode="auto">
          <a:xfrm flipV="1">
            <a:off x="4876800" y="27638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63" name="AutoShape 95"/>
          <p:cNvSpPr>
            <a:spLocks noChangeArrowheads="1"/>
          </p:cNvSpPr>
          <p:nvPr/>
        </p:nvSpPr>
        <p:spPr bwMode="auto">
          <a:xfrm>
            <a:off x="5105400" y="29511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64" name="AutoShape 96"/>
          <p:cNvCxnSpPr>
            <a:cxnSpLocks noChangeShapeType="1"/>
            <a:stCxn id="340063" idx="0"/>
            <a:endCxn id="340019" idx="5"/>
          </p:cNvCxnSpPr>
          <p:nvPr/>
        </p:nvCxnSpPr>
        <p:spPr bwMode="auto">
          <a:xfrm flipH="1" flipV="1">
            <a:off x="5202238" y="27638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0" name="59 - Ορθογώνιο"/>
          <p:cNvSpPr/>
          <p:nvPr/>
        </p:nvSpPr>
        <p:spPr>
          <a:xfrm>
            <a:off x="152400" y="4648200"/>
            <a:ext cx="8610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Κάθε κόμβος είναι κόκκινος ή μαύρος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 ριζικός κόμβος είναι μαύρος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Οι καταληκτικοί κόμβοι είναι μαύροι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Οι θυγατρικοί κόμβοι ενός κόκκινου κόμβου είναι μαύροι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Οι διαδρομές από έναν κόμβο προς τους καταληκτικούς κόμβους-απογόνους του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  περιέχουν τον ίδιο αριθμό μαύρων κόμβων</a:t>
            </a:r>
          </a:p>
        </p:txBody>
      </p:sp>
      <p:sp>
        <p:nvSpPr>
          <p:cNvPr id="62" name="61 - TextBox"/>
          <p:cNvSpPr txBox="1"/>
          <p:nvPr/>
        </p:nvSpPr>
        <p:spPr>
          <a:xfrm>
            <a:off x="5207088" y="788075"/>
            <a:ext cx="40317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l-GR" dirty="0" smtClean="0"/>
              <a:t>Κάθε κόμβος έχει τα ακόλουθα πεδία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key : </a:t>
            </a:r>
            <a:r>
              <a:rPr lang="el-GR" dirty="0"/>
              <a:t> </a:t>
            </a:r>
            <a:r>
              <a:rPr lang="el-GR" dirty="0" smtClean="0"/>
              <a:t>κλειδί</a:t>
            </a:r>
          </a:p>
          <a:p>
            <a:pPr>
              <a:lnSpc>
                <a:spcPts val="2400"/>
              </a:lnSpc>
            </a:pPr>
            <a:r>
              <a:rPr lang="en-US" dirty="0"/>
              <a:t>c</a:t>
            </a:r>
            <a:r>
              <a:rPr lang="en-US" dirty="0" smtClean="0"/>
              <a:t>olor : </a:t>
            </a:r>
            <a:r>
              <a:rPr lang="el-GR" dirty="0" smtClean="0"/>
              <a:t>χρώμα </a:t>
            </a:r>
            <a:r>
              <a:rPr lang="el-GR" dirty="0" smtClean="0"/>
              <a:t>(</a:t>
            </a:r>
            <a:r>
              <a:rPr lang="en-US" dirty="0" err="1" smtClean="0"/>
              <a:t>boolean</a:t>
            </a:r>
            <a:r>
              <a:rPr lang="el-GR" dirty="0" smtClean="0"/>
              <a:t>)</a:t>
            </a:r>
            <a:endParaRPr lang="el-GR" dirty="0" smtClean="0"/>
          </a:p>
          <a:p>
            <a:pPr>
              <a:lnSpc>
                <a:spcPts val="2400"/>
              </a:lnSpc>
            </a:pPr>
            <a:r>
              <a:rPr lang="en-US" dirty="0"/>
              <a:t>l</a:t>
            </a:r>
            <a:r>
              <a:rPr lang="en-US" dirty="0" smtClean="0"/>
              <a:t>eft, right: </a:t>
            </a:r>
            <a:r>
              <a:rPr lang="el-GR" dirty="0" smtClean="0"/>
              <a:t>αναφορά στα παιδιά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p : </a:t>
            </a:r>
            <a:r>
              <a:rPr lang="el-GR" dirty="0" smtClean="0"/>
              <a:t>αναφορά στο γονέα </a:t>
            </a:r>
            <a:r>
              <a:rPr lang="el-GR" baseline="30000" dirty="0" smtClean="0"/>
              <a:t>(*)</a:t>
            </a:r>
            <a:endParaRPr lang="en-US" baseline="30000" dirty="0" smtClean="0"/>
          </a:p>
        </p:txBody>
      </p:sp>
      <p:sp>
        <p:nvSpPr>
          <p:cNvPr id="63" name="62 - Ορθογώνιο"/>
          <p:cNvSpPr/>
          <p:nvPr/>
        </p:nvSpPr>
        <p:spPr>
          <a:xfrm>
            <a:off x="5638801" y="2895600"/>
            <a:ext cx="3200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aseline="30000" dirty="0" smtClean="0"/>
              <a:t>(*)</a:t>
            </a:r>
            <a:r>
              <a:rPr lang="el-GR" sz="1600" dirty="0" smtClean="0"/>
              <a:t> δεν είναι απαραίτητος, αλλά </a:t>
            </a:r>
          </a:p>
          <a:p>
            <a:r>
              <a:rPr lang="el-GR" sz="1600" dirty="0"/>
              <a:t> </a:t>
            </a:r>
            <a:r>
              <a:rPr lang="el-GR" sz="1600" dirty="0" smtClean="0"/>
              <a:t>   απλοποιεί την περιγραφή και   </a:t>
            </a:r>
          </a:p>
          <a:p>
            <a:r>
              <a:rPr lang="el-GR" sz="1600" dirty="0"/>
              <a:t> </a:t>
            </a:r>
            <a:r>
              <a:rPr lang="el-GR" sz="1600" dirty="0" smtClean="0"/>
              <a:t>   υλοποίηση των αλγορίθμων</a:t>
            </a:r>
            <a:endParaRPr lang="el-GR" sz="1600" dirty="0"/>
          </a:p>
        </p:txBody>
      </p:sp>
      <p:sp>
        <p:nvSpPr>
          <p:cNvPr id="57" name="56 - Ορθογώνιο"/>
          <p:cNvSpPr/>
          <p:nvPr/>
        </p:nvSpPr>
        <p:spPr>
          <a:xfrm>
            <a:off x="4343400" y="419100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http://www.cse.yorku.ca/~aaw/Sotirios/RedBlackTree.html</a:t>
            </a:r>
            <a:endParaRPr lang="en-US" sz="1400" dirty="0" smtClean="0"/>
          </a:p>
          <a:p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248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257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5410200" y="3384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3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876800" y="46928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3"/>
            <a:endCxn id="27" idx="0"/>
          </p:cNvCxnSpPr>
          <p:nvPr/>
        </p:nvCxnSpPr>
        <p:spPr bwMode="auto">
          <a:xfrm flipH="1">
            <a:off x="5029200" y="4070163"/>
            <a:ext cx="2732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46482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9" name="28 - Ευθεία γραμμή σύνδεσης"/>
          <p:cNvCxnSpPr>
            <a:stCxn id="27" idx="3"/>
            <a:endCxn id="26" idx="0"/>
          </p:cNvCxnSpPr>
          <p:nvPr/>
        </p:nvCxnSpPr>
        <p:spPr bwMode="auto">
          <a:xfrm flipH="1">
            <a:off x="4800600" y="4953000"/>
            <a:ext cx="1208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248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257800" y="3810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5410200" y="3384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3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876800" y="46928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3"/>
            <a:endCxn id="27" idx="0"/>
          </p:cNvCxnSpPr>
          <p:nvPr/>
        </p:nvCxnSpPr>
        <p:spPr bwMode="auto">
          <a:xfrm flipH="1">
            <a:off x="5029200" y="4070163"/>
            <a:ext cx="2732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46482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9" name="28 - Ευθεία γραμμή σύνδεσης"/>
          <p:cNvCxnSpPr>
            <a:stCxn id="27" idx="3"/>
            <a:endCxn id="26" idx="0"/>
          </p:cNvCxnSpPr>
          <p:nvPr/>
        </p:nvCxnSpPr>
        <p:spPr bwMode="auto">
          <a:xfrm flipH="1">
            <a:off x="4800600" y="4953000"/>
            <a:ext cx="1208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30 - TextBox"/>
          <p:cNvSpPr txBox="1"/>
          <p:nvPr/>
        </p:nvSpPr>
        <p:spPr>
          <a:xfrm>
            <a:off x="5867400" y="5029200"/>
            <a:ext cx="3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αλλαγή χρωμάτων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248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410200" y="4711326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7" idx="0"/>
          </p:cNvCxnSpPr>
          <p:nvPr/>
        </p:nvCxnSpPr>
        <p:spPr bwMode="auto">
          <a:xfrm flipH="1">
            <a:off x="5181600" y="3384363"/>
            <a:ext cx="708063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3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5029200" y="3841563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0"/>
            <a:endCxn id="27" idx="5"/>
          </p:cNvCxnSpPr>
          <p:nvPr/>
        </p:nvCxnSpPr>
        <p:spPr bwMode="auto">
          <a:xfrm flipH="1" flipV="1">
            <a:off x="5289363" y="4101726"/>
            <a:ext cx="27323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4724400" y="47244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9" name="28 - Ευθεία γραμμή σύνδεσης"/>
          <p:cNvCxnSpPr>
            <a:stCxn id="27" idx="3"/>
            <a:endCxn id="26" idx="0"/>
          </p:cNvCxnSpPr>
          <p:nvPr/>
        </p:nvCxnSpPr>
        <p:spPr bwMode="auto">
          <a:xfrm flipH="1">
            <a:off x="4876800" y="4101726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5867400" y="5486400"/>
            <a:ext cx="2379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περιστροφή</a:t>
            </a:r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5867400" y="5029200"/>
            <a:ext cx="30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αλλαγή χρωμάτων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4770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410200" y="4711326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7" idx="0"/>
          </p:cNvCxnSpPr>
          <p:nvPr/>
        </p:nvCxnSpPr>
        <p:spPr bwMode="auto">
          <a:xfrm flipH="1">
            <a:off x="4876800" y="3384363"/>
            <a:ext cx="1012863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1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724400" y="3841563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0"/>
            <a:endCxn id="27" idx="5"/>
          </p:cNvCxnSpPr>
          <p:nvPr/>
        </p:nvCxnSpPr>
        <p:spPr bwMode="auto">
          <a:xfrm flipH="1" flipV="1">
            <a:off x="4984563" y="4101726"/>
            <a:ext cx="57803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4419600" y="47244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9" name="28 - Ευθεία γραμμή σύνδεσης"/>
          <p:cNvCxnSpPr>
            <a:stCxn id="27" idx="3"/>
            <a:endCxn id="26" idx="0"/>
          </p:cNvCxnSpPr>
          <p:nvPr/>
        </p:nvCxnSpPr>
        <p:spPr bwMode="auto">
          <a:xfrm flipH="1">
            <a:off x="4572000" y="4101726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1054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3"/>
            <a:endCxn id="32" idx="0"/>
          </p:cNvCxnSpPr>
          <p:nvPr/>
        </p:nvCxnSpPr>
        <p:spPr bwMode="auto">
          <a:xfrm flipH="1">
            <a:off x="5257800" y="4971489"/>
            <a:ext cx="197037" cy="604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71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4770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410200" y="4711326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7" idx="0"/>
          </p:cNvCxnSpPr>
          <p:nvPr/>
        </p:nvCxnSpPr>
        <p:spPr bwMode="auto">
          <a:xfrm flipH="1">
            <a:off x="4876800" y="3384363"/>
            <a:ext cx="1012863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1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724400" y="38415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0"/>
            <a:endCxn id="27" idx="5"/>
          </p:cNvCxnSpPr>
          <p:nvPr/>
        </p:nvCxnSpPr>
        <p:spPr bwMode="auto">
          <a:xfrm flipH="1" flipV="1">
            <a:off x="4984563" y="4101726"/>
            <a:ext cx="57803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4419600" y="4724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9" name="28 - Ευθεία γραμμή σύνδεσης"/>
          <p:cNvCxnSpPr>
            <a:stCxn id="27" idx="3"/>
            <a:endCxn id="26" idx="0"/>
          </p:cNvCxnSpPr>
          <p:nvPr/>
        </p:nvCxnSpPr>
        <p:spPr bwMode="auto">
          <a:xfrm flipH="1">
            <a:off x="4572000" y="4101726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1054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3"/>
            <a:endCxn id="32" idx="0"/>
          </p:cNvCxnSpPr>
          <p:nvPr/>
        </p:nvCxnSpPr>
        <p:spPr bwMode="auto">
          <a:xfrm flipH="1">
            <a:off x="5257800" y="4971489"/>
            <a:ext cx="197037" cy="604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4770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410200" y="4711326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7" idx="0"/>
          </p:cNvCxnSpPr>
          <p:nvPr/>
        </p:nvCxnSpPr>
        <p:spPr bwMode="auto">
          <a:xfrm flipH="1">
            <a:off x="4876800" y="3384363"/>
            <a:ext cx="1012863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21 - TextBox"/>
          <p:cNvSpPr txBox="1"/>
          <p:nvPr/>
        </p:nvSpPr>
        <p:spPr>
          <a:xfrm>
            <a:off x="609600" y="3733800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Περίπτωση 1</a:t>
            </a:r>
            <a:endParaRPr lang="el-GR" dirty="0"/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724400" y="38415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0"/>
            <a:endCxn id="27" idx="5"/>
          </p:cNvCxnSpPr>
          <p:nvPr/>
        </p:nvCxnSpPr>
        <p:spPr bwMode="auto">
          <a:xfrm flipH="1" flipV="1">
            <a:off x="4984563" y="4101726"/>
            <a:ext cx="57803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4419600" y="4724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9" name="28 - Ευθεία γραμμή σύνδεσης"/>
          <p:cNvCxnSpPr>
            <a:stCxn id="27" idx="3"/>
            <a:endCxn id="26" idx="0"/>
          </p:cNvCxnSpPr>
          <p:nvPr/>
        </p:nvCxnSpPr>
        <p:spPr bwMode="auto">
          <a:xfrm flipH="1">
            <a:off x="4572000" y="4101726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1054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3"/>
            <a:endCxn id="32" idx="0"/>
          </p:cNvCxnSpPr>
          <p:nvPr/>
        </p:nvCxnSpPr>
        <p:spPr bwMode="auto">
          <a:xfrm flipH="1">
            <a:off x="5257800" y="4971489"/>
            <a:ext cx="197037" cy="604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457200" y="5334000"/>
            <a:ext cx="431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Αλλάζουμε το χρώμα της ρίζας σε μαύρο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55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κατά σειρά των κλειδιών 90 71 64 2 4 12 5 21 19 52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4770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410200" y="4711326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7" idx="0"/>
          </p:cNvCxnSpPr>
          <p:nvPr/>
        </p:nvCxnSpPr>
        <p:spPr bwMode="auto">
          <a:xfrm flipH="1">
            <a:off x="4876800" y="3384363"/>
            <a:ext cx="1012863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724400" y="38415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0"/>
            <a:endCxn id="27" idx="5"/>
          </p:cNvCxnSpPr>
          <p:nvPr/>
        </p:nvCxnSpPr>
        <p:spPr bwMode="auto">
          <a:xfrm flipH="1" flipV="1">
            <a:off x="4984563" y="4101726"/>
            <a:ext cx="57803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4419600" y="4724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9" name="28 - Ευθεία γραμμή σύνδεσης"/>
          <p:cNvCxnSpPr>
            <a:stCxn id="27" idx="3"/>
            <a:endCxn id="26" idx="0"/>
          </p:cNvCxnSpPr>
          <p:nvPr/>
        </p:nvCxnSpPr>
        <p:spPr bwMode="auto">
          <a:xfrm flipH="1">
            <a:off x="4572000" y="4101726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1054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3"/>
            <a:endCxn id="32" idx="0"/>
          </p:cNvCxnSpPr>
          <p:nvPr/>
        </p:nvCxnSpPr>
        <p:spPr bwMode="auto">
          <a:xfrm flipH="1">
            <a:off x="5257800" y="4971489"/>
            <a:ext cx="197037" cy="604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593725" y="1179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l-GR"/>
          </a:p>
        </p:txBody>
      </p:sp>
      <p:sp>
        <p:nvSpPr>
          <p:cNvPr id="535557" name="Text Box 5"/>
          <p:cNvSpPr txBox="1">
            <a:spLocks noChangeArrowheads="1"/>
          </p:cNvSpPr>
          <p:nvPr/>
        </p:nvSpPr>
        <p:spPr bwMode="auto">
          <a:xfrm>
            <a:off x="384175" y="1331913"/>
            <a:ext cx="806951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l-GR" dirty="0"/>
              <a:t>Εκτελούμε τον αλγόριθμο εισαγωγής όπως σε ένα απλό δυαδικό δένδρο</a:t>
            </a:r>
            <a:r>
              <a:rPr lang="en-US" dirty="0"/>
              <a:t>.</a:t>
            </a:r>
          </a:p>
          <a:p>
            <a:pPr marL="457200" indent="-457200"/>
            <a:r>
              <a:rPr lang="en-US" dirty="0"/>
              <a:t>  </a:t>
            </a:r>
            <a:r>
              <a:rPr lang="en-US" dirty="0" smtClean="0"/>
              <a:t>     </a:t>
            </a:r>
            <a:r>
              <a:rPr lang="el-GR" dirty="0" smtClean="0"/>
              <a:t>Χρωματίζουμε </a:t>
            </a:r>
            <a:r>
              <a:rPr lang="el-GR" dirty="0"/>
              <a:t>το νέο κόμβο ερυθρό.</a:t>
            </a:r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381000" y="2147888"/>
            <a:ext cx="82929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l-GR" dirty="0"/>
              <a:t>Αποκαθιστούμε τις ιδιότητες του </a:t>
            </a:r>
            <a:r>
              <a:rPr lang="el-GR" dirty="0" smtClean="0"/>
              <a:t>κοκκινόμαυρου </a:t>
            </a:r>
            <a:r>
              <a:rPr lang="el-GR" dirty="0"/>
              <a:t>δένδρου χρησιμοποιώντας</a:t>
            </a:r>
          </a:p>
          <a:p>
            <a:pPr marL="457200" indent="-457200"/>
            <a:r>
              <a:rPr lang="el-GR" dirty="0"/>
              <a:t>  </a:t>
            </a:r>
            <a:r>
              <a:rPr lang="en-US" dirty="0" smtClean="0"/>
              <a:t>     </a:t>
            </a:r>
            <a:r>
              <a:rPr lang="el-GR" dirty="0" smtClean="0"/>
              <a:t>περιστροφές </a:t>
            </a:r>
            <a:r>
              <a:rPr lang="el-GR" dirty="0"/>
              <a:t>και αλλαγή χρωμάτων</a:t>
            </a:r>
          </a:p>
        </p:txBody>
      </p:sp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381000" y="2986088"/>
            <a:ext cx="3764172" cy="10541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ts val="2500"/>
              </a:lnSpc>
              <a:buFontTx/>
              <a:buAutoNum type="arabicPeriod" startAt="3"/>
            </a:pPr>
            <a:r>
              <a:rPr lang="el-GR" dirty="0" smtClean="0"/>
              <a:t>Ολοκληρώνεται </a:t>
            </a:r>
            <a:r>
              <a:rPr lang="el-GR" dirty="0"/>
              <a:t>σε </a:t>
            </a:r>
            <a:r>
              <a:rPr lang="el-GR" dirty="0" smtClean="0"/>
              <a:t>χρόνο</a:t>
            </a:r>
            <a:endParaRPr lang="el-GR" dirty="0"/>
          </a:p>
          <a:p>
            <a:pPr marL="914400" lvl="1" indent="-457200">
              <a:lnSpc>
                <a:spcPts val="2500"/>
              </a:lnSpc>
              <a:buFontTx/>
              <a:buChar char="•"/>
            </a:pPr>
            <a:r>
              <a:rPr lang="en-US" dirty="0" smtClean="0"/>
              <a:t>                </a:t>
            </a:r>
            <a:r>
              <a:rPr lang="el-GR" dirty="0" smtClean="0"/>
              <a:t>αναχρωματίσεις</a:t>
            </a:r>
            <a:endParaRPr lang="el-GR" dirty="0"/>
          </a:p>
          <a:p>
            <a:pPr marL="914400" lvl="1" indent="-457200">
              <a:lnSpc>
                <a:spcPts val="2500"/>
              </a:lnSpc>
              <a:buFontTx/>
              <a:buChar char="•"/>
            </a:pPr>
            <a:r>
              <a:rPr lang="el-GR" dirty="0" smtClean="0"/>
              <a:t>το πολύ δύο</a:t>
            </a:r>
            <a:r>
              <a:rPr lang="en-US" dirty="0" smtClean="0"/>
              <a:t> </a:t>
            </a:r>
            <a:r>
              <a:rPr lang="el-GR" dirty="0" smtClean="0"/>
              <a:t>περιστροφές</a:t>
            </a:r>
            <a:endParaRPr lang="el-GR" dirty="0"/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pic>
        <p:nvPicPr>
          <p:cNvPr id="10" name="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306" y="3073908"/>
            <a:ext cx="888494" cy="278892"/>
          </a:xfrm>
          <a:prstGeom prst="rect">
            <a:avLst/>
          </a:prstGeom>
          <a:noFill/>
        </p:spPr>
      </p:pic>
      <p:pic>
        <p:nvPicPr>
          <p:cNvPr id="12" name="1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506" y="3378708"/>
            <a:ext cx="888494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03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Διαγραφή κόμβου σε κοκκινόμαυρο δένδρο </a:t>
            </a:r>
            <a:endParaRPr lang="el-GR" b="1" dirty="0"/>
          </a:p>
        </p:txBody>
      </p:sp>
      <p:sp>
        <p:nvSpPr>
          <p:cNvPr id="55" name="54 - Ορθογώνιο"/>
          <p:cNvSpPr/>
          <p:nvPr/>
        </p:nvSpPr>
        <p:spPr>
          <a:xfrm>
            <a:off x="152400" y="1688098"/>
            <a:ext cx="8763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dirty="0" smtClean="0"/>
              <a:t>Έστω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ο κόμβος που θέλουμε να διαγράψουμε. Εφαρμόζουμε τον αλγόριθμο διαγραφής όπως στο απλό δυαδικό δένδρο αναζήτησης</a:t>
            </a:r>
            <a:r>
              <a:rPr lang="en-US" dirty="0" smtClean="0"/>
              <a:t>, </a:t>
            </a:r>
            <a:r>
              <a:rPr lang="el-GR" dirty="0" smtClean="0"/>
              <a:t>διαγράφοντας τον κόμβο </a:t>
            </a:r>
            <a:r>
              <a:rPr lang="en-US" b="1" dirty="0" smtClean="0"/>
              <a:t>z </a:t>
            </a:r>
            <a:r>
              <a:rPr lang="el-GR" dirty="0" smtClean="0"/>
              <a:t>όπου:</a:t>
            </a:r>
          </a:p>
          <a:p>
            <a:pPr>
              <a:lnSpc>
                <a:spcPts val="2600"/>
              </a:lnSpc>
            </a:pPr>
            <a:endParaRPr lang="el-GR" dirty="0" smtClean="0"/>
          </a:p>
          <a:p>
            <a:pPr marL="342900" indent="-342900">
              <a:lnSpc>
                <a:spcPts val="2600"/>
              </a:lnSpc>
              <a:buAutoNum type="arabicParenR"/>
            </a:pPr>
            <a:r>
              <a:rPr lang="en-US" dirty="0" smtClean="0"/>
              <a:t> </a:t>
            </a:r>
            <a:r>
              <a:rPr lang="en-US" b="1" dirty="0" smtClean="0"/>
              <a:t>z</a:t>
            </a:r>
            <a:r>
              <a:rPr lang="en-US" dirty="0" smtClean="0"/>
              <a:t>=</a:t>
            </a:r>
            <a:r>
              <a:rPr lang="en-US" b="1" dirty="0" smtClean="0"/>
              <a:t>y</a:t>
            </a:r>
            <a:r>
              <a:rPr lang="el-GR" dirty="0" smtClean="0"/>
              <a:t> αν </a:t>
            </a:r>
            <a:r>
              <a:rPr lang="en-US" dirty="0" smtClean="0"/>
              <a:t>o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είναι φύλλο</a:t>
            </a:r>
            <a:endParaRPr lang="en-US" dirty="0" smtClean="0"/>
          </a:p>
          <a:p>
            <a:pPr marL="342900" indent="-342900">
              <a:lnSpc>
                <a:spcPts val="2600"/>
              </a:lnSpc>
              <a:buAutoNum type="arabicParenR"/>
            </a:pPr>
            <a:endParaRPr lang="el-GR" dirty="0" smtClean="0"/>
          </a:p>
          <a:p>
            <a:pPr marL="342900" indent="-342900">
              <a:lnSpc>
                <a:spcPts val="2600"/>
              </a:lnSpc>
              <a:buAutoNum type="arabicParenR" startAt="2"/>
            </a:pPr>
            <a:r>
              <a:rPr lang="en-US" dirty="0" smtClean="0"/>
              <a:t> </a:t>
            </a:r>
            <a:r>
              <a:rPr lang="en-US" b="1" dirty="0" smtClean="0"/>
              <a:t>z</a:t>
            </a:r>
            <a:r>
              <a:rPr lang="en-US" dirty="0" smtClean="0"/>
              <a:t>=</a:t>
            </a:r>
            <a:r>
              <a:rPr lang="el-GR" dirty="0" smtClean="0"/>
              <a:t>παιδί του </a:t>
            </a:r>
            <a:r>
              <a:rPr lang="en-US" b="1" dirty="0" smtClean="0"/>
              <a:t>y</a:t>
            </a:r>
            <a:r>
              <a:rPr lang="el-GR" dirty="0" smtClean="0"/>
              <a:t> αν</a:t>
            </a:r>
            <a:r>
              <a:rPr lang="en-US" dirty="0" smtClean="0"/>
              <a:t> o </a:t>
            </a:r>
            <a:r>
              <a:rPr lang="en-US" b="1" dirty="0" smtClean="0"/>
              <a:t>y</a:t>
            </a:r>
            <a:r>
              <a:rPr lang="el-GR" dirty="0" smtClean="0"/>
              <a:t> έχει μόνο ένα παιδί</a:t>
            </a:r>
          </a:p>
          <a:p>
            <a:pPr>
              <a:lnSpc>
                <a:spcPts val="2600"/>
              </a:lnSpc>
            </a:pPr>
            <a:endParaRPr lang="en-US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3) </a:t>
            </a:r>
            <a:r>
              <a:rPr lang="en-US" dirty="0" smtClean="0"/>
              <a:t>  </a:t>
            </a:r>
            <a:r>
              <a:rPr lang="en-US" b="1" dirty="0" smtClean="0"/>
              <a:t>z</a:t>
            </a:r>
            <a:r>
              <a:rPr lang="en-US" dirty="0" smtClean="0"/>
              <a:t>=</a:t>
            </a:r>
            <a:r>
              <a:rPr lang="el-GR" dirty="0" smtClean="0"/>
              <a:t>διάδοχος του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αν ο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έχει 2 παιδιά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lnSpc>
                <a:spcPts val="2600"/>
              </a:lnSpc>
            </a:pPr>
            <a:endParaRPr lang="en-US" b="1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(Στις περιπτώσεις 2 και 3 αντιγράφουμε τα περιεχόμενα του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στον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l-GR" dirty="0" smtClean="0"/>
              <a:t>πριν τη διαγραφή.)</a:t>
            </a:r>
            <a:endParaRPr lang="en-US" dirty="0" smtClean="0"/>
          </a:p>
          <a:p>
            <a:pPr>
              <a:lnSpc>
                <a:spcPts val="2600"/>
              </a:lnSpc>
            </a:pPr>
            <a:endParaRPr lang="en-US" dirty="0" smtClean="0"/>
          </a:p>
          <a:p>
            <a:pPr algn="just">
              <a:lnSpc>
                <a:spcPts val="2600"/>
              </a:lnSpc>
            </a:pPr>
            <a:r>
              <a:rPr lang="el-GR" dirty="0" smtClean="0"/>
              <a:t>Στη συνέχεια, ελέγχουμε εάν ισχύουν οι ιδιότητες</a:t>
            </a:r>
            <a:r>
              <a:rPr lang="en-US" dirty="0" smtClean="0"/>
              <a:t> </a:t>
            </a:r>
            <a:r>
              <a:rPr lang="el-GR" dirty="0" smtClean="0"/>
              <a:t>χρωματισμού, και εάν όχι,</a:t>
            </a:r>
            <a:r>
              <a:rPr lang="en-US" dirty="0" smtClean="0"/>
              <a:t> </a:t>
            </a:r>
            <a:r>
              <a:rPr lang="el-GR" dirty="0" smtClean="0"/>
              <a:t>εκτελούμε κατάλληλες</a:t>
            </a:r>
            <a:r>
              <a:rPr lang="en-US" dirty="0" smtClean="0"/>
              <a:t> </a:t>
            </a:r>
            <a:r>
              <a:rPr lang="el-GR" dirty="0" smtClean="0"/>
              <a:t>ενέργειες.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381000" y="1219200"/>
            <a:ext cx="516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Διαγραφή κόμβου σε κοκκινόμαυρο δένδρο </a:t>
            </a:r>
            <a:endParaRPr lang="el-GR" b="1" dirty="0"/>
          </a:p>
        </p:txBody>
      </p:sp>
      <p:sp>
        <p:nvSpPr>
          <p:cNvPr id="55" name="54 - Ορθογώνιο"/>
          <p:cNvSpPr/>
          <p:nvPr/>
        </p:nvSpPr>
        <p:spPr>
          <a:xfrm>
            <a:off x="152400" y="1752600"/>
            <a:ext cx="8763000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800"/>
              </a:lnSpc>
              <a:buAutoNum type="arabicPeriod"/>
            </a:pPr>
            <a:r>
              <a:rPr lang="el-GR" dirty="0" smtClean="0"/>
              <a:t>Ο </a:t>
            </a:r>
            <a:r>
              <a:rPr lang="en-US" b="1" dirty="0" smtClean="0"/>
              <a:t>z</a:t>
            </a:r>
            <a:r>
              <a:rPr lang="el-GR" dirty="0" smtClean="0"/>
              <a:t> είναι κόκκινος ή είναι μαύρος µε κόκκινο</a:t>
            </a:r>
            <a:r>
              <a:rPr lang="en-US" dirty="0" smtClean="0"/>
              <a:t> </a:t>
            </a:r>
            <a:r>
              <a:rPr lang="el-GR" dirty="0" smtClean="0"/>
              <a:t>παιδί: Δεν υπάρχει πρόβλημα.</a:t>
            </a:r>
            <a:r>
              <a:rPr lang="en-US" dirty="0" smtClean="0"/>
              <a:t> (</a:t>
            </a:r>
            <a:r>
              <a:rPr lang="el-GR" dirty="0" smtClean="0"/>
              <a:t>Στη δεύτερη περίπτωση το μοναδικό παιδί του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γίνεται μαύρο.)</a:t>
            </a:r>
          </a:p>
          <a:p>
            <a:pPr marL="342900" indent="-342900" algn="just">
              <a:lnSpc>
                <a:spcPts val="2800"/>
              </a:lnSpc>
            </a:pPr>
            <a:endParaRPr lang="el-GR" dirty="0" smtClean="0"/>
          </a:p>
          <a:p>
            <a:pPr marL="342900" indent="-342900" algn="just">
              <a:lnSpc>
                <a:spcPts val="2800"/>
              </a:lnSpc>
              <a:buFont typeface="+mj-lt"/>
              <a:buAutoNum type="arabicPeriod" startAt="2"/>
            </a:pPr>
            <a:r>
              <a:rPr lang="el-GR" dirty="0" smtClean="0"/>
              <a:t>Ο </a:t>
            </a:r>
            <a:r>
              <a:rPr lang="en-US" b="1" dirty="0" smtClean="0"/>
              <a:t>z</a:t>
            </a:r>
            <a:r>
              <a:rPr lang="el-GR" dirty="0" smtClean="0"/>
              <a:t> είναι μαύρος µε μαύρο παιδί: Η διαγραφή του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δημιουργεί (τουλάχιστον) ένα μονοπάτι από τη ρίζα µε μαύρο ύψος μικρότερο κατά ένα. Υποθέτουμε ότι η μονάδα μαύρου χρώματος του </a:t>
            </a:r>
            <a:r>
              <a:rPr lang="en-US" b="1" dirty="0" smtClean="0"/>
              <a:t>z</a:t>
            </a:r>
            <a:r>
              <a:rPr lang="el-GR" dirty="0" smtClean="0"/>
              <a:t> μεταφέρεται στο παιδί του </a:t>
            </a:r>
            <a:r>
              <a:rPr lang="en-US" b="1" dirty="0" smtClean="0"/>
              <a:t>x</a:t>
            </a:r>
            <a:r>
              <a:rPr lang="el-GR" dirty="0" smtClean="0"/>
              <a:t>, το οποίο τώρα γίνεται διπλά μαύρο (που είναι µη επιτρεπτό).</a:t>
            </a:r>
            <a:r>
              <a:rPr lang="el-GR" sz="1100" dirty="0" smtClean="0"/>
              <a:t> </a:t>
            </a:r>
            <a:r>
              <a:rPr lang="el-GR" dirty="0" smtClean="0"/>
              <a:t>Πρέπει να μεταφέρουμε την επιπλέον μονάδα μαύρου χρώματος προς τα επάνω στο δένδρο μέχρι :</a:t>
            </a:r>
          </a:p>
          <a:p>
            <a:pPr lvl="1" algn="just">
              <a:lnSpc>
                <a:spcPts val="2800"/>
              </a:lnSpc>
              <a:buFont typeface="Arial" pitchFamily="34" charset="0"/>
              <a:buChar char="•"/>
            </a:pPr>
            <a:r>
              <a:rPr lang="el-GR" dirty="0" smtClean="0"/>
              <a:t> να φθάσουμε στη ρίζα ή</a:t>
            </a:r>
          </a:p>
          <a:p>
            <a:pPr lvl="1" algn="just">
              <a:lnSpc>
                <a:spcPts val="2800"/>
              </a:lnSpc>
              <a:buFont typeface="Arial" pitchFamily="34" charset="0"/>
              <a:buChar char="•"/>
            </a:pPr>
            <a:r>
              <a:rPr lang="el-GR" dirty="0" smtClean="0"/>
              <a:t> να βρούμε έναν κατάλληλο κόκκινο κόμβο τον οποίο χρωματίζουμε μαύρο και  </a:t>
            </a:r>
          </a:p>
          <a:p>
            <a:pPr lvl="1" algn="just">
              <a:lnSpc>
                <a:spcPts val="2800"/>
              </a:lnSpc>
            </a:pPr>
            <a:r>
              <a:rPr lang="el-GR" dirty="0" smtClean="0"/>
              <a:t>  τερματίζουμε ή</a:t>
            </a:r>
          </a:p>
          <a:p>
            <a:pPr lvl="1" algn="just">
              <a:lnSpc>
                <a:spcPts val="2800"/>
              </a:lnSpc>
              <a:buFont typeface="Arial" pitchFamily="34" charset="0"/>
              <a:buChar char="•"/>
            </a:pPr>
            <a:r>
              <a:rPr lang="el-GR" dirty="0" smtClean="0"/>
              <a:t> να εκτελέσουμε κατάλληλες περιστροφές και </a:t>
            </a:r>
            <a:r>
              <a:rPr lang="el-GR" dirty="0" err="1" smtClean="0"/>
              <a:t>επαναχρωματισμούς</a:t>
            </a:r>
            <a:r>
              <a:rPr lang="el-GR" dirty="0" smtClean="0"/>
              <a:t> κάποιων </a:t>
            </a:r>
          </a:p>
          <a:p>
            <a:pPr lvl="1" algn="just">
              <a:lnSpc>
                <a:spcPts val="2800"/>
              </a:lnSpc>
            </a:pPr>
            <a:r>
              <a:rPr lang="el-GR" dirty="0" smtClean="0"/>
              <a:t>  κόμβων ώστε να λυθεί το πρόβλημα.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Κοκκινόμαυρα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red-black trees)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000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0014" name="Oval 46"/>
          <p:cNvSpPr>
            <a:spLocks noChangeArrowheads="1"/>
          </p:cNvSpPr>
          <p:nvPr/>
        </p:nvSpPr>
        <p:spPr bwMode="auto">
          <a:xfrm>
            <a:off x="2743200" y="990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17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6" name="Oval 48"/>
          <p:cNvSpPr>
            <a:spLocks noChangeArrowheads="1"/>
          </p:cNvSpPr>
          <p:nvPr/>
        </p:nvSpPr>
        <p:spPr bwMode="auto">
          <a:xfrm>
            <a:off x="1600200" y="1676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14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7" name="Oval 49"/>
          <p:cNvSpPr>
            <a:spLocks noChangeArrowheads="1"/>
          </p:cNvSpPr>
          <p:nvPr/>
        </p:nvSpPr>
        <p:spPr bwMode="auto">
          <a:xfrm>
            <a:off x="4191000" y="1676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21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8" name="Oval 50"/>
          <p:cNvSpPr>
            <a:spLocks noChangeArrowheads="1"/>
          </p:cNvSpPr>
          <p:nvPr/>
        </p:nvSpPr>
        <p:spPr bwMode="auto">
          <a:xfrm>
            <a:off x="3581400" y="2438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19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9" name="Oval 51"/>
          <p:cNvSpPr>
            <a:spLocks noChangeArrowheads="1"/>
          </p:cNvSpPr>
          <p:nvPr/>
        </p:nvSpPr>
        <p:spPr bwMode="auto">
          <a:xfrm>
            <a:off x="4876800" y="2438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23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20" name="Oval 52"/>
          <p:cNvSpPr>
            <a:spLocks noChangeArrowheads="1"/>
          </p:cNvSpPr>
          <p:nvPr/>
        </p:nvSpPr>
        <p:spPr bwMode="auto">
          <a:xfrm>
            <a:off x="3962400" y="32004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20</a:t>
            </a:r>
            <a:endParaRPr lang="el-GR" b="1"/>
          </a:p>
        </p:txBody>
      </p:sp>
      <p:sp>
        <p:nvSpPr>
          <p:cNvPr id="340021" name="Oval 53"/>
          <p:cNvSpPr>
            <a:spLocks noChangeArrowheads="1"/>
          </p:cNvSpPr>
          <p:nvPr/>
        </p:nvSpPr>
        <p:spPr bwMode="auto">
          <a:xfrm>
            <a:off x="2667000" y="2438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16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22" name="Oval 54"/>
          <p:cNvSpPr>
            <a:spLocks noChangeArrowheads="1"/>
          </p:cNvSpPr>
          <p:nvPr/>
        </p:nvSpPr>
        <p:spPr bwMode="auto">
          <a:xfrm>
            <a:off x="914400" y="24384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10</a:t>
            </a:r>
            <a:endParaRPr lang="el-GR" b="1"/>
          </a:p>
        </p:txBody>
      </p:sp>
      <p:sp>
        <p:nvSpPr>
          <p:cNvPr id="340023" name="Oval 55"/>
          <p:cNvSpPr>
            <a:spLocks noChangeArrowheads="1"/>
          </p:cNvSpPr>
          <p:nvPr/>
        </p:nvSpPr>
        <p:spPr bwMode="auto">
          <a:xfrm>
            <a:off x="533400" y="3200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7</a:t>
            </a:r>
            <a:endParaRPr lang="el-GR" b="1">
              <a:solidFill>
                <a:schemeClr val="bg1"/>
              </a:solidFill>
            </a:endParaRPr>
          </a:p>
        </p:txBody>
      </p:sp>
      <p:cxnSp>
        <p:nvCxnSpPr>
          <p:cNvPr id="340024" name="AutoShape 56"/>
          <p:cNvCxnSpPr>
            <a:cxnSpLocks noChangeShapeType="1"/>
            <a:stCxn id="340014" idx="5"/>
            <a:endCxn id="340017" idx="1"/>
          </p:cNvCxnSpPr>
          <p:nvPr/>
        </p:nvCxnSpPr>
        <p:spPr bwMode="auto">
          <a:xfrm>
            <a:off x="3068638" y="13160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5" name="AutoShape 57"/>
          <p:cNvCxnSpPr>
            <a:cxnSpLocks noChangeShapeType="1"/>
            <a:stCxn id="340017" idx="5"/>
            <a:endCxn id="340019" idx="1"/>
          </p:cNvCxnSpPr>
          <p:nvPr/>
        </p:nvCxnSpPr>
        <p:spPr bwMode="auto">
          <a:xfrm>
            <a:off x="4516438" y="2001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6" name="AutoShape 58"/>
          <p:cNvCxnSpPr>
            <a:cxnSpLocks noChangeShapeType="1"/>
            <a:stCxn id="340017" idx="3"/>
            <a:endCxn id="340018" idx="7"/>
          </p:cNvCxnSpPr>
          <p:nvPr/>
        </p:nvCxnSpPr>
        <p:spPr bwMode="auto">
          <a:xfrm flipH="1">
            <a:off x="3906838" y="20018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7" name="AutoShape 59"/>
          <p:cNvCxnSpPr>
            <a:cxnSpLocks noChangeShapeType="1"/>
            <a:stCxn id="340018" idx="5"/>
            <a:endCxn id="340020" idx="0"/>
          </p:cNvCxnSpPr>
          <p:nvPr/>
        </p:nvCxnSpPr>
        <p:spPr bwMode="auto">
          <a:xfrm>
            <a:off x="3906838" y="27638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8" name="AutoShape 60"/>
          <p:cNvCxnSpPr>
            <a:cxnSpLocks noChangeShapeType="1"/>
            <a:stCxn id="340014" idx="3"/>
            <a:endCxn id="340016" idx="7"/>
          </p:cNvCxnSpPr>
          <p:nvPr/>
        </p:nvCxnSpPr>
        <p:spPr bwMode="auto">
          <a:xfrm flipH="1">
            <a:off x="1925638" y="13160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9" name="AutoShape 61"/>
          <p:cNvCxnSpPr>
            <a:cxnSpLocks noChangeShapeType="1"/>
            <a:stCxn id="340016" idx="5"/>
            <a:endCxn id="340021" idx="1"/>
          </p:cNvCxnSpPr>
          <p:nvPr/>
        </p:nvCxnSpPr>
        <p:spPr bwMode="auto">
          <a:xfrm>
            <a:off x="1925638" y="20018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0" name="AutoShape 62"/>
          <p:cNvCxnSpPr>
            <a:cxnSpLocks noChangeShapeType="1"/>
            <a:stCxn id="340016" idx="3"/>
            <a:endCxn id="340022" idx="7"/>
          </p:cNvCxnSpPr>
          <p:nvPr/>
        </p:nvCxnSpPr>
        <p:spPr bwMode="auto">
          <a:xfrm flipH="1">
            <a:off x="1239838" y="2001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1" name="AutoShape 63"/>
          <p:cNvCxnSpPr>
            <a:cxnSpLocks noChangeShapeType="1"/>
            <a:stCxn id="340022" idx="3"/>
            <a:endCxn id="340023" idx="0"/>
          </p:cNvCxnSpPr>
          <p:nvPr/>
        </p:nvCxnSpPr>
        <p:spPr bwMode="auto">
          <a:xfrm flipH="1">
            <a:off x="723900" y="2763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32" name="Oval 64"/>
          <p:cNvSpPr>
            <a:spLocks noChangeArrowheads="1"/>
          </p:cNvSpPr>
          <p:nvPr/>
        </p:nvSpPr>
        <p:spPr bwMode="auto">
          <a:xfrm>
            <a:off x="2286000" y="32004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15</a:t>
            </a:r>
            <a:endParaRPr lang="el-GR" b="1"/>
          </a:p>
        </p:txBody>
      </p:sp>
      <p:sp>
        <p:nvSpPr>
          <p:cNvPr id="340034" name="Oval 66"/>
          <p:cNvSpPr>
            <a:spLocks noChangeArrowheads="1"/>
          </p:cNvSpPr>
          <p:nvPr/>
        </p:nvSpPr>
        <p:spPr bwMode="auto">
          <a:xfrm>
            <a:off x="1371600" y="3200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12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35" name="Oval 67"/>
          <p:cNvSpPr>
            <a:spLocks noChangeArrowheads="1"/>
          </p:cNvSpPr>
          <p:nvPr/>
        </p:nvSpPr>
        <p:spPr bwMode="auto">
          <a:xfrm>
            <a:off x="228600" y="3886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3</a:t>
            </a:r>
            <a:endParaRPr lang="el-GR" b="1"/>
          </a:p>
        </p:txBody>
      </p:sp>
      <p:cxnSp>
        <p:nvCxnSpPr>
          <p:cNvPr id="340036" name="AutoShape 68"/>
          <p:cNvCxnSpPr>
            <a:cxnSpLocks noChangeShapeType="1"/>
            <a:stCxn id="340023" idx="3"/>
            <a:endCxn id="340035" idx="0"/>
          </p:cNvCxnSpPr>
          <p:nvPr/>
        </p:nvCxnSpPr>
        <p:spPr bwMode="auto">
          <a:xfrm flipH="1">
            <a:off x="419100" y="35258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7" name="AutoShape 69"/>
          <p:cNvCxnSpPr>
            <a:cxnSpLocks noChangeShapeType="1"/>
            <a:stCxn id="340022" idx="5"/>
            <a:endCxn id="340034" idx="0"/>
          </p:cNvCxnSpPr>
          <p:nvPr/>
        </p:nvCxnSpPr>
        <p:spPr bwMode="auto">
          <a:xfrm>
            <a:off x="1239838" y="27638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8" name="AutoShape 70"/>
          <p:cNvCxnSpPr>
            <a:cxnSpLocks noChangeShapeType="1"/>
            <a:stCxn id="340021" idx="3"/>
            <a:endCxn id="340032" idx="0"/>
          </p:cNvCxnSpPr>
          <p:nvPr/>
        </p:nvCxnSpPr>
        <p:spPr bwMode="auto">
          <a:xfrm flipH="1">
            <a:off x="2476500" y="2763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39" name="AutoShape 71"/>
          <p:cNvSpPr>
            <a:spLocks noChangeArrowheads="1"/>
          </p:cNvSpPr>
          <p:nvPr/>
        </p:nvSpPr>
        <p:spPr bwMode="auto">
          <a:xfrm>
            <a:off x="76200" y="44196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0" name="AutoShape 72"/>
          <p:cNvCxnSpPr>
            <a:cxnSpLocks noChangeShapeType="1"/>
            <a:stCxn id="340039" idx="0"/>
            <a:endCxn id="340035" idx="3"/>
          </p:cNvCxnSpPr>
          <p:nvPr/>
        </p:nvCxnSpPr>
        <p:spPr bwMode="auto">
          <a:xfrm flipV="1">
            <a:off x="228600" y="4211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1" name="AutoShape 73"/>
          <p:cNvSpPr>
            <a:spLocks noChangeArrowheads="1"/>
          </p:cNvSpPr>
          <p:nvPr/>
        </p:nvSpPr>
        <p:spPr bwMode="auto">
          <a:xfrm>
            <a:off x="457200" y="44196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2" name="AutoShape 74"/>
          <p:cNvCxnSpPr>
            <a:cxnSpLocks noChangeShapeType="1"/>
            <a:stCxn id="340041" idx="0"/>
            <a:endCxn id="340035" idx="5"/>
          </p:cNvCxnSpPr>
          <p:nvPr/>
        </p:nvCxnSpPr>
        <p:spPr bwMode="auto">
          <a:xfrm flipH="1" flipV="1">
            <a:off x="554038" y="4211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3" name="AutoShape 75"/>
          <p:cNvSpPr>
            <a:spLocks noChangeArrowheads="1"/>
          </p:cNvSpPr>
          <p:nvPr/>
        </p:nvSpPr>
        <p:spPr bwMode="auto">
          <a:xfrm>
            <a:off x="7620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4" name="AutoShape 76"/>
          <p:cNvCxnSpPr>
            <a:cxnSpLocks noChangeShapeType="1"/>
            <a:stCxn id="340043" idx="0"/>
            <a:endCxn id="340023" idx="5"/>
          </p:cNvCxnSpPr>
          <p:nvPr/>
        </p:nvCxnSpPr>
        <p:spPr bwMode="auto">
          <a:xfrm flipH="1" flipV="1">
            <a:off x="858838" y="3525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5" name="AutoShape 77"/>
          <p:cNvSpPr>
            <a:spLocks noChangeArrowheads="1"/>
          </p:cNvSpPr>
          <p:nvPr/>
        </p:nvSpPr>
        <p:spPr bwMode="auto">
          <a:xfrm>
            <a:off x="12192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6" name="AutoShape 78"/>
          <p:cNvCxnSpPr>
            <a:cxnSpLocks noChangeShapeType="1"/>
            <a:stCxn id="340045" idx="0"/>
            <a:endCxn id="340034" idx="3"/>
          </p:cNvCxnSpPr>
          <p:nvPr/>
        </p:nvCxnSpPr>
        <p:spPr bwMode="auto">
          <a:xfrm flipV="1">
            <a:off x="1371600" y="3525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7" name="AutoShape 79"/>
          <p:cNvSpPr>
            <a:spLocks noChangeArrowheads="1"/>
          </p:cNvSpPr>
          <p:nvPr/>
        </p:nvSpPr>
        <p:spPr bwMode="auto">
          <a:xfrm>
            <a:off x="16002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8" name="AutoShape 80"/>
          <p:cNvCxnSpPr>
            <a:cxnSpLocks noChangeShapeType="1"/>
            <a:stCxn id="340047" idx="0"/>
            <a:endCxn id="340034" idx="5"/>
          </p:cNvCxnSpPr>
          <p:nvPr/>
        </p:nvCxnSpPr>
        <p:spPr bwMode="auto">
          <a:xfrm flipH="1" flipV="1">
            <a:off x="1697038" y="3525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9" name="AutoShape 81"/>
          <p:cNvSpPr>
            <a:spLocks noChangeArrowheads="1"/>
          </p:cNvSpPr>
          <p:nvPr/>
        </p:nvSpPr>
        <p:spPr bwMode="auto">
          <a:xfrm>
            <a:off x="21336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0" name="AutoShape 82"/>
          <p:cNvCxnSpPr>
            <a:cxnSpLocks noChangeShapeType="1"/>
            <a:stCxn id="340049" idx="0"/>
            <a:endCxn id="340032" idx="3"/>
          </p:cNvCxnSpPr>
          <p:nvPr/>
        </p:nvCxnSpPr>
        <p:spPr bwMode="auto">
          <a:xfrm flipV="1">
            <a:off x="2286000" y="3525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1" name="AutoShape 83"/>
          <p:cNvSpPr>
            <a:spLocks noChangeArrowheads="1"/>
          </p:cNvSpPr>
          <p:nvPr/>
        </p:nvSpPr>
        <p:spPr bwMode="auto">
          <a:xfrm>
            <a:off x="25146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2" name="AutoShape 84"/>
          <p:cNvCxnSpPr>
            <a:cxnSpLocks noChangeShapeType="1"/>
            <a:stCxn id="340051" idx="0"/>
            <a:endCxn id="340032" idx="5"/>
          </p:cNvCxnSpPr>
          <p:nvPr/>
        </p:nvCxnSpPr>
        <p:spPr bwMode="auto">
          <a:xfrm flipH="1" flipV="1">
            <a:off x="2611438" y="3525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3" name="AutoShape 85"/>
          <p:cNvSpPr>
            <a:spLocks noChangeArrowheads="1"/>
          </p:cNvSpPr>
          <p:nvPr/>
        </p:nvSpPr>
        <p:spPr bwMode="auto">
          <a:xfrm>
            <a:off x="2895600" y="2971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4" name="AutoShape 86"/>
          <p:cNvCxnSpPr>
            <a:cxnSpLocks noChangeShapeType="1"/>
            <a:stCxn id="340053" idx="0"/>
            <a:endCxn id="340021" idx="5"/>
          </p:cNvCxnSpPr>
          <p:nvPr/>
        </p:nvCxnSpPr>
        <p:spPr bwMode="auto">
          <a:xfrm flipH="1" flipV="1">
            <a:off x="2992438" y="2763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5" name="AutoShape 87"/>
          <p:cNvSpPr>
            <a:spLocks noChangeArrowheads="1"/>
          </p:cNvSpPr>
          <p:nvPr/>
        </p:nvSpPr>
        <p:spPr bwMode="auto">
          <a:xfrm>
            <a:off x="3429000" y="2971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6" name="AutoShape 88"/>
          <p:cNvCxnSpPr>
            <a:cxnSpLocks noChangeShapeType="1"/>
            <a:stCxn id="340055" idx="0"/>
            <a:endCxn id="340018" idx="3"/>
          </p:cNvCxnSpPr>
          <p:nvPr/>
        </p:nvCxnSpPr>
        <p:spPr bwMode="auto">
          <a:xfrm flipV="1">
            <a:off x="3581400" y="2763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7" name="AutoShape 89"/>
          <p:cNvSpPr>
            <a:spLocks noChangeArrowheads="1"/>
          </p:cNvSpPr>
          <p:nvPr/>
        </p:nvSpPr>
        <p:spPr bwMode="auto">
          <a:xfrm>
            <a:off x="3810000" y="37893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8" name="AutoShape 90"/>
          <p:cNvCxnSpPr>
            <a:cxnSpLocks noChangeShapeType="1"/>
            <a:stCxn id="340057" idx="0"/>
            <a:endCxn id="340020" idx="3"/>
          </p:cNvCxnSpPr>
          <p:nvPr/>
        </p:nvCxnSpPr>
        <p:spPr bwMode="auto">
          <a:xfrm flipV="1">
            <a:off x="3962400" y="35258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9" name="AutoShape 91"/>
          <p:cNvSpPr>
            <a:spLocks noChangeArrowheads="1"/>
          </p:cNvSpPr>
          <p:nvPr/>
        </p:nvSpPr>
        <p:spPr bwMode="auto">
          <a:xfrm>
            <a:off x="4191000" y="37893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60" name="AutoShape 92"/>
          <p:cNvCxnSpPr>
            <a:cxnSpLocks noChangeShapeType="1"/>
            <a:stCxn id="340059" idx="0"/>
            <a:endCxn id="340020" idx="5"/>
          </p:cNvCxnSpPr>
          <p:nvPr/>
        </p:nvCxnSpPr>
        <p:spPr bwMode="auto">
          <a:xfrm flipH="1" flipV="1">
            <a:off x="4287838" y="35258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61" name="AutoShape 93"/>
          <p:cNvSpPr>
            <a:spLocks noChangeArrowheads="1"/>
          </p:cNvSpPr>
          <p:nvPr/>
        </p:nvSpPr>
        <p:spPr bwMode="auto">
          <a:xfrm>
            <a:off x="4724400" y="29511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62" name="AutoShape 94"/>
          <p:cNvCxnSpPr>
            <a:cxnSpLocks noChangeShapeType="1"/>
            <a:stCxn id="340061" idx="0"/>
            <a:endCxn id="340019" idx="3"/>
          </p:cNvCxnSpPr>
          <p:nvPr/>
        </p:nvCxnSpPr>
        <p:spPr bwMode="auto">
          <a:xfrm flipV="1">
            <a:off x="4876800" y="27638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63" name="AutoShape 95"/>
          <p:cNvSpPr>
            <a:spLocks noChangeArrowheads="1"/>
          </p:cNvSpPr>
          <p:nvPr/>
        </p:nvSpPr>
        <p:spPr bwMode="auto">
          <a:xfrm>
            <a:off x="5105400" y="29511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64" name="AutoShape 96"/>
          <p:cNvCxnSpPr>
            <a:cxnSpLocks noChangeShapeType="1"/>
            <a:stCxn id="340063" idx="0"/>
            <a:endCxn id="340019" idx="5"/>
          </p:cNvCxnSpPr>
          <p:nvPr/>
        </p:nvCxnSpPr>
        <p:spPr bwMode="auto">
          <a:xfrm flipH="1" flipV="1">
            <a:off x="5202238" y="27638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0" name="59 - Ορθογώνιο"/>
          <p:cNvSpPr/>
          <p:nvPr/>
        </p:nvSpPr>
        <p:spPr>
          <a:xfrm>
            <a:off x="152400" y="4648200"/>
            <a:ext cx="8610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Κάθε κόμβος είναι κόκκινος ή μαύρος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 ριζικός κόμβος είναι μαύρος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Οι καταληκτικοί κόμβοι είναι μαύροι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Οι θυγατρικοί κόμβοι ενός κόκκινου κόμβου είναι μαύροι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Οι διαδρομές από έναν κόμβο προς τους καταληκτικούς κόμβους-απογόνους του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  περιέχουν τον ίδιο αριθμό μαύρων κόμβων</a:t>
            </a:r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0" y="3733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228600" y="3062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679450" y="2300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2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1136650" y="3048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1365250" y="1524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2</a:t>
            </a: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2508250" y="838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3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2051050" y="3048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2965450" y="2300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4495800" y="1524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2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3352800" y="2286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3727450" y="3062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5175250" y="2300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73" name="72 - TextBox"/>
          <p:cNvSpPr txBox="1"/>
          <p:nvPr/>
        </p:nvSpPr>
        <p:spPr>
          <a:xfrm>
            <a:off x="5029200" y="1066800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Μαύρο ύψος κόμβου </a:t>
            </a:r>
            <a:r>
              <a:rPr lang="en-US" b="1" dirty="0" smtClean="0"/>
              <a:t>x</a:t>
            </a:r>
            <a:endParaRPr lang="el-GR" b="1" dirty="0"/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5029200" y="1447800"/>
            <a:ext cx="4114800" cy="923330"/>
          </a:xfrm>
          <a:prstGeom prst="rect">
            <a:avLst/>
          </a:prstGeom>
          <a:solidFill>
            <a:srgbClr val="FFC000">
              <a:alpha val="1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b(x)</a:t>
            </a:r>
            <a:r>
              <a:rPr lang="en-US" dirty="0"/>
              <a:t> = </a:t>
            </a:r>
            <a:r>
              <a:rPr lang="el-GR" dirty="0"/>
              <a:t>πλήθος </a:t>
            </a:r>
            <a:r>
              <a:rPr lang="el-GR" dirty="0" smtClean="0"/>
              <a:t>μαύρων κόμβων</a:t>
            </a:r>
            <a:r>
              <a:rPr lang="en-US" dirty="0" smtClean="0"/>
              <a:t> </a:t>
            </a:r>
            <a:r>
              <a:rPr lang="el-GR" dirty="0" smtClean="0"/>
              <a:t>εκτός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</a:t>
            </a:r>
            <a:r>
              <a:rPr lang="el-GR" dirty="0" smtClean="0"/>
              <a:t>του </a:t>
            </a:r>
            <a:r>
              <a:rPr lang="en-US" b="1" dirty="0" smtClean="0"/>
              <a:t>x</a:t>
            </a:r>
            <a:r>
              <a:rPr lang="el-GR" dirty="0" smtClean="0"/>
              <a:t> μέχρι</a:t>
            </a:r>
            <a:r>
              <a:rPr lang="en-US" dirty="0" smtClean="0"/>
              <a:t> </a:t>
            </a:r>
            <a:r>
              <a:rPr lang="el-GR" dirty="0" smtClean="0"/>
              <a:t>κάποιο </a:t>
            </a:r>
            <a:r>
              <a:rPr lang="el-GR" dirty="0"/>
              <a:t>καταληκτικό </a:t>
            </a:r>
            <a:endParaRPr lang="en-US" dirty="0" smtClean="0"/>
          </a:p>
          <a:p>
            <a:r>
              <a:rPr lang="en-US" dirty="0" smtClean="0"/>
              <a:t>          </a:t>
            </a:r>
            <a:r>
              <a:rPr lang="el-GR" dirty="0" smtClean="0"/>
              <a:t>κόμβο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null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54 - Ορθογώνιο"/>
          <p:cNvSpPr/>
          <p:nvPr/>
        </p:nvSpPr>
        <p:spPr>
          <a:xfrm>
            <a:off x="152400" y="1295400"/>
            <a:ext cx="876300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</a:pPr>
            <a:r>
              <a:rPr lang="en-US" sz="1600" b="1" dirty="0" smtClean="0"/>
              <a:t>x </a:t>
            </a:r>
            <a:r>
              <a:rPr lang="el-GR" sz="1600" dirty="0" smtClean="0"/>
              <a:t>= το (διπλά μαύρο) παιδί του κόμβου που διαγράφηκε (μπορεί να είναι ο κενός κόμβος)</a:t>
            </a:r>
          </a:p>
          <a:p>
            <a:pPr algn="just">
              <a:lnSpc>
                <a:spcPts val="2600"/>
              </a:lnSpc>
            </a:pPr>
            <a:r>
              <a:rPr lang="en-US" sz="1600" b="1" dirty="0" smtClean="0"/>
              <a:t>w</a:t>
            </a:r>
            <a:r>
              <a:rPr lang="el-GR" sz="1600" dirty="0" smtClean="0"/>
              <a:t> = ο αδελφός</a:t>
            </a:r>
            <a:r>
              <a:rPr lang="en-US" sz="1600" dirty="0" smtClean="0"/>
              <a:t> </a:t>
            </a:r>
            <a:r>
              <a:rPr lang="el-GR" sz="1600" dirty="0" smtClean="0"/>
              <a:t>του </a:t>
            </a:r>
            <a:r>
              <a:rPr lang="en-US" sz="1600" b="1" dirty="0" smtClean="0"/>
              <a:t>x</a:t>
            </a:r>
            <a:r>
              <a:rPr lang="el-GR" sz="1600" dirty="0" smtClean="0"/>
              <a:t> </a:t>
            </a:r>
            <a:r>
              <a:rPr lang="en-US" sz="1600" dirty="0" smtClean="0"/>
              <a:t> </a:t>
            </a:r>
            <a:r>
              <a:rPr lang="el-GR" sz="1600" dirty="0" smtClean="0"/>
              <a:t>(ο </a:t>
            </a:r>
            <a:r>
              <a:rPr lang="el-GR" sz="1600" b="1" dirty="0" smtClean="0"/>
              <a:t>w</a:t>
            </a:r>
            <a:r>
              <a:rPr lang="el-GR" sz="1600" dirty="0" smtClean="0"/>
              <a:t> δεν μπορεί να είναι ο κενός κόμβος. Γιατί;)</a:t>
            </a:r>
            <a:endParaRPr lang="en-US" sz="1600" dirty="0" smtClean="0"/>
          </a:p>
          <a:p>
            <a:pPr algn="just">
              <a:lnSpc>
                <a:spcPts val="2600"/>
              </a:lnSpc>
            </a:pPr>
            <a:r>
              <a:rPr lang="en-US" sz="1600" b="1" dirty="0" smtClean="0"/>
              <a:t>p</a:t>
            </a:r>
            <a:r>
              <a:rPr lang="en-US" sz="1600" dirty="0" smtClean="0"/>
              <a:t> =</a:t>
            </a:r>
            <a:r>
              <a:rPr lang="el-GR" sz="1600" dirty="0" smtClean="0"/>
              <a:t> ο πατέρας του </a:t>
            </a:r>
            <a:r>
              <a:rPr lang="en-US" sz="1600" b="1" dirty="0" smtClean="0"/>
              <a:t>x</a:t>
            </a:r>
            <a:r>
              <a:rPr lang="el-GR" sz="1600" b="1" dirty="0" smtClean="0"/>
              <a:t>. </a:t>
            </a:r>
            <a:r>
              <a:rPr lang="el-GR" sz="1600" dirty="0" smtClean="0"/>
              <a:t>Υποθέτουμε ότι ο </a:t>
            </a:r>
            <a:r>
              <a:rPr lang="el-GR" sz="1600" b="1" dirty="0" smtClean="0"/>
              <a:t>x</a:t>
            </a:r>
            <a:r>
              <a:rPr lang="el-GR" sz="1600" dirty="0" smtClean="0"/>
              <a:t> είναι αριστερό παιδί του </a:t>
            </a:r>
            <a:r>
              <a:rPr lang="el-GR" sz="1600" b="1" dirty="0" smtClean="0"/>
              <a:t>p</a:t>
            </a:r>
            <a:r>
              <a:rPr lang="el-GR" sz="1600" dirty="0" smtClean="0"/>
              <a:t>. Η περίπτωση που ο </a:t>
            </a:r>
            <a:r>
              <a:rPr lang="el-GR" sz="1600" b="1" dirty="0" smtClean="0"/>
              <a:t>x</a:t>
            </a:r>
            <a:r>
              <a:rPr lang="el-GR" sz="1600" dirty="0" smtClean="0"/>
              <a:t> είναι </a:t>
            </a:r>
          </a:p>
          <a:p>
            <a:pPr algn="just">
              <a:lnSpc>
                <a:spcPts val="2600"/>
              </a:lnSpc>
            </a:pPr>
            <a:r>
              <a:rPr lang="el-GR" sz="1600" dirty="0" smtClean="0"/>
              <a:t>      δεξιό παιδί του </a:t>
            </a:r>
            <a:r>
              <a:rPr lang="el-GR" sz="1600" b="1" dirty="0" smtClean="0"/>
              <a:t>p</a:t>
            </a:r>
            <a:r>
              <a:rPr lang="el-GR" sz="1600" dirty="0" smtClean="0"/>
              <a:t> είναι συμμετρική.</a:t>
            </a:r>
          </a:p>
          <a:p>
            <a:pPr algn="just">
              <a:lnSpc>
                <a:spcPts val="2600"/>
              </a:lnSpc>
            </a:pPr>
            <a:endParaRPr lang="el-GR" sz="1600" dirty="0" smtClean="0"/>
          </a:p>
          <a:p>
            <a:pPr algn="just">
              <a:lnSpc>
                <a:spcPts val="2600"/>
              </a:lnSpc>
            </a:pPr>
            <a:r>
              <a:rPr lang="el-GR" sz="1600" b="1" dirty="0" smtClean="0"/>
              <a:t>Περίπτωση 1</a:t>
            </a:r>
            <a:r>
              <a:rPr lang="el-GR" sz="1600" dirty="0" smtClean="0"/>
              <a:t>  Ο </a:t>
            </a:r>
            <a:r>
              <a:rPr lang="el-GR" sz="1600" b="1" dirty="0" smtClean="0"/>
              <a:t>w</a:t>
            </a:r>
            <a:r>
              <a:rPr lang="el-GR" sz="1600" dirty="0" smtClean="0"/>
              <a:t> έχει κόκκινο χρώμα. Αναγόμαστε στην </a:t>
            </a:r>
            <a:r>
              <a:rPr lang="el-GR" sz="1600" b="1" dirty="0" smtClean="0"/>
              <a:t>περίπτωση 2</a:t>
            </a:r>
            <a:r>
              <a:rPr lang="el-GR" sz="1600" dirty="0" smtClean="0"/>
              <a:t>, αλλάζοντας το χρώμα του </a:t>
            </a:r>
            <a:r>
              <a:rPr lang="el-GR" sz="1600" b="1" dirty="0" smtClean="0"/>
              <a:t>w</a:t>
            </a:r>
            <a:r>
              <a:rPr lang="el-GR" sz="1600" dirty="0" smtClean="0"/>
              <a:t> σε μαύρο και του </a:t>
            </a:r>
            <a:r>
              <a:rPr lang="el-GR" sz="1600" b="1" dirty="0" smtClean="0"/>
              <a:t>p</a:t>
            </a:r>
            <a:r>
              <a:rPr lang="el-GR" sz="1600" dirty="0" smtClean="0"/>
              <a:t> σε κόκκινο και εκτελώντας µια αριστερή περιστροφή γύρω από τον πατέρα του </a:t>
            </a:r>
            <a:r>
              <a:rPr lang="el-GR" sz="1600" b="1" dirty="0" smtClean="0"/>
              <a:t>x</a:t>
            </a:r>
            <a:r>
              <a:rPr lang="el-GR" sz="1600" dirty="0" smtClean="0"/>
              <a:t>.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52538" y="838200"/>
            <a:ext cx="60154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/>
              <a:t>Αποκατάσταση</a:t>
            </a:r>
            <a:r>
              <a:rPr lang="en-US" sz="1600" b="1" dirty="0" smtClean="0"/>
              <a:t> </a:t>
            </a:r>
            <a:r>
              <a:rPr lang="el-GR" sz="1600" b="1" dirty="0" smtClean="0"/>
              <a:t>ιδιοτήτων χρωματισμού μετά από εισαγωγή</a:t>
            </a:r>
            <a:endParaRPr lang="el-GR" sz="1600" b="1" dirty="0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819400" y="4800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</a:t>
            </a:r>
            <a:endParaRPr lang="el-GR" b="1" dirty="0">
              <a:solidFill>
                <a:srgbClr val="000000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371600" y="4267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10" name="AutoShape 11"/>
          <p:cNvCxnSpPr>
            <a:cxnSpLocks noChangeShapeType="1"/>
            <a:stCxn id="7" idx="5"/>
            <a:endCxn id="68" idx="0"/>
          </p:cNvCxnSpPr>
          <p:nvPr/>
        </p:nvCxnSpPr>
        <p:spPr bwMode="auto">
          <a:xfrm>
            <a:off x="3144604" y="5125804"/>
            <a:ext cx="6272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" name="AutoShape 13"/>
          <p:cNvCxnSpPr>
            <a:cxnSpLocks noChangeShapeType="1"/>
            <a:stCxn id="7" idx="3"/>
            <a:endCxn id="66" idx="0"/>
          </p:cNvCxnSpPr>
          <p:nvPr/>
        </p:nvCxnSpPr>
        <p:spPr bwMode="auto">
          <a:xfrm flipH="1">
            <a:off x="2247900" y="5125804"/>
            <a:ext cx="6272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" name="AutoShape 14"/>
          <p:cNvCxnSpPr>
            <a:cxnSpLocks noChangeShapeType="1"/>
            <a:stCxn id="109" idx="7"/>
            <a:endCxn id="8" idx="3"/>
          </p:cNvCxnSpPr>
          <p:nvPr/>
        </p:nvCxnSpPr>
        <p:spPr bwMode="auto">
          <a:xfrm flipV="1">
            <a:off x="858604" y="4592404"/>
            <a:ext cx="568792" cy="263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" name="AutoShape 15"/>
          <p:cNvCxnSpPr>
            <a:cxnSpLocks noChangeShapeType="1"/>
            <a:stCxn id="8" idx="5"/>
            <a:endCxn id="7" idx="0"/>
          </p:cNvCxnSpPr>
          <p:nvPr/>
        </p:nvCxnSpPr>
        <p:spPr bwMode="auto">
          <a:xfrm>
            <a:off x="1696804" y="4592404"/>
            <a:ext cx="1313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16"/>
          <p:cNvCxnSpPr>
            <a:cxnSpLocks noChangeShapeType="1"/>
            <a:stCxn id="109" idx="3"/>
            <a:endCxn id="21" idx="0"/>
          </p:cNvCxnSpPr>
          <p:nvPr/>
        </p:nvCxnSpPr>
        <p:spPr bwMode="auto">
          <a:xfrm flipH="1">
            <a:off x="419100" y="5125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22"/>
          <p:cNvCxnSpPr>
            <a:cxnSpLocks noChangeShapeType="1"/>
            <a:stCxn id="109" idx="5"/>
            <a:endCxn id="24" idx="0"/>
          </p:cNvCxnSpPr>
          <p:nvPr/>
        </p:nvCxnSpPr>
        <p:spPr bwMode="auto">
          <a:xfrm>
            <a:off x="858604" y="5125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23"/>
          <p:cNvCxnSpPr>
            <a:cxnSpLocks noChangeShapeType="1"/>
            <a:stCxn id="66" idx="3"/>
            <a:endCxn id="27" idx="0"/>
          </p:cNvCxnSpPr>
          <p:nvPr/>
        </p:nvCxnSpPr>
        <p:spPr bwMode="auto">
          <a:xfrm flipH="1">
            <a:off x="1866900" y="5735404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152400" y="5257800"/>
            <a:ext cx="533400" cy="838200"/>
            <a:chOff x="960" y="2160"/>
            <a:chExt cx="336" cy="528"/>
          </a:xfrm>
        </p:grpSpPr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762000" y="5257800"/>
            <a:ext cx="533400" cy="838200"/>
            <a:chOff x="960" y="2160"/>
            <a:chExt cx="336" cy="528"/>
          </a:xfrm>
        </p:grpSpPr>
        <p:sp>
          <p:nvSpPr>
            <p:cNvPr id="23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600200" y="5943600"/>
            <a:ext cx="533400" cy="838200"/>
            <a:chOff x="960" y="2160"/>
            <a:chExt cx="336" cy="528"/>
          </a:xfrm>
        </p:grpSpPr>
        <p:sp>
          <p:nvSpPr>
            <p:cNvPr id="26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4" name="AutoShape 39"/>
          <p:cNvSpPr>
            <a:spLocks noChangeArrowheads="1"/>
          </p:cNvSpPr>
          <p:nvPr/>
        </p:nvSpPr>
        <p:spPr bwMode="auto">
          <a:xfrm>
            <a:off x="4267200" y="48768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60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64" name="6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953000"/>
            <a:ext cx="152400" cy="126492"/>
          </a:xfrm>
          <a:prstGeom prst="rect">
            <a:avLst/>
          </a:prstGeom>
          <a:noFill/>
        </p:spPr>
      </p:pic>
      <p:sp>
        <p:nvSpPr>
          <p:cNvPr id="66" name="Oval 42"/>
          <p:cNvSpPr>
            <a:spLocks noChangeArrowheads="1"/>
          </p:cNvSpPr>
          <p:nvPr/>
        </p:nvSpPr>
        <p:spPr bwMode="auto">
          <a:xfrm>
            <a:off x="2057400" y="5410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68" name="Oval 42"/>
          <p:cNvSpPr>
            <a:spLocks noChangeArrowheads="1"/>
          </p:cNvSpPr>
          <p:nvPr/>
        </p:nvSpPr>
        <p:spPr bwMode="auto">
          <a:xfrm>
            <a:off x="3581400" y="5410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70" name="AutoShape 22"/>
          <p:cNvCxnSpPr>
            <a:cxnSpLocks noChangeShapeType="1"/>
            <a:endCxn id="75" idx="0"/>
          </p:cNvCxnSpPr>
          <p:nvPr/>
        </p:nvCxnSpPr>
        <p:spPr bwMode="auto">
          <a:xfrm flipH="1">
            <a:off x="3467100" y="57354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1" name="AutoShape 23"/>
          <p:cNvCxnSpPr>
            <a:cxnSpLocks noChangeShapeType="1"/>
            <a:endCxn id="78" idx="0"/>
          </p:cNvCxnSpPr>
          <p:nvPr/>
        </p:nvCxnSpPr>
        <p:spPr bwMode="auto">
          <a:xfrm>
            <a:off x="3906838" y="57356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72" name="Group 27"/>
          <p:cNvGrpSpPr>
            <a:grpSpLocks/>
          </p:cNvGrpSpPr>
          <p:nvPr/>
        </p:nvGrpSpPr>
        <p:grpSpPr bwMode="auto">
          <a:xfrm>
            <a:off x="3200400" y="5943600"/>
            <a:ext cx="533400" cy="838200"/>
            <a:chOff x="960" y="2160"/>
            <a:chExt cx="336" cy="528"/>
          </a:xfrm>
        </p:grpSpPr>
        <p:sp>
          <p:nvSpPr>
            <p:cNvPr id="74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5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76" name="Group 30"/>
          <p:cNvGrpSpPr>
            <a:grpSpLocks/>
          </p:cNvGrpSpPr>
          <p:nvPr/>
        </p:nvGrpSpPr>
        <p:grpSpPr bwMode="auto">
          <a:xfrm>
            <a:off x="3810000" y="5943600"/>
            <a:ext cx="533400" cy="838200"/>
            <a:chOff x="960" y="2160"/>
            <a:chExt cx="336" cy="528"/>
          </a:xfrm>
        </p:grpSpPr>
        <p:sp>
          <p:nvSpPr>
            <p:cNvPr id="77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81" name="AutoShape 22"/>
          <p:cNvCxnSpPr>
            <a:cxnSpLocks noChangeShapeType="1"/>
            <a:stCxn id="66" idx="5"/>
            <a:endCxn id="84" idx="0"/>
          </p:cNvCxnSpPr>
          <p:nvPr/>
        </p:nvCxnSpPr>
        <p:spPr bwMode="auto">
          <a:xfrm>
            <a:off x="2382604" y="5735404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82" name="Group 27"/>
          <p:cNvGrpSpPr>
            <a:grpSpLocks/>
          </p:cNvGrpSpPr>
          <p:nvPr/>
        </p:nvGrpSpPr>
        <p:grpSpPr bwMode="auto">
          <a:xfrm>
            <a:off x="2362200" y="5943600"/>
            <a:ext cx="533400" cy="838200"/>
            <a:chOff x="960" y="2160"/>
            <a:chExt cx="336" cy="528"/>
          </a:xfrm>
        </p:grpSpPr>
        <p:sp>
          <p:nvSpPr>
            <p:cNvPr id="83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4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87" name="8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867400"/>
            <a:ext cx="152400" cy="126492"/>
          </a:xfrm>
          <a:prstGeom prst="rect">
            <a:avLst/>
          </a:prstGeom>
          <a:noFill/>
        </p:spPr>
      </p:pic>
      <p:pic>
        <p:nvPicPr>
          <p:cNvPr id="97" name="9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57912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98" name="9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39646" y="6553200"/>
            <a:ext cx="178307" cy="178307"/>
          </a:xfrm>
          <a:prstGeom prst="rect">
            <a:avLst/>
          </a:prstGeom>
          <a:noFill/>
          <a:ln/>
          <a:effectLst/>
        </p:spPr>
      </p:pic>
      <p:pic>
        <p:nvPicPr>
          <p:cNvPr id="103" name="10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41637" y="6553200"/>
            <a:ext cx="127123" cy="127123"/>
          </a:xfrm>
          <a:prstGeom prst="rect">
            <a:avLst/>
          </a:prstGeom>
          <a:noFill/>
          <a:ln/>
          <a:effectLst/>
        </p:spPr>
      </p:pic>
      <p:pic>
        <p:nvPicPr>
          <p:cNvPr id="104" name="10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1553" y="6477000"/>
            <a:ext cx="126492" cy="254508"/>
          </a:xfrm>
          <a:prstGeom prst="rect">
            <a:avLst/>
          </a:prstGeom>
          <a:noFill/>
          <a:ln/>
          <a:effectLst/>
        </p:spPr>
      </p:pic>
      <p:pic>
        <p:nvPicPr>
          <p:cNvPr id="101" name="10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0800" y="6477000"/>
            <a:ext cx="126492" cy="202692"/>
          </a:xfrm>
          <a:prstGeom prst="rect">
            <a:avLst/>
          </a:prstGeom>
          <a:noFill/>
          <a:ln/>
          <a:effectLst/>
        </p:spPr>
      </p:pic>
      <p:pic>
        <p:nvPicPr>
          <p:cNvPr id="106" name="105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9454" y="4953000"/>
            <a:ext cx="202692" cy="126492"/>
          </a:xfrm>
          <a:prstGeom prst="rect">
            <a:avLst/>
          </a:prstGeom>
          <a:noFill/>
          <a:ln/>
          <a:effectLst/>
        </p:spPr>
      </p:pic>
      <p:pic>
        <p:nvPicPr>
          <p:cNvPr id="108" name="107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54136" y="4369308"/>
            <a:ext cx="152019" cy="177862"/>
          </a:xfrm>
          <a:prstGeom prst="rect">
            <a:avLst/>
          </a:prstGeom>
          <a:noFill/>
          <a:ln/>
          <a:effectLst/>
        </p:spPr>
      </p:pic>
      <p:sp>
        <p:nvSpPr>
          <p:cNvPr id="109" name="Oval 8"/>
          <p:cNvSpPr>
            <a:spLocks noChangeArrowheads="1"/>
          </p:cNvSpPr>
          <p:nvPr/>
        </p:nvSpPr>
        <p:spPr bwMode="auto">
          <a:xfrm>
            <a:off x="533400" y="4800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13" name="Oval 8"/>
          <p:cNvSpPr>
            <a:spLocks noChangeArrowheads="1"/>
          </p:cNvSpPr>
          <p:nvPr/>
        </p:nvSpPr>
        <p:spPr bwMode="auto">
          <a:xfrm>
            <a:off x="7467600" y="42672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14" name="Oval 4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l-GR" b="1" dirty="0">
              <a:solidFill>
                <a:srgbClr val="000000"/>
              </a:solidFill>
            </a:endParaRPr>
          </a:p>
        </p:txBody>
      </p:sp>
      <p:cxnSp>
        <p:nvCxnSpPr>
          <p:cNvPr id="115" name="AutoShape 11"/>
          <p:cNvCxnSpPr>
            <a:cxnSpLocks noChangeShapeType="1"/>
            <a:stCxn id="114" idx="5"/>
            <a:endCxn id="122" idx="0"/>
          </p:cNvCxnSpPr>
          <p:nvPr/>
        </p:nvCxnSpPr>
        <p:spPr bwMode="auto">
          <a:xfrm>
            <a:off x="6421204" y="5125804"/>
            <a:ext cx="5510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6" name="AutoShape 13"/>
          <p:cNvCxnSpPr>
            <a:cxnSpLocks noChangeShapeType="1"/>
            <a:stCxn id="114" idx="3"/>
            <a:endCxn id="121" idx="0"/>
          </p:cNvCxnSpPr>
          <p:nvPr/>
        </p:nvCxnSpPr>
        <p:spPr bwMode="auto">
          <a:xfrm flipH="1">
            <a:off x="5600700" y="5125804"/>
            <a:ext cx="5510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7" name="AutoShape 23"/>
          <p:cNvCxnSpPr>
            <a:cxnSpLocks noChangeShapeType="1"/>
            <a:stCxn id="121" idx="3"/>
            <a:endCxn id="120" idx="0"/>
          </p:cNvCxnSpPr>
          <p:nvPr/>
        </p:nvCxnSpPr>
        <p:spPr bwMode="auto">
          <a:xfrm flipH="1">
            <a:off x="5295900" y="57354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18" name="Group 30"/>
          <p:cNvGrpSpPr>
            <a:grpSpLocks/>
          </p:cNvGrpSpPr>
          <p:nvPr/>
        </p:nvGrpSpPr>
        <p:grpSpPr bwMode="auto">
          <a:xfrm>
            <a:off x="5029200" y="5943600"/>
            <a:ext cx="533400" cy="838200"/>
            <a:chOff x="960" y="2160"/>
            <a:chExt cx="336" cy="528"/>
          </a:xfrm>
        </p:grpSpPr>
        <p:sp>
          <p:nvSpPr>
            <p:cNvPr id="119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1" name="Oval 42"/>
          <p:cNvSpPr>
            <a:spLocks noChangeArrowheads="1"/>
          </p:cNvSpPr>
          <p:nvPr/>
        </p:nvSpPr>
        <p:spPr bwMode="auto">
          <a:xfrm>
            <a:off x="5410200" y="5410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22" name="Oval 42"/>
          <p:cNvSpPr>
            <a:spLocks noChangeArrowheads="1"/>
          </p:cNvSpPr>
          <p:nvPr/>
        </p:nvSpPr>
        <p:spPr bwMode="auto">
          <a:xfrm>
            <a:off x="6781800" y="5410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123" name="AutoShape 22"/>
          <p:cNvCxnSpPr>
            <a:cxnSpLocks noChangeShapeType="1"/>
            <a:endCxn id="127" idx="0"/>
          </p:cNvCxnSpPr>
          <p:nvPr/>
        </p:nvCxnSpPr>
        <p:spPr bwMode="auto">
          <a:xfrm flipH="1">
            <a:off x="6667500" y="57354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4" name="AutoShape 23"/>
          <p:cNvCxnSpPr>
            <a:cxnSpLocks noChangeShapeType="1"/>
            <a:endCxn id="130" idx="0"/>
          </p:cNvCxnSpPr>
          <p:nvPr/>
        </p:nvCxnSpPr>
        <p:spPr bwMode="auto">
          <a:xfrm>
            <a:off x="7107238" y="57356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25" name="Group 27"/>
          <p:cNvGrpSpPr>
            <a:grpSpLocks/>
          </p:cNvGrpSpPr>
          <p:nvPr/>
        </p:nvGrpSpPr>
        <p:grpSpPr bwMode="auto">
          <a:xfrm>
            <a:off x="6400800" y="5943600"/>
            <a:ext cx="533400" cy="838200"/>
            <a:chOff x="960" y="2160"/>
            <a:chExt cx="336" cy="528"/>
          </a:xfrm>
        </p:grpSpPr>
        <p:sp>
          <p:nvSpPr>
            <p:cNvPr id="126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7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8" name="Group 30"/>
          <p:cNvGrpSpPr>
            <a:grpSpLocks/>
          </p:cNvGrpSpPr>
          <p:nvPr/>
        </p:nvGrpSpPr>
        <p:grpSpPr bwMode="auto">
          <a:xfrm>
            <a:off x="7010400" y="5943600"/>
            <a:ext cx="533400" cy="838200"/>
            <a:chOff x="960" y="2160"/>
            <a:chExt cx="336" cy="528"/>
          </a:xfrm>
        </p:grpSpPr>
        <p:sp>
          <p:nvSpPr>
            <p:cNvPr id="129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131" name="AutoShape 22"/>
          <p:cNvCxnSpPr>
            <a:cxnSpLocks noChangeShapeType="1"/>
            <a:stCxn id="121" idx="5"/>
            <a:endCxn id="134" idx="0"/>
          </p:cNvCxnSpPr>
          <p:nvPr/>
        </p:nvCxnSpPr>
        <p:spPr bwMode="auto">
          <a:xfrm>
            <a:off x="5735404" y="57354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32" name="Group 27"/>
          <p:cNvGrpSpPr>
            <a:grpSpLocks/>
          </p:cNvGrpSpPr>
          <p:nvPr/>
        </p:nvGrpSpPr>
        <p:grpSpPr bwMode="auto">
          <a:xfrm>
            <a:off x="5638800" y="5943600"/>
            <a:ext cx="533400" cy="838200"/>
            <a:chOff x="960" y="2160"/>
            <a:chExt cx="336" cy="528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4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41" name="140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6553200"/>
            <a:ext cx="152400" cy="126492"/>
          </a:xfrm>
          <a:prstGeom prst="rect">
            <a:avLst/>
          </a:prstGeom>
          <a:noFill/>
        </p:spPr>
      </p:pic>
      <p:pic>
        <p:nvPicPr>
          <p:cNvPr id="142" name="141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65293" y="6477000"/>
            <a:ext cx="178307" cy="254507"/>
          </a:xfrm>
          <a:prstGeom prst="rect">
            <a:avLst/>
          </a:prstGeom>
          <a:noFill/>
          <a:ln/>
          <a:effectLst/>
        </p:spPr>
      </p:pic>
      <p:sp>
        <p:nvSpPr>
          <p:cNvPr id="143" name="Oval 42"/>
          <p:cNvSpPr>
            <a:spLocks noChangeArrowheads="1"/>
          </p:cNvSpPr>
          <p:nvPr/>
        </p:nvSpPr>
        <p:spPr bwMode="auto">
          <a:xfrm>
            <a:off x="8305800" y="48006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144" name="AutoShape 22"/>
          <p:cNvCxnSpPr>
            <a:cxnSpLocks noChangeShapeType="1"/>
            <a:endCxn id="148" idx="0"/>
          </p:cNvCxnSpPr>
          <p:nvPr/>
        </p:nvCxnSpPr>
        <p:spPr bwMode="auto">
          <a:xfrm flipH="1">
            <a:off x="8191500" y="51258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5" name="AutoShape 23"/>
          <p:cNvCxnSpPr>
            <a:cxnSpLocks noChangeShapeType="1"/>
            <a:endCxn id="151" idx="0"/>
          </p:cNvCxnSpPr>
          <p:nvPr/>
        </p:nvCxnSpPr>
        <p:spPr bwMode="auto">
          <a:xfrm>
            <a:off x="8631238" y="51260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46" name="Group 27"/>
          <p:cNvGrpSpPr>
            <a:grpSpLocks/>
          </p:cNvGrpSpPr>
          <p:nvPr/>
        </p:nvGrpSpPr>
        <p:grpSpPr bwMode="auto">
          <a:xfrm>
            <a:off x="7924800" y="5334000"/>
            <a:ext cx="533400" cy="838200"/>
            <a:chOff x="960" y="2160"/>
            <a:chExt cx="336" cy="528"/>
          </a:xfrm>
        </p:grpSpPr>
        <p:sp>
          <p:nvSpPr>
            <p:cNvPr id="147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49" name="Group 30"/>
          <p:cNvGrpSpPr>
            <a:grpSpLocks/>
          </p:cNvGrpSpPr>
          <p:nvPr/>
        </p:nvGrpSpPr>
        <p:grpSpPr bwMode="auto">
          <a:xfrm>
            <a:off x="8534400" y="5334000"/>
            <a:ext cx="533400" cy="838200"/>
            <a:chOff x="960" y="2160"/>
            <a:chExt cx="336" cy="528"/>
          </a:xfrm>
        </p:grpSpPr>
        <p:sp>
          <p:nvSpPr>
            <p:cNvPr id="150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1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52" name="151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6037" y="5943600"/>
            <a:ext cx="127123" cy="127123"/>
          </a:xfrm>
          <a:prstGeom prst="rect">
            <a:avLst/>
          </a:prstGeom>
          <a:noFill/>
          <a:ln/>
          <a:effectLst/>
        </p:spPr>
      </p:pic>
      <p:pic>
        <p:nvPicPr>
          <p:cNvPr id="153" name="152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75953" y="5867400"/>
            <a:ext cx="126492" cy="254508"/>
          </a:xfrm>
          <a:prstGeom prst="rect">
            <a:avLst/>
          </a:prstGeom>
          <a:noFill/>
          <a:ln/>
          <a:effectLst/>
        </p:spPr>
      </p:pic>
      <p:cxnSp>
        <p:nvCxnSpPr>
          <p:cNvPr id="154" name="AutoShape 11"/>
          <p:cNvCxnSpPr>
            <a:cxnSpLocks noChangeShapeType="1"/>
            <a:stCxn id="113" idx="5"/>
            <a:endCxn id="143" idx="0"/>
          </p:cNvCxnSpPr>
          <p:nvPr/>
        </p:nvCxnSpPr>
        <p:spPr bwMode="auto">
          <a:xfrm>
            <a:off x="7792804" y="4592404"/>
            <a:ext cx="7034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8" name="AutoShape 11"/>
          <p:cNvCxnSpPr>
            <a:cxnSpLocks noChangeShapeType="1"/>
            <a:stCxn id="114" idx="0"/>
            <a:endCxn id="113" idx="3"/>
          </p:cNvCxnSpPr>
          <p:nvPr/>
        </p:nvCxnSpPr>
        <p:spPr bwMode="auto">
          <a:xfrm flipV="1">
            <a:off x="6286500" y="4592404"/>
            <a:ext cx="12368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pic>
        <p:nvPicPr>
          <p:cNvPr id="161" name="160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53200" y="6553200"/>
            <a:ext cx="178307" cy="178307"/>
          </a:xfrm>
          <a:prstGeom prst="rect">
            <a:avLst/>
          </a:prstGeom>
          <a:noFill/>
          <a:ln/>
          <a:effectLst/>
        </p:spPr>
      </p:pic>
      <p:pic>
        <p:nvPicPr>
          <p:cNvPr id="162" name="161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51954" y="6477000"/>
            <a:ext cx="126492" cy="202692"/>
          </a:xfrm>
          <a:prstGeom prst="rect">
            <a:avLst/>
          </a:prstGeom>
          <a:noFill/>
          <a:ln/>
          <a:effectLst/>
        </p:spPr>
      </p:pic>
      <p:pic>
        <p:nvPicPr>
          <p:cNvPr id="163" name="162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5486400"/>
            <a:ext cx="152400" cy="126492"/>
          </a:xfrm>
          <a:prstGeom prst="rect">
            <a:avLst/>
          </a:prstGeom>
          <a:noFill/>
        </p:spPr>
      </p:pic>
      <p:pic>
        <p:nvPicPr>
          <p:cNvPr id="164" name="163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53200" y="5588508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65" name="164 - TextBox"/>
          <p:cNvSpPr txBox="1"/>
          <p:nvPr/>
        </p:nvSpPr>
        <p:spPr>
          <a:xfrm>
            <a:off x="6060757" y="545264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νέο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2400" y="1295400"/>
            <a:ext cx="8763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sz="1600" b="1" dirty="0" smtClean="0"/>
              <a:t>Περίπτωση 2</a:t>
            </a:r>
            <a:r>
              <a:rPr lang="el-GR" sz="1600" dirty="0" smtClean="0"/>
              <a:t>   Ο </a:t>
            </a:r>
            <a:r>
              <a:rPr lang="en-US" sz="1600" b="1" dirty="0" smtClean="0"/>
              <a:t>w</a:t>
            </a:r>
            <a:r>
              <a:rPr lang="en-US" sz="1600" dirty="0" smtClean="0"/>
              <a:t> </a:t>
            </a:r>
            <a:r>
              <a:rPr lang="el-GR" sz="1600" dirty="0" smtClean="0"/>
              <a:t>έχει μαύρο χρώμα. </a:t>
            </a:r>
          </a:p>
          <a:p>
            <a:pPr algn="just">
              <a:lnSpc>
                <a:spcPts val="2600"/>
              </a:lnSpc>
            </a:pPr>
            <a:endParaRPr lang="el-GR" sz="1600" dirty="0" smtClean="0"/>
          </a:p>
          <a:p>
            <a:pPr algn="just">
              <a:lnSpc>
                <a:spcPts val="2600"/>
              </a:lnSpc>
            </a:pPr>
            <a:r>
              <a:rPr lang="el-GR" sz="1600" dirty="0" smtClean="0"/>
              <a:t>α) Και τα δύο παιδιά του </a:t>
            </a:r>
            <a:r>
              <a:rPr lang="el-GR" sz="1600" b="1" dirty="0" smtClean="0"/>
              <a:t>w</a:t>
            </a:r>
            <a:r>
              <a:rPr lang="el-GR" sz="1600" dirty="0" smtClean="0"/>
              <a:t> είναι µαύρα. Αλλάζουμε το χρώμα του </a:t>
            </a:r>
            <a:r>
              <a:rPr lang="el-GR" sz="1600" b="1" dirty="0" smtClean="0"/>
              <a:t>w</a:t>
            </a:r>
            <a:r>
              <a:rPr lang="el-GR" sz="1600" dirty="0" smtClean="0"/>
              <a:t> σε κόκκινο, του </a:t>
            </a:r>
            <a:r>
              <a:rPr lang="el-GR" sz="1600" b="1" dirty="0" smtClean="0"/>
              <a:t>x</a:t>
            </a:r>
            <a:r>
              <a:rPr lang="el-GR" sz="1600" dirty="0" smtClean="0"/>
              <a:t> σε μαύρο (από διπλά μαύρο) και μεταφέρουμε το μαύρο που αφαιρέσαμε από τους </a:t>
            </a:r>
            <a:r>
              <a:rPr lang="el-GR" sz="1600" b="1" dirty="0" smtClean="0"/>
              <a:t>w</a:t>
            </a:r>
            <a:r>
              <a:rPr lang="el-GR" sz="1600" dirty="0" smtClean="0"/>
              <a:t> και </a:t>
            </a:r>
            <a:r>
              <a:rPr lang="el-GR" sz="1600" b="1" dirty="0" smtClean="0"/>
              <a:t>x</a:t>
            </a:r>
            <a:r>
              <a:rPr lang="el-GR" sz="1600" dirty="0" smtClean="0"/>
              <a:t> στον </a:t>
            </a:r>
            <a:r>
              <a:rPr lang="el-GR" sz="1600" b="1" dirty="0" smtClean="0"/>
              <a:t>p</a:t>
            </a:r>
            <a:r>
              <a:rPr lang="el-GR" sz="1600" dirty="0" smtClean="0"/>
              <a:t>. Αν ο </a:t>
            </a:r>
            <a:r>
              <a:rPr lang="el-GR" sz="1600" b="1" dirty="0" smtClean="0"/>
              <a:t>p</a:t>
            </a:r>
            <a:r>
              <a:rPr lang="el-GR" sz="1600" dirty="0" smtClean="0"/>
              <a:t> είναι κόκκινος, γίνεται μαύρος και ο αλγόριθμος τερματίζει. Διαφορετικά ο </a:t>
            </a:r>
            <a:r>
              <a:rPr lang="el-GR" sz="1600" b="1" dirty="0" smtClean="0"/>
              <a:t>p</a:t>
            </a:r>
            <a:r>
              <a:rPr lang="el-GR" sz="1600" dirty="0" smtClean="0"/>
              <a:t> γίνεται διπλά μαύρος και η διαδικασία επαναλαμβάνεται µε </a:t>
            </a:r>
            <a:r>
              <a:rPr lang="el-GR" sz="1600" b="1" dirty="0" smtClean="0"/>
              <a:t>x = p</a:t>
            </a:r>
            <a:r>
              <a:rPr lang="el-GR" sz="1600" dirty="0" smtClean="0"/>
              <a:t>.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52538" y="838200"/>
            <a:ext cx="60154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/>
              <a:t>Αποκατάσταση</a:t>
            </a:r>
            <a:r>
              <a:rPr lang="en-US" sz="1600" b="1" dirty="0" smtClean="0"/>
              <a:t> </a:t>
            </a:r>
            <a:r>
              <a:rPr lang="el-GR" sz="1600" b="1" dirty="0" smtClean="0"/>
              <a:t>ιδιοτήτων χρωματισμού μετά από εισαγωγή</a:t>
            </a:r>
            <a:endParaRPr lang="el-GR" sz="1600" b="1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371600" y="3886200"/>
            <a:ext cx="381000" cy="3810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B</a:t>
            </a:r>
            <a:endParaRPr lang="el-GR" b="1" dirty="0"/>
          </a:p>
        </p:txBody>
      </p:sp>
      <p:cxnSp>
        <p:nvCxnSpPr>
          <p:cNvPr id="10" name="AutoShape 11"/>
          <p:cNvCxnSpPr>
            <a:cxnSpLocks noChangeShapeType="1"/>
            <a:stCxn id="95" idx="5"/>
            <a:endCxn id="29" idx="0"/>
          </p:cNvCxnSpPr>
          <p:nvPr/>
        </p:nvCxnSpPr>
        <p:spPr bwMode="auto">
          <a:xfrm>
            <a:off x="3144604" y="4744804"/>
            <a:ext cx="6272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" name="AutoShape 13"/>
          <p:cNvCxnSpPr>
            <a:cxnSpLocks noChangeShapeType="1"/>
            <a:stCxn id="95" idx="3"/>
            <a:endCxn id="28" idx="0"/>
          </p:cNvCxnSpPr>
          <p:nvPr/>
        </p:nvCxnSpPr>
        <p:spPr bwMode="auto">
          <a:xfrm flipH="1">
            <a:off x="2247900" y="4744804"/>
            <a:ext cx="6272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" name="AutoShape 14"/>
          <p:cNvCxnSpPr>
            <a:cxnSpLocks noChangeShapeType="1"/>
            <a:stCxn id="50" idx="7"/>
            <a:endCxn id="9" idx="3"/>
          </p:cNvCxnSpPr>
          <p:nvPr/>
        </p:nvCxnSpPr>
        <p:spPr bwMode="auto">
          <a:xfrm flipV="1">
            <a:off x="858604" y="4211404"/>
            <a:ext cx="568792" cy="263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" name="AutoShape 15"/>
          <p:cNvCxnSpPr>
            <a:cxnSpLocks noChangeShapeType="1"/>
            <a:stCxn id="9" idx="5"/>
            <a:endCxn id="95" idx="0"/>
          </p:cNvCxnSpPr>
          <p:nvPr/>
        </p:nvCxnSpPr>
        <p:spPr bwMode="auto">
          <a:xfrm>
            <a:off x="1696804" y="4211404"/>
            <a:ext cx="1313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16"/>
          <p:cNvCxnSpPr>
            <a:cxnSpLocks noChangeShapeType="1"/>
            <a:stCxn id="50" idx="3"/>
            <a:endCxn id="19" idx="0"/>
          </p:cNvCxnSpPr>
          <p:nvPr/>
        </p:nvCxnSpPr>
        <p:spPr bwMode="auto">
          <a:xfrm flipH="1">
            <a:off x="419100" y="4744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22"/>
          <p:cNvCxnSpPr>
            <a:cxnSpLocks noChangeShapeType="1"/>
            <a:stCxn id="50" idx="5"/>
            <a:endCxn id="22" idx="0"/>
          </p:cNvCxnSpPr>
          <p:nvPr/>
        </p:nvCxnSpPr>
        <p:spPr bwMode="auto">
          <a:xfrm>
            <a:off x="858604" y="4744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23"/>
          <p:cNvCxnSpPr>
            <a:cxnSpLocks noChangeShapeType="1"/>
            <a:stCxn id="28" idx="3"/>
            <a:endCxn id="25" idx="0"/>
          </p:cNvCxnSpPr>
          <p:nvPr/>
        </p:nvCxnSpPr>
        <p:spPr bwMode="auto">
          <a:xfrm flipH="1">
            <a:off x="1866900" y="5354404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52400" y="4876800"/>
            <a:ext cx="533400" cy="838200"/>
            <a:chOff x="960" y="2160"/>
            <a:chExt cx="336" cy="528"/>
          </a:xfrm>
        </p:grpSpPr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762000" y="4876800"/>
            <a:ext cx="533400" cy="838200"/>
            <a:chOff x="960" y="2160"/>
            <a:chExt cx="336" cy="528"/>
          </a:xfrm>
        </p:grpSpPr>
        <p:sp>
          <p:nvSpPr>
            <p:cNvPr id="21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1600200" y="5562600"/>
            <a:ext cx="533400" cy="838200"/>
            <a:chOff x="960" y="2160"/>
            <a:chExt cx="336" cy="528"/>
          </a:xfrm>
        </p:grpSpPr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6" name="AutoShape 39"/>
          <p:cNvSpPr>
            <a:spLocks noChangeArrowheads="1"/>
          </p:cNvSpPr>
          <p:nvPr/>
        </p:nvSpPr>
        <p:spPr bwMode="auto">
          <a:xfrm>
            <a:off x="3962400" y="44958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60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7" name="2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572000"/>
            <a:ext cx="152400" cy="126492"/>
          </a:xfrm>
          <a:prstGeom prst="rect">
            <a:avLst/>
          </a:prstGeom>
          <a:noFill/>
        </p:spPr>
      </p:pic>
      <p:sp>
        <p:nvSpPr>
          <p:cNvPr id="28" name="Oval 42"/>
          <p:cNvSpPr>
            <a:spLocks noChangeArrowheads="1"/>
          </p:cNvSpPr>
          <p:nvPr/>
        </p:nvSpPr>
        <p:spPr bwMode="auto">
          <a:xfrm>
            <a:off x="2057400" y="5029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3581400" y="5029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30" name="AutoShape 22"/>
          <p:cNvCxnSpPr>
            <a:cxnSpLocks noChangeShapeType="1"/>
            <a:endCxn id="34" idx="0"/>
          </p:cNvCxnSpPr>
          <p:nvPr/>
        </p:nvCxnSpPr>
        <p:spPr bwMode="auto">
          <a:xfrm flipH="1">
            <a:off x="3467100" y="53544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23"/>
          <p:cNvCxnSpPr>
            <a:cxnSpLocks noChangeShapeType="1"/>
            <a:endCxn id="37" idx="0"/>
          </p:cNvCxnSpPr>
          <p:nvPr/>
        </p:nvCxnSpPr>
        <p:spPr bwMode="auto">
          <a:xfrm>
            <a:off x="3906838" y="53546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3200400" y="5562600"/>
            <a:ext cx="533400" cy="838200"/>
            <a:chOff x="960" y="2160"/>
            <a:chExt cx="336" cy="528"/>
          </a:xfrm>
        </p:grpSpPr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5" name="Group 30"/>
          <p:cNvGrpSpPr>
            <a:grpSpLocks/>
          </p:cNvGrpSpPr>
          <p:nvPr/>
        </p:nvGrpSpPr>
        <p:grpSpPr bwMode="auto">
          <a:xfrm>
            <a:off x="3810000" y="5562600"/>
            <a:ext cx="533400" cy="838200"/>
            <a:chOff x="960" y="2160"/>
            <a:chExt cx="336" cy="528"/>
          </a:xfrm>
        </p:grpSpPr>
        <p:sp>
          <p:nvSpPr>
            <p:cNvPr id="36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38" name="AutoShape 22"/>
          <p:cNvCxnSpPr>
            <a:cxnSpLocks noChangeShapeType="1"/>
            <a:stCxn id="28" idx="5"/>
            <a:endCxn id="41" idx="0"/>
          </p:cNvCxnSpPr>
          <p:nvPr/>
        </p:nvCxnSpPr>
        <p:spPr bwMode="auto">
          <a:xfrm>
            <a:off x="2382604" y="5354404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39" name="Group 27"/>
          <p:cNvGrpSpPr>
            <a:grpSpLocks/>
          </p:cNvGrpSpPr>
          <p:nvPr/>
        </p:nvGrpSpPr>
        <p:grpSpPr bwMode="auto">
          <a:xfrm>
            <a:off x="2362200" y="5562600"/>
            <a:ext cx="533400" cy="838200"/>
            <a:chOff x="960" y="2160"/>
            <a:chExt cx="336" cy="528"/>
          </a:xfrm>
        </p:grpSpPr>
        <p:sp>
          <p:nvSpPr>
            <p:cNvPr id="40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42" name="4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486400"/>
            <a:ext cx="152400" cy="126492"/>
          </a:xfrm>
          <a:prstGeom prst="rect">
            <a:avLst/>
          </a:prstGeom>
          <a:noFill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54102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44" name="4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39646" y="6172200"/>
            <a:ext cx="178307" cy="178307"/>
          </a:xfrm>
          <a:prstGeom prst="rect">
            <a:avLst/>
          </a:prstGeom>
          <a:noFill/>
          <a:ln/>
          <a:effectLst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41637" y="6172200"/>
            <a:ext cx="127123" cy="127123"/>
          </a:xfrm>
          <a:prstGeom prst="rect">
            <a:avLst/>
          </a:prstGeom>
          <a:noFill/>
          <a:ln/>
          <a:effectLst/>
        </p:spPr>
      </p:pic>
      <p:pic>
        <p:nvPicPr>
          <p:cNvPr id="46" name="4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1553" y="6096000"/>
            <a:ext cx="126492" cy="254508"/>
          </a:xfrm>
          <a:prstGeom prst="rect">
            <a:avLst/>
          </a:prstGeom>
          <a:noFill/>
          <a:ln/>
          <a:effectLst/>
        </p:spPr>
      </p:pic>
      <p:pic>
        <p:nvPicPr>
          <p:cNvPr id="47" name="4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0800" y="6096000"/>
            <a:ext cx="126492" cy="202692"/>
          </a:xfrm>
          <a:prstGeom prst="rect">
            <a:avLst/>
          </a:prstGeom>
          <a:noFill/>
          <a:ln/>
          <a:effectLst/>
        </p:spPr>
      </p:pic>
      <p:pic>
        <p:nvPicPr>
          <p:cNvPr id="48" name="47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9454" y="4572000"/>
            <a:ext cx="202692" cy="126492"/>
          </a:xfrm>
          <a:prstGeom prst="rect">
            <a:avLst/>
          </a:prstGeom>
          <a:noFill/>
          <a:ln/>
          <a:effectLst/>
        </p:spPr>
      </p:pic>
      <p:pic>
        <p:nvPicPr>
          <p:cNvPr id="49" name="4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54136" y="3988308"/>
            <a:ext cx="152019" cy="177862"/>
          </a:xfrm>
          <a:prstGeom prst="rect">
            <a:avLst/>
          </a:prstGeom>
          <a:noFill/>
          <a:ln/>
          <a:effectLst/>
        </p:spPr>
      </p:pic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33400" y="4419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5" name="Oval 8"/>
          <p:cNvSpPr>
            <a:spLocks noChangeArrowheads="1"/>
          </p:cNvSpPr>
          <p:nvPr/>
        </p:nvSpPr>
        <p:spPr bwMode="auto">
          <a:xfrm>
            <a:off x="2819400" y="4419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9" name="Oval 8"/>
          <p:cNvSpPr>
            <a:spLocks noChangeArrowheads="1"/>
          </p:cNvSpPr>
          <p:nvPr/>
        </p:nvSpPr>
        <p:spPr bwMode="auto">
          <a:xfrm>
            <a:off x="6096000" y="3886200"/>
            <a:ext cx="381000" cy="3810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B</a:t>
            </a:r>
            <a:endParaRPr lang="el-GR" b="1" dirty="0"/>
          </a:p>
        </p:txBody>
      </p:sp>
      <p:cxnSp>
        <p:nvCxnSpPr>
          <p:cNvPr id="100" name="AutoShape 11"/>
          <p:cNvCxnSpPr>
            <a:cxnSpLocks noChangeShapeType="1"/>
            <a:stCxn id="141" idx="5"/>
            <a:endCxn id="118" idx="0"/>
          </p:cNvCxnSpPr>
          <p:nvPr/>
        </p:nvCxnSpPr>
        <p:spPr bwMode="auto">
          <a:xfrm>
            <a:off x="7869004" y="4744804"/>
            <a:ext cx="6272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1" name="AutoShape 13"/>
          <p:cNvCxnSpPr>
            <a:cxnSpLocks noChangeShapeType="1"/>
            <a:stCxn id="141" idx="3"/>
            <a:endCxn id="117" idx="0"/>
          </p:cNvCxnSpPr>
          <p:nvPr/>
        </p:nvCxnSpPr>
        <p:spPr bwMode="auto">
          <a:xfrm flipH="1">
            <a:off x="6972300" y="4744804"/>
            <a:ext cx="6272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2" name="AutoShape 14"/>
          <p:cNvCxnSpPr>
            <a:cxnSpLocks noChangeShapeType="1"/>
            <a:stCxn id="139" idx="7"/>
            <a:endCxn id="99" idx="3"/>
          </p:cNvCxnSpPr>
          <p:nvPr/>
        </p:nvCxnSpPr>
        <p:spPr bwMode="auto">
          <a:xfrm flipV="1">
            <a:off x="5583004" y="4211404"/>
            <a:ext cx="568792" cy="263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3" name="AutoShape 15"/>
          <p:cNvCxnSpPr>
            <a:cxnSpLocks noChangeShapeType="1"/>
            <a:stCxn id="99" idx="5"/>
            <a:endCxn id="141" idx="0"/>
          </p:cNvCxnSpPr>
          <p:nvPr/>
        </p:nvCxnSpPr>
        <p:spPr bwMode="auto">
          <a:xfrm>
            <a:off x="6421204" y="4211404"/>
            <a:ext cx="1313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" name="AutoShape 16"/>
          <p:cNvCxnSpPr>
            <a:cxnSpLocks noChangeShapeType="1"/>
            <a:stCxn id="139" idx="3"/>
            <a:endCxn id="109" idx="0"/>
          </p:cNvCxnSpPr>
          <p:nvPr/>
        </p:nvCxnSpPr>
        <p:spPr bwMode="auto">
          <a:xfrm flipH="1">
            <a:off x="5143500" y="4744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" name="AutoShape 22"/>
          <p:cNvCxnSpPr>
            <a:cxnSpLocks noChangeShapeType="1"/>
            <a:stCxn id="139" idx="5"/>
            <a:endCxn id="112" idx="0"/>
          </p:cNvCxnSpPr>
          <p:nvPr/>
        </p:nvCxnSpPr>
        <p:spPr bwMode="auto">
          <a:xfrm>
            <a:off x="5583004" y="4744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6" name="AutoShape 23"/>
          <p:cNvCxnSpPr>
            <a:cxnSpLocks noChangeShapeType="1"/>
            <a:stCxn id="117" idx="3"/>
            <a:endCxn id="115" idx="0"/>
          </p:cNvCxnSpPr>
          <p:nvPr/>
        </p:nvCxnSpPr>
        <p:spPr bwMode="auto">
          <a:xfrm flipH="1">
            <a:off x="6591300" y="5354404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07" name="Group 26"/>
          <p:cNvGrpSpPr>
            <a:grpSpLocks/>
          </p:cNvGrpSpPr>
          <p:nvPr/>
        </p:nvGrpSpPr>
        <p:grpSpPr bwMode="auto">
          <a:xfrm>
            <a:off x="4876800" y="4876800"/>
            <a:ext cx="533400" cy="838200"/>
            <a:chOff x="960" y="2160"/>
            <a:chExt cx="336" cy="528"/>
          </a:xfrm>
        </p:grpSpPr>
        <p:sp>
          <p:nvSpPr>
            <p:cNvPr id="108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9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10" name="Group 27"/>
          <p:cNvGrpSpPr>
            <a:grpSpLocks/>
          </p:cNvGrpSpPr>
          <p:nvPr/>
        </p:nvGrpSpPr>
        <p:grpSpPr bwMode="auto">
          <a:xfrm>
            <a:off x="5486400" y="4876800"/>
            <a:ext cx="533400" cy="838200"/>
            <a:chOff x="960" y="2160"/>
            <a:chExt cx="336" cy="528"/>
          </a:xfrm>
        </p:grpSpPr>
        <p:sp>
          <p:nvSpPr>
            <p:cNvPr id="111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13" name="Group 30"/>
          <p:cNvGrpSpPr>
            <a:grpSpLocks/>
          </p:cNvGrpSpPr>
          <p:nvPr/>
        </p:nvGrpSpPr>
        <p:grpSpPr bwMode="auto">
          <a:xfrm>
            <a:off x="6324600" y="5562600"/>
            <a:ext cx="533400" cy="838200"/>
            <a:chOff x="960" y="2160"/>
            <a:chExt cx="336" cy="528"/>
          </a:xfrm>
        </p:grpSpPr>
        <p:sp>
          <p:nvSpPr>
            <p:cNvPr id="114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5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16" name="115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3988308"/>
            <a:ext cx="152400" cy="126492"/>
          </a:xfrm>
          <a:prstGeom prst="rect">
            <a:avLst/>
          </a:prstGeom>
          <a:noFill/>
        </p:spPr>
      </p:pic>
      <p:sp>
        <p:nvSpPr>
          <p:cNvPr id="117" name="Oval 42"/>
          <p:cNvSpPr>
            <a:spLocks noChangeArrowheads="1"/>
          </p:cNvSpPr>
          <p:nvPr/>
        </p:nvSpPr>
        <p:spPr bwMode="auto">
          <a:xfrm>
            <a:off x="6781800" y="5029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18" name="Oval 42"/>
          <p:cNvSpPr>
            <a:spLocks noChangeArrowheads="1"/>
          </p:cNvSpPr>
          <p:nvPr/>
        </p:nvSpPr>
        <p:spPr bwMode="auto">
          <a:xfrm>
            <a:off x="8305800" y="5029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119" name="AutoShape 22"/>
          <p:cNvCxnSpPr>
            <a:cxnSpLocks noChangeShapeType="1"/>
            <a:endCxn id="123" idx="0"/>
          </p:cNvCxnSpPr>
          <p:nvPr/>
        </p:nvCxnSpPr>
        <p:spPr bwMode="auto">
          <a:xfrm flipH="1">
            <a:off x="8191500" y="53544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0" name="AutoShape 23"/>
          <p:cNvCxnSpPr>
            <a:cxnSpLocks noChangeShapeType="1"/>
            <a:endCxn id="126" idx="0"/>
          </p:cNvCxnSpPr>
          <p:nvPr/>
        </p:nvCxnSpPr>
        <p:spPr bwMode="auto">
          <a:xfrm>
            <a:off x="8631238" y="53546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21" name="Group 27"/>
          <p:cNvGrpSpPr>
            <a:grpSpLocks/>
          </p:cNvGrpSpPr>
          <p:nvPr/>
        </p:nvGrpSpPr>
        <p:grpSpPr bwMode="auto">
          <a:xfrm>
            <a:off x="7924800" y="5562600"/>
            <a:ext cx="533400" cy="838200"/>
            <a:chOff x="960" y="2160"/>
            <a:chExt cx="336" cy="528"/>
          </a:xfrm>
        </p:grpSpPr>
        <p:sp>
          <p:nvSpPr>
            <p:cNvPr id="122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24" name="Group 30"/>
          <p:cNvGrpSpPr>
            <a:grpSpLocks/>
          </p:cNvGrpSpPr>
          <p:nvPr/>
        </p:nvGrpSpPr>
        <p:grpSpPr bwMode="auto">
          <a:xfrm>
            <a:off x="8534400" y="5562600"/>
            <a:ext cx="533400" cy="838200"/>
            <a:chOff x="960" y="2160"/>
            <a:chExt cx="336" cy="528"/>
          </a:xfrm>
        </p:grpSpPr>
        <p:sp>
          <p:nvSpPr>
            <p:cNvPr id="125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127" name="AutoShape 22"/>
          <p:cNvCxnSpPr>
            <a:cxnSpLocks noChangeShapeType="1"/>
            <a:stCxn id="117" idx="5"/>
            <a:endCxn id="130" idx="0"/>
          </p:cNvCxnSpPr>
          <p:nvPr/>
        </p:nvCxnSpPr>
        <p:spPr bwMode="auto">
          <a:xfrm>
            <a:off x="7107004" y="5354404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28" name="Group 27"/>
          <p:cNvGrpSpPr>
            <a:grpSpLocks/>
          </p:cNvGrpSpPr>
          <p:nvPr/>
        </p:nvGrpSpPr>
        <p:grpSpPr bwMode="auto">
          <a:xfrm>
            <a:off x="7086600" y="5562600"/>
            <a:ext cx="533400" cy="838200"/>
            <a:chOff x="960" y="2160"/>
            <a:chExt cx="336" cy="528"/>
          </a:xfrm>
        </p:grpSpPr>
        <p:sp>
          <p:nvSpPr>
            <p:cNvPr id="129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31" name="130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5486400"/>
            <a:ext cx="152400" cy="126492"/>
          </a:xfrm>
          <a:prstGeom prst="rect">
            <a:avLst/>
          </a:prstGeom>
          <a:noFill/>
        </p:spPr>
      </p:pic>
      <p:pic>
        <p:nvPicPr>
          <p:cNvPr id="132" name="131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54102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64046" y="6172200"/>
            <a:ext cx="178307" cy="178307"/>
          </a:xfrm>
          <a:prstGeom prst="rect">
            <a:avLst/>
          </a:prstGeom>
          <a:noFill/>
          <a:ln/>
          <a:effectLst/>
        </p:spPr>
      </p:pic>
      <p:pic>
        <p:nvPicPr>
          <p:cNvPr id="134" name="133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6037" y="6172200"/>
            <a:ext cx="127123" cy="127123"/>
          </a:xfrm>
          <a:prstGeom prst="rect">
            <a:avLst/>
          </a:prstGeom>
          <a:noFill/>
          <a:ln/>
          <a:effectLst/>
        </p:spPr>
      </p:pic>
      <p:pic>
        <p:nvPicPr>
          <p:cNvPr id="135" name="134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75953" y="6096000"/>
            <a:ext cx="126492" cy="254508"/>
          </a:xfrm>
          <a:prstGeom prst="rect">
            <a:avLst/>
          </a:prstGeom>
          <a:noFill/>
          <a:ln/>
          <a:effectLst/>
        </p:spPr>
      </p:pic>
      <p:pic>
        <p:nvPicPr>
          <p:cNvPr id="136" name="135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15200" y="6096000"/>
            <a:ext cx="126492" cy="202692"/>
          </a:xfrm>
          <a:prstGeom prst="rect">
            <a:avLst/>
          </a:prstGeom>
          <a:noFill/>
          <a:ln/>
          <a:effectLst/>
        </p:spPr>
      </p:pic>
      <p:sp>
        <p:nvSpPr>
          <p:cNvPr id="139" name="Oval 8"/>
          <p:cNvSpPr>
            <a:spLocks noChangeArrowheads="1"/>
          </p:cNvSpPr>
          <p:nvPr/>
        </p:nvSpPr>
        <p:spPr bwMode="auto">
          <a:xfrm>
            <a:off x="5257800" y="4419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41" name="Oval 4"/>
          <p:cNvSpPr>
            <a:spLocks noChangeArrowheads="1"/>
          </p:cNvSpPr>
          <p:nvPr/>
        </p:nvSpPr>
        <p:spPr bwMode="auto">
          <a:xfrm>
            <a:off x="7543800" y="44196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</a:t>
            </a:r>
            <a:endParaRPr lang="el-GR" b="1" dirty="0">
              <a:solidFill>
                <a:srgbClr val="000000"/>
              </a:solidFill>
            </a:endParaRPr>
          </a:p>
        </p:txBody>
      </p:sp>
      <p:sp>
        <p:nvSpPr>
          <p:cNvPr id="146" name="145 - TextBox"/>
          <p:cNvSpPr txBox="1"/>
          <p:nvPr/>
        </p:nvSpPr>
        <p:spPr>
          <a:xfrm>
            <a:off x="6477000" y="385244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νέο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2400" y="1295400"/>
            <a:ext cx="87630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sz="1600" b="1" dirty="0" smtClean="0"/>
              <a:t>Περίπτωση 2</a:t>
            </a:r>
            <a:r>
              <a:rPr lang="el-GR" sz="1600" dirty="0" smtClean="0"/>
              <a:t>   Ο </a:t>
            </a:r>
            <a:r>
              <a:rPr lang="en-US" sz="1600" b="1" dirty="0" smtClean="0"/>
              <a:t>w</a:t>
            </a:r>
            <a:r>
              <a:rPr lang="en-US" sz="1600" dirty="0" smtClean="0"/>
              <a:t> </a:t>
            </a:r>
            <a:r>
              <a:rPr lang="el-GR" sz="1600" dirty="0" smtClean="0"/>
              <a:t>έχει μαύρο χρώμα. </a:t>
            </a:r>
          </a:p>
          <a:p>
            <a:pPr algn="just">
              <a:lnSpc>
                <a:spcPts val="2600"/>
              </a:lnSpc>
            </a:pPr>
            <a:endParaRPr lang="el-GR" sz="1600" dirty="0" smtClean="0"/>
          </a:p>
          <a:p>
            <a:pPr algn="just">
              <a:lnSpc>
                <a:spcPts val="2600"/>
              </a:lnSpc>
            </a:pPr>
            <a:r>
              <a:rPr lang="el-GR" sz="1600" dirty="0" smtClean="0"/>
              <a:t>β) Το </a:t>
            </a:r>
            <a:r>
              <a:rPr lang="el-GR" sz="1600" b="1" dirty="0" err="1" smtClean="0"/>
              <a:t>w.left</a:t>
            </a:r>
            <a:r>
              <a:rPr lang="el-GR" sz="1600" b="1" dirty="0" smtClean="0"/>
              <a:t> </a:t>
            </a:r>
            <a:r>
              <a:rPr lang="el-GR" sz="1600" dirty="0" smtClean="0"/>
              <a:t>είναι κόκκινο και το </a:t>
            </a:r>
            <a:r>
              <a:rPr lang="el-GR" sz="1600" b="1" dirty="0" err="1" smtClean="0"/>
              <a:t>w.right</a:t>
            </a:r>
            <a:r>
              <a:rPr lang="el-GR" sz="1600" b="1" dirty="0" smtClean="0"/>
              <a:t> </a:t>
            </a:r>
            <a:r>
              <a:rPr lang="el-GR" sz="1600" dirty="0" smtClean="0"/>
              <a:t>μαύρο. Αλλάζουμε το χρώμα του </a:t>
            </a:r>
            <a:r>
              <a:rPr lang="el-GR" sz="1600" b="1" dirty="0" smtClean="0"/>
              <a:t>w</a:t>
            </a:r>
            <a:r>
              <a:rPr lang="el-GR" sz="1600" dirty="0" smtClean="0"/>
              <a:t> σε κόκκινο και του </a:t>
            </a:r>
            <a:r>
              <a:rPr lang="el-GR" sz="1600" b="1" dirty="0" err="1" smtClean="0"/>
              <a:t>w.left</a:t>
            </a:r>
            <a:r>
              <a:rPr lang="el-GR" sz="1600" dirty="0" smtClean="0"/>
              <a:t> σε μαύρο και εκτελούμε δεξιά περιστροφή γύρω από τον </a:t>
            </a:r>
            <a:r>
              <a:rPr lang="el-GR" sz="1600" b="1" dirty="0" smtClean="0"/>
              <a:t>w</a:t>
            </a:r>
            <a:r>
              <a:rPr lang="el-GR" sz="1600" dirty="0" smtClean="0"/>
              <a:t> </a:t>
            </a:r>
            <a:r>
              <a:rPr lang="el-GR" sz="1600" dirty="0" smtClean="0">
                <a:sym typeface="Symbol"/>
              </a:rPr>
              <a:t></a:t>
            </a:r>
            <a:r>
              <a:rPr lang="el-GR" sz="1600" dirty="0" smtClean="0"/>
              <a:t> Μεταπίπτουμε στην </a:t>
            </a:r>
            <a:r>
              <a:rPr lang="el-GR" sz="1600" b="1" dirty="0" smtClean="0"/>
              <a:t>περίπτωση 2γ</a:t>
            </a:r>
            <a:r>
              <a:rPr lang="el-GR" sz="1600" dirty="0" smtClean="0"/>
              <a:t>.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52538" y="838200"/>
            <a:ext cx="60154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/>
              <a:t>Αποκατάσταση</a:t>
            </a:r>
            <a:r>
              <a:rPr lang="en-US" sz="1600" b="1" dirty="0" smtClean="0"/>
              <a:t> </a:t>
            </a:r>
            <a:r>
              <a:rPr lang="el-GR" sz="1600" b="1" dirty="0" smtClean="0"/>
              <a:t>ιδιοτήτων χρωματισμού μετά από εισαγωγή</a:t>
            </a:r>
            <a:endParaRPr lang="el-GR" sz="1600" b="1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371600" y="3886200"/>
            <a:ext cx="381000" cy="3810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B</a:t>
            </a:r>
            <a:endParaRPr lang="el-GR" b="1" dirty="0"/>
          </a:p>
        </p:txBody>
      </p:sp>
      <p:cxnSp>
        <p:nvCxnSpPr>
          <p:cNvPr id="10" name="AutoShape 11"/>
          <p:cNvCxnSpPr>
            <a:cxnSpLocks noChangeShapeType="1"/>
            <a:stCxn id="95" idx="5"/>
            <a:endCxn id="29" idx="0"/>
          </p:cNvCxnSpPr>
          <p:nvPr/>
        </p:nvCxnSpPr>
        <p:spPr bwMode="auto">
          <a:xfrm>
            <a:off x="3144604" y="4744804"/>
            <a:ext cx="6272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" name="AutoShape 13"/>
          <p:cNvCxnSpPr>
            <a:cxnSpLocks noChangeShapeType="1"/>
            <a:stCxn id="95" idx="3"/>
          </p:cNvCxnSpPr>
          <p:nvPr/>
        </p:nvCxnSpPr>
        <p:spPr bwMode="auto">
          <a:xfrm flipH="1">
            <a:off x="2247900" y="4744804"/>
            <a:ext cx="6272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" name="AutoShape 14"/>
          <p:cNvCxnSpPr>
            <a:cxnSpLocks noChangeShapeType="1"/>
            <a:stCxn id="50" idx="7"/>
            <a:endCxn id="9" idx="3"/>
          </p:cNvCxnSpPr>
          <p:nvPr/>
        </p:nvCxnSpPr>
        <p:spPr bwMode="auto">
          <a:xfrm flipV="1">
            <a:off x="858604" y="4211404"/>
            <a:ext cx="568792" cy="263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" name="AutoShape 15"/>
          <p:cNvCxnSpPr>
            <a:cxnSpLocks noChangeShapeType="1"/>
            <a:stCxn id="9" idx="5"/>
            <a:endCxn id="95" idx="0"/>
          </p:cNvCxnSpPr>
          <p:nvPr/>
        </p:nvCxnSpPr>
        <p:spPr bwMode="auto">
          <a:xfrm>
            <a:off x="1696804" y="4211404"/>
            <a:ext cx="1313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16"/>
          <p:cNvCxnSpPr>
            <a:cxnSpLocks noChangeShapeType="1"/>
            <a:stCxn id="50" idx="3"/>
            <a:endCxn id="19" idx="0"/>
          </p:cNvCxnSpPr>
          <p:nvPr/>
        </p:nvCxnSpPr>
        <p:spPr bwMode="auto">
          <a:xfrm flipH="1">
            <a:off x="419100" y="4744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22"/>
          <p:cNvCxnSpPr>
            <a:cxnSpLocks noChangeShapeType="1"/>
            <a:stCxn id="50" idx="5"/>
            <a:endCxn id="22" idx="0"/>
          </p:cNvCxnSpPr>
          <p:nvPr/>
        </p:nvCxnSpPr>
        <p:spPr bwMode="auto">
          <a:xfrm>
            <a:off x="858604" y="4744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23"/>
          <p:cNvCxnSpPr>
            <a:cxnSpLocks noChangeShapeType="1"/>
            <a:stCxn id="90" idx="3"/>
            <a:endCxn id="25" idx="0"/>
          </p:cNvCxnSpPr>
          <p:nvPr/>
        </p:nvCxnSpPr>
        <p:spPr bwMode="auto">
          <a:xfrm flipH="1">
            <a:off x="1866900" y="5354404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2400" y="4876800"/>
            <a:ext cx="533400" cy="838200"/>
            <a:chOff x="960" y="2160"/>
            <a:chExt cx="336" cy="528"/>
          </a:xfrm>
        </p:grpSpPr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62000" y="4876800"/>
            <a:ext cx="533400" cy="838200"/>
            <a:chOff x="960" y="2160"/>
            <a:chExt cx="336" cy="528"/>
          </a:xfrm>
        </p:grpSpPr>
        <p:sp>
          <p:nvSpPr>
            <p:cNvPr id="21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600200" y="5562600"/>
            <a:ext cx="533400" cy="838200"/>
            <a:chOff x="960" y="2160"/>
            <a:chExt cx="336" cy="528"/>
          </a:xfrm>
        </p:grpSpPr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6" name="AutoShape 39"/>
          <p:cNvSpPr>
            <a:spLocks noChangeArrowheads="1"/>
          </p:cNvSpPr>
          <p:nvPr/>
        </p:nvSpPr>
        <p:spPr bwMode="auto">
          <a:xfrm>
            <a:off x="3962400" y="44958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60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7" name="2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572000"/>
            <a:ext cx="152400" cy="126492"/>
          </a:xfrm>
          <a:prstGeom prst="rect">
            <a:avLst/>
          </a:prstGeom>
          <a:noFill/>
        </p:spPr>
      </p:pic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3581400" y="50292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30" name="AutoShape 22"/>
          <p:cNvCxnSpPr>
            <a:cxnSpLocks noChangeShapeType="1"/>
            <a:endCxn id="34" idx="0"/>
          </p:cNvCxnSpPr>
          <p:nvPr/>
        </p:nvCxnSpPr>
        <p:spPr bwMode="auto">
          <a:xfrm flipH="1">
            <a:off x="3467100" y="53544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23"/>
          <p:cNvCxnSpPr>
            <a:cxnSpLocks noChangeShapeType="1"/>
            <a:endCxn id="37" idx="0"/>
          </p:cNvCxnSpPr>
          <p:nvPr/>
        </p:nvCxnSpPr>
        <p:spPr bwMode="auto">
          <a:xfrm>
            <a:off x="3906838" y="53546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3200400" y="5562600"/>
            <a:ext cx="533400" cy="838200"/>
            <a:chOff x="960" y="2160"/>
            <a:chExt cx="336" cy="528"/>
          </a:xfrm>
        </p:grpSpPr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3810000" y="5562600"/>
            <a:ext cx="533400" cy="838200"/>
            <a:chOff x="960" y="2160"/>
            <a:chExt cx="336" cy="528"/>
          </a:xfrm>
        </p:grpSpPr>
        <p:sp>
          <p:nvSpPr>
            <p:cNvPr id="36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38" name="AutoShape 22"/>
          <p:cNvCxnSpPr>
            <a:cxnSpLocks noChangeShapeType="1"/>
            <a:stCxn id="90" idx="5"/>
            <a:endCxn id="41" idx="0"/>
          </p:cNvCxnSpPr>
          <p:nvPr/>
        </p:nvCxnSpPr>
        <p:spPr bwMode="auto">
          <a:xfrm>
            <a:off x="2382604" y="5354404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2362200" y="5562600"/>
            <a:ext cx="533400" cy="838200"/>
            <a:chOff x="960" y="2160"/>
            <a:chExt cx="336" cy="528"/>
          </a:xfrm>
        </p:grpSpPr>
        <p:sp>
          <p:nvSpPr>
            <p:cNvPr id="40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42" name="4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486400"/>
            <a:ext cx="152400" cy="126492"/>
          </a:xfrm>
          <a:prstGeom prst="rect">
            <a:avLst/>
          </a:prstGeom>
          <a:noFill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54102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44" name="4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39646" y="6172200"/>
            <a:ext cx="178307" cy="178307"/>
          </a:xfrm>
          <a:prstGeom prst="rect">
            <a:avLst/>
          </a:prstGeom>
          <a:noFill/>
          <a:ln/>
          <a:effectLst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41637" y="6172200"/>
            <a:ext cx="127123" cy="127123"/>
          </a:xfrm>
          <a:prstGeom prst="rect">
            <a:avLst/>
          </a:prstGeom>
          <a:noFill/>
          <a:ln/>
          <a:effectLst/>
        </p:spPr>
      </p:pic>
      <p:pic>
        <p:nvPicPr>
          <p:cNvPr id="46" name="4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1553" y="6096000"/>
            <a:ext cx="126492" cy="254508"/>
          </a:xfrm>
          <a:prstGeom prst="rect">
            <a:avLst/>
          </a:prstGeom>
          <a:noFill/>
          <a:ln/>
          <a:effectLst/>
        </p:spPr>
      </p:pic>
      <p:pic>
        <p:nvPicPr>
          <p:cNvPr id="47" name="4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0800" y="6096000"/>
            <a:ext cx="126492" cy="202692"/>
          </a:xfrm>
          <a:prstGeom prst="rect">
            <a:avLst/>
          </a:prstGeom>
          <a:noFill/>
          <a:ln/>
          <a:effectLst/>
        </p:spPr>
      </p:pic>
      <p:pic>
        <p:nvPicPr>
          <p:cNvPr id="48" name="47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9454" y="4572000"/>
            <a:ext cx="202692" cy="126492"/>
          </a:xfrm>
          <a:prstGeom prst="rect">
            <a:avLst/>
          </a:prstGeom>
          <a:noFill/>
          <a:ln/>
          <a:effectLst/>
        </p:spPr>
      </p:pic>
      <p:pic>
        <p:nvPicPr>
          <p:cNvPr id="49" name="4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54136" y="3988308"/>
            <a:ext cx="152019" cy="177862"/>
          </a:xfrm>
          <a:prstGeom prst="rect">
            <a:avLst/>
          </a:prstGeom>
          <a:noFill/>
          <a:ln/>
          <a:effectLst/>
        </p:spPr>
      </p:pic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33400" y="4419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5" name="Oval 8"/>
          <p:cNvSpPr>
            <a:spLocks noChangeArrowheads="1"/>
          </p:cNvSpPr>
          <p:nvPr/>
        </p:nvSpPr>
        <p:spPr bwMode="auto">
          <a:xfrm>
            <a:off x="2819400" y="4419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9" name="Oval 8"/>
          <p:cNvSpPr>
            <a:spLocks noChangeArrowheads="1"/>
          </p:cNvSpPr>
          <p:nvPr/>
        </p:nvSpPr>
        <p:spPr bwMode="auto">
          <a:xfrm>
            <a:off x="6248400" y="3505200"/>
            <a:ext cx="381000" cy="3810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B</a:t>
            </a:r>
            <a:endParaRPr lang="el-GR" b="1" dirty="0"/>
          </a:p>
        </p:txBody>
      </p:sp>
      <p:cxnSp>
        <p:nvCxnSpPr>
          <p:cNvPr id="100" name="AutoShape 11"/>
          <p:cNvCxnSpPr>
            <a:cxnSpLocks noChangeShapeType="1"/>
            <a:stCxn id="141" idx="5"/>
            <a:endCxn id="118" idx="0"/>
          </p:cNvCxnSpPr>
          <p:nvPr/>
        </p:nvCxnSpPr>
        <p:spPr bwMode="auto">
          <a:xfrm>
            <a:off x="8021404" y="4863450"/>
            <a:ext cx="4748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1" name="AutoShape 13"/>
          <p:cNvCxnSpPr>
            <a:cxnSpLocks noChangeShapeType="1"/>
            <a:stCxn id="141" idx="0"/>
            <a:endCxn id="117" idx="5"/>
          </p:cNvCxnSpPr>
          <p:nvPr/>
        </p:nvCxnSpPr>
        <p:spPr bwMode="auto">
          <a:xfrm flipH="1" flipV="1">
            <a:off x="7259404" y="4330050"/>
            <a:ext cx="627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2" name="AutoShape 14"/>
          <p:cNvCxnSpPr>
            <a:cxnSpLocks noChangeShapeType="1"/>
            <a:stCxn id="139" idx="7"/>
            <a:endCxn id="99" idx="3"/>
          </p:cNvCxnSpPr>
          <p:nvPr/>
        </p:nvCxnSpPr>
        <p:spPr bwMode="auto">
          <a:xfrm flipV="1">
            <a:off x="5735404" y="3830404"/>
            <a:ext cx="568792" cy="263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3" name="AutoShape 15"/>
          <p:cNvCxnSpPr>
            <a:cxnSpLocks noChangeShapeType="1"/>
            <a:stCxn id="99" idx="5"/>
            <a:endCxn id="117" idx="0"/>
          </p:cNvCxnSpPr>
          <p:nvPr/>
        </p:nvCxnSpPr>
        <p:spPr bwMode="auto">
          <a:xfrm>
            <a:off x="6573604" y="3830404"/>
            <a:ext cx="551096" cy="1744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" name="AutoShape 16"/>
          <p:cNvCxnSpPr>
            <a:cxnSpLocks noChangeShapeType="1"/>
            <a:stCxn id="139" idx="3"/>
            <a:endCxn id="109" idx="0"/>
          </p:cNvCxnSpPr>
          <p:nvPr/>
        </p:nvCxnSpPr>
        <p:spPr bwMode="auto">
          <a:xfrm flipH="1">
            <a:off x="5295900" y="4363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" name="AutoShape 22"/>
          <p:cNvCxnSpPr>
            <a:cxnSpLocks noChangeShapeType="1"/>
            <a:stCxn id="139" idx="5"/>
            <a:endCxn id="112" idx="0"/>
          </p:cNvCxnSpPr>
          <p:nvPr/>
        </p:nvCxnSpPr>
        <p:spPr bwMode="auto">
          <a:xfrm>
            <a:off x="5735404" y="4363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6" name="AutoShape 23"/>
          <p:cNvCxnSpPr>
            <a:cxnSpLocks noChangeShapeType="1"/>
            <a:stCxn id="117" idx="3"/>
            <a:endCxn id="115" idx="0"/>
          </p:cNvCxnSpPr>
          <p:nvPr/>
        </p:nvCxnSpPr>
        <p:spPr bwMode="auto">
          <a:xfrm flipH="1">
            <a:off x="6743700" y="4330050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5029200" y="4495800"/>
            <a:ext cx="533400" cy="838200"/>
            <a:chOff x="960" y="2160"/>
            <a:chExt cx="336" cy="528"/>
          </a:xfrm>
        </p:grpSpPr>
        <p:sp>
          <p:nvSpPr>
            <p:cNvPr id="108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9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5" name="Group 27"/>
          <p:cNvGrpSpPr>
            <a:grpSpLocks/>
          </p:cNvGrpSpPr>
          <p:nvPr/>
        </p:nvGrpSpPr>
        <p:grpSpPr bwMode="auto">
          <a:xfrm>
            <a:off x="5638800" y="4495800"/>
            <a:ext cx="533400" cy="838200"/>
            <a:chOff x="960" y="2160"/>
            <a:chExt cx="336" cy="528"/>
          </a:xfrm>
        </p:grpSpPr>
        <p:sp>
          <p:nvSpPr>
            <p:cNvPr id="111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6477000" y="4538246"/>
            <a:ext cx="533400" cy="838200"/>
            <a:chOff x="960" y="2160"/>
            <a:chExt cx="336" cy="528"/>
          </a:xfrm>
        </p:grpSpPr>
        <p:sp>
          <p:nvSpPr>
            <p:cNvPr id="114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5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16" name="115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4157246"/>
            <a:ext cx="152400" cy="126492"/>
          </a:xfrm>
          <a:prstGeom prst="rect">
            <a:avLst/>
          </a:prstGeom>
          <a:noFill/>
        </p:spPr>
      </p:pic>
      <p:sp>
        <p:nvSpPr>
          <p:cNvPr id="117" name="Oval 42"/>
          <p:cNvSpPr>
            <a:spLocks noChangeArrowheads="1"/>
          </p:cNvSpPr>
          <p:nvPr/>
        </p:nvSpPr>
        <p:spPr bwMode="auto">
          <a:xfrm>
            <a:off x="6934200" y="4004846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18" name="Oval 42"/>
          <p:cNvSpPr>
            <a:spLocks noChangeArrowheads="1"/>
          </p:cNvSpPr>
          <p:nvPr/>
        </p:nvSpPr>
        <p:spPr bwMode="auto">
          <a:xfrm>
            <a:off x="8305800" y="5147846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119" name="AutoShape 22"/>
          <p:cNvCxnSpPr>
            <a:cxnSpLocks noChangeShapeType="1"/>
            <a:endCxn id="123" idx="0"/>
          </p:cNvCxnSpPr>
          <p:nvPr/>
        </p:nvCxnSpPr>
        <p:spPr bwMode="auto">
          <a:xfrm flipH="1">
            <a:off x="8191500" y="5473050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0" name="AutoShape 23"/>
          <p:cNvCxnSpPr>
            <a:cxnSpLocks noChangeShapeType="1"/>
            <a:endCxn id="126" idx="0"/>
          </p:cNvCxnSpPr>
          <p:nvPr/>
        </p:nvCxnSpPr>
        <p:spPr bwMode="auto">
          <a:xfrm>
            <a:off x="8631238" y="5473284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51" name="Group 27"/>
          <p:cNvGrpSpPr>
            <a:grpSpLocks/>
          </p:cNvGrpSpPr>
          <p:nvPr/>
        </p:nvGrpSpPr>
        <p:grpSpPr bwMode="auto">
          <a:xfrm>
            <a:off x="7924800" y="5681246"/>
            <a:ext cx="533400" cy="838200"/>
            <a:chOff x="960" y="2160"/>
            <a:chExt cx="336" cy="528"/>
          </a:xfrm>
        </p:grpSpPr>
        <p:sp>
          <p:nvSpPr>
            <p:cNvPr id="122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2" name="Group 30"/>
          <p:cNvGrpSpPr>
            <a:grpSpLocks/>
          </p:cNvGrpSpPr>
          <p:nvPr/>
        </p:nvGrpSpPr>
        <p:grpSpPr bwMode="auto">
          <a:xfrm>
            <a:off x="8534400" y="5681246"/>
            <a:ext cx="533400" cy="838200"/>
            <a:chOff x="960" y="2160"/>
            <a:chExt cx="336" cy="528"/>
          </a:xfrm>
        </p:grpSpPr>
        <p:sp>
          <p:nvSpPr>
            <p:cNvPr id="125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127" name="AutoShape 22"/>
          <p:cNvCxnSpPr>
            <a:cxnSpLocks noChangeShapeType="1"/>
            <a:stCxn id="141" idx="3"/>
            <a:endCxn id="130" idx="0"/>
          </p:cNvCxnSpPr>
          <p:nvPr/>
        </p:nvCxnSpPr>
        <p:spPr bwMode="auto">
          <a:xfrm flipH="1">
            <a:off x="7505700" y="4863450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53" name="Group 27"/>
          <p:cNvGrpSpPr>
            <a:grpSpLocks/>
          </p:cNvGrpSpPr>
          <p:nvPr/>
        </p:nvGrpSpPr>
        <p:grpSpPr bwMode="auto">
          <a:xfrm>
            <a:off x="7239000" y="5071646"/>
            <a:ext cx="533400" cy="838200"/>
            <a:chOff x="960" y="2160"/>
            <a:chExt cx="336" cy="528"/>
          </a:xfrm>
        </p:grpSpPr>
        <p:sp>
          <p:nvSpPr>
            <p:cNvPr id="129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31" name="130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5105400"/>
            <a:ext cx="152400" cy="126492"/>
          </a:xfrm>
          <a:prstGeom prst="rect">
            <a:avLst/>
          </a:prstGeom>
          <a:noFill/>
        </p:spPr>
      </p:pic>
      <p:pic>
        <p:nvPicPr>
          <p:cNvPr id="132" name="131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50292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16446" y="5147846"/>
            <a:ext cx="178307" cy="178307"/>
          </a:xfrm>
          <a:prstGeom prst="rect">
            <a:avLst/>
          </a:prstGeom>
          <a:noFill/>
          <a:ln/>
          <a:effectLst/>
        </p:spPr>
      </p:pic>
      <p:pic>
        <p:nvPicPr>
          <p:cNvPr id="134" name="133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6037" y="6290846"/>
            <a:ext cx="127123" cy="127123"/>
          </a:xfrm>
          <a:prstGeom prst="rect">
            <a:avLst/>
          </a:prstGeom>
          <a:noFill/>
          <a:ln/>
          <a:effectLst/>
        </p:spPr>
      </p:pic>
      <p:pic>
        <p:nvPicPr>
          <p:cNvPr id="135" name="134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75953" y="6214646"/>
            <a:ext cx="126492" cy="254508"/>
          </a:xfrm>
          <a:prstGeom prst="rect">
            <a:avLst/>
          </a:prstGeom>
          <a:noFill/>
          <a:ln/>
          <a:effectLst/>
        </p:spPr>
      </p:pic>
      <p:pic>
        <p:nvPicPr>
          <p:cNvPr id="136" name="135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67600" y="5605046"/>
            <a:ext cx="126492" cy="202692"/>
          </a:xfrm>
          <a:prstGeom prst="rect">
            <a:avLst/>
          </a:prstGeom>
          <a:noFill/>
          <a:ln/>
          <a:effectLst/>
        </p:spPr>
      </p:pic>
      <p:sp>
        <p:nvSpPr>
          <p:cNvPr id="139" name="Oval 8"/>
          <p:cNvSpPr>
            <a:spLocks noChangeArrowheads="1"/>
          </p:cNvSpPr>
          <p:nvPr/>
        </p:nvSpPr>
        <p:spPr bwMode="auto">
          <a:xfrm>
            <a:off x="5410200" y="4038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41" name="Oval 4"/>
          <p:cNvSpPr>
            <a:spLocks noChangeArrowheads="1"/>
          </p:cNvSpPr>
          <p:nvPr/>
        </p:nvSpPr>
        <p:spPr bwMode="auto">
          <a:xfrm>
            <a:off x="7696200" y="4538246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</a:t>
            </a:r>
            <a:endParaRPr lang="el-GR" b="1" dirty="0">
              <a:solidFill>
                <a:srgbClr val="000000"/>
              </a:solidFill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2057400" y="5029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l-GR" b="1" dirty="0">
              <a:solidFill>
                <a:srgbClr val="000000"/>
              </a:solidFill>
            </a:endParaRPr>
          </a:p>
        </p:txBody>
      </p:sp>
      <p:pic>
        <p:nvPicPr>
          <p:cNvPr id="107" name="106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07643" y="4174462"/>
            <a:ext cx="202692" cy="126492"/>
          </a:xfrm>
          <a:prstGeom prst="rect">
            <a:avLst/>
          </a:prstGeom>
          <a:noFill/>
          <a:ln/>
          <a:effectLst/>
        </p:spPr>
      </p:pic>
      <p:sp>
        <p:nvSpPr>
          <p:cNvPr id="110" name="109 - TextBox"/>
          <p:cNvSpPr txBox="1"/>
          <p:nvPr/>
        </p:nvSpPr>
        <p:spPr>
          <a:xfrm>
            <a:off x="7315200" y="40386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νέο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2400" y="1295400"/>
            <a:ext cx="8763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sz="1600" b="1" dirty="0" smtClean="0"/>
              <a:t>Περίπτωση 2</a:t>
            </a:r>
            <a:r>
              <a:rPr lang="el-GR" sz="1600" dirty="0" smtClean="0"/>
              <a:t>   Ο </a:t>
            </a:r>
            <a:r>
              <a:rPr lang="en-US" sz="1600" b="1" dirty="0" smtClean="0"/>
              <a:t>w</a:t>
            </a:r>
            <a:r>
              <a:rPr lang="en-US" sz="1600" dirty="0" smtClean="0"/>
              <a:t> </a:t>
            </a:r>
            <a:r>
              <a:rPr lang="el-GR" sz="1600" dirty="0" smtClean="0"/>
              <a:t>έχει μαύρο χρώμα. </a:t>
            </a:r>
          </a:p>
          <a:p>
            <a:pPr algn="just">
              <a:lnSpc>
                <a:spcPts val="2600"/>
              </a:lnSpc>
            </a:pPr>
            <a:endParaRPr lang="el-GR" sz="1600" dirty="0" smtClean="0"/>
          </a:p>
          <a:p>
            <a:pPr algn="just">
              <a:lnSpc>
                <a:spcPts val="2600"/>
              </a:lnSpc>
            </a:pPr>
            <a:r>
              <a:rPr lang="el-GR" sz="1600" dirty="0" smtClean="0"/>
              <a:t>γ) Το </a:t>
            </a:r>
            <a:r>
              <a:rPr lang="el-GR" sz="1600" b="1" dirty="0" err="1" smtClean="0"/>
              <a:t>w.right</a:t>
            </a:r>
            <a:r>
              <a:rPr lang="el-GR" sz="1600" b="1" dirty="0" smtClean="0"/>
              <a:t> </a:t>
            </a:r>
            <a:r>
              <a:rPr lang="el-GR" sz="1600" dirty="0" smtClean="0"/>
              <a:t>είναι κόκκινο. Αλλάζουμε το χρώμα του </a:t>
            </a:r>
            <a:r>
              <a:rPr lang="el-GR" sz="1600" b="1" dirty="0" err="1" smtClean="0"/>
              <a:t>w.right</a:t>
            </a:r>
            <a:r>
              <a:rPr lang="el-GR" sz="1600" dirty="0" smtClean="0"/>
              <a:t> σε μαύρο, του </a:t>
            </a:r>
            <a:r>
              <a:rPr lang="el-GR" sz="1600" b="1" dirty="0" smtClean="0"/>
              <a:t>w</a:t>
            </a:r>
            <a:r>
              <a:rPr lang="el-GR" sz="1600" dirty="0" smtClean="0"/>
              <a:t> σε </a:t>
            </a:r>
            <a:r>
              <a:rPr lang="el-GR" sz="1600" dirty="0" err="1" smtClean="0"/>
              <a:t>ό,τι</a:t>
            </a:r>
            <a:r>
              <a:rPr lang="el-GR" sz="1600" dirty="0" smtClean="0"/>
              <a:t> ήταν το χρώμα του </a:t>
            </a:r>
            <a:r>
              <a:rPr lang="el-GR" sz="1600" b="1" dirty="0" smtClean="0"/>
              <a:t>p</a:t>
            </a:r>
            <a:r>
              <a:rPr lang="el-GR" sz="1600" dirty="0" smtClean="0"/>
              <a:t> και του </a:t>
            </a:r>
            <a:r>
              <a:rPr lang="el-GR" sz="1600" b="1" dirty="0" smtClean="0"/>
              <a:t>p</a:t>
            </a:r>
            <a:r>
              <a:rPr lang="el-GR" sz="1600" dirty="0" smtClean="0"/>
              <a:t> σε μαύρο και εκτελούμε αριστερή περιστροφή γύρω από τον </a:t>
            </a:r>
            <a:r>
              <a:rPr lang="el-GR" sz="1600" b="1" dirty="0" smtClean="0"/>
              <a:t>p</a:t>
            </a:r>
            <a:r>
              <a:rPr lang="el-GR" sz="1600" dirty="0" smtClean="0"/>
              <a:t>. Ο αλγόριθμος τερματίζει.</a:t>
            </a:r>
          </a:p>
          <a:p>
            <a:pPr algn="just">
              <a:lnSpc>
                <a:spcPts val="2600"/>
              </a:lnSpc>
            </a:pPr>
            <a:endParaRPr lang="el-GR" sz="1600" dirty="0" smtClean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52538" y="838200"/>
            <a:ext cx="60154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 b="1" dirty="0" smtClean="0"/>
              <a:t>Αποκατάσταση</a:t>
            </a:r>
            <a:r>
              <a:rPr lang="en-US" sz="1600" b="1" dirty="0" smtClean="0"/>
              <a:t> </a:t>
            </a:r>
            <a:r>
              <a:rPr lang="el-GR" sz="1600" b="1" dirty="0" smtClean="0"/>
              <a:t>ιδιοτήτων χρωματισμού μετά από εισαγωγή</a:t>
            </a:r>
            <a:endParaRPr lang="el-GR" sz="1600" b="1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371600" y="3886200"/>
            <a:ext cx="381000" cy="3810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B</a:t>
            </a:r>
            <a:endParaRPr lang="el-GR" b="1" dirty="0"/>
          </a:p>
        </p:txBody>
      </p:sp>
      <p:cxnSp>
        <p:nvCxnSpPr>
          <p:cNvPr id="10" name="AutoShape 11"/>
          <p:cNvCxnSpPr>
            <a:cxnSpLocks noChangeShapeType="1"/>
            <a:stCxn id="95" idx="5"/>
            <a:endCxn id="91" idx="0"/>
          </p:cNvCxnSpPr>
          <p:nvPr/>
        </p:nvCxnSpPr>
        <p:spPr bwMode="auto">
          <a:xfrm>
            <a:off x="3144604" y="4744804"/>
            <a:ext cx="6272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" name="AutoShape 13"/>
          <p:cNvCxnSpPr>
            <a:cxnSpLocks noChangeShapeType="1"/>
            <a:stCxn id="95" idx="3"/>
            <a:endCxn id="28" idx="0"/>
          </p:cNvCxnSpPr>
          <p:nvPr/>
        </p:nvCxnSpPr>
        <p:spPr bwMode="auto">
          <a:xfrm flipH="1">
            <a:off x="2247900" y="4744804"/>
            <a:ext cx="627296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" name="AutoShape 14"/>
          <p:cNvCxnSpPr>
            <a:cxnSpLocks noChangeShapeType="1"/>
            <a:stCxn id="50" idx="7"/>
            <a:endCxn id="9" idx="3"/>
          </p:cNvCxnSpPr>
          <p:nvPr/>
        </p:nvCxnSpPr>
        <p:spPr bwMode="auto">
          <a:xfrm flipV="1">
            <a:off x="858604" y="4211404"/>
            <a:ext cx="568792" cy="263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3" name="AutoShape 15"/>
          <p:cNvCxnSpPr>
            <a:cxnSpLocks noChangeShapeType="1"/>
            <a:stCxn id="9" idx="5"/>
            <a:endCxn id="95" idx="0"/>
          </p:cNvCxnSpPr>
          <p:nvPr/>
        </p:nvCxnSpPr>
        <p:spPr bwMode="auto">
          <a:xfrm>
            <a:off x="1696804" y="4211404"/>
            <a:ext cx="1313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16"/>
          <p:cNvCxnSpPr>
            <a:cxnSpLocks noChangeShapeType="1"/>
            <a:stCxn id="50" idx="3"/>
            <a:endCxn id="19" idx="0"/>
          </p:cNvCxnSpPr>
          <p:nvPr/>
        </p:nvCxnSpPr>
        <p:spPr bwMode="auto">
          <a:xfrm flipH="1">
            <a:off x="419100" y="4744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22"/>
          <p:cNvCxnSpPr>
            <a:cxnSpLocks noChangeShapeType="1"/>
            <a:stCxn id="50" idx="5"/>
            <a:endCxn id="22" idx="0"/>
          </p:cNvCxnSpPr>
          <p:nvPr/>
        </p:nvCxnSpPr>
        <p:spPr bwMode="auto">
          <a:xfrm>
            <a:off x="858604" y="47448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23"/>
          <p:cNvCxnSpPr>
            <a:cxnSpLocks noChangeShapeType="1"/>
            <a:stCxn id="28" idx="3"/>
            <a:endCxn id="25" idx="0"/>
          </p:cNvCxnSpPr>
          <p:nvPr/>
        </p:nvCxnSpPr>
        <p:spPr bwMode="auto">
          <a:xfrm flipH="1">
            <a:off x="1866900" y="5354404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2400" y="4876800"/>
            <a:ext cx="533400" cy="838200"/>
            <a:chOff x="960" y="2160"/>
            <a:chExt cx="336" cy="528"/>
          </a:xfrm>
        </p:grpSpPr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62000" y="4876800"/>
            <a:ext cx="533400" cy="838200"/>
            <a:chOff x="960" y="2160"/>
            <a:chExt cx="336" cy="528"/>
          </a:xfrm>
        </p:grpSpPr>
        <p:sp>
          <p:nvSpPr>
            <p:cNvPr id="21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600200" y="5562600"/>
            <a:ext cx="533400" cy="838200"/>
            <a:chOff x="960" y="2160"/>
            <a:chExt cx="336" cy="528"/>
          </a:xfrm>
        </p:grpSpPr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6" name="AutoShape 39"/>
          <p:cNvSpPr>
            <a:spLocks noChangeArrowheads="1"/>
          </p:cNvSpPr>
          <p:nvPr/>
        </p:nvSpPr>
        <p:spPr bwMode="auto">
          <a:xfrm>
            <a:off x="3962400" y="44958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rgbClr val="3399FF">
              <a:alpha val="60001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7" name="2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572000"/>
            <a:ext cx="152400" cy="126492"/>
          </a:xfrm>
          <a:prstGeom prst="rect">
            <a:avLst/>
          </a:prstGeom>
          <a:noFill/>
        </p:spPr>
      </p:pic>
      <p:sp>
        <p:nvSpPr>
          <p:cNvPr id="28" name="Oval 42"/>
          <p:cNvSpPr>
            <a:spLocks noChangeArrowheads="1"/>
          </p:cNvSpPr>
          <p:nvPr/>
        </p:nvSpPr>
        <p:spPr bwMode="auto">
          <a:xfrm>
            <a:off x="2057400" y="5029200"/>
            <a:ext cx="381000" cy="3810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C</a:t>
            </a:r>
            <a:endParaRPr lang="el-GR" b="1" dirty="0"/>
          </a:p>
        </p:txBody>
      </p:sp>
      <p:cxnSp>
        <p:nvCxnSpPr>
          <p:cNvPr id="30" name="AutoShape 22"/>
          <p:cNvCxnSpPr>
            <a:cxnSpLocks noChangeShapeType="1"/>
            <a:stCxn id="91" idx="3"/>
            <a:endCxn id="34" idx="0"/>
          </p:cNvCxnSpPr>
          <p:nvPr/>
        </p:nvCxnSpPr>
        <p:spPr bwMode="auto">
          <a:xfrm flipH="1">
            <a:off x="3467100" y="53544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23"/>
          <p:cNvCxnSpPr>
            <a:cxnSpLocks noChangeShapeType="1"/>
            <a:stCxn id="91" idx="5"/>
            <a:endCxn id="37" idx="0"/>
          </p:cNvCxnSpPr>
          <p:nvPr/>
        </p:nvCxnSpPr>
        <p:spPr bwMode="auto">
          <a:xfrm>
            <a:off x="3906604" y="53544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3200400" y="5562600"/>
            <a:ext cx="533400" cy="838200"/>
            <a:chOff x="960" y="2160"/>
            <a:chExt cx="336" cy="528"/>
          </a:xfrm>
        </p:grpSpPr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3810000" y="5562600"/>
            <a:ext cx="533400" cy="838200"/>
            <a:chOff x="960" y="2160"/>
            <a:chExt cx="336" cy="528"/>
          </a:xfrm>
        </p:grpSpPr>
        <p:sp>
          <p:nvSpPr>
            <p:cNvPr id="36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38" name="AutoShape 22"/>
          <p:cNvCxnSpPr>
            <a:cxnSpLocks noChangeShapeType="1"/>
            <a:stCxn id="28" idx="5"/>
            <a:endCxn id="41" idx="0"/>
          </p:cNvCxnSpPr>
          <p:nvPr/>
        </p:nvCxnSpPr>
        <p:spPr bwMode="auto">
          <a:xfrm>
            <a:off x="2382604" y="5354404"/>
            <a:ext cx="2462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2362200" y="5562600"/>
            <a:ext cx="533400" cy="838200"/>
            <a:chOff x="960" y="2160"/>
            <a:chExt cx="336" cy="528"/>
          </a:xfrm>
        </p:grpSpPr>
        <p:sp>
          <p:nvSpPr>
            <p:cNvPr id="40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42" name="4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5486400"/>
            <a:ext cx="152400" cy="126492"/>
          </a:xfrm>
          <a:prstGeom prst="rect">
            <a:avLst/>
          </a:prstGeom>
          <a:noFill/>
        </p:spPr>
      </p:pic>
      <p:pic>
        <p:nvPicPr>
          <p:cNvPr id="43" name="4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4400" y="54102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44" name="4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39646" y="6172200"/>
            <a:ext cx="178307" cy="178307"/>
          </a:xfrm>
          <a:prstGeom prst="rect">
            <a:avLst/>
          </a:prstGeom>
          <a:noFill/>
          <a:ln/>
          <a:effectLst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41637" y="6172200"/>
            <a:ext cx="127123" cy="127123"/>
          </a:xfrm>
          <a:prstGeom prst="rect">
            <a:avLst/>
          </a:prstGeom>
          <a:noFill/>
          <a:ln/>
          <a:effectLst/>
        </p:spPr>
      </p:pic>
      <p:pic>
        <p:nvPicPr>
          <p:cNvPr id="46" name="45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1553" y="6096000"/>
            <a:ext cx="126492" cy="254508"/>
          </a:xfrm>
          <a:prstGeom prst="rect">
            <a:avLst/>
          </a:prstGeom>
          <a:noFill/>
          <a:ln/>
          <a:effectLst/>
        </p:spPr>
      </p:pic>
      <p:pic>
        <p:nvPicPr>
          <p:cNvPr id="47" name="4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0800" y="6096000"/>
            <a:ext cx="126492" cy="202692"/>
          </a:xfrm>
          <a:prstGeom prst="rect">
            <a:avLst/>
          </a:prstGeom>
          <a:noFill/>
          <a:ln/>
          <a:effectLst/>
        </p:spPr>
      </p:pic>
      <p:pic>
        <p:nvPicPr>
          <p:cNvPr id="48" name="47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9454" y="4572000"/>
            <a:ext cx="202692" cy="126492"/>
          </a:xfrm>
          <a:prstGeom prst="rect">
            <a:avLst/>
          </a:prstGeom>
          <a:noFill/>
          <a:ln/>
          <a:effectLst/>
        </p:spPr>
      </p:pic>
      <p:pic>
        <p:nvPicPr>
          <p:cNvPr id="49" name="4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54136" y="3988308"/>
            <a:ext cx="152019" cy="177862"/>
          </a:xfrm>
          <a:prstGeom prst="rect">
            <a:avLst/>
          </a:prstGeom>
          <a:noFill/>
          <a:ln/>
          <a:effectLst/>
        </p:spPr>
      </p:pic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33400" y="4419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5" name="Oval 8"/>
          <p:cNvSpPr>
            <a:spLocks noChangeArrowheads="1"/>
          </p:cNvSpPr>
          <p:nvPr/>
        </p:nvSpPr>
        <p:spPr bwMode="auto">
          <a:xfrm>
            <a:off x="2819400" y="4419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9" name="Oval 8"/>
          <p:cNvSpPr>
            <a:spLocks noChangeArrowheads="1"/>
          </p:cNvSpPr>
          <p:nvPr/>
        </p:nvSpPr>
        <p:spPr bwMode="auto">
          <a:xfrm>
            <a:off x="6096000" y="4343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100" name="AutoShape 11"/>
          <p:cNvCxnSpPr>
            <a:cxnSpLocks noChangeShapeType="1"/>
            <a:stCxn id="141" idx="5"/>
            <a:endCxn id="118" idx="0"/>
          </p:cNvCxnSpPr>
          <p:nvPr/>
        </p:nvCxnSpPr>
        <p:spPr bwMode="auto">
          <a:xfrm>
            <a:off x="7716604" y="4135204"/>
            <a:ext cx="7796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1" name="AutoShape 13"/>
          <p:cNvCxnSpPr>
            <a:cxnSpLocks noChangeShapeType="1"/>
            <a:stCxn id="141" idx="3"/>
            <a:endCxn id="99" idx="7"/>
          </p:cNvCxnSpPr>
          <p:nvPr/>
        </p:nvCxnSpPr>
        <p:spPr bwMode="auto">
          <a:xfrm flipH="1">
            <a:off x="6421204" y="4135204"/>
            <a:ext cx="1025992" cy="263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2" name="AutoShape 14"/>
          <p:cNvCxnSpPr>
            <a:cxnSpLocks noChangeShapeType="1"/>
            <a:stCxn id="139" idx="7"/>
            <a:endCxn id="99" idx="3"/>
          </p:cNvCxnSpPr>
          <p:nvPr/>
        </p:nvCxnSpPr>
        <p:spPr bwMode="auto">
          <a:xfrm flipV="1">
            <a:off x="5735404" y="4668604"/>
            <a:ext cx="416392" cy="263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3" name="AutoShape 15"/>
          <p:cNvCxnSpPr>
            <a:cxnSpLocks noChangeShapeType="1"/>
            <a:stCxn id="99" idx="5"/>
            <a:endCxn id="117" idx="0"/>
          </p:cNvCxnSpPr>
          <p:nvPr/>
        </p:nvCxnSpPr>
        <p:spPr bwMode="auto">
          <a:xfrm>
            <a:off x="6421204" y="4668604"/>
            <a:ext cx="4748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" name="AutoShape 16"/>
          <p:cNvCxnSpPr>
            <a:cxnSpLocks noChangeShapeType="1"/>
            <a:stCxn id="139" idx="3"/>
            <a:endCxn id="109" idx="0"/>
          </p:cNvCxnSpPr>
          <p:nvPr/>
        </p:nvCxnSpPr>
        <p:spPr bwMode="auto">
          <a:xfrm flipH="1">
            <a:off x="5295900" y="52020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" name="AutoShape 22"/>
          <p:cNvCxnSpPr>
            <a:cxnSpLocks noChangeShapeType="1"/>
            <a:stCxn id="139" idx="5"/>
            <a:endCxn id="112" idx="0"/>
          </p:cNvCxnSpPr>
          <p:nvPr/>
        </p:nvCxnSpPr>
        <p:spPr bwMode="auto">
          <a:xfrm>
            <a:off x="5735404" y="52020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6" name="AutoShape 23"/>
          <p:cNvCxnSpPr>
            <a:cxnSpLocks noChangeShapeType="1"/>
            <a:stCxn id="117" idx="3"/>
            <a:endCxn id="115" idx="0"/>
          </p:cNvCxnSpPr>
          <p:nvPr/>
        </p:nvCxnSpPr>
        <p:spPr bwMode="auto">
          <a:xfrm flipH="1">
            <a:off x="6591300" y="52020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5029200" y="5334000"/>
            <a:ext cx="533400" cy="838200"/>
            <a:chOff x="960" y="2160"/>
            <a:chExt cx="336" cy="528"/>
          </a:xfrm>
        </p:grpSpPr>
        <p:sp>
          <p:nvSpPr>
            <p:cNvPr id="108" name="AutoShape 24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9" name="Oval 25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5" name="Group 27"/>
          <p:cNvGrpSpPr>
            <a:grpSpLocks/>
          </p:cNvGrpSpPr>
          <p:nvPr/>
        </p:nvGrpSpPr>
        <p:grpSpPr bwMode="auto">
          <a:xfrm>
            <a:off x="5638800" y="5334000"/>
            <a:ext cx="533400" cy="838200"/>
            <a:chOff x="960" y="2160"/>
            <a:chExt cx="336" cy="528"/>
          </a:xfrm>
        </p:grpSpPr>
        <p:sp>
          <p:nvSpPr>
            <p:cNvPr id="111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6324600" y="5334000"/>
            <a:ext cx="533400" cy="838200"/>
            <a:chOff x="960" y="2160"/>
            <a:chExt cx="336" cy="528"/>
          </a:xfrm>
        </p:grpSpPr>
        <p:sp>
          <p:nvSpPr>
            <p:cNvPr id="114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5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17" name="Oval 42"/>
          <p:cNvSpPr>
            <a:spLocks noChangeArrowheads="1"/>
          </p:cNvSpPr>
          <p:nvPr/>
        </p:nvSpPr>
        <p:spPr bwMode="auto">
          <a:xfrm>
            <a:off x="6705600" y="4876800"/>
            <a:ext cx="381000" cy="3810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/>
              <a:t>C</a:t>
            </a:r>
            <a:endParaRPr lang="el-GR" b="1" dirty="0"/>
          </a:p>
        </p:txBody>
      </p:sp>
      <p:sp>
        <p:nvSpPr>
          <p:cNvPr id="118" name="Oval 42"/>
          <p:cNvSpPr>
            <a:spLocks noChangeArrowheads="1"/>
          </p:cNvSpPr>
          <p:nvPr/>
        </p:nvSpPr>
        <p:spPr bwMode="auto">
          <a:xfrm>
            <a:off x="8305800" y="4343400"/>
            <a:ext cx="381000" cy="381000"/>
          </a:xfrm>
          <a:prstGeom prst="ellipse">
            <a:avLst/>
          </a:prstGeom>
          <a:solidFill>
            <a:srgbClr val="0000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</a:t>
            </a:r>
            <a:endParaRPr lang="el-GR" b="1" dirty="0">
              <a:solidFill>
                <a:schemeClr val="bg1"/>
              </a:solidFill>
            </a:endParaRPr>
          </a:p>
        </p:txBody>
      </p:sp>
      <p:cxnSp>
        <p:nvCxnSpPr>
          <p:cNvPr id="119" name="AutoShape 22"/>
          <p:cNvCxnSpPr>
            <a:cxnSpLocks noChangeShapeType="1"/>
            <a:endCxn id="123" idx="0"/>
          </p:cNvCxnSpPr>
          <p:nvPr/>
        </p:nvCxnSpPr>
        <p:spPr bwMode="auto">
          <a:xfrm flipH="1">
            <a:off x="8191500" y="4668604"/>
            <a:ext cx="1700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0" name="AutoShape 23"/>
          <p:cNvCxnSpPr>
            <a:cxnSpLocks noChangeShapeType="1"/>
            <a:endCxn id="126" idx="0"/>
          </p:cNvCxnSpPr>
          <p:nvPr/>
        </p:nvCxnSpPr>
        <p:spPr bwMode="auto">
          <a:xfrm>
            <a:off x="8631238" y="46688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51" name="Group 27"/>
          <p:cNvGrpSpPr>
            <a:grpSpLocks/>
          </p:cNvGrpSpPr>
          <p:nvPr/>
        </p:nvGrpSpPr>
        <p:grpSpPr bwMode="auto">
          <a:xfrm>
            <a:off x="7924800" y="4876800"/>
            <a:ext cx="533400" cy="838200"/>
            <a:chOff x="960" y="2160"/>
            <a:chExt cx="336" cy="528"/>
          </a:xfrm>
        </p:grpSpPr>
        <p:sp>
          <p:nvSpPr>
            <p:cNvPr id="122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3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2" name="Group 30"/>
          <p:cNvGrpSpPr>
            <a:grpSpLocks/>
          </p:cNvGrpSpPr>
          <p:nvPr/>
        </p:nvGrpSpPr>
        <p:grpSpPr bwMode="auto">
          <a:xfrm>
            <a:off x="8534400" y="4876800"/>
            <a:ext cx="533400" cy="838200"/>
            <a:chOff x="960" y="2160"/>
            <a:chExt cx="336" cy="528"/>
          </a:xfrm>
        </p:grpSpPr>
        <p:sp>
          <p:nvSpPr>
            <p:cNvPr id="125" name="AutoShape 31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" name="Oval 32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cxnSp>
        <p:nvCxnSpPr>
          <p:cNvPr id="127" name="AutoShape 22"/>
          <p:cNvCxnSpPr>
            <a:cxnSpLocks noChangeShapeType="1"/>
            <a:stCxn id="117" idx="5"/>
            <a:endCxn id="130" idx="0"/>
          </p:cNvCxnSpPr>
          <p:nvPr/>
        </p:nvCxnSpPr>
        <p:spPr bwMode="auto">
          <a:xfrm>
            <a:off x="7030804" y="5202004"/>
            <a:ext cx="170096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53" name="Group 27"/>
          <p:cNvGrpSpPr>
            <a:grpSpLocks/>
          </p:cNvGrpSpPr>
          <p:nvPr/>
        </p:nvGrpSpPr>
        <p:grpSpPr bwMode="auto">
          <a:xfrm>
            <a:off x="6934200" y="5334000"/>
            <a:ext cx="533400" cy="838200"/>
            <a:chOff x="960" y="2160"/>
            <a:chExt cx="336" cy="528"/>
          </a:xfrm>
        </p:grpSpPr>
        <p:sp>
          <p:nvSpPr>
            <p:cNvPr id="129" name="AutoShape 28"/>
            <p:cNvSpPr>
              <a:spLocks noChangeArrowheads="1"/>
            </p:cNvSpPr>
            <p:nvPr/>
          </p:nvSpPr>
          <p:spPr bwMode="auto">
            <a:xfrm>
              <a:off x="960" y="2208"/>
              <a:ext cx="336" cy="4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990000">
                    <a:alpha val="49001"/>
                  </a:srgbClr>
                </a:gs>
                <a:gs pos="100000">
                  <a:schemeClr val="tx1">
                    <a:alpha val="49001"/>
                  </a:schemeClr>
                </a:gs>
              </a:gsLst>
              <a:lin ang="27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" name="Oval 29"/>
            <p:cNvSpPr>
              <a:spLocks noChangeArrowheads="1"/>
            </p:cNvSpPr>
            <p:nvPr/>
          </p:nvSpPr>
          <p:spPr bwMode="auto">
            <a:xfrm>
              <a:off x="1056" y="2160"/>
              <a:ext cx="144" cy="144"/>
            </a:xfrm>
            <a:prstGeom prst="ellipse">
              <a:avLst/>
            </a:prstGeom>
            <a:solidFill>
              <a:srgbClr val="000000">
                <a:alpha val="60001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31" name="130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5943600"/>
            <a:ext cx="152400" cy="126492"/>
          </a:xfrm>
          <a:prstGeom prst="rect">
            <a:avLst/>
          </a:prstGeom>
          <a:noFill/>
        </p:spPr>
      </p:pic>
      <p:pic>
        <p:nvPicPr>
          <p:cNvPr id="132" name="131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5867400"/>
            <a:ext cx="178307" cy="254507"/>
          </a:xfrm>
          <a:prstGeom prst="rect">
            <a:avLst/>
          </a:prstGeom>
          <a:noFill/>
          <a:ln/>
          <a:effectLst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64046" y="5943600"/>
            <a:ext cx="178307" cy="178307"/>
          </a:xfrm>
          <a:prstGeom prst="rect">
            <a:avLst/>
          </a:prstGeom>
          <a:noFill/>
          <a:ln/>
          <a:effectLst/>
        </p:spPr>
      </p:pic>
      <p:pic>
        <p:nvPicPr>
          <p:cNvPr id="134" name="133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6037" y="5486400"/>
            <a:ext cx="127123" cy="127123"/>
          </a:xfrm>
          <a:prstGeom prst="rect">
            <a:avLst/>
          </a:prstGeom>
          <a:noFill/>
          <a:ln/>
          <a:effectLst/>
        </p:spPr>
      </p:pic>
      <p:pic>
        <p:nvPicPr>
          <p:cNvPr id="135" name="134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75953" y="5410200"/>
            <a:ext cx="126492" cy="254508"/>
          </a:xfrm>
          <a:prstGeom prst="rect">
            <a:avLst/>
          </a:prstGeom>
          <a:noFill/>
          <a:ln/>
          <a:effectLst/>
        </p:spPr>
      </p:pic>
      <p:pic>
        <p:nvPicPr>
          <p:cNvPr id="136" name="135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2800" y="5867400"/>
            <a:ext cx="126492" cy="202692"/>
          </a:xfrm>
          <a:prstGeom prst="rect">
            <a:avLst/>
          </a:prstGeom>
          <a:noFill/>
          <a:ln/>
          <a:effectLst/>
        </p:spPr>
      </p:pic>
      <p:sp>
        <p:nvSpPr>
          <p:cNvPr id="139" name="Oval 8"/>
          <p:cNvSpPr>
            <a:spLocks noChangeArrowheads="1"/>
          </p:cNvSpPr>
          <p:nvPr/>
        </p:nvSpPr>
        <p:spPr bwMode="auto">
          <a:xfrm>
            <a:off x="5410200" y="48768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41" name="Oval 4"/>
          <p:cNvSpPr>
            <a:spLocks noChangeArrowheads="1"/>
          </p:cNvSpPr>
          <p:nvPr/>
        </p:nvSpPr>
        <p:spPr bwMode="auto">
          <a:xfrm>
            <a:off x="7391400" y="3810000"/>
            <a:ext cx="381000" cy="3810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</a:t>
            </a:r>
            <a:endParaRPr lang="el-GR" b="1" dirty="0">
              <a:solidFill>
                <a:srgbClr val="000000"/>
              </a:solidFill>
            </a:endParaRPr>
          </a:p>
        </p:txBody>
      </p:sp>
      <p:sp>
        <p:nvSpPr>
          <p:cNvPr id="91" name="Oval 4"/>
          <p:cNvSpPr>
            <a:spLocks noChangeArrowheads="1"/>
          </p:cNvSpPr>
          <p:nvPr/>
        </p:nvSpPr>
        <p:spPr bwMode="auto">
          <a:xfrm>
            <a:off x="3581400" y="5029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</a:t>
            </a:r>
            <a:endParaRPr lang="el-G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 bwMode="auto">
          <a:xfrm>
            <a:off x="152400" y="6172200"/>
            <a:ext cx="8839200" cy="685800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54 - Ορθογώνιο"/>
          <p:cNvSpPr/>
          <p:nvPr/>
        </p:nvSpPr>
        <p:spPr>
          <a:xfrm>
            <a:off x="76200" y="914400"/>
            <a:ext cx="8915400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300"/>
              </a:lnSpc>
            </a:pPr>
            <a:r>
              <a:rPr lang="en-US" sz="1400" b="1" dirty="0" smtClean="0"/>
              <a:t>x </a:t>
            </a:r>
            <a:r>
              <a:rPr lang="el-GR" sz="1400" dirty="0" smtClean="0"/>
              <a:t>= το (διπλά μαύρο) παιδί του κόμβου που διαγράφηκε (μπορεί να είναι ο κενός κόμβος) </a:t>
            </a:r>
          </a:p>
          <a:p>
            <a:pPr marL="342900" indent="-342900" algn="just">
              <a:lnSpc>
                <a:spcPts val="2300"/>
              </a:lnSpc>
            </a:pPr>
            <a:r>
              <a:rPr lang="en-US" sz="1400" b="1" dirty="0" smtClean="0"/>
              <a:t>w</a:t>
            </a:r>
            <a:r>
              <a:rPr lang="el-GR" sz="1400" dirty="0" smtClean="0"/>
              <a:t> = ο αδελφός</a:t>
            </a:r>
            <a:r>
              <a:rPr lang="en-US" sz="1400" dirty="0" smtClean="0"/>
              <a:t> </a:t>
            </a:r>
            <a:r>
              <a:rPr lang="el-GR" sz="1400" dirty="0" smtClean="0"/>
              <a:t>του </a:t>
            </a:r>
            <a:r>
              <a:rPr lang="en-US" sz="1400" b="1" dirty="0" smtClean="0"/>
              <a:t>x</a:t>
            </a:r>
            <a:endParaRPr lang="en-US" sz="1400" dirty="0" smtClean="0"/>
          </a:p>
          <a:p>
            <a:pPr algn="just">
              <a:lnSpc>
                <a:spcPts val="2300"/>
              </a:lnSpc>
            </a:pPr>
            <a:r>
              <a:rPr lang="en-US" sz="1400" b="1" dirty="0" smtClean="0"/>
              <a:t>p</a:t>
            </a:r>
            <a:r>
              <a:rPr lang="en-US" sz="1400" dirty="0" smtClean="0"/>
              <a:t> =</a:t>
            </a:r>
            <a:r>
              <a:rPr lang="el-GR" sz="1400" dirty="0" smtClean="0"/>
              <a:t> ο πατέρας του </a:t>
            </a:r>
            <a:r>
              <a:rPr lang="en-US" sz="1400" b="1" dirty="0" smtClean="0"/>
              <a:t>x</a:t>
            </a:r>
            <a:r>
              <a:rPr lang="el-GR" sz="1400" b="1" dirty="0" smtClean="0"/>
              <a:t>. </a:t>
            </a:r>
            <a:r>
              <a:rPr lang="el-GR" sz="1400" dirty="0" smtClean="0"/>
              <a:t>Υποθέτουμε ότι ο </a:t>
            </a:r>
            <a:r>
              <a:rPr lang="el-GR" sz="1400" b="1" dirty="0" smtClean="0"/>
              <a:t>x</a:t>
            </a:r>
            <a:r>
              <a:rPr lang="el-GR" sz="1400" dirty="0" smtClean="0"/>
              <a:t> είναι αριστερό παιδί του </a:t>
            </a:r>
            <a:r>
              <a:rPr lang="el-GR" sz="1400" b="1" dirty="0" smtClean="0"/>
              <a:t>p</a:t>
            </a:r>
            <a:r>
              <a:rPr lang="el-GR" sz="1400" dirty="0" smtClean="0"/>
              <a:t>. Η περίπτωση που ο </a:t>
            </a:r>
            <a:r>
              <a:rPr lang="el-GR" sz="1400" b="1" dirty="0" smtClean="0"/>
              <a:t>x</a:t>
            </a:r>
            <a:r>
              <a:rPr lang="el-GR" sz="1400" dirty="0" smtClean="0"/>
              <a:t> είναι  δεξιό παιδί του </a:t>
            </a:r>
          </a:p>
          <a:p>
            <a:pPr algn="just">
              <a:lnSpc>
                <a:spcPts val="2300"/>
              </a:lnSpc>
            </a:pPr>
            <a:r>
              <a:rPr lang="el-GR" sz="1400" b="1" dirty="0" smtClean="0"/>
              <a:t>      p</a:t>
            </a:r>
            <a:r>
              <a:rPr lang="el-GR" sz="1400" dirty="0" smtClean="0"/>
              <a:t> είναι συμμετρική.</a:t>
            </a:r>
          </a:p>
          <a:p>
            <a:pPr lvl="0" algn="just">
              <a:lnSpc>
                <a:spcPts val="2300"/>
              </a:lnSpc>
            </a:pPr>
            <a:endParaRPr lang="en-US" sz="1400" b="1" dirty="0" smtClean="0">
              <a:solidFill>
                <a:srgbClr val="000000"/>
              </a:solidFill>
            </a:endParaRPr>
          </a:p>
          <a:p>
            <a:pPr lvl="0" algn="just">
              <a:lnSpc>
                <a:spcPts val="2300"/>
              </a:lnSpc>
            </a:pPr>
            <a:r>
              <a:rPr lang="el-GR" sz="1400" b="1" dirty="0" smtClean="0">
                <a:solidFill>
                  <a:srgbClr val="000000"/>
                </a:solidFill>
              </a:rPr>
              <a:t>Περίπτωση 1</a:t>
            </a:r>
            <a:r>
              <a:rPr lang="el-GR" sz="1400" dirty="0" smtClean="0">
                <a:solidFill>
                  <a:srgbClr val="000000"/>
                </a:solidFill>
              </a:rPr>
              <a:t>  Ο </a:t>
            </a:r>
            <a:r>
              <a:rPr lang="el-GR" sz="1400" b="1" dirty="0" smtClean="0">
                <a:solidFill>
                  <a:srgbClr val="000000"/>
                </a:solidFill>
              </a:rPr>
              <a:t>w</a:t>
            </a:r>
            <a:r>
              <a:rPr lang="el-GR" sz="1400" dirty="0" smtClean="0">
                <a:solidFill>
                  <a:srgbClr val="000000"/>
                </a:solidFill>
              </a:rPr>
              <a:t> έχει κόκκινο χρώμα. Αναγόμαστε στην </a:t>
            </a:r>
            <a:r>
              <a:rPr lang="el-GR" sz="1400" b="1" dirty="0" smtClean="0">
                <a:solidFill>
                  <a:srgbClr val="000000"/>
                </a:solidFill>
              </a:rPr>
              <a:t>περίπτωση 2</a:t>
            </a:r>
            <a:r>
              <a:rPr lang="el-GR" sz="1400" dirty="0" smtClean="0">
                <a:solidFill>
                  <a:srgbClr val="000000"/>
                </a:solidFill>
              </a:rPr>
              <a:t>, αλλάζοντας το χρώμα του </a:t>
            </a:r>
            <a:r>
              <a:rPr lang="el-GR" sz="1400" b="1" dirty="0" smtClean="0">
                <a:solidFill>
                  <a:srgbClr val="000000"/>
                </a:solidFill>
              </a:rPr>
              <a:t>w</a:t>
            </a:r>
            <a:r>
              <a:rPr lang="el-GR" sz="1400" dirty="0" smtClean="0">
                <a:solidFill>
                  <a:srgbClr val="000000"/>
                </a:solidFill>
              </a:rPr>
              <a:t> σε μαύρο και του </a:t>
            </a:r>
            <a:r>
              <a:rPr lang="el-GR" sz="1400" b="1" dirty="0" smtClean="0">
                <a:solidFill>
                  <a:srgbClr val="000000"/>
                </a:solidFill>
              </a:rPr>
              <a:t>p</a:t>
            </a:r>
            <a:r>
              <a:rPr lang="el-GR" sz="1400" dirty="0" smtClean="0">
                <a:solidFill>
                  <a:srgbClr val="000000"/>
                </a:solidFill>
              </a:rPr>
              <a:t> σε κόκκινο και εκτελώντας µια αριστερή περιστροφή γύρω από τον πατέρα του </a:t>
            </a:r>
            <a:r>
              <a:rPr lang="el-GR" sz="1400" b="1" dirty="0" smtClean="0">
                <a:solidFill>
                  <a:srgbClr val="000000"/>
                </a:solidFill>
              </a:rPr>
              <a:t>x</a:t>
            </a:r>
            <a:r>
              <a:rPr lang="el-GR" sz="1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lnSpc>
                <a:spcPts val="2300"/>
              </a:lnSpc>
            </a:pPr>
            <a:endParaRPr lang="en-US" sz="1400" dirty="0" smtClean="0"/>
          </a:p>
          <a:p>
            <a:pPr lvl="0" algn="just">
              <a:lnSpc>
                <a:spcPts val="2300"/>
              </a:lnSpc>
            </a:pPr>
            <a:r>
              <a:rPr lang="el-GR" sz="1400" b="1" dirty="0" smtClean="0">
                <a:solidFill>
                  <a:srgbClr val="000000"/>
                </a:solidFill>
              </a:rPr>
              <a:t>Περίπτωση 2</a:t>
            </a:r>
            <a:r>
              <a:rPr lang="el-GR" sz="1400" dirty="0" smtClean="0">
                <a:solidFill>
                  <a:srgbClr val="000000"/>
                </a:solidFill>
              </a:rPr>
              <a:t>   Ο </a:t>
            </a:r>
            <a:r>
              <a:rPr lang="en-US" sz="1400" b="1" dirty="0" smtClean="0">
                <a:solidFill>
                  <a:srgbClr val="000000"/>
                </a:solidFill>
              </a:rPr>
              <a:t>w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l-GR" sz="1400" dirty="0" smtClean="0">
                <a:solidFill>
                  <a:srgbClr val="000000"/>
                </a:solidFill>
              </a:rPr>
              <a:t>έχει μαύρο χρώμα. </a:t>
            </a:r>
          </a:p>
          <a:p>
            <a:pPr lvl="0" algn="just">
              <a:lnSpc>
                <a:spcPts val="2300"/>
              </a:lnSpc>
            </a:pPr>
            <a:r>
              <a:rPr lang="el-GR" sz="1400" b="1" dirty="0" smtClean="0">
                <a:solidFill>
                  <a:srgbClr val="000000"/>
                </a:solidFill>
              </a:rPr>
              <a:t>α)</a:t>
            </a:r>
            <a:r>
              <a:rPr lang="el-GR" sz="1400" dirty="0" smtClean="0">
                <a:solidFill>
                  <a:srgbClr val="000000"/>
                </a:solidFill>
              </a:rPr>
              <a:t> Και τα δύο παιδιά του </a:t>
            </a:r>
            <a:r>
              <a:rPr lang="el-GR" sz="1400" b="1" dirty="0" smtClean="0">
                <a:solidFill>
                  <a:srgbClr val="000000"/>
                </a:solidFill>
              </a:rPr>
              <a:t>w</a:t>
            </a:r>
            <a:r>
              <a:rPr lang="el-GR" sz="1400" dirty="0" smtClean="0">
                <a:solidFill>
                  <a:srgbClr val="000000"/>
                </a:solidFill>
              </a:rPr>
              <a:t> είναι µαύρα. Αλλάζουμε το χρώμα του </a:t>
            </a:r>
            <a:r>
              <a:rPr lang="el-GR" sz="1400" b="1" dirty="0" smtClean="0">
                <a:solidFill>
                  <a:srgbClr val="000000"/>
                </a:solidFill>
              </a:rPr>
              <a:t>w</a:t>
            </a:r>
            <a:r>
              <a:rPr lang="el-GR" sz="1400" dirty="0" smtClean="0">
                <a:solidFill>
                  <a:srgbClr val="000000"/>
                </a:solidFill>
              </a:rPr>
              <a:t> σε κόκκινο, του </a:t>
            </a:r>
            <a:r>
              <a:rPr lang="el-GR" sz="1400" b="1" dirty="0" smtClean="0">
                <a:solidFill>
                  <a:srgbClr val="000000"/>
                </a:solidFill>
              </a:rPr>
              <a:t>x</a:t>
            </a:r>
            <a:r>
              <a:rPr lang="el-GR" sz="1400" dirty="0" smtClean="0">
                <a:solidFill>
                  <a:srgbClr val="000000"/>
                </a:solidFill>
              </a:rPr>
              <a:t> σε μαύρο (από διπλά μαύρο) και μεταφέρουμε το μαύρο που αφαιρέσαμε από τους </a:t>
            </a:r>
            <a:r>
              <a:rPr lang="el-GR" sz="1400" b="1" dirty="0" smtClean="0">
                <a:solidFill>
                  <a:srgbClr val="000000"/>
                </a:solidFill>
              </a:rPr>
              <a:t>w</a:t>
            </a:r>
            <a:r>
              <a:rPr lang="el-GR" sz="1400" dirty="0" smtClean="0">
                <a:solidFill>
                  <a:srgbClr val="000000"/>
                </a:solidFill>
              </a:rPr>
              <a:t> και </a:t>
            </a:r>
            <a:r>
              <a:rPr lang="el-GR" sz="1400" b="1" dirty="0" smtClean="0">
                <a:solidFill>
                  <a:srgbClr val="000000"/>
                </a:solidFill>
              </a:rPr>
              <a:t>x</a:t>
            </a:r>
            <a:r>
              <a:rPr lang="el-GR" sz="1400" dirty="0" smtClean="0">
                <a:solidFill>
                  <a:srgbClr val="000000"/>
                </a:solidFill>
              </a:rPr>
              <a:t> στον </a:t>
            </a:r>
            <a:r>
              <a:rPr lang="el-GR" sz="1400" b="1" dirty="0" smtClean="0">
                <a:solidFill>
                  <a:srgbClr val="000000"/>
                </a:solidFill>
              </a:rPr>
              <a:t>p</a:t>
            </a:r>
            <a:r>
              <a:rPr lang="el-GR" sz="1400" dirty="0" smtClean="0">
                <a:solidFill>
                  <a:srgbClr val="000000"/>
                </a:solidFill>
              </a:rPr>
              <a:t>. Αν ο </a:t>
            </a:r>
            <a:r>
              <a:rPr lang="el-GR" sz="1400" b="1" dirty="0" smtClean="0">
                <a:solidFill>
                  <a:srgbClr val="000000"/>
                </a:solidFill>
              </a:rPr>
              <a:t>p</a:t>
            </a:r>
            <a:r>
              <a:rPr lang="el-GR" sz="1400" dirty="0" smtClean="0">
                <a:solidFill>
                  <a:srgbClr val="000000"/>
                </a:solidFill>
              </a:rPr>
              <a:t> είναι κόκκινος, γίνεται μαύρος και ο αλγόριθμος τερματίζει. Διαφορετικά ο </a:t>
            </a:r>
            <a:r>
              <a:rPr lang="el-GR" sz="1400" b="1" dirty="0" smtClean="0">
                <a:solidFill>
                  <a:srgbClr val="000000"/>
                </a:solidFill>
              </a:rPr>
              <a:t>p</a:t>
            </a:r>
            <a:r>
              <a:rPr lang="el-GR" sz="1400" dirty="0" smtClean="0">
                <a:solidFill>
                  <a:srgbClr val="000000"/>
                </a:solidFill>
              </a:rPr>
              <a:t> γίνεται διπλά μαύρος και η διαδικασία επαναλαμβάνεται µε </a:t>
            </a:r>
            <a:r>
              <a:rPr lang="el-GR" sz="1400" b="1" dirty="0" smtClean="0">
                <a:solidFill>
                  <a:srgbClr val="000000"/>
                </a:solidFill>
              </a:rPr>
              <a:t>x = p</a:t>
            </a:r>
            <a:r>
              <a:rPr lang="el-GR" sz="140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 algn="just">
              <a:lnSpc>
                <a:spcPts val="2300"/>
              </a:lnSpc>
            </a:pPr>
            <a:r>
              <a:rPr lang="el-GR" sz="1400" b="1" dirty="0" smtClean="0">
                <a:solidFill>
                  <a:srgbClr val="000000"/>
                </a:solidFill>
              </a:rPr>
              <a:t>β)</a:t>
            </a:r>
            <a:r>
              <a:rPr lang="el-GR" sz="1400" dirty="0" smtClean="0">
                <a:solidFill>
                  <a:srgbClr val="000000"/>
                </a:solidFill>
              </a:rPr>
              <a:t> Το </a:t>
            </a:r>
            <a:r>
              <a:rPr lang="el-GR" sz="1400" b="1" dirty="0" err="1" smtClean="0">
                <a:solidFill>
                  <a:srgbClr val="000000"/>
                </a:solidFill>
              </a:rPr>
              <a:t>w.left</a:t>
            </a:r>
            <a:r>
              <a:rPr lang="el-GR" sz="1400" b="1" dirty="0" smtClean="0">
                <a:solidFill>
                  <a:srgbClr val="000000"/>
                </a:solidFill>
              </a:rPr>
              <a:t> </a:t>
            </a:r>
            <a:r>
              <a:rPr lang="el-GR" sz="1400" dirty="0" smtClean="0">
                <a:solidFill>
                  <a:srgbClr val="000000"/>
                </a:solidFill>
              </a:rPr>
              <a:t>είναι κόκκινο και το </a:t>
            </a:r>
            <a:r>
              <a:rPr lang="el-GR" sz="1400" b="1" dirty="0" err="1" smtClean="0">
                <a:solidFill>
                  <a:srgbClr val="000000"/>
                </a:solidFill>
              </a:rPr>
              <a:t>w.right</a:t>
            </a:r>
            <a:r>
              <a:rPr lang="el-GR" sz="1400" b="1" dirty="0" smtClean="0">
                <a:solidFill>
                  <a:srgbClr val="000000"/>
                </a:solidFill>
              </a:rPr>
              <a:t> </a:t>
            </a:r>
            <a:r>
              <a:rPr lang="el-GR" sz="1400" dirty="0" smtClean="0">
                <a:solidFill>
                  <a:srgbClr val="000000"/>
                </a:solidFill>
              </a:rPr>
              <a:t>μαύρο. Αλλάζουμε το χρώμα του </a:t>
            </a:r>
            <a:r>
              <a:rPr lang="el-GR" sz="1400" b="1" dirty="0" smtClean="0">
                <a:solidFill>
                  <a:srgbClr val="000000"/>
                </a:solidFill>
              </a:rPr>
              <a:t>w</a:t>
            </a:r>
            <a:r>
              <a:rPr lang="el-GR" sz="1400" dirty="0" smtClean="0">
                <a:solidFill>
                  <a:srgbClr val="000000"/>
                </a:solidFill>
              </a:rPr>
              <a:t> σε κόκκινο και του </a:t>
            </a:r>
            <a:r>
              <a:rPr lang="el-GR" sz="1400" b="1" dirty="0" err="1" smtClean="0">
                <a:solidFill>
                  <a:srgbClr val="000000"/>
                </a:solidFill>
              </a:rPr>
              <a:t>w.left</a:t>
            </a:r>
            <a:r>
              <a:rPr lang="el-GR" sz="1400" dirty="0" smtClean="0">
                <a:solidFill>
                  <a:srgbClr val="000000"/>
                </a:solidFill>
              </a:rPr>
              <a:t> σε μαύρο και εκτελούμε δεξιά περιστροφή γύρω από τον </a:t>
            </a:r>
            <a:r>
              <a:rPr lang="el-GR" sz="1400" b="1" dirty="0" smtClean="0">
                <a:solidFill>
                  <a:srgbClr val="000000"/>
                </a:solidFill>
              </a:rPr>
              <a:t>w</a:t>
            </a:r>
            <a:r>
              <a:rPr lang="el-GR" sz="1400" dirty="0" smtClean="0">
                <a:solidFill>
                  <a:srgbClr val="000000"/>
                </a:solidFill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sym typeface="Symbol"/>
              </a:rPr>
              <a:t></a:t>
            </a:r>
            <a:r>
              <a:rPr lang="el-GR" sz="1400" dirty="0" smtClean="0">
                <a:solidFill>
                  <a:srgbClr val="000000"/>
                </a:solidFill>
              </a:rPr>
              <a:t> Μεταπίπτουμε στην </a:t>
            </a:r>
            <a:r>
              <a:rPr lang="el-GR" sz="1400" b="1" dirty="0" smtClean="0">
                <a:solidFill>
                  <a:srgbClr val="000000"/>
                </a:solidFill>
              </a:rPr>
              <a:t>περίπτωση 2γ</a:t>
            </a:r>
            <a:r>
              <a:rPr lang="el-GR" sz="1400" dirty="0" smtClean="0">
                <a:solidFill>
                  <a:srgbClr val="000000"/>
                </a:solidFill>
              </a:rPr>
              <a:t>.</a:t>
            </a:r>
          </a:p>
          <a:p>
            <a:pPr lvl="0" algn="just">
              <a:lnSpc>
                <a:spcPts val="2300"/>
              </a:lnSpc>
            </a:pPr>
            <a:r>
              <a:rPr lang="el-GR" sz="1400" b="1" dirty="0" smtClean="0">
                <a:solidFill>
                  <a:srgbClr val="000000"/>
                </a:solidFill>
              </a:rPr>
              <a:t>γ)</a:t>
            </a:r>
            <a:r>
              <a:rPr lang="el-GR" sz="1400" dirty="0" smtClean="0">
                <a:solidFill>
                  <a:srgbClr val="000000"/>
                </a:solidFill>
              </a:rPr>
              <a:t> Το </a:t>
            </a:r>
            <a:r>
              <a:rPr lang="el-GR" sz="1400" b="1" dirty="0" err="1" smtClean="0">
                <a:solidFill>
                  <a:srgbClr val="000000"/>
                </a:solidFill>
              </a:rPr>
              <a:t>w.right</a:t>
            </a:r>
            <a:r>
              <a:rPr lang="el-GR" sz="1400" b="1" dirty="0" smtClean="0">
                <a:solidFill>
                  <a:srgbClr val="000000"/>
                </a:solidFill>
              </a:rPr>
              <a:t> </a:t>
            </a:r>
            <a:r>
              <a:rPr lang="el-GR" sz="1400" dirty="0" smtClean="0">
                <a:solidFill>
                  <a:srgbClr val="000000"/>
                </a:solidFill>
              </a:rPr>
              <a:t>είναι κόκκινο. Αλλάζουμε το χρώμα του </a:t>
            </a:r>
            <a:r>
              <a:rPr lang="el-GR" sz="1400" b="1" dirty="0" err="1" smtClean="0">
                <a:solidFill>
                  <a:srgbClr val="000000"/>
                </a:solidFill>
              </a:rPr>
              <a:t>w.right</a:t>
            </a:r>
            <a:r>
              <a:rPr lang="el-GR" sz="1400" dirty="0" smtClean="0">
                <a:solidFill>
                  <a:srgbClr val="000000"/>
                </a:solidFill>
              </a:rPr>
              <a:t> σε μαύρο, του </a:t>
            </a:r>
            <a:r>
              <a:rPr lang="el-GR" sz="1400" b="1" dirty="0" smtClean="0">
                <a:solidFill>
                  <a:srgbClr val="000000"/>
                </a:solidFill>
              </a:rPr>
              <a:t>w</a:t>
            </a:r>
            <a:r>
              <a:rPr lang="el-GR" sz="1400" dirty="0" smtClean="0">
                <a:solidFill>
                  <a:srgbClr val="000000"/>
                </a:solidFill>
              </a:rPr>
              <a:t> σε </a:t>
            </a:r>
            <a:r>
              <a:rPr lang="el-GR" sz="1400" dirty="0" err="1" smtClean="0">
                <a:solidFill>
                  <a:srgbClr val="000000"/>
                </a:solidFill>
              </a:rPr>
              <a:t>ό,τι</a:t>
            </a:r>
            <a:r>
              <a:rPr lang="el-GR" sz="1400" dirty="0" smtClean="0">
                <a:solidFill>
                  <a:srgbClr val="000000"/>
                </a:solidFill>
              </a:rPr>
              <a:t> ήταν το χρώμα του </a:t>
            </a:r>
            <a:r>
              <a:rPr lang="el-GR" sz="1400" b="1" dirty="0" smtClean="0">
                <a:solidFill>
                  <a:srgbClr val="000000"/>
                </a:solidFill>
              </a:rPr>
              <a:t>p</a:t>
            </a:r>
            <a:r>
              <a:rPr lang="el-GR" sz="1400" dirty="0" smtClean="0">
                <a:solidFill>
                  <a:srgbClr val="000000"/>
                </a:solidFill>
              </a:rPr>
              <a:t> και του </a:t>
            </a:r>
            <a:r>
              <a:rPr lang="el-GR" sz="1400" b="1" dirty="0" smtClean="0">
                <a:solidFill>
                  <a:srgbClr val="000000"/>
                </a:solidFill>
              </a:rPr>
              <a:t>p</a:t>
            </a:r>
            <a:r>
              <a:rPr lang="el-GR" sz="1400" dirty="0" smtClean="0">
                <a:solidFill>
                  <a:srgbClr val="000000"/>
                </a:solidFill>
              </a:rPr>
              <a:t> σε μαύρο και εκτελούμε αριστερή περιστροφή γύρω από τον </a:t>
            </a:r>
            <a:r>
              <a:rPr lang="el-GR" sz="1400" b="1" dirty="0" smtClean="0">
                <a:solidFill>
                  <a:srgbClr val="000000"/>
                </a:solidFill>
              </a:rPr>
              <a:t>p</a:t>
            </a:r>
            <a:r>
              <a:rPr lang="el-GR" sz="1400" dirty="0" smtClean="0">
                <a:solidFill>
                  <a:srgbClr val="000000"/>
                </a:solidFill>
              </a:rPr>
              <a:t>. Ο αλγόριθμος τερματίζει.</a:t>
            </a:r>
          </a:p>
          <a:p>
            <a:pPr marL="342900" indent="-342900" algn="just">
              <a:lnSpc>
                <a:spcPts val="2300"/>
              </a:lnSpc>
            </a:pPr>
            <a:endParaRPr lang="el-GR" sz="1400" dirty="0" smtClean="0"/>
          </a:p>
          <a:p>
            <a:pPr algn="just">
              <a:lnSpc>
                <a:spcPts val="2300"/>
              </a:lnSpc>
            </a:pPr>
            <a:r>
              <a:rPr lang="el-GR" sz="1400" dirty="0" smtClean="0"/>
              <a:t>Εάν ο </a:t>
            </a:r>
            <a:r>
              <a:rPr lang="el-GR" sz="1400" b="1" dirty="0" smtClean="0"/>
              <a:t>x</a:t>
            </a:r>
            <a:r>
              <a:rPr lang="el-GR" sz="1400" dirty="0" smtClean="0"/>
              <a:t> φθάσει στη ρίζα του δένδρου, αγνοούμε την επιπλέον μονάδα μαύρου χρώματος. Ο αλγόριθμος τερματίζει.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114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410200" y="4711326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7" idx="0"/>
          </p:cNvCxnSpPr>
          <p:nvPr/>
        </p:nvCxnSpPr>
        <p:spPr bwMode="auto">
          <a:xfrm flipH="1">
            <a:off x="4876800" y="3384363"/>
            <a:ext cx="1012863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724400" y="38415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0"/>
            <a:endCxn id="27" idx="5"/>
          </p:cNvCxnSpPr>
          <p:nvPr/>
        </p:nvCxnSpPr>
        <p:spPr bwMode="auto">
          <a:xfrm flipH="1" flipV="1">
            <a:off x="4984563" y="4101726"/>
            <a:ext cx="57803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4419600" y="4724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9" name="28 - Ευθεία γραμμή σύνδεσης"/>
          <p:cNvCxnSpPr>
            <a:stCxn id="27" idx="3"/>
            <a:endCxn id="26" idx="0"/>
          </p:cNvCxnSpPr>
          <p:nvPr/>
        </p:nvCxnSpPr>
        <p:spPr bwMode="auto">
          <a:xfrm flipH="1">
            <a:off x="4572000" y="4101726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1054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3"/>
            <a:endCxn id="32" idx="0"/>
          </p:cNvCxnSpPr>
          <p:nvPr/>
        </p:nvCxnSpPr>
        <p:spPr bwMode="auto">
          <a:xfrm flipH="1">
            <a:off x="5257800" y="4971489"/>
            <a:ext cx="197037" cy="604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12 είναι ο 19. </a:t>
            </a:r>
          </a:p>
          <a:p>
            <a:r>
              <a:rPr lang="el-GR" sz="1600" dirty="0" smtClean="0"/>
              <a:t>Αντιγράφουμε το 19 στον κόμβο του 12.</a:t>
            </a:r>
            <a:endParaRPr lang="el-GR" sz="1600" dirty="0"/>
          </a:p>
        </p:txBody>
      </p:sp>
      <p:sp>
        <p:nvSpPr>
          <p:cNvPr id="31" name="30 - TextBox"/>
          <p:cNvSpPr txBox="1"/>
          <p:nvPr/>
        </p:nvSpPr>
        <p:spPr>
          <a:xfrm>
            <a:off x="4038600" y="4659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114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410200" y="4711326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7" idx="0"/>
          </p:cNvCxnSpPr>
          <p:nvPr/>
        </p:nvCxnSpPr>
        <p:spPr bwMode="auto">
          <a:xfrm flipH="1">
            <a:off x="4876800" y="3384363"/>
            <a:ext cx="1012863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724400" y="38415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0"/>
            <a:endCxn id="27" idx="5"/>
          </p:cNvCxnSpPr>
          <p:nvPr/>
        </p:nvCxnSpPr>
        <p:spPr bwMode="auto">
          <a:xfrm flipH="1" flipV="1">
            <a:off x="4984563" y="4101726"/>
            <a:ext cx="57803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4419600" y="4724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9" name="28 - Ευθεία γραμμή σύνδεσης"/>
          <p:cNvCxnSpPr>
            <a:stCxn id="27" idx="3"/>
            <a:endCxn id="26" idx="0"/>
          </p:cNvCxnSpPr>
          <p:nvPr/>
        </p:nvCxnSpPr>
        <p:spPr bwMode="auto">
          <a:xfrm flipH="1">
            <a:off x="4572000" y="4101726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1054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3"/>
            <a:endCxn id="32" idx="0"/>
          </p:cNvCxnSpPr>
          <p:nvPr/>
        </p:nvCxnSpPr>
        <p:spPr bwMode="auto">
          <a:xfrm flipH="1">
            <a:off x="5257800" y="4971489"/>
            <a:ext cx="197037" cy="604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12 είναι ο 19. </a:t>
            </a:r>
          </a:p>
          <a:p>
            <a:r>
              <a:rPr lang="el-GR" sz="1600" dirty="0" smtClean="0"/>
              <a:t>Αντιγράφουμε το 19 στον κόμβο του 12.</a:t>
            </a:r>
            <a:endParaRPr lang="el-GR" sz="1600" dirty="0"/>
          </a:p>
        </p:txBody>
      </p:sp>
      <p:sp>
        <p:nvSpPr>
          <p:cNvPr id="31" name="30 - TextBox"/>
          <p:cNvSpPr txBox="1"/>
          <p:nvPr/>
        </p:nvSpPr>
        <p:spPr>
          <a:xfrm>
            <a:off x="4038600" y="4659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114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410200" y="4711326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7" idx="0"/>
          </p:cNvCxnSpPr>
          <p:nvPr/>
        </p:nvCxnSpPr>
        <p:spPr bwMode="auto">
          <a:xfrm flipH="1">
            <a:off x="4876800" y="3384363"/>
            <a:ext cx="1012863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724400" y="38415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0"/>
            <a:endCxn id="27" idx="5"/>
          </p:cNvCxnSpPr>
          <p:nvPr/>
        </p:nvCxnSpPr>
        <p:spPr bwMode="auto">
          <a:xfrm flipH="1" flipV="1">
            <a:off x="4984563" y="4101726"/>
            <a:ext cx="57803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48"/>
          <p:cNvSpPr>
            <a:spLocks noChangeArrowheads="1"/>
          </p:cNvSpPr>
          <p:nvPr/>
        </p:nvSpPr>
        <p:spPr bwMode="auto">
          <a:xfrm>
            <a:off x="4419600" y="4724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9" name="28 - Ευθεία γραμμή σύνδεσης"/>
          <p:cNvCxnSpPr>
            <a:stCxn id="27" idx="3"/>
            <a:endCxn id="26" idx="0"/>
          </p:cNvCxnSpPr>
          <p:nvPr/>
        </p:nvCxnSpPr>
        <p:spPr bwMode="auto">
          <a:xfrm flipH="1">
            <a:off x="4572000" y="4101726"/>
            <a:ext cx="197037" cy="6226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1054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3"/>
            <a:endCxn id="32" idx="0"/>
          </p:cNvCxnSpPr>
          <p:nvPr/>
        </p:nvCxnSpPr>
        <p:spPr bwMode="auto">
          <a:xfrm flipH="1">
            <a:off x="5257800" y="4971489"/>
            <a:ext cx="197037" cy="604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12 είναι ο 19. </a:t>
            </a:r>
          </a:p>
          <a:p>
            <a:r>
              <a:rPr lang="el-GR" sz="1600" dirty="0" smtClean="0"/>
              <a:t>Αντιγράφουμε το 19 στον κόμβο του 12.</a:t>
            </a:r>
          </a:p>
          <a:p>
            <a:endParaRPr lang="el-GR" sz="1600" dirty="0" smtClean="0"/>
          </a:p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  <a:r>
              <a:rPr lang="el-GR" sz="1600" dirty="0" smtClean="0"/>
              <a:t> </a:t>
            </a:r>
            <a:endParaRPr lang="el-GR" sz="1600" dirty="0"/>
          </a:p>
        </p:txBody>
      </p:sp>
      <p:sp>
        <p:nvSpPr>
          <p:cNvPr id="31" name="30 - TextBox"/>
          <p:cNvSpPr txBox="1"/>
          <p:nvPr/>
        </p:nvSpPr>
        <p:spPr>
          <a:xfrm>
            <a:off x="4038600" y="4659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114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410200" y="4711326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7" idx="0"/>
          </p:cNvCxnSpPr>
          <p:nvPr/>
        </p:nvCxnSpPr>
        <p:spPr bwMode="auto">
          <a:xfrm flipH="1">
            <a:off x="4876800" y="3384363"/>
            <a:ext cx="1012863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724400" y="38415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0"/>
            <a:endCxn id="27" idx="5"/>
          </p:cNvCxnSpPr>
          <p:nvPr/>
        </p:nvCxnSpPr>
        <p:spPr bwMode="auto">
          <a:xfrm flipH="1" flipV="1">
            <a:off x="4984563" y="4101726"/>
            <a:ext cx="57803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1054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3"/>
            <a:endCxn id="32" idx="0"/>
          </p:cNvCxnSpPr>
          <p:nvPr/>
        </p:nvCxnSpPr>
        <p:spPr bwMode="auto">
          <a:xfrm flipH="1">
            <a:off x="5257800" y="4971489"/>
            <a:ext cx="197037" cy="604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12 είναι ο 19. </a:t>
            </a:r>
          </a:p>
          <a:p>
            <a:r>
              <a:rPr lang="el-GR" sz="1600" dirty="0" smtClean="0"/>
              <a:t>Αντιγράφουμε το 19 στον κόμβο του 12.</a:t>
            </a:r>
          </a:p>
          <a:p>
            <a:endParaRPr lang="el-GR" sz="1600" dirty="0" smtClean="0"/>
          </a:p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2β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ο </a:t>
            </a:r>
            <a:r>
              <a:rPr lang="en-US" sz="1600" dirty="0" smtClean="0"/>
              <a:t>w</a:t>
            </a:r>
            <a:r>
              <a:rPr lang="el-GR" sz="1600" dirty="0" smtClean="0"/>
              <a:t>.</a:t>
            </a:r>
            <a:r>
              <a:rPr lang="en-US" sz="1600" dirty="0" smtClean="0"/>
              <a:t>left </a:t>
            </a:r>
            <a:r>
              <a:rPr lang="el-GR" sz="1600" dirty="0" smtClean="0"/>
              <a:t>μαύρος και εκτελούμε δεξιά περιστροφή του </a:t>
            </a:r>
            <a:r>
              <a:rPr lang="en-US" sz="1600" dirty="0" smtClean="0"/>
              <a:t>w.</a:t>
            </a:r>
            <a:endParaRPr lang="el-GR" sz="1600" dirty="0"/>
          </a:p>
        </p:txBody>
      </p:sp>
      <p:sp>
        <p:nvSpPr>
          <p:cNvPr id="34" name="33 - TextBox"/>
          <p:cNvSpPr txBox="1"/>
          <p:nvPr/>
        </p:nvSpPr>
        <p:spPr>
          <a:xfrm>
            <a:off x="5795918" y="46598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114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257800" y="4711326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27" idx="0"/>
          </p:cNvCxnSpPr>
          <p:nvPr/>
        </p:nvCxnSpPr>
        <p:spPr bwMode="auto">
          <a:xfrm flipH="1">
            <a:off x="4876800" y="3384363"/>
            <a:ext cx="1012863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724400" y="3841563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0"/>
            <a:endCxn id="27" idx="5"/>
          </p:cNvCxnSpPr>
          <p:nvPr/>
        </p:nvCxnSpPr>
        <p:spPr bwMode="auto">
          <a:xfrm flipH="1" flipV="1">
            <a:off x="4984563" y="4101726"/>
            <a:ext cx="425637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562600" y="55756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5"/>
            <a:endCxn id="32" idx="0"/>
          </p:cNvCxnSpPr>
          <p:nvPr/>
        </p:nvCxnSpPr>
        <p:spPr bwMode="auto">
          <a:xfrm>
            <a:off x="5517963" y="4971489"/>
            <a:ext cx="197037" cy="6041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12 είναι ο 19. </a:t>
            </a:r>
          </a:p>
          <a:p>
            <a:r>
              <a:rPr lang="el-GR" sz="1600" dirty="0" smtClean="0"/>
              <a:t>Αντιγράφουμε το 19 στον κόμβο του 12.</a:t>
            </a:r>
          </a:p>
          <a:p>
            <a:endParaRPr lang="el-GR" sz="1600" dirty="0" smtClean="0"/>
          </a:p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2β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ο </a:t>
            </a:r>
            <a:r>
              <a:rPr lang="en-US" sz="1600" dirty="0" smtClean="0"/>
              <a:t>w</a:t>
            </a:r>
            <a:r>
              <a:rPr lang="el-GR" sz="1600" dirty="0" smtClean="0"/>
              <a:t>.</a:t>
            </a:r>
            <a:r>
              <a:rPr lang="en-US" sz="1600" dirty="0" smtClean="0"/>
              <a:t>left </a:t>
            </a:r>
            <a:r>
              <a:rPr lang="el-GR" sz="1600" dirty="0" smtClean="0"/>
              <a:t>μαύρος και εκτελούμε δεξιά περιστροφή του </a:t>
            </a:r>
            <a:r>
              <a:rPr lang="en-US" sz="1600" dirty="0" smtClean="0"/>
              <a:t>w.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Περίπτωση 2γ</a:t>
            </a:r>
            <a:r>
              <a:rPr lang="en-US" sz="1600" dirty="0" smtClean="0"/>
              <a:t>: </a:t>
            </a:r>
            <a:r>
              <a:rPr lang="el-GR" sz="1600" dirty="0" smtClean="0"/>
              <a:t>Ο </a:t>
            </a:r>
            <a:r>
              <a:rPr lang="el-GR" sz="1600" dirty="0" err="1" smtClean="0"/>
              <a:t>w.right</a:t>
            </a:r>
            <a:r>
              <a:rPr lang="en-US" sz="1600" dirty="0" smtClean="0"/>
              <a:t> </a:t>
            </a:r>
            <a:r>
              <a:rPr lang="el-GR" sz="1600" dirty="0" smtClean="0"/>
              <a:t>γίνεται μαύρος, ο w κόκκινος και ο </a:t>
            </a:r>
            <a:r>
              <a:rPr lang="en-US" sz="1600" dirty="0" smtClean="0"/>
              <a:t>p</a:t>
            </a:r>
            <a:r>
              <a:rPr lang="el-GR" sz="1600" dirty="0" smtClean="0"/>
              <a:t> μαύρος και εκτελούμε αριστερή περιστροφή του </a:t>
            </a:r>
            <a:r>
              <a:rPr lang="en-US" sz="1600" dirty="0" smtClean="0"/>
              <a:t>p</a:t>
            </a:r>
            <a:r>
              <a:rPr lang="el-GR" sz="1600" dirty="0" smtClean="0"/>
              <a:t>. Ο αλγόριθμος τερματίζει.</a:t>
            </a:r>
            <a:endParaRPr lang="el-GR" sz="1600" dirty="0"/>
          </a:p>
        </p:txBody>
      </p:sp>
      <p:sp>
        <p:nvSpPr>
          <p:cNvPr id="34" name="33 - TextBox"/>
          <p:cNvSpPr txBox="1"/>
          <p:nvPr/>
        </p:nvSpPr>
        <p:spPr>
          <a:xfrm>
            <a:off x="5643518" y="46598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νέο </a:t>
            </a:r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4411494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Κοκκινόμαυρα Δένδρα (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red-black trees)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000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0014" name="Oval 46"/>
          <p:cNvSpPr>
            <a:spLocks noChangeArrowheads="1"/>
          </p:cNvSpPr>
          <p:nvPr/>
        </p:nvSpPr>
        <p:spPr bwMode="auto">
          <a:xfrm>
            <a:off x="2743200" y="9906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17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6" name="Oval 48"/>
          <p:cNvSpPr>
            <a:spLocks noChangeArrowheads="1"/>
          </p:cNvSpPr>
          <p:nvPr/>
        </p:nvSpPr>
        <p:spPr bwMode="auto">
          <a:xfrm>
            <a:off x="1600200" y="1676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14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7" name="Oval 49"/>
          <p:cNvSpPr>
            <a:spLocks noChangeArrowheads="1"/>
          </p:cNvSpPr>
          <p:nvPr/>
        </p:nvSpPr>
        <p:spPr bwMode="auto">
          <a:xfrm>
            <a:off x="4191000" y="1676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21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8" name="Oval 50"/>
          <p:cNvSpPr>
            <a:spLocks noChangeArrowheads="1"/>
          </p:cNvSpPr>
          <p:nvPr/>
        </p:nvSpPr>
        <p:spPr bwMode="auto">
          <a:xfrm>
            <a:off x="3581400" y="2438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19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19" name="Oval 51"/>
          <p:cNvSpPr>
            <a:spLocks noChangeArrowheads="1"/>
          </p:cNvSpPr>
          <p:nvPr/>
        </p:nvSpPr>
        <p:spPr bwMode="auto">
          <a:xfrm>
            <a:off x="4876800" y="2438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23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20" name="Oval 52"/>
          <p:cNvSpPr>
            <a:spLocks noChangeArrowheads="1"/>
          </p:cNvSpPr>
          <p:nvPr/>
        </p:nvSpPr>
        <p:spPr bwMode="auto">
          <a:xfrm>
            <a:off x="3962400" y="32004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20</a:t>
            </a:r>
            <a:endParaRPr lang="el-GR" b="1"/>
          </a:p>
        </p:txBody>
      </p:sp>
      <p:sp>
        <p:nvSpPr>
          <p:cNvPr id="340021" name="Oval 53"/>
          <p:cNvSpPr>
            <a:spLocks noChangeArrowheads="1"/>
          </p:cNvSpPr>
          <p:nvPr/>
        </p:nvSpPr>
        <p:spPr bwMode="auto">
          <a:xfrm>
            <a:off x="2667000" y="2438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16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22" name="Oval 54"/>
          <p:cNvSpPr>
            <a:spLocks noChangeArrowheads="1"/>
          </p:cNvSpPr>
          <p:nvPr/>
        </p:nvSpPr>
        <p:spPr bwMode="auto">
          <a:xfrm>
            <a:off x="914400" y="24384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10</a:t>
            </a:r>
            <a:endParaRPr lang="el-GR" b="1"/>
          </a:p>
        </p:txBody>
      </p:sp>
      <p:sp>
        <p:nvSpPr>
          <p:cNvPr id="340023" name="Oval 55"/>
          <p:cNvSpPr>
            <a:spLocks noChangeArrowheads="1"/>
          </p:cNvSpPr>
          <p:nvPr/>
        </p:nvSpPr>
        <p:spPr bwMode="auto">
          <a:xfrm>
            <a:off x="533400" y="3200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7</a:t>
            </a:r>
            <a:endParaRPr lang="el-GR" b="1">
              <a:solidFill>
                <a:schemeClr val="bg1"/>
              </a:solidFill>
            </a:endParaRPr>
          </a:p>
        </p:txBody>
      </p:sp>
      <p:cxnSp>
        <p:nvCxnSpPr>
          <p:cNvPr id="340024" name="AutoShape 56"/>
          <p:cNvCxnSpPr>
            <a:cxnSpLocks noChangeShapeType="1"/>
            <a:stCxn id="340014" idx="5"/>
            <a:endCxn id="340017" idx="1"/>
          </p:cNvCxnSpPr>
          <p:nvPr/>
        </p:nvCxnSpPr>
        <p:spPr bwMode="auto">
          <a:xfrm>
            <a:off x="3068638" y="1316038"/>
            <a:ext cx="11779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5" name="AutoShape 57"/>
          <p:cNvCxnSpPr>
            <a:cxnSpLocks noChangeShapeType="1"/>
            <a:stCxn id="340017" idx="5"/>
            <a:endCxn id="340019" idx="1"/>
          </p:cNvCxnSpPr>
          <p:nvPr/>
        </p:nvCxnSpPr>
        <p:spPr bwMode="auto">
          <a:xfrm>
            <a:off x="4516438" y="2001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6" name="AutoShape 58"/>
          <p:cNvCxnSpPr>
            <a:cxnSpLocks noChangeShapeType="1"/>
            <a:stCxn id="340017" idx="3"/>
            <a:endCxn id="340018" idx="7"/>
          </p:cNvCxnSpPr>
          <p:nvPr/>
        </p:nvCxnSpPr>
        <p:spPr bwMode="auto">
          <a:xfrm flipH="1">
            <a:off x="3906838" y="20018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7" name="AutoShape 59"/>
          <p:cNvCxnSpPr>
            <a:cxnSpLocks noChangeShapeType="1"/>
            <a:stCxn id="340018" idx="5"/>
            <a:endCxn id="340020" idx="0"/>
          </p:cNvCxnSpPr>
          <p:nvPr/>
        </p:nvCxnSpPr>
        <p:spPr bwMode="auto">
          <a:xfrm>
            <a:off x="3906838" y="2763838"/>
            <a:ext cx="2460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8" name="AutoShape 60"/>
          <p:cNvCxnSpPr>
            <a:cxnSpLocks noChangeShapeType="1"/>
            <a:stCxn id="340014" idx="3"/>
            <a:endCxn id="340016" idx="7"/>
          </p:cNvCxnSpPr>
          <p:nvPr/>
        </p:nvCxnSpPr>
        <p:spPr bwMode="auto">
          <a:xfrm flipH="1">
            <a:off x="1925638" y="13160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29" name="AutoShape 61"/>
          <p:cNvCxnSpPr>
            <a:cxnSpLocks noChangeShapeType="1"/>
            <a:stCxn id="340016" idx="5"/>
            <a:endCxn id="340021" idx="1"/>
          </p:cNvCxnSpPr>
          <p:nvPr/>
        </p:nvCxnSpPr>
        <p:spPr bwMode="auto">
          <a:xfrm>
            <a:off x="1925638" y="20018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0" name="AutoShape 62"/>
          <p:cNvCxnSpPr>
            <a:cxnSpLocks noChangeShapeType="1"/>
            <a:stCxn id="340016" idx="3"/>
            <a:endCxn id="340022" idx="7"/>
          </p:cNvCxnSpPr>
          <p:nvPr/>
        </p:nvCxnSpPr>
        <p:spPr bwMode="auto">
          <a:xfrm flipH="1">
            <a:off x="1239838" y="2001838"/>
            <a:ext cx="415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1" name="AutoShape 63"/>
          <p:cNvCxnSpPr>
            <a:cxnSpLocks noChangeShapeType="1"/>
            <a:stCxn id="340022" idx="3"/>
            <a:endCxn id="340023" idx="0"/>
          </p:cNvCxnSpPr>
          <p:nvPr/>
        </p:nvCxnSpPr>
        <p:spPr bwMode="auto">
          <a:xfrm flipH="1">
            <a:off x="723900" y="2763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32" name="Oval 64"/>
          <p:cNvSpPr>
            <a:spLocks noChangeArrowheads="1"/>
          </p:cNvSpPr>
          <p:nvPr/>
        </p:nvSpPr>
        <p:spPr bwMode="auto">
          <a:xfrm>
            <a:off x="2286000" y="32004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15</a:t>
            </a:r>
            <a:endParaRPr lang="el-GR" b="1"/>
          </a:p>
        </p:txBody>
      </p:sp>
      <p:sp>
        <p:nvSpPr>
          <p:cNvPr id="340034" name="Oval 66"/>
          <p:cNvSpPr>
            <a:spLocks noChangeArrowheads="1"/>
          </p:cNvSpPr>
          <p:nvPr/>
        </p:nvSpPr>
        <p:spPr bwMode="auto">
          <a:xfrm>
            <a:off x="1371600" y="3200400"/>
            <a:ext cx="381000" cy="381000"/>
          </a:xfrm>
          <a:prstGeom prst="ellipse">
            <a:avLst/>
          </a:prstGeom>
          <a:solidFill>
            <a:schemeClr val="tx1">
              <a:alpha val="600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12</a:t>
            </a:r>
            <a:endParaRPr lang="el-GR" b="1">
              <a:solidFill>
                <a:schemeClr val="bg1"/>
              </a:solidFill>
            </a:endParaRPr>
          </a:p>
        </p:txBody>
      </p:sp>
      <p:sp>
        <p:nvSpPr>
          <p:cNvPr id="340035" name="Oval 67"/>
          <p:cNvSpPr>
            <a:spLocks noChangeArrowheads="1"/>
          </p:cNvSpPr>
          <p:nvPr/>
        </p:nvSpPr>
        <p:spPr bwMode="auto">
          <a:xfrm>
            <a:off x="228600" y="3886200"/>
            <a:ext cx="381000" cy="381000"/>
          </a:xfrm>
          <a:prstGeom prst="ellipse">
            <a:avLst/>
          </a:prstGeom>
          <a:solidFill>
            <a:srgbClr val="CC3300">
              <a:alpha val="60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3</a:t>
            </a:r>
            <a:endParaRPr lang="el-GR" b="1"/>
          </a:p>
        </p:txBody>
      </p:sp>
      <p:cxnSp>
        <p:nvCxnSpPr>
          <p:cNvPr id="340036" name="AutoShape 68"/>
          <p:cNvCxnSpPr>
            <a:cxnSpLocks noChangeShapeType="1"/>
            <a:stCxn id="340023" idx="3"/>
            <a:endCxn id="340035" idx="0"/>
          </p:cNvCxnSpPr>
          <p:nvPr/>
        </p:nvCxnSpPr>
        <p:spPr bwMode="auto">
          <a:xfrm flipH="1">
            <a:off x="419100" y="35258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7" name="AutoShape 69"/>
          <p:cNvCxnSpPr>
            <a:cxnSpLocks noChangeShapeType="1"/>
            <a:stCxn id="340022" idx="5"/>
            <a:endCxn id="340034" idx="0"/>
          </p:cNvCxnSpPr>
          <p:nvPr/>
        </p:nvCxnSpPr>
        <p:spPr bwMode="auto">
          <a:xfrm>
            <a:off x="1239838" y="27638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0038" name="AutoShape 70"/>
          <p:cNvCxnSpPr>
            <a:cxnSpLocks noChangeShapeType="1"/>
            <a:stCxn id="340021" idx="3"/>
            <a:endCxn id="340032" idx="0"/>
          </p:cNvCxnSpPr>
          <p:nvPr/>
        </p:nvCxnSpPr>
        <p:spPr bwMode="auto">
          <a:xfrm flipH="1">
            <a:off x="2476500" y="2763838"/>
            <a:ext cx="2460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39" name="AutoShape 71"/>
          <p:cNvSpPr>
            <a:spLocks noChangeArrowheads="1"/>
          </p:cNvSpPr>
          <p:nvPr/>
        </p:nvSpPr>
        <p:spPr bwMode="auto">
          <a:xfrm>
            <a:off x="76200" y="44196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0" name="AutoShape 72"/>
          <p:cNvCxnSpPr>
            <a:cxnSpLocks noChangeShapeType="1"/>
            <a:stCxn id="340039" idx="0"/>
            <a:endCxn id="340035" idx="3"/>
          </p:cNvCxnSpPr>
          <p:nvPr/>
        </p:nvCxnSpPr>
        <p:spPr bwMode="auto">
          <a:xfrm flipV="1">
            <a:off x="228600" y="4211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1" name="AutoShape 73"/>
          <p:cNvSpPr>
            <a:spLocks noChangeArrowheads="1"/>
          </p:cNvSpPr>
          <p:nvPr/>
        </p:nvSpPr>
        <p:spPr bwMode="auto">
          <a:xfrm>
            <a:off x="457200" y="44196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2" name="AutoShape 74"/>
          <p:cNvCxnSpPr>
            <a:cxnSpLocks noChangeShapeType="1"/>
            <a:stCxn id="340041" idx="0"/>
            <a:endCxn id="340035" idx="5"/>
          </p:cNvCxnSpPr>
          <p:nvPr/>
        </p:nvCxnSpPr>
        <p:spPr bwMode="auto">
          <a:xfrm flipH="1" flipV="1">
            <a:off x="554038" y="4211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3" name="AutoShape 75"/>
          <p:cNvSpPr>
            <a:spLocks noChangeArrowheads="1"/>
          </p:cNvSpPr>
          <p:nvPr/>
        </p:nvSpPr>
        <p:spPr bwMode="auto">
          <a:xfrm>
            <a:off x="7620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4" name="AutoShape 76"/>
          <p:cNvCxnSpPr>
            <a:cxnSpLocks noChangeShapeType="1"/>
            <a:stCxn id="340043" idx="0"/>
            <a:endCxn id="340023" idx="5"/>
          </p:cNvCxnSpPr>
          <p:nvPr/>
        </p:nvCxnSpPr>
        <p:spPr bwMode="auto">
          <a:xfrm flipH="1" flipV="1">
            <a:off x="858838" y="3525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5" name="AutoShape 77"/>
          <p:cNvSpPr>
            <a:spLocks noChangeArrowheads="1"/>
          </p:cNvSpPr>
          <p:nvPr/>
        </p:nvSpPr>
        <p:spPr bwMode="auto">
          <a:xfrm>
            <a:off x="12192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6" name="AutoShape 78"/>
          <p:cNvCxnSpPr>
            <a:cxnSpLocks noChangeShapeType="1"/>
            <a:stCxn id="340045" idx="0"/>
            <a:endCxn id="340034" idx="3"/>
          </p:cNvCxnSpPr>
          <p:nvPr/>
        </p:nvCxnSpPr>
        <p:spPr bwMode="auto">
          <a:xfrm flipV="1">
            <a:off x="1371600" y="3525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7" name="AutoShape 79"/>
          <p:cNvSpPr>
            <a:spLocks noChangeArrowheads="1"/>
          </p:cNvSpPr>
          <p:nvPr/>
        </p:nvSpPr>
        <p:spPr bwMode="auto">
          <a:xfrm>
            <a:off x="16002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48" name="AutoShape 80"/>
          <p:cNvCxnSpPr>
            <a:cxnSpLocks noChangeShapeType="1"/>
            <a:stCxn id="340047" idx="0"/>
            <a:endCxn id="340034" idx="5"/>
          </p:cNvCxnSpPr>
          <p:nvPr/>
        </p:nvCxnSpPr>
        <p:spPr bwMode="auto">
          <a:xfrm flipH="1" flipV="1">
            <a:off x="1697038" y="3525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49" name="AutoShape 81"/>
          <p:cNvSpPr>
            <a:spLocks noChangeArrowheads="1"/>
          </p:cNvSpPr>
          <p:nvPr/>
        </p:nvSpPr>
        <p:spPr bwMode="auto">
          <a:xfrm>
            <a:off x="21336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0" name="AutoShape 82"/>
          <p:cNvCxnSpPr>
            <a:cxnSpLocks noChangeShapeType="1"/>
            <a:stCxn id="340049" idx="0"/>
            <a:endCxn id="340032" idx="3"/>
          </p:cNvCxnSpPr>
          <p:nvPr/>
        </p:nvCxnSpPr>
        <p:spPr bwMode="auto">
          <a:xfrm flipV="1">
            <a:off x="2286000" y="3525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1" name="AutoShape 83"/>
          <p:cNvSpPr>
            <a:spLocks noChangeArrowheads="1"/>
          </p:cNvSpPr>
          <p:nvPr/>
        </p:nvSpPr>
        <p:spPr bwMode="auto">
          <a:xfrm>
            <a:off x="2514600" y="3733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2" name="AutoShape 84"/>
          <p:cNvCxnSpPr>
            <a:cxnSpLocks noChangeShapeType="1"/>
            <a:stCxn id="340051" idx="0"/>
            <a:endCxn id="340032" idx="5"/>
          </p:cNvCxnSpPr>
          <p:nvPr/>
        </p:nvCxnSpPr>
        <p:spPr bwMode="auto">
          <a:xfrm flipH="1" flipV="1">
            <a:off x="2611438" y="3525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3" name="AutoShape 85"/>
          <p:cNvSpPr>
            <a:spLocks noChangeArrowheads="1"/>
          </p:cNvSpPr>
          <p:nvPr/>
        </p:nvSpPr>
        <p:spPr bwMode="auto">
          <a:xfrm>
            <a:off x="2895600" y="2971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4" name="AutoShape 86"/>
          <p:cNvCxnSpPr>
            <a:cxnSpLocks noChangeShapeType="1"/>
            <a:stCxn id="340053" idx="0"/>
            <a:endCxn id="340021" idx="5"/>
          </p:cNvCxnSpPr>
          <p:nvPr/>
        </p:nvCxnSpPr>
        <p:spPr bwMode="auto">
          <a:xfrm flipH="1" flipV="1">
            <a:off x="2992438" y="2763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5" name="AutoShape 87"/>
          <p:cNvSpPr>
            <a:spLocks noChangeArrowheads="1"/>
          </p:cNvSpPr>
          <p:nvPr/>
        </p:nvSpPr>
        <p:spPr bwMode="auto">
          <a:xfrm>
            <a:off x="3429000" y="2971800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6" name="AutoShape 88"/>
          <p:cNvCxnSpPr>
            <a:cxnSpLocks noChangeShapeType="1"/>
            <a:stCxn id="340055" idx="0"/>
            <a:endCxn id="340018" idx="3"/>
          </p:cNvCxnSpPr>
          <p:nvPr/>
        </p:nvCxnSpPr>
        <p:spPr bwMode="auto">
          <a:xfrm flipV="1">
            <a:off x="3581400" y="2763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7" name="AutoShape 89"/>
          <p:cNvSpPr>
            <a:spLocks noChangeArrowheads="1"/>
          </p:cNvSpPr>
          <p:nvPr/>
        </p:nvSpPr>
        <p:spPr bwMode="auto">
          <a:xfrm>
            <a:off x="3810000" y="37893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58" name="AutoShape 90"/>
          <p:cNvCxnSpPr>
            <a:cxnSpLocks noChangeShapeType="1"/>
            <a:stCxn id="340057" idx="0"/>
            <a:endCxn id="340020" idx="3"/>
          </p:cNvCxnSpPr>
          <p:nvPr/>
        </p:nvCxnSpPr>
        <p:spPr bwMode="auto">
          <a:xfrm flipV="1">
            <a:off x="3962400" y="35258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59" name="AutoShape 91"/>
          <p:cNvSpPr>
            <a:spLocks noChangeArrowheads="1"/>
          </p:cNvSpPr>
          <p:nvPr/>
        </p:nvSpPr>
        <p:spPr bwMode="auto">
          <a:xfrm>
            <a:off x="4191000" y="37893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60" name="AutoShape 92"/>
          <p:cNvCxnSpPr>
            <a:cxnSpLocks noChangeShapeType="1"/>
            <a:stCxn id="340059" idx="0"/>
            <a:endCxn id="340020" idx="5"/>
          </p:cNvCxnSpPr>
          <p:nvPr/>
        </p:nvCxnSpPr>
        <p:spPr bwMode="auto">
          <a:xfrm flipH="1" flipV="1">
            <a:off x="4287838" y="35258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61" name="AutoShape 93"/>
          <p:cNvSpPr>
            <a:spLocks noChangeArrowheads="1"/>
          </p:cNvSpPr>
          <p:nvPr/>
        </p:nvSpPr>
        <p:spPr bwMode="auto">
          <a:xfrm>
            <a:off x="4724400" y="29511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62" name="AutoShape 94"/>
          <p:cNvCxnSpPr>
            <a:cxnSpLocks noChangeShapeType="1"/>
            <a:stCxn id="340061" idx="0"/>
            <a:endCxn id="340019" idx="3"/>
          </p:cNvCxnSpPr>
          <p:nvPr/>
        </p:nvCxnSpPr>
        <p:spPr bwMode="auto">
          <a:xfrm flipV="1">
            <a:off x="4876800" y="27638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40063" name="AutoShape 95"/>
          <p:cNvSpPr>
            <a:spLocks noChangeArrowheads="1"/>
          </p:cNvSpPr>
          <p:nvPr/>
        </p:nvSpPr>
        <p:spPr bwMode="auto">
          <a:xfrm>
            <a:off x="5105400" y="2951163"/>
            <a:ext cx="304800" cy="152400"/>
          </a:xfrm>
          <a:prstGeom prst="roundRect">
            <a:avLst>
              <a:gd name="adj" fmla="val 16667"/>
            </a:avLst>
          </a:prstGeom>
          <a:solidFill>
            <a:srgbClr val="0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0064" name="AutoShape 96"/>
          <p:cNvCxnSpPr>
            <a:cxnSpLocks noChangeShapeType="1"/>
            <a:stCxn id="340063" idx="0"/>
            <a:endCxn id="340019" idx="5"/>
          </p:cNvCxnSpPr>
          <p:nvPr/>
        </p:nvCxnSpPr>
        <p:spPr bwMode="auto">
          <a:xfrm flipH="1" flipV="1">
            <a:off x="5202238" y="27638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0" name="59 - Ορθογώνιο"/>
          <p:cNvSpPr/>
          <p:nvPr/>
        </p:nvSpPr>
        <p:spPr>
          <a:xfrm>
            <a:off x="152400" y="4648200"/>
            <a:ext cx="8610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Κάθε κόμβος είναι κόκκινος ή μαύρος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 ριζικός κόμβος είναι μαύρος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Οι καταληκτικοί κόμβοι είναι μαύροι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Οι θυγατρικοί κόμβοι ενός κόκκινου κόμβου είναι μαύροι</a:t>
            </a:r>
          </a:p>
          <a:p>
            <a:pPr>
              <a:lnSpc>
                <a:spcPts val="2500"/>
              </a:lnSpc>
              <a:buFontTx/>
              <a:buChar char="•"/>
            </a:pPr>
            <a:r>
              <a:rPr lang="el-GR" dirty="0" smtClean="0"/>
              <a:t> Οι διαδρομές από έναν κόμβο προς τους καταληκτικούς κόμβους-απογόνους του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  περιέχουν τον ίδιο αριθμό μαύρων κόμβων</a:t>
            </a:r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5029200" y="1447800"/>
            <a:ext cx="4114800" cy="923330"/>
          </a:xfrm>
          <a:prstGeom prst="rect">
            <a:avLst/>
          </a:prstGeom>
          <a:solidFill>
            <a:srgbClr val="FFC000">
              <a:alpha val="1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b(x)</a:t>
            </a:r>
            <a:r>
              <a:rPr lang="en-US" dirty="0"/>
              <a:t> = </a:t>
            </a:r>
            <a:r>
              <a:rPr lang="el-GR" dirty="0"/>
              <a:t>πλήθος </a:t>
            </a:r>
            <a:r>
              <a:rPr lang="el-GR" dirty="0" smtClean="0"/>
              <a:t>μαύρων κόμβων</a:t>
            </a:r>
            <a:r>
              <a:rPr lang="en-US" dirty="0" smtClean="0"/>
              <a:t> </a:t>
            </a:r>
            <a:r>
              <a:rPr lang="el-GR" dirty="0" smtClean="0"/>
              <a:t>εκτός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</a:t>
            </a:r>
            <a:r>
              <a:rPr lang="el-GR" dirty="0" smtClean="0"/>
              <a:t>του </a:t>
            </a:r>
            <a:r>
              <a:rPr lang="en-US" b="1" dirty="0" smtClean="0"/>
              <a:t>x</a:t>
            </a:r>
            <a:r>
              <a:rPr lang="el-GR" dirty="0" smtClean="0"/>
              <a:t> μέχρι</a:t>
            </a:r>
            <a:r>
              <a:rPr lang="en-US" dirty="0" smtClean="0"/>
              <a:t> </a:t>
            </a:r>
            <a:r>
              <a:rPr lang="el-GR" dirty="0" smtClean="0"/>
              <a:t>κάποιο </a:t>
            </a:r>
            <a:r>
              <a:rPr lang="el-GR" dirty="0"/>
              <a:t>καταληκτικό </a:t>
            </a:r>
            <a:endParaRPr lang="en-US" dirty="0" smtClean="0"/>
          </a:p>
          <a:p>
            <a:r>
              <a:rPr lang="en-US" dirty="0" smtClean="0"/>
              <a:t>          </a:t>
            </a:r>
            <a:r>
              <a:rPr lang="el-GR" dirty="0" smtClean="0"/>
              <a:t>κόμβο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null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0" y="3733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228600" y="3062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679450" y="2300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2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1136650" y="3048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63" name="Text Box 37"/>
          <p:cNvSpPr txBox="1">
            <a:spLocks noChangeArrowheads="1"/>
          </p:cNvSpPr>
          <p:nvPr/>
        </p:nvSpPr>
        <p:spPr bwMode="auto">
          <a:xfrm>
            <a:off x="1365250" y="1524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2</a:t>
            </a: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2508250" y="838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3</a:t>
            </a:r>
          </a:p>
        </p:txBody>
      </p: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2051050" y="3048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2965450" y="2300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67" name="Text Box 41"/>
          <p:cNvSpPr txBox="1">
            <a:spLocks noChangeArrowheads="1"/>
          </p:cNvSpPr>
          <p:nvPr/>
        </p:nvSpPr>
        <p:spPr bwMode="auto">
          <a:xfrm>
            <a:off x="4495800" y="1524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2</a:t>
            </a:r>
          </a:p>
        </p:txBody>
      </p:sp>
      <p:sp>
        <p:nvSpPr>
          <p:cNvPr id="68" name="Text Box 42"/>
          <p:cNvSpPr txBox="1">
            <a:spLocks noChangeArrowheads="1"/>
          </p:cNvSpPr>
          <p:nvPr/>
        </p:nvSpPr>
        <p:spPr bwMode="auto">
          <a:xfrm>
            <a:off x="3352800" y="2286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69" name="Text Box 43"/>
          <p:cNvSpPr txBox="1">
            <a:spLocks noChangeArrowheads="1"/>
          </p:cNvSpPr>
          <p:nvPr/>
        </p:nvSpPr>
        <p:spPr bwMode="auto">
          <a:xfrm>
            <a:off x="3727450" y="3062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5175250" y="2300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1</a:t>
            </a:r>
          </a:p>
        </p:txBody>
      </p:sp>
      <p:sp>
        <p:nvSpPr>
          <p:cNvPr id="71" name="70 - TextBox"/>
          <p:cNvSpPr txBox="1"/>
          <p:nvPr/>
        </p:nvSpPr>
        <p:spPr>
          <a:xfrm>
            <a:off x="5029200" y="1066800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Μαύρο ύψος κόμβου </a:t>
            </a:r>
            <a:r>
              <a:rPr lang="en-US" b="1" dirty="0" smtClean="0"/>
              <a:t>x</a:t>
            </a:r>
            <a:endParaRPr lang="el-GR" b="1" dirty="0"/>
          </a:p>
        </p:txBody>
      </p:sp>
      <p:sp>
        <p:nvSpPr>
          <p:cNvPr id="72" name="Text Box 47"/>
          <p:cNvSpPr txBox="1">
            <a:spLocks noChangeArrowheads="1"/>
          </p:cNvSpPr>
          <p:nvPr/>
        </p:nvSpPr>
        <p:spPr bwMode="auto">
          <a:xfrm>
            <a:off x="4724400" y="3581400"/>
            <a:ext cx="4137025" cy="915987"/>
          </a:xfrm>
          <a:prstGeom prst="rect">
            <a:avLst/>
          </a:prstGeom>
          <a:solidFill>
            <a:schemeClr val="accent1">
              <a:lumMod val="40000"/>
              <a:lumOff val="60000"/>
              <a:alpha val="19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l-GR" b="1" dirty="0"/>
              <a:t>Λήμμα</a:t>
            </a:r>
            <a:r>
              <a:rPr lang="en-US" b="1" dirty="0"/>
              <a:t>    </a:t>
            </a:r>
            <a:r>
              <a:rPr lang="el-GR" dirty="0"/>
              <a:t>Ένα </a:t>
            </a:r>
            <a:r>
              <a:rPr lang="el-GR" dirty="0" smtClean="0"/>
              <a:t>κοκκινόμαυρο </a:t>
            </a:r>
            <a:r>
              <a:rPr lang="el-GR" dirty="0"/>
              <a:t>δένδρο με</a:t>
            </a:r>
          </a:p>
          <a:p>
            <a:r>
              <a:rPr lang="el-GR" dirty="0"/>
              <a:t>   </a:t>
            </a:r>
            <a:r>
              <a:rPr lang="en-US" dirty="0"/>
              <a:t>n </a:t>
            </a:r>
            <a:r>
              <a:rPr lang="el-GR" dirty="0"/>
              <a:t>εσωτερικούς κόμβους έχει ύψος το </a:t>
            </a:r>
          </a:p>
          <a:p>
            <a:r>
              <a:rPr lang="el-GR" dirty="0"/>
              <a:t>   πολύ</a:t>
            </a:r>
            <a:r>
              <a:rPr lang="el-GR" b="1" dirty="0"/>
              <a:t> </a:t>
            </a:r>
          </a:p>
        </p:txBody>
      </p:sp>
      <p:pic>
        <p:nvPicPr>
          <p:cNvPr id="73" name="Picture 51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7687" y="4230687"/>
            <a:ext cx="108902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114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257800" y="3810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5410200" y="3384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953000" y="4572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21</a:t>
            </a:r>
            <a:endParaRPr lang="el-GR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3"/>
            <a:endCxn id="27" idx="0"/>
          </p:cNvCxnSpPr>
          <p:nvPr/>
        </p:nvCxnSpPr>
        <p:spPr bwMode="auto">
          <a:xfrm flipH="1">
            <a:off x="5105400" y="40701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562600" y="4585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5"/>
            <a:endCxn id="32" idx="0"/>
          </p:cNvCxnSpPr>
          <p:nvPr/>
        </p:nvCxnSpPr>
        <p:spPr bwMode="auto">
          <a:xfrm>
            <a:off x="5517963" y="4070163"/>
            <a:ext cx="197037" cy="5149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12 είναι ο 19. </a:t>
            </a:r>
          </a:p>
          <a:p>
            <a:r>
              <a:rPr lang="el-GR" sz="1600" dirty="0" smtClean="0"/>
              <a:t>Αντιγράφουμε το 19 στον κόμβο του 12.</a:t>
            </a:r>
          </a:p>
          <a:p>
            <a:endParaRPr lang="el-GR" sz="1600" dirty="0" smtClean="0"/>
          </a:p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2β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ο </a:t>
            </a:r>
            <a:r>
              <a:rPr lang="en-US" sz="1600" dirty="0" smtClean="0"/>
              <a:t>w</a:t>
            </a:r>
            <a:r>
              <a:rPr lang="el-GR" sz="1600" dirty="0" smtClean="0"/>
              <a:t>.</a:t>
            </a:r>
            <a:r>
              <a:rPr lang="en-US" sz="1600" dirty="0" smtClean="0"/>
              <a:t>left </a:t>
            </a:r>
            <a:r>
              <a:rPr lang="el-GR" sz="1600" dirty="0" smtClean="0"/>
              <a:t>μαύρος και εκτελούμε δεξιά περιστροφή του </a:t>
            </a:r>
            <a:r>
              <a:rPr lang="en-US" sz="1600" dirty="0" smtClean="0"/>
              <a:t>w.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Περίπτωση 2γ</a:t>
            </a:r>
            <a:r>
              <a:rPr lang="en-US" sz="1600" dirty="0" smtClean="0"/>
              <a:t>: </a:t>
            </a:r>
            <a:r>
              <a:rPr lang="el-GR" sz="1600" dirty="0" smtClean="0"/>
              <a:t>Ο </a:t>
            </a:r>
            <a:r>
              <a:rPr lang="el-GR" sz="1600" dirty="0" err="1" smtClean="0"/>
              <a:t>w.right</a:t>
            </a:r>
            <a:r>
              <a:rPr lang="en-US" sz="1600" dirty="0" smtClean="0"/>
              <a:t> </a:t>
            </a:r>
            <a:r>
              <a:rPr lang="el-GR" sz="1600" dirty="0" smtClean="0"/>
              <a:t>γίνεται μαύρος, ο w κόκκινος και ο </a:t>
            </a:r>
            <a:r>
              <a:rPr lang="en-US" sz="1600" dirty="0" smtClean="0"/>
              <a:t>p</a:t>
            </a:r>
            <a:r>
              <a:rPr lang="el-GR" sz="1600" dirty="0" smtClean="0"/>
              <a:t> μαύρος και εκτελούμε αριστερή περιστροφή του </a:t>
            </a:r>
            <a:r>
              <a:rPr lang="en-US" sz="1600" dirty="0" smtClean="0"/>
              <a:t>p</a:t>
            </a:r>
            <a:r>
              <a:rPr lang="el-GR" sz="1600" dirty="0" smtClean="0"/>
              <a:t>. Ο αλγόριθμος τερματίζει.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419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257800" y="3810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5410200" y="3384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48"/>
          <p:cNvSpPr>
            <a:spLocks noChangeArrowheads="1"/>
          </p:cNvSpPr>
          <p:nvPr/>
        </p:nvSpPr>
        <p:spPr bwMode="auto">
          <a:xfrm>
            <a:off x="4953000" y="4572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21</a:t>
            </a:r>
            <a:endParaRPr lang="el-GR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8" name="27 - Ευθεία γραμμή σύνδεσης"/>
          <p:cNvCxnSpPr>
            <a:stCxn id="8" idx="3"/>
            <a:endCxn id="27" idx="0"/>
          </p:cNvCxnSpPr>
          <p:nvPr/>
        </p:nvCxnSpPr>
        <p:spPr bwMode="auto">
          <a:xfrm flipH="1">
            <a:off x="5105400" y="40701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562600" y="4585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5"/>
            <a:endCxn id="32" idx="0"/>
          </p:cNvCxnSpPr>
          <p:nvPr/>
        </p:nvCxnSpPr>
        <p:spPr bwMode="auto">
          <a:xfrm>
            <a:off x="5517963" y="4070163"/>
            <a:ext cx="197037" cy="5149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4572000" y="4507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419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257800" y="38100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5410200" y="3384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562600" y="4585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5"/>
            <a:endCxn id="32" idx="0"/>
          </p:cNvCxnSpPr>
          <p:nvPr/>
        </p:nvCxnSpPr>
        <p:spPr bwMode="auto">
          <a:xfrm>
            <a:off x="5517963" y="4070163"/>
            <a:ext cx="197037" cy="5149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μαύρος</a:t>
            </a:r>
            <a:r>
              <a:rPr lang="en-US" sz="1600" dirty="0" smtClean="0"/>
              <a:t>.</a:t>
            </a:r>
          </a:p>
        </p:txBody>
      </p:sp>
      <p:sp>
        <p:nvSpPr>
          <p:cNvPr id="29" name="28 - TextBox"/>
          <p:cNvSpPr txBox="1"/>
          <p:nvPr/>
        </p:nvSpPr>
        <p:spPr>
          <a:xfrm>
            <a:off x="5943600" y="4507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4876800" y="3733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419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257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5410200" y="3384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562600" y="4585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5"/>
            <a:endCxn id="32" idx="0"/>
          </p:cNvCxnSpPr>
          <p:nvPr/>
        </p:nvCxnSpPr>
        <p:spPr bwMode="auto">
          <a:xfrm>
            <a:off x="5517963" y="4070163"/>
            <a:ext cx="197037" cy="5149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μαύρος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l-GR" sz="1600" dirty="0" smtClean="0"/>
              <a:t>Ο αλγόριθμος τερματίζει.</a:t>
            </a:r>
            <a:endParaRPr lang="el-GR" sz="1600" dirty="0"/>
          </a:p>
        </p:txBody>
      </p:sp>
      <p:sp>
        <p:nvSpPr>
          <p:cNvPr id="29" name="28 - TextBox"/>
          <p:cNvSpPr txBox="1"/>
          <p:nvPr/>
        </p:nvSpPr>
        <p:spPr>
          <a:xfrm>
            <a:off x="5943600" y="4507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4876800" y="3733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876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257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5410200" y="3384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48"/>
          <p:cNvSpPr>
            <a:spLocks noChangeArrowheads="1"/>
          </p:cNvSpPr>
          <p:nvPr/>
        </p:nvSpPr>
        <p:spPr bwMode="auto">
          <a:xfrm>
            <a:off x="6400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14 - Ευθεία γραμμή σύνδεσης"/>
          <p:cNvCxnSpPr>
            <a:stCxn id="14" idx="5"/>
            <a:endCxn id="13" idx="0"/>
          </p:cNvCxnSpPr>
          <p:nvPr/>
        </p:nvCxnSpPr>
        <p:spPr bwMode="auto">
          <a:xfrm>
            <a:off x="6105189" y="3384363"/>
            <a:ext cx="448011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562600" y="4585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5"/>
            <a:endCxn id="32" idx="0"/>
          </p:cNvCxnSpPr>
          <p:nvPr/>
        </p:nvCxnSpPr>
        <p:spPr bwMode="auto">
          <a:xfrm>
            <a:off x="5517963" y="4070163"/>
            <a:ext cx="197037" cy="5149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</p:txBody>
      </p:sp>
      <p:sp>
        <p:nvSpPr>
          <p:cNvPr id="31" name="30 - TextBox"/>
          <p:cNvSpPr txBox="1"/>
          <p:nvPr/>
        </p:nvSpPr>
        <p:spPr>
          <a:xfrm>
            <a:off x="6781800" y="3733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876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257800" y="3810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8" idx="0"/>
          </p:cNvCxnSpPr>
          <p:nvPr/>
        </p:nvCxnSpPr>
        <p:spPr bwMode="auto">
          <a:xfrm flipH="1">
            <a:off x="5410200" y="3384363"/>
            <a:ext cx="479463" cy="4256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562600" y="4585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5"/>
            <a:endCxn id="32" idx="0"/>
          </p:cNvCxnSpPr>
          <p:nvPr/>
        </p:nvCxnSpPr>
        <p:spPr bwMode="auto">
          <a:xfrm>
            <a:off x="5517963" y="4070163"/>
            <a:ext cx="197037" cy="5149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2β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ο </a:t>
            </a:r>
            <a:r>
              <a:rPr lang="en-US" sz="1600" dirty="0" smtClean="0"/>
              <a:t>w</a:t>
            </a:r>
            <a:r>
              <a:rPr lang="el-GR" sz="1600" dirty="0" smtClean="0"/>
              <a:t>.</a:t>
            </a:r>
            <a:r>
              <a:rPr lang="en-US" sz="1600" dirty="0" smtClean="0"/>
              <a:t>right </a:t>
            </a:r>
            <a:r>
              <a:rPr lang="el-GR" sz="1600" dirty="0" smtClean="0"/>
              <a:t>μαύρος και εκτελούμε αριστερή περιστροφή του </a:t>
            </a:r>
            <a:r>
              <a:rPr lang="en-US" sz="1600" dirty="0" smtClean="0"/>
              <a:t>w.</a:t>
            </a:r>
            <a:endParaRPr lang="el-GR" sz="1600" dirty="0" smtClean="0"/>
          </a:p>
        </p:txBody>
      </p:sp>
      <p:sp>
        <p:nvSpPr>
          <p:cNvPr id="26" name="25 - TextBox"/>
          <p:cNvSpPr txBox="1"/>
          <p:nvPr/>
        </p:nvSpPr>
        <p:spPr>
          <a:xfrm>
            <a:off x="4876800" y="3733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845026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876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5181600" y="47244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3"/>
            <a:endCxn id="32" idx="0"/>
          </p:cNvCxnSpPr>
          <p:nvPr/>
        </p:nvCxnSpPr>
        <p:spPr bwMode="auto">
          <a:xfrm flipH="1">
            <a:off x="5638800" y="3384363"/>
            <a:ext cx="250863" cy="5149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14" idx="0"/>
            <a:endCxn id="21" idx="5"/>
          </p:cNvCxnSpPr>
          <p:nvPr/>
        </p:nvCxnSpPr>
        <p:spPr bwMode="auto">
          <a:xfrm flipH="1" flipV="1">
            <a:off x="4222563" y="2469963"/>
            <a:ext cx="1774863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486400" y="38992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5334000" y="41594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2β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ο </a:t>
            </a:r>
            <a:r>
              <a:rPr lang="en-US" sz="1600" dirty="0" err="1" smtClean="0"/>
              <a:t>w.right</a:t>
            </a:r>
            <a:r>
              <a:rPr lang="en-US" sz="1600" dirty="0" smtClean="0"/>
              <a:t> </a:t>
            </a:r>
            <a:r>
              <a:rPr lang="el-GR" sz="1600" dirty="0" smtClean="0"/>
              <a:t>μαύρος και εκτελούμε αριστερή περιστροφή του </a:t>
            </a:r>
            <a:r>
              <a:rPr lang="en-US" sz="1600" dirty="0" smtClean="0"/>
              <a:t>w.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Περίπτωση 2γ</a:t>
            </a:r>
            <a:r>
              <a:rPr lang="en-US" sz="1600" dirty="0" smtClean="0"/>
              <a:t>: </a:t>
            </a:r>
            <a:r>
              <a:rPr lang="el-GR" sz="1600" dirty="0" smtClean="0"/>
              <a:t>Ο </a:t>
            </a:r>
            <a:r>
              <a:rPr lang="el-GR" sz="1600" dirty="0" smtClean="0"/>
              <a:t>w</a:t>
            </a:r>
            <a:r>
              <a:rPr lang="en-US" sz="1600" dirty="0" smtClean="0"/>
              <a:t>.left </a:t>
            </a:r>
            <a:r>
              <a:rPr lang="el-GR" sz="1600" dirty="0" smtClean="0"/>
              <a:t>γίνεται μαύρος, ο w μαύρος και ο </a:t>
            </a:r>
            <a:r>
              <a:rPr lang="en-US" sz="1600" dirty="0" smtClean="0"/>
              <a:t>p</a:t>
            </a:r>
            <a:r>
              <a:rPr lang="el-GR" sz="1600" dirty="0" smtClean="0"/>
              <a:t> μαύρος και εκτελούμε δεξιά περιστροφή του </a:t>
            </a:r>
            <a:r>
              <a:rPr lang="en-US" sz="1600" dirty="0" smtClean="0"/>
              <a:t>p</a:t>
            </a:r>
            <a:r>
              <a:rPr lang="el-GR" sz="1600" dirty="0" smtClean="0"/>
              <a:t>. Ο αλγόριθμος τερματίζει.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4648200" y="38100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νέο </a:t>
            </a:r>
            <a:r>
              <a:rPr lang="en-US" dirty="0" smtClean="0"/>
              <a:t>w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4876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2β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ο </a:t>
            </a:r>
            <a:r>
              <a:rPr lang="en-US" sz="1600" dirty="0" smtClean="0"/>
              <a:t>w</a:t>
            </a:r>
            <a:r>
              <a:rPr lang="el-GR" sz="1600" dirty="0" smtClean="0"/>
              <a:t>.</a:t>
            </a:r>
            <a:r>
              <a:rPr lang="en-US" sz="1600" dirty="0" smtClean="0"/>
              <a:t>right </a:t>
            </a:r>
            <a:r>
              <a:rPr lang="el-GR" sz="1600" dirty="0" smtClean="0"/>
              <a:t>μαύρος και εκτελούμε αριστερή περιστροφή του </a:t>
            </a:r>
            <a:r>
              <a:rPr lang="en-US" sz="1600" dirty="0" smtClean="0"/>
              <a:t>w.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Περίπτωση 2γ</a:t>
            </a:r>
            <a:r>
              <a:rPr lang="en-US" sz="1600" dirty="0" smtClean="0"/>
              <a:t>: </a:t>
            </a:r>
            <a:r>
              <a:rPr lang="el-GR" sz="1600" dirty="0" smtClean="0"/>
              <a:t>Ο w.</a:t>
            </a:r>
            <a:r>
              <a:rPr lang="en-US" sz="1600" dirty="0" smtClean="0"/>
              <a:t>left </a:t>
            </a:r>
            <a:r>
              <a:rPr lang="el-GR" sz="1600" dirty="0" smtClean="0"/>
              <a:t>γίνεται μαύρος, ο w μαύρος και ο </a:t>
            </a:r>
            <a:r>
              <a:rPr lang="en-US" sz="1600" dirty="0" smtClean="0"/>
              <a:t>p</a:t>
            </a:r>
            <a:r>
              <a:rPr lang="el-GR" sz="1600" dirty="0" smtClean="0"/>
              <a:t> μαύρος και εκτελούμε δεξιά περιστροφή του </a:t>
            </a:r>
            <a:r>
              <a:rPr lang="en-US" sz="1600" dirty="0" smtClean="0"/>
              <a:t>p</a:t>
            </a:r>
            <a:r>
              <a:rPr lang="el-GR" sz="1600" dirty="0" smtClean="0"/>
              <a:t>. Ο αλγόριθμος τερματίζει.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81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4 είναι ο 5. </a:t>
            </a:r>
          </a:p>
          <a:p>
            <a:r>
              <a:rPr lang="el-GR" sz="1600" dirty="0" smtClean="0"/>
              <a:t>Αντιγράφουμε το 5 στον κόμβο του 4.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3429000" y="4202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81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4 είναι ο 5. </a:t>
            </a:r>
          </a:p>
          <a:p>
            <a:r>
              <a:rPr lang="el-GR" sz="1600" dirty="0" smtClean="0"/>
              <a:t>Αντιγράφουμε το 5 στον κόμβο του 4.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3429000" y="4202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Κοκκινόμαυρα 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Δένδρα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3071" name="Text Box 47"/>
          <p:cNvSpPr txBox="1">
            <a:spLocks noChangeArrowheads="1"/>
          </p:cNvSpPr>
          <p:nvPr/>
        </p:nvSpPr>
        <p:spPr bwMode="auto">
          <a:xfrm>
            <a:off x="315913" y="2209800"/>
            <a:ext cx="8066087" cy="641350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b="1" dirty="0"/>
              <a:t>Λήμμα</a:t>
            </a:r>
            <a:r>
              <a:rPr lang="en-US" b="1" dirty="0"/>
              <a:t>    </a:t>
            </a:r>
            <a:r>
              <a:rPr lang="el-GR" dirty="0"/>
              <a:t>Ένα </a:t>
            </a:r>
            <a:r>
              <a:rPr lang="el-GR" dirty="0" smtClean="0"/>
              <a:t>κοκκινόμαυρο </a:t>
            </a:r>
            <a:r>
              <a:rPr lang="el-GR" dirty="0"/>
              <a:t>δένδρο με </a:t>
            </a:r>
            <a:r>
              <a:rPr lang="en-US" dirty="0"/>
              <a:t>n </a:t>
            </a:r>
            <a:r>
              <a:rPr lang="el-GR" dirty="0"/>
              <a:t>εσωτερικούς κόμβους έχει ύψος το </a:t>
            </a:r>
          </a:p>
          <a:p>
            <a:r>
              <a:rPr lang="el-GR" dirty="0"/>
              <a:t>                πολύ</a:t>
            </a:r>
            <a:r>
              <a:rPr lang="el-GR" b="1" dirty="0"/>
              <a:t> </a:t>
            </a:r>
          </a:p>
        </p:txBody>
      </p:sp>
      <p:pic>
        <p:nvPicPr>
          <p:cNvPr id="513072" name="Picture 4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5175" y="2590800"/>
            <a:ext cx="108902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074" name="Text Box 50"/>
          <p:cNvSpPr txBox="1">
            <a:spLocks noChangeArrowheads="1"/>
          </p:cNvSpPr>
          <p:nvPr/>
        </p:nvSpPr>
        <p:spPr bwMode="auto">
          <a:xfrm>
            <a:off x="304800" y="3048000"/>
            <a:ext cx="12144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</a:p>
        </p:txBody>
      </p:sp>
      <p:sp>
        <p:nvSpPr>
          <p:cNvPr id="513075" name="Text Box 51"/>
          <p:cNvSpPr txBox="1">
            <a:spLocks noChangeArrowheads="1"/>
          </p:cNvSpPr>
          <p:nvPr/>
        </p:nvSpPr>
        <p:spPr bwMode="auto">
          <a:xfrm>
            <a:off x="1565275" y="3062288"/>
            <a:ext cx="73501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/>
              <a:t>Δείχνουμε ότι το </a:t>
            </a:r>
            <a:r>
              <a:rPr lang="el-GR" dirty="0" err="1" smtClean="0"/>
              <a:t>υποδένδρο</a:t>
            </a:r>
            <a:r>
              <a:rPr lang="el-GR" dirty="0" smtClean="0"/>
              <a:t> </a:t>
            </a:r>
            <a:r>
              <a:rPr lang="el-GR" dirty="0"/>
              <a:t>με ρίζα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l-GR" dirty="0"/>
              <a:t>έχει </a:t>
            </a:r>
            <a:r>
              <a:rPr lang="el-GR" dirty="0" smtClean="0"/>
              <a:t>τουλάχιστον</a:t>
            </a:r>
            <a:r>
              <a:rPr lang="en-US" dirty="0" smtClean="0"/>
              <a:t>                   </a:t>
            </a:r>
            <a:r>
              <a:rPr lang="el-GR" dirty="0" smtClean="0"/>
              <a:t>εσωτερικούς κόμβους.</a:t>
            </a:r>
          </a:p>
        </p:txBody>
      </p:sp>
      <p:sp useBgFill="1">
        <p:nvSpPr>
          <p:cNvPr id="5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457200" y="1492250"/>
            <a:ext cx="8534400" cy="369332"/>
          </a:xfrm>
          <a:prstGeom prst="rect">
            <a:avLst/>
          </a:prstGeom>
          <a:solidFill>
            <a:srgbClr val="FFC000">
              <a:alpha val="1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b(x) </a:t>
            </a:r>
            <a:r>
              <a:rPr lang="en-US" dirty="0"/>
              <a:t>= </a:t>
            </a:r>
            <a:r>
              <a:rPr lang="el-GR" dirty="0"/>
              <a:t>πλήθος </a:t>
            </a:r>
            <a:r>
              <a:rPr lang="el-GR" dirty="0" smtClean="0"/>
              <a:t>μαύρων </a:t>
            </a:r>
            <a:r>
              <a:rPr lang="el-GR" dirty="0"/>
              <a:t>κόμβων </a:t>
            </a:r>
            <a:r>
              <a:rPr lang="el-GR" dirty="0" smtClean="0"/>
              <a:t>εκτός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μέχρι</a:t>
            </a:r>
            <a:r>
              <a:rPr lang="en-US" dirty="0" smtClean="0"/>
              <a:t> </a:t>
            </a:r>
            <a:r>
              <a:rPr lang="el-GR" dirty="0" smtClean="0"/>
              <a:t>κάποιο </a:t>
            </a:r>
            <a:r>
              <a:rPr lang="el-GR" dirty="0"/>
              <a:t>καταληκτικό </a:t>
            </a:r>
            <a:r>
              <a:rPr lang="el-GR" dirty="0" smtClean="0"/>
              <a:t>κόμβο</a:t>
            </a:r>
            <a:r>
              <a:rPr lang="en-US" dirty="0" smtClean="0"/>
              <a:t> </a:t>
            </a:r>
            <a:r>
              <a:rPr lang="en-US" dirty="0" smtClean="0"/>
              <a:t>(null)</a:t>
            </a:r>
            <a:endParaRPr lang="el-GR" dirty="0"/>
          </a:p>
        </p:txBody>
      </p:sp>
      <p:sp>
        <p:nvSpPr>
          <p:cNvPr id="55" name="54 - TextBox"/>
          <p:cNvSpPr txBox="1"/>
          <p:nvPr/>
        </p:nvSpPr>
        <p:spPr>
          <a:xfrm>
            <a:off x="381000" y="1066800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Μαύρο ύψος κόμβου </a:t>
            </a:r>
            <a:r>
              <a:rPr lang="en-US" b="1" dirty="0" smtClean="0"/>
              <a:t>x</a:t>
            </a:r>
            <a:endParaRPr lang="el-GR" b="1" dirty="0"/>
          </a:p>
        </p:txBody>
      </p:sp>
      <p:pic>
        <p:nvPicPr>
          <p:cNvPr id="58" name="5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9290" y="3098292"/>
            <a:ext cx="940310" cy="254508"/>
          </a:xfrm>
          <a:prstGeom prst="rect">
            <a:avLst/>
          </a:prstGeom>
          <a:noFill/>
        </p:spPr>
      </p:pic>
      <p:sp>
        <p:nvSpPr>
          <p:cNvPr id="59" name="58 - Ορθογώνιο"/>
          <p:cNvSpPr/>
          <p:nvPr/>
        </p:nvSpPr>
        <p:spPr>
          <a:xfrm>
            <a:off x="304800" y="3810000"/>
            <a:ext cx="8610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Χρησιμοποιούμε επαγωγή ως προς το ύψος.</a:t>
            </a:r>
            <a:r>
              <a:rPr lang="en-US" dirty="0" smtClean="0"/>
              <a:t> </a:t>
            </a:r>
            <a:r>
              <a:rPr lang="el-GR" dirty="0" smtClean="0"/>
              <a:t>Έστω 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l-GR" dirty="0" smtClean="0"/>
              <a:t>το ύψος του </a:t>
            </a:r>
            <a:r>
              <a:rPr lang="en-US" b="1" dirty="0" smtClean="0"/>
              <a:t>x</a:t>
            </a:r>
            <a:r>
              <a:rPr lang="en-US" dirty="0" smtClean="0"/>
              <a:t>.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Βάση επαγωγής</a:t>
            </a:r>
            <a:r>
              <a:rPr lang="en-US" dirty="0" smtClean="0"/>
              <a:t>: </a:t>
            </a:r>
            <a:r>
              <a:rPr lang="en-US" b="1" dirty="0" smtClean="0"/>
              <a:t>k=0</a:t>
            </a:r>
            <a:r>
              <a:rPr lang="en-US" dirty="0" smtClean="0"/>
              <a:t>. </a:t>
            </a:r>
            <a:endParaRPr lang="el-GR" dirty="0" smtClean="0"/>
          </a:p>
          <a:p>
            <a:pPr>
              <a:lnSpc>
                <a:spcPts val="2500"/>
              </a:lnSpc>
            </a:pPr>
            <a:endParaRPr lang="el-GR" dirty="0" smtClean="0"/>
          </a:p>
          <a:p>
            <a:pPr>
              <a:lnSpc>
                <a:spcPts val="2500"/>
              </a:lnSpc>
            </a:pPr>
            <a:r>
              <a:rPr lang="el-GR" dirty="0" smtClean="0"/>
              <a:t>Τότε ο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 smtClean="0"/>
              <a:t>φύλλο και επομένως το πλήθος των εσωτερικών κόμβων στο </a:t>
            </a:r>
            <a:r>
              <a:rPr lang="el-GR" dirty="0" err="1" smtClean="0"/>
              <a:t>υποδένδρο</a:t>
            </a:r>
            <a:r>
              <a:rPr lang="el-GR" dirty="0" smtClean="0"/>
              <a:t> με ρίζα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είναι 0.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81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34290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24 - Ευθεία γραμμή σύνδεσης"/>
          <p:cNvCxnSpPr>
            <a:stCxn id="16" idx="5"/>
            <a:endCxn id="24" idx="0"/>
          </p:cNvCxnSpPr>
          <p:nvPr/>
        </p:nvCxnSpPr>
        <p:spPr bwMode="auto">
          <a:xfrm>
            <a:off x="3384363" y="3384363"/>
            <a:ext cx="197037" cy="501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4 είναι ο 5. </a:t>
            </a:r>
          </a:p>
          <a:p>
            <a:r>
              <a:rPr lang="el-GR" sz="1600" dirty="0" smtClean="0"/>
              <a:t>Αντιγράφουμε το 5 στον κόμβο του 4.</a:t>
            </a:r>
          </a:p>
          <a:p>
            <a:endParaRPr lang="el-GR" sz="1600" dirty="0" smtClean="0"/>
          </a:p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3429000" y="4202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81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4 είναι ο 5. </a:t>
            </a:r>
          </a:p>
          <a:p>
            <a:r>
              <a:rPr lang="el-GR" sz="1600" dirty="0" smtClean="0"/>
              <a:t>Αντιγράφουμε το 5 στον κόμβο του 4.</a:t>
            </a:r>
          </a:p>
          <a:p>
            <a:endParaRPr lang="el-GR" sz="1600" dirty="0" smtClean="0"/>
          </a:p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διπλά μαύρος</a:t>
            </a:r>
            <a:r>
              <a:rPr lang="en-US" sz="1600" dirty="0" smtClean="0"/>
              <a:t>.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3200400" y="3810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3505200" y="3124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81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4 είναι ο 5. </a:t>
            </a:r>
          </a:p>
          <a:p>
            <a:r>
              <a:rPr lang="el-GR" sz="1600" dirty="0" smtClean="0"/>
              <a:t>Αντιγράφουμε το 5 στον κόμβο του 4.</a:t>
            </a:r>
          </a:p>
          <a:p>
            <a:endParaRPr lang="el-GR" sz="1600" dirty="0" smtClean="0"/>
          </a:p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διπλά μαύρος</a:t>
            </a:r>
            <a:r>
              <a:rPr lang="en-US" sz="1600" dirty="0" smtClean="0"/>
              <a:t>.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3200400" y="3810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3505200" y="3124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81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4 είναι ο 5. </a:t>
            </a:r>
          </a:p>
          <a:p>
            <a:r>
              <a:rPr lang="el-GR" sz="1600" dirty="0" smtClean="0"/>
              <a:t>Αντιγράφουμε το 5 στον κόμβο του 4.</a:t>
            </a:r>
          </a:p>
          <a:p>
            <a:endParaRPr lang="el-GR" sz="1600" dirty="0" smtClean="0"/>
          </a:p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διπλά μαύρος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διπλά μαύρος</a:t>
            </a:r>
            <a:r>
              <a:rPr lang="en-US" sz="1600" dirty="0" smtClean="0"/>
              <a:t>.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5334000" y="3048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3505200" y="3124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νέο </a:t>
            </a:r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4343400" y="2133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81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4 είναι ο 5. </a:t>
            </a:r>
          </a:p>
          <a:p>
            <a:r>
              <a:rPr lang="el-GR" sz="1600" dirty="0" smtClean="0"/>
              <a:t>Αντιγράφουμε το 5 στον κόμβο του 4.</a:t>
            </a:r>
          </a:p>
          <a:p>
            <a:endParaRPr lang="el-GR" sz="1600" dirty="0" smtClean="0"/>
          </a:p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διπλά μαύρος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διπλά μαύρος</a:t>
            </a:r>
            <a:r>
              <a:rPr lang="en-US" sz="1600" dirty="0" smtClean="0"/>
              <a:t>.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5334000" y="3048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27" name="26 - TextBox"/>
          <p:cNvSpPr txBox="1"/>
          <p:nvPr/>
        </p:nvSpPr>
        <p:spPr>
          <a:xfrm>
            <a:off x="3505200" y="31242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νέο </a:t>
            </a:r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4343400" y="2133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181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διάδοχος του 4 είναι ο 5. </a:t>
            </a:r>
          </a:p>
          <a:p>
            <a:r>
              <a:rPr lang="el-GR" sz="1600" dirty="0" smtClean="0"/>
              <a:t>Αντιγράφουμε το 5 στον κόμβο του 4.</a:t>
            </a:r>
          </a:p>
          <a:p>
            <a:endParaRPr lang="el-GR" sz="1600" dirty="0" smtClean="0"/>
          </a:p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διπλά μαύρος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διπλά μαύρος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</p:txBody>
      </p:sp>
      <p:sp>
        <p:nvSpPr>
          <p:cNvPr id="27" name="26 - TextBox"/>
          <p:cNvSpPr txBox="1"/>
          <p:nvPr/>
        </p:nvSpPr>
        <p:spPr>
          <a:xfrm>
            <a:off x="4343400" y="2133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νέο </a:t>
            </a:r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0" y="5791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600" dirty="0" smtClean="0"/>
              <a:t>Φθάσαμε στη ρίζα του δένδρου</a:t>
            </a:r>
            <a:r>
              <a:rPr lang="en-US" sz="1600" dirty="0" smtClean="0"/>
              <a:t>: </a:t>
            </a:r>
            <a:r>
              <a:rPr lang="el-GR" sz="1600" dirty="0" smtClean="0"/>
              <a:t>Αγνοούμε την επιπλέον μονάδα μαύρου χρώματος και ο αλγόριθμος τερματίζει.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486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</p:txBody>
      </p:sp>
      <p:sp>
        <p:nvSpPr>
          <p:cNvPr id="27" name="26 - TextBox"/>
          <p:cNvSpPr txBox="1"/>
          <p:nvPr/>
        </p:nvSpPr>
        <p:spPr>
          <a:xfrm>
            <a:off x="5562600" y="3886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486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μαύρος</a:t>
            </a:r>
            <a:r>
              <a:rPr lang="en-US" sz="1600" dirty="0" smtClean="0"/>
              <a:t>.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4267200" y="3886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5334000" y="3048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4864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μαύρος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l-GR" sz="1600" dirty="0" smtClean="0"/>
              <a:t>Ο αλγόριθμος τερματίζει.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4267200" y="38862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5334000" y="3048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791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Ο αλγόριθμος τερματίζει.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3200400" y="3810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Κοκκινόμαυρα 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Δένδρα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3071" name="Text Box 47"/>
          <p:cNvSpPr txBox="1">
            <a:spLocks noChangeArrowheads="1"/>
          </p:cNvSpPr>
          <p:nvPr/>
        </p:nvSpPr>
        <p:spPr bwMode="auto">
          <a:xfrm>
            <a:off x="315913" y="2209800"/>
            <a:ext cx="8066087" cy="641350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b="1" dirty="0"/>
              <a:t>Λήμμα</a:t>
            </a:r>
            <a:r>
              <a:rPr lang="en-US" b="1" dirty="0"/>
              <a:t>    </a:t>
            </a:r>
            <a:r>
              <a:rPr lang="el-GR" dirty="0"/>
              <a:t>Ένα </a:t>
            </a:r>
            <a:r>
              <a:rPr lang="el-GR" dirty="0" smtClean="0"/>
              <a:t>κοκκινόμαυρο </a:t>
            </a:r>
            <a:r>
              <a:rPr lang="el-GR" dirty="0"/>
              <a:t>δένδρο με </a:t>
            </a:r>
            <a:r>
              <a:rPr lang="en-US" dirty="0"/>
              <a:t>n </a:t>
            </a:r>
            <a:r>
              <a:rPr lang="el-GR" dirty="0"/>
              <a:t>εσωτερικούς κόμβους έχει ύψος το </a:t>
            </a:r>
          </a:p>
          <a:p>
            <a:r>
              <a:rPr lang="el-GR" dirty="0"/>
              <a:t>                πολύ</a:t>
            </a:r>
            <a:r>
              <a:rPr lang="el-GR" b="1" dirty="0"/>
              <a:t> </a:t>
            </a:r>
          </a:p>
        </p:txBody>
      </p:sp>
      <p:pic>
        <p:nvPicPr>
          <p:cNvPr id="513072" name="Picture 4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5175" y="2590800"/>
            <a:ext cx="108902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13074" name="Text Box 50"/>
          <p:cNvSpPr txBox="1">
            <a:spLocks noChangeArrowheads="1"/>
          </p:cNvSpPr>
          <p:nvPr/>
        </p:nvSpPr>
        <p:spPr bwMode="auto">
          <a:xfrm>
            <a:off x="304800" y="3048000"/>
            <a:ext cx="12144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Απόδειξη</a:t>
            </a:r>
          </a:p>
        </p:txBody>
      </p:sp>
      <p:sp>
        <p:nvSpPr>
          <p:cNvPr id="513075" name="Text Box 51"/>
          <p:cNvSpPr txBox="1">
            <a:spLocks noChangeArrowheads="1"/>
          </p:cNvSpPr>
          <p:nvPr/>
        </p:nvSpPr>
        <p:spPr bwMode="auto">
          <a:xfrm>
            <a:off x="1565275" y="3062288"/>
            <a:ext cx="73501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/>
              <a:t>Δείχνουμε ότι το </a:t>
            </a:r>
            <a:r>
              <a:rPr lang="el-GR" dirty="0" err="1" smtClean="0"/>
              <a:t>υποδένδρο</a:t>
            </a:r>
            <a:r>
              <a:rPr lang="el-GR" dirty="0" smtClean="0"/>
              <a:t> </a:t>
            </a:r>
            <a:r>
              <a:rPr lang="el-GR" dirty="0"/>
              <a:t>με ρίζα </a:t>
            </a:r>
            <a:r>
              <a:rPr lang="en-US" b="1" dirty="0"/>
              <a:t>x</a:t>
            </a:r>
            <a:r>
              <a:rPr lang="en-US" dirty="0"/>
              <a:t> </a:t>
            </a:r>
            <a:r>
              <a:rPr lang="el-GR" dirty="0"/>
              <a:t>έχει </a:t>
            </a:r>
            <a:r>
              <a:rPr lang="el-GR" dirty="0" smtClean="0"/>
              <a:t>τουλάχιστον</a:t>
            </a:r>
            <a:r>
              <a:rPr lang="en-US" dirty="0" smtClean="0"/>
              <a:t>                   </a:t>
            </a:r>
            <a:r>
              <a:rPr lang="el-GR" dirty="0" smtClean="0"/>
              <a:t>εσωτερικούς κόμβους.</a:t>
            </a:r>
          </a:p>
        </p:txBody>
      </p:sp>
      <p:sp useBgFill="1">
        <p:nvSpPr>
          <p:cNvPr id="54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457200" y="1492250"/>
            <a:ext cx="8534400" cy="369332"/>
          </a:xfrm>
          <a:prstGeom prst="rect">
            <a:avLst/>
          </a:prstGeom>
          <a:solidFill>
            <a:srgbClr val="FFC000">
              <a:alpha val="1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/>
              <a:t>b(x) </a:t>
            </a:r>
            <a:r>
              <a:rPr lang="en-US" dirty="0"/>
              <a:t>= </a:t>
            </a:r>
            <a:r>
              <a:rPr lang="el-GR" dirty="0"/>
              <a:t>πλήθος </a:t>
            </a:r>
            <a:r>
              <a:rPr lang="el-GR" dirty="0" smtClean="0"/>
              <a:t>μαύρων </a:t>
            </a:r>
            <a:r>
              <a:rPr lang="el-GR" dirty="0"/>
              <a:t>κόμβων </a:t>
            </a:r>
            <a:r>
              <a:rPr lang="el-GR" dirty="0" smtClean="0"/>
              <a:t>εκτός του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μέχρι</a:t>
            </a:r>
            <a:r>
              <a:rPr lang="en-US" dirty="0" smtClean="0"/>
              <a:t> </a:t>
            </a:r>
            <a:r>
              <a:rPr lang="el-GR" dirty="0" smtClean="0"/>
              <a:t>κάποιο </a:t>
            </a:r>
            <a:r>
              <a:rPr lang="el-GR" dirty="0"/>
              <a:t>καταληκτικό </a:t>
            </a:r>
            <a:r>
              <a:rPr lang="el-GR" dirty="0" smtClean="0"/>
              <a:t>κόμβο</a:t>
            </a:r>
            <a:r>
              <a:rPr lang="en-US" dirty="0" smtClean="0"/>
              <a:t> </a:t>
            </a:r>
            <a:r>
              <a:rPr lang="en-US" dirty="0" smtClean="0"/>
              <a:t>(null)</a:t>
            </a:r>
            <a:endParaRPr lang="el-GR" dirty="0"/>
          </a:p>
        </p:txBody>
      </p:sp>
      <p:sp>
        <p:nvSpPr>
          <p:cNvPr id="55" name="54 - TextBox"/>
          <p:cNvSpPr txBox="1"/>
          <p:nvPr/>
        </p:nvSpPr>
        <p:spPr>
          <a:xfrm>
            <a:off x="381000" y="1066800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Μαύρο ύψος κόμβου </a:t>
            </a:r>
            <a:r>
              <a:rPr lang="en-US" b="1" dirty="0" smtClean="0"/>
              <a:t>x</a:t>
            </a:r>
            <a:endParaRPr lang="el-GR" b="1" dirty="0"/>
          </a:p>
        </p:txBody>
      </p:sp>
      <p:pic>
        <p:nvPicPr>
          <p:cNvPr id="58" name="5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9290" y="3098292"/>
            <a:ext cx="940310" cy="254508"/>
          </a:xfrm>
          <a:prstGeom prst="rect">
            <a:avLst/>
          </a:prstGeom>
          <a:noFill/>
        </p:spPr>
      </p:pic>
      <p:sp>
        <p:nvSpPr>
          <p:cNvPr id="59" name="58 - Ορθογώνιο"/>
          <p:cNvSpPr/>
          <p:nvPr/>
        </p:nvSpPr>
        <p:spPr>
          <a:xfrm>
            <a:off x="304800" y="3810000"/>
            <a:ext cx="861060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Χρησιμοποιούμε επαγωγή ως προς το ύψος.</a:t>
            </a:r>
            <a:r>
              <a:rPr lang="en-US" dirty="0" smtClean="0"/>
              <a:t> </a:t>
            </a:r>
            <a:r>
              <a:rPr lang="el-GR" dirty="0" smtClean="0"/>
              <a:t>Έστω 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l-GR" dirty="0" smtClean="0"/>
              <a:t>το ύψος του </a:t>
            </a:r>
            <a:r>
              <a:rPr lang="en-US" b="1" dirty="0" smtClean="0"/>
              <a:t>x</a:t>
            </a:r>
            <a:r>
              <a:rPr lang="en-US" dirty="0" smtClean="0"/>
              <a:t>.</a:t>
            </a:r>
          </a:p>
        </p:txBody>
      </p:sp>
      <p:pic>
        <p:nvPicPr>
          <p:cNvPr id="14" name="13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43200" y="4698354"/>
            <a:ext cx="940820" cy="254646"/>
          </a:xfrm>
          <a:prstGeom prst="rect">
            <a:avLst/>
          </a:prstGeom>
          <a:noFill/>
          <a:ln/>
          <a:effectLst/>
        </p:spPr>
      </p:pic>
      <p:sp>
        <p:nvSpPr>
          <p:cNvPr id="15" name="14 - Ορθογώνιο"/>
          <p:cNvSpPr/>
          <p:nvPr/>
        </p:nvSpPr>
        <p:spPr>
          <a:xfrm>
            <a:off x="304800" y="4267200"/>
            <a:ext cx="85344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Επαγωγική υπόθεση</a:t>
            </a:r>
            <a:r>
              <a:rPr lang="en-US" dirty="0" smtClean="0"/>
              <a:t>: </a:t>
            </a:r>
            <a:r>
              <a:rPr lang="el-GR" dirty="0" smtClean="0"/>
              <a:t>Οποιοδήποτε υπ</a:t>
            </a:r>
            <a:r>
              <a:rPr lang="en-US" dirty="0" smtClean="0"/>
              <a:t>o</a:t>
            </a:r>
            <a:r>
              <a:rPr lang="el-GR" dirty="0" smtClean="0"/>
              <a:t>δένδρο με ρίζα κόμβο </a:t>
            </a:r>
            <a:r>
              <a:rPr lang="en-US" b="1" dirty="0" smtClean="0"/>
              <a:t>y</a:t>
            </a:r>
            <a:r>
              <a:rPr lang="el-GR" dirty="0" smtClean="0"/>
              <a:t> ύψους</a:t>
            </a:r>
            <a:r>
              <a:rPr lang="en-US" dirty="0" smtClean="0"/>
              <a:t> </a:t>
            </a:r>
            <a:r>
              <a:rPr lang="el-GR" dirty="0" smtClean="0"/>
              <a:t>μικρότερου του 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l-GR" dirty="0" smtClean="0"/>
              <a:t>έχει τουλάχιστον</a:t>
            </a:r>
            <a:r>
              <a:rPr lang="en-US" dirty="0" smtClean="0"/>
              <a:t>                  </a:t>
            </a:r>
            <a:r>
              <a:rPr lang="el-GR" dirty="0" smtClean="0"/>
              <a:t> εσωτερικούς κόμβους.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791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Ο αλγόριθμος τερματίζει.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019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3433718" y="3124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019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52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2β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 </a:t>
            </a:r>
          </a:p>
          <a:p>
            <a:r>
              <a:rPr lang="el-GR" sz="1600" dirty="0" smtClean="0"/>
              <a:t>ο </a:t>
            </a:r>
            <a:r>
              <a:rPr lang="en-US" sz="1600" dirty="0" smtClean="0"/>
              <a:t>w</a:t>
            </a:r>
            <a:r>
              <a:rPr lang="el-GR" sz="1600" dirty="0" smtClean="0"/>
              <a:t>.</a:t>
            </a:r>
            <a:r>
              <a:rPr lang="en-US" sz="1600" dirty="0" smtClean="0"/>
              <a:t>left </a:t>
            </a:r>
            <a:r>
              <a:rPr lang="el-GR" sz="1600" dirty="0" smtClean="0"/>
              <a:t>μαύρος και εκτελούμε δεξιά </a:t>
            </a:r>
            <a:r>
              <a:rPr lang="el-GR" sz="1600" dirty="0" smtClean="0"/>
              <a:t>περιστροφή </a:t>
            </a:r>
            <a:r>
              <a:rPr lang="el-GR" sz="1600" dirty="0" smtClean="0"/>
              <a:t>του </a:t>
            </a:r>
            <a:r>
              <a:rPr lang="en-US" sz="1600" dirty="0" smtClean="0"/>
              <a:t>w.</a:t>
            </a:r>
            <a:endParaRPr lang="el-GR" sz="1600" dirty="0" smtClean="0"/>
          </a:p>
        </p:txBody>
      </p:sp>
      <p:sp>
        <p:nvSpPr>
          <p:cNvPr id="15" name="14 - TextBox"/>
          <p:cNvSpPr txBox="1"/>
          <p:nvPr/>
        </p:nvSpPr>
        <p:spPr>
          <a:xfrm>
            <a:off x="5414918" y="3048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019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495800" y="30480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0"/>
            <a:endCxn id="21" idx="5"/>
          </p:cNvCxnSpPr>
          <p:nvPr/>
        </p:nvCxnSpPr>
        <p:spPr bwMode="auto">
          <a:xfrm flipH="1" flipV="1">
            <a:off x="4222563" y="2469963"/>
            <a:ext cx="4256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029200" y="3886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5"/>
            <a:endCxn id="32" idx="0"/>
          </p:cNvCxnSpPr>
          <p:nvPr/>
        </p:nvCxnSpPr>
        <p:spPr bwMode="auto">
          <a:xfrm>
            <a:off x="4755963" y="3308163"/>
            <a:ext cx="4256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2β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 </a:t>
            </a:r>
          </a:p>
          <a:p>
            <a:r>
              <a:rPr lang="el-GR" sz="1600" dirty="0" smtClean="0"/>
              <a:t>ο </a:t>
            </a:r>
            <a:r>
              <a:rPr lang="en-US" sz="1600" dirty="0" smtClean="0"/>
              <a:t>w</a:t>
            </a:r>
            <a:r>
              <a:rPr lang="el-GR" sz="1600" dirty="0" smtClean="0"/>
              <a:t>.</a:t>
            </a:r>
            <a:r>
              <a:rPr lang="en-US" sz="1600" dirty="0" smtClean="0"/>
              <a:t>left </a:t>
            </a:r>
            <a:r>
              <a:rPr lang="el-GR" sz="1600" dirty="0" smtClean="0"/>
              <a:t>μαύρος και εκτελούμε δεξιά </a:t>
            </a:r>
            <a:r>
              <a:rPr lang="el-GR" sz="1600" dirty="0" smtClean="0"/>
              <a:t>περιστροφή </a:t>
            </a:r>
            <a:r>
              <a:rPr lang="el-GR" sz="1600" dirty="0" smtClean="0"/>
              <a:t>του </a:t>
            </a:r>
            <a:r>
              <a:rPr lang="en-US" sz="1600" dirty="0" smtClean="0"/>
              <a:t>w.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Περίπτωση 2γ</a:t>
            </a:r>
            <a:r>
              <a:rPr lang="en-US" sz="1600" dirty="0" smtClean="0"/>
              <a:t>: </a:t>
            </a:r>
            <a:r>
              <a:rPr lang="el-GR" sz="1600" dirty="0" smtClean="0"/>
              <a:t>Ο w.</a:t>
            </a:r>
            <a:r>
              <a:rPr lang="en-US" sz="1600" dirty="0" smtClean="0"/>
              <a:t>right </a:t>
            </a:r>
            <a:r>
              <a:rPr lang="el-GR" sz="1600" dirty="0" smtClean="0"/>
              <a:t>γίνεται μαύρος, ο w μαύρος και ο </a:t>
            </a:r>
            <a:r>
              <a:rPr lang="en-US" sz="1600" dirty="0" smtClean="0"/>
              <a:t>p</a:t>
            </a:r>
            <a:r>
              <a:rPr lang="el-GR" sz="1600" dirty="0" smtClean="0"/>
              <a:t> μαύρος και εκτελούμε αριστερή περιστροφή του </a:t>
            </a:r>
            <a:r>
              <a:rPr lang="en-US" sz="1600" dirty="0" smtClean="0"/>
              <a:t>p</a:t>
            </a:r>
            <a:r>
              <a:rPr lang="el-GR" sz="1600" dirty="0" smtClean="0"/>
              <a:t>. Ο αλγόριθμος τερματίζει.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4953000" y="29718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νέο </a:t>
            </a:r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4419853" y="2145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01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κατά σειρά των κλειδιών  12  21  90  4  71  2  5</a:t>
            </a:r>
            <a:endParaRPr lang="el-GR" dirty="0"/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0198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495800" y="2438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32766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8" idx="3"/>
            <a:endCxn id="21" idx="0"/>
          </p:cNvCxnSpPr>
          <p:nvPr/>
        </p:nvCxnSpPr>
        <p:spPr bwMode="auto">
          <a:xfrm flipH="1">
            <a:off x="4114800" y="2698563"/>
            <a:ext cx="4256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029200" y="32766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5"/>
            <a:endCxn id="32" idx="0"/>
          </p:cNvCxnSpPr>
          <p:nvPr/>
        </p:nvCxnSpPr>
        <p:spPr bwMode="auto">
          <a:xfrm>
            <a:off x="4755963" y="2698563"/>
            <a:ext cx="4256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2β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 </a:t>
            </a:r>
          </a:p>
          <a:p>
            <a:r>
              <a:rPr lang="el-GR" sz="1600" dirty="0" smtClean="0"/>
              <a:t>ο </a:t>
            </a:r>
            <a:r>
              <a:rPr lang="en-US" sz="1600" dirty="0" smtClean="0"/>
              <a:t>w</a:t>
            </a:r>
            <a:r>
              <a:rPr lang="el-GR" sz="1600" dirty="0" smtClean="0"/>
              <a:t>.</a:t>
            </a:r>
            <a:r>
              <a:rPr lang="en-US" sz="1600" dirty="0" smtClean="0"/>
              <a:t>left </a:t>
            </a:r>
            <a:r>
              <a:rPr lang="el-GR" sz="1600" dirty="0" smtClean="0"/>
              <a:t>μαύρος και εκτελούμε δεξιά </a:t>
            </a:r>
            <a:r>
              <a:rPr lang="el-GR" sz="1600" dirty="0" smtClean="0"/>
              <a:t>περιστροφή </a:t>
            </a:r>
            <a:r>
              <a:rPr lang="el-GR" sz="1600" dirty="0" smtClean="0"/>
              <a:t>του </a:t>
            </a:r>
            <a:r>
              <a:rPr lang="en-US" sz="1600" dirty="0" smtClean="0"/>
              <a:t>w.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Περίπτωση 2γ</a:t>
            </a:r>
            <a:r>
              <a:rPr lang="en-US" sz="1600" dirty="0" smtClean="0"/>
              <a:t>: </a:t>
            </a:r>
            <a:r>
              <a:rPr lang="el-GR" sz="1600" dirty="0" smtClean="0"/>
              <a:t>Ο w.</a:t>
            </a:r>
            <a:r>
              <a:rPr lang="en-US" sz="1600" dirty="0" smtClean="0"/>
              <a:t>right </a:t>
            </a:r>
            <a:r>
              <a:rPr lang="el-GR" sz="1600" dirty="0" smtClean="0"/>
              <a:t>γίνεται μαύρος, ο w μαύρος και ο </a:t>
            </a:r>
            <a:r>
              <a:rPr lang="en-US" sz="1600" dirty="0" smtClean="0"/>
              <a:t>p</a:t>
            </a:r>
            <a:r>
              <a:rPr lang="el-GR" sz="1600" dirty="0" smtClean="0"/>
              <a:t> μαύρος και εκτελούμε αριστερή περιστροφή του </a:t>
            </a:r>
            <a:r>
              <a:rPr lang="en-US" sz="1600" dirty="0" smtClean="0"/>
              <a:t>p</a:t>
            </a:r>
            <a:r>
              <a:rPr lang="el-GR" sz="1600" dirty="0" smtClean="0"/>
              <a:t>. Ο αλγόριθμος τερματίζει.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Άλλο παράδειγμα</a:t>
            </a:r>
            <a:r>
              <a:rPr lang="en-US" dirty="0" smtClean="0"/>
              <a:t>: </a:t>
            </a:r>
            <a:r>
              <a:rPr lang="el-GR" dirty="0" smtClean="0"/>
              <a:t>Διαγραφή κατά σειρά των κλειδιών  </a:t>
            </a:r>
            <a:r>
              <a:rPr lang="en-US" dirty="0" smtClean="0"/>
              <a:t>5  2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943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2819400" y="3854637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0" name="19 - Ευθεία γραμμή σύνδεσης"/>
          <p:cNvCxnSpPr>
            <a:stCxn id="16" idx="3"/>
            <a:endCxn id="18" idx="0"/>
          </p:cNvCxnSpPr>
          <p:nvPr/>
        </p:nvCxnSpPr>
        <p:spPr bwMode="auto">
          <a:xfrm flipH="1">
            <a:off x="2971800" y="3384363"/>
            <a:ext cx="197037" cy="470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5</a:t>
            </a:r>
            <a:r>
              <a:rPr lang="en-US" sz="1600" dirty="0" smtClean="0"/>
              <a:t> </a:t>
            </a:r>
            <a:r>
              <a:rPr lang="el-GR" sz="1600" dirty="0" smtClean="0"/>
              <a:t>έχει ένα κόκκινο παιδί. </a:t>
            </a:r>
          </a:p>
          <a:p>
            <a:r>
              <a:rPr lang="el-GR" sz="1600" dirty="0" smtClean="0"/>
              <a:t>Διαγράφουμε τον 5 και κάνουμε τον 2 μαύρο αριστερό παιδί του 19</a:t>
            </a:r>
            <a:r>
              <a:rPr lang="en-US" sz="1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Άλλο παράδειγμα</a:t>
            </a:r>
            <a:r>
              <a:rPr lang="en-US" dirty="0" smtClean="0"/>
              <a:t>: </a:t>
            </a:r>
            <a:r>
              <a:rPr lang="el-GR" dirty="0" smtClean="0"/>
              <a:t>Διαγραφή κατά σειρά των κλειδιών  </a:t>
            </a:r>
            <a:r>
              <a:rPr lang="en-US" dirty="0" smtClean="0"/>
              <a:t>5  2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59436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5</a:t>
            </a:r>
            <a:r>
              <a:rPr lang="en-US" sz="1600" dirty="0" smtClean="0"/>
              <a:t> </a:t>
            </a:r>
            <a:r>
              <a:rPr lang="el-GR" sz="1600" dirty="0" smtClean="0"/>
              <a:t>έχει ένα κόκκινο παιδί. </a:t>
            </a:r>
          </a:p>
          <a:p>
            <a:r>
              <a:rPr lang="el-GR" sz="1600" dirty="0" smtClean="0"/>
              <a:t>Διαγράφουμε τον 5 και κάνουμε τον 2 μαύρο αριστερό παιδί του 19</a:t>
            </a:r>
            <a:r>
              <a:rPr lang="en-US" sz="1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Άλλο παράδειγμα</a:t>
            </a:r>
            <a:r>
              <a:rPr lang="en-US" dirty="0" smtClean="0"/>
              <a:t>: </a:t>
            </a:r>
            <a:r>
              <a:rPr lang="el-GR" dirty="0" smtClean="0"/>
              <a:t>Διαγραφή κατά σειρά των κλειδιών  </a:t>
            </a:r>
            <a:r>
              <a:rPr lang="en-US" dirty="0" smtClean="0"/>
              <a:t>5  2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172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48"/>
          <p:cNvSpPr>
            <a:spLocks noChangeArrowheads="1"/>
          </p:cNvSpPr>
          <p:nvPr/>
        </p:nvSpPr>
        <p:spPr bwMode="auto">
          <a:xfrm>
            <a:off x="3124200" y="3124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7" name="16 - Ευθεία γραμμή σύνδεσης"/>
          <p:cNvCxnSpPr>
            <a:stCxn id="21" idx="3"/>
            <a:endCxn id="16" idx="0"/>
          </p:cNvCxnSpPr>
          <p:nvPr/>
        </p:nvCxnSpPr>
        <p:spPr bwMode="auto">
          <a:xfrm flipH="1">
            <a:off x="3276600" y="2469963"/>
            <a:ext cx="730437" cy="6542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2743200" y="3048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Άλλο παράδειγμα</a:t>
            </a:r>
            <a:r>
              <a:rPr lang="en-US" dirty="0" smtClean="0"/>
              <a:t>: </a:t>
            </a:r>
            <a:r>
              <a:rPr lang="el-GR" dirty="0" smtClean="0"/>
              <a:t>Διαγραφή κατά σειρά των κλειδιών  </a:t>
            </a:r>
            <a:r>
              <a:rPr lang="en-US" dirty="0" smtClean="0"/>
              <a:t>5  2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2578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172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213163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3962400" y="22098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0"/>
            <a:endCxn id="21" idx="5"/>
          </p:cNvCxnSpPr>
          <p:nvPr/>
        </p:nvCxnSpPr>
        <p:spPr bwMode="auto">
          <a:xfrm flipH="1" flipV="1">
            <a:off x="4222563" y="2469963"/>
            <a:ext cx="882837" cy="5911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4953000" y="3061074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64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32" idx="3"/>
          </p:cNvCxnSpPr>
          <p:nvPr/>
        </p:nvCxnSpPr>
        <p:spPr bwMode="auto">
          <a:xfrm flipV="1">
            <a:off x="4800600" y="3321237"/>
            <a:ext cx="197037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</a:t>
            </a:r>
            <a:r>
              <a:rPr lang="en-US" sz="1600" dirty="0" smtClean="0"/>
              <a:t>1: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μαύρος,  </a:t>
            </a:r>
          </a:p>
          <a:p>
            <a:r>
              <a:rPr lang="el-GR" sz="1600" dirty="0" smtClean="0"/>
              <a:t>ο </a:t>
            </a:r>
            <a:r>
              <a:rPr lang="en-US" sz="1600" dirty="0" smtClean="0"/>
              <a:t>p </a:t>
            </a:r>
            <a:r>
              <a:rPr lang="el-GR" sz="1600" dirty="0" smtClean="0"/>
              <a:t>κόκκινος και εκτελούμε αριστερή περιστροφή του </a:t>
            </a:r>
            <a:r>
              <a:rPr lang="en-US" sz="1600" dirty="0" smtClean="0"/>
              <a:t>p.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5334000" y="30480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4343400" y="2221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1" name="1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81000" y="1219200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Άλλο παράδειγμα</a:t>
            </a:r>
            <a:r>
              <a:rPr lang="en-US" dirty="0" smtClean="0"/>
              <a:t>: </a:t>
            </a:r>
            <a:r>
              <a:rPr lang="el-GR" dirty="0" smtClean="0"/>
              <a:t>Διαγραφή κατά σειρά των κλειδιών  </a:t>
            </a:r>
            <a:r>
              <a:rPr lang="en-US" dirty="0" smtClean="0"/>
              <a:t>5  2</a:t>
            </a:r>
            <a:endParaRPr lang="el-GR" dirty="0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5638800" y="3200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71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- Βέλος προς τα κάτω"/>
          <p:cNvSpPr/>
          <p:nvPr/>
        </p:nvSpPr>
        <p:spPr bwMode="auto">
          <a:xfrm rot="10800000">
            <a:off x="6172200" y="1524000"/>
            <a:ext cx="228600" cy="228600"/>
          </a:xfrm>
          <a:prstGeom prst="downArrow">
            <a:avLst/>
          </a:prstGeom>
          <a:solidFill>
            <a:srgbClr val="FF99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48"/>
          <p:cNvSpPr>
            <a:spLocks noChangeArrowheads="1"/>
          </p:cNvSpPr>
          <p:nvPr/>
        </p:nvSpPr>
        <p:spPr bwMode="auto">
          <a:xfrm>
            <a:off x="4724400" y="3962400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52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4" idx="0"/>
            <a:endCxn id="32" idx="5"/>
          </p:cNvCxnSpPr>
          <p:nvPr/>
        </p:nvCxnSpPr>
        <p:spPr bwMode="auto">
          <a:xfrm flipH="1" flipV="1">
            <a:off x="5395185" y="2635437"/>
            <a:ext cx="396015" cy="564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4267200" y="3124200"/>
            <a:ext cx="304800" cy="3048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19</a:t>
            </a:r>
            <a:endParaRPr lang="el-GR" b="1" dirty="0">
              <a:latin typeface="Calibri" pitchFamily="34" charset="0"/>
            </a:endParaRPr>
          </a:p>
        </p:txBody>
      </p:sp>
      <p:cxnSp>
        <p:nvCxnSpPr>
          <p:cNvPr id="23" name="22 - Ευθεία γραμμή σύνδεσης"/>
          <p:cNvCxnSpPr>
            <a:stCxn id="32" idx="3"/>
            <a:endCxn id="21" idx="0"/>
          </p:cNvCxnSpPr>
          <p:nvPr/>
        </p:nvCxnSpPr>
        <p:spPr bwMode="auto">
          <a:xfrm flipH="1">
            <a:off x="4419600" y="2635437"/>
            <a:ext cx="760059" cy="488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Oval 48"/>
          <p:cNvSpPr>
            <a:spLocks noChangeArrowheads="1"/>
          </p:cNvSpPr>
          <p:nvPr/>
        </p:nvSpPr>
        <p:spPr bwMode="auto">
          <a:xfrm>
            <a:off x="5135022" y="2375274"/>
            <a:ext cx="304800" cy="3048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3" name="32 - Ευθεία γραμμή σύνδεσης"/>
          <p:cNvCxnSpPr>
            <a:stCxn id="8" idx="0"/>
            <a:endCxn id="21" idx="5"/>
          </p:cNvCxnSpPr>
          <p:nvPr/>
        </p:nvCxnSpPr>
        <p:spPr bwMode="auto">
          <a:xfrm flipH="1" flipV="1">
            <a:off x="4527363" y="3384363"/>
            <a:ext cx="349437" cy="578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29 - TextBox"/>
          <p:cNvSpPr txBox="1"/>
          <p:nvPr/>
        </p:nvSpPr>
        <p:spPr>
          <a:xfrm>
            <a:off x="0" y="2362200"/>
            <a:ext cx="281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Διαγράφουμε τον </a:t>
            </a:r>
            <a:r>
              <a:rPr lang="en-US" sz="1600" dirty="0" smtClean="0"/>
              <a:t>z.</a:t>
            </a:r>
          </a:p>
          <a:p>
            <a:endParaRPr lang="en-US" sz="1600" dirty="0" smtClean="0"/>
          </a:p>
          <a:p>
            <a:r>
              <a:rPr lang="el-GR" sz="1600" dirty="0" smtClean="0"/>
              <a:t>Περίπτωση </a:t>
            </a:r>
            <a:r>
              <a:rPr lang="en-US" sz="1600" dirty="0" smtClean="0"/>
              <a:t>1: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μαύρος,  </a:t>
            </a:r>
          </a:p>
          <a:p>
            <a:r>
              <a:rPr lang="el-GR" sz="1600" dirty="0" smtClean="0"/>
              <a:t>ο </a:t>
            </a:r>
            <a:r>
              <a:rPr lang="en-US" sz="1600" dirty="0" smtClean="0"/>
              <a:t>p </a:t>
            </a:r>
            <a:r>
              <a:rPr lang="el-GR" sz="1600" dirty="0" smtClean="0"/>
              <a:t>κόκκινος και εκτελούμε αριστερή περιστροφή του </a:t>
            </a:r>
            <a:r>
              <a:rPr lang="en-US" sz="1600" dirty="0" smtClean="0"/>
              <a:t>p.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Περίπτωση 2α</a:t>
            </a:r>
            <a:r>
              <a:rPr lang="en-US" sz="1600" dirty="0" smtClean="0"/>
              <a:t>:</a:t>
            </a:r>
          </a:p>
          <a:p>
            <a:r>
              <a:rPr lang="el-GR" sz="1600" dirty="0" smtClean="0"/>
              <a:t>Ο</a:t>
            </a:r>
            <a:r>
              <a:rPr lang="en-US" sz="1600" dirty="0" smtClean="0"/>
              <a:t> w</a:t>
            </a:r>
            <a:r>
              <a:rPr lang="el-GR" sz="1600" dirty="0" smtClean="0"/>
              <a:t> γίνεται κόκκινος, </a:t>
            </a:r>
            <a:endParaRPr lang="en-US" sz="1600" dirty="0" smtClean="0"/>
          </a:p>
          <a:p>
            <a:r>
              <a:rPr lang="el-GR" sz="1600" dirty="0" smtClean="0"/>
              <a:t>και ο </a:t>
            </a:r>
            <a:r>
              <a:rPr lang="en-US" sz="1600" dirty="0" smtClean="0"/>
              <a:t>p </a:t>
            </a:r>
            <a:r>
              <a:rPr lang="el-GR" sz="1600" dirty="0" smtClean="0"/>
              <a:t>μαύρος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l-GR" sz="1600" dirty="0" smtClean="0"/>
              <a:t>Ο αλγόριθμος τερματίζει.</a:t>
            </a:r>
            <a:endParaRPr lang="en-US" sz="1600" dirty="0" smtClean="0"/>
          </a:p>
        </p:txBody>
      </p:sp>
      <p:sp>
        <p:nvSpPr>
          <p:cNvPr id="26" name="25 - TextBox"/>
          <p:cNvSpPr txBox="1"/>
          <p:nvPr/>
        </p:nvSpPr>
        <p:spPr>
          <a:xfrm>
            <a:off x="5105400" y="39624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νέο </a:t>
            </a:r>
            <a:r>
              <a:rPr lang="en-US" dirty="0" smtClean="0"/>
              <a:t>w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3810000" y="30480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2 \lg(n+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81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2 \lg(n+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8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0795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0795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2^{b(x)}-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0461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z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510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z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510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z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510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2 \lg(n+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81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z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510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2^{b(x)}-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0461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z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510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2^{b(y)}-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0461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z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510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z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510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w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236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z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51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2 \lg(n+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81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2^{b(x)}-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0461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2^{b(y)}-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0461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(x)-1 \le b(y),b(z) \le b(x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7"/>
  <p:tag name="PICTUREFILESIZE" val="35829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0795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079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ge 2^{b(y)} -1 \ge 2^{b(x)-1}-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35787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2 \lg(n+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8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2^{b(x)}-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046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2^{b(y)}-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1046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(2^{b(y)}-1) + (2^{b(z)}-1) + 1 \ge 2^{b(x)-1} + 2^{b(x)-1} - 1 = 2^{b(x)} - 1 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0"/>
  <p:tag name="PICTUREFILESIZE" val="9775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O(\log{N}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9"/>
  <p:tag name="PICTUREFILESIZE" val="312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2 \lg(n+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5"/>
  <p:tag name="PICTUREFILESIZE" val="381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ge 2^{b(x)}-1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7"/>
  <p:tag name="PICTUREFILESIZE" val="1578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n \ge 2^{b}-1 \ge 2^{h/2}-1 \Rightarrow 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7"/>
  <p:tag name="PICTUREFILESIZE" val="577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 2^{h/2} \le n+1 \Rightarrow 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44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 h \le 2 \lg{(n+1)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5"/>
  <p:tag name="PICTUREFILESIZE" val="478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\ge h/2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"/>
  <p:tag name="PICTUREFILESIZE" val="10209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5"/>
  <p:tag name="PICTUREFILESIZE" val="10795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O(\log{N}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9"/>
  <p:tag name="PICTUREFILESIZE" val="3125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\Rightarrow O(\log 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9"/>
  <p:tag name="PICTUREFILESIZE" val="41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varepsilo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80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lph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amm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5118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22087</TotalTime>
  <Words>6662</Words>
  <Application>Microsoft Office PowerPoint</Application>
  <PresentationFormat>Προβολή στην οθόνη (4:3)</PresentationFormat>
  <Paragraphs>1573</Paragraphs>
  <Slides>101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101</vt:i4>
      </vt:variant>
    </vt:vector>
  </HeadingPairs>
  <TitlesOfParts>
    <vt:vector size="114" baseType="lpstr">
      <vt:lpstr>Arial</vt:lpstr>
      <vt:lpstr>Times New Roman</vt:lpstr>
      <vt:lpstr>cmmi10</vt:lpstr>
      <vt:lpstr>cmr10</vt:lpstr>
      <vt:lpstr>cmsy10orig</vt:lpstr>
      <vt:lpstr>cmmi7</vt:lpstr>
      <vt:lpstr>cmex10</vt:lpstr>
      <vt:lpstr>Lucida Console</vt:lpstr>
      <vt:lpstr>Calibri</vt:lpstr>
      <vt:lpstr>Symbol</vt:lpstr>
      <vt:lpstr>Wingdings</vt:lpstr>
      <vt:lpstr>Garamond</vt:lpstr>
      <vt:lpstr>Kant</vt:lpstr>
      <vt:lpstr>Ισορροπημένα Δένδρα</vt:lpstr>
      <vt:lpstr>Περιστροφές</vt:lpstr>
      <vt:lpstr>Περιστροφές</vt:lpstr>
      <vt:lpstr>Ισορροπημένα Δένδρα</vt:lpstr>
      <vt:lpstr>Κοκκινόμαυρα Δένδρα (red-black trees)</vt:lpstr>
      <vt:lpstr>Κοκκινόμαυρα Δένδρα (red-black trees)</vt:lpstr>
      <vt:lpstr>Κοκκινόμαυρα Δένδρα (red-black trees)</vt:lpstr>
      <vt:lpstr>Κοκκινόμαυρα Δένδρα</vt:lpstr>
      <vt:lpstr>Κοκκινόμαυρα Δένδρα</vt:lpstr>
      <vt:lpstr>Κοκκινόμαυρα Δένδρα</vt:lpstr>
      <vt:lpstr>Κοκκινόμαυρα Δένδρα</vt:lpstr>
      <vt:lpstr>Κοκκινόμαυρα Δένδρα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Εισαγωγή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  <vt:lpstr>Διαγραφή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834</cp:revision>
  <dcterms:created xsi:type="dcterms:W3CDTF">2005-02-17T20:55:19Z</dcterms:created>
  <dcterms:modified xsi:type="dcterms:W3CDTF">2013-11-26T13:42:48Z</dcterms:modified>
</cp:coreProperties>
</file>