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slides/slide49.xml" ContentType="application/vnd.openxmlformats-officedocument.presentationml.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s/slide58.xml" ContentType="application/vnd.openxmlformats-officedocument.presentationml.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handoutMasterIdLst>
    <p:handoutMasterId r:id="rId74"/>
  </p:handoutMasterIdLst>
  <p:sldIdLst>
    <p:sldId id="456" r:id="rId2"/>
    <p:sldId id="617" r:id="rId3"/>
    <p:sldId id="548" r:id="rId4"/>
    <p:sldId id="489" r:id="rId5"/>
    <p:sldId id="549" r:id="rId6"/>
    <p:sldId id="550" r:id="rId7"/>
    <p:sldId id="551" r:id="rId8"/>
    <p:sldId id="553" r:id="rId9"/>
    <p:sldId id="552" r:id="rId10"/>
    <p:sldId id="555" r:id="rId11"/>
    <p:sldId id="554" r:id="rId12"/>
    <p:sldId id="556" r:id="rId13"/>
    <p:sldId id="557" r:id="rId14"/>
    <p:sldId id="558" r:id="rId15"/>
    <p:sldId id="559" r:id="rId16"/>
    <p:sldId id="560" r:id="rId17"/>
    <p:sldId id="561" r:id="rId18"/>
    <p:sldId id="563" r:id="rId19"/>
    <p:sldId id="562" r:id="rId20"/>
    <p:sldId id="564" r:id="rId21"/>
    <p:sldId id="565" r:id="rId22"/>
    <p:sldId id="567" r:id="rId23"/>
    <p:sldId id="577" r:id="rId24"/>
    <p:sldId id="578" r:id="rId25"/>
    <p:sldId id="579" r:id="rId26"/>
    <p:sldId id="616" r:id="rId27"/>
    <p:sldId id="576" r:id="rId28"/>
    <p:sldId id="569" r:id="rId29"/>
    <p:sldId id="570" r:id="rId30"/>
    <p:sldId id="574" r:id="rId31"/>
    <p:sldId id="573" r:id="rId32"/>
    <p:sldId id="568" r:id="rId33"/>
    <p:sldId id="572" r:id="rId34"/>
    <p:sldId id="571" r:id="rId35"/>
    <p:sldId id="575" r:id="rId36"/>
    <p:sldId id="566" r:id="rId37"/>
    <p:sldId id="507" r:id="rId38"/>
    <p:sldId id="580" r:id="rId39"/>
    <p:sldId id="598" r:id="rId40"/>
    <p:sldId id="599" r:id="rId41"/>
    <p:sldId id="600" r:id="rId42"/>
    <p:sldId id="601" r:id="rId43"/>
    <p:sldId id="602" r:id="rId44"/>
    <p:sldId id="603" r:id="rId45"/>
    <p:sldId id="604" r:id="rId46"/>
    <p:sldId id="605" r:id="rId47"/>
    <p:sldId id="606" r:id="rId48"/>
    <p:sldId id="607" r:id="rId49"/>
    <p:sldId id="581" r:id="rId50"/>
    <p:sldId id="583" r:id="rId51"/>
    <p:sldId id="584" r:id="rId52"/>
    <p:sldId id="582" r:id="rId53"/>
    <p:sldId id="585" r:id="rId54"/>
    <p:sldId id="586" r:id="rId55"/>
    <p:sldId id="587" r:id="rId56"/>
    <p:sldId id="588" r:id="rId57"/>
    <p:sldId id="590" r:id="rId58"/>
    <p:sldId id="591" r:id="rId59"/>
    <p:sldId id="592" r:id="rId60"/>
    <p:sldId id="593" r:id="rId61"/>
    <p:sldId id="594" r:id="rId62"/>
    <p:sldId id="595" r:id="rId63"/>
    <p:sldId id="596" r:id="rId64"/>
    <p:sldId id="597" r:id="rId65"/>
    <p:sldId id="608" r:id="rId66"/>
    <p:sldId id="609" r:id="rId67"/>
    <p:sldId id="610" r:id="rId68"/>
    <p:sldId id="611" r:id="rId69"/>
    <p:sldId id="612" r:id="rId70"/>
    <p:sldId id="613" r:id="rId71"/>
    <p:sldId id="614" r:id="rId72"/>
    <p:sldId id="615" r:id="rId73"/>
  </p:sldIdLst>
  <p:sldSz cx="9144000" cy="6858000" type="screen4x3"/>
  <p:notesSz cx="6858000" cy="9144000"/>
  <p:embeddedFontLst>
    <p:embeddedFont>
      <p:font typeface="cmmi10" pitchFamily="34" charset="0"/>
      <p:regular r:id="rId75"/>
    </p:embeddedFont>
    <p:embeddedFont>
      <p:font typeface="cmr10" pitchFamily="34" charset="0"/>
      <p:regular r:id="rId76"/>
    </p:embeddedFont>
    <p:embeddedFont>
      <p:font typeface="cmsy10orig" pitchFamily="34" charset="0"/>
      <p:regular r:id="rId77"/>
    </p:embeddedFont>
    <p:embeddedFont>
      <p:font typeface="cmmi7" pitchFamily="34" charset="0"/>
      <p:regular r:id="rId78"/>
    </p:embeddedFont>
    <p:embeddedFont>
      <p:font typeface="cmex10" pitchFamily="34" charset="0"/>
      <p:regular r:id="rId79"/>
    </p:embeddedFont>
    <p:embeddedFont>
      <p:font typeface="Lucida Console" pitchFamily="49" charset="0"/>
      <p:regular r:id="rId80"/>
    </p:embeddedFont>
    <p:embeddedFont>
      <p:font typeface="Calibri" pitchFamily="34" charset="0"/>
      <p:regular r:id="rId81"/>
      <p:bold r:id="rId82"/>
      <p:italic r:id="rId83"/>
      <p:boldItalic r:id="rId84"/>
    </p:embeddedFont>
    <p:embeddedFont>
      <p:font typeface="Garamond" pitchFamily="18" charset="0"/>
      <p:regular r:id="rId85"/>
      <p:bold r:id="rId86"/>
      <p:italic r:id="rId87"/>
    </p:embeddedFont>
  </p:embeddedFontLst>
  <p:custDataLst>
    <p:tags r:id="rId8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9"/>
    <a:srgbClr val="FF6600"/>
    <a:srgbClr val="FF3300"/>
    <a:srgbClr val="3399FF"/>
    <a:srgbClr val="CC3300"/>
    <a:srgbClr val="FFC979"/>
    <a:srgbClr val="FFB547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5" autoAdjust="0"/>
    <p:restoredTop sz="98875" autoAdjust="0"/>
  </p:normalViewPr>
  <p:slideViewPr>
    <p:cSldViewPr>
      <p:cViewPr>
        <p:scale>
          <a:sx n="90" d="100"/>
          <a:sy n="90" d="100"/>
        </p:scale>
        <p:origin x="-13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font" Target="fonts/font10.fntdata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87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3734A1-D003-4450-9AE0-1EB2239FF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ECD9-B865-4673-880F-1E76E7615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CD68-31E7-46C4-A5A8-DDE9F155C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41B5-F7FB-4637-9BA7-C0AF6E6E1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DA56-F5AB-4300-9BAA-6A3213D50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0E4D-1E94-4A30-9752-E1BEA1D34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41560-14C3-4190-AF20-32736F1AF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F1D-A470-4DE1-B1F0-4357A94D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57D4-4ACF-4CCA-931D-A817559C9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0D36-4540-4A27-81BC-A65FB4E79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332AD-5CF4-45D0-AE45-38A702D50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FEBA-D4B8-4F57-9DD6-83912441E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9D814D1E-7752-4092-825B-D485351AA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tags" Target="../tags/tag52.xml"/><Relationship Id="rId21" Type="http://schemas.openxmlformats.org/officeDocument/2006/relationships/image" Target="../media/image16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tags" Target="../tags/tag51.xml"/><Relationship Id="rId16" Type="http://schemas.openxmlformats.org/officeDocument/2006/relationships/image" Target="../media/image3.png"/><Relationship Id="rId20" Type="http://schemas.openxmlformats.org/officeDocument/2006/relationships/image" Target="../media/image15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19.png"/><Relationship Id="rId5" Type="http://schemas.openxmlformats.org/officeDocument/2006/relationships/tags" Target="../tags/tag54.xml"/><Relationship Id="rId15" Type="http://schemas.openxmlformats.org/officeDocument/2006/relationships/image" Target="../media/image2.png"/><Relationship Id="rId23" Type="http://schemas.openxmlformats.org/officeDocument/2006/relationships/image" Target="../media/image18.png"/><Relationship Id="rId10" Type="http://schemas.openxmlformats.org/officeDocument/2006/relationships/tags" Target="../tags/tag59.xml"/><Relationship Id="rId19" Type="http://schemas.openxmlformats.org/officeDocument/2006/relationships/image" Target="../media/image14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7.png"/><Relationship Id="rId27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3.png"/><Relationship Id="rId18" Type="http://schemas.openxmlformats.org/officeDocument/2006/relationships/image" Target="../media/image22.png"/><Relationship Id="rId3" Type="http://schemas.openxmlformats.org/officeDocument/2006/relationships/tags" Target="../tags/tag65.xml"/><Relationship Id="rId21" Type="http://schemas.openxmlformats.org/officeDocument/2006/relationships/image" Target="../media/image24.png"/><Relationship Id="rId7" Type="http://schemas.openxmlformats.org/officeDocument/2006/relationships/tags" Target="../tags/tag69.xml"/><Relationship Id="rId12" Type="http://schemas.openxmlformats.org/officeDocument/2006/relationships/image" Target="../media/image2.png"/><Relationship Id="rId17" Type="http://schemas.openxmlformats.org/officeDocument/2006/relationships/image" Target="../media/image15.png"/><Relationship Id="rId2" Type="http://schemas.openxmlformats.org/officeDocument/2006/relationships/tags" Target="../tags/tag64.xml"/><Relationship Id="rId16" Type="http://schemas.openxmlformats.org/officeDocument/2006/relationships/image" Target="../media/image14.png"/><Relationship Id="rId20" Type="http://schemas.openxmlformats.org/officeDocument/2006/relationships/image" Target="../media/image23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15" Type="http://schemas.openxmlformats.org/officeDocument/2006/relationships/image" Target="../media/image13.png"/><Relationship Id="rId10" Type="http://schemas.openxmlformats.org/officeDocument/2006/relationships/tags" Target="../tags/tag72.xml"/><Relationship Id="rId19" Type="http://schemas.openxmlformats.org/officeDocument/2006/relationships/image" Target="../media/image9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2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88.xml"/><Relationship Id="rId21" Type="http://schemas.openxmlformats.org/officeDocument/2006/relationships/image" Target="../media/image9.png"/><Relationship Id="rId7" Type="http://schemas.openxmlformats.org/officeDocument/2006/relationships/tags" Target="../tags/tag9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2.png"/><Relationship Id="rId2" Type="http://schemas.openxmlformats.org/officeDocument/2006/relationships/tags" Target="../tags/tag87.xml"/><Relationship Id="rId16" Type="http://schemas.openxmlformats.org/officeDocument/2006/relationships/image" Target="../media/image31.png"/><Relationship Id="rId20" Type="http://schemas.openxmlformats.org/officeDocument/2006/relationships/image" Target="../media/image10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image" Target="../media/image30.png"/><Relationship Id="rId10" Type="http://schemas.openxmlformats.org/officeDocument/2006/relationships/tags" Target="../tags/tag95.xml"/><Relationship Id="rId19" Type="http://schemas.openxmlformats.org/officeDocument/2006/relationships/image" Target="../media/image34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image" Target="../media/image28.png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34" Type="http://schemas.openxmlformats.org/officeDocument/2006/relationships/image" Target="../media/image10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4.png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29" Type="http://schemas.openxmlformats.org/officeDocument/2006/relationships/image" Target="../media/image31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image" Target="../media/image33.png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image" Target="../media/image9.png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31" Type="http://schemas.openxmlformats.org/officeDocument/2006/relationships/image" Target="../media/image32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image" Target="../media/image29.png"/><Relationship Id="rId30" Type="http://schemas.openxmlformats.org/officeDocument/2006/relationships/image" Target="../media/image30.png"/><Relationship Id="rId35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image" Target="../media/image28.png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34" Type="http://schemas.openxmlformats.org/officeDocument/2006/relationships/image" Target="../media/image10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image" Target="../media/image30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image" Target="../media/image34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image" Target="../media/image31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33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image" Target="../media/image28.png"/><Relationship Id="rId3" Type="http://schemas.openxmlformats.org/officeDocument/2006/relationships/tags" Target="../tags/tag147.xml"/><Relationship Id="rId21" Type="http://schemas.openxmlformats.org/officeDocument/2006/relationships/tags" Target="../tags/tag165.xml"/><Relationship Id="rId34" Type="http://schemas.openxmlformats.org/officeDocument/2006/relationships/image" Target="../media/image4.png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0.png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tags" Target="../tags/tag164.xml"/><Relationship Id="rId29" Type="http://schemas.openxmlformats.org/officeDocument/2006/relationships/image" Target="../media/image32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tags" Target="../tags/tag168.xml"/><Relationship Id="rId32" Type="http://schemas.openxmlformats.org/officeDocument/2006/relationships/image" Target="../media/image9.png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image" Target="../media/image31.png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31" Type="http://schemas.openxmlformats.org/officeDocument/2006/relationships/image" Target="../media/image34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image" Target="../media/image29.png"/><Relationship Id="rId30" Type="http://schemas.openxmlformats.org/officeDocument/2006/relationships/image" Target="../media/image33.png"/><Relationship Id="rId35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171.xml"/><Relationship Id="rId21" Type="http://schemas.openxmlformats.org/officeDocument/2006/relationships/image" Target="../media/image9.png"/><Relationship Id="rId7" Type="http://schemas.openxmlformats.org/officeDocument/2006/relationships/tags" Target="../tags/tag17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2.png"/><Relationship Id="rId2" Type="http://schemas.openxmlformats.org/officeDocument/2006/relationships/tags" Target="../tags/tag170.xml"/><Relationship Id="rId16" Type="http://schemas.openxmlformats.org/officeDocument/2006/relationships/image" Target="../media/image34.png"/><Relationship Id="rId20" Type="http://schemas.openxmlformats.org/officeDocument/2006/relationships/image" Target="../media/image10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image" Target="../media/image31.png"/><Relationship Id="rId10" Type="http://schemas.openxmlformats.org/officeDocument/2006/relationships/tags" Target="../tags/tag178.xml"/><Relationship Id="rId19" Type="http://schemas.openxmlformats.org/officeDocument/2006/relationships/image" Target="../media/image30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182.xml"/><Relationship Id="rId21" Type="http://schemas.openxmlformats.org/officeDocument/2006/relationships/image" Target="../media/image9.png"/><Relationship Id="rId7" Type="http://schemas.openxmlformats.org/officeDocument/2006/relationships/tags" Target="../tags/tag18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2.png"/><Relationship Id="rId2" Type="http://schemas.openxmlformats.org/officeDocument/2006/relationships/tags" Target="../tags/tag181.xml"/><Relationship Id="rId16" Type="http://schemas.openxmlformats.org/officeDocument/2006/relationships/image" Target="../media/image34.png"/><Relationship Id="rId20" Type="http://schemas.openxmlformats.org/officeDocument/2006/relationships/image" Target="../media/image10.pn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image" Target="../media/image31.png"/><Relationship Id="rId10" Type="http://schemas.openxmlformats.org/officeDocument/2006/relationships/tags" Target="../tags/tag189.xml"/><Relationship Id="rId19" Type="http://schemas.openxmlformats.org/officeDocument/2006/relationships/image" Target="../media/image30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tags" Target="../tags/tag216.xml"/><Relationship Id="rId39" Type="http://schemas.openxmlformats.org/officeDocument/2006/relationships/image" Target="../media/image29.png"/><Relationship Id="rId3" Type="http://schemas.openxmlformats.org/officeDocument/2006/relationships/tags" Target="../tags/tag193.xml"/><Relationship Id="rId21" Type="http://schemas.openxmlformats.org/officeDocument/2006/relationships/tags" Target="../tags/tag211.xml"/><Relationship Id="rId34" Type="http://schemas.openxmlformats.org/officeDocument/2006/relationships/tags" Target="../tags/tag224.xml"/><Relationship Id="rId42" Type="http://schemas.openxmlformats.org/officeDocument/2006/relationships/image" Target="../media/image32.png"/><Relationship Id="rId47" Type="http://schemas.openxmlformats.org/officeDocument/2006/relationships/image" Target="../media/image9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33" Type="http://schemas.openxmlformats.org/officeDocument/2006/relationships/tags" Target="../tags/tag223.xml"/><Relationship Id="rId38" Type="http://schemas.openxmlformats.org/officeDocument/2006/relationships/image" Target="../media/image28.png"/><Relationship Id="rId46" Type="http://schemas.openxmlformats.org/officeDocument/2006/relationships/image" Target="../media/image10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29" Type="http://schemas.openxmlformats.org/officeDocument/2006/relationships/tags" Target="../tags/tag219.xml"/><Relationship Id="rId41" Type="http://schemas.openxmlformats.org/officeDocument/2006/relationships/image" Target="../media/image34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tags" Target="../tags/tag222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1.png"/><Relationship Id="rId45" Type="http://schemas.openxmlformats.org/officeDocument/2006/relationships/image" Target="../media/image4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36" Type="http://schemas.openxmlformats.org/officeDocument/2006/relationships/tags" Target="../tags/tag226.xml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tags" Target="../tags/tag221.xml"/><Relationship Id="rId44" Type="http://schemas.openxmlformats.org/officeDocument/2006/relationships/image" Target="../media/image30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Relationship Id="rId35" Type="http://schemas.openxmlformats.org/officeDocument/2006/relationships/tags" Target="../tags/tag225.xml"/><Relationship Id="rId4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tags" Target="../tags/tag252.xml"/><Relationship Id="rId39" Type="http://schemas.openxmlformats.org/officeDocument/2006/relationships/image" Target="../media/image29.png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34" Type="http://schemas.openxmlformats.org/officeDocument/2006/relationships/tags" Target="../tags/tag260.xml"/><Relationship Id="rId42" Type="http://schemas.openxmlformats.org/officeDocument/2006/relationships/image" Target="../media/image32.png"/><Relationship Id="rId47" Type="http://schemas.openxmlformats.org/officeDocument/2006/relationships/image" Target="../media/image9.pn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33" Type="http://schemas.openxmlformats.org/officeDocument/2006/relationships/tags" Target="../tags/tag259.xml"/><Relationship Id="rId38" Type="http://schemas.openxmlformats.org/officeDocument/2006/relationships/image" Target="../media/image28.png"/><Relationship Id="rId46" Type="http://schemas.openxmlformats.org/officeDocument/2006/relationships/image" Target="../media/image10.pn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tags" Target="../tags/tag255.xml"/><Relationship Id="rId41" Type="http://schemas.openxmlformats.org/officeDocument/2006/relationships/image" Target="../media/image34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32" Type="http://schemas.openxmlformats.org/officeDocument/2006/relationships/tags" Target="../tags/tag258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1.png"/><Relationship Id="rId45" Type="http://schemas.openxmlformats.org/officeDocument/2006/relationships/image" Target="../media/image4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36" Type="http://schemas.openxmlformats.org/officeDocument/2006/relationships/tags" Target="../tags/tag262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tags" Target="../tags/tag257.xml"/><Relationship Id="rId44" Type="http://schemas.openxmlformats.org/officeDocument/2006/relationships/image" Target="../media/image30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tags" Target="../tags/tag256.xml"/><Relationship Id="rId35" Type="http://schemas.openxmlformats.org/officeDocument/2006/relationships/tags" Target="../tags/tag261.xml"/><Relationship Id="rId4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9" Type="http://schemas.openxmlformats.org/officeDocument/2006/relationships/image" Target="../media/image29.png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34" Type="http://schemas.openxmlformats.org/officeDocument/2006/relationships/tags" Target="../tags/tag296.xml"/><Relationship Id="rId42" Type="http://schemas.openxmlformats.org/officeDocument/2006/relationships/image" Target="../media/image32.png"/><Relationship Id="rId47" Type="http://schemas.openxmlformats.org/officeDocument/2006/relationships/image" Target="../media/image9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33" Type="http://schemas.openxmlformats.org/officeDocument/2006/relationships/tags" Target="../tags/tag295.xml"/><Relationship Id="rId38" Type="http://schemas.openxmlformats.org/officeDocument/2006/relationships/image" Target="../media/image28.png"/><Relationship Id="rId46" Type="http://schemas.openxmlformats.org/officeDocument/2006/relationships/image" Target="../media/image10.pn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tags" Target="../tags/tag291.xml"/><Relationship Id="rId41" Type="http://schemas.openxmlformats.org/officeDocument/2006/relationships/image" Target="../media/image34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tags" Target="../tags/tag29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1.png"/><Relationship Id="rId45" Type="http://schemas.openxmlformats.org/officeDocument/2006/relationships/image" Target="../media/image4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tags" Target="../tags/tag290.xml"/><Relationship Id="rId36" Type="http://schemas.openxmlformats.org/officeDocument/2006/relationships/tags" Target="../tags/tag298.xml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tags" Target="../tags/tag293.xml"/><Relationship Id="rId44" Type="http://schemas.openxmlformats.org/officeDocument/2006/relationships/image" Target="../media/image30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tags" Target="../tags/tag292.xml"/><Relationship Id="rId35" Type="http://schemas.openxmlformats.org/officeDocument/2006/relationships/tags" Target="../tags/tag297.xml"/><Relationship Id="rId4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image" Target="../media/image36.pn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image" Target="../media/image40.png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image" Target="../media/image39.png"/><Relationship Id="rId2" Type="http://schemas.openxmlformats.org/officeDocument/2006/relationships/tags" Target="../tags/tag303.xml"/><Relationship Id="rId16" Type="http://schemas.openxmlformats.org/officeDocument/2006/relationships/image" Target="../media/image43.png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image" Target="../media/image38.png"/><Relationship Id="rId5" Type="http://schemas.openxmlformats.org/officeDocument/2006/relationships/tags" Target="../tags/tag306.xml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tags" Target="../tags/tag30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312.xml"/><Relationship Id="rId7" Type="http://schemas.openxmlformats.org/officeDocument/2006/relationships/image" Target="../media/image37.pn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4.xml"/><Relationship Id="rId10" Type="http://schemas.openxmlformats.org/officeDocument/2006/relationships/image" Target="../media/image40.png"/><Relationship Id="rId4" Type="http://schemas.openxmlformats.org/officeDocument/2006/relationships/tags" Target="../tags/tag313.xml"/><Relationship Id="rId9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http://www.cs.jhu.edu/~goodrich/dsa/trees/avltree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image" Target="../media/image30.png"/><Relationship Id="rId3" Type="http://schemas.openxmlformats.org/officeDocument/2006/relationships/tags" Target="../tags/tag321.xml"/><Relationship Id="rId21" Type="http://schemas.openxmlformats.org/officeDocument/2006/relationships/tags" Target="../tags/tag339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image" Target="../media/image29.png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29" Type="http://schemas.openxmlformats.org/officeDocument/2006/relationships/image" Target="../media/image33.png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image" Target="../media/image28.png"/><Relationship Id="rId32" Type="http://schemas.openxmlformats.org/officeDocument/2006/relationships/image" Target="../media/image9.png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2.png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image" Target="../media/image10.png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image" Target="../media/image31.png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4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7" Type="http://schemas.openxmlformats.org/officeDocument/2006/relationships/image" Target="../media/image31.png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349.xml"/><Relationship Id="rId7" Type="http://schemas.openxmlformats.org/officeDocument/2006/relationships/image" Target="../media/image31.png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7" Type="http://schemas.openxmlformats.org/officeDocument/2006/relationships/image" Target="../media/image28.png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7" Type="http://schemas.openxmlformats.org/officeDocument/2006/relationships/image" Target="../media/image28.png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7" Type="http://schemas.openxmlformats.org/officeDocument/2006/relationships/image" Target="../media/image28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5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16.xml"/><Relationship Id="rId16" Type="http://schemas.openxmlformats.org/officeDocument/2006/relationships/image" Target="../media/image8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3.png"/><Relationship Id="rId5" Type="http://schemas.openxmlformats.org/officeDocument/2006/relationships/tags" Target="../tags/tag19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3.png"/><Relationship Id="rId26" Type="http://schemas.openxmlformats.org/officeDocument/2006/relationships/image" Target="../media/image15.png"/><Relationship Id="rId3" Type="http://schemas.openxmlformats.org/officeDocument/2006/relationships/tags" Target="../tags/tag25.xml"/><Relationship Id="rId21" Type="http://schemas.openxmlformats.org/officeDocument/2006/relationships/image" Target="../media/image11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2.png"/><Relationship Id="rId25" Type="http://schemas.openxmlformats.org/officeDocument/2006/relationships/image" Target="../media/image14.png"/><Relationship Id="rId2" Type="http://schemas.openxmlformats.org/officeDocument/2006/relationships/tags" Target="../tags/tag2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13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12.png"/><Relationship Id="rId10" Type="http://schemas.openxmlformats.org/officeDocument/2006/relationships/tags" Target="../tags/tag32.xml"/><Relationship Id="rId19" Type="http://schemas.openxmlformats.org/officeDocument/2006/relationships/image" Target="../media/image4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.png"/><Relationship Id="rId3" Type="http://schemas.openxmlformats.org/officeDocument/2006/relationships/tags" Target="../tags/tag40.xml"/><Relationship Id="rId21" Type="http://schemas.openxmlformats.org/officeDocument/2006/relationships/image" Target="../media/image17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image" Target="../media/image13.png"/><Relationship Id="rId25" Type="http://schemas.openxmlformats.org/officeDocument/2006/relationships/image" Target="../media/image9.png"/><Relationship Id="rId2" Type="http://schemas.openxmlformats.org/officeDocument/2006/relationships/tags" Target="../tags/tag39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20.png"/><Relationship Id="rId5" Type="http://schemas.openxmlformats.org/officeDocument/2006/relationships/tags" Target="../tags/tag42.xml"/><Relationship Id="rId15" Type="http://schemas.openxmlformats.org/officeDocument/2006/relationships/image" Target="../media/image3.png"/><Relationship Id="rId23" Type="http://schemas.openxmlformats.org/officeDocument/2006/relationships/image" Target="../media/image19.png"/><Relationship Id="rId10" Type="http://schemas.openxmlformats.org/officeDocument/2006/relationships/tags" Target="../tags/tag47.xml"/><Relationship Id="rId19" Type="http://schemas.openxmlformats.org/officeDocument/2006/relationships/image" Target="../media/image15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2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4"/>
          <p:cNvSpPr>
            <a:spLocks noChangeArrowheads="1"/>
          </p:cNvSpPr>
          <p:nvPr/>
        </p:nvSpPr>
        <p:spPr bwMode="auto">
          <a:xfrm>
            <a:off x="1219200" y="1752600"/>
            <a:ext cx="6019800" cy="838200"/>
          </a:xfrm>
          <a:prstGeom prst="rect">
            <a:avLst/>
          </a:prstGeom>
          <a:solidFill>
            <a:srgbClr val="FF6600">
              <a:alpha val="1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4" name="Rectangle 34"/>
          <p:cNvSpPr>
            <a:spLocks noChangeArrowheads="1"/>
          </p:cNvSpPr>
          <p:nvPr/>
        </p:nvSpPr>
        <p:spPr bwMode="auto">
          <a:xfrm>
            <a:off x="1219200" y="4343400"/>
            <a:ext cx="6248400" cy="83820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Ισορροπημένα Δένδρα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078" name="Text Box 29"/>
          <p:cNvSpPr txBox="1">
            <a:spLocks noChangeArrowheads="1"/>
          </p:cNvSpPr>
          <p:nvPr/>
        </p:nvSpPr>
        <p:spPr bwMode="auto">
          <a:xfrm>
            <a:off x="1304925" y="1752600"/>
            <a:ext cx="573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Μπορούμε να επιτύχουμε                    χρόνο εκτέλεσης</a:t>
            </a:r>
            <a:endParaRPr lang="el-GR" dirty="0"/>
          </a:p>
        </p:txBody>
      </p:sp>
      <p:pic>
        <p:nvPicPr>
          <p:cNvPr id="3079" name="Picture 3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0675" y="1828800"/>
            <a:ext cx="990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0" name="Text Box 33"/>
          <p:cNvSpPr txBox="1">
            <a:spLocks noChangeArrowheads="1"/>
          </p:cNvSpPr>
          <p:nvPr/>
        </p:nvSpPr>
        <p:spPr bwMode="auto">
          <a:xfrm>
            <a:off x="1295400" y="2147888"/>
            <a:ext cx="22608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για κάθε λειτουργία</a:t>
            </a:r>
            <a:r>
              <a:rPr lang="en-US" dirty="0" smtClean="0"/>
              <a:t>;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8" name="7 - Βέλος προς τα κάτω"/>
          <p:cNvSpPr/>
          <p:nvPr/>
        </p:nvSpPr>
        <p:spPr bwMode="auto">
          <a:xfrm>
            <a:off x="4038600" y="3200400"/>
            <a:ext cx="381000" cy="609600"/>
          </a:xfrm>
          <a:prstGeom prst="downArrow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82" name="8 - TextBox"/>
          <p:cNvSpPr txBox="1">
            <a:spLocks noChangeArrowheads="1"/>
          </p:cNvSpPr>
          <p:nvPr/>
        </p:nvSpPr>
        <p:spPr bwMode="auto">
          <a:xfrm>
            <a:off x="1219200" y="4419600"/>
            <a:ext cx="637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Ισορροπημένο δένδρο </a:t>
            </a:r>
            <a:r>
              <a:rPr lang="en-US"/>
              <a:t>:  </a:t>
            </a:r>
            <a:r>
              <a:rPr lang="el-GR"/>
              <a:t>Διατηρεί ύψος                   μετά από</a:t>
            </a:r>
          </a:p>
        </p:txBody>
      </p:sp>
      <p:pic>
        <p:nvPicPr>
          <p:cNvPr id="3083" name="Picture 3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495800"/>
            <a:ext cx="990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4" name="10 - Ορθογώνιο"/>
          <p:cNvSpPr>
            <a:spLocks noChangeArrowheads="1"/>
          </p:cNvSpPr>
          <p:nvPr/>
        </p:nvSpPr>
        <p:spPr bwMode="auto">
          <a:xfrm>
            <a:off x="3709988" y="4800600"/>
            <a:ext cx="2919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κάθε εισαγωγή ή διαγραφή</a:t>
            </a:r>
          </a:p>
        </p:txBody>
      </p:sp>
      <p:sp useBgFill="1">
        <p:nvSpPr>
          <p:cNvPr id="308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457200" y="2221468"/>
            <a:ext cx="682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Δένδρο </a:t>
            </a:r>
            <a:r>
              <a:rPr lang="en-US" dirty="0" smtClean="0"/>
              <a:t>AVL:  </a:t>
            </a:r>
            <a:r>
              <a:rPr lang="el-GR" dirty="0" smtClean="0"/>
              <a:t>Διατηρεί τη</a:t>
            </a:r>
            <a:r>
              <a:rPr lang="en-US" dirty="0" smtClean="0"/>
              <a:t> </a:t>
            </a:r>
            <a:r>
              <a:rPr lang="el-GR" dirty="0" smtClean="0"/>
              <a:t>συνθήκη </a:t>
            </a:r>
            <a:r>
              <a:rPr lang="en-US" dirty="0" smtClean="0"/>
              <a:t>                      </a:t>
            </a:r>
            <a:r>
              <a:rPr lang="el-GR" dirty="0" smtClean="0"/>
              <a:t>σε κάθε κόμβο </a:t>
            </a:r>
            <a:r>
              <a:rPr lang="en-US" b="1" dirty="0" smtClean="0"/>
              <a:t>x</a:t>
            </a:r>
            <a:endParaRPr lang="el-GR" dirty="0"/>
          </a:p>
        </p:txBody>
      </p:sp>
      <p:sp>
        <p:nvSpPr>
          <p:cNvPr id="54" name="53 - TextBox"/>
          <p:cNvSpPr txBox="1"/>
          <p:nvPr/>
        </p:nvSpPr>
        <p:spPr>
          <a:xfrm>
            <a:off x="1851813" y="2667000"/>
            <a:ext cx="69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Δηλαδή τα ύψη των δύο παιδιών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διαφέρουν το πολύ κατά 1</a:t>
            </a:r>
            <a:endParaRPr lang="el-GR" dirty="0"/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3238" y="1626131"/>
            <a:ext cx="4571626" cy="278869"/>
          </a:xfrm>
          <a:prstGeom prst="rect">
            <a:avLst/>
          </a:prstGeom>
          <a:noFill/>
          <a:ln/>
          <a:effectLst/>
        </p:spPr>
      </p:pic>
      <p:sp>
        <p:nvSpPr>
          <p:cNvPr id="83" name="82 - TextBox"/>
          <p:cNvSpPr txBox="1"/>
          <p:nvPr/>
        </p:nvSpPr>
        <p:spPr>
          <a:xfrm>
            <a:off x="457200" y="1143024"/>
            <a:ext cx="590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Συντελεστής ισορροπίας (</a:t>
            </a:r>
            <a:r>
              <a:rPr lang="en-US" dirty="0" smtClean="0"/>
              <a:t>balance factor)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κόμβου </a:t>
            </a:r>
            <a:r>
              <a:rPr lang="en-US" b="1" dirty="0" smtClean="0"/>
              <a:t>x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6" name="8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65186" y="2311931"/>
            <a:ext cx="1168814" cy="278869"/>
          </a:xfrm>
          <a:prstGeom prst="rect">
            <a:avLst/>
          </a:prstGeom>
          <a:noFill/>
          <a:ln/>
          <a:effectLst/>
        </p:spPr>
      </p:pic>
      <p:pic>
        <p:nvPicPr>
          <p:cNvPr id="41" name="4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52908" y="3429000"/>
            <a:ext cx="583694" cy="254508"/>
          </a:xfrm>
          <a:prstGeom prst="rect">
            <a:avLst/>
          </a:prstGeom>
          <a:noFill/>
          <a:ln/>
          <a:effectLst/>
        </p:spPr>
      </p:pic>
      <p:sp>
        <p:nvSpPr>
          <p:cNvPr id="42" name="41 - TextBox"/>
          <p:cNvSpPr txBox="1"/>
          <p:nvPr/>
        </p:nvSpPr>
        <p:spPr>
          <a:xfrm>
            <a:off x="365002" y="3352800"/>
            <a:ext cx="700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Έστω             ελάχιστος αριθμός κόμβων σε </a:t>
            </a:r>
            <a:r>
              <a:rPr lang="en-US" dirty="0" smtClean="0"/>
              <a:t>AVL </a:t>
            </a:r>
            <a:r>
              <a:rPr lang="el-GR" dirty="0" smtClean="0"/>
              <a:t>δένδρο με ύψος </a:t>
            </a:r>
            <a:endParaRPr lang="el-GR" dirty="0"/>
          </a:p>
        </p:txBody>
      </p:sp>
      <p:sp>
        <p:nvSpPr>
          <p:cNvPr id="43" name="42 - TextBox"/>
          <p:cNvSpPr txBox="1"/>
          <p:nvPr/>
        </p:nvSpPr>
        <p:spPr>
          <a:xfrm>
            <a:off x="381000" y="3810000"/>
            <a:ext cx="68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Τότε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5" name="4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6800" y="3886200"/>
            <a:ext cx="2588562" cy="254288"/>
          </a:xfrm>
          <a:prstGeom prst="rect">
            <a:avLst/>
          </a:prstGeom>
          <a:noFill/>
          <a:ln/>
          <a:effectLst/>
        </p:spPr>
      </p:pic>
      <p:pic>
        <p:nvPicPr>
          <p:cNvPr id="47" name="4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506" y="3886200"/>
            <a:ext cx="888494" cy="254508"/>
          </a:xfrm>
          <a:prstGeom prst="rect">
            <a:avLst/>
          </a:prstGeom>
          <a:noFill/>
        </p:spPr>
      </p:pic>
      <p:sp>
        <p:nvSpPr>
          <p:cNvPr id="48" name="47 - TextBox"/>
          <p:cNvSpPr txBox="1"/>
          <p:nvPr/>
        </p:nvSpPr>
        <p:spPr>
          <a:xfrm>
            <a:off x="4635873" y="3810000"/>
            <a:ext cx="54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0" name="4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2339" y="3886200"/>
            <a:ext cx="787461" cy="254363"/>
          </a:xfrm>
          <a:prstGeom prst="rect">
            <a:avLst/>
          </a:prstGeom>
          <a:noFill/>
          <a:ln/>
          <a:effectLst/>
        </p:spPr>
      </p:pic>
      <p:pic>
        <p:nvPicPr>
          <p:cNvPr id="64" name="6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784" y="4926831"/>
            <a:ext cx="7572216" cy="635719"/>
          </a:xfrm>
          <a:prstGeom prst="rect">
            <a:avLst/>
          </a:prstGeom>
          <a:noFill/>
          <a:ln/>
          <a:effectLst/>
        </p:spPr>
      </p:pic>
      <p:sp>
        <p:nvSpPr>
          <p:cNvPr id="44" name="43 - TextBox"/>
          <p:cNvSpPr txBox="1"/>
          <p:nvPr/>
        </p:nvSpPr>
        <p:spPr>
          <a:xfrm>
            <a:off x="381000" y="4355068"/>
            <a:ext cx="237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Ακολουθία </a:t>
            </a:r>
            <a:r>
              <a:rPr lang="en-US" dirty="0" smtClean="0"/>
              <a:t>Fibonacci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5" name="54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5600" y="4431268"/>
            <a:ext cx="2029741" cy="254288"/>
          </a:xfrm>
          <a:prstGeom prst="rect">
            <a:avLst/>
          </a:prstGeom>
          <a:noFill/>
          <a:ln/>
          <a:effectLst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54584" y="4431268"/>
            <a:ext cx="837724" cy="254363"/>
          </a:xfrm>
          <a:prstGeom prst="rect">
            <a:avLst/>
          </a:prstGeom>
          <a:noFill/>
          <a:ln/>
          <a:effectLst/>
        </p:spPr>
      </p:pic>
      <p:sp>
        <p:nvSpPr>
          <p:cNvPr id="51" name="50 - TextBox"/>
          <p:cNvSpPr txBox="1"/>
          <p:nvPr/>
        </p:nvSpPr>
        <p:spPr>
          <a:xfrm>
            <a:off x="5943600" y="4355068"/>
            <a:ext cx="54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7" name="56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77000" y="4431268"/>
            <a:ext cx="762060" cy="254527"/>
          </a:xfrm>
          <a:prstGeom prst="rect">
            <a:avLst/>
          </a:prstGeom>
          <a:noFill/>
          <a:ln/>
          <a:effectLst/>
        </p:spPr>
      </p:pic>
      <p:pic>
        <p:nvPicPr>
          <p:cNvPr id="59" name="Picture 37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0" y="5715000"/>
            <a:ext cx="1422400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0" name="59 - TextBox"/>
          <p:cNvSpPr txBox="1"/>
          <p:nvPr/>
        </p:nvSpPr>
        <p:spPr>
          <a:xfrm>
            <a:off x="685800" y="5867400"/>
            <a:ext cx="71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όπου</a:t>
            </a:r>
            <a:endParaRPr lang="el-GR" dirty="0"/>
          </a:p>
        </p:txBody>
      </p:sp>
      <p:sp>
        <p:nvSpPr>
          <p:cNvPr id="61" name="60 - TextBox"/>
          <p:cNvSpPr txBox="1"/>
          <p:nvPr/>
        </p:nvSpPr>
        <p:spPr>
          <a:xfrm>
            <a:off x="457200" y="64008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Ισχύει</a:t>
            </a:r>
            <a:endParaRPr lang="el-GR" dirty="0"/>
          </a:p>
        </p:txBody>
      </p:sp>
      <p:pic>
        <p:nvPicPr>
          <p:cNvPr id="65" name="64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600" y="6477000"/>
            <a:ext cx="6271185" cy="278753"/>
          </a:xfrm>
          <a:prstGeom prst="rect">
            <a:avLst/>
          </a:prstGeom>
          <a:noFill/>
          <a:ln/>
          <a:effectLst/>
        </p:spPr>
      </p:pic>
      <p:pic>
        <p:nvPicPr>
          <p:cNvPr id="66" name="65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3429000"/>
            <a:ext cx="152400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457200" y="2221468"/>
            <a:ext cx="682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Δένδρο </a:t>
            </a:r>
            <a:r>
              <a:rPr lang="en-US" dirty="0" smtClean="0"/>
              <a:t>AVL:  </a:t>
            </a:r>
            <a:r>
              <a:rPr lang="el-GR" dirty="0" smtClean="0"/>
              <a:t>Διατηρεί τη</a:t>
            </a:r>
            <a:r>
              <a:rPr lang="en-US" dirty="0" smtClean="0"/>
              <a:t> </a:t>
            </a:r>
            <a:r>
              <a:rPr lang="el-GR" dirty="0" smtClean="0"/>
              <a:t>συνθήκη </a:t>
            </a:r>
            <a:r>
              <a:rPr lang="en-US" dirty="0" smtClean="0"/>
              <a:t>                      </a:t>
            </a:r>
            <a:r>
              <a:rPr lang="el-GR" dirty="0" smtClean="0"/>
              <a:t>σε κάθε κόμβο </a:t>
            </a:r>
            <a:r>
              <a:rPr lang="en-US" b="1" dirty="0" smtClean="0"/>
              <a:t>x</a:t>
            </a:r>
            <a:endParaRPr lang="el-GR" dirty="0"/>
          </a:p>
        </p:txBody>
      </p:sp>
      <p:sp>
        <p:nvSpPr>
          <p:cNvPr id="54" name="53 - TextBox"/>
          <p:cNvSpPr txBox="1"/>
          <p:nvPr/>
        </p:nvSpPr>
        <p:spPr>
          <a:xfrm>
            <a:off x="1851813" y="2667000"/>
            <a:ext cx="69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Δηλαδή τα ύψη των δύο παιδιών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διαφέρουν το πολύ κατά 1</a:t>
            </a:r>
            <a:endParaRPr lang="el-GR" dirty="0"/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3238" y="1626131"/>
            <a:ext cx="4571626" cy="278869"/>
          </a:xfrm>
          <a:prstGeom prst="rect">
            <a:avLst/>
          </a:prstGeom>
          <a:noFill/>
          <a:ln/>
          <a:effectLst/>
        </p:spPr>
      </p:pic>
      <p:sp>
        <p:nvSpPr>
          <p:cNvPr id="83" name="82 - TextBox"/>
          <p:cNvSpPr txBox="1"/>
          <p:nvPr/>
        </p:nvSpPr>
        <p:spPr>
          <a:xfrm>
            <a:off x="457200" y="1143024"/>
            <a:ext cx="590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Συντελεστής ισορροπίας (</a:t>
            </a:r>
            <a:r>
              <a:rPr lang="en-US" dirty="0" smtClean="0"/>
              <a:t>balance factor)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κόμβου </a:t>
            </a:r>
            <a:r>
              <a:rPr lang="en-US" b="1" dirty="0" smtClean="0"/>
              <a:t>x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6" name="8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65186" y="2311931"/>
            <a:ext cx="1168814" cy="278869"/>
          </a:xfrm>
          <a:prstGeom prst="rect">
            <a:avLst/>
          </a:prstGeom>
          <a:noFill/>
          <a:ln/>
          <a:effectLst/>
        </p:spPr>
      </p:pic>
      <p:pic>
        <p:nvPicPr>
          <p:cNvPr id="41" name="4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52908" y="3429000"/>
            <a:ext cx="583694" cy="254508"/>
          </a:xfrm>
          <a:prstGeom prst="rect">
            <a:avLst/>
          </a:prstGeom>
          <a:noFill/>
          <a:ln/>
          <a:effectLst/>
        </p:spPr>
      </p:pic>
      <p:sp>
        <p:nvSpPr>
          <p:cNvPr id="42" name="41 - TextBox"/>
          <p:cNvSpPr txBox="1"/>
          <p:nvPr/>
        </p:nvSpPr>
        <p:spPr>
          <a:xfrm>
            <a:off x="365002" y="3352800"/>
            <a:ext cx="700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Έστω             ελάχιστος αριθμός κόμβων σε </a:t>
            </a:r>
            <a:r>
              <a:rPr lang="en-US" dirty="0" smtClean="0"/>
              <a:t>AVL </a:t>
            </a:r>
            <a:r>
              <a:rPr lang="el-GR" dirty="0" smtClean="0"/>
              <a:t>δένδρο με ύψος </a:t>
            </a:r>
            <a:endParaRPr lang="el-GR" dirty="0"/>
          </a:p>
        </p:txBody>
      </p:sp>
      <p:sp>
        <p:nvSpPr>
          <p:cNvPr id="43" name="42 - TextBox"/>
          <p:cNvSpPr txBox="1"/>
          <p:nvPr/>
        </p:nvSpPr>
        <p:spPr>
          <a:xfrm>
            <a:off x="381000" y="3810000"/>
            <a:ext cx="68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Τότε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5" name="4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6800" y="3886200"/>
            <a:ext cx="2588562" cy="254288"/>
          </a:xfrm>
          <a:prstGeom prst="rect">
            <a:avLst/>
          </a:prstGeom>
          <a:noFill/>
          <a:ln/>
          <a:effectLst/>
        </p:spPr>
      </p:pic>
      <p:pic>
        <p:nvPicPr>
          <p:cNvPr id="47" name="4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506" y="3886200"/>
            <a:ext cx="888494" cy="254508"/>
          </a:xfrm>
          <a:prstGeom prst="rect">
            <a:avLst/>
          </a:prstGeom>
          <a:noFill/>
        </p:spPr>
      </p:pic>
      <p:sp>
        <p:nvSpPr>
          <p:cNvPr id="48" name="47 - TextBox"/>
          <p:cNvSpPr txBox="1"/>
          <p:nvPr/>
        </p:nvSpPr>
        <p:spPr>
          <a:xfrm>
            <a:off x="4635873" y="3810000"/>
            <a:ext cx="54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0" name="4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2339" y="3886200"/>
            <a:ext cx="787461" cy="254363"/>
          </a:xfrm>
          <a:prstGeom prst="rect">
            <a:avLst/>
          </a:prstGeom>
          <a:noFill/>
          <a:ln/>
          <a:effectLst/>
        </p:spPr>
      </p:pic>
      <p:pic>
        <p:nvPicPr>
          <p:cNvPr id="31" name="3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600" y="4369251"/>
            <a:ext cx="7620586" cy="355119"/>
          </a:xfrm>
          <a:prstGeom prst="rect">
            <a:avLst/>
          </a:prstGeom>
          <a:noFill/>
          <a:ln/>
          <a:effectLst/>
        </p:spPr>
      </p:pic>
      <p:sp>
        <p:nvSpPr>
          <p:cNvPr id="44" name="43 - TextBox"/>
          <p:cNvSpPr txBox="1"/>
          <p:nvPr/>
        </p:nvSpPr>
        <p:spPr>
          <a:xfrm>
            <a:off x="381000" y="43550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Άρα</a:t>
            </a:r>
            <a:endParaRPr lang="el-GR" dirty="0"/>
          </a:p>
        </p:txBody>
      </p:sp>
      <p:pic>
        <p:nvPicPr>
          <p:cNvPr id="29" name="28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3429000"/>
            <a:ext cx="152400" cy="202692"/>
          </a:xfrm>
          <a:prstGeom prst="rect">
            <a:avLst/>
          </a:prstGeom>
          <a:noFill/>
        </p:spPr>
      </p:pic>
      <p:sp>
        <p:nvSpPr>
          <p:cNvPr id="32" name="31 - TextBox"/>
          <p:cNvSpPr txBox="1"/>
          <p:nvPr/>
        </p:nvSpPr>
        <p:spPr>
          <a:xfrm>
            <a:off x="381000" y="5181600"/>
            <a:ext cx="639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Επομένως ένα </a:t>
            </a:r>
            <a:r>
              <a:rPr lang="en-US" dirty="0" smtClean="0"/>
              <a:t>AVL </a:t>
            </a:r>
            <a:r>
              <a:rPr lang="el-GR" dirty="0" smtClean="0"/>
              <a:t>δένδρο</a:t>
            </a:r>
            <a:r>
              <a:rPr lang="en-US" dirty="0" smtClean="0"/>
              <a:t> </a:t>
            </a:r>
            <a:r>
              <a:rPr lang="el-GR" dirty="0" smtClean="0"/>
              <a:t>με      κόμβους έχει ύψος το πολύ</a:t>
            </a:r>
            <a:endParaRPr lang="el-GR" dirty="0"/>
          </a:p>
        </p:txBody>
      </p:sp>
      <p:pic>
        <p:nvPicPr>
          <p:cNvPr id="34" name="3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5334000"/>
            <a:ext cx="178307" cy="126491"/>
          </a:xfrm>
          <a:prstGeom prst="rect">
            <a:avLst/>
          </a:prstGeom>
          <a:noFill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5257800"/>
            <a:ext cx="1498095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40116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latin typeface="Calibri" pitchFamily="34" charset="0"/>
              </a:rPr>
              <a:t>10</a:t>
            </a:r>
          </a:p>
        </p:txBody>
      </p:sp>
      <p:cxnSp>
        <p:nvCxnSpPr>
          <p:cNvPr id="8" name="AutoShape 6"/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2522706" y="4271855"/>
            <a:ext cx="730437" cy="517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70306" y="4788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2111226" y="50490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9" idx="5"/>
          </p:cNvCxnSpPr>
          <p:nvPr/>
        </p:nvCxnSpPr>
        <p:spPr bwMode="auto">
          <a:xfrm flipH="1" flipV="1">
            <a:off x="2630469" y="50490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58826" y="55356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836906" y="59624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958826" y="57960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141706" y="59624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2219176" y="57960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781786" y="55356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59866" y="59624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781786" y="57960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964666" y="59624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3042136" y="57960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40116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34173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68669" y="4271855"/>
            <a:ext cx="547557" cy="528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42718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321026" y="5550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13</a:t>
            </a:r>
          </a:p>
        </p:txBody>
      </p: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42718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47853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50457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50457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47853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50457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50457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4199106" y="597765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30" idx="3"/>
          </p:cNvCxnSpPr>
          <p:nvPr/>
        </p:nvCxnSpPr>
        <p:spPr bwMode="auto">
          <a:xfrm flipV="1">
            <a:off x="4321026" y="581128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AutoShape 45"/>
          <p:cNvSpPr>
            <a:spLocks noChangeArrowheads="1"/>
          </p:cNvSpPr>
          <p:nvPr/>
        </p:nvSpPr>
        <p:spPr bwMode="auto">
          <a:xfrm>
            <a:off x="4503906" y="597765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" name="AutoShape 46"/>
          <p:cNvCxnSpPr>
            <a:cxnSpLocks noChangeShapeType="1"/>
            <a:stCxn id="44" idx="0"/>
            <a:endCxn id="30" idx="5"/>
          </p:cNvCxnSpPr>
          <p:nvPr/>
        </p:nvCxnSpPr>
        <p:spPr bwMode="auto">
          <a:xfrm flipH="1" flipV="1">
            <a:off x="4581376" y="581128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7"/>
          <p:cNvCxnSpPr>
            <a:cxnSpLocks noChangeShapeType="1"/>
            <a:stCxn id="30" idx="0"/>
            <a:endCxn id="47" idx="5"/>
          </p:cNvCxnSpPr>
          <p:nvPr/>
        </p:nvCxnSpPr>
        <p:spPr bwMode="auto">
          <a:xfrm flipH="1" flipV="1">
            <a:off x="4123989" y="5060763"/>
            <a:ext cx="349437" cy="490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863826" y="4800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741906" y="5275529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863826" y="5060763"/>
            <a:ext cx="44637" cy="2147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36774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7" idx="7"/>
            <a:endCxn id="27" idx="3"/>
          </p:cNvCxnSpPr>
          <p:nvPr/>
        </p:nvCxnSpPr>
        <p:spPr bwMode="auto">
          <a:xfrm flipV="1">
            <a:off x="3468669" y="3677495"/>
            <a:ext cx="1422288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52 - TextBox"/>
          <p:cNvSpPr txBox="1"/>
          <p:nvPr/>
        </p:nvSpPr>
        <p:spPr>
          <a:xfrm>
            <a:off x="457200" y="2221468"/>
            <a:ext cx="682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Δένδρο </a:t>
            </a:r>
            <a:r>
              <a:rPr lang="en-US" dirty="0" smtClean="0"/>
              <a:t>AVL:  </a:t>
            </a:r>
            <a:r>
              <a:rPr lang="el-GR" dirty="0" smtClean="0"/>
              <a:t>Διατηρεί τη</a:t>
            </a:r>
            <a:r>
              <a:rPr lang="en-US" dirty="0" smtClean="0"/>
              <a:t> </a:t>
            </a:r>
            <a:r>
              <a:rPr lang="el-GR" dirty="0" smtClean="0"/>
              <a:t>συνθήκη </a:t>
            </a:r>
            <a:r>
              <a:rPr lang="en-US" dirty="0" smtClean="0"/>
              <a:t>                      </a:t>
            </a:r>
            <a:r>
              <a:rPr lang="el-GR" dirty="0" smtClean="0"/>
              <a:t>σε κάθε κόμβο </a:t>
            </a:r>
            <a:r>
              <a:rPr lang="en-US" b="1" dirty="0" smtClean="0"/>
              <a:t>x</a:t>
            </a:r>
            <a:endParaRPr lang="el-GR" dirty="0"/>
          </a:p>
        </p:txBody>
      </p:sp>
      <p:sp>
        <p:nvSpPr>
          <p:cNvPr id="54" name="53 - TextBox"/>
          <p:cNvSpPr txBox="1"/>
          <p:nvPr/>
        </p:nvSpPr>
        <p:spPr>
          <a:xfrm>
            <a:off x="1851813" y="2667000"/>
            <a:ext cx="69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Δηλαδή τα ύψη των δύο παιδιών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διαφέρουν το πολύ κατά 1</a:t>
            </a:r>
            <a:endParaRPr lang="el-GR" dirty="0"/>
          </a:p>
        </p:txBody>
      </p:sp>
      <p:sp>
        <p:nvSpPr>
          <p:cNvPr id="60" name="59 - TextBox"/>
          <p:cNvSpPr txBox="1"/>
          <p:nvPr/>
        </p:nvSpPr>
        <p:spPr>
          <a:xfrm>
            <a:off x="4114800" y="32766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827506" y="39624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989306" y="47127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3429000" y="47244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47244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47244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9507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5097294" y="55626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3573294" y="55509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600200" y="55509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3238" y="1626131"/>
            <a:ext cx="4571626" cy="278869"/>
          </a:xfrm>
          <a:prstGeom prst="rect">
            <a:avLst/>
          </a:prstGeom>
          <a:noFill/>
          <a:ln/>
          <a:effectLst/>
        </p:spPr>
      </p:pic>
      <p:sp>
        <p:nvSpPr>
          <p:cNvPr id="70" name="69 - TextBox"/>
          <p:cNvSpPr txBox="1"/>
          <p:nvPr/>
        </p:nvSpPr>
        <p:spPr>
          <a:xfrm>
            <a:off x="3048000" y="32766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438400" y="3962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600200" y="4724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219200" y="5562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3203514" y="55742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3124200" y="4724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9" name="78 - TextBox"/>
          <p:cNvSpPr txBox="1"/>
          <p:nvPr/>
        </p:nvSpPr>
        <p:spPr>
          <a:xfrm>
            <a:off x="4724400" y="55742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4724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4724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962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3" name="82 - TextBox"/>
          <p:cNvSpPr txBox="1"/>
          <p:nvPr/>
        </p:nvSpPr>
        <p:spPr>
          <a:xfrm>
            <a:off x="457200" y="1143024"/>
            <a:ext cx="590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Συντελεστής ισορροπίας (</a:t>
            </a:r>
            <a:r>
              <a:rPr lang="en-US" dirty="0" smtClean="0"/>
              <a:t>balance factor)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κόμβου </a:t>
            </a:r>
            <a:r>
              <a:rPr lang="en-US" b="1" dirty="0" smtClean="0"/>
              <a:t>x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6" name="8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65186" y="2311931"/>
            <a:ext cx="1168814" cy="278869"/>
          </a:xfrm>
          <a:prstGeom prst="rect">
            <a:avLst/>
          </a:prstGeom>
          <a:noFill/>
          <a:ln/>
          <a:effectLst/>
        </p:spPr>
      </p:pic>
      <p:sp>
        <p:nvSpPr>
          <p:cNvPr id="73" name="72 - TextBox"/>
          <p:cNvSpPr txBox="1"/>
          <p:nvPr/>
        </p:nvSpPr>
        <p:spPr>
          <a:xfrm>
            <a:off x="381000" y="6324600"/>
            <a:ext cx="861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από μια εισαγωγή ή διαγραφή μπορεί να προκύψει μη ισορροπημένο δένδρο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2522706" y="3357455"/>
            <a:ext cx="730437" cy="517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70306" y="38745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2111226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9" idx="5"/>
          </p:cNvCxnSpPr>
          <p:nvPr/>
        </p:nvCxnSpPr>
        <p:spPr bwMode="auto">
          <a:xfrm flipH="1" flipV="1">
            <a:off x="2630469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5882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8369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95882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1417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221917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78178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598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78178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9646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304213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68669" y="3357455"/>
            <a:ext cx="547557" cy="528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4038600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4123989" y="4146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863826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741906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863826" y="4146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7" idx="7"/>
            <a:endCxn id="27" idx="3"/>
          </p:cNvCxnSpPr>
          <p:nvPr/>
        </p:nvCxnSpPr>
        <p:spPr bwMode="auto">
          <a:xfrm flipV="1">
            <a:off x="3468669" y="2763095"/>
            <a:ext cx="1422288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783298" y="3048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989306" y="3798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3429000" y="3810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3573294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600200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438400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600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219200" y="4648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3203514" y="46598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3124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10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2522706" y="3357455"/>
            <a:ext cx="730437" cy="517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70306" y="38745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2111226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9" idx="5"/>
          </p:cNvCxnSpPr>
          <p:nvPr/>
        </p:nvCxnSpPr>
        <p:spPr bwMode="auto">
          <a:xfrm flipH="1" flipV="1">
            <a:off x="2630469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5882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8369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95882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1417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221917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78178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598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78178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3"/>
          <p:cNvCxnSpPr>
            <a:cxnSpLocks noChangeShapeType="1"/>
            <a:stCxn id="67" idx="0"/>
            <a:endCxn id="21" idx="5"/>
          </p:cNvCxnSpPr>
          <p:nvPr/>
        </p:nvCxnSpPr>
        <p:spPr bwMode="auto">
          <a:xfrm flipH="1" flipV="1">
            <a:off x="3041949" y="4881455"/>
            <a:ext cx="158451" cy="528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68669" y="3357455"/>
            <a:ext cx="547557" cy="528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4038600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4123989" y="4146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863826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741906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863826" y="4146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7" idx="7"/>
            <a:endCxn id="27" idx="3"/>
          </p:cNvCxnSpPr>
          <p:nvPr/>
        </p:nvCxnSpPr>
        <p:spPr bwMode="auto">
          <a:xfrm flipV="1">
            <a:off x="3468669" y="2763095"/>
            <a:ext cx="1422288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99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783298" y="3048000"/>
            <a:ext cx="417102" cy="369332"/>
          </a:xfrm>
          <a:prstGeom prst="rect">
            <a:avLst/>
          </a:prstGeom>
          <a:solidFill>
            <a:srgbClr val="FF99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989306" y="3798332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3429000" y="3810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3573294" y="4636532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600200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438400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600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219200" y="4648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3203514" y="46598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3124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10</a:t>
            </a:r>
            <a:endParaRPr lang="el-GR" dirty="0"/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3048000" y="5410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6" name="AutoShape 43"/>
          <p:cNvSpPr>
            <a:spLocks noChangeArrowheads="1"/>
          </p:cNvSpPr>
          <p:nvPr/>
        </p:nvSpPr>
        <p:spPr bwMode="auto">
          <a:xfrm>
            <a:off x="3261360" y="5897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44"/>
          <p:cNvCxnSpPr>
            <a:cxnSpLocks noChangeShapeType="1"/>
            <a:stCxn id="76" idx="0"/>
            <a:endCxn id="67" idx="5"/>
          </p:cNvCxnSpPr>
          <p:nvPr/>
        </p:nvCxnSpPr>
        <p:spPr bwMode="auto">
          <a:xfrm flipH="1" flipV="1">
            <a:off x="3308163" y="5670363"/>
            <a:ext cx="7511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2895600" y="5897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50"/>
          <p:cNvCxnSpPr>
            <a:cxnSpLocks noChangeShapeType="1"/>
            <a:stCxn id="83" idx="0"/>
            <a:endCxn id="67" idx="3"/>
          </p:cNvCxnSpPr>
          <p:nvPr/>
        </p:nvCxnSpPr>
        <p:spPr bwMode="auto">
          <a:xfrm flipV="1">
            <a:off x="3017520" y="5670363"/>
            <a:ext cx="7511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86 - TextBox"/>
          <p:cNvSpPr txBox="1"/>
          <p:nvPr/>
        </p:nvSpPr>
        <p:spPr>
          <a:xfrm>
            <a:off x="3801894" y="5334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3432114" y="53573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9" name="88 - TextBox"/>
          <p:cNvSpPr txBox="1"/>
          <p:nvPr/>
        </p:nvSpPr>
        <p:spPr>
          <a:xfrm>
            <a:off x="457200" y="1752600"/>
            <a:ext cx="655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στους κόμβους 11 και 14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2522706" y="3357455"/>
            <a:ext cx="730437" cy="517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70306" y="38745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2111226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9" idx="5"/>
          </p:cNvCxnSpPr>
          <p:nvPr/>
        </p:nvCxnSpPr>
        <p:spPr bwMode="auto">
          <a:xfrm flipH="1" flipV="1">
            <a:off x="2630469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5882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8369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95882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1417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221917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78178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598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78178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3"/>
          <p:cNvCxnSpPr>
            <a:cxnSpLocks noChangeShapeType="1"/>
            <a:stCxn id="67" idx="0"/>
            <a:endCxn id="21" idx="5"/>
          </p:cNvCxnSpPr>
          <p:nvPr/>
        </p:nvCxnSpPr>
        <p:spPr bwMode="auto">
          <a:xfrm flipH="1" flipV="1">
            <a:off x="3041949" y="4881455"/>
            <a:ext cx="158451" cy="528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68669" y="3357455"/>
            <a:ext cx="547557" cy="528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4038600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4123989" y="4146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863826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741906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863826" y="4146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7" idx="7"/>
            <a:endCxn id="27" idx="3"/>
          </p:cNvCxnSpPr>
          <p:nvPr/>
        </p:nvCxnSpPr>
        <p:spPr bwMode="auto">
          <a:xfrm flipV="1">
            <a:off x="3468669" y="2763095"/>
            <a:ext cx="1422288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" name="61 - TextBox"/>
          <p:cNvSpPr txBox="1"/>
          <p:nvPr/>
        </p:nvSpPr>
        <p:spPr>
          <a:xfrm>
            <a:off x="1989306" y="3798332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3429000" y="3810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3573294" y="4636532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600200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438400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600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219200" y="4648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3203514" y="46598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3124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10</a:t>
            </a:r>
            <a:endParaRPr lang="el-GR" dirty="0"/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3048000" y="5410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6" name="AutoShape 43"/>
          <p:cNvSpPr>
            <a:spLocks noChangeArrowheads="1"/>
          </p:cNvSpPr>
          <p:nvPr/>
        </p:nvSpPr>
        <p:spPr bwMode="auto">
          <a:xfrm>
            <a:off x="3261360" y="5897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44"/>
          <p:cNvCxnSpPr>
            <a:cxnSpLocks noChangeShapeType="1"/>
            <a:stCxn id="76" idx="0"/>
            <a:endCxn id="67" idx="5"/>
          </p:cNvCxnSpPr>
          <p:nvPr/>
        </p:nvCxnSpPr>
        <p:spPr bwMode="auto">
          <a:xfrm flipH="1" flipV="1">
            <a:off x="3308163" y="5670363"/>
            <a:ext cx="7511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2895600" y="5897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50"/>
          <p:cNvCxnSpPr>
            <a:cxnSpLocks noChangeShapeType="1"/>
            <a:stCxn id="83" idx="0"/>
            <a:endCxn id="67" idx="3"/>
          </p:cNvCxnSpPr>
          <p:nvPr/>
        </p:nvCxnSpPr>
        <p:spPr bwMode="auto">
          <a:xfrm flipV="1">
            <a:off x="3017520" y="5670363"/>
            <a:ext cx="7511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86 - TextBox"/>
          <p:cNvSpPr txBox="1"/>
          <p:nvPr/>
        </p:nvSpPr>
        <p:spPr>
          <a:xfrm>
            <a:off x="3801894" y="5334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3432114" y="53573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9" name="88 - TextBox"/>
          <p:cNvSpPr txBox="1"/>
          <p:nvPr/>
        </p:nvSpPr>
        <p:spPr>
          <a:xfrm>
            <a:off x="457200" y="1752600"/>
            <a:ext cx="655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στους κόμβους 11 και 14</a:t>
            </a:r>
            <a:endParaRPr lang="el-GR" dirty="0"/>
          </a:p>
        </p:txBody>
      </p:sp>
      <p:sp>
        <p:nvSpPr>
          <p:cNvPr id="74" name="73 - TextBox"/>
          <p:cNvSpPr txBox="1"/>
          <p:nvPr/>
        </p:nvSpPr>
        <p:spPr>
          <a:xfrm>
            <a:off x="4876800" y="5181600"/>
            <a:ext cx="377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Εκτελούμε διπλή περιστροφή του 9</a:t>
            </a:r>
            <a:endParaRPr lang="el-GR" dirty="0"/>
          </a:p>
        </p:txBody>
      </p:sp>
      <p:sp>
        <p:nvSpPr>
          <p:cNvPr id="85" name="AutoShape 43"/>
          <p:cNvSpPr>
            <a:spLocks noChangeArrowheads="1"/>
          </p:cNvSpPr>
          <p:nvPr/>
        </p:nvSpPr>
        <p:spPr bwMode="auto">
          <a:xfrm flipH="1">
            <a:off x="2667000" y="41910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" name="85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99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2783298" y="3048000"/>
            <a:ext cx="417102" cy="369332"/>
          </a:xfrm>
          <a:prstGeom prst="rect">
            <a:avLst/>
          </a:prstGeom>
          <a:solidFill>
            <a:srgbClr val="FF99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0"/>
            <a:endCxn id="7" idx="3"/>
          </p:cNvCxnSpPr>
          <p:nvPr/>
        </p:nvCxnSpPr>
        <p:spPr bwMode="auto">
          <a:xfrm flipV="1">
            <a:off x="2590800" y="3357455"/>
            <a:ext cx="662343" cy="528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89306" y="4572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1783080" y="4832163"/>
            <a:ext cx="250863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3"/>
            <a:endCxn id="9" idx="0"/>
          </p:cNvCxnSpPr>
          <p:nvPr/>
        </p:nvCxnSpPr>
        <p:spPr bwMode="auto">
          <a:xfrm flipH="1">
            <a:off x="2141706" y="4146363"/>
            <a:ext cx="341331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630680" y="5318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508760" y="5745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630680" y="5579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813560" y="5745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1891030" y="5579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438400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286000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9" idx="5"/>
          </p:cNvCxnSpPr>
          <p:nvPr/>
        </p:nvCxnSpPr>
        <p:spPr bwMode="auto">
          <a:xfrm flipH="1" flipV="1">
            <a:off x="2249469" y="4832163"/>
            <a:ext cx="158451" cy="2158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3"/>
          <p:cNvCxnSpPr>
            <a:cxnSpLocks noChangeShapeType="1"/>
            <a:stCxn id="67" idx="0"/>
            <a:endCxn id="21" idx="5"/>
          </p:cNvCxnSpPr>
          <p:nvPr/>
        </p:nvCxnSpPr>
        <p:spPr bwMode="auto">
          <a:xfrm flipH="1" flipV="1">
            <a:off x="2698563" y="4146363"/>
            <a:ext cx="34943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68669" y="3357455"/>
            <a:ext cx="547557" cy="528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4038600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4123989" y="4146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863826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741906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863826" y="4146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7" idx="7"/>
            <a:endCxn id="27" idx="3"/>
          </p:cNvCxnSpPr>
          <p:nvPr/>
        </p:nvCxnSpPr>
        <p:spPr bwMode="auto">
          <a:xfrm flipV="1">
            <a:off x="3468669" y="2763095"/>
            <a:ext cx="1422288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" name="61 - TextBox"/>
          <p:cNvSpPr txBox="1"/>
          <p:nvPr/>
        </p:nvSpPr>
        <p:spPr>
          <a:xfrm>
            <a:off x="1564098" y="44958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3429000" y="3810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2021298" y="3862864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272054" y="5334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438400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219200" y="4507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891054" y="5345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676400" y="3886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3124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10</a:t>
            </a:r>
            <a:endParaRPr lang="el-GR" dirty="0"/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6" name="AutoShape 43"/>
          <p:cNvSpPr>
            <a:spLocks noChangeArrowheads="1"/>
          </p:cNvSpPr>
          <p:nvPr/>
        </p:nvSpPr>
        <p:spPr bwMode="auto">
          <a:xfrm>
            <a:off x="3108960" y="5059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44"/>
          <p:cNvCxnSpPr>
            <a:cxnSpLocks noChangeShapeType="1"/>
            <a:stCxn id="76" idx="0"/>
            <a:endCxn id="67" idx="5"/>
          </p:cNvCxnSpPr>
          <p:nvPr/>
        </p:nvCxnSpPr>
        <p:spPr bwMode="auto">
          <a:xfrm flipH="1" flipV="1">
            <a:off x="3155763" y="4832163"/>
            <a:ext cx="7511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2743200" y="5059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50"/>
          <p:cNvCxnSpPr>
            <a:cxnSpLocks noChangeShapeType="1"/>
            <a:stCxn id="83" idx="0"/>
            <a:endCxn id="67" idx="3"/>
          </p:cNvCxnSpPr>
          <p:nvPr/>
        </p:nvCxnSpPr>
        <p:spPr bwMode="auto">
          <a:xfrm flipV="1">
            <a:off x="2865120" y="4832163"/>
            <a:ext cx="7511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86 - TextBox"/>
          <p:cNvSpPr txBox="1"/>
          <p:nvPr/>
        </p:nvSpPr>
        <p:spPr>
          <a:xfrm>
            <a:off x="3649494" y="4495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3279714" y="45191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9" name="88 - TextBox"/>
          <p:cNvSpPr txBox="1"/>
          <p:nvPr/>
        </p:nvSpPr>
        <p:spPr>
          <a:xfrm>
            <a:off x="457200" y="1752600"/>
            <a:ext cx="655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στους κόμβους 11 και 14</a:t>
            </a:r>
            <a:endParaRPr lang="el-GR" dirty="0"/>
          </a:p>
        </p:txBody>
      </p:sp>
      <p:sp>
        <p:nvSpPr>
          <p:cNvPr id="74" name="73 - TextBox"/>
          <p:cNvSpPr txBox="1"/>
          <p:nvPr/>
        </p:nvSpPr>
        <p:spPr>
          <a:xfrm>
            <a:off x="4876800" y="5181600"/>
            <a:ext cx="377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Εκτελούμε διπλή περιστροφή του 9</a:t>
            </a:r>
            <a:endParaRPr lang="el-GR" dirty="0"/>
          </a:p>
        </p:txBody>
      </p:sp>
      <p:sp>
        <p:nvSpPr>
          <p:cNvPr id="85" name="AutoShape 43"/>
          <p:cNvSpPr>
            <a:spLocks noChangeArrowheads="1"/>
          </p:cNvSpPr>
          <p:nvPr/>
        </p:nvSpPr>
        <p:spPr bwMode="auto">
          <a:xfrm>
            <a:off x="2667000" y="35052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" name="85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99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2783298" y="3048000"/>
            <a:ext cx="417102" cy="369332"/>
          </a:xfrm>
          <a:prstGeom prst="rect">
            <a:avLst/>
          </a:prstGeom>
          <a:solidFill>
            <a:srgbClr val="FF99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182112" y="3794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5"/>
            <a:endCxn id="7" idx="0"/>
          </p:cNvCxnSpPr>
          <p:nvPr/>
        </p:nvCxnSpPr>
        <p:spPr bwMode="auto">
          <a:xfrm>
            <a:off x="2645709" y="3331499"/>
            <a:ext cx="688803" cy="4632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250652" y="37571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1044426" y="4017299"/>
            <a:ext cx="250863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3"/>
            <a:endCxn id="9" idx="0"/>
          </p:cNvCxnSpPr>
          <p:nvPr/>
        </p:nvCxnSpPr>
        <p:spPr bwMode="auto">
          <a:xfrm flipH="1">
            <a:off x="1403052" y="3331499"/>
            <a:ext cx="1027131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892026" y="450389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770106" y="493061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892026" y="4764246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074906" y="493061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1152376" y="4764246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385546" y="30713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547346" y="42331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9" idx="5"/>
          </p:cNvCxnSpPr>
          <p:nvPr/>
        </p:nvCxnSpPr>
        <p:spPr bwMode="auto">
          <a:xfrm flipH="1" flipV="1">
            <a:off x="1510815" y="4017299"/>
            <a:ext cx="158451" cy="2158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3"/>
          <p:cNvCxnSpPr>
            <a:cxnSpLocks noChangeShapeType="1"/>
            <a:stCxn id="67" idx="0"/>
            <a:endCxn id="7" idx="3"/>
          </p:cNvCxnSpPr>
          <p:nvPr/>
        </p:nvCxnSpPr>
        <p:spPr bwMode="auto">
          <a:xfrm flipV="1">
            <a:off x="2895600" y="4054923"/>
            <a:ext cx="331149" cy="418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42275" y="4054923"/>
            <a:ext cx="413445" cy="388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878094" y="490013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3963483" y="4703099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703320" y="44429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581400" y="490013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703320" y="4703099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21" idx="0"/>
            <a:endCxn id="27" idx="3"/>
          </p:cNvCxnSpPr>
          <p:nvPr/>
        </p:nvCxnSpPr>
        <p:spPr bwMode="auto">
          <a:xfrm flipV="1">
            <a:off x="2537946" y="2763095"/>
            <a:ext cx="2353011" cy="3082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3965514" y="374546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838200" y="3680936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4343400" y="4378404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993326" y="3048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533400" y="4519136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607860" y="3733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480546" y="36926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52400" y="45308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623546" y="30713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4041714" y="43784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10</a:t>
            </a:r>
            <a:endParaRPr lang="el-GR" dirty="0"/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2743200" y="447341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6" name="AutoShape 43"/>
          <p:cNvSpPr>
            <a:spLocks noChangeArrowheads="1"/>
          </p:cNvSpPr>
          <p:nvPr/>
        </p:nvSpPr>
        <p:spPr bwMode="auto">
          <a:xfrm>
            <a:off x="29565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44"/>
          <p:cNvCxnSpPr>
            <a:cxnSpLocks noChangeShapeType="1"/>
            <a:stCxn id="76" idx="0"/>
            <a:endCxn id="67" idx="5"/>
          </p:cNvCxnSpPr>
          <p:nvPr/>
        </p:nvCxnSpPr>
        <p:spPr bwMode="auto">
          <a:xfrm flipH="1" flipV="1">
            <a:off x="3003363" y="4733579"/>
            <a:ext cx="75117" cy="173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25908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50"/>
          <p:cNvCxnSpPr>
            <a:cxnSpLocks noChangeShapeType="1"/>
            <a:stCxn id="83" idx="0"/>
            <a:endCxn id="67" idx="3"/>
          </p:cNvCxnSpPr>
          <p:nvPr/>
        </p:nvCxnSpPr>
        <p:spPr bwMode="auto">
          <a:xfrm flipV="1">
            <a:off x="2712720" y="4733579"/>
            <a:ext cx="75117" cy="173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86 - TextBox"/>
          <p:cNvSpPr txBox="1"/>
          <p:nvPr/>
        </p:nvSpPr>
        <p:spPr>
          <a:xfrm>
            <a:off x="2430294" y="4397216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2060514" y="4420552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9" name="88 - TextBox"/>
          <p:cNvSpPr txBox="1"/>
          <p:nvPr/>
        </p:nvSpPr>
        <p:spPr>
          <a:xfrm>
            <a:off x="457200" y="1752600"/>
            <a:ext cx="429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Αποκαταστάθηκε η συνθήκη ισορροπίας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182112" y="3794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5"/>
            <a:endCxn id="7" idx="0"/>
          </p:cNvCxnSpPr>
          <p:nvPr/>
        </p:nvCxnSpPr>
        <p:spPr bwMode="auto">
          <a:xfrm>
            <a:off x="2645709" y="3331499"/>
            <a:ext cx="688803" cy="4632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250652" y="37571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1044426" y="4017299"/>
            <a:ext cx="250863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3"/>
            <a:endCxn id="9" idx="0"/>
          </p:cNvCxnSpPr>
          <p:nvPr/>
        </p:nvCxnSpPr>
        <p:spPr bwMode="auto">
          <a:xfrm flipH="1">
            <a:off x="1403052" y="3331499"/>
            <a:ext cx="1027131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892026" y="450389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770106" y="493061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892026" y="4764246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074906" y="493061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1152376" y="4764246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385546" y="30713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547346" y="42331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9" idx="5"/>
          </p:cNvCxnSpPr>
          <p:nvPr/>
        </p:nvCxnSpPr>
        <p:spPr bwMode="auto">
          <a:xfrm flipH="1" flipV="1">
            <a:off x="1510815" y="4017299"/>
            <a:ext cx="158451" cy="2158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3"/>
          <p:cNvCxnSpPr>
            <a:cxnSpLocks noChangeShapeType="1"/>
            <a:stCxn id="67" idx="0"/>
            <a:endCxn id="7" idx="3"/>
          </p:cNvCxnSpPr>
          <p:nvPr/>
        </p:nvCxnSpPr>
        <p:spPr bwMode="auto">
          <a:xfrm flipV="1">
            <a:off x="2895600" y="4054923"/>
            <a:ext cx="331149" cy="418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42275" y="4054923"/>
            <a:ext cx="413445" cy="388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878094" y="490013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3963483" y="4703099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703320" y="44429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581400" y="490013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703320" y="4703099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21" idx="0"/>
            <a:endCxn id="27" idx="3"/>
          </p:cNvCxnSpPr>
          <p:nvPr/>
        </p:nvCxnSpPr>
        <p:spPr bwMode="auto">
          <a:xfrm flipV="1">
            <a:off x="2537946" y="2763095"/>
            <a:ext cx="2353011" cy="3082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60 - TextBox"/>
          <p:cNvSpPr txBox="1"/>
          <p:nvPr/>
        </p:nvSpPr>
        <p:spPr>
          <a:xfrm>
            <a:off x="3965514" y="374546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4343400" y="4378404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993326" y="3048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533400" y="4519136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607860" y="3733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480546" y="36926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52400" y="45308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623546" y="30713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4041714" y="43784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2</a:t>
            </a:r>
            <a:endParaRPr lang="el-GR" dirty="0"/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2743200" y="447341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6" name="AutoShape 43"/>
          <p:cNvSpPr>
            <a:spLocks noChangeArrowheads="1"/>
          </p:cNvSpPr>
          <p:nvPr/>
        </p:nvSpPr>
        <p:spPr bwMode="auto">
          <a:xfrm>
            <a:off x="29565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44"/>
          <p:cNvCxnSpPr>
            <a:cxnSpLocks noChangeShapeType="1"/>
            <a:stCxn id="76" idx="0"/>
            <a:endCxn id="67" idx="5"/>
          </p:cNvCxnSpPr>
          <p:nvPr/>
        </p:nvCxnSpPr>
        <p:spPr bwMode="auto">
          <a:xfrm flipH="1" flipV="1">
            <a:off x="3003363" y="4733579"/>
            <a:ext cx="75117" cy="173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25908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50"/>
          <p:cNvCxnSpPr>
            <a:cxnSpLocks noChangeShapeType="1"/>
            <a:stCxn id="83" idx="0"/>
            <a:endCxn id="67" idx="3"/>
          </p:cNvCxnSpPr>
          <p:nvPr/>
        </p:nvCxnSpPr>
        <p:spPr bwMode="auto">
          <a:xfrm flipV="1">
            <a:off x="2712720" y="4733579"/>
            <a:ext cx="75117" cy="173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86 - TextBox"/>
          <p:cNvSpPr txBox="1"/>
          <p:nvPr/>
        </p:nvSpPr>
        <p:spPr>
          <a:xfrm>
            <a:off x="2430294" y="4397216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2060514" y="4420552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4" name="73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838200" y="3680936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182112" y="3794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5"/>
            <a:endCxn id="7" idx="0"/>
          </p:cNvCxnSpPr>
          <p:nvPr/>
        </p:nvCxnSpPr>
        <p:spPr bwMode="auto">
          <a:xfrm>
            <a:off x="2645709" y="3331499"/>
            <a:ext cx="688803" cy="4632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250652" y="37571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1044426" y="4017299"/>
            <a:ext cx="250863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3"/>
            <a:endCxn id="9" idx="0"/>
          </p:cNvCxnSpPr>
          <p:nvPr/>
        </p:nvCxnSpPr>
        <p:spPr bwMode="auto">
          <a:xfrm flipH="1">
            <a:off x="1403052" y="3331499"/>
            <a:ext cx="1027131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892026" y="450389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cxnSp>
        <p:nvCxnSpPr>
          <p:cNvPr id="18" name="AutoShape 16"/>
          <p:cNvCxnSpPr>
            <a:cxnSpLocks noChangeShapeType="1"/>
            <a:stCxn id="74" idx="0"/>
            <a:endCxn id="16" idx="3"/>
          </p:cNvCxnSpPr>
          <p:nvPr/>
        </p:nvCxnSpPr>
        <p:spPr bwMode="auto">
          <a:xfrm flipV="1">
            <a:off x="762000" y="4764059"/>
            <a:ext cx="174663" cy="4937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074906" y="493061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1152376" y="4764246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385546" y="30713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547346" y="42331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9" idx="5"/>
          </p:cNvCxnSpPr>
          <p:nvPr/>
        </p:nvCxnSpPr>
        <p:spPr bwMode="auto">
          <a:xfrm flipH="1" flipV="1">
            <a:off x="1510815" y="4017299"/>
            <a:ext cx="158451" cy="2158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3"/>
          <p:cNvCxnSpPr>
            <a:cxnSpLocks noChangeShapeType="1"/>
            <a:stCxn id="67" idx="0"/>
            <a:endCxn id="7" idx="3"/>
          </p:cNvCxnSpPr>
          <p:nvPr/>
        </p:nvCxnSpPr>
        <p:spPr bwMode="auto">
          <a:xfrm flipV="1">
            <a:off x="2895600" y="4054923"/>
            <a:ext cx="331149" cy="418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42275" y="4054923"/>
            <a:ext cx="413445" cy="388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878094" y="490013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3963483" y="4703099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703320" y="44429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581400" y="490013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703320" y="4703099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21" idx="0"/>
            <a:endCxn id="27" idx="3"/>
          </p:cNvCxnSpPr>
          <p:nvPr/>
        </p:nvCxnSpPr>
        <p:spPr bwMode="auto">
          <a:xfrm flipV="1">
            <a:off x="2537946" y="2763095"/>
            <a:ext cx="2353011" cy="3082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4038600" y="2362200"/>
            <a:ext cx="762000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3965514" y="374546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802098" y="3680936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4343400" y="4378404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969980" y="3048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497298" y="4519136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28956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607860" y="3733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480546" y="36926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52400" y="45308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4041714" y="43784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2</a:t>
            </a:r>
            <a:endParaRPr lang="el-GR" dirty="0"/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2743200" y="447341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6" name="AutoShape 43"/>
          <p:cNvSpPr>
            <a:spLocks noChangeArrowheads="1"/>
          </p:cNvSpPr>
          <p:nvPr/>
        </p:nvSpPr>
        <p:spPr bwMode="auto">
          <a:xfrm>
            <a:off x="29565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44"/>
          <p:cNvCxnSpPr>
            <a:cxnSpLocks noChangeShapeType="1"/>
            <a:stCxn id="76" idx="0"/>
            <a:endCxn id="67" idx="5"/>
          </p:cNvCxnSpPr>
          <p:nvPr/>
        </p:nvCxnSpPr>
        <p:spPr bwMode="auto">
          <a:xfrm flipH="1" flipV="1">
            <a:off x="3003363" y="4733579"/>
            <a:ext cx="75117" cy="173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25908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50"/>
          <p:cNvCxnSpPr>
            <a:cxnSpLocks noChangeShapeType="1"/>
            <a:stCxn id="83" idx="0"/>
            <a:endCxn id="67" idx="3"/>
          </p:cNvCxnSpPr>
          <p:nvPr/>
        </p:nvCxnSpPr>
        <p:spPr bwMode="auto">
          <a:xfrm flipV="1">
            <a:off x="2712720" y="4733579"/>
            <a:ext cx="75117" cy="173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86 - TextBox"/>
          <p:cNvSpPr txBox="1"/>
          <p:nvPr/>
        </p:nvSpPr>
        <p:spPr>
          <a:xfrm>
            <a:off x="2430294" y="4397216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2060514" y="4420552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457200" y="1752600"/>
            <a:ext cx="655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στους κόμβους 8 και 14</a:t>
            </a:r>
            <a:endParaRPr lang="el-GR" dirty="0"/>
          </a:p>
        </p:txBody>
      </p:sp>
      <p:sp>
        <p:nvSpPr>
          <p:cNvPr id="90" name="AutoShape 43"/>
          <p:cNvSpPr>
            <a:spLocks noChangeArrowheads="1"/>
          </p:cNvSpPr>
          <p:nvPr/>
        </p:nvSpPr>
        <p:spPr bwMode="auto">
          <a:xfrm>
            <a:off x="822960" y="573630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1" name="AutoShape 44"/>
          <p:cNvCxnSpPr>
            <a:cxnSpLocks noChangeShapeType="1"/>
            <a:stCxn id="90" idx="0"/>
            <a:endCxn id="74" idx="5"/>
          </p:cNvCxnSpPr>
          <p:nvPr/>
        </p:nvCxnSpPr>
        <p:spPr bwMode="auto">
          <a:xfrm flipH="1" flipV="1">
            <a:off x="869763" y="5517963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49"/>
          <p:cNvSpPr>
            <a:spLocks noChangeArrowheads="1"/>
          </p:cNvSpPr>
          <p:nvPr/>
        </p:nvSpPr>
        <p:spPr bwMode="auto">
          <a:xfrm>
            <a:off x="457200" y="573630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3" name="AutoShape 50"/>
          <p:cNvCxnSpPr>
            <a:cxnSpLocks noChangeShapeType="1"/>
            <a:stCxn id="92" idx="0"/>
            <a:endCxn id="74" idx="3"/>
          </p:cNvCxnSpPr>
          <p:nvPr/>
        </p:nvCxnSpPr>
        <p:spPr bwMode="auto">
          <a:xfrm flipV="1">
            <a:off x="579120" y="5517963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6" name="95 - TextBox"/>
          <p:cNvSpPr txBox="1"/>
          <p:nvPr/>
        </p:nvSpPr>
        <p:spPr>
          <a:xfrm>
            <a:off x="1363494" y="5257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7" name="96 - TextBox"/>
          <p:cNvSpPr txBox="1"/>
          <p:nvPr/>
        </p:nvSpPr>
        <p:spPr>
          <a:xfrm>
            <a:off x="982494" y="5269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1623546" y="30713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3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842" name="Text Box 27"/>
          <p:cNvSpPr txBox="1">
            <a:spLocks noChangeArrowheads="1"/>
          </p:cNvSpPr>
          <p:nvPr/>
        </p:nvSpPr>
        <p:spPr bwMode="auto">
          <a:xfrm>
            <a:off x="5768385" y="4343400"/>
            <a:ext cx="3147015" cy="1815882"/>
          </a:xfrm>
          <a:prstGeom prst="rect">
            <a:avLst/>
          </a:prstGeom>
          <a:solidFill>
            <a:srgbClr val="FF6600">
              <a:alpha val="1686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 err="1" smtClean="0">
                <a:latin typeface="Lucida Console" pitchFamily="49" charset="0"/>
              </a:rPr>
              <a:t>rotateRight</a:t>
            </a:r>
            <a:r>
              <a:rPr lang="en-US" sz="1600" dirty="0" smtClean="0">
                <a:latin typeface="Lucida Console" pitchFamily="49" charset="0"/>
              </a:rPr>
              <a:t>(Node </a:t>
            </a:r>
            <a:r>
              <a:rPr lang="en-US" sz="1600" dirty="0">
                <a:latin typeface="Lucida Console" pitchFamily="49" charset="0"/>
              </a:rPr>
              <a:t>y)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>
                <a:latin typeface="Lucida Console" pitchFamily="49" charset="0"/>
              </a:rPr>
              <a:t>x =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y;</a:t>
            </a:r>
          </a:p>
          <a:p>
            <a:r>
              <a:rPr lang="en-US" sz="1600" dirty="0">
                <a:latin typeface="Lucida Console" pitchFamily="49" charset="0"/>
              </a:rPr>
              <a:t>     return x;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35843" name="Text Box 28"/>
          <p:cNvSpPr txBox="1">
            <a:spLocks noChangeArrowheads="1"/>
          </p:cNvSpPr>
          <p:nvPr/>
        </p:nvSpPr>
        <p:spPr bwMode="auto">
          <a:xfrm>
            <a:off x="160338" y="4343400"/>
            <a:ext cx="3023585" cy="1815882"/>
          </a:xfrm>
          <a:prstGeom prst="rect">
            <a:avLst/>
          </a:prstGeom>
          <a:solidFill>
            <a:srgbClr val="FFCC00">
              <a:alpha val="1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 err="1" smtClean="0">
                <a:latin typeface="Lucida Console" pitchFamily="49" charset="0"/>
              </a:rPr>
              <a:t>rotateLeft</a:t>
            </a:r>
            <a:r>
              <a:rPr lang="en-US" sz="1600" dirty="0" smtClean="0">
                <a:latin typeface="Lucida Console" pitchFamily="49" charset="0"/>
              </a:rPr>
              <a:t>(Node </a:t>
            </a:r>
            <a:r>
              <a:rPr lang="en-US" sz="1600" dirty="0">
                <a:latin typeface="Lucida Console" pitchFamily="49" charset="0"/>
              </a:rPr>
              <a:t>x)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>
                <a:latin typeface="Lucida Console" pitchFamily="49" charset="0"/>
              </a:rPr>
              <a:t>y =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x;</a:t>
            </a:r>
          </a:p>
          <a:p>
            <a:r>
              <a:rPr lang="en-US" sz="1600" dirty="0">
                <a:latin typeface="Lucida Console" pitchFamily="49" charset="0"/>
              </a:rPr>
              <a:t>     return y;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Περιστροφές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5846" name="Oval 4"/>
          <p:cNvSpPr>
            <a:spLocks noChangeArrowheads="1"/>
          </p:cNvSpPr>
          <p:nvPr/>
        </p:nvSpPr>
        <p:spPr bwMode="auto">
          <a:xfrm>
            <a:off x="1458913" y="2362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</a:t>
            </a:r>
            <a:endParaRPr lang="el-GR" b="1"/>
          </a:p>
        </p:txBody>
      </p:sp>
      <p:sp>
        <p:nvSpPr>
          <p:cNvPr id="35847" name="Oval 5"/>
          <p:cNvSpPr>
            <a:spLocks noChangeArrowheads="1"/>
          </p:cNvSpPr>
          <p:nvPr/>
        </p:nvSpPr>
        <p:spPr bwMode="auto">
          <a:xfrm>
            <a:off x="2276475" y="3048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y</a:t>
            </a:r>
            <a:endParaRPr lang="el-GR" b="1"/>
          </a:p>
        </p:txBody>
      </p:sp>
      <p:cxnSp>
        <p:nvCxnSpPr>
          <p:cNvPr id="35848" name="AutoShape 6"/>
          <p:cNvCxnSpPr>
            <a:cxnSpLocks noChangeShapeType="1"/>
            <a:stCxn id="35846" idx="5"/>
            <a:endCxn id="35847" idx="1"/>
          </p:cNvCxnSpPr>
          <p:nvPr/>
        </p:nvCxnSpPr>
        <p:spPr bwMode="auto">
          <a:xfrm>
            <a:off x="1784350" y="2687638"/>
            <a:ext cx="547688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9" name="AutoShape 7"/>
          <p:cNvCxnSpPr>
            <a:cxnSpLocks noChangeShapeType="1"/>
            <a:stCxn id="35847" idx="3"/>
            <a:endCxn id="35853" idx="0"/>
          </p:cNvCxnSpPr>
          <p:nvPr/>
        </p:nvCxnSpPr>
        <p:spPr bwMode="auto">
          <a:xfrm flipH="1">
            <a:off x="2141538" y="3373438"/>
            <a:ext cx="190500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0" name="AutoShape 8"/>
          <p:cNvCxnSpPr>
            <a:cxnSpLocks noChangeShapeType="1"/>
            <a:stCxn id="35846" idx="3"/>
            <a:endCxn id="35852" idx="0"/>
          </p:cNvCxnSpPr>
          <p:nvPr/>
        </p:nvCxnSpPr>
        <p:spPr bwMode="auto">
          <a:xfrm flipH="1">
            <a:off x="1301750" y="2687638"/>
            <a:ext cx="212725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1" name="AutoShape 9"/>
          <p:cNvCxnSpPr>
            <a:cxnSpLocks noChangeShapeType="1"/>
            <a:stCxn id="35847" idx="5"/>
            <a:endCxn id="35854" idx="0"/>
          </p:cNvCxnSpPr>
          <p:nvPr/>
        </p:nvCxnSpPr>
        <p:spPr bwMode="auto">
          <a:xfrm>
            <a:off x="2601913" y="3373438"/>
            <a:ext cx="233362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1143000" y="2909888"/>
            <a:ext cx="315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</a:t>
            </a:r>
          </a:p>
        </p:txBody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1982788" y="3595688"/>
            <a:ext cx="3159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β</a:t>
            </a:r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2686050" y="3595688"/>
            <a:ext cx="298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γ</a:t>
            </a:r>
          </a:p>
        </p:txBody>
      </p:sp>
      <p:sp>
        <p:nvSpPr>
          <p:cNvPr id="35855" name="Oval 13"/>
          <p:cNvSpPr>
            <a:spLocks noChangeArrowheads="1"/>
          </p:cNvSpPr>
          <p:nvPr/>
        </p:nvSpPr>
        <p:spPr bwMode="auto">
          <a:xfrm>
            <a:off x="6094413" y="3048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</a:t>
            </a:r>
            <a:endParaRPr lang="el-GR" b="1"/>
          </a:p>
        </p:txBody>
      </p:sp>
      <p:sp>
        <p:nvSpPr>
          <p:cNvPr id="35856" name="Oval 14"/>
          <p:cNvSpPr>
            <a:spLocks noChangeArrowheads="1"/>
          </p:cNvSpPr>
          <p:nvPr/>
        </p:nvSpPr>
        <p:spPr bwMode="auto">
          <a:xfrm>
            <a:off x="6988175" y="2362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y</a:t>
            </a:r>
            <a:endParaRPr lang="el-GR" b="1"/>
          </a:p>
        </p:txBody>
      </p:sp>
      <p:cxnSp>
        <p:nvCxnSpPr>
          <p:cNvPr id="35857" name="AutoShape 15"/>
          <p:cNvCxnSpPr>
            <a:cxnSpLocks noChangeShapeType="1"/>
            <a:stCxn id="35855" idx="7"/>
            <a:endCxn id="35856" idx="3"/>
          </p:cNvCxnSpPr>
          <p:nvPr/>
        </p:nvCxnSpPr>
        <p:spPr bwMode="auto">
          <a:xfrm flipV="1">
            <a:off x="6419850" y="2687638"/>
            <a:ext cx="623888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8" name="AutoShape 16"/>
          <p:cNvCxnSpPr>
            <a:cxnSpLocks noChangeShapeType="1"/>
            <a:stCxn id="35855" idx="3"/>
            <a:endCxn id="35860" idx="0"/>
          </p:cNvCxnSpPr>
          <p:nvPr/>
        </p:nvCxnSpPr>
        <p:spPr bwMode="auto">
          <a:xfrm flipH="1">
            <a:off x="5937250" y="3373438"/>
            <a:ext cx="212725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9" name="AutoShape 17"/>
          <p:cNvCxnSpPr>
            <a:cxnSpLocks noChangeShapeType="1"/>
            <a:stCxn id="35856" idx="5"/>
            <a:endCxn id="35861" idx="0"/>
          </p:cNvCxnSpPr>
          <p:nvPr/>
        </p:nvCxnSpPr>
        <p:spPr bwMode="auto">
          <a:xfrm>
            <a:off x="7313613" y="2687638"/>
            <a:ext cx="233362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0" name="Text Box 18"/>
          <p:cNvSpPr txBox="1">
            <a:spLocks noChangeArrowheads="1"/>
          </p:cNvSpPr>
          <p:nvPr/>
        </p:nvSpPr>
        <p:spPr bwMode="auto">
          <a:xfrm>
            <a:off x="5778500" y="3595688"/>
            <a:ext cx="315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</a:t>
            </a:r>
          </a:p>
        </p:txBody>
      </p:sp>
      <p:sp>
        <p:nvSpPr>
          <p:cNvPr id="35861" name="Text Box 19"/>
          <p:cNvSpPr txBox="1">
            <a:spLocks noChangeArrowheads="1"/>
          </p:cNvSpPr>
          <p:nvPr/>
        </p:nvSpPr>
        <p:spPr bwMode="auto">
          <a:xfrm>
            <a:off x="7397750" y="2909888"/>
            <a:ext cx="298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γ</a:t>
            </a:r>
          </a:p>
        </p:txBody>
      </p:sp>
      <p:cxnSp>
        <p:nvCxnSpPr>
          <p:cNvPr id="35862" name="AutoShape 20"/>
          <p:cNvCxnSpPr>
            <a:cxnSpLocks noChangeShapeType="1"/>
            <a:stCxn id="35855" idx="5"/>
            <a:endCxn id="35863" idx="0"/>
          </p:cNvCxnSpPr>
          <p:nvPr/>
        </p:nvCxnSpPr>
        <p:spPr bwMode="auto">
          <a:xfrm>
            <a:off x="6419850" y="3373438"/>
            <a:ext cx="203200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3" name="Text Box 21"/>
          <p:cNvSpPr txBox="1">
            <a:spLocks noChangeArrowheads="1"/>
          </p:cNvSpPr>
          <p:nvPr/>
        </p:nvSpPr>
        <p:spPr bwMode="auto">
          <a:xfrm>
            <a:off x="6464300" y="3595688"/>
            <a:ext cx="315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β</a:t>
            </a:r>
          </a:p>
        </p:txBody>
      </p:sp>
      <p:sp>
        <p:nvSpPr>
          <p:cNvPr id="35864" name="AutoShape 22"/>
          <p:cNvSpPr>
            <a:spLocks noChangeArrowheads="1"/>
          </p:cNvSpPr>
          <p:nvPr/>
        </p:nvSpPr>
        <p:spPr bwMode="auto">
          <a:xfrm>
            <a:off x="3962400" y="2478088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5" name="AutoShape 23"/>
          <p:cNvSpPr>
            <a:spLocks noChangeArrowheads="1"/>
          </p:cNvSpPr>
          <p:nvPr/>
        </p:nvSpPr>
        <p:spPr bwMode="auto">
          <a:xfrm flipH="1">
            <a:off x="3962400" y="3011488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6" name="Text Box 24"/>
          <p:cNvSpPr txBox="1">
            <a:spLocks noChangeArrowheads="1"/>
          </p:cNvSpPr>
          <p:nvPr/>
        </p:nvSpPr>
        <p:spPr bwMode="auto">
          <a:xfrm>
            <a:off x="3208338" y="1828800"/>
            <a:ext cx="23542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αριστερή περιστροφή</a:t>
            </a:r>
          </a:p>
          <a:p>
            <a:pPr algn="ctr"/>
            <a:r>
              <a:rPr lang="el-GR"/>
              <a:t>από το </a:t>
            </a:r>
            <a:r>
              <a:rPr lang="en-US"/>
              <a:t>x</a:t>
            </a:r>
            <a:endParaRPr lang="el-GR"/>
          </a:p>
        </p:txBody>
      </p:sp>
      <p:sp>
        <p:nvSpPr>
          <p:cNvPr id="35867" name="Text Box 25"/>
          <p:cNvSpPr txBox="1">
            <a:spLocks noChangeArrowheads="1"/>
          </p:cNvSpPr>
          <p:nvPr/>
        </p:nvSpPr>
        <p:spPr bwMode="auto">
          <a:xfrm>
            <a:off x="3395663" y="3138488"/>
            <a:ext cx="19637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δεξιά περιστροφή</a:t>
            </a:r>
            <a:endParaRPr lang="en-US"/>
          </a:p>
          <a:p>
            <a:pPr algn="ctr"/>
            <a:r>
              <a:rPr lang="el-GR"/>
              <a:t>από το </a:t>
            </a:r>
            <a:r>
              <a:rPr lang="en-US"/>
              <a:t>y</a:t>
            </a:r>
            <a:endParaRPr lang="el-GR"/>
          </a:p>
        </p:txBody>
      </p:sp>
      <p:sp>
        <p:nvSpPr>
          <p:cNvPr id="35868" name="Text Box 26"/>
          <p:cNvSpPr txBox="1">
            <a:spLocks noChangeArrowheads="1"/>
          </p:cNvSpPr>
          <p:nvPr/>
        </p:nvSpPr>
        <p:spPr bwMode="auto">
          <a:xfrm>
            <a:off x="3235325" y="4572000"/>
            <a:ext cx="24796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Η περιστροφή παίρνει </a:t>
            </a:r>
            <a:endParaRPr lang="en-US"/>
          </a:p>
          <a:p>
            <a:pPr algn="ctr"/>
            <a:r>
              <a:rPr lang="el-GR"/>
              <a:t>χρόνο Ο(1)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381000" y="6172200"/>
            <a:ext cx="2514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/>
              <a:t>αριστερή περιστροφή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096000" y="6172200"/>
            <a:ext cx="2514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dirty="0"/>
              <a:t>δεξιά περιστροφή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182112" y="3794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5"/>
            <a:endCxn id="7" idx="0"/>
          </p:cNvCxnSpPr>
          <p:nvPr/>
        </p:nvCxnSpPr>
        <p:spPr bwMode="auto">
          <a:xfrm>
            <a:off x="2645709" y="3331499"/>
            <a:ext cx="688803" cy="4632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250652" y="37571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1044426" y="4017299"/>
            <a:ext cx="250863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3"/>
            <a:endCxn id="9" idx="0"/>
          </p:cNvCxnSpPr>
          <p:nvPr/>
        </p:nvCxnSpPr>
        <p:spPr bwMode="auto">
          <a:xfrm flipH="1">
            <a:off x="1403052" y="3331499"/>
            <a:ext cx="1027131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892026" y="450389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cxnSp>
        <p:nvCxnSpPr>
          <p:cNvPr id="18" name="AutoShape 16"/>
          <p:cNvCxnSpPr>
            <a:cxnSpLocks noChangeShapeType="1"/>
            <a:stCxn id="74" idx="0"/>
            <a:endCxn id="16" idx="3"/>
          </p:cNvCxnSpPr>
          <p:nvPr/>
        </p:nvCxnSpPr>
        <p:spPr bwMode="auto">
          <a:xfrm flipV="1">
            <a:off x="762000" y="4764059"/>
            <a:ext cx="174663" cy="4937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074906" y="493061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1152376" y="4764246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385546" y="30713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547346" y="42331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9" idx="5"/>
          </p:cNvCxnSpPr>
          <p:nvPr/>
        </p:nvCxnSpPr>
        <p:spPr bwMode="auto">
          <a:xfrm flipH="1" flipV="1">
            <a:off x="1510815" y="4017299"/>
            <a:ext cx="158451" cy="2158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3"/>
          <p:cNvCxnSpPr>
            <a:cxnSpLocks noChangeShapeType="1"/>
            <a:stCxn id="67" idx="0"/>
            <a:endCxn id="7" idx="3"/>
          </p:cNvCxnSpPr>
          <p:nvPr/>
        </p:nvCxnSpPr>
        <p:spPr bwMode="auto">
          <a:xfrm flipV="1">
            <a:off x="2895600" y="4054923"/>
            <a:ext cx="331149" cy="418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42275" y="4054923"/>
            <a:ext cx="413445" cy="388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878094" y="490013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3963483" y="4703099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703320" y="44429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581400" y="490013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703320" y="4703099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21" idx="0"/>
            <a:endCxn id="27" idx="3"/>
          </p:cNvCxnSpPr>
          <p:nvPr/>
        </p:nvCxnSpPr>
        <p:spPr bwMode="auto">
          <a:xfrm flipV="1">
            <a:off x="2537946" y="2763095"/>
            <a:ext cx="2353011" cy="3082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60 - TextBox"/>
          <p:cNvSpPr txBox="1"/>
          <p:nvPr/>
        </p:nvSpPr>
        <p:spPr>
          <a:xfrm>
            <a:off x="3965514" y="374546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4343400" y="4378404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607860" y="3733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480546" y="36926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52400" y="45308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623546" y="30713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4041714" y="43784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2</a:t>
            </a:r>
            <a:endParaRPr lang="el-GR" dirty="0"/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2743200" y="447341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6" name="AutoShape 43"/>
          <p:cNvSpPr>
            <a:spLocks noChangeArrowheads="1"/>
          </p:cNvSpPr>
          <p:nvPr/>
        </p:nvSpPr>
        <p:spPr bwMode="auto">
          <a:xfrm>
            <a:off x="29565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44"/>
          <p:cNvCxnSpPr>
            <a:cxnSpLocks noChangeShapeType="1"/>
            <a:stCxn id="76" idx="0"/>
            <a:endCxn id="67" idx="5"/>
          </p:cNvCxnSpPr>
          <p:nvPr/>
        </p:nvCxnSpPr>
        <p:spPr bwMode="auto">
          <a:xfrm flipH="1" flipV="1">
            <a:off x="3003363" y="4733579"/>
            <a:ext cx="75117" cy="173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25908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50"/>
          <p:cNvCxnSpPr>
            <a:cxnSpLocks noChangeShapeType="1"/>
            <a:stCxn id="83" idx="0"/>
            <a:endCxn id="67" idx="3"/>
          </p:cNvCxnSpPr>
          <p:nvPr/>
        </p:nvCxnSpPr>
        <p:spPr bwMode="auto">
          <a:xfrm flipV="1">
            <a:off x="2712720" y="4733579"/>
            <a:ext cx="75117" cy="173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86 - TextBox"/>
          <p:cNvSpPr txBox="1"/>
          <p:nvPr/>
        </p:nvSpPr>
        <p:spPr>
          <a:xfrm>
            <a:off x="2430294" y="4397216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2060514" y="4420552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457200" y="1752600"/>
            <a:ext cx="655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στους κόμβους 8 και 14</a:t>
            </a:r>
            <a:endParaRPr lang="el-GR" dirty="0"/>
          </a:p>
        </p:txBody>
      </p:sp>
      <p:sp>
        <p:nvSpPr>
          <p:cNvPr id="90" name="AutoShape 43"/>
          <p:cNvSpPr>
            <a:spLocks noChangeArrowheads="1"/>
          </p:cNvSpPr>
          <p:nvPr/>
        </p:nvSpPr>
        <p:spPr bwMode="auto">
          <a:xfrm>
            <a:off x="822960" y="573630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1" name="AutoShape 44"/>
          <p:cNvCxnSpPr>
            <a:cxnSpLocks noChangeShapeType="1"/>
            <a:stCxn id="90" idx="0"/>
            <a:endCxn id="74" idx="5"/>
          </p:cNvCxnSpPr>
          <p:nvPr/>
        </p:nvCxnSpPr>
        <p:spPr bwMode="auto">
          <a:xfrm flipH="1" flipV="1">
            <a:off x="869763" y="5517963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49"/>
          <p:cNvSpPr>
            <a:spLocks noChangeArrowheads="1"/>
          </p:cNvSpPr>
          <p:nvPr/>
        </p:nvSpPr>
        <p:spPr bwMode="auto">
          <a:xfrm>
            <a:off x="457200" y="573630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3" name="AutoShape 50"/>
          <p:cNvCxnSpPr>
            <a:cxnSpLocks noChangeShapeType="1"/>
            <a:stCxn id="92" idx="0"/>
            <a:endCxn id="74" idx="3"/>
          </p:cNvCxnSpPr>
          <p:nvPr/>
        </p:nvCxnSpPr>
        <p:spPr bwMode="auto">
          <a:xfrm flipV="1">
            <a:off x="579120" y="5517963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6" name="95 - TextBox"/>
          <p:cNvSpPr txBox="1"/>
          <p:nvPr/>
        </p:nvSpPr>
        <p:spPr>
          <a:xfrm>
            <a:off x="1363494" y="5257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7" name="96 - TextBox"/>
          <p:cNvSpPr txBox="1"/>
          <p:nvPr/>
        </p:nvSpPr>
        <p:spPr>
          <a:xfrm>
            <a:off x="982494" y="5269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4876800" y="5181600"/>
            <a:ext cx="372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Εκτελούμε απλή περιστροφή του 4</a:t>
            </a:r>
            <a:endParaRPr lang="el-GR" dirty="0"/>
          </a:p>
        </p:txBody>
      </p:sp>
      <p:sp>
        <p:nvSpPr>
          <p:cNvPr id="89" name="AutoShape 43"/>
          <p:cNvSpPr>
            <a:spLocks noChangeArrowheads="1"/>
          </p:cNvSpPr>
          <p:nvPr/>
        </p:nvSpPr>
        <p:spPr bwMode="auto">
          <a:xfrm>
            <a:off x="990600" y="41148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4" name="93 - TextBox"/>
          <p:cNvSpPr txBox="1"/>
          <p:nvPr/>
        </p:nvSpPr>
        <p:spPr>
          <a:xfrm>
            <a:off x="4038600" y="2362200"/>
            <a:ext cx="762000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5" name="94 - TextBox"/>
          <p:cNvSpPr txBox="1"/>
          <p:nvPr/>
        </p:nvSpPr>
        <p:spPr>
          <a:xfrm>
            <a:off x="802098" y="3680936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1969980" y="3048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9" name="98 - TextBox"/>
          <p:cNvSpPr txBox="1"/>
          <p:nvPr/>
        </p:nvSpPr>
        <p:spPr>
          <a:xfrm>
            <a:off x="497298" y="4519136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0" name="99 - TextBox"/>
          <p:cNvSpPr txBox="1"/>
          <p:nvPr/>
        </p:nvSpPr>
        <p:spPr>
          <a:xfrm>
            <a:off x="28956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023426" y="3794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5"/>
            <a:endCxn id="7" idx="0"/>
          </p:cNvCxnSpPr>
          <p:nvPr/>
        </p:nvCxnSpPr>
        <p:spPr bwMode="auto">
          <a:xfrm>
            <a:off x="2645709" y="3331499"/>
            <a:ext cx="1530117" cy="4632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654026" y="4563904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5"/>
            <a:endCxn id="9" idx="0"/>
          </p:cNvCxnSpPr>
          <p:nvPr/>
        </p:nvCxnSpPr>
        <p:spPr bwMode="auto">
          <a:xfrm>
            <a:off x="1456989" y="4070163"/>
            <a:ext cx="349437" cy="4937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3"/>
            <a:endCxn id="16" idx="0"/>
          </p:cNvCxnSpPr>
          <p:nvPr/>
        </p:nvCxnSpPr>
        <p:spPr bwMode="auto">
          <a:xfrm flipH="1">
            <a:off x="1349226" y="3331499"/>
            <a:ext cx="1080957" cy="4785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196826" y="3810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cxnSp>
        <p:nvCxnSpPr>
          <p:cNvPr id="18" name="AutoShape 16"/>
          <p:cNvCxnSpPr>
            <a:cxnSpLocks noChangeShapeType="1"/>
            <a:stCxn id="74" idx="0"/>
            <a:endCxn id="16" idx="3"/>
          </p:cNvCxnSpPr>
          <p:nvPr/>
        </p:nvCxnSpPr>
        <p:spPr bwMode="auto">
          <a:xfrm flipV="1">
            <a:off x="914400" y="4070163"/>
            <a:ext cx="327063" cy="4937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508760" y="5021104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9" idx="3"/>
          </p:cNvCxnSpPr>
          <p:nvPr/>
        </p:nvCxnSpPr>
        <p:spPr bwMode="auto">
          <a:xfrm flipV="1">
            <a:off x="1630680" y="4824067"/>
            <a:ext cx="67983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385546" y="30713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889760" y="5021104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9" idx="5"/>
          </p:cNvCxnSpPr>
          <p:nvPr/>
        </p:nvCxnSpPr>
        <p:spPr bwMode="auto">
          <a:xfrm flipH="1" flipV="1">
            <a:off x="1914189" y="4824067"/>
            <a:ext cx="9749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3"/>
          <p:cNvCxnSpPr>
            <a:cxnSpLocks noChangeShapeType="1"/>
            <a:stCxn id="67" idx="0"/>
            <a:endCxn id="7" idx="3"/>
          </p:cNvCxnSpPr>
          <p:nvPr/>
        </p:nvCxnSpPr>
        <p:spPr bwMode="auto">
          <a:xfrm flipV="1">
            <a:off x="3736914" y="4054923"/>
            <a:ext cx="331149" cy="418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9342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4283589" y="4054923"/>
            <a:ext cx="413445" cy="388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6303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71943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4980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73761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74980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6809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7584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64779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63560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64779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6608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7383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4719408" y="490013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4804797" y="4703099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4544634" y="44429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4422714" y="4900136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4544634" y="4703099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8723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21" idx="0"/>
            <a:endCxn id="27" idx="3"/>
          </p:cNvCxnSpPr>
          <p:nvPr/>
        </p:nvCxnSpPr>
        <p:spPr bwMode="auto">
          <a:xfrm flipV="1">
            <a:off x="2537946" y="2763095"/>
            <a:ext cx="2353011" cy="3082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4806828" y="374546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2370306" y="4484132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5184714" y="4378404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6087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82214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6880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993326" y="3048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838200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51114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4449174" y="3733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98120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457200" y="3821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623546" y="30713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4883028" y="437840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715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8486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73183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2</a:t>
            </a:r>
            <a:endParaRPr lang="el-GR" dirty="0"/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3584514" y="447341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6" name="AutoShape 43"/>
          <p:cNvSpPr>
            <a:spLocks noChangeArrowheads="1"/>
          </p:cNvSpPr>
          <p:nvPr/>
        </p:nvSpPr>
        <p:spPr bwMode="auto">
          <a:xfrm>
            <a:off x="3797874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44"/>
          <p:cNvCxnSpPr>
            <a:cxnSpLocks noChangeShapeType="1"/>
            <a:stCxn id="76" idx="0"/>
            <a:endCxn id="67" idx="5"/>
          </p:cNvCxnSpPr>
          <p:nvPr/>
        </p:nvCxnSpPr>
        <p:spPr bwMode="auto">
          <a:xfrm flipH="1" flipV="1">
            <a:off x="3844677" y="4733579"/>
            <a:ext cx="75117" cy="173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3432114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50"/>
          <p:cNvCxnSpPr>
            <a:cxnSpLocks noChangeShapeType="1"/>
            <a:stCxn id="83" idx="0"/>
            <a:endCxn id="67" idx="3"/>
          </p:cNvCxnSpPr>
          <p:nvPr/>
        </p:nvCxnSpPr>
        <p:spPr bwMode="auto">
          <a:xfrm flipV="1">
            <a:off x="3554034" y="4733579"/>
            <a:ext cx="75117" cy="1737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86 - TextBox"/>
          <p:cNvSpPr txBox="1"/>
          <p:nvPr/>
        </p:nvSpPr>
        <p:spPr>
          <a:xfrm>
            <a:off x="3271608" y="4397216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2901828" y="4420552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>
            <a:off x="762000" y="4563904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90" name="AutoShape 43"/>
          <p:cNvSpPr>
            <a:spLocks noChangeArrowheads="1"/>
          </p:cNvSpPr>
          <p:nvPr/>
        </p:nvSpPr>
        <p:spPr bwMode="auto">
          <a:xfrm>
            <a:off x="975360" y="5042405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1" name="AutoShape 44"/>
          <p:cNvCxnSpPr>
            <a:cxnSpLocks noChangeShapeType="1"/>
            <a:stCxn id="90" idx="0"/>
            <a:endCxn id="74" idx="5"/>
          </p:cNvCxnSpPr>
          <p:nvPr/>
        </p:nvCxnSpPr>
        <p:spPr bwMode="auto">
          <a:xfrm flipH="1" flipV="1">
            <a:off x="1022163" y="4824067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49"/>
          <p:cNvSpPr>
            <a:spLocks noChangeArrowheads="1"/>
          </p:cNvSpPr>
          <p:nvPr/>
        </p:nvSpPr>
        <p:spPr bwMode="auto">
          <a:xfrm>
            <a:off x="609600" y="5042405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3" name="AutoShape 50"/>
          <p:cNvCxnSpPr>
            <a:cxnSpLocks noChangeShapeType="1"/>
            <a:stCxn id="92" idx="0"/>
            <a:endCxn id="74" idx="3"/>
          </p:cNvCxnSpPr>
          <p:nvPr/>
        </p:nvCxnSpPr>
        <p:spPr bwMode="auto">
          <a:xfrm flipV="1">
            <a:off x="731520" y="4824067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6" name="95 - TextBox"/>
          <p:cNvSpPr txBox="1"/>
          <p:nvPr/>
        </p:nvSpPr>
        <p:spPr>
          <a:xfrm>
            <a:off x="372894" y="4563904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7" name="96 - TextBox"/>
          <p:cNvSpPr txBox="1"/>
          <p:nvPr/>
        </p:nvSpPr>
        <p:spPr>
          <a:xfrm>
            <a:off x="-8106" y="4575572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3" name="102 - TextBox"/>
          <p:cNvSpPr txBox="1"/>
          <p:nvPr/>
        </p:nvSpPr>
        <p:spPr>
          <a:xfrm>
            <a:off x="457200" y="1752600"/>
            <a:ext cx="429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Αποκαταστάθηκε η συνθήκη ισορροπίας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6" name="75 - Έλλειψη"/>
          <p:cNvSpPr/>
          <p:nvPr/>
        </p:nvSpPr>
        <p:spPr bwMode="auto">
          <a:xfrm>
            <a:off x="4114800" y="2514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3" name="82 - Ευθεία γραμμή σύνδεσης"/>
          <p:cNvCxnSpPr>
            <a:stCxn id="76" idx="5"/>
            <a:endCxn id="88" idx="0"/>
          </p:cNvCxnSpPr>
          <p:nvPr/>
        </p:nvCxnSpPr>
        <p:spPr bwMode="auto">
          <a:xfrm>
            <a:off x="4309922" y="2692306"/>
            <a:ext cx="681178" cy="584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>
            <a:off x="4724400" y="33528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>
            <a:off x="4876800" y="3276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7" name="106 - Ευθεία γραμμή σύνδεσης"/>
          <p:cNvCxnSpPr>
            <a:stCxn id="76" idx="3"/>
            <a:endCxn id="52" idx="0"/>
          </p:cNvCxnSpPr>
          <p:nvPr/>
        </p:nvCxnSpPr>
        <p:spPr bwMode="auto">
          <a:xfrm flipH="1">
            <a:off x="3467100" y="2692306"/>
            <a:ext cx="681178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46 - Ευθύγραμμο βέλος σύνδεσης"/>
          <p:cNvCxnSpPr/>
          <p:nvPr/>
        </p:nvCxnSpPr>
        <p:spPr bwMode="auto">
          <a:xfrm>
            <a:off x="3124200" y="3326385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1" name="50 - Ισοσκελές τρίγωνο"/>
          <p:cNvSpPr/>
          <p:nvPr/>
        </p:nvSpPr>
        <p:spPr bwMode="auto">
          <a:xfrm>
            <a:off x="3200400" y="33528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3352800" y="32512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68" name="67 - Ευθύγραμμο βέλος σύνδεσης"/>
          <p:cNvCxnSpPr/>
          <p:nvPr/>
        </p:nvCxnSpPr>
        <p:spPr bwMode="auto">
          <a:xfrm>
            <a:off x="5358511" y="3326385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5" name="74 - TextBox"/>
          <p:cNvSpPr txBox="1"/>
          <p:nvPr/>
        </p:nvSpPr>
        <p:spPr>
          <a:xfrm>
            <a:off x="3657600" y="2411985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46" name="4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62600" y="3631184"/>
            <a:ext cx="152157" cy="202369"/>
          </a:xfrm>
          <a:prstGeom prst="rect">
            <a:avLst/>
          </a:prstGeom>
          <a:noFill/>
          <a:ln/>
          <a:effectLst/>
        </p:spPr>
      </p:pic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4600" y="3632294"/>
            <a:ext cx="557911" cy="202185"/>
          </a:xfrm>
          <a:prstGeom prst="rect">
            <a:avLst/>
          </a:prstGeom>
          <a:noFill/>
          <a:ln/>
          <a:effectLst/>
        </p:spPr>
      </p:pic>
      <p:sp>
        <p:nvSpPr>
          <p:cNvPr id="108" name="107 - TextBox"/>
          <p:cNvSpPr txBox="1"/>
          <p:nvPr/>
        </p:nvSpPr>
        <p:spPr>
          <a:xfrm>
            <a:off x="381000" y="1383268"/>
            <a:ext cx="534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Απλές Περιπτώσεις</a:t>
            </a:r>
            <a:r>
              <a:rPr lang="en-US" dirty="0" smtClean="0"/>
              <a:t>:  </a:t>
            </a:r>
            <a:r>
              <a:rPr lang="el-GR" dirty="0" smtClean="0"/>
              <a:t>Δε χρειάζονται περιστροφές</a:t>
            </a:r>
            <a:endParaRPr lang="el-GR" b="1" dirty="0"/>
          </a:p>
        </p:txBody>
      </p:sp>
      <p:sp>
        <p:nvSpPr>
          <p:cNvPr id="109" name="108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108" name="107 - TextBox"/>
          <p:cNvSpPr txBox="1"/>
          <p:nvPr/>
        </p:nvSpPr>
        <p:spPr>
          <a:xfrm>
            <a:off x="381000" y="1383268"/>
            <a:ext cx="534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Απλές Περιπτώσεις</a:t>
            </a:r>
            <a:r>
              <a:rPr lang="en-US" dirty="0" smtClean="0"/>
              <a:t>:  </a:t>
            </a:r>
            <a:r>
              <a:rPr lang="el-GR" dirty="0" smtClean="0"/>
              <a:t>Δε χρειάζονται περιστροφές</a:t>
            </a:r>
            <a:endParaRPr lang="el-GR" b="1" dirty="0"/>
          </a:p>
        </p:txBody>
      </p:sp>
      <p:sp>
        <p:nvSpPr>
          <p:cNvPr id="109" name="108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3124200" y="4953000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Παραμένει </a:t>
            </a:r>
            <a:r>
              <a:rPr lang="en-US" dirty="0" smtClean="0"/>
              <a:t>AVL </a:t>
            </a:r>
            <a:r>
              <a:rPr lang="el-GR" dirty="0" smtClean="0"/>
              <a:t>δένδρο</a:t>
            </a:r>
            <a:endParaRPr lang="el-GR" dirty="0"/>
          </a:p>
        </p:txBody>
      </p:sp>
      <p:sp>
        <p:nvSpPr>
          <p:cNvPr id="46" name="45 - Έλλειψη"/>
          <p:cNvSpPr/>
          <p:nvPr/>
        </p:nvSpPr>
        <p:spPr bwMode="auto">
          <a:xfrm>
            <a:off x="3352800" y="43434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9" name="48 - Ευθεία γραμμή σύνδεσης"/>
          <p:cNvCxnSpPr>
            <a:stCxn id="46" idx="0"/>
            <a:endCxn id="67" idx="3"/>
          </p:cNvCxnSpPr>
          <p:nvPr/>
        </p:nvCxnSpPr>
        <p:spPr bwMode="auto">
          <a:xfrm flipV="1">
            <a:off x="3467100" y="41148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0" name="4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82936" y="4399196"/>
            <a:ext cx="152019" cy="126176"/>
          </a:xfrm>
          <a:prstGeom prst="rect">
            <a:avLst/>
          </a:prstGeom>
          <a:noFill/>
          <a:ln/>
          <a:effectLst/>
        </p:spPr>
      </p:pic>
      <p:sp>
        <p:nvSpPr>
          <p:cNvPr id="53" name="52 - Έλλειψη"/>
          <p:cNvSpPr/>
          <p:nvPr/>
        </p:nvSpPr>
        <p:spPr bwMode="auto">
          <a:xfrm>
            <a:off x="4114800" y="2514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60" name="59 - Ευθεία γραμμή σύνδεσης"/>
          <p:cNvCxnSpPr>
            <a:stCxn id="53" idx="5"/>
            <a:endCxn id="63" idx="0"/>
          </p:cNvCxnSpPr>
          <p:nvPr/>
        </p:nvCxnSpPr>
        <p:spPr bwMode="auto">
          <a:xfrm>
            <a:off x="4309922" y="2692306"/>
            <a:ext cx="681178" cy="584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61 - Ισοσκελές τρίγωνο"/>
          <p:cNvSpPr/>
          <p:nvPr/>
        </p:nvSpPr>
        <p:spPr bwMode="auto">
          <a:xfrm>
            <a:off x="4724400" y="33528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4876800" y="3276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64" name="63 - Ευθεία γραμμή σύνδεσης"/>
          <p:cNvCxnSpPr>
            <a:stCxn id="53" idx="3"/>
            <a:endCxn id="69" idx="0"/>
          </p:cNvCxnSpPr>
          <p:nvPr/>
        </p:nvCxnSpPr>
        <p:spPr bwMode="auto">
          <a:xfrm flipH="1">
            <a:off x="3467100" y="2692306"/>
            <a:ext cx="681178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6" name="65 - Ευθύγραμμο βέλος σύνδεσης"/>
          <p:cNvCxnSpPr/>
          <p:nvPr/>
        </p:nvCxnSpPr>
        <p:spPr bwMode="auto">
          <a:xfrm>
            <a:off x="3124200" y="3326385"/>
            <a:ext cx="0" cy="1169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7" name="66 - Ισοσκελές τρίγωνο"/>
          <p:cNvSpPr/>
          <p:nvPr/>
        </p:nvSpPr>
        <p:spPr bwMode="auto">
          <a:xfrm>
            <a:off x="3200400" y="33528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3352800" y="32512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7" name="76 - Ευθύγραμμο βέλος σύνδεσης"/>
          <p:cNvCxnSpPr/>
          <p:nvPr/>
        </p:nvCxnSpPr>
        <p:spPr bwMode="auto">
          <a:xfrm>
            <a:off x="5358511" y="3326385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9" name="78 - TextBox"/>
          <p:cNvSpPr txBox="1"/>
          <p:nvPr/>
        </p:nvSpPr>
        <p:spPr>
          <a:xfrm>
            <a:off x="3736914" y="2411985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86" name="8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19400" y="3632294"/>
            <a:ext cx="152157" cy="202369"/>
          </a:xfrm>
          <a:prstGeom prst="rect">
            <a:avLst/>
          </a:prstGeom>
          <a:noFill/>
          <a:ln/>
          <a:effectLst/>
        </p:spPr>
      </p:pic>
      <p:pic>
        <p:nvPicPr>
          <p:cNvPr id="89" name="8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62600" y="3631184"/>
            <a:ext cx="152157" cy="2023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6" name="75 - Έλλειψη"/>
          <p:cNvSpPr/>
          <p:nvPr/>
        </p:nvSpPr>
        <p:spPr bwMode="auto">
          <a:xfrm>
            <a:off x="4114800" y="2514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3" name="82 - Ευθεία γραμμή σύνδεσης"/>
          <p:cNvCxnSpPr>
            <a:stCxn id="76" idx="5"/>
            <a:endCxn id="88" idx="0"/>
          </p:cNvCxnSpPr>
          <p:nvPr/>
        </p:nvCxnSpPr>
        <p:spPr bwMode="auto">
          <a:xfrm>
            <a:off x="4309922" y="2692306"/>
            <a:ext cx="681178" cy="584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>
            <a:off x="4724400" y="33528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>
            <a:off x="4876800" y="3276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7" name="106 - Ευθεία γραμμή σύνδεσης"/>
          <p:cNvCxnSpPr>
            <a:stCxn id="76" idx="3"/>
            <a:endCxn id="52" idx="0"/>
          </p:cNvCxnSpPr>
          <p:nvPr/>
        </p:nvCxnSpPr>
        <p:spPr bwMode="auto">
          <a:xfrm flipH="1">
            <a:off x="3467100" y="2692306"/>
            <a:ext cx="681178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46 - Ευθύγραμμο βέλος σύνδεσης"/>
          <p:cNvCxnSpPr/>
          <p:nvPr/>
        </p:nvCxnSpPr>
        <p:spPr bwMode="auto">
          <a:xfrm>
            <a:off x="3124200" y="3326385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1" name="50 - Ισοσκελές τρίγωνο"/>
          <p:cNvSpPr/>
          <p:nvPr/>
        </p:nvSpPr>
        <p:spPr bwMode="auto">
          <a:xfrm>
            <a:off x="3200400" y="33528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3352800" y="32512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68" name="67 - Ευθύγραμμο βέλος σύνδεσης"/>
          <p:cNvCxnSpPr/>
          <p:nvPr/>
        </p:nvCxnSpPr>
        <p:spPr bwMode="auto">
          <a:xfrm>
            <a:off x="5358511" y="3326385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5" name="74 - TextBox"/>
          <p:cNvSpPr txBox="1"/>
          <p:nvPr/>
        </p:nvSpPr>
        <p:spPr>
          <a:xfrm>
            <a:off x="3736914" y="2411985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46" name="4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62600" y="3631184"/>
            <a:ext cx="152157" cy="202369"/>
          </a:xfrm>
          <a:prstGeom prst="rect">
            <a:avLst/>
          </a:prstGeom>
          <a:noFill/>
          <a:ln/>
          <a:effectLst/>
        </p:spPr>
      </p:pic>
      <p:pic>
        <p:nvPicPr>
          <p:cNvPr id="18" name="17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19643" y="3632294"/>
            <a:ext cx="152157" cy="202369"/>
          </a:xfrm>
          <a:prstGeom prst="rect">
            <a:avLst/>
          </a:prstGeom>
          <a:noFill/>
          <a:ln/>
          <a:effectLst/>
        </p:spPr>
      </p:pic>
      <p:sp>
        <p:nvSpPr>
          <p:cNvPr id="108" name="107 - TextBox"/>
          <p:cNvSpPr txBox="1"/>
          <p:nvPr/>
        </p:nvSpPr>
        <p:spPr>
          <a:xfrm>
            <a:off x="381000" y="1383268"/>
            <a:ext cx="534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Απλές Περιπτώσεις</a:t>
            </a:r>
            <a:r>
              <a:rPr lang="en-US" dirty="0" smtClean="0"/>
              <a:t>:  </a:t>
            </a:r>
            <a:r>
              <a:rPr lang="el-GR" dirty="0" smtClean="0"/>
              <a:t>Δε χρειάζονται περιστροφές</a:t>
            </a:r>
            <a:endParaRPr lang="el-GR" b="1" dirty="0"/>
          </a:p>
        </p:txBody>
      </p:sp>
      <p:sp>
        <p:nvSpPr>
          <p:cNvPr id="109" name="108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108" name="107 - TextBox"/>
          <p:cNvSpPr txBox="1"/>
          <p:nvPr/>
        </p:nvSpPr>
        <p:spPr>
          <a:xfrm>
            <a:off x="381000" y="1383268"/>
            <a:ext cx="534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Απλές Περιπτώσεις</a:t>
            </a:r>
            <a:r>
              <a:rPr lang="en-US" dirty="0" smtClean="0"/>
              <a:t>:  </a:t>
            </a:r>
            <a:r>
              <a:rPr lang="el-GR" dirty="0" smtClean="0"/>
              <a:t>Δε χρειάζονται περιστροφές</a:t>
            </a:r>
            <a:endParaRPr lang="el-GR" b="1" dirty="0"/>
          </a:p>
        </p:txBody>
      </p:sp>
      <p:sp>
        <p:nvSpPr>
          <p:cNvPr id="109" name="108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3124200" y="4953000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Παραμένει </a:t>
            </a:r>
            <a:r>
              <a:rPr lang="en-US" dirty="0" smtClean="0"/>
              <a:t>AVL </a:t>
            </a:r>
            <a:r>
              <a:rPr lang="el-GR" dirty="0" smtClean="0"/>
              <a:t>δένδρο</a:t>
            </a:r>
            <a:endParaRPr lang="el-GR" dirty="0"/>
          </a:p>
        </p:txBody>
      </p:sp>
      <p:sp>
        <p:nvSpPr>
          <p:cNvPr id="46" name="45 - Έλλειψη"/>
          <p:cNvSpPr/>
          <p:nvPr/>
        </p:nvSpPr>
        <p:spPr bwMode="auto">
          <a:xfrm>
            <a:off x="3352800" y="43434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9" name="48 - Ευθεία γραμμή σύνδεσης"/>
          <p:cNvCxnSpPr>
            <a:stCxn id="46" idx="0"/>
            <a:endCxn id="67" idx="3"/>
          </p:cNvCxnSpPr>
          <p:nvPr/>
        </p:nvCxnSpPr>
        <p:spPr bwMode="auto">
          <a:xfrm flipV="1">
            <a:off x="3467100" y="41148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0" name="4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82936" y="4399196"/>
            <a:ext cx="152019" cy="126176"/>
          </a:xfrm>
          <a:prstGeom prst="rect">
            <a:avLst/>
          </a:prstGeom>
          <a:noFill/>
          <a:ln/>
          <a:effectLst/>
        </p:spPr>
      </p:pic>
      <p:sp>
        <p:nvSpPr>
          <p:cNvPr id="53" name="52 - Έλλειψη"/>
          <p:cNvSpPr/>
          <p:nvPr/>
        </p:nvSpPr>
        <p:spPr bwMode="auto">
          <a:xfrm>
            <a:off x="4114800" y="2514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60" name="59 - Ευθεία γραμμή σύνδεσης"/>
          <p:cNvCxnSpPr>
            <a:stCxn id="53" idx="5"/>
            <a:endCxn id="63" idx="0"/>
          </p:cNvCxnSpPr>
          <p:nvPr/>
        </p:nvCxnSpPr>
        <p:spPr bwMode="auto">
          <a:xfrm>
            <a:off x="4309922" y="2692306"/>
            <a:ext cx="681178" cy="584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61 - Ισοσκελές τρίγωνο"/>
          <p:cNvSpPr/>
          <p:nvPr/>
        </p:nvSpPr>
        <p:spPr bwMode="auto">
          <a:xfrm>
            <a:off x="4724400" y="33528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4876800" y="3276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64" name="63 - Ευθεία γραμμή σύνδεσης"/>
          <p:cNvCxnSpPr>
            <a:stCxn id="53" idx="3"/>
            <a:endCxn id="69" idx="0"/>
          </p:cNvCxnSpPr>
          <p:nvPr/>
        </p:nvCxnSpPr>
        <p:spPr bwMode="auto">
          <a:xfrm flipH="1">
            <a:off x="3467100" y="2692306"/>
            <a:ext cx="681178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6" name="65 - Ευθύγραμμο βέλος σύνδεσης"/>
          <p:cNvCxnSpPr/>
          <p:nvPr/>
        </p:nvCxnSpPr>
        <p:spPr bwMode="auto">
          <a:xfrm>
            <a:off x="3124200" y="3326385"/>
            <a:ext cx="0" cy="1169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7" name="66 - Ισοσκελές τρίγωνο"/>
          <p:cNvSpPr/>
          <p:nvPr/>
        </p:nvSpPr>
        <p:spPr bwMode="auto">
          <a:xfrm>
            <a:off x="3200400" y="33528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3352800" y="32512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7" name="76 - Ευθύγραμμο βέλος σύνδεσης"/>
          <p:cNvCxnSpPr/>
          <p:nvPr/>
        </p:nvCxnSpPr>
        <p:spPr bwMode="auto">
          <a:xfrm>
            <a:off x="5358511" y="3326385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9" name="78 - TextBox"/>
          <p:cNvSpPr txBox="1"/>
          <p:nvPr/>
        </p:nvSpPr>
        <p:spPr>
          <a:xfrm>
            <a:off x="3736914" y="2411985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22" name="2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3632294"/>
            <a:ext cx="558418" cy="228235"/>
          </a:xfrm>
          <a:prstGeom prst="rect">
            <a:avLst/>
          </a:prstGeom>
          <a:noFill/>
          <a:ln/>
          <a:effectLst/>
        </p:spPr>
      </p:pic>
      <p:pic>
        <p:nvPicPr>
          <p:cNvPr id="89" name="8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62600" y="3631184"/>
            <a:ext cx="152157" cy="2023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763263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5"/>
            <a:endCxn id="7" idx="0"/>
          </p:cNvCxnSpPr>
          <p:nvPr/>
        </p:nvCxnSpPr>
        <p:spPr bwMode="auto">
          <a:xfrm>
            <a:off x="2918946" y="4093499"/>
            <a:ext cx="996717" cy="4632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455671" y="5325904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4445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5"/>
            <a:endCxn id="9" idx="0"/>
          </p:cNvCxnSpPr>
          <p:nvPr/>
        </p:nvCxnSpPr>
        <p:spPr bwMode="auto">
          <a:xfrm>
            <a:off x="1730226" y="4832163"/>
            <a:ext cx="877845" cy="493741"/>
          </a:xfrm>
          <a:prstGeom prst="straightConnector1">
            <a:avLst/>
          </a:prstGeom>
          <a:noFill/>
          <a:ln w="44450">
            <a:solidFill>
              <a:srgbClr val="FF9900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3"/>
            <a:endCxn id="16" idx="0"/>
          </p:cNvCxnSpPr>
          <p:nvPr/>
        </p:nvCxnSpPr>
        <p:spPr bwMode="auto">
          <a:xfrm flipH="1">
            <a:off x="1622463" y="4093499"/>
            <a:ext cx="1080957" cy="478501"/>
          </a:xfrm>
          <a:prstGeom prst="straightConnector1">
            <a:avLst/>
          </a:prstGeom>
          <a:noFill/>
          <a:ln w="44450">
            <a:solidFill>
              <a:srgbClr val="FF9900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470063" y="4572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4445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cxnSp>
        <p:nvCxnSpPr>
          <p:cNvPr id="18" name="AutoShape 16"/>
          <p:cNvCxnSpPr>
            <a:cxnSpLocks noChangeShapeType="1"/>
            <a:stCxn id="74" idx="0"/>
            <a:endCxn id="16" idx="3"/>
          </p:cNvCxnSpPr>
          <p:nvPr/>
        </p:nvCxnSpPr>
        <p:spPr bwMode="auto">
          <a:xfrm flipV="1">
            <a:off x="1187637" y="4832163"/>
            <a:ext cx="327063" cy="4937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8"/>
          <p:cNvCxnSpPr>
            <a:cxnSpLocks noChangeShapeType="1"/>
            <a:stCxn id="99" idx="0"/>
            <a:endCxn id="9" idx="3"/>
          </p:cNvCxnSpPr>
          <p:nvPr/>
        </p:nvCxnSpPr>
        <p:spPr bwMode="auto">
          <a:xfrm flipV="1">
            <a:off x="2178237" y="5586067"/>
            <a:ext cx="322071" cy="595312"/>
          </a:xfrm>
          <a:prstGeom prst="straightConnector1">
            <a:avLst/>
          </a:prstGeom>
          <a:noFill/>
          <a:ln w="44450">
            <a:solidFill>
              <a:srgbClr val="FF9900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658783" y="383333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4445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91405" y="5783104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9" idx="5"/>
          </p:cNvCxnSpPr>
          <p:nvPr/>
        </p:nvCxnSpPr>
        <p:spPr bwMode="auto">
          <a:xfrm flipH="1" flipV="1">
            <a:off x="2715834" y="5586067"/>
            <a:ext cx="9749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216837" y="3794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357557" y="3264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4445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5913009" y="4054923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477000" y="4054923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780717" y="4568428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658797" y="49951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780717" y="4828778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6963597" y="49951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041067" y="4828778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760609" y="4568428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638689" y="49951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760609" y="4828778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5943489" y="49951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020959" y="4828778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4617720" y="3525095"/>
            <a:ext cx="1643754" cy="3143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21" idx="0"/>
            <a:endCxn id="27" idx="3"/>
          </p:cNvCxnSpPr>
          <p:nvPr/>
        </p:nvCxnSpPr>
        <p:spPr bwMode="auto">
          <a:xfrm flipV="1">
            <a:off x="2811183" y="3525095"/>
            <a:ext cx="1591011" cy="308241"/>
          </a:xfrm>
          <a:prstGeom prst="straightConnector1">
            <a:avLst/>
          </a:prstGeom>
          <a:noFill/>
          <a:ln w="44450">
            <a:solidFill>
              <a:srgbClr val="FF9900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3581400" y="3124200"/>
            <a:ext cx="738543" cy="369332"/>
          </a:xfrm>
          <a:prstGeom prst="rect">
            <a:avLst/>
          </a:prstGeom>
          <a:solidFill>
            <a:srgbClr val="FF99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4546665" y="450746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3171951" y="5246132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370531" y="45074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504131" y="45074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6970731" y="3733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2198580" y="3810000"/>
            <a:ext cx="417102" cy="369332"/>
          </a:xfrm>
          <a:prstGeom prst="rect">
            <a:avLst/>
          </a:prstGeom>
          <a:solidFill>
            <a:srgbClr val="FF99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111437" y="4572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2438400" y="3124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4189011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2782845" y="5257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730437" y="4583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828800" y="38333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4997637" y="4507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131237" y="4507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600951" y="3745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314052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7</a:t>
            </a:r>
            <a:endParaRPr lang="el-GR" dirty="0"/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>
            <a:off x="1035237" y="5325904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90" name="AutoShape 43"/>
          <p:cNvSpPr>
            <a:spLocks noChangeArrowheads="1"/>
          </p:cNvSpPr>
          <p:nvPr/>
        </p:nvSpPr>
        <p:spPr bwMode="auto">
          <a:xfrm>
            <a:off x="1248597" y="5804405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1" name="AutoShape 44"/>
          <p:cNvCxnSpPr>
            <a:cxnSpLocks noChangeShapeType="1"/>
            <a:stCxn id="90" idx="0"/>
            <a:endCxn id="74" idx="5"/>
          </p:cNvCxnSpPr>
          <p:nvPr/>
        </p:nvCxnSpPr>
        <p:spPr bwMode="auto">
          <a:xfrm flipH="1" flipV="1">
            <a:off x="1295400" y="5586067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49"/>
          <p:cNvSpPr>
            <a:spLocks noChangeArrowheads="1"/>
          </p:cNvSpPr>
          <p:nvPr/>
        </p:nvSpPr>
        <p:spPr bwMode="auto">
          <a:xfrm>
            <a:off x="882837" y="5804405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3" name="AutoShape 50"/>
          <p:cNvCxnSpPr>
            <a:cxnSpLocks noChangeShapeType="1"/>
            <a:stCxn id="92" idx="0"/>
            <a:endCxn id="74" idx="3"/>
          </p:cNvCxnSpPr>
          <p:nvPr/>
        </p:nvCxnSpPr>
        <p:spPr bwMode="auto">
          <a:xfrm flipV="1">
            <a:off x="1004757" y="5586067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6" name="95 - TextBox"/>
          <p:cNvSpPr txBox="1"/>
          <p:nvPr/>
        </p:nvSpPr>
        <p:spPr>
          <a:xfrm>
            <a:off x="646131" y="5325904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7" name="96 - TextBox"/>
          <p:cNvSpPr txBox="1"/>
          <p:nvPr/>
        </p:nvSpPr>
        <p:spPr>
          <a:xfrm>
            <a:off x="265131" y="5337572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AutoShape 17"/>
          <p:cNvSpPr>
            <a:spLocks noChangeArrowheads="1"/>
          </p:cNvSpPr>
          <p:nvPr/>
        </p:nvSpPr>
        <p:spPr bwMode="auto">
          <a:xfrm>
            <a:off x="3626037" y="5029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18"/>
          <p:cNvCxnSpPr>
            <a:cxnSpLocks noChangeShapeType="1"/>
            <a:stCxn id="85" idx="0"/>
            <a:endCxn id="7" idx="3"/>
          </p:cNvCxnSpPr>
          <p:nvPr/>
        </p:nvCxnSpPr>
        <p:spPr bwMode="auto">
          <a:xfrm flipV="1">
            <a:off x="3747957" y="4816923"/>
            <a:ext cx="59943" cy="2122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9" name="AutoShape 20"/>
          <p:cNvSpPr>
            <a:spLocks noChangeArrowheads="1"/>
          </p:cNvSpPr>
          <p:nvPr/>
        </p:nvSpPr>
        <p:spPr bwMode="auto">
          <a:xfrm>
            <a:off x="4007037" y="5029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21"/>
          <p:cNvCxnSpPr>
            <a:cxnSpLocks noChangeShapeType="1"/>
            <a:stCxn id="89" idx="0"/>
            <a:endCxn id="7" idx="5"/>
          </p:cNvCxnSpPr>
          <p:nvPr/>
        </p:nvCxnSpPr>
        <p:spPr bwMode="auto">
          <a:xfrm flipH="1" flipV="1">
            <a:off x="4023426" y="4816923"/>
            <a:ext cx="105531" cy="2122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9" name="Oval 14"/>
          <p:cNvSpPr>
            <a:spLocks noChangeArrowheads="1"/>
          </p:cNvSpPr>
          <p:nvPr/>
        </p:nvSpPr>
        <p:spPr bwMode="auto">
          <a:xfrm>
            <a:off x="2025837" y="618137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4445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00" name="AutoShape 43"/>
          <p:cNvSpPr>
            <a:spLocks noChangeArrowheads="1"/>
          </p:cNvSpPr>
          <p:nvPr/>
        </p:nvSpPr>
        <p:spPr bwMode="auto">
          <a:xfrm>
            <a:off x="2239197" y="6659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1" name="AutoShape 44"/>
          <p:cNvCxnSpPr>
            <a:cxnSpLocks noChangeShapeType="1"/>
            <a:stCxn id="100" idx="0"/>
            <a:endCxn id="99" idx="5"/>
          </p:cNvCxnSpPr>
          <p:nvPr/>
        </p:nvCxnSpPr>
        <p:spPr bwMode="auto">
          <a:xfrm flipH="1" flipV="1">
            <a:off x="2286000" y="6441542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" name="AutoShape 49"/>
          <p:cNvSpPr>
            <a:spLocks noChangeArrowheads="1"/>
          </p:cNvSpPr>
          <p:nvPr/>
        </p:nvSpPr>
        <p:spPr bwMode="auto">
          <a:xfrm>
            <a:off x="1873437" y="6659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0"/>
          <p:cNvCxnSpPr>
            <a:cxnSpLocks noChangeShapeType="1"/>
            <a:stCxn id="102" idx="0"/>
            <a:endCxn id="99" idx="3"/>
          </p:cNvCxnSpPr>
          <p:nvPr/>
        </p:nvCxnSpPr>
        <p:spPr bwMode="auto">
          <a:xfrm flipV="1">
            <a:off x="1995357" y="6441542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5" name="104 - TextBox"/>
          <p:cNvSpPr txBox="1"/>
          <p:nvPr/>
        </p:nvSpPr>
        <p:spPr>
          <a:xfrm>
            <a:off x="1636731" y="6181379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266951" y="6193047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8" name="107 - TextBox"/>
          <p:cNvSpPr txBox="1"/>
          <p:nvPr/>
        </p:nvSpPr>
        <p:spPr>
          <a:xfrm>
            <a:off x="3124200" y="38263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l-GR" b="1" dirty="0"/>
          </a:p>
        </p:txBody>
      </p:sp>
      <p:sp>
        <p:nvSpPr>
          <p:cNvPr id="109" name="108 - TextBox"/>
          <p:cNvSpPr txBox="1"/>
          <p:nvPr/>
        </p:nvSpPr>
        <p:spPr>
          <a:xfrm>
            <a:off x="1828800" y="45121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10" name="109 - TextBox"/>
          <p:cNvSpPr txBox="1"/>
          <p:nvPr/>
        </p:nvSpPr>
        <p:spPr>
          <a:xfrm>
            <a:off x="2057400" y="527412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</a:t>
            </a:r>
            <a:endParaRPr lang="el-GR" b="1" dirty="0"/>
          </a:p>
        </p:txBody>
      </p:sp>
      <p:sp>
        <p:nvSpPr>
          <p:cNvPr id="111" name="110 - TextBox"/>
          <p:cNvSpPr txBox="1"/>
          <p:nvPr/>
        </p:nvSpPr>
        <p:spPr>
          <a:xfrm>
            <a:off x="304800" y="1447800"/>
            <a:ext cx="8305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= χαμηλότερος πρόγονος του νέου κόμβου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που μόλις έχει εισαχθεί για τον 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      οποίο</a:t>
            </a:r>
          </a:p>
          <a:p>
            <a:pPr>
              <a:lnSpc>
                <a:spcPts val="2500"/>
              </a:lnSpc>
            </a:pPr>
            <a:r>
              <a:rPr lang="en-US" b="1" dirty="0" smtClean="0"/>
              <a:t>y</a:t>
            </a:r>
            <a:r>
              <a:rPr lang="en-US" dirty="0" smtClean="0"/>
              <a:t> = </a:t>
            </a:r>
            <a:r>
              <a:rPr lang="el-GR" dirty="0" smtClean="0"/>
              <a:t>παιδί του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στο μονοπάτι εισαγωγής</a:t>
            </a:r>
          </a:p>
          <a:p>
            <a:pPr>
              <a:lnSpc>
                <a:spcPts val="2500"/>
              </a:lnSpc>
            </a:pPr>
            <a:r>
              <a:rPr lang="en-US" b="1" dirty="0" smtClean="0"/>
              <a:t>w</a:t>
            </a:r>
            <a:r>
              <a:rPr lang="en-US" dirty="0" smtClean="0"/>
              <a:t> = </a:t>
            </a:r>
            <a:r>
              <a:rPr lang="el-GR" dirty="0" smtClean="0"/>
              <a:t>παιδί του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στο μονοπάτι εισαγωγής</a:t>
            </a:r>
            <a:endParaRPr lang="el-GR" dirty="0"/>
          </a:p>
        </p:txBody>
      </p:sp>
      <p:sp>
        <p:nvSpPr>
          <p:cNvPr id="112" name="111 - TextBox"/>
          <p:cNvSpPr txBox="1"/>
          <p:nvPr/>
        </p:nvSpPr>
        <p:spPr>
          <a:xfrm>
            <a:off x="2354094" y="61239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l-GR" b="1" dirty="0"/>
          </a:p>
        </p:txBody>
      </p:sp>
      <p:pic>
        <p:nvPicPr>
          <p:cNvPr id="115" name="114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47299" y="1854586"/>
            <a:ext cx="1143501" cy="279014"/>
          </a:xfrm>
          <a:prstGeom prst="rect">
            <a:avLst/>
          </a:prstGeom>
          <a:noFill/>
          <a:ln/>
          <a:effectLst/>
        </p:spPr>
      </p:pic>
      <p:sp>
        <p:nvSpPr>
          <p:cNvPr id="78" name="77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24 - Ισοσκελές τρίγωνο"/>
          <p:cNvSpPr/>
          <p:nvPr/>
        </p:nvSpPr>
        <p:spPr bwMode="auto">
          <a:xfrm>
            <a:off x="2617978" y="33792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6" name="75 - Έλλειψη"/>
          <p:cNvSpPr/>
          <p:nvPr/>
        </p:nvSpPr>
        <p:spPr bwMode="auto">
          <a:xfrm>
            <a:off x="2922778" y="20838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8" name="77 - Ευθεία γραμμή σύνδεσης"/>
          <p:cNvCxnSpPr>
            <a:stCxn id="76" idx="3"/>
            <a:endCxn id="87" idx="7"/>
          </p:cNvCxnSpPr>
          <p:nvPr/>
        </p:nvCxnSpPr>
        <p:spPr bwMode="auto">
          <a:xfrm flipH="1">
            <a:off x="2228011" y="2261521"/>
            <a:ext cx="728245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" name="82 - Ευθεία γραμμή σύνδεσης"/>
          <p:cNvCxnSpPr>
            <a:stCxn id="76" idx="5"/>
            <a:endCxn id="88" idx="1"/>
          </p:cNvCxnSpPr>
          <p:nvPr/>
        </p:nvCxnSpPr>
        <p:spPr bwMode="auto">
          <a:xfrm>
            <a:off x="3117900" y="2261521"/>
            <a:ext cx="5241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>
            <a:off x="3456178" y="26172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7" name="86 - Έλλειψη"/>
          <p:cNvSpPr/>
          <p:nvPr/>
        </p:nvSpPr>
        <p:spPr bwMode="auto">
          <a:xfrm>
            <a:off x="2032889" y="25410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>
            <a:off x="3608578" y="25410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6" name="1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70378" y="2083815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27" name="12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04289" y="2541015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07" name="106 - Ευθεία γραμμή σύνδεσης"/>
          <p:cNvCxnSpPr>
            <a:stCxn id="87" idx="3"/>
            <a:endCxn id="48" idx="0"/>
          </p:cNvCxnSpPr>
          <p:nvPr/>
        </p:nvCxnSpPr>
        <p:spPr bwMode="auto">
          <a:xfrm flipH="1">
            <a:off x="1347690" y="2718721"/>
            <a:ext cx="718677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112 - Ευθεία γραμμή σύνδεσης"/>
          <p:cNvCxnSpPr>
            <a:stCxn id="87" idx="5"/>
            <a:endCxn id="116" idx="0"/>
          </p:cNvCxnSpPr>
          <p:nvPr/>
        </p:nvCxnSpPr>
        <p:spPr bwMode="auto">
          <a:xfrm>
            <a:off x="2228011" y="2718721"/>
            <a:ext cx="656667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6" name="115 - Έλλειψη"/>
          <p:cNvSpPr/>
          <p:nvPr/>
        </p:nvSpPr>
        <p:spPr bwMode="auto">
          <a:xfrm>
            <a:off x="2770378" y="32777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61" name="6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09083" y="3100829"/>
            <a:ext cx="201174" cy="201174"/>
          </a:xfrm>
          <a:prstGeom prst="rect">
            <a:avLst/>
          </a:prstGeom>
          <a:noFill/>
          <a:ln/>
          <a:effectLst/>
        </p:spPr>
      </p:pic>
      <p:cxnSp>
        <p:nvCxnSpPr>
          <p:cNvPr id="47" name="46 - Ευθύγραμμο βέλος σύνδεσης"/>
          <p:cNvCxnSpPr/>
          <p:nvPr/>
        </p:nvCxnSpPr>
        <p:spPr bwMode="auto">
          <a:xfrm>
            <a:off x="685800" y="3808891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8" name="47 - Έλλειψη"/>
          <p:cNvSpPr/>
          <p:nvPr/>
        </p:nvSpPr>
        <p:spPr bwMode="auto">
          <a:xfrm>
            <a:off x="1233390" y="32777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9" name="4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54498" y="3303015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51" name="50 - Ισοσκελές τρίγωνο"/>
          <p:cNvSpPr/>
          <p:nvPr/>
        </p:nvSpPr>
        <p:spPr bwMode="auto">
          <a:xfrm>
            <a:off x="762000" y="383530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914400" y="3733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4" name="53 - Ισοσκελές τρίγωνο"/>
          <p:cNvSpPr/>
          <p:nvPr/>
        </p:nvSpPr>
        <p:spPr bwMode="auto">
          <a:xfrm>
            <a:off x="1423289" y="38364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5" name="54 - Έλλειψη"/>
          <p:cNvSpPr/>
          <p:nvPr/>
        </p:nvSpPr>
        <p:spPr bwMode="auto">
          <a:xfrm>
            <a:off x="1575689" y="37349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6" name="55 - Ευθεία γραμμή σύνδεσης"/>
          <p:cNvCxnSpPr>
            <a:stCxn id="48" idx="5"/>
            <a:endCxn id="55" idx="0"/>
          </p:cNvCxnSpPr>
          <p:nvPr/>
        </p:nvCxnSpPr>
        <p:spPr bwMode="auto">
          <a:xfrm>
            <a:off x="1428512" y="3455415"/>
            <a:ext cx="261477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48" idx="3"/>
            <a:endCxn id="52" idx="0"/>
          </p:cNvCxnSpPr>
          <p:nvPr/>
        </p:nvCxnSpPr>
        <p:spPr bwMode="auto">
          <a:xfrm flipH="1">
            <a:off x="1028700" y="3455415"/>
            <a:ext cx="238168" cy="27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58" name="57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5689" y="4267200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59" name="5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94889" y="3836921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4266091"/>
            <a:ext cx="202185" cy="202185"/>
          </a:xfrm>
          <a:prstGeom prst="rect">
            <a:avLst/>
          </a:prstGeom>
          <a:noFill/>
          <a:ln/>
          <a:effectLst/>
        </p:spPr>
      </p:pic>
      <p:cxnSp>
        <p:nvCxnSpPr>
          <p:cNvPr id="65" name="64 - Ευθύγραμμο βέλος σύνδεσης"/>
          <p:cNvCxnSpPr/>
          <p:nvPr/>
        </p:nvCxnSpPr>
        <p:spPr bwMode="auto">
          <a:xfrm>
            <a:off x="3252089" y="3352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8" name="67 - Ευθύγραμμο βέλος σύνδεσης"/>
          <p:cNvCxnSpPr/>
          <p:nvPr/>
        </p:nvCxnSpPr>
        <p:spPr bwMode="auto">
          <a:xfrm>
            <a:off x="4090289" y="2590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0" name="69 - Ευθύγραμμο βέλος σύνδεσης"/>
          <p:cNvCxnSpPr/>
          <p:nvPr/>
        </p:nvCxnSpPr>
        <p:spPr bwMode="auto">
          <a:xfrm>
            <a:off x="2032889" y="38100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71" name="7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09089" y="4217415"/>
            <a:ext cx="557911" cy="202185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64098" y="32004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1450914" y="24384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74" name="7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3181" y="3657600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75" name="74 - TextBox"/>
          <p:cNvSpPr txBox="1"/>
          <p:nvPr/>
        </p:nvSpPr>
        <p:spPr>
          <a:xfrm>
            <a:off x="2286000" y="19812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91381" y="2895600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" y="4114800"/>
            <a:ext cx="557911" cy="202185"/>
          </a:xfrm>
          <a:prstGeom prst="rect">
            <a:avLst/>
          </a:prstGeom>
          <a:noFill/>
          <a:ln/>
          <a:effectLst/>
        </p:spPr>
      </p:pic>
      <p:sp>
        <p:nvSpPr>
          <p:cNvPr id="108" name="107 - TextBox"/>
          <p:cNvSpPr txBox="1"/>
          <p:nvPr/>
        </p:nvSpPr>
        <p:spPr>
          <a:xfrm>
            <a:off x="381000" y="1383268"/>
            <a:ext cx="747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Περίπτωση </a:t>
            </a:r>
            <a:r>
              <a:rPr lang="en-US" b="1" dirty="0" smtClean="0"/>
              <a:t>LL</a:t>
            </a:r>
            <a:r>
              <a:rPr lang="en-US" dirty="0" smtClean="0"/>
              <a:t>: 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z</a:t>
            </a:r>
            <a:r>
              <a:rPr lang="en-US" dirty="0" smtClean="0"/>
              <a:t>  </a:t>
            </a:r>
            <a:r>
              <a:rPr lang="el-GR" dirty="0" smtClean="0"/>
              <a:t>και 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09" name="108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24 - Ισοσκελές τρίγωνο"/>
          <p:cNvSpPr/>
          <p:nvPr/>
        </p:nvSpPr>
        <p:spPr bwMode="auto">
          <a:xfrm>
            <a:off x="2465578" y="33792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6" name="75 - Έλλειψη"/>
          <p:cNvSpPr/>
          <p:nvPr/>
        </p:nvSpPr>
        <p:spPr bwMode="auto">
          <a:xfrm>
            <a:off x="2770378" y="20838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8" name="77 - Ευθεία γραμμή σύνδεσης"/>
          <p:cNvCxnSpPr>
            <a:stCxn id="76" idx="3"/>
            <a:endCxn id="87" idx="7"/>
          </p:cNvCxnSpPr>
          <p:nvPr/>
        </p:nvCxnSpPr>
        <p:spPr bwMode="auto">
          <a:xfrm flipH="1">
            <a:off x="2075611" y="2261521"/>
            <a:ext cx="728245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" name="82 - Ευθεία γραμμή σύνδεσης"/>
          <p:cNvCxnSpPr>
            <a:stCxn id="76" idx="5"/>
            <a:endCxn id="88" idx="1"/>
          </p:cNvCxnSpPr>
          <p:nvPr/>
        </p:nvCxnSpPr>
        <p:spPr bwMode="auto">
          <a:xfrm>
            <a:off x="2965500" y="2261521"/>
            <a:ext cx="5241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>
            <a:off x="3303778" y="26172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7" name="86 - Έλλειψη"/>
          <p:cNvSpPr/>
          <p:nvPr/>
        </p:nvSpPr>
        <p:spPr bwMode="auto">
          <a:xfrm>
            <a:off x="1880489" y="25410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>
            <a:off x="3456178" y="25410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6" name="1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17978" y="2083815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27" name="12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51889" y="2541015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07" name="106 - Ευθεία γραμμή σύνδεσης"/>
          <p:cNvCxnSpPr>
            <a:stCxn id="87" idx="3"/>
            <a:endCxn id="48" idx="0"/>
          </p:cNvCxnSpPr>
          <p:nvPr/>
        </p:nvCxnSpPr>
        <p:spPr bwMode="auto">
          <a:xfrm flipH="1">
            <a:off x="1155192" y="2718721"/>
            <a:ext cx="758775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112 - Ευθεία γραμμή σύνδεσης"/>
          <p:cNvCxnSpPr>
            <a:stCxn id="87" idx="5"/>
            <a:endCxn id="116" idx="0"/>
          </p:cNvCxnSpPr>
          <p:nvPr/>
        </p:nvCxnSpPr>
        <p:spPr bwMode="auto">
          <a:xfrm>
            <a:off x="2075611" y="2718721"/>
            <a:ext cx="656667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6" name="115 - Έλλειψη"/>
          <p:cNvSpPr/>
          <p:nvPr/>
        </p:nvSpPr>
        <p:spPr bwMode="auto">
          <a:xfrm>
            <a:off x="2617978" y="32777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39" name="13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781" y="4037491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143" name="142 - Έλλειψη"/>
          <p:cNvSpPr/>
          <p:nvPr/>
        </p:nvSpPr>
        <p:spPr bwMode="auto">
          <a:xfrm>
            <a:off x="6629400" y="20778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45" name="144 - Ευθεία γραμμή σύνδεσης"/>
          <p:cNvCxnSpPr>
            <a:stCxn id="143" idx="3"/>
            <a:endCxn id="146" idx="0"/>
          </p:cNvCxnSpPr>
          <p:nvPr/>
        </p:nvCxnSpPr>
        <p:spPr bwMode="auto">
          <a:xfrm flipH="1">
            <a:off x="5524500" y="2255510"/>
            <a:ext cx="1138378" cy="538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6" name="145 - Έλλειψη"/>
          <p:cNvSpPr/>
          <p:nvPr/>
        </p:nvSpPr>
        <p:spPr bwMode="auto">
          <a:xfrm>
            <a:off x="5410200" y="27940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47" name="14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31308" y="2819400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51" name="150 - Έλλειψη"/>
          <p:cNvSpPr/>
          <p:nvPr/>
        </p:nvSpPr>
        <p:spPr bwMode="auto">
          <a:xfrm>
            <a:off x="8026908" y="28194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52" name="15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05800" y="2819400"/>
            <a:ext cx="126492" cy="126492"/>
          </a:xfrm>
          <a:prstGeom prst="rect">
            <a:avLst/>
          </a:prstGeom>
          <a:noFill/>
          <a:ln/>
          <a:effectLst/>
        </p:spPr>
      </p:pic>
      <p:cxnSp>
        <p:nvCxnSpPr>
          <p:cNvPr id="153" name="152 - Ευθεία γραμμή σύνδεσης"/>
          <p:cNvCxnSpPr>
            <a:stCxn id="143" idx="5"/>
            <a:endCxn id="151" idx="0"/>
          </p:cNvCxnSpPr>
          <p:nvPr/>
        </p:nvCxnSpPr>
        <p:spPr bwMode="auto">
          <a:xfrm>
            <a:off x="6824522" y="2255510"/>
            <a:ext cx="1316686" cy="563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6" name="155 - Ισοσκελές τρίγωνο"/>
          <p:cNvSpPr/>
          <p:nvPr/>
        </p:nvSpPr>
        <p:spPr bwMode="auto">
          <a:xfrm>
            <a:off x="7467600" y="337810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7" name="156 - Έλλειψη"/>
          <p:cNvSpPr/>
          <p:nvPr/>
        </p:nvSpPr>
        <p:spPr bwMode="auto">
          <a:xfrm>
            <a:off x="7620000" y="3276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0" name="159 - Ισοσκελές τρίγωνο"/>
          <p:cNvSpPr/>
          <p:nvPr/>
        </p:nvSpPr>
        <p:spPr bwMode="auto">
          <a:xfrm>
            <a:off x="8305710" y="337810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61" name="160 - Έλλειψη"/>
          <p:cNvSpPr/>
          <p:nvPr/>
        </p:nvSpPr>
        <p:spPr bwMode="auto">
          <a:xfrm>
            <a:off x="8458110" y="3301906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65" name="16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0800" y="1981200"/>
            <a:ext cx="152400" cy="178308"/>
          </a:xfrm>
          <a:prstGeom prst="rect">
            <a:avLst/>
          </a:prstGeom>
          <a:noFill/>
          <a:ln/>
          <a:effectLst/>
        </p:spPr>
      </p:pic>
      <p:pic>
        <p:nvPicPr>
          <p:cNvPr id="61" name="6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56683" y="3100829"/>
            <a:ext cx="201174" cy="201174"/>
          </a:xfrm>
          <a:prstGeom prst="rect">
            <a:avLst/>
          </a:prstGeom>
          <a:noFill/>
          <a:ln/>
          <a:effectLst/>
        </p:spPr>
      </p:pic>
      <p:cxnSp>
        <p:nvCxnSpPr>
          <p:cNvPr id="166" name="165 - Ευθεία γραμμή σύνδεσης"/>
          <p:cNvCxnSpPr>
            <a:stCxn id="151" idx="3"/>
            <a:endCxn id="157" idx="0"/>
          </p:cNvCxnSpPr>
          <p:nvPr/>
        </p:nvCxnSpPr>
        <p:spPr bwMode="auto">
          <a:xfrm flipH="1">
            <a:off x="7734300" y="2997106"/>
            <a:ext cx="326086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9" name="168 - Ευθεία γραμμή σύνδεσης"/>
          <p:cNvCxnSpPr>
            <a:stCxn id="151" idx="5"/>
            <a:endCxn id="161" idx="0"/>
          </p:cNvCxnSpPr>
          <p:nvPr/>
        </p:nvCxnSpPr>
        <p:spPr bwMode="auto">
          <a:xfrm>
            <a:off x="8222030" y="2997106"/>
            <a:ext cx="35038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46 - Ευθύγραμμο βέλος σύνδεσης"/>
          <p:cNvCxnSpPr/>
          <p:nvPr/>
        </p:nvCxnSpPr>
        <p:spPr bwMode="auto">
          <a:xfrm>
            <a:off x="381000" y="3808891"/>
            <a:ext cx="0" cy="1220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8" name="47 - Έλλειψη"/>
          <p:cNvSpPr/>
          <p:nvPr/>
        </p:nvSpPr>
        <p:spPr bwMode="auto">
          <a:xfrm>
            <a:off x="1040892" y="32777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9" name="48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3303015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51" name="50 - Ισοσκελές τρίγωνο"/>
          <p:cNvSpPr/>
          <p:nvPr/>
        </p:nvSpPr>
        <p:spPr bwMode="auto">
          <a:xfrm>
            <a:off x="457200" y="383530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609600" y="3733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4" name="53 - Ισοσκελές τρίγωνο"/>
          <p:cNvSpPr/>
          <p:nvPr/>
        </p:nvSpPr>
        <p:spPr bwMode="auto">
          <a:xfrm>
            <a:off x="1295400" y="38364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5" name="54 - Έλλειψη"/>
          <p:cNvSpPr/>
          <p:nvPr/>
        </p:nvSpPr>
        <p:spPr bwMode="auto">
          <a:xfrm>
            <a:off x="1447800" y="37349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6" name="55 - Ευθεία γραμμή σύνδεσης"/>
          <p:cNvCxnSpPr>
            <a:stCxn id="48" idx="5"/>
            <a:endCxn id="55" idx="0"/>
          </p:cNvCxnSpPr>
          <p:nvPr/>
        </p:nvCxnSpPr>
        <p:spPr bwMode="auto">
          <a:xfrm>
            <a:off x="1236014" y="3455415"/>
            <a:ext cx="326086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48" idx="3"/>
            <a:endCxn id="52" idx="0"/>
          </p:cNvCxnSpPr>
          <p:nvPr/>
        </p:nvCxnSpPr>
        <p:spPr bwMode="auto">
          <a:xfrm flipH="1">
            <a:off x="723900" y="3455415"/>
            <a:ext cx="350470" cy="27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58" name="57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47800" y="4267200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59" name="58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42489" y="3836921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4266091"/>
            <a:ext cx="202185" cy="202185"/>
          </a:xfrm>
          <a:prstGeom prst="rect">
            <a:avLst/>
          </a:prstGeom>
          <a:noFill/>
          <a:ln/>
          <a:effectLst/>
        </p:spPr>
      </p:pic>
      <p:cxnSp>
        <p:nvCxnSpPr>
          <p:cNvPr id="65" name="64 - Ευθύγραμμο βέλος σύνδεσης"/>
          <p:cNvCxnSpPr/>
          <p:nvPr/>
        </p:nvCxnSpPr>
        <p:spPr bwMode="auto">
          <a:xfrm>
            <a:off x="3099689" y="3352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8" name="67 - Ευθύγραμμο βέλος σύνδεσης"/>
          <p:cNvCxnSpPr/>
          <p:nvPr/>
        </p:nvCxnSpPr>
        <p:spPr bwMode="auto">
          <a:xfrm>
            <a:off x="3937889" y="2590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0" name="69 - Ευθύγραμμο βέλος σύνδεσης"/>
          <p:cNvCxnSpPr/>
          <p:nvPr/>
        </p:nvCxnSpPr>
        <p:spPr bwMode="auto">
          <a:xfrm>
            <a:off x="1905000" y="38100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71" name="70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1200" y="4217415"/>
            <a:ext cx="557911" cy="202185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371600" y="32004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1143000" y="24384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74" name="73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0781" y="3657600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75" name="74 - TextBox"/>
          <p:cNvSpPr txBox="1"/>
          <p:nvPr/>
        </p:nvSpPr>
        <p:spPr>
          <a:xfrm>
            <a:off x="2133600" y="1981200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981" y="2895600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80" name="79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381" y="3630076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81" name="80 - Ευθύγραμμο βέλος σύνδεσης"/>
          <p:cNvCxnSpPr/>
          <p:nvPr/>
        </p:nvCxnSpPr>
        <p:spPr bwMode="auto">
          <a:xfrm>
            <a:off x="4800600" y="3401476"/>
            <a:ext cx="0" cy="12467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2" name="81 - Ισοσκελές τρίγωνο"/>
          <p:cNvSpPr/>
          <p:nvPr/>
        </p:nvSpPr>
        <p:spPr bwMode="auto">
          <a:xfrm>
            <a:off x="4876800" y="3427891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5" name="84 - Έλλειψη"/>
          <p:cNvSpPr/>
          <p:nvPr/>
        </p:nvSpPr>
        <p:spPr bwMode="auto">
          <a:xfrm>
            <a:off x="5029200" y="332638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6" name="85 - Ισοσκελές τρίγωνο"/>
          <p:cNvSpPr/>
          <p:nvPr/>
        </p:nvSpPr>
        <p:spPr bwMode="auto">
          <a:xfrm>
            <a:off x="5715000" y="3427891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9" name="88 - Έλλειψη"/>
          <p:cNvSpPr/>
          <p:nvPr/>
        </p:nvSpPr>
        <p:spPr bwMode="auto">
          <a:xfrm>
            <a:off x="5867400" y="332638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0" name="89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7400" y="3858676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91" name="90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9200" y="3858676"/>
            <a:ext cx="202185" cy="202185"/>
          </a:xfrm>
          <a:prstGeom prst="rect">
            <a:avLst/>
          </a:prstGeom>
          <a:noFill/>
          <a:ln/>
          <a:effectLst/>
        </p:spPr>
      </p:pic>
      <p:cxnSp>
        <p:nvCxnSpPr>
          <p:cNvPr id="92" name="91 - Ευθύγραμμο βέλος σύνδεσης"/>
          <p:cNvCxnSpPr/>
          <p:nvPr/>
        </p:nvCxnSpPr>
        <p:spPr bwMode="auto">
          <a:xfrm>
            <a:off x="6324600" y="3401476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93" name="92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0800" y="3808891"/>
            <a:ext cx="557911" cy="202185"/>
          </a:xfrm>
          <a:prstGeom prst="rect">
            <a:avLst/>
          </a:prstGeom>
          <a:noFill/>
          <a:ln/>
          <a:effectLst/>
        </p:spPr>
      </p:pic>
      <p:pic>
        <p:nvPicPr>
          <p:cNvPr id="94" name="93 - Εικόνα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3181" y="3656491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95" name="94 - Ευθύγραμμο βέλος σύνδεσης"/>
          <p:cNvCxnSpPr/>
          <p:nvPr/>
        </p:nvCxnSpPr>
        <p:spPr bwMode="auto">
          <a:xfrm>
            <a:off x="7391400" y="3427891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96" name="95 - Εικόνα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1600" y="3656491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97" name="96 - Ευθύγραμμο βέλος σύνδεσης"/>
          <p:cNvCxnSpPr/>
          <p:nvPr/>
        </p:nvCxnSpPr>
        <p:spPr bwMode="auto">
          <a:xfrm>
            <a:off x="8915400" y="3427891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99" name="98 - Εικόνα" descr="TP_tmp.b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505" y="3835305"/>
            <a:ext cx="201174" cy="201174"/>
          </a:xfrm>
          <a:prstGeom prst="rect">
            <a:avLst/>
          </a:prstGeom>
          <a:noFill/>
          <a:ln/>
          <a:effectLst/>
        </p:spPr>
      </p:pic>
      <p:pic>
        <p:nvPicPr>
          <p:cNvPr id="102" name="101 - Εικόνα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615" y="3861720"/>
            <a:ext cx="201174" cy="201174"/>
          </a:xfrm>
          <a:prstGeom prst="rect">
            <a:avLst/>
          </a:prstGeom>
          <a:noFill/>
          <a:ln/>
          <a:effectLst/>
        </p:spPr>
      </p:pic>
      <p:cxnSp>
        <p:nvCxnSpPr>
          <p:cNvPr id="98" name="97 - Ευθεία γραμμή σύνδεσης"/>
          <p:cNvCxnSpPr>
            <a:stCxn id="146" idx="3"/>
            <a:endCxn id="85" idx="0"/>
          </p:cNvCxnSpPr>
          <p:nvPr/>
        </p:nvCxnSpPr>
        <p:spPr bwMode="auto">
          <a:xfrm flipH="1">
            <a:off x="5143500" y="2971800"/>
            <a:ext cx="300178" cy="354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100 - Ευθεία γραμμή σύνδεσης"/>
          <p:cNvCxnSpPr>
            <a:stCxn id="146" idx="5"/>
            <a:endCxn id="89" idx="0"/>
          </p:cNvCxnSpPr>
          <p:nvPr/>
        </p:nvCxnSpPr>
        <p:spPr bwMode="auto">
          <a:xfrm>
            <a:off x="5605322" y="2971800"/>
            <a:ext cx="376378" cy="354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4" name="103 - TextBox"/>
          <p:cNvSpPr txBox="1"/>
          <p:nvPr/>
        </p:nvSpPr>
        <p:spPr>
          <a:xfrm>
            <a:off x="4724400" y="2667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5" name="104 - TextBox"/>
          <p:cNvSpPr txBox="1"/>
          <p:nvPr/>
        </p:nvSpPr>
        <p:spPr>
          <a:xfrm>
            <a:off x="6019800" y="1905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9" name="78 - Έλλειψη"/>
          <p:cNvSpPr/>
          <p:nvPr/>
        </p:nvSpPr>
        <p:spPr bwMode="auto">
          <a:xfrm>
            <a:off x="609600" y="48210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0" name="99 - Ευθεία γραμμή σύνδεσης"/>
          <p:cNvCxnSpPr>
            <a:stCxn id="79" idx="0"/>
            <a:endCxn id="51" idx="3"/>
          </p:cNvCxnSpPr>
          <p:nvPr/>
        </p:nvCxnSpPr>
        <p:spPr bwMode="auto">
          <a:xfrm flipV="1">
            <a:off x="723900" y="4597306"/>
            <a:ext cx="0" cy="223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8" name="107 - Εικόνα" descr="TP_tmp.b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39736" y="4876800"/>
            <a:ext cx="152019" cy="126176"/>
          </a:xfrm>
          <a:prstGeom prst="rect">
            <a:avLst/>
          </a:prstGeom>
          <a:noFill/>
          <a:ln/>
          <a:effectLst/>
        </p:spPr>
      </p:pic>
      <p:sp>
        <p:nvSpPr>
          <p:cNvPr id="109" name="108 - Έλλειψη"/>
          <p:cNvSpPr/>
          <p:nvPr/>
        </p:nvSpPr>
        <p:spPr bwMode="auto">
          <a:xfrm>
            <a:off x="5029200" y="4419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0" name="109 - Ευθεία γραμμή σύνδεσης"/>
          <p:cNvCxnSpPr>
            <a:stCxn id="109" idx="0"/>
            <a:endCxn id="82" idx="3"/>
          </p:cNvCxnSpPr>
          <p:nvPr/>
        </p:nvCxnSpPr>
        <p:spPr bwMode="auto">
          <a:xfrm flipV="1">
            <a:off x="5143500" y="4189891"/>
            <a:ext cx="0" cy="2297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59336" y="4475396"/>
            <a:ext cx="152019" cy="126176"/>
          </a:xfrm>
          <a:prstGeom prst="rect">
            <a:avLst/>
          </a:prstGeom>
          <a:noFill/>
          <a:ln/>
          <a:effectLst/>
        </p:spPr>
      </p:pic>
      <p:sp>
        <p:nvSpPr>
          <p:cNvPr id="114" name="AutoShape 32"/>
          <p:cNvSpPr>
            <a:spLocks noChangeArrowheads="1"/>
          </p:cNvSpPr>
          <p:nvPr/>
        </p:nvSpPr>
        <p:spPr bwMode="auto">
          <a:xfrm>
            <a:off x="3886200" y="3886200"/>
            <a:ext cx="6096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5" name="AutoShape 43"/>
          <p:cNvSpPr>
            <a:spLocks noChangeArrowheads="1"/>
          </p:cNvSpPr>
          <p:nvPr/>
        </p:nvSpPr>
        <p:spPr bwMode="auto">
          <a:xfrm>
            <a:off x="2224087" y="22860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7" name="116 - TextBox"/>
          <p:cNvSpPr txBox="1"/>
          <p:nvPr/>
        </p:nvSpPr>
        <p:spPr>
          <a:xfrm>
            <a:off x="3200400" y="4267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δεξιά περιστροφή</a:t>
            </a:r>
            <a:endParaRPr lang="el-GR" sz="1400" dirty="0"/>
          </a:p>
        </p:txBody>
      </p:sp>
      <p:sp>
        <p:nvSpPr>
          <p:cNvPr id="119" name="118 - TextBox"/>
          <p:cNvSpPr txBox="1"/>
          <p:nvPr/>
        </p:nvSpPr>
        <p:spPr>
          <a:xfrm>
            <a:off x="8461314" y="2667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381000" y="1383268"/>
            <a:ext cx="747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Περίπτωση </a:t>
            </a:r>
            <a:r>
              <a:rPr lang="en-US" b="1" dirty="0" smtClean="0"/>
              <a:t>LL</a:t>
            </a:r>
            <a:r>
              <a:rPr lang="en-US" dirty="0" smtClean="0"/>
              <a:t>: 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z</a:t>
            </a:r>
            <a:r>
              <a:rPr lang="en-US" dirty="0" smtClean="0"/>
              <a:t>  </a:t>
            </a:r>
            <a:r>
              <a:rPr lang="el-GR" dirty="0" smtClean="0"/>
              <a:t>και 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21" name="120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24 - Ισοσκελές τρίγωνο"/>
          <p:cNvSpPr/>
          <p:nvPr/>
        </p:nvSpPr>
        <p:spPr bwMode="auto">
          <a:xfrm>
            <a:off x="2465578" y="33792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6" name="75 - Έλλειψη"/>
          <p:cNvSpPr/>
          <p:nvPr/>
        </p:nvSpPr>
        <p:spPr bwMode="auto">
          <a:xfrm>
            <a:off x="2770378" y="20838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8" name="77 - Ευθεία γραμμή σύνδεσης"/>
          <p:cNvCxnSpPr>
            <a:stCxn id="76" idx="3"/>
            <a:endCxn id="87" idx="7"/>
          </p:cNvCxnSpPr>
          <p:nvPr/>
        </p:nvCxnSpPr>
        <p:spPr bwMode="auto">
          <a:xfrm flipH="1">
            <a:off x="2075611" y="2261521"/>
            <a:ext cx="728245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" name="82 - Ευθεία γραμμή σύνδεσης"/>
          <p:cNvCxnSpPr>
            <a:stCxn id="76" idx="5"/>
            <a:endCxn id="88" idx="1"/>
          </p:cNvCxnSpPr>
          <p:nvPr/>
        </p:nvCxnSpPr>
        <p:spPr bwMode="auto">
          <a:xfrm>
            <a:off x="2965500" y="2261521"/>
            <a:ext cx="5241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>
            <a:off x="3303778" y="26172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7" name="86 - Έλλειψη"/>
          <p:cNvSpPr/>
          <p:nvPr/>
        </p:nvSpPr>
        <p:spPr bwMode="auto">
          <a:xfrm>
            <a:off x="1880489" y="25410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>
            <a:off x="3456178" y="25410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6" name="1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17978" y="2083815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27" name="12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51889" y="2541015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07" name="106 - Ευθεία γραμμή σύνδεσης"/>
          <p:cNvCxnSpPr>
            <a:stCxn id="87" idx="3"/>
            <a:endCxn id="48" idx="0"/>
          </p:cNvCxnSpPr>
          <p:nvPr/>
        </p:nvCxnSpPr>
        <p:spPr bwMode="auto">
          <a:xfrm flipH="1">
            <a:off x="1307592" y="2718721"/>
            <a:ext cx="606375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112 - Ευθεία γραμμή σύνδεσης"/>
          <p:cNvCxnSpPr>
            <a:stCxn id="87" idx="5"/>
            <a:endCxn id="116" idx="0"/>
          </p:cNvCxnSpPr>
          <p:nvPr/>
        </p:nvCxnSpPr>
        <p:spPr bwMode="auto">
          <a:xfrm>
            <a:off x="2075611" y="2718721"/>
            <a:ext cx="656667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6" name="115 - Έλλειψη"/>
          <p:cNvSpPr/>
          <p:nvPr/>
        </p:nvSpPr>
        <p:spPr bwMode="auto">
          <a:xfrm>
            <a:off x="2617978" y="32777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3" name="142 - Έλλειψη"/>
          <p:cNvSpPr/>
          <p:nvPr/>
        </p:nvSpPr>
        <p:spPr bwMode="auto">
          <a:xfrm>
            <a:off x="6706362" y="20778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45" name="144 - Ευθεία γραμμή σύνδεσης"/>
          <p:cNvCxnSpPr>
            <a:stCxn id="143" idx="3"/>
            <a:endCxn id="146" idx="0"/>
          </p:cNvCxnSpPr>
          <p:nvPr/>
        </p:nvCxnSpPr>
        <p:spPr bwMode="auto">
          <a:xfrm flipH="1">
            <a:off x="5753862" y="2255510"/>
            <a:ext cx="985978" cy="538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6" name="145 - Έλλειψη"/>
          <p:cNvSpPr/>
          <p:nvPr/>
        </p:nvSpPr>
        <p:spPr bwMode="auto">
          <a:xfrm>
            <a:off x="5639562" y="27940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47" name="14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60670" y="2819400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51" name="150 - Έλλειψη"/>
          <p:cNvSpPr/>
          <p:nvPr/>
        </p:nvSpPr>
        <p:spPr bwMode="auto">
          <a:xfrm>
            <a:off x="7951089" y="28194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52" name="15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9981" y="2819400"/>
            <a:ext cx="126492" cy="126492"/>
          </a:xfrm>
          <a:prstGeom prst="rect">
            <a:avLst/>
          </a:prstGeom>
          <a:noFill/>
          <a:ln/>
          <a:effectLst/>
        </p:spPr>
      </p:pic>
      <p:cxnSp>
        <p:nvCxnSpPr>
          <p:cNvPr id="153" name="152 - Ευθεία γραμμή σύνδεσης"/>
          <p:cNvCxnSpPr>
            <a:stCxn id="143" idx="5"/>
            <a:endCxn id="151" idx="0"/>
          </p:cNvCxnSpPr>
          <p:nvPr/>
        </p:nvCxnSpPr>
        <p:spPr bwMode="auto">
          <a:xfrm>
            <a:off x="6901484" y="2255510"/>
            <a:ext cx="1163905" cy="563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6" name="155 - Ισοσκελές τρίγωνο"/>
          <p:cNvSpPr/>
          <p:nvPr/>
        </p:nvSpPr>
        <p:spPr bwMode="auto">
          <a:xfrm>
            <a:off x="7391781" y="337810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7" name="156 - Έλλειψη"/>
          <p:cNvSpPr/>
          <p:nvPr/>
        </p:nvSpPr>
        <p:spPr bwMode="auto">
          <a:xfrm>
            <a:off x="7544181" y="3276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0" name="159 - Ισοσκελές τρίγωνο"/>
          <p:cNvSpPr/>
          <p:nvPr/>
        </p:nvSpPr>
        <p:spPr bwMode="auto">
          <a:xfrm>
            <a:off x="8229891" y="337810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61" name="160 - Έλλειψη"/>
          <p:cNvSpPr/>
          <p:nvPr/>
        </p:nvSpPr>
        <p:spPr bwMode="auto">
          <a:xfrm>
            <a:off x="8382291" y="3301906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65" name="16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77762" y="1981200"/>
            <a:ext cx="152400" cy="178308"/>
          </a:xfrm>
          <a:prstGeom prst="rect">
            <a:avLst/>
          </a:prstGeom>
          <a:noFill/>
          <a:ln/>
          <a:effectLst/>
        </p:spPr>
      </p:pic>
      <p:pic>
        <p:nvPicPr>
          <p:cNvPr id="61" name="60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56683" y="3100829"/>
            <a:ext cx="201174" cy="201174"/>
          </a:xfrm>
          <a:prstGeom prst="rect">
            <a:avLst/>
          </a:prstGeom>
          <a:noFill/>
          <a:ln/>
          <a:effectLst/>
        </p:spPr>
      </p:pic>
      <p:cxnSp>
        <p:nvCxnSpPr>
          <p:cNvPr id="166" name="165 - Ευθεία γραμμή σύνδεσης"/>
          <p:cNvCxnSpPr>
            <a:stCxn id="151" idx="3"/>
            <a:endCxn id="157" idx="0"/>
          </p:cNvCxnSpPr>
          <p:nvPr/>
        </p:nvCxnSpPr>
        <p:spPr bwMode="auto">
          <a:xfrm flipH="1">
            <a:off x="7658481" y="2997106"/>
            <a:ext cx="326086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9" name="168 - Ευθεία γραμμή σύνδεσης"/>
          <p:cNvCxnSpPr>
            <a:stCxn id="151" idx="5"/>
            <a:endCxn id="161" idx="0"/>
          </p:cNvCxnSpPr>
          <p:nvPr/>
        </p:nvCxnSpPr>
        <p:spPr bwMode="auto">
          <a:xfrm>
            <a:off x="8146211" y="2997106"/>
            <a:ext cx="35038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46 - Ευθύγραμμο βέλος σύνδεσης"/>
          <p:cNvCxnSpPr/>
          <p:nvPr/>
        </p:nvCxnSpPr>
        <p:spPr bwMode="auto">
          <a:xfrm>
            <a:off x="609600" y="3808891"/>
            <a:ext cx="0" cy="839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8" name="47 - Έλλειψη"/>
          <p:cNvSpPr/>
          <p:nvPr/>
        </p:nvSpPr>
        <p:spPr bwMode="auto">
          <a:xfrm>
            <a:off x="1193292" y="32777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9" name="48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3303015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51" name="50 - Ισοσκελές τρίγωνο"/>
          <p:cNvSpPr/>
          <p:nvPr/>
        </p:nvSpPr>
        <p:spPr bwMode="auto">
          <a:xfrm>
            <a:off x="685800" y="383530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838200" y="3733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4" name="53 - Ισοσκελές τρίγωνο"/>
          <p:cNvSpPr/>
          <p:nvPr/>
        </p:nvSpPr>
        <p:spPr bwMode="auto">
          <a:xfrm>
            <a:off x="1346645" y="38364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5" name="54 - Έλλειψη"/>
          <p:cNvSpPr/>
          <p:nvPr/>
        </p:nvSpPr>
        <p:spPr bwMode="auto">
          <a:xfrm>
            <a:off x="1499045" y="37349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6" name="55 - Ευθεία γραμμή σύνδεσης"/>
          <p:cNvCxnSpPr>
            <a:stCxn id="48" idx="5"/>
            <a:endCxn id="55" idx="0"/>
          </p:cNvCxnSpPr>
          <p:nvPr/>
        </p:nvCxnSpPr>
        <p:spPr bwMode="auto">
          <a:xfrm>
            <a:off x="1388414" y="3455415"/>
            <a:ext cx="224931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48" idx="3"/>
            <a:endCxn id="52" idx="0"/>
          </p:cNvCxnSpPr>
          <p:nvPr/>
        </p:nvCxnSpPr>
        <p:spPr bwMode="auto">
          <a:xfrm flipH="1">
            <a:off x="952500" y="3455415"/>
            <a:ext cx="274270" cy="27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58" name="57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99045" y="4267200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59" name="5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42489" y="3836921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200" y="4266091"/>
            <a:ext cx="202185" cy="202185"/>
          </a:xfrm>
          <a:prstGeom prst="rect">
            <a:avLst/>
          </a:prstGeom>
          <a:noFill/>
          <a:ln/>
          <a:effectLst/>
        </p:spPr>
      </p:pic>
      <p:cxnSp>
        <p:nvCxnSpPr>
          <p:cNvPr id="65" name="64 - Ευθύγραμμο βέλος σύνδεσης"/>
          <p:cNvCxnSpPr/>
          <p:nvPr/>
        </p:nvCxnSpPr>
        <p:spPr bwMode="auto">
          <a:xfrm>
            <a:off x="3099689" y="3352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8" name="67 - Ευθύγραμμο βέλος σύνδεσης"/>
          <p:cNvCxnSpPr/>
          <p:nvPr/>
        </p:nvCxnSpPr>
        <p:spPr bwMode="auto">
          <a:xfrm>
            <a:off x="3937889" y="2590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0" name="69 - Ευθύγραμμο βέλος σύνδεσης"/>
          <p:cNvCxnSpPr/>
          <p:nvPr/>
        </p:nvCxnSpPr>
        <p:spPr bwMode="auto">
          <a:xfrm>
            <a:off x="2057400" y="3810000"/>
            <a:ext cx="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2" name="71 - TextBox"/>
          <p:cNvSpPr txBox="1"/>
          <p:nvPr/>
        </p:nvSpPr>
        <p:spPr>
          <a:xfrm>
            <a:off x="1524000" y="32004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1143000" y="24384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74" name="73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0781" y="3657600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75" name="74 - TextBox"/>
          <p:cNvSpPr txBox="1"/>
          <p:nvPr/>
        </p:nvSpPr>
        <p:spPr>
          <a:xfrm>
            <a:off x="2133600" y="1981200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981" y="28956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81" name="80 - Ευθύγραμμο βέλος σύνδεσης"/>
          <p:cNvCxnSpPr/>
          <p:nvPr/>
        </p:nvCxnSpPr>
        <p:spPr bwMode="auto">
          <a:xfrm>
            <a:off x="5029962" y="3401476"/>
            <a:ext cx="0" cy="7895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2" name="81 - Ισοσκελές τρίγωνο"/>
          <p:cNvSpPr/>
          <p:nvPr/>
        </p:nvSpPr>
        <p:spPr bwMode="auto">
          <a:xfrm>
            <a:off x="5106162" y="3427891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5" name="84 - Έλλειψη"/>
          <p:cNvSpPr/>
          <p:nvPr/>
        </p:nvSpPr>
        <p:spPr bwMode="auto">
          <a:xfrm>
            <a:off x="5258562" y="332638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6" name="85 - Ισοσκελές τρίγωνο"/>
          <p:cNvSpPr/>
          <p:nvPr/>
        </p:nvSpPr>
        <p:spPr bwMode="auto">
          <a:xfrm>
            <a:off x="5944362" y="3427891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9" name="88 - Έλλειψη"/>
          <p:cNvSpPr/>
          <p:nvPr/>
        </p:nvSpPr>
        <p:spPr bwMode="auto">
          <a:xfrm>
            <a:off x="6096762" y="332638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0" name="89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762" y="3858676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91" name="90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8562" y="3858676"/>
            <a:ext cx="202185" cy="202185"/>
          </a:xfrm>
          <a:prstGeom prst="rect">
            <a:avLst/>
          </a:prstGeom>
          <a:noFill/>
          <a:ln/>
          <a:effectLst/>
        </p:spPr>
      </p:pic>
      <p:cxnSp>
        <p:nvCxnSpPr>
          <p:cNvPr id="92" name="91 - Ευθύγραμμο βέλος σύνδεσης"/>
          <p:cNvCxnSpPr/>
          <p:nvPr/>
        </p:nvCxnSpPr>
        <p:spPr bwMode="auto">
          <a:xfrm>
            <a:off x="6630162" y="3401476"/>
            <a:ext cx="0" cy="12467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94" name="93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87362" y="3656491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103" name="102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84076" y="4217415"/>
            <a:ext cx="152157" cy="202369"/>
          </a:xfrm>
          <a:prstGeom prst="rect">
            <a:avLst/>
          </a:prstGeom>
          <a:noFill/>
          <a:ln/>
          <a:effectLst/>
        </p:spPr>
      </p:pic>
      <p:pic>
        <p:nvPicPr>
          <p:cNvPr id="112" name="111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89" y="4037491"/>
            <a:ext cx="557911" cy="202185"/>
          </a:xfrm>
          <a:prstGeom prst="rect">
            <a:avLst/>
          </a:prstGeom>
          <a:noFill/>
          <a:ln/>
          <a:effectLst/>
        </p:spPr>
      </p:pic>
      <p:pic>
        <p:nvPicPr>
          <p:cNvPr id="119" name="118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06362" y="3808891"/>
            <a:ext cx="152157" cy="202369"/>
          </a:xfrm>
          <a:prstGeom prst="rect">
            <a:avLst/>
          </a:prstGeom>
          <a:noFill/>
          <a:ln/>
          <a:effectLst/>
        </p:spPr>
      </p:pic>
      <p:pic>
        <p:nvPicPr>
          <p:cNvPr id="120" name="119 - Εικόνα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46396" y="3630076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95" name="94 - Ευθύγραμμο βέλος σύνδεσης"/>
          <p:cNvCxnSpPr/>
          <p:nvPr/>
        </p:nvCxnSpPr>
        <p:spPr bwMode="auto">
          <a:xfrm>
            <a:off x="7315581" y="3427891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96" name="95 - Εικόνα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15781" y="3656491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97" name="96 - Ευθύγραμμο βέλος σύνδεσης"/>
          <p:cNvCxnSpPr/>
          <p:nvPr/>
        </p:nvCxnSpPr>
        <p:spPr bwMode="auto">
          <a:xfrm>
            <a:off x="8839581" y="3427891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93" name="92 - Εικόνα" descr="TP_tmp.b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44686" y="3835305"/>
            <a:ext cx="201174" cy="201174"/>
          </a:xfrm>
          <a:prstGeom prst="rect">
            <a:avLst/>
          </a:prstGeom>
          <a:noFill/>
          <a:ln/>
          <a:effectLst/>
        </p:spPr>
      </p:pic>
      <p:pic>
        <p:nvPicPr>
          <p:cNvPr id="99" name="98 - Εικόνα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2796" y="3861720"/>
            <a:ext cx="201174" cy="201174"/>
          </a:xfrm>
          <a:prstGeom prst="rect">
            <a:avLst/>
          </a:prstGeom>
          <a:noFill/>
          <a:ln/>
          <a:effectLst/>
        </p:spPr>
      </p:pic>
      <p:cxnSp>
        <p:nvCxnSpPr>
          <p:cNvPr id="98" name="97 - Ευθεία γραμμή σύνδεσης"/>
          <p:cNvCxnSpPr>
            <a:stCxn id="146" idx="3"/>
            <a:endCxn id="85" idx="0"/>
          </p:cNvCxnSpPr>
          <p:nvPr/>
        </p:nvCxnSpPr>
        <p:spPr bwMode="auto">
          <a:xfrm flipH="1">
            <a:off x="5372862" y="2971800"/>
            <a:ext cx="300178" cy="354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100 - Ευθεία γραμμή σύνδεσης"/>
          <p:cNvCxnSpPr>
            <a:stCxn id="146" idx="5"/>
            <a:endCxn id="89" idx="0"/>
          </p:cNvCxnSpPr>
          <p:nvPr/>
        </p:nvCxnSpPr>
        <p:spPr bwMode="auto">
          <a:xfrm>
            <a:off x="5834684" y="2971800"/>
            <a:ext cx="376378" cy="354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4" name="103 - TextBox"/>
          <p:cNvSpPr txBox="1"/>
          <p:nvPr/>
        </p:nvSpPr>
        <p:spPr>
          <a:xfrm>
            <a:off x="4953762" y="2667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5" name="104 - TextBox"/>
          <p:cNvSpPr txBox="1"/>
          <p:nvPr/>
        </p:nvSpPr>
        <p:spPr>
          <a:xfrm>
            <a:off x="6096762" y="1905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9" name="78 - Έλλειψη"/>
          <p:cNvSpPr/>
          <p:nvPr/>
        </p:nvSpPr>
        <p:spPr bwMode="auto">
          <a:xfrm>
            <a:off x="1499045" y="48210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0" name="99 - Ευθεία γραμμή σύνδεσης"/>
          <p:cNvCxnSpPr>
            <a:stCxn id="79" idx="0"/>
            <a:endCxn id="54" idx="3"/>
          </p:cNvCxnSpPr>
          <p:nvPr/>
        </p:nvCxnSpPr>
        <p:spPr bwMode="auto">
          <a:xfrm flipV="1">
            <a:off x="1613345" y="4598415"/>
            <a:ext cx="0" cy="2225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8" name="107 - Εικόνα" descr="TP_tmp.b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9181" y="4876800"/>
            <a:ext cx="152019" cy="126176"/>
          </a:xfrm>
          <a:prstGeom prst="rect">
            <a:avLst/>
          </a:prstGeom>
          <a:noFill/>
          <a:ln/>
          <a:effectLst/>
        </p:spPr>
      </p:pic>
      <p:sp>
        <p:nvSpPr>
          <p:cNvPr id="109" name="108 - Έλλειψη"/>
          <p:cNvSpPr/>
          <p:nvPr/>
        </p:nvSpPr>
        <p:spPr bwMode="auto">
          <a:xfrm>
            <a:off x="6071807" y="4419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0" name="109 - Ευθεία γραμμή σύνδεσης"/>
          <p:cNvCxnSpPr>
            <a:stCxn id="109" idx="0"/>
          </p:cNvCxnSpPr>
          <p:nvPr/>
        </p:nvCxnSpPr>
        <p:spPr bwMode="auto">
          <a:xfrm flipV="1">
            <a:off x="6186107" y="4189891"/>
            <a:ext cx="0" cy="2297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1943" y="4475396"/>
            <a:ext cx="152019" cy="126176"/>
          </a:xfrm>
          <a:prstGeom prst="rect">
            <a:avLst/>
          </a:prstGeom>
          <a:noFill/>
          <a:ln/>
          <a:effectLst/>
        </p:spPr>
      </p:pic>
      <p:sp>
        <p:nvSpPr>
          <p:cNvPr id="114" name="AutoShape 32"/>
          <p:cNvSpPr>
            <a:spLocks noChangeArrowheads="1"/>
          </p:cNvSpPr>
          <p:nvPr/>
        </p:nvSpPr>
        <p:spPr bwMode="auto">
          <a:xfrm>
            <a:off x="3886200" y="3886200"/>
            <a:ext cx="6096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5" name="AutoShape 43"/>
          <p:cNvSpPr>
            <a:spLocks noChangeArrowheads="1"/>
          </p:cNvSpPr>
          <p:nvPr/>
        </p:nvSpPr>
        <p:spPr bwMode="auto">
          <a:xfrm>
            <a:off x="2224087" y="22860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7" name="116 - TextBox"/>
          <p:cNvSpPr txBox="1"/>
          <p:nvPr/>
        </p:nvSpPr>
        <p:spPr>
          <a:xfrm>
            <a:off x="3200400" y="4267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δεξιά περιστροφή</a:t>
            </a:r>
            <a:endParaRPr lang="el-GR" sz="1400" dirty="0"/>
          </a:p>
        </p:txBody>
      </p:sp>
      <p:sp>
        <p:nvSpPr>
          <p:cNvPr id="122" name="121 - TextBox"/>
          <p:cNvSpPr txBox="1"/>
          <p:nvPr/>
        </p:nvSpPr>
        <p:spPr>
          <a:xfrm>
            <a:off x="8382000" y="2667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3" name="122 - TextBox"/>
          <p:cNvSpPr txBox="1"/>
          <p:nvPr/>
        </p:nvSpPr>
        <p:spPr>
          <a:xfrm>
            <a:off x="381000" y="1383268"/>
            <a:ext cx="747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Περίπτωση </a:t>
            </a:r>
            <a:r>
              <a:rPr lang="en-US" b="1" dirty="0" smtClean="0"/>
              <a:t>LL</a:t>
            </a:r>
            <a:r>
              <a:rPr lang="en-US" dirty="0" smtClean="0"/>
              <a:t>: 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z</a:t>
            </a:r>
            <a:r>
              <a:rPr lang="en-US" dirty="0" smtClean="0"/>
              <a:t>  </a:t>
            </a:r>
            <a:r>
              <a:rPr lang="el-GR" dirty="0" smtClean="0"/>
              <a:t>και 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24" name="123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5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Περιστροφές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895600" y="6858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17</a:t>
            </a:r>
            <a:endParaRPr lang="el-GR" b="1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752600" y="12954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14</a:t>
            </a:r>
            <a:endParaRPr lang="el-GR" b="1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343400" y="1295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21</a:t>
            </a:r>
            <a:endParaRPr lang="el-GR" b="1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3733800" y="2057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19</a:t>
            </a:r>
            <a:endParaRPr lang="el-GR" b="1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5029200" y="2057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23</a:t>
            </a:r>
            <a:endParaRPr lang="el-GR" b="1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41148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20</a:t>
            </a:r>
            <a:endParaRPr lang="el-GR" b="1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2819400" y="2057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16</a:t>
            </a:r>
            <a:endParaRPr lang="el-GR" b="1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1066800" y="20574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10</a:t>
            </a:r>
            <a:endParaRPr lang="el-GR" b="1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6858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  <a:endParaRPr lang="el-GR" b="1"/>
          </a:p>
        </p:txBody>
      </p:sp>
      <p:cxnSp>
        <p:nvCxnSpPr>
          <p:cNvPr id="36877" name="AutoShape 13"/>
          <p:cNvCxnSpPr>
            <a:cxnSpLocks noChangeShapeType="1"/>
            <a:stCxn id="36868" idx="5"/>
            <a:endCxn id="36870" idx="1"/>
          </p:cNvCxnSpPr>
          <p:nvPr/>
        </p:nvCxnSpPr>
        <p:spPr bwMode="auto">
          <a:xfrm>
            <a:off x="3220804" y="1011004"/>
            <a:ext cx="1178392" cy="340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8" name="AutoShape 14"/>
          <p:cNvCxnSpPr>
            <a:cxnSpLocks noChangeShapeType="1"/>
            <a:stCxn id="36870" idx="5"/>
            <a:endCxn id="36872" idx="1"/>
          </p:cNvCxnSpPr>
          <p:nvPr/>
        </p:nvCxnSpPr>
        <p:spPr bwMode="auto">
          <a:xfrm>
            <a:off x="4668838" y="1620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9" name="AutoShape 15"/>
          <p:cNvCxnSpPr>
            <a:cxnSpLocks noChangeShapeType="1"/>
            <a:stCxn id="36870" idx="3"/>
            <a:endCxn id="36871" idx="7"/>
          </p:cNvCxnSpPr>
          <p:nvPr/>
        </p:nvCxnSpPr>
        <p:spPr bwMode="auto">
          <a:xfrm flipH="1">
            <a:off x="4059238" y="16208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0" name="AutoShape 16"/>
          <p:cNvCxnSpPr>
            <a:cxnSpLocks noChangeShapeType="1"/>
            <a:stCxn id="36871" idx="5"/>
            <a:endCxn id="36873" idx="0"/>
          </p:cNvCxnSpPr>
          <p:nvPr/>
        </p:nvCxnSpPr>
        <p:spPr bwMode="auto">
          <a:xfrm>
            <a:off x="4059238" y="23828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1" name="AutoShape 17"/>
          <p:cNvCxnSpPr>
            <a:cxnSpLocks noChangeShapeType="1"/>
            <a:stCxn id="36868" idx="3"/>
            <a:endCxn id="36869" idx="7"/>
          </p:cNvCxnSpPr>
          <p:nvPr/>
        </p:nvCxnSpPr>
        <p:spPr bwMode="auto">
          <a:xfrm flipH="1">
            <a:off x="2077804" y="1011004"/>
            <a:ext cx="873592" cy="340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2" name="AutoShape 18"/>
          <p:cNvCxnSpPr>
            <a:cxnSpLocks noChangeShapeType="1"/>
            <a:stCxn id="36869" idx="5"/>
            <a:endCxn id="36874" idx="1"/>
          </p:cNvCxnSpPr>
          <p:nvPr/>
        </p:nvCxnSpPr>
        <p:spPr bwMode="auto">
          <a:xfrm>
            <a:off x="2078038" y="16208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3" name="AutoShape 19"/>
          <p:cNvCxnSpPr>
            <a:cxnSpLocks noChangeShapeType="1"/>
            <a:stCxn id="36869" idx="3"/>
            <a:endCxn id="36875" idx="7"/>
          </p:cNvCxnSpPr>
          <p:nvPr/>
        </p:nvCxnSpPr>
        <p:spPr bwMode="auto">
          <a:xfrm flipH="1">
            <a:off x="1392238" y="1620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4" name="AutoShape 20"/>
          <p:cNvCxnSpPr>
            <a:cxnSpLocks noChangeShapeType="1"/>
            <a:stCxn id="36875" idx="3"/>
            <a:endCxn id="36876" idx="0"/>
          </p:cNvCxnSpPr>
          <p:nvPr/>
        </p:nvCxnSpPr>
        <p:spPr bwMode="auto">
          <a:xfrm flipH="1">
            <a:off x="876300" y="2382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24384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15</a:t>
            </a:r>
            <a:endParaRPr lang="el-GR" b="1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15240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12</a:t>
            </a:r>
            <a:endParaRPr lang="el-GR" b="1"/>
          </a:p>
        </p:txBody>
      </p: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381000" y="3525838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  <a:endParaRPr lang="el-GR" b="1"/>
          </a:p>
        </p:txBody>
      </p:sp>
      <p:cxnSp>
        <p:nvCxnSpPr>
          <p:cNvPr id="36888" name="AutoShape 24"/>
          <p:cNvCxnSpPr>
            <a:cxnSpLocks noChangeShapeType="1"/>
            <a:stCxn id="36876" idx="3"/>
            <a:endCxn id="36887" idx="0"/>
          </p:cNvCxnSpPr>
          <p:nvPr/>
        </p:nvCxnSpPr>
        <p:spPr bwMode="auto">
          <a:xfrm flipH="1">
            <a:off x="571500" y="3144604"/>
            <a:ext cx="170096" cy="3812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9" name="AutoShape 25"/>
          <p:cNvCxnSpPr>
            <a:cxnSpLocks noChangeShapeType="1"/>
            <a:stCxn id="36875" idx="5"/>
            <a:endCxn id="36886" idx="0"/>
          </p:cNvCxnSpPr>
          <p:nvPr/>
        </p:nvCxnSpPr>
        <p:spPr bwMode="auto">
          <a:xfrm>
            <a:off x="1392238" y="23828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0" name="AutoShape 26"/>
          <p:cNvCxnSpPr>
            <a:cxnSpLocks noChangeShapeType="1"/>
            <a:stCxn id="36874" idx="3"/>
            <a:endCxn id="36885" idx="0"/>
          </p:cNvCxnSpPr>
          <p:nvPr/>
        </p:nvCxnSpPr>
        <p:spPr bwMode="auto">
          <a:xfrm flipH="1">
            <a:off x="2628900" y="2382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91" name="Oval 27"/>
          <p:cNvSpPr>
            <a:spLocks noChangeArrowheads="1"/>
          </p:cNvSpPr>
          <p:nvPr/>
        </p:nvSpPr>
        <p:spPr bwMode="auto">
          <a:xfrm>
            <a:off x="5791200" y="33528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17</a:t>
            </a:r>
            <a:endParaRPr lang="el-GR" b="1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5029200" y="47244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14</a:t>
            </a:r>
            <a:endParaRPr lang="el-GR" b="1"/>
          </a:p>
        </p:txBody>
      </p:sp>
      <p:sp>
        <p:nvSpPr>
          <p:cNvPr id="36893" name="Oval 29"/>
          <p:cNvSpPr>
            <a:spLocks noChangeArrowheads="1"/>
          </p:cNvSpPr>
          <p:nvPr/>
        </p:nvSpPr>
        <p:spPr bwMode="auto">
          <a:xfrm>
            <a:off x="7239000" y="4038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21</a:t>
            </a:r>
            <a:endParaRPr lang="el-GR" b="1"/>
          </a:p>
        </p:txBody>
      </p:sp>
      <p:sp>
        <p:nvSpPr>
          <p:cNvPr id="36894" name="Oval 30"/>
          <p:cNvSpPr>
            <a:spLocks noChangeArrowheads="1"/>
          </p:cNvSpPr>
          <p:nvPr/>
        </p:nvSpPr>
        <p:spPr bwMode="auto">
          <a:xfrm>
            <a:off x="6629400" y="4800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19</a:t>
            </a:r>
            <a:endParaRPr lang="el-GR" b="1"/>
          </a:p>
        </p:txBody>
      </p:sp>
      <p:sp>
        <p:nvSpPr>
          <p:cNvPr id="36895" name="Oval 31"/>
          <p:cNvSpPr>
            <a:spLocks noChangeArrowheads="1"/>
          </p:cNvSpPr>
          <p:nvPr/>
        </p:nvSpPr>
        <p:spPr bwMode="auto">
          <a:xfrm>
            <a:off x="7924800" y="4800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23</a:t>
            </a:r>
            <a:endParaRPr lang="el-GR" b="1"/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20</a:t>
            </a:r>
            <a:endParaRPr lang="el-GR" b="1"/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5638800" y="5486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16</a:t>
            </a:r>
            <a:endParaRPr lang="el-GR" b="1"/>
          </a:p>
        </p:txBody>
      </p:sp>
      <p:sp>
        <p:nvSpPr>
          <p:cNvPr id="36898" name="Oval 34"/>
          <p:cNvSpPr>
            <a:spLocks noChangeArrowheads="1"/>
          </p:cNvSpPr>
          <p:nvPr/>
        </p:nvSpPr>
        <p:spPr bwMode="auto">
          <a:xfrm>
            <a:off x="4267200" y="40386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10</a:t>
            </a:r>
            <a:endParaRPr lang="el-GR" b="1"/>
          </a:p>
        </p:txBody>
      </p:sp>
      <p:sp>
        <p:nvSpPr>
          <p:cNvPr id="36899" name="Oval 35"/>
          <p:cNvSpPr>
            <a:spLocks noChangeArrowheads="1"/>
          </p:cNvSpPr>
          <p:nvPr/>
        </p:nvSpPr>
        <p:spPr bwMode="auto">
          <a:xfrm>
            <a:off x="3810000" y="4800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  <a:endParaRPr lang="el-GR" b="1"/>
          </a:p>
        </p:txBody>
      </p:sp>
      <p:cxnSp>
        <p:nvCxnSpPr>
          <p:cNvPr id="36900" name="AutoShape 36"/>
          <p:cNvCxnSpPr>
            <a:cxnSpLocks noChangeShapeType="1"/>
            <a:stCxn id="36891" idx="5"/>
            <a:endCxn id="36893" idx="1"/>
          </p:cNvCxnSpPr>
          <p:nvPr/>
        </p:nvCxnSpPr>
        <p:spPr bwMode="auto">
          <a:xfrm>
            <a:off x="6116638" y="36782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1" name="AutoShape 37"/>
          <p:cNvCxnSpPr>
            <a:cxnSpLocks noChangeShapeType="1"/>
            <a:stCxn id="36893" idx="5"/>
            <a:endCxn id="36895" idx="1"/>
          </p:cNvCxnSpPr>
          <p:nvPr/>
        </p:nvCxnSpPr>
        <p:spPr bwMode="auto">
          <a:xfrm>
            <a:off x="7564438" y="43640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2" name="AutoShape 38"/>
          <p:cNvCxnSpPr>
            <a:cxnSpLocks noChangeShapeType="1"/>
            <a:stCxn id="36893" idx="3"/>
            <a:endCxn id="36894" idx="7"/>
          </p:cNvCxnSpPr>
          <p:nvPr/>
        </p:nvCxnSpPr>
        <p:spPr bwMode="auto">
          <a:xfrm flipH="1">
            <a:off x="6954838" y="43640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3" name="AutoShape 39"/>
          <p:cNvCxnSpPr>
            <a:cxnSpLocks noChangeShapeType="1"/>
            <a:stCxn id="36894" idx="5"/>
            <a:endCxn id="36896" idx="0"/>
          </p:cNvCxnSpPr>
          <p:nvPr/>
        </p:nvCxnSpPr>
        <p:spPr bwMode="auto">
          <a:xfrm>
            <a:off x="6954838" y="51260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4" name="AutoShape 40"/>
          <p:cNvCxnSpPr>
            <a:cxnSpLocks noChangeShapeType="1"/>
            <a:stCxn id="36891" idx="3"/>
            <a:endCxn id="36898" idx="7"/>
          </p:cNvCxnSpPr>
          <p:nvPr/>
        </p:nvCxnSpPr>
        <p:spPr bwMode="auto">
          <a:xfrm flipH="1">
            <a:off x="4592638" y="36782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5" name="AutoShape 41"/>
          <p:cNvCxnSpPr>
            <a:cxnSpLocks noChangeShapeType="1"/>
            <a:stCxn id="36892" idx="5"/>
            <a:endCxn id="36897" idx="1"/>
          </p:cNvCxnSpPr>
          <p:nvPr/>
        </p:nvCxnSpPr>
        <p:spPr bwMode="auto">
          <a:xfrm>
            <a:off x="5354638" y="50498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6" name="AutoShape 42"/>
          <p:cNvCxnSpPr>
            <a:cxnSpLocks noChangeShapeType="1"/>
            <a:stCxn id="36892" idx="0"/>
            <a:endCxn id="36898" idx="5"/>
          </p:cNvCxnSpPr>
          <p:nvPr/>
        </p:nvCxnSpPr>
        <p:spPr bwMode="auto">
          <a:xfrm flipH="1" flipV="1">
            <a:off x="4592638" y="4364038"/>
            <a:ext cx="627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7" name="AutoShape 43"/>
          <p:cNvCxnSpPr>
            <a:cxnSpLocks noChangeShapeType="1"/>
            <a:stCxn id="36898" idx="3"/>
            <a:endCxn id="36899" idx="0"/>
          </p:cNvCxnSpPr>
          <p:nvPr/>
        </p:nvCxnSpPr>
        <p:spPr bwMode="auto">
          <a:xfrm flipH="1">
            <a:off x="4000500" y="43640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08" name="Oval 44"/>
          <p:cNvSpPr>
            <a:spLocks noChangeArrowheads="1"/>
          </p:cNvSpPr>
          <p:nvPr/>
        </p:nvSpPr>
        <p:spPr bwMode="auto">
          <a:xfrm>
            <a:off x="5334000" y="61722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15</a:t>
            </a:r>
            <a:endParaRPr lang="el-GR" b="1"/>
          </a:p>
        </p:txBody>
      </p:sp>
      <p:sp>
        <p:nvSpPr>
          <p:cNvPr id="36909" name="Oval 45"/>
          <p:cNvSpPr>
            <a:spLocks noChangeArrowheads="1"/>
          </p:cNvSpPr>
          <p:nvPr/>
        </p:nvSpPr>
        <p:spPr bwMode="auto">
          <a:xfrm>
            <a:off x="4572000" y="5486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12</a:t>
            </a:r>
            <a:endParaRPr lang="el-GR" b="1"/>
          </a:p>
        </p:txBody>
      </p:sp>
      <p:sp>
        <p:nvSpPr>
          <p:cNvPr id="36910" name="Oval 46"/>
          <p:cNvSpPr>
            <a:spLocks noChangeArrowheads="1"/>
          </p:cNvSpPr>
          <p:nvPr/>
        </p:nvSpPr>
        <p:spPr bwMode="auto">
          <a:xfrm>
            <a:off x="3505200" y="5486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  <a:endParaRPr lang="el-GR" b="1"/>
          </a:p>
        </p:txBody>
      </p:sp>
      <p:cxnSp>
        <p:nvCxnSpPr>
          <p:cNvPr id="36911" name="AutoShape 47"/>
          <p:cNvCxnSpPr>
            <a:cxnSpLocks noChangeShapeType="1"/>
            <a:stCxn id="36899" idx="3"/>
            <a:endCxn id="36910" idx="0"/>
          </p:cNvCxnSpPr>
          <p:nvPr/>
        </p:nvCxnSpPr>
        <p:spPr bwMode="auto">
          <a:xfrm flipH="1">
            <a:off x="3695700" y="51260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2" name="AutoShape 48"/>
          <p:cNvCxnSpPr>
            <a:cxnSpLocks noChangeShapeType="1"/>
            <a:stCxn id="36892" idx="3"/>
            <a:endCxn id="36909" idx="0"/>
          </p:cNvCxnSpPr>
          <p:nvPr/>
        </p:nvCxnSpPr>
        <p:spPr bwMode="auto">
          <a:xfrm flipH="1">
            <a:off x="4762500" y="50498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3" name="AutoShape 49"/>
          <p:cNvCxnSpPr>
            <a:cxnSpLocks noChangeShapeType="1"/>
            <a:stCxn id="36897" idx="3"/>
            <a:endCxn id="36908" idx="0"/>
          </p:cNvCxnSpPr>
          <p:nvPr/>
        </p:nvCxnSpPr>
        <p:spPr bwMode="auto">
          <a:xfrm flipH="1">
            <a:off x="5524500" y="5811604"/>
            <a:ext cx="1700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14" name="AutoShape 50"/>
          <p:cNvSpPr>
            <a:spLocks noChangeArrowheads="1"/>
          </p:cNvSpPr>
          <p:nvPr/>
        </p:nvSpPr>
        <p:spPr bwMode="auto">
          <a:xfrm rot="1981432">
            <a:off x="3150380" y="3645095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2232025" y="3910013"/>
            <a:ext cx="17668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δεξιά περιστροφή</a:t>
            </a:r>
          </a:p>
          <a:p>
            <a:pPr algn="ctr"/>
            <a:r>
              <a:rPr lang="el-GR" sz="1600"/>
              <a:t>από το 14</a:t>
            </a:r>
          </a:p>
        </p:txBody>
      </p:sp>
      <p:sp>
        <p:nvSpPr>
          <p:cNvPr id="53" name="AutoShape 16"/>
          <p:cNvSpPr>
            <a:spLocks noChangeArrowheads="1"/>
          </p:cNvSpPr>
          <p:nvPr/>
        </p:nvSpPr>
        <p:spPr bwMode="auto">
          <a:xfrm>
            <a:off x="228600" y="4114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" name="AutoShape 17"/>
          <p:cNvCxnSpPr>
            <a:cxnSpLocks noChangeShapeType="1"/>
            <a:stCxn id="53" idx="0"/>
            <a:endCxn id="36887" idx="3"/>
          </p:cNvCxnSpPr>
          <p:nvPr/>
        </p:nvCxnSpPr>
        <p:spPr bwMode="auto">
          <a:xfrm flipV="1">
            <a:off x="381000" y="3851042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AutoShape 18"/>
          <p:cNvSpPr>
            <a:spLocks noChangeArrowheads="1"/>
          </p:cNvSpPr>
          <p:nvPr/>
        </p:nvSpPr>
        <p:spPr bwMode="auto">
          <a:xfrm>
            <a:off x="609600" y="4114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6" name="AutoShape 19"/>
          <p:cNvCxnSpPr>
            <a:cxnSpLocks noChangeShapeType="1"/>
            <a:stCxn id="55" idx="0"/>
            <a:endCxn id="36887" idx="5"/>
          </p:cNvCxnSpPr>
          <p:nvPr/>
        </p:nvCxnSpPr>
        <p:spPr bwMode="auto">
          <a:xfrm flipH="1" flipV="1">
            <a:off x="706204" y="3851042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AutoShape 16"/>
          <p:cNvSpPr>
            <a:spLocks noChangeArrowheads="1"/>
          </p:cNvSpPr>
          <p:nvPr/>
        </p:nvSpPr>
        <p:spPr bwMode="auto">
          <a:xfrm>
            <a:off x="13716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7"/>
          <p:cNvCxnSpPr>
            <a:cxnSpLocks noChangeShapeType="1"/>
            <a:stCxn id="57" idx="0"/>
            <a:endCxn id="36886" idx="3"/>
          </p:cNvCxnSpPr>
          <p:nvPr/>
        </p:nvCxnSpPr>
        <p:spPr bwMode="auto">
          <a:xfrm flipV="1">
            <a:off x="1524000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9" name="AutoShape 18"/>
          <p:cNvSpPr>
            <a:spLocks noChangeArrowheads="1"/>
          </p:cNvSpPr>
          <p:nvPr/>
        </p:nvSpPr>
        <p:spPr bwMode="auto">
          <a:xfrm>
            <a:off x="17526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" name="AutoShape 19"/>
          <p:cNvCxnSpPr>
            <a:cxnSpLocks noChangeShapeType="1"/>
            <a:stCxn id="59" idx="0"/>
            <a:endCxn id="36886" idx="5"/>
          </p:cNvCxnSpPr>
          <p:nvPr/>
        </p:nvCxnSpPr>
        <p:spPr bwMode="auto">
          <a:xfrm flipH="1" flipV="1">
            <a:off x="18492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AutoShape 16"/>
          <p:cNvSpPr>
            <a:spLocks noChangeArrowheads="1"/>
          </p:cNvSpPr>
          <p:nvPr/>
        </p:nvSpPr>
        <p:spPr bwMode="auto">
          <a:xfrm>
            <a:off x="22860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7"/>
          <p:cNvCxnSpPr>
            <a:cxnSpLocks noChangeShapeType="1"/>
            <a:stCxn id="61" idx="0"/>
            <a:endCxn id="36885" idx="3"/>
          </p:cNvCxnSpPr>
          <p:nvPr/>
        </p:nvCxnSpPr>
        <p:spPr bwMode="auto">
          <a:xfrm flipV="1">
            <a:off x="2438400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AutoShape 18"/>
          <p:cNvSpPr>
            <a:spLocks noChangeArrowheads="1"/>
          </p:cNvSpPr>
          <p:nvPr/>
        </p:nvSpPr>
        <p:spPr bwMode="auto">
          <a:xfrm>
            <a:off x="26670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4" name="AutoShape 19"/>
          <p:cNvCxnSpPr>
            <a:cxnSpLocks noChangeShapeType="1"/>
            <a:stCxn id="63" idx="0"/>
            <a:endCxn id="36885" idx="5"/>
          </p:cNvCxnSpPr>
          <p:nvPr/>
        </p:nvCxnSpPr>
        <p:spPr bwMode="auto">
          <a:xfrm flipH="1" flipV="1">
            <a:off x="27636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AutoShape 16"/>
          <p:cNvSpPr>
            <a:spLocks noChangeArrowheads="1"/>
          </p:cNvSpPr>
          <p:nvPr/>
        </p:nvSpPr>
        <p:spPr bwMode="auto">
          <a:xfrm>
            <a:off x="39624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6" name="AutoShape 17"/>
          <p:cNvCxnSpPr>
            <a:cxnSpLocks noChangeShapeType="1"/>
            <a:stCxn id="65" idx="0"/>
            <a:endCxn id="36873" idx="3"/>
          </p:cNvCxnSpPr>
          <p:nvPr/>
        </p:nvCxnSpPr>
        <p:spPr bwMode="auto">
          <a:xfrm flipV="1">
            <a:off x="4114800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AutoShape 18"/>
          <p:cNvSpPr>
            <a:spLocks noChangeArrowheads="1"/>
          </p:cNvSpPr>
          <p:nvPr/>
        </p:nvSpPr>
        <p:spPr bwMode="auto">
          <a:xfrm>
            <a:off x="43434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8" name="AutoShape 19"/>
          <p:cNvCxnSpPr>
            <a:cxnSpLocks noChangeShapeType="1"/>
            <a:stCxn id="67" idx="0"/>
            <a:endCxn id="36873" idx="5"/>
          </p:cNvCxnSpPr>
          <p:nvPr/>
        </p:nvCxnSpPr>
        <p:spPr bwMode="auto">
          <a:xfrm flipH="1" flipV="1">
            <a:off x="44400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9" name="AutoShape 16"/>
          <p:cNvSpPr>
            <a:spLocks noChangeArrowheads="1"/>
          </p:cNvSpPr>
          <p:nvPr/>
        </p:nvSpPr>
        <p:spPr bwMode="auto">
          <a:xfrm>
            <a:off x="4876800" y="2646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0" name="AutoShape 17"/>
          <p:cNvCxnSpPr>
            <a:cxnSpLocks noChangeShapeType="1"/>
            <a:stCxn id="69" idx="0"/>
            <a:endCxn id="36872" idx="3"/>
          </p:cNvCxnSpPr>
          <p:nvPr/>
        </p:nvCxnSpPr>
        <p:spPr bwMode="auto">
          <a:xfrm flipV="1">
            <a:off x="5029200" y="2382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AutoShape 18"/>
          <p:cNvSpPr>
            <a:spLocks noChangeArrowheads="1"/>
          </p:cNvSpPr>
          <p:nvPr/>
        </p:nvSpPr>
        <p:spPr bwMode="auto">
          <a:xfrm>
            <a:off x="5257800" y="2646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2" name="AutoShape 19"/>
          <p:cNvCxnSpPr>
            <a:cxnSpLocks noChangeShapeType="1"/>
            <a:stCxn id="71" idx="0"/>
            <a:endCxn id="36872" idx="5"/>
          </p:cNvCxnSpPr>
          <p:nvPr/>
        </p:nvCxnSpPr>
        <p:spPr bwMode="auto">
          <a:xfrm flipH="1" flipV="1">
            <a:off x="5354404" y="2382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6"/>
          <p:cNvSpPr>
            <a:spLocks noChangeArrowheads="1"/>
          </p:cNvSpPr>
          <p:nvPr/>
        </p:nvSpPr>
        <p:spPr bwMode="auto">
          <a:xfrm>
            <a:off x="33528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7"/>
          <p:cNvCxnSpPr>
            <a:cxnSpLocks noChangeShapeType="1"/>
            <a:stCxn id="73" idx="0"/>
            <a:endCxn id="36910" idx="3"/>
          </p:cNvCxnSpPr>
          <p:nvPr/>
        </p:nvCxnSpPr>
        <p:spPr bwMode="auto">
          <a:xfrm flipV="1">
            <a:off x="3505200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8"/>
          <p:cNvSpPr>
            <a:spLocks noChangeArrowheads="1"/>
          </p:cNvSpPr>
          <p:nvPr/>
        </p:nvSpPr>
        <p:spPr bwMode="auto">
          <a:xfrm>
            <a:off x="37338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9"/>
          <p:cNvCxnSpPr>
            <a:cxnSpLocks noChangeShapeType="1"/>
            <a:stCxn id="75" idx="0"/>
            <a:endCxn id="36910" idx="5"/>
          </p:cNvCxnSpPr>
          <p:nvPr/>
        </p:nvCxnSpPr>
        <p:spPr bwMode="auto">
          <a:xfrm flipH="1" flipV="1">
            <a:off x="3830404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AutoShape 16"/>
          <p:cNvSpPr>
            <a:spLocks noChangeArrowheads="1"/>
          </p:cNvSpPr>
          <p:nvPr/>
        </p:nvSpPr>
        <p:spPr bwMode="auto">
          <a:xfrm>
            <a:off x="44196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8" name="AutoShape 17"/>
          <p:cNvCxnSpPr>
            <a:cxnSpLocks noChangeShapeType="1"/>
            <a:stCxn id="77" idx="0"/>
            <a:endCxn id="36909" idx="3"/>
          </p:cNvCxnSpPr>
          <p:nvPr/>
        </p:nvCxnSpPr>
        <p:spPr bwMode="auto">
          <a:xfrm flipV="1">
            <a:off x="4572000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AutoShape 18"/>
          <p:cNvSpPr>
            <a:spLocks noChangeArrowheads="1"/>
          </p:cNvSpPr>
          <p:nvPr/>
        </p:nvSpPr>
        <p:spPr bwMode="auto">
          <a:xfrm>
            <a:off x="48006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0" name="AutoShape 19"/>
          <p:cNvCxnSpPr>
            <a:cxnSpLocks noChangeShapeType="1"/>
            <a:stCxn id="79" idx="0"/>
            <a:endCxn id="36909" idx="5"/>
          </p:cNvCxnSpPr>
          <p:nvPr/>
        </p:nvCxnSpPr>
        <p:spPr bwMode="auto">
          <a:xfrm flipH="1" flipV="1">
            <a:off x="4897204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1" name="AutoShape 16"/>
          <p:cNvSpPr>
            <a:spLocks noChangeArrowheads="1"/>
          </p:cNvSpPr>
          <p:nvPr/>
        </p:nvSpPr>
        <p:spPr bwMode="auto">
          <a:xfrm>
            <a:off x="77724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2" name="AutoShape 17"/>
          <p:cNvCxnSpPr>
            <a:cxnSpLocks noChangeShapeType="1"/>
            <a:stCxn id="81" idx="0"/>
          </p:cNvCxnSpPr>
          <p:nvPr/>
        </p:nvCxnSpPr>
        <p:spPr bwMode="auto">
          <a:xfrm flipV="1">
            <a:off x="7924800" y="5126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AutoShape 18"/>
          <p:cNvSpPr>
            <a:spLocks noChangeArrowheads="1"/>
          </p:cNvSpPr>
          <p:nvPr/>
        </p:nvSpPr>
        <p:spPr bwMode="auto">
          <a:xfrm>
            <a:off x="81534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4" name="AutoShape 19"/>
          <p:cNvCxnSpPr>
            <a:cxnSpLocks noChangeShapeType="1"/>
            <a:stCxn id="83" idx="0"/>
          </p:cNvCxnSpPr>
          <p:nvPr/>
        </p:nvCxnSpPr>
        <p:spPr bwMode="auto">
          <a:xfrm flipH="1" flipV="1">
            <a:off x="8250238" y="5126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AutoShape 16"/>
          <p:cNvSpPr>
            <a:spLocks noChangeArrowheads="1"/>
          </p:cNvSpPr>
          <p:nvPr/>
        </p:nvSpPr>
        <p:spPr bwMode="auto">
          <a:xfrm>
            <a:off x="5181600" y="6705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6" name="AutoShape 17"/>
          <p:cNvCxnSpPr>
            <a:cxnSpLocks noChangeShapeType="1"/>
            <a:stCxn id="85" idx="0"/>
          </p:cNvCxnSpPr>
          <p:nvPr/>
        </p:nvCxnSpPr>
        <p:spPr bwMode="auto">
          <a:xfrm flipV="1">
            <a:off x="5334000" y="64976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AutoShape 18"/>
          <p:cNvSpPr>
            <a:spLocks noChangeArrowheads="1"/>
          </p:cNvSpPr>
          <p:nvPr/>
        </p:nvSpPr>
        <p:spPr bwMode="auto">
          <a:xfrm>
            <a:off x="5562600" y="6705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8" name="AutoShape 19"/>
          <p:cNvCxnSpPr>
            <a:cxnSpLocks noChangeShapeType="1"/>
            <a:stCxn id="87" idx="0"/>
          </p:cNvCxnSpPr>
          <p:nvPr/>
        </p:nvCxnSpPr>
        <p:spPr bwMode="auto">
          <a:xfrm flipH="1" flipV="1">
            <a:off x="5659438" y="6497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9" name="AutoShape 16"/>
          <p:cNvSpPr>
            <a:spLocks noChangeArrowheads="1"/>
          </p:cNvSpPr>
          <p:nvPr/>
        </p:nvSpPr>
        <p:spPr bwMode="auto">
          <a:xfrm>
            <a:off x="6858000" y="61515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0" name="AutoShape 17"/>
          <p:cNvCxnSpPr>
            <a:cxnSpLocks noChangeShapeType="1"/>
            <a:stCxn id="89" idx="0"/>
            <a:endCxn id="36896" idx="3"/>
          </p:cNvCxnSpPr>
          <p:nvPr/>
        </p:nvCxnSpPr>
        <p:spPr bwMode="auto">
          <a:xfrm flipV="1">
            <a:off x="7010400" y="58878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1" name="AutoShape 18"/>
          <p:cNvSpPr>
            <a:spLocks noChangeArrowheads="1"/>
          </p:cNvSpPr>
          <p:nvPr/>
        </p:nvSpPr>
        <p:spPr bwMode="auto">
          <a:xfrm>
            <a:off x="7239000" y="61515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2" name="AutoShape 19"/>
          <p:cNvCxnSpPr>
            <a:cxnSpLocks noChangeShapeType="1"/>
            <a:stCxn id="91" idx="0"/>
            <a:endCxn id="36896" idx="5"/>
          </p:cNvCxnSpPr>
          <p:nvPr/>
        </p:nvCxnSpPr>
        <p:spPr bwMode="auto">
          <a:xfrm flipH="1" flipV="1">
            <a:off x="7335604" y="58878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3" name="AutoShape 18"/>
          <p:cNvSpPr>
            <a:spLocks noChangeArrowheads="1"/>
          </p:cNvSpPr>
          <p:nvPr/>
        </p:nvSpPr>
        <p:spPr bwMode="auto">
          <a:xfrm>
            <a:off x="9144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4" name="AutoShape 19"/>
          <p:cNvCxnSpPr>
            <a:cxnSpLocks noChangeShapeType="1"/>
            <a:stCxn id="93" idx="0"/>
            <a:endCxn id="36876" idx="5"/>
          </p:cNvCxnSpPr>
          <p:nvPr/>
        </p:nvCxnSpPr>
        <p:spPr bwMode="auto">
          <a:xfrm flipH="1" flipV="1">
            <a:off x="10110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AutoShape 18"/>
          <p:cNvSpPr>
            <a:spLocks noChangeArrowheads="1"/>
          </p:cNvSpPr>
          <p:nvPr/>
        </p:nvSpPr>
        <p:spPr bwMode="auto">
          <a:xfrm>
            <a:off x="3048000" y="259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6" name="AutoShape 19"/>
          <p:cNvCxnSpPr>
            <a:cxnSpLocks noChangeShapeType="1"/>
            <a:stCxn id="95" idx="0"/>
          </p:cNvCxnSpPr>
          <p:nvPr/>
        </p:nvCxnSpPr>
        <p:spPr bwMode="auto">
          <a:xfrm flipH="1" flipV="1">
            <a:off x="3144838" y="238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40386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"/>
          <p:cNvCxnSpPr>
            <a:cxnSpLocks noChangeShapeType="1"/>
            <a:stCxn id="97" idx="0"/>
            <a:endCxn id="36899" idx="5"/>
          </p:cNvCxnSpPr>
          <p:nvPr/>
        </p:nvCxnSpPr>
        <p:spPr bwMode="auto">
          <a:xfrm flipH="1" flipV="1">
            <a:off x="4135204" y="51258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9" name="AutoShape 18"/>
          <p:cNvSpPr>
            <a:spLocks noChangeArrowheads="1"/>
          </p:cNvSpPr>
          <p:nvPr/>
        </p:nvSpPr>
        <p:spPr bwMode="auto">
          <a:xfrm>
            <a:off x="5867400" y="6019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0" name="AutoShape 19"/>
          <p:cNvCxnSpPr>
            <a:cxnSpLocks noChangeShapeType="1"/>
            <a:stCxn id="99" idx="0"/>
          </p:cNvCxnSpPr>
          <p:nvPr/>
        </p:nvCxnSpPr>
        <p:spPr bwMode="auto">
          <a:xfrm flipH="1" flipV="1">
            <a:off x="5964238" y="5811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AutoShape 16"/>
          <p:cNvSpPr>
            <a:spLocks noChangeArrowheads="1"/>
          </p:cNvSpPr>
          <p:nvPr/>
        </p:nvSpPr>
        <p:spPr bwMode="auto">
          <a:xfrm>
            <a:off x="3581400" y="259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" name="AutoShape 17"/>
          <p:cNvCxnSpPr>
            <a:cxnSpLocks noChangeShapeType="1"/>
            <a:stCxn id="101" idx="0"/>
          </p:cNvCxnSpPr>
          <p:nvPr/>
        </p:nvCxnSpPr>
        <p:spPr bwMode="auto">
          <a:xfrm flipV="1">
            <a:off x="3733800" y="238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3" name="AutoShape 16"/>
          <p:cNvSpPr>
            <a:spLocks noChangeArrowheads="1"/>
          </p:cNvSpPr>
          <p:nvPr/>
        </p:nvSpPr>
        <p:spPr bwMode="auto">
          <a:xfrm>
            <a:off x="64770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4" name="AutoShape 17"/>
          <p:cNvCxnSpPr>
            <a:cxnSpLocks noChangeShapeType="1"/>
            <a:stCxn id="103" idx="0"/>
          </p:cNvCxnSpPr>
          <p:nvPr/>
        </p:nvCxnSpPr>
        <p:spPr bwMode="auto">
          <a:xfrm flipV="1">
            <a:off x="6629400" y="5126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5" name="AutoShape 43"/>
          <p:cNvSpPr>
            <a:spLocks noChangeArrowheads="1"/>
          </p:cNvSpPr>
          <p:nvPr/>
        </p:nvSpPr>
        <p:spPr bwMode="auto">
          <a:xfrm>
            <a:off x="1447800" y="16764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114" name="AutoShape 32"/>
          <p:cNvSpPr>
            <a:spLocks noChangeArrowheads="1"/>
          </p:cNvSpPr>
          <p:nvPr/>
        </p:nvSpPr>
        <p:spPr bwMode="auto">
          <a:xfrm>
            <a:off x="3886200" y="2514600"/>
            <a:ext cx="6096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5" name="124 - Ισοσκελές τρίγωνο"/>
          <p:cNvSpPr/>
          <p:nvPr/>
        </p:nvSpPr>
        <p:spPr bwMode="auto">
          <a:xfrm flipH="1">
            <a:off x="1243711" y="33792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6" name="75 - Έλλειψη"/>
          <p:cNvSpPr/>
          <p:nvPr/>
        </p:nvSpPr>
        <p:spPr bwMode="auto">
          <a:xfrm flipH="1">
            <a:off x="1243711" y="20838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8" name="77 - Ευθεία γραμμή σύνδεσης"/>
          <p:cNvCxnSpPr>
            <a:stCxn id="76" idx="3"/>
            <a:endCxn id="87" idx="7"/>
          </p:cNvCxnSpPr>
          <p:nvPr/>
        </p:nvCxnSpPr>
        <p:spPr bwMode="auto">
          <a:xfrm>
            <a:off x="1438833" y="2261521"/>
            <a:ext cx="728245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" name="82 - Ευθεία γραμμή σύνδεσης"/>
          <p:cNvCxnSpPr>
            <a:stCxn id="76" idx="5"/>
            <a:endCxn id="88" idx="1"/>
          </p:cNvCxnSpPr>
          <p:nvPr/>
        </p:nvCxnSpPr>
        <p:spPr bwMode="auto">
          <a:xfrm flipH="1">
            <a:off x="753033" y="2261521"/>
            <a:ext cx="5241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 flipH="1">
            <a:off x="405511" y="26172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7" name="86 - Έλλειψη"/>
          <p:cNvSpPr/>
          <p:nvPr/>
        </p:nvSpPr>
        <p:spPr bwMode="auto">
          <a:xfrm flipH="1">
            <a:off x="2133600" y="25410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 flipH="1">
            <a:off x="557911" y="254101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6" name="1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98219" y="2083815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27" name="12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2541015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07" name="106 - Ευθεία γραμμή σύνδεσης"/>
          <p:cNvCxnSpPr>
            <a:stCxn id="87" idx="3"/>
            <a:endCxn id="48" idx="0"/>
          </p:cNvCxnSpPr>
          <p:nvPr/>
        </p:nvCxnSpPr>
        <p:spPr bwMode="auto">
          <a:xfrm>
            <a:off x="2328722" y="2718721"/>
            <a:ext cx="606375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112 - Ευθεία γραμμή σύνδεσης"/>
          <p:cNvCxnSpPr>
            <a:stCxn id="87" idx="5"/>
            <a:endCxn id="116" idx="0"/>
          </p:cNvCxnSpPr>
          <p:nvPr/>
        </p:nvCxnSpPr>
        <p:spPr bwMode="auto">
          <a:xfrm flipH="1">
            <a:off x="1510411" y="2718721"/>
            <a:ext cx="656667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6" name="115 - Έλλειψη"/>
          <p:cNvSpPr/>
          <p:nvPr/>
        </p:nvSpPr>
        <p:spPr bwMode="auto">
          <a:xfrm flipH="1">
            <a:off x="1396111" y="32777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7" name="46 - Ευθύγραμμο βέλος σύνδεσης"/>
          <p:cNvCxnSpPr/>
          <p:nvPr/>
        </p:nvCxnSpPr>
        <p:spPr bwMode="auto">
          <a:xfrm flipH="1">
            <a:off x="3633089" y="3808891"/>
            <a:ext cx="0" cy="839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8" name="47 - Έλλειψη"/>
          <p:cNvSpPr/>
          <p:nvPr/>
        </p:nvSpPr>
        <p:spPr bwMode="auto">
          <a:xfrm flipH="1">
            <a:off x="2820797" y="32777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9" name="4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25597" y="3303015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51" name="50 - Ισοσκελές τρίγωνο"/>
          <p:cNvSpPr/>
          <p:nvPr/>
        </p:nvSpPr>
        <p:spPr bwMode="auto">
          <a:xfrm flipH="1">
            <a:off x="3023489" y="383530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 flipH="1">
            <a:off x="3175889" y="3733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4" name="53 - Ισοσκελές τρίγωνο"/>
          <p:cNvSpPr/>
          <p:nvPr/>
        </p:nvSpPr>
        <p:spPr bwMode="auto">
          <a:xfrm flipH="1">
            <a:off x="2362644" y="38364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5" name="54 - Έλλειψη"/>
          <p:cNvSpPr/>
          <p:nvPr/>
        </p:nvSpPr>
        <p:spPr bwMode="auto">
          <a:xfrm flipH="1">
            <a:off x="2515044" y="37349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6" name="55 - Ευθεία γραμμή σύνδεσης"/>
          <p:cNvCxnSpPr>
            <a:stCxn id="48" idx="5"/>
            <a:endCxn id="55" idx="0"/>
          </p:cNvCxnSpPr>
          <p:nvPr/>
        </p:nvCxnSpPr>
        <p:spPr bwMode="auto">
          <a:xfrm flipH="1">
            <a:off x="2629344" y="3455415"/>
            <a:ext cx="224931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48" idx="3"/>
            <a:endCxn id="52" idx="0"/>
          </p:cNvCxnSpPr>
          <p:nvPr/>
        </p:nvCxnSpPr>
        <p:spPr bwMode="auto">
          <a:xfrm>
            <a:off x="3015919" y="3455415"/>
            <a:ext cx="274270" cy="27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58" name="5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98521" y="3836921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59" name="58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4600" y="4267200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3074415"/>
            <a:ext cx="202185" cy="202185"/>
          </a:xfrm>
          <a:prstGeom prst="rect">
            <a:avLst/>
          </a:prstGeom>
          <a:noFill/>
          <a:ln/>
          <a:effectLst/>
        </p:spPr>
      </p:pic>
      <p:cxnSp>
        <p:nvCxnSpPr>
          <p:cNvPr id="65" name="64 - Ευθύγραμμο βέλος σύνδεσης"/>
          <p:cNvCxnSpPr/>
          <p:nvPr/>
        </p:nvCxnSpPr>
        <p:spPr bwMode="auto">
          <a:xfrm flipH="1">
            <a:off x="1143000" y="3352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8" name="67 - Ευθύγραμμο βέλος σύνδεσης"/>
          <p:cNvCxnSpPr/>
          <p:nvPr/>
        </p:nvCxnSpPr>
        <p:spPr bwMode="auto">
          <a:xfrm flipH="1">
            <a:off x="304800" y="2590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0" name="69 - Ευθύγραμμο βέλος σύνδεσης"/>
          <p:cNvCxnSpPr/>
          <p:nvPr/>
        </p:nvCxnSpPr>
        <p:spPr bwMode="auto">
          <a:xfrm flipH="1">
            <a:off x="2185289" y="3810000"/>
            <a:ext cx="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2" name="71 - TextBox"/>
          <p:cNvSpPr txBox="1"/>
          <p:nvPr/>
        </p:nvSpPr>
        <p:spPr>
          <a:xfrm flipH="1">
            <a:off x="2346471" y="32004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 flipH="1">
            <a:off x="2682587" y="24384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74" name="7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89889" y="3657600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75" name="74 - TextBox"/>
          <p:cNvSpPr txBox="1"/>
          <p:nvPr/>
        </p:nvSpPr>
        <p:spPr>
          <a:xfrm flipH="1">
            <a:off x="1691987" y="1981200"/>
            <a:ext cx="372218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89" y="2895600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103" name="102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6456" y="4217415"/>
            <a:ext cx="152157" cy="202369"/>
          </a:xfrm>
          <a:prstGeom prst="rect">
            <a:avLst/>
          </a:prstGeom>
          <a:noFill/>
          <a:ln/>
          <a:effectLst/>
        </p:spPr>
      </p:pic>
      <p:pic>
        <p:nvPicPr>
          <p:cNvPr id="112" name="11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9289" y="4037491"/>
            <a:ext cx="557911" cy="202185"/>
          </a:xfrm>
          <a:prstGeom prst="rect">
            <a:avLst/>
          </a:prstGeom>
          <a:noFill/>
          <a:ln/>
          <a:effectLst/>
        </p:spPr>
      </p:pic>
      <p:sp>
        <p:nvSpPr>
          <p:cNvPr id="79" name="78 - Έλλειψη"/>
          <p:cNvSpPr/>
          <p:nvPr/>
        </p:nvSpPr>
        <p:spPr bwMode="auto">
          <a:xfrm flipH="1">
            <a:off x="2515044" y="48210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0" name="99 - Ευθεία γραμμή σύνδεσης"/>
          <p:cNvCxnSpPr>
            <a:stCxn id="79" idx="0"/>
            <a:endCxn id="54" idx="3"/>
          </p:cNvCxnSpPr>
          <p:nvPr/>
        </p:nvCxnSpPr>
        <p:spPr bwMode="auto">
          <a:xfrm flipH="1" flipV="1">
            <a:off x="2629344" y="4598415"/>
            <a:ext cx="0" cy="2225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8" name="107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1489" y="4876800"/>
            <a:ext cx="152019" cy="126176"/>
          </a:xfrm>
          <a:prstGeom prst="rect">
            <a:avLst/>
          </a:prstGeom>
          <a:noFill/>
          <a:ln/>
          <a:effectLst/>
        </p:spPr>
      </p:pic>
      <p:sp>
        <p:nvSpPr>
          <p:cNvPr id="115" name="AutoShape 43"/>
          <p:cNvSpPr>
            <a:spLocks noChangeArrowheads="1"/>
          </p:cNvSpPr>
          <p:nvPr/>
        </p:nvSpPr>
        <p:spPr bwMode="auto">
          <a:xfrm flipH="1">
            <a:off x="1651889" y="22860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7" name="116 - TextBox"/>
          <p:cNvSpPr txBox="1"/>
          <p:nvPr/>
        </p:nvSpPr>
        <p:spPr>
          <a:xfrm>
            <a:off x="3200400" y="2133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αριστερή περιστροφή</a:t>
            </a:r>
            <a:endParaRPr lang="el-GR" sz="1400" dirty="0"/>
          </a:p>
        </p:txBody>
      </p:sp>
      <p:sp>
        <p:nvSpPr>
          <p:cNvPr id="143" name="142 - Έλλειψη"/>
          <p:cNvSpPr/>
          <p:nvPr/>
        </p:nvSpPr>
        <p:spPr bwMode="auto">
          <a:xfrm flipH="1">
            <a:off x="6579234" y="20778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45" name="144 - Ευθεία γραμμή σύνδεσης"/>
          <p:cNvCxnSpPr>
            <a:stCxn id="143" idx="3"/>
            <a:endCxn id="146" idx="0"/>
          </p:cNvCxnSpPr>
          <p:nvPr/>
        </p:nvCxnSpPr>
        <p:spPr bwMode="auto">
          <a:xfrm>
            <a:off x="6774356" y="2255510"/>
            <a:ext cx="985978" cy="538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6" name="145 - Έλλειψη"/>
          <p:cNvSpPr/>
          <p:nvPr/>
        </p:nvSpPr>
        <p:spPr bwMode="auto">
          <a:xfrm flipH="1">
            <a:off x="7646034" y="27940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47" name="146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0834" y="2819400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51" name="150 - Έλλειψη"/>
          <p:cNvSpPr/>
          <p:nvPr/>
        </p:nvSpPr>
        <p:spPr bwMode="auto">
          <a:xfrm flipH="1">
            <a:off x="5334507" y="28194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52" name="151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57723" y="2819400"/>
            <a:ext cx="126492" cy="126492"/>
          </a:xfrm>
          <a:prstGeom prst="rect">
            <a:avLst/>
          </a:prstGeom>
          <a:noFill/>
          <a:ln/>
          <a:effectLst/>
        </p:spPr>
      </p:pic>
      <p:cxnSp>
        <p:nvCxnSpPr>
          <p:cNvPr id="153" name="152 - Ευθεία γραμμή σύνδεσης"/>
          <p:cNvCxnSpPr>
            <a:stCxn id="143" idx="5"/>
            <a:endCxn id="151" idx="0"/>
          </p:cNvCxnSpPr>
          <p:nvPr/>
        </p:nvCxnSpPr>
        <p:spPr bwMode="auto">
          <a:xfrm flipH="1">
            <a:off x="5448807" y="2255510"/>
            <a:ext cx="1163905" cy="563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6" name="155 - Ισοσκελές τρίγωνο"/>
          <p:cNvSpPr/>
          <p:nvPr/>
        </p:nvSpPr>
        <p:spPr bwMode="auto">
          <a:xfrm flipH="1">
            <a:off x="5589015" y="337810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7" name="156 - Έλλειψη"/>
          <p:cNvSpPr/>
          <p:nvPr/>
        </p:nvSpPr>
        <p:spPr bwMode="auto">
          <a:xfrm flipH="1">
            <a:off x="5741415" y="3276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58" name="157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68083" y="3835306"/>
            <a:ext cx="201679" cy="201679"/>
          </a:xfrm>
          <a:prstGeom prst="rect">
            <a:avLst/>
          </a:prstGeom>
          <a:noFill/>
          <a:ln/>
          <a:effectLst/>
        </p:spPr>
      </p:pic>
      <p:sp>
        <p:nvSpPr>
          <p:cNvPr id="160" name="159 - Ισοσκελές τρίγωνο"/>
          <p:cNvSpPr/>
          <p:nvPr/>
        </p:nvSpPr>
        <p:spPr bwMode="auto">
          <a:xfrm flipH="1">
            <a:off x="4750905" y="337810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61" name="160 - Έλλειψη"/>
          <p:cNvSpPr/>
          <p:nvPr/>
        </p:nvSpPr>
        <p:spPr bwMode="auto">
          <a:xfrm flipH="1">
            <a:off x="4903305" y="3301906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65" name="164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84034" y="1981200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66" name="165 - Ευθεία γραμμή σύνδεσης"/>
          <p:cNvCxnSpPr>
            <a:stCxn id="151" idx="3"/>
            <a:endCxn id="157" idx="0"/>
          </p:cNvCxnSpPr>
          <p:nvPr/>
        </p:nvCxnSpPr>
        <p:spPr bwMode="auto">
          <a:xfrm>
            <a:off x="5529629" y="2997106"/>
            <a:ext cx="326086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9" name="168 - Ευθεία γραμμή σύνδεσης"/>
          <p:cNvCxnSpPr>
            <a:stCxn id="151" idx="5"/>
            <a:endCxn id="161" idx="0"/>
          </p:cNvCxnSpPr>
          <p:nvPr/>
        </p:nvCxnSpPr>
        <p:spPr bwMode="auto">
          <a:xfrm flipH="1">
            <a:off x="5017605" y="2997106"/>
            <a:ext cx="35038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80 - Ευθύγραμμο βέλος σύνδεσης"/>
          <p:cNvCxnSpPr/>
          <p:nvPr/>
        </p:nvCxnSpPr>
        <p:spPr bwMode="auto">
          <a:xfrm flipH="1">
            <a:off x="8484234" y="3401476"/>
            <a:ext cx="0" cy="7895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2" name="81 - Ισοσκελές τρίγωνο"/>
          <p:cNvSpPr/>
          <p:nvPr/>
        </p:nvSpPr>
        <p:spPr bwMode="auto">
          <a:xfrm flipH="1">
            <a:off x="7874634" y="3427891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5" name="84 - Έλλειψη"/>
          <p:cNvSpPr/>
          <p:nvPr/>
        </p:nvSpPr>
        <p:spPr bwMode="auto">
          <a:xfrm flipH="1">
            <a:off x="8027034" y="332638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6" name="85 - Ισοσκελές τρίγωνο"/>
          <p:cNvSpPr/>
          <p:nvPr/>
        </p:nvSpPr>
        <p:spPr bwMode="auto">
          <a:xfrm flipH="1">
            <a:off x="7036434" y="3427891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9" name="88 - Έλλειψη"/>
          <p:cNvSpPr/>
          <p:nvPr/>
        </p:nvSpPr>
        <p:spPr bwMode="auto">
          <a:xfrm flipH="1">
            <a:off x="7188834" y="332638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1" name="90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3810000"/>
            <a:ext cx="202185" cy="202185"/>
          </a:xfrm>
          <a:prstGeom prst="rect">
            <a:avLst/>
          </a:prstGeom>
          <a:noFill/>
          <a:ln/>
          <a:effectLst/>
        </p:spPr>
      </p:pic>
      <p:cxnSp>
        <p:nvCxnSpPr>
          <p:cNvPr id="92" name="91 - Ευθύγραμμο βέλος σύνδεσης"/>
          <p:cNvCxnSpPr/>
          <p:nvPr/>
        </p:nvCxnSpPr>
        <p:spPr bwMode="auto">
          <a:xfrm flipH="1">
            <a:off x="6884034" y="3401476"/>
            <a:ext cx="0" cy="12467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94" name="93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74815" y="3656491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93" name="92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28426" y="3886200"/>
            <a:ext cx="201174" cy="201174"/>
          </a:xfrm>
          <a:prstGeom prst="rect">
            <a:avLst/>
          </a:prstGeom>
          <a:noFill/>
          <a:ln/>
          <a:effectLst/>
        </p:spPr>
      </p:pic>
      <p:pic>
        <p:nvPicPr>
          <p:cNvPr id="119" name="118 - Εικόνα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55677" y="3808891"/>
            <a:ext cx="152157" cy="202369"/>
          </a:xfrm>
          <a:prstGeom prst="rect">
            <a:avLst/>
          </a:prstGeom>
          <a:noFill/>
          <a:ln/>
          <a:effectLst/>
        </p:spPr>
      </p:pic>
      <p:pic>
        <p:nvPicPr>
          <p:cNvPr id="120" name="119 - Εικόνα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09889" y="3630076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95" name="94 - Ευθύγραμμο βέλος σύνδεσης"/>
          <p:cNvCxnSpPr/>
          <p:nvPr/>
        </p:nvCxnSpPr>
        <p:spPr bwMode="auto">
          <a:xfrm flipH="1">
            <a:off x="6198615" y="3427891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96" name="95 - Εικόνα" descr="TP_tmp.b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46396" y="3656491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97" name="96 - Ευθύγραμμο βέλος σύνδεσης"/>
          <p:cNvCxnSpPr/>
          <p:nvPr/>
        </p:nvCxnSpPr>
        <p:spPr bwMode="auto">
          <a:xfrm flipH="1">
            <a:off x="4674615" y="3427891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8" name="97 - Ευθεία γραμμή σύνδεσης"/>
          <p:cNvCxnSpPr>
            <a:stCxn id="146" idx="3"/>
            <a:endCxn id="85" idx="0"/>
          </p:cNvCxnSpPr>
          <p:nvPr/>
        </p:nvCxnSpPr>
        <p:spPr bwMode="auto">
          <a:xfrm>
            <a:off x="7841156" y="2971800"/>
            <a:ext cx="300178" cy="354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100 - Ευθεία γραμμή σύνδεσης"/>
          <p:cNvCxnSpPr>
            <a:stCxn id="146" idx="5"/>
            <a:endCxn id="89" idx="0"/>
          </p:cNvCxnSpPr>
          <p:nvPr/>
        </p:nvCxnSpPr>
        <p:spPr bwMode="auto">
          <a:xfrm flipH="1">
            <a:off x="7303134" y="2971800"/>
            <a:ext cx="376378" cy="354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4" name="103 - TextBox"/>
          <p:cNvSpPr txBox="1"/>
          <p:nvPr/>
        </p:nvSpPr>
        <p:spPr>
          <a:xfrm flipH="1">
            <a:off x="8188216" y="2667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5" name="104 - TextBox"/>
          <p:cNvSpPr txBox="1"/>
          <p:nvPr/>
        </p:nvSpPr>
        <p:spPr>
          <a:xfrm flipH="1">
            <a:off x="7115748" y="1905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Έλλειψη"/>
          <p:cNvSpPr/>
          <p:nvPr/>
        </p:nvSpPr>
        <p:spPr bwMode="auto">
          <a:xfrm flipH="1">
            <a:off x="7213789" y="4419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0" name="109 - Ευθεία γραμμή σύνδεσης"/>
          <p:cNvCxnSpPr>
            <a:stCxn id="109" idx="0"/>
          </p:cNvCxnSpPr>
          <p:nvPr/>
        </p:nvCxnSpPr>
        <p:spPr bwMode="auto">
          <a:xfrm flipH="1" flipV="1">
            <a:off x="7328089" y="4189891"/>
            <a:ext cx="0" cy="2297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60234" y="4475396"/>
            <a:ext cx="152019" cy="126176"/>
          </a:xfrm>
          <a:prstGeom prst="rect">
            <a:avLst/>
          </a:prstGeom>
          <a:noFill/>
          <a:ln/>
          <a:effectLst/>
        </p:spPr>
      </p:pic>
      <p:sp>
        <p:nvSpPr>
          <p:cNvPr id="122" name="121 - TextBox"/>
          <p:cNvSpPr txBox="1"/>
          <p:nvPr/>
        </p:nvSpPr>
        <p:spPr>
          <a:xfrm flipH="1">
            <a:off x="4830510" y="2667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3" name="122 - TextBox"/>
          <p:cNvSpPr txBox="1"/>
          <p:nvPr/>
        </p:nvSpPr>
        <p:spPr>
          <a:xfrm>
            <a:off x="381000" y="1383268"/>
            <a:ext cx="653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Περίπτωση </a:t>
            </a:r>
            <a:r>
              <a:rPr lang="en-US" b="1" dirty="0" smtClean="0"/>
              <a:t>RR</a:t>
            </a:r>
            <a:r>
              <a:rPr lang="en-US" dirty="0" smtClean="0"/>
              <a:t>: 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= δεξί παιδί του </a:t>
            </a:r>
            <a:r>
              <a:rPr lang="en-US" b="1" dirty="0" smtClean="0"/>
              <a:t>z</a:t>
            </a:r>
            <a:r>
              <a:rPr lang="en-US" dirty="0" smtClean="0"/>
              <a:t>  </a:t>
            </a:r>
            <a:r>
              <a:rPr lang="el-GR" dirty="0" smtClean="0"/>
              <a:t>και 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= δεξί παιδί του </a:t>
            </a:r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24" name="123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  <p:sp>
        <p:nvSpPr>
          <p:cNvPr id="102" name="101 - TextBox"/>
          <p:cNvSpPr txBox="1"/>
          <p:nvPr/>
        </p:nvSpPr>
        <p:spPr>
          <a:xfrm>
            <a:off x="2667000" y="5334000"/>
            <a:ext cx="344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Συμμετρική της περίπτωσης </a:t>
            </a:r>
            <a:r>
              <a:rPr lang="en-US" dirty="0" smtClean="0"/>
              <a:t>LL</a:t>
            </a:r>
            <a:endParaRPr lang="el-GR" dirty="0"/>
          </a:p>
        </p:txBody>
      </p:sp>
      <p:pic>
        <p:nvPicPr>
          <p:cNvPr id="163" name="162 - Εικόνα" descr="TP_tmp.b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39000" y="3886200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61" name="60 - Εικόνα" descr="TP_tmp.b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0400" y="4267200"/>
            <a:ext cx="201174" cy="20117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6" name="75 - Έλλειψη"/>
          <p:cNvSpPr/>
          <p:nvPr/>
        </p:nvSpPr>
        <p:spPr bwMode="auto">
          <a:xfrm>
            <a:off x="3099689" y="220398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8" name="77 - Ευθεία γραμμή σύνδεσης"/>
          <p:cNvCxnSpPr>
            <a:stCxn id="76" idx="3"/>
            <a:endCxn id="87" idx="7"/>
          </p:cNvCxnSpPr>
          <p:nvPr/>
        </p:nvCxnSpPr>
        <p:spPr bwMode="auto">
          <a:xfrm flipH="1">
            <a:off x="1694611" y="2381686"/>
            <a:ext cx="1438556" cy="2337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78 - Ισοσκελές τρίγωνο"/>
          <p:cNvSpPr/>
          <p:nvPr/>
        </p:nvSpPr>
        <p:spPr bwMode="auto">
          <a:xfrm>
            <a:off x="381000" y="31506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3" name="82 - Ευθεία γραμμή σύνδεσης"/>
          <p:cNvCxnSpPr>
            <a:stCxn id="76" idx="5"/>
            <a:endCxn id="88" idx="0"/>
          </p:cNvCxnSpPr>
          <p:nvPr/>
        </p:nvCxnSpPr>
        <p:spPr bwMode="auto">
          <a:xfrm>
            <a:off x="3294811" y="2381686"/>
            <a:ext cx="377775" cy="182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>
            <a:off x="3405886" y="264077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7" name="86 - Έλλειψη"/>
          <p:cNvSpPr/>
          <p:nvPr/>
        </p:nvSpPr>
        <p:spPr bwMode="auto">
          <a:xfrm>
            <a:off x="1499489" y="258498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>
            <a:off x="3558286" y="2564576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6" name="1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47289" y="220398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27" name="12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70889" y="2584980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07" name="106 - Ευθεία γραμμή σύνδεσης"/>
          <p:cNvCxnSpPr>
            <a:stCxn id="87" idx="3"/>
            <a:endCxn id="114" idx="0"/>
          </p:cNvCxnSpPr>
          <p:nvPr/>
        </p:nvCxnSpPr>
        <p:spPr bwMode="auto">
          <a:xfrm flipH="1">
            <a:off x="647700" y="2762686"/>
            <a:ext cx="885267" cy="2864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112 - Ευθεία γραμμή σύνδεσης"/>
          <p:cNvCxnSpPr>
            <a:stCxn id="87" idx="5"/>
            <a:endCxn id="116" idx="0"/>
          </p:cNvCxnSpPr>
          <p:nvPr/>
        </p:nvCxnSpPr>
        <p:spPr bwMode="auto">
          <a:xfrm>
            <a:off x="1694611" y="2762686"/>
            <a:ext cx="681178" cy="2864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113 - Έλλειψη"/>
          <p:cNvSpPr/>
          <p:nvPr/>
        </p:nvSpPr>
        <p:spPr bwMode="auto">
          <a:xfrm>
            <a:off x="533400" y="30491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6" name="115 - Έλλειψη"/>
          <p:cNvSpPr/>
          <p:nvPr/>
        </p:nvSpPr>
        <p:spPr bwMode="auto">
          <a:xfrm>
            <a:off x="2261489" y="30491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9" name="12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2597" y="3074415"/>
            <a:ext cx="202692" cy="126492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3607815"/>
            <a:ext cx="202185" cy="202185"/>
          </a:xfrm>
          <a:prstGeom prst="rect">
            <a:avLst/>
          </a:prstGeom>
          <a:noFill/>
          <a:ln/>
          <a:effectLst/>
        </p:spPr>
      </p:pic>
      <p:sp>
        <p:nvSpPr>
          <p:cNvPr id="47" name="46 - Ισοσκελές τρίγωνο"/>
          <p:cNvSpPr/>
          <p:nvPr/>
        </p:nvSpPr>
        <p:spPr bwMode="auto">
          <a:xfrm>
            <a:off x="1752600" y="36078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8" name="47 - Έλλειψη"/>
          <p:cNvSpPr/>
          <p:nvPr/>
        </p:nvSpPr>
        <p:spPr bwMode="auto">
          <a:xfrm>
            <a:off x="1905000" y="35063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" name="50 - Ισοσκελές τρίγωνο"/>
          <p:cNvSpPr/>
          <p:nvPr/>
        </p:nvSpPr>
        <p:spPr bwMode="auto">
          <a:xfrm>
            <a:off x="2490089" y="36078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2642489" y="35063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4" name="53 - Ευθεία γραμμή σύνδεσης"/>
          <p:cNvCxnSpPr>
            <a:stCxn id="116" idx="5"/>
            <a:endCxn id="52" idx="0"/>
          </p:cNvCxnSpPr>
          <p:nvPr/>
        </p:nvCxnSpPr>
        <p:spPr bwMode="auto">
          <a:xfrm>
            <a:off x="2456611" y="3226815"/>
            <a:ext cx="300178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116" idx="3"/>
            <a:endCxn id="48" idx="0"/>
          </p:cNvCxnSpPr>
          <p:nvPr/>
        </p:nvCxnSpPr>
        <p:spPr bwMode="auto">
          <a:xfrm flipH="1">
            <a:off x="2019300" y="3226815"/>
            <a:ext cx="275667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7" name="13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" y="4065015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136" name="13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42489" y="4038600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73" name="7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84446" y="3147761"/>
            <a:ext cx="201174" cy="201174"/>
          </a:xfrm>
          <a:prstGeom prst="rect">
            <a:avLst/>
          </a:prstGeom>
          <a:noFill/>
          <a:ln/>
          <a:effectLst/>
        </p:spPr>
      </p:pic>
      <p:sp>
        <p:nvSpPr>
          <p:cNvPr id="192" name="191 - TextBox"/>
          <p:cNvSpPr txBox="1"/>
          <p:nvPr/>
        </p:nvSpPr>
        <p:spPr>
          <a:xfrm>
            <a:off x="381000" y="1383268"/>
            <a:ext cx="698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Περίπτωση </a:t>
            </a:r>
            <a:r>
              <a:rPr lang="en-US" b="1" dirty="0" smtClean="0"/>
              <a:t>LR</a:t>
            </a:r>
            <a:r>
              <a:rPr lang="en-US" dirty="0" smtClean="0"/>
              <a:t>: 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z</a:t>
            </a:r>
            <a:r>
              <a:rPr lang="en-US" dirty="0" smtClean="0"/>
              <a:t>  </a:t>
            </a:r>
            <a:r>
              <a:rPr lang="el-GR" dirty="0" smtClean="0"/>
              <a:t>και 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= δεξί παιδί του </a:t>
            </a:r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93" name="192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  <p:cxnSp>
        <p:nvCxnSpPr>
          <p:cNvPr id="194" name="193 - Ευθύγραμμο βέλος σύνδεσης"/>
          <p:cNvCxnSpPr/>
          <p:nvPr/>
        </p:nvCxnSpPr>
        <p:spPr bwMode="auto">
          <a:xfrm>
            <a:off x="990600" y="3097976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3" name="20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75889" y="3936176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196" name="195 - Ευθύγραμμο βέλος σύνδεσης"/>
          <p:cNvCxnSpPr/>
          <p:nvPr/>
        </p:nvCxnSpPr>
        <p:spPr bwMode="auto">
          <a:xfrm>
            <a:off x="4090289" y="2640776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97" name="196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91381" y="2945576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198" name="197 - Ευθύγραμμο βέλος σύνδεσης"/>
          <p:cNvCxnSpPr/>
          <p:nvPr/>
        </p:nvCxnSpPr>
        <p:spPr bwMode="auto">
          <a:xfrm>
            <a:off x="3099689" y="3631376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99" name="198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7181" y="3402776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227" name="226 - TextBox"/>
          <p:cNvSpPr txBox="1"/>
          <p:nvPr/>
        </p:nvSpPr>
        <p:spPr>
          <a:xfrm>
            <a:off x="893003" y="2423844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8" name="227 - TextBox"/>
          <p:cNvSpPr txBox="1"/>
          <p:nvPr/>
        </p:nvSpPr>
        <p:spPr>
          <a:xfrm>
            <a:off x="2566289" y="2957244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9" name="228 - TextBox"/>
          <p:cNvSpPr txBox="1"/>
          <p:nvPr/>
        </p:nvSpPr>
        <p:spPr>
          <a:xfrm>
            <a:off x="3407603" y="2119044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45" name="44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6800" y="3886200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46" name="45 - Ευθύγραμμο βέλος σύνδεσης"/>
          <p:cNvCxnSpPr/>
          <p:nvPr/>
        </p:nvCxnSpPr>
        <p:spPr bwMode="auto">
          <a:xfrm>
            <a:off x="1676400" y="35814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6" name="75 - Έλλειψη"/>
          <p:cNvSpPr/>
          <p:nvPr/>
        </p:nvSpPr>
        <p:spPr bwMode="auto">
          <a:xfrm>
            <a:off x="3099689" y="220398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8" name="77 - Ευθεία γραμμή σύνδεσης"/>
          <p:cNvCxnSpPr>
            <a:stCxn id="76" idx="3"/>
            <a:endCxn id="87" idx="7"/>
          </p:cNvCxnSpPr>
          <p:nvPr/>
        </p:nvCxnSpPr>
        <p:spPr bwMode="auto">
          <a:xfrm flipH="1">
            <a:off x="1694611" y="2381686"/>
            <a:ext cx="1438556" cy="2337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78 - Ισοσκελές τρίγωνο"/>
          <p:cNvSpPr/>
          <p:nvPr/>
        </p:nvSpPr>
        <p:spPr bwMode="auto">
          <a:xfrm>
            <a:off x="381000" y="31506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3" name="82 - Ευθεία γραμμή σύνδεσης"/>
          <p:cNvCxnSpPr>
            <a:stCxn id="76" idx="5"/>
            <a:endCxn id="88" idx="0"/>
          </p:cNvCxnSpPr>
          <p:nvPr/>
        </p:nvCxnSpPr>
        <p:spPr bwMode="auto">
          <a:xfrm>
            <a:off x="3294811" y="2381686"/>
            <a:ext cx="377775" cy="182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>
            <a:off x="3405886" y="264077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7" name="86 - Έλλειψη"/>
          <p:cNvSpPr/>
          <p:nvPr/>
        </p:nvSpPr>
        <p:spPr bwMode="auto">
          <a:xfrm>
            <a:off x="1499489" y="258498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>
            <a:off x="3558286" y="2564576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6" name="1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47289" y="220398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27" name="12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70889" y="2584980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07" name="106 - Ευθεία γραμμή σύνδεσης"/>
          <p:cNvCxnSpPr>
            <a:stCxn id="87" idx="3"/>
            <a:endCxn id="114" idx="0"/>
          </p:cNvCxnSpPr>
          <p:nvPr/>
        </p:nvCxnSpPr>
        <p:spPr bwMode="auto">
          <a:xfrm flipH="1">
            <a:off x="647700" y="2762686"/>
            <a:ext cx="885267" cy="2864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112 - Ευθεία γραμμή σύνδεσης"/>
          <p:cNvCxnSpPr>
            <a:stCxn id="87" idx="5"/>
            <a:endCxn id="116" idx="0"/>
          </p:cNvCxnSpPr>
          <p:nvPr/>
        </p:nvCxnSpPr>
        <p:spPr bwMode="auto">
          <a:xfrm>
            <a:off x="1694611" y="2762686"/>
            <a:ext cx="681178" cy="2864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113 - Έλλειψη"/>
          <p:cNvSpPr/>
          <p:nvPr/>
        </p:nvSpPr>
        <p:spPr bwMode="auto">
          <a:xfrm>
            <a:off x="533400" y="30491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6" name="115 - Έλλειψη"/>
          <p:cNvSpPr/>
          <p:nvPr/>
        </p:nvSpPr>
        <p:spPr bwMode="auto">
          <a:xfrm>
            <a:off x="2261489" y="30491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9" name="12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2597" y="3074415"/>
            <a:ext cx="202692" cy="126492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3607815"/>
            <a:ext cx="202185" cy="202185"/>
          </a:xfrm>
          <a:prstGeom prst="rect">
            <a:avLst/>
          </a:prstGeom>
          <a:noFill/>
          <a:ln/>
          <a:effectLst/>
        </p:spPr>
      </p:pic>
      <p:sp>
        <p:nvSpPr>
          <p:cNvPr id="47" name="46 - Ισοσκελές τρίγωνο"/>
          <p:cNvSpPr/>
          <p:nvPr/>
        </p:nvSpPr>
        <p:spPr bwMode="auto">
          <a:xfrm>
            <a:off x="1676400" y="36078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8" name="47 - Έλλειψη"/>
          <p:cNvSpPr/>
          <p:nvPr/>
        </p:nvSpPr>
        <p:spPr bwMode="auto">
          <a:xfrm>
            <a:off x="1828800" y="35063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" name="50 - Ισοσκελές τρίγωνο"/>
          <p:cNvSpPr/>
          <p:nvPr/>
        </p:nvSpPr>
        <p:spPr bwMode="auto">
          <a:xfrm>
            <a:off x="2490089" y="360781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2642489" y="350630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4" name="53 - Ευθεία γραμμή σύνδεσης"/>
          <p:cNvCxnSpPr>
            <a:stCxn id="116" idx="5"/>
            <a:endCxn id="52" idx="0"/>
          </p:cNvCxnSpPr>
          <p:nvPr/>
        </p:nvCxnSpPr>
        <p:spPr bwMode="auto">
          <a:xfrm>
            <a:off x="2456611" y="3226815"/>
            <a:ext cx="300178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116" idx="3"/>
            <a:endCxn id="48" idx="0"/>
          </p:cNvCxnSpPr>
          <p:nvPr/>
        </p:nvCxnSpPr>
        <p:spPr bwMode="auto">
          <a:xfrm flipH="1">
            <a:off x="1943100" y="3226815"/>
            <a:ext cx="351867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7" name="13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8800" y="4065015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136" name="13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42489" y="4038600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73" name="7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84446" y="3147761"/>
            <a:ext cx="201174" cy="201174"/>
          </a:xfrm>
          <a:prstGeom prst="rect">
            <a:avLst/>
          </a:prstGeom>
          <a:noFill/>
          <a:ln/>
          <a:effectLst/>
        </p:spPr>
      </p:pic>
      <p:sp>
        <p:nvSpPr>
          <p:cNvPr id="185" name="184 - Έλλειψη"/>
          <p:cNvSpPr/>
          <p:nvPr/>
        </p:nvSpPr>
        <p:spPr bwMode="auto">
          <a:xfrm>
            <a:off x="1828800" y="45162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86" name="185 - Ευθεία γραμμή σύνδεσης"/>
          <p:cNvCxnSpPr>
            <a:stCxn id="185" idx="0"/>
            <a:endCxn id="47" idx="3"/>
          </p:cNvCxnSpPr>
          <p:nvPr/>
        </p:nvCxnSpPr>
        <p:spPr bwMode="auto">
          <a:xfrm flipV="1">
            <a:off x="1943100" y="4369815"/>
            <a:ext cx="0" cy="1463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2" name="191 - TextBox"/>
          <p:cNvSpPr txBox="1"/>
          <p:nvPr/>
        </p:nvSpPr>
        <p:spPr>
          <a:xfrm>
            <a:off x="381000" y="1383268"/>
            <a:ext cx="698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Περίπτωση </a:t>
            </a:r>
            <a:r>
              <a:rPr lang="en-US" b="1" dirty="0" smtClean="0"/>
              <a:t>LR</a:t>
            </a:r>
            <a:r>
              <a:rPr lang="en-US" dirty="0" smtClean="0"/>
              <a:t>: 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z</a:t>
            </a:r>
            <a:r>
              <a:rPr lang="en-US" dirty="0" smtClean="0"/>
              <a:t>  </a:t>
            </a:r>
            <a:r>
              <a:rPr lang="el-GR" dirty="0" smtClean="0"/>
              <a:t>και 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= δεξί παιδί του </a:t>
            </a:r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93" name="192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  <p:cxnSp>
        <p:nvCxnSpPr>
          <p:cNvPr id="194" name="193 - Ευθύγραμμο βέλος σύνδεσης"/>
          <p:cNvCxnSpPr/>
          <p:nvPr/>
        </p:nvCxnSpPr>
        <p:spPr bwMode="auto">
          <a:xfrm>
            <a:off x="990600" y="3097976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3" name="20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75889" y="3936176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196" name="195 - Ευθύγραμμο βέλος σύνδεσης"/>
          <p:cNvCxnSpPr/>
          <p:nvPr/>
        </p:nvCxnSpPr>
        <p:spPr bwMode="auto">
          <a:xfrm>
            <a:off x="4090289" y="2640776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97" name="196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91381" y="2945576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198" name="197 - Ευθύγραμμο βέλος σύνδεσης"/>
          <p:cNvCxnSpPr/>
          <p:nvPr/>
        </p:nvCxnSpPr>
        <p:spPr bwMode="auto">
          <a:xfrm>
            <a:off x="3099689" y="3631376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99" name="198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7181" y="3402776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200" name="199 - Ευθύγραμμο βέλος σύνδεσης"/>
          <p:cNvCxnSpPr/>
          <p:nvPr/>
        </p:nvCxnSpPr>
        <p:spPr bwMode="auto">
          <a:xfrm>
            <a:off x="1600200" y="3555176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2" name="201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47800" y="4012376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227" name="226 - TextBox"/>
          <p:cNvSpPr txBox="1"/>
          <p:nvPr/>
        </p:nvSpPr>
        <p:spPr>
          <a:xfrm>
            <a:off x="893003" y="2423844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8" name="227 - TextBox"/>
          <p:cNvSpPr txBox="1"/>
          <p:nvPr/>
        </p:nvSpPr>
        <p:spPr>
          <a:xfrm>
            <a:off x="2566289" y="2957244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9" name="228 - TextBox"/>
          <p:cNvSpPr txBox="1"/>
          <p:nvPr/>
        </p:nvSpPr>
        <p:spPr>
          <a:xfrm>
            <a:off x="3407603" y="2119044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6" name="75 - Έλλειψη"/>
          <p:cNvSpPr/>
          <p:nvPr/>
        </p:nvSpPr>
        <p:spPr bwMode="auto">
          <a:xfrm>
            <a:off x="2895600" y="18492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8" name="77 - Ευθεία γραμμή σύνδεσης"/>
          <p:cNvCxnSpPr>
            <a:stCxn id="76" idx="3"/>
            <a:endCxn id="87" idx="7"/>
          </p:cNvCxnSpPr>
          <p:nvPr/>
        </p:nvCxnSpPr>
        <p:spPr bwMode="auto">
          <a:xfrm flipH="1">
            <a:off x="1490522" y="2026910"/>
            <a:ext cx="1438556" cy="2337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78 - Ισοσκελές τρίγωνο"/>
          <p:cNvSpPr/>
          <p:nvPr/>
        </p:nvSpPr>
        <p:spPr bwMode="auto">
          <a:xfrm>
            <a:off x="381000" y="2795839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3" name="82 - Ευθεία γραμμή σύνδεσης"/>
          <p:cNvCxnSpPr>
            <a:stCxn id="76" idx="5"/>
            <a:endCxn id="88" idx="0"/>
          </p:cNvCxnSpPr>
          <p:nvPr/>
        </p:nvCxnSpPr>
        <p:spPr bwMode="auto">
          <a:xfrm>
            <a:off x="3090722" y="2026910"/>
            <a:ext cx="377775" cy="182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>
            <a:off x="3201797" y="22860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7" name="86 - Έλλειψη"/>
          <p:cNvSpPr/>
          <p:nvPr/>
        </p:nvSpPr>
        <p:spPr bwMode="auto">
          <a:xfrm>
            <a:off x="1295400" y="22302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>
            <a:off x="3354197" y="2209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6" name="1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1849204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27" name="12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6800" y="2230204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07" name="106 - Ευθεία γραμμή σύνδεσης"/>
          <p:cNvCxnSpPr>
            <a:stCxn id="87" idx="3"/>
            <a:endCxn id="114" idx="0"/>
          </p:cNvCxnSpPr>
          <p:nvPr/>
        </p:nvCxnSpPr>
        <p:spPr bwMode="auto">
          <a:xfrm flipH="1">
            <a:off x="647700" y="2407910"/>
            <a:ext cx="681178" cy="2864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112 - Ευθεία γραμμή σύνδεσης"/>
          <p:cNvCxnSpPr>
            <a:stCxn id="87" idx="5"/>
            <a:endCxn id="116" idx="0"/>
          </p:cNvCxnSpPr>
          <p:nvPr/>
        </p:nvCxnSpPr>
        <p:spPr bwMode="auto">
          <a:xfrm>
            <a:off x="1490522" y="2407910"/>
            <a:ext cx="681178" cy="2864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113 - Έλλειψη"/>
          <p:cNvSpPr/>
          <p:nvPr/>
        </p:nvSpPr>
        <p:spPr bwMode="auto">
          <a:xfrm>
            <a:off x="533400" y="26943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6" name="115 - Έλλειψη"/>
          <p:cNvSpPr/>
          <p:nvPr/>
        </p:nvSpPr>
        <p:spPr bwMode="auto">
          <a:xfrm>
            <a:off x="2057400" y="26943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9" name="12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78508" y="2719639"/>
            <a:ext cx="202692" cy="126492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3253039"/>
            <a:ext cx="202185" cy="202185"/>
          </a:xfrm>
          <a:prstGeom prst="rect">
            <a:avLst/>
          </a:prstGeom>
          <a:noFill/>
          <a:ln/>
          <a:effectLst/>
        </p:spPr>
      </p:pic>
      <p:sp>
        <p:nvSpPr>
          <p:cNvPr id="47" name="46 - Ισοσκελές τρίγωνο"/>
          <p:cNvSpPr/>
          <p:nvPr/>
        </p:nvSpPr>
        <p:spPr bwMode="auto">
          <a:xfrm>
            <a:off x="1600200" y="3253039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8" name="47 - Έλλειψη"/>
          <p:cNvSpPr/>
          <p:nvPr/>
        </p:nvSpPr>
        <p:spPr bwMode="auto">
          <a:xfrm>
            <a:off x="1752600" y="31515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" name="50 - Ισοσκελές τρίγωνο"/>
          <p:cNvSpPr/>
          <p:nvPr/>
        </p:nvSpPr>
        <p:spPr bwMode="auto">
          <a:xfrm>
            <a:off x="2209800" y="3253039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2362200" y="31515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4" name="53 - Ευθεία γραμμή σύνδεσης"/>
          <p:cNvCxnSpPr>
            <a:stCxn id="116" idx="5"/>
            <a:endCxn id="52" idx="0"/>
          </p:cNvCxnSpPr>
          <p:nvPr/>
        </p:nvCxnSpPr>
        <p:spPr bwMode="auto">
          <a:xfrm>
            <a:off x="2252522" y="2872039"/>
            <a:ext cx="223978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116" idx="3"/>
            <a:endCxn id="48" idx="0"/>
          </p:cNvCxnSpPr>
          <p:nvPr/>
        </p:nvCxnSpPr>
        <p:spPr bwMode="auto">
          <a:xfrm flipH="1">
            <a:off x="1866900" y="2872039"/>
            <a:ext cx="223978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7" name="13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52600" y="3710239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136" name="13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3683824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73" name="7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80357" y="2792985"/>
            <a:ext cx="201174" cy="201174"/>
          </a:xfrm>
          <a:prstGeom prst="rect">
            <a:avLst/>
          </a:prstGeom>
          <a:noFill/>
          <a:ln/>
          <a:effectLst/>
        </p:spPr>
      </p:pic>
      <p:sp>
        <p:nvSpPr>
          <p:cNvPr id="80" name="79 - Έλλειψη"/>
          <p:cNvSpPr/>
          <p:nvPr/>
        </p:nvSpPr>
        <p:spPr bwMode="auto">
          <a:xfrm>
            <a:off x="6891478" y="184319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1" name="80 - Ευθεία γραμμή σύνδεσης"/>
          <p:cNvCxnSpPr>
            <a:stCxn id="80" idx="3"/>
            <a:endCxn id="82" idx="0"/>
          </p:cNvCxnSpPr>
          <p:nvPr/>
        </p:nvCxnSpPr>
        <p:spPr bwMode="auto">
          <a:xfrm flipH="1">
            <a:off x="6015178" y="2020899"/>
            <a:ext cx="909778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2" name="81 - Έλλειψη"/>
          <p:cNvSpPr/>
          <p:nvPr/>
        </p:nvSpPr>
        <p:spPr bwMode="auto">
          <a:xfrm>
            <a:off x="5900878" y="233088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5" name="84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62878" y="1822789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86" name="85 - Έλλειψη"/>
          <p:cNvSpPr/>
          <p:nvPr/>
        </p:nvSpPr>
        <p:spPr bwMode="auto">
          <a:xfrm>
            <a:off x="7874508" y="235618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9" name="8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9308" y="2279989"/>
            <a:ext cx="126492" cy="126492"/>
          </a:xfrm>
          <a:prstGeom prst="rect">
            <a:avLst/>
          </a:prstGeom>
          <a:noFill/>
          <a:ln/>
          <a:effectLst/>
        </p:spPr>
      </p:pic>
      <p:cxnSp>
        <p:nvCxnSpPr>
          <p:cNvPr id="90" name="89 - Ευθεία γραμμή σύνδεσης"/>
          <p:cNvCxnSpPr>
            <a:stCxn id="80" idx="5"/>
            <a:endCxn id="86" idx="0"/>
          </p:cNvCxnSpPr>
          <p:nvPr/>
        </p:nvCxnSpPr>
        <p:spPr bwMode="auto">
          <a:xfrm>
            <a:off x="7086600" y="2020899"/>
            <a:ext cx="902208" cy="335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90 - Ισοσκελές τρίγωνο"/>
          <p:cNvSpPr/>
          <p:nvPr/>
        </p:nvSpPr>
        <p:spPr bwMode="auto">
          <a:xfrm>
            <a:off x="7162800" y="28956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2" name="91 - Έλλειψη"/>
          <p:cNvSpPr/>
          <p:nvPr/>
        </p:nvSpPr>
        <p:spPr bwMode="auto">
          <a:xfrm>
            <a:off x="7315200" y="27940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4" name="93 - Ισοσκελές τρίγωνο"/>
          <p:cNvSpPr/>
          <p:nvPr/>
        </p:nvSpPr>
        <p:spPr bwMode="auto">
          <a:xfrm>
            <a:off x="8305800" y="28956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95" name="94 - Έλλειψη"/>
          <p:cNvSpPr/>
          <p:nvPr/>
        </p:nvSpPr>
        <p:spPr bwMode="auto">
          <a:xfrm>
            <a:off x="8458200" y="28194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7" name="96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278" y="2279989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98" name="97 - Ευθεία γραμμή σύνδεσης"/>
          <p:cNvCxnSpPr>
            <a:stCxn id="86" idx="3"/>
            <a:endCxn id="92" idx="0"/>
          </p:cNvCxnSpPr>
          <p:nvPr/>
        </p:nvCxnSpPr>
        <p:spPr bwMode="auto">
          <a:xfrm flipH="1">
            <a:off x="7429500" y="2533895"/>
            <a:ext cx="478486" cy="26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98 - Ευθεία γραμμή σύνδεσης"/>
          <p:cNvCxnSpPr>
            <a:stCxn id="86" idx="5"/>
            <a:endCxn id="95" idx="0"/>
          </p:cNvCxnSpPr>
          <p:nvPr/>
        </p:nvCxnSpPr>
        <p:spPr bwMode="auto">
          <a:xfrm>
            <a:off x="8069630" y="2533895"/>
            <a:ext cx="502870" cy="2855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00" name="99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705" y="3379215"/>
            <a:ext cx="201174" cy="201174"/>
          </a:xfrm>
          <a:prstGeom prst="rect">
            <a:avLst/>
          </a:prstGeom>
          <a:noFill/>
          <a:ln/>
          <a:effectLst/>
        </p:spPr>
      </p:pic>
      <p:sp>
        <p:nvSpPr>
          <p:cNvPr id="101" name="100 - Ισοσκελές τρίγωνο"/>
          <p:cNvSpPr/>
          <p:nvPr/>
        </p:nvSpPr>
        <p:spPr bwMode="auto">
          <a:xfrm>
            <a:off x="5215078" y="2870294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" name="101 - Έλλειψη"/>
          <p:cNvSpPr/>
          <p:nvPr/>
        </p:nvSpPr>
        <p:spPr bwMode="auto">
          <a:xfrm>
            <a:off x="5367478" y="2768788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4" name="103 - Ισοσκελές τρίγωνο"/>
          <p:cNvSpPr/>
          <p:nvPr/>
        </p:nvSpPr>
        <p:spPr bwMode="auto">
          <a:xfrm>
            <a:off x="6172200" y="2870294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05" name="104 - Έλλειψη"/>
          <p:cNvSpPr/>
          <p:nvPr/>
        </p:nvSpPr>
        <p:spPr bwMode="auto">
          <a:xfrm>
            <a:off x="6324600" y="27940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15200" y="3326385"/>
            <a:ext cx="201679" cy="201679"/>
          </a:xfrm>
          <a:prstGeom prst="rect">
            <a:avLst/>
          </a:prstGeom>
          <a:noFill/>
          <a:ln/>
          <a:effectLst/>
        </p:spPr>
      </p:pic>
      <p:cxnSp>
        <p:nvCxnSpPr>
          <p:cNvPr id="109" name="108 - Ευθεία γραμμή σύνδεσης"/>
          <p:cNvCxnSpPr>
            <a:stCxn id="82" idx="3"/>
            <a:endCxn id="102" idx="0"/>
          </p:cNvCxnSpPr>
          <p:nvPr/>
        </p:nvCxnSpPr>
        <p:spPr bwMode="auto">
          <a:xfrm flipH="1">
            <a:off x="5481778" y="2508589"/>
            <a:ext cx="452578" cy="26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0" name="109 - Ευθεία γραμμή σύνδεσης"/>
          <p:cNvCxnSpPr>
            <a:stCxn id="82" idx="5"/>
            <a:endCxn id="105" idx="0"/>
          </p:cNvCxnSpPr>
          <p:nvPr/>
        </p:nvCxnSpPr>
        <p:spPr bwMode="auto">
          <a:xfrm>
            <a:off x="6096000" y="2508589"/>
            <a:ext cx="342900" cy="2855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67478" y="3326385"/>
            <a:ext cx="202185" cy="202185"/>
          </a:xfrm>
          <a:prstGeom prst="rect">
            <a:avLst/>
          </a:prstGeom>
          <a:noFill/>
          <a:ln/>
          <a:effectLst/>
        </p:spPr>
      </p:pic>
      <p:pic>
        <p:nvPicPr>
          <p:cNvPr id="112" name="111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4690" y="3326385"/>
            <a:ext cx="201679" cy="201679"/>
          </a:xfrm>
          <a:prstGeom prst="rect">
            <a:avLst/>
          </a:prstGeom>
          <a:noFill/>
          <a:ln/>
          <a:effectLst/>
        </p:spPr>
      </p:pic>
      <p:sp>
        <p:nvSpPr>
          <p:cNvPr id="120" name="119 - Έλλειψη"/>
          <p:cNvSpPr/>
          <p:nvPr/>
        </p:nvSpPr>
        <p:spPr bwMode="auto">
          <a:xfrm>
            <a:off x="3924300" y="46482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1" name="120 - Ευθεία γραμμή σύνδεσης"/>
          <p:cNvCxnSpPr>
            <a:stCxn id="120" idx="3"/>
            <a:endCxn id="122" idx="0"/>
          </p:cNvCxnSpPr>
          <p:nvPr/>
        </p:nvCxnSpPr>
        <p:spPr bwMode="auto">
          <a:xfrm flipH="1">
            <a:off x="3048000" y="4825906"/>
            <a:ext cx="909778" cy="284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" name="121 - Έλλειψη"/>
          <p:cNvSpPr/>
          <p:nvPr/>
        </p:nvSpPr>
        <p:spPr bwMode="auto">
          <a:xfrm>
            <a:off x="2933700" y="511058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3" name="122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3921" y="4627796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24" name="123 - Έλλειψη"/>
          <p:cNvSpPr/>
          <p:nvPr/>
        </p:nvSpPr>
        <p:spPr bwMode="auto">
          <a:xfrm>
            <a:off x="5067300" y="42672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5" name="124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72100" y="4191000"/>
            <a:ext cx="126492" cy="126492"/>
          </a:xfrm>
          <a:prstGeom prst="rect">
            <a:avLst/>
          </a:prstGeom>
          <a:noFill/>
          <a:ln/>
          <a:effectLst/>
        </p:spPr>
      </p:pic>
      <p:cxnSp>
        <p:nvCxnSpPr>
          <p:cNvPr id="128" name="127 - Ευθεία γραμμή σύνδεσης"/>
          <p:cNvCxnSpPr>
            <a:stCxn id="120" idx="0"/>
            <a:endCxn id="124" idx="3"/>
          </p:cNvCxnSpPr>
          <p:nvPr/>
        </p:nvCxnSpPr>
        <p:spPr bwMode="auto">
          <a:xfrm flipV="1">
            <a:off x="4038600" y="4444906"/>
            <a:ext cx="1062178" cy="203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0" name="129 - Ισοσκελές τρίγωνο"/>
          <p:cNvSpPr/>
          <p:nvPr/>
        </p:nvSpPr>
        <p:spPr bwMode="auto">
          <a:xfrm>
            <a:off x="4202975" y="516230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1" name="130 - Έλλειψη"/>
          <p:cNvSpPr/>
          <p:nvPr/>
        </p:nvSpPr>
        <p:spPr bwMode="auto">
          <a:xfrm>
            <a:off x="4355375" y="506079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4" name="133 - Ισοσκελές τρίγωνο"/>
          <p:cNvSpPr/>
          <p:nvPr/>
        </p:nvSpPr>
        <p:spPr bwMode="auto">
          <a:xfrm>
            <a:off x="5524410" y="478019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35" name="134 - Έλλειψη"/>
          <p:cNvSpPr/>
          <p:nvPr/>
        </p:nvSpPr>
        <p:spPr bwMode="auto">
          <a:xfrm>
            <a:off x="5676810" y="4703996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40" name="139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05100" y="5059690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44" name="143 - Ευθεία γραμμή σύνδεσης"/>
          <p:cNvCxnSpPr>
            <a:stCxn id="120" idx="5"/>
            <a:endCxn id="131" idx="0"/>
          </p:cNvCxnSpPr>
          <p:nvPr/>
        </p:nvCxnSpPr>
        <p:spPr bwMode="auto">
          <a:xfrm>
            <a:off x="4119422" y="4825906"/>
            <a:ext cx="350253" cy="234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8" name="147 - Ευθεία γραμμή σύνδεσης"/>
          <p:cNvCxnSpPr>
            <a:stCxn id="124" idx="5"/>
            <a:endCxn id="135" idx="0"/>
          </p:cNvCxnSpPr>
          <p:nvPr/>
        </p:nvCxnSpPr>
        <p:spPr bwMode="auto">
          <a:xfrm>
            <a:off x="5262422" y="4444906"/>
            <a:ext cx="528688" cy="259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49" name="148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7315" y="5263811"/>
            <a:ext cx="201174" cy="201174"/>
          </a:xfrm>
          <a:prstGeom prst="rect">
            <a:avLst/>
          </a:prstGeom>
          <a:noFill/>
          <a:ln/>
          <a:effectLst/>
        </p:spPr>
      </p:pic>
      <p:sp>
        <p:nvSpPr>
          <p:cNvPr id="150" name="149 - Ισοσκελές τρίγωνο"/>
          <p:cNvSpPr/>
          <p:nvPr/>
        </p:nvSpPr>
        <p:spPr bwMode="auto">
          <a:xfrm>
            <a:off x="2362200" y="569570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4" name="153 - Έλλειψη"/>
          <p:cNvSpPr/>
          <p:nvPr/>
        </p:nvSpPr>
        <p:spPr bwMode="auto">
          <a:xfrm>
            <a:off x="2514600" y="559419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7" name="166 - Ισοσκελές τρίγωνο"/>
          <p:cNvSpPr/>
          <p:nvPr/>
        </p:nvSpPr>
        <p:spPr bwMode="auto">
          <a:xfrm>
            <a:off x="3200400" y="569570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68" name="167 - Έλλειψη"/>
          <p:cNvSpPr/>
          <p:nvPr/>
        </p:nvSpPr>
        <p:spPr bwMode="auto">
          <a:xfrm>
            <a:off x="3352800" y="561950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70" name="169 - Εικόνα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5375" y="5593090"/>
            <a:ext cx="201679" cy="201679"/>
          </a:xfrm>
          <a:prstGeom prst="rect">
            <a:avLst/>
          </a:prstGeom>
          <a:noFill/>
          <a:ln/>
          <a:effectLst/>
        </p:spPr>
      </p:pic>
      <p:cxnSp>
        <p:nvCxnSpPr>
          <p:cNvPr id="172" name="171 - Ευθεία γραμμή σύνδεσης"/>
          <p:cNvCxnSpPr>
            <a:stCxn id="122" idx="3"/>
            <a:endCxn id="154" idx="0"/>
          </p:cNvCxnSpPr>
          <p:nvPr/>
        </p:nvCxnSpPr>
        <p:spPr bwMode="auto">
          <a:xfrm flipH="1">
            <a:off x="2628900" y="5288290"/>
            <a:ext cx="338278" cy="3059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3" name="172 - Ευθεία γραμμή σύνδεσης"/>
          <p:cNvCxnSpPr>
            <a:stCxn id="122" idx="5"/>
            <a:endCxn id="168" idx="0"/>
          </p:cNvCxnSpPr>
          <p:nvPr/>
        </p:nvCxnSpPr>
        <p:spPr bwMode="auto">
          <a:xfrm>
            <a:off x="3128822" y="5288290"/>
            <a:ext cx="338278" cy="331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74" name="173 - Εικόνα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4600" y="6151796"/>
            <a:ext cx="202185" cy="202185"/>
          </a:xfrm>
          <a:prstGeom prst="rect">
            <a:avLst/>
          </a:prstGeom>
          <a:noFill/>
          <a:ln/>
          <a:effectLst/>
        </p:spPr>
      </p:pic>
      <p:pic>
        <p:nvPicPr>
          <p:cNvPr id="175" name="174 - Εικόνα" descr="TP_tmp.b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2890" y="6151796"/>
            <a:ext cx="201679" cy="201679"/>
          </a:xfrm>
          <a:prstGeom prst="rect">
            <a:avLst/>
          </a:prstGeom>
          <a:noFill/>
          <a:ln/>
          <a:effectLst/>
        </p:spPr>
      </p:pic>
      <p:sp>
        <p:nvSpPr>
          <p:cNvPr id="176" name="AutoShape 32"/>
          <p:cNvSpPr>
            <a:spLocks noChangeArrowheads="1"/>
          </p:cNvSpPr>
          <p:nvPr/>
        </p:nvSpPr>
        <p:spPr bwMode="auto">
          <a:xfrm rot="2512710">
            <a:off x="2839414" y="4146507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7" name="AutoShape 159"/>
          <p:cNvSpPr>
            <a:spLocks noChangeArrowheads="1"/>
          </p:cNvSpPr>
          <p:nvPr/>
        </p:nvSpPr>
        <p:spPr bwMode="auto">
          <a:xfrm rot="-1925931">
            <a:off x="6301023" y="4325854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1" name="AutoShape 43"/>
          <p:cNvSpPr>
            <a:spLocks noChangeArrowheads="1"/>
          </p:cNvSpPr>
          <p:nvPr/>
        </p:nvSpPr>
        <p:spPr bwMode="auto">
          <a:xfrm flipH="1">
            <a:off x="1600200" y="2313333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2" name="AutoShape 43"/>
          <p:cNvSpPr>
            <a:spLocks noChangeArrowheads="1"/>
          </p:cNvSpPr>
          <p:nvPr/>
        </p:nvSpPr>
        <p:spPr bwMode="auto">
          <a:xfrm>
            <a:off x="4343400" y="4399196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3" name="182 - TextBox"/>
          <p:cNvSpPr txBox="1"/>
          <p:nvPr/>
        </p:nvSpPr>
        <p:spPr>
          <a:xfrm>
            <a:off x="3124200" y="3810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1</a:t>
            </a:r>
            <a:r>
              <a:rPr lang="en-US" sz="1400" dirty="0" smtClean="0"/>
              <a:t>: </a:t>
            </a:r>
            <a:r>
              <a:rPr lang="el-GR" sz="1400" dirty="0" smtClean="0"/>
              <a:t>αριστερή περιστροφή</a:t>
            </a:r>
            <a:endParaRPr lang="el-GR" sz="1400" dirty="0"/>
          </a:p>
        </p:txBody>
      </p:sp>
      <p:sp>
        <p:nvSpPr>
          <p:cNvPr id="184" name="183 - TextBox"/>
          <p:cNvSpPr txBox="1"/>
          <p:nvPr/>
        </p:nvSpPr>
        <p:spPr>
          <a:xfrm>
            <a:off x="6629400" y="4495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2</a:t>
            </a:r>
            <a:r>
              <a:rPr lang="en-US" sz="1400" dirty="0" smtClean="0"/>
              <a:t>: </a:t>
            </a:r>
            <a:r>
              <a:rPr lang="el-GR" sz="1400" dirty="0" smtClean="0"/>
              <a:t>δεξιά περιστροφή</a:t>
            </a:r>
            <a:endParaRPr lang="el-GR" sz="1400" dirty="0"/>
          </a:p>
        </p:txBody>
      </p:sp>
      <p:sp>
        <p:nvSpPr>
          <p:cNvPr id="185" name="184 - Έλλειψη"/>
          <p:cNvSpPr/>
          <p:nvPr/>
        </p:nvSpPr>
        <p:spPr bwMode="auto">
          <a:xfrm>
            <a:off x="1752600" y="4161428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86" name="185 - Ευθεία γραμμή σύνδεσης"/>
          <p:cNvCxnSpPr>
            <a:stCxn id="185" idx="0"/>
            <a:endCxn id="47" idx="3"/>
          </p:cNvCxnSpPr>
          <p:nvPr/>
        </p:nvCxnSpPr>
        <p:spPr bwMode="auto">
          <a:xfrm flipV="1">
            <a:off x="1866900" y="4015039"/>
            <a:ext cx="0" cy="1463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7" name="186 - Εικόνα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7400" y="4293424"/>
            <a:ext cx="152019" cy="126176"/>
          </a:xfrm>
          <a:prstGeom prst="rect">
            <a:avLst/>
          </a:prstGeom>
          <a:noFill/>
          <a:ln/>
          <a:effectLst/>
        </p:spPr>
      </p:pic>
      <p:sp>
        <p:nvSpPr>
          <p:cNvPr id="189" name="188 - Έλλειψη"/>
          <p:cNvSpPr/>
          <p:nvPr/>
        </p:nvSpPr>
        <p:spPr bwMode="auto">
          <a:xfrm>
            <a:off x="3352800" y="6608996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90" name="189 - Ευθεία γραμμή σύνδεσης"/>
          <p:cNvCxnSpPr>
            <a:stCxn id="189" idx="0"/>
            <a:endCxn id="167" idx="3"/>
          </p:cNvCxnSpPr>
          <p:nvPr/>
        </p:nvCxnSpPr>
        <p:spPr bwMode="auto">
          <a:xfrm flipV="1">
            <a:off x="3467100" y="6457705"/>
            <a:ext cx="0" cy="1512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2" name="191 - TextBox"/>
          <p:cNvSpPr txBox="1"/>
          <p:nvPr/>
        </p:nvSpPr>
        <p:spPr>
          <a:xfrm>
            <a:off x="381000" y="1383268"/>
            <a:ext cx="698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Περίπτωση </a:t>
            </a:r>
            <a:r>
              <a:rPr lang="en-US" b="1" dirty="0" smtClean="0"/>
              <a:t>LR</a:t>
            </a:r>
            <a:r>
              <a:rPr lang="en-US" dirty="0" smtClean="0"/>
              <a:t>: 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z</a:t>
            </a:r>
            <a:r>
              <a:rPr lang="en-US" dirty="0" smtClean="0"/>
              <a:t>  </a:t>
            </a:r>
            <a:r>
              <a:rPr lang="el-GR" dirty="0" smtClean="0"/>
              <a:t>και 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= δεξί παιδί του </a:t>
            </a:r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93" name="192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  <p:cxnSp>
        <p:nvCxnSpPr>
          <p:cNvPr id="194" name="193 - Ευθύγραμμο βέλος σύνδεσης"/>
          <p:cNvCxnSpPr/>
          <p:nvPr/>
        </p:nvCxnSpPr>
        <p:spPr bwMode="auto">
          <a:xfrm>
            <a:off x="990600" y="27432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3" name="202 - Εικόνα" descr="TP_tmp.b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5600" y="3581400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196" name="195 - Ευθύγραμμο βέλος σύνδεσης"/>
          <p:cNvCxnSpPr/>
          <p:nvPr/>
        </p:nvCxnSpPr>
        <p:spPr bwMode="auto">
          <a:xfrm>
            <a:off x="3886200" y="22860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97" name="196 - Εικόνα" descr="TP_tmp.b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87292" y="25908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198" name="197 - Ευθύγραμμο βέλος σύνδεσης"/>
          <p:cNvCxnSpPr/>
          <p:nvPr/>
        </p:nvCxnSpPr>
        <p:spPr bwMode="auto">
          <a:xfrm>
            <a:off x="2819400" y="32766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99" name="198 - Εικόνα" descr="TP_tmp.b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7181" y="30480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200" name="199 - Ευθύγραμμο βέλος σύνδεσης"/>
          <p:cNvCxnSpPr/>
          <p:nvPr/>
        </p:nvCxnSpPr>
        <p:spPr bwMode="auto">
          <a:xfrm>
            <a:off x="1524000" y="32004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2" name="201 - Εικόνα" descr="TP_tmp.b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5781" y="36576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204" name="203 - Ευθύγραμμο βέλος σύνδεσης"/>
          <p:cNvCxnSpPr/>
          <p:nvPr/>
        </p:nvCxnSpPr>
        <p:spPr bwMode="auto">
          <a:xfrm>
            <a:off x="3810000" y="56388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5" name="204 - Εικόνα" descr="TP_tmp.b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6581" y="60960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206" name="205 - Ευθύγραμμο βέλος σύνδεσης"/>
          <p:cNvCxnSpPr/>
          <p:nvPr/>
        </p:nvCxnSpPr>
        <p:spPr bwMode="auto">
          <a:xfrm>
            <a:off x="2286000" y="5638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7" name="206 - Εικόνα" descr="TP_tmp.b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3981" y="5943600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208" name="207 - Εικόνα" descr="TP_tmp.bmp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53000" y="5410200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209" name="208 - Ευθύγραμμο βέλος σύνδεσης"/>
          <p:cNvCxnSpPr/>
          <p:nvPr/>
        </p:nvCxnSpPr>
        <p:spPr bwMode="auto">
          <a:xfrm>
            <a:off x="4800600" y="51054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0" name="209 - Ευθύγραμμο βέλος σύνδεσης"/>
          <p:cNvCxnSpPr/>
          <p:nvPr/>
        </p:nvCxnSpPr>
        <p:spPr bwMode="auto">
          <a:xfrm>
            <a:off x="6172200" y="48006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11" name="210 - Εικόνα" descr="TP_tmp.bmp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73292" y="51054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212" name="211 - Ευθύγραμμο βέλος σύνδεσης"/>
          <p:cNvCxnSpPr/>
          <p:nvPr/>
        </p:nvCxnSpPr>
        <p:spPr bwMode="auto">
          <a:xfrm>
            <a:off x="8890889" y="28956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13" name="212 - Εικόνα" descr="TP_tmp.bmp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1981" y="3200400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214" name="213 - Εικόνα" descr="TP_tmp.bmp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400" y="3200400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215" name="214 - Ευθύγραμμο βέλος σύνδεσης"/>
          <p:cNvCxnSpPr/>
          <p:nvPr/>
        </p:nvCxnSpPr>
        <p:spPr bwMode="auto">
          <a:xfrm>
            <a:off x="7738922" y="28956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7" name="216 - Ευθύγραμμο βέλος σύνδεσης"/>
          <p:cNvCxnSpPr/>
          <p:nvPr/>
        </p:nvCxnSpPr>
        <p:spPr bwMode="auto">
          <a:xfrm>
            <a:off x="5105400" y="28194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18" name="217 - Εικόνα" descr="TP_tmp.bmp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3124200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219" name="218 - Έλλειψη"/>
          <p:cNvSpPr/>
          <p:nvPr/>
        </p:nvSpPr>
        <p:spPr bwMode="auto">
          <a:xfrm>
            <a:off x="6324600" y="3780428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20" name="219 - Ευθεία γραμμή σύνδεσης"/>
          <p:cNvCxnSpPr>
            <a:stCxn id="219" idx="0"/>
            <a:endCxn id="104" idx="3"/>
          </p:cNvCxnSpPr>
          <p:nvPr/>
        </p:nvCxnSpPr>
        <p:spPr bwMode="auto">
          <a:xfrm flipV="1">
            <a:off x="6438900" y="3632294"/>
            <a:ext cx="0" cy="148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1" name="220 - Εικόνα" descr="TP_tmp.bmp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400" y="3912424"/>
            <a:ext cx="152019" cy="126176"/>
          </a:xfrm>
          <a:prstGeom prst="rect">
            <a:avLst/>
          </a:prstGeom>
          <a:noFill/>
          <a:ln/>
          <a:effectLst/>
        </p:spPr>
      </p:pic>
      <p:pic>
        <p:nvPicPr>
          <p:cNvPr id="224" name="223 - Εικόνα" descr="TP_tmp.bmp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24200" y="6629400"/>
            <a:ext cx="152019" cy="126176"/>
          </a:xfrm>
          <a:prstGeom prst="rect">
            <a:avLst/>
          </a:prstGeom>
          <a:noFill/>
          <a:ln/>
          <a:effectLst/>
        </p:spPr>
      </p:pic>
      <p:cxnSp>
        <p:nvCxnSpPr>
          <p:cNvPr id="225" name="224 - Ευθύγραμμο βέλος σύνδεσης"/>
          <p:cNvCxnSpPr/>
          <p:nvPr/>
        </p:nvCxnSpPr>
        <p:spPr bwMode="auto">
          <a:xfrm>
            <a:off x="6096000" y="2895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26" name="225 - Εικόνα" descr="TP_tmp.bmp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3981" y="3352800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227" name="226 - TextBox"/>
          <p:cNvSpPr txBox="1"/>
          <p:nvPr/>
        </p:nvSpPr>
        <p:spPr>
          <a:xfrm>
            <a:off x="688914" y="2069068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8" name="227 - TextBox"/>
          <p:cNvSpPr txBox="1"/>
          <p:nvPr/>
        </p:nvSpPr>
        <p:spPr>
          <a:xfrm>
            <a:off x="2362200" y="2602468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9" name="228 - TextBox"/>
          <p:cNvSpPr txBox="1"/>
          <p:nvPr/>
        </p:nvSpPr>
        <p:spPr>
          <a:xfrm>
            <a:off x="3203514" y="1764268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0" name="229 - TextBox"/>
          <p:cNvSpPr txBox="1"/>
          <p:nvPr/>
        </p:nvSpPr>
        <p:spPr>
          <a:xfrm>
            <a:off x="7242114" y="17526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1" name="230 - TextBox"/>
          <p:cNvSpPr txBox="1"/>
          <p:nvPr/>
        </p:nvSpPr>
        <p:spPr>
          <a:xfrm>
            <a:off x="8385114" y="2145268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2" name="231 - TextBox"/>
          <p:cNvSpPr txBox="1"/>
          <p:nvPr/>
        </p:nvSpPr>
        <p:spPr>
          <a:xfrm>
            <a:off x="5337114" y="21336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3" name="232 - TextBox"/>
          <p:cNvSpPr txBox="1"/>
          <p:nvPr/>
        </p:nvSpPr>
        <p:spPr>
          <a:xfrm>
            <a:off x="5565714" y="4050268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4" name="233 - TextBox"/>
          <p:cNvSpPr txBox="1"/>
          <p:nvPr/>
        </p:nvSpPr>
        <p:spPr>
          <a:xfrm>
            <a:off x="3200400" y="4507468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5" name="234 - TextBox"/>
          <p:cNvSpPr txBox="1"/>
          <p:nvPr/>
        </p:nvSpPr>
        <p:spPr>
          <a:xfrm>
            <a:off x="2365314" y="488846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6" name="75 - Έλλειψη"/>
          <p:cNvSpPr/>
          <p:nvPr/>
        </p:nvSpPr>
        <p:spPr bwMode="auto">
          <a:xfrm>
            <a:off x="2895600" y="18492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8" name="77 - Ευθεία γραμμή σύνδεσης"/>
          <p:cNvCxnSpPr>
            <a:stCxn id="76" idx="3"/>
            <a:endCxn id="87" idx="7"/>
          </p:cNvCxnSpPr>
          <p:nvPr/>
        </p:nvCxnSpPr>
        <p:spPr bwMode="auto">
          <a:xfrm flipH="1">
            <a:off x="1490522" y="2026910"/>
            <a:ext cx="1438556" cy="2337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78 - Ισοσκελές τρίγωνο"/>
          <p:cNvSpPr/>
          <p:nvPr/>
        </p:nvSpPr>
        <p:spPr bwMode="auto">
          <a:xfrm>
            <a:off x="381000" y="2795839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3" name="82 - Ευθεία γραμμή σύνδεσης"/>
          <p:cNvCxnSpPr>
            <a:stCxn id="76" idx="5"/>
            <a:endCxn id="88" idx="0"/>
          </p:cNvCxnSpPr>
          <p:nvPr/>
        </p:nvCxnSpPr>
        <p:spPr bwMode="auto">
          <a:xfrm>
            <a:off x="3090722" y="2026910"/>
            <a:ext cx="377775" cy="182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>
            <a:off x="3201797" y="22860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7" name="86 - Έλλειψη"/>
          <p:cNvSpPr/>
          <p:nvPr/>
        </p:nvSpPr>
        <p:spPr bwMode="auto">
          <a:xfrm>
            <a:off x="1295400" y="22302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>
            <a:off x="3354197" y="2209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6" name="1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1849204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27" name="12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6800" y="2230204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07" name="106 - Ευθεία γραμμή σύνδεσης"/>
          <p:cNvCxnSpPr>
            <a:stCxn id="87" idx="3"/>
            <a:endCxn id="114" idx="0"/>
          </p:cNvCxnSpPr>
          <p:nvPr/>
        </p:nvCxnSpPr>
        <p:spPr bwMode="auto">
          <a:xfrm flipH="1">
            <a:off x="647700" y="2407910"/>
            <a:ext cx="681178" cy="2864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112 - Ευθεία γραμμή σύνδεσης"/>
          <p:cNvCxnSpPr>
            <a:stCxn id="87" idx="5"/>
            <a:endCxn id="116" idx="0"/>
          </p:cNvCxnSpPr>
          <p:nvPr/>
        </p:nvCxnSpPr>
        <p:spPr bwMode="auto">
          <a:xfrm>
            <a:off x="1490522" y="2407910"/>
            <a:ext cx="681178" cy="2864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113 - Έλλειψη"/>
          <p:cNvSpPr/>
          <p:nvPr/>
        </p:nvSpPr>
        <p:spPr bwMode="auto">
          <a:xfrm>
            <a:off x="533400" y="26943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6" name="115 - Έλλειψη"/>
          <p:cNvSpPr/>
          <p:nvPr/>
        </p:nvSpPr>
        <p:spPr bwMode="auto">
          <a:xfrm>
            <a:off x="2057400" y="26943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9" name="12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78508" y="2719639"/>
            <a:ext cx="202692" cy="126492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3253039"/>
            <a:ext cx="202185" cy="202185"/>
          </a:xfrm>
          <a:prstGeom prst="rect">
            <a:avLst/>
          </a:prstGeom>
          <a:noFill/>
          <a:ln/>
          <a:effectLst/>
        </p:spPr>
      </p:pic>
      <p:sp>
        <p:nvSpPr>
          <p:cNvPr id="47" name="46 - Ισοσκελές τρίγωνο"/>
          <p:cNvSpPr/>
          <p:nvPr/>
        </p:nvSpPr>
        <p:spPr bwMode="auto">
          <a:xfrm>
            <a:off x="1600200" y="3253039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8" name="47 - Έλλειψη"/>
          <p:cNvSpPr/>
          <p:nvPr/>
        </p:nvSpPr>
        <p:spPr bwMode="auto">
          <a:xfrm>
            <a:off x="1752600" y="31515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" name="50 - Ισοσκελές τρίγωνο"/>
          <p:cNvSpPr/>
          <p:nvPr/>
        </p:nvSpPr>
        <p:spPr bwMode="auto">
          <a:xfrm>
            <a:off x="2209800" y="3253039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2362200" y="31515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4" name="53 - Ευθεία γραμμή σύνδεσης"/>
          <p:cNvCxnSpPr>
            <a:stCxn id="116" idx="5"/>
            <a:endCxn id="52" idx="0"/>
          </p:cNvCxnSpPr>
          <p:nvPr/>
        </p:nvCxnSpPr>
        <p:spPr bwMode="auto">
          <a:xfrm>
            <a:off x="2252522" y="2872039"/>
            <a:ext cx="223978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116" idx="3"/>
            <a:endCxn id="48" idx="0"/>
          </p:cNvCxnSpPr>
          <p:nvPr/>
        </p:nvCxnSpPr>
        <p:spPr bwMode="auto">
          <a:xfrm flipH="1">
            <a:off x="1866900" y="2872039"/>
            <a:ext cx="223978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7" name="13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52600" y="3710239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136" name="13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3683824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73" name="7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80357" y="2792985"/>
            <a:ext cx="201174" cy="201174"/>
          </a:xfrm>
          <a:prstGeom prst="rect">
            <a:avLst/>
          </a:prstGeom>
          <a:noFill/>
          <a:ln/>
          <a:effectLst/>
        </p:spPr>
      </p:pic>
      <p:sp>
        <p:nvSpPr>
          <p:cNvPr id="80" name="79 - Έλλειψη"/>
          <p:cNvSpPr/>
          <p:nvPr/>
        </p:nvSpPr>
        <p:spPr bwMode="auto">
          <a:xfrm>
            <a:off x="6891478" y="184319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1" name="80 - Ευθεία γραμμή σύνδεσης"/>
          <p:cNvCxnSpPr>
            <a:stCxn id="80" idx="3"/>
            <a:endCxn id="82" idx="0"/>
          </p:cNvCxnSpPr>
          <p:nvPr/>
        </p:nvCxnSpPr>
        <p:spPr bwMode="auto">
          <a:xfrm flipH="1">
            <a:off x="5707264" y="2020899"/>
            <a:ext cx="1217692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2" name="81 - Έλλειψη"/>
          <p:cNvSpPr/>
          <p:nvPr/>
        </p:nvSpPr>
        <p:spPr bwMode="auto">
          <a:xfrm>
            <a:off x="5592964" y="233088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5" name="84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62878" y="1822789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86" name="85 - Έλλειψη"/>
          <p:cNvSpPr/>
          <p:nvPr/>
        </p:nvSpPr>
        <p:spPr bwMode="auto">
          <a:xfrm>
            <a:off x="7874508" y="235618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9" name="8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9308" y="2279989"/>
            <a:ext cx="126492" cy="126492"/>
          </a:xfrm>
          <a:prstGeom prst="rect">
            <a:avLst/>
          </a:prstGeom>
          <a:noFill/>
          <a:ln/>
          <a:effectLst/>
        </p:spPr>
      </p:pic>
      <p:cxnSp>
        <p:nvCxnSpPr>
          <p:cNvPr id="90" name="89 - Ευθεία γραμμή σύνδεσης"/>
          <p:cNvCxnSpPr>
            <a:stCxn id="80" idx="5"/>
            <a:endCxn id="86" idx="0"/>
          </p:cNvCxnSpPr>
          <p:nvPr/>
        </p:nvCxnSpPr>
        <p:spPr bwMode="auto">
          <a:xfrm>
            <a:off x="7086600" y="2020899"/>
            <a:ext cx="902208" cy="335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90 - Ισοσκελές τρίγωνο"/>
          <p:cNvSpPr/>
          <p:nvPr/>
        </p:nvSpPr>
        <p:spPr bwMode="auto">
          <a:xfrm>
            <a:off x="7239381" y="28956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2" name="91 - Έλλειψη"/>
          <p:cNvSpPr/>
          <p:nvPr/>
        </p:nvSpPr>
        <p:spPr bwMode="auto">
          <a:xfrm>
            <a:off x="7391781" y="27940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4" name="93 - Ισοσκελές τρίγωνο"/>
          <p:cNvSpPr/>
          <p:nvPr/>
        </p:nvSpPr>
        <p:spPr bwMode="auto">
          <a:xfrm>
            <a:off x="8305800" y="28956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95" name="94 - Έλλειψη"/>
          <p:cNvSpPr/>
          <p:nvPr/>
        </p:nvSpPr>
        <p:spPr bwMode="auto">
          <a:xfrm>
            <a:off x="8458200" y="28194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7" name="96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64364" y="2279989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98" name="97 - Ευθεία γραμμή σύνδεσης"/>
          <p:cNvCxnSpPr>
            <a:stCxn id="86" idx="3"/>
            <a:endCxn id="92" idx="0"/>
          </p:cNvCxnSpPr>
          <p:nvPr/>
        </p:nvCxnSpPr>
        <p:spPr bwMode="auto">
          <a:xfrm flipH="1">
            <a:off x="7506081" y="2533895"/>
            <a:ext cx="401905" cy="26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98 - Ευθεία γραμμή σύνδεσης"/>
          <p:cNvCxnSpPr>
            <a:stCxn id="86" idx="5"/>
            <a:endCxn id="95" idx="0"/>
          </p:cNvCxnSpPr>
          <p:nvPr/>
        </p:nvCxnSpPr>
        <p:spPr bwMode="auto">
          <a:xfrm>
            <a:off x="8069630" y="2533895"/>
            <a:ext cx="502870" cy="2855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00" name="99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705" y="3379215"/>
            <a:ext cx="201174" cy="201174"/>
          </a:xfrm>
          <a:prstGeom prst="rect">
            <a:avLst/>
          </a:prstGeom>
          <a:noFill/>
          <a:ln/>
          <a:effectLst/>
        </p:spPr>
      </p:pic>
      <p:sp>
        <p:nvSpPr>
          <p:cNvPr id="101" name="100 - Ισοσκελές τρίγωνο"/>
          <p:cNvSpPr/>
          <p:nvPr/>
        </p:nvSpPr>
        <p:spPr bwMode="auto">
          <a:xfrm>
            <a:off x="5062678" y="2870294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" name="101 - Έλλειψη"/>
          <p:cNvSpPr/>
          <p:nvPr/>
        </p:nvSpPr>
        <p:spPr bwMode="auto">
          <a:xfrm>
            <a:off x="5215078" y="2768788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4" name="103 - Ισοσκελές τρίγωνο"/>
          <p:cNvSpPr/>
          <p:nvPr/>
        </p:nvSpPr>
        <p:spPr bwMode="auto">
          <a:xfrm>
            <a:off x="5867400" y="2870294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05" name="104 - Έλλειψη"/>
          <p:cNvSpPr/>
          <p:nvPr/>
        </p:nvSpPr>
        <p:spPr bwMode="auto">
          <a:xfrm>
            <a:off x="6019800" y="27940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91781" y="3326385"/>
            <a:ext cx="201679" cy="201679"/>
          </a:xfrm>
          <a:prstGeom prst="rect">
            <a:avLst/>
          </a:prstGeom>
          <a:noFill/>
          <a:ln/>
          <a:effectLst/>
        </p:spPr>
      </p:pic>
      <p:cxnSp>
        <p:nvCxnSpPr>
          <p:cNvPr id="109" name="108 - Ευθεία γραμμή σύνδεσης"/>
          <p:cNvCxnSpPr>
            <a:stCxn id="82" idx="3"/>
            <a:endCxn id="102" idx="0"/>
          </p:cNvCxnSpPr>
          <p:nvPr/>
        </p:nvCxnSpPr>
        <p:spPr bwMode="auto">
          <a:xfrm flipH="1">
            <a:off x="5329378" y="2508589"/>
            <a:ext cx="297064" cy="26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0" name="109 - Ευθεία γραμμή σύνδεσης"/>
          <p:cNvCxnSpPr>
            <a:stCxn id="82" idx="5"/>
            <a:endCxn id="105" idx="0"/>
          </p:cNvCxnSpPr>
          <p:nvPr/>
        </p:nvCxnSpPr>
        <p:spPr bwMode="auto">
          <a:xfrm>
            <a:off x="5788086" y="2508589"/>
            <a:ext cx="346014" cy="2855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15078" y="3326385"/>
            <a:ext cx="202185" cy="202185"/>
          </a:xfrm>
          <a:prstGeom prst="rect">
            <a:avLst/>
          </a:prstGeom>
          <a:noFill/>
          <a:ln/>
          <a:effectLst/>
        </p:spPr>
      </p:pic>
      <p:pic>
        <p:nvPicPr>
          <p:cNvPr id="112" name="111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19890" y="3326385"/>
            <a:ext cx="201679" cy="201679"/>
          </a:xfrm>
          <a:prstGeom prst="rect">
            <a:avLst/>
          </a:prstGeom>
          <a:noFill/>
          <a:ln/>
          <a:effectLst/>
        </p:spPr>
      </p:pic>
      <p:sp>
        <p:nvSpPr>
          <p:cNvPr id="120" name="119 - Έλλειψη"/>
          <p:cNvSpPr/>
          <p:nvPr/>
        </p:nvSpPr>
        <p:spPr bwMode="auto">
          <a:xfrm>
            <a:off x="3924300" y="46482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1" name="120 - Ευθεία γραμμή σύνδεσης"/>
          <p:cNvCxnSpPr>
            <a:stCxn id="120" idx="3"/>
            <a:endCxn id="122" idx="0"/>
          </p:cNvCxnSpPr>
          <p:nvPr/>
        </p:nvCxnSpPr>
        <p:spPr bwMode="auto">
          <a:xfrm flipH="1">
            <a:off x="2816286" y="4825906"/>
            <a:ext cx="1141492" cy="284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" name="121 - Έλλειψη"/>
          <p:cNvSpPr/>
          <p:nvPr/>
        </p:nvSpPr>
        <p:spPr bwMode="auto">
          <a:xfrm>
            <a:off x="2701986" y="511058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3" name="122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3921" y="4627796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24" name="123 - Έλλειψη"/>
          <p:cNvSpPr/>
          <p:nvPr/>
        </p:nvSpPr>
        <p:spPr bwMode="auto">
          <a:xfrm>
            <a:off x="5067300" y="42672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5" name="124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72100" y="4191000"/>
            <a:ext cx="126492" cy="126492"/>
          </a:xfrm>
          <a:prstGeom prst="rect">
            <a:avLst/>
          </a:prstGeom>
          <a:noFill/>
          <a:ln/>
          <a:effectLst/>
        </p:spPr>
      </p:pic>
      <p:cxnSp>
        <p:nvCxnSpPr>
          <p:cNvPr id="128" name="127 - Ευθεία γραμμή σύνδεσης"/>
          <p:cNvCxnSpPr>
            <a:stCxn id="120" idx="0"/>
            <a:endCxn id="124" idx="3"/>
          </p:cNvCxnSpPr>
          <p:nvPr/>
        </p:nvCxnSpPr>
        <p:spPr bwMode="auto">
          <a:xfrm flipV="1">
            <a:off x="4038600" y="4444906"/>
            <a:ext cx="1062178" cy="203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0" name="129 - Ισοσκελές τρίγωνο"/>
          <p:cNvSpPr/>
          <p:nvPr/>
        </p:nvSpPr>
        <p:spPr bwMode="auto">
          <a:xfrm>
            <a:off x="4191000" y="516230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1" name="130 - Έλλειψη"/>
          <p:cNvSpPr/>
          <p:nvPr/>
        </p:nvSpPr>
        <p:spPr bwMode="auto">
          <a:xfrm>
            <a:off x="4343400" y="506079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4" name="133 - Ισοσκελές τρίγωνο"/>
          <p:cNvSpPr/>
          <p:nvPr/>
        </p:nvSpPr>
        <p:spPr bwMode="auto">
          <a:xfrm>
            <a:off x="5524410" y="478019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35" name="134 - Έλλειψη"/>
          <p:cNvSpPr/>
          <p:nvPr/>
        </p:nvSpPr>
        <p:spPr bwMode="auto">
          <a:xfrm>
            <a:off x="5676810" y="4703996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40" name="139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73386" y="5059690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44" name="143 - Ευθεία γραμμή σύνδεσης"/>
          <p:cNvCxnSpPr>
            <a:stCxn id="120" idx="5"/>
            <a:endCxn id="131" idx="0"/>
          </p:cNvCxnSpPr>
          <p:nvPr/>
        </p:nvCxnSpPr>
        <p:spPr bwMode="auto">
          <a:xfrm>
            <a:off x="4119422" y="4825906"/>
            <a:ext cx="338278" cy="234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8" name="147 - Ευθεία γραμμή σύνδεσης"/>
          <p:cNvCxnSpPr>
            <a:stCxn id="124" idx="5"/>
            <a:endCxn id="135" idx="0"/>
          </p:cNvCxnSpPr>
          <p:nvPr/>
        </p:nvCxnSpPr>
        <p:spPr bwMode="auto">
          <a:xfrm>
            <a:off x="5262422" y="4444906"/>
            <a:ext cx="528688" cy="259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49" name="148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7315" y="5263811"/>
            <a:ext cx="201174" cy="201174"/>
          </a:xfrm>
          <a:prstGeom prst="rect">
            <a:avLst/>
          </a:prstGeom>
          <a:noFill/>
          <a:ln/>
          <a:effectLst/>
        </p:spPr>
      </p:pic>
      <p:sp>
        <p:nvSpPr>
          <p:cNvPr id="150" name="149 - Ισοσκελές τρίγωνο"/>
          <p:cNvSpPr/>
          <p:nvPr/>
        </p:nvSpPr>
        <p:spPr bwMode="auto">
          <a:xfrm>
            <a:off x="1828419" y="569570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4" name="153 - Έλλειψη"/>
          <p:cNvSpPr/>
          <p:nvPr/>
        </p:nvSpPr>
        <p:spPr bwMode="auto">
          <a:xfrm>
            <a:off x="1980819" y="559419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7" name="166 - Ισοσκελές τρίγωνο"/>
          <p:cNvSpPr/>
          <p:nvPr/>
        </p:nvSpPr>
        <p:spPr bwMode="auto">
          <a:xfrm>
            <a:off x="3200400" y="569570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68" name="167 - Έλλειψη"/>
          <p:cNvSpPr/>
          <p:nvPr/>
        </p:nvSpPr>
        <p:spPr bwMode="auto">
          <a:xfrm>
            <a:off x="3352800" y="561950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70" name="169 - Εικόνα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3400" y="5593090"/>
            <a:ext cx="201679" cy="201679"/>
          </a:xfrm>
          <a:prstGeom prst="rect">
            <a:avLst/>
          </a:prstGeom>
          <a:noFill/>
          <a:ln/>
          <a:effectLst/>
        </p:spPr>
      </p:pic>
      <p:cxnSp>
        <p:nvCxnSpPr>
          <p:cNvPr id="172" name="171 - Ευθεία γραμμή σύνδεσης"/>
          <p:cNvCxnSpPr>
            <a:stCxn id="122" idx="3"/>
            <a:endCxn id="154" idx="0"/>
          </p:cNvCxnSpPr>
          <p:nvPr/>
        </p:nvCxnSpPr>
        <p:spPr bwMode="auto">
          <a:xfrm flipH="1">
            <a:off x="2095119" y="5288290"/>
            <a:ext cx="640345" cy="3059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3" name="172 - Ευθεία γραμμή σύνδεσης"/>
          <p:cNvCxnSpPr>
            <a:stCxn id="122" idx="5"/>
            <a:endCxn id="168" idx="0"/>
          </p:cNvCxnSpPr>
          <p:nvPr/>
        </p:nvCxnSpPr>
        <p:spPr bwMode="auto">
          <a:xfrm>
            <a:off x="2897108" y="5288290"/>
            <a:ext cx="569992" cy="331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74" name="173 - Εικόνα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0819" y="6151796"/>
            <a:ext cx="202185" cy="202185"/>
          </a:xfrm>
          <a:prstGeom prst="rect">
            <a:avLst/>
          </a:prstGeom>
          <a:noFill/>
          <a:ln/>
          <a:effectLst/>
        </p:spPr>
      </p:pic>
      <p:pic>
        <p:nvPicPr>
          <p:cNvPr id="175" name="174 - Εικόνα" descr="TP_tmp.b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2890" y="6151796"/>
            <a:ext cx="201679" cy="201679"/>
          </a:xfrm>
          <a:prstGeom prst="rect">
            <a:avLst/>
          </a:prstGeom>
          <a:noFill/>
          <a:ln/>
          <a:effectLst/>
        </p:spPr>
      </p:pic>
      <p:sp>
        <p:nvSpPr>
          <p:cNvPr id="176" name="AutoShape 32"/>
          <p:cNvSpPr>
            <a:spLocks noChangeArrowheads="1"/>
          </p:cNvSpPr>
          <p:nvPr/>
        </p:nvSpPr>
        <p:spPr bwMode="auto">
          <a:xfrm rot="2512710">
            <a:off x="2839414" y="4146507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7" name="AutoShape 159"/>
          <p:cNvSpPr>
            <a:spLocks noChangeArrowheads="1"/>
          </p:cNvSpPr>
          <p:nvPr/>
        </p:nvSpPr>
        <p:spPr bwMode="auto">
          <a:xfrm rot="-1925931">
            <a:off x="6301023" y="4325854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1" name="AutoShape 43"/>
          <p:cNvSpPr>
            <a:spLocks noChangeArrowheads="1"/>
          </p:cNvSpPr>
          <p:nvPr/>
        </p:nvSpPr>
        <p:spPr bwMode="auto">
          <a:xfrm flipH="1">
            <a:off x="1600200" y="2313333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2" name="AutoShape 43"/>
          <p:cNvSpPr>
            <a:spLocks noChangeArrowheads="1"/>
          </p:cNvSpPr>
          <p:nvPr/>
        </p:nvSpPr>
        <p:spPr bwMode="auto">
          <a:xfrm>
            <a:off x="4343400" y="4399196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3" name="182 - TextBox"/>
          <p:cNvSpPr txBox="1"/>
          <p:nvPr/>
        </p:nvSpPr>
        <p:spPr>
          <a:xfrm>
            <a:off x="3124200" y="3810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1</a:t>
            </a:r>
            <a:r>
              <a:rPr lang="en-US" sz="1400" dirty="0" smtClean="0"/>
              <a:t>: </a:t>
            </a:r>
            <a:r>
              <a:rPr lang="el-GR" sz="1400" dirty="0" smtClean="0"/>
              <a:t>αριστερή περιστροφή</a:t>
            </a:r>
            <a:endParaRPr lang="el-GR" sz="1400" dirty="0"/>
          </a:p>
        </p:txBody>
      </p:sp>
      <p:sp>
        <p:nvSpPr>
          <p:cNvPr id="184" name="183 - TextBox"/>
          <p:cNvSpPr txBox="1"/>
          <p:nvPr/>
        </p:nvSpPr>
        <p:spPr>
          <a:xfrm>
            <a:off x="6629400" y="4495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2</a:t>
            </a:r>
            <a:r>
              <a:rPr lang="en-US" sz="1400" dirty="0" smtClean="0"/>
              <a:t>: </a:t>
            </a:r>
            <a:r>
              <a:rPr lang="el-GR" sz="1400" dirty="0" smtClean="0"/>
              <a:t>δεξιά περιστροφή</a:t>
            </a:r>
            <a:endParaRPr lang="el-GR" sz="1400" dirty="0"/>
          </a:p>
        </p:txBody>
      </p:sp>
      <p:sp>
        <p:nvSpPr>
          <p:cNvPr id="185" name="184 - Έλλειψη"/>
          <p:cNvSpPr/>
          <p:nvPr/>
        </p:nvSpPr>
        <p:spPr bwMode="auto">
          <a:xfrm>
            <a:off x="2362581" y="4161428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86" name="185 - Ευθεία γραμμή σύνδεσης"/>
          <p:cNvCxnSpPr>
            <a:stCxn id="185" idx="0"/>
            <a:endCxn id="51" idx="3"/>
          </p:cNvCxnSpPr>
          <p:nvPr/>
        </p:nvCxnSpPr>
        <p:spPr bwMode="auto">
          <a:xfrm flipH="1" flipV="1">
            <a:off x="2476500" y="4015039"/>
            <a:ext cx="381" cy="1463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7" name="186 - Εικόνα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3981" y="4293424"/>
            <a:ext cx="152019" cy="126176"/>
          </a:xfrm>
          <a:prstGeom prst="rect">
            <a:avLst/>
          </a:prstGeom>
          <a:noFill/>
          <a:ln/>
          <a:effectLst/>
        </p:spPr>
      </p:pic>
      <p:sp>
        <p:nvSpPr>
          <p:cNvPr id="189" name="188 - Έλλειψη"/>
          <p:cNvSpPr/>
          <p:nvPr/>
        </p:nvSpPr>
        <p:spPr bwMode="auto">
          <a:xfrm>
            <a:off x="4343400" y="60402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90" name="189 - Ευθεία γραμμή σύνδεσης"/>
          <p:cNvCxnSpPr>
            <a:stCxn id="189" idx="0"/>
            <a:endCxn id="130" idx="3"/>
          </p:cNvCxnSpPr>
          <p:nvPr/>
        </p:nvCxnSpPr>
        <p:spPr bwMode="auto">
          <a:xfrm flipV="1">
            <a:off x="4457700" y="5924305"/>
            <a:ext cx="0" cy="1158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2" name="191 - TextBox"/>
          <p:cNvSpPr txBox="1"/>
          <p:nvPr/>
        </p:nvSpPr>
        <p:spPr>
          <a:xfrm>
            <a:off x="381000" y="1383268"/>
            <a:ext cx="698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Περίπτωση </a:t>
            </a:r>
            <a:r>
              <a:rPr lang="en-US" b="1" dirty="0" smtClean="0"/>
              <a:t>LR</a:t>
            </a:r>
            <a:r>
              <a:rPr lang="en-US" dirty="0" smtClean="0"/>
              <a:t>: 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z</a:t>
            </a:r>
            <a:r>
              <a:rPr lang="en-US" dirty="0" smtClean="0"/>
              <a:t>  </a:t>
            </a:r>
            <a:r>
              <a:rPr lang="el-GR" dirty="0" smtClean="0"/>
              <a:t>και 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= δεξί παιδί του </a:t>
            </a:r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93" name="192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  <p:cxnSp>
        <p:nvCxnSpPr>
          <p:cNvPr id="194" name="193 - Ευθύγραμμο βέλος σύνδεσης"/>
          <p:cNvCxnSpPr/>
          <p:nvPr/>
        </p:nvCxnSpPr>
        <p:spPr bwMode="auto">
          <a:xfrm>
            <a:off x="990600" y="27432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3" name="202 - Εικόνα" descr="TP_tmp.b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3581400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196" name="195 - Ευθύγραμμο βέλος σύνδεσης"/>
          <p:cNvCxnSpPr/>
          <p:nvPr/>
        </p:nvCxnSpPr>
        <p:spPr bwMode="auto">
          <a:xfrm>
            <a:off x="3886200" y="22860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97" name="196 - Εικόνα" descr="TP_tmp.b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87292" y="25908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198" name="197 - Ευθύγραμμο βέλος σύνδεσης"/>
          <p:cNvCxnSpPr/>
          <p:nvPr/>
        </p:nvCxnSpPr>
        <p:spPr bwMode="auto">
          <a:xfrm>
            <a:off x="2819400" y="3276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99" name="198 - Εικόνα" descr="TP_tmp.b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7181" y="30480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200" name="199 - Ευθύγραμμο βέλος σύνδεσης"/>
          <p:cNvCxnSpPr/>
          <p:nvPr/>
        </p:nvCxnSpPr>
        <p:spPr bwMode="auto">
          <a:xfrm>
            <a:off x="1524000" y="32004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2" name="201 - Εικόνα" descr="TP_tmp.b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5600" y="35814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204" name="203 - Ευθύγραμμο βέλος σύνδεσης"/>
          <p:cNvCxnSpPr/>
          <p:nvPr/>
        </p:nvCxnSpPr>
        <p:spPr bwMode="auto">
          <a:xfrm>
            <a:off x="3124200" y="56388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5" name="204 - Εικόνα" descr="TP_tmp.b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56388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206" name="205 - Ευθύγραμμο βέλος σύνδεσης"/>
          <p:cNvCxnSpPr/>
          <p:nvPr/>
        </p:nvCxnSpPr>
        <p:spPr bwMode="auto">
          <a:xfrm>
            <a:off x="1752219" y="5638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7" name="206 - Εικόνα" descr="TP_tmp.b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5943600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208" name="207 - Εικόνα" descr="TP_tmp.bmp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4600" y="5943600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209" name="208 - Ευθύγραμμο βέλος σύνδεσης"/>
          <p:cNvCxnSpPr/>
          <p:nvPr/>
        </p:nvCxnSpPr>
        <p:spPr bwMode="auto">
          <a:xfrm>
            <a:off x="4800600" y="51054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0" name="209 - Ευθύγραμμο βέλος σύνδεσης"/>
          <p:cNvCxnSpPr/>
          <p:nvPr/>
        </p:nvCxnSpPr>
        <p:spPr bwMode="auto">
          <a:xfrm>
            <a:off x="6172200" y="48006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11" name="210 - Εικόνα" descr="TP_tmp.bmp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73292" y="51054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212" name="211 - Ευθύγραμμο βέλος σύνδεσης"/>
          <p:cNvCxnSpPr/>
          <p:nvPr/>
        </p:nvCxnSpPr>
        <p:spPr bwMode="auto">
          <a:xfrm>
            <a:off x="8890889" y="28956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13" name="212 - Εικόνα" descr="TP_tmp.bmp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1981" y="3200400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214" name="213 - Εικόνα" descr="TP_tmp.bmp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53200" y="3124200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215" name="214 - Ευθύγραμμο βέλος σύνδεσης"/>
          <p:cNvCxnSpPr/>
          <p:nvPr/>
        </p:nvCxnSpPr>
        <p:spPr bwMode="auto">
          <a:xfrm>
            <a:off x="7815503" y="2895600"/>
            <a:ext cx="33478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7" name="216 - Ευθύγραμμο βέλος σύνδεσης"/>
          <p:cNvCxnSpPr/>
          <p:nvPr/>
        </p:nvCxnSpPr>
        <p:spPr bwMode="auto">
          <a:xfrm>
            <a:off x="4953000" y="28194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18" name="217 - Εικόνα" descr="TP_tmp.bmp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3124200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219" name="218 - Έλλειψη"/>
          <p:cNvSpPr/>
          <p:nvPr/>
        </p:nvSpPr>
        <p:spPr bwMode="auto">
          <a:xfrm>
            <a:off x="7392162" y="3780428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20" name="219 - Ευθεία γραμμή σύνδεσης"/>
          <p:cNvCxnSpPr>
            <a:stCxn id="219" idx="0"/>
            <a:endCxn id="91" idx="3"/>
          </p:cNvCxnSpPr>
          <p:nvPr/>
        </p:nvCxnSpPr>
        <p:spPr bwMode="auto">
          <a:xfrm flipH="1" flipV="1">
            <a:off x="7506081" y="3657600"/>
            <a:ext cx="381" cy="1228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1" name="220 - Εικόνα" descr="TP_tmp.bmp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3181" y="3810000"/>
            <a:ext cx="152019" cy="126176"/>
          </a:xfrm>
          <a:prstGeom prst="rect">
            <a:avLst/>
          </a:prstGeom>
          <a:noFill/>
          <a:ln/>
          <a:effectLst/>
        </p:spPr>
      </p:pic>
      <p:pic>
        <p:nvPicPr>
          <p:cNvPr id="224" name="223 - Εικόνα" descr="TP_tmp.bmp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4800" y="6096000"/>
            <a:ext cx="152019" cy="126176"/>
          </a:xfrm>
          <a:prstGeom prst="rect">
            <a:avLst/>
          </a:prstGeom>
          <a:noFill/>
          <a:ln/>
          <a:effectLst/>
        </p:spPr>
      </p:pic>
      <p:cxnSp>
        <p:nvCxnSpPr>
          <p:cNvPr id="225" name="224 - Ευθύγραμμο βέλος σύνδεσης"/>
          <p:cNvCxnSpPr/>
          <p:nvPr/>
        </p:nvCxnSpPr>
        <p:spPr bwMode="auto">
          <a:xfrm>
            <a:off x="6477000" y="28956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26" name="225 - Εικόνα" descr="TP_tmp.bmp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25181" y="3429000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227" name="226 - TextBox"/>
          <p:cNvSpPr txBox="1"/>
          <p:nvPr/>
        </p:nvSpPr>
        <p:spPr>
          <a:xfrm>
            <a:off x="688914" y="2069068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8" name="227 - TextBox"/>
          <p:cNvSpPr txBox="1"/>
          <p:nvPr/>
        </p:nvSpPr>
        <p:spPr>
          <a:xfrm>
            <a:off x="2362200" y="2602468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9" name="228 - TextBox"/>
          <p:cNvSpPr txBox="1"/>
          <p:nvPr/>
        </p:nvSpPr>
        <p:spPr>
          <a:xfrm>
            <a:off x="3203514" y="1764268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0" name="229 - TextBox"/>
          <p:cNvSpPr txBox="1"/>
          <p:nvPr/>
        </p:nvSpPr>
        <p:spPr>
          <a:xfrm>
            <a:off x="7242114" y="17526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1" name="230 - TextBox"/>
          <p:cNvSpPr txBox="1"/>
          <p:nvPr/>
        </p:nvSpPr>
        <p:spPr>
          <a:xfrm>
            <a:off x="8385114" y="214526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2" name="231 - TextBox"/>
          <p:cNvSpPr txBox="1"/>
          <p:nvPr/>
        </p:nvSpPr>
        <p:spPr>
          <a:xfrm>
            <a:off x="4953000" y="21336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3" name="232 - TextBox"/>
          <p:cNvSpPr txBox="1"/>
          <p:nvPr/>
        </p:nvSpPr>
        <p:spPr>
          <a:xfrm>
            <a:off x="5565714" y="4050268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4" name="233 - TextBox"/>
          <p:cNvSpPr txBox="1"/>
          <p:nvPr/>
        </p:nvSpPr>
        <p:spPr>
          <a:xfrm>
            <a:off x="3200400" y="4507468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5" name="234 - TextBox"/>
          <p:cNvSpPr txBox="1"/>
          <p:nvPr/>
        </p:nvSpPr>
        <p:spPr>
          <a:xfrm>
            <a:off x="2057400" y="4888468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176" name="AutoShape 32"/>
          <p:cNvSpPr>
            <a:spLocks noChangeArrowheads="1"/>
          </p:cNvSpPr>
          <p:nvPr/>
        </p:nvSpPr>
        <p:spPr bwMode="auto">
          <a:xfrm rot="2512710">
            <a:off x="2839414" y="4146507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7" name="AutoShape 159"/>
          <p:cNvSpPr>
            <a:spLocks noChangeArrowheads="1"/>
          </p:cNvSpPr>
          <p:nvPr/>
        </p:nvSpPr>
        <p:spPr bwMode="auto">
          <a:xfrm rot="-1925931">
            <a:off x="6301023" y="4325854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3" name="182 - TextBox"/>
          <p:cNvSpPr txBox="1"/>
          <p:nvPr/>
        </p:nvSpPr>
        <p:spPr>
          <a:xfrm>
            <a:off x="3124200" y="3810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1</a:t>
            </a:r>
            <a:r>
              <a:rPr lang="en-US" sz="1400" dirty="0" smtClean="0"/>
              <a:t>: </a:t>
            </a:r>
            <a:r>
              <a:rPr lang="el-GR" sz="1400" dirty="0" smtClean="0"/>
              <a:t>δεξιά</a:t>
            </a:r>
            <a:r>
              <a:rPr lang="el-GR" sz="1400" dirty="0" smtClean="0"/>
              <a:t> </a:t>
            </a:r>
            <a:r>
              <a:rPr lang="el-GR" sz="1400" dirty="0" smtClean="0"/>
              <a:t>περιστροφή</a:t>
            </a:r>
            <a:endParaRPr lang="el-GR" sz="1400" dirty="0"/>
          </a:p>
        </p:txBody>
      </p:sp>
      <p:sp>
        <p:nvSpPr>
          <p:cNvPr id="184" name="183 - TextBox"/>
          <p:cNvSpPr txBox="1"/>
          <p:nvPr/>
        </p:nvSpPr>
        <p:spPr>
          <a:xfrm>
            <a:off x="6629400" y="4495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2</a:t>
            </a:r>
            <a:r>
              <a:rPr lang="en-US" sz="1400" dirty="0" smtClean="0"/>
              <a:t>: </a:t>
            </a:r>
            <a:r>
              <a:rPr lang="el-GR" sz="1400" dirty="0" smtClean="0"/>
              <a:t>αριστερή </a:t>
            </a:r>
            <a:r>
              <a:rPr lang="el-GR" sz="1400" dirty="0" smtClean="0"/>
              <a:t>περιστροφή</a:t>
            </a:r>
            <a:endParaRPr lang="el-GR" sz="1400" dirty="0"/>
          </a:p>
        </p:txBody>
      </p:sp>
      <p:sp>
        <p:nvSpPr>
          <p:cNvPr id="192" name="191 - TextBox"/>
          <p:cNvSpPr txBox="1"/>
          <p:nvPr/>
        </p:nvSpPr>
        <p:spPr>
          <a:xfrm>
            <a:off x="381000" y="1383268"/>
            <a:ext cx="703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Περίπτωση </a:t>
            </a:r>
            <a:r>
              <a:rPr lang="en-US" b="1" dirty="0" smtClean="0"/>
              <a:t>RL</a:t>
            </a:r>
            <a:r>
              <a:rPr lang="en-US" dirty="0" smtClean="0"/>
              <a:t>: 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= δεξί παιδί του </a:t>
            </a:r>
            <a:r>
              <a:rPr lang="en-US" b="1" dirty="0" smtClean="0"/>
              <a:t>z</a:t>
            </a:r>
            <a:r>
              <a:rPr lang="en-US" dirty="0" smtClean="0"/>
              <a:t>  </a:t>
            </a:r>
            <a:r>
              <a:rPr lang="el-GR" dirty="0" smtClean="0"/>
              <a:t>και 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93" name="192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  <p:sp>
        <p:nvSpPr>
          <p:cNvPr id="76" name="75 - Έλλειψη"/>
          <p:cNvSpPr/>
          <p:nvPr/>
        </p:nvSpPr>
        <p:spPr bwMode="auto">
          <a:xfrm flipH="1">
            <a:off x="1167511" y="18492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8" name="77 - Ευθεία γραμμή σύνδεσης"/>
          <p:cNvCxnSpPr>
            <a:stCxn id="76" idx="3"/>
            <a:endCxn id="87" idx="7"/>
          </p:cNvCxnSpPr>
          <p:nvPr/>
        </p:nvCxnSpPr>
        <p:spPr bwMode="auto">
          <a:xfrm>
            <a:off x="1362633" y="2026910"/>
            <a:ext cx="1438556" cy="2337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78 - Ισοσκελές τρίγωνο"/>
          <p:cNvSpPr/>
          <p:nvPr/>
        </p:nvSpPr>
        <p:spPr bwMode="auto">
          <a:xfrm flipH="1">
            <a:off x="3377311" y="2795839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3" name="82 - Ευθεία γραμμή σύνδεσης"/>
          <p:cNvCxnSpPr>
            <a:stCxn id="76" idx="5"/>
            <a:endCxn id="88" idx="0"/>
          </p:cNvCxnSpPr>
          <p:nvPr/>
        </p:nvCxnSpPr>
        <p:spPr bwMode="auto">
          <a:xfrm flipH="1">
            <a:off x="823214" y="2026910"/>
            <a:ext cx="377775" cy="182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 flipH="1">
            <a:off x="556514" y="22860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7" name="86 - Έλλειψη"/>
          <p:cNvSpPr/>
          <p:nvPr/>
        </p:nvSpPr>
        <p:spPr bwMode="auto">
          <a:xfrm flipH="1">
            <a:off x="2767711" y="22302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 flipH="1">
            <a:off x="708914" y="2209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6" name="1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2019" y="1849204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27" name="12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72511" y="2230204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07" name="106 - Ευθεία γραμμή σύνδεσης"/>
          <p:cNvCxnSpPr>
            <a:stCxn id="87" idx="3"/>
            <a:endCxn id="114" idx="0"/>
          </p:cNvCxnSpPr>
          <p:nvPr/>
        </p:nvCxnSpPr>
        <p:spPr bwMode="auto">
          <a:xfrm>
            <a:off x="2962833" y="2407910"/>
            <a:ext cx="681178" cy="2864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112 - Ευθεία γραμμή σύνδεσης"/>
          <p:cNvCxnSpPr>
            <a:stCxn id="87" idx="5"/>
            <a:endCxn id="116" idx="0"/>
          </p:cNvCxnSpPr>
          <p:nvPr/>
        </p:nvCxnSpPr>
        <p:spPr bwMode="auto">
          <a:xfrm flipH="1">
            <a:off x="2120011" y="2407910"/>
            <a:ext cx="681178" cy="2864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113 - Έλλειψη"/>
          <p:cNvSpPr/>
          <p:nvPr/>
        </p:nvSpPr>
        <p:spPr bwMode="auto">
          <a:xfrm flipH="1">
            <a:off x="3529711" y="26943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6" name="115 - Έλλειψη"/>
          <p:cNvSpPr/>
          <p:nvPr/>
        </p:nvSpPr>
        <p:spPr bwMode="auto">
          <a:xfrm flipH="1">
            <a:off x="2005711" y="26943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9" name="12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10511" y="2719639"/>
            <a:ext cx="202692" cy="126492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800" y="2743200"/>
            <a:ext cx="202185" cy="202185"/>
          </a:xfrm>
          <a:prstGeom prst="rect">
            <a:avLst/>
          </a:prstGeom>
          <a:noFill/>
          <a:ln/>
          <a:effectLst/>
        </p:spPr>
      </p:pic>
      <p:sp>
        <p:nvSpPr>
          <p:cNvPr id="47" name="46 - Ισοσκελές τρίγωνο"/>
          <p:cNvSpPr/>
          <p:nvPr/>
        </p:nvSpPr>
        <p:spPr bwMode="auto">
          <a:xfrm flipH="1">
            <a:off x="2158111" y="3253039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8" name="47 - Έλλειψη"/>
          <p:cNvSpPr/>
          <p:nvPr/>
        </p:nvSpPr>
        <p:spPr bwMode="auto">
          <a:xfrm flipH="1">
            <a:off x="2310511" y="31515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" name="50 - Ισοσκελές τρίγωνο"/>
          <p:cNvSpPr/>
          <p:nvPr/>
        </p:nvSpPr>
        <p:spPr bwMode="auto">
          <a:xfrm flipH="1">
            <a:off x="1548511" y="3253039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 flipH="1">
            <a:off x="1700911" y="315153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4" name="53 - Ευθεία γραμμή σύνδεσης"/>
          <p:cNvCxnSpPr>
            <a:stCxn id="116" idx="5"/>
            <a:endCxn id="52" idx="0"/>
          </p:cNvCxnSpPr>
          <p:nvPr/>
        </p:nvCxnSpPr>
        <p:spPr bwMode="auto">
          <a:xfrm flipH="1">
            <a:off x="1815211" y="2872039"/>
            <a:ext cx="223978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116" idx="3"/>
            <a:endCxn id="48" idx="0"/>
          </p:cNvCxnSpPr>
          <p:nvPr/>
        </p:nvCxnSpPr>
        <p:spPr bwMode="auto">
          <a:xfrm>
            <a:off x="2200833" y="2872039"/>
            <a:ext cx="223978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7" name="13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03321" y="3710239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136" name="13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3733800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73" name="7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32626" y="3276600"/>
            <a:ext cx="201174" cy="201174"/>
          </a:xfrm>
          <a:prstGeom prst="rect">
            <a:avLst/>
          </a:prstGeom>
          <a:noFill/>
          <a:ln/>
          <a:effectLst/>
        </p:spPr>
      </p:pic>
      <p:sp>
        <p:nvSpPr>
          <p:cNvPr id="181" name="AutoShape 43"/>
          <p:cNvSpPr>
            <a:spLocks noChangeArrowheads="1"/>
          </p:cNvSpPr>
          <p:nvPr/>
        </p:nvSpPr>
        <p:spPr bwMode="auto">
          <a:xfrm>
            <a:off x="2324798" y="2313333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5" name="184 - Έλλειψη"/>
          <p:cNvSpPr/>
          <p:nvPr/>
        </p:nvSpPr>
        <p:spPr bwMode="auto">
          <a:xfrm flipH="1">
            <a:off x="1700530" y="4161428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86" name="185 - Ευθεία γραμμή σύνδεσης"/>
          <p:cNvCxnSpPr>
            <a:stCxn id="185" idx="0"/>
            <a:endCxn id="51" idx="3"/>
          </p:cNvCxnSpPr>
          <p:nvPr/>
        </p:nvCxnSpPr>
        <p:spPr bwMode="auto">
          <a:xfrm flipV="1">
            <a:off x="1814830" y="4015039"/>
            <a:ext cx="381" cy="1463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7" name="18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05711" y="4293424"/>
            <a:ext cx="152019" cy="126176"/>
          </a:xfrm>
          <a:prstGeom prst="rect">
            <a:avLst/>
          </a:prstGeom>
          <a:noFill/>
          <a:ln/>
          <a:effectLst/>
        </p:spPr>
      </p:pic>
      <p:cxnSp>
        <p:nvCxnSpPr>
          <p:cNvPr id="194" name="193 - Ευθύγραμμο βέλος σύνδεσης"/>
          <p:cNvCxnSpPr/>
          <p:nvPr/>
        </p:nvCxnSpPr>
        <p:spPr bwMode="auto">
          <a:xfrm flipH="1">
            <a:off x="3301111" y="27432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3" name="202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19400" y="3581400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196" name="195 - Ευθύγραμμο βέλος σύνδεσης"/>
          <p:cNvCxnSpPr/>
          <p:nvPr/>
        </p:nvCxnSpPr>
        <p:spPr bwMode="auto">
          <a:xfrm flipH="1">
            <a:off x="405511" y="22860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97" name="196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25908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198" name="197 - Ευθύγραμμο βέλος σύνδεσης"/>
          <p:cNvCxnSpPr/>
          <p:nvPr/>
        </p:nvCxnSpPr>
        <p:spPr bwMode="auto">
          <a:xfrm flipH="1">
            <a:off x="1472311" y="3276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99" name="198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72511" y="30480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200" name="199 - Ευθύγραμμο βέλος σύνδεσης"/>
          <p:cNvCxnSpPr/>
          <p:nvPr/>
        </p:nvCxnSpPr>
        <p:spPr bwMode="auto">
          <a:xfrm flipH="1">
            <a:off x="2767711" y="32004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2" name="201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44092" y="3581400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227" name="226 - TextBox"/>
          <p:cNvSpPr txBox="1"/>
          <p:nvPr/>
        </p:nvSpPr>
        <p:spPr>
          <a:xfrm flipH="1">
            <a:off x="3230579" y="2069068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+</a:t>
            </a:r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8" name="227 - TextBox"/>
          <p:cNvSpPr txBox="1"/>
          <p:nvPr/>
        </p:nvSpPr>
        <p:spPr>
          <a:xfrm flipH="1">
            <a:off x="1512409" y="2602468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9" name="228 - TextBox"/>
          <p:cNvSpPr txBox="1"/>
          <p:nvPr/>
        </p:nvSpPr>
        <p:spPr>
          <a:xfrm flipH="1">
            <a:off x="671095" y="1764268"/>
            <a:ext cx="372218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</a:t>
            </a:r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Έλλειψη"/>
          <p:cNvSpPr/>
          <p:nvPr/>
        </p:nvSpPr>
        <p:spPr bwMode="auto">
          <a:xfrm flipH="1">
            <a:off x="6748322" y="184319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1" name="80 - Ευθεία γραμμή σύνδεσης"/>
          <p:cNvCxnSpPr>
            <a:stCxn id="80" idx="3"/>
            <a:endCxn id="82" idx="0"/>
          </p:cNvCxnSpPr>
          <p:nvPr/>
        </p:nvCxnSpPr>
        <p:spPr bwMode="auto">
          <a:xfrm>
            <a:off x="6943444" y="2020899"/>
            <a:ext cx="1217692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2" name="81 - Έλλειψη"/>
          <p:cNvSpPr/>
          <p:nvPr/>
        </p:nvSpPr>
        <p:spPr bwMode="auto">
          <a:xfrm flipH="1">
            <a:off x="8046836" y="2330883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5" name="84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02830" y="1822789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86" name="85 - Έλλειψη"/>
          <p:cNvSpPr/>
          <p:nvPr/>
        </p:nvSpPr>
        <p:spPr bwMode="auto">
          <a:xfrm flipH="1">
            <a:off x="5765292" y="235618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9" name="88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62600" y="2279989"/>
            <a:ext cx="126492" cy="126492"/>
          </a:xfrm>
          <a:prstGeom prst="rect">
            <a:avLst/>
          </a:prstGeom>
          <a:noFill/>
          <a:ln/>
          <a:effectLst/>
        </p:spPr>
      </p:pic>
      <p:cxnSp>
        <p:nvCxnSpPr>
          <p:cNvPr id="90" name="89 - Ευθεία γραμμή σύνδεσης"/>
          <p:cNvCxnSpPr>
            <a:stCxn id="80" idx="5"/>
            <a:endCxn id="86" idx="0"/>
          </p:cNvCxnSpPr>
          <p:nvPr/>
        </p:nvCxnSpPr>
        <p:spPr bwMode="auto">
          <a:xfrm flipH="1">
            <a:off x="5879592" y="2020899"/>
            <a:ext cx="902208" cy="335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90 - Ισοσκελές τρίγωνο"/>
          <p:cNvSpPr/>
          <p:nvPr/>
        </p:nvSpPr>
        <p:spPr bwMode="auto">
          <a:xfrm flipH="1">
            <a:off x="6095619" y="28956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2" name="91 - Έλλειψη"/>
          <p:cNvSpPr/>
          <p:nvPr/>
        </p:nvSpPr>
        <p:spPr bwMode="auto">
          <a:xfrm flipH="1">
            <a:off x="6248019" y="27940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4" name="93 - Ισοσκελές τρίγωνο"/>
          <p:cNvSpPr/>
          <p:nvPr/>
        </p:nvSpPr>
        <p:spPr bwMode="auto">
          <a:xfrm flipH="1">
            <a:off x="5029200" y="28956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95" name="94 - Έλλειψη"/>
          <p:cNvSpPr/>
          <p:nvPr/>
        </p:nvSpPr>
        <p:spPr bwMode="auto">
          <a:xfrm flipH="1">
            <a:off x="5181600" y="28194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7" name="96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51636" y="2279989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98" name="97 - Ευθεία γραμμή σύνδεσης"/>
          <p:cNvCxnSpPr>
            <a:stCxn id="86" idx="3"/>
            <a:endCxn id="92" idx="0"/>
          </p:cNvCxnSpPr>
          <p:nvPr/>
        </p:nvCxnSpPr>
        <p:spPr bwMode="auto">
          <a:xfrm>
            <a:off x="5960414" y="2533895"/>
            <a:ext cx="401905" cy="26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98 - Ευθεία γραμμή σύνδεσης"/>
          <p:cNvCxnSpPr>
            <a:stCxn id="86" idx="5"/>
            <a:endCxn id="95" idx="0"/>
          </p:cNvCxnSpPr>
          <p:nvPr/>
        </p:nvCxnSpPr>
        <p:spPr bwMode="auto">
          <a:xfrm flipH="1">
            <a:off x="5295900" y="2533895"/>
            <a:ext cx="502870" cy="2855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100 - Ισοσκελές τρίγωνο"/>
          <p:cNvSpPr/>
          <p:nvPr/>
        </p:nvSpPr>
        <p:spPr bwMode="auto">
          <a:xfrm flipH="1">
            <a:off x="8272322" y="2870294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0" name="99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3352800"/>
            <a:ext cx="201174" cy="201174"/>
          </a:xfrm>
          <a:prstGeom prst="rect">
            <a:avLst/>
          </a:prstGeom>
          <a:noFill/>
          <a:ln/>
          <a:effectLst/>
        </p:spPr>
      </p:pic>
      <p:sp>
        <p:nvSpPr>
          <p:cNvPr id="102" name="101 - Έλλειψη"/>
          <p:cNvSpPr/>
          <p:nvPr/>
        </p:nvSpPr>
        <p:spPr bwMode="auto">
          <a:xfrm flipH="1">
            <a:off x="8424722" y="2768788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4" name="103 - Ισοσκελές τρίγωνο"/>
          <p:cNvSpPr/>
          <p:nvPr/>
        </p:nvSpPr>
        <p:spPr bwMode="auto">
          <a:xfrm flipH="1">
            <a:off x="7467600" y="2870294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05" name="104 - Έλλειψη"/>
          <p:cNvSpPr/>
          <p:nvPr/>
        </p:nvSpPr>
        <p:spPr bwMode="auto">
          <a:xfrm flipH="1">
            <a:off x="7620000" y="27940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0" y="3352800"/>
            <a:ext cx="201679" cy="201679"/>
          </a:xfrm>
          <a:prstGeom prst="rect">
            <a:avLst/>
          </a:prstGeom>
          <a:noFill/>
          <a:ln/>
          <a:effectLst/>
        </p:spPr>
      </p:pic>
      <p:cxnSp>
        <p:nvCxnSpPr>
          <p:cNvPr id="109" name="108 - Ευθεία γραμμή σύνδεσης"/>
          <p:cNvCxnSpPr>
            <a:stCxn id="82" idx="3"/>
            <a:endCxn id="102" idx="0"/>
          </p:cNvCxnSpPr>
          <p:nvPr/>
        </p:nvCxnSpPr>
        <p:spPr bwMode="auto">
          <a:xfrm>
            <a:off x="8241958" y="2508589"/>
            <a:ext cx="297064" cy="26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0" name="109 - Ευθεία γραμμή σύνδεσης"/>
          <p:cNvCxnSpPr>
            <a:stCxn id="82" idx="5"/>
            <a:endCxn id="105" idx="0"/>
          </p:cNvCxnSpPr>
          <p:nvPr/>
        </p:nvCxnSpPr>
        <p:spPr bwMode="auto">
          <a:xfrm flipH="1">
            <a:off x="7734300" y="2508589"/>
            <a:ext cx="346014" cy="2855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81600" y="3352800"/>
            <a:ext cx="202185" cy="202185"/>
          </a:xfrm>
          <a:prstGeom prst="rect">
            <a:avLst/>
          </a:prstGeom>
          <a:noFill/>
          <a:ln/>
          <a:effectLst/>
        </p:spPr>
      </p:pic>
      <p:pic>
        <p:nvPicPr>
          <p:cNvPr id="112" name="111 - Εικόνα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8400" y="3352800"/>
            <a:ext cx="201679" cy="201679"/>
          </a:xfrm>
          <a:prstGeom prst="rect">
            <a:avLst/>
          </a:prstGeom>
          <a:noFill/>
          <a:ln/>
          <a:effectLst/>
        </p:spPr>
      </p:pic>
      <p:cxnSp>
        <p:nvCxnSpPr>
          <p:cNvPr id="212" name="211 - Ευθύγραμμο βέλος σύνδεσης"/>
          <p:cNvCxnSpPr/>
          <p:nvPr/>
        </p:nvCxnSpPr>
        <p:spPr bwMode="auto">
          <a:xfrm flipH="1">
            <a:off x="4977511" y="28956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13" name="212 - Εικόνα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3200400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214" name="213 - Εικόνα" descr="TP_tmp.b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57289" y="3124200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215" name="214 - Ευθύγραμμο βέλος σύνδεσης"/>
          <p:cNvCxnSpPr/>
          <p:nvPr/>
        </p:nvCxnSpPr>
        <p:spPr bwMode="auto">
          <a:xfrm flipH="1">
            <a:off x="6019419" y="2895600"/>
            <a:ext cx="33478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7" name="216 - Ευθύγραμμο βέλος σύνδεσης"/>
          <p:cNvCxnSpPr/>
          <p:nvPr/>
        </p:nvCxnSpPr>
        <p:spPr bwMode="auto">
          <a:xfrm flipH="1">
            <a:off x="8915400" y="28194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18" name="217 - Εικόνα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1981" y="3124200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219" name="218 - Έλλειψη"/>
          <p:cNvSpPr/>
          <p:nvPr/>
        </p:nvSpPr>
        <p:spPr bwMode="auto">
          <a:xfrm flipH="1">
            <a:off x="6247638" y="3780428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20" name="219 - Ευθεία γραμμή σύνδεσης"/>
          <p:cNvCxnSpPr>
            <a:stCxn id="219" idx="0"/>
            <a:endCxn id="91" idx="3"/>
          </p:cNvCxnSpPr>
          <p:nvPr/>
        </p:nvCxnSpPr>
        <p:spPr bwMode="auto">
          <a:xfrm flipV="1">
            <a:off x="6361938" y="3657600"/>
            <a:ext cx="381" cy="1228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1" name="220 - Εικόνα" descr="TP_tmp.b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53200" y="3810000"/>
            <a:ext cx="152019" cy="126176"/>
          </a:xfrm>
          <a:prstGeom prst="rect">
            <a:avLst/>
          </a:prstGeom>
          <a:noFill/>
          <a:ln/>
          <a:effectLst/>
        </p:spPr>
      </p:pic>
      <p:cxnSp>
        <p:nvCxnSpPr>
          <p:cNvPr id="225" name="224 - Ευθύγραμμο βέλος σύνδεσης"/>
          <p:cNvCxnSpPr/>
          <p:nvPr/>
        </p:nvCxnSpPr>
        <p:spPr bwMode="auto">
          <a:xfrm flipH="1">
            <a:off x="7391400" y="28956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26" name="225 - Εικόνα" descr="TP_tmp.b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3429000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230" name="229 - TextBox"/>
          <p:cNvSpPr txBox="1"/>
          <p:nvPr/>
        </p:nvSpPr>
        <p:spPr>
          <a:xfrm flipH="1">
            <a:off x="6324600" y="17526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1" name="230 - TextBox"/>
          <p:cNvSpPr txBox="1"/>
          <p:nvPr/>
        </p:nvSpPr>
        <p:spPr>
          <a:xfrm flipH="1">
            <a:off x="5181600" y="214526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2" name="231 - TextBox"/>
          <p:cNvSpPr txBox="1"/>
          <p:nvPr/>
        </p:nvSpPr>
        <p:spPr>
          <a:xfrm flipH="1">
            <a:off x="8498298" y="21336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</a:t>
            </a:r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Έλλειψη"/>
          <p:cNvSpPr/>
          <p:nvPr/>
        </p:nvSpPr>
        <p:spPr bwMode="auto">
          <a:xfrm flipH="1">
            <a:off x="4152900" y="49530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1" name="120 - Ευθεία γραμμή σύνδεσης"/>
          <p:cNvCxnSpPr>
            <a:stCxn id="120" idx="3"/>
            <a:endCxn id="122" idx="0"/>
          </p:cNvCxnSpPr>
          <p:nvPr/>
        </p:nvCxnSpPr>
        <p:spPr bwMode="auto">
          <a:xfrm>
            <a:off x="4348022" y="5130706"/>
            <a:ext cx="1141492" cy="284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" name="121 - Έλλειψη"/>
          <p:cNvSpPr/>
          <p:nvPr/>
        </p:nvSpPr>
        <p:spPr bwMode="auto">
          <a:xfrm flipH="1">
            <a:off x="5375214" y="541538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3" name="122 - Εικόνα" descr="TP_tmp.b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59187" y="4932596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24" name="123 - Έλλειψη"/>
          <p:cNvSpPr/>
          <p:nvPr/>
        </p:nvSpPr>
        <p:spPr bwMode="auto">
          <a:xfrm flipH="1">
            <a:off x="3009900" y="45720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5" name="124 - Εικόνα" descr="TP_tmp.b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07208" y="4495800"/>
            <a:ext cx="126492" cy="126492"/>
          </a:xfrm>
          <a:prstGeom prst="rect">
            <a:avLst/>
          </a:prstGeom>
          <a:noFill/>
          <a:ln/>
          <a:effectLst/>
        </p:spPr>
      </p:pic>
      <p:cxnSp>
        <p:nvCxnSpPr>
          <p:cNvPr id="128" name="127 - Ευθεία γραμμή σύνδεσης"/>
          <p:cNvCxnSpPr>
            <a:stCxn id="120" idx="0"/>
            <a:endCxn id="124" idx="3"/>
          </p:cNvCxnSpPr>
          <p:nvPr/>
        </p:nvCxnSpPr>
        <p:spPr bwMode="auto">
          <a:xfrm flipH="1" flipV="1">
            <a:off x="3205022" y="4749706"/>
            <a:ext cx="1062178" cy="203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0" name="129 - Ισοσκελές τρίγωνο"/>
          <p:cNvSpPr/>
          <p:nvPr/>
        </p:nvSpPr>
        <p:spPr bwMode="auto">
          <a:xfrm flipH="1">
            <a:off x="3581400" y="546710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1" name="130 - Έλλειψη"/>
          <p:cNvSpPr/>
          <p:nvPr/>
        </p:nvSpPr>
        <p:spPr bwMode="auto">
          <a:xfrm flipH="1">
            <a:off x="3733800" y="536559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4" name="133 - Ισοσκελές τρίγωνο"/>
          <p:cNvSpPr/>
          <p:nvPr/>
        </p:nvSpPr>
        <p:spPr bwMode="auto">
          <a:xfrm flipH="1">
            <a:off x="2247990" y="508499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35" name="134 - Έλλειψη"/>
          <p:cNvSpPr/>
          <p:nvPr/>
        </p:nvSpPr>
        <p:spPr bwMode="auto">
          <a:xfrm flipH="1">
            <a:off x="2400390" y="5008796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40" name="139 - Εικόνα" descr="TP_tmp.b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80014" y="5364490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44" name="143 - Ευθεία γραμμή σύνδεσης"/>
          <p:cNvCxnSpPr>
            <a:stCxn id="120" idx="5"/>
            <a:endCxn id="131" idx="0"/>
          </p:cNvCxnSpPr>
          <p:nvPr/>
        </p:nvCxnSpPr>
        <p:spPr bwMode="auto">
          <a:xfrm flipH="1">
            <a:off x="3848100" y="5130706"/>
            <a:ext cx="338278" cy="234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8" name="147 - Ευθεία γραμμή σύνδεσης"/>
          <p:cNvCxnSpPr>
            <a:stCxn id="124" idx="5"/>
            <a:endCxn id="135" idx="0"/>
          </p:cNvCxnSpPr>
          <p:nvPr/>
        </p:nvCxnSpPr>
        <p:spPr bwMode="auto">
          <a:xfrm flipH="1">
            <a:off x="2514690" y="4749706"/>
            <a:ext cx="528688" cy="259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0" name="149 - Ισοσκελές τρίγωνο"/>
          <p:cNvSpPr/>
          <p:nvPr/>
        </p:nvSpPr>
        <p:spPr bwMode="auto">
          <a:xfrm flipH="1">
            <a:off x="5943981" y="600050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4" name="153 - Έλλειψη"/>
          <p:cNvSpPr/>
          <p:nvPr/>
        </p:nvSpPr>
        <p:spPr bwMode="auto">
          <a:xfrm flipH="1">
            <a:off x="6096381" y="589899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7" name="166 - Ισοσκελές τρίγωνο"/>
          <p:cNvSpPr/>
          <p:nvPr/>
        </p:nvSpPr>
        <p:spPr bwMode="auto">
          <a:xfrm flipH="1">
            <a:off x="4572000" y="6000505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68" name="167 - Έλλειψη"/>
          <p:cNvSpPr/>
          <p:nvPr/>
        </p:nvSpPr>
        <p:spPr bwMode="auto">
          <a:xfrm flipH="1">
            <a:off x="4724400" y="592430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70" name="169 - Εικόνα" descr="TP_tmp.b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6477000"/>
            <a:ext cx="201679" cy="201679"/>
          </a:xfrm>
          <a:prstGeom prst="rect">
            <a:avLst/>
          </a:prstGeom>
          <a:noFill/>
          <a:ln/>
          <a:effectLst/>
        </p:spPr>
      </p:pic>
      <p:cxnSp>
        <p:nvCxnSpPr>
          <p:cNvPr id="172" name="171 - Ευθεία γραμμή σύνδεσης"/>
          <p:cNvCxnSpPr>
            <a:stCxn id="122" idx="3"/>
            <a:endCxn id="154" idx="0"/>
          </p:cNvCxnSpPr>
          <p:nvPr/>
        </p:nvCxnSpPr>
        <p:spPr bwMode="auto">
          <a:xfrm>
            <a:off x="5570336" y="5593090"/>
            <a:ext cx="640345" cy="3059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3" name="172 - Ευθεία γραμμή σύνδεσης"/>
          <p:cNvCxnSpPr>
            <a:stCxn id="122" idx="5"/>
            <a:endCxn id="168" idx="0"/>
          </p:cNvCxnSpPr>
          <p:nvPr/>
        </p:nvCxnSpPr>
        <p:spPr bwMode="auto">
          <a:xfrm flipH="1">
            <a:off x="4838700" y="5593090"/>
            <a:ext cx="569992" cy="331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74" name="173 - Εικόνα" descr="TP_tmp.bmp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5562600"/>
            <a:ext cx="202185" cy="202185"/>
          </a:xfrm>
          <a:prstGeom prst="rect">
            <a:avLst/>
          </a:prstGeom>
          <a:noFill/>
          <a:ln/>
          <a:effectLst/>
        </p:spPr>
      </p:pic>
      <p:pic>
        <p:nvPicPr>
          <p:cNvPr id="175" name="174 - Εικόνα" descr="TP_tmp.bmp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33800" y="5943600"/>
            <a:ext cx="201679" cy="201679"/>
          </a:xfrm>
          <a:prstGeom prst="rect">
            <a:avLst/>
          </a:prstGeom>
          <a:noFill/>
          <a:ln/>
          <a:effectLst/>
        </p:spPr>
      </p:pic>
      <p:sp>
        <p:nvSpPr>
          <p:cNvPr id="182" name="AutoShape 43"/>
          <p:cNvSpPr>
            <a:spLocks noChangeArrowheads="1"/>
          </p:cNvSpPr>
          <p:nvPr/>
        </p:nvSpPr>
        <p:spPr bwMode="auto">
          <a:xfrm flipH="1">
            <a:off x="3595687" y="4703996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9" name="188 - Έλλειψη"/>
          <p:cNvSpPr/>
          <p:nvPr/>
        </p:nvSpPr>
        <p:spPr bwMode="auto">
          <a:xfrm flipH="1">
            <a:off x="3733800" y="634500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90" name="189 - Ευθεία γραμμή σύνδεσης"/>
          <p:cNvCxnSpPr>
            <a:stCxn id="189" idx="0"/>
            <a:endCxn id="130" idx="3"/>
          </p:cNvCxnSpPr>
          <p:nvPr/>
        </p:nvCxnSpPr>
        <p:spPr bwMode="auto">
          <a:xfrm flipH="1" flipV="1">
            <a:off x="3848100" y="6229105"/>
            <a:ext cx="0" cy="1158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203 - Ευθύγραμμο βέλος σύνδεσης"/>
          <p:cNvCxnSpPr/>
          <p:nvPr/>
        </p:nvCxnSpPr>
        <p:spPr bwMode="auto">
          <a:xfrm flipH="1">
            <a:off x="5181600" y="59436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5" name="204 - Εικόνα" descr="TP_tmp.bmp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6981" y="5943600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206" name="205 - Ευθύγραμμο βέλος σύνδεσης"/>
          <p:cNvCxnSpPr/>
          <p:nvPr/>
        </p:nvCxnSpPr>
        <p:spPr bwMode="auto">
          <a:xfrm flipH="1">
            <a:off x="6553581" y="59436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07" name="206 - Εικόνα" descr="TP_tmp.bmp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781" y="6248400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208" name="207 - Εικόνα" descr="TP_tmp.bmp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3289" y="6248400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209" name="208 - Ευθύγραμμο βέλος σύνδεσης"/>
          <p:cNvCxnSpPr/>
          <p:nvPr/>
        </p:nvCxnSpPr>
        <p:spPr bwMode="auto">
          <a:xfrm flipH="1">
            <a:off x="3505200" y="54102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0" name="209 - Ευθύγραμμο βέλος σύνδεσης"/>
          <p:cNvCxnSpPr/>
          <p:nvPr/>
        </p:nvCxnSpPr>
        <p:spPr bwMode="auto">
          <a:xfrm flipH="1">
            <a:off x="2133600" y="51054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11" name="210 - Εικόνα" descr="TP_tmp.bmp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80489" y="5410200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224" name="223 - Εικόνα" descr="TP_tmp.bmp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981" y="6400800"/>
            <a:ext cx="152019" cy="126176"/>
          </a:xfrm>
          <a:prstGeom prst="rect">
            <a:avLst/>
          </a:prstGeom>
          <a:noFill/>
          <a:ln/>
          <a:effectLst/>
        </p:spPr>
      </p:pic>
      <p:sp>
        <p:nvSpPr>
          <p:cNvPr id="233" name="232 - TextBox"/>
          <p:cNvSpPr txBox="1"/>
          <p:nvPr/>
        </p:nvSpPr>
        <p:spPr>
          <a:xfrm flipH="1">
            <a:off x="2322984" y="4355068"/>
            <a:ext cx="372218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</a:t>
            </a:r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4" name="233 - TextBox"/>
          <p:cNvSpPr txBox="1"/>
          <p:nvPr/>
        </p:nvSpPr>
        <p:spPr>
          <a:xfrm flipH="1">
            <a:off x="4688298" y="4812268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</a:t>
            </a:r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5" name="234 - TextBox"/>
          <p:cNvSpPr txBox="1"/>
          <p:nvPr/>
        </p:nvSpPr>
        <p:spPr>
          <a:xfrm flipH="1">
            <a:off x="5831298" y="5193268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</a:t>
            </a:r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41" name="140 - TextBox"/>
          <p:cNvSpPr txBox="1"/>
          <p:nvPr/>
        </p:nvSpPr>
        <p:spPr>
          <a:xfrm>
            <a:off x="6934200" y="5181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Συμμετρική της περίπτωσης </a:t>
            </a:r>
            <a:r>
              <a:rPr lang="en-US" dirty="0" smtClean="0"/>
              <a:t>LR</a:t>
            </a:r>
            <a:endParaRPr lang="el-GR" dirty="0"/>
          </a:p>
        </p:txBody>
      </p:sp>
      <p:pic>
        <p:nvPicPr>
          <p:cNvPr id="149" name="148 - Εικόνα" descr="TP_tmp.bmp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0" y="6477000"/>
            <a:ext cx="201174" cy="20117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763263" y="263543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5"/>
            <a:endCxn id="7" idx="0"/>
          </p:cNvCxnSpPr>
          <p:nvPr/>
        </p:nvCxnSpPr>
        <p:spPr bwMode="auto">
          <a:xfrm>
            <a:off x="2918946" y="2172176"/>
            <a:ext cx="996717" cy="4632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455671" y="3404581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5"/>
            <a:endCxn id="9" idx="0"/>
          </p:cNvCxnSpPr>
          <p:nvPr/>
        </p:nvCxnSpPr>
        <p:spPr bwMode="auto">
          <a:xfrm>
            <a:off x="1730226" y="2910840"/>
            <a:ext cx="877845" cy="4937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3"/>
            <a:endCxn id="16" idx="0"/>
          </p:cNvCxnSpPr>
          <p:nvPr/>
        </p:nvCxnSpPr>
        <p:spPr bwMode="auto">
          <a:xfrm flipH="1">
            <a:off x="1622463" y="2172176"/>
            <a:ext cx="1080957" cy="4785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470063" y="265067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cxnSp>
        <p:nvCxnSpPr>
          <p:cNvPr id="18" name="AutoShape 16"/>
          <p:cNvCxnSpPr>
            <a:cxnSpLocks noChangeShapeType="1"/>
            <a:stCxn id="74" idx="0"/>
            <a:endCxn id="16" idx="3"/>
          </p:cNvCxnSpPr>
          <p:nvPr/>
        </p:nvCxnSpPr>
        <p:spPr bwMode="auto">
          <a:xfrm flipV="1">
            <a:off x="1187637" y="2910840"/>
            <a:ext cx="327063" cy="4937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8"/>
          <p:cNvCxnSpPr>
            <a:cxnSpLocks noChangeShapeType="1"/>
            <a:stCxn id="99" idx="0"/>
            <a:endCxn id="9" idx="3"/>
          </p:cNvCxnSpPr>
          <p:nvPr/>
        </p:nvCxnSpPr>
        <p:spPr bwMode="auto">
          <a:xfrm flipV="1">
            <a:off x="2178237" y="3664744"/>
            <a:ext cx="322071" cy="595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658783" y="1912013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91405" y="3861781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9" idx="5"/>
          </p:cNvCxnSpPr>
          <p:nvPr/>
        </p:nvCxnSpPr>
        <p:spPr bwMode="auto">
          <a:xfrm flipH="1" flipV="1">
            <a:off x="2715834" y="3664744"/>
            <a:ext cx="9749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216837" y="1873437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357557" y="1343609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5913009" y="2133600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477000" y="2133600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780717" y="2647105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658797" y="3073825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780717" y="2907455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6963597" y="3073825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041067" y="2907455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760609" y="2647105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638689" y="3073825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760609" y="2907455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5943489" y="3073825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020959" y="2907455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4617720" y="1603772"/>
            <a:ext cx="1643754" cy="3143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21" idx="0"/>
            <a:endCxn id="27" idx="3"/>
          </p:cNvCxnSpPr>
          <p:nvPr/>
        </p:nvCxnSpPr>
        <p:spPr bwMode="auto">
          <a:xfrm flipV="1">
            <a:off x="2811183" y="1603772"/>
            <a:ext cx="1591011" cy="3082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3581400" y="1202877"/>
            <a:ext cx="738543" cy="369332"/>
          </a:xfrm>
          <a:prstGeom prst="rect">
            <a:avLst/>
          </a:prstGeom>
          <a:solidFill>
            <a:srgbClr val="FF99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4546665" y="2586145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3171951" y="3324809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370531" y="2586145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504131" y="2586145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6970731" y="1812477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2198580" y="1888677"/>
            <a:ext cx="417102" cy="369332"/>
          </a:xfrm>
          <a:prstGeom prst="rect">
            <a:avLst/>
          </a:prstGeom>
          <a:solidFill>
            <a:srgbClr val="FF99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111437" y="2650677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2438400" y="1202877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4189011" y="2574477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2782845" y="3336477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730437" y="2662345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828800" y="1912013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4997637" y="2586145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131237" y="2586145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600951" y="1824145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7</a:t>
            </a:r>
            <a:endParaRPr lang="el-GR" dirty="0"/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>
            <a:off x="1035237" y="3404581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90" name="AutoShape 43"/>
          <p:cNvSpPr>
            <a:spLocks noChangeArrowheads="1"/>
          </p:cNvSpPr>
          <p:nvPr/>
        </p:nvSpPr>
        <p:spPr bwMode="auto">
          <a:xfrm>
            <a:off x="1248597" y="388308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1" name="AutoShape 44"/>
          <p:cNvCxnSpPr>
            <a:cxnSpLocks noChangeShapeType="1"/>
            <a:stCxn id="90" idx="0"/>
            <a:endCxn id="74" idx="5"/>
          </p:cNvCxnSpPr>
          <p:nvPr/>
        </p:nvCxnSpPr>
        <p:spPr bwMode="auto">
          <a:xfrm flipH="1" flipV="1">
            <a:off x="1295400" y="3664744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AutoShape 49"/>
          <p:cNvSpPr>
            <a:spLocks noChangeArrowheads="1"/>
          </p:cNvSpPr>
          <p:nvPr/>
        </p:nvSpPr>
        <p:spPr bwMode="auto">
          <a:xfrm>
            <a:off x="882837" y="388308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3" name="AutoShape 50"/>
          <p:cNvCxnSpPr>
            <a:cxnSpLocks noChangeShapeType="1"/>
            <a:stCxn id="92" idx="0"/>
            <a:endCxn id="74" idx="3"/>
          </p:cNvCxnSpPr>
          <p:nvPr/>
        </p:nvCxnSpPr>
        <p:spPr bwMode="auto">
          <a:xfrm flipV="1">
            <a:off x="1004757" y="3664744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6" name="95 - TextBox"/>
          <p:cNvSpPr txBox="1"/>
          <p:nvPr/>
        </p:nvSpPr>
        <p:spPr>
          <a:xfrm>
            <a:off x="646131" y="3404581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7" name="96 - TextBox"/>
          <p:cNvSpPr txBox="1"/>
          <p:nvPr/>
        </p:nvSpPr>
        <p:spPr>
          <a:xfrm>
            <a:off x="265131" y="3416249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AutoShape 17"/>
          <p:cNvSpPr>
            <a:spLocks noChangeArrowheads="1"/>
          </p:cNvSpPr>
          <p:nvPr/>
        </p:nvSpPr>
        <p:spPr bwMode="auto">
          <a:xfrm>
            <a:off x="3626037" y="310787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18"/>
          <p:cNvCxnSpPr>
            <a:cxnSpLocks noChangeShapeType="1"/>
            <a:stCxn id="85" idx="0"/>
            <a:endCxn id="7" idx="3"/>
          </p:cNvCxnSpPr>
          <p:nvPr/>
        </p:nvCxnSpPr>
        <p:spPr bwMode="auto">
          <a:xfrm flipV="1">
            <a:off x="3747957" y="2895600"/>
            <a:ext cx="59943" cy="2122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9" name="AutoShape 20"/>
          <p:cNvSpPr>
            <a:spLocks noChangeArrowheads="1"/>
          </p:cNvSpPr>
          <p:nvPr/>
        </p:nvSpPr>
        <p:spPr bwMode="auto">
          <a:xfrm>
            <a:off x="4007037" y="310787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21"/>
          <p:cNvCxnSpPr>
            <a:cxnSpLocks noChangeShapeType="1"/>
            <a:stCxn id="89" idx="0"/>
            <a:endCxn id="7" idx="5"/>
          </p:cNvCxnSpPr>
          <p:nvPr/>
        </p:nvCxnSpPr>
        <p:spPr bwMode="auto">
          <a:xfrm flipH="1" flipV="1">
            <a:off x="4023426" y="2895600"/>
            <a:ext cx="105531" cy="2122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9" name="Oval 14"/>
          <p:cNvSpPr>
            <a:spLocks noChangeArrowheads="1"/>
          </p:cNvSpPr>
          <p:nvPr/>
        </p:nvSpPr>
        <p:spPr bwMode="auto">
          <a:xfrm>
            <a:off x="2025837" y="4260056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00" name="AutoShape 43"/>
          <p:cNvSpPr>
            <a:spLocks noChangeArrowheads="1"/>
          </p:cNvSpPr>
          <p:nvPr/>
        </p:nvSpPr>
        <p:spPr bwMode="auto">
          <a:xfrm>
            <a:off x="2239197" y="473855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1" name="AutoShape 44"/>
          <p:cNvCxnSpPr>
            <a:cxnSpLocks noChangeShapeType="1"/>
            <a:stCxn id="100" idx="0"/>
            <a:endCxn id="99" idx="5"/>
          </p:cNvCxnSpPr>
          <p:nvPr/>
        </p:nvCxnSpPr>
        <p:spPr bwMode="auto">
          <a:xfrm flipH="1" flipV="1">
            <a:off x="2286000" y="4520219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" name="AutoShape 49"/>
          <p:cNvSpPr>
            <a:spLocks noChangeArrowheads="1"/>
          </p:cNvSpPr>
          <p:nvPr/>
        </p:nvSpPr>
        <p:spPr bwMode="auto">
          <a:xfrm>
            <a:off x="1873437" y="473855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0"/>
          <p:cNvCxnSpPr>
            <a:cxnSpLocks noChangeShapeType="1"/>
            <a:stCxn id="102" idx="0"/>
            <a:endCxn id="99" idx="3"/>
          </p:cNvCxnSpPr>
          <p:nvPr/>
        </p:nvCxnSpPr>
        <p:spPr bwMode="auto">
          <a:xfrm flipV="1">
            <a:off x="1995357" y="4520219"/>
            <a:ext cx="75117" cy="21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5" name="104 - TextBox"/>
          <p:cNvSpPr txBox="1"/>
          <p:nvPr/>
        </p:nvSpPr>
        <p:spPr>
          <a:xfrm>
            <a:off x="1636731" y="4260056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1266951" y="4271724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8" name="107 - TextBox"/>
          <p:cNvSpPr txBox="1"/>
          <p:nvPr/>
        </p:nvSpPr>
        <p:spPr>
          <a:xfrm>
            <a:off x="3124200" y="1905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l-GR" b="1" dirty="0"/>
          </a:p>
        </p:txBody>
      </p:sp>
      <p:sp>
        <p:nvSpPr>
          <p:cNvPr id="109" name="108 - TextBox"/>
          <p:cNvSpPr txBox="1"/>
          <p:nvPr/>
        </p:nvSpPr>
        <p:spPr>
          <a:xfrm>
            <a:off x="1828800" y="259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10" name="109 - TextBox"/>
          <p:cNvSpPr txBox="1"/>
          <p:nvPr/>
        </p:nvSpPr>
        <p:spPr>
          <a:xfrm>
            <a:off x="2057400" y="3352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</a:t>
            </a:r>
            <a:endParaRPr lang="el-GR" b="1" dirty="0"/>
          </a:p>
        </p:txBody>
      </p:sp>
      <p:sp>
        <p:nvSpPr>
          <p:cNvPr id="111" name="110 - TextBox"/>
          <p:cNvSpPr txBox="1"/>
          <p:nvPr/>
        </p:nvSpPr>
        <p:spPr>
          <a:xfrm>
            <a:off x="3124200" y="4114800"/>
            <a:ext cx="6019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Έστω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ο χαμηλότερος πρόγονος του νέου κόμβου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που μόλις έχει εισαχθεί για τον οποίο</a:t>
            </a:r>
            <a:r>
              <a:rPr lang="en-US" dirty="0" smtClean="0"/>
              <a:t>            </a:t>
            </a:r>
            <a:r>
              <a:rPr lang="el-GR" dirty="0" smtClean="0"/>
              <a:t>        .</a:t>
            </a:r>
            <a:r>
              <a:rPr lang="en-US" dirty="0" smtClean="0"/>
              <a:t> </a:t>
            </a:r>
            <a:r>
              <a:rPr lang="el-GR" dirty="0" smtClean="0"/>
              <a:t>Τότε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2" name="111 - TextBox"/>
          <p:cNvSpPr txBox="1"/>
          <p:nvPr/>
        </p:nvSpPr>
        <p:spPr>
          <a:xfrm>
            <a:off x="2354094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l-GR" b="1" dirty="0"/>
          </a:p>
        </p:txBody>
      </p:sp>
      <p:pic>
        <p:nvPicPr>
          <p:cNvPr id="115" name="114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65904" y="4495800"/>
            <a:ext cx="1143501" cy="279014"/>
          </a:xfrm>
          <a:prstGeom prst="rect">
            <a:avLst/>
          </a:prstGeom>
          <a:noFill/>
          <a:ln/>
          <a:effectLst/>
        </p:spPr>
      </p:pic>
      <p:sp>
        <p:nvSpPr>
          <p:cNvPr id="117" name="116 - TextBox"/>
          <p:cNvSpPr txBox="1"/>
          <p:nvPr/>
        </p:nvSpPr>
        <p:spPr>
          <a:xfrm>
            <a:off x="762000" y="5562600"/>
            <a:ext cx="78486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l-GR" dirty="0" smtClean="0"/>
              <a:t>  Για κάθε πρόγονο </a:t>
            </a:r>
            <a:r>
              <a:rPr lang="en-US" b="1" dirty="0" smtClean="0"/>
              <a:t>v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στο μονοπάτι από τον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στον </a:t>
            </a:r>
            <a:r>
              <a:rPr lang="en-US" b="1" dirty="0" smtClean="0"/>
              <a:t>x</a:t>
            </a:r>
            <a:r>
              <a:rPr lang="el-GR" dirty="0" smtClean="0"/>
              <a:t>, πριν την </a:t>
            </a:r>
            <a:r>
              <a:rPr lang="en-US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l-GR" dirty="0" smtClean="0"/>
              <a:t>εισαγωγή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ισχύει</a:t>
            </a:r>
            <a:endParaRPr lang="el-GR" dirty="0"/>
          </a:p>
        </p:txBody>
      </p:sp>
      <p:sp>
        <p:nvSpPr>
          <p:cNvPr id="118" name="117 - TextBox"/>
          <p:cNvSpPr txBox="1"/>
          <p:nvPr/>
        </p:nvSpPr>
        <p:spPr>
          <a:xfrm>
            <a:off x="762000" y="5105400"/>
            <a:ext cx="3657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Πριν την εισαγωγή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ισχύει</a:t>
            </a:r>
            <a:endParaRPr lang="el-GR" dirty="0"/>
          </a:p>
        </p:txBody>
      </p:sp>
      <p:pic>
        <p:nvPicPr>
          <p:cNvPr id="120" name="11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3399" y="5181600"/>
            <a:ext cx="1143503" cy="279014"/>
          </a:xfrm>
          <a:prstGeom prst="rect">
            <a:avLst/>
          </a:prstGeom>
          <a:noFill/>
          <a:ln/>
          <a:effectLst/>
        </p:spPr>
      </p:pic>
      <p:pic>
        <p:nvPicPr>
          <p:cNvPr id="123" name="12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04110" y="5963761"/>
            <a:ext cx="1040880" cy="27888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381000" y="2438400"/>
            <a:ext cx="713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Κρίσιμος κόμβος</a:t>
            </a:r>
            <a:r>
              <a:rPr lang="en-US" dirty="0" smtClean="0"/>
              <a:t> :  </a:t>
            </a:r>
            <a:r>
              <a:rPr lang="el-GR" dirty="0" smtClean="0"/>
              <a:t>Ο χαμηλότερος πρόγονος </a:t>
            </a:r>
            <a:r>
              <a:rPr lang="en-US" b="1" dirty="0" smtClean="0"/>
              <a:t>z</a:t>
            </a:r>
            <a:r>
              <a:rPr lang="el-GR" dirty="0" smtClean="0"/>
              <a:t>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για τον οποίο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81000" y="1371600"/>
            <a:ext cx="60198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Έστω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ο κόμβος που μόλις έχει εισαχθεί</a:t>
            </a:r>
            <a:r>
              <a:rPr lang="en-US" dirty="0" smtClean="0"/>
              <a:t> </a:t>
            </a:r>
            <a:r>
              <a:rPr lang="el-GR" dirty="0" smtClean="0"/>
              <a:t>και έστω </a:t>
            </a:r>
            <a:r>
              <a:rPr lang="en-US" b="1" dirty="0" smtClean="0"/>
              <a:t>P</a:t>
            </a:r>
            <a:r>
              <a:rPr lang="en-US" dirty="0" smtClean="0"/>
              <a:t> </a:t>
            </a:r>
            <a:r>
              <a:rPr lang="el-GR" dirty="0" smtClean="0"/>
              <a:t>το μονοπάτι εισαγωγής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από τη ρίζα </a:t>
            </a:r>
            <a:endParaRPr lang="el-GR" dirty="0"/>
          </a:p>
        </p:txBody>
      </p:sp>
      <p:pic>
        <p:nvPicPr>
          <p:cNvPr id="11" name="10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67097" y="2514600"/>
            <a:ext cx="1143503" cy="279014"/>
          </a:xfrm>
          <a:prstGeom prst="rect">
            <a:avLst/>
          </a:prstGeom>
          <a:noFill/>
          <a:ln/>
          <a:effectLst/>
        </p:spPr>
      </p:pic>
      <p:sp>
        <p:nvSpPr>
          <p:cNvPr id="12" name="11 - TextBox"/>
          <p:cNvSpPr txBox="1"/>
          <p:nvPr/>
        </p:nvSpPr>
        <p:spPr>
          <a:xfrm>
            <a:off x="2498997" y="2831068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πριν την εισαγωγή</a:t>
            </a:r>
            <a:endParaRPr lang="el-GR" dirty="0"/>
          </a:p>
        </p:txBody>
      </p:sp>
      <p:sp>
        <p:nvSpPr>
          <p:cNvPr id="13" name="12 - Ισοσκελές τρίγωνο"/>
          <p:cNvSpPr/>
          <p:nvPr/>
        </p:nvSpPr>
        <p:spPr bwMode="auto">
          <a:xfrm flipH="1">
            <a:off x="6172200" y="914400"/>
            <a:ext cx="2495106" cy="12954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4" name="13 - Έλλειψη"/>
          <p:cNvSpPr/>
          <p:nvPr/>
        </p:nvSpPr>
        <p:spPr bwMode="auto">
          <a:xfrm flipH="1">
            <a:off x="7315200" y="8382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18 - Έλλειψη"/>
          <p:cNvSpPr/>
          <p:nvPr/>
        </p:nvSpPr>
        <p:spPr bwMode="auto">
          <a:xfrm flipH="1">
            <a:off x="7391400" y="1981200"/>
            <a:ext cx="228600" cy="208196"/>
          </a:xfrm>
          <a:prstGeom prst="ellipse">
            <a:avLst/>
          </a:prstGeom>
          <a:solidFill>
            <a:srgbClr val="FF6600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22 - Ελεύθερη σχεδίαση"/>
          <p:cNvSpPr/>
          <p:nvPr/>
        </p:nvSpPr>
        <p:spPr bwMode="auto">
          <a:xfrm>
            <a:off x="7315200" y="990600"/>
            <a:ext cx="228600" cy="1088065"/>
          </a:xfrm>
          <a:custGeom>
            <a:avLst/>
            <a:gdLst>
              <a:gd name="connsiteX0" fmla="*/ 359735 w 632637"/>
              <a:gd name="connsiteY0" fmla="*/ 0 h 1392865"/>
              <a:gd name="connsiteX1" fmla="*/ 40758 w 632637"/>
              <a:gd name="connsiteY1" fmla="*/ 223283 h 1392865"/>
              <a:gd name="connsiteX2" fmla="*/ 604284 w 632637"/>
              <a:gd name="connsiteY2" fmla="*/ 765544 h 1392865"/>
              <a:gd name="connsiteX3" fmla="*/ 210879 w 632637"/>
              <a:gd name="connsiteY3" fmla="*/ 1095153 h 1392865"/>
              <a:gd name="connsiteX4" fmla="*/ 444796 w 632637"/>
              <a:gd name="connsiteY4" fmla="*/ 1392865 h 1392865"/>
              <a:gd name="connsiteX5" fmla="*/ 444796 w 632637"/>
              <a:gd name="connsiteY5" fmla="*/ 1392865 h 139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637" h="1392865">
                <a:moveTo>
                  <a:pt x="359735" y="0"/>
                </a:moveTo>
                <a:cubicBezTo>
                  <a:pt x="179867" y="47846"/>
                  <a:pt x="0" y="95692"/>
                  <a:pt x="40758" y="223283"/>
                </a:cubicBezTo>
                <a:cubicBezTo>
                  <a:pt x="81516" y="350874"/>
                  <a:pt x="575931" y="620232"/>
                  <a:pt x="604284" y="765544"/>
                </a:cubicBezTo>
                <a:cubicBezTo>
                  <a:pt x="632637" y="910856"/>
                  <a:pt x="237460" y="990600"/>
                  <a:pt x="210879" y="1095153"/>
                </a:cubicBezTo>
                <a:cubicBezTo>
                  <a:pt x="184298" y="1199707"/>
                  <a:pt x="444796" y="1392865"/>
                  <a:pt x="444796" y="1392865"/>
                </a:cubicBezTo>
                <a:lnTo>
                  <a:pt x="444796" y="1392865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5" name="2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2057400"/>
            <a:ext cx="152400" cy="126492"/>
          </a:xfrm>
          <a:prstGeom prst="rect">
            <a:avLst/>
          </a:prstGeom>
          <a:noFill/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1676400"/>
            <a:ext cx="202692" cy="202692"/>
          </a:xfrm>
          <a:prstGeom prst="rect">
            <a:avLst/>
          </a:prstGeom>
          <a:noFill/>
        </p:spPr>
      </p:pic>
      <p:sp>
        <p:nvSpPr>
          <p:cNvPr id="28" name="27 - Έλλειψη"/>
          <p:cNvSpPr/>
          <p:nvPr/>
        </p:nvSpPr>
        <p:spPr bwMode="auto">
          <a:xfrm flipH="1">
            <a:off x="7391400" y="1371600"/>
            <a:ext cx="228600" cy="208196"/>
          </a:xfrm>
          <a:prstGeom prst="ellipse">
            <a:avLst/>
          </a:prstGeom>
          <a:solidFill>
            <a:srgbClr val="FF6600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" name="2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34458" y="1473707"/>
            <a:ext cx="126175" cy="126175"/>
          </a:xfrm>
          <a:prstGeom prst="rect">
            <a:avLst/>
          </a:prstGeom>
          <a:noFill/>
          <a:ln/>
          <a:effectLst/>
        </p:spPr>
      </p:pic>
      <p:sp>
        <p:nvSpPr>
          <p:cNvPr id="32" name="31 - TextBox"/>
          <p:cNvSpPr txBox="1"/>
          <p:nvPr/>
        </p:nvSpPr>
        <p:spPr>
          <a:xfrm>
            <a:off x="381000" y="3276600"/>
            <a:ext cx="81534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Πριν την εισαγωγή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ισχύει</a:t>
            </a:r>
            <a:r>
              <a:rPr lang="en-US" dirty="0" smtClean="0"/>
              <a:t>                    </a:t>
            </a:r>
            <a:r>
              <a:rPr lang="el-GR" dirty="0" smtClean="0"/>
              <a:t>για κάθε κόμβο </a:t>
            </a:r>
            <a:r>
              <a:rPr lang="en-US" b="1" dirty="0" smtClean="0"/>
              <a:t>v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b="1" dirty="0" smtClean="0"/>
              <a:t>P</a:t>
            </a:r>
            <a:r>
              <a:rPr lang="en-US" dirty="0" smtClean="0"/>
              <a:t>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l-GR" dirty="0" smtClean="0"/>
              <a:t>μικρότερο ύψος από τον </a:t>
            </a:r>
            <a:r>
              <a:rPr lang="en-US" b="1" dirty="0" smtClean="0"/>
              <a:t>z</a:t>
            </a:r>
            <a:endParaRPr lang="el-GR" b="1" dirty="0" smtClean="0"/>
          </a:p>
        </p:txBody>
      </p:sp>
      <p:pic>
        <p:nvPicPr>
          <p:cNvPr id="36" name="3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6200" y="3352799"/>
            <a:ext cx="1041806" cy="279136"/>
          </a:xfrm>
          <a:prstGeom prst="rect">
            <a:avLst/>
          </a:prstGeom>
          <a:noFill/>
          <a:ln/>
          <a:effectLst/>
        </p:spPr>
      </p:pic>
      <p:sp>
        <p:nvSpPr>
          <p:cNvPr id="37" name="36 - Ορθογώνιο"/>
          <p:cNvSpPr/>
          <p:nvPr/>
        </p:nvSpPr>
        <p:spPr>
          <a:xfrm>
            <a:off x="381000" y="4038600"/>
            <a:ext cx="76962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Ο κρίσιμος κόμβος μετά την εισαγωγή έχει </a:t>
            </a:r>
            <a:r>
              <a:rPr lang="en-US" dirty="0" smtClean="0"/>
              <a:t>            </a:t>
            </a:r>
            <a:r>
              <a:rPr lang="el-GR" dirty="0" smtClean="0"/>
              <a:t>ίσο με </a:t>
            </a:r>
            <a:r>
              <a:rPr lang="el-GR" b="1" dirty="0" smtClean="0"/>
              <a:t>0</a:t>
            </a:r>
            <a:r>
              <a:rPr lang="el-GR" dirty="0" smtClean="0"/>
              <a:t> ή </a:t>
            </a:r>
            <a:r>
              <a:rPr lang="el-GR" b="1" dirty="0" smtClean="0"/>
              <a:t>+2</a:t>
            </a:r>
            <a:r>
              <a:rPr lang="el-GR" dirty="0" smtClean="0"/>
              <a:t> ή </a:t>
            </a:r>
            <a:r>
              <a:rPr lang="el-GR" b="1" dirty="0" smtClean="0"/>
              <a:t>-2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39" name="38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9244" y="4140585"/>
            <a:ext cx="559556" cy="279015"/>
          </a:xfrm>
          <a:prstGeom prst="rect">
            <a:avLst/>
          </a:prstGeom>
          <a:noFill/>
          <a:ln/>
          <a:effectLst/>
        </p:spPr>
      </p:pic>
      <p:sp>
        <p:nvSpPr>
          <p:cNvPr id="40" name="39 - Ορθογώνιο"/>
          <p:cNvSpPr/>
          <p:nvPr/>
        </p:nvSpPr>
        <p:spPr>
          <a:xfrm>
            <a:off x="381000" y="5181600"/>
            <a:ext cx="84582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Άρα για κάθε κόμβο </a:t>
            </a:r>
            <a:r>
              <a:rPr lang="en-US" b="1" dirty="0" smtClean="0"/>
              <a:t>v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b="1" dirty="0" smtClean="0"/>
              <a:t>P</a:t>
            </a:r>
            <a:r>
              <a:rPr lang="en-US" dirty="0" smtClean="0"/>
              <a:t> </a:t>
            </a:r>
            <a:r>
              <a:rPr lang="el-GR" dirty="0" smtClean="0"/>
              <a:t>με μεγαλύτερο ύψος από τον </a:t>
            </a:r>
            <a:r>
              <a:rPr lang="en-US" b="1" dirty="0" smtClean="0"/>
              <a:t>z</a:t>
            </a:r>
            <a:r>
              <a:rPr lang="el-GR" dirty="0" smtClean="0"/>
              <a:t> το            δεν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   αλλάζει μετά την εισαγωγή (και την απλή ή διπλή περιστροφή αν χρειαστεί)</a:t>
            </a:r>
            <a:endParaRPr lang="el-GR" dirty="0"/>
          </a:p>
        </p:txBody>
      </p:sp>
      <p:sp>
        <p:nvSpPr>
          <p:cNvPr id="41" name="40 - Ορθογώνιο"/>
          <p:cNvSpPr/>
          <p:nvPr/>
        </p:nvSpPr>
        <p:spPr>
          <a:xfrm>
            <a:off x="381000" y="4453195"/>
            <a:ext cx="84582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l-GR" dirty="0" smtClean="0"/>
              <a:t>  Μετά την εισαγωγή (και την απλή ή διπλή περιστροφή αν χρειαστεί) το ύψος  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   του κρίσιμου κόμβου δεν αλλάζει</a:t>
            </a:r>
            <a:endParaRPr lang="el-GR" dirty="0"/>
          </a:p>
        </p:txBody>
      </p:sp>
      <p:pic>
        <p:nvPicPr>
          <p:cNvPr id="43" name="4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10400" y="5283599"/>
            <a:ext cx="559528" cy="279001"/>
          </a:xfrm>
          <a:prstGeom prst="rect">
            <a:avLst/>
          </a:prstGeom>
          <a:noFill/>
          <a:ln/>
          <a:effectLst/>
        </p:spPr>
      </p:pic>
      <p:sp>
        <p:nvSpPr>
          <p:cNvPr id="44" name="43 - TextBox"/>
          <p:cNvSpPr txBox="1"/>
          <p:nvPr/>
        </p:nvSpPr>
        <p:spPr>
          <a:xfrm>
            <a:off x="304800" y="6096000"/>
            <a:ext cx="8534400" cy="70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Καταλήγουμε στο συμπέρασμα ότι μια απλή ή μια διπλή περιστροφή αρκεί για να αποκαταστήσει την ισορροπία του δένδρου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81000" y="914400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εισαγωγή</a:t>
            </a:r>
            <a:endParaRPr lang="el-GR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381000" y="2438400"/>
            <a:ext cx="713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Κρίσιμος κόμβος</a:t>
            </a:r>
            <a:r>
              <a:rPr lang="en-US" dirty="0" smtClean="0"/>
              <a:t> :  </a:t>
            </a:r>
            <a:r>
              <a:rPr lang="el-GR" dirty="0" smtClean="0"/>
              <a:t>Ο χαμηλότερος πρόγονος </a:t>
            </a:r>
            <a:r>
              <a:rPr lang="en-US" b="1" dirty="0" smtClean="0"/>
              <a:t>z</a:t>
            </a:r>
            <a:r>
              <a:rPr lang="el-GR" dirty="0" smtClean="0"/>
              <a:t>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για τον οποίο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81000" y="1371600"/>
            <a:ext cx="60198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Έστω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ο κόμβος που μόλις έχει εισαχθεί</a:t>
            </a:r>
            <a:r>
              <a:rPr lang="en-US" dirty="0" smtClean="0"/>
              <a:t> </a:t>
            </a:r>
            <a:r>
              <a:rPr lang="el-GR" dirty="0" smtClean="0"/>
              <a:t>και έστω </a:t>
            </a:r>
            <a:r>
              <a:rPr lang="en-US" b="1" dirty="0" smtClean="0"/>
              <a:t>P</a:t>
            </a:r>
            <a:r>
              <a:rPr lang="en-US" dirty="0" smtClean="0"/>
              <a:t> </a:t>
            </a:r>
            <a:r>
              <a:rPr lang="el-GR" dirty="0" smtClean="0"/>
              <a:t>το μονοπάτι εισαγωγής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από τη ρίζα </a:t>
            </a:r>
            <a:endParaRPr lang="el-GR" dirty="0"/>
          </a:p>
        </p:txBody>
      </p:sp>
      <p:pic>
        <p:nvPicPr>
          <p:cNvPr id="11" name="10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67097" y="2514600"/>
            <a:ext cx="1143503" cy="279014"/>
          </a:xfrm>
          <a:prstGeom prst="rect">
            <a:avLst/>
          </a:prstGeom>
          <a:noFill/>
          <a:ln/>
          <a:effectLst/>
        </p:spPr>
      </p:pic>
      <p:sp>
        <p:nvSpPr>
          <p:cNvPr id="12" name="11 - TextBox"/>
          <p:cNvSpPr txBox="1"/>
          <p:nvPr/>
        </p:nvSpPr>
        <p:spPr>
          <a:xfrm>
            <a:off x="2498997" y="2831068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πριν την εισαγωγή</a:t>
            </a:r>
            <a:endParaRPr lang="el-GR" dirty="0"/>
          </a:p>
        </p:txBody>
      </p:sp>
      <p:sp>
        <p:nvSpPr>
          <p:cNvPr id="13" name="12 - Ισοσκελές τρίγωνο"/>
          <p:cNvSpPr/>
          <p:nvPr/>
        </p:nvSpPr>
        <p:spPr bwMode="auto">
          <a:xfrm flipH="1">
            <a:off x="6172200" y="914400"/>
            <a:ext cx="2495106" cy="12954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4" name="13 - Έλλειψη"/>
          <p:cNvSpPr/>
          <p:nvPr/>
        </p:nvSpPr>
        <p:spPr bwMode="auto">
          <a:xfrm flipH="1">
            <a:off x="7315200" y="8382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18 - Έλλειψη"/>
          <p:cNvSpPr/>
          <p:nvPr/>
        </p:nvSpPr>
        <p:spPr bwMode="auto">
          <a:xfrm flipH="1">
            <a:off x="7391400" y="1981200"/>
            <a:ext cx="228600" cy="208196"/>
          </a:xfrm>
          <a:prstGeom prst="ellipse">
            <a:avLst/>
          </a:prstGeom>
          <a:solidFill>
            <a:srgbClr val="FF6600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22 - Ελεύθερη σχεδίαση"/>
          <p:cNvSpPr/>
          <p:nvPr/>
        </p:nvSpPr>
        <p:spPr bwMode="auto">
          <a:xfrm>
            <a:off x="7315200" y="990600"/>
            <a:ext cx="228600" cy="1088065"/>
          </a:xfrm>
          <a:custGeom>
            <a:avLst/>
            <a:gdLst>
              <a:gd name="connsiteX0" fmla="*/ 359735 w 632637"/>
              <a:gd name="connsiteY0" fmla="*/ 0 h 1392865"/>
              <a:gd name="connsiteX1" fmla="*/ 40758 w 632637"/>
              <a:gd name="connsiteY1" fmla="*/ 223283 h 1392865"/>
              <a:gd name="connsiteX2" fmla="*/ 604284 w 632637"/>
              <a:gd name="connsiteY2" fmla="*/ 765544 h 1392865"/>
              <a:gd name="connsiteX3" fmla="*/ 210879 w 632637"/>
              <a:gd name="connsiteY3" fmla="*/ 1095153 h 1392865"/>
              <a:gd name="connsiteX4" fmla="*/ 444796 w 632637"/>
              <a:gd name="connsiteY4" fmla="*/ 1392865 h 1392865"/>
              <a:gd name="connsiteX5" fmla="*/ 444796 w 632637"/>
              <a:gd name="connsiteY5" fmla="*/ 1392865 h 139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637" h="1392865">
                <a:moveTo>
                  <a:pt x="359735" y="0"/>
                </a:moveTo>
                <a:cubicBezTo>
                  <a:pt x="179867" y="47846"/>
                  <a:pt x="0" y="95692"/>
                  <a:pt x="40758" y="223283"/>
                </a:cubicBezTo>
                <a:cubicBezTo>
                  <a:pt x="81516" y="350874"/>
                  <a:pt x="575931" y="620232"/>
                  <a:pt x="604284" y="765544"/>
                </a:cubicBezTo>
                <a:cubicBezTo>
                  <a:pt x="632637" y="910856"/>
                  <a:pt x="237460" y="990600"/>
                  <a:pt x="210879" y="1095153"/>
                </a:cubicBezTo>
                <a:cubicBezTo>
                  <a:pt x="184298" y="1199707"/>
                  <a:pt x="444796" y="1392865"/>
                  <a:pt x="444796" y="1392865"/>
                </a:cubicBezTo>
                <a:lnTo>
                  <a:pt x="444796" y="1392865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5" name="2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2057400"/>
            <a:ext cx="152400" cy="126492"/>
          </a:xfrm>
          <a:prstGeom prst="rect">
            <a:avLst/>
          </a:prstGeom>
          <a:noFill/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1676400"/>
            <a:ext cx="202692" cy="202692"/>
          </a:xfrm>
          <a:prstGeom prst="rect">
            <a:avLst/>
          </a:prstGeom>
          <a:noFill/>
        </p:spPr>
      </p:pic>
      <p:sp>
        <p:nvSpPr>
          <p:cNvPr id="28" name="27 - Έλλειψη"/>
          <p:cNvSpPr/>
          <p:nvPr/>
        </p:nvSpPr>
        <p:spPr bwMode="auto">
          <a:xfrm flipH="1">
            <a:off x="7391400" y="1371600"/>
            <a:ext cx="228600" cy="208196"/>
          </a:xfrm>
          <a:prstGeom prst="ellipse">
            <a:avLst/>
          </a:prstGeom>
          <a:solidFill>
            <a:srgbClr val="FF6600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" name="2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34458" y="1473707"/>
            <a:ext cx="126175" cy="126175"/>
          </a:xfrm>
          <a:prstGeom prst="rect">
            <a:avLst/>
          </a:prstGeom>
          <a:noFill/>
          <a:ln/>
          <a:effectLst/>
        </p:spPr>
      </p:pic>
      <p:sp>
        <p:nvSpPr>
          <p:cNvPr id="41" name="40 - Ορθογώνιο"/>
          <p:cNvSpPr/>
          <p:nvPr/>
        </p:nvSpPr>
        <p:spPr>
          <a:xfrm>
            <a:off x="381000" y="3276600"/>
            <a:ext cx="8458200" cy="352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el-GR" dirty="0" smtClean="0"/>
              <a:t> Εάν γίνει περιστροφή, αυτή σχετίζεται με τον κρίσιμο</a:t>
            </a:r>
            <a:r>
              <a:rPr lang="en-US" dirty="0" smtClean="0"/>
              <a:t> </a:t>
            </a:r>
            <a:r>
              <a:rPr lang="el-GR" dirty="0" smtClean="0"/>
              <a:t>κόμβο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και μπορεί να είναι:</a:t>
            </a:r>
          </a:p>
          <a:p>
            <a:pPr algn="just">
              <a:lnSpc>
                <a:spcPts val="2700"/>
              </a:lnSpc>
            </a:pPr>
            <a:r>
              <a:rPr lang="el-GR" dirty="0" smtClean="0"/>
              <a:t>• </a:t>
            </a:r>
            <a:r>
              <a:rPr lang="en-US" dirty="0" smtClean="0"/>
              <a:t>M</a:t>
            </a:r>
            <a:r>
              <a:rPr lang="el-GR" dirty="0" smtClean="0"/>
              <a:t>ια απλή περιστροφή μεταξύ του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και του κόμβου-παιδιού του</a:t>
            </a:r>
            <a:r>
              <a:rPr lang="en-US" dirty="0" smtClean="0"/>
              <a:t> </a:t>
            </a:r>
            <a:r>
              <a:rPr lang="en-US" b="1" dirty="0" smtClean="0"/>
              <a:t>y</a:t>
            </a:r>
            <a:r>
              <a:rPr lang="el-GR" dirty="0" smtClean="0"/>
              <a:t> στο </a:t>
            </a:r>
            <a:endParaRPr lang="en-US" dirty="0" smtClean="0"/>
          </a:p>
          <a:p>
            <a:pPr algn="just">
              <a:lnSpc>
                <a:spcPts val="2700"/>
              </a:lnSpc>
            </a:pPr>
            <a:r>
              <a:rPr lang="en-US" dirty="0" smtClean="0"/>
              <a:t>  </a:t>
            </a:r>
            <a:r>
              <a:rPr lang="el-GR" dirty="0" smtClean="0"/>
              <a:t>μονοπάτι</a:t>
            </a:r>
            <a:r>
              <a:rPr lang="en-US" dirty="0" smtClean="0"/>
              <a:t> </a:t>
            </a:r>
            <a:r>
              <a:rPr lang="el-GR" dirty="0" smtClean="0"/>
              <a:t>που ακολουθήθηκε για την εισαγωγή</a:t>
            </a:r>
          </a:p>
          <a:p>
            <a:pPr algn="just">
              <a:lnSpc>
                <a:spcPts val="2700"/>
              </a:lnSpc>
            </a:pPr>
            <a:r>
              <a:rPr lang="el-GR" dirty="0" smtClean="0"/>
              <a:t>• </a:t>
            </a:r>
            <a:r>
              <a:rPr lang="en-US" dirty="0" smtClean="0"/>
              <a:t>M</a:t>
            </a:r>
            <a:r>
              <a:rPr lang="el-GR" dirty="0" smtClean="0"/>
              <a:t>ια διπλή περιστροφή μεταξύ του κρίσιμου</a:t>
            </a:r>
            <a:r>
              <a:rPr lang="en-US" dirty="0" smtClean="0"/>
              <a:t> </a:t>
            </a:r>
            <a:r>
              <a:rPr lang="el-GR" dirty="0" smtClean="0"/>
              <a:t>κόμβου</a:t>
            </a:r>
            <a:r>
              <a:rPr lang="en-US" dirty="0" smtClean="0"/>
              <a:t> </a:t>
            </a:r>
            <a:r>
              <a:rPr lang="en-US" b="1" dirty="0" smtClean="0"/>
              <a:t>z</a:t>
            </a:r>
            <a:r>
              <a:rPr lang="el-GR" dirty="0" smtClean="0"/>
              <a:t>, του κόμβου-παιδιού </a:t>
            </a:r>
            <a:endParaRPr lang="en-US" dirty="0" smtClean="0"/>
          </a:p>
          <a:p>
            <a:pPr algn="just">
              <a:lnSpc>
                <a:spcPts val="2700"/>
              </a:lnSpc>
            </a:pPr>
            <a:r>
              <a:rPr lang="en-US" dirty="0" smtClean="0"/>
              <a:t>  </a:t>
            </a:r>
            <a:r>
              <a:rPr lang="el-GR" dirty="0" smtClean="0"/>
              <a:t>του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και του κόμβου-εγγονού του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r>
              <a:rPr lang="el-GR" dirty="0" smtClean="0"/>
              <a:t> στο μονοπάτι για την εισαγωγή</a:t>
            </a:r>
            <a:endParaRPr lang="en-US" dirty="0" smtClean="0"/>
          </a:p>
          <a:p>
            <a:pPr algn="just">
              <a:lnSpc>
                <a:spcPts val="2700"/>
              </a:lnSpc>
            </a:pPr>
            <a:endParaRPr lang="en-US" dirty="0" smtClean="0"/>
          </a:p>
          <a:p>
            <a:pPr algn="just">
              <a:lnSpc>
                <a:spcPts val="2700"/>
              </a:lnSpc>
            </a:pPr>
            <a:r>
              <a:rPr lang="el-GR" dirty="0" smtClean="0"/>
              <a:t>Καθώς ο αλγόριθμος κατεβαίνει προς το ζητούμενο</a:t>
            </a:r>
            <a:r>
              <a:rPr lang="en-US" dirty="0" smtClean="0"/>
              <a:t> </a:t>
            </a:r>
            <a:r>
              <a:rPr lang="el-GR" dirty="0" smtClean="0"/>
              <a:t>φύλλο, αρκεί να θυμάται μόνο τον τελευταίο κρίσιμο</a:t>
            </a:r>
            <a:r>
              <a:rPr lang="en-US" dirty="0" smtClean="0"/>
              <a:t> </a:t>
            </a:r>
            <a:r>
              <a:rPr lang="el-GR" dirty="0" smtClean="0"/>
              <a:t>κόμβο </a:t>
            </a:r>
            <a:r>
              <a:rPr lang="en-US" b="1" dirty="0" smtClean="0"/>
              <a:t>z</a:t>
            </a:r>
            <a:r>
              <a:rPr lang="el-GR" dirty="0" smtClean="0"/>
              <a:t>. Μετά την εισαγωγή, ξεκινώντας από τον κρίσιμο</a:t>
            </a:r>
            <a:r>
              <a:rPr lang="en-US" dirty="0" smtClean="0"/>
              <a:t> </a:t>
            </a:r>
            <a:r>
              <a:rPr lang="el-GR" dirty="0" smtClean="0"/>
              <a:t>κόμβο ακολουθεί και πάλι το ίδιο μονοπάτι προς τον κόμβο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που εισήχθη και διορθώνει τα </a:t>
            </a:r>
            <a:r>
              <a:rPr lang="el-GR" b="1" dirty="0" smtClean="0"/>
              <a:t>b</a:t>
            </a:r>
            <a:r>
              <a:rPr lang="en-US" b="1" dirty="0" smtClean="0"/>
              <a:t>f</a:t>
            </a:r>
            <a:r>
              <a:rPr lang="el-GR" dirty="0" smtClean="0"/>
              <a:t>.</a:t>
            </a:r>
            <a:r>
              <a:rPr lang="en-US" dirty="0" smtClean="0"/>
              <a:t> T</a:t>
            </a:r>
            <a:r>
              <a:rPr lang="el-GR" dirty="0" smtClean="0"/>
              <a:t>έλος, αν χρειάζεται κάνει τις περιστροφές.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67" name="AutoShape 43"/>
          <p:cNvSpPr>
            <a:spLocks noChangeArrowheads="1"/>
          </p:cNvSpPr>
          <p:nvPr/>
        </p:nvSpPr>
        <p:spPr bwMode="auto">
          <a:xfrm>
            <a:off x="4038600" y="2819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4" name="AutoShape 44"/>
          <p:cNvCxnSpPr>
            <a:cxnSpLocks noChangeShapeType="1"/>
            <a:stCxn id="67" idx="0"/>
            <a:endCxn id="76" idx="5"/>
          </p:cNvCxnSpPr>
          <p:nvPr/>
        </p:nvCxnSpPr>
        <p:spPr bwMode="auto">
          <a:xfrm flipH="1" flipV="1">
            <a:off x="4123989" y="2622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9" name="AutoShape 49"/>
          <p:cNvSpPr>
            <a:spLocks noChangeArrowheads="1"/>
          </p:cNvSpPr>
          <p:nvPr/>
        </p:nvSpPr>
        <p:spPr bwMode="auto">
          <a:xfrm>
            <a:off x="3741906" y="2819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79" idx="0"/>
            <a:endCxn id="76" idx="3"/>
          </p:cNvCxnSpPr>
          <p:nvPr/>
        </p:nvCxnSpPr>
        <p:spPr bwMode="auto">
          <a:xfrm flipV="1">
            <a:off x="3863826" y="2622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3420894" y="2286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3048000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Βέλος προς τα κάτω"/>
          <p:cNvSpPr/>
          <p:nvPr/>
        </p:nvSpPr>
        <p:spPr bwMode="auto">
          <a:xfrm rot="10800000">
            <a:off x="4038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 bwMode="auto">
          <a:xfrm>
            <a:off x="1828800" y="3352800"/>
            <a:ext cx="1371600" cy="381000"/>
          </a:xfrm>
          <a:prstGeom prst="rect">
            <a:avLst/>
          </a:prstGeom>
          <a:solidFill>
            <a:srgbClr val="FFFF9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Ισορροπημένα Δένδρα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4100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101" name="13 - TextBox"/>
          <p:cNvSpPr txBox="1">
            <a:spLocks noChangeArrowheads="1"/>
          </p:cNvSpPr>
          <p:nvPr/>
        </p:nvSpPr>
        <p:spPr bwMode="auto">
          <a:xfrm>
            <a:off x="1600200" y="2286000"/>
            <a:ext cx="34595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Τυχαιοποιημένα δένδρα</a:t>
            </a:r>
            <a:endParaRPr lang="en-US" dirty="0"/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Αρθρωτά δένδρα (</a:t>
            </a:r>
            <a:r>
              <a:rPr lang="en-US" dirty="0" smtClean="0"/>
              <a:t>splay trees)</a:t>
            </a:r>
            <a:endParaRPr lang="el-GR" baseline="30000" dirty="0" smtClean="0"/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Δένδρα </a:t>
            </a:r>
            <a:r>
              <a:rPr lang="en-US" dirty="0" smtClean="0"/>
              <a:t>AVL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Κοκκινόμαυρα δένδρα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l-GR" dirty="0" smtClean="0"/>
              <a:t>  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l-GR" dirty="0" smtClean="0"/>
              <a:t> δένδρα</a:t>
            </a:r>
            <a:endParaRPr lang="el-GR" dirty="0"/>
          </a:p>
        </p:txBody>
      </p:sp>
      <p:sp>
        <p:nvSpPr>
          <p:cNvPr id="4102" name="14 - TextBox"/>
          <p:cNvSpPr txBox="1">
            <a:spLocks noChangeArrowheads="1"/>
          </p:cNvSpPr>
          <p:nvPr/>
        </p:nvSpPr>
        <p:spPr bwMode="auto">
          <a:xfrm>
            <a:off x="457200" y="1600200"/>
            <a:ext cx="4243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Μερικοί τύποι ισορροπημένων δένδρων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28600" y="5334000"/>
            <a:ext cx="867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Όλα τα παραπάνω χρησιμοποιούν περιστροφές για να παραμείνουν ισορροπημένα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67" name="AutoShape 43"/>
          <p:cNvSpPr>
            <a:spLocks noChangeArrowheads="1"/>
          </p:cNvSpPr>
          <p:nvPr/>
        </p:nvSpPr>
        <p:spPr bwMode="auto">
          <a:xfrm>
            <a:off x="4038600" y="2819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4" name="AutoShape 44"/>
          <p:cNvCxnSpPr>
            <a:cxnSpLocks noChangeShapeType="1"/>
            <a:stCxn id="67" idx="0"/>
            <a:endCxn id="76" idx="5"/>
          </p:cNvCxnSpPr>
          <p:nvPr/>
        </p:nvCxnSpPr>
        <p:spPr bwMode="auto">
          <a:xfrm flipH="1" flipV="1">
            <a:off x="4123989" y="2622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3406626" y="2622363"/>
            <a:ext cx="5018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3420894" y="2286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3048000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" name="AutoShape 43"/>
          <p:cNvSpPr>
            <a:spLocks noChangeArrowheads="1"/>
          </p:cNvSpPr>
          <p:nvPr/>
        </p:nvSpPr>
        <p:spPr bwMode="auto">
          <a:xfrm>
            <a:off x="3429000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12" idx="0"/>
            <a:endCxn id="14" idx="5"/>
          </p:cNvCxnSpPr>
          <p:nvPr/>
        </p:nvCxnSpPr>
        <p:spPr bwMode="auto">
          <a:xfrm flipH="1" flipV="1">
            <a:off x="3514389" y="34910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2542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5" name="AutoShape 49"/>
          <p:cNvSpPr>
            <a:spLocks noChangeArrowheads="1"/>
          </p:cNvSpPr>
          <p:nvPr/>
        </p:nvSpPr>
        <p:spPr bwMode="auto">
          <a:xfrm>
            <a:off x="3132306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15" idx="0"/>
            <a:endCxn id="14" idx="3"/>
          </p:cNvCxnSpPr>
          <p:nvPr/>
        </p:nvCxnSpPr>
        <p:spPr bwMode="auto">
          <a:xfrm flipV="1">
            <a:off x="3254226" y="34910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2811294" y="31546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4384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0" name="19 - Βέλος προς τα κάτω"/>
          <p:cNvSpPr/>
          <p:nvPr/>
        </p:nvSpPr>
        <p:spPr bwMode="auto">
          <a:xfrm rot="10800000">
            <a:off x="4343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21" idx="0"/>
            <a:endCxn id="76" idx="5"/>
          </p:cNvCxnSpPr>
          <p:nvPr/>
        </p:nvCxnSpPr>
        <p:spPr bwMode="auto">
          <a:xfrm flipH="1" flipV="1">
            <a:off x="4123989" y="2622363"/>
            <a:ext cx="63899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3406626" y="2622363"/>
            <a:ext cx="5018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3420894" y="2286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3048000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" name="AutoShape 43"/>
          <p:cNvSpPr>
            <a:spLocks noChangeArrowheads="1"/>
          </p:cNvSpPr>
          <p:nvPr/>
        </p:nvSpPr>
        <p:spPr bwMode="auto">
          <a:xfrm>
            <a:off x="3429000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12" idx="0"/>
            <a:endCxn id="14" idx="5"/>
          </p:cNvCxnSpPr>
          <p:nvPr/>
        </p:nvCxnSpPr>
        <p:spPr bwMode="auto">
          <a:xfrm flipH="1" flipV="1">
            <a:off x="3514389" y="34910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2542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5" name="AutoShape 49"/>
          <p:cNvSpPr>
            <a:spLocks noChangeArrowheads="1"/>
          </p:cNvSpPr>
          <p:nvPr/>
        </p:nvSpPr>
        <p:spPr bwMode="auto">
          <a:xfrm>
            <a:off x="3132306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15" idx="0"/>
            <a:endCxn id="14" idx="3"/>
          </p:cNvCxnSpPr>
          <p:nvPr/>
        </p:nvCxnSpPr>
        <p:spPr bwMode="auto">
          <a:xfrm flipV="1">
            <a:off x="3254226" y="34910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2811294" y="31546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4384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4785360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44"/>
          <p:cNvCxnSpPr>
            <a:cxnSpLocks noChangeShapeType="1"/>
            <a:stCxn id="19" idx="0"/>
            <a:endCxn id="21" idx="5"/>
          </p:cNvCxnSpPr>
          <p:nvPr/>
        </p:nvCxnSpPr>
        <p:spPr bwMode="auto">
          <a:xfrm flipH="1" flipV="1">
            <a:off x="4870749" y="34910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461058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49"/>
          <p:cNvSpPr>
            <a:spLocks noChangeArrowheads="1"/>
          </p:cNvSpPr>
          <p:nvPr/>
        </p:nvSpPr>
        <p:spPr bwMode="auto">
          <a:xfrm>
            <a:off x="4488666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50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4610586" y="34910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23 - TextBox"/>
          <p:cNvSpPr txBox="1"/>
          <p:nvPr/>
        </p:nvSpPr>
        <p:spPr>
          <a:xfrm>
            <a:off x="5402094" y="31546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50292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7" name="26 - Βέλος προς τα κάτω"/>
          <p:cNvSpPr/>
          <p:nvPr/>
        </p:nvSpPr>
        <p:spPr bwMode="auto">
          <a:xfrm rot="10800000">
            <a:off x="4648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21" idx="0"/>
            <a:endCxn id="76" idx="5"/>
          </p:cNvCxnSpPr>
          <p:nvPr/>
        </p:nvCxnSpPr>
        <p:spPr bwMode="auto">
          <a:xfrm flipH="1" flipV="1">
            <a:off x="4123989" y="2622363"/>
            <a:ext cx="63899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3406626" y="2622363"/>
            <a:ext cx="5018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3420894" y="2286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3048000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" name="AutoShape 43"/>
          <p:cNvSpPr>
            <a:spLocks noChangeArrowheads="1"/>
          </p:cNvSpPr>
          <p:nvPr/>
        </p:nvSpPr>
        <p:spPr bwMode="auto">
          <a:xfrm>
            <a:off x="3429000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12" idx="0"/>
            <a:endCxn id="14" idx="5"/>
          </p:cNvCxnSpPr>
          <p:nvPr/>
        </p:nvCxnSpPr>
        <p:spPr bwMode="auto">
          <a:xfrm flipH="1" flipV="1">
            <a:off x="3514389" y="34910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2542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28" idx="0"/>
            <a:endCxn id="14" idx="3"/>
          </p:cNvCxnSpPr>
          <p:nvPr/>
        </p:nvCxnSpPr>
        <p:spPr bwMode="auto">
          <a:xfrm flipV="1">
            <a:off x="2949426" y="3491043"/>
            <a:ext cx="349437" cy="730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2811294" y="315468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4384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4785360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44"/>
          <p:cNvCxnSpPr>
            <a:cxnSpLocks noChangeShapeType="1"/>
            <a:stCxn id="19" idx="0"/>
            <a:endCxn id="21" idx="5"/>
          </p:cNvCxnSpPr>
          <p:nvPr/>
        </p:nvCxnSpPr>
        <p:spPr bwMode="auto">
          <a:xfrm flipH="1" flipV="1">
            <a:off x="4870749" y="34910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461058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49"/>
          <p:cNvSpPr>
            <a:spLocks noChangeArrowheads="1"/>
          </p:cNvSpPr>
          <p:nvPr/>
        </p:nvSpPr>
        <p:spPr bwMode="auto">
          <a:xfrm>
            <a:off x="4488666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50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4610586" y="34910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23 - TextBox"/>
          <p:cNvSpPr txBox="1"/>
          <p:nvPr/>
        </p:nvSpPr>
        <p:spPr>
          <a:xfrm>
            <a:off x="5402094" y="31546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50292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6" name="AutoShape 43"/>
          <p:cNvSpPr>
            <a:spLocks noChangeArrowheads="1"/>
          </p:cNvSpPr>
          <p:nvPr/>
        </p:nvSpPr>
        <p:spPr bwMode="auto">
          <a:xfrm>
            <a:off x="297180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7" name="AutoShape 44"/>
          <p:cNvCxnSpPr>
            <a:cxnSpLocks noChangeShapeType="1"/>
            <a:stCxn id="26" idx="0"/>
            <a:endCxn id="28" idx="5"/>
          </p:cNvCxnSpPr>
          <p:nvPr/>
        </p:nvCxnSpPr>
        <p:spPr bwMode="auto">
          <a:xfrm flipH="1" flipV="1">
            <a:off x="3057189" y="44816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Oval 48"/>
          <p:cNvSpPr>
            <a:spLocks noChangeArrowheads="1"/>
          </p:cNvSpPr>
          <p:nvPr/>
        </p:nvSpPr>
        <p:spPr bwMode="auto">
          <a:xfrm>
            <a:off x="2797026" y="4221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9" name="AutoShape 49"/>
          <p:cNvSpPr>
            <a:spLocks noChangeArrowheads="1"/>
          </p:cNvSpPr>
          <p:nvPr/>
        </p:nvSpPr>
        <p:spPr bwMode="auto">
          <a:xfrm>
            <a:off x="2675106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0" name="AutoShape 50"/>
          <p:cNvCxnSpPr>
            <a:cxnSpLocks noChangeShapeType="1"/>
            <a:stCxn id="29" idx="0"/>
            <a:endCxn id="28" idx="3"/>
          </p:cNvCxnSpPr>
          <p:nvPr/>
        </p:nvCxnSpPr>
        <p:spPr bwMode="auto">
          <a:xfrm flipV="1">
            <a:off x="2797026" y="44816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30 - TextBox"/>
          <p:cNvSpPr txBox="1"/>
          <p:nvPr/>
        </p:nvSpPr>
        <p:spPr>
          <a:xfrm>
            <a:off x="2354094" y="41452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1981200" y="41452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5" name="34 - Βέλος προς τα κάτω"/>
          <p:cNvSpPr/>
          <p:nvPr/>
        </p:nvSpPr>
        <p:spPr bwMode="auto">
          <a:xfrm rot="10800000">
            <a:off x="49530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21" idx="0"/>
            <a:endCxn id="76" idx="5"/>
          </p:cNvCxnSpPr>
          <p:nvPr/>
        </p:nvCxnSpPr>
        <p:spPr bwMode="auto">
          <a:xfrm flipH="1" flipV="1">
            <a:off x="4123989" y="2622363"/>
            <a:ext cx="63899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3101826" y="2622363"/>
            <a:ext cx="8066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3420894" y="2286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3048000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14" idx="5"/>
          </p:cNvCxnSpPr>
          <p:nvPr/>
        </p:nvCxnSpPr>
        <p:spPr bwMode="auto">
          <a:xfrm flipH="1" flipV="1">
            <a:off x="3209589" y="3491043"/>
            <a:ext cx="33419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29494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28" idx="0"/>
            <a:endCxn id="14" idx="3"/>
          </p:cNvCxnSpPr>
          <p:nvPr/>
        </p:nvCxnSpPr>
        <p:spPr bwMode="auto">
          <a:xfrm flipV="1">
            <a:off x="2644626" y="3491043"/>
            <a:ext cx="349437" cy="730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2506494" y="315468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1336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4785360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44"/>
          <p:cNvCxnSpPr>
            <a:cxnSpLocks noChangeShapeType="1"/>
            <a:stCxn id="19" idx="0"/>
            <a:endCxn id="21" idx="5"/>
          </p:cNvCxnSpPr>
          <p:nvPr/>
        </p:nvCxnSpPr>
        <p:spPr bwMode="auto">
          <a:xfrm flipH="1" flipV="1">
            <a:off x="4870749" y="34910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461058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49"/>
          <p:cNvSpPr>
            <a:spLocks noChangeArrowheads="1"/>
          </p:cNvSpPr>
          <p:nvPr/>
        </p:nvSpPr>
        <p:spPr bwMode="auto">
          <a:xfrm>
            <a:off x="4488666" y="3688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50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4610586" y="34910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23 - TextBox"/>
          <p:cNvSpPr txBox="1"/>
          <p:nvPr/>
        </p:nvSpPr>
        <p:spPr>
          <a:xfrm>
            <a:off x="5402094" y="31546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50292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6" name="AutoShape 43"/>
          <p:cNvSpPr>
            <a:spLocks noChangeArrowheads="1"/>
          </p:cNvSpPr>
          <p:nvPr/>
        </p:nvSpPr>
        <p:spPr bwMode="auto">
          <a:xfrm>
            <a:off x="266700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7" name="AutoShape 44"/>
          <p:cNvCxnSpPr>
            <a:cxnSpLocks noChangeShapeType="1"/>
            <a:stCxn id="26" idx="0"/>
            <a:endCxn id="28" idx="5"/>
          </p:cNvCxnSpPr>
          <p:nvPr/>
        </p:nvCxnSpPr>
        <p:spPr bwMode="auto">
          <a:xfrm flipH="1" flipV="1">
            <a:off x="2752389" y="44816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Oval 48"/>
          <p:cNvSpPr>
            <a:spLocks noChangeArrowheads="1"/>
          </p:cNvSpPr>
          <p:nvPr/>
        </p:nvSpPr>
        <p:spPr bwMode="auto">
          <a:xfrm>
            <a:off x="2492226" y="4221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9" name="AutoShape 49"/>
          <p:cNvSpPr>
            <a:spLocks noChangeArrowheads="1"/>
          </p:cNvSpPr>
          <p:nvPr/>
        </p:nvSpPr>
        <p:spPr bwMode="auto">
          <a:xfrm>
            <a:off x="2370306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0" name="AutoShape 50"/>
          <p:cNvCxnSpPr>
            <a:cxnSpLocks noChangeShapeType="1"/>
            <a:stCxn id="29" idx="0"/>
            <a:endCxn id="28" idx="3"/>
          </p:cNvCxnSpPr>
          <p:nvPr/>
        </p:nvCxnSpPr>
        <p:spPr bwMode="auto">
          <a:xfrm flipV="1">
            <a:off x="2492226" y="44816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30 - TextBox"/>
          <p:cNvSpPr txBox="1"/>
          <p:nvPr/>
        </p:nvSpPr>
        <p:spPr>
          <a:xfrm>
            <a:off x="2049294" y="41452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1676400" y="41452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3" name="AutoShape 43"/>
          <p:cNvSpPr>
            <a:spLocks noChangeArrowheads="1"/>
          </p:cNvSpPr>
          <p:nvPr/>
        </p:nvSpPr>
        <p:spPr bwMode="auto">
          <a:xfrm>
            <a:off x="3566160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44"/>
          <p:cNvCxnSpPr>
            <a:cxnSpLocks noChangeShapeType="1"/>
            <a:stCxn id="33" idx="0"/>
            <a:endCxn id="35" idx="5"/>
          </p:cNvCxnSpPr>
          <p:nvPr/>
        </p:nvCxnSpPr>
        <p:spPr bwMode="auto">
          <a:xfrm flipH="1" flipV="1">
            <a:off x="3651549" y="44511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33913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3269466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7" name="AutoShape 50"/>
          <p:cNvCxnSpPr>
            <a:cxnSpLocks noChangeShapeType="1"/>
            <a:stCxn id="36" idx="0"/>
            <a:endCxn id="35" idx="3"/>
          </p:cNvCxnSpPr>
          <p:nvPr/>
        </p:nvCxnSpPr>
        <p:spPr bwMode="auto">
          <a:xfrm flipV="1">
            <a:off x="3391386" y="44511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37 - TextBox"/>
          <p:cNvSpPr txBox="1"/>
          <p:nvPr/>
        </p:nvSpPr>
        <p:spPr>
          <a:xfrm>
            <a:off x="4179780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8100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1" name="40 - Βέλος προς τα κάτω"/>
          <p:cNvSpPr/>
          <p:nvPr/>
        </p:nvSpPr>
        <p:spPr bwMode="auto">
          <a:xfrm rot="10800000">
            <a:off x="5181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41" idx="0"/>
            <a:endCxn id="76" idx="5"/>
          </p:cNvCxnSpPr>
          <p:nvPr/>
        </p:nvCxnSpPr>
        <p:spPr bwMode="auto">
          <a:xfrm flipH="1" flipV="1">
            <a:off x="4657389" y="2622363"/>
            <a:ext cx="1492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4397226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3101826" y="2622363"/>
            <a:ext cx="13400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3965514" y="2286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3592620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14" idx="5"/>
          </p:cNvCxnSpPr>
          <p:nvPr/>
        </p:nvCxnSpPr>
        <p:spPr bwMode="auto">
          <a:xfrm flipH="1" flipV="1">
            <a:off x="3209589" y="3491043"/>
            <a:ext cx="33419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29494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28" idx="0"/>
            <a:endCxn id="14" idx="3"/>
          </p:cNvCxnSpPr>
          <p:nvPr/>
        </p:nvCxnSpPr>
        <p:spPr bwMode="auto">
          <a:xfrm flipV="1">
            <a:off x="2644626" y="3491043"/>
            <a:ext cx="349437" cy="730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2506494" y="315468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1336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6" name="AutoShape 43"/>
          <p:cNvSpPr>
            <a:spLocks noChangeArrowheads="1"/>
          </p:cNvSpPr>
          <p:nvPr/>
        </p:nvSpPr>
        <p:spPr bwMode="auto">
          <a:xfrm>
            <a:off x="266700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7" name="AutoShape 44"/>
          <p:cNvCxnSpPr>
            <a:cxnSpLocks noChangeShapeType="1"/>
            <a:stCxn id="26" idx="0"/>
            <a:endCxn id="28" idx="5"/>
          </p:cNvCxnSpPr>
          <p:nvPr/>
        </p:nvCxnSpPr>
        <p:spPr bwMode="auto">
          <a:xfrm flipH="1" flipV="1">
            <a:off x="2752389" y="44816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Oval 48"/>
          <p:cNvSpPr>
            <a:spLocks noChangeArrowheads="1"/>
          </p:cNvSpPr>
          <p:nvPr/>
        </p:nvSpPr>
        <p:spPr bwMode="auto">
          <a:xfrm>
            <a:off x="2492226" y="4221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9" name="AutoShape 49"/>
          <p:cNvSpPr>
            <a:spLocks noChangeArrowheads="1"/>
          </p:cNvSpPr>
          <p:nvPr/>
        </p:nvSpPr>
        <p:spPr bwMode="auto">
          <a:xfrm>
            <a:off x="2370306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0" name="AutoShape 50"/>
          <p:cNvCxnSpPr>
            <a:cxnSpLocks noChangeShapeType="1"/>
            <a:stCxn id="29" idx="0"/>
            <a:endCxn id="28" idx="3"/>
          </p:cNvCxnSpPr>
          <p:nvPr/>
        </p:nvCxnSpPr>
        <p:spPr bwMode="auto">
          <a:xfrm flipV="1">
            <a:off x="2492226" y="44816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30 - TextBox"/>
          <p:cNvSpPr txBox="1"/>
          <p:nvPr/>
        </p:nvSpPr>
        <p:spPr>
          <a:xfrm>
            <a:off x="2049294" y="41452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1676400" y="41452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3" name="AutoShape 43"/>
          <p:cNvSpPr>
            <a:spLocks noChangeArrowheads="1"/>
          </p:cNvSpPr>
          <p:nvPr/>
        </p:nvSpPr>
        <p:spPr bwMode="auto">
          <a:xfrm>
            <a:off x="3566160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44"/>
          <p:cNvCxnSpPr>
            <a:cxnSpLocks noChangeShapeType="1"/>
            <a:stCxn id="33" idx="0"/>
            <a:endCxn id="35" idx="5"/>
          </p:cNvCxnSpPr>
          <p:nvPr/>
        </p:nvCxnSpPr>
        <p:spPr bwMode="auto">
          <a:xfrm flipH="1" flipV="1">
            <a:off x="3651549" y="44511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33913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3269466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7" name="AutoShape 50"/>
          <p:cNvCxnSpPr>
            <a:cxnSpLocks noChangeShapeType="1"/>
            <a:stCxn id="36" idx="0"/>
            <a:endCxn id="35" idx="3"/>
          </p:cNvCxnSpPr>
          <p:nvPr/>
        </p:nvCxnSpPr>
        <p:spPr bwMode="auto">
          <a:xfrm flipV="1">
            <a:off x="3391386" y="44511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37 - TextBox"/>
          <p:cNvSpPr txBox="1"/>
          <p:nvPr/>
        </p:nvSpPr>
        <p:spPr>
          <a:xfrm>
            <a:off x="4179780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8100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40" name="AutoShape 44"/>
          <p:cNvCxnSpPr>
            <a:cxnSpLocks noChangeShapeType="1"/>
            <a:stCxn id="54" idx="0"/>
            <a:endCxn id="41" idx="5"/>
          </p:cNvCxnSpPr>
          <p:nvPr/>
        </p:nvCxnSpPr>
        <p:spPr bwMode="auto">
          <a:xfrm flipH="1" flipV="1">
            <a:off x="6257589" y="3491043"/>
            <a:ext cx="33419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59974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5554494" y="315468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51816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5867400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1" idx="3"/>
          </p:cNvCxnSpPr>
          <p:nvPr/>
        </p:nvCxnSpPr>
        <p:spPr bwMode="auto">
          <a:xfrm flipV="1">
            <a:off x="5989320" y="3491043"/>
            <a:ext cx="52743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6614160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3" name="AutoShape 44"/>
          <p:cNvCxnSpPr>
            <a:cxnSpLocks noChangeShapeType="1"/>
            <a:stCxn id="52" idx="0"/>
            <a:endCxn id="54" idx="5"/>
          </p:cNvCxnSpPr>
          <p:nvPr/>
        </p:nvCxnSpPr>
        <p:spPr bwMode="auto">
          <a:xfrm flipH="1" flipV="1">
            <a:off x="6699549" y="44511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64393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5" name="AutoShape 49"/>
          <p:cNvSpPr>
            <a:spLocks noChangeArrowheads="1"/>
          </p:cNvSpPr>
          <p:nvPr/>
        </p:nvSpPr>
        <p:spPr bwMode="auto">
          <a:xfrm>
            <a:off x="6317466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6" name="AutoShape 50"/>
          <p:cNvCxnSpPr>
            <a:cxnSpLocks noChangeShapeType="1"/>
            <a:stCxn id="55" idx="0"/>
            <a:endCxn id="54" idx="3"/>
          </p:cNvCxnSpPr>
          <p:nvPr/>
        </p:nvCxnSpPr>
        <p:spPr bwMode="auto">
          <a:xfrm flipV="1">
            <a:off x="6439386" y="44511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7227780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68580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Βέλος προς τα κάτω"/>
          <p:cNvSpPr/>
          <p:nvPr/>
        </p:nvSpPr>
        <p:spPr bwMode="auto">
          <a:xfrm rot="10800000">
            <a:off x="5410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41" idx="0"/>
            <a:endCxn id="76" idx="5"/>
          </p:cNvCxnSpPr>
          <p:nvPr/>
        </p:nvCxnSpPr>
        <p:spPr bwMode="auto">
          <a:xfrm flipH="1" flipV="1">
            <a:off x="4657389" y="2622363"/>
            <a:ext cx="1492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4397226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3101826" y="2622363"/>
            <a:ext cx="13400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3965514" y="2286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3592620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14" idx="5"/>
          </p:cNvCxnSpPr>
          <p:nvPr/>
        </p:nvCxnSpPr>
        <p:spPr bwMode="auto">
          <a:xfrm flipH="1" flipV="1">
            <a:off x="3209589" y="3491043"/>
            <a:ext cx="71519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29494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28" idx="0"/>
            <a:endCxn id="14" idx="3"/>
          </p:cNvCxnSpPr>
          <p:nvPr/>
        </p:nvCxnSpPr>
        <p:spPr bwMode="auto">
          <a:xfrm flipV="1">
            <a:off x="2644626" y="3491043"/>
            <a:ext cx="349437" cy="730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2506494" y="315468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1336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6" name="AutoShape 43"/>
          <p:cNvSpPr>
            <a:spLocks noChangeArrowheads="1"/>
          </p:cNvSpPr>
          <p:nvPr/>
        </p:nvSpPr>
        <p:spPr bwMode="auto">
          <a:xfrm>
            <a:off x="266700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7" name="AutoShape 44"/>
          <p:cNvCxnSpPr>
            <a:cxnSpLocks noChangeShapeType="1"/>
            <a:stCxn id="26" idx="0"/>
            <a:endCxn id="28" idx="5"/>
          </p:cNvCxnSpPr>
          <p:nvPr/>
        </p:nvCxnSpPr>
        <p:spPr bwMode="auto">
          <a:xfrm flipH="1" flipV="1">
            <a:off x="2752389" y="44816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Oval 48"/>
          <p:cNvSpPr>
            <a:spLocks noChangeArrowheads="1"/>
          </p:cNvSpPr>
          <p:nvPr/>
        </p:nvSpPr>
        <p:spPr bwMode="auto">
          <a:xfrm>
            <a:off x="2492226" y="4221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9" name="AutoShape 49"/>
          <p:cNvSpPr>
            <a:spLocks noChangeArrowheads="1"/>
          </p:cNvSpPr>
          <p:nvPr/>
        </p:nvSpPr>
        <p:spPr bwMode="auto">
          <a:xfrm>
            <a:off x="2370306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0" name="AutoShape 50"/>
          <p:cNvCxnSpPr>
            <a:cxnSpLocks noChangeShapeType="1"/>
            <a:stCxn id="29" idx="0"/>
            <a:endCxn id="28" idx="3"/>
          </p:cNvCxnSpPr>
          <p:nvPr/>
        </p:nvCxnSpPr>
        <p:spPr bwMode="auto">
          <a:xfrm flipV="1">
            <a:off x="2492226" y="44816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30 - TextBox"/>
          <p:cNvSpPr txBox="1"/>
          <p:nvPr/>
        </p:nvSpPr>
        <p:spPr>
          <a:xfrm>
            <a:off x="2049294" y="41452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1676400" y="41452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3" name="AutoShape 43"/>
          <p:cNvSpPr>
            <a:spLocks noChangeArrowheads="1"/>
          </p:cNvSpPr>
          <p:nvPr/>
        </p:nvSpPr>
        <p:spPr bwMode="auto">
          <a:xfrm>
            <a:off x="3947160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44"/>
          <p:cNvCxnSpPr>
            <a:cxnSpLocks noChangeShapeType="1"/>
            <a:stCxn id="33" idx="0"/>
            <a:endCxn id="35" idx="5"/>
          </p:cNvCxnSpPr>
          <p:nvPr/>
        </p:nvCxnSpPr>
        <p:spPr bwMode="auto">
          <a:xfrm flipH="1" flipV="1">
            <a:off x="4032549" y="44511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37723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7" name="AutoShape 50"/>
          <p:cNvCxnSpPr>
            <a:cxnSpLocks noChangeShapeType="1"/>
            <a:stCxn id="46" idx="0"/>
            <a:endCxn id="35" idx="3"/>
          </p:cNvCxnSpPr>
          <p:nvPr/>
        </p:nvCxnSpPr>
        <p:spPr bwMode="auto">
          <a:xfrm flipV="1">
            <a:off x="3467586" y="4451163"/>
            <a:ext cx="349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37 - TextBox"/>
          <p:cNvSpPr txBox="1"/>
          <p:nvPr/>
        </p:nvSpPr>
        <p:spPr>
          <a:xfrm>
            <a:off x="4560780" y="41148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41910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40" name="AutoShape 44"/>
          <p:cNvCxnSpPr>
            <a:cxnSpLocks noChangeShapeType="1"/>
            <a:stCxn id="54" idx="0"/>
            <a:endCxn id="41" idx="5"/>
          </p:cNvCxnSpPr>
          <p:nvPr/>
        </p:nvCxnSpPr>
        <p:spPr bwMode="auto">
          <a:xfrm flipH="1" flipV="1">
            <a:off x="6257589" y="3491043"/>
            <a:ext cx="33419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59974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5554494" y="315468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51816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5867400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1" idx="3"/>
          </p:cNvCxnSpPr>
          <p:nvPr/>
        </p:nvCxnSpPr>
        <p:spPr bwMode="auto">
          <a:xfrm flipV="1">
            <a:off x="5989320" y="3491043"/>
            <a:ext cx="52743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6614160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3" name="AutoShape 44"/>
          <p:cNvCxnSpPr>
            <a:cxnSpLocks noChangeShapeType="1"/>
            <a:stCxn id="52" idx="0"/>
            <a:endCxn id="54" idx="5"/>
          </p:cNvCxnSpPr>
          <p:nvPr/>
        </p:nvCxnSpPr>
        <p:spPr bwMode="auto">
          <a:xfrm flipH="1" flipV="1">
            <a:off x="6699549" y="44511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64393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5" name="AutoShape 49"/>
          <p:cNvSpPr>
            <a:spLocks noChangeArrowheads="1"/>
          </p:cNvSpPr>
          <p:nvPr/>
        </p:nvSpPr>
        <p:spPr bwMode="auto">
          <a:xfrm>
            <a:off x="6317466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6" name="AutoShape 50"/>
          <p:cNvCxnSpPr>
            <a:cxnSpLocks noChangeShapeType="1"/>
            <a:stCxn id="55" idx="0"/>
            <a:endCxn id="54" idx="3"/>
          </p:cNvCxnSpPr>
          <p:nvPr/>
        </p:nvCxnSpPr>
        <p:spPr bwMode="auto">
          <a:xfrm flipV="1">
            <a:off x="6439386" y="44511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7235886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68580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489960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" name="AutoShape 44"/>
          <p:cNvCxnSpPr>
            <a:cxnSpLocks noChangeShapeType="1"/>
            <a:stCxn id="42" idx="0"/>
            <a:endCxn id="46" idx="5"/>
          </p:cNvCxnSpPr>
          <p:nvPr/>
        </p:nvCxnSpPr>
        <p:spPr bwMode="auto">
          <a:xfrm flipH="1" flipV="1">
            <a:off x="3575349" y="53198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Oval 48"/>
          <p:cNvSpPr>
            <a:spLocks noChangeArrowheads="1"/>
          </p:cNvSpPr>
          <p:nvPr/>
        </p:nvSpPr>
        <p:spPr bwMode="auto">
          <a:xfrm>
            <a:off x="3315186" y="5059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7" name="AutoShape 49"/>
          <p:cNvSpPr>
            <a:spLocks noChangeArrowheads="1"/>
          </p:cNvSpPr>
          <p:nvPr/>
        </p:nvSpPr>
        <p:spPr bwMode="auto">
          <a:xfrm>
            <a:off x="3193266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" name="AutoShape 50"/>
          <p:cNvCxnSpPr>
            <a:cxnSpLocks noChangeShapeType="1"/>
            <a:stCxn id="47" idx="0"/>
            <a:endCxn id="46" idx="3"/>
          </p:cNvCxnSpPr>
          <p:nvPr/>
        </p:nvCxnSpPr>
        <p:spPr bwMode="auto">
          <a:xfrm flipV="1">
            <a:off x="3315186" y="53198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50 - TextBox"/>
          <p:cNvSpPr txBox="1"/>
          <p:nvPr/>
        </p:nvSpPr>
        <p:spPr>
          <a:xfrm>
            <a:off x="2887494" y="49834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2514600" y="49834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Βέλος προς τα κάτω"/>
          <p:cNvSpPr/>
          <p:nvPr/>
        </p:nvSpPr>
        <p:spPr bwMode="auto">
          <a:xfrm rot="10800000">
            <a:off x="5638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41" idx="0"/>
            <a:endCxn id="76" idx="5"/>
          </p:cNvCxnSpPr>
          <p:nvPr/>
        </p:nvCxnSpPr>
        <p:spPr bwMode="auto">
          <a:xfrm flipH="1" flipV="1">
            <a:off x="4657389" y="2622363"/>
            <a:ext cx="1492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4397226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3101826" y="2622363"/>
            <a:ext cx="13400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3965514" y="2286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3592620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14" idx="5"/>
          </p:cNvCxnSpPr>
          <p:nvPr/>
        </p:nvCxnSpPr>
        <p:spPr bwMode="auto">
          <a:xfrm flipH="1" flipV="1">
            <a:off x="3209589" y="3491043"/>
            <a:ext cx="71519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29494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28" idx="0"/>
            <a:endCxn id="14" idx="3"/>
          </p:cNvCxnSpPr>
          <p:nvPr/>
        </p:nvCxnSpPr>
        <p:spPr bwMode="auto">
          <a:xfrm flipV="1">
            <a:off x="2644626" y="3491043"/>
            <a:ext cx="349437" cy="730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2506494" y="315468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1336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6" name="AutoShape 43"/>
          <p:cNvSpPr>
            <a:spLocks noChangeArrowheads="1"/>
          </p:cNvSpPr>
          <p:nvPr/>
        </p:nvSpPr>
        <p:spPr bwMode="auto">
          <a:xfrm>
            <a:off x="266700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7" name="AutoShape 44"/>
          <p:cNvCxnSpPr>
            <a:cxnSpLocks noChangeShapeType="1"/>
            <a:stCxn id="26" idx="0"/>
            <a:endCxn id="28" idx="5"/>
          </p:cNvCxnSpPr>
          <p:nvPr/>
        </p:nvCxnSpPr>
        <p:spPr bwMode="auto">
          <a:xfrm flipH="1" flipV="1">
            <a:off x="2752389" y="44816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Oval 48"/>
          <p:cNvSpPr>
            <a:spLocks noChangeArrowheads="1"/>
          </p:cNvSpPr>
          <p:nvPr/>
        </p:nvSpPr>
        <p:spPr bwMode="auto">
          <a:xfrm>
            <a:off x="2492226" y="42214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9" name="AutoShape 49"/>
          <p:cNvSpPr>
            <a:spLocks noChangeArrowheads="1"/>
          </p:cNvSpPr>
          <p:nvPr/>
        </p:nvSpPr>
        <p:spPr bwMode="auto">
          <a:xfrm>
            <a:off x="2370306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0" name="AutoShape 50"/>
          <p:cNvCxnSpPr>
            <a:cxnSpLocks noChangeShapeType="1"/>
            <a:stCxn id="29" idx="0"/>
            <a:endCxn id="28" idx="3"/>
          </p:cNvCxnSpPr>
          <p:nvPr/>
        </p:nvCxnSpPr>
        <p:spPr bwMode="auto">
          <a:xfrm flipV="1">
            <a:off x="2492226" y="44816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30 - TextBox"/>
          <p:cNvSpPr txBox="1"/>
          <p:nvPr/>
        </p:nvSpPr>
        <p:spPr>
          <a:xfrm>
            <a:off x="2049294" y="41452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1676400" y="41452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34" name="AutoShape 44"/>
          <p:cNvCxnSpPr>
            <a:cxnSpLocks noChangeShapeType="1"/>
            <a:stCxn id="62" idx="0"/>
            <a:endCxn id="35" idx="5"/>
          </p:cNvCxnSpPr>
          <p:nvPr/>
        </p:nvCxnSpPr>
        <p:spPr bwMode="auto">
          <a:xfrm flipH="1" flipV="1">
            <a:off x="4032549" y="4451163"/>
            <a:ext cx="19703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37723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7" name="AutoShape 50"/>
          <p:cNvCxnSpPr>
            <a:cxnSpLocks noChangeShapeType="1"/>
            <a:stCxn id="46" idx="0"/>
            <a:endCxn id="35" idx="3"/>
          </p:cNvCxnSpPr>
          <p:nvPr/>
        </p:nvCxnSpPr>
        <p:spPr bwMode="auto">
          <a:xfrm flipV="1">
            <a:off x="3467586" y="4451163"/>
            <a:ext cx="349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37 - TextBox"/>
          <p:cNvSpPr txBox="1"/>
          <p:nvPr/>
        </p:nvSpPr>
        <p:spPr>
          <a:xfrm>
            <a:off x="4560780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41910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40" name="AutoShape 44"/>
          <p:cNvCxnSpPr>
            <a:cxnSpLocks noChangeShapeType="1"/>
            <a:stCxn id="54" idx="0"/>
            <a:endCxn id="41" idx="5"/>
          </p:cNvCxnSpPr>
          <p:nvPr/>
        </p:nvCxnSpPr>
        <p:spPr bwMode="auto">
          <a:xfrm flipH="1" flipV="1">
            <a:off x="6257589" y="3491043"/>
            <a:ext cx="33419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59974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5554494" y="315468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51816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5867400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1" idx="3"/>
          </p:cNvCxnSpPr>
          <p:nvPr/>
        </p:nvCxnSpPr>
        <p:spPr bwMode="auto">
          <a:xfrm flipV="1">
            <a:off x="5989320" y="3491043"/>
            <a:ext cx="52743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6614160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3" name="AutoShape 44"/>
          <p:cNvCxnSpPr>
            <a:cxnSpLocks noChangeShapeType="1"/>
            <a:stCxn id="52" idx="0"/>
            <a:endCxn id="54" idx="5"/>
          </p:cNvCxnSpPr>
          <p:nvPr/>
        </p:nvCxnSpPr>
        <p:spPr bwMode="auto">
          <a:xfrm flipH="1" flipV="1">
            <a:off x="6699549" y="44511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64393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5" name="AutoShape 49"/>
          <p:cNvSpPr>
            <a:spLocks noChangeArrowheads="1"/>
          </p:cNvSpPr>
          <p:nvPr/>
        </p:nvSpPr>
        <p:spPr bwMode="auto">
          <a:xfrm>
            <a:off x="6317466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6" name="AutoShape 50"/>
          <p:cNvCxnSpPr>
            <a:cxnSpLocks noChangeShapeType="1"/>
            <a:stCxn id="55" idx="0"/>
            <a:endCxn id="54" idx="3"/>
          </p:cNvCxnSpPr>
          <p:nvPr/>
        </p:nvCxnSpPr>
        <p:spPr bwMode="auto">
          <a:xfrm flipV="1">
            <a:off x="6439386" y="44511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7235886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68580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489960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" name="AutoShape 44"/>
          <p:cNvCxnSpPr>
            <a:cxnSpLocks noChangeShapeType="1"/>
            <a:stCxn id="42" idx="0"/>
            <a:endCxn id="46" idx="5"/>
          </p:cNvCxnSpPr>
          <p:nvPr/>
        </p:nvCxnSpPr>
        <p:spPr bwMode="auto">
          <a:xfrm flipH="1" flipV="1">
            <a:off x="3575349" y="53198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Oval 48"/>
          <p:cNvSpPr>
            <a:spLocks noChangeArrowheads="1"/>
          </p:cNvSpPr>
          <p:nvPr/>
        </p:nvSpPr>
        <p:spPr bwMode="auto">
          <a:xfrm>
            <a:off x="3315186" y="5059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7" name="AutoShape 49"/>
          <p:cNvSpPr>
            <a:spLocks noChangeArrowheads="1"/>
          </p:cNvSpPr>
          <p:nvPr/>
        </p:nvSpPr>
        <p:spPr bwMode="auto">
          <a:xfrm>
            <a:off x="3193266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" name="AutoShape 50"/>
          <p:cNvCxnSpPr>
            <a:cxnSpLocks noChangeShapeType="1"/>
            <a:stCxn id="47" idx="0"/>
            <a:endCxn id="46" idx="3"/>
          </p:cNvCxnSpPr>
          <p:nvPr/>
        </p:nvCxnSpPr>
        <p:spPr bwMode="auto">
          <a:xfrm flipV="1">
            <a:off x="3315186" y="53198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50 - TextBox"/>
          <p:cNvSpPr txBox="1"/>
          <p:nvPr/>
        </p:nvSpPr>
        <p:spPr>
          <a:xfrm>
            <a:off x="2887494" y="49834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2514600" y="49834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0" name="AutoShape 43"/>
          <p:cNvSpPr>
            <a:spLocks noChangeArrowheads="1"/>
          </p:cNvSpPr>
          <p:nvPr/>
        </p:nvSpPr>
        <p:spPr bwMode="auto">
          <a:xfrm>
            <a:off x="4251960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" name="AutoShape 44"/>
          <p:cNvCxnSpPr>
            <a:cxnSpLocks noChangeShapeType="1"/>
            <a:stCxn id="60" idx="0"/>
            <a:endCxn id="62" idx="5"/>
          </p:cNvCxnSpPr>
          <p:nvPr/>
        </p:nvCxnSpPr>
        <p:spPr bwMode="auto">
          <a:xfrm flipH="1" flipV="1">
            <a:off x="4337349" y="5289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" name="Oval 48"/>
          <p:cNvSpPr>
            <a:spLocks noChangeArrowheads="1"/>
          </p:cNvSpPr>
          <p:nvPr/>
        </p:nvSpPr>
        <p:spPr bwMode="auto">
          <a:xfrm>
            <a:off x="4077186" y="5029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3" name="AutoShape 49"/>
          <p:cNvSpPr>
            <a:spLocks noChangeArrowheads="1"/>
          </p:cNvSpPr>
          <p:nvPr/>
        </p:nvSpPr>
        <p:spPr bwMode="auto">
          <a:xfrm>
            <a:off x="3955266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4" name="AutoShape 50"/>
          <p:cNvCxnSpPr>
            <a:cxnSpLocks noChangeShapeType="1"/>
            <a:stCxn id="63" idx="0"/>
            <a:endCxn id="62" idx="3"/>
          </p:cNvCxnSpPr>
          <p:nvPr/>
        </p:nvCxnSpPr>
        <p:spPr bwMode="auto">
          <a:xfrm flipV="1">
            <a:off x="4077186" y="5289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" name="65 - TextBox"/>
          <p:cNvSpPr txBox="1"/>
          <p:nvPr/>
        </p:nvSpPr>
        <p:spPr>
          <a:xfrm>
            <a:off x="4868694" y="49646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4498914" y="4964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Βέλος προς τα κάτω"/>
          <p:cNvSpPr/>
          <p:nvPr/>
        </p:nvSpPr>
        <p:spPr bwMode="auto">
          <a:xfrm rot="10800000">
            <a:off x="5867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41" idx="0"/>
            <a:endCxn id="76" idx="5"/>
          </p:cNvCxnSpPr>
          <p:nvPr/>
        </p:nvCxnSpPr>
        <p:spPr bwMode="auto">
          <a:xfrm flipH="1" flipV="1">
            <a:off x="4657389" y="2622363"/>
            <a:ext cx="1492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4397226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2797026" y="2622363"/>
            <a:ext cx="16448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3965514" y="2286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3592620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14" idx="5"/>
          </p:cNvCxnSpPr>
          <p:nvPr/>
        </p:nvCxnSpPr>
        <p:spPr bwMode="auto">
          <a:xfrm flipH="1" flipV="1">
            <a:off x="2904789" y="3491043"/>
            <a:ext cx="101999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26446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68" idx="0"/>
            <a:endCxn id="14" idx="3"/>
          </p:cNvCxnSpPr>
          <p:nvPr/>
        </p:nvCxnSpPr>
        <p:spPr bwMode="auto">
          <a:xfrm flipV="1">
            <a:off x="1867386" y="3491043"/>
            <a:ext cx="82187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2201694" y="315468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8288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37723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7" name="AutoShape 50"/>
          <p:cNvCxnSpPr>
            <a:cxnSpLocks noChangeShapeType="1"/>
            <a:stCxn id="46" idx="0"/>
            <a:endCxn id="35" idx="3"/>
          </p:cNvCxnSpPr>
          <p:nvPr/>
        </p:nvCxnSpPr>
        <p:spPr bwMode="auto">
          <a:xfrm flipV="1">
            <a:off x="3467586" y="4451163"/>
            <a:ext cx="349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37 - TextBox"/>
          <p:cNvSpPr txBox="1"/>
          <p:nvPr/>
        </p:nvSpPr>
        <p:spPr>
          <a:xfrm>
            <a:off x="4560780" y="41148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41910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40" name="AutoShape 44"/>
          <p:cNvCxnSpPr>
            <a:cxnSpLocks noChangeShapeType="1"/>
            <a:stCxn id="54" idx="0"/>
            <a:endCxn id="41" idx="5"/>
          </p:cNvCxnSpPr>
          <p:nvPr/>
        </p:nvCxnSpPr>
        <p:spPr bwMode="auto">
          <a:xfrm flipH="1" flipV="1">
            <a:off x="6257589" y="3491043"/>
            <a:ext cx="33419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59974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5554494" y="315468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51816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5867400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1" idx="3"/>
          </p:cNvCxnSpPr>
          <p:nvPr/>
        </p:nvCxnSpPr>
        <p:spPr bwMode="auto">
          <a:xfrm flipV="1">
            <a:off x="5989320" y="3491043"/>
            <a:ext cx="52743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6614160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3" name="AutoShape 44"/>
          <p:cNvCxnSpPr>
            <a:cxnSpLocks noChangeShapeType="1"/>
            <a:stCxn id="52" idx="0"/>
            <a:endCxn id="54" idx="5"/>
          </p:cNvCxnSpPr>
          <p:nvPr/>
        </p:nvCxnSpPr>
        <p:spPr bwMode="auto">
          <a:xfrm flipH="1" flipV="1">
            <a:off x="6699549" y="44511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64393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5" name="AutoShape 49"/>
          <p:cNvSpPr>
            <a:spLocks noChangeArrowheads="1"/>
          </p:cNvSpPr>
          <p:nvPr/>
        </p:nvSpPr>
        <p:spPr bwMode="auto">
          <a:xfrm>
            <a:off x="6317466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6" name="AutoShape 50"/>
          <p:cNvCxnSpPr>
            <a:cxnSpLocks noChangeShapeType="1"/>
            <a:stCxn id="55" idx="0"/>
            <a:endCxn id="54" idx="3"/>
          </p:cNvCxnSpPr>
          <p:nvPr/>
        </p:nvCxnSpPr>
        <p:spPr bwMode="auto">
          <a:xfrm flipV="1">
            <a:off x="6439386" y="44511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7235886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68580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489960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" name="AutoShape 44"/>
          <p:cNvCxnSpPr>
            <a:cxnSpLocks noChangeShapeType="1"/>
            <a:stCxn id="42" idx="0"/>
            <a:endCxn id="46" idx="5"/>
          </p:cNvCxnSpPr>
          <p:nvPr/>
        </p:nvCxnSpPr>
        <p:spPr bwMode="auto">
          <a:xfrm flipH="1" flipV="1">
            <a:off x="3575349" y="53198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Oval 48"/>
          <p:cNvSpPr>
            <a:spLocks noChangeArrowheads="1"/>
          </p:cNvSpPr>
          <p:nvPr/>
        </p:nvSpPr>
        <p:spPr bwMode="auto">
          <a:xfrm>
            <a:off x="3315186" y="5059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7" name="AutoShape 49"/>
          <p:cNvSpPr>
            <a:spLocks noChangeArrowheads="1"/>
          </p:cNvSpPr>
          <p:nvPr/>
        </p:nvSpPr>
        <p:spPr bwMode="auto">
          <a:xfrm>
            <a:off x="3193266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" name="AutoShape 50"/>
          <p:cNvCxnSpPr>
            <a:cxnSpLocks noChangeShapeType="1"/>
            <a:stCxn id="47" idx="0"/>
            <a:endCxn id="46" idx="3"/>
          </p:cNvCxnSpPr>
          <p:nvPr/>
        </p:nvCxnSpPr>
        <p:spPr bwMode="auto">
          <a:xfrm flipV="1">
            <a:off x="3315186" y="53198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50 - TextBox"/>
          <p:cNvSpPr txBox="1"/>
          <p:nvPr/>
        </p:nvSpPr>
        <p:spPr>
          <a:xfrm>
            <a:off x="4106694" y="49834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3733800" y="49834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0" name="AutoShape 43"/>
          <p:cNvSpPr>
            <a:spLocks noChangeArrowheads="1"/>
          </p:cNvSpPr>
          <p:nvPr/>
        </p:nvSpPr>
        <p:spPr bwMode="auto">
          <a:xfrm>
            <a:off x="3962400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" name="AutoShape 44"/>
          <p:cNvCxnSpPr>
            <a:cxnSpLocks noChangeShapeType="1"/>
            <a:stCxn id="60" idx="0"/>
            <a:endCxn id="35" idx="5"/>
          </p:cNvCxnSpPr>
          <p:nvPr/>
        </p:nvCxnSpPr>
        <p:spPr bwMode="auto">
          <a:xfrm flipH="1" flipV="1">
            <a:off x="4032549" y="4451163"/>
            <a:ext cx="5177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44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975149" y="4451163"/>
            <a:ext cx="19703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 48"/>
          <p:cNvSpPr>
            <a:spLocks noChangeArrowheads="1"/>
          </p:cNvSpPr>
          <p:nvPr/>
        </p:nvSpPr>
        <p:spPr bwMode="auto">
          <a:xfrm>
            <a:off x="17149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69" name="AutoShape 50"/>
          <p:cNvCxnSpPr>
            <a:cxnSpLocks noChangeShapeType="1"/>
            <a:stCxn id="77" idx="0"/>
            <a:endCxn id="68" idx="3"/>
          </p:cNvCxnSpPr>
          <p:nvPr/>
        </p:nvCxnSpPr>
        <p:spPr bwMode="auto">
          <a:xfrm flipV="1">
            <a:off x="1410186" y="4451163"/>
            <a:ext cx="349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69 - TextBox"/>
          <p:cNvSpPr txBox="1"/>
          <p:nvPr/>
        </p:nvSpPr>
        <p:spPr>
          <a:xfrm>
            <a:off x="1284180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9144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AutoShape 43"/>
          <p:cNvSpPr>
            <a:spLocks noChangeArrowheads="1"/>
          </p:cNvSpPr>
          <p:nvPr/>
        </p:nvSpPr>
        <p:spPr bwMode="auto">
          <a:xfrm>
            <a:off x="1432560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5" name="AutoShape 44"/>
          <p:cNvCxnSpPr>
            <a:cxnSpLocks noChangeShapeType="1"/>
            <a:stCxn id="72" idx="0"/>
            <a:endCxn id="77" idx="5"/>
          </p:cNvCxnSpPr>
          <p:nvPr/>
        </p:nvCxnSpPr>
        <p:spPr bwMode="auto">
          <a:xfrm flipH="1" flipV="1">
            <a:off x="1517949" y="53198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Oval 48"/>
          <p:cNvSpPr>
            <a:spLocks noChangeArrowheads="1"/>
          </p:cNvSpPr>
          <p:nvPr/>
        </p:nvSpPr>
        <p:spPr bwMode="auto">
          <a:xfrm>
            <a:off x="1257786" y="5059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49"/>
          <p:cNvSpPr>
            <a:spLocks noChangeArrowheads="1"/>
          </p:cNvSpPr>
          <p:nvPr/>
        </p:nvSpPr>
        <p:spPr bwMode="auto">
          <a:xfrm>
            <a:off x="1135866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50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1257786" y="53198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79 - TextBox"/>
          <p:cNvSpPr txBox="1"/>
          <p:nvPr/>
        </p:nvSpPr>
        <p:spPr>
          <a:xfrm>
            <a:off x="830094" y="49834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457200" y="49834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AutoShape 43"/>
          <p:cNvSpPr>
            <a:spLocks noChangeArrowheads="1"/>
          </p:cNvSpPr>
          <p:nvPr/>
        </p:nvSpPr>
        <p:spPr bwMode="auto">
          <a:xfrm>
            <a:off x="2194560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44"/>
          <p:cNvCxnSpPr>
            <a:cxnSpLocks noChangeShapeType="1"/>
            <a:stCxn id="82" idx="0"/>
            <a:endCxn id="87" idx="5"/>
          </p:cNvCxnSpPr>
          <p:nvPr/>
        </p:nvCxnSpPr>
        <p:spPr bwMode="auto">
          <a:xfrm flipH="1" flipV="1">
            <a:off x="2279949" y="5289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Oval 48"/>
          <p:cNvSpPr>
            <a:spLocks noChangeArrowheads="1"/>
          </p:cNvSpPr>
          <p:nvPr/>
        </p:nvSpPr>
        <p:spPr bwMode="auto">
          <a:xfrm>
            <a:off x="2019786" y="5029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49"/>
          <p:cNvSpPr>
            <a:spLocks noChangeArrowheads="1"/>
          </p:cNvSpPr>
          <p:nvPr/>
        </p:nvSpPr>
        <p:spPr bwMode="auto">
          <a:xfrm>
            <a:off x="1897866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50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2019786" y="5289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89 - TextBox"/>
          <p:cNvSpPr txBox="1"/>
          <p:nvPr/>
        </p:nvSpPr>
        <p:spPr>
          <a:xfrm>
            <a:off x="2811294" y="49646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2441514" y="4964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5" name="94 - Βέλος προς τα κάτω"/>
          <p:cNvSpPr/>
          <p:nvPr/>
        </p:nvSpPr>
        <p:spPr bwMode="auto">
          <a:xfrm rot="10800000">
            <a:off x="6248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41" idx="0"/>
            <a:endCxn id="76" idx="5"/>
          </p:cNvCxnSpPr>
          <p:nvPr/>
        </p:nvCxnSpPr>
        <p:spPr bwMode="auto">
          <a:xfrm flipH="1" flipV="1">
            <a:off x="5213163" y="2622363"/>
            <a:ext cx="1492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4953000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2416026" y="2622363"/>
            <a:ext cx="2581611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4521288" y="2286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4148394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14" idx="5"/>
          </p:cNvCxnSpPr>
          <p:nvPr/>
        </p:nvCxnSpPr>
        <p:spPr bwMode="auto">
          <a:xfrm flipH="1" flipV="1">
            <a:off x="2523789" y="3491043"/>
            <a:ext cx="118673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22636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68" idx="0"/>
            <a:endCxn id="14" idx="3"/>
          </p:cNvCxnSpPr>
          <p:nvPr/>
        </p:nvCxnSpPr>
        <p:spPr bwMode="auto">
          <a:xfrm flipV="1">
            <a:off x="1486386" y="3491043"/>
            <a:ext cx="82187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1820694" y="315468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4478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3558120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7" name="AutoShape 50"/>
          <p:cNvCxnSpPr>
            <a:cxnSpLocks noChangeShapeType="1"/>
            <a:stCxn id="46" idx="0"/>
            <a:endCxn id="35" idx="3"/>
          </p:cNvCxnSpPr>
          <p:nvPr/>
        </p:nvCxnSpPr>
        <p:spPr bwMode="auto">
          <a:xfrm flipV="1">
            <a:off x="3086586" y="4451163"/>
            <a:ext cx="516171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37 - TextBox"/>
          <p:cNvSpPr txBox="1"/>
          <p:nvPr/>
        </p:nvSpPr>
        <p:spPr>
          <a:xfrm>
            <a:off x="4346514" y="41148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976734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40" name="AutoShape 44"/>
          <p:cNvCxnSpPr>
            <a:cxnSpLocks noChangeShapeType="1"/>
            <a:stCxn id="54" idx="0"/>
            <a:endCxn id="41" idx="5"/>
          </p:cNvCxnSpPr>
          <p:nvPr/>
        </p:nvCxnSpPr>
        <p:spPr bwMode="auto">
          <a:xfrm flipH="1" flipV="1">
            <a:off x="6813363" y="3491043"/>
            <a:ext cx="45923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6553200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6110268" y="315468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5737374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6423174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1" idx="3"/>
          </p:cNvCxnSpPr>
          <p:nvPr/>
        </p:nvCxnSpPr>
        <p:spPr bwMode="auto">
          <a:xfrm flipV="1">
            <a:off x="6545094" y="3491043"/>
            <a:ext cx="52743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7294968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3" name="AutoShape 44"/>
          <p:cNvCxnSpPr>
            <a:cxnSpLocks noChangeShapeType="1"/>
            <a:stCxn id="52" idx="0"/>
            <a:endCxn id="54" idx="5"/>
          </p:cNvCxnSpPr>
          <p:nvPr/>
        </p:nvCxnSpPr>
        <p:spPr bwMode="auto">
          <a:xfrm flipH="1" flipV="1">
            <a:off x="7380357" y="44511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7120194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5" name="AutoShape 49"/>
          <p:cNvSpPr>
            <a:spLocks noChangeArrowheads="1"/>
          </p:cNvSpPr>
          <p:nvPr/>
        </p:nvSpPr>
        <p:spPr bwMode="auto">
          <a:xfrm>
            <a:off x="6998274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6" name="AutoShape 50"/>
          <p:cNvCxnSpPr>
            <a:cxnSpLocks noChangeShapeType="1"/>
            <a:stCxn id="55" idx="0"/>
            <a:endCxn id="54" idx="3"/>
          </p:cNvCxnSpPr>
          <p:nvPr/>
        </p:nvCxnSpPr>
        <p:spPr bwMode="auto">
          <a:xfrm flipV="1">
            <a:off x="7120194" y="44511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7916694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7538808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108960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" name="AutoShape 44"/>
          <p:cNvCxnSpPr>
            <a:cxnSpLocks noChangeShapeType="1"/>
            <a:stCxn id="42" idx="0"/>
            <a:endCxn id="46" idx="5"/>
          </p:cNvCxnSpPr>
          <p:nvPr/>
        </p:nvCxnSpPr>
        <p:spPr bwMode="auto">
          <a:xfrm flipH="1" flipV="1">
            <a:off x="3194349" y="53198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Oval 48"/>
          <p:cNvSpPr>
            <a:spLocks noChangeArrowheads="1"/>
          </p:cNvSpPr>
          <p:nvPr/>
        </p:nvSpPr>
        <p:spPr bwMode="auto">
          <a:xfrm>
            <a:off x="2934186" y="5059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7" name="AutoShape 49"/>
          <p:cNvSpPr>
            <a:spLocks noChangeArrowheads="1"/>
          </p:cNvSpPr>
          <p:nvPr/>
        </p:nvSpPr>
        <p:spPr bwMode="auto">
          <a:xfrm>
            <a:off x="2812266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" name="AutoShape 50"/>
          <p:cNvCxnSpPr>
            <a:cxnSpLocks noChangeShapeType="1"/>
            <a:stCxn id="47" idx="0"/>
            <a:endCxn id="46" idx="3"/>
          </p:cNvCxnSpPr>
          <p:nvPr/>
        </p:nvCxnSpPr>
        <p:spPr bwMode="auto">
          <a:xfrm flipV="1">
            <a:off x="2934186" y="53198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50 - TextBox"/>
          <p:cNvSpPr txBox="1"/>
          <p:nvPr/>
        </p:nvSpPr>
        <p:spPr>
          <a:xfrm>
            <a:off x="3725694" y="49834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3352800" y="49834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61" name="AutoShape 44"/>
          <p:cNvCxnSpPr>
            <a:cxnSpLocks noChangeShapeType="1"/>
            <a:stCxn id="64" idx="0"/>
            <a:endCxn id="35" idx="5"/>
          </p:cNvCxnSpPr>
          <p:nvPr/>
        </p:nvCxnSpPr>
        <p:spPr bwMode="auto">
          <a:xfrm flipH="1" flipV="1">
            <a:off x="3818283" y="4451163"/>
            <a:ext cx="563703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44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594149" y="4451163"/>
            <a:ext cx="19703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 48"/>
          <p:cNvSpPr>
            <a:spLocks noChangeArrowheads="1"/>
          </p:cNvSpPr>
          <p:nvPr/>
        </p:nvSpPr>
        <p:spPr bwMode="auto">
          <a:xfrm>
            <a:off x="13339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69" name="AutoShape 50"/>
          <p:cNvCxnSpPr>
            <a:cxnSpLocks noChangeShapeType="1"/>
            <a:stCxn id="77" idx="0"/>
            <a:endCxn id="68" idx="3"/>
          </p:cNvCxnSpPr>
          <p:nvPr/>
        </p:nvCxnSpPr>
        <p:spPr bwMode="auto">
          <a:xfrm flipV="1">
            <a:off x="1029186" y="4451163"/>
            <a:ext cx="349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69 - TextBox"/>
          <p:cNvSpPr txBox="1"/>
          <p:nvPr/>
        </p:nvSpPr>
        <p:spPr>
          <a:xfrm>
            <a:off x="903180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5334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AutoShape 43"/>
          <p:cNvSpPr>
            <a:spLocks noChangeArrowheads="1"/>
          </p:cNvSpPr>
          <p:nvPr/>
        </p:nvSpPr>
        <p:spPr bwMode="auto">
          <a:xfrm>
            <a:off x="1051560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5" name="AutoShape 44"/>
          <p:cNvCxnSpPr>
            <a:cxnSpLocks noChangeShapeType="1"/>
            <a:stCxn id="72" idx="0"/>
            <a:endCxn id="77" idx="5"/>
          </p:cNvCxnSpPr>
          <p:nvPr/>
        </p:nvCxnSpPr>
        <p:spPr bwMode="auto">
          <a:xfrm flipH="1" flipV="1">
            <a:off x="1136949" y="53198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Oval 48"/>
          <p:cNvSpPr>
            <a:spLocks noChangeArrowheads="1"/>
          </p:cNvSpPr>
          <p:nvPr/>
        </p:nvSpPr>
        <p:spPr bwMode="auto">
          <a:xfrm>
            <a:off x="876786" y="5059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49"/>
          <p:cNvSpPr>
            <a:spLocks noChangeArrowheads="1"/>
          </p:cNvSpPr>
          <p:nvPr/>
        </p:nvSpPr>
        <p:spPr bwMode="auto">
          <a:xfrm>
            <a:off x="754866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50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876786" y="53198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79 - TextBox"/>
          <p:cNvSpPr txBox="1"/>
          <p:nvPr/>
        </p:nvSpPr>
        <p:spPr>
          <a:xfrm>
            <a:off x="449094" y="49834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6200" y="49834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AutoShape 43"/>
          <p:cNvSpPr>
            <a:spLocks noChangeArrowheads="1"/>
          </p:cNvSpPr>
          <p:nvPr/>
        </p:nvSpPr>
        <p:spPr bwMode="auto">
          <a:xfrm>
            <a:off x="1813560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44"/>
          <p:cNvCxnSpPr>
            <a:cxnSpLocks noChangeShapeType="1"/>
            <a:stCxn id="82" idx="0"/>
            <a:endCxn id="87" idx="5"/>
          </p:cNvCxnSpPr>
          <p:nvPr/>
        </p:nvCxnSpPr>
        <p:spPr bwMode="auto">
          <a:xfrm flipH="1" flipV="1">
            <a:off x="1898949" y="5289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Oval 48"/>
          <p:cNvSpPr>
            <a:spLocks noChangeArrowheads="1"/>
          </p:cNvSpPr>
          <p:nvPr/>
        </p:nvSpPr>
        <p:spPr bwMode="auto">
          <a:xfrm>
            <a:off x="1638786" y="5029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49"/>
          <p:cNvSpPr>
            <a:spLocks noChangeArrowheads="1"/>
          </p:cNvSpPr>
          <p:nvPr/>
        </p:nvSpPr>
        <p:spPr bwMode="auto">
          <a:xfrm>
            <a:off x="1516866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50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1638786" y="5289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89 - TextBox"/>
          <p:cNvSpPr txBox="1"/>
          <p:nvPr/>
        </p:nvSpPr>
        <p:spPr>
          <a:xfrm>
            <a:off x="2430294" y="49646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2060514" y="4964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AutoShape 43"/>
          <p:cNvSpPr>
            <a:spLocks noChangeArrowheads="1"/>
          </p:cNvSpPr>
          <p:nvPr/>
        </p:nvSpPr>
        <p:spPr bwMode="auto">
          <a:xfrm>
            <a:off x="4404360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" name="AutoShape 44"/>
          <p:cNvCxnSpPr>
            <a:cxnSpLocks noChangeShapeType="1"/>
            <a:stCxn id="62" idx="0"/>
            <a:endCxn id="64" idx="5"/>
          </p:cNvCxnSpPr>
          <p:nvPr/>
        </p:nvCxnSpPr>
        <p:spPr bwMode="auto">
          <a:xfrm flipH="1" flipV="1">
            <a:off x="4489749" y="5289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4" name="Oval 48"/>
          <p:cNvSpPr>
            <a:spLocks noChangeArrowheads="1"/>
          </p:cNvSpPr>
          <p:nvPr/>
        </p:nvSpPr>
        <p:spPr bwMode="auto">
          <a:xfrm>
            <a:off x="4229586" y="5029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6" name="AutoShape 49"/>
          <p:cNvSpPr>
            <a:spLocks noChangeArrowheads="1"/>
          </p:cNvSpPr>
          <p:nvPr/>
        </p:nvSpPr>
        <p:spPr bwMode="auto">
          <a:xfrm>
            <a:off x="4107666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7" name="AutoShape 50"/>
          <p:cNvCxnSpPr>
            <a:cxnSpLocks noChangeShapeType="1"/>
            <a:stCxn id="66" idx="0"/>
            <a:endCxn id="64" idx="3"/>
          </p:cNvCxnSpPr>
          <p:nvPr/>
        </p:nvCxnSpPr>
        <p:spPr bwMode="auto">
          <a:xfrm flipV="1">
            <a:off x="4229586" y="5289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91 - TextBox"/>
          <p:cNvSpPr txBox="1"/>
          <p:nvPr/>
        </p:nvSpPr>
        <p:spPr>
          <a:xfrm>
            <a:off x="5021094" y="4953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3" name="92 - TextBox"/>
          <p:cNvSpPr txBox="1"/>
          <p:nvPr/>
        </p:nvSpPr>
        <p:spPr>
          <a:xfrm>
            <a:off x="4648200" y="4953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5" name="94 - Βέλος προς τα κάτω"/>
          <p:cNvSpPr/>
          <p:nvPr/>
        </p:nvSpPr>
        <p:spPr bwMode="auto">
          <a:xfrm rot="10800000">
            <a:off x="6553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2522706" y="3357455"/>
            <a:ext cx="730437" cy="517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70306" y="38745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2111226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9" idx="5"/>
          </p:cNvCxnSpPr>
          <p:nvPr/>
        </p:nvCxnSpPr>
        <p:spPr bwMode="auto">
          <a:xfrm flipH="1" flipV="1">
            <a:off x="2630469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5882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8369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95882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1417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221917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78178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598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78178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9646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304213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68669" y="3357455"/>
            <a:ext cx="547557" cy="528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4038600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4123989" y="4146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863826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741906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863826" y="4146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7" idx="7"/>
            <a:endCxn id="27" idx="3"/>
          </p:cNvCxnSpPr>
          <p:nvPr/>
        </p:nvCxnSpPr>
        <p:spPr bwMode="auto">
          <a:xfrm flipV="1">
            <a:off x="3468669" y="2763095"/>
            <a:ext cx="1422288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783298" y="3048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989306" y="3798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3429000" y="3810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3573294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600200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438400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600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219200" y="4648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3203514" y="46598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3124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Adelson-Velskii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 and Landis)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40116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latin typeface="Calibri" pitchFamily="34" charset="0"/>
              </a:rPr>
              <a:t>10</a:t>
            </a:r>
          </a:p>
        </p:txBody>
      </p:sp>
      <p:cxnSp>
        <p:nvCxnSpPr>
          <p:cNvPr id="8" name="AutoShape 6"/>
          <p:cNvCxnSpPr>
            <a:cxnSpLocks noChangeShapeType="1"/>
            <a:stCxn id="9" idx="7"/>
            <a:endCxn id="7" idx="3"/>
          </p:cNvCxnSpPr>
          <p:nvPr/>
        </p:nvCxnSpPr>
        <p:spPr bwMode="auto">
          <a:xfrm flipV="1">
            <a:off x="2630469" y="4271855"/>
            <a:ext cx="622674" cy="5617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70306" y="4788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2111226" y="50490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9" idx="5"/>
          </p:cNvCxnSpPr>
          <p:nvPr/>
        </p:nvCxnSpPr>
        <p:spPr bwMode="auto">
          <a:xfrm flipH="1" flipV="1">
            <a:off x="2630469" y="50490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58826" y="55356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836906" y="59624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958826" y="57960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141706" y="59624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2219176" y="57960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781786" y="55356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59866" y="59624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781786" y="57960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964666" y="59624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3042136" y="57960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40116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34173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1"/>
            <a:endCxn id="7" idx="5"/>
          </p:cNvCxnSpPr>
          <p:nvPr/>
        </p:nvCxnSpPr>
        <p:spPr bwMode="auto">
          <a:xfrm flipH="1" flipV="1">
            <a:off x="3468669" y="4271855"/>
            <a:ext cx="439794" cy="573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42718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321026" y="5550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13</a:t>
            </a:r>
          </a:p>
        </p:txBody>
      </p: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42718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47853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50457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50457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47853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50457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5212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50457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4199106" y="597765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30" idx="3"/>
          </p:cNvCxnSpPr>
          <p:nvPr/>
        </p:nvCxnSpPr>
        <p:spPr bwMode="auto">
          <a:xfrm flipV="1">
            <a:off x="4321026" y="581128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AutoShape 45"/>
          <p:cNvSpPr>
            <a:spLocks noChangeArrowheads="1"/>
          </p:cNvSpPr>
          <p:nvPr/>
        </p:nvSpPr>
        <p:spPr bwMode="auto">
          <a:xfrm>
            <a:off x="4503906" y="597765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" name="AutoShape 46"/>
          <p:cNvCxnSpPr>
            <a:cxnSpLocks noChangeShapeType="1"/>
            <a:stCxn id="44" idx="0"/>
            <a:endCxn id="30" idx="5"/>
          </p:cNvCxnSpPr>
          <p:nvPr/>
        </p:nvCxnSpPr>
        <p:spPr bwMode="auto">
          <a:xfrm flipH="1" flipV="1">
            <a:off x="4581376" y="581128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7"/>
          <p:cNvCxnSpPr>
            <a:cxnSpLocks noChangeShapeType="1"/>
            <a:stCxn id="30" idx="0"/>
            <a:endCxn id="47" idx="5"/>
          </p:cNvCxnSpPr>
          <p:nvPr/>
        </p:nvCxnSpPr>
        <p:spPr bwMode="auto">
          <a:xfrm flipH="1" flipV="1">
            <a:off x="4123989" y="5060763"/>
            <a:ext cx="349437" cy="490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863826" y="48006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741906" y="5275529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863826" y="5060763"/>
            <a:ext cx="44637" cy="2147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36774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7" idx="7"/>
            <a:endCxn id="27" idx="3"/>
          </p:cNvCxnSpPr>
          <p:nvPr/>
        </p:nvCxnSpPr>
        <p:spPr bwMode="auto">
          <a:xfrm flipV="1">
            <a:off x="3468669" y="3677495"/>
            <a:ext cx="1422288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52 - TextBox"/>
          <p:cNvSpPr txBox="1"/>
          <p:nvPr/>
        </p:nvSpPr>
        <p:spPr>
          <a:xfrm>
            <a:off x="457200" y="2221468"/>
            <a:ext cx="682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Δένδρο </a:t>
            </a:r>
            <a:r>
              <a:rPr lang="en-US" dirty="0" smtClean="0"/>
              <a:t>AVL:  </a:t>
            </a:r>
            <a:r>
              <a:rPr lang="el-GR" dirty="0" smtClean="0"/>
              <a:t>Διατηρεί τη</a:t>
            </a:r>
            <a:r>
              <a:rPr lang="en-US" dirty="0" smtClean="0"/>
              <a:t> </a:t>
            </a:r>
            <a:r>
              <a:rPr lang="el-GR" dirty="0" smtClean="0"/>
              <a:t>συνθήκη </a:t>
            </a:r>
            <a:r>
              <a:rPr lang="en-US" dirty="0" smtClean="0"/>
              <a:t>                      </a:t>
            </a:r>
            <a:r>
              <a:rPr lang="el-GR" dirty="0" smtClean="0"/>
              <a:t>σε κάθε κόμβο </a:t>
            </a:r>
            <a:r>
              <a:rPr lang="en-US" b="1" dirty="0" smtClean="0"/>
              <a:t>x</a:t>
            </a:r>
            <a:endParaRPr lang="el-GR" dirty="0"/>
          </a:p>
        </p:txBody>
      </p:sp>
      <p:sp>
        <p:nvSpPr>
          <p:cNvPr id="54" name="53 - TextBox"/>
          <p:cNvSpPr txBox="1"/>
          <p:nvPr/>
        </p:nvSpPr>
        <p:spPr>
          <a:xfrm>
            <a:off x="1851813" y="2667000"/>
            <a:ext cx="69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Δηλαδή τα ύψη των δύο παιδιών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διαφέρουν το πολύ κατά 1</a:t>
            </a:r>
            <a:endParaRPr lang="el-GR" dirty="0"/>
          </a:p>
        </p:txBody>
      </p:sp>
      <p:sp>
        <p:nvSpPr>
          <p:cNvPr id="60" name="59 - TextBox"/>
          <p:cNvSpPr txBox="1"/>
          <p:nvPr/>
        </p:nvSpPr>
        <p:spPr>
          <a:xfrm>
            <a:off x="4114800" y="32766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827506" y="39624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989306" y="47127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3429000" y="47244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47244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47244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9507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5097294" y="55626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3573294" y="55509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600200" y="55509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3238" y="1626131"/>
            <a:ext cx="4571626" cy="278869"/>
          </a:xfrm>
          <a:prstGeom prst="rect">
            <a:avLst/>
          </a:prstGeom>
          <a:noFill/>
          <a:ln/>
          <a:effectLst/>
        </p:spPr>
      </p:pic>
      <p:sp>
        <p:nvSpPr>
          <p:cNvPr id="70" name="69 - TextBox"/>
          <p:cNvSpPr txBox="1"/>
          <p:nvPr/>
        </p:nvSpPr>
        <p:spPr>
          <a:xfrm>
            <a:off x="3048000" y="32766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438400" y="3962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600200" y="4724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219200" y="5562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3203514" y="55742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3124200" y="4724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9" name="78 - TextBox"/>
          <p:cNvSpPr txBox="1"/>
          <p:nvPr/>
        </p:nvSpPr>
        <p:spPr>
          <a:xfrm>
            <a:off x="4724400" y="55742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4724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4724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9624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3" name="82 - TextBox"/>
          <p:cNvSpPr txBox="1"/>
          <p:nvPr/>
        </p:nvSpPr>
        <p:spPr>
          <a:xfrm>
            <a:off x="457200" y="1143024"/>
            <a:ext cx="590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Συντελεστής ισορροπίας (</a:t>
            </a:r>
            <a:r>
              <a:rPr lang="en-US" dirty="0" smtClean="0"/>
              <a:t>balance factor)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κόμβου </a:t>
            </a:r>
            <a:r>
              <a:rPr lang="en-US" b="1" dirty="0" smtClean="0"/>
              <a:t>x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6" name="8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65186" y="2311931"/>
            <a:ext cx="1168814" cy="278869"/>
          </a:xfrm>
          <a:prstGeom prst="rect">
            <a:avLst/>
          </a:prstGeom>
          <a:noFill/>
          <a:ln/>
          <a:effectLst/>
        </p:spPr>
      </p:pic>
      <p:sp>
        <p:nvSpPr>
          <p:cNvPr id="87" name="86 - Ορθογώνιο"/>
          <p:cNvSpPr/>
          <p:nvPr/>
        </p:nvSpPr>
        <p:spPr>
          <a:xfrm>
            <a:off x="609600" y="640080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6"/>
              </a:rPr>
              <a:t>http://www.cs.jhu.edu/~goodrich/dsa/trees/avltree.html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2522706" y="3357455"/>
            <a:ext cx="730437" cy="517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70306" y="38745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2111226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9" idx="5"/>
          </p:cNvCxnSpPr>
          <p:nvPr/>
        </p:nvCxnSpPr>
        <p:spPr bwMode="auto">
          <a:xfrm flipH="1" flipV="1">
            <a:off x="2630469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5882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8369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95882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1417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221917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78178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598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78178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9646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304213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68669" y="3357455"/>
            <a:ext cx="547557" cy="528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4038600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4123989" y="4146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863826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741906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863826" y="4146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7" idx="7"/>
            <a:endCxn id="27" idx="3"/>
          </p:cNvCxnSpPr>
          <p:nvPr/>
        </p:nvCxnSpPr>
        <p:spPr bwMode="auto">
          <a:xfrm flipV="1">
            <a:off x="3468669" y="2763095"/>
            <a:ext cx="1422288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783298" y="3048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989306" y="3798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3429000" y="3810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3573294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600200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438400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600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219200" y="4648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3203514" y="46598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3124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11</a:t>
            </a:r>
            <a:endParaRPr lang="el-GR" dirty="0"/>
          </a:p>
        </p:txBody>
      </p:sp>
      <p:sp>
        <p:nvSpPr>
          <p:cNvPr id="67" name="66 - TextBox"/>
          <p:cNvSpPr txBox="1"/>
          <p:nvPr/>
        </p:nvSpPr>
        <p:spPr>
          <a:xfrm>
            <a:off x="381000" y="1676400"/>
            <a:ext cx="802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Αντιγράφουμε στον κόμβο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το κλειδί του διαδόχου </a:t>
            </a:r>
            <a:r>
              <a:rPr lang="en-US" b="1" dirty="0" smtClean="0"/>
              <a:t>x’</a:t>
            </a:r>
            <a:r>
              <a:rPr lang="en-US" dirty="0" smtClean="0"/>
              <a:t> </a:t>
            </a:r>
            <a:r>
              <a:rPr lang="el-GR" dirty="0" smtClean="0"/>
              <a:t>και διαγράφουμε τον </a:t>
            </a:r>
            <a:r>
              <a:rPr lang="en-US" b="1" dirty="0" smtClean="0"/>
              <a:t>x’</a:t>
            </a:r>
            <a:endParaRPr lang="el-GR" b="1" dirty="0"/>
          </a:p>
        </p:txBody>
      </p:sp>
      <p:pic>
        <p:nvPicPr>
          <p:cNvPr id="76" name="7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3200400"/>
            <a:ext cx="152400" cy="126492"/>
          </a:xfrm>
          <a:prstGeom prst="rect">
            <a:avLst/>
          </a:prstGeom>
          <a:noFill/>
        </p:spPr>
      </p:pic>
      <p:pic>
        <p:nvPicPr>
          <p:cNvPr id="79" name="7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6603" y="3886200"/>
            <a:ext cx="227685" cy="2018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2522706" y="3357455"/>
            <a:ext cx="730437" cy="517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70306" y="38745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2111226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9" idx="5"/>
          </p:cNvCxnSpPr>
          <p:nvPr/>
        </p:nvCxnSpPr>
        <p:spPr bwMode="auto">
          <a:xfrm flipH="1" flipV="1">
            <a:off x="2630469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5882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8369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95882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1417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221917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78178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598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78178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9646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304213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8" name="AutoShape 27"/>
          <p:cNvCxnSpPr>
            <a:cxnSpLocks noChangeShapeType="1"/>
            <a:stCxn id="47" idx="0"/>
            <a:endCxn id="7" idx="5"/>
          </p:cNvCxnSpPr>
          <p:nvPr/>
        </p:nvCxnSpPr>
        <p:spPr bwMode="auto">
          <a:xfrm flipH="1" flipV="1">
            <a:off x="3468669" y="3357455"/>
            <a:ext cx="547557" cy="528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4038600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47" idx="5"/>
          </p:cNvCxnSpPr>
          <p:nvPr/>
        </p:nvCxnSpPr>
        <p:spPr bwMode="auto">
          <a:xfrm flipH="1" flipV="1">
            <a:off x="4123989" y="4146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3863826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12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741906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7" idx="3"/>
          </p:cNvCxnSpPr>
          <p:nvPr/>
        </p:nvCxnSpPr>
        <p:spPr bwMode="auto">
          <a:xfrm flipV="1">
            <a:off x="3863826" y="4146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7" idx="7"/>
            <a:endCxn id="27" idx="3"/>
          </p:cNvCxnSpPr>
          <p:nvPr/>
        </p:nvCxnSpPr>
        <p:spPr bwMode="auto">
          <a:xfrm flipV="1">
            <a:off x="3468669" y="2763095"/>
            <a:ext cx="1422288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783298" y="3048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989306" y="3798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3429000" y="3810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3573294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600200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438400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600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219200" y="4648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3203514" y="46598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3124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11</a:t>
            </a:r>
            <a:endParaRPr lang="el-GR" dirty="0"/>
          </a:p>
        </p:txBody>
      </p:sp>
      <p:sp>
        <p:nvSpPr>
          <p:cNvPr id="67" name="66 - TextBox"/>
          <p:cNvSpPr txBox="1"/>
          <p:nvPr/>
        </p:nvSpPr>
        <p:spPr>
          <a:xfrm>
            <a:off x="381000" y="1676400"/>
            <a:ext cx="802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Αντιγράφουμε στον κόμβο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το κλειδί του διαδόχου </a:t>
            </a:r>
            <a:r>
              <a:rPr lang="en-US" b="1" dirty="0" smtClean="0"/>
              <a:t>x’</a:t>
            </a:r>
            <a:r>
              <a:rPr lang="en-US" dirty="0" smtClean="0"/>
              <a:t> </a:t>
            </a:r>
            <a:r>
              <a:rPr lang="el-GR" dirty="0" smtClean="0"/>
              <a:t>και διαγράφουμε τον </a:t>
            </a:r>
            <a:r>
              <a:rPr lang="en-US" b="1" dirty="0" smtClean="0"/>
              <a:t>x’</a:t>
            </a:r>
            <a:endParaRPr lang="el-GR" b="1" dirty="0"/>
          </a:p>
        </p:txBody>
      </p:sp>
      <p:pic>
        <p:nvPicPr>
          <p:cNvPr id="76" name="7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3200400"/>
            <a:ext cx="152400" cy="126492"/>
          </a:xfrm>
          <a:prstGeom prst="rect">
            <a:avLst/>
          </a:prstGeom>
          <a:noFill/>
        </p:spPr>
      </p:pic>
      <p:pic>
        <p:nvPicPr>
          <p:cNvPr id="79" name="7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6603" y="3886200"/>
            <a:ext cx="227685" cy="2018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2522706" y="3357455"/>
            <a:ext cx="730437" cy="517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70306" y="38745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2111226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9" idx="5"/>
          </p:cNvCxnSpPr>
          <p:nvPr/>
        </p:nvCxnSpPr>
        <p:spPr bwMode="auto">
          <a:xfrm flipH="1" flipV="1">
            <a:off x="2630469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5882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8369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95882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1417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221917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78178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598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78178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9646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304213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505200" y="3581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7" idx="5"/>
          </p:cNvCxnSpPr>
          <p:nvPr/>
        </p:nvCxnSpPr>
        <p:spPr bwMode="auto">
          <a:xfrm flipH="1" flipV="1">
            <a:off x="3468669" y="3357455"/>
            <a:ext cx="158451" cy="22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7" idx="7"/>
            <a:endCxn id="27" idx="3"/>
          </p:cNvCxnSpPr>
          <p:nvPr/>
        </p:nvCxnSpPr>
        <p:spPr bwMode="auto">
          <a:xfrm flipV="1">
            <a:off x="3468669" y="2763095"/>
            <a:ext cx="1422288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783298" y="3048000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989306" y="3798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3573294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600200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438400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600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219200" y="4648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3203514" y="46598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4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</a:t>
            </a:r>
            <a:r>
              <a:rPr lang="en-US" dirty="0" smtClean="0"/>
              <a:t>11</a:t>
            </a:r>
            <a:endParaRPr lang="el-GR" dirty="0"/>
          </a:p>
        </p:txBody>
      </p:sp>
      <p:sp>
        <p:nvSpPr>
          <p:cNvPr id="79" name="78 - TextBox"/>
          <p:cNvSpPr txBox="1"/>
          <p:nvPr/>
        </p:nvSpPr>
        <p:spPr>
          <a:xfrm>
            <a:off x="457200" y="1752600"/>
            <a:ext cx="546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στον κόμβο 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2522706" y="3357455"/>
            <a:ext cx="730437" cy="517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70306" y="38745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2111226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9" idx="5"/>
          </p:cNvCxnSpPr>
          <p:nvPr/>
        </p:nvCxnSpPr>
        <p:spPr bwMode="auto">
          <a:xfrm flipH="1" flipV="1">
            <a:off x="2630469" y="4134695"/>
            <a:ext cx="303717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5882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8369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95882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14170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221917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781786" y="4621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6598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78178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964666" y="504801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3042136" y="4881642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505200" y="3581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7" idx="5"/>
          </p:cNvCxnSpPr>
          <p:nvPr/>
        </p:nvCxnSpPr>
        <p:spPr bwMode="auto">
          <a:xfrm flipH="1" flipV="1">
            <a:off x="3468669" y="3357455"/>
            <a:ext cx="158451" cy="22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7" idx="7"/>
            <a:endCxn id="27" idx="3"/>
          </p:cNvCxnSpPr>
          <p:nvPr/>
        </p:nvCxnSpPr>
        <p:spPr bwMode="auto">
          <a:xfrm flipV="1">
            <a:off x="3468669" y="2763095"/>
            <a:ext cx="1422288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783298" y="3048000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989306" y="3798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3573294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600200" y="46365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438400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6002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219200" y="4648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3203514" y="46598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4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</a:t>
            </a:r>
            <a:r>
              <a:rPr lang="en-US" dirty="0" smtClean="0"/>
              <a:t>11</a:t>
            </a:r>
            <a:endParaRPr lang="el-GR" dirty="0"/>
          </a:p>
        </p:txBody>
      </p:sp>
      <p:sp>
        <p:nvSpPr>
          <p:cNvPr id="79" name="78 - TextBox"/>
          <p:cNvSpPr txBox="1"/>
          <p:nvPr/>
        </p:nvSpPr>
        <p:spPr>
          <a:xfrm>
            <a:off x="457200" y="1752600"/>
            <a:ext cx="546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στον κόμβο 12</a:t>
            </a:r>
            <a:endParaRPr lang="el-GR" dirty="0"/>
          </a:p>
        </p:txBody>
      </p:sp>
      <p:sp>
        <p:nvSpPr>
          <p:cNvPr id="55" name="AutoShape 43"/>
          <p:cNvSpPr>
            <a:spLocks noChangeArrowheads="1"/>
          </p:cNvSpPr>
          <p:nvPr/>
        </p:nvSpPr>
        <p:spPr bwMode="auto">
          <a:xfrm>
            <a:off x="2590800" y="35052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" name="55 - TextBox"/>
          <p:cNvSpPr txBox="1"/>
          <p:nvPr/>
        </p:nvSpPr>
        <p:spPr>
          <a:xfrm>
            <a:off x="4876800" y="5181600"/>
            <a:ext cx="372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Εκτελούμε απλή περιστροφή του 8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08506" y="390144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5"/>
            <a:endCxn id="7" idx="0"/>
          </p:cNvCxnSpPr>
          <p:nvPr/>
        </p:nvCxnSpPr>
        <p:spPr bwMode="auto">
          <a:xfrm>
            <a:off x="2554269" y="3548431"/>
            <a:ext cx="806637" cy="3530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294106" y="3288268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1577826" y="3548431"/>
            <a:ext cx="76091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7" idx="3"/>
          </p:cNvCxnSpPr>
          <p:nvPr/>
        </p:nvCxnSpPr>
        <p:spPr bwMode="auto">
          <a:xfrm flipV="1">
            <a:off x="2788920" y="4161603"/>
            <a:ext cx="464223" cy="318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425426" y="3974068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303506" y="440078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1425426" y="4234418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608306" y="440078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1685776" y="4234418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63652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5146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63652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8194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289687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3246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17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463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6020772" y="3357455"/>
            <a:ext cx="34846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584763" y="3357455"/>
            <a:ext cx="45611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8848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21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7665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688848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7071360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35"/>
          <p:cNvCxnSpPr>
            <a:cxnSpLocks noChangeShapeType="1"/>
            <a:stCxn id="35" idx="0"/>
            <a:endCxn id="32" idx="5"/>
          </p:cNvCxnSpPr>
          <p:nvPr/>
        </p:nvCxnSpPr>
        <p:spPr bwMode="auto">
          <a:xfrm flipH="1" flipV="1">
            <a:off x="7148830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837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7464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586837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605125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41"/>
          <p:cNvCxnSpPr>
            <a:cxnSpLocks noChangeShapeType="1"/>
            <a:stCxn id="40" idx="0"/>
            <a:endCxn id="37" idx="5"/>
          </p:cNvCxnSpPr>
          <p:nvPr/>
        </p:nvCxnSpPr>
        <p:spPr bwMode="auto">
          <a:xfrm flipH="1" flipV="1">
            <a:off x="612872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505200" y="43855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7" idx="5"/>
          </p:cNvCxnSpPr>
          <p:nvPr/>
        </p:nvCxnSpPr>
        <p:spPr bwMode="auto">
          <a:xfrm flipH="1" flipV="1">
            <a:off x="3468669" y="4161603"/>
            <a:ext cx="158451" cy="22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5106483" y="2763095"/>
            <a:ext cx="12627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9" idx="0"/>
            <a:endCxn id="27" idx="3"/>
          </p:cNvCxnSpPr>
          <p:nvPr/>
        </p:nvCxnSpPr>
        <p:spPr bwMode="auto">
          <a:xfrm flipV="1">
            <a:off x="2446506" y="2763095"/>
            <a:ext cx="2444451" cy="5251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41148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3926298" y="3821668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913106" y="3212068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54782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611894" y="3810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7078494" y="3036332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2286000" y="4495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1066800" y="398930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30480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581400" y="3821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1524000" y="32237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685800" y="400097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905000" y="45191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51054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23900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7087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14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</a:t>
            </a:r>
            <a:r>
              <a:rPr lang="en-US" dirty="0" smtClean="0"/>
              <a:t>11</a:t>
            </a:r>
            <a:endParaRPr lang="el-GR" dirty="0"/>
          </a:p>
        </p:txBody>
      </p:sp>
      <p:sp>
        <p:nvSpPr>
          <p:cNvPr id="74" name="73 - TextBox"/>
          <p:cNvSpPr txBox="1"/>
          <p:nvPr/>
        </p:nvSpPr>
        <p:spPr>
          <a:xfrm>
            <a:off x="457200" y="1752600"/>
            <a:ext cx="429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Αποκαταστάθηκε η συνθήκη ισορροπίας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404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Διαγραφή κόμβου </a:t>
            </a:r>
            <a:r>
              <a:rPr lang="en-US" b="1" dirty="0" smtClean="0"/>
              <a:t>x </a:t>
            </a:r>
            <a:r>
              <a:rPr lang="el-GR" b="1" dirty="0" smtClean="0"/>
              <a:t>σε δένδρο </a:t>
            </a:r>
            <a:r>
              <a:rPr lang="en-US" b="1" dirty="0" smtClean="0"/>
              <a:t>AVL</a:t>
            </a:r>
            <a:endParaRPr lang="el-GR" b="1" dirty="0"/>
          </a:p>
        </p:txBody>
      </p:sp>
      <p:sp>
        <p:nvSpPr>
          <p:cNvPr id="55" name="54 - Ορθογώνιο"/>
          <p:cNvSpPr/>
          <p:nvPr/>
        </p:nvSpPr>
        <p:spPr>
          <a:xfrm>
            <a:off x="152400" y="1889879"/>
            <a:ext cx="8763000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Αρχικά, εφαρμόζουμε τον αλγόριθμο διαγραφής όπως στο απλό δυαδικό δένδρο αναζήτησης</a:t>
            </a:r>
            <a:r>
              <a:rPr lang="en-US" dirty="0" smtClean="0"/>
              <a:t>, </a:t>
            </a:r>
            <a:r>
              <a:rPr lang="el-GR" dirty="0" smtClean="0"/>
              <a:t>διαγράφοντας τον κόμβο </a:t>
            </a:r>
            <a:r>
              <a:rPr lang="en-US" b="1" dirty="0" smtClean="0"/>
              <a:t>x’ </a:t>
            </a:r>
            <a:r>
              <a:rPr lang="el-GR" dirty="0" smtClean="0"/>
              <a:t>όπου:</a:t>
            </a:r>
          </a:p>
          <a:p>
            <a:pPr>
              <a:lnSpc>
                <a:spcPts val="2600"/>
              </a:lnSpc>
            </a:pPr>
            <a:endParaRPr lang="el-GR" dirty="0" smtClean="0"/>
          </a:p>
          <a:p>
            <a:pPr marL="342900" indent="-342900">
              <a:lnSpc>
                <a:spcPts val="2600"/>
              </a:lnSpc>
              <a:buAutoNum type="arabicParenR"/>
            </a:pPr>
            <a:r>
              <a:rPr lang="en-US" dirty="0" smtClean="0"/>
              <a:t> </a:t>
            </a:r>
            <a:r>
              <a:rPr lang="en-US" b="1" dirty="0" smtClean="0"/>
              <a:t>x’</a:t>
            </a:r>
            <a:r>
              <a:rPr lang="en-US" dirty="0" smtClean="0"/>
              <a:t>=</a:t>
            </a:r>
            <a:r>
              <a:rPr lang="en-US" b="1" dirty="0" smtClean="0"/>
              <a:t>x</a:t>
            </a:r>
            <a:r>
              <a:rPr lang="el-GR" dirty="0" smtClean="0"/>
              <a:t> αν </a:t>
            </a:r>
            <a:r>
              <a:rPr lang="en-US" dirty="0" smtClean="0"/>
              <a:t>o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είναι φύλλο</a:t>
            </a:r>
            <a:endParaRPr lang="en-US" dirty="0" smtClean="0"/>
          </a:p>
          <a:p>
            <a:pPr marL="342900" indent="-342900">
              <a:lnSpc>
                <a:spcPts val="2600"/>
              </a:lnSpc>
              <a:buAutoNum type="arabicParenR"/>
            </a:pPr>
            <a:endParaRPr lang="el-GR" dirty="0" smtClean="0"/>
          </a:p>
          <a:p>
            <a:pPr marL="342900" indent="-342900">
              <a:lnSpc>
                <a:spcPts val="2600"/>
              </a:lnSpc>
              <a:buAutoNum type="arabicParenR" startAt="2"/>
            </a:pPr>
            <a:r>
              <a:rPr lang="en-US" dirty="0" smtClean="0"/>
              <a:t> </a:t>
            </a:r>
            <a:r>
              <a:rPr lang="en-US" b="1" dirty="0" smtClean="0"/>
              <a:t>x’</a:t>
            </a:r>
            <a:r>
              <a:rPr lang="en-US" dirty="0" smtClean="0"/>
              <a:t>=</a:t>
            </a:r>
            <a:r>
              <a:rPr lang="el-GR" dirty="0" smtClean="0"/>
              <a:t>παιδί του </a:t>
            </a:r>
            <a:r>
              <a:rPr lang="en-US" b="1" dirty="0" smtClean="0"/>
              <a:t>x</a:t>
            </a:r>
            <a:r>
              <a:rPr lang="el-GR" dirty="0" smtClean="0"/>
              <a:t> αν</a:t>
            </a:r>
            <a:r>
              <a:rPr lang="en-US" dirty="0" smtClean="0"/>
              <a:t> o </a:t>
            </a:r>
            <a:r>
              <a:rPr lang="en-US" b="1" dirty="0" smtClean="0"/>
              <a:t>x</a:t>
            </a:r>
            <a:r>
              <a:rPr lang="el-GR" dirty="0" smtClean="0"/>
              <a:t> έχει μόνο ένα παιδί</a:t>
            </a:r>
          </a:p>
          <a:p>
            <a:pPr>
              <a:lnSpc>
                <a:spcPts val="2600"/>
              </a:lnSpc>
            </a:pPr>
            <a:endParaRPr lang="en-US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3) </a:t>
            </a:r>
            <a:r>
              <a:rPr lang="en-US" dirty="0" smtClean="0"/>
              <a:t>  </a:t>
            </a:r>
            <a:r>
              <a:rPr lang="en-US" b="1" dirty="0" smtClean="0"/>
              <a:t>x’</a:t>
            </a:r>
            <a:r>
              <a:rPr lang="en-US" dirty="0" smtClean="0"/>
              <a:t>=</a:t>
            </a:r>
            <a:r>
              <a:rPr lang="el-GR" dirty="0" smtClean="0"/>
              <a:t>διάδοχος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αν ο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έχει 2 παιδιά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lnSpc>
                <a:spcPts val="2600"/>
              </a:lnSpc>
            </a:pPr>
            <a:endParaRPr lang="en-US" b="1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(Στις περιπτώσεις 2 και 3 αντιγράφουμε τα περιεχόμενα του </a:t>
            </a:r>
            <a:r>
              <a:rPr lang="en-US" b="1" dirty="0" smtClean="0"/>
              <a:t>x’</a:t>
            </a:r>
            <a:r>
              <a:rPr lang="en-US" dirty="0" smtClean="0"/>
              <a:t> </a:t>
            </a:r>
            <a:r>
              <a:rPr lang="el-GR" dirty="0" smtClean="0"/>
              <a:t>στον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πριν τη διαγραφή.)</a:t>
            </a:r>
          </a:p>
          <a:p>
            <a:pPr>
              <a:lnSpc>
                <a:spcPts val="2600"/>
              </a:lnSpc>
            </a:pPr>
            <a:endParaRPr lang="en-US" dirty="0" smtClean="0"/>
          </a:p>
          <a:p>
            <a:pPr algn="just">
              <a:lnSpc>
                <a:spcPts val="2600"/>
              </a:lnSpc>
            </a:pPr>
            <a:r>
              <a:rPr lang="el-GR" dirty="0" smtClean="0"/>
              <a:t>Κατόπιν, ελέγχουμε τις τιμές του </a:t>
            </a:r>
            <a:r>
              <a:rPr lang="el-GR" b="1" dirty="0" smtClean="0"/>
              <a:t>b</a:t>
            </a:r>
            <a:r>
              <a:rPr lang="en-US" b="1" dirty="0" smtClean="0"/>
              <a:t>f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b="1" dirty="0" smtClean="0"/>
              <a:t>bf</a:t>
            </a:r>
            <a:r>
              <a:rPr lang="el-GR" dirty="0" smtClean="0"/>
              <a:t> του κόμβου-γονέα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του κόμβου </a:t>
            </a:r>
            <a:r>
              <a:rPr lang="en-US" b="1" dirty="0" smtClean="0"/>
              <a:t>x’</a:t>
            </a:r>
            <a:r>
              <a:rPr lang="en-US" dirty="0" smtClean="0"/>
              <a:t> </a:t>
            </a:r>
            <a:r>
              <a:rPr lang="el-GR" dirty="0" smtClean="0"/>
              <a:t>που</a:t>
            </a:r>
            <a:r>
              <a:rPr lang="en-US" dirty="0" smtClean="0"/>
              <a:t> </a:t>
            </a:r>
            <a:r>
              <a:rPr lang="el-GR" dirty="0" smtClean="0"/>
              <a:t>διαγράφεται</a:t>
            </a:r>
            <a:r>
              <a:rPr lang="en-US" dirty="0" smtClean="0"/>
              <a:t> </a:t>
            </a:r>
            <a:r>
              <a:rPr lang="el-GR" dirty="0" smtClean="0"/>
              <a:t>αλλάζει.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404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Διαγραφή κόμβου </a:t>
            </a:r>
            <a:r>
              <a:rPr lang="en-US" b="1" dirty="0" smtClean="0"/>
              <a:t>x </a:t>
            </a:r>
            <a:r>
              <a:rPr lang="el-GR" b="1" dirty="0" smtClean="0"/>
              <a:t>σε δένδρο </a:t>
            </a:r>
            <a:r>
              <a:rPr lang="en-US" b="1" dirty="0" smtClean="0"/>
              <a:t>AVL</a:t>
            </a:r>
            <a:endParaRPr lang="el-GR" b="1" dirty="0"/>
          </a:p>
        </p:txBody>
      </p:sp>
      <p:sp>
        <p:nvSpPr>
          <p:cNvPr id="55" name="54 - Ορθογώνιο"/>
          <p:cNvSpPr/>
          <p:nvPr/>
        </p:nvSpPr>
        <p:spPr>
          <a:xfrm>
            <a:off x="152400" y="1676400"/>
            <a:ext cx="8763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Αν το </a:t>
            </a:r>
            <a:r>
              <a:rPr lang="el-GR" b="1" dirty="0" smtClean="0"/>
              <a:t>b</a:t>
            </a:r>
            <a:r>
              <a:rPr lang="en-US" b="1" dirty="0" smtClean="0"/>
              <a:t>f(z)</a:t>
            </a:r>
            <a:r>
              <a:rPr lang="en-US" dirty="0" smtClean="0"/>
              <a:t> </a:t>
            </a:r>
            <a:r>
              <a:rPr lang="el-GR" dirty="0" smtClean="0"/>
              <a:t>του κόμβου-γονέα </a:t>
            </a:r>
            <a:r>
              <a:rPr lang="en-US" b="1" dirty="0" smtClean="0"/>
              <a:t>z</a:t>
            </a:r>
            <a:r>
              <a:rPr lang="el-GR" dirty="0" smtClean="0"/>
              <a:t> του κόμβου </a:t>
            </a:r>
            <a:r>
              <a:rPr lang="en-US" b="1" dirty="0" smtClean="0"/>
              <a:t>x’</a:t>
            </a:r>
            <a:r>
              <a:rPr lang="en-US" dirty="0" smtClean="0"/>
              <a:t> </a:t>
            </a:r>
            <a:r>
              <a:rPr lang="el-GR" dirty="0" smtClean="0"/>
              <a:t>που</a:t>
            </a:r>
            <a:r>
              <a:rPr lang="en-US" dirty="0" smtClean="0"/>
              <a:t> </a:t>
            </a:r>
            <a:r>
              <a:rPr lang="el-GR" dirty="0" smtClean="0"/>
              <a:t>διαγράφεται αλλάζει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• από </a:t>
            </a:r>
            <a:r>
              <a:rPr lang="el-GR" b="1" dirty="0" smtClean="0"/>
              <a:t>0</a:t>
            </a:r>
            <a:r>
              <a:rPr lang="el-GR" dirty="0" smtClean="0"/>
              <a:t> σε </a:t>
            </a:r>
            <a:r>
              <a:rPr lang="el-GR" b="1" dirty="0" smtClean="0"/>
              <a:t>+1</a:t>
            </a:r>
            <a:r>
              <a:rPr lang="el-GR" dirty="0" smtClean="0"/>
              <a:t> ή σε </a:t>
            </a:r>
            <a:r>
              <a:rPr lang="el-GR" b="1" dirty="0" smtClean="0"/>
              <a:t>–1</a:t>
            </a:r>
            <a:r>
              <a:rPr lang="el-GR" dirty="0" smtClean="0"/>
              <a:t>, τότε ο αλγόριθμος</a:t>
            </a:r>
            <a:r>
              <a:rPr lang="en-US" dirty="0" smtClean="0"/>
              <a:t> </a:t>
            </a:r>
            <a:r>
              <a:rPr lang="el-GR" dirty="0" smtClean="0"/>
              <a:t>τερματίζει.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• από </a:t>
            </a:r>
            <a:r>
              <a:rPr lang="el-GR" b="1" dirty="0" smtClean="0"/>
              <a:t>+1</a:t>
            </a:r>
            <a:r>
              <a:rPr lang="el-GR" dirty="0" smtClean="0"/>
              <a:t> ή </a:t>
            </a:r>
            <a:r>
              <a:rPr lang="el-GR" b="1" dirty="0" smtClean="0"/>
              <a:t>–1</a:t>
            </a:r>
            <a:r>
              <a:rPr lang="el-GR" dirty="0" smtClean="0"/>
              <a:t> σε </a:t>
            </a:r>
            <a:r>
              <a:rPr lang="el-GR" b="1" dirty="0" smtClean="0"/>
              <a:t>0</a:t>
            </a:r>
            <a:r>
              <a:rPr lang="el-GR" dirty="0" smtClean="0"/>
              <a:t>, το ύψος του </a:t>
            </a:r>
            <a:r>
              <a:rPr lang="en-US" b="1" dirty="0" smtClean="0"/>
              <a:t>z</a:t>
            </a:r>
            <a:r>
              <a:rPr lang="el-GR" dirty="0" smtClean="0"/>
              <a:t> μειώνεται και</a:t>
            </a:r>
            <a:r>
              <a:rPr lang="en-US" dirty="0" smtClean="0"/>
              <a:t> </a:t>
            </a:r>
            <a:r>
              <a:rPr lang="el-GR" dirty="0" smtClean="0"/>
              <a:t>άρα και το </a:t>
            </a:r>
            <a:r>
              <a:rPr lang="el-GR" b="1" dirty="0" smtClean="0"/>
              <a:t>b</a:t>
            </a:r>
            <a:r>
              <a:rPr lang="en-US" b="1" dirty="0" smtClean="0"/>
              <a:t>f</a:t>
            </a:r>
            <a:r>
              <a:rPr lang="el-GR" dirty="0" smtClean="0"/>
              <a:t> άλλων προγόνων του </a:t>
            </a:r>
            <a:endParaRPr lang="en-US" dirty="0" smtClean="0"/>
          </a:p>
          <a:p>
            <a:pPr>
              <a:lnSpc>
                <a:spcPts val="2600"/>
              </a:lnSpc>
            </a:pPr>
            <a:r>
              <a:rPr lang="en-US" b="1" dirty="0" smtClean="0"/>
              <a:t>  x’</a:t>
            </a:r>
            <a:r>
              <a:rPr lang="en-US" dirty="0" smtClean="0"/>
              <a:t> </a:t>
            </a:r>
            <a:r>
              <a:rPr lang="el-GR" dirty="0" smtClean="0"/>
              <a:t>ενδεχομένως αλλάζει.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• από </a:t>
            </a:r>
            <a:r>
              <a:rPr lang="el-GR" b="1" dirty="0" smtClean="0"/>
              <a:t>+1</a:t>
            </a:r>
            <a:r>
              <a:rPr lang="el-GR" dirty="0" smtClean="0"/>
              <a:t> ή </a:t>
            </a:r>
            <a:r>
              <a:rPr lang="el-GR" b="1" dirty="0" smtClean="0"/>
              <a:t>–1</a:t>
            </a:r>
            <a:r>
              <a:rPr lang="el-GR" dirty="0" smtClean="0"/>
              <a:t> σε </a:t>
            </a:r>
            <a:r>
              <a:rPr lang="el-GR" b="1" dirty="0" smtClean="0"/>
              <a:t>+2</a:t>
            </a:r>
            <a:r>
              <a:rPr lang="el-GR" dirty="0" smtClean="0"/>
              <a:t> ή </a:t>
            </a:r>
            <a:r>
              <a:rPr lang="el-GR" b="1" dirty="0" smtClean="0"/>
              <a:t>–2</a:t>
            </a:r>
            <a:r>
              <a:rPr lang="el-GR" dirty="0" smtClean="0"/>
              <a:t>, τότε γίνεται μία ή</a:t>
            </a:r>
            <a:r>
              <a:rPr lang="en-US" dirty="0" smtClean="0"/>
              <a:t> </a:t>
            </a:r>
            <a:r>
              <a:rPr lang="el-GR" dirty="0" smtClean="0"/>
              <a:t>περισσότερες περιστροφές.</a:t>
            </a:r>
          </a:p>
          <a:p>
            <a:pPr>
              <a:lnSpc>
                <a:spcPts val="2600"/>
              </a:lnSpc>
            </a:pPr>
            <a:endParaRPr lang="en-US" dirty="0" smtClean="0"/>
          </a:p>
          <a:p>
            <a:pPr algn="just">
              <a:lnSpc>
                <a:spcPts val="2600"/>
              </a:lnSpc>
            </a:pPr>
            <a:r>
              <a:rPr lang="el-GR" dirty="0" smtClean="0"/>
              <a:t>Στη χειρότερη περίπτωση, μπορεί να χρειαστεί να</a:t>
            </a:r>
            <a:r>
              <a:rPr lang="en-US" dirty="0" smtClean="0"/>
              <a:t> </a:t>
            </a:r>
            <a:r>
              <a:rPr lang="el-GR" dirty="0" smtClean="0"/>
              <a:t>γίνουν περιστροφές σε όλους τους κόμβους στο</a:t>
            </a:r>
            <a:r>
              <a:rPr lang="en-US" dirty="0" smtClean="0"/>
              <a:t> </a:t>
            </a:r>
            <a:r>
              <a:rPr lang="el-GR" dirty="0" smtClean="0"/>
              <a:t>μονοπάτι από τον κόμβο </a:t>
            </a:r>
            <a:r>
              <a:rPr lang="en-US" b="1" dirty="0" smtClean="0"/>
              <a:t>z</a:t>
            </a:r>
            <a:r>
              <a:rPr lang="el-GR" dirty="0" smtClean="0"/>
              <a:t> έως τη ρίζα.</a:t>
            </a:r>
            <a:r>
              <a:rPr lang="en-US" dirty="0" smtClean="0"/>
              <a:t> </a:t>
            </a:r>
            <a:r>
              <a:rPr lang="el-GR" dirty="0" smtClean="0"/>
              <a:t>Το είδος των περιστροφών εξαρτάται από τις δύο</a:t>
            </a:r>
            <a:r>
              <a:rPr lang="en-US" dirty="0" smtClean="0"/>
              <a:t> </a:t>
            </a:r>
            <a:r>
              <a:rPr lang="el-GR" dirty="0" smtClean="0"/>
              <a:t>πρώτες ακμές του μονοπατιού που καθορίζει το</a:t>
            </a:r>
            <a:r>
              <a:rPr lang="en-US" dirty="0" smtClean="0"/>
              <a:t> </a:t>
            </a:r>
            <a:r>
              <a:rPr lang="el-GR" dirty="0" smtClean="0"/>
              <a:t>ύψος του εκάστοτε κόμβου με </a:t>
            </a:r>
            <a:r>
              <a:rPr lang="el-GR" b="1" dirty="0" smtClean="0"/>
              <a:t>b</a:t>
            </a:r>
            <a:r>
              <a:rPr lang="en-US" b="1" dirty="0" smtClean="0"/>
              <a:t>f</a:t>
            </a:r>
            <a:r>
              <a:rPr lang="el-GR" b="1" dirty="0" smtClean="0"/>
              <a:t> </a:t>
            </a:r>
            <a:r>
              <a:rPr lang="en-US" b="1" dirty="0" smtClean="0"/>
              <a:t>= </a:t>
            </a:r>
            <a:r>
              <a:rPr lang="el-GR" b="1" dirty="0" smtClean="0"/>
              <a:t>+2</a:t>
            </a:r>
            <a:r>
              <a:rPr lang="el-GR" dirty="0" smtClean="0"/>
              <a:t> ή </a:t>
            </a:r>
            <a:r>
              <a:rPr lang="el-GR" b="1" dirty="0" smtClean="0"/>
              <a:t>-2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lnSpc>
                <a:spcPts val="2600"/>
              </a:lnSpc>
            </a:pPr>
            <a:endParaRPr lang="el-GR" dirty="0" smtClean="0"/>
          </a:p>
          <a:p>
            <a:pPr algn="just">
              <a:lnSpc>
                <a:spcPts val="2600"/>
              </a:lnSpc>
            </a:pPr>
            <a:r>
              <a:rPr lang="el-GR" dirty="0" smtClean="0"/>
              <a:t>Ολόκληρο το μονοπάτι πρέπει να αποθηκευτεί και να</a:t>
            </a:r>
            <a:r>
              <a:rPr lang="en-US" dirty="0" smtClean="0"/>
              <a:t> </a:t>
            </a:r>
            <a:r>
              <a:rPr lang="el-GR" dirty="0" smtClean="0"/>
              <a:t>ακολουθηθεί από τον κόμβο </a:t>
            </a:r>
            <a:r>
              <a:rPr lang="en-US" b="1" dirty="0" smtClean="0"/>
              <a:t>z</a:t>
            </a:r>
            <a:r>
              <a:rPr lang="el-GR" dirty="0" smtClean="0"/>
              <a:t> προς τη ρίζα μέχρι</a:t>
            </a:r>
            <a:r>
              <a:rPr lang="en-US" dirty="0" smtClean="0"/>
              <a:t> </a:t>
            </a:r>
            <a:r>
              <a:rPr lang="el-GR" dirty="0" smtClean="0"/>
              <a:t>να βρεθεί κάποιος κόμβος </a:t>
            </a:r>
            <a:r>
              <a:rPr lang="en-US" b="1" dirty="0" smtClean="0"/>
              <a:t>v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n-US" b="1" dirty="0" smtClean="0"/>
              <a:t>bf(v)=0</a:t>
            </a:r>
            <a:r>
              <a:rPr lang="el-GR" dirty="0" smtClean="0"/>
              <a:t>.</a:t>
            </a:r>
            <a:r>
              <a:rPr lang="en-US" dirty="0" smtClean="0"/>
              <a:t> T</a:t>
            </a:r>
            <a:r>
              <a:rPr lang="el-GR" dirty="0" smtClean="0"/>
              <a:t>ο </a:t>
            </a:r>
            <a:r>
              <a:rPr lang="el-GR" b="1" dirty="0" smtClean="0"/>
              <a:t>b</a:t>
            </a:r>
            <a:r>
              <a:rPr lang="en-US" b="1" dirty="0" smtClean="0"/>
              <a:t>f(v)</a:t>
            </a:r>
            <a:r>
              <a:rPr lang="en-US" dirty="0" smtClean="0"/>
              <a:t> </a:t>
            </a:r>
            <a:r>
              <a:rPr lang="el-GR" dirty="0" smtClean="0"/>
              <a:t>γίνεται </a:t>
            </a:r>
            <a:r>
              <a:rPr lang="el-GR" b="1" dirty="0" smtClean="0"/>
              <a:t>+1</a:t>
            </a:r>
            <a:r>
              <a:rPr lang="el-GR" dirty="0" smtClean="0"/>
              <a:t> ή </a:t>
            </a:r>
            <a:r>
              <a:rPr lang="el-GR" b="1" dirty="0" smtClean="0"/>
              <a:t>–1</a:t>
            </a:r>
            <a:r>
              <a:rPr lang="el-GR" dirty="0" smtClean="0"/>
              <a:t>, αλλά</a:t>
            </a:r>
            <a:r>
              <a:rPr lang="en-US" dirty="0" smtClean="0"/>
              <a:t> </a:t>
            </a:r>
            <a:r>
              <a:rPr lang="el-GR" dirty="0" smtClean="0"/>
              <a:t>το ύψος του δεν αλλάζει, και από εκεί και μετά, το</a:t>
            </a:r>
            <a:r>
              <a:rPr lang="en-US" dirty="0" smtClean="0"/>
              <a:t> </a:t>
            </a:r>
            <a:r>
              <a:rPr lang="en-US" b="1" dirty="0" smtClean="0"/>
              <a:t>bf</a:t>
            </a:r>
            <a:r>
              <a:rPr lang="en-US" dirty="0" smtClean="0"/>
              <a:t> </a:t>
            </a:r>
            <a:r>
              <a:rPr lang="el-GR" dirty="0" smtClean="0"/>
              <a:t>των κόμβων έως τη ρίζα δεν αλλάζει.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25" name="124 - Ισοσκελές τρίγωνο"/>
          <p:cNvSpPr/>
          <p:nvPr/>
        </p:nvSpPr>
        <p:spPr bwMode="auto">
          <a:xfrm>
            <a:off x="2236978" y="54864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6" name="75 - Έλλειψη"/>
          <p:cNvSpPr/>
          <p:nvPr/>
        </p:nvSpPr>
        <p:spPr bwMode="auto">
          <a:xfrm>
            <a:off x="2541778" y="41910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8" name="77 - Ευθεία γραμμή σύνδεσης"/>
          <p:cNvCxnSpPr>
            <a:stCxn id="76" idx="3"/>
            <a:endCxn id="87" idx="7"/>
          </p:cNvCxnSpPr>
          <p:nvPr/>
        </p:nvCxnSpPr>
        <p:spPr bwMode="auto">
          <a:xfrm flipH="1">
            <a:off x="1847011" y="4368706"/>
            <a:ext cx="728245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" name="82 - Ευθεία γραμμή σύνδεσης"/>
          <p:cNvCxnSpPr>
            <a:stCxn id="76" idx="5"/>
            <a:endCxn id="88" idx="1"/>
          </p:cNvCxnSpPr>
          <p:nvPr/>
        </p:nvCxnSpPr>
        <p:spPr bwMode="auto">
          <a:xfrm>
            <a:off x="2736900" y="4368706"/>
            <a:ext cx="573178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83 - Ισοσκελές τρίγωνο"/>
          <p:cNvSpPr/>
          <p:nvPr/>
        </p:nvSpPr>
        <p:spPr bwMode="auto">
          <a:xfrm>
            <a:off x="3124200" y="47244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7" name="86 - Έλλειψη"/>
          <p:cNvSpPr/>
          <p:nvPr/>
        </p:nvSpPr>
        <p:spPr bwMode="auto">
          <a:xfrm>
            <a:off x="1651889" y="46482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Έλλειψη"/>
          <p:cNvSpPr/>
          <p:nvPr/>
        </p:nvSpPr>
        <p:spPr bwMode="auto">
          <a:xfrm>
            <a:off x="3276600" y="46482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6" name="1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89378" y="419100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27" name="12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3289" y="4648200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107" name="106 - Ευθεία γραμμή σύνδεσης"/>
          <p:cNvCxnSpPr>
            <a:stCxn id="87" idx="3"/>
            <a:endCxn id="48" idx="0"/>
          </p:cNvCxnSpPr>
          <p:nvPr/>
        </p:nvCxnSpPr>
        <p:spPr bwMode="auto">
          <a:xfrm flipH="1">
            <a:off x="966690" y="4825906"/>
            <a:ext cx="718677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112 - Ευθεία γραμμή σύνδεσης"/>
          <p:cNvCxnSpPr>
            <a:stCxn id="87" idx="5"/>
            <a:endCxn id="116" idx="0"/>
          </p:cNvCxnSpPr>
          <p:nvPr/>
        </p:nvCxnSpPr>
        <p:spPr bwMode="auto">
          <a:xfrm>
            <a:off x="1847011" y="4825906"/>
            <a:ext cx="656667" cy="558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6" name="115 - Έλλειψη"/>
          <p:cNvSpPr/>
          <p:nvPr/>
        </p:nvSpPr>
        <p:spPr bwMode="auto">
          <a:xfrm>
            <a:off x="2389378" y="53848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61" name="6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7105" y="5208014"/>
            <a:ext cx="201174" cy="201174"/>
          </a:xfrm>
          <a:prstGeom prst="rect">
            <a:avLst/>
          </a:prstGeom>
          <a:noFill/>
          <a:ln/>
          <a:effectLst/>
        </p:spPr>
      </p:pic>
      <p:cxnSp>
        <p:nvCxnSpPr>
          <p:cNvPr id="47" name="46 - Ευθύγραμμο βέλος σύνδεσης"/>
          <p:cNvCxnSpPr/>
          <p:nvPr/>
        </p:nvCxnSpPr>
        <p:spPr bwMode="auto">
          <a:xfrm>
            <a:off x="304800" y="5916076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8" name="47 - Έλλειψη"/>
          <p:cNvSpPr/>
          <p:nvPr/>
        </p:nvSpPr>
        <p:spPr bwMode="auto">
          <a:xfrm>
            <a:off x="852390" y="53848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9" name="4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3498" y="5410200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51" name="50 - Ισοσκελές τρίγωνο"/>
          <p:cNvSpPr/>
          <p:nvPr/>
        </p:nvSpPr>
        <p:spPr bwMode="auto">
          <a:xfrm>
            <a:off x="381000" y="5942491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533400" y="584098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4" name="53 - Ισοσκελές τρίγωνο"/>
          <p:cNvSpPr/>
          <p:nvPr/>
        </p:nvSpPr>
        <p:spPr bwMode="auto">
          <a:xfrm>
            <a:off x="1042289" y="5943600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5" name="54 - Έλλειψη"/>
          <p:cNvSpPr/>
          <p:nvPr/>
        </p:nvSpPr>
        <p:spPr bwMode="auto">
          <a:xfrm>
            <a:off x="1194689" y="5842094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6" name="55 - Ευθεία γραμμή σύνδεσης"/>
          <p:cNvCxnSpPr>
            <a:stCxn id="48" idx="5"/>
            <a:endCxn id="55" idx="0"/>
          </p:cNvCxnSpPr>
          <p:nvPr/>
        </p:nvCxnSpPr>
        <p:spPr bwMode="auto">
          <a:xfrm>
            <a:off x="1047512" y="5562600"/>
            <a:ext cx="261477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48" idx="3"/>
            <a:endCxn id="52" idx="0"/>
          </p:cNvCxnSpPr>
          <p:nvPr/>
        </p:nvCxnSpPr>
        <p:spPr bwMode="auto">
          <a:xfrm flipH="1">
            <a:off x="647700" y="5562600"/>
            <a:ext cx="238168" cy="27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58" name="57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94689" y="6374385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59" name="5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13889" y="5944106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6373276"/>
            <a:ext cx="202185" cy="202185"/>
          </a:xfrm>
          <a:prstGeom prst="rect">
            <a:avLst/>
          </a:prstGeom>
          <a:noFill/>
          <a:ln/>
          <a:effectLst/>
        </p:spPr>
      </p:pic>
      <p:cxnSp>
        <p:nvCxnSpPr>
          <p:cNvPr id="65" name="64 - Ευθύγραμμο βέλος σύνδεσης"/>
          <p:cNvCxnSpPr/>
          <p:nvPr/>
        </p:nvCxnSpPr>
        <p:spPr bwMode="auto">
          <a:xfrm>
            <a:off x="2871089" y="5459985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8" name="67 - Ευθύγραμμο βέλος σύνδεσης"/>
          <p:cNvCxnSpPr/>
          <p:nvPr/>
        </p:nvCxnSpPr>
        <p:spPr bwMode="auto">
          <a:xfrm>
            <a:off x="3810000" y="4697985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0" name="69 - Ευθύγραμμο βέλος σύνδεσης"/>
          <p:cNvCxnSpPr/>
          <p:nvPr/>
        </p:nvCxnSpPr>
        <p:spPr bwMode="auto">
          <a:xfrm>
            <a:off x="1651889" y="5917185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2" name="71 - TextBox"/>
          <p:cNvSpPr txBox="1"/>
          <p:nvPr/>
        </p:nvSpPr>
        <p:spPr>
          <a:xfrm>
            <a:off x="1183098" y="5307585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990600" y="4545585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905000" y="4088385"/>
            <a:ext cx="417102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+</a:t>
            </a:r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46" name="45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6200" y="5078985"/>
            <a:ext cx="557911" cy="202185"/>
          </a:xfrm>
          <a:prstGeom prst="rect">
            <a:avLst/>
          </a:prstGeom>
          <a:noFill/>
          <a:ln/>
          <a:effectLst/>
        </p:spPr>
      </p:pic>
      <p:sp>
        <p:nvSpPr>
          <p:cNvPr id="108" name="107 - TextBox"/>
          <p:cNvSpPr txBox="1"/>
          <p:nvPr/>
        </p:nvSpPr>
        <p:spPr>
          <a:xfrm>
            <a:off x="381000" y="3516868"/>
            <a:ext cx="796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Π.χ. περίπτωση </a:t>
            </a:r>
            <a:r>
              <a:rPr lang="en-US" b="1" dirty="0" smtClean="0"/>
              <a:t>LL</a:t>
            </a:r>
            <a:r>
              <a:rPr lang="en-US" dirty="0" smtClean="0"/>
              <a:t>: 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z</a:t>
            </a:r>
            <a:r>
              <a:rPr lang="en-US" dirty="0" smtClean="0"/>
              <a:t>  </a:t>
            </a:r>
            <a:r>
              <a:rPr lang="el-GR" dirty="0" smtClean="0"/>
              <a:t>και 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= αριστερό παιδί του </a:t>
            </a:r>
            <a:r>
              <a:rPr lang="en-US" b="1" dirty="0" smtClean="0"/>
              <a:t>y</a:t>
            </a:r>
            <a:endParaRPr lang="el-GR" b="1" dirty="0"/>
          </a:p>
        </p:txBody>
      </p:sp>
      <p:sp>
        <p:nvSpPr>
          <p:cNvPr id="109" name="108 - TextBox"/>
          <p:cNvSpPr txBox="1"/>
          <p:nvPr/>
        </p:nvSpPr>
        <p:spPr>
          <a:xfrm>
            <a:off x="381000" y="914400"/>
            <a:ext cx="542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Αποκατάσταση ισορροπίας μετά από διαγραφή</a:t>
            </a:r>
            <a:endParaRPr lang="el-GR" b="1" dirty="0"/>
          </a:p>
        </p:txBody>
      </p: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1800" y="5764785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63" name="62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52600" y="6248400"/>
            <a:ext cx="152019" cy="202185"/>
          </a:xfrm>
          <a:prstGeom prst="rect">
            <a:avLst/>
          </a:prstGeom>
          <a:noFill/>
          <a:ln/>
          <a:effectLst/>
        </p:spPr>
      </p:pic>
      <p:pic>
        <p:nvPicPr>
          <p:cNvPr id="64" name="63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" y="6221985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50" name="49 - Έλλειψη"/>
          <p:cNvSpPr/>
          <p:nvPr/>
        </p:nvSpPr>
        <p:spPr bwMode="auto">
          <a:xfrm>
            <a:off x="6629019" y="418498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3" name="52 - Ευθεία γραμμή σύνδεσης"/>
          <p:cNvCxnSpPr>
            <a:stCxn id="50" idx="3"/>
            <a:endCxn id="60" idx="0"/>
          </p:cNvCxnSpPr>
          <p:nvPr/>
        </p:nvCxnSpPr>
        <p:spPr bwMode="auto">
          <a:xfrm flipH="1">
            <a:off x="5524119" y="4362695"/>
            <a:ext cx="1138378" cy="538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59 - Έλλειψη"/>
          <p:cNvSpPr/>
          <p:nvPr/>
        </p:nvSpPr>
        <p:spPr bwMode="auto">
          <a:xfrm>
            <a:off x="5409819" y="4901279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66" name="65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30927" y="4926585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67" name="66 - Έλλειψη"/>
          <p:cNvSpPr/>
          <p:nvPr/>
        </p:nvSpPr>
        <p:spPr bwMode="auto">
          <a:xfrm>
            <a:off x="7646289" y="492658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69" name="68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25181" y="4926585"/>
            <a:ext cx="126492" cy="126492"/>
          </a:xfrm>
          <a:prstGeom prst="rect">
            <a:avLst/>
          </a:prstGeom>
          <a:noFill/>
          <a:ln/>
          <a:effectLst/>
        </p:spPr>
      </p:pic>
      <p:cxnSp>
        <p:nvCxnSpPr>
          <p:cNvPr id="71" name="70 - Ευθεία γραμμή σύνδεσης"/>
          <p:cNvCxnSpPr>
            <a:stCxn id="50" idx="5"/>
            <a:endCxn id="67" idx="0"/>
          </p:cNvCxnSpPr>
          <p:nvPr/>
        </p:nvCxnSpPr>
        <p:spPr bwMode="auto">
          <a:xfrm>
            <a:off x="6824141" y="4362695"/>
            <a:ext cx="936448" cy="563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" name="73 - Ισοσκελές τρίγωνο"/>
          <p:cNvSpPr/>
          <p:nvPr/>
        </p:nvSpPr>
        <p:spPr bwMode="auto">
          <a:xfrm>
            <a:off x="7086981" y="5485291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9" name="78 - Έλλειψη"/>
          <p:cNvSpPr/>
          <p:nvPr/>
        </p:nvSpPr>
        <p:spPr bwMode="auto">
          <a:xfrm>
            <a:off x="7239381" y="5383785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" name="80 - Ισοσκελές τρίγωνο"/>
          <p:cNvSpPr/>
          <p:nvPr/>
        </p:nvSpPr>
        <p:spPr bwMode="auto">
          <a:xfrm>
            <a:off x="7925091" y="5485291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82" name="81 - Έλλειψη"/>
          <p:cNvSpPr/>
          <p:nvPr/>
        </p:nvSpPr>
        <p:spPr bwMode="auto">
          <a:xfrm>
            <a:off x="8077491" y="5409091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5" name="84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39762" y="5968906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86" name="85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0419" y="4088385"/>
            <a:ext cx="152400" cy="178308"/>
          </a:xfrm>
          <a:prstGeom prst="rect">
            <a:avLst/>
          </a:prstGeom>
          <a:noFill/>
          <a:ln/>
          <a:effectLst/>
        </p:spPr>
      </p:pic>
      <p:cxnSp>
        <p:nvCxnSpPr>
          <p:cNvPr id="89" name="88 - Ευθεία γραμμή σύνδεσης"/>
          <p:cNvCxnSpPr>
            <a:stCxn id="67" idx="3"/>
            <a:endCxn id="79" idx="0"/>
          </p:cNvCxnSpPr>
          <p:nvPr/>
        </p:nvCxnSpPr>
        <p:spPr bwMode="auto">
          <a:xfrm flipH="1">
            <a:off x="7353681" y="5104291"/>
            <a:ext cx="326086" cy="279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0" name="89 - Ευθεία γραμμή σύνδεσης"/>
          <p:cNvCxnSpPr>
            <a:stCxn id="67" idx="5"/>
            <a:endCxn id="82" idx="0"/>
          </p:cNvCxnSpPr>
          <p:nvPr/>
        </p:nvCxnSpPr>
        <p:spPr bwMode="auto">
          <a:xfrm>
            <a:off x="7841411" y="5104291"/>
            <a:ext cx="35038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91" name="90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5737261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92" name="91 - Ευθύγραμμο βέλος σύνδεσης"/>
          <p:cNvCxnSpPr/>
          <p:nvPr/>
        </p:nvCxnSpPr>
        <p:spPr bwMode="auto">
          <a:xfrm>
            <a:off x="4800219" y="5508661"/>
            <a:ext cx="381" cy="7895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3" name="92 - Ισοσκελές τρίγωνο"/>
          <p:cNvSpPr/>
          <p:nvPr/>
        </p:nvSpPr>
        <p:spPr bwMode="auto">
          <a:xfrm>
            <a:off x="4876419" y="553507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4" name="93 - Έλλειψη"/>
          <p:cNvSpPr/>
          <p:nvPr/>
        </p:nvSpPr>
        <p:spPr bwMode="auto">
          <a:xfrm>
            <a:off x="5028819" y="543357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5" name="94 - Ισοσκελές τρίγωνο"/>
          <p:cNvSpPr/>
          <p:nvPr/>
        </p:nvSpPr>
        <p:spPr bwMode="auto">
          <a:xfrm>
            <a:off x="5714619" y="5535076"/>
            <a:ext cx="5334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6" name="95 - Έλλειψη"/>
          <p:cNvSpPr/>
          <p:nvPr/>
        </p:nvSpPr>
        <p:spPr bwMode="auto">
          <a:xfrm>
            <a:off x="5867019" y="543357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3" name="122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77962" y="5993385"/>
            <a:ext cx="201174" cy="201174"/>
          </a:xfrm>
          <a:prstGeom prst="rect">
            <a:avLst/>
          </a:prstGeom>
          <a:noFill/>
          <a:ln/>
          <a:effectLst/>
        </p:spPr>
      </p:pic>
      <p:pic>
        <p:nvPicPr>
          <p:cNvPr id="97" name="96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7019" y="5965861"/>
            <a:ext cx="201679" cy="201679"/>
          </a:xfrm>
          <a:prstGeom prst="rect">
            <a:avLst/>
          </a:prstGeom>
          <a:noFill/>
          <a:ln/>
          <a:effectLst/>
        </p:spPr>
      </p:pic>
      <p:pic>
        <p:nvPicPr>
          <p:cNvPr id="98" name="97 - Εικόνα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8819" y="5965861"/>
            <a:ext cx="202185" cy="202185"/>
          </a:xfrm>
          <a:prstGeom prst="rect">
            <a:avLst/>
          </a:prstGeom>
          <a:noFill/>
          <a:ln/>
          <a:effectLst/>
        </p:spPr>
      </p:pic>
      <p:cxnSp>
        <p:nvCxnSpPr>
          <p:cNvPr id="99" name="98 - Ευθύγραμμο βέλος σύνδεσης"/>
          <p:cNvCxnSpPr/>
          <p:nvPr/>
        </p:nvCxnSpPr>
        <p:spPr bwMode="auto">
          <a:xfrm>
            <a:off x="6324219" y="5508661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01" name="100 - Εικόνα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562" y="5763676"/>
            <a:ext cx="152019" cy="202185"/>
          </a:xfrm>
          <a:prstGeom prst="rect">
            <a:avLst/>
          </a:prstGeom>
          <a:noFill/>
          <a:ln/>
          <a:effectLst/>
        </p:spPr>
      </p:pic>
      <p:cxnSp>
        <p:nvCxnSpPr>
          <p:cNvPr id="102" name="101 - Ευθύγραμμο βέλος σύνδεσης"/>
          <p:cNvCxnSpPr/>
          <p:nvPr/>
        </p:nvCxnSpPr>
        <p:spPr bwMode="auto">
          <a:xfrm>
            <a:off x="7010781" y="5535076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24" name="123 - Εικόνα" descr="TP_tmp.b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86089" y="5763676"/>
            <a:ext cx="557911" cy="202185"/>
          </a:xfrm>
          <a:prstGeom prst="rect">
            <a:avLst/>
          </a:prstGeom>
          <a:noFill/>
          <a:ln/>
          <a:effectLst/>
        </p:spPr>
      </p:pic>
      <p:cxnSp>
        <p:nvCxnSpPr>
          <p:cNvPr id="104" name="103 - Ευθύγραμμο βέλος σύνδεσης"/>
          <p:cNvCxnSpPr/>
          <p:nvPr/>
        </p:nvCxnSpPr>
        <p:spPr bwMode="auto">
          <a:xfrm>
            <a:off x="8534781" y="5535076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5" name="104 - Ευθεία γραμμή σύνδεσης"/>
          <p:cNvCxnSpPr>
            <a:stCxn id="60" idx="3"/>
            <a:endCxn id="94" idx="0"/>
          </p:cNvCxnSpPr>
          <p:nvPr/>
        </p:nvCxnSpPr>
        <p:spPr bwMode="auto">
          <a:xfrm flipH="1">
            <a:off x="5143119" y="5078985"/>
            <a:ext cx="300178" cy="354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6" name="105 - Ευθεία γραμμή σύνδεσης"/>
          <p:cNvCxnSpPr>
            <a:stCxn id="60" idx="5"/>
            <a:endCxn id="96" idx="0"/>
          </p:cNvCxnSpPr>
          <p:nvPr/>
        </p:nvCxnSpPr>
        <p:spPr bwMode="auto">
          <a:xfrm>
            <a:off x="5604941" y="5078985"/>
            <a:ext cx="376378" cy="354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0" name="109 - TextBox"/>
          <p:cNvSpPr txBox="1"/>
          <p:nvPr/>
        </p:nvSpPr>
        <p:spPr>
          <a:xfrm>
            <a:off x="4803714" y="4774185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1" name="110 - TextBox"/>
          <p:cNvSpPr txBox="1"/>
          <p:nvPr/>
        </p:nvSpPr>
        <p:spPr>
          <a:xfrm>
            <a:off x="6019419" y="4012185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8080695" y="4774185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8" name="AutoShape 32"/>
          <p:cNvSpPr>
            <a:spLocks noChangeArrowheads="1"/>
          </p:cNvSpPr>
          <p:nvPr/>
        </p:nvSpPr>
        <p:spPr bwMode="auto">
          <a:xfrm>
            <a:off x="3719513" y="5840985"/>
            <a:ext cx="6096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9" name="AutoShape 43"/>
          <p:cNvSpPr>
            <a:spLocks noChangeArrowheads="1"/>
          </p:cNvSpPr>
          <p:nvPr/>
        </p:nvSpPr>
        <p:spPr bwMode="auto">
          <a:xfrm>
            <a:off x="1981200" y="4393185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" name="119 - TextBox"/>
          <p:cNvSpPr txBox="1"/>
          <p:nvPr/>
        </p:nvSpPr>
        <p:spPr>
          <a:xfrm>
            <a:off x="3033713" y="6221985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δεξιά περιστροφή</a:t>
            </a:r>
            <a:endParaRPr lang="el-GR" sz="1400" dirty="0"/>
          </a:p>
        </p:txBody>
      </p:sp>
      <p:pic>
        <p:nvPicPr>
          <p:cNvPr id="122" name="121 - Εικόνα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1181" y="5764785"/>
            <a:ext cx="152019" cy="202185"/>
          </a:xfrm>
          <a:prstGeom prst="rect">
            <a:avLst/>
          </a:prstGeom>
          <a:noFill/>
          <a:ln/>
          <a:effectLst/>
        </p:spPr>
      </p:pic>
      <p:sp>
        <p:nvSpPr>
          <p:cNvPr id="80" name="79 - TextBox"/>
          <p:cNvSpPr txBox="1"/>
          <p:nvPr/>
        </p:nvSpPr>
        <p:spPr>
          <a:xfrm>
            <a:off x="228600" y="1219200"/>
            <a:ext cx="8686800" cy="230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l-GR" dirty="0" smtClean="0"/>
              <a:t>Έστω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ο χαμηλότερος κόμβος που παραβιάζει τη συνθήκη ισορροπίας. Έστω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το παιδί του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με το μεγαλύτερο ύψος και έστω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το παιδί του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με το μεγαλύτερο ύψος. Σε περίπτωση που ο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έχει δύο παιδία με το ίδιο ύψος επιλέγουμε το παιδί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για το οποίο οι σύνδεσμοι </a:t>
            </a:r>
            <a:r>
              <a:rPr lang="el-GR" b="1" dirty="0" smtClean="0"/>
              <a:t>(</a:t>
            </a:r>
            <a:r>
              <a:rPr lang="en-US" b="1" dirty="0" err="1" smtClean="0"/>
              <a:t>z,y</a:t>
            </a:r>
            <a:r>
              <a:rPr lang="en-US" b="1" dirty="0" smtClean="0"/>
              <a:t>) </a:t>
            </a:r>
            <a:r>
              <a:rPr lang="el-GR" dirty="0" smtClean="0"/>
              <a:t>και </a:t>
            </a:r>
            <a:r>
              <a:rPr lang="en-US" b="1" dirty="0" smtClean="0"/>
              <a:t>(</a:t>
            </a:r>
            <a:r>
              <a:rPr lang="en-US" b="1" dirty="0" err="1" smtClean="0"/>
              <a:t>y,w</a:t>
            </a:r>
            <a:r>
              <a:rPr lang="en-US" b="1" dirty="0" smtClean="0"/>
              <a:t>) </a:t>
            </a:r>
            <a:r>
              <a:rPr lang="el-GR" dirty="0" smtClean="0"/>
              <a:t>έχουν την ίδια φορά. </a:t>
            </a:r>
          </a:p>
          <a:p>
            <a:pPr algn="just"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dirty="0" smtClean="0"/>
              <a:t>Εφαρμόζουμε τις περιπτώσεις </a:t>
            </a:r>
            <a:r>
              <a:rPr lang="en-US" dirty="0" smtClean="0"/>
              <a:t>LL, RR, LR </a:t>
            </a:r>
            <a:r>
              <a:rPr lang="el-GR" dirty="0" smtClean="0"/>
              <a:t>ή </a:t>
            </a:r>
            <a:r>
              <a:rPr lang="en-US" dirty="0" smtClean="0"/>
              <a:t>RL </a:t>
            </a:r>
            <a:r>
              <a:rPr lang="el-GR" dirty="0" smtClean="0"/>
              <a:t>ανάλογα με τη θέση των </a:t>
            </a:r>
            <a:r>
              <a:rPr lang="en-US" b="1" dirty="0" smtClean="0"/>
              <a:t>z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b="1" dirty="0" smtClean="0"/>
              <a:t>w</a:t>
            </a:r>
            <a:r>
              <a:rPr lang="en-US" dirty="0" smtClean="0"/>
              <a:t>, </a:t>
            </a:r>
            <a:r>
              <a:rPr lang="el-GR" dirty="0" smtClean="0"/>
              <a:t>όπως και την εισαγωγή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675106" y="390144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5"/>
            <a:endCxn id="7" idx="0"/>
          </p:cNvCxnSpPr>
          <p:nvPr/>
        </p:nvCxnSpPr>
        <p:spPr bwMode="auto">
          <a:xfrm>
            <a:off x="2020869" y="3548431"/>
            <a:ext cx="806637" cy="3530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760706" y="3288268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16" idx="0"/>
            <a:endCxn id="9" idx="3"/>
          </p:cNvCxnSpPr>
          <p:nvPr/>
        </p:nvCxnSpPr>
        <p:spPr bwMode="auto">
          <a:xfrm flipV="1">
            <a:off x="1044426" y="3548431"/>
            <a:ext cx="76091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7" idx="3"/>
          </p:cNvCxnSpPr>
          <p:nvPr/>
        </p:nvCxnSpPr>
        <p:spPr bwMode="auto">
          <a:xfrm flipV="1">
            <a:off x="2255520" y="4161603"/>
            <a:ext cx="464223" cy="318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892026" y="3974068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770106" y="440078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892026" y="4234418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074906" y="440078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1152376" y="4234418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10312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9812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10312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2860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236347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0198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9319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5091132" y="3357455"/>
            <a:ext cx="97330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279963" y="3357455"/>
            <a:ext cx="103523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16280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97" idx="0"/>
            <a:endCxn id="32" idx="3"/>
          </p:cNvCxnSpPr>
          <p:nvPr/>
        </p:nvCxnSpPr>
        <p:spPr bwMode="auto">
          <a:xfrm flipV="1">
            <a:off x="6964680" y="4131123"/>
            <a:ext cx="24275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35"/>
          <p:cNvCxnSpPr>
            <a:cxnSpLocks noChangeShapeType="1"/>
            <a:stCxn id="78" idx="0"/>
            <a:endCxn id="32" idx="5"/>
          </p:cNvCxnSpPr>
          <p:nvPr/>
        </p:nvCxnSpPr>
        <p:spPr bwMode="auto">
          <a:xfrm flipH="1" flipV="1">
            <a:off x="7422963" y="4131123"/>
            <a:ext cx="30371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493873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481681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493873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41"/>
          <p:cNvCxnSpPr>
            <a:cxnSpLocks noChangeShapeType="1"/>
            <a:stCxn id="55" idx="0"/>
            <a:endCxn id="37" idx="5"/>
          </p:cNvCxnSpPr>
          <p:nvPr/>
        </p:nvCxnSpPr>
        <p:spPr bwMode="auto">
          <a:xfrm flipH="1" flipV="1">
            <a:off x="5198895" y="4131123"/>
            <a:ext cx="317985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2971800" y="43855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7" idx="5"/>
          </p:cNvCxnSpPr>
          <p:nvPr/>
        </p:nvCxnSpPr>
        <p:spPr bwMode="auto">
          <a:xfrm flipH="1" flipV="1">
            <a:off x="2935269" y="4161603"/>
            <a:ext cx="158451" cy="22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4192083" y="2763095"/>
            <a:ext cx="18723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9" idx="0"/>
            <a:endCxn id="27" idx="3"/>
          </p:cNvCxnSpPr>
          <p:nvPr/>
        </p:nvCxnSpPr>
        <p:spPr bwMode="auto">
          <a:xfrm flipV="1">
            <a:off x="1913106" y="2763095"/>
            <a:ext cx="2063451" cy="5251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32004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bf=-</a:t>
            </a:r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3392898" y="3821668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379706" y="3212068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454865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88621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6773694" y="3036332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752600" y="4495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533400" y="398930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21336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048000" y="3821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990600" y="32237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152400" y="400097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371600" y="45191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417576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51332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4039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91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περιστροφές</a:t>
            </a:r>
            <a:endParaRPr lang="el-GR" b="1" dirty="0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536448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auto">
          <a:xfrm>
            <a:off x="52425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33"/>
          <p:cNvCxnSpPr>
            <a:cxnSpLocks noChangeShapeType="1"/>
            <a:stCxn id="56" idx="0"/>
            <a:endCxn id="55" idx="3"/>
          </p:cNvCxnSpPr>
          <p:nvPr/>
        </p:nvCxnSpPr>
        <p:spPr bwMode="auto">
          <a:xfrm flipV="1">
            <a:off x="536448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" name="AutoShape 34"/>
          <p:cNvSpPr>
            <a:spLocks noChangeArrowheads="1"/>
          </p:cNvSpPr>
          <p:nvPr/>
        </p:nvSpPr>
        <p:spPr bwMode="auto">
          <a:xfrm>
            <a:off x="55473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35"/>
          <p:cNvCxnSpPr>
            <a:cxnSpLocks noChangeShapeType="1"/>
            <a:stCxn id="58" idx="0"/>
            <a:endCxn id="55" idx="5"/>
          </p:cNvCxnSpPr>
          <p:nvPr/>
        </p:nvCxnSpPr>
        <p:spPr bwMode="auto">
          <a:xfrm flipH="1" flipV="1">
            <a:off x="562483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62 - TextBox"/>
          <p:cNvSpPr txBox="1"/>
          <p:nvPr/>
        </p:nvSpPr>
        <p:spPr>
          <a:xfrm>
            <a:off x="4929654" y="45074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4556760" y="4507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Oval 31"/>
          <p:cNvSpPr>
            <a:spLocks noChangeArrowheads="1"/>
          </p:cNvSpPr>
          <p:nvPr/>
        </p:nvSpPr>
        <p:spPr bwMode="auto">
          <a:xfrm>
            <a:off x="7574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7452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3" name="AutoShape 33"/>
          <p:cNvCxnSpPr>
            <a:cxnSpLocks noChangeShapeType="1"/>
            <a:stCxn id="79" idx="0"/>
            <a:endCxn id="78" idx="3"/>
          </p:cNvCxnSpPr>
          <p:nvPr/>
        </p:nvCxnSpPr>
        <p:spPr bwMode="auto">
          <a:xfrm flipV="1">
            <a:off x="7574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4" name="AutoShape 35"/>
          <p:cNvCxnSpPr>
            <a:cxnSpLocks noChangeShapeType="1"/>
            <a:stCxn id="87" idx="0"/>
            <a:endCxn id="78" idx="5"/>
          </p:cNvCxnSpPr>
          <p:nvPr/>
        </p:nvCxnSpPr>
        <p:spPr bwMode="auto">
          <a:xfrm flipH="1" flipV="1">
            <a:off x="7834443" y="4816923"/>
            <a:ext cx="2884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84 - TextBox"/>
          <p:cNvSpPr txBox="1"/>
          <p:nvPr/>
        </p:nvSpPr>
        <p:spPr>
          <a:xfrm>
            <a:off x="8297694" y="44958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792480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7970520" y="5242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32"/>
          <p:cNvSpPr>
            <a:spLocks noChangeArrowheads="1"/>
          </p:cNvSpPr>
          <p:nvPr/>
        </p:nvSpPr>
        <p:spPr bwMode="auto">
          <a:xfrm>
            <a:off x="78486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33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7970520" y="5502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AutoShape 35"/>
          <p:cNvCxnSpPr>
            <a:cxnSpLocks noChangeShapeType="1"/>
            <a:stCxn id="95" idx="0"/>
            <a:endCxn id="87" idx="5"/>
          </p:cNvCxnSpPr>
          <p:nvPr/>
        </p:nvCxnSpPr>
        <p:spPr bwMode="auto">
          <a:xfrm flipH="1" flipV="1">
            <a:off x="8230683" y="55027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1" name="90 - TextBox"/>
          <p:cNvSpPr txBox="1"/>
          <p:nvPr/>
        </p:nvSpPr>
        <p:spPr>
          <a:xfrm>
            <a:off x="8693934" y="51816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8321040" y="5181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5" name="AutoShape 32"/>
          <p:cNvSpPr>
            <a:spLocks noChangeArrowheads="1"/>
          </p:cNvSpPr>
          <p:nvPr/>
        </p:nvSpPr>
        <p:spPr bwMode="auto">
          <a:xfrm>
            <a:off x="81534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7" name="Oval 31"/>
          <p:cNvSpPr>
            <a:spLocks noChangeArrowheads="1"/>
          </p:cNvSpPr>
          <p:nvPr/>
        </p:nvSpPr>
        <p:spPr bwMode="auto">
          <a:xfrm>
            <a:off x="6812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98" name="AutoShape 32"/>
          <p:cNvSpPr>
            <a:spLocks noChangeArrowheads="1"/>
          </p:cNvSpPr>
          <p:nvPr/>
        </p:nvSpPr>
        <p:spPr bwMode="auto">
          <a:xfrm>
            <a:off x="6690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9" name="AutoShape 33"/>
          <p:cNvCxnSpPr>
            <a:cxnSpLocks noChangeShapeType="1"/>
            <a:stCxn id="98" idx="0"/>
            <a:endCxn id="97" idx="3"/>
          </p:cNvCxnSpPr>
          <p:nvPr/>
        </p:nvCxnSpPr>
        <p:spPr bwMode="auto">
          <a:xfrm flipV="1">
            <a:off x="6812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" name="AutoShape 35"/>
          <p:cNvCxnSpPr>
            <a:cxnSpLocks noChangeShapeType="1"/>
            <a:stCxn id="103" idx="0"/>
            <a:endCxn id="97" idx="5"/>
          </p:cNvCxnSpPr>
          <p:nvPr/>
        </p:nvCxnSpPr>
        <p:spPr bwMode="auto">
          <a:xfrm flipH="1" flipV="1">
            <a:off x="7072443" y="48169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100 - TextBox"/>
          <p:cNvSpPr txBox="1"/>
          <p:nvPr/>
        </p:nvSpPr>
        <p:spPr>
          <a:xfrm>
            <a:off x="6453654" y="4495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2" name="101 - TextBox"/>
          <p:cNvSpPr txBox="1"/>
          <p:nvPr/>
        </p:nvSpPr>
        <p:spPr>
          <a:xfrm>
            <a:off x="608076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3" name="AutoShape 32"/>
          <p:cNvSpPr>
            <a:spLocks noChangeArrowheads="1"/>
          </p:cNvSpPr>
          <p:nvPr/>
        </p:nvSpPr>
        <p:spPr bwMode="auto">
          <a:xfrm>
            <a:off x="69951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5" name="104 - Ορθογώνιο"/>
          <p:cNvSpPr/>
          <p:nvPr/>
        </p:nvSpPr>
        <p:spPr>
          <a:xfrm>
            <a:off x="381000" y="167640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Διαγραφή </a:t>
            </a:r>
            <a:r>
              <a:rPr lang="en-US" dirty="0" smtClean="0"/>
              <a:t>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675106" y="390144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5"/>
            <a:endCxn id="7" idx="0"/>
          </p:cNvCxnSpPr>
          <p:nvPr/>
        </p:nvCxnSpPr>
        <p:spPr bwMode="auto">
          <a:xfrm>
            <a:off x="2020869" y="3548431"/>
            <a:ext cx="806637" cy="3530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760706" y="3288268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93" idx="0"/>
            <a:endCxn id="9" idx="3"/>
          </p:cNvCxnSpPr>
          <p:nvPr/>
        </p:nvCxnSpPr>
        <p:spPr bwMode="auto">
          <a:xfrm flipV="1">
            <a:off x="1706880" y="3548431"/>
            <a:ext cx="98463" cy="1853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7" idx="3"/>
          </p:cNvCxnSpPr>
          <p:nvPr/>
        </p:nvCxnSpPr>
        <p:spPr bwMode="auto">
          <a:xfrm flipV="1">
            <a:off x="2255520" y="4161603"/>
            <a:ext cx="464223" cy="318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10312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9812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10312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2860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236347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0198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9319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5091132" y="3357455"/>
            <a:ext cx="97330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279963" y="3357455"/>
            <a:ext cx="103523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16280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97" idx="0"/>
            <a:endCxn id="32" idx="3"/>
          </p:cNvCxnSpPr>
          <p:nvPr/>
        </p:nvCxnSpPr>
        <p:spPr bwMode="auto">
          <a:xfrm flipV="1">
            <a:off x="6964680" y="4131123"/>
            <a:ext cx="24275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35"/>
          <p:cNvCxnSpPr>
            <a:cxnSpLocks noChangeShapeType="1"/>
            <a:stCxn id="78" idx="0"/>
            <a:endCxn id="32" idx="5"/>
          </p:cNvCxnSpPr>
          <p:nvPr/>
        </p:nvCxnSpPr>
        <p:spPr bwMode="auto">
          <a:xfrm flipH="1" flipV="1">
            <a:off x="7422963" y="4131123"/>
            <a:ext cx="30371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493873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481681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493873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41"/>
          <p:cNvCxnSpPr>
            <a:cxnSpLocks noChangeShapeType="1"/>
            <a:stCxn id="55" idx="0"/>
            <a:endCxn id="37" idx="5"/>
          </p:cNvCxnSpPr>
          <p:nvPr/>
        </p:nvCxnSpPr>
        <p:spPr bwMode="auto">
          <a:xfrm flipH="1" flipV="1">
            <a:off x="5198895" y="4131123"/>
            <a:ext cx="317985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2971800" y="43855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7" idx="5"/>
          </p:cNvCxnSpPr>
          <p:nvPr/>
        </p:nvCxnSpPr>
        <p:spPr bwMode="auto">
          <a:xfrm flipH="1" flipV="1">
            <a:off x="2935269" y="4161603"/>
            <a:ext cx="158451" cy="22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4192083" y="2763095"/>
            <a:ext cx="18723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9" idx="0"/>
            <a:endCxn id="27" idx="3"/>
          </p:cNvCxnSpPr>
          <p:nvPr/>
        </p:nvCxnSpPr>
        <p:spPr bwMode="auto">
          <a:xfrm flipV="1">
            <a:off x="1913106" y="2763095"/>
            <a:ext cx="2063451" cy="5251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32004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bf=-</a:t>
            </a:r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3392898" y="3821668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379706" y="3212068"/>
            <a:ext cx="372218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454865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88621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6773694" y="3036332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752600" y="4495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21336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048000" y="3821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990600" y="32237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371600" y="45191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417576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51332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4039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91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περιστροφές</a:t>
            </a:r>
            <a:endParaRPr lang="el-GR" b="1" dirty="0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536448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auto">
          <a:xfrm>
            <a:off x="52425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33"/>
          <p:cNvCxnSpPr>
            <a:cxnSpLocks noChangeShapeType="1"/>
            <a:stCxn id="56" idx="0"/>
            <a:endCxn id="55" idx="3"/>
          </p:cNvCxnSpPr>
          <p:nvPr/>
        </p:nvCxnSpPr>
        <p:spPr bwMode="auto">
          <a:xfrm flipV="1">
            <a:off x="536448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" name="AutoShape 34"/>
          <p:cNvSpPr>
            <a:spLocks noChangeArrowheads="1"/>
          </p:cNvSpPr>
          <p:nvPr/>
        </p:nvSpPr>
        <p:spPr bwMode="auto">
          <a:xfrm>
            <a:off x="55473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35"/>
          <p:cNvCxnSpPr>
            <a:cxnSpLocks noChangeShapeType="1"/>
            <a:stCxn id="58" idx="0"/>
            <a:endCxn id="55" idx="5"/>
          </p:cNvCxnSpPr>
          <p:nvPr/>
        </p:nvCxnSpPr>
        <p:spPr bwMode="auto">
          <a:xfrm flipH="1" flipV="1">
            <a:off x="562483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62 - TextBox"/>
          <p:cNvSpPr txBox="1"/>
          <p:nvPr/>
        </p:nvSpPr>
        <p:spPr>
          <a:xfrm>
            <a:off x="4929654" y="45074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4556760" y="4507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Oval 31"/>
          <p:cNvSpPr>
            <a:spLocks noChangeArrowheads="1"/>
          </p:cNvSpPr>
          <p:nvPr/>
        </p:nvSpPr>
        <p:spPr bwMode="auto">
          <a:xfrm>
            <a:off x="7574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7452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3" name="AutoShape 33"/>
          <p:cNvCxnSpPr>
            <a:cxnSpLocks noChangeShapeType="1"/>
            <a:stCxn id="79" idx="0"/>
            <a:endCxn id="78" idx="3"/>
          </p:cNvCxnSpPr>
          <p:nvPr/>
        </p:nvCxnSpPr>
        <p:spPr bwMode="auto">
          <a:xfrm flipV="1">
            <a:off x="7574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4" name="AutoShape 35"/>
          <p:cNvCxnSpPr>
            <a:cxnSpLocks noChangeShapeType="1"/>
            <a:stCxn id="87" idx="0"/>
            <a:endCxn id="78" idx="5"/>
          </p:cNvCxnSpPr>
          <p:nvPr/>
        </p:nvCxnSpPr>
        <p:spPr bwMode="auto">
          <a:xfrm flipH="1" flipV="1">
            <a:off x="7834443" y="4816923"/>
            <a:ext cx="2884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84 - TextBox"/>
          <p:cNvSpPr txBox="1"/>
          <p:nvPr/>
        </p:nvSpPr>
        <p:spPr>
          <a:xfrm>
            <a:off x="8297694" y="44958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792480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7970520" y="5242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32"/>
          <p:cNvSpPr>
            <a:spLocks noChangeArrowheads="1"/>
          </p:cNvSpPr>
          <p:nvPr/>
        </p:nvSpPr>
        <p:spPr bwMode="auto">
          <a:xfrm>
            <a:off x="78486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33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7970520" y="5502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AutoShape 35"/>
          <p:cNvCxnSpPr>
            <a:cxnSpLocks noChangeShapeType="1"/>
            <a:stCxn id="95" idx="0"/>
            <a:endCxn id="87" idx="5"/>
          </p:cNvCxnSpPr>
          <p:nvPr/>
        </p:nvCxnSpPr>
        <p:spPr bwMode="auto">
          <a:xfrm flipH="1" flipV="1">
            <a:off x="8230683" y="55027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1" name="90 - TextBox"/>
          <p:cNvSpPr txBox="1"/>
          <p:nvPr/>
        </p:nvSpPr>
        <p:spPr>
          <a:xfrm>
            <a:off x="8693934" y="51816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8321040" y="5181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5" name="AutoShape 32"/>
          <p:cNvSpPr>
            <a:spLocks noChangeArrowheads="1"/>
          </p:cNvSpPr>
          <p:nvPr/>
        </p:nvSpPr>
        <p:spPr bwMode="auto">
          <a:xfrm>
            <a:off x="81534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7" name="Oval 31"/>
          <p:cNvSpPr>
            <a:spLocks noChangeArrowheads="1"/>
          </p:cNvSpPr>
          <p:nvPr/>
        </p:nvSpPr>
        <p:spPr bwMode="auto">
          <a:xfrm>
            <a:off x="6812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98" name="AutoShape 32"/>
          <p:cNvSpPr>
            <a:spLocks noChangeArrowheads="1"/>
          </p:cNvSpPr>
          <p:nvPr/>
        </p:nvSpPr>
        <p:spPr bwMode="auto">
          <a:xfrm>
            <a:off x="6690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9" name="AutoShape 33"/>
          <p:cNvCxnSpPr>
            <a:cxnSpLocks noChangeShapeType="1"/>
            <a:stCxn id="98" idx="0"/>
            <a:endCxn id="97" idx="3"/>
          </p:cNvCxnSpPr>
          <p:nvPr/>
        </p:nvCxnSpPr>
        <p:spPr bwMode="auto">
          <a:xfrm flipV="1">
            <a:off x="6812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" name="AutoShape 35"/>
          <p:cNvCxnSpPr>
            <a:cxnSpLocks noChangeShapeType="1"/>
            <a:stCxn id="103" idx="0"/>
            <a:endCxn id="97" idx="5"/>
          </p:cNvCxnSpPr>
          <p:nvPr/>
        </p:nvCxnSpPr>
        <p:spPr bwMode="auto">
          <a:xfrm flipH="1" flipV="1">
            <a:off x="7072443" y="48169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100 - TextBox"/>
          <p:cNvSpPr txBox="1"/>
          <p:nvPr/>
        </p:nvSpPr>
        <p:spPr>
          <a:xfrm>
            <a:off x="6453654" y="4495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2" name="101 - TextBox"/>
          <p:cNvSpPr txBox="1"/>
          <p:nvPr/>
        </p:nvSpPr>
        <p:spPr>
          <a:xfrm>
            <a:off x="608076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3" name="AutoShape 32"/>
          <p:cNvSpPr>
            <a:spLocks noChangeArrowheads="1"/>
          </p:cNvSpPr>
          <p:nvPr/>
        </p:nvSpPr>
        <p:spPr bwMode="auto">
          <a:xfrm>
            <a:off x="69951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5" name="104 - Ορθογώνιο"/>
          <p:cNvSpPr/>
          <p:nvPr/>
        </p:nvSpPr>
        <p:spPr>
          <a:xfrm>
            <a:off x="381000" y="167640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Διαγραφή 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93" name="AutoShape 43"/>
          <p:cNvSpPr>
            <a:spLocks noChangeArrowheads="1"/>
          </p:cNvSpPr>
          <p:nvPr/>
        </p:nvSpPr>
        <p:spPr bwMode="auto">
          <a:xfrm>
            <a:off x="1584960" y="3733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96" name="9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3600" y="342900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3962400"/>
            <a:ext cx="152400" cy="178308"/>
          </a:xfrm>
          <a:prstGeom prst="rect">
            <a:avLst/>
          </a:prstGeom>
          <a:noFill/>
          <a:ln/>
          <a:effectLst/>
        </p:spPr>
      </p:pic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4648200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07" name="106 - TextBox"/>
          <p:cNvSpPr txBox="1"/>
          <p:nvPr/>
        </p:nvSpPr>
        <p:spPr>
          <a:xfrm>
            <a:off x="533400" y="5486400"/>
            <a:ext cx="546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στον κόμβο 8</a:t>
            </a:r>
            <a:endParaRPr lang="el-GR" dirty="0"/>
          </a:p>
        </p:txBody>
      </p:sp>
      <p:sp>
        <p:nvSpPr>
          <p:cNvPr id="108" name="107 - TextBox"/>
          <p:cNvSpPr txBox="1"/>
          <p:nvPr/>
        </p:nvSpPr>
        <p:spPr>
          <a:xfrm>
            <a:off x="533400" y="5955268"/>
            <a:ext cx="368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</a:t>
            </a:r>
            <a:r>
              <a:rPr lang="en-US" dirty="0" smtClean="0"/>
              <a:t>RL: </a:t>
            </a:r>
            <a:r>
              <a:rPr lang="el-GR" dirty="0" smtClean="0"/>
              <a:t>διπλή περιστροφή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457200" y="2221468"/>
            <a:ext cx="682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Δένδρο </a:t>
            </a:r>
            <a:r>
              <a:rPr lang="en-US" dirty="0" smtClean="0"/>
              <a:t>AVL:  </a:t>
            </a:r>
            <a:r>
              <a:rPr lang="el-GR" dirty="0" smtClean="0"/>
              <a:t>Διατηρεί τη</a:t>
            </a:r>
            <a:r>
              <a:rPr lang="en-US" dirty="0" smtClean="0"/>
              <a:t> </a:t>
            </a:r>
            <a:r>
              <a:rPr lang="el-GR" dirty="0" smtClean="0"/>
              <a:t>συνθήκη </a:t>
            </a:r>
            <a:r>
              <a:rPr lang="en-US" dirty="0" smtClean="0"/>
              <a:t>                      </a:t>
            </a:r>
            <a:r>
              <a:rPr lang="el-GR" dirty="0" smtClean="0"/>
              <a:t>σε κάθε κόμβο </a:t>
            </a:r>
            <a:r>
              <a:rPr lang="en-US" b="1" dirty="0" smtClean="0"/>
              <a:t>x</a:t>
            </a:r>
            <a:endParaRPr lang="el-GR" dirty="0"/>
          </a:p>
        </p:txBody>
      </p:sp>
      <p:sp>
        <p:nvSpPr>
          <p:cNvPr id="54" name="53 - TextBox"/>
          <p:cNvSpPr txBox="1"/>
          <p:nvPr/>
        </p:nvSpPr>
        <p:spPr>
          <a:xfrm>
            <a:off x="1851813" y="2667000"/>
            <a:ext cx="69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Δηλαδή τα ύψη των δύο παιδιών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διαφέρουν το πολύ κατά 1</a:t>
            </a:r>
            <a:endParaRPr lang="el-GR" dirty="0"/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3238" y="1626131"/>
            <a:ext cx="4571626" cy="278869"/>
          </a:xfrm>
          <a:prstGeom prst="rect">
            <a:avLst/>
          </a:prstGeom>
          <a:noFill/>
          <a:ln/>
          <a:effectLst/>
        </p:spPr>
      </p:pic>
      <p:sp>
        <p:nvSpPr>
          <p:cNvPr id="83" name="82 - TextBox"/>
          <p:cNvSpPr txBox="1"/>
          <p:nvPr/>
        </p:nvSpPr>
        <p:spPr>
          <a:xfrm>
            <a:off x="457200" y="1143024"/>
            <a:ext cx="590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Συντελεστής ισορροπίας (</a:t>
            </a:r>
            <a:r>
              <a:rPr lang="en-US" dirty="0" smtClean="0"/>
              <a:t>balance factor)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κόμβου </a:t>
            </a:r>
            <a:r>
              <a:rPr lang="en-US" b="1" dirty="0" smtClean="0"/>
              <a:t>x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6" name="8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65186" y="2311931"/>
            <a:ext cx="1168814" cy="278869"/>
          </a:xfrm>
          <a:prstGeom prst="rect">
            <a:avLst/>
          </a:prstGeom>
          <a:noFill/>
          <a:ln/>
          <a:effectLst/>
        </p:spPr>
      </p:pic>
      <p:sp>
        <p:nvSpPr>
          <p:cNvPr id="85" name="84 - Έλλειψη"/>
          <p:cNvSpPr/>
          <p:nvPr/>
        </p:nvSpPr>
        <p:spPr bwMode="auto">
          <a:xfrm>
            <a:off x="4330446" y="4419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9" name="88 - Ευθεία γραμμή σύνδεσης"/>
          <p:cNvCxnSpPr>
            <a:stCxn id="85" idx="3"/>
            <a:endCxn id="107" idx="7"/>
          </p:cNvCxnSpPr>
          <p:nvPr/>
        </p:nvCxnSpPr>
        <p:spPr bwMode="auto">
          <a:xfrm flipH="1">
            <a:off x="3915968" y="4597306"/>
            <a:ext cx="4479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0" name="89 - Ισοσκελές τρίγωνο"/>
          <p:cNvSpPr/>
          <p:nvPr/>
        </p:nvSpPr>
        <p:spPr bwMode="auto">
          <a:xfrm>
            <a:off x="3416046" y="49530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2" name="91 - Ευθεία γραμμή σύνδεσης"/>
          <p:cNvCxnSpPr>
            <a:stCxn id="85" idx="5"/>
            <a:endCxn id="109" idx="1"/>
          </p:cNvCxnSpPr>
          <p:nvPr/>
        </p:nvCxnSpPr>
        <p:spPr bwMode="auto">
          <a:xfrm>
            <a:off x="4525568" y="4597306"/>
            <a:ext cx="5241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4" name="93 - Ισοσκελές τρίγωνο"/>
          <p:cNvSpPr/>
          <p:nvPr/>
        </p:nvSpPr>
        <p:spPr bwMode="auto">
          <a:xfrm>
            <a:off x="4711446" y="49530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07" name="106 - Έλλειψη"/>
          <p:cNvSpPr/>
          <p:nvPr/>
        </p:nvSpPr>
        <p:spPr bwMode="auto">
          <a:xfrm>
            <a:off x="3720846" y="4876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9" name="108 - Έλλειψη"/>
          <p:cNvSpPr/>
          <p:nvPr/>
        </p:nvSpPr>
        <p:spPr bwMode="auto">
          <a:xfrm>
            <a:off x="5016246" y="4876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2" name="11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8046" y="4343400"/>
            <a:ext cx="152400" cy="126492"/>
          </a:xfrm>
          <a:prstGeom prst="rect">
            <a:avLst/>
          </a:prstGeom>
          <a:noFill/>
        </p:spPr>
      </p:pic>
      <p:pic>
        <p:nvPicPr>
          <p:cNvPr id="114" name="11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58846" y="4876800"/>
            <a:ext cx="685801" cy="278892"/>
          </a:xfrm>
          <a:prstGeom prst="rect">
            <a:avLst/>
          </a:prstGeom>
          <a:noFill/>
          <a:ln/>
          <a:effectLst/>
        </p:spPr>
      </p:pic>
      <p:pic>
        <p:nvPicPr>
          <p:cNvPr id="116" name="11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08089" y="4876800"/>
            <a:ext cx="864111" cy="278892"/>
          </a:xfrm>
          <a:prstGeom prst="rect">
            <a:avLst/>
          </a:prstGeom>
          <a:noFill/>
          <a:ln/>
          <a:effectLst/>
        </p:spPr>
      </p:pic>
      <p:sp>
        <p:nvSpPr>
          <p:cNvPr id="117" name="116 - TextBox"/>
          <p:cNvSpPr txBox="1"/>
          <p:nvPr/>
        </p:nvSpPr>
        <p:spPr>
          <a:xfrm>
            <a:off x="381001" y="3200400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Από τον παραπάνω ορισμό προκύπτει ότι αν το </a:t>
            </a:r>
            <a:r>
              <a:rPr lang="en-US" b="1" dirty="0" smtClean="0"/>
              <a:t>T</a:t>
            </a:r>
            <a:r>
              <a:rPr lang="el-GR" dirty="0" smtClean="0"/>
              <a:t> είναι </a:t>
            </a:r>
            <a:r>
              <a:rPr lang="en-US" dirty="0" smtClean="0"/>
              <a:t>AVL </a:t>
            </a:r>
            <a:r>
              <a:rPr lang="el-GR" dirty="0" smtClean="0"/>
              <a:t>δένδρο με ρίζα τον κόμβο</a:t>
            </a:r>
            <a:r>
              <a:rPr lang="en-US" dirty="0" smtClean="0"/>
              <a:t> </a:t>
            </a:r>
            <a:r>
              <a:rPr lang="en-US" b="1" dirty="0" smtClean="0"/>
              <a:t>x </a:t>
            </a:r>
            <a:r>
              <a:rPr lang="el-GR" dirty="0" smtClean="0"/>
              <a:t>τότε και τα δύο </a:t>
            </a:r>
            <a:r>
              <a:rPr lang="el-GR" dirty="0" err="1" smtClean="0"/>
              <a:t>υποδένδρα</a:t>
            </a:r>
            <a:r>
              <a:rPr lang="el-GR" dirty="0" smtClean="0"/>
              <a:t> του </a:t>
            </a:r>
            <a:r>
              <a:rPr lang="el-GR" b="1" dirty="0" smtClean="0"/>
              <a:t>Τ</a:t>
            </a:r>
            <a:r>
              <a:rPr lang="el-GR" dirty="0" smtClean="0"/>
              <a:t> με ρίζες τους κόμβους </a:t>
            </a:r>
            <a:r>
              <a:rPr lang="en-US" b="1" dirty="0" smtClean="0"/>
              <a:t>left(x)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b="1" dirty="0" smtClean="0"/>
              <a:t>right(x)</a:t>
            </a:r>
            <a:r>
              <a:rPr lang="en-US" dirty="0" smtClean="0"/>
              <a:t> </a:t>
            </a:r>
            <a:r>
              <a:rPr lang="el-GR" dirty="0" smtClean="0"/>
              <a:t>είναι επίσης </a:t>
            </a:r>
            <a:r>
              <a:rPr lang="en-US" dirty="0" smtClean="0"/>
              <a:t>AVL </a:t>
            </a:r>
            <a:r>
              <a:rPr lang="el-GR" dirty="0" smtClean="0"/>
              <a:t>δένδρα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675106" y="390144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9" idx="5"/>
            <a:endCxn id="7" idx="0"/>
          </p:cNvCxnSpPr>
          <p:nvPr/>
        </p:nvCxnSpPr>
        <p:spPr bwMode="auto">
          <a:xfrm>
            <a:off x="2020869" y="3548431"/>
            <a:ext cx="806637" cy="3530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760706" y="3288268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93" idx="0"/>
            <a:endCxn id="9" idx="3"/>
          </p:cNvCxnSpPr>
          <p:nvPr/>
        </p:nvCxnSpPr>
        <p:spPr bwMode="auto">
          <a:xfrm flipV="1">
            <a:off x="1706880" y="3548431"/>
            <a:ext cx="98463" cy="1853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7" idx="3"/>
          </p:cNvCxnSpPr>
          <p:nvPr/>
        </p:nvCxnSpPr>
        <p:spPr bwMode="auto">
          <a:xfrm flipV="1">
            <a:off x="2255520" y="4161603"/>
            <a:ext cx="464223" cy="318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10312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9812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10312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28600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flipH="1" flipV="1">
            <a:off x="236347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0198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9319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5091132" y="3357455"/>
            <a:ext cx="97330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279963" y="3357455"/>
            <a:ext cx="103523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16280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97" idx="0"/>
            <a:endCxn id="32" idx="3"/>
          </p:cNvCxnSpPr>
          <p:nvPr/>
        </p:nvCxnSpPr>
        <p:spPr bwMode="auto">
          <a:xfrm flipV="1">
            <a:off x="6964680" y="4131123"/>
            <a:ext cx="24275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35"/>
          <p:cNvCxnSpPr>
            <a:cxnSpLocks noChangeShapeType="1"/>
            <a:stCxn id="78" idx="0"/>
            <a:endCxn id="32" idx="5"/>
          </p:cNvCxnSpPr>
          <p:nvPr/>
        </p:nvCxnSpPr>
        <p:spPr bwMode="auto">
          <a:xfrm flipH="1" flipV="1">
            <a:off x="7422963" y="4131123"/>
            <a:ext cx="30371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493873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481681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493873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41"/>
          <p:cNvCxnSpPr>
            <a:cxnSpLocks noChangeShapeType="1"/>
            <a:stCxn id="55" idx="0"/>
            <a:endCxn id="37" idx="5"/>
          </p:cNvCxnSpPr>
          <p:nvPr/>
        </p:nvCxnSpPr>
        <p:spPr bwMode="auto">
          <a:xfrm flipH="1" flipV="1">
            <a:off x="5198895" y="4131123"/>
            <a:ext cx="317985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2971800" y="4385548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7" idx="5"/>
          </p:cNvCxnSpPr>
          <p:nvPr/>
        </p:nvCxnSpPr>
        <p:spPr bwMode="auto">
          <a:xfrm flipH="1" flipV="1">
            <a:off x="2935269" y="4161603"/>
            <a:ext cx="158451" cy="22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4192083" y="2763095"/>
            <a:ext cx="18723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9" idx="0"/>
            <a:endCxn id="27" idx="3"/>
          </p:cNvCxnSpPr>
          <p:nvPr/>
        </p:nvCxnSpPr>
        <p:spPr bwMode="auto">
          <a:xfrm flipV="1">
            <a:off x="1913106" y="2763095"/>
            <a:ext cx="2063451" cy="5251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32004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bf=-</a:t>
            </a:r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3392898" y="3821668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379706" y="3212068"/>
            <a:ext cx="372218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454865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88621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6773694" y="3036332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752600" y="4495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21336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048000" y="3821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990600" y="32237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371600" y="45191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417576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51332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4039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91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περιστροφές</a:t>
            </a:r>
            <a:endParaRPr lang="el-GR" b="1" dirty="0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536448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auto">
          <a:xfrm>
            <a:off x="52425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33"/>
          <p:cNvCxnSpPr>
            <a:cxnSpLocks noChangeShapeType="1"/>
            <a:stCxn id="56" idx="0"/>
            <a:endCxn id="55" idx="3"/>
          </p:cNvCxnSpPr>
          <p:nvPr/>
        </p:nvCxnSpPr>
        <p:spPr bwMode="auto">
          <a:xfrm flipV="1">
            <a:off x="536448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" name="AutoShape 34"/>
          <p:cNvSpPr>
            <a:spLocks noChangeArrowheads="1"/>
          </p:cNvSpPr>
          <p:nvPr/>
        </p:nvSpPr>
        <p:spPr bwMode="auto">
          <a:xfrm>
            <a:off x="55473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35"/>
          <p:cNvCxnSpPr>
            <a:cxnSpLocks noChangeShapeType="1"/>
            <a:stCxn id="58" idx="0"/>
            <a:endCxn id="55" idx="5"/>
          </p:cNvCxnSpPr>
          <p:nvPr/>
        </p:nvCxnSpPr>
        <p:spPr bwMode="auto">
          <a:xfrm flipH="1" flipV="1">
            <a:off x="562483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62 - TextBox"/>
          <p:cNvSpPr txBox="1"/>
          <p:nvPr/>
        </p:nvSpPr>
        <p:spPr>
          <a:xfrm>
            <a:off x="4929654" y="45074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4556760" y="4507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Oval 31"/>
          <p:cNvSpPr>
            <a:spLocks noChangeArrowheads="1"/>
          </p:cNvSpPr>
          <p:nvPr/>
        </p:nvSpPr>
        <p:spPr bwMode="auto">
          <a:xfrm>
            <a:off x="7574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7452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3" name="AutoShape 33"/>
          <p:cNvCxnSpPr>
            <a:cxnSpLocks noChangeShapeType="1"/>
            <a:stCxn id="79" idx="0"/>
            <a:endCxn id="78" idx="3"/>
          </p:cNvCxnSpPr>
          <p:nvPr/>
        </p:nvCxnSpPr>
        <p:spPr bwMode="auto">
          <a:xfrm flipV="1">
            <a:off x="7574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4" name="AutoShape 35"/>
          <p:cNvCxnSpPr>
            <a:cxnSpLocks noChangeShapeType="1"/>
            <a:stCxn id="87" idx="0"/>
            <a:endCxn id="78" idx="5"/>
          </p:cNvCxnSpPr>
          <p:nvPr/>
        </p:nvCxnSpPr>
        <p:spPr bwMode="auto">
          <a:xfrm flipH="1" flipV="1">
            <a:off x="7834443" y="4816923"/>
            <a:ext cx="2884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84 - TextBox"/>
          <p:cNvSpPr txBox="1"/>
          <p:nvPr/>
        </p:nvSpPr>
        <p:spPr>
          <a:xfrm>
            <a:off x="8297694" y="44958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792480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7970520" y="5242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32"/>
          <p:cNvSpPr>
            <a:spLocks noChangeArrowheads="1"/>
          </p:cNvSpPr>
          <p:nvPr/>
        </p:nvSpPr>
        <p:spPr bwMode="auto">
          <a:xfrm>
            <a:off x="78486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33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7970520" y="5502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AutoShape 35"/>
          <p:cNvCxnSpPr>
            <a:cxnSpLocks noChangeShapeType="1"/>
            <a:stCxn id="95" idx="0"/>
            <a:endCxn id="87" idx="5"/>
          </p:cNvCxnSpPr>
          <p:nvPr/>
        </p:nvCxnSpPr>
        <p:spPr bwMode="auto">
          <a:xfrm flipH="1" flipV="1">
            <a:off x="8230683" y="55027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1" name="90 - TextBox"/>
          <p:cNvSpPr txBox="1"/>
          <p:nvPr/>
        </p:nvSpPr>
        <p:spPr>
          <a:xfrm>
            <a:off x="8693934" y="51816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8321040" y="5181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5" name="AutoShape 32"/>
          <p:cNvSpPr>
            <a:spLocks noChangeArrowheads="1"/>
          </p:cNvSpPr>
          <p:nvPr/>
        </p:nvSpPr>
        <p:spPr bwMode="auto">
          <a:xfrm>
            <a:off x="81534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7" name="Oval 31"/>
          <p:cNvSpPr>
            <a:spLocks noChangeArrowheads="1"/>
          </p:cNvSpPr>
          <p:nvPr/>
        </p:nvSpPr>
        <p:spPr bwMode="auto">
          <a:xfrm>
            <a:off x="6812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98" name="AutoShape 32"/>
          <p:cNvSpPr>
            <a:spLocks noChangeArrowheads="1"/>
          </p:cNvSpPr>
          <p:nvPr/>
        </p:nvSpPr>
        <p:spPr bwMode="auto">
          <a:xfrm>
            <a:off x="6690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9" name="AutoShape 33"/>
          <p:cNvCxnSpPr>
            <a:cxnSpLocks noChangeShapeType="1"/>
            <a:stCxn id="98" idx="0"/>
            <a:endCxn id="97" idx="3"/>
          </p:cNvCxnSpPr>
          <p:nvPr/>
        </p:nvCxnSpPr>
        <p:spPr bwMode="auto">
          <a:xfrm flipV="1">
            <a:off x="6812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" name="AutoShape 35"/>
          <p:cNvCxnSpPr>
            <a:cxnSpLocks noChangeShapeType="1"/>
            <a:stCxn id="103" idx="0"/>
            <a:endCxn id="97" idx="5"/>
          </p:cNvCxnSpPr>
          <p:nvPr/>
        </p:nvCxnSpPr>
        <p:spPr bwMode="auto">
          <a:xfrm flipH="1" flipV="1">
            <a:off x="7072443" y="48169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100 - TextBox"/>
          <p:cNvSpPr txBox="1"/>
          <p:nvPr/>
        </p:nvSpPr>
        <p:spPr>
          <a:xfrm>
            <a:off x="6453654" y="4495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2" name="101 - TextBox"/>
          <p:cNvSpPr txBox="1"/>
          <p:nvPr/>
        </p:nvSpPr>
        <p:spPr>
          <a:xfrm>
            <a:off x="608076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3" name="AutoShape 32"/>
          <p:cNvSpPr>
            <a:spLocks noChangeArrowheads="1"/>
          </p:cNvSpPr>
          <p:nvPr/>
        </p:nvSpPr>
        <p:spPr bwMode="auto">
          <a:xfrm>
            <a:off x="69951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5" name="104 - Ορθογώνιο"/>
          <p:cNvSpPr/>
          <p:nvPr/>
        </p:nvSpPr>
        <p:spPr>
          <a:xfrm>
            <a:off x="381000" y="167640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Διαγραφή 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93" name="AutoShape 43"/>
          <p:cNvSpPr>
            <a:spLocks noChangeArrowheads="1"/>
          </p:cNvSpPr>
          <p:nvPr/>
        </p:nvSpPr>
        <p:spPr bwMode="auto">
          <a:xfrm>
            <a:off x="1584960" y="3733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96" name="9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3600" y="342900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3962400"/>
            <a:ext cx="152400" cy="178308"/>
          </a:xfrm>
          <a:prstGeom prst="rect">
            <a:avLst/>
          </a:prstGeom>
          <a:noFill/>
          <a:ln/>
          <a:effectLst/>
        </p:spPr>
      </p:pic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4648200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07" name="106 - TextBox"/>
          <p:cNvSpPr txBox="1"/>
          <p:nvPr/>
        </p:nvSpPr>
        <p:spPr>
          <a:xfrm>
            <a:off x="533400" y="5486400"/>
            <a:ext cx="546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στον κόμβο 8</a:t>
            </a:r>
            <a:endParaRPr lang="el-GR" dirty="0"/>
          </a:p>
        </p:txBody>
      </p:sp>
      <p:sp>
        <p:nvSpPr>
          <p:cNvPr id="108" name="107 - TextBox"/>
          <p:cNvSpPr txBox="1"/>
          <p:nvPr/>
        </p:nvSpPr>
        <p:spPr>
          <a:xfrm>
            <a:off x="533400" y="5955268"/>
            <a:ext cx="368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</a:t>
            </a:r>
            <a:r>
              <a:rPr lang="en-US" dirty="0" smtClean="0"/>
              <a:t>RL: </a:t>
            </a:r>
            <a:r>
              <a:rPr lang="el-GR" dirty="0" smtClean="0"/>
              <a:t>διπλή περιστροφή</a:t>
            </a:r>
            <a:endParaRPr lang="el-GR" dirty="0"/>
          </a:p>
        </p:txBody>
      </p:sp>
      <p:sp>
        <p:nvSpPr>
          <p:cNvPr id="94" name="AutoShape 43"/>
          <p:cNvSpPr>
            <a:spLocks noChangeArrowheads="1"/>
          </p:cNvSpPr>
          <p:nvPr/>
        </p:nvSpPr>
        <p:spPr bwMode="auto">
          <a:xfrm>
            <a:off x="2300287" y="41910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979906" y="44500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5"/>
            <a:endCxn id="7" idx="0"/>
          </p:cNvCxnSpPr>
          <p:nvPr/>
        </p:nvCxnSpPr>
        <p:spPr bwMode="auto">
          <a:xfrm>
            <a:off x="2698563" y="4146363"/>
            <a:ext cx="433743" cy="30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760706" y="3288268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4" name="AutoShape 12"/>
          <p:cNvCxnSpPr>
            <a:cxnSpLocks noChangeShapeType="1"/>
            <a:stCxn id="93" idx="0"/>
            <a:endCxn id="9" idx="3"/>
          </p:cNvCxnSpPr>
          <p:nvPr/>
        </p:nvCxnSpPr>
        <p:spPr bwMode="auto">
          <a:xfrm flipV="1">
            <a:off x="1706880" y="3548431"/>
            <a:ext cx="98463" cy="1853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9" idx="5"/>
          </p:cNvCxnSpPr>
          <p:nvPr/>
        </p:nvCxnSpPr>
        <p:spPr bwMode="auto">
          <a:xfrm flipH="1" flipV="1">
            <a:off x="2020869" y="3548431"/>
            <a:ext cx="569931" cy="3377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438400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316480" y="431292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flipV="1">
            <a:off x="2438400" y="414655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8041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7" idx="3"/>
          </p:cNvCxnSpPr>
          <p:nvPr/>
        </p:nvCxnSpPr>
        <p:spPr bwMode="auto">
          <a:xfrm flipV="1">
            <a:off x="2926080" y="4710243"/>
            <a:ext cx="98463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0198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9319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5091132" y="3357455"/>
            <a:ext cx="97330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279963" y="3357455"/>
            <a:ext cx="103523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16280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97" idx="0"/>
            <a:endCxn id="32" idx="3"/>
          </p:cNvCxnSpPr>
          <p:nvPr/>
        </p:nvCxnSpPr>
        <p:spPr bwMode="auto">
          <a:xfrm flipV="1">
            <a:off x="6964680" y="4131123"/>
            <a:ext cx="24275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35"/>
          <p:cNvCxnSpPr>
            <a:cxnSpLocks noChangeShapeType="1"/>
            <a:stCxn id="78" idx="0"/>
            <a:endCxn id="32" idx="5"/>
          </p:cNvCxnSpPr>
          <p:nvPr/>
        </p:nvCxnSpPr>
        <p:spPr bwMode="auto">
          <a:xfrm flipH="1" flipV="1">
            <a:off x="7422963" y="4131123"/>
            <a:ext cx="30371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493873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481681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493873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41"/>
          <p:cNvCxnSpPr>
            <a:cxnSpLocks noChangeShapeType="1"/>
            <a:stCxn id="55" idx="0"/>
            <a:endCxn id="37" idx="5"/>
          </p:cNvCxnSpPr>
          <p:nvPr/>
        </p:nvCxnSpPr>
        <p:spPr bwMode="auto">
          <a:xfrm flipH="1" flipV="1">
            <a:off x="5198895" y="4131123"/>
            <a:ext cx="317985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2613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7" idx="5"/>
          </p:cNvCxnSpPr>
          <p:nvPr/>
        </p:nvCxnSpPr>
        <p:spPr bwMode="auto">
          <a:xfrm flipH="1" flipV="1">
            <a:off x="3240069" y="4710243"/>
            <a:ext cx="14321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4192083" y="2763095"/>
            <a:ext cx="18723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2"/>
          <p:cNvCxnSpPr>
            <a:cxnSpLocks noChangeShapeType="1"/>
            <a:stCxn id="9" idx="0"/>
            <a:endCxn id="27" idx="3"/>
          </p:cNvCxnSpPr>
          <p:nvPr/>
        </p:nvCxnSpPr>
        <p:spPr bwMode="auto">
          <a:xfrm flipV="1">
            <a:off x="1913106" y="2763095"/>
            <a:ext cx="2063451" cy="5251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3200400" y="2362200"/>
            <a:ext cx="76200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bf=-</a:t>
            </a:r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3697698" y="437030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1379706" y="3212068"/>
            <a:ext cx="372218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454865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88621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6773694" y="3036332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2087880" y="390144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21336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352800" y="437030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990600" y="322373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706880" y="392477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417576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51332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4039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91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περιστροφές</a:t>
            </a:r>
            <a:endParaRPr lang="el-GR" b="1" dirty="0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536448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auto">
          <a:xfrm>
            <a:off x="52425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33"/>
          <p:cNvCxnSpPr>
            <a:cxnSpLocks noChangeShapeType="1"/>
            <a:stCxn id="56" idx="0"/>
            <a:endCxn id="55" idx="3"/>
          </p:cNvCxnSpPr>
          <p:nvPr/>
        </p:nvCxnSpPr>
        <p:spPr bwMode="auto">
          <a:xfrm flipV="1">
            <a:off x="536448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" name="AutoShape 34"/>
          <p:cNvSpPr>
            <a:spLocks noChangeArrowheads="1"/>
          </p:cNvSpPr>
          <p:nvPr/>
        </p:nvSpPr>
        <p:spPr bwMode="auto">
          <a:xfrm>
            <a:off x="55473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35"/>
          <p:cNvCxnSpPr>
            <a:cxnSpLocks noChangeShapeType="1"/>
            <a:stCxn id="58" idx="0"/>
            <a:endCxn id="55" idx="5"/>
          </p:cNvCxnSpPr>
          <p:nvPr/>
        </p:nvCxnSpPr>
        <p:spPr bwMode="auto">
          <a:xfrm flipH="1" flipV="1">
            <a:off x="562483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62 - TextBox"/>
          <p:cNvSpPr txBox="1"/>
          <p:nvPr/>
        </p:nvSpPr>
        <p:spPr>
          <a:xfrm>
            <a:off x="4929654" y="45074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4556760" y="4507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Oval 31"/>
          <p:cNvSpPr>
            <a:spLocks noChangeArrowheads="1"/>
          </p:cNvSpPr>
          <p:nvPr/>
        </p:nvSpPr>
        <p:spPr bwMode="auto">
          <a:xfrm>
            <a:off x="7574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7452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3" name="AutoShape 33"/>
          <p:cNvCxnSpPr>
            <a:cxnSpLocks noChangeShapeType="1"/>
            <a:stCxn id="79" idx="0"/>
            <a:endCxn id="78" idx="3"/>
          </p:cNvCxnSpPr>
          <p:nvPr/>
        </p:nvCxnSpPr>
        <p:spPr bwMode="auto">
          <a:xfrm flipV="1">
            <a:off x="7574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4" name="AutoShape 35"/>
          <p:cNvCxnSpPr>
            <a:cxnSpLocks noChangeShapeType="1"/>
            <a:stCxn id="87" idx="0"/>
            <a:endCxn id="78" idx="5"/>
          </p:cNvCxnSpPr>
          <p:nvPr/>
        </p:nvCxnSpPr>
        <p:spPr bwMode="auto">
          <a:xfrm flipH="1" flipV="1">
            <a:off x="7834443" y="4816923"/>
            <a:ext cx="2884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84 - TextBox"/>
          <p:cNvSpPr txBox="1"/>
          <p:nvPr/>
        </p:nvSpPr>
        <p:spPr>
          <a:xfrm>
            <a:off x="8297694" y="44958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792480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7970520" y="5242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32"/>
          <p:cNvSpPr>
            <a:spLocks noChangeArrowheads="1"/>
          </p:cNvSpPr>
          <p:nvPr/>
        </p:nvSpPr>
        <p:spPr bwMode="auto">
          <a:xfrm>
            <a:off x="78486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33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7970520" y="5502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AutoShape 35"/>
          <p:cNvCxnSpPr>
            <a:cxnSpLocks noChangeShapeType="1"/>
            <a:stCxn id="95" idx="0"/>
            <a:endCxn id="87" idx="5"/>
          </p:cNvCxnSpPr>
          <p:nvPr/>
        </p:nvCxnSpPr>
        <p:spPr bwMode="auto">
          <a:xfrm flipH="1" flipV="1">
            <a:off x="8230683" y="55027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1" name="90 - TextBox"/>
          <p:cNvSpPr txBox="1"/>
          <p:nvPr/>
        </p:nvSpPr>
        <p:spPr>
          <a:xfrm>
            <a:off x="8693934" y="51816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8321040" y="5181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5" name="AutoShape 32"/>
          <p:cNvSpPr>
            <a:spLocks noChangeArrowheads="1"/>
          </p:cNvSpPr>
          <p:nvPr/>
        </p:nvSpPr>
        <p:spPr bwMode="auto">
          <a:xfrm>
            <a:off x="81534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7" name="Oval 31"/>
          <p:cNvSpPr>
            <a:spLocks noChangeArrowheads="1"/>
          </p:cNvSpPr>
          <p:nvPr/>
        </p:nvSpPr>
        <p:spPr bwMode="auto">
          <a:xfrm>
            <a:off x="6812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98" name="AutoShape 32"/>
          <p:cNvSpPr>
            <a:spLocks noChangeArrowheads="1"/>
          </p:cNvSpPr>
          <p:nvPr/>
        </p:nvSpPr>
        <p:spPr bwMode="auto">
          <a:xfrm>
            <a:off x="6690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9" name="AutoShape 33"/>
          <p:cNvCxnSpPr>
            <a:cxnSpLocks noChangeShapeType="1"/>
            <a:stCxn id="98" idx="0"/>
            <a:endCxn id="97" idx="3"/>
          </p:cNvCxnSpPr>
          <p:nvPr/>
        </p:nvCxnSpPr>
        <p:spPr bwMode="auto">
          <a:xfrm flipV="1">
            <a:off x="6812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" name="AutoShape 35"/>
          <p:cNvCxnSpPr>
            <a:cxnSpLocks noChangeShapeType="1"/>
            <a:stCxn id="103" idx="0"/>
            <a:endCxn id="97" idx="5"/>
          </p:cNvCxnSpPr>
          <p:nvPr/>
        </p:nvCxnSpPr>
        <p:spPr bwMode="auto">
          <a:xfrm flipH="1" flipV="1">
            <a:off x="7072443" y="48169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100 - TextBox"/>
          <p:cNvSpPr txBox="1"/>
          <p:nvPr/>
        </p:nvSpPr>
        <p:spPr>
          <a:xfrm>
            <a:off x="6453654" y="4495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2" name="101 - TextBox"/>
          <p:cNvSpPr txBox="1"/>
          <p:nvPr/>
        </p:nvSpPr>
        <p:spPr>
          <a:xfrm>
            <a:off x="608076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3" name="AutoShape 32"/>
          <p:cNvSpPr>
            <a:spLocks noChangeArrowheads="1"/>
          </p:cNvSpPr>
          <p:nvPr/>
        </p:nvSpPr>
        <p:spPr bwMode="auto">
          <a:xfrm>
            <a:off x="69951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5" name="104 - Ορθογώνιο"/>
          <p:cNvSpPr/>
          <p:nvPr/>
        </p:nvSpPr>
        <p:spPr>
          <a:xfrm>
            <a:off x="381000" y="167640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Διαγραφή 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93" name="AutoShape 43"/>
          <p:cNvSpPr>
            <a:spLocks noChangeArrowheads="1"/>
          </p:cNvSpPr>
          <p:nvPr/>
        </p:nvSpPr>
        <p:spPr bwMode="auto">
          <a:xfrm>
            <a:off x="1584960" y="37338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96" name="9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3600" y="342900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4511040"/>
            <a:ext cx="152400" cy="178308"/>
          </a:xfrm>
          <a:prstGeom prst="rect">
            <a:avLst/>
          </a:prstGeom>
          <a:noFill/>
          <a:ln/>
          <a:effectLst/>
        </p:spPr>
      </p:pic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19400" y="3977640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07" name="106 - TextBox"/>
          <p:cNvSpPr txBox="1"/>
          <p:nvPr/>
        </p:nvSpPr>
        <p:spPr>
          <a:xfrm>
            <a:off x="533400" y="5486400"/>
            <a:ext cx="546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στον κόμβο 8</a:t>
            </a:r>
            <a:endParaRPr lang="el-GR" dirty="0"/>
          </a:p>
        </p:txBody>
      </p:sp>
      <p:sp>
        <p:nvSpPr>
          <p:cNvPr id="108" name="107 - TextBox"/>
          <p:cNvSpPr txBox="1"/>
          <p:nvPr/>
        </p:nvSpPr>
        <p:spPr>
          <a:xfrm>
            <a:off x="533400" y="5955268"/>
            <a:ext cx="368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</a:t>
            </a:r>
            <a:r>
              <a:rPr lang="en-US" dirty="0" smtClean="0"/>
              <a:t>RL: </a:t>
            </a:r>
            <a:r>
              <a:rPr lang="el-GR" dirty="0" smtClean="0"/>
              <a:t>διπλή περιστροφή</a:t>
            </a:r>
            <a:endParaRPr lang="el-GR" dirty="0"/>
          </a:p>
        </p:txBody>
      </p:sp>
      <p:sp>
        <p:nvSpPr>
          <p:cNvPr id="109" name="AutoShape 43"/>
          <p:cNvSpPr>
            <a:spLocks noChangeArrowheads="1"/>
          </p:cNvSpPr>
          <p:nvPr/>
        </p:nvSpPr>
        <p:spPr bwMode="auto">
          <a:xfrm flipH="1">
            <a:off x="2057400" y="35814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751306" y="3916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5"/>
            <a:endCxn id="7" idx="0"/>
          </p:cNvCxnSpPr>
          <p:nvPr/>
        </p:nvCxnSpPr>
        <p:spPr bwMode="auto">
          <a:xfrm>
            <a:off x="2469963" y="3460563"/>
            <a:ext cx="433743" cy="456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27" idx="3"/>
          </p:cNvCxnSpPr>
          <p:nvPr/>
        </p:nvCxnSpPr>
        <p:spPr bwMode="auto">
          <a:xfrm flipV="1">
            <a:off x="2362200" y="2763095"/>
            <a:ext cx="1614357" cy="437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209800" y="3200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94" idx="0"/>
            <a:endCxn id="21" idx="3"/>
          </p:cNvCxnSpPr>
          <p:nvPr/>
        </p:nvCxnSpPr>
        <p:spPr bwMode="auto">
          <a:xfrm flipV="1">
            <a:off x="1684506" y="3460563"/>
            <a:ext cx="569931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575560" y="4373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7" idx="3"/>
          </p:cNvCxnSpPr>
          <p:nvPr/>
        </p:nvCxnSpPr>
        <p:spPr bwMode="auto">
          <a:xfrm flipV="1">
            <a:off x="2697480" y="4176843"/>
            <a:ext cx="98463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0198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9319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5091132" y="3357455"/>
            <a:ext cx="97330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279963" y="3357455"/>
            <a:ext cx="103523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16280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97" idx="0"/>
            <a:endCxn id="32" idx="3"/>
          </p:cNvCxnSpPr>
          <p:nvPr/>
        </p:nvCxnSpPr>
        <p:spPr bwMode="auto">
          <a:xfrm flipV="1">
            <a:off x="6964680" y="4131123"/>
            <a:ext cx="24275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35"/>
          <p:cNvCxnSpPr>
            <a:cxnSpLocks noChangeShapeType="1"/>
            <a:stCxn id="78" idx="0"/>
            <a:endCxn id="32" idx="5"/>
          </p:cNvCxnSpPr>
          <p:nvPr/>
        </p:nvCxnSpPr>
        <p:spPr bwMode="auto">
          <a:xfrm flipH="1" flipV="1">
            <a:off x="7422963" y="4131123"/>
            <a:ext cx="30371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493873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481681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493873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41"/>
          <p:cNvCxnSpPr>
            <a:cxnSpLocks noChangeShapeType="1"/>
            <a:stCxn id="55" idx="0"/>
            <a:endCxn id="37" idx="5"/>
          </p:cNvCxnSpPr>
          <p:nvPr/>
        </p:nvCxnSpPr>
        <p:spPr bwMode="auto">
          <a:xfrm flipH="1" flipV="1">
            <a:off x="5198895" y="4131123"/>
            <a:ext cx="317985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032760" y="4373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7" idx="5"/>
          </p:cNvCxnSpPr>
          <p:nvPr/>
        </p:nvCxnSpPr>
        <p:spPr bwMode="auto">
          <a:xfrm flipH="1" flipV="1">
            <a:off x="3011469" y="4176843"/>
            <a:ext cx="14321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4192083" y="2763095"/>
            <a:ext cx="18723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3200400" y="2362200"/>
            <a:ext cx="762000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bf=-</a:t>
            </a:r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3469098" y="383690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454865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88621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6773694" y="3036332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859280" y="321564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21336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124200" y="383690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478280" y="323897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417576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51332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4039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91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περιστροφές</a:t>
            </a:r>
            <a:endParaRPr lang="el-GR" b="1" dirty="0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536448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auto">
          <a:xfrm>
            <a:off x="52425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33"/>
          <p:cNvCxnSpPr>
            <a:cxnSpLocks noChangeShapeType="1"/>
            <a:stCxn id="56" idx="0"/>
            <a:endCxn id="55" idx="3"/>
          </p:cNvCxnSpPr>
          <p:nvPr/>
        </p:nvCxnSpPr>
        <p:spPr bwMode="auto">
          <a:xfrm flipV="1">
            <a:off x="536448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" name="AutoShape 34"/>
          <p:cNvSpPr>
            <a:spLocks noChangeArrowheads="1"/>
          </p:cNvSpPr>
          <p:nvPr/>
        </p:nvSpPr>
        <p:spPr bwMode="auto">
          <a:xfrm>
            <a:off x="55473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35"/>
          <p:cNvCxnSpPr>
            <a:cxnSpLocks noChangeShapeType="1"/>
            <a:stCxn id="58" idx="0"/>
            <a:endCxn id="55" idx="5"/>
          </p:cNvCxnSpPr>
          <p:nvPr/>
        </p:nvCxnSpPr>
        <p:spPr bwMode="auto">
          <a:xfrm flipH="1" flipV="1">
            <a:off x="562483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62 - TextBox"/>
          <p:cNvSpPr txBox="1"/>
          <p:nvPr/>
        </p:nvSpPr>
        <p:spPr>
          <a:xfrm>
            <a:off x="4929654" y="45074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4556760" y="4507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Oval 31"/>
          <p:cNvSpPr>
            <a:spLocks noChangeArrowheads="1"/>
          </p:cNvSpPr>
          <p:nvPr/>
        </p:nvSpPr>
        <p:spPr bwMode="auto">
          <a:xfrm>
            <a:off x="7574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7452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3" name="AutoShape 33"/>
          <p:cNvCxnSpPr>
            <a:cxnSpLocks noChangeShapeType="1"/>
            <a:stCxn id="79" idx="0"/>
            <a:endCxn id="78" idx="3"/>
          </p:cNvCxnSpPr>
          <p:nvPr/>
        </p:nvCxnSpPr>
        <p:spPr bwMode="auto">
          <a:xfrm flipV="1">
            <a:off x="7574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4" name="AutoShape 35"/>
          <p:cNvCxnSpPr>
            <a:cxnSpLocks noChangeShapeType="1"/>
            <a:stCxn id="87" idx="0"/>
            <a:endCxn id="78" idx="5"/>
          </p:cNvCxnSpPr>
          <p:nvPr/>
        </p:nvCxnSpPr>
        <p:spPr bwMode="auto">
          <a:xfrm flipH="1" flipV="1">
            <a:off x="7834443" y="4816923"/>
            <a:ext cx="2884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84 - TextBox"/>
          <p:cNvSpPr txBox="1"/>
          <p:nvPr/>
        </p:nvSpPr>
        <p:spPr>
          <a:xfrm>
            <a:off x="8297694" y="44958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792480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7970520" y="5242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32"/>
          <p:cNvSpPr>
            <a:spLocks noChangeArrowheads="1"/>
          </p:cNvSpPr>
          <p:nvPr/>
        </p:nvSpPr>
        <p:spPr bwMode="auto">
          <a:xfrm>
            <a:off x="78486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33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7970520" y="5502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AutoShape 35"/>
          <p:cNvCxnSpPr>
            <a:cxnSpLocks noChangeShapeType="1"/>
            <a:stCxn id="95" idx="0"/>
            <a:endCxn id="87" idx="5"/>
          </p:cNvCxnSpPr>
          <p:nvPr/>
        </p:nvCxnSpPr>
        <p:spPr bwMode="auto">
          <a:xfrm flipH="1" flipV="1">
            <a:off x="8230683" y="55027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1" name="90 - TextBox"/>
          <p:cNvSpPr txBox="1"/>
          <p:nvPr/>
        </p:nvSpPr>
        <p:spPr>
          <a:xfrm>
            <a:off x="8693934" y="51816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8321040" y="5181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5" name="AutoShape 32"/>
          <p:cNvSpPr>
            <a:spLocks noChangeArrowheads="1"/>
          </p:cNvSpPr>
          <p:nvPr/>
        </p:nvSpPr>
        <p:spPr bwMode="auto">
          <a:xfrm>
            <a:off x="81534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7" name="Oval 31"/>
          <p:cNvSpPr>
            <a:spLocks noChangeArrowheads="1"/>
          </p:cNvSpPr>
          <p:nvPr/>
        </p:nvSpPr>
        <p:spPr bwMode="auto">
          <a:xfrm>
            <a:off x="6812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98" name="AutoShape 32"/>
          <p:cNvSpPr>
            <a:spLocks noChangeArrowheads="1"/>
          </p:cNvSpPr>
          <p:nvPr/>
        </p:nvSpPr>
        <p:spPr bwMode="auto">
          <a:xfrm>
            <a:off x="6690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9" name="AutoShape 33"/>
          <p:cNvCxnSpPr>
            <a:cxnSpLocks noChangeShapeType="1"/>
            <a:stCxn id="98" idx="0"/>
            <a:endCxn id="97" idx="3"/>
          </p:cNvCxnSpPr>
          <p:nvPr/>
        </p:nvCxnSpPr>
        <p:spPr bwMode="auto">
          <a:xfrm flipV="1">
            <a:off x="6812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" name="AutoShape 35"/>
          <p:cNvCxnSpPr>
            <a:cxnSpLocks noChangeShapeType="1"/>
            <a:stCxn id="103" idx="0"/>
            <a:endCxn id="97" idx="5"/>
          </p:cNvCxnSpPr>
          <p:nvPr/>
        </p:nvCxnSpPr>
        <p:spPr bwMode="auto">
          <a:xfrm flipH="1" flipV="1">
            <a:off x="7072443" y="48169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100 - TextBox"/>
          <p:cNvSpPr txBox="1"/>
          <p:nvPr/>
        </p:nvSpPr>
        <p:spPr>
          <a:xfrm>
            <a:off x="6453654" y="4495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2" name="101 - TextBox"/>
          <p:cNvSpPr txBox="1"/>
          <p:nvPr/>
        </p:nvSpPr>
        <p:spPr>
          <a:xfrm>
            <a:off x="608076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3" name="AutoShape 32"/>
          <p:cNvSpPr>
            <a:spLocks noChangeArrowheads="1"/>
          </p:cNvSpPr>
          <p:nvPr/>
        </p:nvSpPr>
        <p:spPr bwMode="auto">
          <a:xfrm>
            <a:off x="69951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5" name="104 - Ορθογώνιο"/>
          <p:cNvSpPr/>
          <p:nvPr/>
        </p:nvSpPr>
        <p:spPr>
          <a:xfrm>
            <a:off x="381000" y="167640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Διαγραφή </a:t>
            </a:r>
            <a:r>
              <a:rPr lang="en-US" dirty="0" smtClean="0"/>
              <a:t>4</a:t>
            </a:r>
            <a:endParaRPr lang="el-GR" dirty="0"/>
          </a:p>
        </p:txBody>
      </p:sp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3200400"/>
            <a:ext cx="152400" cy="178308"/>
          </a:xfrm>
          <a:prstGeom prst="rect">
            <a:avLst/>
          </a:prstGeom>
          <a:noFill/>
          <a:ln/>
          <a:effectLst/>
        </p:spPr>
      </p:pic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4200" y="3962400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07" name="106 - TextBox"/>
          <p:cNvSpPr txBox="1"/>
          <p:nvPr/>
        </p:nvSpPr>
        <p:spPr>
          <a:xfrm>
            <a:off x="533400" y="5486400"/>
            <a:ext cx="546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στον κόμβο 14</a:t>
            </a:r>
            <a:endParaRPr lang="el-GR" dirty="0"/>
          </a:p>
        </p:txBody>
      </p:sp>
      <p:sp>
        <p:nvSpPr>
          <p:cNvPr id="108" name="107 - TextBox"/>
          <p:cNvSpPr txBox="1"/>
          <p:nvPr/>
        </p:nvSpPr>
        <p:spPr>
          <a:xfrm>
            <a:off x="533400" y="5955268"/>
            <a:ext cx="367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</a:t>
            </a:r>
            <a:r>
              <a:rPr lang="en-US" dirty="0" smtClean="0"/>
              <a:t>RR: </a:t>
            </a:r>
            <a:r>
              <a:rPr lang="el-GR" dirty="0" smtClean="0"/>
              <a:t>απλή περιστροφή</a:t>
            </a:r>
            <a:endParaRPr lang="el-GR" dirty="0"/>
          </a:p>
        </p:txBody>
      </p:sp>
      <p:sp>
        <p:nvSpPr>
          <p:cNvPr id="94" name="Oval 7"/>
          <p:cNvSpPr>
            <a:spLocks noChangeArrowheads="1"/>
          </p:cNvSpPr>
          <p:nvPr/>
        </p:nvSpPr>
        <p:spPr bwMode="auto">
          <a:xfrm>
            <a:off x="1532106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10" name="AutoShape 12"/>
          <p:cNvCxnSpPr>
            <a:cxnSpLocks noChangeShapeType="1"/>
            <a:stCxn id="113" idx="0"/>
            <a:endCxn id="94" idx="3"/>
          </p:cNvCxnSpPr>
          <p:nvPr/>
        </p:nvCxnSpPr>
        <p:spPr bwMode="auto">
          <a:xfrm flipV="1">
            <a:off x="1478280" y="4146363"/>
            <a:ext cx="98463" cy="1853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" name="110 - TextBox"/>
          <p:cNvSpPr txBox="1"/>
          <p:nvPr/>
        </p:nvSpPr>
        <p:spPr>
          <a:xfrm>
            <a:off x="1151106" y="3810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111 - TextBox"/>
          <p:cNvSpPr txBox="1"/>
          <p:nvPr/>
        </p:nvSpPr>
        <p:spPr>
          <a:xfrm>
            <a:off x="762000" y="3821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3" name="AutoShape 43"/>
          <p:cNvSpPr>
            <a:spLocks noChangeArrowheads="1"/>
          </p:cNvSpPr>
          <p:nvPr/>
        </p:nvSpPr>
        <p:spPr bwMode="auto">
          <a:xfrm>
            <a:off x="1356360" y="433173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14" name="11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67200" y="2590800"/>
            <a:ext cx="126492" cy="126492"/>
          </a:xfrm>
          <a:prstGeom prst="rect">
            <a:avLst/>
          </a:prstGeom>
          <a:noFill/>
          <a:ln/>
          <a:effectLst/>
        </p:spPr>
      </p:pic>
      <p:sp>
        <p:nvSpPr>
          <p:cNvPr id="115" name="AutoShape 43"/>
          <p:cNvSpPr>
            <a:spLocks noChangeArrowheads="1"/>
          </p:cNvSpPr>
          <p:nvPr/>
        </p:nvSpPr>
        <p:spPr bwMode="auto">
          <a:xfrm>
            <a:off x="1752600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6" name="AutoShape 12"/>
          <p:cNvCxnSpPr>
            <a:cxnSpLocks noChangeShapeType="1"/>
            <a:stCxn id="115" idx="0"/>
            <a:endCxn id="94" idx="5"/>
          </p:cNvCxnSpPr>
          <p:nvPr/>
        </p:nvCxnSpPr>
        <p:spPr bwMode="auto">
          <a:xfrm flipH="1" flipV="1">
            <a:off x="1792269" y="4146363"/>
            <a:ext cx="8225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751306" y="3916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5"/>
            <a:endCxn id="7" idx="0"/>
          </p:cNvCxnSpPr>
          <p:nvPr/>
        </p:nvCxnSpPr>
        <p:spPr bwMode="auto">
          <a:xfrm>
            <a:off x="2469963" y="3460563"/>
            <a:ext cx="433743" cy="456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27" idx="3"/>
          </p:cNvCxnSpPr>
          <p:nvPr/>
        </p:nvCxnSpPr>
        <p:spPr bwMode="auto">
          <a:xfrm flipV="1">
            <a:off x="2362200" y="2763095"/>
            <a:ext cx="1614357" cy="437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209800" y="3200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94" idx="0"/>
            <a:endCxn id="21" idx="3"/>
          </p:cNvCxnSpPr>
          <p:nvPr/>
        </p:nvCxnSpPr>
        <p:spPr bwMode="auto">
          <a:xfrm flipV="1">
            <a:off x="1684506" y="3460563"/>
            <a:ext cx="569931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575560" y="4373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7" idx="3"/>
          </p:cNvCxnSpPr>
          <p:nvPr/>
        </p:nvCxnSpPr>
        <p:spPr bwMode="auto">
          <a:xfrm flipV="1">
            <a:off x="2697480" y="4176843"/>
            <a:ext cx="98463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019800" y="309729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931920" y="2502932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6" idx="3"/>
          </p:cNvCxnSpPr>
          <p:nvPr/>
        </p:nvCxnSpPr>
        <p:spPr bwMode="auto">
          <a:xfrm flipV="1">
            <a:off x="5091132" y="3357455"/>
            <a:ext cx="973305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6279963" y="3357455"/>
            <a:ext cx="1035237" cy="513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162800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97" idx="0"/>
            <a:endCxn id="32" idx="3"/>
          </p:cNvCxnSpPr>
          <p:nvPr/>
        </p:nvCxnSpPr>
        <p:spPr bwMode="auto">
          <a:xfrm flipV="1">
            <a:off x="6964680" y="4131123"/>
            <a:ext cx="24275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35"/>
          <p:cNvCxnSpPr>
            <a:cxnSpLocks noChangeShapeType="1"/>
            <a:stCxn id="78" idx="0"/>
            <a:endCxn id="32" idx="5"/>
          </p:cNvCxnSpPr>
          <p:nvPr/>
        </p:nvCxnSpPr>
        <p:spPr bwMode="auto">
          <a:xfrm flipH="1" flipV="1">
            <a:off x="7422963" y="4131123"/>
            <a:ext cx="30371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493873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481681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493873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41"/>
          <p:cNvCxnSpPr>
            <a:cxnSpLocks noChangeShapeType="1"/>
            <a:stCxn id="55" idx="0"/>
            <a:endCxn id="37" idx="5"/>
          </p:cNvCxnSpPr>
          <p:nvPr/>
        </p:nvCxnSpPr>
        <p:spPr bwMode="auto">
          <a:xfrm flipH="1" flipV="1">
            <a:off x="5198895" y="4131123"/>
            <a:ext cx="317985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032760" y="4373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7" idx="5"/>
          </p:cNvCxnSpPr>
          <p:nvPr/>
        </p:nvCxnSpPr>
        <p:spPr bwMode="auto">
          <a:xfrm flipH="1" flipV="1">
            <a:off x="3011469" y="4176843"/>
            <a:ext cx="14321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1"/>
            <a:endCxn id="27" idx="5"/>
          </p:cNvCxnSpPr>
          <p:nvPr/>
        </p:nvCxnSpPr>
        <p:spPr bwMode="auto">
          <a:xfrm flipH="1" flipV="1">
            <a:off x="4192083" y="2763095"/>
            <a:ext cx="1872354" cy="378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3200400" y="2362200"/>
            <a:ext cx="762000" cy="369332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bf=-</a:t>
            </a:r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3469098" y="383690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454865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88621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6773694" y="3036332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859280" y="321564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2133600" y="23622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124200" y="383690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478280" y="323897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417576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51332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81 - TextBox"/>
          <p:cNvSpPr txBox="1"/>
          <p:nvPr/>
        </p:nvSpPr>
        <p:spPr>
          <a:xfrm>
            <a:off x="6403914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91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περιστροφές</a:t>
            </a:r>
            <a:endParaRPr lang="el-GR" b="1" dirty="0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536448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auto">
          <a:xfrm>
            <a:off x="52425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33"/>
          <p:cNvCxnSpPr>
            <a:cxnSpLocks noChangeShapeType="1"/>
            <a:stCxn id="56" idx="0"/>
            <a:endCxn id="55" idx="3"/>
          </p:cNvCxnSpPr>
          <p:nvPr/>
        </p:nvCxnSpPr>
        <p:spPr bwMode="auto">
          <a:xfrm flipV="1">
            <a:off x="536448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" name="AutoShape 34"/>
          <p:cNvSpPr>
            <a:spLocks noChangeArrowheads="1"/>
          </p:cNvSpPr>
          <p:nvPr/>
        </p:nvSpPr>
        <p:spPr bwMode="auto">
          <a:xfrm>
            <a:off x="554736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35"/>
          <p:cNvCxnSpPr>
            <a:cxnSpLocks noChangeShapeType="1"/>
            <a:stCxn id="58" idx="0"/>
            <a:endCxn id="55" idx="5"/>
          </p:cNvCxnSpPr>
          <p:nvPr/>
        </p:nvCxnSpPr>
        <p:spPr bwMode="auto">
          <a:xfrm flipH="1" flipV="1">
            <a:off x="562483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62 - TextBox"/>
          <p:cNvSpPr txBox="1"/>
          <p:nvPr/>
        </p:nvSpPr>
        <p:spPr>
          <a:xfrm>
            <a:off x="4929654" y="45074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4556760" y="4507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Oval 31"/>
          <p:cNvSpPr>
            <a:spLocks noChangeArrowheads="1"/>
          </p:cNvSpPr>
          <p:nvPr/>
        </p:nvSpPr>
        <p:spPr bwMode="auto">
          <a:xfrm>
            <a:off x="7574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7452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3" name="AutoShape 33"/>
          <p:cNvCxnSpPr>
            <a:cxnSpLocks noChangeShapeType="1"/>
            <a:stCxn id="79" idx="0"/>
            <a:endCxn id="78" idx="3"/>
          </p:cNvCxnSpPr>
          <p:nvPr/>
        </p:nvCxnSpPr>
        <p:spPr bwMode="auto">
          <a:xfrm flipV="1">
            <a:off x="7574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4" name="AutoShape 35"/>
          <p:cNvCxnSpPr>
            <a:cxnSpLocks noChangeShapeType="1"/>
            <a:stCxn id="87" idx="0"/>
            <a:endCxn id="78" idx="5"/>
          </p:cNvCxnSpPr>
          <p:nvPr/>
        </p:nvCxnSpPr>
        <p:spPr bwMode="auto">
          <a:xfrm flipH="1" flipV="1">
            <a:off x="7834443" y="4816923"/>
            <a:ext cx="2884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84 - TextBox"/>
          <p:cNvSpPr txBox="1"/>
          <p:nvPr/>
        </p:nvSpPr>
        <p:spPr>
          <a:xfrm>
            <a:off x="8297694" y="44958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792480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7970520" y="5242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32"/>
          <p:cNvSpPr>
            <a:spLocks noChangeArrowheads="1"/>
          </p:cNvSpPr>
          <p:nvPr/>
        </p:nvSpPr>
        <p:spPr bwMode="auto">
          <a:xfrm>
            <a:off x="78486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33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7970520" y="5502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AutoShape 35"/>
          <p:cNvCxnSpPr>
            <a:cxnSpLocks noChangeShapeType="1"/>
            <a:stCxn id="95" idx="0"/>
            <a:endCxn id="87" idx="5"/>
          </p:cNvCxnSpPr>
          <p:nvPr/>
        </p:nvCxnSpPr>
        <p:spPr bwMode="auto">
          <a:xfrm flipH="1" flipV="1">
            <a:off x="8230683" y="55027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1" name="90 - TextBox"/>
          <p:cNvSpPr txBox="1"/>
          <p:nvPr/>
        </p:nvSpPr>
        <p:spPr>
          <a:xfrm>
            <a:off x="8693934" y="51816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8321040" y="5181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5" name="AutoShape 32"/>
          <p:cNvSpPr>
            <a:spLocks noChangeArrowheads="1"/>
          </p:cNvSpPr>
          <p:nvPr/>
        </p:nvSpPr>
        <p:spPr bwMode="auto">
          <a:xfrm>
            <a:off x="8153400" y="5669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7" name="Oval 31"/>
          <p:cNvSpPr>
            <a:spLocks noChangeArrowheads="1"/>
          </p:cNvSpPr>
          <p:nvPr/>
        </p:nvSpPr>
        <p:spPr bwMode="auto">
          <a:xfrm>
            <a:off x="6812280" y="4556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98" name="AutoShape 32"/>
          <p:cNvSpPr>
            <a:spLocks noChangeArrowheads="1"/>
          </p:cNvSpPr>
          <p:nvPr/>
        </p:nvSpPr>
        <p:spPr bwMode="auto">
          <a:xfrm>
            <a:off x="66903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9" name="AutoShape 33"/>
          <p:cNvCxnSpPr>
            <a:cxnSpLocks noChangeShapeType="1"/>
            <a:stCxn id="98" idx="0"/>
            <a:endCxn id="97" idx="3"/>
          </p:cNvCxnSpPr>
          <p:nvPr/>
        </p:nvCxnSpPr>
        <p:spPr bwMode="auto">
          <a:xfrm flipV="1">
            <a:off x="6812280" y="4817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" name="AutoShape 35"/>
          <p:cNvCxnSpPr>
            <a:cxnSpLocks noChangeShapeType="1"/>
            <a:stCxn id="103" idx="0"/>
            <a:endCxn id="97" idx="5"/>
          </p:cNvCxnSpPr>
          <p:nvPr/>
        </p:nvCxnSpPr>
        <p:spPr bwMode="auto">
          <a:xfrm flipH="1" flipV="1">
            <a:off x="7072443" y="48169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100 - TextBox"/>
          <p:cNvSpPr txBox="1"/>
          <p:nvPr/>
        </p:nvSpPr>
        <p:spPr>
          <a:xfrm>
            <a:off x="6453654" y="4495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2" name="101 - TextBox"/>
          <p:cNvSpPr txBox="1"/>
          <p:nvPr/>
        </p:nvSpPr>
        <p:spPr>
          <a:xfrm>
            <a:off x="6080760" y="4495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3" name="AutoShape 32"/>
          <p:cNvSpPr>
            <a:spLocks noChangeArrowheads="1"/>
          </p:cNvSpPr>
          <p:nvPr/>
        </p:nvSpPr>
        <p:spPr bwMode="auto">
          <a:xfrm>
            <a:off x="6995160" y="4983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5" name="104 - Ορθογώνιο"/>
          <p:cNvSpPr/>
          <p:nvPr/>
        </p:nvSpPr>
        <p:spPr>
          <a:xfrm>
            <a:off x="381000" y="167640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Διαγραφή </a:t>
            </a:r>
            <a:r>
              <a:rPr lang="en-US" dirty="0" smtClean="0"/>
              <a:t>4</a:t>
            </a:r>
            <a:endParaRPr lang="el-GR" dirty="0"/>
          </a:p>
        </p:txBody>
      </p:sp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3200400"/>
            <a:ext cx="152400" cy="178308"/>
          </a:xfrm>
          <a:prstGeom prst="rect">
            <a:avLst/>
          </a:prstGeom>
          <a:noFill/>
          <a:ln/>
          <a:effectLst/>
        </p:spPr>
      </p:pic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4200" y="3962400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07" name="106 - TextBox"/>
          <p:cNvSpPr txBox="1"/>
          <p:nvPr/>
        </p:nvSpPr>
        <p:spPr>
          <a:xfrm>
            <a:off x="533400" y="5486400"/>
            <a:ext cx="546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Παραβιάζεται η συνθήκη ισορροπίας στον κόμβο 14</a:t>
            </a:r>
            <a:endParaRPr lang="el-GR" dirty="0"/>
          </a:p>
        </p:txBody>
      </p:sp>
      <p:sp>
        <p:nvSpPr>
          <p:cNvPr id="108" name="107 - TextBox"/>
          <p:cNvSpPr txBox="1"/>
          <p:nvPr/>
        </p:nvSpPr>
        <p:spPr>
          <a:xfrm>
            <a:off x="533400" y="5955268"/>
            <a:ext cx="367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</a:t>
            </a:r>
            <a:r>
              <a:rPr lang="en-US" dirty="0" smtClean="0"/>
              <a:t>RR: </a:t>
            </a:r>
            <a:r>
              <a:rPr lang="el-GR" dirty="0" smtClean="0"/>
              <a:t>απλή περιστροφή</a:t>
            </a:r>
            <a:endParaRPr lang="el-GR" dirty="0"/>
          </a:p>
        </p:txBody>
      </p:sp>
      <p:sp>
        <p:nvSpPr>
          <p:cNvPr id="94" name="Oval 7"/>
          <p:cNvSpPr>
            <a:spLocks noChangeArrowheads="1"/>
          </p:cNvSpPr>
          <p:nvPr/>
        </p:nvSpPr>
        <p:spPr bwMode="auto">
          <a:xfrm>
            <a:off x="1532106" y="3886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10" name="AutoShape 12"/>
          <p:cNvCxnSpPr>
            <a:cxnSpLocks noChangeShapeType="1"/>
            <a:stCxn id="113" idx="0"/>
            <a:endCxn id="94" idx="3"/>
          </p:cNvCxnSpPr>
          <p:nvPr/>
        </p:nvCxnSpPr>
        <p:spPr bwMode="auto">
          <a:xfrm flipV="1">
            <a:off x="1478280" y="4146363"/>
            <a:ext cx="98463" cy="1853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" name="110 - TextBox"/>
          <p:cNvSpPr txBox="1"/>
          <p:nvPr/>
        </p:nvSpPr>
        <p:spPr>
          <a:xfrm>
            <a:off x="1151106" y="3810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111 - TextBox"/>
          <p:cNvSpPr txBox="1"/>
          <p:nvPr/>
        </p:nvSpPr>
        <p:spPr>
          <a:xfrm>
            <a:off x="762000" y="3821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3" name="AutoShape 43"/>
          <p:cNvSpPr>
            <a:spLocks noChangeArrowheads="1"/>
          </p:cNvSpPr>
          <p:nvPr/>
        </p:nvSpPr>
        <p:spPr bwMode="auto">
          <a:xfrm>
            <a:off x="1356360" y="433173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14" name="11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67200" y="2590800"/>
            <a:ext cx="126492" cy="126492"/>
          </a:xfrm>
          <a:prstGeom prst="rect">
            <a:avLst/>
          </a:prstGeom>
          <a:noFill/>
          <a:ln/>
          <a:effectLst/>
        </p:spPr>
      </p:pic>
      <p:sp>
        <p:nvSpPr>
          <p:cNvPr id="115" name="AutoShape 43"/>
          <p:cNvSpPr>
            <a:spLocks noChangeArrowheads="1"/>
          </p:cNvSpPr>
          <p:nvPr/>
        </p:nvSpPr>
        <p:spPr bwMode="auto">
          <a:xfrm>
            <a:off x="1752600" y="4343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6" name="AutoShape 12"/>
          <p:cNvCxnSpPr>
            <a:cxnSpLocks noChangeShapeType="1"/>
            <a:stCxn id="115" idx="0"/>
            <a:endCxn id="94" idx="5"/>
          </p:cNvCxnSpPr>
          <p:nvPr/>
        </p:nvCxnSpPr>
        <p:spPr bwMode="auto">
          <a:xfrm flipH="1" flipV="1">
            <a:off x="1792269" y="4146363"/>
            <a:ext cx="8225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3" name="AutoShape 43"/>
          <p:cNvSpPr>
            <a:spLocks noChangeArrowheads="1"/>
          </p:cNvSpPr>
          <p:nvPr/>
        </p:nvSpPr>
        <p:spPr bwMode="auto">
          <a:xfrm flipH="1">
            <a:off x="4876800" y="27432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86000" y="4495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  <a:stCxn id="21" idx="5"/>
            <a:endCxn id="7" idx="0"/>
          </p:cNvCxnSpPr>
          <p:nvPr/>
        </p:nvCxnSpPr>
        <p:spPr bwMode="auto">
          <a:xfrm>
            <a:off x="2067219" y="4070163"/>
            <a:ext cx="371181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  <a:stCxn id="21" idx="0"/>
            <a:endCxn id="27" idx="3"/>
          </p:cNvCxnSpPr>
          <p:nvPr/>
        </p:nvCxnSpPr>
        <p:spPr bwMode="auto">
          <a:xfrm flipV="1">
            <a:off x="1959456" y="3384363"/>
            <a:ext cx="977115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1807056" y="3810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3" name="AutoShape 21"/>
          <p:cNvCxnSpPr>
            <a:cxnSpLocks noChangeShapeType="1"/>
            <a:stCxn id="94" idx="0"/>
            <a:endCxn id="21" idx="3"/>
          </p:cNvCxnSpPr>
          <p:nvPr/>
        </p:nvCxnSpPr>
        <p:spPr bwMode="auto">
          <a:xfrm flipV="1">
            <a:off x="1532106" y="4070163"/>
            <a:ext cx="31958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072640" y="4953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5" name="AutoShape 23"/>
          <p:cNvCxnSpPr>
            <a:cxnSpLocks noChangeShapeType="1"/>
            <a:stCxn id="24" idx="0"/>
            <a:endCxn id="7" idx="3"/>
          </p:cNvCxnSpPr>
          <p:nvPr/>
        </p:nvCxnSpPr>
        <p:spPr bwMode="auto">
          <a:xfrm flipV="1">
            <a:off x="2194560" y="4755963"/>
            <a:ext cx="13607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4908928" y="2194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891934" y="3124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latin typeface="Calibri" pitchFamily="34" charset="0"/>
              </a:rPr>
              <a:t>14</a:t>
            </a:r>
          </a:p>
        </p:txBody>
      </p:sp>
      <p:cxnSp>
        <p:nvCxnSpPr>
          <p:cNvPr id="29" name="AutoShape 28"/>
          <p:cNvCxnSpPr>
            <a:cxnSpLocks noChangeShapeType="1"/>
            <a:stCxn id="37" idx="0"/>
            <a:endCxn id="27" idx="5"/>
          </p:cNvCxnSpPr>
          <p:nvPr/>
        </p:nvCxnSpPr>
        <p:spPr bwMode="auto">
          <a:xfrm flipH="1" flipV="1">
            <a:off x="3152097" y="3384363"/>
            <a:ext cx="978915" cy="486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32" idx="0"/>
            <a:endCxn id="26" idx="5"/>
          </p:cNvCxnSpPr>
          <p:nvPr/>
        </p:nvCxnSpPr>
        <p:spPr bwMode="auto">
          <a:xfrm flipH="1" flipV="1">
            <a:off x="5169091" y="2454723"/>
            <a:ext cx="1627949" cy="654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644640" y="3108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4" name="AutoShape 33"/>
          <p:cNvCxnSpPr>
            <a:cxnSpLocks noChangeShapeType="1"/>
            <a:stCxn id="97" idx="0"/>
            <a:endCxn id="32" idx="3"/>
          </p:cNvCxnSpPr>
          <p:nvPr/>
        </p:nvCxnSpPr>
        <p:spPr bwMode="auto">
          <a:xfrm flipV="1">
            <a:off x="6446520" y="3369123"/>
            <a:ext cx="24275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35"/>
          <p:cNvCxnSpPr>
            <a:cxnSpLocks noChangeShapeType="1"/>
            <a:stCxn id="78" idx="0"/>
            <a:endCxn id="32" idx="5"/>
          </p:cNvCxnSpPr>
          <p:nvPr/>
        </p:nvCxnSpPr>
        <p:spPr bwMode="auto">
          <a:xfrm flipH="1" flipV="1">
            <a:off x="6904803" y="3369123"/>
            <a:ext cx="30371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978612" y="38709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3856692" y="4297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AutoShape 39"/>
          <p:cNvCxnSpPr>
            <a:cxnSpLocks noChangeShapeType="1"/>
            <a:stCxn id="38" idx="0"/>
            <a:endCxn id="37" idx="3"/>
          </p:cNvCxnSpPr>
          <p:nvPr/>
        </p:nvCxnSpPr>
        <p:spPr bwMode="auto">
          <a:xfrm flipV="1">
            <a:off x="3978612" y="41313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41"/>
          <p:cNvCxnSpPr>
            <a:cxnSpLocks noChangeShapeType="1"/>
            <a:stCxn id="55" idx="0"/>
            <a:endCxn id="37" idx="5"/>
          </p:cNvCxnSpPr>
          <p:nvPr/>
        </p:nvCxnSpPr>
        <p:spPr bwMode="auto">
          <a:xfrm flipH="1" flipV="1">
            <a:off x="4238775" y="4131123"/>
            <a:ext cx="317985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2529840" y="4953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AutoShape 44"/>
          <p:cNvCxnSpPr>
            <a:cxnSpLocks noChangeShapeType="1"/>
            <a:stCxn id="42" idx="0"/>
            <a:endCxn id="7" idx="5"/>
          </p:cNvCxnSpPr>
          <p:nvPr/>
        </p:nvCxnSpPr>
        <p:spPr bwMode="auto">
          <a:xfrm flipH="1" flipV="1">
            <a:off x="2546163" y="4755963"/>
            <a:ext cx="10559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1"/>
          <p:cNvCxnSpPr>
            <a:cxnSpLocks noChangeShapeType="1"/>
            <a:stCxn id="26" idx="3"/>
            <a:endCxn id="27" idx="0"/>
          </p:cNvCxnSpPr>
          <p:nvPr/>
        </p:nvCxnSpPr>
        <p:spPr bwMode="auto">
          <a:xfrm flipH="1">
            <a:off x="3044334" y="2454723"/>
            <a:ext cx="1909231" cy="669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9 - TextBox"/>
          <p:cNvSpPr txBox="1"/>
          <p:nvPr/>
        </p:nvSpPr>
        <p:spPr>
          <a:xfrm>
            <a:off x="6416040" y="2133600"/>
            <a:ext cx="670560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bf=</a:t>
            </a:r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966178" y="4446508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3588534" y="3810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7368054" y="30480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456536" y="382524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5273040" y="2133600"/>
            <a:ext cx="1063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height=</a:t>
            </a:r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2621280" y="444650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1075536" y="3848576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3215640" y="3810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6995160" y="3048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91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περιστροφές</a:t>
            </a:r>
            <a:endParaRPr lang="el-GR" b="1" dirty="0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440436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auto">
          <a:xfrm>
            <a:off x="428244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33"/>
          <p:cNvCxnSpPr>
            <a:cxnSpLocks noChangeShapeType="1"/>
            <a:stCxn id="56" idx="0"/>
            <a:endCxn id="55" idx="3"/>
          </p:cNvCxnSpPr>
          <p:nvPr/>
        </p:nvCxnSpPr>
        <p:spPr bwMode="auto">
          <a:xfrm flipV="1">
            <a:off x="440436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" name="AutoShape 34"/>
          <p:cNvSpPr>
            <a:spLocks noChangeArrowheads="1"/>
          </p:cNvSpPr>
          <p:nvPr/>
        </p:nvSpPr>
        <p:spPr bwMode="auto">
          <a:xfrm>
            <a:off x="458724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35"/>
          <p:cNvCxnSpPr>
            <a:cxnSpLocks noChangeShapeType="1"/>
            <a:stCxn id="58" idx="0"/>
            <a:endCxn id="55" idx="5"/>
          </p:cNvCxnSpPr>
          <p:nvPr/>
        </p:nvCxnSpPr>
        <p:spPr bwMode="auto">
          <a:xfrm flipH="1" flipV="1">
            <a:off x="466471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62 - TextBox"/>
          <p:cNvSpPr txBox="1"/>
          <p:nvPr/>
        </p:nvSpPr>
        <p:spPr>
          <a:xfrm>
            <a:off x="3969534" y="45074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3596640" y="45074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Oval 31"/>
          <p:cNvSpPr>
            <a:spLocks noChangeArrowheads="1"/>
          </p:cNvSpPr>
          <p:nvPr/>
        </p:nvSpPr>
        <p:spPr bwMode="auto">
          <a:xfrm>
            <a:off x="7056120" y="3794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6934200" y="4221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3" name="AutoShape 33"/>
          <p:cNvCxnSpPr>
            <a:cxnSpLocks noChangeShapeType="1"/>
            <a:stCxn id="79" idx="0"/>
            <a:endCxn id="78" idx="3"/>
          </p:cNvCxnSpPr>
          <p:nvPr/>
        </p:nvCxnSpPr>
        <p:spPr bwMode="auto">
          <a:xfrm flipV="1">
            <a:off x="7056120" y="4055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4" name="AutoShape 35"/>
          <p:cNvCxnSpPr>
            <a:cxnSpLocks noChangeShapeType="1"/>
            <a:stCxn id="87" idx="0"/>
            <a:endCxn id="78" idx="5"/>
          </p:cNvCxnSpPr>
          <p:nvPr/>
        </p:nvCxnSpPr>
        <p:spPr bwMode="auto">
          <a:xfrm flipH="1" flipV="1">
            <a:off x="7316283" y="4054923"/>
            <a:ext cx="288477" cy="42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84 - TextBox"/>
          <p:cNvSpPr txBox="1"/>
          <p:nvPr/>
        </p:nvSpPr>
        <p:spPr>
          <a:xfrm>
            <a:off x="7779534" y="37338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7406640" y="3733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7452360" y="44805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32"/>
          <p:cNvSpPr>
            <a:spLocks noChangeArrowheads="1"/>
          </p:cNvSpPr>
          <p:nvPr/>
        </p:nvSpPr>
        <p:spPr bwMode="auto">
          <a:xfrm>
            <a:off x="733044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33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7452360" y="47409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AutoShape 35"/>
          <p:cNvCxnSpPr>
            <a:cxnSpLocks noChangeShapeType="1"/>
            <a:stCxn id="95" idx="0"/>
            <a:endCxn id="87" idx="5"/>
          </p:cNvCxnSpPr>
          <p:nvPr/>
        </p:nvCxnSpPr>
        <p:spPr bwMode="auto">
          <a:xfrm flipH="1" flipV="1">
            <a:off x="7712523" y="47407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1" name="90 - TextBox"/>
          <p:cNvSpPr txBox="1"/>
          <p:nvPr/>
        </p:nvSpPr>
        <p:spPr>
          <a:xfrm>
            <a:off x="8175774" y="44196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7802880" y="4419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5" name="AutoShape 32"/>
          <p:cNvSpPr>
            <a:spLocks noChangeArrowheads="1"/>
          </p:cNvSpPr>
          <p:nvPr/>
        </p:nvSpPr>
        <p:spPr bwMode="auto">
          <a:xfrm>
            <a:off x="7635240" y="49072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7" name="Oval 31"/>
          <p:cNvSpPr>
            <a:spLocks noChangeArrowheads="1"/>
          </p:cNvSpPr>
          <p:nvPr/>
        </p:nvSpPr>
        <p:spPr bwMode="auto">
          <a:xfrm>
            <a:off x="6294120" y="379476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98" name="AutoShape 32"/>
          <p:cNvSpPr>
            <a:spLocks noChangeArrowheads="1"/>
          </p:cNvSpPr>
          <p:nvPr/>
        </p:nvSpPr>
        <p:spPr bwMode="auto">
          <a:xfrm>
            <a:off x="6172200" y="4221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9" name="AutoShape 33"/>
          <p:cNvCxnSpPr>
            <a:cxnSpLocks noChangeShapeType="1"/>
            <a:stCxn id="98" idx="0"/>
            <a:endCxn id="97" idx="3"/>
          </p:cNvCxnSpPr>
          <p:nvPr/>
        </p:nvCxnSpPr>
        <p:spPr bwMode="auto">
          <a:xfrm flipV="1">
            <a:off x="6294120" y="40551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" name="AutoShape 35"/>
          <p:cNvCxnSpPr>
            <a:cxnSpLocks noChangeShapeType="1"/>
            <a:stCxn id="103" idx="0"/>
            <a:endCxn id="97" idx="5"/>
          </p:cNvCxnSpPr>
          <p:nvPr/>
        </p:nvCxnSpPr>
        <p:spPr bwMode="auto">
          <a:xfrm flipH="1" flipV="1">
            <a:off x="6554283" y="4054923"/>
            <a:ext cx="44637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100 - TextBox"/>
          <p:cNvSpPr txBox="1"/>
          <p:nvPr/>
        </p:nvSpPr>
        <p:spPr>
          <a:xfrm>
            <a:off x="5935494" y="3733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2" name="101 - TextBox"/>
          <p:cNvSpPr txBox="1"/>
          <p:nvPr/>
        </p:nvSpPr>
        <p:spPr>
          <a:xfrm>
            <a:off x="5562600" y="3733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3" name="AutoShape 32"/>
          <p:cNvSpPr>
            <a:spLocks noChangeArrowheads="1"/>
          </p:cNvSpPr>
          <p:nvPr/>
        </p:nvSpPr>
        <p:spPr bwMode="auto">
          <a:xfrm>
            <a:off x="6477000" y="4221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5" name="104 - Ορθογώνιο"/>
          <p:cNvSpPr/>
          <p:nvPr/>
        </p:nvSpPr>
        <p:spPr>
          <a:xfrm>
            <a:off x="381000" y="167640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Διαγραφή </a:t>
            </a:r>
            <a:r>
              <a:rPr lang="en-US" dirty="0" smtClean="0"/>
              <a:t>4</a:t>
            </a:r>
            <a:endParaRPr lang="el-GR" dirty="0"/>
          </a:p>
        </p:txBody>
      </p:sp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80328" y="2297668"/>
            <a:ext cx="152400" cy="178308"/>
          </a:xfrm>
          <a:prstGeom prst="rect">
            <a:avLst/>
          </a:prstGeom>
          <a:noFill/>
          <a:ln/>
          <a:effectLst/>
        </p:spPr>
      </p:pic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16040" y="3200400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94" name="Oval 7"/>
          <p:cNvSpPr>
            <a:spLocks noChangeArrowheads="1"/>
          </p:cNvSpPr>
          <p:nvPr/>
        </p:nvSpPr>
        <p:spPr bwMode="auto">
          <a:xfrm>
            <a:off x="1379706" y="4495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8</a:t>
            </a:r>
          </a:p>
        </p:txBody>
      </p:sp>
      <p:cxnSp>
        <p:nvCxnSpPr>
          <p:cNvPr id="110" name="AutoShape 12"/>
          <p:cNvCxnSpPr>
            <a:cxnSpLocks noChangeShapeType="1"/>
            <a:stCxn id="113" idx="0"/>
            <a:endCxn id="94" idx="3"/>
          </p:cNvCxnSpPr>
          <p:nvPr/>
        </p:nvCxnSpPr>
        <p:spPr bwMode="auto">
          <a:xfrm flipV="1">
            <a:off x="1325880" y="4755963"/>
            <a:ext cx="98463" cy="1853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" name="110 - TextBox"/>
          <p:cNvSpPr txBox="1"/>
          <p:nvPr/>
        </p:nvSpPr>
        <p:spPr>
          <a:xfrm>
            <a:off x="998706" y="44196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111 - TextBox"/>
          <p:cNvSpPr txBox="1"/>
          <p:nvPr/>
        </p:nvSpPr>
        <p:spPr>
          <a:xfrm>
            <a:off x="609600" y="44312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3" name="AutoShape 43"/>
          <p:cNvSpPr>
            <a:spLocks noChangeArrowheads="1"/>
          </p:cNvSpPr>
          <p:nvPr/>
        </p:nvSpPr>
        <p:spPr bwMode="auto">
          <a:xfrm>
            <a:off x="1203960" y="4941332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14" name="11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27214" y="3212068"/>
            <a:ext cx="126492" cy="126492"/>
          </a:xfrm>
          <a:prstGeom prst="rect">
            <a:avLst/>
          </a:prstGeom>
          <a:noFill/>
          <a:ln/>
          <a:effectLst/>
        </p:spPr>
      </p:pic>
      <p:sp>
        <p:nvSpPr>
          <p:cNvPr id="115" name="AutoShape 43"/>
          <p:cNvSpPr>
            <a:spLocks noChangeArrowheads="1"/>
          </p:cNvSpPr>
          <p:nvPr/>
        </p:nvSpPr>
        <p:spPr bwMode="auto">
          <a:xfrm>
            <a:off x="1600200" y="4953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6" name="AutoShape 12"/>
          <p:cNvCxnSpPr>
            <a:cxnSpLocks noChangeShapeType="1"/>
            <a:stCxn id="115" idx="0"/>
            <a:endCxn id="94" idx="5"/>
          </p:cNvCxnSpPr>
          <p:nvPr/>
        </p:nvCxnSpPr>
        <p:spPr bwMode="auto">
          <a:xfrm flipH="1" flipV="1">
            <a:off x="1639869" y="4755963"/>
            <a:ext cx="8225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0" name="119 - TextBox"/>
          <p:cNvSpPr txBox="1"/>
          <p:nvPr/>
        </p:nvSpPr>
        <p:spPr>
          <a:xfrm>
            <a:off x="2518620" y="30480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1" name="120 - TextBox"/>
          <p:cNvSpPr txBox="1"/>
          <p:nvPr/>
        </p:nvSpPr>
        <p:spPr>
          <a:xfrm>
            <a:off x="2148840" y="3059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2" name="121 - TextBox"/>
          <p:cNvSpPr txBox="1"/>
          <p:nvPr/>
        </p:nvSpPr>
        <p:spPr>
          <a:xfrm>
            <a:off x="504103" y="5498068"/>
            <a:ext cx="429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Αποκαταστάθηκε η συνθήκη ισορροπίας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56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12 21 90 4 71 2 5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41" idx="0"/>
            <a:endCxn id="76" idx="5"/>
          </p:cNvCxnSpPr>
          <p:nvPr/>
        </p:nvCxnSpPr>
        <p:spPr bwMode="auto">
          <a:xfrm flipH="1" flipV="1">
            <a:off x="5213163" y="2622363"/>
            <a:ext cx="1492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4953000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2416026" y="2622363"/>
            <a:ext cx="2581611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4521288" y="2286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4148394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14" idx="5"/>
          </p:cNvCxnSpPr>
          <p:nvPr/>
        </p:nvCxnSpPr>
        <p:spPr bwMode="auto">
          <a:xfrm flipH="1" flipV="1">
            <a:off x="2523789" y="3491043"/>
            <a:ext cx="118673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22636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68" idx="0"/>
            <a:endCxn id="14" idx="3"/>
          </p:cNvCxnSpPr>
          <p:nvPr/>
        </p:nvCxnSpPr>
        <p:spPr bwMode="auto">
          <a:xfrm flipV="1">
            <a:off x="1486386" y="3491043"/>
            <a:ext cx="82187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1820694" y="315468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4478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3558120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7" name="AutoShape 50"/>
          <p:cNvCxnSpPr>
            <a:cxnSpLocks noChangeShapeType="1"/>
            <a:stCxn id="46" idx="0"/>
            <a:endCxn id="35" idx="3"/>
          </p:cNvCxnSpPr>
          <p:nvPr/>
        </p:nvCxnSpPr>
        <p:spPr bwMode="auto">
          <a:xfrm flipV="1">
            <a:off x="3086586" y="4451163"/>
            <a:ext cx="516171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37 - TextBox"/>
          <p:cNvSpPr txBox="1"/>
          <p:nvPr/>
        </p:nvSpPr>
        <p:spPr>
          <a:xfrm>
            <a:off x="4346514" y="41148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976734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40" name="AutoShape 44"/>
          <p:cNvCxnSpPr>
            <a:cxnSpLocks noChangeShapeType="1"/>
            <a:stCxn id="54" idx="0"/>
            <a:endCxn id="41" idx="5"/>
          </p:cNvCxnSpPr>
          <p:nvPr/>
        </p:nvCxnSpPr>
        <p:spPr bwMode="auto">
          <a:xfrm flipH="1" flipV="1">
            <a:off x="6813363" y="3491043"/>
            <a:ext cx="45923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6553200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6110268" y="315468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5737374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6423174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1" idx="3"/>
          </p:cNvCxnSpPr>
          <p:nvPr/>
        </p:nvCxnSpPr>
        <p:spPr bwMode="auto">
          <a:xfrm flipV="1">
            <a:off x="6545094" y="3491043"/>
            <a:ext cx="52743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7294968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3" name="AutoShape 44"/>
          <p:cNvCxnSpPr>
            <a:cxnSpLocks noChangeShapeType="1"/>
            <a:stCxn id="52" idx="0"/>
            <a:endCxn id="54" idx="5"/>
          </p:cNvCxnSpPr>
          <p:nvPr/>
        </p:nvCxnSpPr>
        <p:spPr bwMode="auto">
          <a:xfrm flipH="1" flipV="1">
            <a:off x="7380357" y="44511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7120194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5" name="AutoShape 49"/>
          <p:cNvSpPr>
            <a:spLocks noChangeArrowheads="1"/>
          </p:cNvSpPr>
          <p:nvPr/>
        </p:nvSpPr>
        <p:spPr bwMode="auto">
          <a:xfrm>
            <a:off x="6998274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6" name="AutoShape 50"/>
          <p:cNvCxnSpPr>
            <a:cxnSpLocks noChangeShapeType="1"/>
            <a:stCxn id="55" idx="0"/>
            <a:endCxn id="54" idx="3"/>
          </p:cNvCxnSpPr>
          <p:nvPr/>
        </p:nvCxnSpPr>
        <p:spPr bwMode="auto">
          <a:xfrm flipV="1">
            <a:off x="7120194" y="44511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7916694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7538808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3108960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" name="AutoShape 44"/>
          <p:cNvCxnSpPr>
            <a:cxnSpLocks noChangeShapeType="1"/>
            <a:stCxn id="42" idx="0"/>
            <a:endCxn id="46" idx="5"/>
          </p:cNvCxnSpPr>
          <p:nvPr/>
        </p:nvCxnSpPr>
        <p:spPr bwMode="auto">
          <a:xfrm flipH="1" flipV="1">
            <a:off x="3194349" y="53198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Oval 48"/>
          <p:cNvSpPr>
            <a:spLocks noChangeArrowheads="1"/>
          </p:cNvSpPr>
          <p:nvPr/>
        </p:nvSpPr>
        <p:spPr bwMode="auto">
          <a:xfrm>
            <a:off x="2934186" y="5059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7" name="AutoShape 49"/>
          <p:cNvSpPr>
            <a:spLocks noChangeArrowheads="1"/>
          </p:cNvSpPr>
          <p:nvPr/>
        </p:nvSpPr>
        <p:spPr bwMode="auto">
          <a:xfrm>
            <a:off x="2812266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" name="AutoShape 50"/>
          <p:cNvCxnSpPr>
            <a:cxnSpLocks noChangeShapeType="1"/>
            <a:stCxn id="47" idx="0"/>
            <a:endCxn id="46" idx="3"/>
          </p:cNvCxnSpPr>
          <p:nvPr/>
        </p:nvCxnSpPr>
        <p:spPr bwMode="auto">
          <a:xfrm flipV="1">
            <a:off x="2934186" y="53198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50 - TextBox"/>
          <p:cNvSpPr txBox="1"/>
          <p:nvPr/>
        </p:nvSpPr>
        <p:spPr>
          <a:xfrm>
            <a:off x="3725694" y="49834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3352800" y="49834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61" name="AutoShape 44"/>
          <p:cNvCxnSpPr>
            <a:cxnSpLocks noChangeShapeType="1"/>
            <a:stCxn id="64" idx="0"/>
            <a:endCxn id="35" idx="5"/>
          </p:cNvCxnSpPr>
          <p:nvPr/>
        </p:nvCxnSpPr>
        <p:spPr bwMode="auto">
          <a:xfrm flipH="1" flipV="1">
            <a:off x="3818283" y="4451163"/>
            <a:ext cx="563703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44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594149" y="4451163"/>
            <a:ext cx="19703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 48"/>
          <p:cNvSpPr>
            <a:spLocks noChangeArrowheads="1"/>
          </p:cNvSpPr>
          <p:nvPr/>
        </p:nvSpPr>
        <p:spPr bwMode="auto">
          <a:xfrm>
            <a:off x="13339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69" name="AutoShape 50"/>
          <p:cNvCxnSpPr>
            <a:cxnSpLocks noChangeShapeType="1"/>
            <a:stCxn id="77" idx="0"/>
            <a:endCxn id="68" idx="3"/>
          </p:cNvCxnSpPr>
          <p:nvPr/>
        </p:nvCxnSpPr>
        <p:spPr bwMode="auto">
          <a:xfrm flipV="1">
            <a:off x="1029186" y="4451163"/>
            <a:ext cx="349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69 - TextBox"/>
          <p:cNvSpPr txBox="1"/>
          <p:nvPr/>
        </p:nvSpPr>
        <p:spPr>
          <a:xfrm>
            <a:off x="903180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5334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AutoShape 43"/>
          <p:cNvSpPr>
            <a:spLocks noChangeArrowheads="1"/>
          </p:cNvSpPr>
          <p:nvPr/>
        </p:nvSpPr>
        <p:spPr bwMode="auto">
          <a:xfrm>
            <a:off x="1051560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5" name="AutoShape 44"/>
          <p:cNvCxnSpPr>
            <a:cxnSpLocks noChangeShapeType="1"/>
            <a:stCxn id="72" idx="0"/>
            <a:endCxn id="77" idx="5"/>
          </p:cNvCxnSpPr>
          <p:nvPr/>
        </p:nvCxnSpPr>
        <p:spPr bwMode="auto">
          <a:xfrm flipH="1" flipV="1">
            <a:off x="1136949" y="53198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Oval 48"/>
          <p:cNvSpPr>
            <a:spLocks noChangeArrowheads="1"/>
          </p:cNvSpPr>
          <p:nvPr/>
        </p:nvSpPr>
        <p:spPr bwMode="auto">
          <a:xfrm>
            <a:off x="876786" y="5059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49"/>
          <p:cNvSpPr>
            <a:spLocks noChangeArrowheads="1"/>
          </p:cNvSpPr>
          <p:nvPr/>
        </p:nvSpPr>
        <p:spPr bwMode="auto">
          <a:xfrm>
            <a:off x="754866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50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876786" y="53198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79 - TextBox"/>
          <p:cNvSpPr txBox="1"/>
          <p:nvPr/>
        </p:nvSpPr>
        <p:spPr>
          <a:xfrm>
            <a:off x="449094" y="49834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6200" y="49834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AutoShape 43"/>
          <p:cNvSpPr>
            <a:spLocks noChangeArrowheads="1"/>
          </p:cNvSpPr>
          <p:nvPr/>
        </p:nvSpPr>
        <p:spPr bwMode="auto">
          <a:xfrm>
            <a:off x="1813560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44"/>
          <p:cNvCxnSpPr>
            <a:cxnSpLocks noChangeShapeType="1"/>
            <a:stCxn id="82" idx="0"/>
            <a:endCxn id="87" idx="5"/>
          </p:cNvCxnSpPr>
          <p:nvPr/>
        </p:nvCxnSpPr>
        <p:spPr bwMode="auto">
          <a:xfrm flipH="1" flipV="1">
            <a:off x="1898949" y="5289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Oval 48"/>
          <p:cNvSpPr>
            <a:spLocks noChangeArrowheads="1"/>
          </p:cNvSpPr>
          <p:nvPr/>
        </p:nvSpPr>
        <p:spPr bwMode="auto">
          <a:xfrm>
            <a:off x="1638786" y="5029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49"/>
          <p:cNvSpPr>
            <a:spLocks noChangeArrowheads="1"/>
          </p:cNvSpPr>
          <p:nvPr/>
        </p:nvSpPr>
        <p:spPr bwMode="auto">
          <a:xfrm>
            <a:off x="1516866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50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1638786" y="5289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89 - TextBox"/>
          <p:cNvSpPr txBox="1"/>
          <p:nvPr/>
        </p:nvSpPr>
        <p:spPr>
          <a:xfrm>
            <a:off x="2430294" y="49646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2060514" y="4964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AutoShape 43"/>
          <p:cNvSpPr>
            <a:spLocks noChangeArrowheads="1"/>
          </p:cNvSpPr>
          <p:nvPr/>
        </p:nvSpPr>
        <p:spPr bwMode="auto">
          <a:xfrm>
            <a:off x="4404360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" name="AutoShape 44"/>
          <p:cNvCxnSpPr>
            <a:cxnSpLocks noChangeShapeType="1"/>
            <a:stCxn id="62" idx="0"/>
            <a:endCxn id="64" idx="5"/>
          </p:cNvCxnSpPr>
          <p:nvPr/>
        </p:nvCxnSpPr>
        <p:spPr bwMode="auto">
          <a:xfrm flipH="1" flipV="1">
            <a:off x="4489749" y="5289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4" name="Oval 48"/>
          <p:cNvSpPr>
            <a:spLocks noChangeArrowheads="1"/>
          </p:cNvSpPr>
          <p:nvPr/>
        </p:nvSpPr>
        <p:spPr bwMode="auto">
          <a:xfrm>
            <a:off x="4229586" y="5029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6" name="AutoShape 49"/>
          <p:cNvSpPr>
            <a:spLocks noChangeArrowheads="1"/>
          </p:cNvSpPr>
          <p:nvPr/>
        </p:nvSpPr>
        <p:spPr bwMode="auto">
          <a:xfrm>
            <a:off x="4107666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7" name="AutoShape 50"/>
          <p:cNvCxnSpPr>
            <a:cxnSpLocks noChangeShapeType="1"/>
            <a:stCxn id="66" idx="0"/>
            <a:endCxn id="64" idx="3"/>
          </p:cNvCxnSpPr>
          <p:nvPr/>
        </p:nvCxnSpPr>
        <p:spPr bwMode="auto">
          <a:xfrm flipV="1">
            <a:off x="4229586" y="5289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91 - TextBox"/>
          <p:cNvSpPr txBox="1"/>
          <p:nvPr/>
        </p:nvSpPr>
        <p:spPr>
          <a:xfrm>
            <a:off x="5021094" y="4953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3" name="92 - TextBox"/>
          <p:cNvSpPr txBox="1"/>
          <p:nvPr/>
        </p:nvSpPr>
        <p:spPr>
          <a:xfrm>
            <a:off x="4648200" y="4953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56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12 21 90 4 71 2 5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41" idx="0"/>
            <a:endCxn id="76" idx="5"/>
          </p:cNvCxnSpPr>
          <p:nvPr/>
        </p:nvCxnSpPr>
        <p:spPr bwMode="auto">
          <a:xfrm flipH="1" flipV="1">
            <a:off x="5213163" y="2622363"/>
            <a:ext cx="1492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4953000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2416026" y="2622363"/>
            <a:ext cx="2581611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4521288" y="2286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4148394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14" idx="5"/>
          </p:cNvCxnSpPr>
          <p:nvPr/>
        </p:nvCxnSpPr>
        <p:spPr bwMode="auto">
          <a:xfrm flipH="1" flipV="1">
            <a:off x="2523789" y="3491043"/>
            <a:ext cx="118673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22636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68" idx="0"/>
            <a:endCxn id="14" idx="3"/>
          </p:cNvCxnSpPr>
          <p:nvPr/>
        </p:nvCxnSpPr>
        <p:spPr bwMode="auto">
          <a:xfrm flipV="1">
            <a:off x="1486386" y="3491043"/>
            <a:ext cx="82187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1820694" y="315468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4478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3558120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4346514" y="41148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976734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40" name="AutoShape 44"/>
          <p:cNvCxnSpPr>
            <a:cxnSpLocks noChangeShapeType="1"/>
            <a:stCxn id="54" idx="0"/>
            <a:endCxn id="41" idx="5"/>
          </p:cNvCxnSpPr>
          <p:nvPr/>
        </p:nvCxnSpPr>
        <p:spPr bwMode="auto">
          <a:xfrm flipH="1" flipV="1">
            <a:off x="6813363" y="3491043"/>
            <a:ext cx="45923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6553200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6110268" y="315468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5737374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6423174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1" idx="3"/>
          </p:cNvCxnSpPr>
          <p:nvPr/>
        </p:nvCxnSpPr>
        <p:spPr bwMode="auto">
          <a:xfrm flipV="1">
            <a:off x="6545094" y="3491043"/>
            <a:ext cx="52743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7294968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3" name="AutoShape 44"/>
          <p:cNvCxnSpPr>
            <a:cxnSpLocks noChangeShapeType="1"/>
            <a:stCxn id="52" idx="0"/>
            <a:endCxn id="54" idx="5"/>
          </p:cNvCxnSpPr>
          <p:nvPr/>
        </p:nvCxnSpPr>
        <p:spPr bwMode="auto">
          <a:xfrm flipH="1" flipV="1">
            <a:off x="7380357" y="44511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7120194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5" name="AutoShape 49"/>
          <p:cNvSpPr>
            <a:spLocks noChangeArrowheads="1"/>
          </p:cNvSpPr>
          <p:nvPr/>
        </p:nvSpPr>
        <p:spPr bwMode="auto">
          <a:xfrm>
            <a:off x="6998274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6" name="AutoShape 50"/>
          <p:cNvCxnSpPr>
            <a:cxnSpLocks noChangeShapeType="1"/>
            <a:stCxn id="55" idx="0"/>
            <a:endCxn id="54" idx="3"/>
          </p:cNvCxnSpPr>
          <p:nvPr/>
        </p:nvCxnSpPr>
        <p:spPr bwMode="auto">
          <a:xfrm flipV="1">
            <a:off x="7120194" y="44511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7916694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7538808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61" name="AutoShape 44"/>
          <p:cNvCxnSpPr>
            <a:cxnSpLocks noChangeShapeType="1"/>
            <a:stCxn id="64" idx="0"/>
            <a:endCxn id="35" idx="5"/>
          </p:cNvCxnSpPr>
          <p:nvPr/>
        </p:nvCxnSpPr>
        <p:spPr bwMode="auto">
          <a:xfrm flipH="1" flipV="1">
            <a:off x="3818283" y="4451163"/>
            <a:ext cx="563703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44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594149" y="4451163"/>
            <a:ext cx="19703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 48"/>
          <p:cNvSpPr>
            <a:spLocks noChangeArrowheads="1"/>
          </p:cNvSpPr>
          <p:nvPr/>
        </p:nvSpPr>
        <p:spPr bwMode="auto">
          <a:xfrm>
            <a:off x="13339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69" name="AutoShape 50"/>
          <p:cNvCxnSpPr>
            <a:cxnSpLocks noChangeShapeType="1"/>
            <a:stCxn id="77" idx="0"/>
            <a:endCxn id="68" idx="3"/>
          </p:cNvCxnSpPr>
          <p:nvPr/>
        </p:nvCxnSpPr>
        <p:spPr bwMode="auto">
          <a:xfrm flipV="1">
            <a:off x="1029186" y="4451163"/>
            <a:ext cx="349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69 - TextBox"/>
          <p:cNvSpPr txBox="1"/>
          <p:nvPr/>
        </p:nvSpPr>
        <p:spPr>
          <a:xfrm>
            <a:off x="903180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5334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AutoShape 43"/>
          <p:cNvSpPr>
            <a:spLocks noChangeArrowheads="1"/>
          </p:cNvSpPr>
          <p:nvPr/>
        </p:nvSpPr>
        <p:spPr bwMode="auto">
          <a:xfrm>
            <a:off x="1051560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5" name="AutoShape 44"/>
          <p:cNvCxnSpPr>
            <a:cxnSpLocks noChangeShapeType="1"/>
            <a:stCxn id="72" idx="0"/>
            <a:endCxn id="77" idx="5"/>
          </p:cNvCxnSpPr>
          <p:nvPr/>
        </p:nvCxnSpPr>
        <p:spPr bwMode="auto">
          <a:xfrm flipH="1" flipV="1">
            <a:off x="1136949" y="53198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Oval 48"/>
          <p:cNvSpPr>
            <a:spLocks noChangeArrowheads="1"/>
          </p:cNvSpPr>
          <p:nvPr/>
        </p:nvSpPr>
        <p:spPr bwMode="auto">
          <a:xfrm>
            <a:off x="876786" y="5059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49"/>
          <p:cNvSpPr>
            <a:spLocks noChangeArrowheads="1"/>
          </p:cNvSpPr>
          <p:nvPr/>
        </p:nvSpPr>
        <p:spPr bwMode="auto">
          <a:xfrm>
            <a:off x="754866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50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876786" y="53198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79 - TextBox"/>
          <p:cNvSpPr txBox="1"/>
          <p:nvPr/>
        </p:nvSpPr>
        <p:spPr>
          <a:xfrm>
            <a:off x="449094" y="49834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6200" y="49834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AutoShape 43"/>
          <p:cNvSpPr>
            <a:spLocks noChangeArrowheads="1"/>
          </p:cNvSpPr>
          <p:nvPr/>
        </p:nvSpPr>
        <p:spPr bwMode="auto">
          <a:xfrm>
            <a:off x="1813560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44"/>
          <p:cNvCxnSpPr>
            <a:cxnSpLocks noChangeShapeType="1"/>
            <a:stCxn id="82" idx="0"/>
            <a:endCxn id="87" idx="5"/>
          </p:cNvCxnSpPr>
          <p:nvPr/>
        </p:nvCxnSpPr>
        <p:spPr bwMode="auto">
          <a:xfrm flipH="1" flipV="1">
            <a:off x="1898949" y="5289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Oval 48"/>
          <p:cNvSpPr>
            <a:spLocks noChangeArrowheads="1"/>
          </p:cNvSpPr>
          <p:nvPr/>
        </p:nvSpPr>
        <p:spPr bwMode="auto">
          <a:xfrm>
            <a:off x="1638786" y="5029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49"/>
          <p:cNvSpPr>
            <a:spLocks noChangeArrowheads="1"/>
          </p:cNvSpPr>
          <p:nvPr/>
        </p:nvSpPr>
        <p:spPr bwMode="auto">
          <a:xfrm>
            <a:off x="1516866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50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1638786" y="5289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89 - TextBox"/>
          <p:cNvSpPr txBox="1"/>
          <p:nvPr/>
        </p:nvSpPr>
        <p:spPr>
          <a:xfrm>
            <a:off x="2430294" y="49646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2060514" y="4964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AutoShape 43"/>
          <p:cNvSpPr>
            <a:spLocks noChangeArrowheads="1"/>
          </p:cNvSpPr>
          <p:nvPr/>
        </p:nvSpPr>
        <p:spPr bwMode="auto">
          <a:xfrm>
            <a:off x="4404360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" name="AutoShape 44"/>
          <p:cNvCxnSpPr>
            <a:cxnSpLocks noChangeShapeType="1"/>
            <a:stCxn id="62" idx="0"/>
            <a:endCxn id="64" idx="5"/>
          </p:cNvCxnSpPr>
          <p:nvPr/>
        </p:nvCxnSpPr>
        <p:spPr bwMode="auto">
          <a:xfrm flipH="1" flipV="1">
            <a:off x="4489749" y="5289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4" name="Oval 48"/>
          <p:cNvSpPr>
            <a:spLocks noChangeArrowheads="1"/>
          </p:cNvSpPr>
          <p:nvPr/>
        </p:nvSpPr>
        <p:spPr bwMode="auto">
          <a:xfrm>
            <a:off x="4229586" y="5029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6" name="AutoShape 49"/>
          <p:cNvSpPr>
            <a:spLocks noChangeArrowheads="1"/>
          </p:cNvSpPr>
          <p:nvPr/>
        </p:nvSpPr>
        <p:spPr bwMode="auto">
          <a:xfrm>
            <a:off x="4107666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7" name="AutoShape 50"/>
          <p:cNvCxnSpPr>
            <a:cxnSpLocks noChangeShapeType="1"/>
            <a:stCxn id="66" idx="0"/>
            <a:endCxn id="64" idx="3"/>
          </p:cNvCxnSpPr>
          <p:nvPr/>
        </p:nvCxnSpPr>
        <p:spPr bwMode="auto">
          <a:xfrm flipV="1">
            <a:off x="4229586" y="5289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" name="91 - TextBox"/>
          <p:cNvSpPr txBox="1"/>
          <p:nvPr/>
        </p:nvSpPr>
        <p:spPr>
          <a:xfrm>
            <a:off x="5021094" y="4953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3" name="92 - TextBox"/>
          <p:cNvSpPr txBox="1"/>
          <p:nvPr/>
        </p:nvSpPr>
        <p:spPr>
          <a:xfrm>
            <a:off x="4648200" y="4953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5" name="94 - Βέλος προς τα κάτω"/>
          <p:cNvSpPr/>
          <p:nvPr/>
        </p:nvSpPr>
        <p:spPr bwMode="auto">
          <a:xfrm rot="10800000">
            <a:off x="4038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3413760" y="4692837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50"/>
          <p:cNvCxnSpPr>
            <a:cxnSpLocks noChangeShapeType="1"/>
            <a:stCxn id="94" idx="0"/>
            <a:endCxn id="35" idx="3"/>
          </p:cNvCxnSpPr>
          <p:nvPr/>
        </p:nvCxnSpPr>
        <p:spPr bwMode="auto">
          <a:xfrm flipV="1">
            <a:off x="3535680" y="4451163"/>
            <a:ext cx="67077" cy="2416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56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12 21 90 4 71 2 5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41" idx="0"/>
            <a:endCxn id="76" idx="5"/>
          </p:cNvCxnSpPr>
          <p:nvPr/>
        </p:nvCxnSpPr>
        <p:spPr bwMode="auto">
          <a:xfrm flipH="1" flipV="1">
            <a:off x="5213163" y="2622363"/>
            <a:ext cx="1492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4953000" y="2362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0"/>
            <a:endCxn id="76" idx="3"/>
          </p:cNvCxnSpPr>
          <p:nvPr/>
        </p:nvCxnSpPr>
        <p:spPr bwMode="auto">
          <a:xfrm flipV="1">
            <a:off x="2416026" y="2622363"/>
            <a:ext cx="2581611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4521288" y="22860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4148394" y="2286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14" idx="5"/>
          </p:cNvCxnSpPr>
          <p:nvPr/>
        </p:nvCxnSpPr>
        <p:spPr bwMode="auto">
          <a:xfrm flipH="1" flipV="1">
            <a:off x="2523789" y="3491043"/>
            <a:ext cx="118673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2263626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68" idx="0"/>
            <a:endCxn id="14" idx="3"/>
          </p:cNvCxnSpPr>
          <p:nvPr/>
        </p:nvCxnSpPr>
        <p:spPr bwMode="auto">
          <a:xfrm flipV="1">
            <a:off x="1486386" y="3491043"/>
            <a:ext cx="821877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1820694" y="315468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447800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3558120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4346514" y="41148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976734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40" name="AutoShape 44"/>
          <p:cNvCxnSpPr>
            <a:cxnSpLocks noChangeShapeType="1"/>
            <a:stCxn id="54" idx="0"/>
            <a:endCxn id="41" idx="5"/>
          </p:cNvCxnSpPr>
          <p:nvPr/>
        </p:nvCxnSpPr>
        <p:spPr bwMode="auto">
          <a:xfrm flipH="1" flipV="1">
            <a:off x="6813363" y="3491043"/>
            <a:ext cx="45923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6553200" y="32308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6110268" y="315468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5737374" y="31546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6423174" y="36576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1" idx="3"/>
          </p:cNvCxnSpPr>
          <p:nvPr/>
        </p:nvCxnSpPr>
        <p:spPr bwMode="auto">
          <a:xfrm flipV="1">
            <a:off x="6545094" y="3491043"/>
            <a:ext cx="52743" cy="166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7294968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3" name="AutoShape 44"/>
          <p:cNvCxnSpPr>
            <a:cxnSpLocks noChangeShapeType="1"/>
            <a:stCxn id="52" idx="0"/>
            <a:endCxn id="54" idx="5"/>
          </p:cNvCxnSpPr>
          <p:nvPr/>
        </p:nvCxnSpPr>
        <p:spPr bwMode="auto">
          <a:xfrm flipH="1" flipV="1">
            <a:off x="7380357" y="44511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7120194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5" name="AutoShape 49"/>
          <p:cNvSpPr>
            <a:spLocks noChangeArrowheads="1"/>
          </p:cNvSpPr>
          <p:nvPr/>
        </p:nvSpPr>
        <p:spPr bwMode="auto">
          <a:xfrm>
            <a:off x="6998274" y="46482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6" name="AutoShape 50"/>
          <p:cNvCxnSpPr>
            <a:cxnSpLocks noChangeShapeType="1"/>
            <a:stCxn id="55" idx="0"/>
            <a:endCxn id="54" idx="3"/>
          </p:cNvCxnSpPr>
          <p:nvPr/>
        </p:nvCxnSpPr>
        <p:spPr bwMode="auto">
          <a:xfrm flipV="1">
            <a:off x="7120194" y="44511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7916694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7538808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65" name="AutoShape 44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594149" y="4451163"/>
            <a:ext cx="19703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 48"/>
          <p:cNvSpPr>
            <a:spLocks noChangeArrowheads="1"/>
          </p:cNvSpPr>
          <p:nvPr/>
        </p:nvSpPr>
        <p:spPr bwMode="auto">
          <a:xfrm>
            <a:off x="1333986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69" name="AutoShape 50"/>
          <p:cNvCxnSpPr>
            <a:cxnSpLocks noChangeShapeType="1"/>
            <a:stCxn id="77" idx="0"/>
            <a:endCxn id="68" idx="3"/>
          </p:cNvCxnSpPr>
          <p:nvPr/>
        </p:nvCxnSpPr>
        <p:spPr bwMode="auto">
          <a:xfrm flipV="1">
            <a:off x="1029186" y="4451163"/>
            <a:ext cx="349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69 - TextBox"/>
          <p:cNvSpPr txBox="1"/>
          <p:nvPr/>
        </p:nvSpPr>
        <p:spPr>
          <a:xfrm>
            <a:off x="903180" y="41148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533400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AutoShape 43"/>
          <p:cNvSpPr>
            <a:spLocks noChangeArrowheads="1"/>
          </p:cNvSpPr>
          <p:nvPr/>
        </p:nvSpPr>
        <p:spPr bwMode="auto">
          <a:xfrm>
            <a:off x="1051560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5" name="AutoShape 44"/>
          <p:cNvCxnSpPr>
            <a:cxnSpLocks noChangeShapeType="1"/>
            <a:stCxn id="72" idx="0"/>
            <a:endCxn id="77" idx="5"/>
          </p:cNvCxnSpPr>
          <p:nvPr/>
        </p:nvCxnSpPr>
        <p:spPr bwMode="auto">
          <a:xfrm flipH="1" flipV="1">
            <a:off x="1136949" y="531984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Oval 48"/>
          <p:cNvSpPr>
            <a:spLocks noChangeArrowheads="1"/>
          </p:cNvSpPr>
          <p:nvPr/>
        </p:nvSpPr>
        <p:spPr bwMode="auto">
          <a:xfrm>
            <a:off x="876786" y="505968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49"/>
          <p:cNvSpPr>
            <a:spLocks noChangeArrowheads="1"/>
          </p:cNvSpPr>
          <p:nvPr/>
        </p:nvSpPr>
        <p:spPr bwMode="auto">
          <a:xfrm>
            <a:off x="754866" y="55168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50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876786" y="531984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79 - TextBox"/>
          <p:cNvSpPr txBox="1"/>
          <p:nvPr/>
        </p:nvSpPr>
        <p:spPr>
          <a:xfrm>
            <a:off x="449094" y="498348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76200" y="498348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AutoShape 43"/>
          <p:cNvSpPr>
            <a:spLocks noChangeArrowheads="1"/>
          </p:cNvSpPr>
          <p:nvPr/>
        </p:nvSpPr>
        <p:spPr bwMode="auto">
          <a:xfrm>
            <a:off x="1813560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44"/>
          <p:cNvCxnSpPr>
            <a:cxnSpLocks noChangeShapeType="1"/>
            <a:stCxn id="82" idx="0"/>
            <a:endCxn id="87" idx="5"/>
          </p:cNvCxnSpPr>
          <p:nvPr/>
        </p:nvCxnSpPr>
        <p:spPr bwMode="auto">
          <a:xfrm flipH="1" flipV="1">
            <a:off x="1898949" y="5289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Oval 48"/>
          <p:cNvSpPr>
            <a:spLocks noChangeArrowheads="1"/>
          </p:cNvSpPr>
          <p:nvPr/>
        </p:nvSpPr>
        <p:spPr bwMode="auto">
          <a:xfrm>
            <a:off x="1638786" y="5029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49"/>
          <p:cNvSpPr>
            <a:spLocks noChangeArrowheads="1"/>
          </p:cNvSpPr>
          <p:nvPr/>
        </p:nvSpPr>
        <p:spPr bwMode="auto">
          <a:xfrm>
            <a:off x="1516866" y="5486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50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1638786" y="5289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89 - TextBox"/>
          <p:cNvSpPr txBox="1"/>
          <p:nvPr/>
        </p:nvSpPr>
        <p:spPr>
          <a:xfrm>
            <a:off x="2430294" y="496466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2060514" y="496466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AutoShape 43"/>
          <p:cNvSpPr>
            <a:spLocks noChangeArrowheads="1"/>
          </p:cNvSpPr>
          <p:nvPr/>
        </p:nvSpPr>
        <p:spPr bwMode="auto">
          <a:xfrm>
            <a:off x="373380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" name="AutoShape 44"/>
          <p:cNvCxnSpPr>
            <a:cxnSpLocks noChangeShapeType="1"/>
            <a:stCxn id="62" idx="0"/>
            <a:endCxn id="35" idx="5"/>
          </p:cNvCxnSpPr>
          <p:nvPr/>
        </p:nvCxnSpPr>
        <p:spPr bwMode="auto">
          <a:xfrm flipH="1" flipV="1">
            <a:off x="3818283" y="4451163"/>
            <a:ext cx="3743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94 - Βέλος προς τα κάτω"/>
          <p:cNvSpPr/>
          <p:nvPr/>
        </p:nvSpPr>
        <p:spPr bwMode="auto">
          <a:xfrm rot="10800000">
            <a:off x="4343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341376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50"/>
          <p:cNvCxnSpPr>
            <a:cxnSpLocks noChangeShapeType="1"/>
            <a:stCxn id="94" idx="0"/>
            <a:endCxn id="35" idx="3"/>
          </p:cNvCxnSpPr>
          <p:nvPr/>
        </p:nvCxnSpPr>
        <p:spPr bwMode="auto">
          <a:xfrm flipV="1">
            <a:off x="3535680" y="4451163"/>
            <a:ext cx="6707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56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12 21 90 4 71 2 5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41" idx="0"/>
            <a:endCxn id="76" idx="5"/>
          </p:cNvCxnSpPr>
          <p:nvPr/>
        </p:nvCxnSpPr>
        <p:spPr bwMode="auto">
          <a:xfrm flipH="1" flipV="1">
            <a:off x="6101103" y="3612963"/>
            <a:ext cx="43685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584094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5"/>
            <a:endCxn id="76" idx="0"/>
          </p:cNvCxnSpPr>
          <p:nvPr/>
        </p:nvCxnSpPr>
        <p:spPr bwMode="auto">
          <a:xfrm>
            <a:off x="4229697" y="2698563"/>
            <a:ext cx="1763643" cy="654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6600432" y="32766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6227538" y="3276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76" idx="3"/>
          </p:cNvCxnSpPr>
          <p:nvPr/>
        </p:nvCxnSpPr>
        <p:spPr bwMode="auto">
          <a:xfrm flipV="1">
            <a:off x="5471160" y="3612963"/>
            <a:ext cx="41441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969534" y="2438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68" idx="0"/>
            <a:endCxn id="14" idx="3"/>
          </p:cNvCxnSpPr>
          <p:nvPr/>
        </p:nvCxnSpPr>
        <p:spPr bwMode="auto">
          <a:xfrm flipV="1">
            <a:off x="2712720" y="2698563"/>
            <a:ext cx="130145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3526602" y="23622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153708" y="2362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5318760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4872714" y="41148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4502934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40" name="AutoShape 44"/>
          <p:cNvCxnSpPr>
            <a:cxnSpLocks noChangeShapeType="1"/>
            <a:stCxn id="52" idx="0"/>
            <a:endCxn id="41" idx="5"/>
          </p:cNvCxnSpPr>
          <p:nvPr/>
        </p:nvCxnSpPr>
        <p:spPr bwMode="auto">
          <a:xfrm flipH="1" flipV="1">
            <a:off x="6645723" y="4451163"/>
            <a:ext cx="9035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6385560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7171582" y="417576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6798688" y="417576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6255534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1" idx="3"/>
          </p:cNvCxnSpPr>
          <p:nvPr/>
        </p:nvCxnSpPr>
        <p:spPr bwMode="auto">
          <a:xfrm flipV="1">
            <a:off x="6377454" y="4451163"/>
            <a:ext cx="52743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661416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44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2820483" y="3658683"/>
            <a:ext cx="19703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 48"/>
          <p:cNvSpPr>
            <a:spLocks noChangeArrowheads="1"/>
          </p:cNvSpPr>
          <p:nvPr/>
        </p:nvSpPr>
        <p:spPr bwMode="auto">
          <a:xfrm>
            <a:off x="2560320" y="339852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69" name="AutoShape 50"/>
          <p:cNvCxnSpPr>
            <a:cxnSpLocks noChangeShapeType="1"/>
            <a:stCxn id="77" idx="0"/>
            <a:endCxn id="68" idx="3"/>
          </p:cNvCxnSpPr>
          <p:nvPr/>
        </p:nvCxnSpPr>
        <p:spPr bwMode="auto">
          <a:xfrm flipV="1">
            <a:off x="2255520" y="3658683"/>
            <a:ext cx="349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69 - TextBox"/>
          <p:cNvSpPr txBox="1"/>
          <p:nvPr/>
        </p:nvSpPr>
        <p:spPr>
          <a:xfrm>
            <a:off x="2129514" y="332232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1759734" y="332232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AutoShape 43"/>
          <p:cNvSpPr>
            <a:spLocks noChangeArrowheads="1"/>
          </p:cNvSpPr>
          <p:nvPr/>
        </p:nvSpPr>
        <p:spPr bwMode="auto">
          <a:xfrm>
            <a:off x="2277894" y="4724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5" name="AutoShape 44"/>
          <p:cNvCxnSpPr>
            <a:cxnSpLocks noChangeShapeType="1"/>
            <a:stCxn id="72" idx="0"/>
            <a:endCxn id="77" idx="5"/>
          </p:cNvCxnSpPr>
          <p:nvPr/>
        </p:nvCxnSpPr>
        <p:spPr bwMode="auto">
          <a:xfrm flipH="1" flipV="1">
            <a:off x="2363283" y="4527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Oval 48"/>
          <p:cNvSpPr>
            <a:spLocks noChangeArrowheads="1"/>
          </p:cNvSpPr>
          <p:nvPr/>
        </p:nvSpPr>
        <p:spPr bwMode="auto">
          <a:xfrm>
            <a:off x="2103120" y="4267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49"/>
          <p:cNvSpPr>
            <a:spLocks noChangeArrowheads="1"/>
          </p:cNvSpPr>
          <p:nvPr/>
        </p:nvSpPr>
        <p:spPr bwMode="auto">
          <a:xfrm>
            <a:off x="1981200" y="4724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50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2103120" y="4527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79 - TextBox"/>
          <p:cNvSpPr txBox="1"/>
          <p:nvPr/>
        </p:nvSpPr>
        <p:spPr>
          <a:xfrm>
            <a:off x="1675428" y="4191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1302534" y="4191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AutoShape 43"/>
          <p:cNvSpPr>
            <a:spLocks noChangeArrowheads="1"/>
          </p:cNvSpPr>
          <p:nvPr/>
        </p:nvSpPr>
        <p:spPr bwMode="auto">
          <a:xfrm>
            <a:off x="3039894" y="469392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44"/>
          <p:cNvCxnSpPr>
            <a:cxnSpLocks noChangeShapeType="1"/>
            <a:stCxn id="82" idx="0"/>
            <a:endCxn id="87" idx="5"/>
          </p:cNvCxnSpPr>
          <p:nvPr/>
        </p:nvCxnSpPr>
        <p:spPr bwMode="auto">
          <a:xfrm flipH="1" flipV="1">
            <a:off x="3125283" y="449688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Oval 48"/>
          <p:cNvSpPr>
            <a:spLocks noChangeArrowheads="1"/>
          </p:cNvSpPr>
          <p:nvPr/>
        </p:nvSpPr>
        <p:spPr bwMode="auto">
          <a:xfrm>
            <a:off x="2865120" y="423672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8" name="AutoShape 49"/>
          <p:cNvSpPr>
            <a:spLocks noChangeArrowheads="1"/>
          </p:cNvSpPr>
          <p:nvPr/>
        </p:nvSpPr>
        <p:spPr bwMode="auto">
          <a:xfrm>
            <a:off x="2743200" y="469392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9" name="AutoShape 50"/>
          <p:cNvCxnSpPr>
            <a:cxnSpLocks noChangeShapeType="1"/>
            <a:stCxn id="88" idx="0"/>
            <a:endCxn id="87" idx="3"/>
          </p:cNvCxnSpPr>
          <p:nvPr/>
        </p:nvCxnSpPr>
        <p:spPr bwMode="auto">
          <a:xfrm flipV="1">
            <a:off x="2865120" y="449688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89 - TextBox"/>
          <p:cNvSpPr txBox="1"/>
          <p:nvPr/>
        </p:nvSpPr>
        <p:spPr>
          <a:xfrm>
            <a:off x="3656628" y="4172188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3286848" y="4172188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AutoShape 43"/>
          <p:cNvSpPr>
            <a:spLocks noChangeArrowheads="1"/>
          </p:cNvSpPr>
          <p:nvPr/>
        </p:nvSpPr>
        <p:spPr bwMode="auto">
          <a:xfrm>
            <a:off x="549444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" name="AutoShape 44"/>
          <p:cNvCxnSpPr>
            <a:cxnSpLocks noChangeShapeType="1"/>
            <a:stCxn id="62" idx="0"/>
            <a:endCxn id="35" idx="5"/>
          </p:cNvCxnSpPr>
          <p:nvPr/>
        </p:nvCxnSpPr>
        <p:spPr bwMode="auto">
          <a:xfrm flipH="1" flipV="1">
            <a:off x="5578923" y="4451163"/>
            <a:ext cx="3743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94 - Βέλος προς τα κάτω"/>
          <p:cNvSpPr/>
          <p:nvPr/>
        </p:nvSpPr>
        <p:spPr bwMode="auto">
          <a:xfrm rot="10800000">
            <a:off x="4648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517440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50"/>
          <p:cNvCxnSpPr>
            <a:cxnSpLocks noChangeShapeType="1"/>
            <a:stCxn id="94" idx="0"/>
            <a:endCxn id="35" idx="3"/>
          </p:cNvCxnSpPr>
          <p:nvPr/>
        </p:nvCxnSpPr>
        <p:spPr bwMode="auto">
          <a:xfrm flipV="1">
            <a:off x="5296320" y="4451163"/>
            <a:ext cx="6707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56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12 21 90 4 71 2 5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41" idx="0"/>
            <a:endCxn id="76" idx="5"/>
          </p:cNvCxnSpPr>
          <p:nvPr/>
        </p:nvCxnSpPr>
        <p:spPr bwMode="auto">
          <a:xfrm flipH="1" flipV="1">
            <a:off x="6101103" y="3612963"/>
            <a:ext cx="43685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584094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5"/>
            <a:endCxn id="76" idx="0"/>
          </p:cNvCxnSpPr>
          <p:nvPr/>
        </p:nvCxnSpPr>
        <p:spPr bwMode="auto">
          <a:xfrm>
            <a:off x="4229697" y="2698563"/>
            <a:ext cx="1763643" cy="654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6600432" y="32766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6227538" y="3276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76" idx="3"/>
          </p:cNvCxnSpPr>
          <p:nvPr/>
        </p:nvCxnSpPr>
        <p:spPr bwMode="auto">
          <a:xfrm flipV="1">
            <a:off x="5471160" y="3612963"/>
            <a:ext cx="41441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969534" y="2438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68" idx="0"/>
            <a:endCxn id="14" idx="3"/>
          </p:cNvCxnSpPr>
          <p:nvPr/>
        </p:nvCxnSpPr>
        <p:spPr bwMode="auto">
          <a:xfrm flipV="1">
            <a:off x="2712720" y="2698563"/>
            <a:ext cx="130145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3526602" y="23622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153708" y="2362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5318760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4872714" y="41148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4502934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40" name="AutoShape 44"/>
          <p:cNvCxnSpPr>
            <a:cxnSpLocks noChangeShapeType="1"/>
            <a:stCxn id="52" idx="0"/>
            <a:endCxn id="41" idx="5"/>
          </p:cNvCxnSpPr>
          <p:nvPr/>
        </p:nvCxnSpPr>
        <p:spPr bwMode="auto">
          <a:xfrm flipH="1" flipV="1">
            <a:off x="6645723" y="4451163"/>
            <a:ext cx="9035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6385560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7171582" y="417576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6798688" y="417576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6255534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" name="AutoShape 50"/>
          <p:cNvCxnSpPr>
            <a:cxnSpLocks noChangeShapeType="1"/>
            <a:stCxn id="48" idx="0"/>
            <a:endCxn id="41" idx="3"/>
          </p:cNvCxnSpPr>
          <p:nvPr/>
        </p:nvCxnSpPr>
        <p:spPr bwMode="auto">
          <a:xfrm flipV="1">
            <a:off x="6377454" y="4451163"/>
            <a:ext cx="52743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661416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44"/>
          <p:cNvCxnSpPr>
            <a:cxnSpLocks noChangeShapeType="1"/>
            <a:stCxn id="82" idx="0"/>
            <a:endCxn id="68" idx="5"/>
          </p:cNvCxnSpPr>
          <p:nvPr/>
        </p:nvCxnSpPr>
        <p:spPr bwMode="auto">
          <a:xfrm flipH="1" flipV="1">
            <a:off x="2820483" y="3658683"/>
            <a:ext cx="44637" cy="1817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 48"/>
          <p:cNvSpPr>
            <a:spLocks noChangeArrowheads="1"/>
          </p:cNvSpPr>
          <p:nvPr/>
        </p:nvSpPr>
        <p:spPr bwMode="auto">
          <a:xfrm>
            <a:off x="2560320" y="339852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69" name="AutoShape 50"/>
          <p:cNvCxnSpPr>
            <a:cxnSpLocks noChangeShapeType="1"/>
            <a:stCxn id="77" idx="0"/>
            <a:endCxn id="68" idx="3"/>
          </p:cNvCxnSpPr>
          <p:nvPr/>
        </p:nvCxnSpPr>
        <p:spPr bwMode="auto">
          <a:xfrm flipV="1">
            <a:off x="2255520" y="3658683"/>
            <a:ext cx="349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69 - TextBox"/>
          <p:cNvSpPr txBox="1"/>
          <p:nvPr/>
        </p:nvSpPr>
        <p:spPr>
          <a:xfrm>
            <a:off x="2129514" y="332232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1759734" y="332232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AutoShape 43"/>
          <p:cNvSpPr>
            <a:spLocks noChangeArrowheads="1"/>
          </p:cNvSpPr>
          <p:nvPr/>
        </p:nvSpPr>
        <p:spPr bwMode="auto">
          <a:xfrm>
            <a:off x="2277894" y="4724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5" name="AutoShape 44"/>
          <p:cNvCxnSpPr>
            <a:cxnSpLocks noChangeShapeType="1"/>
            <a:stCxn id="72" idx="0"/>
            <a:endCxn id="77" idx="5"/>
          </p:cNvCxnSpPr>
          <p:nvPr/>
        </p:nvCxnSpPr>
        <p:spPr bwMode="auto">
          <a:xfrm flipH="1" flipV="1">
            <a:off x="2363283" y="4527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Oval 48"/>
          <p:cNvSpPr>
            <a:spLocks noChangeArrowheads="1"/>
          </p:cNvSpPr>
          <p:nvPr/>
        </p:nvSpPr>
        <p:spPr bwMode="auto">
          <a:xfrm>
            <a:off x="2103120" y="4267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49"/>
          <p:cNvSpPr>
            <a:spLocks noChangeArrowheads="1"/>
          </p:cNvSpPr>
          <p:nvPr/>
        </p:nvSpPr>
        <p:spPr bwMode="auto">
          <a:xfrm>
            <a:off x="1981200" y="4724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50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2103120" y="4527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79 - TextBox"/>
          <p:cNvSpPr txBox="1"/>
          <p:nvPr/>
        </p:nvSpPr>
        <p:spPr>
          <a:xfrm>
            <a:off x="1675428" y="4191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1302534" y="4191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AutoShape 43"/>
          <p:cNvSpPr>
            <a:spLocks noChangeArrowheads="1"/>
          </p:cNvSpPr>
          <p:nvPr/>
        </p:nvSpPr>
        <p:spPr bwMode="auto">
          <a:xfrm>
            <a:off x="2743200" y="3840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" name="AutoShape 43"/>
          <p:cNvSpPr>
            <a:spLocks noChangeArrowheads="1"/>
          </p:cNvSpPr>
          <p:nvPr/>
        </p:nvSpPr>
        <p:spPr bwMode="auto">
          <a:xfrm>
            <a:off x="549444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" name="AutoShape 44"/>
          <p:cNvCxnSpPr>
            <a:cxnSpLocks noChangeShapeType="1"/>
            <a:stCxn id="62" idx="0"/>
            <a:endCxn id="35" idx="5"/>
          </p:cNvCxnSpPr>
          <p:nvPr/>
        </p:nvCxnSpPr>
        <p:spPr bwMode="auto">
          <a:xfrm flipH="1" flipV="1">
            <a:off x="5578923" y="4451163"/>
            <a:ext cx="3743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94 - Βέλος προς τα κάτω"/>
          <p:cNvSpPr/>
          <p:nvPr/>
        </p:nvSpPr>
        <p:spPr bwMode="auto">
          <a:xfrm rot="10800000">
            <a:off x="49530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517440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50"/>
          <p:cNvCxnSpPr>
            <a:cxnSpLocks noChangeShapeType="1"/>
            <a:stCxn id="94" idx="0"/>
            <a:endCxn id="35" idx="3"/>
          </p:cNvCxnSpPr>
          <p:nvPr/>
        </p:nvCxnSpPr>
        <p:spPr bwMode="auto">
          <a:xfrm flipV="1">
            <a:off x="5296320" y="4451163"/>
            <a:ext cx="6707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457200" y="2221468"/>
            <a:ext cx="682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Δένδρο </a:t>
            </a:r>
            <a:r>
              <a:rPr lang="en-US" dirty="0" smtClean="0"/>
              <a:t>AVL:  </a:t>
            </a:r>
            <a:r>
              <a:rPr lang="el-GR" dirty="0" smtClean="0"/>
              <a:t>Διατηρεί τη</a:t>
            </a:r>
            <a:r>
              <a:rPr lang="en-US" dirty="0" smtClean="0"/>
              <a:t> </a:t>
            </a:r>
            <a:r>
              <a:rPr lang="el-GR" dirty="0" smtClean="0"/>
              <a:t>συνθήκη </a:t>
            </a:r>
            <a:r>
              <a:rPr lang="en-US" dirty="0" smtClean="0"/>
              <a:t>                      </a:t>
            </a:r>
            <a:r>
              <a:rPr lang="el-GR" dirty="0" smtClean="0"/>
              <a:t>σε κάθε κόμβο </a:t>
            </a:r>
            <a:r>
              <a:rPr lang="en-US" b="1" dirty="0" smtClean="0"/>
              <a:t>x</a:t>
            </a:r>
            <a:endParaRPr lang="el-GR" dirty="0"/>
          </a:p>
        </p:txBody>
      </p:sp>
      <p:sp>
        <p:nvSpPr>
          <p:cNvPr id="54" name="53 - TextBox"/>
          <p:cNvSpPr txBox="1"/>
          <p:nvPr/>
        </p:nvSpPr>
        <p:spPr>
          <a:xfrm>
            <a:off x="1851813" y="2667000"/>
            <a:ext cx="69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Δηλαδή τα ύψη των δύο παιδιών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διαφέρουν το πολύ κατά 1</a:t>
            </a:r>
            <a:endParaRPr lang="el-GR" dirty="0"/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3238" y="1626131"/>
            <a:ext cx="4571626" cy="278869"/>
          </a:xfrm>
          <a:prstGeom prst="rect">
            <a:avLst/>
          </a:prstGeom>
          <a:noFill/>
          <a:ln/>
          <a:effectLst/>
        </p:spPr>
      </p:pic>
      <p:sp>
        <p:nvSpPr>
          <p:cNvPr id="83" name="82 - TextBox"/>
          <p:cNvSpPr txBox="1"/>
          <p:nvPr/>
        </p:nvSpPr>
        <p:spPr>
          <a:xfrm>
            <a:off x="457200" y="1143024"/>
            <a:ext cx="590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Συντελεστής ισορροπίας (</a:t>
            </a:r>
            <a:r>
              <a:rPr lang="en-US" dirty="0" smtClean="0"/>
              <a:t>balance factor)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κόμβου </a:t>
            </a:r>
            <a:r>
              <a:rPr lang="en-US" b="1" dirty="0" smtClean="0"/>
              <a:t>x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6" name="8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65186" y="2311931"/>
            <a:ext cx="1168814" cy="278869"/>
          </a:xfrm>
          <a:prstGeom prst="rect">
            <a:avLst/>
          </a:prstGeom>
          <a:noFill/>
          <a:ln/>
          <a:effectLst/>
        </p:spPr>
      </p:pic>
      <p:sp>
        <p:nvSpPr>
          <p:cNvPr id="85" name="84 - Έλλειψη"/>
          <p:cNvSpPr/>
          <p:nvPr/>
        </p:nvSpPr>
        <p:spPr bwMode="auto">
          <a:xfrm>
            <a:off x="4330446" y="4419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9" name="88 - Ευθεία γραμμή σύνδεσης"/>
          <p:cNvCxnSpPr>
            <a:stCxn id="85" idx="3"/>
            <a:endCxn id="107" idx="7"/>
          </p:cNvCxnSpPr>
          <p:nvPr/>
        </p:nvCxnSpPr>
        <p:spPr bwMode="auto">
          <a:xfrm flipH="1">
            <a:off x="3382568" y="4597306"/>
            <a:ext cx="9813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0" name="89 - Ισοσκελές τρίγωνο"/>
          <p:cNvSpPr/>
          <p:nvPr/>
        </p:nvSpPr>
        <p:spPr bwMode="auto">
          <a:xfrm>
            <a:off x="2882646" y="49530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2" name="91 - Ευθεία γραμμή σύνδεσης"/>
          <p:cNvCxnSpPr>
            <a:stCxn id="85" idx="5"/>
            <a:endCxn id="109" idx="1"/>
          </p:cNvCxnSpPr>
          <p:nvPr/>
        </p:nvCxnSpPr>
        <p:spPr bwMode="auto">
          <a:xfrm>
            <a:off x="4525568" y="4597306"/>
            <a:ext cx="11337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4" name="93 - Ισοσκελές τρίγωνο"/>
          <p:cNvSpPr/>
          <p:nvPr/>
        </p:nvSpPr>
        <p:spPr bwMode="auto">
          <a:xfrm>
            <a:off x="5321046" y="49530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07" name="106 - Έλλειψη"/>
          <p:cNvSpPr/>
          <p:nvPr/>
        </p:nvSpPr>
        <p:spPr bwMode="auto">
          <a:xfrm>
            <a:off x="3187446" y="4876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9" name="108 - Έλλειψη"/>
          <p:cNvSpPr/>
          <p:nvPr/>
        </p:nvSpPr>
        <p:spPr bwMode="auto">
          <a:xfrm>
            <a:off x="5625846" y="4876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2" name="11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8046" y="4343400"/>
            <a:ext cx="152400" cy="126492"/>
          </a:xfrm>
          <a:prstGeom prst="rect">
            <a:avLst/>
          </a:prstGeom>
          <a:noFill/>
        </p:spPr>
      </p:pic>
      <p:pic>
        <p:nvPicPr>
          <p:cNvPr id="114" name="11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25446" y="4876800"/>
            <a:ext cx="685801" cy="278892"/>
          </a:xfrm>
          <a:prstGeom prst="rect">
            <a:avLst/>
          </a:prstGeom>
          <a:noFill/>
          <a:ln/>
          <a:effectLst/>
        </p:spPr>
      </p:pic>
      <p:pic>
        <p:nvPicPr>
          <p:cNvPr id="116" name="11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17689" y="4876800"/>
            <a:ext cx="864111" cy="278892"/>
          </a:xfrm>
          <a:prstGeom prst="rect">
            <a:avLst/>
          </a:prstGeom>
          <a:noFill/>
          <a:ln/>
          <a:effectLst/>
        </p:spPr>
      </p:pic>
      <p:sp>
        <p:nvSpPr>
          <p:cNvPr id="117" name="116 - TextBox"/>
          <p:cNvSpPr txBox="1"/>
          <p:nvPr/>
        </p:nvSpPr>
        <p:spPr>
          <a:xfrm>
            <a:off x="381001" y="3200400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Από τον παραπάνω ορισμό προκύπτει ότι αν το </a:t>
            </a:r>
            <a:r>
              <a:rPr lang="en-US" b="1" dirty="0" smtClean="0"/>
              <a:t>T</a:t>
            </a:r>
            <a:r>
              <a:rPr lang="el-GR" dirty="0" smtClean="0"/>
              <a:t> είναι </a:t>
            </a:r>
            <a:r>
              <a:rPr lang="en-US" dirty="0" smtClean="0"/>
              <a:t>AVL </a:t>
            </a:r>
            <a:r>
              <a:rPr lang="el-GR" dirty="0" smtClean="0"/>
              <a:t>δένδρο με ρίζα τον κόμβο</a:t>
            </a:r>
            <a:r>
              <a:rPr lang="en-US" dirty="0" smtClean="0"/>
              <a:t> </a:t>
            </a:r>
            <a:r>
              <a:rPr lang="en-US" b="1" dirty="0" smtClean="0"/>
              <a:t>x </a:t>
            </a:r>
            <a:r>
              <a:rPr lang="el-GR" dirty="0" smtClean="0"/>
              <a:t>τότε και τα δύο </a:t>
            </a:r>
            <a:r>
              <a:rPr lang="el-GR" dirty="0" err="1" smtClean="0"/>
              <a:t>υποδένδρα</a:t>
            </a:r>
            <a:r>
              <a:rPr lang="el-GR" dirty="0" smtClean="0"/>
              <a:t> του </a:t>
            </a:r>
            <a:r>
              <a:rPr lang="el-GR" b="1" dirty="0" smtClean="0"/>
              <a:t>Τ</a:t>
            </a:r>
            <a:r>
              <a:rPr lang="el-GR" dirty="0" smtClean="0"/>
              <a:t> με ρίζες τους κόμβους </a:t>
            </a:r>
            <a:r>
              <a:rPr lang="en-US" b="1" dirty="0" smtClean="0"/>
              <a:t>left(x)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b="1" dirty="0" smtClean="0"/>
              <a:t>right(x)</a:t>
            </a:r>
            <a:r>
              <a:rPr lang="en-US" dirty="0" smtClean="0"/>
              <a:t> </a:t>
            </a:r>
            <a:r>
              <a:rPr lang="el-GR" dirty="0" smtClean="0"/>
              <a:t>είναι επίσης </a:t>
            </a:r>
            <a:r>
              <a:rPr lang="en-US" dirty="0" smtClean="0"/>
              <a:t>AVL </a:t>
            </a:r>
            <a:r>
              <a:rPr lang="el-GR" dirty="0" smtClean="0"/>
              <a:t>δένδρα</a:t>
            </a:r>
            <a:endParaRPr lang="el-GR" b="1" dirty="0"/>
          </a:p>
        </p:txBody>
      </p:sp>
      <p:cxnSp>
        <p:nvCxnSpPr>
          <p:cNvPr id="26" name="25 - Ευθύγραμμο βέλος σύνδεσης"/>
          <p:cNvCxnSpPr/>
          <p:nvPr/>
        </p:nvCxnSpPr>
        <p:spPr bwMode="auto">
          <a:xfrm>
            <a:off x="2133600" y="49530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9" name="28 - TextBox"/>
          <p:cNvSpPr txBox="1"/>
          <p:nvPr/>
        </p:nvSpPr>
        <p:spPr>
          <a:xfrm>
            <a:off x="1066800" y="51054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ύψος</a:t>
            </a:r>
            <a:endParaRPr lang="el-GR" dirty="0"/>
          </a:p>
        </p:txBody>
      </p:sp>
      <p:pic>
        <p:nvPicPr>
          <p:cNvPr id="39" name="3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03450" y="5181600"/>
            <a:ext cx="203097" cy="255017"/>
          </a:xfrm>
          <a:prstGeom prst="rect">
            <a:avLst/>
          </a:prstGeom>
          <a:noFill/>
          <a:ln/>
          <a:effectLst/>
        </p:spPr>
      </p:pic>
      <p:cxnSp>
        <p:nvCxnSpPr>
          <p:cNvPr id="32" name="31 - Ευθύγραμμο βέλος σύνδεσης"/>
          <p:cNvCxnSpPr/>
          <p:nvPr/>
        </p:nvCxnSpPr>
        <p:spPr bwMode="auto">
          <a:xfrm>
            <a:off x="6934200" y="49530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32 - TextBox"/>
          <p:cNvSpPr txBox="1"/>
          <p:nvPr/>
        </p:nvSpPr>
        <p:spPr>
          <a:xfrm>
            <a:off x="6980940" y="51054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ύψος</a:t>
            </a:r>
            <a:endParaRPr lang="el-GR" dirty="0"/>
          </a:p>
        </p:txBody>
      </p:sp>
      <p:pic>
        <p:nvPicPr>
          <p:cNvPr id="34" name="3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5181600"/>
            <a:ext cx="254508" cy="254508"/>
          </a:xfrm>
          <a:prstGeom prst="rect">
            <a:avLst/>
          </a:prstGeom>
          <a:noFill/>
          <a:ln/>
          <a:effectLst/>
        </p:spPr>
      </p:pic>
      <p:cxnSp>
        <p:nvCxnSpPr>
          <p:cNvPr id="36" name="35 - Ευθύγραμμο βέλος σύνδεσης"/>
          <p:cNvCxnSpPr/>
          <p:nvPr/>
        </p:nvCxnSpPr>
        <p:spPr bwMode="auto">
          <a:xfrm>
            <a:off x="4419600" y="4419600"/>
            <a:ext cx="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7" name="36 - TextBox"/>
          <p:cNvSpPr txBox="1"/>
          <p:nvPr/>
        </p:nvSpPr>
        <p:spPr>
          <a:xfrm>
            <a:off x="4495800" y="49530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ύψος</a:t>
            </a:r>
            <a:endParaRPr lang="el-GR" dirty="0"/>
          </a:p>
        </p:txBody>
      </p:sp>
      <p:pic>
        <p:nvPicPr>
          <p:cNvPr id="38" name="37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5029200"/>
            <a:ext cx="152400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56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12 21 90 4 71 2 5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52" idx="0"/>
            <a:endCxn id="76" idx="5"/>
          </p:cNvCxnSpPr>
          <p:nvPr/>
        </p:nvCxnSpPr>
        <p:spPr bwMode="auto">
          <a:xfrm flipH="1" flipV="1">
            <a:off x="6101103" y="3612963"/>
            <a:ext cx="1168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584094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5"/>
            <a:endCxn id="76" idx="0"/>
          </p:cNvCxnSpPr>
          <p:nvPr/>
        </p:nvCxnSpPr>
        <p:spPr bwMode="auto">
          <a:xfrm>
            <a:off x="4229697" y="2698563"/>
            <a:ext cx="1763643" cy="654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6600432" y="32766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6227538" y="3276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76" idx="3"/>
          </p:cNvCxnSpPr>
          <p:nvPr/>
        </p:nvCxnSpPr>
        <p:spPr bwMode="auto">
          <a:xfrm flipV="1">
            <a:off x="5471160" y="3612963"/>
            <a:ext cx="41441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969534" y="2438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68" idx="0"/>
            <a:endCxn id="14" idx="3"/>
          </p:cNvCxnSpPr>
          <p:nvPr/>
        </p:nvCxnSpPr>
        <p:spPr bwMode="auto">
          <a:xfrm flipV="1">
            <a:off x="2712720" y="2698563"/>
            <a:ext cx="130145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3526602" y="23622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153708" y="2362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5318760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4872714" y="41148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4502934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6096000" y="3810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44"/>
          <p:cNvCxnSpPr>
            <a:cxnSpLocks noChangeShapeType="1"/>
            <a:stCxn id="82" idx="0"/>
            <a:endCxn id="68" idx="5"/>
          </p:cNvCxnSpPr>
          <p:nvPr/>
        </p:nvCxnSpPr>
        <p:spPr bwMode="auto">
          <a:xfrm flipH="1" flipV="1">
            <a:off x="2820483" y="3658683"/>
            <a:ext cx="44637" cy="1817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 48"/>
          <p:cNvSpPr>
            <a:spLocks noChangeArrowheads="1"/>
          </p:cNvSpPr>
          <p:nvPr/>
        </p:nvSpPr>
        <p:spPr bwMode="auto">
          <a:xfrm>
            <a:off x="2560320" y="339852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69" name="AutoShape 50"/>
          <p:cNvCxnSpPr>
            <a:cxnSpLocks noChangeShapeType="1"/>
            <a:stCxn id="77" idx="0"/>
            <a:endCxn id="68" idx="3"/>
          </p:cNvCxnSpPr>
          <p:nvPr/>
        </p:nvCxnSpPr>
        <p:spPr bwMode="auto">
          <a:xfrm flipV="1">
            <a:off x="2255520" y="3658683"/>
            <a:ext cx="349437" cy="608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69 - TextBox"/>
          <p:cNvSpPr txBox="1"/>
          <p:nvPr/>
        </p:nvSpPr>
        <p:spPr>
          <a:xfrm>
            <a:off x="2129514" y="332232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1759734" y="332232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2" name="AutoShape 43"/>
          <p:cNvSpPr>
            <a:spLocks noChangeArrowheads="1"/>
          </p:cNvSpPr>
          <p:nvPr/>
        </p:nvSpPr>
        <p:spPr bwMode="auto">
          <a:xfrm>
            <a:off x="2277894" y="4724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5" name="AutoShape 44"/>
          <p:cNvCxnSpPr>
            <a:cxnSpLocks noChangeShapeType="1"/>
            <a:stCxn id="72" idx="0"/>
            <a:endCxn id="77" idx="5"/>
          </p:cNvCxnSpPr>
          <p:nvPr/>
        </p:nvCxnSpPr>
        <p:spPr bwMode="auto">
          <a:xfrm flipH="1" flipV="1">
            <a:off x="2363283" y="4527363"/>
            <a:ext cx="36531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Oval 48"/>
          <p:cNvSpPr>
            <a:spLocks noChangeArrowheads="1"/>
          </p:cNvSpPr>
          <p:nvPr/>
        </p:nvSpPr>
        <p:spPr bwMode="auto">
          <a:xfrm>
            <a:off x="2103120" y="42672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49"/>
          <p:cNvSpPr>
            <a:spLocks noChangeArrowheads="1"/>
          </p:cNvSpPr>
          <p:nvPr/>
        </p:nvSpPr>
        <p:spPr bwMode="auto">
          <a:xfrm>
            <a:off x="1981200" y="47244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50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2103120" y="4527363"/>
            <a:ext cx="4463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79 - TextBox"/>
          <p:cNvSpPr txBox="1"/>
          <p:nvPr/>
        </p:nvSpPr>
        <p:spPr>
          <a:xfrm>
            <a:off x="1675428" y="4191000"/>
            <a:ext cx="31290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1302534" y="41910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AutoShape 43"/>
          <p:cNvSpPr>
            <a:spLocks noChangeArrowheads="1"/>
          </p:cNvSpPr>
          <p:nvPr/>
        </p:nvSpPr>
        <p:spPr bwMode="auto">
          <a:xfrm>
            <a:off x="2743200" y="3840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" name="AutoShape 43"/>
          <p:cNvSpPr>
            <a:spLocks noChangeArrowheads="1"/>
          </p:cNvSpPr>
          <p:nvPr/>
        </p:nvSpPr>
        <p:spPr bwMode="auto">
          <a:xfrm>
            <a:off x="549444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" name="AutoShape 44"/>
          <p:cNvCxnSpPr>
            <a:cxnSpLocks noChangeShapeType="1"/>
            <a:stCxn id="62" idx="0"/>
            <a:endCxn id="35" idx="5"/>
          </p:cNvCxnSpPr>
          <p:nvPr/>
        </p:nvCxnSpPr>
        <p:spPr bwMode="auto">
          <a:xfrm flipH="1" flipV="1">
            <a:off x="5578923" y="4451163"/>
            <a:ext cx="3743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94 - Βέλος προς τα κάτω"/>
          <p:cNvSpPr/>
          <p:nvPr/>
        </p:nvSpPr>
        <p:spPr bwMode="auto">
          <a:xfrm rot="10800000">
            <a:off x="5181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517440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50"/>
          <p:cNvCxnSpPr>
            <a:cxnSpLocks noChangeShapeType="1"/>
            <a:stCxn id="94" idx="0"/>
            <a:endCxn id="35" idx="3"/>
          </p:cNvCxnSpPr>
          <p:nvPr/>
        </p:nvCxnSpPr>
        <p:spPr bwMode="auto">
          <a:xfrm flipV="1">
            <a:off x="5296320" y="4451163"/>
            <a:ext cx="6707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56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12 21 90 4 71 2 5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52" idx="0"/>
            <a:endCxn id="76" idx="5"/>
          </p:cNvCxnSpPr>
          <p:nvPr/>
        </p:nvCxnSpPr>
        <p:spPr bwMode="auto">
          <a:xfrm flipH="1" flipV="1">
            <a:off x="6101103" y="3612963"/>
            <a:ext cx="1168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584094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5"/>
            <a:endCxn id="76" idx="0"/>
          </p:cNvCxnSpPr>
          <p:nvPr/>
        </p:nvCxnSpPr>
        <p:spPr bwMode="auto">
          <a:xfrm>
            <a:off x="4229697" y="2698563"/>
            <a:ext cx="1763643" cy="654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6600432" y="3276600"/>
            <a:ext cx="417102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+1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6227538" y="3276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35" idx="0"/>
            <a:endCxn id="76" idx="3"/>
          </p:cNvCxnSpPr>
          <p:nvPr/>
        </p:nvCxnSpPr>
        <p:spPr bwMode="auto">
          <a:xfrm flipV="1">
            <a:off x="5471160" y="3612963"/>
            <a:ext cx="414417" cy="5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969534" y="2438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68" idx="0"/>
            <a:endCxn id="14" idx="3"/>
          </p:cNvCxnSpPr>
          <p:nvPr/>
        </p:nvCxnSpPr>
        <p:spPr bwMode="auto">
          <a:xfrm flipV="1">
            <a:off x="2712720" y="2698563"/>
            <a:ext cx="1301451" cy="699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3526602" y="2362200"/>
            <a:ext cx="372218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-1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153708" y="2362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5318760" y="41910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4872714" y="41148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4502934" y="41148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6096000" y="3810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44"/>
          <p:cNvCxnSpPr>
            <a:cxnSpLocks noChangeShapeType="1"/>
            <a:stCxn id="82" idx="0"/>
            <a:endCxn id="68" idx="5"/>
          </p:cNvCxnSpPr>
          <p:nvPr/>
        </p:nvCxnSpPr>
        <p:spPr bwMode="auto">
          <a:xfrm flipH="1" flipV="1">
            <a:off x="2820483" y="3658683"/>
            <a:ext cx="44637" cy="1817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 48"/>
          <p:cNvSpPr>
            <a:spLocks noChangeArrowheads="1"/>
          </p:cNvSpPr>
          <p:nvPr/>
        </p:nvSpPr>
        <p:spPr bwMode="auto">
          <a:xfrm>
            <a:off x="2560320" y="339852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69" name="AutoShape 50"/>
          <p:cNvCxnSpPr>
            <a:cxnSpLocks noChangeShapeType="1"/>
            <a:stCxn id="37" idx="0"/>
            <a:endCxn id="68" idx="3"/>
          </p:cNvCxnSpPr>
          <p:nvPr/>
        </p:nvCxnSpPr>
        <p:spPr bwMode="auto">
          <a:xfrm flipV="1">
            <a:off x="2545080" y="3658683"/>
            <a:ext cx="59877" cy="1817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69 - TextBox"/>
          <p:cNvSpPr txBox="1"/>
          <p:nvPr/>
        </p:nvSpPr>
        <p:spPr>
          <a:xfrm>
            <a:off x="2212914" y="332232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1843134" y="332232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AutoShape 43"/>
          <p:cNvSpPr>
            <a:spLocks noChangeArrowheads="1"/>
          </p:cNvSpPr>
          <p:nvPr/>
        </p:nvSpPr>
        <p:spPr bwMode="auto">
          <a:xfrm>
            <a:off x="2743200" y="3840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" name="AutoShape 43"/>
          <p:cNvSpPr>
            <a:spLocks noChangeArrowheads="1"/>
          </p:cNvSpPr>
          <p:nvPr/>
        </p:nvSpPr>
        <p:spPr bwMode="auto">
          <a:xfrm>
            <a:off x="549444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" name="AutoShape 44"/>
          <p:cNvCxnSpPr>
            <a:cxnSpLocks noChangeShapeType="1"/>
            <a:stCxn id="62" idx="0"/>
            <a:endCxn id="35" idx="5"/>
          </p:cNvCxnSpPr>
          <p:nvPr/>
        </p:nvCxnSpPr>
        <p:spPr bwMode="auto">
          <a:xfrm flipH="1" flipV="1">
            <a:off x="5578923" y="4451163"/>
            <a:ext cx="3743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94 - Βέλος προς τα κάτω"/>
          <p:cNvSpPr/>
          <p:nvPr/>
        </p:nvSpPr>
        <p:spPr bwMode="auto">
          <a:xfrm rot="10800000">
            <a:off x="5410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5174400" y="4678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50"/>
          <p:cNvCxnSpPr>
            <a:cxnSpLocks noChangeShapeType="1"/>
            <a:stCxn id="94" idx="0"/>
            <a:endCxn id="35" idx="3"/>
          </p:cNvCxnSpPr>
          <p:nvPr/>
        </p:nvCxnSpPr>
        <p:spPr bwMode="auto">
          <a:xfrm flipV="1">
            <a:off x="5296320" y="4451163"/>
            <a:ext cx="6707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AutoShape 43"/>
          <p:cNvSpPr>
            <a:spLocks noChangeArrowheads="1"/>
          </p:cNvSpPr>
          <p:nvPr/>
        </p:nvSpPr>
        <p:spPr bwMode="auto">
          <a:xfrm>
            <a:off x="2423160" y="3840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56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12 21 90 4 71 2 5</a:t>
            </a:r>
            <a:endParaRPr lang="el-GR" dirty="0"/>
          </a:p>
        </p:txBody>
      </p:sp>
      <p:cxnSp>
        <p:nvCxnSpPr>
          <p:cNvPr id="74" name="AutoShape 44"/>
          <p:cNvCxnSpPr>
            <a:cxnSpLocks noChangeShapeType="1"/>
            <a:stCxn id="52" idx="0"/>
            <a:endCxn id="76" idx="5"/>
          </p:cNvCxnSpPr>
          <p:nvPr/>
        </p:nvCxnSpPr>
        <p:spPr bwMode="auto">
          <a:xfrm flipH="1" flipV="1">
            <a:off x="4973343" y="3612963"/>
            <a:ext cx="4061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4713180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83" name="AutoShape 50"/>
          <p:cNvCxnSpPr>
            <a:cxnSpLocks noChangeShapeType="1"/>
            <a:stCxn id="14" idx="5"/>
            <a:endCxn id="76" idx="0"/>
          </p:cNvCxnSpPr>
          <p:nvPr/>
        </p:nvCxnSpPr>
        <p:spPr bwMode="auto">
          <a:xfrm>
            <a:off x="4229697" y="2698563"/>
            <a:ext cx="635883" cy="654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83 - TextBox"/>
          <p:cNvSpPr txBox="1"/>
          <p:nvPr/>
        </p:nvSpPr>
        <p:spPr>
          <a:xfrm>
            <a:off x="5472672" y="32766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5099778" y="3276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" name="AutoShape 44"/>
          <p:cNvCxnSpPr>
            <a:cxnSpLocks noChangeShapeType="1"/>
            <a:stCxn id="62" idx="0"/>
            <a:endCxn id="76" idx="3"/>
          </p:cNvCxnSpPr>
          <p:nvPr/>
        </p:nvCxnSpPr>
        <p:spPr bwMode="auto">
          <a:xfrm flipV="1">
            <a:off x="4693920" y="3612963"/>
            <a:ext cx="63897" cy="19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969534" y="24384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6" name="AutoShape 50"/>
          <p:cNvCxnSpPr>
            <a:cxnSpLocks noChangeShapeType="1"/>
            <a:stCxn id="31" idx="0"/>
            <a:endCxn id="14" idx="3"/>
          </p:cNvCxnSpPr>
          <p:nvPr/>
        </p:nvCxnSpPr>
        <p:spPr bwMode="auto">
          <a:xfrm flipV="1">
            <a:off x="3406626" y="2698563"/>
            <a:ext cx="607545" cy="654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16 - TextBox"/>
          <p:cNvSpPr txBox="1"/>
          <p:nvPr/>
        </p:nvSpPr>
        <p:spPr>
          <a:xfrm>
            <a:off x="3526602" y="23622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153708" y="23622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4892040" y="3810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" name="AutoShape 43"/>
          <p:cNvSpPr>
            <a:spLocks noChangeArrowheads="1"/>
          </p:cNvSpPr>
          <p:nvPr/>
        </p:nvSpPr>
        <p:spPr bwMode="auto">
          <a:xfrm>
            <a:off x="4572000" y="381000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5" name="94 - Βέλος προς τα κάτω"/>
          <p:cNvSpPr/>
          <p:nvPr/>
        </p:nvSpPr>
        <p:spPr bwMode="auto">
          <a:xfrm rot="10800000">
            <a:off x="5638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Oval 48"/>
          <p:cNvSpPr>
            <a:spLocks noChangeArrowheads="1"/>
          </p:cNvSpPr>
          <p:nvPr/>
        </p:nvSpPr>
        <p:spPr bwMode="auto">
          <a:xfrm>
            <a:off x="3254226" y="3352800"/>
            <a:ext cx="304800" cy="3048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2898714" y="3276600"/>
            <a:ext cx="301686" cy="36933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2528934" y="3276600"/>
            <a:ext cx="301686" cy="369332"/>
          </a:xfrm>
          <a:prstGeom prst="rect">
            <a:avLst/>
          </a:prstGeom>
          <a:solidFill>
            <a:srgbClr val="3399FF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4" name="AutoShape 43"/>
          <p:cNvSpPr>
            <a:spLocks noChangeArrowheads="1"/>
          </p:cNvSpPr>
          <p:nvPr/>
        </p:nvSpPr>
        <p:spPr bwMode="auto">
          <a:xfrm>
            <a:off x="3429906" y="3840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" name="AutoShape 44"/>
          <p:cNvCxnSpPr>
            <a:cxnSpLocks noChangeShapeType="1"/>
            <a:stCxn id="34" idx="0"/>
            <a:endCxn id="31" idx="5"/>
          </p:cNvCxnSpPr>
          <p:nvPr/>
        </p:nvCxnSpPr>
        <p:spPr bwMode="auto">
          <a:xfrm flipH="1" flipV="1">
            <a:off x="3514389" y="3612963"/>
            <a:ext cx="3743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49"/>
          <p:cNvSpPr>
            <a:spLocks noChangeArrowheads="1"/>
          </p:cNvSpPr>
          <p:nvPr/>
        </p:nvSpPr>
        <p:spPr bwMode="auto">
          <a:xfrm>
            <a:off x="3109866" y="38404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" name="AutoShape 50"/>
          <p:cNvCxnSpPr>
            <a:cxnSpLocks noChangeShapeType="1"/>
            <a:stCxn id="40" idx="0"/>
            <a:endCxn id="31" idx="3"/>
          </p:cNvCxnSpPr>
          <p:nvPr/>
        </p:nvCxnSpPr>
        <p:spPr bwMode="auto">
          <a:xfrm flipV="1">
            <a:off x="3231786" y="3612963"/>
            <a:ext cx="67077" cy="2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Adelson-Velskii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 and Landis)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457200" y="2221468"/>
            <a:ext cx="682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Δένδρο </a:t>
            </a:r>
            <a:r>
              <a:rPr lang="en-US" dirty="0" smtClean="0"/>
              <a:t>AVL:  </a:t>
            </a:r>
            <a:r>
              <a:rPr lang="el-GR" dirty="0" smtClean="0"/>
              <a:t>Διατηρεί τη</a:t>
            </a:r>
            <a:r>
              <a:rPr lang="en-US" dirty="0" smtClean="0"/>
              <a:t> </a:t>
            </a:r>
            <a:r>
              <a:rPr lang="el-GR" dirty="0" smtClean="0"/>
              <a:t>συνθήκη </a:t>
            </a:r>
            <a:r>
              <a:rPr lang="en-US" dirty="0" smtClean="0"/>
              <a:t>                      </a:t>
            </a:r>
            <a:r>
              <a:rPr lang="el-GR" dirty="0" smtClean="0"/>
              <a:t>σε κάθε κόμβο </a:t>
            </a:r>
            <a:r>
              <a:rPr lang="en-US" b="1" dirty="0" smtClean="0"/>
              <a:t>x</a:t>
            </a:r>
            <a:endParaRPr lang="el-GR" dirty="0"/>
          </a:p>
        </p:txBody>
      </p:sp>
      <p:sp>
        <p:nvSpPr>
          <p:cNvPr id="54" name="53 - TextBox"/>
          <p:cNvSpPr txBox="1"/>
          <p:nvPr/>
        </p:nvSpPr>
        <p:spPr>
          <a:xfrm>
            <a:off x="1851813" y="2667000"/>
            <a:ext cx="69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Δηλαδή τα ύψη των δύο παιδιών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διαφέρουν το πολύ κατά 1</a:t>
            </a:r>
            <a:endParaRPr lang="el-GR" dirty="0"/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3238" y="1626131"/>
            <a:ext cx="4571626" cy="278869"/>
          </a:xfrm>
          <a:prstGeom prst="rect">
            <a:avLst/>
          </a:prstGeom>
          <a:noFill/>
          <a:ln/>
          <a:effectLst/>
        </p:spPr>
      </p:pic>
      <p:sp>
        <p:nvSpPr>
          <p:cNvPr id="83" name="82 - TextBox"/>
          <p:cNvSpPr txBox="1"/>
          <p:nvPr/>
        </p:nvSpPr>
        <p:spPr>
          <a:xfrm>
            <a:off x="457200" y="1143024"/>
            <a:ext cx="590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Συντελεστής ισορροπίας (</a:t>
            </a:r>
            <a:r>
              <a:rPr lang="en-US" dirty="0" smtClean="0"/>
              <a:t>balance factor)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κόμβου </a:t>
            </a:r>
            <a:r>
              <a:rPr lang="en-US" b="1" dirty="0" smtClean="0"/>
              <a:t>x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6" name="8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65186" y="2311931"/>
            <a:ext cx="1168814" cy="278869"/>
          </a:xfrm>
          <a:prstGeom prst="rect">
            <a:avLst/>
          </a:prstGeom>
          <a:noFill/>
          <a:ln/>
          <a:effectLst/>
        </p:spPr>
      </p:pic>
      <p:sp>
        <p:nvSpPr>
          <p:cNvPr id="85" name="84 - Έλλειψη"/>
          <p:cNvSpPr/>
          <p:nvPr/>
        </p:nvSpPr>
        <p:spPr bwMode="auto">
          <a:xfrm>
            <a:off x="1815846" y="4419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9" name="88 - Ευθεία γραμμή σύνδεσης"/>
          <p:cNvCxnSpPr>
            <a:stCxn id="85" idx="3"/>
            <a:endCxn id="107" idx="7"/>
          </p:cNvCxnSpPr>
          <p:nvPr/>
        </p:nvCxnSpPr>
        <p:spPr bwMode="auto">
          <a:xfrm flipH="1">
            <a:off x="1248968" y="4597306"/>
            <a:ext cx="6003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0" name="89 - Ισοσκελές τρίγωνο"/>
          <p:cNvSpPr/>
          <p:nvPr/>
        </p:nvSpPr>
        <p:spPr bwMode="auto">
          <a:xfrm>
            <a:off x="749046" y="49530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2" name="91 - Ευθεία γραμμή σύνδεσης"/>
          <p:cNvCxnSpPr>
            <a:stCxn id="85" idx="5"/>
            <a:endCxn id="109" idx="1"/>
          </p:cNvCxnSpPr>
          <p:nvPr/>
        </p:nvCxnSpPr>
        <p:spPr bwMode="auto">
          <a:xfrm>
            <a:off x="2010968" y="4597306"/>
            <a:ext cx="9813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4" name="93 - Ισοσκελές τρίγωνο"/>
          <p:cNvSpPr/>
          <p:nvPr/>
        </p:nvSpPr>
        <p:spPr bwMode="auto">
          <a:xfrm>
            <a:off x="2654046" y="49530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107" name="106 - Έλλειψη"/>
          <p:cNvSpPr/>
          <p:nvPr/>
        </p:nvSpPr>
        <p:spPr bwMode="auto">
          <a:xfrm>
            <a:off x="1053846" y="4876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9" name="108 - Έλλειψη"/>
          <p:cNvSpPr/>
          <p:nvPr/>
        </p:nvSpPr>
        <p:spPr bwMode="auto">
          <a:xfrm>
            <a:off x="2958846" y="4876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2" name="11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3446" y="4343400"/>
            <a:ext cx="152400" cy="126492"/>
          </a:xfrm>
          <a:prstGeom prst="rect">
            <a:avLst/>
          </a:prstGeom>
          <a:noFill/>
        </p:spPr>
      </p:pic>
      <p:sp>
        <p:nvSpPr>
          <p:cNvPr id="117" name="116 - TextBox"/>
          <p:cNvSpPr txBox="1"/>
          <p:nvPr/>
        </p:nvSpPr>
        <p:spPr>
          <a:xfrm>
            <a:off x="381001" y="3200400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Από τον παραπάνω ορισμό προκύπτει ότι αν το </a:t>
            </a:r>
            <a:r>
              <a:rPr lang="en-US" b="1" dirty="0" smtClean="0"/>
              <a:t>T</a:t>
            </a:r>
            <a:r>
              <a:rPr lang="el-GR" dirty="0" smtClean="0"/>
              <a:t> είναι </a:t>
            </a:r>
            <a:r>
              <a:rPr lang="en-US" dirty="0" smtClean="0"/>
              <a:t>AVL </a:t>
            </a:r>
            <a:r>
              <a:rPr lang="el-GR" dirty="0" smtClean="0"/>
              <a:t>δένδρο με ρίζα τον κόμβο</a:t>
            </a:r>
            <a:r>
              <a:rPr lang="en-US" dirty="0" smtClean="0"/>
              <a:t> </a:t>
            </a:r>
            <a:r>
              <a:rPr lang="en-US" b="1" dirty="0" smtClean="0"/>
              <a:t>x </a:t>
            </a:r>
            <a:r>
              <a:rPr lang="el-GR" dirty="0" smtClean="0"/>
              <a:t>τότε και τα δύο </a:t>
            </a:r>
            <a:r>
              <a:rPr lang="el-GR" dirty="0" err="1" smtClean="0"/>
              <a:t>υποδένδρα</a:t>
            </a:r>
            <a:r>
              <a:rPr lang="el-GR" dirty="0" smtClean="0"/>
              <a:t> του </a:t>
            </a:r>
            <a:r>
              <a:rPr lang="el-GR" b="1" dirty="0" smtClean="0"/>
              <a:t>Τ</a:t>
            </a:r>
            <a:r>
              <a:rPr lang="el-GR" dirty="0" smtClean="0"/>
              <a:t> με ρίζες τους κόμβους </a:t>
            </a:r>
            <a:r>
              <a:rPr lang="en-US" b="1" dirty="0" smtClean="0"/>
              <a:t>left(x)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b="1" dirty="0" smtClean="0"/>
              <a:t>right(x)</a:t>
            </a:r>
            <a:r>
              <a:rPr lang="en-US" dirty="0" smtClean="0"/>
              <a:t> </a:t>
            </a:r>
            <a:r>
              <a:rPr lang="el-GR" dirty="0" smtClean="0"/>
              <a:t>είναι επίσης </a:t>
            </a:r>
            <a:r>
              <a:rPr lang="en-US" dirty="0" smtClean="0"/>
              <a:t>AVL </a:t>
            </a:r>
            <a:r>
              <a:rPr lang="el-GR" dirty="0" smtClean="0"/>
              <a:t>δένδρα</a:t>
            </a:r>
            <a:endParaRPr lang="el-GR" b="1" dirty="0"/>
          </a:p>
        </p:txBody>
      </p:sp>
      <p:cxnSp>
        <p:nvCxnSpPr>
          <p:cNvPr id="26" name="25 - Ευθύγραμμο βέλος σύνδεσης"/>
          <p:cNvCxnSpPr/>
          <p:nvPr/>
        </p:nvCxnSpPr>
        <p:spPr bwMode="auto">
          <a:xfrm>
            <a:off x="685800" y="48768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30" name="2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" y="5181600"/>
            <a:ext cx="559026" cy="202589"/>
          </a:xfrm>
          <a:prstGeom prst="rect">
            <a:avLst/>
          </a:prstGeom>
          <a:noFill/>
          <a:ln/>
          <a:effectLst/>
        </p:spPr>
      </p:pic>
      <p:cxnSp>
        <p:nvCxnSpPr>
          <p:cNvPr id="32" name="31 - Ευθύγραμμο βέλος σύνδεσης"/>
          <p:cNvCxnSpPr/>
          <p:nvPr/>
        </p:nvCxnSpPr>
        <p:spPr bwMode="auto">
          <a:xfrm>
            <a:off x="3581400" y="48768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31" name="30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82339" y="5181600"/>
            <a:ext cx="584861" cy="203097"/>
          </a:xfrm>
          <a:prstGeom prst="rect">
            <a:avLst/>
          </a:prstGeom>
          <a:noFill/>
          <a:ln/>
          <a:effectLst/>
        </p:spPr>
      </p:pic>
      <p:cxnSp>
        <p:nvCxnSpPr>
          <p:cNvPr id="36" name="35 - Ευθύγραμμο βέλος σύνδεσης"/>
          <p:cNvCxnSpPr/>
          <p:nvPr/>
        </p:nvCxnSpPr>
        <p:spPr bwMode="auto">
          <a:xfrm>
            <a:off x="1905000" y="4419600"/>
            <a:ext cx="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38" name="3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5181600"/>
            <a:ext cx="152400" cy="202692"/>
          </a:xfrm>
          <a:prstGeom prst="rect">
            <a:avLst/>
          </a:prstGeom>
          <a:noFill/>
        </p:spPr>
      </p:pic>
      <p:sp>
        <p:nvSpPr>
          <p:cNvPr id="35" name="34 - Έλλειψη"/>
          <p:cNvSpPr/>
          <p:nvPr/>
        </p:nvSpPr>
        <p:spPr bwMode="auto">
          <a:xfrm>
            <a:off x="6616446" y="44196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0" name="39 - Ευθεία γραμμή σύνδεσης"/>
          <p:cNvCxnSpPr>
            <a:stCxn id="35" idx="3"/>
            <a:endCxn id="44" idx="7"/>
          </p:cNvCxnSpPr>
          <p:nvPr/>
        </p:nvCxnSpPr>
        <p:spPr bwMode="auto">
          <a:xfrm flipH="1">
            <a:off x="6049568" y="4597306"/>
            <a:ext cx="6003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40 - Ισοσκελές τρίγωνο"/>
          <p:cNvSpPr/>
          <p:nvPr/>
        </p:nvSpPr>
        <p:spPr bwMode="auto">
          <a:xfrm>
            <a:off x="5549646" y="49530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2" name="41 - Ευθεία γραμμή σύνδεσης"/>
          <p:cNvCxnSpPr>
            <a:stCxn id="35" idx="5"/>
            <a:endCxn id="45" idx="1"/>
          </p:cNvCxnSpPr>
          <p:nvPr/>
        </p:nvCxnSpPr>
        <p:spPr bwMode="auto">
          <a:xfrm>
            <a:off x="6811568" y="4597306"/>
            <a:ext cx="981356" cy="30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42 - Ισοσκελές τρίγωνο"/>
          <p:cNvSpPr/>
          <p:nvPr/>
        </p:nvSpPr>
        <p:spPr bwMode="auto">
          <a:xfrm>
            <a:off x="7454646" y="49530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l-GR" dirty="0" smtClean="0">
              <a:latin typeface="Calibri" pitchFamily="34" charset="0"/>
            </a:endParaRPr>
          </a:p>
        </p:txBody>
      </p:sp>
      <p:sp>
        <p:nvSpPr>
          <p:cNvPr id="44" name="43 - Έλλειψη"/>
          <p:cNvSpPr/>
          <p:nvPr/>
        </p:nvSpPr>
        <p:spPr bwMode="auto">
          <a:xfrm>
            <a:off x="5854446" y="4876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5" name="44 - Έλλειψη"/>
          <p:cNvSpPr/>
          <p:nvPr/>
        </p:nvSpPr>
        <p:spPr bwMode="auto">
          <a:xfrm>
            <a:off x="7759446" y="4876800"/>
            <a:ext cx="228600" cy="208196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6" name="45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4046" y="4343400"/>
            <a:ext cx="152400" cy="126492"/>
          </a:xfrm>
          <a:prstGeom prst="rect">
            <a:avLst/>
          </a:prstGeom>
          <a:noFill/>
        </p:spPr>
      </p:pic>
      <p:cxnSp>
        <p:nvCxnSpPr>
          <p:cNvPr id="47" name="46 - Ευθύγραμμο βέλος σύνδεσης"/>
          <p:cNvCxnSpPr/>
          <p:nvPr/>
        </p:nvCxnSpPr>
        <p:spPr bwMode="auto">
          <a:xfrm>
            <a:off x="5486400" y="48768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48" name="47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5181600"/>
            <a:ext cx="559026" cy="202589"/>
          </a:xfrm>
          <a:prstGeom prst="rect">
            <a:avLst/>
          </a:prstGeom>
          <a:noFill/>
          <a:ln/>
          <a:effectLst/>
        </p:spPr>
      </p:pic>
      <p:cxnSp>
        <p:nvCxnSpPr>
          <p:cNvPr id="49" name="48 - Ευθύγραμμο βέλος σύνδεσης"/>
          <p:cNvCxnSpPr/>
          <p:nvPr/>
        </p:nvCxnSpPr>
        <p:spPr bwMode="auto">
          <a:xfrm>
            <a:off x="8382000" y="48768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50" name="49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25339" y="5181600"/>
            <a:ext cx="584861" cy="203097"/>
          </a:xfrm>
          <a:prstGeom prst="rect">
            <a:avLst/>
          </a:prstGeom>
          <a:noFill/>
          <a:ln/>
          <a:effectLst/>
        </p:spPr>
      </p:pic>
      <p:cxnSp>
        <p:nvCxnSpPr>
          <p:cNvPr id="51" name="50 - Ευθύγραμμο βέλος σύνδεσης"/>
          <p:cNvCxnSpPr/>
          <p:nvPr/>
        </p:nvCxnSpPr>
        <p:spPr bwMode="auto">
          <a:xfrm>
            <a:off x="6705600" y="4419600"/>
            <a:ext cx="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52" name="5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5181600"/>
            <a:ext cx="152400" cy="202692"/>
          </a:xfrm>
          <a:prstGeom prst="rect">
            <a:avLst/>
          </a:prstGeom>
          <a:noFill/>
        </p:spPr>
      </p:pic>
      <p:sp>
        <p:nvSpPr>
          <p:cNvPr id="55" name="54 - TextBox"/>
          <p:cNvSpPr txBox="1"/>
          <p:nvPr/>
        </p:nvSpPr>
        <p:spPr>
          <a:xfrm>
            <a:off x="4419600" y="472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ή</a:t>
            </a:r>
            <a:endParaRPr lang="el-GR" dirty="0"/>
          </a:p>
        </p:txBody>
      </p:sp>
      <p:pic>
        <p:nvPicPr>
          <p:cNvPr id="56" name="55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52908" y="6019800"/>
            <a:ext cx="583694" cy="254508"/>
          </a:xfrm>
          <a:prstGeom prst="rect">
            <a:avLst/>
          </a:prstGeom>
          <a:noFill/>
          <a:ln/>
          <a:effectLst/>
        </p:spPr>
      </p:pic>
      <p:sp>
        <p:nvSpPr>
          <p:cNvPr id="57" name="56 - TextBox"/>
          <p:cNvSpPr txBox="1"/>
          <p:nvPr/>
        </p:nvSpPr>
        <p:spPr>
          <a:xfrm>
            <a:off x="365002" y="5943600"/>
            <a:ext cx="700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Έστω             ελάχιστος αριθμός κόμβων σε </a:t>
            </a:r>
            <a:r>
              <a:rPr lang="en-US" dirty="0" smtClean="0"/>
              <a:t>AVL </a:t>
            </a:r>
            <a:r>
              <a:rPr lang="el-GR" dirty="0" smtClean="0"/>
              <a:t>δένδρο με ύψος </a:t>
            </a:r>
            <a:endParaRPr lang="el-GR" dirty="0"/>
          </a:p>
        </p:txBody>
      </p:sp>
      <p:sp>
        <p:nvSpPr>
          <p:cNvPr id="58" name="57 - TextBox"/>
          <p:cNvSpPr txBox="1"/>
          <p:nvPr/>
        </p:nvSpPr>
        <p:spPr>
          <a:xfrm>
            <a:off x="381000" y="6400800"/>
            <a:ext cx="68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Τότε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9" name="58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6800" y="6477000"/>
            <a:ext cx="2588562" cy="254288"/>
          </a:xfrm>
          <a:prstGeom prst="rect">
            <a:avLst/>
          </a:prstGeom>
          <a:noFill/>
          <a:ln/>
          <a:effectLst/>
        </p:spPr>
      </p:pic>
      <p:pic>
        <p:nvPicPr>
          <p:cNvPr id="60" name="59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506" y="6477000"/>
            <a:ext cx="888494" cy="254508"/>
          </a:xfrm>
          <a:prstGeom prst="rect">
            <a:avLst/>
          </a:prstGeom>
          <a:noFill/>
        </p:spPr>
      </p:pic>
      <p:sp>
        <p:nvSpPr>
          <p:cNvPr id="61" name="60 - TextBox"/>
          <p:cNvSpPr txBox="1"/>
          <p:nvPr/>
        </p:nvSpPr>
        <p:spPr>
          <a:xfrm>
            <a:off x="4635873" y="6400800"/>
            <a:ext cx="54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2339" y="6477000"/>
            <a:ext cx="787461" cy="254363"/>
          </a:xfrm>
          <a:prstGeom prst="rect">
            <a:avLst/>
          </a:prstGeom>
          <a:noFill/>
          <a:ln/>
          <a:effectLst/>
        </p:spPr>
      </p:pic>
      <p:pic>
        <p:nvPicPr>
          <p:cNvPr id="63" name="62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6019800"/>
            <a:ext cx="152400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AVL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Adelson-Velskii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 and Landis)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457200" y="2221468"/>
            <a:ext cx="682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Δένδρο </a:t>
            </a:r>
            <a:r>
              <a:rPr lang="en-US" dirty="0" smtClean="0"/>
              <a:t>AVL:  </a:t>
            </a:r>
            <a:r>
              <a:rPr lang="el-GR" dirty="0" smtClean="0"/>
              <a:t>Διατηρεί τη</a:t>
            </a:r>
            <a:r>
              <a:rPr lang="en-US" dirty="0" smtClean="0"/>
              <a:t> </a:t>
            </a:r>
            <a:r>
              <a:rPr lang="el-GR" dirty="0" smtClean="0"/>
              <a:t>συνθήκη </a:t>
            </a:r>
            <a:r>
              <a:rPr lang="en-US" dirty="0" smtClean="0"/>
              <a:t>                      </a:t>
            </a:r>
            <a:r>
              <a:rPr lang="el-GR" dirty="0" smtClean="0"/>
              <a:t>σε κάθε κόμβο </a:t>
            </a:r>
            <a:r>
              <a:rPr lang="en-US" b="1" dirty="0" smtClean="0"/>
              <a:t>x</a:t>
            </a:r>
            <a:endParaRPr lang="el-GR" dirty="0"/>
          </a:p>
        </p:txBody>
      </p:sp>
      <p:sp>
        <p:nvSpPr>
          <p:cNvPr id="54" name="53 - TextBox"/>
          <p:cNvSpPr txBox="1"/>
          <p:nvPr/>
        </p:nvSpPr>
        <p:spPr>
          <a:xfrm>
            <a:off x="1851813" y="2667000"/>
            <a:ext cx="69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Δηλαδή τα ύψη των δύο παιδιών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διαφέρουν το πολύ κατά 1</a:t>
            </a:r>
            <a:endParaRPr lang="el-GR" dirty="0"/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3238" y="1626131"/>
            <a:ext cx="4571626" cy="278869"/>
          </a:xfrm>
          <a:prstGeom prst="rect">
            <a:avLst/>
          </a:prstGeom>
          <a:noFill/>
          <a:ln/>
          <a:effectLst/>
        </p:spPr>
      </p:pic>
      <p:sp>
        <p:nvSpPr>
          <p:cNvPr id="83" name="82 - TextBox"/>
          <p:cNvSpPr txBox="1"/>
          <p:nvPr/>
        </p:nvSpPr>
        <p:spPr>
          <a:xfrm>
            <a:off x="457200" y="1143024"/>
            <a:ext cx="590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Συντελεστής ισορροπίας (</a:t>
            </a:r>
            <a:r>
              <a:rPr lang="en-US" dirty="0" smtClean="0"/>
              <a:t>balance factor)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κόμβου </a:t>
            </a:r>
            <a:r>
              <a:rPr lang="en-US" b="1" dirty="0" smtClean="0"/>
              <a:t>x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6" name="8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65186" y="2311931"/>
            <a:ext cx="1168814" cy="278869"/>
          </a:xfrm>
          <a:prstGeom prst="rect">
            <a:avLst/>
          </a:prstGeom>
          <a:noFill/>
          <a:ln/>
          <a:effectLst/>
        </p:spPr>
      </p:pic>
      <p:pic>
        <p:nvPicPr>
          <p:cNvPr id="41" name="4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52908" y="3429000"/>
            <a:ext cx="583694" cy="254508"/>
          </a:xfrm>
          <a:prstGeom prst="rect">
            <a:avLst/>
          </a:prstGeom>
          <a:noFill/>
          <a:ln/>
          <a:effectLst/>
        </p:spPr>
      </p:pic>
      <p:sp>
        <p:nvSpPr>
          <p:cNvPr id="42" name="41 - TextBox"/>
          <p:cNvSpPr txBox="1"/>
          <p:nvPr/>
        </p:nvSpPr>
        <p:spPr>
          <a:xfrm>
            <a:off x="365002" y="3352800"/>
            <a:ext cx="700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Έστω             ελάχιστος αριθμός κόμβων σε </a:t>
            </a:r>
            <a:r>
              <a:rPr lang="en-US" dirty="0" smtClean="0"/>
              <a:t>AVL </a:t>
            </a:r>
            <a:r>
              <a:rPr lang="el-GR" dirty="0" smtClean="0"/>
              <a:t>δένδρο με ύψος </a:t>
            </a:r>
            <a:endParaRPr lang="el-GR" dirty="0"/>
          </a:p>
        </p:txBody>
      </p:sp>
      <p:sp>
        <p:nvSpPr>
          <p:cNvPr id="43" name="42 - TextBox"/>
          <p:cNvSpPr txBox="1"/>
          <p:nvPr/>
        </p:nvSpPr>
        <p:spPr>
          <a:xfrm>
            <a:off x="381000" y="3810000"/>
            <a:ext cx="68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Τότε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5" name="4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6800" y="3886200"/>
            <a:ext cx="2588562" cy="254288"/>
          </a:xfrm>
          <a:prstGeom prst="rect">
            <a:avLst/>
          </a:prstGeom>
          <a:noFill/>
          <a:ln/>
          <a:effectLst/>
        </p:spPr>
      </p:pic>
      <p:pic>
        <p:nvPicPr>
          <p:cNvPr id="47" name="4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506" y="3886200"/>
            <a:ext cx="888494" cy="254508"/>
          </a:xfrm>
          <a:prstGeom prst="rect">
            <a:avLst/>
          </a:prstGeom>
          <a:noFill/>
        </p:spPr>
      </p:pic>
      <p:sp>
        <p:nvSpPr>
          <p:cNvPr id="48" name="47 - TextBox"/>
          <p:cNvSpPr txBox="1"/>
          <p:nvPr/>
        </p:nvSpPr>
        <p:spPr>
          <a:xfrm>
            <a:off x="4635873" y="3810000"/>
            <a:ext cx="54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0" name="4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2339" y="3886200"/>
            <a:ext cx="787461" cy="254363"/>
          </a:xfrm>
          <a:prstGeom prst="rect">
            <a:avLst/>
          </a:prstGeom>
          <a:noFill/>
          <a:ln/>
          <a:effectLst/>
        </p:spPr>
      </p:pic>
      <p:pic>
        <p:nvPicPr>
          <p:cNvPr id="64" name="6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784" y="4926831"/>
            <a:ext cx="7572216" cy="635719"/>
          </a:xfrm>
          <a:prstGeom prst="rect">
            <a:avLst/>
          </a:prstGeom>
          <a:noFill/>
          <a:ln/>
          <a:effectLst/>
        </p:spPr>
      </p:pic>
      <p:sp>
        <p:nvSpPr>
          <p:cNvPr id="44" name="43 - TextBox"/>
          <p:cNvSpPr txBox="1"/>
          <p:nvPr/>
        </p:nvSpPr>
        <p:spPr>
          <a:xfrm>
            <a:off x="381000" y="4355068"/>
            <a:ext cx="237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Ακολουθία </a:t>
            </a:r>
            <a:r>
              <a:rPr lang="en-US" dirty="0" smtClean="0"/>
              <a:t>Fibonacci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5" name="54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5600" y="4431268"/>
            <a:ext cx="2029741" cy="254288"/>
          </a:xfrm>
          <a:prstGeom prst="rect">
            <a:avLst/>
          </a:prstGeom>
          <a:noFill/>
          <a:ln/>
          <a:effectLst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54584" y="4431268"/>
            <a:ext cx="837724" cy="254363"/>
          </a:xfrm>
          <a:prstGeom prst="rect">
            <a:avLst/>
          </a:prstGeom>
          <a:noFill/>
          <a:ln/>
          <a:effectLst/>
        </p:spPr>
      </p:pic>
      <p:sp>
        <p:nvSpPr>
          <p:cNvPr id="51" name="50 - TextBox"/>
          <p:cNvSpPr txBox="1"/>
          <p:nvPr/>
        </p:nvSpPr>
        <p:spPr>
          <a:xfrm>
            <a:off x="5943600" y="4355068"/>
            <a:ext cx="54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7" name="56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77000" y="4431268"/>
            <a:ext cx="762060" cy="254527"/>
          </a:xfrm>
          <a:prstGeom prst="rect">
            <a:avLst/>
          </a:prstGeom>
          <a:noFill/>
          <a:ln/>
          <a:effectLst/>
        </p:spPr>
      </p:pic>
      <p:pic>
        <p:nvPicPr>
          <p:cNvPr id="59" name="Picture 37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0" y="5715000"/>
            <a:ext cx="1422400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0" name="59 - TextBox"/>
          <p:cNvSpPr txBox="1"/>
          <p:nvPr/>
        </p:nvSpPr>
        <p:spPr>
          <a:xfrm>
            <a:off x="685800" y="5867400"/>
            <a:ext cx="71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όπου</a:t>
            </a:r>
            <a:endParaRPr lang="el-GR" dirty="0"/>
          </a:p>
        </p:txBody>
      </p:sp>
      <p:pic>
        <p:nvPicPr>
          <p:cNvPr id="66" name="65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3429000"/>
            <a:ext cx="152400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bf}(x) = \mathrm{height}(\mathit{left}(x)) - \mathrm{height}(\mathit{right}(x)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0"/>
  <p:tag name="PICTUREFILESIZE" val="5500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| \mathrm{bf}(x)  | \le 1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left}(x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837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right}(x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"/>
  <p:tag name="PICTUREFILESIZE" val="10502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bf}(x) = \mathrm{height}(\mathit{left}(x)) - \mathrm{height}(\mathit{right}(x)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0"/>
  <p:tag name="PICTUREFILESIZE" val="55007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| \mathrm{bf}(x)  | \le 1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left}(x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8379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right}(x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"/>
  <p:tag name="PICTUREFILESIZE" val="10502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r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913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bf}(x) = \mathrm{height}(\mathit{left}(x)) - \mathrm{height}(\mathit{right}(x)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0"/>
  <p:tag name="PICTUREFILESIZE" val="55007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| \mathrm{bf}(x)  | \le 1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5215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mathrm{bf}(z)| &gt;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5"/>
  <p:tag name="PICTUREFILESIZE" val="1386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O(\log{N}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9"/>
  <p:tag name="PICTUREFILESIZE" val="3125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mathrm{bf}(z)| =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5"/>
  <p:tag name="PICTUREFILESIZE" val="13869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bf}(v) = 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mathrm{bf}(z)| =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5"/>
  <p:tag name="PICTUREFILESIZE" val="13869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bf}(v) = 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bf}(z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bf}(v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5215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mathrm{bf}(z)| =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5"/>
  <p:tag name="PICTUREFILESIZE" val="13869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'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'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h =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6520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h = N_{h-1} + N_{h-2} +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2"/>
  <p:tag name="PICTUREFILESIZE" val="28497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, N_1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9860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879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bf}(x) = \mathrm{height}(\mathit{left}(x)) - \mathrm{height}(\mathit{right}(x)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0"/>
  <p:tag name="PICTUREFILESIZE" val="5500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| \mathrm{bf}(x)  | \le 1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O(\log{N}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9"/>
  <p:tag name="PICTUREFILESIZE" val="3125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h =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6520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h = N_{h-1} + N_{h-2} +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2"/>
  <p:tag name="PICTUREFILESIZE" val="2849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, N_1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9860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879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F_k = \frac{1}{\sqrt{5}} \Big[   \big( \frac{1+\sqrt{5}}{2} \big)^k - \big( \frac{1-\sqrt{5}}{2} \big)^k \Big] =  \frac{1}{\sqrt{5}}  \Big( \phi^{k} + (1-\phi)^k \Big) \approx \phi^k/\sqrt{5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8"/>
  <p:tag name="PICTUREFILESIZE" val="207273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_k = F_{k-1} + F_{k-2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0"/>
  <p:tag name="PICTUREFILESIZE" val="22419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, F_1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9326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_0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845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=\frac{1+\sqrt{5}}{2}&#10;$$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2"/>
  <p:tag name="PICTUREFILESIZE" val="43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bf}(x) = \mathrm{height}(\mathit{left}(x)) - \mathrm{height}(\mathit{right}(x)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0"/>
  <p:tag name="PICTUREFILESIZE" val="5500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| \mathrm{bf}(x)  | \le 1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h =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6520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h = N_{h-1} + N_{h-2} +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2"/>
  <p:tag name="PICTUREFILESIZE" val="2849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, N_1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9860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879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F_k = \frac{1}{\sqrt{5}} \Big[   \big( \frac{1+\sqrt{5}}{2} \big)^k - \big( \frac{1-\sqrt{5}}{2} \big)^k \Big] =  \frac{1}{\sqrt{5}}  \Big( \phi^{k} + (1-\phi)^k \Big) \approx \phi^k/\sqrt{5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8"/>
  <p:tag name="PICTUREFILESIZE" val="207273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_k = F_{k-1} + F_{k-2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0"/>
  <p:tag name="PICTUREFILESIZE" val="22419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, F_1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932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_0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845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phi=\frac{1+\sqrt{5}}{2}&#10;$$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2"/>
  <p:tag name="PICTUREFILESIZE" val="43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N_h+1) = (N_{h-1} + 1) + (N_{h-2}+1) \ \Rightarrow \ N_h = F_{h+2}-1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7"/>
  <p:tag name="PICTUREFILESIZE" val="75503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bf}(x) = \mathrm{height}(\mathit{left}(x)) - \mathrm{height}(\mathit{right}(x)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0"/>
  <p:tag name="PICTUREFILESIZE" val="55007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| \mathrm{bf}(x)  | \le 1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h =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652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h = N_{h-1} + N_{h-2} +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2"/>
  <p:tag name="PICTUREFILESIZE" val="2849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, N_1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9860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8791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_h \approx \phi^{h+2}/\sqrt{5} - 1 \  \Rightarrow \ h \approx \log_{\phi}{( \sqrt{5}(N_h +1)  )} - 2 \le 1.44 \lg{(N_h+2)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0"/>
  <p:tag name="PICTUREFILESIZE" val="11660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1.44 \lg{(n+2)}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9"/>
  <p:tag name="PICTUREFILESIZE" val="1811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bf}(x) = \mathrm{height}(\mathit{left}(x)) - \mathrm{height}(\mathit{right}(x)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0"/>
  <p:tag name="PICTUREFILESIZE" val="55007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| \mathrm{bf}(x)  | \le 1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bf}(x) = \mathrm{height}(\mathit{left}(x)) - \mathrm{height}(\mathit{right}(x))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0"/>
  <p:tag name="PICTUREFILESIZE" val="5500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+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627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mathrm{bf}(z)| &gt;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5"/>
  <p:tag name="PICTUREFILESIZE" val="13869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| \mathrm{bf}(x)  | \le 1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4378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28023</TotalTime>
  <Words>3943</Words>
  <Application>Microsoft Office PowerPoint</Application>
  <PresentationFormat>Προβολή στην οθόνη (4:3)</PresentationFormat>
  <Paragraphs>1562</Paragraphs>
  <Slides>72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72</vt:i4>
      </vt:variant>
    </vt:vector>
  </HeadingPairs>
  <TitlesOfParts>
    <vt:vector size="84" baseType="lpstr">
      <vt:lpstr>Arial</vt:lpstr>
      <vt:lpstr>Times New Roman</vt:lpstr>
      <vt:lpstr>cmmi10</vt:lpstr>
      <vt:lpstr>cmr10</vt:lpstr>
      <vt:lpstr>cmsy10orig</vt:lpstr>
      <vt:lpstr>cmmi7</vt:lpstr>
      <vt:lpstr>cmex10</vt:lpstr>
      <vt:lpstr>Lucida Console</vt:lpstr>
      <vt:lpstr>Calibri</vt:lpstr>
      <vt:lpstr>Wingdings</vt:lpstr>
      <vt:lpstr>Garamond</vt:lpstr>
      <vt:lpstr>Kant</vt:lpstr>
      <vt:lpstr>Ισορροπημένα Δένδρα</vt:lpstr>
      <vt:lpstr>Περιστροφές</vt:lpstr>
      <vt:lpstr>Περιστροφές</vt:lpstr>
      <vt:lpstr>Ισορροπημένα Δένδρα</vt:lpstr>
      <vt:lpstr>Δένδρα AVL (Adelson-Velskii and Landis)</vt:lpstr>
      <vt:lpstr>Δένδρα AVL</vt:lpstr>
      <vt:lpstr>Δένδρα AVL</vt:lpstr>
      <vt:lpstr>Δένδρα AVL (Adelson-Velskii and Landis)</vt:lpstr>
      <vt:lpstr>Δένδρα AVL (Adelson-Velskii and Landis)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  <vt:lpstr>Δένδρα AVL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992</cp:revision>
  <dcterms:created xsi:type="dcterms:W3CDTF">2005-02-17T20:55:19Z</dcterms:created>
  <dcterms:modified xsi:type="dcterms:W3CDTF">2013-12-02T12:32:43Z</dcterms:modified>
</cp:coreProperties>
</file>