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6" r:id="rId1"/>
  </p:sldMasterIdLst>
  <p:handoutMasterIdLst>
    <p:handoutMasterId r:id="rId31"/>
  </p:handoutMasterIdLst>
  <p:sldIdLst>
    <p:sldId id="577" r:id="rId2"/>
    <p:sldId id="578" r:id="rId3"/>
    <p:sldId id="579" r:id="rId4"/>
    <p:sldId id="580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9" r:id="rId14"/>
    <p:sldId id="550" r:id="rId15"/>
    <p:sldId id="551" r:id="rId16"/>
    <p:sldId id="552" r:id="rId17"/>
    <p:sldId id="420" r:id="rId18"/>
    <p:sldId id="494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</p:sldIdLst>
  <p:sldSz cx="9144000" cy="6858000" type="screen4x3"/>
  <p:notesSz cx="6858000" cy="9144000"/>
  <p:embeddedFontLst>
    <p:embeddedFont>
      <p:font typeface="cmmi10" pitchFamily="34" charset="0"/>
      <p:regular r:id="rId32"/>
    </p:embeddedFont>
    <p:embeddedFont>
      <p:font typeface="cmr10" pitchFamily="34" charset="0"/>
      <p:regular r:id="rId33"/>
    </p:embeddedFont>
    <p:embeddedFont>
      <p:font typeface="cmsy10orig" pitchFamily="34" charset="0"/>
      <p:regular r:id="rId34"/>
    </p:embeddedFont>
    <p:embeddedFont>
      <p:font typeface="cmmi7" pitchFamily="34" charset="0"/>
      <p:regular r:id="rId35"/>
    </p:embeddedFont>
    <p:embeddedFont>
      <p:font typeface="cmex10" pitchFamily="34" charset="0"/>
      <p:regular r:id="rId36"/>
    </p:embeddedFont>
    <p:embeddedFont>
      <p:font typeface="Lucida Console" pitchFamily="49" charset="0"/>
      <p:regular r:id="rId37"/>
    </p:embeddedFont>
    <p:embeddedFont>
      <p:font typeface="Garamond" pitchFamily="18" charset="0"/>
      <p:regular r:id="rId38"/>
      <p:bold r:id="rId39"/>
      <p:italic r:id="rId40"/>
    </p:embeddedFont>
  </p:embeddedFontLst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3300"/>
    <a:srgbClr val="CC3300"/>
    <a:srgbClr val="FF6600"/>
    <a:srgbClr val="FFC979"/>
    <a:srgbClr val="FFB547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0" autoAdjust="0"/>
    <p:restoredTop sz="98875" autoAdjust="0"/>
  </p:normalViewPr>
  <p:slideViewPr>
    <p:cSldViewPr>
      <p:cViewPr>
        <p:scale>
          <a:sx n="90" d="100"/>
          <a:sy n="90" d="100"/>
        </p:scale>
        <p:origin x="-139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3734A1-D003-4450-9AE0-1EB2239FF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Klik for at redigere titeltypografi i masteren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Klik for at redigere undertiteltypografien i masteren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ECD9-B865-4673-880F-1E76E7615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0CD68-31E7-46C4-A5A8-DDE9F155C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41B5-F7FB-4637-9BA7-C0AF6E6E1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DA56-F5AB-4300-9BAA-6A3213D50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10E4D-1E94-4A30-9752-E1BEA1D34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41560-14C3-4190-AF20-32736F1AF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FF1D-A470-4DE1-B1F0-4357A94D1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157D4-4ACF-4CCA-931D-A817559C9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0D36-4540-4A27-81BC-A65FB4E79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32AD-5CF4-45D0-AE45-38A702D50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FEBA-D4B8-4F57-9DD6-83912441E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teksttypografierne i masteren</a:t>
            </a:r>
          </a:p>
          <a:p>
            <a:pPr lvl="1"/>
            <a:r>
              <a:rPr lang="en-US" altLang="en-US" smtClean="0"/>
              <a:t>Andet niveau</a:t>
            </a:r>
          </a:p>
          <a:p>
            <a:pPr lvl="2"/>
            <a:r>
              <a:rPr lang="en-US" altLang="en-US" smtClean="0"/>
              <a:t>Tredje niveau</a:t>
            </a:r>
          </a:p>
          <a:p>
            <a:pPr lvl="3"/>
            <a:r>
              <a:rPr lang="en-US" altLang="en-US" smtClean="0"/>
              <a:t>Fjerde niveau</a:t>
            </a:r>
          </a:p>
          <a:p>
            <a:pPr lvl="4"/>
            <a:r>
              <a:rPr lang="en-US" altLang="en-US" smtClean="0"/>
              <a:t>Femte niveau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D814D1E-7752-4092-825B-D485351AA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1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5.png"/><Relationship Id="rId5" Type="http://schemas.openxmlformats.org/officeDocument/2006/relationships/tags" Target="../tags/tag37.xml"/><Relationship Id="rId10" Type="http://schemas.openxmlformats.org/officeDocument/2006/relationships/image" Target="../media/image4.png"/><Relationship Id="rId4" Type="http://schemas.openxmlformats.org/officeDocument/2006/relationships/tags" Target="../tags/tag3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4"/>
          <p:cNvSpPr>
            <a:spLocks noChangeArrowheads="1"/>
          </p:cNvSpPr>
          <p:nvPr/>
        </p:nvSpPr>
        <p:spPr bwMode="auto">
          <a:xfrm>
            <a:off x="1219200" y="1752600"/>
            <a:ext cx="6019800" cy="838200"/>
          </a:xfrm>
          <a:prstGeom prst="rect">
            <a:avLst/>
          </a:prstGeom>
          <a:solidFill>
            <a:srgbClr val="FF6600">
              <a:alpha val="18823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4" name="Rectangle 34"/>
          <p:cNvSpPr>
            <a:spLocks noChangeArrowheads="1"/>
          </p:cNvSpPr>
          <p:nvPr/>
        </p:nvSpPr>
        <p:spPr bwMode="auto">
          <a:xfrm>
            <a:off x="1219200" y="4343400"/>
            <a:ext cx="6248400" cy="838200"/>
          </a:xfrm>
          <a:prstGeom prst="rect">
            <a:avLst/>
          </a:prstGeom>
          <a:solidFill>
            <a:srgbClr val="FFC00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Ισορροπημένα Δένδρα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078" name="Text Box 29"/>
          <p:cNvSpPr txBox="1">
            <a:spLocks noChangeArrowheads="1"/>
          </p:cNvSpPr>
          <p:nvPr/>
        </p:nvSpPr>
        <p:spPr bwMode="auto">
          <a:xfrm>
            <a:off x="1304925" y="1752600"/>
            <a:ext cx="5734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Μπορούμε να επιτύχουμε                    χρόνο εκτέλεσης</a:t>
            </a:r>
            <a:endParaRPr lang="el-GR" dirty="0"/>
          </a:p>
        </p:txBody>
      </p:sp>
      <p:pic>
        <p:nvPicPr>
          <p:cNvPr id="3079" name="Picture 3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0675" y="1828800"/>
            <a:ext cx="99060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80" name="Text Box 33"/>
          <p:cNvSpPr txBox="1">
            <a:spLocks noChangeArrowheads="1"/>
          </p:cNvSpPr>
          <p:nvPr/>
        </p:nvSpPr>
        <p:spPr bwMode="auto">
          <a:xfrm>
            <a:off x="1295400" y="2147888"/>
            <a:ext cx="22608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για κάθε λειτουργία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8" name="7 - Βέλος προς τα κάτω"/>
          <p:cNvSpPr/>
          <p:nvPr/>
        </p:nvSpPr>
        <p:spPr bwMode="auto">
          <a:xfrm>
            <a:off x="4038600" y="3200400"/>
            <a:ext cx="381000" cy="609600"/>
          </a:xfrm>
          <a:prstGeom prst="downArrow">
            <a:avLst/>
          </a:prstGeom>
          <a:solidFill>
            <a:schemeClr val="tx1">
              <a:lumMod val="50000"/>
              <a:lumOff val="50000"/>
              <a:alpha val="1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3082" name="8 - TextBox"/>
          <p:cNvSpPr txBox="1">
            <a:spLocks noChangeArrowheads="1"/>
          </p:cNvSpPr>
          <p:nvPr/>
        </p:nvSpPr>
        <p:spPr bwMode="auto">
          <a:xfrm>
            <a:off x="1219200" y="4419600"/>
            <a:ext cx="6376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Ισορροπημένο δένδρο </a:t>
            </a:r>
            <a:r>
              <a:rPr lang="en-US"/>
              <a:t>:  </a:t>
            </a:r>
            <a:r>
              <a:rPr lang="el-GR"/>
              <a:t>Διατηρεί ύψος                   μετά από</a:t>
            </a:r>
          </a:p>
        </p:txBody>
      </p:sp>
      <p:pic>
        <p:nvPicPr>
          <p:cNvPr id="3083" name="Picture 3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495800"/>
            <a:ext cx="99060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84" name="10 - Ορθογώνιο"/>
          <p:cNvSpPr>
            <a:spLocks noChangeArrowheads="1"/>
          </p:cNvSpPr>
          <p:nvPr/>
        </p:nvSpPr>
        <p:spPr bwMode="auto">
          <a:xfrm>
            <a:off x="3709988" y="4800600"/>
            <a:ext cx="2919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κάθε εισαγωγή ή διαγραφή</a:t>
            </a:r>
          </a:p>
        </p:txBody>
      </p:sp>
      <p:sp useBgFill="1">
        <p:nvSpPr>
          <p:cNvPr id="3085" name="12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6002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Περιστροφή</a:t>
            </a:r>
            <a:endParaRPr lang="en-US" sz="1800" smtClean="0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43014" name="AutoShape 6"/>
          <p:cNvCxnSpPr>
            <a:cxnSpLocks noChangeShapeType="1"/>
            <a:stCxn id="43016" idx="7"/>
            <a:endCxn id="43013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5" name="AutoShape 7"/>
          <p:cNvCxnSpPr>
            <a:cxnSpLocks noChangeShapeType="1"/>
            <a:stCxn id="43033" idx="1"/>
            <a:endCxn id="43013" idx="5"/>
          </p:cNvCxnSpPr>
          <p:nvPr/>
        </p:nvCxnSpPr>
        <p:spPr bwMode="auto">
          <a:xfrm flipH="1" flipV="1">
            <a:off x="4440238" y="2001838"/>
            <a:ext cx="1711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3017" name="AutoShape 9"/>
          <p:cNvCxnSpPr>
            <a:cxnSpLocks noChangeShapeType="1"/>
            <a:stCxn id="43020" idx="7"/>
            <a:endCxn id="43016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19" name="AutoShape 11"/>
          <p:cNvCxnSpPr>
            <a:cxnSpLocks noChangeShapeType="1"/>
            <a:stCxn id="43018" idx="0"/>
            <a:endCxn id="43016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3021" name="AutoShape 13"/>
          <p:cNvCxnSpPr>
            <a:cxnSpLocks noChangeShapeType="1"/>
            <a:stCxn id="43023" idx="0"/>
            <a:endCxn id="43020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2" name="AutoShape 14"/>
          <p:cNvCxnSpPr>
            <a:cxnSpLocks noChangeShapeType="1"/>
            <a:stCxn id="43028" idx="0"/>
            <a:endCxn id="43020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25" name="AutoShape 17"/>
          <p:cNvCxnSpPr>
            <a:cxnSpLocks noChangeShapeType="1"/>
            <a:stCxn id="43024" idx="0"/>
            <a:endCxn id="43023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27" name="AutoShape 19"/>
          <p:cNvCxnSpPr>
            <a:cxnSpLocks noChangeShapeType="1"/>
            <a:stCxn id="43026" idx="0"/>
            <a:endCxn id="43023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30" name="AutoShape 22"/>
          <p:cNvCxnSpPr>
            <a:cxnSpLocks noChangeShapeType="1"/>
            <a:stCxn id="43029" idx="0"/>
            <a:endCxn id="43028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32" name="AutoShape 24"/>
          <p:cNvCxnSpPr>
            <a:cxnSpLocks noChangeShapeType="1"/>
            <a:stCxn id="43031" idx="0"/>
            <a:endCxn id="43028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6096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43034" name="AutoShape 26"/>
          <p:cNvCxnSpPr>
            <a:cxnSpLocks noChangeShapeType="1"/>
            <a:stCxn id="43035" idx="7"/>
            <a:endCxn id="43033" idx="3"/>
          </p:cNvCxnSpPr>
          <p:nvPr/>
        </p:nvCxnSpPr>
        <p:spPr bwMode="auto">
          <a:xfrm flipV="1">
            <a:off x="5202238" y="2459038"/>
            <a:ext cx="949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48768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3036" name="AutoShape 29"/>
          <p:cNvCxnSpPr>
            <a:cxnSpLocks noChangeShapeType="1"/>
            <a:stCxn id="43057" idx="7"/>
            <a:endCxn id="43035" idx="3"/>
          </p:cNvCxnSpPr>
          <p:nvPr/>
        </p:nvCxnSpPr>
        <p:spPr bwMode="auto">
          <a:xfrm flipV="1">
            <a:off x="4516438" y="3144838"/>
            <a:ext cx="4159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37" name="AutoShape 30"/>
          <p:cNvCxnSpPr>
            <a:cxnSpLocks noChangeShapeType="1"/>
            <a:stCxn id="43046" idx="1"/>
            <a:endCxn id="43035" idx="5"/>
          </p:cNvCxnSpPr>
          <p:nvPr/>
        </p:nvCxnSpPr>
        <p:spPr bwMode="auto">
          <a:xfrm flipH="1" flipV="1">
            <a:off x="5202238" y="3144838"/>
            <a:ext cx="3397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38" name="Oval 32"/>
          <p:cNvSpPr>
            <a:spLocks noChangeArrowheads="1"/>
          </p:cNvSpPr>
          <p:nvPr/>
        </p:nvSpPr>
        <p:spPr bwMode="auto">
          <a:xfrm>
            <a:off x="4572000" y="3962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cxnSp>
        <p:nvCxnSpPr>
          <p:cNvPr id="43039" name="AutoShape 33"/>
          <p:cNvCxnSpPr>
            <a:cxnSpLocks noChangeShapeType="1"/>
            <a:stCxn id="43040" idx="1"/>
          </p:cNvCxnSpPr>
          <p:nvPr/>
        </p:nvCxnSpPr>
        <p:spPr bwMode="auto">
          <a:xfrm flipH="1" flipV="1">
            <a:off x="6421438" y="2459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40" name="Oval 34"/>
          <p:cNvSpPr>
            <a:spLocks noChangeArrowheads="1"/>
          </p:cNvSpPr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43041" name="AutoShape 35"/>
          <p:cNvSpPr>
            <a:spLocks noChangeArrowheads="1"/>
          </p:cNvSpPr>
          <p:nvPr/>
        </p:nvSpPr>
        <p:spPr bwMode="auto">
          <a:xfrm>
            <a:off x="6705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42" name="AutoShape 36"/>
          <p:cNvCxnSpPr>
            <a:cxnSpLocks noChangeShapeType="1"/>
            <a:stCxn id="43041" idx="0"/>
            <a:endCxn id="43040" idx="3"/>
          </p:cNvCxnSpPr>
          <p:nvPr/>
        </p:nvCxnSpPr>
        <p:spPr bwMode="auto">
          <a:xfrm flipV="1">
            <a:off x="6858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43" name="AutoShape 37"/>
          <p:cNvSpPr>
            <a:spLocks noChangeArrowheads="1"/>
          </p:cNvSpPr>
          <p:nvPr/>
        </p:nvSpPr>
        <p:spPr bwMode="auto">
          <a:xfrm>
            <a:off x="7086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44" name="AutoShape 38"/>
          <p:cNvCxnSpPr>
            <a:cxnSpLocks noChangeShapeType="1"/>
            <a:stCxn id="43043" idx="0"/>
            <a:endCxn id="43040" idx="5"/>
          </p:cNvCxnSpPr>
          <p:nvPr/>
        </p:nvCxnSpPr>
        <p:spPr bwMode="auto">
          <a:xfrm flipH="1" flipV="1">
            <a:off x="7183438" y="3144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45" name="Text Box 39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17</a:t>
            </a:r>
            <a:endParaRPr lang="en-US"/>
          </a:p>
        </p:txBody>
      </p:sp>
      <p:sp>
        <p:nvSpPr>
          <p:cNvPr id="43046" name="Oval 40"/>
          <p:cNvSpPr>
            <a:spLocks noChangeArrowheads="1"/>
          </p:cNvSpPr>
          <p:nvPr/>
        </p:nvSpPr>
        <p:spPr bwMode="auto">
          <a:xfrm>
            <a:off x="54864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43047" name="AutoShape 41"/>
          <p:cNvSpPr>
            <a:spLocks noChangeArrowheads="1"/>
          </p:cNvSpPr>
          <p:nvPr/>
        </p:nvSpPr>
        <p:spPr bwMode="auto">
          <a:xfrm>
            <a:off x="5334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48" name="AutoShape 42"/>
          <p:cNvCxnSpPr>
            <a:cxnSpLocks noChangeShapeType="1"/>
            <a:stCxn id="43047" idx="0"/>
            <a:endCxn id="43046" idx="3"/>
          </p:cNvCxnSpPr>
          <p:nvPr/>
        </p:nvCxnSpPr>
        <p:spPr bwMode="auto">
          <a:xfrm flipV="1">
            <a:off x="54864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49" name="AutoShape 43"/>
          <p:cNvSpPr>
            <a:spLocks noChangeArrowheads="1"/>
          </p:cNvSpPr>
          <p:nvPr/>
        </p:nvSpPr>
        <p:spPr bwMode="auto">
          <a:xfrm>
            <a:off x="5715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50" name="AutoShape 44"/>
          <p:cNvCxnSpPr>
            <a:cxnSpLocks noChangeShapeType="1"/>
            <a:stCxn id="43049" idx="0"/>
            <a:endCxn id="43046" idx="5"/>
          </p:cNvCxnSpPr>
          <p:nvPr/>
        </p:nvCxnSpPr>
        <p:spPr bwMode="auto">
          <a:xfrm flipH="1" flipV="1">
            <a:off x="58118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51" name="AutoShape 45"/>
          <p:cNvSpPr>
            <a:spLocks noChangeArrowheads="1"/>
          </p:cNvSpPr>
          <p:nvPr/>
        </p:nvSpPr>
        <p:spPr bwMode="auto">
          <a:xfrm>
            <a:off x="5410200" y="2514600"/>
            <a:ext cx="366713" cy="533400"/>
          </a:xfrm>
          <a:custGeom>
            <a:avLst/>
            <a:gdLst>
              <a:gd name="T0" fmla="*/ 190470 w 21600"/>
              <a:gd name="T1" fmla="*/ 198 h 21600"/>
              <a:gd name="T2" fmla="*/ 13752 w 21600"/>
              <a:gd name="T3" fmla="*/ 257859 h 21600"/>
              <a:gd name="T4" fmla="*/ 189417 w 21600"/>
              <a:gd name="T5" fmla="*/ 39857 h 21600"/>
              <a:gd name="T6" fmla="*/ 412348 w 21600"/>
              <a:gd name="T7" fmla="*/ 280677 h 21600"/>
              <a:gd name="T8" fmla="*/ 350415 w 21600"/>
              <a:gd name="T9" fmla="*/ 363502 h 21600"/>
              <a:gd name="T10" fmla="*/ 293472 w 21600"/>
              <a:gd name="T11" fmla="*/ 2734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83" y="11185"/>
                </a:moveTo>
                <a:cubicBezTo>
                  <a:pt x="19989" y="11057"/>
                  <a:pt x="19992" y="10928"/>
                  <a:pt x="19992" y="10800"/>
                </a:cubicBezTo>
                <a:cubicBezTo>
                  <a:pt x="19992" y="5723"/>
                  <a:pt x="15876" y="1608"/>
                  <a:pt x="10800" y="1608"/>
                </a:cubicBezTo>
                <a:cubicBezTo>
                  <a:pt x="5851" y="1607"/>
                  <a:pt x="1790" y="5526"/>
                  <a:pt x="1613" y="10471"/>
                </a:cubicBezTo>
                <a:lnTo>
                  <a:pt x="6" y="10414"/>
                </a:lnTo>
                <a:cubicBezTo>
                  <a:pt x="214" y="4603"/>
                  <a:pt x="49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51"/>
                  <a:pt x="21596" y="11102"/>
                  <a:pt x="21590" y="11253"/>
                </a:cubicBezTo>
                <a:lnTo>
                  <a:pt x="24288" y="11366"/>
                </a:lnTo>
                <a:lnTo>
                  <a:pt x="20640" y="14720"/>
                </a:lnTo>
                <a:lnTo>
                  <a:pt x="17286" y="11072"/>
                </a:lnTo>
                <a:lnTo>
                  <a:pt x="19983" y="11185"/>
                </a:lnTo>
                <a:close/>
              </a:path>
            </a:pathLst>
          </a:custGeom>
          <a:solidFill>
            <a:srgbClr val="0066CC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52" name="AutoShape 46"/>
          <p:cNvSpPr>
            <a:spLocks noChangeArrowheads="1"/>
          </p:cNvSpPr>
          <p:nvPr/>
        </p:nvSpPr>
        <p:spPr bwMode="auto">
          <a:xfrm>
            <a:off x="4419600" y="4495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53" name="AutoShape 47"/>
          <p:cNvCxnSpPr>
            <a:cxnSpLocks noChangeShapeType="1"/>
            <a:stCxn id="43052" idx="0"/>
            <a:endCxn id="43038" idx="3"/>
          </p:cNvCxnSpPr>
          <p:nvPr/>
        </p:nvCxnSpPr>
        <p:spPr bwMode="auto">
          <a:xfrm flipV="1">
            <a:off x="4572000" y="4287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54" name="AutoShape 48"/>
          <p:cNvSpPr>
            <a:spLocks noChangeArrowheads="1"/>
          </p:cNvSpPr>
          <p:nvPr/>
        </p:nvSpPr>
        <p:spPr bwMode="auto">
          <a:xfrm>
            <a:off x="4800600" y="4495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55" name="AutoShape 49"/>
          <p:cNvCxnSpPr>
            <a:cxnSpLocks noChangeShapeType="1"/>
            <a:stCxn id="43054" idx="0"/>
            <a:endCxn id="43038" idx="5"/>
          </p:cNvCxnSpPr>
          <p:nvPr/>
        </p:nvCxnSpPr>
        <p:spPr bwMode="auto">
          <a:xfrm flipH="1" flipV="1">
            <a:off x="4897438" y="4287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56" name="AutoShape 51"/>
          <p:cNvCxnSpPr>
            <a:cxnSpLocks noChangeShapeType="1"/>
            <a:stCxn id="43038" idx="1"/>
            <a:endCxn id="43057" idx="5"/>
          </p:cNvCxnSpPr>
          <p:nvPr/>
        </p:nvCxnSpPr>
        <p:spPr bwMode="auto">
          <a:xfrm flipH="1" flipV="1">
            <a:off x="4516438" y="3754438"/>
            <a:ext cx="111125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57" name="Oval 52"/>
          <p:cNvSpPr>
            <a:spLocks noChangeArrowheads="1"/>
          </p:cNvSpPr>
          <p:nvPr/>
        </p:nvSpPr>
        <p:spPr bwMode="auto">
          <a:xfrm>
            <a:off x="4191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43058" name="AutoShape 53"/>
          <p:cNvSpPr>
            <a:spLocks noChangeArrowheads="1"/>
          </p:cNvSpPr>
          <p:nvPr/>
        </p:nvSpPr>
        <p:spPr bwMode="auto">
          <a:xfrm>
            <a:off x="4038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3059" name="AutoShape 54"/>
          <p:cNvCxnSpPr>
            <a:cxnSpLocks noChangeShapeType="1"/>
            <a:stCxn id="43058" idx="0"/>
            <a:endCxn id="43057" idx="3"/>
          </p:cNvCxnSpPr>
          <p:nvPr/>
        </p:nvCxnSpPr>
        <p:spPr bwMode="auto">
          <a:xfrm flipV="1">
            <a:off x="4191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6002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Περιστροφή</a:t>
            </a:r>
            <a:endParaRPr lang="en-US" sz="1800" smtClean="0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44038" name="AutoShape 6"/>
          <p:cNvCxnSpPr>
            <a:cxnSpLocks noChangeShapeType="1"/>
            <a:stCxn id="44039" idx="7"/>
            <a:endCxn id="44037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9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4040" name="AutoShape 9"/>
          <p:cNvCxnSpPr>
            <a:cxnSpLocks noChangeShapeType="1"/>
            <a:stCxn id="44043" idx="7"/>
            <a:endCxn id="44039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1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42" name="AutoShape 11"/>
          <p:cNvCxnSpPr>
            <a:cxnSpLocks noChangeShapeType="1"/>
            <a:stCxn id="44041" idx="0"/>
            <a:endCxn id="44039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4044" name="AutoShape 13"/>
          <p:cNvCxnSpPr>
            <a:cxnSpLocks noChangeShapeType="1"/>
            <a:stCxn id="44046" idx="0"/>
            <a:endCxn id="44043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AutoShape 14"/>
          <p:cNvCxnSpPr>
            <a:cxnSpLocks noChangeShapeType="1"/>
            <a:stCxn id="44051" idx="0"/>
            <a:endCxn id="44043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6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44047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48" name="AutoShape 17"/>
          <p:cNvCxnSpPr>
            <a:cxnSpLocks noChangeShapeType="1"/>
            <a:stCxn id="44047" idx="0"/>
            <a:endCxn id="44046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9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50" name="AutoShape 19"/>
          <p:cNvCxnSpPr>
            <a:cxnSpLocks noChangeShapeType="1"/>
            <a:stCxn id="44049" idx="0"/>
            <a:endCxn id="44046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1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4052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53" name="AutoShape 22"/>
          <p:cNvCxnSpPr>
            <a:cxnSpLocks noChangeShapeType="1"/>
            <a:stCxn id="44052" idx="0"/>
            <a:endCxn id="44051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4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55" name="AutoShape 24"/>
          <p:cNvCxnSpPr>
            <a:cxnSpLocks noChangeShapeType="1"/>
            <a:stCxn id="44054" idx="0"/>
            <a:endCxn id="44051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6" name="Oval 25"/>
          <p:cNvSpPr>
            <a:spLocks noChangeArrowheads="1"/>
          </p:cNvSpPr>
          <p:nvPr/>
        </p:nvSpPr>
        <p:spPr bwMode="auto">
          <a:xfrm>
            <a:off x="617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44057" name="AutoShape 26"/>
          <p:cNvCxnSpPr>
            <a:cxnSpLocks noChangeShapeType="1"/>
            <a:stCxn id="44058" idx="1"/>
            <a:endCxn id="44037" idx="5"/>
          </p:cNvCxnSpPr>
          <p:nvPr/>
        </p:nvCxnSpPr>
        <p:spPr bwMode="auto">
          <a:xfrm flipH="1" flipV="1">
            <a:off x="4440238" y="2001838"/>
            <a:ext cx="949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8" name="Oval 27"/>
          <p:cNvSpPr>
            <a:spLocks noChangeArrowheads="1"/>
          </p:cNvSpPr>
          <p:nvPr/>
        </p:nvSpPr>
        <p:spPr bwMode="auto">
          <a:xfrm>
            <a:off x="5334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4059" name="AutoShape 28"/>
          <p:cNvCxnSpPr>
            <a:cxnSpLocks noChangeShapeType="1"/>
            <a:stCxn id="44080" idx="7"/>
            <a:endCxn id="44058" idx="3"/>
          </p:cNvCxnSpPr>
          <p:nvPr/>
        </p:nvCxnSpPr>
        <p:spPr bwMode="auto">
          <a:xfrm flipV="1">
            <a:off x="48212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0" name="AutoShape 29"/>
          <p:cNvCxnSpPr>
            <a:cxnSpLocks noChangeShapeType="1"/>
            <a:stCxn id="44069" idx="7"/>
            <a:endCxn id="44056" idx="3"/>
          </p:cNvCxnSpPr>
          <p:nvPr/>
        </p:nvCxnSpPr>
        <p:spPr bwMode="auto">
          <a:xfrm flipV="1">
            <a:off x="6040438" y="3068638"/>
            <a:ext cx="187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30"/>
          <p:cNvSpPr>
            <a:spLocks noChangeArrowheads="1"/>
          </p:cNvSpPr>
          <p:nvPr/>
        </p:nvSpPr>
        <p:spPr bwMode="auto">
          <a:xfrm>
            <a:off x="48768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cxnSp>
        <p:nvCxnSpPr>
          <p:cNvPr id="44062" name="AutoShape 31"/>
          <p:cNvCxnSpPr>
            <a:cxnSpLocks noChangeShapeType="1"/>
            <a:stCxn id="44063" idx="1"/>
            <a:endCxn id="44056" idx="5"/>
          </p:cNvCxnSpPr>
          <p:nvPr/>
        </p:nvCxnSpPr>
        <p:spPr bwMode="auto">
          <a:xfrm flipH="1" flipV="1">
            <a:off x="6497638" y="3068638"/>
            <a:ext cx="187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3" name="Oval 32"/>
          <p:cNvSpPr>
            <a:spLocks noChangeArrowheads="1"/>
          </p:cNvSpPr>
          <p:nvPr/>
        </p:nvSpPr>
        <p:spPr bwMode="auto">
          <a:xfrm>
            <a:off x="66294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44064" name="AutoShape 33"/>
          <p:cNvSpPr>
            <a:spLocks noChangeArrowheads="1"/>
          </p:cNvSpPr>
          <p:nvPr/>
        </p:nvSpPr>
        <p:spPr bwMode="auto">
          <a:xfrm>
            <a:off x="6477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65" name="AutoShape 34"/>
          <p:cNvCxnSpPr>
            <a:cxnSpLocks noChangeShapeType="1"/>
            <a:stCxn id="44064" idx="0"/>
            <a:endCxn id="44063" idx="3"/>
          </p:cNvCxnSpPr>
          <p:nvPr/>
        </p:nvCxnSpPr>
        <p:spPr bwMode="auto">
          <a:xfrm flipV="1">
            <a:off x="66294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6" name="AutoShape 35"/>
          <p:cNvSpPr>
            <a:spLocks noChangeArrowheads="1"/>
          </p:cNvSpPr>
          <p:nvPr/>
        </p:nvSpPr>
        <p:spPr bwMode="auto">
          <a:xfrm>
            <a:off x="6858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67" name="AutoShape 36"/>
          <p:cNvCxnSpPr>
            <a:cxnSpLocks noChangeShapeType="1"/>
            <a:stCxn id="44066" idx="0"/>
            <a:endCxn id="44063" idx="5"/>
          </p:cNvCxnSpPr>
          <p:nvPr/>
        </p:nvCxnSpPr>
        <p:spPr bwMode="auto">
          <a:xfrm flipH="1" flipV="1">
            <a:off x="69548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8" name="Text Box 37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10</a:t>
            </a:r>
            <a:endParaRPr lang="en-US"/>
          </a:p>
        </p:txBody>
      </p:sp>
      <p:sp>
        <p:nvSpPr>
          <p:cNvPr id="44069" name="Oval 38"/>
          <p:cNvSpPr>
            <a:spLocks noChangeArrowheads="1"/>
          </p:cNvSpPr>
          <p:nvPr/>
        </p:nvSpPr>
        <p:spPr bwMode="auto">
          <a:xfrm>
            <a:off x="571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44070" name="AutoShape 39"/>
          <p:cNvSpPr>
            <a:spLocks noChangeArrowheads="1"/>
          </p:cNvSpPr>
          <p:nvPr/>
        </p:nvSpPr>
        <p:spPr bwMode="auto">
          <a:xfrm>
            <a:off x="556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71" name="AutoShape 40"/>
          <p:cNvCxnSpPr>
            <a:cxnSpLocks noChangeShapeType="1"/>
            <a:stCxn id="44070" idx="0"/>
            <a:endCxn id="44069" idx="3"/>
          </p:cNvCxnSpPr>
          <p:nvPr/>
        </p:nvCxnSpPr>
        <p:spPr bwMode="auto">
          <a:xfrm flipV="1">
            <a:off x="571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72" name="AutoShape 41"/>
          <p:cNvSpPr>
            <a:spLocks noChangeArrowheads="1"/>
          </p:cNvSpPr>
          <p:nvPr/>
        </p:nvSpPr>
        <p:spPr bwMode="auto">
          <a:xfrm>
            <a:off x="594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73" name="AutoShape 42"/>
          <p:cNvCxnSpPr>
            <a:cxnSpLocks noChangeShapeType="1"/>
            <a:stCxn id="44072" idx="0"/>
            <a:endCxn id="44069" idx="5"/>
          </p:cNvCxnSpPr>
          <p:nvPr/>
        </p:nvCxnSpPr>
        <p:spPr bwMode="auto">
          <a:xfrm flipH="1" flipV="1">
            <a:off x="604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74" name="AutoShape 43"/>
          <p:cNvSpPr>
            <a:spLocks noChangeArrowheads="1"/>
          </p:cNvSpPr>
          <p:nvPr/>
        </p:nvSpPr>
        <p:spPr bwMode="auto">
          <a:xfrm flipH="1">
            <a:off x="4724400" y="1905000"/>
            <a:ext cx="366713" cy="533400"/>
          </a:xfrm>
          <a:custGeom>
            <a:avLst/>
            <a:gdLst>
              <a:gd name="T0" fmla="*/ 190470 w 21600"/>
              <a:gd name="T1" fmla="*/ 198 h 21600"/>
              <a:gd name="T2" fmla="*/ 13752 w 21600"/>
              <a:gd name="T3" fmla="*/ 257859 h 21600"/>
              <a:gd name="T4" fmla="*/ 189417 w 21600"/>
              <a:gd name="T5" fmla="*/ 39857 h 21600"/>
              <a:gd name="T6" fmla="*/ 412348 w 21600"/>
              <a:gd name="T7" fmla="*/ 280677 h 21600"/>
              <a:gd name="T8" fmla="*/ 350415 w 21600"/>
              <a:gd name="T9" fmla="*/ 363502 h 21600"/>
              <a:gd name="T10" fmla="*/ 293472 w 21600"/>
              <a:gd name="T11" fmla="*/ 2734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83" y="11185"/>
                </a:moveTo>
                <a:cubicBezTo>
                  <a:pt x="19989" y="11057"/>
                  <a:pt x="19992" y="10928"/>
                  <a:pt x="19992" y="10800"/>
                </a:cubicBezTo>
                <a:cubicBezTo>
                  <a:pt x="19992" y="5723"/>
                  <a:pt x="15876" y="1608"/>
                  <a:pt x="10800" y="1608"/>
                </a:cubicBezTo>
                <a:cubicBezTo>
                  <a:pt x="5851" y="1607"/>
                  <a:pt x="1790" y="5526"/>
                  <a:pt x="1613" y="10471"/>
                </a:cubicBezTo>
                <a:lnTo>
                  <a:pt x="6" y="10414"/>
                </a:lnTo>
                <a:cubicBezTo>
                  <a:pt x="214" y="4603"/>
                  <a:pt x="49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51"/>
                  <a:pt x="21596" y="11102"/>
                  <a:pt x="21590" y="11253"/>
                </a:cubicBezTo>
                <a:lnTo>
                  <a:pt x="24288" y="11366"/>
                </a:lnTo>
                <a:lnTo>
                  <a:pt x="20640" y="14720"/>
                </a:lnTo>
                <a:lnTo>
                  <a:pt x="17286" y="11072"/>
                </a:lnTo>
                <a:lnTo>
                  <a:pt x="19983" y="11185"/>
                </a:lnTo>
                <a:close/>
              </a:path>
            </a:pathLst>
          </a:custGeom>
          <a:solidFill>
            <a:srgbClr val="0066CC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75" name="AutoShape 44"/>
          <p:cNvSpPr>
            <a:spLocks noChangeArrowheads="1"/>
          </p:cNvSpPr>
          <p:nvPr/>
        </p:nvSpPr>
        <p:spPr bwMode="auto">
          <a:xfrm>
            <a:off x="47244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76" name="AutoShape 45"/>
          <p:cNvCxnSpPr>
            <a:cxnSpLocks noChangeShapeType="1"/>
            <a:stCxn id="44075" idx="0"/>
            <a:endCxn id="44061" idx="3"/>
          </p:cNvCxnSpPr>
          <p:nvPr/>
        </p:nvCxnSpPr>
        <p:spPr bwMode="auto">
          <a:xfrm flipV="1">
            <a:off x="48768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77" name="AutoShape 46"/>
          <p:cNvSpPr>
            <a:spLocks noChangeArrowheads="1"/>
          </p:cNvSpPr>
          <p:nvPr/>
        </p:nvSpPr>
        <p:spPr bwMode="auto">
          <a:xfrm>
            <a:off x="51054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78" name="AutoShape 47"/>
          <p:cNvCxnSpPr>
            <a:cxnSpLocks noChangeShapeType="1"/>
            <a:stCxn id="44077" idx="0"/>
            <a:endCxn id="44061" idx="5"/>
          </p:cNvCxnSpPr>
          <p:nvPr/>
        </p:nvCxnSpPr>
        <p:spPr bwMode="auto">
          <a:xfrm flipH="1" flipV="1">
            <a:off x="52022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79" name="AutoShape 48"/>
          <p:cNvCxnSpPr>
            <a:cxnSpLocks noChangeShapeType="1"/>
            <a:stCxn id="44061" idx="1"/>
            <a:endCxn id="44080" idx="5"/>
          </p:cNvCxnSpPr>
          <p:nvPr/>
        </p:nvCxnSpPr>
        <p:spPr bwMode="auto">
          <a:xfrm flipH="1" flipV="1">
            <a:off x="4821238" y="3068638"/>
            <a:ext cx="111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80" name="Oval 49"/>
          <p:cNvSpPr>
            <a:spLocks noChangeArrowheads="1"/>
          </p:cNvSpPr>
          <p:nvPr/>
        </p:nvSpPr>
        <p:spPr bwMode="auto">
          <a:xfrm>
            <a:off x="44958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44081" name="AutoShape 50"/>
          <p:cNvSpPr>
            <a:spLocks noChangeArrowheads="1"/>
          </p:cNvSpPr>
          <p:nvPr/>
        </p:nvSpPr>
        <p:spPr bwMode="auto">
          <a:xfrm>
            <a:off x="4343400" y="3276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4082" name="AutoShape 51"/>
          <p:cNvCxnSpPr>
            <a:cxnSpLocks noChangeShapeType="1"/>
            <a:stCxn id="44081" idx="0"/>
            <a:endCxn id="44080" idx="3"/>
          </p:cNvCxnSpPr>
          <p:nvPr/>
        </p:nvCxnSpPr>
        <p:spPr bwMode="auto">
          <a:xfrm flipV="1">
            <a:off x="4495800" y="30686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83" name="AutoShape 52"/>
          <p:cNvCxnSpPr>
            <a:cxnSpLocks noChangeShapeType="1"/>
            <a:stCxn id="44056" idx="1"/>
            <a:endCxn id="44058" idx="5"/>
          </p:cNvCxnSpPr>
          <p:nvPr/>
        </p:nvCxnSpPr>
        <p:spPr bwMode="auto">
          <a:xfrm flipH="1" flipV="1">
            <a:off x="56594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3124200" y="2286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45061" name="AutoShape 6"/>
          <p:cNvCxnSpPr>
            <a:cxnSpLocks noChangeShapeType="1"/>
            <a:stCxn id="45062" idx="7"/>
            <a:endCxn id="45060" idx="3"/>
          </p:cNvCxnSpPr>
          <p:nvPr/>
        </p:nvCxnSpPr>
        <p:spPr bwMode="auto">
          <a:xfrm flipV="1">
            <a:off x="2687638" y="26114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Oval 7"/>
          <p:cNvSpPr>
            <a:spLocks noChangeArrowheads="1"/>
          </p:cNvSpPr>
          <p:nvPr/>
        </p:nvSpPr>
        <p:spPr bwMode="auto">
          <a:xfrm>
            <a:off x="2362200" y="2971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5063" name="AutoShape 8"/>
          <p:cNvCxnSpPr>
            <a:cxnSpLocks noChangeShapeType="1"/>
            <a:stCxn id="45066" idx="7"/>
            <a:endCxn id="45062" idx="3"/>
          </p:cNvCxnSpPr>
          <p:nvPr/>
        </p:nvCxnSpPr>
        <p:spPr bwMode="auto">
          <a:xfrm flipV="1">
            <a:off x="2154238" y="3297238"/>
            <a:ext cx="263525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4" name="AutoShape 9"/>
          <p:cNvSpPr>
            <a:spLocks noChangeArrowheads="1"/>
          </p:cNvSpPr>
          <p:nvPr/>
        </p:nvSpPr>
        <p:spPr bwMode="auto">
          <a:xfrm>
            <a:off x="25908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65" name="AutoShape 10"/>
          <p:cNvCxnSpPr>
            <a:cxnSpLocks noChangeShapeType="1"/>
            <a:stCxn id="45064" idx="0"/>
            <a:endCxn id="45062" idx="5"/>
          </p:cNvCxnSpPr>
          <p:nvPr/>
        </p:nvCxnSpPr>
        <p:spPr bwMode="auto">
          <a:xfrm flipH="1" flipV="1">
            <a:off x="2687638" y="3297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6" name="Oval 11"/>
          <p:cNvSpPr>
            <a:spLocks noChangeArrowheads="1"/>
          </p:cNvSpPr>
          <p:nvPr/>
        </p:nvSpPr>
        <p:spPr bwMode="auto">
          <a:xfrm>
            <a:off x="1828800" y="3505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5067" name="AutoShape 12"/>
          <p:cNvCxnSpPr>
            <a:cxnSpLocks noChangeShapeType="1"/>
            <a:stCxn id="45069" idx="0"/>
            <a:endCxn id="45066" idx="3"/>
          </p:cNvCxnSpPr>
          <p:nvPr/>
        </p:nvCxnSpPr>
        <p:spPr bwMode="auto">
          <a:xfrm flipV="1">
            <a:off x="1562100" y="3830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8" name="AutoShape 13"/>
          <p:cNvCxnSpPr>
            <a:cxnSpLocks noChangeShapeType="1"/>
            <a:stCxn id="45074" idx="0"/>
            <a:endCxn id="45066" idx="5"/>
          </p:cNvCxnSpPr>
          <p:nvPr/>
        </p:nvCxnSpPr>
        <p:spPr bwMode="auto">
          <a:xfrm flipH="1" flipV="1">
            <a:off x="2154238" y="3830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9" name="Oval 14"/>
          <p:cNvSpPr>
            <a:spLocks noChangeArrowheads="1"/>
          </p:cNvSpPr>
          <p:nvPr/>
        </p:nvSpPr>
        <p:spPr bwMode="auto">
          <a:xfrm>
            <a:off x="1371600" y="4191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45070" name="AutoShape 15"/>
          <p:cNvSpPr>
            <a:spLocks noChangeArrowheads="1"/>
          </p:cNvSpPr>
          <p:nvPr/>
        </p:nvSpPr>
        <p:spPr bwMode="auto">
          <a:xfrm>
            <a:off x="12192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71" name="AutoShape 16"/>
          <p:cNvCxnSpPr>
            <a:cxnSpLocks noChangeShapeType="1"/>
            <a:stCxn id="45070" idx="0"/>
            <a:endCxn id="45069" idx="3"/>
          </p:cNvCxnSpPr>
          <p:nvPr/>
        </p:nvCxnSpPr>
        <p:spPr bwMode="auto">
          <a:xfrm flipV="1">
            <a:off x="1371600" y="4516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2" name="AutoShape 17"/>
          <p:cNvSpPr>
            <a:spLocks noChangeArrowheads="1"/>
          </p:cNvSpPr>
          <p:nvPr/>
        </p:nvSpPr>
        <p:spPr bwMode="auto">
          <a:xfrm>
            <a:off x="16002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73" name="AutoShape 18"/>
          <p:cNvCxnSpPr>
            <a:cxnSpLocks noChangeShapeType="1"/>
            <a:stCxn id="45072" idx="0"/>
            <a:endCxn id="45069" idx="5"/>
          </p:cNvCxnSpPr>
          <p:nvPr/>
        </p:nvCxnSpPr>
        <p:spPr bwMode="auto">
          <a:xfrm flipH="1" flipV="1">
            <a:off x="1697038" y="4516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4" name="Oval 19"/>
          <p:cNvSpPr>
            <a:spLocks noChangeArrowheads="1"/>
          </p:cNvSpPr>
          <p:nvPr/>
        </p:nvSpPr>
        <p:spPr bwMode="auto">
          <a:xfrm>
            <a:off x="2209800" y="4191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5075" name="AutoShape 20"/>
          <p:cNvSpPr>
            <a:spLocks noChangeArrowheads="1"/>
          </p:cNvSpPr>
          <p:nvPr/>
        </p:nvSpPr>
        <p:spPr bwMode="auto">
          <a:xfrm>
            <a:off x="20574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76" name="AutoShape 21"/>
          <p:cNvCxnSpPr>
            <a:cxnSpLocks noChangeShapeType="1"/>
            <a:stCxn id="45075" idx="0"/>
            <a:endCxn id="45074" idx="3"/>
          </p:cNvCxnSpPr>
          <p:nvPr/>
        </p:nvCxnSpPr>
        <p:spPr bwMode="auto">
          <a:xfrm flipV="1">
            <a:off x="2209800" y="4516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7" name="AutoShape 22"/>
          <p:cNvSpPr>
            <a:spLocks noChangeArrowheads="1"/>
          </p:cNvSpPr>
          <p:nvPr/>
        </p:nvSpPr>
        <p:spPr bwMode="auto">
          <a:xfrm>
            <a:off x="24384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78" name="AutoShape 23"/>
          <p:cNvCxnSpPr>
            <a:cxnSpLocks noChangeShapeType="1"/>
            <a:stCxn id="45077" idx="0"/>
            <a:endCxn id="45074" idx="5"/>
          </p:cNvCxnSpPr>
          <p:nvPr/>
        </p:nvCxnSpPr>
        <p:spPr bwMode="auto">
          <a:xfrm flipH="1" flipV="1">
            <a:off x="2535238" y="4516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9" name="Oval 24"/>
          <p:cNvSpPr>
            <a:spLocks noChangeArrowheads="1"/>
          </p:cNvSpPr>
          <p:nvPr/>
        </p:nvSpPr>
        <p:spPr bwMode="auto">
          <a:xfrm>
            <a:off x="5334000" y="2286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sp>
        <p:nvSpPr>
          <p:cNvPr id="45080" name="Oval 26"/>
          <p:cNvSpPr>
            <a:spLocks noChangeArrowheads="1"/>
          </p:cNvSpPr>
          <p:nvPr/>
        </p:nvSpPr>
        <p:spPr bwMode="auto">
          <a:xfrm>
            <a:off x="44196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5081" name="AutoShape 27"/>
          <p:cNvCxnSpPr>
            <a:cxnSpLocks noChangeShapeType="1"/>
            <a:stCxn id="45100" idx="1"/>
            <a:endCxn id="45060" idx="5"/>
          </p:cNvCxnSpPr>
          <p:nvPr/>
        </p:nvCxnSpPr>
        <p:spPr bwMode="auto">
          <a:xfrm flipH="1" flipV="1">
            <a:off x="3449638" y="2611438"/>
            <a:ext cx="2635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82" name="AutoShape 28"/>
          <p:cNvCxnSpPr>
            <a:cxnSpLocks noChangeShapeType="1"/>
            <a:stCxn id="45090" idx="7"/>
            <a:endCxn id="45079" idx="3"/>
          </p:cNvCxnSpPr>
          <p:nvPr/>
        </p:nvCxnSpPr>
        <p:spPr bwMode="auto">
          <a:xfrm flipV="1">
            <a:off x="5202238" y="2611438"/>
            <a:ext cx="187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3" name="Oval 29"/>
          <p:cNvSpPr>
            <a:spLocks noChangeArrowheads="1"/>
          </p:cNvSpPr>
          <p:nvPr/>
        </p:nvSpPr>
        <p:spPr bwMode="auto">
          <a:xfrm>
            <a:off x="4038600" y="3657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cxnSp>
        <p:nvCxnSpPr>
          <p:cNvPr id="45084" name="AutoShape 30"/>
          <p:cNvCxnSpPr>
            <a:cxnSpLocks noChangeShapeType="1"/>
            <a:stCxn id="45085" idx="1"/>
            <a:endCxn id="45079" idx="5"/>
          </p:cNvCxnSpPr>
          <p:nvPr/>
        </p:nvCxnSpPr>
        <p:spPr bwMode="auto">
          <a:xfrm flipH="1" flipV="1">
            <a:off x="5659438" y="2611438"/>
            <a:ext cx="187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5" name="Oval 31"/>
          <p:cNvSpPr>
            <a:spLocks noChangeArrowheads="1"/>
          </p:cNvSpPr>
          <p:nvPr/>
        </p:nvSpPr>
        <p:spPr bwMode="auto">
          <a:xfrm>
            <a:off x="5791200" y="2971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45086" name="AutoShape 32"/>
          <p:cNvSpPr>
            <a:spLocks noChangeArrowheads="1"/>
          </p:cNvSpPr>
          <p:nvPr/>
        </p:nvSpPr>
        <p:spPr bwMode="auto">
          <a:xfrm>
            <a:off x="56388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87" name="AutoShape 33"/>
          <p:cNvCxnSpPr>
            <a:cxnSpLocks noChangeShapeType="1"/>
            <a:stCxn id="45086" idx="0"/>
            <a:endCxn id="45085" idx="3"/>
          </p:cNvCxnSpPr>
          <p:nvPr/>
        </p:nvCxnSpPr>
        <p:spPr bwMode="auto">
          <a:xfrm flipV="1">
            <a:off x="5791200" y="3297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8" name="AutoShape 34"/>
          <p:cNvSpPr>
            <a:spLocks noChangeArrowheads="1"/>
          </p:cNvSpPr>
          <p:nvPr/>
        </p:nvSpPr>
        <p:spPr bwMode="auto">
          <a:xfrm>
            <a:off x="60198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89" name="AutoShape 35"/>
          <p:cNvCxnSpPr>
            <a:cxnSpLocks noChangeShapeType="1"/>
            <a:stCxn id="45088" idx="0"/>
            <a:endCxn id="45085" idx="5"/>
          </p:cNvCxnSpPr>
          <p:nvPr/>
        </p:nvCxnSpPr>
        <p:spPr bwMode="auto">
          <a:xfrm flipH="1" flipV="1">
            <a:off x="6116638" y="3297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90" name="Oval 37"/>
          <p:cNvSpPr>
            <a:spLocks noChangeArrowheads="1"/>
          </p:cNvSpPr>
          <p:nvPr/>
        </p:nvSpPr>
        <p:spPr bwMode="auto">
          <a:xfrm>
            <a:off x="4876800" y="2971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45091" name="AutoShape 38"/>
          <p:cNvSpPr>
            <a:spLocks noChangeArrowheads="1"/>
          </p:cNvSpPr>
          <p:nvPr/>
        </p:nvSpPr>
        <p:spPr bwMode="auto">
          <a:xfrm>
            <a:off x="47244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92" name="AutoShape 39"/>
          <p:cNvCxnSpPr>
            <a:cxnSpLocks noChangeShapeType="1"/>
            <a:stCxn id="45091" idx="0"/>
            <a:endCxn id="45090" idx="3"/>
          </p:cNvCxnSpPr>
          <p:nvPr/>
        </p:nvCxnSpPr>
        <p:spPr bwMode="auto">
          <a:xfrm flipV="1">
            <a:off x="4876800" y="3297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93" name="AutoShape 40"/>
          <p:cNvSpPr>
            <a:spLocks noChangeArrowheads="1"/>
          </p:cNvSpPr>
          <p:nvPr/>
        </p:nvSpPr>
        <p:spPr bwMode="auto">
          <a:xfrm>
            <a:off x="51054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94" name="AutoShape 41"/>
          <p:cNvCxnSpPr>
            <a:cxnSpLocks noChangeShapeType="1"/>
            <a:stCxn id="45093" idx="0"/>
            <a:endCxn id="45090" idx="5"/>
          </p:cNvCxnSpPr>
          <p:nvPr/>
        </p:nvCxnSpPr>
        <p:spPr bwMode="auto">
          <a:xfrm flipH="1" flipV="1">
            <a:off x="5202238" y="3297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95" name="AutoShape 43"/>
          <p:cNvSpPr>
            <a:spLocks noChangeArrowheads="1"/>
          </p:cNvSpPr>
          <p:nvPr/>
        </p:nvSpPr>
        <p:spPr bwMode="auto">
          <a:xfrm>
            <a:off x="3886200" y="4191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96" name="AutoShape 44"/>
          <p:cNvCxnSpPr>
            <a:cxnSpLocks noChangeShapeType="1"/>
            <a:stCxn id="45095" idx="0"/>
            <a:endCxn id="45083" idx="3"/>
          </p:cNvCxnSpPr>
          <p:nvPr/>
        </p:nvCxnSpPr>
        <p:spPr bwMode="auto">
          <a:xfrm flipV="1">
            <a:off x="4038600" y="3983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97" name="AutoShape 45"/>
          <p:cNvSpPr>
            <a:spLocks noChangeArrowheads="1"/>
          </p:cNvSpPr>
          <p:nvPr/>
        </p:nvSpPr>
        <p:spPr bwMode="auto">
          <a:xfrm>
            <a:off x="4267200" y="4191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098" name="AutoShape 46"/>
          <p:cNvCxnSpPr>
            <a:cxnSpLocks noChangeShapeType="1"/>
            <a:stCxn id="45097" idx="0"/>
            <a:endCxn id="45083" idx="5"/>
          </p:cNvCxnSpPr>
          <p:nvPr/>
        </p:nvCxnSpPr>
        <p:spPr bwMode="auto">
          <a:xfrm flipH="1" flipV="1">
            <a:off x="4364038" y="3983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99" name="AutoShape 47"/>
          <p:cNvCxnSpPr>
            <a:cxnSpLocks noChangeShapeType="1"/>
            <a:stCxn id="45083" idx="1"/>
            <a:endCxn id="45100" idx="5"/>
          </p:cNvCxnSpPr>
          <p:nvPr/>
        </p:nvCxnSpPr>
        <p:spPr bwMode="auto">
          <a:xfrm flipH="1" flipV="1">
            <a:off x="3983038" y="3297238"/>
            <a:ext cx="111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5100" name="Oval 48"/>
          <p:cNvSpPr>
            <a:spLocks noChangeArrowheads="1"/>
          </p:cNvSpPr>
          <p:nvPr/>
        </p:nvSpPr>
        <p:spPr bwMode="auto">
          <a:xfrm>
            <a:off x="3657600" y="2971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45101" name="AutoShape 49"/>
          <p:cNvSpPr>
            <a:spLocks noChangeArrowheads="1"/>
          </p:cNvSpPr>
          <p:nvPr/>
        </p:nvSpPr>
        <p:spPr bwMode="auto">
          <a:xfrm>
            <a:off x="3505200" y="3505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5102" name="AutoShape 50"/>
          <p:cNvCxnSpPr>
            <a:cxnSpLocks noChangeShapeType="1"/>
            <a:stCxn id="45101" idx="0"/>
            <a:endCxn id="45100" idx="3"/>
          </p:cNvCxnSpPr>
          <p:nvPr/>
        </p:nvCxnSpPr>
        <p:spPr bwMode="auto">
          <a:xfrm flipV="1">
            <a:off x="3657600" y="3297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103" name="AutoShape 51"/>
          <p:cNvCxnSpPr>
            <a:cxnSpLocks noChangeShapeType="1"/>
            <a:stCxn id="45079" idx="1"/>
            <a:endCxn id="45080" idx="5"/>
          </p:cNvCxnSpPr>
          <p:nvPr/>
        </p:nvCxnSpPr>
        <p:spPr bwMode="auto">
          <a:xfrm flipH="1" flipV="1">
            <a:off x="4745038" y="2001838"/>
            <a:ext cx="644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104" name="AutoShape 52"/>
          <p:cNvCxnSpPr>
            <a:cxnSpLocks noChangeShapeType="1"/>
            <a:stCxn id="45060" idx="7"/>
            <a:endCxn id="45080" idx="3"/>
          </p:cNvCxnSpPr>
          <p:nvPr/>
        </p:nvCxnSpPr>
        <p:spPr bwMode="auto">
          <a:xfrm flipV="1">
            <a:off x="3449638" y="2001838"/>
            <a:ext cx="1025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49" name="4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Διαμέριση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8133" name="AutoShape 5"/>
          <p:cNvCxnSpPr>
            <a:cxnSpLocks noChangeShapeType="1"/>
            <a:stCxn id="48134" idx="7"/>
            <a:endCxn id="48132" idx="3"/>
          </p:cNvCxnSpPr>
          <p:nvPr/>
        </p:nvCxnSpPr>
        <p:spPr bwMode="auto">
          <a:xfrm flipV="1">
            <a:off x="2687638" y="29924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362200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8135" name="AutoShape 7"/>
          <p:cNvCxnSpPr>
            <a:cxnSpLocks noChangeShapeType="1"/>
            <a:stCxn id="48138" idx="7"/>
            <a:endCxn id="48134" idx="3"/>
          </p:cNvCxnSpPr>
          <p:nvPr/>
        </p:nvCxnSpPr>
        <p:spPr bwMode="auto">
          <a:xfrm flipV="1">
            <a:off x="2078038" y="36782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2590800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37" name="AutoShape 9"/>
          <p:cNvCxnSpPr>
            <a:cxnSpLocks noChangeShapeType="1"/>
            <a:stCxn id="48136" idx="0"/>
            <a:endCxn id="48134" idx="5"/>
          </p:cNvCxnSpPr>
          <p:nvPr/>
        </p:nvCxnSpPr>
        <p:spPr bwMode="auto">
          <a:xfrm flipH="1" flipV="1">
            <a:off x="2687638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1752600" y="4038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8139" name="AutoShape 11"/>
          <p:cNvCxnSpPr>
            <a:cxnSpLocks noChangeShapeType="1"/>
            <a:stCxn id="48142" idx="0"/>
            <a:endCxn id="48138" idx="5"/>
          </p:cNvCxnSpPr>
          <p:nvPr/>
        </p:nvCxnSpPr>
        <p:spPr bwMode="auto">
          <a:xfrm flipH="1" flipV="1">
            <a:off x="2078038" y="43640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16002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41" name="AutoShape 13"/>
          <p:cNvCxnSpPr>
            <a:cxnSpLocks noChangeShapeType="1"/>
            <a:stCxn id="48140" idx="0"/>
            <a:endCxn id="48138" idx="3"/>
          </p:cNvCxnSpPr>
          <p:nvPr/>
        </p:nvCxnSpPr>
        <p:spPr bwMode="auto">
          <a:xfrm flipV="1">
            <a:off x="17526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2133600" y="4724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1981200" y="5257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44" name="AutoShape 16"/>
          <p:cNvCxnSpPr>
            <a:cxnSpLocks noChangeShapeType="1"/>
            <a:stCxn id="48143" idx="0"/>
            <a:endCxn id="48142" idx="3"/>
          </p:cNvCxnSpPr>
          <p:nvPr/>
        </p:nvCxnSpPr>
        <p:spPr bwMode="auto">
          <a:xfrm flipV="1">
            <a:off x="2133600" y="5049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2362200" y="5257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46" name="AutoShape 18"/>
          <p:cNvCxnSpPr>
            <a:cxnSpLocks noChangeShapeType="1"/>
            <a:stCxn id="48145" idx="0"/>
            <a:endCxn id="48142" idx="5"/>
          </p:cNvCxnSpPr>
          <p:nvPr/>
        </p:nvCxnSpPr>
        <p:spPr bwMode="auto">
          <a:xfrm flipH="1" flipV="1">
            <a:off x="2459038" y="5049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6075363" y="2667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27</a:t>
            </a:r>
          </a:p>
        </p:txBody>
      </p:sp>
      <p:cxnSp>
        <p:nvCxnSpPr>
          <p:cNvPr id="48148" name="AutoShape 20"/>
          <p:cNvCxnSpPr>
            <a:cxnSpLocks noChangeShapeType="1"/>
            <a:stCxn id="48162" idx="1"/>
            <a:endCxn id="48132" idx="5"/>
          </p:cNvCxnSpPr>
          <p:nvPr/>
        </p:nvCxnSpPr>
        <p:spPr bwMode="auto">
          <a:xfrm flipH="1" flipV="1">
            <a:off x="3449638" y="2992438"/>
            <a:ext cx="2635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4038600" y="4038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19</a:t>
            </a:r>
          </a:p>
        </p:txBody>
      </p:sp>
      <p:cxnSp>
        <p:nvCxnSpPr>
          <p:cNvPr id="48150" name="AutoShape 22"/>
          <p:cNvCxnSpPr>
            <a:cxnSpLocks noChangeShapeType="1"/>
            <a:stCxn id="48151" idx="1"/>
            <a:endCxn id="48147" idx="5"/>
          </p:cNvCxnSpPr>
          <p:nvPr/>
        </p:nvCxnSpPr>
        <p:spPr bwMode="auto">
          <a:xfrm flipH="1" flipV="1">
            <a:off x="6400800" y="29924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1" name="Oval 23"/>
          <p:cNvSpPr>
            <a:spLocks noChangeArrowheads="1"/>
          </p:cNvSpPr>
          <p:nvPr/>
        </p:nvSpPr>
        <p:spPr bwMode="auto">
          <a:xfrm>
            <a:off x="66849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32</a:t>
            </a:r>
          </a:p>
        </p:txBody>
      </p: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6532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53" name="AutoShape 25"/>
          <p:cNvCxnSpPr>
            <a:cxnSpLocks noChangeShapeType="1"/>
            <a:stCxn id="48152" idx="0"/>
            <a:endCxn id="48151" idx="3"/>
          </p:cNvCxnSpPr>
          <p:nvPr/>
        </p:nvCxnSpPr>
        <p:spPr bwMode="auto">
          <a:xfrm flipV="1">
            <a:off x="66849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6913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55" name="AutoShape 27"/>
          <p:cNvCxnSpPr>
            <a:cxnSpLocks noChangeShapeType="1"/>
            <a:stCxn id="48154" idx="0"/>
            <a:endCxn id="48151" idx="5"/>
          </p:cNvCxnSpPr>
          <p:nvPr/>
        </p:nvCxnSpPr>
        <p:spPr bwMode="auto">
          <a:xfrm flipH="1" flipV="1">
            <a:off x="7010400" y="3678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6" name="Oval 28"/>
          <p:cNvSpPr>
            <a:spLocks noChangeArrowheads="1"/>
          </p:cNvSpPr>
          <p:nvPr/>
        </p:nvSpPr>
        <p:spPr bwMode="auto">
          <a:xfrm>
            <a:off x="4495800" y="1981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cxnSp>
        <p:nvCxnSpPr>
          <p:cNvPr id="48157" name="AutoShape 29"/>
          <p:cNvCxnSpPr>
            <a:cxnSpLocks noChangeShapeType="1"/>
            <a:stCxn id="48165" idx="7"/>
            <a:endCxn id="48147" idx="3"/>
          </p:cNvCxnSpPr>
          <p:nvPr/>
        </p:nvCxnSpPr>
        <p:spPr bwMode="auto">
          <a:xfrm flipV="1">
            <a:off x="5562600" y="2992438"/>
            <a:ext cx="568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38862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59" name="AutoShape 31"/>
          <p:cNvCxnSpPr>
            <a:cxnSpLocks noChangeShapeType="1"/>
            <a:stCxn id="48158" idx="0"/>
            <a:endCxn id="48149" idx="3"/>
          </p:cNvCxnSpPr>
          <p:nvPr/>
        </p:nvCxnSpPr>
        <p:spPr bwMode="auto">
          <a:xfrm flipV="1">
            <a:off x="40386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60" name="AutoShape 32"/>
          <p:cNvSpPr>
            <a:spLocks noChangeArrowheads="1"/>
          </p:cNvSpPr>
          <p:nvPr/>
        </p:nvSpPr>
        <p:spPr bwMode="auto">
          <a:xfrm>
            <a:off x="42672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61" name="AutoShape 33"/>
          <p:cNvCxnSpPr>
            <a:cxnSpLocks noChangeShapeType="1"/>
            <a:stCxn id="48149" idx="1"/>
            <a:endCxn id="48162" idx="5"/>
          </p:cNvCxnSpPr>
          <p:nvPr/>
        </p:nvCxnSpPr>
        <p:spPr bwMode="auto">
          <a:xfrm flipH="1" flipV="1">
            <a:off x="3983038" y="3678238"/>
            <a:ext cx="111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3657600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16</a:t>
            </a:r>
          </a:p>
        </p:txBody>
      </p:sp>
      <p:sp>
        <p:nvSpPr>
          <p:cNvPr id="48163" name="AutoShape 35"/>
          <p:cNvSpPr>
            <a:spLocks noChangeArrowheads="1"/>
          </p:cNvSpPr>
          <p:nvPr/>
        </p:nvSpPr>
        <p:spPr bwMode="auto">
          <a:xfrm>
            <a:off x="3505200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64" name="AutoShape 36"/>
          <p:cNvCxnSpPr>
            <a:cxnSpLocks noChangeShapeType="1"/>
            <a:stCxn id="48163" idx="0"/>
            <a:endCxn id="48162" idx="3"/>
          </p:cNvCxnSpPr>
          <p:nvPr/>
        </p:nvCxnSpPr>
        <p:spPr bwMode="auto">
          <a:xfrm flipV="1">
            <a:off x="3657600" y="3678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52371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25</a:t>
            </a:r>
          </a:p>
        </p:txBody>
      </p:sp>
      <p:sp>
        <p:nvSpPr>
          <p:cNvPr id="48166" name="AutoShape 38"/>
          <p:cNvSpPr>
            <a:spLocks noChangeArrowheads="1"/>
          </p:cNvSpPr>
          <p:nvPr/>
        </p:nvSpPr>
        <p:spPr bwMode="auto">
          <a:xfrm>
            <a:off x="50847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67" name="AutoShape 39"/>
          <p:cNvCxnSpPr>
            <a:cxnSpLocks noChangeShapeType="1"/>
            <a:stCxn id="48166" idx="0"/>
            <a:endCxn id="48165" idx="3"/>
          </p:cNvCxnSpPr>
          <p:nvPr/>
        </p:nvCxnSpPr>
        <p:spPr bwMode="auto">
          <a:xfrm flipV="1">
            <a:off x="52371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68" name="AutoShape 40"/>
          <p:cNvCxnSpPr>
            <a:cxnSpLocks noChangeShapeType="1"/>
            <a:stCxn id="48170" idx="0"/>
            <a:endCxn id="48165" idx="5"/>
          </p:cNvCxnSpPr>
          <p:nvPr/>
        </p:nvCxnSpPr>
        <p:spPr bwMode="auto">
          <a:xfrm flipH="1" flipV="1">
            <a:off x="5562600" y="36782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69" name="AutoShape 41"/>
          <p:cNvCxnSpPr>
            <a:cxnSpLocks noChangeShapeType="1"/>
            <a:stCxn id="48132" idx="7"/>
            <a:endCxn id="48156" idx="3"/>
          </p:cNvCxnSpPr>
          <p:nvPr/>
        </p:nvCxnSpPr>
        <p:spPr bwMode="auto">
          <a:xfrm flipV="1">
            <a:off x="3449638" y="2306638"/>
            <a:ext cx="1101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70" name="Oval 42"/>
          <p:cNvSpPr>
            <a:spLocks noChangeArrowheads="1"/>
          </p:cNvSpPr>
          <p:nvPr/>
        </p:nvSpPr>
        <p:spPr bwMode="auto">
          <a:xfrm>
            <a:off x="5541963" y="4038600"/>
            <a:ext cx="381000" cy="381000"/>
          </a:xfrm>
          <a:prstGeom prst="ellipse">
            <a:avLst/>
          </a:prstGeom>
          <a:solidFill>
            <a:schemeClr val="bg1">
              <a:alpha val="5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26</a:t>
            </a:r>
          </a:p>
        </p:txBody>
      </p:sp>
      <p:sp>
        <p:nvSpPr>
          <p:cNvPr id="48171" name="AutoShape 43"/>
          <p:cNvSpPr>
            <a:spLocks noChangeArrowheads="1"/>
          </p:cNvSpPr>
          <p:nvPr/>
        </p:nvSpPr>
        <p:spPr bwMode="auto">
          <a:xfrm>
            <a:off x="5389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72" name="AutoShape 44"/>
          <p:cNvCxnSpPr>
            <a:cxnSpLocks noChangeShapeType="1"/>
            <a:stCxn id="48171" idx="0"/>
            <a:endCxn id="48170" idx="3"/>
          </p:cNvCxnSpPr>
          <p:nvPr/>
        </p:nvCxnSpPr>
        <p:spPr bwMode="auto">
          <a:xfrm flipV="1">
            <a:off x="5541963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73" name="AutoShape 45"/>
          <p:cNvSpPr>
            <a:spLocks noChangeArrowheads="1"/>
          </p:cNvSpPr>
          <p:nvPr/>
        </p:nvSpPr>
        <p:spPr bwMode="auto">
          <a:xfrm>
            <a:off x="5770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8174" name="AutoShape 46"/>
          <p:cNvCxnSpPr>
            <a:cxnSpLocks noChangeShapeType="1"/>
            <a:stCxn id="48173" idx="0"/>
            <a:endCxn id="48170" idx="5"/>
          </p:cNvCxnSpPr>
          <p:nvPr/>
        </p:nvCxnSpPr>
        <p:spPr bwMode="auto">
          <a:xfrm flipH="1" flipV="1">
            <a:off x="58674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75" name="AutoShape 47"/>
          <p:cNvCxnSpPr>
            <a:cxnSpLocks noChangeShapeType="1"/>
            <a:stCxn id="48147" idx="1"/>
            <a:endCxn id="48156" idx="5"/>
          </p:cNvCxnSpPr>
          <p:nvPr/>
        </p:nvCxnSpPr>
        <p:spPr bwMode="auto">
          <a:xfrm flipH="1" flipV="1">
            <a:off x="4821238" y="2306638"/>
            <a:ext cx="1309687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76" name="AutoShape 48"/>
          <p:cNvCxnSpPr>
            <a:cxnSpLocks noChangeShapeType="1"/>
            <a:stCxn id="48160" idx="0"/>
            <a:endCxn id="48149" idx="5"/>
          </p:cNvCxnSpPr>
          <p:nvPr/>
        </p:nvCxnSpPr>
        <p:spPr bwMode="auto">
          <a:xfrm flipH="1" flipV="1">
            <a:off x="4364038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49" name="4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6196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Η μεταφορά του κόμβου γίνεται με τη χρήση περιστροφών. 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7707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Τοποθετεί τον κόμβο με κλειδί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l-GR" dirty="0" smtClean="0"/>
              <a:t> </a:t>
            </a:r>
            <a:r>
              <a:rPr lang="el-GR" dirty="0"/>
              <a:t>στη θέση της ρίζας του δένδρου.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Διαμέριση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9157" name="AutoShape 5"/>
          <p:cNvCxnSpPr>
            <a:cxnSpLocks noChangeShapeType="1"/>
            <a:stCxn id="49158" idx="7"/>
            <a:endCxn id="49156" idx="3"/>
          </p:cNvCxnSpPr>
          <p:nvPr/>
        </p:nvCxnSpPr>
        <p:spPr bwMode="auto">
          <a:xfrm flipV="1">
            <a:off x="2687638" y="29924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362200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9159" name="AutoShape 7"/>
          <p:cNvCxnSpPr>
            <a:cxnSpLocks noChangeShapeType="1"/>
            <a:stCxn id="49162" idx="7"/>
            <a:endCxn id="49158" idx="3"/>
          </p:cNvCxnSpPr>
          <p:nvPr/>
        </p:nvCxnSpPr>
        <p:spPr bwMode="auto">
          <a:xfrm flipV="1">
            <a:off x="2078038" y="36782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2590800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61" name="AutoShape 9"/>
          <p:cNvCxnSpPr>
            <a:cxnSpLocks noChangeShapeType="1"/>
            <a:stCxn id="49160" idx="0"/>
            <a:endCxn id="49158" idx="5"/>
          </p:cNvCxnSpPr>
          <p:nvPr/>
        </p:nvCxnSpPr>
        <p:spPr bwMode="auto">
          <a:xfrm flipH="1" flipV="1">
            <a:off x="2687638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1752600" y="4038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9163" name="AutoShape 11"/>
          <p:cNvCxnSpPr>
            <a:cxnSpLocks noChangeShapeType="1"/>
            <a:stCxn id="49166" idx="0"/>
            <a:endCxn id="49162" idx="5"/>
          </p:cNvCxnSpPr>
          <p:nvPr/>
        </p:nvCxnSpPr>
        <p:spPr bwMode="auto">
          <a:xfrm flipH="1" flipV="1">
            <a:off x="2078038" y="43640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16002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65" name="AutoShape 13"/>
          <p:cNvCxnSpPr>
            <a:cxnSpLocks noChangeShapeType="1"/>
            <a:stCxn id="49164" idx="0"/>
            <a:endCxn id="49162" idx="3"/>
          </p:cNvCxnSpPr>
          <p:nvPr/>
        </p:nvCxnSpPr>
        <p:spPr bwMode="auto">
          <a:xfrm flipV="1">
            <a:off x="17526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2133600" y="4724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1981200" y="5257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68" name="AutoShape 16"/>
          <p:cNvCxnSpPr>
            <a:cxnSpLocks noChangeShapeType="1"/>
            <a:stCxn id="49167" idx="0"/>
            <a:endCxn id="49166" idx="3"/>
          </p:cNvCxnSpPr>
          <p:nvPr/>
        </p:nvCxnSpPr>
        <p:spPr bwMode="auto">
          <a:xfrm flipV="1">
            <a:off x="2133600" y="5049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9" name="AutoShape 17"/>
          <p:cNvSpPr>
            <a:spLocks noChangeArrowheads="1"/>
          </p:cNvSpPr>
          <p:nvPr/>
        </p:nvSpPr>
        <p:spPr bwMode="auto">
          <a:xfrm>
            <a:off x="2362200" y="5257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70" name="AutoShape 18"/>
          <p:cNvCxnSpPr>
            <a:cxnSpLocks noChangeShapeType="1"/>
            <a:stCxn id="49169" idx="0"/>
            <a:endCxn id="49166" idx="5"/>
          </p:cNvCxnSpPr>
          <p:nvPr/>
        </p:nvCxnSpPr>
        <p:spPr bwMode="auto">
          <a:xfrm flipH="1" flipV="1">
            <a:off x="2459038" y="5049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6075363" y="2667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27</a:t>
            </a:r>
          </a:p>
        </p:txBody>
      </p:sp>
      <p:cxnSp>
        <p:nvCxnSpPr>
          <p:cNvPr id="49172" name="AutoShape 20"/>
          <p:cNvCxnSpPr>
            <a:cxnSpLocks noChangeShapeType="1"/>
            <a:stCxn id="49186" idx="1"/>
            <a:endCxn id="49156" idx="5"/>
          </p:cNvCxnSpPr>
          <p:nvPr/>
        </p:nvCxnSpPr>
        <p:spPr bwMode="auto">
          <a:xfrm flipH="1" flipV="1">
            <a:off x="3449638" y="2992438"/>
            <a:ext cx="4159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73" name="Oval 21"/>
          <p:cNvSpPr>
            <a:spLocks noChangeArrowheads="1"/>
          </p:cNvSpPr>
          <p:nvPr/>
        </p:nvSpPr>
        <p:spPr bwMode="auto">
          <a:xfrm>
            <a:off x="3581400" y="4038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16</a:t>
            </a:r>
          </a:p>
        </p:txBody>
      </p:sp>
      <p:cxnSp>
        <p:nvCxnSpPr>
          <p:cNvPr id="49174" name="AutoShape 22"/>
          <p:cNvCxnSpPr>
            <a:cxnSpLocks noChangeShapeType="1"/>
            <a:stCxn id="49175" idx="1"/>
            <a:endCxn id="49171" idx="5"/>
          </p:cNvCxnSpPr>
          <p:nvPr/>
        </p:nvCxnSpPr>
        <p:spPr bwMode="auto">
          <a:xfrm flipH="1" flipV="1">
            <a:off x="6400800" y="29924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66849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32</a:t>
            </a:r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6532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77" name="AutoShape 25"/>
          <p:cNvCxnSpPr>
            <a:cxnSpLocks noChangeShapeType="1"/>
            <a:stCxn id="49176" idx="0"/>
            <a:endCxn id="49175" idx="3"/>
          </p:cNvCxnSpPr>
          <p:nvPr/>
        </p:nvCxnSpPr>
        <p:spPr bwMode="auto">
          <a:xfrm flipV="1">
            <a:off x="66849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6913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79" name="AutoShape 27"/>
          <p:cNvCxnSpPr>
            <a:cxnSpLocks noChangeShapeType="1"/>
            <a:stCxn id="49178" idx="0"/>
            <a:endCxn id="49175" idx="5"/>
          </p:cNvCxnSpPr>
          <p:nvPr/>
        </p:nvCxnSpPr>
        <p:spPr bwMode="auto">
          <a:xfrm flipH="1" flipV="1">
            <a:off x="7010400" y="3678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4495800" y="1981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cxnSp>
        <p:nvCxnSpPr>
          <p:cNvPr id="49181" name="AutoShape 29"/>
          <p:cNvCxnSpPr>
            <a:cxnSpLocks noChangeShapeType="1"/>
            <a:stCxn id="49187" idx="7"/>
            <a:endCxn id="49171" idx="3"/>
          </p:cNvCxnSpPr>
          <p:nvPr/>
        </p:nvCxnSpPr>
        <p:spPr bwMode="auto">
          <a:xfrm flipV="1">
            <a:off x="5562600" y="2992438"/>
            <a:ext cx="568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4290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83" name="AutoShape 31"/>
          <p:cNvCxnSpPr>
            <a:cxnSpLocks noChangeShapeType="1"/>
            <a:stCxn id="49182" idx="0"/>
            <a:endCxn id="49173" idx="3"/>
          </p:cNvCxnSpPr>
          <p:nvPr/>
        </p:nvCxnSpPr>
        <p:spPr bwMode="auto">
          <a:xfrm flipV="1">
            <a:off x="35814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38100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85" name="AutoShape 33"/>
          <p:cNvCxnSpPr>
            <a:cxnSpLocks noChangeShapeType="1"/>
            <a:stCxn id="49173" idx="0"/>
            <a:endCxn id="49186" idx="3"/>
          </p:cNvCxnSpPr>
          <p:nvPr/>
        </p:nvCxnSpPr>
        <p:spPr bwMode="auto">
          <a:xfrm flipV="1">
            <a:off x="3771900" y="3678238"/>
            <a:ext cx="936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3810000" y="33528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19</a:t>
            </a:r>
          </a:p>
        </p:txBody>
      </p:sp>
      <p:sp>
        <p:nvSpPr>
          <p:cNvPr id="49187" name="Oval 35"/>
          <p:cNvSpPr>
            <a:spLocks noChangeArrowheads="1"/>
          </p:cNvSpPr>
          <p:nvPr/>
        </p:nvSpPr>
        <p:spPr bwMode="auto">
          <a:xfrm>
            <a:off x="52371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25</a:t>
            </a: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>
            <a:off x="50847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89" name="AutoShape 37"/>
          <p:cNvCxnSpPr>
            <a:cxnSpLocks noChangeShapeType="1"/>
            <a:stCxn id="49188" idx="0"/>
            <a:endCxn id="49187" idx="3"/>
          </p:cNvCxnSpPr>
          <p:nvPr/>
        </p:nvCxnSpPr>
        <p:spPr bwMode="auto">
          <a:xfrm flipV="1">
            <a:off x="52371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90" name="AutoShape 38"/>
          <p:cNvCxnSpPr>
            <a:cxnSpLocks noChangeShapeType="1"/>
            <a:stCxn id="49192" idx="0"/>
            <a:endCxn id="49187" idx="5"/>
          </p:cNvCxnSpPr>
          <p:nvPr/>
        </p:nvCxnSpPr>
        <p:spPr bwMode="auto">
          <a:xfrm flipH="1" flipV="1">
            <a:off x="5562600" y="36782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91" name="AutoShape 39"/>
          <p:cNvCxnSpPr>
            <a:cxnSpLocks noChangeShapeType="1"/>
            <a:stCxn id="49156" idx="7"/>
            <a:endCxn id="49180" idx="3"/>
          </p:cNvCxnSpPr>
          <p:nvPr/>
        </p:nvCxnSpPr>
        <p:spPr bwMode="auto">
          <a:xfrm flipV="1">
            <a:off x="3449638" y="2306638"/>
            <a:ext cx="1101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92" name="Oval 40"/>
          <p:cNvSpPr>
            <a:spLocks noChangeArrowheads="1"/>
          </p:cNvSpPr>
          <p:nvPr/>
        </p:nvSpPr>
        <p:spPr bwMode="auto">
          <a:xfrm>
            <a:off x="5541963" y="4038600"/>
            <a:ext cx="381000" cy="381000"/>
          </a:xfrm>
          <a:prstGeom prst="ellipse">
            <a:avLst/>
          </a:prstGeom>
          <a:solidFill>
            <a:schemeClr val="bg1">
              <a:alpha val="5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26</a:t>
            </a:r>
          </a:p>
        </p:txBody>
      </p:sp>
      <p:sp>
        <p:nvSpPr>
          <p:cNvPr id="49193" name="AutoShape 41"/>
          <p:cNvSpPr>
            <a:spLocks noChangeArrowheads="1"/>
          </p:cNvSpPr>
          <p:nvPr/>
        </p:nvSpPr>
        <p:spPr bwMode="auto">
          <a:xfrm>
            <a:off x="5389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94" name="AutoShape 42"/>
          <p:cNvCxnSpPr>
            <a:cxnSpLocks noChangeShapeType="1"/>
            <a:stCxn id="49193" idx="0"/>
            <a:endCxn id="49192" idx="3"/>
          </p:cNvCxnSpPr>
          <p:nvPr/>
        </p:nvCxnSpPr>
        <p:spPr bwMode="auto">
          <a:xfrm flipV="1">
            <a:off x="5541963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95" name="AutoShape 43"/>
          <p:cNvSpPr>
            <a:spLocks noChangeArrowheads="1"/>
          </p:cNvSpPr>
          <p:nvPr/>
        </p:nvSpPr>
        <p:spPr bwMode="auto">
          <a:xfrm>
            <a:off x="5770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196" name="AutoShape 44"/>
          <p:cNvCxnSpPr>
            <a:cxnSpLocks noChangeShapeType="1"/>
            <a:stCxn id="49195" idx="0"/>
            <a:endCxn id="49192" idx="5"/>
          </p:cNvCxnSpPr>
          <p:nvPr/>
        </p:nvCxnSpPr>
        <p:spPr bwMode="auto">
          <a:xfrm flipH="1" flipV="1">
            <a:off x="58674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97" name="AutoShape 45"/>
          <p:cNvCxnSpPr>
            <a:cxnSpLocks noChangeShapeType="1"/>
            <a:stCxn id="49171" idx="1"/>
            <a:endCxn id="49180" idx="5"/>
          </p:cNvCxnSpPr>
          <p:nvPr/>
        </p:nvCxnSpPr>
        <p:spPr bwMode="auto">
          <a:xfrm flipH="1" flipV="1">
            <a:off x="4821238" y="2306638"/>
            <a:ext cx="1309687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98" name="AutoShape 46"/>
          <p:cNvCxnSpPr>
            <a:cxnSpLocks noChangeShapeType="1"/>
            <a:stCxn id="49184" idx="0"/>
            <a:endCxn id="49173" idx="5"/>
          </p:cNvCxnSpPr>
          <p:nvPr/>
        </p:nvCxnSpPr>
        <p:spPr bwMode="auto">
          <a:xfrm flipH="1" flipV="1">
            <a:off x="3906838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99" name="AutoShape 47"/>
          <p:cNvSpPr>
            <a:spLocks noChangeArrowheads="1"/>
          </p:cNvSpPr>
          <p:nvPr/>
        </p:nvSpPr>
        <p:spPr bwMode="auto">
          <a:xfrm>
            <a:off x="4038600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9200" name="AutoShape 48"/>
          <p:cNvCxnSpPr>
            <a:cxnSpLocks noChangeShapeType="1"/>
            <a:stCxn id="49199" idx="0"/>
            <a:endCxn id="49186" idx="5"/>
          </p:cNvCxnSpPr>
          <p:nvPr/>
        </p:nvCxnSpPr>
        <p:spPr bwMode="auto">
          <a:xfrm flipH="1" flipV="1">
            <a:off x="4135438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49" name="4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6196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Η μεταφορά του κόμβου γίνεται με τη χρήση περιστροφών. 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7707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Τοποθετεί τον κόμβο με κλειδί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l-GR" dirty="0" smtClean="0"/>
              <a:t> </a:t>
            </a:r>
            <a:r>
              <a:rPr lang="el-GR" dirty="0"/>
              <a:t>στη θέση της ρίζας του δένδρου.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Διαμέριση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19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075363" y="2667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27</a:t>
            </a:r>
          </a:p>
        </p:txBody>
      </p:sp>
      <p:cxnSp>
        <p:nvCxnSpPr>
          <p:cNvPr id="50182" name="AutoShape 6"/>
          <p:cNvCxnSpPr>
            <a:cxnSpLocks noChangeShapeType="1"/>
            <a:stCxn id="50204" idx="7"/>
            <a:endCxn id="50180" idx="3"/>
          </p:cNvCxnSpPr>
          <p:nvPr/>
        </p:nvCxnSpPr>
        <p:spPr bwMode="auto">
          <a:xfrm flipV="1">
            <a:off x="2687638" y="29924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AutoShape 7"/>
          <p:cNvCxnSpPr>
            <a:cxnSpLocks noChangeShapeType="1"/>
            <a:stCxn id="50184" idx="1"/>
            <a:endCxn id="50181" idx="5"/>
          </p:cNvCxnSpPr>
          <p:nvPr/>
        </p:nvCxnSpPr>
        <p:spPr bwMode="auto">
          <a:xfrm flipH="1" flipV="1">
            <a:off x="6400800" y="29924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66849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32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6532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186" name="AutoShape 10"/>
          <p:cNvCxnSpPr>
            <a:cxnSpLocks noChangeShapeType="1"/>
            <a:stCxn id="50185" idx="0"/>
            <a:endCxn id="50184" idx="3"/>
          </p:cNvCxnSpPr>
          <p:nvPr/>
        </p:nvCxnSpPr>
        <p:spPr bwMode="auto">
          <a:xfrm flipV="1">
            <a:off x="66849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69135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188" name="AutoShape 12"/>
          <p:cNvCxnSpPr>
            <a:cxnSpLocks noChangeShapeType="1"/>
            <a:stCxn id="50187" idx="0"/>
            <a:endCxn id="50184" idx="5"/>
          </p:cNvCxnSpPr>
          <p:nvPr/>
        </p:nvCxnSpPr>
        <p:spPr bwMode="auto">
          <a:xfrm flipH="1" flipV="1">
            <a:off x="7010400" y="3678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4495800" y="1981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cxnSp>
        <p:nvCxnSpPr>
          <p:cNvPr id="50190" name="AutoShape 14"/>
          <p:cNvCxnSpPr>
            <a:cxnSpLocks noChangeShapeType="1"/>
            <a:stCxn id="50191" idx="7"/>
            <a:endCxn id="50181" idx="3"/>
          </p:cNvCxnSpPr>
          <p:nvPr/>
        </p:nvCxnSpPr>
        <p:spPr bwMode="auto">
          <a:xfrm flipV="1">
            <a:off x="5562600" y="2992438"/>
            <a:ext cx="568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5237163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25</a:t>
            </a:r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5084763" y="3886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193" name="AutoShape 17"/>
          <p:cNvCxnSpPr>
            <a:cxnSpLocks noChangeShapeType="1"/>
            <a:stCxn id="50192" idx="0"/>
            <a:endCxn id="50191" idx="3"/>
          </p:cNvCxnSpPr>
          <p:nvPr/>
        </p:nvCxnSpPr>
        <p:spPr bwMode="auto">
          <a:xfrm flipV="1">
            <a:off x="5237163" y="3678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94" name="AutoShape 18"/>
          <p:cNvCxnSpPr>
            <a:cxnSpLocks noChangeShapeType="1"/>
            <a:stCxn id="50196" idx="0"/>
            <a:endCxn id="50191" idx="5"/>
          </p:cNvCxnSpPr>
          <p:nvPr/>
        </p:nvCxnSpPr>
        <p:spPr bwMode="auto">
          <a:xfrm flipH="1" flipV="1">
            <a:off x="5562600" y="36782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95" name="AutoShape 19"/>
          <p:cNvCxnSpPr>
            <a:cxnSpLocks noChangeShapeType="1"/>
            <a:stCxn id="50180" idx="7"/>
            <a:endCxn id="50189" idx="3"/>
          </p:cNvCxnSpPr>
          <p:nvPr/>
        </p:nvCxnSpPr>
        <p:spPr bwMode="auto">
          <a:xfrm flipV="1">
            <a:off x="3449638" y="2306638"/>
            <a:ext cx="1101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5541963" y="4038600"/>
            <a:ext cx="381000" cy="381000"/>
          </a:xfrm>
          <a:prstGeom prst="ellipse">
            <a:avLst/>
          </a:prstGeom>
          <a:solidFill>
            <a:schemeClr val="bg1">
              <a:alpha val="5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26</a:t>
            </a:r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>
            <a:off x="5389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198" name="AutoShape 22"/>
          <p:cNvCxnSpPr>
            <a:cxnSpLocks noChangeShapeType="1"/>
            <a:stCxn id="50197" idx="0"/>
            <a:endCxn id="50196" idx="3"/>
          </p:cNvCxnSpPr>
          <p:nvPr/>
        </p:nvCxnSpPr>
        <p:spPr bwMode="auto">
          <a:xfrm flipV="1">
            <a:off x="5541963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5770563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00" name="AutoShape 24"/>
          <p:cNvCxnSpPr>
            <a:cxnSpLocks noChangeShapeType="1"/>
            <a:stCxn id="50199" idx="0"/>
            <a:endCxn id="50196" idx="5"/>
          </p:cNvCxnSpPr>
          <p:nvPr/>
        </p:nvCxnSpPr>
        <p:spPr bwMode="auto">
          <a:xfrm flipH="1" flipV="1">
            <a:off x="58674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201" name="AutoShape 25"/>
          <p:cNvCxnSpPr>
            <a:cxnSpLocks noChangeShapeType="1"/>
            <a:stCxn id="50181" idx="1"/>
            <a:endCxn id="50189" idx="5"/>
          </p:cNvCxnSpPr>
          <p:nvPr/>
        </p:nvCxnSpPr>
        <p:spPr bwMode="auto">
          <a:xfrm flipH="1" flipV="1">
            <a:off x="4821238" y="2306638"/>
            <a:ext cx="1309687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2" name="AutoShape 26"/>
          <p:cNvSpPr>
            <a:spLocks noChangeArrowheads="1"/>
          </p:cNvSpPr>
          <p:nvPr/>
        </p:nvSpPr>
        <p:spPr bwMode="auto">
          <a:xfrm>
            <a:off x="3352800" y="3200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03" name="AutoShape 27"/>
          <p:cNvCxnSpPr>
            <a:cxnSpLocks noChangeShapeType="1"/>
            <a:stCxn id="50202" idx="0"/>
            <a:endCxn id="50180" idx="5"/>
          </p:cNvCxnSpPr>
          <p:nvPr/>
        </p:nvCxnSpPr>
        <p:spPr bwMode="auto">
          <a:xfrm flipH="1" flipV="1">
            <a:off x="3449638" y="2992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4" name="Oval 28"/>
          <p:cNvSpPr>
            <a:spLocks noChangeArrowheads="1"/>
          </p:cNvSpPr>
          <p:nvPr/>
        </p:nvSpPr>
        <p:spPr bwMode="auto">
          <a:xfrm>
            <a:off x="2362200" y="3352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50205" name="AutoShape 29"/>
          <p:cNvCxnSpPr>
            <a:cxnSpLocks noChangeShapeType="1"/>
            <a:stCxn id="50206" idx="7"/>
            <a:endCxn id="50204" idx="3"/>
          </p:cNvCxnSpPr>
          <p:nvPr/>
        </p:nvCxnSpPr>
        <p:spPr bwMode="auto">
          <a:xfrm flipV="1">
            <a:off x="2078038" y="36782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6" name="Oval 30"/>
          <p:cNvSpPr>
            <a:spLocks noChangeArrowheads="1"/>
          </p:cNvSpPr>
          <p:nvPr/>
        </p:nvSpPr>
        <p:spPr bwMode="auto">
          <a:xfrm>
            <a:off x="1752600" y="4038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50207" name="AutoShape 31"/>
          <p:cNvCxnSpPr>
            <a:cxnSpLocks noChangeShapeType="1"/>
            <a:stCxn id="50210" idx="7"/>
            <a:endCxn id="50206" idx="3"/>
          </p:cNvCxnSpPr>
          <p:nvPr/>
        </p:nvCxnSpPr>
        <p:spPr bwMode="auto">
          <a:xfrm flipV="1">
            <a:off x="1544638" y="4364038"/>
            <a:ext cx="263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19812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09" name="AutoShape 33"/>
          <p:cNvCxnSpPr>
            <a:cxnSpLocks noChangeShapeType="1"/>
            <a:stCxn id="50208" idx="0"/>
            <a:endCxn id="50206" idx="5"/>
          </p:cNvCxnSpPr>
          <p:nvPr/>
        </p:nvCxnSpPr>
        <p:spPr bwMode="auto">
          <a:xfrm flipH="1" flipV="1">
            <a:off x="2078038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10" name="Oval 34"/>
          <p:cNvSpPr>
            <a:spLocks noChangeArrowheads="1"/>
          </p:cNvSpPr>
          <p:nvPr/>
        </p:nvSpPr>
        <p:spPr bwMode="auto">
          <a:xfrm>
            <a:off x="1219200" y="4648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50211" name="AutoShape 35"/>
          <p:cNvCxnSpPr>
            <a:cxnSpLocks noChangeShapeType="1"/>
            <a:stCxn id="50214" idx="0"/>
            <a:endCxn id="50210" idx="5"/>
          </p:cNvCxnSpPr>
          <p:nvPr/>
        </p:nvCxnSpPr>
        <p:spPr bwMode="auto">
          <a:xfrm flipH="1" flipV="1">
            <a:off x="1544638" y="4973638"/>
            <a:ext cx="936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12" name="AutoShape 36"/>
          <p:cNvSpPr>
            <a:spLocks noChangeArrowheads="1"/>
          </p:cNvSpPr>
          <p:nvPr/>
        </p:nvSpPr>
        <p:spPr bwMode="auto">
          <a:xfrm>
            <a:off x="1066800" y="5181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13" name="AutoShape 37"/>
          <p:cNvCxnSpPr>
            <a:cxnSpLocks noChangeShapeType="1"/>
            <a:stCxn id="50212" idx="0"/>
            <a:endCxn id="50210" idx="3"/>
          </p:cNvCxnSpPr>
          <p:nvPr/>
        </p:nvCxnSpPr>
        <p:spPr bwMode="auto">
          <a:xfrm flipV="1">
            <a:off x="1219200" y="49736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14" name="Oval 38"/>
          <p:cNvSpPr>
            <a:spLocks noChangeArrowheads="1"/>
          </p:cNvSpPr>
          <p:nvPr/>
        </p:nvSpPr>
        <p:spPr bwMode="auto">
          <a:xfrm>
            <a:off x="1447800" y="5334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50215" name="AutoShape 39"/>
          <p:cNvSpPr>
            <a:spLocks noChangeArrowheads="1"/>
          </p:cNvSpPr>
          <p:nvPr/>
        </p:nvSpPr>
        <p:spPr bwMode="auto">
          <a:xfrm>
            <a:off x="1295400" y="5867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16" name="AutoShape 40"/>
          <p:cNvCxnSpPr>
            <a:cxnSpLocks noChangeShapeType="1"/>
            <a:stCxn id="50215" idx="0"/>
            <a:endCxn id="50214" idx="3"/>
          </p:cNvCxnSpPr>
          <p:nvPr/>
        </p:nvCxnSpPr>
        <p:spPr bwMode="auto">
          <a:xfrm flipV="1">
            <a:off x="1447800" y="5659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17" name="AutoShape 41"/>
          <p:cNvSpPr>
            <a:spLocks noChangeArrowheads="1"/>
          </p:cNvSpPr>
          <p:nvPr/>
        </p:nvSpPr>
        <p:spPr bwMode="auto">
          <a:xfrm>
            <a:off x="1676400" y="5867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18" name="AutoShape 42"/>
          <p:cNvCxnSpPr>
            <a:cxnSpLocks noChangeShapeType="1"/>
            <a:stCxn id="50217" idx="0"/>
            <a:endCxn id="50214" idx="5"/>
          </p:cNvCxnSpPr>
          <p:nvPr/>
        </p:nvCxnSpPr>
        <p:spPr bwMode="auto">
          <a:xfrm flipH="1" flipV="1">
            <a:off x="1773238" y="5659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219" name="AutoShape 43"/>
          <p:cNvCxnSpPr>
            <a:cxnSpLocks noChangeShapeType="1"/>
            <a:stCxn id="50220" idx="0"/>
            <a:endCxn id="50204" idx="5"/>
          </p:cNvCxnSpPr>
          <p:nvPr/>
        </p:nvCxnSpPr>
        <p:spPr bwMode="auto">
          <a:xfrm flipH="1" flipV="1">
            <a:off x="2687638" y="36782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2743200" y="4038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16</a:t>
            </a:r>
          </a:p>
        </p:txBody>
      </p:sp>
      <p:sp>
        <p:nvSpPr>
          <p:cNvPr id="50221" name="AutoShape 45"/>
          <p:cNvSpPr>
            <a:spLocks noChangeArrowheads="1"/>
          </p:cNvSpPr>
          <p:nvPr/>
        </p:nvSpPr>
        <p:spPr bwMode="auto">
          <a:xfrm>
            <a:off x="25908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22" name="AutoShape 46"/>
          <p:cNvCxnSpPr>
            <a:cxnSpLocks noChangeShapeType="1"/>
            <a:stCxn id="50221" idx="0"/>
            <a:endCxn id="50220" idx="3"/>
          </p:cNvCxnSpPr>
          <p:nvPr/>
        </p:nvCxnSpPr>
        <p:spPr bwMode="auto">
          <a:xfrm flipV="1">
            <a:off x="2743200" y="4364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23" name="AutoShape 47"/>
          <p:cNvSpPr>
            <a:spLocks noChangeArrowheads="1"/>
          </p:cNvSpPr>
          <p:nvPr/>
        </p:nvSpPr>
        <p:spPr bwMode="auto">
          <a:xfrm>
            <a:off x="2971800" y="4572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0224" name="AutoShape 48"/>
          <p:cNvCxnSpPr>
            <a:cxnSpLocks noChangeShapeType="1"/>
            <a:stCxn id="50223" idx="0"/>
            <a:endCxn id="50220" idx="5"/>
          </p:cNvCxnSpPr>
          <p:nvPr/>
        </p:nvCxnSpPr>
        <p:spPr bwMode="auto">
          <a:xfrm flipH="1" flipV="1">
            <a:off x="3068638" y="4364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49" name="4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6196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Η μεταφορά του κόμβου γίνεται με τη χρήση περιστροφών. 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7707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Τοποθετεί τον κόμβο με κλειδί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l-GR" dirty="0" smtClean="0"/>
              <a:t> </a:t>
            </a:r>
            <a:r>
              <a:rPr lang="el-GR" dirty="0"/>
              <a:t>στη θέση της ρίζας του δένδρου.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Διαμέριση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2971800" y="2514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51205" name="AutoShape 5"/>
          <p:cNvCxnSpPr>
            <a:cxnSpLocks noChangeShapeType="1"/>
            <a:stCxn id="51206" idx="7"/>
            <a:endCxn id="51204" idx="3"/>
          </p:cNvCxnSpPr>
          <p:nvPr/>
        </p:nvCxnSpPr>
        <p:spPr bwMode="auto">
          <a:xfrm flipV="1">
            <a:off x="2687638" y="28400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362200" y="3200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51207" name="AutoShape 7"/>
          <p:cNvCxnSpPr>
            <a:cxnSpLocks noChangeShapeType="1"/>
            <a:stCxn id="51210" idx="7"/>
            <a:endCxn id="51206" idx="3"/>
          </p:cNvCxnSpPr>
          <p:nvPr/>
        </p:nvCxnSpPr>
        <p:spPr bwMode="auto">
          <a:xfrm flipV="1">
            <a:off x="2154238" y="3525838"/>
            <a:ext cx="263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2590800" y="3733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09" name="AutoShape 9"/>
          <p:cNvCxnSpPr>
            <a:cxnSpLocks noChangeShapeType="1"/>
            <a:stCxn id="51208" idx="0"/>
            <a:endCxn id="51206" idx="5"/>
          </p:cNvCxnSpPr>
          <p:nvPr/>
        </p:nvCxnSpPr>
        <p:spPr bwMode="auto">
          <a:xfrm flipH="1" flipV="1">
            <a:off x="2687638" y="3525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1828800" y="3810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51211" name="AutoShape 11"/>
          <p:cNvCxnSpPr>
            <a:cxnSpLocks noChangeShapeType="1"/>
            <a:stCxn id="51214" idx="0"/>
            <a:endCxn id="51210" idx="5"/>
          </p:cNvCxnSpPr>
          <p:nvPr/>
        </p:nvCxnSpPr>
        <p:spPr bwMode="auto">
          <a:xfrm flipH="1" flipV="1">
            <a:off x="2154238" y="4135438"/>
            <a:ext cx="936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1676400" y="4343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13" name="AutoShape 13"/>
          <p:cNvCxnSpPr>
            <a:cxnSpLocks noChangeShapeType="1"/>
            <a:stCxn id="51212" idx="0"/>
            <a:endCxn id="51210" idx="3"/>
          </p:cNvCxnSpPr>
          <p:nvPr/>
        </p:nvCxnSpPr>
        <p:spPr bwMode="auto">
          <a:xfrm flipV="1">
            <a:off x="1828800" y="4135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2057400" y="4495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>
            <a:off x="1905000" y="5029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16" name="AutoShape 16"/>
          <p:cNvCxnSpPr>
            <a:cxnSpLocks noChangeShapeType="1"/>
            <a:stCxn id="51215" idx="0"/>
            <a:endCxn id="51214" idx="3"/>
          </p:cNvCxnSpPr>
          <p:nvPr/>
        </p:nvCxnSpPr>
        <p:spPr bwMode="auto">
          <a:xfrm flipV="1">
            <a:off x="2057400" y="4821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2286000" y="5029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18" name="AutoShape 18"/>
          <p:cNvCxnSpPr>
            <a:cxnSpLocks noChangeShapeType="1"/>
            <a:stCxn id="51217" idx="0"/>
            <a:endCxn id="51214" idx="5"/>
          </p:cNvCxnSpPr>
          <p:nvPr/>
        </p:nvCxnSpPr>
        <p:spPr bwMode="auto">
          <a:xfrm flipH="1" flipV="1">
            <a:off x="2382838" y="4821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5486400" y="3200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27</a:t>
            </a:r>
          </a:p>
        </p:txBody>
      </p:sp>
      <p:cxnSp>
        <p:nvCxnSpPr>
          <p:cNvPr id="51220" name="AutoShape 20"/>
          <p:cNvCxnSpPr>
            <a:cxnSpLocks noChangeShapeType="1"/>
            <a:stCxn id="51221" idx="0"/>
            <a:endCxn id="51204" idx="5"/>
          </p:cNvCxnSpPr>
          <p:nvPr/>
        </p:nvCxnSpPr>
        <p:spPr bwMode="auto">
          <a:xfrm flipH="1" flipV="1">
            <a:off x="3297238" y="28400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3352800" y="3200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16</a:t>
            </a:r>
          </a:p>
        </p:txBody>
      </p:sp>
      <p:cxnSp>
        <p:nvCxnSpPr>
          <p:cNvPr id="51222" name="AutoShape 22"/>
          <p:cNvCxnSpPr>
            <a:cxnSpLocks noChangeShapeType="1"/>
            <a:stCxn id="51223" idx="1"/>
            <a:endCxn id="51219" idx="5"/>
          </p:cNvCxnSpPr>
          <p:nvPr/>
        </p:nvCxnSpPr>
        <p:spPr bwMode="auto">
          <a:xfrm flipH="1" flipV="1">
            <a:off x="5811838" y="3525838"/>
            <a:ext cx="3397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23" name="Oval 23"/>
          <p:cNvSpPr>
            <a:spLocks noChangeArrowheads="1"/>
          </p:cNvSpPr>
          <p:nvPr/>
        </p:nvSpPr>
        <p:spPr bwMode="auto">
          <a:xfrm>
            <a:off x="6096000" y="3886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32</a:t>
            </a:r>
          </a:p>
        </p:txBody>
      </p:sp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5943600" y="4419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25" name="AutoShape 25"/>
          <p:cNvCxnSpPr>
            <a:cxnSpLocks noChangeShapeType="1"/>
            <a:stCxn id="51224" idx="0"/>
            <a:endCxn id="51223" idx="3"/>
          </p:cNvCxnSpPr>
          <p:nvPr/>
        </p:nvCxnSpPr>
        <p:spPr bwMode="auto">
          <a:xfrm flipV="1">
            <a:off x="6096000" y="42116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26" name="AutoShape 26"/>
          <p:cNvSpPr>
            <a:spLocks noChangeArrowheads="1"/>
          </p:cNvSpPr>
          <p:nvPr/>
        </p:nvSpPr>
        <p:spPr bwMode="auto">
          <a:xfrm>
            <a:off x="6324600" y="4419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27" name="AutoShape 27"/>
          <p:cNvCxnSpPr>
            <a:cxnSpLocks noChangeShapeType="1"/>
            <a:stCxn id="51226" idx="0"/>
            <a:endCxn id="51223" idx="5"/>
          </p:cNvCxnSpPr>
          <p:nvPr/>
        </p:nvCxnSpPr>
        <p:spPr bwMode="auto">
          <a:xfrm flipH="1" flipV="1">
            <a:off x="6421438" y="42116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28" name="Oval 28"/>
          <p:cNvSpPr>
            <a:spLocks noChangeArrowheads="1"/>
          </p:cNvSpPr>
          <p:nvPr/>
        </p:nvSpPr>
        <p:spPr bwMode="auto">
          <a:xfrm>
            <a:off x="4724400" y="2514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cxnSp>
        <p:nvCxnSpPr>
          <p:cNvPr id="51229" name="AutoShape 29"/>
          <p:cNvCxnSpPr>
            <a:cxnSpLocks noChangeShapeType="1"/>
            <a:stCxn id="51234" idx="7"/>
            <a:endCxn id="51219" idx="3"/>
          </p:cNvCxnSpPr>
          <p:nvPr/>
        </p:nvCxnSpPr>
        <p:spPr bwMode="auto">
          <a:xfrm flipV="1">
            <a:off x="5354638" y="3525838"/>
            <a:ext cx="187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200400" y="3733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31" name="AutoShape 31"/>
          <p:cNvCxnSpPr>
            <a:cxnSpLocks noChangeShapeType="1"/>
            <a:stCxn id="51230" idx="0"/>
            <a:endCxn id="51221" idx="3"/>
          </p:cNvCxnSpPr>
          <p:nvPr/>
        </p:nvCxnSpPr>
        <p:spPr bwMode="auto">
          <a:xfrm flipV="1">
            <a:off x="3352800" y="3525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3581400" y="3733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auto">
          <a:xfrm>
            <a:off x="3886200" y="18288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19</a:t>
            </a:r>
          </a:p>
        </p:txBody>
      </p:sp>
      <p:sp>
        <p:nvSpPr>
          <p:cNvPr id="51234" name="Oval 34"/>
          <p:cNvSpPr>
            <a:spLocks noChangeArrowheads="1"/>
          </p:cNvSpPr>
          <p:nvPr/>
        </p:nvSpPr>
        <p:spPr bwMode="auto">
          <a:xfrm>
            <a:off x="5029200" y="3886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25</a:t>
            </a:r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>
            <a:off x="4876800" y="4419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36" name="AutoShape 36"/>
          <p:cNvCxnSpPr>
            <a:cxnSpLocks noChangeShapeType="1"/>
            <a:stCxn id="51235" idx="0"/>
            <a:endCxn id="51234" idx="3"/>
          </p:cNvCxnSpPr>
          <p:nvPr/>
        </p:nvCxnSpPr>
        <p:spPr bwMode="auto">
          <a:xfrm flipV="1">
            <a:off x="5029200" y="42116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37" name="AutoShape 37"/>
          <p:cNvCxnSpPr>
            <a:cxnSpLocks noChangeShapeType="1"/>
            <a:stCxn id="51238" idx="0"/>
            <a:endCxn id="51234" idx="5"/>
          </p:cNvCxnSpPr>
          <p:nvPr/>
        </p:nvCxnSpPr>
        <p:spPr bwMode="auto">
          <a:xfrm flipH="1" flipV="1">
            <a:off x="5354638" y="4211638"/>
            <a:ext cx="169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5334000" y="4572000"/>
            <a:ext cx="381000" cy="381000"/>
          </a:xfrm>
          <a:prstGeom prst="ellipse">
            <a:avLst/>
          </a:prstGeom>
          <a:solidFill>
            <a:schemeClr val="bg1">
              <a:alpha val="5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26</a:t>
            </a:r>
          </a:p>
        </p:txBody>
      </p:sp>
      <p:sp>
        <p:nvSpPr>
          <p:cNvPr id="51239" name="AutoShape 39"/>
          <p:cNvSpPr>
            <a:spLocks noChangeArrowheads="1"/>
          </p:cNvSpPr>
          <p:nvPr/>
        </p:nvSpPr>
        <p:spPr bwMode="auto">
          <a:xfrm>
            <a:off x="5181600" y="5105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40" name="AutoShape 40"/>
          <p:cNvCxnSpPr>
            <a:cxnSpLocks noChangeShapeType="1"/>
            <a:stCxn id="51239" idx="0"/>
            <a:endCxn id="51238" idx="3"/>
          </p:cNvCxnSpPr>
          <p:nvPr/>
        </p:nvCxnSpPr>
        <p:spPr bwMode="auto">
          <a:xfrm flipV="1">
            <a:off x="5334000" y="4897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41" name="AutoShape 41"/>
          <p:cNvSpPr>
            <a:spLocks noChangeArrowheads="1"/>
          </p:cNvSpPr>
          <p:nvPr/>
        </p:nvSpPr>
        <p:spPr bwMode="auto">
          <a:xfrm>
            <a:off x="5562600" y="5105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42" name="AutoShape 42"/>
          <p:cNvCxnSpPr>
            <a:cxnSpLocks noChangeShapeType="1"/>
            <a:stCxn id="51241" idx="0"/>
            <a:endCxn id="51238" idx="5"/>
          </p:cNvCxnSpPr>
          <p:nvPr/>
        </p:nvCxnSpPr>
        <p:spPr bwMode="auto">
          <a:xfrm flipH="1" flipV="1">
            <a:off x="5659438" y="4897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43" name="AutoShape 43"/>
          <p:cNvCxnSpPr>
            <a:cxnSpLocks noChangeShapeType="1"/>
            <a:stCxn id="51219" idx="1"/>
            <a:endCxn id="51228" idx="5"/>
          </p:cNvCxnSpPr>
          <p:nvPr/>
        </p:nvCxnSpPr>
        <p:spPr bwMode="auto">
          <a:xfrm flipH="1" flipV="1">
            <a:off x="5049838" y="2840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44" name="AutoShape 44"/>
          <p:cNvCxnSpPr>
            <a:cxnSpLocks noChangeShapeType="1"/>
            <a:stCxn id="51232" idx="0"/>
            <a:endCxn id="51221" idx="5"/>
          </p:cNvCxnSpPr>
          <p:nvPr/>
        </p:nvCxnSpPr>
        <p:spPr bwMode="auto">
          <a:xfrm flipH="1" flipV="1">
            <a:off x="3678238" y="3525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45" name="AutoShape 45"/>
          <p:cNvCxnSpPr>
            <a:cxnSpLocks noChangeShapeType="1"/>
            <a:stCxn id="51204" idx="7"/>
            <a:endCxn id="51233" idx="3"/>
          </p:cNvCxnSpPr>
          <p:nvPr/>
        </p:nvCxnSpPr>
        <p:spPr bwMode="auto">
          <a:xfrm flipV="1">
            <a:off x="3297238" y="2154238"/>
            <a:ext cx="6445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246" name="AutoShape 46"/>
          <p:cNvSpPr>
            <a:spLocks noChangeArrowheads="1"/>
          </p:cNvSpPr>
          <p:nvPr/>
        </p:nvSpPr>
        <p:spPr bwMode="auto">
          <a:xfrm>
            <a:off x="4572000" y="3048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1247" name="AutoShape 47"/>
          <p:cNvCxnSpPr>
            <a:cxnSpLocks noChangeShapeType="1"/>
            <a:stCxn id="51246" idx="0"/>
            <a:endCxn id="51228" idx="3"/>
          </p:cNvCxnSpPr>
          <p:nvPr/>
        </p:nvCxnSpPr>
        <p:spPr bwMode="auto">
          <a:xfrm flipV="1">
            <a:off x="4724400" y="2840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48" name="AutoShape 48"/>
          <p:cNvCxnSpPr>
            <a:cxnSpLocks noChangeShapeType="1"/>
            <a:stCxn id="51228" idx="1"/>
            <a:endCxn id="51233" idx="5"/>
          </p:cNvCxnSpPr>
          <p:nvPr/>
        </p:nvCxnSpPr>
        <p:spPr bwMode="auto">
          <a:xfrm flipH="1" flipV="1">
            <a:off x="4211638" y="2154238"/>
            <a:ext cx="5683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49" name="48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7707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/>
              <a:t>Τοποθετεί τον κόμβο με κλειδί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l-GR" dirty="0" smtClean="0"/>
              <a:t> </a:t>
            </a:r>
            <a:r>
              <a:rPr lang="el-GR" dirty="0"/>
              <a:t>στη θέση της ρίζας του δένδρου.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6196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Η μεταφορά του κόμβου γίνεται με τη χρήση περιστροφών. </a:t>
            </a:r>
          </a:p>
        </p:txBody>
      </p:sp>
      <p:sp>
        <p:nvSpPr>
          <p:cNvPr id="52" name="51 - TextBox"/>
          <p:cNvSpPr txBox="1"/>
          <p:nvPr/>
        </p:nvSpPr>
        <p:spPr>
          <a:xfrm>
            <a:off x="381000" y="5562600"/>
            <a:ext cx="8610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l-GR" dirty="0" smtClean="0"/>
              <a:t>Χωρίζει το σύνολο των κλειδιών σε αυτά που είναι μικρότερα του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n-US" dirty="0" smtClean="0"/>
              <a:t> </a:t>
            </a:r>
            <a:r>
              <a:rPr lang="el-GR" dirty="0" smtClean="0"/>
              <a:t>και βρίσκονται στο αριστερό </a:t>
            </a:r>
            <a:r>
              <a:rPr lang="el-GR" dirty="0" err="1" smtClean="0"/>
              <a:t>υποδένδρο</a:t>
            </a:r>
            <a:r>
              <a:rPr lang="el-GR" dirty="0" smtClean="0"/>
              <a:t> και σε αυτά που είναι μεγαλύτερα του </a:t>
            </a:r>
            <a:r>
              <a:rPr lang="en-US" dirty="0" smtClean="0">
                <a:latin typeface="Lucida Console" pitchFamily="49" charset="0"/>
              </a:rPr>
              <a:t>k</a:t>
            </a:r>
            <a:r>
              <a:rPr lang="en-US" dirty="0" smtClean="0"/>
              <a:t> </a:t>
            </a:r>
            <a:r>
              <a:rPr lang="el-GR" dirty="0" smtClean="0"/>
              <a:t>και βρίσκονται στο δεξί </a:t>
            </a:r>
            <a:r>
              <a:rPr lang="el-GR" dirty="0" err="1" smtClean="0"/>
              <a:t>υποδένδρο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Τυχαιοποιημένα δένδρα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3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 useBgFill="1">
        <p:nvSpPr>
          <p:cNvPr id="7197" name="2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07975" y="1482753"/>
            <a:ext cx="67875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l-GR" dirty="0" smtClean="0"/>
              <a:t>Εκτελούμε </a:t>
            </a:r>
            <a:r>
              <a:rPr lang="el-GR" dirty="0"/>
              <a:t>τον αλγόριθμο εισαγωγής </a:t>
            </a:r>
            <a:r>
              <a:rPr lang="el-GR" dirty="0" smtClean="0"/>
              <a:t>στη ρίζα με πιθανότητα</a:t>
            </a:r>
            <a:endParaRPr lang="el-GR" dirty="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04800" y="2069068"/>
            <a:ext cx="86426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l-GR" dirty="0" smtClean="0"/>
              <a:t>Διαφορετικά εισάγουμε αναδρομικά το νέο στοιχείο στο κατάλληλο </a:t>
            </a:r>
            <a:r>
              <a:rPr lang="el-GR" dirty="0" err="1" smtClean="0"/>
              <a:t>υποδένδρο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2" name="31 - TextBox"/>
          <p:cNvSpPr txBox="1"/>
          <p:nvPr/>
        </p:nvSpPr>
        <p:spPr>
          <a:xfrm>
            <a:off x="356428" y="990600"/>
            <a:ext cx="596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Εισαγωγή ενός νέου στοιχείου </a:t>
            </a:r>
            <a:r>
              <a:rPr lang="en-US" dirty="0" smtClean="0"/>
              <a:t>x </a:t>
            </a:r>
            <a:r>
              <a:rPr lang="el-GR" dirty="0" smtClean="0"/>
              <a:t>σε δένδρο με Ν στοιχεία</a:t>
            </a:r>
            <a:endParaRPr lang="el-GR" dirty="0"/>
          </a:p>
        </p:txBody>
      </p:sp>
      <p:pic>
        <p:nvPicPr>
          <p:cNvPr id="36" name="35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62800" y="1419999"/>
            <a:ext cx="686208" cy="559641"/>
          </a:xfrm>
          <a:prstGeom prst="rect">
            <a:avLst/>
          </a:prstGeom>
          <a:noFill/>
          <a:ln/>
          <a:effectLst/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748474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dirty="0" smtClean="0"/>
              <a:t>Αν το </a:t>
            </a:r>
            <a:r>
              <a:rPr lang="en-US" dirty="0" smtClean="0"/>
              <a:t>x &lt; </a:t>
            </a:r>
            <a:r>
              <a:rPr lang="el-GR" dirty="0" smtClean="0"/>
              <a:t>κλειδί της ρίζας καλούμε αναδρομικά την εισαγωγή για το </a:t>
            </a:r>
          </a:p>
          <a:p>
            <a:pPr marL="457200" indent="-457200"/>
            <a:r>
              <a:rPr lang="el-GR" dirty="0" smtClean="0"/>
              <a:t>	αριστερό </a:t>
            </a:r>
            <a:r>
              <a:rPr lang="el-GR" dirty="0" err="1" smtClean="0"/>
              <a:t>υποδένδρο</a:t>
            </a:r>
            <a:endParaRPr lang="el-GR" dirty="0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62000" y="3153061"/>
            <a:ext cx="748474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dirty="0" smtClean="0"/>
              <a:t>Αν το </a:t>
            </a:r>
            <a:r>
              <a:rPr lang="en-US" dirty="0" smtClean="0"/>
              <a:t>x </a:t>
            </a:r>
            <a:r>
              <a:rPr lang="el-GR" dirty="0" smtClean="0"/>
              <a:t>&gt;</a:t>
            </a:r>
            <a:r>
              <a:rPr lang="en-US" dirty="0" smtClean="0"/>
              <a:t> </a:t>
            </a:r>
            <a:r>
              <a:rPr lang="el-GR" dirty="0" smtClean="0"/>
              <a:t>κλειδί της ρίζας καλούμε αναδρομικά την εισαγωγή για το </a:t>
            </a:r>
          </a:p>
          <a:p>
            <a:pPr marL="457200" indent="-457200"/>
            <a:r>
              <a:rPr lang="el-GR" dirty="0" smtClean="0"/>
              <a:t>	δεξιό </a:t>
            </a:r>
            <a:r>
              <a:rPr lang="el-GR" dirty="0" err="1" smtClean="0"/>
              <a:t>υποδένδρο</a:t>
            </a:r>
            <a:endParaRPr lang="el-GR" dirty="0"/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637857" y="3964900"/>
            <a:ext cx="7058343" cy="289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Console" pitchFamily="49" charset="0"/>
                <a:cs typeface="Courier New" pitchFamily="49" charset="0"/>
              </a:rPr>
              <a:t>Random rand = new Random(seed);</a:t>
            </a:r>
          </a:p>
          <a:p>
            <a:r>
              <a:rPr lang="en-US" sz="1400" dirty="0" smtClean="0">
                <a:latin typeface="Lucida Console" pitchFamily="49" charset="0"/>
                <a:cs typeface="Courier New" pitchFamily="49" charset="0"/>
              </a:rPr>
              <a:t>...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Node insert(Node x, Key k, Item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)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smtClean="0">
                <a:latin typeface="Lucida Console" pitchFamily="49" charset="0"/>
              </a:rPr>
              <a:t>{</a:t>
            </a:r>
            <a:r>
              <a:rPr lang="en-US" sz="1400" dirty="0">
                <a:latin typeface="Lucida Console" pitchFamily="49" charset="0"/>
              </a:rPr>
              <a:t>	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if (x==null) return new Node(k,i,1);</a:t>
            </a:r>
          </a:p>
          <a:p>
            <a:r>
              <a:rPr lang="en-US" sz="1400" dirty="0" smtClean="0">
                <a:latin typeface="Lucida Console" pitchFamily="49" charset="0"/>
              </a:rPr>
              <a:t>   if (</a:t>
            </a:r>
            <a:r>
              <a:rPr lang="en-US" sz="1400" dirty="0" err="1" smtClean="0">
                <a:latin typeface="Lucida Console" pitchFamily="49" charset="0"/>
                <a:cs typeface="Courier New" pitchFamily="49" charset="0"/>
              </a:rPr>
              <a:t>rand.nextInt</a:t>
            </a:r>
            <a:r>
              <a:rPr lang="en-US" sz="1400" dirty="0" smtClean="0">
                <a:latin typeface="Lucida Console" pitchFamily="49" charset="0"/>
                <a:cs typeface="Courier New" pitchFamily="49" charset="0"/>
              </a:rPr>
              <a:t>(x.N+1) == 0) return </a:t>
            </a:r>
            <a:r>
              <a:rPr lang="en-US" sz="1400" dirty="0" err="1" smtClean="0">
                <a:latin typeface="Lucida Console" pitchFamily="49" charset="0"/>
                <a:cs typeface="Courier New" pitchFamily="49" charset="0"/>
              </a:rPr>
              <a:t>insertIntoRoot</a:t>
            </a:r>
            <a:r>
              <a:rPr lang="en-US" sz="1400" dirty="0" smtClean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  <a:cs typeface="Courier New" pitchFamily="49" charset="0"/>
              </a:rPr>
              <a:t>x,k,i</a:t>
            </a:r>
            <a:r>
              <a:rPr lang="en-US" sz="1400" dirty="0" smtClean="0">
                <a:latin typeface="Lucida Console" pitchFamily="49" charset="0"/>
                <a:cs typeface="Courier New" pitchFamily="49" charset="0"/>
              </a:rPr>
              <a:t>);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c = </a:t>
            </a:r>
            <a:r>
              <a:rPr lang="en-US" sz="1400" dirty="0" err="1" smtClean="0">
                <a:latin typeface="Lucida Console" pitchFamily="49" charset="0"/>
              </a:rPr>
              <a:t>k.compareTo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x.key</a:t>
            </a:r>
            <a:r>
              <a:rPr lang="en-US" sz="1400" dirty="0" smtClean="0">
                <a:latin typeface="Lucida Console" pitchFamily="49" charset="0"/>
              </a:rPr>
              <a:t>);  </a:t>
            </a:r>
            <a:r>
              <a:rPr lang="el-G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σύγκριση με το κλειδί του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x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if      (c &lt; 0) </a:t>
            </a:r>
            <a:r>
              <a:rPr lang="en-US" sz="1400" dirty="0" err="1" smtClean="0">
                <a:latin typeface="Lucida Console" pitchFamily="49" charset="0"/>
              </a:rPr>
              <a:t>x.left</a:t>
            </a:r>
            <a:r>
              <a:rPr lang="en-US" sz="1400" dirty="0" smtClean="0">
                <a:latin typeface="Lucida Console" pitchFamily="49" charset="0"/>
              </a:rPr>
              <a:t>  = insert(</a:t>
            </a:r>
            <a:r>
              <a:rPr lang="en-US" sz="1400" dirty="0" err="1" smtClean="0">
                <a:latin typeface="Lucida Console" pitchFamily="49" charset="0"/>
              </a:rPr>
              <a:t>x.left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k,i</a:t>
            </a:r>
            <a:r>
              <a:rPr lang="en-US" sz="1400" dirty="0" smtClean="0">
                <a:latin typeface="Lucida Console" pitchFamily="49" charset="0"/>
              </a:rPr>
              <a:t>);</a:t>
            </a:r>
          </a:p>
          <a:p>
            <a:r>
              <a:rPr lang="en-US" sz="1400" dirty="0" smtClean="0">
                <a:latin typeface="Lucida Console" pitchFamily="49" charset="0"/>
              </a:rPr>
              <a:t>   else if (c &gt; 0) </a:t>
            </a:r>
            <a:r>
              <a:rPr lang="en-US" sz="1400" dirty="0" err="1" smtClean="0">
                <a:latin typeface="Lucida Console" pitchFamily="49" charset="0"/>
              </a:rPr>
              <a:t>x.right</a:t>
            </a:r>
            <a:r>
              <a:rPr lang="en-US" sz="1400" dirty="0" smtClean="0">
                <a:latin typeface="Lucida Console" pitchFamily="49" charset="0"/>
              </a:rPr>
              <a:t> = insert(</a:t>
            </a:r>
            <a:r>
              <a:rPr lang="en-US" sz="1400" dirty="0" err="1" smtClean="0">
                <a:latin typeface="Lucida Console" pitchFamily="49" charset="0"/>
              </a:rPr>
              <a:t>x.right,k,i</a:t>
            </a:r>
            <a:r>
              <a:rPr lang="en-US" sz="1400" dirty="0" smtClean="0">
                <a:latin typeface="Lucida Console" pitchFamily="49" charset="0"/>
              </a:rPr>
              <a:t>);</a:t>
            </a:r>
          </a:p>
          <a:p>
            <a:r>
              <a:rPr lang="en-US" sz="1400" dirty="0" smtClean="0">
                <a:latin typeface="Lucida Console" pitchFamily="49" charset="0"/>
              </a:rPr>
              <a:t>   else </a:t>
            </a:r>
            <a:r>
              <a:rPr lang="en-US" sz="1400" dirty="0" err="1" smtClean="0">
                <a:latin typeface="Lucida Console" pitchFamily="49" charset="0"/>
              </a:rPr>
              <a:t>x.item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;  </a:t>
            </a:r>
            <a:r>
              <a:rPr lang="el-G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το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</a:t>
            </a:r>
            <a:r>
              <a:rPr lang="el-G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αντικείμενο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</a:t>
            </a:r>
            <a:r>
              <a:rPr lang="el-G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έχει κλειδί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k==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x.key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ucida Console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x.N</a:t>
            </a:r>
            <a:r>
              <a:rPr lang="en-US" sz="1400" dirty="0" smtClean="0">
                <a:latin typeface="Lucida Console" pitchFamily="49" charset="0"/>
              </a:rPr>
              <a:t> = size(</a:t>
            </a:r>
            <a:r>
              <a:rPr lang="en-US" sz="1400" dirty="0" err="1" smtClean="0">
                <a:latin typeface="Lucida Console" pitchFamily="49" charset="0"/>
              </a:rPr>
              <a:t>x.left</a:t>
            </a:r>
            <a:r>
              <a:rPr lang="en-US" sz="1400" dirty="0" smtClean="0">
                <a:latin typeface="Lucida Console" pitchFamily="49" charset="0"/>
              </a:rPr>
              <a:t>) + size(</a:t>
            </a:r>
            <a:r>
              <a:rPr lang="en-US" sz="1400" dirty="0" err="1" smtClean="0">
                <a:latin typeface="Lucida Console" pitchFamily="49" charset="0"/>
              </a:rPr>
              <a:t>x.right</a:t>
            </a:r>
            <a:r>
              <a:rPr lang="en-US" sz="1400" dirty="0" smtClean="0">
                <a:latin typeface="Lucida Console" pitchFamily="49" charset="0"/>
              </a:rPr>
              <a:t>) + 1; return x;</a:t>
            </a:r>
            <a:r>
              <a:rPr lang="en-US" sz="1400" dirty="0">
                <a:latin typeface="Lucida Console" pitchFamily="49" charset="0"/>
              </a:rPr>
              <a:t>	</a:t>
            </a:r>
          </a:p>
          <a:p>
            <a:r>
              <a:rPr lang="en-US" sz="1400" dirty="0">
                <a:latin typeface="Lucida Console" pitchFamily="49" charset="0"/>
              </a:rPr>
              <a:t>}</a:t>
            </a:r>
          </a:p>
          <a:p>
            <a:endParaRPr lang="en-US" sz="1400" dirty="0">
              <a:latin typeface="Lucida Console" pitchFamily="49" charset="0"/>
            </a:endParaRPr>
          </a:p>
          <a:p>
            <a:r>
              <a:rPr lang="en-US" sz="1400" dirty="0">
                <a:latin typeface="Lucida Console" pitchFamily="49" charset="0"/>
              </a:rPr>
              <a:t>void </a:t>
            </a:r>
            <a:r>
              <a:rPr lang="en-US" sz="1400" dirty="0" smtClean="0">
                <a:latin typeface="Lucida Console" pitchFamily="49" charset="0"/>
              </a:rPr>
              <a:t>insert(Key k, Item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)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smtClean="0">
                <a:latin typeface="Lucida Console" pitchFamily="49" charset="0"/>
              </a:rPr>
              <a:t>{ root </a:t>
            </a:r>
            <a:r>
              <a:rPr lang="en-US" sz="1400" dirty="0">
                <a:latin typeface="Lucida Console" pitchFamily="49" charset="0"/>
              </a:rPr>
              <a:t>= </a:t>
            </a:r>
            <a:r>
              <a:rPr lang="en-US" sz="1400" dirty="0" smtClean="0">
                <a:latin typeface="Lucida Console" pitchFamily="49" charset="0"/>
              </a:rPr>
              <a:t>insert(</a:t>
            </a:r>
            <a:r>
              <a:rPr lang="en-US" sz="1400" dirty="0" err="1" smtClean="0">
                <a:latin typeface="Lucida Console" pitchFamily="49" charset="0"/>
              </a:rPr>
              <a:t>root,k,i</a:t>
            </a:r>
            <a:r>
              <a:rPr lang="en-US" sz="1400" dirty="0" smtClean="0">
                <a:latin typeface="Lucida Console" pitchFamily="49" charset="0"/>
              </a:rPr>
              <a:t>); </a:t>
            </a:r>
            <a:r>
              <a:rPr lang="en-US" sz="1400" dirty="0">
                <a:latin typeface="Lucida Console" pitchFamily="49" charset="0"/>
              </a:rPr>
              <a:t>}</a:t>
            </a:r>
            <a:endParaRPr lang="el-GR" sz="1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48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9" name="48 - Ομάδα"/>
          <p:cNvGrpSpPr/>
          <p:nvPr/>
        </p:nvGrpSpPr>
        <p:grpSpPr>
          <a:xfrm>
            <a:off x="4831080" y="3840480"/>
            <a:ext cx="4084320" cy="2560320"/>
            <a:chOff x="1219200" y="1676400"/>
            <a:chExt cx="5105400" cy="3200400"/>
          </a:xfrm>
        </p:grpSpPr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3124200" y="2286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51" name="AutoShape 6"/>
            <p:cNvCxnSpPr>
              <a:cxnSpLocks noChangeShapeType="1"/>
              <a:stCxn id="52" idx="7"/>
              <a:endCxn id="50" idx="3"/>
            </p:cNvCxnSpPr>
            <p:nvPr/>
          </p:nvCxnSpPr>
          <p:spPr bwMode="auto">
            <a:xfrm flipV="1">
              <a:off x="2687638" y="26114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>
              <a:off x="23622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53" name="AutoShape 8"/>
            <p:cNvCxnSpPr>
              <a:cxnSpLocks noChangeShapeType="1"/>
              <a:stCxn id="56" idx="7"/>
              <a:endCxn id="52" idx="3"/>
            </p:cNvCxnSpPr>
            <p:nvPr/>
          </p:nvCxnSpPr>
          <p:spPr bwMode="auto">
            <a:xfrm flipV="1">
              <a:off x="2154238" y="3297238"/>
              <a:ext cx="263525" cy="263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4" name="AutoShape 9"/>
            <p:cNvSpPr>
              <a:spLocks noChangeArrowheads="1"/>
            </p:cNvSpPr>
            <p:nvPr/>
          </p:nvSpPr>
          <p:spPr bwMode="auto">
            <a:xfrm>
              <a:off x="25908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55" name="AutoShape 10"/>
            <p:cNvCxnSpPr>
              <a:cxnSpLocks noChangeShapeType="1"/>
              <a:stCxn id="54" idx="0"/>
              <a:endCxn id="52" idx="5"/>
            </p:cNvCxnSpPr>
            <p:nvPr/>
          </p:nvCxnSpPr>
          <p:spPr bwMode="auto">
            <a:xfrm flipH="1" flipV="1">
              <a:off x="2687638" y="3297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" name="Oval 11"/>
            <p:cNvSpPr>
              <a:spLocks noChangeArrowheads="1"/>
            </p:cNvSpPr>
            <p:nvPr/>
          </p:nvSpPr>
          <p:spPr bwMode="auto">
            <a:xfrm>
              <a:off x="1828800" y="3505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57" name="AutoShape 12"/>
            <p:cNvCxnSpPr>
              <a:cxnSpLocks noChangeShapeType="1"/>
              <a:stCxn id="59" idx="0"/>
              <a:endCxn id="56" idx="3"/>
            </p:cNvCxnSpPr>
            <p:nvPr/>
          </p:nvCxnSpPr>
          <p:spPr bwMode="auto">
            <a:xfrm flipV="1">
              <a:off x="1562100" y="3830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" name="AutoShape 13"/>
            <p:cNvCxnSpPr>
              <a:cxnSpLocks noChangeShapeType="1"/>
              <a:stCxn id="64" idx="0"/>
              <a:endCxn id="56" idx="5"/>
            </p:cNvCxnSpPr>
            <p:nvPr/>
          </p:nvCxnSpPr>
          <p:spPr bwMode="auto">
            <a:xfrm flipH="1" flipV="1">
              <a:off x="2154238" y="3830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" name="Oval 14"/>
            <p:cNvSpPr>
              <a:spLocks noChangeArrowheads="1"/>
            </p:cNvSpPr>
            <p:nvPr/>
          </p:nvSpPr>
          <p:spPr bwMode="auto">
            <a:xfrm>
              <a:off x="13716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60" name="AutoShape 15"/>
            <p:cNvSpPr>
              <a:spLocks noChangeArrowheads="1"/>
            </p:cNvSpPr>
            <p:nvPr/>
          </p:nvSpPr>
          <p:spPr bwMode="auto">
            <a:xfrm>
              <a:off x="12192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61" name="AutoShape 16"/>
            <p:cNvCxnSpPr>
              <a:cxnSpLocks noChangeShapeType="1"/>
              <a:stCxn id="60" idx="0"/>
              <a:endCxn id="59" idx="3"/>
            </p:cNvCxnSpPr>
            <p:nvPr/>
          </p:nvCxnSpPr>
          <p:spPr bwMode="auto">
            <a:xfrm flipV="1">
              <a:off x="13716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" name="AutoShape 17"/>
            <p:cNvSpPr>
              <a:spLocks noChangeArrowheads="1"/>
            </p:cNvSpPr>
            <p:nvPr/>
          </p:nvSpPr>
          <p:spPr bwMode="auto">
            <a:xfrm>
              <a:off x="16002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63" name="AutoShape 18"/>
            <p:cNvCxnSpPr>
              <a:cxnSpLocks noChangeShapeType="1"/>
              <a:stCxn id="62" idx="0"/>
              <a:endCxn id="59" idx="5"/>
            </p:cNvCxnSpPr>
            <p:nvPr/>
          </p:nvCxnSpPr>
          <p:spPr bwMode="auto">
            <a:xfrm flipH="1" flipV="1">
              <a:off x="16970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" name="Oval 19"/>
            <p:cNvSpPr>
              <a:spLocks noChangeArrowheads="1"/>
            </p:cNvSpPr>
            <p:nvPr/>
          </p:nvSpPr>
          <p:spPr bwMode="auto">
            <a:xfrm>
              <a:off x="22098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65" name="AutoShape 20"/>
            <p:cNvSpPr>
              <a:spLocks noChangeArrowheads="1"/>
            </p:cNvSpPr>
            <p:nvPr/>
          </p:nvSpPr>
          <p:spPr bwMode="auto">
            <a:xfrm>
              <a:off x="20574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66" name="AutoShape 21"/>
            <p:cNvCxnSpPr>
              <a:cxnSpLocks noChangeShapeType="1"/>
              <a:stCxn id="65" idx="0"/>
              <a:endCxn id="64" idx="3"/>
            </p:cNvCxnSpPr>
            <p:nvPr/>
          </p:nvCxnSpPr>
          <p:spPr bwMode="auto">
            <a:xfrm flipV="1">
              <a:off x="22098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7" name="AutoShape 22"/>
            <p:cNvSpPr>
              <a:spLocks noChangeArrowheads="1"/>
            </p:cNvSpPr>
            <p:nvPr/>
          </p:nvSpPr>
          <p:spPr bwMode="auto">
            <a:xfrm>
              <a:off x="24384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68" name="AutoShape 23"/>
            <p:cNvCxnSpPr>
              <a:cxnSpLocks noChangeShapeType="1"/>
              <a:stCxn id="67" idx="0"/>
              <a:endCxn id="64" idx="5"/>
            </p:cNvCxnSpPr>
            <p:nvPr/>
          </p:nvCxnSpPr>
          <p:spPr bwMode="auto">
            <a:xfrm flipH="1" flipV="1">
              <a:off x="25352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9" name="Oval 24"/>
            <p:cNvSpPr>
              <a:spLocks noChangeArrowheads="1"/>
            </p:cNvSpPr>
            <p:nvPr/>
          </p:nvSpPr>
          <p:spPr bwMode="auto">
            <a:xfrm>
              <a:off x="5334000" y="2286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sp>
          <p:nvSpPr>
            <p:cNvPr id="70" name="Oval 26"/>
            <p:cNvSpPr>
              <a:spLocks noChangeArrowheads="1"/>
            </p:cNvSpPr>
            <p:nvPr/>
          </p:nvSpPr>
          <p:spPr bwMode="auto">
            <a:xfrm>
              <a:off x="44196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14</a:t>
              </a:r>
            </a:p>
          </p:txBody>
        </p:sp>
        <p:cxnSp>
          <p:nvCxnSpPr>
            <p:cNvPr id="71" name="AutoShape 27"/>
            <p:cNvCxnSpPr>
              <a:cxnSpLocks noChangeShapeType="1"/>
              <a:stCxn id="90" idx="1"/>
              <a:endCxn id="50" idx="5"/>
            </p:cNvCxnSpPr>
            <p:nvPr/>
          </p:nvCxnSpPr>
          <p:spPr bwMode="auto">
            <a:xfrm flipH="1" flipV="1">
              <a:off x="3449638" y="2611438"/>
              <a:ext cx="2635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" name="AutoShape 28"/>
            <p:cNvCxnSpPr>
              <a:cxnSpLocks noChangeShapeType="1"/>
              <a:stCxn id="80" idx="7"/>
              <a:endCxn id="69" idx="3"/>
            </p:cNvCxnSpPr>
            <p:nvPr/>
          </p:nvCxnSpPr>
          <p:spPr bwMode="auto">
            <a:xfrm flipV="1">
              <a:off x="5202238" y="2611438"/>
              <a:ext cx="1873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3" name="Oval 29"/>
            <p:cNvSpPr>
              <a:spLocks noChangeArrowheads="1"/>
            </p:cNvSpPr>
            <p:nvPr/>
          </p:nvSpPr>
          <p:spPr bwMode="auto">
            <a:xfrm>
              <a:off x="4038600" y="3657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cxnSp>
          <p:nvCxnSpPr>
            <p:cNvPr id="74" name="AutoShape 30"/>
            <p:cNvCxnSpPr>
              <a:cxnSpLocks noChangeShapeType="1"/>
              <a:stCxn id="75" idx="1"/>
              <a:endCxn id="69" idx="5"/>
            </p:cNvCxnSpPr>
            <p:nvPr/>
          </p:nvCxnSpPr>
          <p:spPr bwMode="auto">
            <a:xfrm flipH="1" flipV="1">
              <a:off x="5659438" y="2611438"/>
              <a:ext cx="1873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5" name="Oval 31"/>
            <p:cNvSpPr>
              <a:spLocks noChangeArrowheads="1"/>
            </p:cNvSpPr>
            <p:nvPr/>
          </p:nvSpPr>
          <p:spPr bwMode="auto">
            <a:xfrm>
              <a:off x="57912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76" name="AutoShape 32"/>
            <p:cNvSpPr>
              <a:spLocks noChangeArrowheads="1"/>
            </p:cNvSpPr>
            <p:nvPr/>
          </p:nvSpPr>
          <p:spPr bwMode="auto">
            <a:xfrm>
              <a:off x="56388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77" name="AutoShape 33"/>
            <p:cNvCxnSpPr>
              <a:cxnSpLocks noChangeShapeType="1"/>
              <a:stCxn id="76" idx="0"/>
              <a:endCxn id="75" idx="3"/>
            </p:cNvCxnSpPr>
            <p:nvPr/>
          </p:nvCxnSpPr>
          <p:spPr bwMode="auto">
            <a:xfrm flipV="1">
              <a:off x="5791200" y="3297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" name="AutoShape 34"/>
            <p:cNvSpPr>
              <a:spLocks noChangeArrowheads="1"/>
            </p:cNvSpPr>
            <p:nvPr/>
          </p:nvSpPr>
          <p:spPr bwMode="auto">
            <a:xfrm>
              <a:off x="60198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79" name="AutoShape 35"/>
            <p:cNvCxnSpPr>
              <a:cxnSpLocks noChangeShapeType="1"/>
              <a:stCxn id="78" idx="0"/>
              <a:endCxn id="75" idx="5"/>
            </p:cNvCxnSpPr>
            <p:nvPr/>
          </p:nvCxnSpPr>
          <p:spPr bwMode="auto">
            <a:xfrm flipH="1" flipV="1">
              <a:off x="6116638" y="3297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0" name="Oval 37"/>
            <p:cNvSpPr>
              <a:spLocks noChangeArrowheads="1"/>
            </p:cNvSpPr>
            <p:nvPr/>
          </p:nvSpPr>
          <p:spPr bwMode="auto">
            <a:xfrm>
              <a:off x="48768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15</a:t>
              </a:r>
            </a:p>
          </p:txBody>
        </p:sp>
        <p:sp>
          <p:nvSpPr>
            <p:cNvPr id="81" name="AutoShape 38"/>
            <p:cNvSpPr>
              <a:spLocks noChangeArrowheads="1"/>
            </p:cNvSpPr>
            <p:nvPr/>
          </p:nvSpPr>
          <p:spPr bwMode="auto">
            <a:xfrm>
              <a:off x="47244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82" name="AutoShape 39"/>
            <p:cNvCxnSpPr>
              <a:cxnSpLocks noChangeShapeType="1"/>
              <a:stCxn id="81" idx="0"/>
              <a:endCxn id="80" idx="3"/>
            </p:cNvCxnSpPr>
            <p:nvPr/>
          </p:nvCxnSpPr>
          <p:spPr bwMode="auto">
            <a:xfrm flipV="1">
              <a:off x="4876800" y="3297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3" name="AutoShape 40"/>
            <p:cNvSpPr>
              <a:spLocks noChangeArrowheads="1"/>
            </p:cNvSpPr>
            <p:nvPr/>
          </p:nvSpPr>
          <p:spPr bwMode="auto">
            <a:xfrm>
              <a:off x="51054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84" name="AutoShape 41"/>
            <p:cNvCxnSpPr>
              <a:cxnSpLocks noChangeShapeType="1"/>
              <a:stCxn id="83" idx="0"/>
              <a:endCxn id="80" idx="5"/>
            </p:cNvCxnSpPr>
            <p:nvPr/>
          </p:nvCxnSpPr>
          <p:spPr bwMode="auto">
            <a:xfrm flipH="1" flipV="1">
              <a:off x="5202238" y="3297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5" name="AutoShape 43"/>
            <p:cNvSpPr>
              <a:spLocks noChangeArrowheads="1"/>
            </p:cNvSpPr>
            <p:nvPr/>
          </p:nvSpPr>
          <p:spPr bwMode="auto">
            <a:xfrm>
              <a:off x="3886200" y="4191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86" name="AutoShape 44"/>
            <p:cNvCxnSpPr>
              <a:cxnSpLocks noChangeShapeType="1"/>
              <a:stCxn id="85" idx="0"/>
              <a:endCxn id="73" idx="3"/>
            </p:cNvCxnSpPr>
            <p:nvPr/>
          </p:nvCxnSpPr>
          <p:spPr bwMode="auto">
            <a:xfrm flipV="1">
              <a:off x="4038600" y="39830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7" name="AutoShape 45"/>
            <p:cNvSpPr>
              <a:spLocks noChangeArrowheads="1"/>
            </p:cNvSpPr>
            <p:nvPr/>
          </p:nvSpPr>
          <p:spPr bwMode="auto">
            <a:xfrm>
              <a:off x="4267200" y="4191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88" name="AutoShape 46"/>
            <p:cNvCxnSpPr>
              <a:cxnSpLocks noChangeShapeType="1"/>
              <a:stCxn id="87" idx="0"/>
              <a:endCxn id="73" idx="5"/>
            </p:cNvCxnSpPr>
            <p:nvPr/>
          </p:nvCxnSpPr>
          <p:spPr bwMode="auto">
            <a:xfrm flipH="1" flipV="1">
              <a:off x="4364038" y="3983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9" name="AutoShape 47"/>
            <p:cNvCxnSpPr>
              <a:cxnSpLocks noChangeShapeType="1"/>
              <a:stCxn id="73" idx="1"/>
              <a:endCxn id="90" idx="5"/>
            </p:cNvCxnSpPr>
            <p:nvPr/>
          </p:nvCxnSpPr>
          <p:spPr bwMode="auto">
            <a:xfrm flipH="1" flipV="1">
              <a:off x="3983038" y="3297238"/>
              <a:ext cx="111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0" name="Oval 48"/>
            <p:cNvSpPr>
              <a:spLocks noChangeArrowheads="1"/>
            </p:cNvSpPr>
            <p:nvPr/>
          </p:nvSpPr>
          <p:spPr bwMode="auto">
            <a:xfrm>
              <a:off x="36576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91" name="AutoShape 49"/>
            <p:cNvSpPr>
              <a:spLocks noChangeArrowheads="1"/>
            </p:cNvSpPr>
            <p:nvPr/>
          </p:nvSpPr>
          <p:spPr bwMode="auto">
            <a:xfrm>
              <a:off x="35052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92" name="AutoShape 50"/>
            <p:cNvCxnSpPr>
              <a:cxnSpLocks noChangeShapeType="1"/>
              <a:stCxn id="91" idx="0"/>
              <a:endCxn id="90" idx="3"/>
            </p:cNvCxnSpPr>
            <p:nvPr/>
          </p:nvCxnSpPr>
          <p:spPr bwMode="auto">
            <a:xfrm flipV="1">
              <a:off x="3657600" y="3297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3" name="AutoShape 51"/>
            <p:cNvCxnSpPr>
              <a:cxnSpLocks noChangeShapeType="1"/>
              <a:stCxn id="69" idx="1"/>
              <a:endCxn id="70" idx="5"/>
            </p:cNvCxnSpPr>
            <p:nvPr/>
          </p:nvCxnSpPr>
          <p:spPr bwMode="auto">
            <a:xfrm flipH="1" flipV="1">
              <a:off x="4745038" y="2001838"/>
              <a:ext cx="644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4" name="AutoShape 52"/>
            <p:cNvCxnSpPr>
              <a:cxnSpLocks noChangeShapeType="1"/>
              <a:stCxn id="50" idx="7"/>
              <a:endCxn id="70" idx="3"/>
            </p:cNvCxnSpPr>
            <p:nvPr/>
          </p:nvCxnSpPr>
          <p:spPr bwMode="auto">
            <a:xfrm flipV="1">
              <a:off x="3449638" y="2001838"/>
              <a:ext cx="1025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91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1/11</a:t>
            </a:r>
            <a:endParaRPr lang="el-GR" sz="1600" dirty="0"/>
          </a:p>
        </p:txBody>
      </p:sp>
      <p:sp>
        <p:nvSpPr>
          <p:cNvPr id="98" name="97 - Βέλος προς τα κάτω"/>
          <p:cNvSpPr/>
          <p:nvPr/>
        </p:nvSpPr>
        <p:spPr bwMode="auto">
          <a:xfrm>
            <a:off x="1981200" y="1600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98 - Βέλος προς τα κάτω"/>
          <p:cNvSpPr/>
          <p:nvPr/>
        </p:nvSpPr>
        <p:spPr bwMode="auto">
          <a:xfrm>
            <a:off x="7391400" y="3505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262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διαφορετικά</a:t>
            </a:r>
            <a:endParaRPr lang="el-GR" sz="1600" dirty="0"/>
          </a:p>
        </p:txBody>
      </p:sp>
      <p:grpSp>
        <p:nvGrpSpPr>
          <p:cNvPr id="97" name="47 - Ομάδα"/>
          <p:cNvGrpSpPr/>
          <p:nvPr/>
        </p:nvGrpSpPr>
        <p:grpSpPr>
          <a:xfrm>
            <a:off x="4556760" y="4114800"/>
            <a:ext cx="4511040" cy="2560320"/>
            <a:chOff x="1752600" y="1676400"/>
            <a:chExt cx="5638800" cy="3200400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99" name="AutoShape 6"/>
            <p:cNvCxnSpPr>
              <a:cxnSpLocks noChangeShapeType="1"/>
              <a:stCxn id="101" idx="7"/>
              <a:endCxn id="98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AutoShape 7"/>
            <p:cNvCxnSpPr>
              <a:cxnSpLocks noChangeShapeType="1"/>
              <a:stCxn id="118" idx="1"/>
              <a:endCxn id="98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102" name="AutoShape 9"/>
            <p:cNvCxnSpPr>
              <a:cxnSpLocks noChangeShapeType="1"/>
              <a:stCxn id="105" idx="7"/>
              <a:endCxn id="101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04" name="AutoShape 11"/>
            <p:cNvCxnSpPr>
              <a:cxnSpLocks noChangeShapeType="1"/>
              <a:stCxn id="103" idx="0"/>
              <a:endCxn id="101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5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106" name="AutoShape 13"/>
            <p:cNvCxnSpPr>
              <a:cxnSpLocks noChangeShapeType="1"/>
              <a:stCxn id="108" idx="0"/>
              <a:endCxn id="105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" name="AutoShape 14"/>
            <p:cNvCxnSpPr>
              <a:cxnSpLocks noChangeShapeType="1"/>
              <a:stCxn id="113" idx="0"/>
              <a:endCxn id="105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8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109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0" name="AutoShape 17"/>
            <p:cNvCxnSpPr>
              <a:cxnSpLocks noChangeShapeType="1"/>
              <a:stCxn id="109" idx="0"/>
              <a:endCxn id="108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2" name="AutoShape 19"/>
            <p:cNvCxnSpPr>
              <a:cxnSpLocks noChangeShapeType="1"/>
              <a:stCxn id="111" idx="0"/>
              <a:endCxn id="108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114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5" name="AutoShape 22"/>
            <p:cNvCxnSpPr>
              <a:cxnSpLocks noChangeShapeType="1"/>
              <a:stCxn id="114" idx="0"/>
              <a:endCxn id="113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6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7" name="AutoShape 24"/>
            <p:cNvCxnSpPr>
              <a:cxnSpLocks noChangeShapeType="1"/>
              <a:stCxn id="116" idx="0"/>
              <a:endCxn id="113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8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119" name="AutoShape 26"/>
            <p:cNvCxnSpPr>
              <a:cxnSpLocks noChangeShapeType="1"/>
              <a:stCxn id="120" idx="7"/>
              <a:endCxn id="118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0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21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2" name="AutoShape 29"/>
            <p:cNvCxnSpPr>
              <a:cxnSpLocks noChangeShapeType="1"/>
              <a:stCxn id="121" idx="0"/>
              <a:endCxn id="120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30"/>
            <p:cNvCxnSpPr>
              <a:cxnSpLocks noChangeShapeType="1"/>
              <a:stCxn id="124" idx="1"/>
              <a:endCxn id="120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4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6" name="AutoShape 33"/>
            <p:cNvCxnSpPr>
              <a:cxnSpLocks noChangeShapeType="1"/>
              <a:stCxn id="125" idx="0"/>
              <a:endCxn id="124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34"/>
            <p:cNvCxnSpPr>
              <a:cxnSpLocks noChangeShapeType="1"/>
              <a:stCxn id="128" idx="1"/>
              <a:endCxn id="124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0" name="AutoShape 37"/>
            <p:cNvCxnSpPr>
              <a:cxnSpLocks noChangeShapeType="1"/>
              <a:stCxn id="129" idx="0"/>
              <a:endCxn id="128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2" name="AutoShape 39"/>
            <p:cNvCxnSpPr>
              <a:cxnSpLocks noChangeShapeType="1"/>
              <a:stCxn id="131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40"/>
            <p:cNvCxnSpPr>
              <a:cxnSpLocks noChangeShapeType="1"/>
              <a:stCxn id="134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35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6" name="AutoShape 43"/>
            <p:cNvCxnSpPr>
              <a:cxnSpLocks noChangeShapeType="1"/>
              <a:stCxn id="135" idx="0"/>
              <a:endCxn id="134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7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8" name="AutoShape 45"/>
            <p:cNvCxnSpPr>
              <a:cxnSpLocks noChangeShapeType="1"/>
              <a:stCxn id="137" idx="0"/>
              <a:endCxn id="134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39" name="138 - Βέλος προς τα κάτω"/>
          <p:cNvSpPr/>
          <p:nvPr/>
        </p:nvSpPr>
        <p:spPr bwMode="auto">
          <a:xfrm>
            <a:off x="1981200" y="1600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8077200" y="41148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3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842" name="Text Box 27"/>
          <p:cNvSpPr txBox="1">
            <a:spLocks noChangeArrowheads="1"/>
          </p:cNvSpPr>
          <p:nvPr/>
        </p:nvSpPr>
        <p:spPr bwMode="auto">
          <a:xfrm>
            <a:off x="5768385" y="4343400"/>
            <a:ext cx="3270447" cy="1815882"/>
          </a:xfrm>
          <a:prstGeom prst="rect">
            <a:avLst/>
          </a:prstGeom>
          <a:solidFill>
            <a:srgbClr val="FF6600">
              <a:alpha val="16862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Lucida Console" pitchFamily="49" charset="0"/>
              </a:rPr>
              <a:t>Node </a:t>
            </a:r>
            <a:r>
              <a:rPr lang="en-US" sz="1600" dirty="0" err="1" smtClean="0">
                <a:latin typeface="Lucida Console" pitchFamily="49" charset="0"/>
              </a:rPr>
              <a:t>rotateRight</a:t>
            </a:r>
            <a:r>
              <a:rPr lang="en-US" sz="1600" dirty="0" smtClean="0">
                <a:latin typeface="Lucida Console" pitchFamily="49" charset="0"/>
              </a:rPr>
              <a:t>(Node </a:t>
            </a:r>
            <a:r>
              <a:rPr lang="en-US" sz="1600" dirty="0">
                <a:latin typeface="Lucida Console" pitchFamily="49" charset="0"/>
              </a:rPr>
              <a:t>y)</a:t>
            </a:r>
          </a:p>
          <a:p>
            <a:r>
              <a:rPr lang="en-US" sz="1600" dirty="0">
                <a:latin typeface="Lucida Console" pitchFamily="49" charset="0"/>
              </a:rPr>
              <a:t>{</a:t>
            </a: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smtClean="0">
                <a:latin typeface="Lucida Console" pitchFamily="49" charset="0"/>
              </a:rPr>
              <a:t>Node </a:t>
            </a:r>
            <a:r>
              <a:rPr lang="en-US" sz="1600" dirty="0">
                <a:latin typeface="Lucida Console" pitchFamily="49" charset="0"/>
              </a:rPr>
              <a:t>x = </a:t>
            </a:r>
            <a:r>
              <a:rPr lang="en-US" sz="1600" dirty="0" err="1" smtClean="0">
                <a:latin typeface="Lucida Console" pitchFamily="49" charset="0"/>
              </a:rPr>
              <a:t>y.left</a:t>
            </a:r>
            <a:r>
              <a:rPr lang="en-US" sz="1600" dirty="0" smtClean="0">
                <a:latin typeface="Lucida Console" pitchFamily="49" charset="0"/>
              </a:rPr>
              <a:t>;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err="1" smtClean="0">
                <a:latin typeface="Lucida Console" pitchFamily="49" charset="0"/>
              </a:rPr>
              <a:t>y.left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x.right</a:t>
            </a:r>
            <a:r>
              <a:rPr lang="en-US" sz="1600" dirty="0" smtClean="0">
                <a:latin typeface="Lucida Console" pitchFamily="49" charset="0"/>
              </a:rPr>
              <a:t>;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err="1" smtClean="0">
                <a:latin typeface="Lucida Console" pitchFamily="49" charset="0"/>
              </a:rPr>
              <a:t>x.right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>
                <a:latin typeface="Lucida Console" pitchFamily="49" charset="0"/>
              </a:rPr>
              <a:t>= y;</a:t>
            </a:r>
          </a:p>
          <a:p>
            <a:r>
              <a:rPr lang="en-US" sz="1600" dirty="0">
                <a:latin typeface="Lucida Console" pitchFamily="49" charset="0"/>
              </a:rPr>
              <a:t>     return x;</a:t>
            </a:r>
          </a:p>
          <a:p>
            <a:r>
              <a:rPr lang="en-US" sz="1600" dirty="0">
                <a:latin typeface="Lucida Console" pitchFamily="49" charset="0"/>
              </a:rPr>
              <a:t>}</a:t>
            </a:r>
            <a:endParaRPr lang="el-GR" sz="1600" dirty="0">
              <a:latin typeface="Lucida Console" pitchFamily="49" charset="0"/>
            </a:endParaRPr>
          </a:p>
        </p:txBody>
      </p:sp>
      <p:sp>
        <p:nvSpPr>
          <p:cNvPr id="35843" name="Text Box 28"/>
          <p:cNvSpPr txBox="1">
            <a:spLocks noChangeArrowheads="1"/>
          </p:cNvSpPr>
          <p:nvPr/>
        </p:nvSpPr>
        <p:spPr bwMode="auto">
          <a:xfrm>
            <a:off x="160338" y="4343400"/>
            <a:ext cx="3023585" cy="1815882"/>
          </a:xfrm>
          <a:prstGeom prst="rect">
            <a:avLst/>
          </a:prstGeom>
          <a:solidFill>
            <a:srgbClr val="FFCC00">
              <a:alpha val="1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Lucida Console" pitchFamily="49" charset="0"/>
              </a:rPr>
              <a:t>Node </a:t>
            </a:r>
            <a:r>
              <a:rPr lang="en-US" sz="1600" dirty="0" err="1" smtClean="0">
                <a:latin typeface="Lucida Console" pitchFamily="49" charset="0"/>
              </a:rPr>
              <a:t>rotateLeft</a:t>
            </a:r>
            <a:r>
              <a:rPr lang="en-US" sz="1600" dirty="0" smtClean="0">
                <a:latin typeface="Lucida Console" pitchFamily="49" charset="0"/>
              </a:rPr>
              <a:t>(Node </a:t>
            </a:r>
            <a:r>
              <a:rPr lang="en-US" sz="1600" dirty="0">
                <a:latin typeface="Lucida Console" pitchFamily="49" charset="0"/>
              </a:rPr>
              <a:t>x)</a:t>
            </a:r>
          </a:p>
          <a:p>
            <a:r>
              <a:rPr lang="en-US" sz="1600" dirty="0">
                <a:latin typeface="Lucida Console" pitchFamily="49" charset="0"/>
              </a:rPr>
              <a:t>{</a:t>
            </a: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smtClean="0">
                <a:latin typeface="Lucida Console" pitchFamily="49" charset="0"/>
              </a:rPr>
              <a:t>Node </a:t>
            </a:r>
            <a:r>
              <a:rPr lang="en-US" sz="1600" dirty="0">
                <a:latin typeface="Lucida Console" pitchFamily="49" charset="0"/>
              </a:rPr>
              <a:t>y = </a:t>
            </a:r>
            <a:r>
              <a:rPr lang="en-US" sz="1600" dirty="0" err="1" smtClean="0">
                <a:latin typeface="Lucida Console" pitchFamily="49" charset="0"/>
              </a:rPr>
              <a:t>x.right</a:t>
            </a:r>
            <a:r>
              <a:rPr lang="en-US" sz="1600" dirty="0" smtClean="0">
                <a:latin typeface="Lucida Console" pitchFamily="49" charset="0"/>
              </a:rPr>
              <a:t>;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err="1" smtClean="0">
                <a:latin typeface="Lucida Console" pitchFamily="49" charset="0"/>
              </a:rPr>
              <a:t>x.right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y.left</a:t>
            </a:r>
            <a:r>
              <a:rPr lang="en-US" sz="1600" dirty="0" smtClean="0">
                <a:latin typeface="Lucida Console" pitchFamily="49" charset="0"/>
              </a:rPr>
              <a:t>;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     </a:t>
            </a:r>
            <a:r>
              <a:rPr lang="en-US" sz="1600" dirty="0" err="1" smtClean="0">
                <a:latin typeface="Lucida Console" pitchFamily="49" charset="0"/>
              </a:rPr>
              <a:t>y.left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>
                <a:latin typeface="Lucida Console" pitchFamily="49" charset="0"/>
              </a:rPr>
              <a:t>= x;</a:t>
            </a:r>
          </a:p>
          <a:p>
            <a:r>
              <a:rPr lang="en-US" sz="1600" dirty="0">
                <a:latin typeface="Lucida Console" pitchFamily="49" charset="0"/>
              </a:rPr>
              <a:t>     return y;</a:t>
            </a:r>
          </a:p>
          <a:p>
            <a:r>
              <a:rPr lang="en-US" sz="1600" dirty="0">
                <a:latin typeface="Lucida Console" pitchFamily="49" charset="0"/>
              </a:rPr>
              <a:t>}</a:t>
            </a:r>
            <a:endParaRPr lang="el-GR" sz="1600" dirty="0">
              <a:latin typeface="Lucida Console" pitchFamily="49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Περιστροφές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5846" name="Oval 4"/>
          <p:cNvSpPr>
            <a:spLocks noChangeArrowheads="1"/>
          </p:cNvSpPr>
          <p:nvPr/>
        </p:nvSpPr>
        <p:spPr bwMode="auto">
          <a:xfrm>
            <a:off x="1458913" y="2362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  <a:endParaRPr lang="el-GR" b="1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2276475" y="3048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y</a:t>
            </a:r>
            <a:endParaRPr lang="el-GR" b="1"/>
          </a:p>
        </p:txBody>
      </p:sp>
      <p:cxnSp>
        <p:nvCxnSpPr>
          <p:cNvPr id="35848" name="AutoShape 6"/>
          <p:cNvCxnSpPr>
            <a:cxnSpLocks noChangeShapeType="1"/>
            <a:stCxn id="35846" idx="5"/>
            <a:endCxn id="35847" idx="1"/>
          </p:cNvCxnSpPr>
          <p:nvPr/>
        </p:nvCxnSpPr>
        <p:spPr bwMode="auto">
          <a:xfrm>
            <a:off x="1784350" y="2687638"/>
            <a:ext cx="547688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49" name="AutoShape 7"/>
          <p:cNvCxnSpPr>
            <a:cxnSpLocks noChangeShapeType="1"/>
            <a:stCxn id="35847" idx="3"/>
            <a:endCxn id="35853" idx="0"/>
          </p:cNvCxnSpPr>
          <p:nvPr/>
        </p:nvCxnSpPr>
        <p:spPr bwMode="auto">
          <a:xfrm flipH="1">
            <a:off x="2141538" y="3373438"/>
            <a:ext cx="19050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AutoShape 8"/>
          <p:cNvCxnSpPr>
            <a:cxnSpLocks noChangeShapeType="1"/>
            <a:stCxn id="35846" idx="3"/>
            <a:endCxn id="35852" idx="0"/>
          </p:cNvCxnSpPr>
          <p:nvPr/>
        </p:nvCxnSpPr>
        <p:spPr bwMode="auto">
          <a:xfrm flipH="1">
            <a:off x="1301750" y="2687638"/>
            <a:ext cx="21272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1" name="AutoShape 9"/>
          <p:cNvCxnSpPr>
            <a:cxnSpLocks noChangeShapeType="1"/>
            <a:stCxn id="35847" idx="5"/>
            <a:endCxn id="35854" idx="0"/>
          </p:cNvCxnSpPr>
          <p:nvPr/>
        </p:nvCxnSpPr>
        <p:spPr bwMode="auto">
          <a:xfrm>
            <a:off x="2601913" y="3373438"/>
            <a:ext cx="233362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1143000" y="2909888"/>
            <a:ext cx="3159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α</a:t>
            </a:r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1982788" y="3595688"/>
            <a:ext cx="3159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β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/>
        </p:nvSpPr>
        <p:spPr bwMode="auto">
          <a:xfrm>
            <a:off x="2686050" y="35956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γ</a:t>
            </a:r>
          </a:p>
        </p:txBody>
      </p:sp>
      <p:sp>
        <p:nvSpPr>
          <p:cNvPr id="35855" name="Oval 13"/>
          <p:cNvSpPr>
            <a:spLocks noChangeArrowheads="1"/>
          </p:cNvSpPr>
          <p:nvPr/>
        </p:nvSpPr>
        <p:spPr bwMode="auto">
          <a:xfrm>
            <a:off x="6094413" y="3048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  <a:endParaRPr lang="el-GR" b="1"/>
          </a:p>
        </p:txBody>
      </p:sp>
      <p:sp>
        <p:nvSpPr>
          <p:cNvPr id="35856" name="Oval 14"/>
          <p:cNvSpPr>
            <a:spLocks noChangeArrowheads="1"/>
          </p:cNvSpPr>
          <p:nvPr/>
        </p:nvSpPr>
        <p:spPr bwMode="auto">
          <a:xfrm>
            <a:off x="6988175" y="2362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y</a:t>
            </a:r>
            <a:endParaRPr lang="el-GR" b="1"/>
          </a:p>
        </p:txBody>
      </p:sp>
      <p:cxnSp>
        <p:nvCxnSpPr>
          <p:cNvPr id="35857" name="AutoShape 15"/>
          <p:cNvCxnSpPr>
            <a:cxnSpLocks noChangeShapeType="1"/>
            <a:stCxn id="35855" idx="7"/>
            <a:endCxn id="35856" idx="3"/>
          </p:cNvCxnSpPr>
          <p:nvPr/>
        </p:nvCxnSpPr>
        <p:spPr bwMode="auto">
          <a:xfrm flipV="1">
            <a:off x="6419850" y="2687638"/>
            <a:ext cx="623888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8" name="AutoShape 16"/>
          <p:cNvCxnSpPr>
            <a:cxnSpLocks noChangeShapeType="1"/>
            <a:stCxn id="35855" idx="3"/>
            <a:endCxn id="35860" idx="0"/>
          </p:cNvCxnSpPr>
          <p:nvPr/>
        </p:nvCxnSpPr>
        <p:spPr bwMode="auto">
          <a:xfrm flipH="1">
            <a:off x="5937250" y="3373438"/>
            <a:ext cx="21272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9" name="AutoShape 17"/>
          <p:cNvCxnSpPr>
            <a:cxnSpLocks noChangeShapeType="1"/>
            <a:stCxn id="35856" idx="5"/>
            <a:endCxn id="35861" idx="0"/>
          </p:cNvCxnSpPr>
          <p:nvPr/>
        </p:nvCxnSpPr>
        <p:spPr bwMode="auto">
          <a:xfrm>
            <a:off x="7313613" y="2687638"/>
            <a:ext cx="233362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860" name="Text Box 18"/>
          <p:cNvSpPr txBox="1">
            <a:spLocks noChangeArrowheads="1"/>
          </p:cNvSpPr>
          <p:nvPr/>
        </p:nvSpPr>
        <p:spPr bwMode="auto">
          <a:xfrm>
            <a:off x="5778500" y="3595688"/>
            <a:ext cx="3159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α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>
            <a:off x="7397750" y="29098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γ</a:t>
            </a:r>
          </a:p>
        </p:txBody>
      </p:sp>
      <p:cxnSp>
        <p:nvCxnSpPr>
          <p:cNvPr id="35862" name="AutoShape 20"/>
          <p:cNvCxnSpPr>
            <a:cxnSpLocks noChangeShapeType="1"/>
            <a:stCxn id="35855" idx="5"/>
            <a:endCxn id="35863" idx="0"/>
          </p:cNvCxnSpPr>
          <p:nvPr/>
        </p:nvCxnSpPr>
        <p:spPr bwMode="auto">
          <a:xfrm>
            <a:off x="6419850" y="3373438"/>
            <a:ext cx="20320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863" name="Text Box 21"/>
          <p:cNvSpPr txBox="1">
            <a:spLocks noChangeArrowheads="1"/>
          </p:cNvSpPr>
          <p:nvPr/>
        </p:nvSpPr>
        <p:spPr bwMode="auto">
          <a:xfrm>
            <a:off x="6464300" y="3595688"/>
            <a:ext cx="3159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β</a:t>
            </a:r>
          </a:p>
        </p:txBody>
      </p:sp>
      <p:sp>
        <p:nvSpPr>
          <p:cNvPr id="35864" name="AutoShape 22"/>
          <p:cNvSpPr>
            <a:spLocks noChangeArrowheads="1"/>
          </p:cNvSpPr>
          <p:nvPr/>
        </p:nvSpPr>
        <p:spPr bwMode="auto">
          <a:xfrm>
            <a:off x="3962400" y="2478088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3399FF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65" name="AutoShape 23"/>
          <p:cNvSpPr>
            <a:spLocks noChangeArrowheads="1"/>
          </p:cNvSpPr>
          <p:nvPr/>
        </p:nvSpPr>
        <p:spPr bwMode="auto">
          <a:xfrm flipH="1">
            <a:off x="3962400" y="3011488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3399FF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866" name="Text Box 24"/>
          <p:cNvSpPr txBox="1">
            <a:spLocks noChangeArrowheads="1"/>
          </p:cNvSpPr>
          <p:nvPr/>
        </p:nvSpPr>
        <p:spPr bwMode="auto">
          <a:xfrm>
            <a:off x="3208338" y="1828800"/>
            <a:ext cx="23542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αριστερή περιστροφή</a:t>
            </a:r>
          </a:p>
          <a:p>
            <a:pPr algn="ctr"/>
            <a:r>
              <a:rPr lang="el-GR"/>
              <a:t>από το </a:t>
            </a:r>
            <a:r>
              <a:rPr lang="en-US"/>
              <a:t>x</a:t>
            </a:r>
            <a:endParaRPr lang="el-GR"/>
          </a:p>
        </p:txBody>
      </p:sp>
      <p:sp>
        <p:nvSpPr>
          <p:cNvPr id="35867" name="Text Box 25"/>
          <p:cNvSpPr txBox="1">
            <a:spLocks noChangeArrowheads="1"/>
          </p:cNvSpPr>
          <p:nvPr/>
        </p:nvSpPr>
        <p:spPr bwMode="auto">
          <a:xfrm>
            <a:off x="3395663" y="3138488"/>
            <a:ext cx="19637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δεξιά περιστροφή</a:t>
            </a:r>
            <a:endParaRPr lang="en-US"/>
          </a:p>
          <a:p>
            <a:pPr algn="ctr"/>
            <a:r>
              <a:rPr lang="el-GR"/>
              <a:t>από το </a:t>
            </a:r>
            <a:r>
              <a:rPr lang="en-US"/>
              <a:t>y</a:t>
            </a:r>
            <a:endParaRPr lang="el-GR"/>
          </a:p>
        </p:txBody>
      </p:sp>
      <p:sp>
        <p:nvSpPr>
          <p:cNvPr id="35868" name="Text Box 26"/>
          <p:cNvSpPr txBox="1">
            <a:spLocks noChangeArrowheads="1"/>
          </p:cNvSpPr>
          <p:nvPr/>
        </p:nvSpPr>
        <p:spPr bwMode="auto">
          <a:xfrm>
            <a:off x="3235325" y="4572000"/>
            <a:ext cx="24796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/>
              <a:t>Η περιστροφή παίρνει </a:t>
            </a:r>
            <a:endParaRPr lang="en-US"/>
          </a:p>
          <a:p>
            <a:pPr algn="ctr"/>
            <a:r>
              <a:rPr lang="el-GR"/>
              <a:t>χρόνο Ο(1)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81000" y="6172200"/>
            <a:ext cx="2514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/>
              <a:t>αριστερή περιστροφή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096000" y="6172200"/>
            <a:ext cx="2514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dirty="0"/>
              <a:t>δεξιά περιστροφή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6446520" y="41148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99" name="AutoShape 6"/>
          <p:cNvCxnSpPr>
            <a:cxnSpLocks noChangeShapeType="1"/>
            <a:stCxn id="101" idx="7"/>
            <a:endCxn id="98" idx="3"/>
          </p:cNvCxnSpPr>
          <p:nvPr/>
        </p:nvCxnSpPr>
        <p:spPr bwMode="auto">
          <a:xfrm flipV="1">
            <a:off x="5975350" y="4375150"/>
            <a:ext cx="51562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Oval 8"/>
          <p:cNvSpPr>
            <a:spLocks noChangeArrowheads="1"/>
          </p:cNvSpPr>
          <p:nvPr/>
        </p:nvSpPr>
        <p:spPr bwMode="auto">
          <a:xfrm>
            <a:off x="5715000" y="4480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102" name="AutoShape 9"/>
          <p:cNvCxnSpPr>
            <a:cxnSpLocks noChangeShapeType="1"/>
            <a:stCxn id="105" idx="7"/>
            <a:endCxn id="101" idx="3"/>
          </p:cNvCxnSpPr>
          <p:nvPr/>
        </p:nvCxnSpPr>
        <p:spPr bwMode="auto">
          <a:xfrm flipV="1">
            <a:off x="5304790" y="4740910"/>
            <a:ext cx="45466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AutoShape 10"/>
          <p:cNvSpPr>
            <a:spLocks noChangeArrowheads="1"/>
          </p:cNvSpPr>
          <p:nvPr/>
        </p:nvSpPr>
        <p:spPr bwMode="auto">
          <a:xfrm>
            <a:off x="5897880" y="490728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4" name="AutoShape 11"/>
          <p:cNvCxnSpPr>
            <a:cxnSpLocks noChangeShapeType="1"/>
            <a:stCxn id="103" idx="0"/>
            <a:endCxn id="101" idx="5"/>
          </p:cNvCxnSpPr>
          <p:nvPr/>
        </p:nvCxnSpPr>
        <p:spPr bwMode="auto">
          <a:xfrm flipH="1" flipV="1">
            <a:off x="5975350" y="474091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2"/>
          <p:cNvSpPr>
            <a:spLocks noChangeArrowheads="1"/>
          </p:cNvSpPr>
          <p:nvPr/>
        </p:nvSpPr>
        <p:spPr bwMode="auto">
          <a:xfrm>
            <a:off x="5044440" y="496824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106" name="AutoShape 13"/>
          <p:cNvCxnSpPr>
            <a:cxnSpLocks noChangeShapeType="1"/>
            <a:stCxn id="108" idx="0"/>
            <a:endCxn id="105" idx="3"/>
          </p:cNvCxnSpPr>
          <p:nvPr/>
        </p:nvCxnSpPr>
        <p:spPr bwMode="auto">
          <a:xfrm flipV="1">
            <a:off x="4831080" y="5228590"/>
            <a:ext cx="25781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14"/>
          <p:cNvCxnSpPr>
            <a:cxnSpLocks noChangeShapeType="1"/>
            <a:stCxn id="113" idx="0"/>
            <a:endCxn id="105" idx="5"/>
          </p:cNvCxnSpPr>
          <p:nvPr/>
        </p:nvCxnSpPr>
        <p:spPr bwMode="auto">
          <a:xfrm flipH="1" flipV="1">
            <a:off x="5304790" y="5228590"/>
            <a:ext cx="19685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8" name="Oval 15"/>
          <p:cNvSpPr>
            <a:spLocks noChangeArrowheads="1"/>
          </p:cNvSpPr>
          <p:nvPr/>
        </p:nvSpPr>
        <p:spPr bwMode="auto">
          <a:xfrm>
            <a:off x="467868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109" name="AutoShape 16"/>
          <p:cNvSpPr>
            <a:spLocks noChangeArrowheads="1"/>
          </p:cNvSpPr>
          <p:nvPr/>
        </p:nvSpPr>
        <p:spPr bwMode="auto">
          <a:xfrm>
            <a:off x="45567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0" name="AutoShape 17"/>
          <p:cNvCxnSpPr>
            <a:cxnSpLocks noChangeShapeType="1"/>
            <a:stCxn id="109" idx="0"/>
            <a:endCxn id="108" idx="3"/>
          </p:cNvCxnSpPr>
          <p:nvPr/>
        </p:nvCxnSpPr>
        <p:spPr bwMode="auto">
          <a:xfrm flipV="1">
            <a:off x="467868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1" name="AutoShape 18"/>
          <p:cNvSpPr>
            <a:spLocks noChangeArrowheads="1"/>
          </p:cNvSpPr>
          <p:nvPr/>
        </p:nvSpPr>
        <p:spPr bwMode="auto">
          <a:xfrm>
            <a:off x="48615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2" name="AutoShape 19"/>
          <p:cNvCxnSpPr>
            <a:cxnSpLocks noChangeShapeType="1"/>
            <a:stCxn id="111" idx="0"/>
            <a:endCxn id="108" idx="5"/>
          </p:cNvCxnSpPr>
          <p:nvPr/>
        </p:nvCxnSpPr>
        <p:spPr bwMode="auto">
          <a:xfrm flipH="1" flipV="1">
            <a:off x="493903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3" name="Oval 20"/>
          <p:cNvSpPr>
            <a:spLocks noChangeArrowheads="1"/>
          </p:cNvSpPr>
          <p:nvPr/>
        </p:nvSpPr>
        <p:spPr bwMode="auto">
          <a:xfrm>
            <a:off x="534924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114" name="AutoShape 21"/>
          <p:cNvSpPr>
            <a:spLocks noChangeArrowheads="1"/>
          </p:cNvSpPr>
          <p:nvPr/>
        </p:nvSpPr>
        <p:spPr bwMode="auto">
          <a:xfrm>
            <a:off x="52273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5" name="AutoShape 22"/>
          <p:cNvCxnSpPr>
            <a:cxnSpLocks noChangeShapeType="1"/>
            <a:stCxn id="114" idx="0"/>
            <a:endCxn id="113" idx="3"/>
          </p:cNvCxnSpPr>
          <p:nvPr/>
        </p:nvCxnSpPr>
        <p:spPr bwMode="auto">
          <a:xfrm flipV="1">
            <a:off x="534924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6" name="AutoShape 23"/>
          <p:cNvSpPr>
            <a:spLocks noChangeArrowheads="1"/>
          </p:cNvSpPr>
          <p:nvPr/>
        </p:nvSpPr>
        <p:spPr bwMode="auto">
          <a:xfrm>
            <a:off x="55321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7" name="AutoShape 24"/>
          <p:cNvCxnSpPr>
            <a:cxnSpLocks noChangeShapeType="1"/>
            <a:stCxn id="116" idx="0"/>
            <a:endCxn id="113" idx="5"/>
          </p:cNvCxnSpPr>
          <p:nvPr/>
        </p:nvCxnSpPr>
        <p:spPr bwMode="auto">
          <a:xfrm flipH="1" flipV="1">
            <a:off x="560959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9" name="138 - Βέλος προς τα κάτω"/>
          <p:cNvSpPr/>
          <p:nvPr/>
        </p:nvSpPr>
        <p:spPr bwMode="auto">
          <a:xfrm>
            <a:off x="3581400" y="1981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96 - TextBox"/>
          <p:cNvSpPr txBox="1"/>
          <p:nvPr/>
        </p:nvSpPr>
        <p:spPr>
          <a:xfrm>
            <a:off x="4724400" y="3733800"/>
            <a:ext cx="1820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1/6</a:t>
            </a:r>
            <a:endParaRPr lang="el-GR" sz="1600" dirty="0"/>
          </a:p>
        </p:txBody>
      </p:sp>
      <p:grpSp>
        <p:nvGrpSpPr>
          <p:cNvPr id="191" name="190 - Ομάδα"/>
          <p:cNvGrpSpPr/>
          <p:nvPr/>
        </p:nvGrpSpPr>
        <p:grpSpPr>
          <a:xfrm>
            <a:off x="6629400" y="4495800"/>
            <a:ext cx="2255520" cy="1584960"/>
            <a:chOff x="5618162" y="1198562"/>
            <a:chExt cx="2819400" cy="1981200"/>
          </a:xfrm>
        </p:grpSpPr>
        <p:sp>
          <p:nvSpPr>
            <p:cNvPr id="166" name="Oval 25"/>
            <p:cNvSpPr>
              <a:spLocks noChangeArrowheads="1"/>
            </p:cNvSpPr>
            <p:nvPr/>
          </p:nvSpPr>
          <p:spPr bwMode="auto">
            <a:xfrm>
              <a:off x="7446962" y="18081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sp>
          <p:nvSpPr>
            <p:cNvPr id="167" name="Oval 27"/>
            <p:cNvSpPr>
              <a:spLocks noChangeArrowheads="1"/>
            </p:cNvSpPr>
            <p:nvPr/>
          </p:nvSpPr>
          <p:spPr bwMode="auto">
            <a:xfrm>
              <a:off x="6608762" y="11985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14</a:t>
              </a:r>
            </a:p>
          </p:txBody>
        </p:sp>
        <p:cxnSp>
          <p:nvCxnSpPr>
            <p:cNvPr id="168" name="AutoShape 28"/>
            <p:cNvCxnSpPr>
              <a:cxnSpLocks noChangeShapeType="1"/>
              <a:stCxn id="187" idx="7"/>
              <a:endCxn id="167" idx="3"/>
            </p:cNvCxnSpPr>
            <p:nvPr/>
          </p:nvCxnSpPr>
          <p:spPr bwMode="auto">
            <a:xfrm flipV="1">
              <a:off x="6096000" y="1524000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9" name="AutoShape 29"/>
            <p:cNvCxnSpPr>
              <a:cxnSpLocks noChangeShapeType="1"/>
              <a:stCxn id="177" idx="7"/>
              <a:endCxn id="166" idx="3"/>
            </p:cNvCxnSpPr>
            <p:nvPr/>
          </p:nvCxnSpPr>
          <p:spPr bwMode="auto">
            <a:xfrm flipV="1">
              <a:off x="7315200" y="2133600"/>
              <a:ext cx="1873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0" name="Oval 30"/>
            <p:cNvSpPr>
              <a:spLocks noChangeArrowheads="1"/>
            </p:cNvSpPr>
            <p:nvPr/>
          </p:nvSpPr>
          <p:spPr bwMode="auto">
            <a:xfrm>
              <a:off x="6151562" y="24939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cxnSp>
          <p:nvCxnSpPr>
            <p:cNvPr id="171" name="AutoShape 31"/>
            <p:cNvCxnSpPr>
              <a:cxnSpLocks noChangeShapeType="1"/>
              <a:stCxn id="172" idx="1"/>
              <a:endCxn id="166" idx="5"/>
            </p:cNvCxnSpPr>
            <p:nvPr/>
          </p:nvCxnSpPr>
          <p:spPr bwMode="auto">
            <a:xfrm flipH="1" flipV="1">
              <a:off x="7772400" y="2133600"/>
              <a:ext cx="1873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2" name="Oval 32"/>
            <p:cNvSpPr>
              <a:spLocks noChangeArrowheads="1"/>
            </p:cNvSpPr>
            <p:nvPr/>
          </p:nvSpPr>
          <p:spPr bwMode="auto">
            <a:xfrm>
              <a:off x="7904162" y="24939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73" name="AutoShape 33"/>
            <p:cNvSpPr>
              <a:spLocks noChangeArrowheads="1"/>
            </p:cNvSpPr>
            <p:nvPr/>
          </p:nvSpPr>
          <p:spPr bwMode="auto">
            <a:xfrm>
              <a:off x="77517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74" name="AutoShape 34"/>
            <p:cNvCxnSpPr>
              <a:cxnSpLocks noChangeShapeType="1"/>
              <a:stCxn id="173" idx="0"/>
              <a:endCxn id="172" idx="3"/>
            </p:cNvCxnSpPr>
            <p:nvPr/>
          </p:nvCxnSpPr>
          <p:spPr bwMode="auto">
            <a:xfrm flipV="1">
              <a:off x="7904162" y="28194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5" name="AutoShape 35"/>
            <p:cNvSpPr>
              <a:spLocks noChangeArrowheads="1"/>
            </p:cNvSpPr>
            <p:nvPr/>
          </p:nvSpPr>
          <p:spPr bwMode="auto">
            <a:xfrm>
              <a:off x="81327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76" name="AutoShape 36"/>
            <p:cNvCxnSpPr>
              <a:cxnSpLocks noChangeShapeType="1"/>
              <a:stCxn id="175" idx="0"/>
              <a:endCxn id="172" idx="5"/>
            </p:cNvCxnSpPr>
            <p:nvPr/>
          </p:nvCxnSpPr>
          <p:spPr bwMode="auto">
            <a:xfrm flipH="1" flipV="1">
              <a:off x="8229600" y="2819400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7" name="Oval 38"/>
            <p:cNvSpPr>
              <a:spLocks noChangeArrowheads="1"/>
            </p:cNvSpPr>
            <p:nvPr/>
          </p:nvSpPr>
          <p:spPr bwMode="auto">
            <a:xfrm>
              <a:off x="6989762" y="24939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15</a:t>
              </a:r>
            </a:p>
          </p:txBody>
        </p:sp>
        <p:sp>
          <p:nvSpPr>
            <p:cNvPr id="178" name="AutoShape 39"/>
            <p:cNvSpPr>
              <a:spLocks noChangeArrowheads="1"/>
            </p:cNvSpPr>
            <p:nvPr/>
          </p:nvSpPr>
          <p:spPr bwMode="auto">
            <a:xfrm>
              <a:off x="68373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79" name="AutoShape 40"/>
            <p:cNvCxnSpPr>
              <a:cxnSpLocks noChangeShapeType="1"/>
              <a:stCxn id="178" idx="0"/>
              <a:endCxn id="177" idx="3"/>
            </p:cNvCxnSpPr>
            <p:nvPr/>
          </p:nvCxnSpPr>
          <p:spPr bwMode="auto">
            <a:xfrm flipV="1">
              <a:off x="6989762" y="28194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0" name="AutoShape 41"/>
            <p:cNvSpPr>
              <a:spLocks noChangeArrowheads="1"/>
            </p:cNvSpPr>
            <p:nvPr/>
          </p:nvSpPr>
          <p:spPr bwMode="auto">
            <a:xfrm>
              <a:off x="72183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81" name="AutoShape 42"/>
            <p:cNvCxnSpPr>
              <a:cxnSpLocks noChangeShapeType="1"/>
              <a:stCxn id="180" idx="0"/>
              <a:endCxn id="177" idx="5"/>
            </p:cNvCxnSpPr>
            <p:nvPr/>
          </p:nvCxnSpPr>
          <p:spPr bwMode="auto">
            <a:xfrm flipH="1" flipV="1">
              <a:off x="7315200" y="2819400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2" name="AutoShape 44"/>
            <p:cNvSpPr>
              <a:spLocks noChangeArrowheads="1"/>
            </p:cNvSpPr>
            <p:nvPr/>
          </p:nvSpPr>
          <p:spPr bwMode="auto">
            <a:xfrm>
              <a:off x="59991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83" name="AutoShape 45"/>
            <p:cNvCxnSpPr>
              <a:cxnSpLocks noChangeShapeType="1"/>
              <a:stCxn id="182" idx="0"/>
              <a:endCxn id="170" idx="3"/>
            </p:cNvCxnSpPr>
            <p:nvPr/>
          </p:nvCxnSpPr>
          <p:spPr bwMode="auto">
            <a:xfrm flipV="1">
              <a:off x="6151562" y="28194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" name="AutoShape 46"/>
            <p:cNvSpPr>
              <a:spLocks noChangeArrowheads="1"/>
            </p:cNvSpPr>
            <p:nvPr/>
          </p:nvSpPr>
          <p:spPr bwMode="auto">
            <a:xfrm>
              <a:off x="6380162" y="3027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85" name="AutoShape 47"/>
            <p:cNvCxnSpPr>
              <a:cxnSpLocks noChangeShapeType="1"/>
              <a:stCxn id="184" idx="0"/>
              <a:endCxn id="170" idx="5"/>
            </p:cNvCxnSpPr>
            <p:nvPr/>
          </p:nvCxnSpPr>
          <p:spPr bwMode="auto">
            <a:xfrm flipH="1" flipV="1">
              <a:off x="6477000" y="2819400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6" name="AutoShape 48"/>
            <p:cNvCxnSpPr>
              <a:cxnSpLocks noChangeShapeType="1"/>
              <a:stCxn id="170" idx="1"/>
              <a:endCxn id="187" idx="5"/>
            </p:cNvCxnSpPr>
            <p:nvPr/>
          </p:nvCxnSpPr>
          <p:spPr bwMode="auto">
            <a:xfrm flipH="1" flipV="1">
              <a:off x="6096000" y="2133600"/>
              <a:ext cx="111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7" name="Oval 49"/>
            <p:cNvSpPr>
              <a:spLocks noChangeArrowheads="1"/>
            </p:cNvSpPr>
            <p:nvPr/>
          </p:nvSpPr>
          <p:spPr bwMode="auto">
            <a:xfrm>
              <a:off x="5770562" y="18081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88" name="AutoShape 50"/>
            <p:cNvSpPr>
              <a:spLocks noChangeArrowheads="1"/>
            </p:cNvSpPr>
            <p:nvPr/>
          </p:nvSpPr>
          <p:spPr bwMode="auto">
            <a:xfrm>
              <a:off x="5618162" y="23415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89" name="AutoShape 51"/>
            <p:cNvCxnSpPr>
              <a:cxnSpLocks noChangeShapeType="1"/>
              <a:stCxn id="188" idx="0"/>
              <a:endCxn id="187" idx="3"/>
            </p:cNvCxnSpPr>
            <p:nvPr/>
          </p:nvCxnSpPr>
          <p:spPr bwMode="auto">
            <a:xfrm flipV="1">
              <a:off x="5770562" y="21336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52"/>
            <p:cNvCxnSpPr>
              <a:cxnSpLocks noChangeShapeType="1"/>
              <a:stCxn id="166" idx="1"/>
              <a:endCxn id="167" idx="5"/>
            </p:cNvCxnSpPr>
            <p:nvPr/>
          </p:nvCxnSpPr>
          <p:spPr bwMode="auto">
            <a:xfrm flipH="1" flipV="1">
              <a:off x="6934200" y="1524000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93" name="192 - Ευθεία γραμμή σύνδεσης"/>
          <p:cNvCxnSpPr>
            <a:stCxn id="98" idx="5"/>
            <a:endCxn id="167" idx="1"/>
          </p:cNvCxnSpPr>
          <p:nvPr/>
        </p:nvCxnSpPr>
        <p:spPr bwMode="auto">
          <a:xfrm>
            <a:off x="6706683" y="4374963"/>
            <a:ext cx="759834" cy="165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193 - Βέλος προς τα κάτω"/>
          <p:cNvSpPr/>
          <p:nvPr/>
        </p:nvSpPr>
        <p:spPr bwMode="auto">
          <a:xfrm>
            <a:off x="7467600" y="41148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262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διαφορετικά</a:t>
            </a:r>
            <a:endParaRPr lang="el-GR" sz="1600" dirty="0"/>
          </a:p>
        </p:txBody>
      </p:sp>
      <p:grpSp>
        <p:nvGrpSpPr>
          <p:cNvPr id="3" name="47 - Ομάδα"/>
          <p:cNvGrpSpPr/>
          <p:nvPr/>
        </p:nvGrpSpPr>
        <p:grpSpPr>
          <a:xfrm>
            <a:off x="4556760" y="4114800"/>
            <a:ext cx="4511040" cy="2560320"/>
            <a:chOff x="1752600" y="1676400"/>
            <a:chExt cx="5638800" cy="3200400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99" name="AutoShape 6"/>
            <p:cNvCxnSpPr>
              <a:cxnSpLocks noChangeShapeType="1"/>
              <a:stCxn id="101" idx="7"/>
              <a:endCxn id="98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AutoShape 7"/>
            <p:cNvCxnSpPr>
              <a:cxnSpLocks noChangeShapeType="1"/>
              <a:stCxn id="118" idx="1"/>
              <a:endCxn id="98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102" name="AutoShape 9"/>
            <p:cNvCxnSpPr>
              <a:cxnSpLocks noChangeShapeType="1"/>
              <a:stCxn id="105" idx="7"/>
              <a:endCxn id="101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04" name="AutoShape 11"/>
            <p:cNvCxnSpPr>
              <a:cxnSpLocks noChangeShapeType="1"/>
              <a:stCxn id="103" idx="0"/>
              <a:endCxn id="101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5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106" name="AutoShape 13"/>
            <p:cNvCxnSpPr>
              <a:cxnSpLocks noChangeShapeType="1"/>
              <a:stCxn id="108" idx="0"/>
              <a:endCxn id="105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" name="AutoShape 14"/>
            <p:cNvCxnSpPr>
              <a:cxnSpLocks noChangeShapeType="1"/>
              <a:stCxn id="113" idx="0"/>
              <a:endCxn id="105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8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109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0" name="AutoShape 17"/>
            <p:cNvCxnSpPr>
              <a:cxnSpLocks noChangeShapeType="1"/>
              <a:stCxn id="109" idx="0"/>
              <a:endCxn id="108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2" name="AutoShape 19"/>
            <p:cNvCxnSpPr>
              <a:cxnSpLocks noChangeShapeType="1"/>
              <a:stCxn id="111" idx="0"/>
              <a:endCxn id="108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114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5" name="AutoShape 22"/>
            <p:cNvCxnSpPr>
              <a:cxnSpLocks noChangeShapeType="1"/>
              <a:stCxn id="114" idx="0"/>
              <a:endCxn id="113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6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7" name="AutoShape 24"/>
            <p:cNvCxnSpPr>
              <a:cxnSpLocks noChangeShapeType="1"/>
              <a:stCxn id="116" idx="0"/>
              <a:endCxn id="113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8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119" name="AutoShape 26"/>
            <p:cNvCxnSpPr>
              <a:cxnSpLocks noChangeShapeType="1"/>
              <a:stCxn id="120" idx="7"/>
              <a:endCxn id="118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0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21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2" name="AutoShape 29"/>
            <p:cNvCxnSpPr>
              <a:cxnSpLocks noChangeShapeType="1"/>
              <a:stCxn id="121" idx="0"/>
              <a:endCxn id="120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30"/>
            <p:cNvCxnSpPr>
              <a:cxnSpLocks noChangeShapeType="1"/>
              <a:stCxn id="124" idx="1"/>
              <a:endCxn id="120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4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6" name="AutoShape 33"/>
            <p:cNvCxnSpPr>
              <a:cxnSpLocks noChangeShapeType="1"/>
              <a:stCxn id="125" idx="0"/>
              <a:endCxn id="124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34"/>
            <p:cNvCxnSpPr>
              <a:cxnSpLocks noChangeShapeType="1"/>
              <a:stCxn id="128" idx="1"/>
              <a:endCxn id="124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0" name="AutoShape 37"/>
            <p:cNvCxnSpPr>
              <a:cxnSpLocks noChangeShapeType="1"/>
              <a:stCxn id="129" idx="0"/>
              <a:endCxn id="128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2" name="AutoShape 39"/>
            <p:cNvCxnSpPr>
              <a:cxnSpLocks noChangeShapeType="1"/>
              <a:stCxn id="131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40"/>
            <p:cNvCxnSpPr>
              <a:cxnSpLocks noChangeShapeType="1"/>
              <a:stCxn id="134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35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6" name="AutoShape 43"/>
            <p:cNvCxnSpPr>
              <a:cxnSpLocks noChangeShapeType="1"/>
              <a:stCxn id="135" idx="0"/>
              <a:endCxn id="134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7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8" name="AutoShape 45"/>
            <p:cNvCxnSpPr>
              <a:cxnSpLocks noChangeShapeType="1"/>
              <a:stCxn id="137" idx="0"/>
              <a:endCxn id="134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39" name="138 - Βέλος προς τα κάτω"/>
          <p:cNvSpPr/>
          <p:nvPr/>
        </p:nvSpPr>
        <p:spPr bwMode="auto">
          <a:xfrm>
            <a:off x="3581400" y="1981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6858000" y="4648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6446520" y="41148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99" name="AutoShape 6"/>
          <p:cNvCxnSpPr>
            <a:cxnSpLocks noChangeShapeType="1"/>
            <a:stCxn id="101" idx="7"/>
            <a:endCxn id="98" idx="3"/>
          </p:cNvCxnSpPr>
          <p:nvPr/>
        </p:nvCxnSpPr>
        <p:spPr bwMode="auto">
          <a:xfrm flipV="1">
            <a:off x="5975350" y="4375150"/>
            <a:ext cx="51562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7"/>
          <p:cNvCxnSpPr>
            <a:cxnSpLocks noChangeShapeType="1"/>
            <a:stCxn id="118" idx="1"/>
            <a:endCxn id="98" idx="5"/>
          </p:cNvCxnSpPr>
          <p:nvPr/>
        </p:nvCxnSpPr>
        <p:spPr bwMode="auto">
          <a:xfrm flipH="1" flipV="1">
            <a:off x="6706870" y="4375150"/>
            <a:ext cx="136906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Oval 8"/>
          <p:cNvSpPr>
            <a:spLocks noChangeArrowheads="1"/>
          </p:cNvSpPr>
          <p:nvPr/>
        </p:nvSpPr>
        <p:spPr bwMode="auto">
          <a:xfrm>
            <a:off x="5715000" y="4480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102" name="AutoShape 9"/>
          <p:cNvCxnSpPr>
            <a:cxnSpLocks noChangeShapeType="1"/>
            <a:stCxn id="105" idx="7"/>
            <a:endCxn id="101" idx="3"/>
          </p:cNvCxnSpPr>
          <p:nvPr/>
        </p:nvCxnSpPr>
        <p:spPr bwMode="auto">
          <a:xfrm flipV="1">
            <a:off x="5304790" y="4740910"/>
            <a:ext cx="45466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AutoShape 10"/>
          <p:cNvSpPr>
            <a:spLocks noChangeArrowheads="1"/>
          </p:cNvSpPr>
          <p:nvPr/>
        </p:nvSpPr>
        <p:spPr bwMode="auto">
          <a:xfrm>
            <a:off x="5897880" y="490728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4" name="AutoShape 11"/>
          <p:cNvCxnSpPr>
            <a:cxnSpLocks noChangeShapeType="1"/>
            <a:stCxn id="103" idx="0"/>
            <a:endCxn id="101" idx="5"/>
          </p:cNvCxnSpPr>
          <p:nvPr/>
        </p:nvCxnSpPr>
        <p:spPr bwMode="auto">
          <a:xfrm flipH="1" flipV="1">
            <a:off x="5975350" y="474091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2"/>
          <p:cNvSpPr>
            <a:spLocks noChangeArrowheads="1"/>
          </p:cNvSpPr>
          <p:nvPr/>
        </p:nvSpPr>
        <p:spPr bwMode="auto">
          <a:xfrm>
            <a:off x="5044440" y="496824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106" name="AutoShape 13"/>
          <p:cNvCxnSpPr>
            <a:cxnSpLocks noChangeShapeType="1"/>
            <a:stCxn id="108" idx="0"/>
            <a:endCxn id="105" idx="3"/>
          </p:cNvCxnSpPr>
          <p:nvPr/>
        </p:nvCxnSpPr>
        <p:spPr bwMode="auto">
          <a:xfrm flipV="1">
            <a:off x="4831080" y="5228590"/>
            <a:ext cx="25781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14"/>
          <p:cNvCxnSpPr>
            <a:cxnSpLocks noChangeShapeType="1"/>
            <a:stCxn id="113" idx="0"/>
            <a:endCxn id="105" idx="5"/>
          </p:cNvCxnSpPr>
          <p:nvPr/>
        </p:nvCxnSpPr>
        <p:spPr bwMode="auto">
          <a:xfrm flipH="1" flipV="1">
            <a:off x="5304790" y="5228590"/>
            <a:ext cx="19685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8" name="Oval 15"/>
          <p:cNvSpPr>
            <a:spLocks noChangeArrowheads="1"/>
          </p:cNvSpPr>
          <p:nvPr/>
        </p:nvSpPr>
        <p:spPr bwMode="auto">
          <a:xfrm>
            <a:off x="467868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109" name="AutoShape 16"/>
          <p:cNvSpPr>
            <a:spLocks noChangeArrowheads="1"/>
          </p:cNvSpPr>
          <p:nvPr/>
        </p:nvSpPr>
        <p:spPr bwMode="auto">
          <a:xfrm>
            <a:off x="45567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0" name="AutoShape 17"/>
          <p:cNvCxnSpPr>
            <a:cxnSpLocks noChangeShapeType="1"/>
            <a:stCxn id="109" idx="0"/>
            <a:endCxn id="108" idx="3"/>
          </p:cNvCxnSpPr>
          <p:nvPr/>
        </p:nvCxnSpPr>
        <p:spPr bwMode="auto">
          <a:xfrm flipV="1">
            <a:off x="467868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1" name="AutoShape 18"/>
          <p:cNvSpPr>
            <a:spLocks noChangeArrowheads="1"/>
          </p:cNvSpPr>
          <p:nvPr/>
        </p:nvSpPr>
        <p:spPr bwMode="auto">
          <a:xfrm>
            <a:off x="48615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2" name="AutoShape 19"/>
          <p:cNvCxnSpPr>
            <a:cxnSpLocks noChangeShapeType="1"/>
            <a:stCxn id="111" idx="0"/>
            <a:endCxn id="108" idx="5"/>
          </p:cNvCxnSpPr>
          <p:nvPr/>
        </p:nvCxnSpPr>
        <p:spPr bwMode="auto">
          <a:xfrm flipH="1" flipV="1">
            <a:off x="493903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3" name="Oval 20"/>
          <p:cNvSpPr>
            <a:spLocks noChangeArrowheads="1"/>
          </p:cNvSpPr>
          <p:nvPr/>
        </p:nvSpPr>
        <p:spPr bwMode="auto">
          <a:xfrm>
            <a:off x="534924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114" name="AutoShape 21"/>
          <p:cNvSpPr>
            <a:spLocks noChangeArrowheads="1"/>
          </p:cNvSpPr>
          <p:nvPr/>
        </p:nvSpPr>
        <p:spPr bwMode="auto">
          <a:xfrm>
            <a:off x="52273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5" name="AutoShape 22"/>
          <p:cNvCxnSpPr>
            <a:cxnSpLocks noChangeShapeType="1"/>
            <a:stCxn id="114" idx="0"/>
            <a:endCxn id="113" idx="3"/>
          </p:cNvCxnSpPr>
          <p:nvPr/>
        </p:nvCxnSpPr>
        <p:spPr bwMode="auto">
          <a:xfrm flipV="1">
            <a:off x="534924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6" name="AutoShape 23"/>
          <p:cNvSpPr>
            <a:spLocks noChangeArrowheads="1"/>
          </p:cNvSpPr>
          <p:nvPr/>
        </p:nvSpPr>
        <p:spPr bwMode="auto">
          <a:xfrm>
            <a:off x="55321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7" name="AutoShape 24"/>
          <p:cNvCxnSpPr>
            <a:cxnSpLocks noChangeShapeType="1"/>
            <a:stCxn id="116" idx="0"/>
            <a:endCxn id="113" idx="5"/>
          </p:cNvCxnSpPr>
          <p:nvPr/>
        </p:nvCxnSpPr>
        <p:spPr bwMode="auto">
          <a:xfrm flipH="1" flipV="1">
            <a:off x="560959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8" name="Oval 25"/>
          <p:cNvSpPr>
            <a:spLocks noChangeArrowheads="1"/>
          </p:cNvSpPr>
          <p:nvPr/>
        </p:nvSpPr>
        <p:spPr bwMode="auto">
          <a:xfrm>
            <a:off x="8031480" y="4480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119" name="AutoShape 26"/>
          <p:cNvCxnSpPr>
            <a:cxnSpLocks noChangeShapeType="1"/>
            <a:stCxn id="141" idx="7"/>
            <a:endCxn id="118" idx="3"/>
          </p:cNvCxnSpPr>
          <p:nvPr/>
        </p:nvCxnSpPr>
        <p:spPr bwMode="auto">
          <a:xfrm flipV="1">
            <a:off x="7102923" y="4740723"/>
            <a:ext cx="973194" cy="3331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" name="AutoShape 40"/>
          <p:cNvCxnSpPr>
            <a:cxnSpLocks noChangeShapeType="1"/>
            <a:stCxn id="134" idx="1"/>
          </p:cNvCxnSpPr>
          <p:nvPr/>
        </p:nvCxnSpPr>
        <p:spPr bwMode="auto">
          <a:xfrm flipH="1" flipV="1">
            <a:off x="8291830" y="4740910"/>
            <a:ext cx="3937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4" name="Oval 41"/>
          <p:cNvSpPr>
            <a:spLocks noChangeArrowheads="1"/>
          </p:cNvSpPr>
          <p:nvPr/>
        </p:nvSpPr>
        <p:spPr bwMode="auto">
          <a:xfrm>
            <a:off x="8641080" y="50292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135" name="AutoShape 42"/>
          <p:cNvSpPr>
            <a:spLocks noChangeArrowheads="1"/>
          </p:cNvSpPr>
          <p:nvPr/>
        </p:nvSpPr>
        <p:spPr bwMode="auto">
          <a:xfrm>
            <a:off x="8519160" y="5455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6" name="AutoShape 43"/>
          <p:cNvCxnSpPr>
            <a:cxnSpLocks noChangeShapeType="1"/>
            <a:stCxn id="135" idx="0"/>
            <a:endCxn id="134" idx="3"/>
          </p:cNvCxnSpPr>
          <p:nvPr/>
        </p:nvCxnSpPr>
        <p:spPr bwMode="auto">
          <a:xfrm flipV="1">
            <a:off x="8641080" y="5289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7" name="AutoShape 44"/>
          <p:cNvSpPr>
            <a:spLocks noChangeArrowheads="1"/>
          </p:cNvSpPr>
          <p:nvPr/>
        </p:nvSpPr>
        <p:spPr bwMode="auto">
          <a:xfrm>
            <a:off x="8823960" y="5455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8" name="AutoShape 45"/>
          <p:cNvCxnSpPr>
            <a:cxnSpLocks noChangeShapeType="1"/>
            <a:stCxn id="137" idx="0"/>
            <a:endCxn id="134" idx="5"/>
          </p:cNvCxnSpPr>
          <p:nvPr/>
        </p:nvCxnSpPr>
        <p:spPr bwMode="auto">
          <a:xfrm flipH="1" flipV="1">
            <a:off x="8901430" y="5289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9" name="138 - Βέλος προς τα κάτω"/>
          <p:cNvSpPr/>
          <p:nvPr/>
        </p:nvSpPr>
        <p:spPr bwMode="auto">
          <a:xfrm>
            <a:off x="2362200" y="2514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6858000" y="4648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96 - TextBox"/>
          <p:cNvSpPr txBox="1"/>
          <p:nvPr/>
        </p:nvSpPr>
        <p:spPr>
          <a:xfrm>
            <a:off x="4724400" y="3733800"/>
            <a:ext cx="1820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1/4</a:t>
            </a:r>
            <a:endParaRPr lang="el-GR" sz="1600" dirty="0"/>
          </a:p>
        </p:txBody>
      </p:sp>
      <p:grpSp>
        <p:nvGrpSpPr>
          <p:cNvPr id="158" name="157 - Ομάδα"/>
          <p:cNvGrpSpPr/>
          <p:nvPr/>
        </p:nvGrpSpPr>
        <p:grpSpPr>
          <a:xfrm>
            <a:off x="6172200" y="5029200"/>
            <a:ext cx="1584960" cy="1463040"/>
            <a:chOff x="5694362" y="1731962"/>
            <a:chExt cx="1981200" cy="1828800"/>
          </a:xfrm>
        </p:grpSpPr>
        <p:sp>
          <p:nvSpPr>
            <p:cNvPr id="141" name="Oval 27"/>
            <p:cNvSpPr>
              <a:spLocks noChangeArrowheads="1"/>
            </p:cNvSpPr>
            <p:nvPr/>
          </p:nvSpPr>
          <p:spPr bwMode="auto">
            <a:xfrm>
              <a:off x="6532562" y="17319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14</a:t>
              </a:r>
            </a:p>
          </p:txBody>
        </p:sp>
        <p:cxnSp>
          <p:nvCxnSpPr>
            <p:cNvPr id="142" name="AutoShape 29"/>
            <p:cNvCxnSpPr>
              <a:cxnSpLocks noChangeShapeType="1"/>
              <a:stCxn id="155" idx="7"/>
              <a:endCxn id="141" idx="3"/>
            </p:cNvCxnSpPr>
            <p:nvPr/>
          </p:nvCxnSpPr>
          <p:spPr bwMode="auto">
            <a:xfrm flipV="1">
              <a:off x="6172200" y="2057400"/>
              <a:ext cx="4159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" name="AutoShape 30"/>
            <p:cNvCxnSpPr>
              <a:cxnSpLocks noChangeShapeType="1"/>
              <a:stCxn id="145" idx="1"/>
              <a:endCxn id="141" idx="5"/>
            </p:cNvCxnSpPr>
            <p:nvPr/>
          </p:nvCxnSpPr>
          <p:spPr bwMode="auto">
            <a:xfrm flipH="1" flipV="1">
              <a:off x="6858000" y="2057400"/>
              <a:ext cx="3397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Oval 32"/>
            <p:cNvSpPr>
              <a:spLocks noChangeArrowheads="1"/>
            </p:cNvSpPr>
            <p:nvPr/>
          </p:nvSpPr>
          <p:spPr bwMode="auto">
            <a:xfrm>
              <a:off x="6227762" y="28749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45" name="Oval 40"/>
            <p:cNvSpPr>
              <a:spLocks noChangeArrowheads="1"/>
            </p:cNvSpPr>
            <p:nvPr/>
          </p:nvSpPr>
          <p:spPr bwMode="auto">
            <a:xfrm>
              <a:off x="7142162" y="23415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46" name="AutoShape 41"/>
            <p:cNvSpPr>
              <a:spLocks noChangeArrowheads="1"/>
            </p:cNvSpPr>
            <p:nvPr/>
          </p:nvSpPr>
          <p:spPr bwMode="auto">
            <a:xfrm>
              <a:off x="6989762" y="28749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7" name="AutoShape 42"/>
            <p:cNvCxnSpPr>
              <a:cxnSpLocks noChangeShapeType="1"/>
              <a:stCxn id="146" idx="0"/>
              <a:endCxn id="145" idx="3"/>
            </p:cNvCxnSpPr>
            <p:nvPr/>
          </p:nvCxnSpPr>
          <p:spPr bwMode="auto">
            <a:xfrm flipV="1">
              <a:off x="7142162" y="26670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8" name="AutoShape 43"/>
            <p:cNvSpPr>
              <a:spLocks noChangeArrowheads="1"/>
            </p:cNvSpPr>
            <p:nvPr/>
          </p:nvSpPr>
          <p:spPr bwMode="auto">
            <a:xfrm>
              <a:off x="7370762" y="28749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9" name="AutoShape 44"/>
            <p:cNvCxnSpPr>
              <a:cxnSpLocks noChangeShapeType="1"/>
              <a:stCxn id="148" idx="0"/>
              <a:endCxn id="145" idx="5"/>
            </p:cNvCxnSpPr>
            <p:nvPr/>
          </p:nvCxnSpPr>
          <p:spPr bwMode="auto">
            <a:xfrm flipH="1" flipV="1">
              <a:off x="7467600" y="2667000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0" name="AutoShape 46"/>
            <p:cNvSpPr>
              <a:spLocks noChangeArrowheads="1"/>
            </p:cNvSpPr>
            <p:nvPr/>
          </p:nvSpPr>
          <p:spPr bwMode="auto">
            <a:xfrm>
              <a:off x="6075362" y="3408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51" name="AutoShape 47"/>
            <p:cNvCxnSpPr>
              <a:cxnSpLocks noChangeShapeType="1"/>
              <a:stCxn id="150" idx="0"/>
              <a:endCxn id="144" idx="3"/>
            </p:cNvCxnSpPr>
            <p:nvPr/>
          </p:nvCxnSpPr>
          <p:spPr bwMode="auto">
            <a:xfrm flipV="1">
              <a:off x="6227762" y="32004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2" name="AutoShape 48"/>
            <p:cNvSpPr>
              <a:spLocks noChangeArrowheads="1"/>
            </p:cNvSpPr>
            <p:nvPr/>
          </p:nvSpPr>
          <p:spPr bwMode="auto">
            <a:xfrm>
              <a:off x="6456362" y="34083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53" name="AutoShape 49"/>
            <p:cNvCxnSpPr>
              <a:cxnSpLocks noChangeShapeType="1"/>
              <a:stCxn id="152" idx="0"/>
              <a:endCxn id="144" idx="5"/>
            </p:cNvCxnSpPr>
            <p:nvPr/>
          </p:nvCxnSpPr>
          <p:spPr bwMode="auto">
            <a:xfrm flipH="1" flipV="1">
              <a:off x="6553200" y="3200400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" name="AutoShape 51"/>
            <p:cNvCxnSpPr>
              <a:cxnSpLocks noChangeShapeType="1"/>
              <a:stCxn id="144" idx="1"/>
              <a:endCxn id="155" idx="5"/>
            </p:cNvCxnSpPr>
            <p:nvPr/>
          </p:nvCxnSpPr>
          <p:spPr bwMode="auto">
            <a:xfrm flipH="1" flipV="1">
              <a:off x="6172200" y="2667000"/>
              <a:ext cx="111125" cy="263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5" name="Oval 52"/>
            <p:cNvSpPr>
              <a:spLocks noChangeArrowheads="1"/>
            </p:cNvSpPr>
            <p:nvPr/>
          </p:nvSpPr>
          <p:spPr bwMode="auto">
            <a:xfrm>
              <a:off x="5846762" y="2341562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56" name="AutoShape 53"/>
            <p:cNvSpPr>
              <a:spLocks noChangeArrowheads="1"/>
            </p:cNvSpPr>
            <p:nvPr/>
          </p:nvSpPr>
          <p:spPr bwMode="auto">
            <a:xfrm>
              <a:off x="5694362" y="2874962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57" name="AutoShape 54"/>
            <p:cNvCxnSpPr>
              <a:cxnSpLocks noChangeShapeType="1"/>
              <a:stCxn id="156" idx="0"/>
              <a:endCxn id="155" idx="3"/>
            </p:cNvCxnSpPr>
            <p:nvPr/>
          </p:nvCxnSpPr>
          <p:spPr bwMode="auto">
            <a:xfrm flipV="1">
              <a:off x="5846762" y="2667000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262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διαφορετικά</a:t>
            </a:r>
            <a:endParaRPr lang="el-GR" sz="1600" dirty="0"/>
          </a:p>
        </p:txBody>
      </p:sp>
      <p:grpSp>
        <p:nvGrpSpPr>
          <p:cNvPr id="3" name="47 - Ομάδα"/>
          <p:cNvGrpSpPr/>
          <p:nvPr/>
        </p:nvGrpSpPr>
        <p:grpSpPr>
          <a:xfrm>
            <a:off x="4556760" y="4114800"/>
            <a:ext cx="4511040" cy="2560320"/>
            <a:chOff x="1752600" y="1676400"/>
            <a:chExt cx="5638800" cy="3200400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99" name="AutoShape 6"/>
            <p:cNvCxnSpPr>
              <a:cxnSpLocks noChangeShapeType="1"/>
              <a:stCxn id="101" idx="7"/>
              <a:endCxn id="98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AutoShape 7"/>
            <p:cNvCxnSpPr>
              <a:cxnSpLocks noChangeShapeType="1"/>
              <a:stCxn id="118" idx="1"/>
              <a:endCxn id="98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102" name="AutoShape 9"/>
            <p:cNvCxnSpPr>
              <a:cxnSpLocks noChangeShapeType="1"/>
              <a:stCxn id="105" idx="7"/>
              <a:endCxn id="101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04" name="AutoShape 11"/>
            <p:cNvCxnSpPr>
              <a:cxnSpLocks noChangeShapeType="1"/>
              <a:stCxn id="103" idx="0"/>
              <a:endCxn id="101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5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106" name="AutoShape 13"/>
            <p:cNvCxnSpPr>
              <a:cxnSpLocks noChangeShapeType="1"/>
              <a:stCxn id="108" idx="0"/>
              <a:endCxn id="105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" name="AutoShape 14"/>
            <p:cNvCxnSpPr>
              <a:cxnSpLocks noChangeShapeType="1"/>
              <a:stCxn id="113" idx="0"/>
              <a:endCxn id="105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8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109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0" name="AutoShape 17"/>
            <p:cNvCxnSpPr>
              <a:cxnSpLocks noChangeShapeType="1"/>
              <a:stCxn id="109" idx="0"/>
              <a:endCxn id="108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2" name="AutoShape 19"/>
            <p:cNvCxnSpPr>
              <a:cxnSpLocks noChangeShapeType="1"/>
              <a:stCxn id="111" idx="0"/>
              <a:endCxn id="108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114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5" name="AutoShape 22"/>
            <p:cNvCxnSpPr>
              <a:cxnSpLocks noChangeShapeType="1"/>
              <a:stCxn id="114" idx="0"/>
              <a:endCxn id="113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6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7" name="AutoShape 24"/>
            <p:cNvCxnSpPr>
              <a:cxnSpLocks noChangeShapeType="1"/>
              <a:stCxn id="116" idx="0"/>
              <a:endCxn id="113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8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119" name="AutoShape 26"/>
            <p:cNvCxnSpPr>
              <a:cxnSpLocks noChangeShapeType="1"/>
              <a:stCxn id="120" idx="7"/>
              <a:endCxn id="118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0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21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2" name="AutoShape 29"/>
            <p:cNvCxnSpPr>
              <a:cxnSpLocks noChangeShapeType="1"/>
              <a:stCxn id="121" idx="0"/>
              <a:endCxn id="120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30"/>
            <p:cNvCxnSpPr>
              <a:cxnSpLocks noChangeShapeType="1"/>
              <a:stCxn id="124" idx="1"/>
              <a:endCxn id="120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4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6" name="AutoShape 33"/>
            <p:cNvCxnSpPr>
              <a:cxnSpLocks noChangeShapeType="1"/>
              <a:stCxn id="125" idx="0"/>
              <a:endCxn id="124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34"/>
            <p:cNvCxnSpPr>
              <a:cxnSpLocks noChangeShapeType="1"/>
              <a:stCxn id="128" idx="1"/>
              <a:endCxn id="124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0" name="AutoShape 37"/>
            <p:cNvCxnSpPr>
              <a:cxnSpLocks noChangeShapeType="1"/>
              <a:stCxn id="129" idx="0"/>
              <a:endCxn id="128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2" name="AutoShape 39"/>
            <p:cNvCxnSpPr>
              <a:cxnSpLocks noChangeShapeType="1"/>
              <a:stCxn id="131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40"/>
            <p:cNvCxnSpPr>
              <a:cxnSpLocks noChangeShapeType="1"/>
              <a:stCxn id="134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35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6" name="AutoShape 43"/>
            <p:cNvCxnSpPr>
              <a:cxnSpLocks noChangeShapeType="1"/>
              <a:stCxn id="135" idx="0"/>
              <a:endCxn id="134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7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8" name="AutoShape 45"/>
            <p:cNvCxnSpPr>
              <a:cxnSpLocks noChangeShapeType="1"/>
              <a:stCxn id="137" idx="0"/>
              <a:endCxn id="134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39" name="138 - Βέλος προς τα κάτω"/>
          <p:cNvSpPr/>
          <p:nvPr/>
        </p:nvSpPr>
        <p:spPr bwMode="auto">
          <a:xfrm>
            <a:off x="2362200" y="2514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7315200" y="5181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87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1/3</a:t>
            </a:r>
            <a:endParaRPr lang="el-GR" sz="1600" dirty="0"/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6446520" y="41148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99" name="AutoShape 6"/>
          <p:cNvCxnSpPr>
            <a:cxnSpLocks noChangeShapeType="1"/>
            <a:stCxn id="101" idx="7"/>
            <a:endCxn id="98" idx="3"/>
          </p:cNvCxnSpPr>
          <p:nvPr/>
        </p:nvCxnSpPr>
        <p:spPr bwMode="auto">
          <a:xfrm flipV="1">
            <a:off x="5975350" y="4375150"/>
            <a:ext cx="51562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7"/>
          <p:cNvCxnSpPr>
            <a:cxnSpLocks noChangeShapeType="1"/>
            <a:stCxn id="118" idx="1"/>
            <a:endCxn id="98" idx="5"/>
          </p:cNvCxnSpPr>
          <p:nvPr/>
        </p:nvCxnSpPr>
        <p:spPr bwMode="auto">
          <a:xfrm flipH="1" flipV="1">
            <a:off x="6706870" y="4375150"/>
            <a:ext cx="136906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Oval 8"/>
          <p:cNvSpPr>
            <a:spLocks noChangeArrowheads="1"/>
          </p:cNvSpPr>
          <p:nvPr/>
        </p:nvSpPr>
        <p:spPr bwMode="auto">
          <a:xfrm>
            <a:off x="5715000" y="4480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102" name="AutoShape 9"/>
          <p:cNvCxnSpPr>
            <a:cxnSpLocks noChangeShapeType="1"/>
            <a:stCxn id="105" idx="7"/>
            <a:endCxn id="101" idx="3"/>
          </p:cNvCxnSpPr>
          <p:nvPr/>
        </p:nvCxnSpPr>
        <p:spPr bwMode="auto">
          <a:xfrm flipV="1">
            <a:off x="5304790" y="4740910"/>
            <a:ext cx="45466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AutoShape 10"/>
          <p:cNvSpPr>
            <a:spLocks noChangeArrowheads="1"/>
          </p:cNvSpPr>
          <p:nvPr/>
        </p:nvSpPr>
        <p:spPr bwMode="auto">
          <a:xfrm>
            <a:off x="5897880" y="490728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4" name="AutoShape 11"/>
          <p:cNvCxnSpPr>
            <a:cxnSpLocks noChangeShapeType="1"/>
            <a:stCxn id="103" idx="0"/>
            <a:endCxn id="101" idx="5"/>
          </p:cNvCxnSpPr>
          <p:nvPr/>
        </p:nvCxnSpPr>
        <p:spPr bwMode="auto">
          <a:xfrm flipH="1" flipV="1">
            <a:off x="5975350" y="474091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2"/>
          <p:cNvSpPr>
            <a:spLocks noChangeArrowheads="1"/>
          </p:cNvSpPr>
          <p:nvPr/>
        </p:nvSpPr>
        <p:spPr bwMode="auto">
          <a:xfrm>
            <a:off x="5044440" y="496824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106" name="AutoShape 13"/>
          <p:cNvCxnSpPr>
            <a:cxnSpLocks noChangeShapeType="1"/>
            <a:stCxn id="108" idx="0"/>
            <a:endCxn id="105" idx="3"/>
          </p:cNvCxnSpPr>
          <p:nvPr/>
        </p:nvCxnSpPr>
        <p:spPr bwMode="auto">
          <a:xfrm flipV="1">
            <a:off x="4831080" y="5228590"/>
            <a:ext cx="25781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14"/>
          <p:cNvCxnSpPr>
            <a:cxnSpLocks noChangeShapeType="1"/>
            <a:stCxn id="113" idx="0"/>
            <a:endCxn id="105" idx="5"/>
          </p:cNvCxnSpPr>
          <p:nvPr/>
        </p:nvCxnSpPr>
        <p:spPr bwMode="auto">
          <a:xfrm flipH="1" flipV="1">
            <a:off x="5304790" y="5228590"/>
            <a:ext cx="19685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8" name="Oval 15"/>
          <p:cNvSpPr>
            <a:spLocks noChangeArrowheads="1"/>
          </p:cNvSpPr>
          <p:nvPr/>
        </p:nvSpPr>
        <p:spPr bwMode="auto">
          <a:xfrm>
            <a:off x="467868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109" name="AutoShape 16"/>
          <p:cNvSpPr>
            <a:spLocks noChangeArrowheads="1"/>
          </p:cNvSpPr>
          <p:nvPr/>
        </p:nvSpPr>
        <p:spPr bwMode="auto">
          <a:xfrm>
            <a:off x="45567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0" name="AutoShape 17"/>
          <p:cNvCxnSpPr>
            <a:cxnSpLocks noChangeShapeType="1"/>
            <a:stCxn id="109" idx="0"/>
            <a:endCxn id="108" idx="3"/>
          </p:cNvCxnSpPr>
          <p:nvPr/>
        </p:nvCxnSpPr>
        <p:spPr bwMode="auto">
          <a:xfrm flipV="1">
            <a:off x="467868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1" name="AutoShape 18"/>
          <p:cNvSpPr>
            <a:spLocks noChangeArrowheads="1"/>
          </p:cNvSpPr>
          <p:nvPr/>
        </p:nvSpPr>
        <p:spPr bwMode="auto">
          <a:xfrm>
            <a:off x="486156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2" name="AutoShape 19"/>
          <p:cNvCxnSpPr>
            <a:cxnSpLocks noChangeShapeType="1"/>
            <a:stCxn id="111" idx="0"/>
            <a:endCxn id="108" idx="5"/>
          </p:cNvCxnSpPr>
          <p:nvPr/>
        </p:nvCxnSpPr>
        <p:spPr bwMode="auto">
          <a:xfrm flipH="1" flipV="1">
            <a:off x="493903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3" name="Oval 20"/>
          <p:cNvSpPr>
            <a:spLocks noChangeArrowheads="1"/>
          </p:cNvSpPr>
          <p:nvPr/>
        </p:nvSpPr>
        <p:spPr bwMode="auto">
          <a:xfrm>
            <a:off x="5349240" y="5516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114" name="AutoShape 21"/>
          <p:cNvSpPr>
            <a:spLocks noChangeArrowheads="1"/>
          </p:cNvSpPr>
          <p:nvPr/>
        </p:nvSpPr>
        <p:spPr bwMode="auto">
          <a:xfrm>
            <a:off x="52273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5" name="AutoShape 22"/>
          <p:cNvCxnSpPr>
            <a:cxnSpLocks noChangeShapeType="1"/>
            <a:stCxn id="114" idx="0"/>
            <a:endCxn id="113" idx="3"/>
          </p:cNvCxnSpPr>
          <p:nvPr/>
        </p:nvCxnSpPr>
        <p:spPr bwMode="auto">
          <a:xfrm flipV="1">
            <a:off x="534924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6" name="AutoShape 23"/>
          <p:cNvSpPr>
            <a:spLocks noChangeArrowheads="1"/>
          </p:cNvSpPr>
          <p:nvPr/>
        </p:nvSpPr>
        <p:spPr bwMode="auto">
          <a:xfrm>
            <a:off x="5532120" y="5943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7" name="AutoShape 24"/>
          <p:cNvCxnSpPr>
            <a:cxnSpLocks noChangeShapeType="1"/>
            <a:stCxn id="116" idx="0"/>
            <a:endCxn id="113" idx="5"/>
          </p:cNvCxnSpPr>
          <p:nvPr/>
        </p:nvCxnSpPr>
        <p:spPr bwMode="auto">
          <a:xfrm flipH="1" flipV="1">
            <a:off x="5609590" y="5777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8" name="Oval 25"/>
          <p:cNvSpPr>
            <a:spLocks noChangeArrowheads="1"/>
          </p:cNvSpPr>
          <p:nvPr/>
        </p:nvSpPr>
        <p:spPr bwMode="auto">
          <a:xfrm>
            <a:off x="8031480" y="4480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119" name="AutoShape 26"/>
          <p:cNvCxnSpPr>
            <a:cxnSpLocks noChangeShapeType="1"/>
            <a:stCxn id="120" idx="7"/>
            <a:endCxn id="118" idx="3"/>
          </p:cNvCxnSpPr>
          <p:nvPr/>
        </p:nvCxnSpPr>
        <p:spPr bwMode="auto">
          <a:xfrm flipV="1">
            <a:off x="7072630" y="4740910"/>
            <a:ext cx="10033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0" name="Oval 27"/>
          <p:cNvSpPr>
            <a:spLocks noChangeArrowheads="1"/>
          </p:cNvSpPr>
          <p:nvPr/>
        </p:nvSpPr>
        <p:spPr bwMode="auto">
          <a:xfrm>
            <a:off x="6812280" y="50292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121" name="AutoShape 28"/>
          <p:cNvSpPr>
            <a:spLocks noChangeArrowheads="1"/>
          </p:cNvSpPr>
          <p:nvPr/>
        </p:nvSpPr>
        <p:spPr bwMode="auto">
          <a:xfrm>
            <a:off x="6690360" y="5455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22" name="AutoShape 29"/>
          <p:cNvCxnSpPr>
            <a:cxnSpLocks noChangeShapeType="1"/>
            <a:stCxn id="121" idx="0"/>
            <a:endCxn id="120" idx="3"/>
          </p:cNvCxnSpPr>
          <p:nvPr/>
        </p:nvCxnSpPr>
        <p:spPr bwMode="auto">
          <a:xfrm flipV="1">
            <a:off x="6812280" y="5289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" name="AutoShape 30"/>
          <p:cNvCxnSpPr>
            <a:cxnSpLocks noChangeShapeType="1"/>
            <a:stCxn id="97" idx="1"/>
            <a:endCxn id="120" idx="5"/>
          </p:cNvCxnSpPr>
          <p:nvPr/>
        </p:nvCxnSpPr>
        <p:spPr bwMode="auto">
          <a:xfrm flipH="1" flipV="1">
            <a:off x="7072443" y="5289363"/>
            <a:ext cx="256914" cy="3178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" name="AutoShape 40"/>
          <p:cNvCxnSpPr>
            <a:cxnSpLocks noChangeShapeType="1"/>
            <a:stCxn id="134" idx="1"/>
          </p:cNvCxnSpPr>
          <p:nvPr/>
        </p:nvCxnSpPr>
        <p:spPr bwMode="auto">
          <a:xfrm flipH="1" flipV="1">
            <a:off x="8291830" y="4740910"/>
            <a:ext cx="3937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4" name="Oval 41"/>
          <p:cNvSpPr>
            <a:spLocks noChangeArrowheads="1"/>
          </p:cNvSpPr>
          <p:nvPr/>
        </p:nvSpPr>
        <p:spPr bwMode="auto">
          <a:xfrm>
            <a:off x="8641080" y="50292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135" name="AutoShape 42"/>
          <p:cNvSpPr>
            <a:spLocks noChangeArrowheads="1"/>
          </p:cNvSpPr>
          <p:nvPr/>
        </p:nvSpPr>
        <p:spPr bwMode="auto">
          <a:xfrm>
            <a:off x="8519160" y="5455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6" name="AutoShape 43"/>
          <p:cNvCxnSpPr>
            <a:cxnSpLocks noChangeShapeType="1"/>
            <a:stCxn id="135" idx="0"/>
            <a:endCxn id="134" idx="3"/>
          </p:cNvCxnSpPr>
          <p:nvPr/>
        </p:nvCxnSpPr>
        <p:spPr bwMode="auto">
          <a:xfrm flipV="1">
            <a:off x="8641080" y="5289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7" name="AutoShape 44"/>
          <p:cNvSpPr>
            <a:spLocks noChangeArrowheads="1"/>
          </p:cNvSpPr>
          <p:nvPr/>
        </p:nvSpPr>
        <p:spPr bwMode="auto">
          <a:xfrm>
            <a:off x="8823960" y="5455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8" name="AutoShape 45"/>
          <p:cNvCxnSpPr>
            <a:cxnSpLocks noChangeShapeType="1"/>
            <a:stCxn id="137" idx="0"/>
            <a:endCxn id="134" idx="5"/>
          </p:cNvCxnSpPr>
          <p:nvPr/>
        </p:nvCxnSpPr>
        <p:spPr bwMode="auto">
          <a:xfrm flipH="1" flipV="1">
            <a:off x="8901430" y="5289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9" name="138 - Βέλος προς τα κάτω"/>
          <p:cNvSpPr/>
          <p:nvPr/>
        </p:nvSpPr>
        <p:spPr bwMode="auto">
          <a:xfrm>
            <a:off x="2819400" y="30480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7315200" y="5181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55" name="154 - Ομάδα"/>
          <p:cNvGrpSpPr/>
          <p:nvPr/>
        </p:nvGrpSpPr>
        <p:grpSpPr>
          <a:xfrm>
            <a:off x="6858000" y="5562600"/>
            <a:ext cx="1219200" cy="1097280"/>
            <a:chOff x="5715000" y="2286000"/>
            <a:chExt cx="1524000" cy="1371600"/>
          </a:xfrm>
        </p:grpSpPr>
        <p:sp>
          <p:nvSpPr>
            <p:cNvPr id="97" name="Oval 31"/>
            <p:cNvSpPr>
              <a:spLocks noChangeArrowheads="1"/>
            </p:cNvSpPr>
            <p:nvPr/>
          </p:nvSpPr>
          <p:spPr bwMode="auto">
            <a:xfrm>
              <a:off x="6248400" y="2286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14</a:t>
              </a:r>
            </a:p>
          </p:txBody>
        </p:sp>
        <p:sp>
          <p:nvSpPr>
            <p:cNvPr id="141" name="Oval 32"/>
            <p:cNvSpPr>
              <a:spLocks noChangeArrowheads="1"/>
            </p:cNvSpPr>
            <p:nvPr/>
          </p:nvSpPr>
          <p:spPr bwMode="auto">
            <a:xfrm>
              <a:off x="58674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42" name="Oval 40"/>
            <p:cNvSpPr>
              <a:spLocks noChangeArrowheads="1"/>
            </p:cNvSpPr>
            <p:nvPr/>
          </p:nvSpPr>
          <p:spPr bwMode="auto">
            <a:xfrm>
              <a:off x="6705600" y="2971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15</a:t>
              </a:r>
            </a:p>
          </p:txBody>
        </p:sp>
        <p:sp>
          <p:nvSpPr>
            <p:cNvPr id="143" name="AutoShape 41"/>
            <p:cNvSpPr>
              <a:spLocks noChangeArrowheads="1"/>
            </p:cNvSpPr>
            <p:nvPr/>
          </p:nvSpPr>
          <p:spPr bwMode="auto">
            <a:xfrm>
              <a:off x="65532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4" name="AutoShape 42"/>
            <p:cNvCxnSpPr>
              <a:cxnSpLocks noChangeShapeType="1"/>
              <a:stCxn id="143" idx="0"/>
              <a:endCxn id="142" idx="3"/>
            </p:cNvCxnSpPr>
            <p:nvPr/>
          </p:nvCxnSpPr>
          <p:spPr bwMode="auto">
            <a:xfrm flipV="1">
              <a:off x="6705600" y="3297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5" name="AutoShape 43"/>
            <p:cNvSpPr>
              <a:spLocks noChangeArrowheads="1"/>
            </p:cNvSpPr>
            <p:nvPr/>
          </p:nvSpPr>
          <p:spPr bwMode="auto">
            <a:xfrm>
              <a:off x="69342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6" name="AutoShape 44"/>
            <p:cNvCxnSpPr>
              <a:cxnSpLocks noChangeShapeType="1"/>
              <a:stCxn id="145" idx="0"/>
              <a:endCxn id="142" idx="5"/>
            </p:cNvCxnSpPr>
            <p:nvPr/>
          </p:nvCxnSpPr>
          <p:spPr bwMode="auto">
            <a:xfrm flipH="1" flipV="1">
              <a:off x="7031038" y="3297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7" name="AutoShape 46"/>
            <p:cNvSpPr>
              <a:spLocks noChangeArrowheads="1"/>
            </p:cNvSpPr>
            <p:nvPr/>
          </p:nvSpPr>
          <p:spPr bwMode="auto">
            <a:xfrm>
              <a:off x="57150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8" name="AutoShape 47"/>
            <p:cNvCxnSpPr>
              <a:cxnSpLocks noChangeShapeType="1"/>
              <a:stCxn id="147" idx="0"/>
              <a:endCxn id="141" idx="3"/>
            </p:cNvCxnSpPr>
            <p:nvPr/>
          </p:nvCxnSpPr>
          <p:spPr bwMode="auto">
            <a:xfrm flipV="1">
              <a:off x="5867400" y="3297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9" name="AutoShape 48"/>
            <p:cNvSpPr>
              <a:spLocks noChangeArrowheads="1"/>
            </p:cNvSpPr>
            <p:nvPr/>
          </p:nvSpPr>
          <p:spPr bwMode="auto">
            <a:xfrm>
              <a:off x="6096000" y="3505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50" name="AutoShape 49"/>
            <p:cNvCxnSpPr>
              <a:cxnSpLocks noChangeShapeType="1"/>
              <a:stCxn id="149" idx="0"/>
              <a:endCxn id="141" idx="5"/>
            </p:cNvCxnSpPr>
            <p:nvPr/>
          </p:nvCxnSpPr>
          <p:spPr bwMode="auto">
            <a:xfrm flipH="1" flipV="1">
              <a:off x="6192838" y="3297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1" name="AutoShape 50"/>
            <p:cNvCxnSpPr>
              <a:cxnSpLocks noChangeShapeType="1"/>
              <a:stCxn id="142" idx="0"/>
              <a:endCxn id="97" idx="5"/>
            </p:cNvCxnSpPr>
            <p:nvPr/>
          </p:nvCxnSpPr>
          <p:spPr bwMode="auto">
            <a:xfrm flipH="1" flipV="1">
              <a:off x="6573604" y="2611204"/>
              <a:ext cx="322496" cy="3605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2" name="AutoShape 51"/>
            <p:cNvCxnSpPr>
              <a:cxnSpLocks noChangeShapeType="1"/>
              <a:stCxn id="141" idx="0"/>
              <a:endCxn id="97" idx="3"/>
            </p:cNvCxnSpPr>
            <p:nvPr/>
          </p:nvCxnSpPr>
          <p:spPr bwMode="auto">
            <a:xfrm flipV="1">
              <a:off x="6057900" y="2611204"/>
              <a:ext cx="246296" cy="3605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262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διαφορετικά</a:t>
            </a:r>
            <a:endParaRPr lang="el-GR" sz="1600" dirty="0"/>
          </a:p>
        </p:txBody>
      </p:sp>
      <p:grpSp>
        <p:nvGrpSpPr>
          <p:cNvPr id="3" name="47 - Ομάδα"/>
          <p:cNvGrpSpPr/>
          <p:nvPr/>
        </p:nvGrpSpPr>
        <p:grpSpPr>
          <a:xfrm>
            <a:off x="4556760" y="4114800"/>
            <a:ext cx="4511040" cy="2560320"/>
            <a:chOff x="1752600" y="1676400"/>
            <a:chExt cx="5638800" cy="3200400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99" name="AutoShape 6"/>
            <p:cNvCxnSpPr>
              <a:cxnSpLocks noChangeShapeType="1"/>
              <a:stCxn id="101" idx="7"/>
              <a:endCxn id="98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AutoShape 7"/>
            <p:cNvCxnSpPr>
              <a:cxnSpLocks noChangeShapeType="1"/>
              <a:stCxn id="118" idx="1"/>
              <a:endCxn id="98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102" name="AutoShape 9"/>
            <p:cNvCxnSpPr>
              <a:cxnSpLocks noChangeShapeType="1"/>
              <a:stCxn id="105" idx="7"/>
              <a:endCxn id="101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04" name="AutoShape 11"/>
            <p:cNvCxnSpPr>
              <a:cxnSpLocks noChangeShapeType="1"/>
              <a:stCxn id="103" idx="0"/>
              <a:endCxn id="101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5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106" name="AutoShape 13"/>
            <p:cNvCxnSpPr>
              <a:cxnSpLocks noChangeShapeType="1"/>
              <a:stCxn id="108" idx="0"/>
              <a:endCxn id="105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" name="AutoShape 14"/>
            <p:cNvCxnSpPr>
              <a:cxnSpLocks noChangeShapeType="1"/>
              <a:stCxn id="113" idx="0"/>
              <a:endCxn id="105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8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109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0" name="AutoShape 17"/>
            <p:cNvCxnSpPr>
              <a:cxnSpLocks noChangeShapeType="1"/>
              <a:stCxn id="109" idx="0"/>
              <a:endCxn id="108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2" name="AutoShape 19"/>
            <p:cNvCxnSpPr>
              <a:cxnSpLocks noChangeShapeType="1"/>
              <a:stCxn id="111" idx="0"/>
              <a:endCxn id="108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114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5" name="AutoShape 22"/>
            <p:cNvCxnSpPr>
              <a:cxnSpLocks noChangeShapeType="1"/>
              <a:stCxn id="114" idx="0"/>
              <a:endCxn id="113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6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7" name="AutoShape 24"/>
            <p:cNvCxnSpPr>
              <a:cxnSpLocks noChangeShapeType="1"/>
              <a:stCxn id="116" idx="0"/>
              <a:endCxn id="113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8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119" name="AutoShape 26"/>
            <p:cNvCxnSpPr>
              <a:cxnSpLocks noChangeShapeType="1"/>
              <a:stCxn id="120" idx="7"/>
              <a:endCxn id="118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0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21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2" name="AutoShape 29"/>
            <p:cNvCxnSpPr>
              <a:cxnSpLocks noChangeShapeType="1"/>
              <a:stCxn id="121" idx="0"/>
              <a:endCxn id="120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30"/>
            <p:cNvCxnSpPr>
              <a:cxnSpLocks noChangeShapeType="1"/>
              <a:stCxn id="124" idx="1"/>
              <a:endCxn id="120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4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6" name="AutoShape 33"/>
            <p:cNvCxnSpPr>
              <a:cxnSpLocks noChangeShapeType="1"/>
              <a:stCxn id="125" idx="0"/>
              <a:endCxn id="124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34"/>
            <p:cNvCxnSpPr>
              <a:cxnSpLocks noChangeShapeType="1"/>
              <a:stCxn id="128" idx="1"/>
              <a:endCxn id="124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0" name="AutoShape 37"/>
            <p:cNvCxnSpPr>
              <a:cxnSpLocks noChangeShapeType="1"/>
              <a:stCxn id="129" idx="0"/>
              <a:endCxn id="128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2" name="AutoShape 39"/>
            <p:cNvCxnSpPr>
              <a:cxnSpLocks noChangeShapeType="1"/>
              <a:stCxn id="131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40"/>
            <p:cNvCxnSpPr>
              <a:cxnSpLocks noChangeShapeType="1"/>
              <a:stCxn id="134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35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6" name="AutoShape 43"/>
            <p:cNvCxnSpPr>
              <a:cxnSpLocks noChangeShapeType="1"/>
              <a:stCxn id="135" idx="0"/>
              <a:endCxn id="134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7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8" name="AutoShape 45"/>
            <p:cNvCxnSpPr>
              <a:cxnSpLocks noChangeShapeType="1"/>
              <a:stCxn id="137" idx="0"/>
              <a:endCxn id="134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39" name="138 - Βέλος προς τα κάτω"/>
          <p:cNvSpPr/>
          <p:nvPr/>
        </p:nvSpPr>
        <p:spPr bwMode="auto">
          <a:xfrm>
            <a:off x="2819400" y="30480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7772400" y="5791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572000" y="3657600"/>
            <a:ext cx="1820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1/2</a:t>
            </a:r>
            <a:endParaRPr lang="el-GR" sz="1600" dirty="0"/>
          </a:p>
        </p:txBody>
      </p:sp>
      <p:sp>
        <p:nvSpPr>
          <p:cNvPr id="139" name="138 - Βέλος προς τα κάτω"/>
          <p:cNvSpPr/>
          <p:nvPr/>
        </p:nvSpPr>
        <p:spPr bwMode="auto">
          <a:xfrm>
            <a:off x="3276600" y="3657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6446520" y="37338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99" name="AutoShape 6"/>
          <p:cNvCxnSpPr>
            <a:cxnSpLocks noChangeShapeType="1"/>
            <a:stCxn id="101" idx="7"/>
            <a:endCxn id="98" idx="3"/>
          </p:cNvCxnSpPr>
          <p:nvPr/>
        </p:nvCxnSpPr>
        <p:spPr bwMode="auto">
          <a:xfrm flipV="1">
            <a:off x="5975350" y="3994150"/>
            <a:ext cx="51562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7"/>
          <p:cNvCxnSpPr>
            <a:cxnSpLocks noChangeShapeType="1"/>
            <a:stCxn id="118" idx="1"/>
            <a:endCxn id="98" idx="5"/>
          </p:cNvCxnSpPr>
          <p:nvPr/>
        </p:nvCxnSpPr>
        <p:spPr bwMode="auto">
          <a:xfrm flipH="1" flipV="1">
            <a:off x="6706870" y="3994150"/>
            <a:ext cx="136906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Oval 8"/>
          <p:cNvSpPr>
            <a:spLocks noChangeArrowheads="1"/>
          </p:cNvSpPr>
          <p:nvPr/>
        </p:nvSpPr>
        <p:spPr bwMode="auto">
          <a:xfrm>
            <a:off x="5715000" y="4099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102" name="AutoShape 9"/>
          <p:cNvCxnSpPr>
            <a:cxnSpLocks noChangeShapeType="1"/>
            <a:stCxn id="105" idx="7"/>
            <a:endCxn id="101" idx="3"/>
          </p:cNvCxnSpPr>
          <p:nvPr/>
        </p:nvCxnSpPr>
        <p:spPr bwMode="auto">
          <a:xfrm flipV="1">
            <a:off x="5304790" y="4359910"/>
            <a:ext cx="45466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AutoShape 10"/>
          <p:cNvSpPr>
            <a:spLocks noChangeArrowheads="1"/>
          </p:cNvSpPr>
          <p:nvPr/>
        </p:nvSpPr>
        <p:spPr bwMode="auto">
          <a:xfrm>
            <a:off x="5897880" y="452628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4" name="AutoShape 11"/>
          <p:cNvCxnSpPr>
            <a:cxnSpLocks noChangeShapeType="1"/>
            <a:stCxn id="103" idx="0"/>
            <a:endCxn id="101" idx="5"/>
          </p:cNvCxnSpPr>
          <p:nvPr/>
        </p:nvCxnSpPr>
        <p:spPr bwMode="auto">
          <a:xfrm flipH="1" flipV="1">
            <a:off x="5975350" y="435991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2"/>
          <p:cNvSpPr>
            <a:spLocks noChangeArrowheads="1"/>
          </p:cNvSpPr>
          <p:nvPr/>
        </p:nvSpPr>
        <p:spPr bwMode="auto">
          <a:xfrm>
            <a:off x="5044440" y="458724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106" name="AutoShape 13"/>
          <p:cNvCxnSpPr>
            <a:cxnSpLocks noChangeShapeType="1"/>
            <a:stCxn id="108" idx="0"/>
            <a:endCxn id="105" idx="3"/>
          </p:cNvCxnSpPr>
          <p:nvPr/>
        </p:nvCxnSpPr>
        <p:spPr bwMode="auto">
          <a:xfrm flipV="1">
            <a:off x="4831080" y="4847590"/>
            <a:ext cx="25781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14"/>
          <p:cNvCxnSpPr>
            <a:cxnSpLocks noChangeShapeType="1"/>
            <a:stCxn id="113" idx="0"/>
            <a:endCxn id="105" idx="5"/>
          </p:cNvCxnSpPr>
          <p:nvPr/>
        </p:nvCxnSpPr>
        <p:spPr bwMode="auto">
          <a:xfrm flipH="1" flipV="1">
            <a:off x="5304790" y="4847590"/>
            <a:ext cx="19685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8" name="Oval 15"/>
          <p:cNvSpPr>
            <a:spLocks noChangeArrowheads="1"/>
          </p:cNvSpPr>
          <p:nvPr/>
        </p:nvSpPr>
        <p:spPr bwMode="auto">
          <a:xfrm>
            <a:off x="4678680" y="5135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109" name="AutoShape 16"/>
          <p:cNvSpPr>
            <a:spLocks noChangeArrowheads="1"/>
          </p:cNvSpPr>
          <p:nvPr/>
        </p:nvSpPr>
        <p:spPr bwMode="auto">
          <a:xfrm>
            <a:off x="4556760" y="5562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0" name="AutoShape 17"/>
          <p:cNvCxnSpPr>
            <a:cxnSpLocks noChangeShapeType="1"/>
            <a:stCxn id="109" idx="0"/>
            <a:endCxn id="108" idx="3"/>
          </p:cNvCxnSpPr>
          <p:nvPr/>
        </p:nvCxnSpPr>
        <p:spPr bwMode="auto">
          <a:xfrm flipV="1">
            <a:off x="4678680" y="5396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1" name="AutoShape 18"/>
          <p:cNvSpPr>
            <a:spLocks noChangeArrowheads="1"/>
          </p:cNvSpPr>
          <p:nvPr/>
        </p:nvSpPr>
        <p:spPr bwMode="auto">
          <a:xfrm>
            <a:off x="4861560" y="5562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2" name="AutoShape 19"/>
          <p:cNvCxnSpPr>
            <a:cxnSpLocks noChangeShapeType="1"/>
            <a:stCxn id="111" idx="0"/>
            <a:endCxn id="108" idx="5"/>
          </p:cNvCxnSpPr>
          <p:nvPr/>
        </p:nvCxnSpPr>
        <p:spPr bwMode="auto">
          <a:xfrm flipH="1" flipV="1">
            <a:off x="4939030" y="5396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3" name="Oval 20"/>
          <p:cNvSpPr>
            <a:spLocks noChangeArrowheads="1"/>
          </p:cNvSpPr>
          <p:nvPr/>
        </p:nvSpPr>
        <p:spPr bwMode="auto">
          <a:xfrm>
            <a:off x="5349240" y="5135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114" name="AutoShape 21"/>
          <p:cNvSpPr>
            <a:spLocks noChangeArrowheads="1"/>
          </p:cNvSpPr>
          <p:nvPr/>
        </p:nvSpPr>
        <p:spPr bwMode="auto">
          <a:xfrm>
            <a:off x="5227320" y="5562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5" name="AutoShape 22"/>
          <p:cNvCxnSpPr>
            <a:cxnSpLocks noChangeShapeType="1"/>
            <a:stCxn id="114" idx="0"/>
            <a:endCxn id="113" idx="3"/>
          </p:cNvCxnSpPr>
          <p:nvPr/>
        </p:nvCxnSpPr>
        <p:spPr bwMode="auto">
          <a:xfrm flipV="1">
            <a:off x="5349240" y="5396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6" name="AutoShape 23"/>
          <p:cNvSpPr>
            <a:spLocks noChangeArrowheads="1"/>
          </p:cNvSpPr>
          <p:nvPr/>
        </p:nvSpPr>
        <p:spPr bwMode="auto">
          <a:xfrm>
            <a:off x="5532120" y="5562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17" name="AutoShape 24"/>
          <p:cNvCxnSpPr>
            <a:cxnSpLocks noChangeShapeType="1"/>
            <a:stCxn id="116" idx="0"/>
            <a:endCxn id="113" idx="5"/>
          </p:cNvCxnSpPr>
          <p:nvPr/>
        </p:nvCxnSpPr>
        <p:spPr bwMode="auto">
          <a:xfrm flipH="1" flipV="1">
            <a:off x="5609590" y="5396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8" name="Oval 25"/>
          <p:cNvSpPr>
            <a:spLocks noChangeArrowheads="1"/>
          </p:cNvSpPr>
          <p:nvPr/>
        </p:nvSpPr>
        <p:spPr bwMode="auto">
          <a:xfrm>
            <a:off x="8031480" y="40995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119" name="AutoShape 26"/>
          <p:cNvCxnSpPr>
            <a:cxnSpLocks noChangeShapeType="1"/>
            <a:stCxn id="120" idx="7"/>
            <a:endCxn id="118" idx="3"/>
          </p:cNvCxnSpPr>
          <p:nvPr/>
        </p:nvCxnSpPr>
        <p:spPr bwMode="auto">
          <a:xfrm flipV="1">
            <a:off x="7072630" y="4359910"/>
            <a:ext cx="10033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0" name="Oval 27"/>
          <p:cNvSpPr>
            <a:spLocks noChangeArrowheads="1"/>
          </p:cNvSpPr>
          <p:nvPr/>
        </p:nvSpPr>
        <p:spPr bwMode="auto">
          <a:xfrm>
            <a:off x="6812280" y="46482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121" name="AutoShape 28"/>
          <p:cNvSpPr>
            <a:spLocks noChangeArrowheads="1"/>
          </p:cNvSpPr>
          <p:nvPr/>
        </p:nvSpPr>
        <p:spPr bwMode="auto">
          <a:xfrm>
            <a:off x="6690360" y="5074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22" name="AutoShape 29"/>
          <p:cNvCxnSpPr>
            <a:cxnSpLocks noChangeShapeType="1"/>
            <a:stCxn id="121" idx="0"/>
            <a:endCxn id="120" idx="3"/>
          </p:cNvCxnSpPr>
          <p:nvPr/>
        </p:nvCxnSpPr>
        <p:spPr bwMode="auto">
          <a:xfrm flipV="1">
            <a:off x="6812280" y="4908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" name="AutoShape 30"/>
          <p:cNvCxnSpPr>
            <a:cxnSpLocks noChangeShapeType="1"/>
            <a:stCxn id="124" idx="1"/>
            <a:endCxn id="120" idx="5"/>
          </p:cNvCxnSpPr>
          <p:nvPr/>
        </p:nvCxnSpPr>
        <p:spPr bwMode="auto">
          <a:xfrm flipH="1" flipV="1">
            <a:off x="7072630" y="4908550"/>
            <a:ext cx="21082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4" name="Oval 31"/>
          <p:cNvSpPr>
            <a:spLocks noChangeArrowheads="1"/>
          </p:cNvSpPr>
          <p:nvPr/>
        </p:nvSpPr>
        <p:spPr bwMode="auto">
          <a:xfrm>
            <a:off x="7239000" y="5135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sp>
        <p:nvSpPr>
          <p:cNvPr id="125" name="AutoShape 32"/>
          <p:cNvSpPr>
            <a:spLocks noChangeArrowheads="1"/>
          </p:cNvSpPr>
          <p:nvPr/>
        </p:nvSpPr>
        <p:spPr bwMode="auto">
          <a:xfrm>
            <a:off x="7117080" y="5562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26" name="AutoShape 33"/>
          <p:cNvCxnSpPr>
            <a:cxnSpLocks noChangeShapeType="1"/>
            <a:stCxn id="125" idx="0"/>
            <a:endCxn id="124" idx="3"/>
          </p:cNvCxnSpPr>
          <p:nvPr/>
        </p:nvCxnSpPr>
        <p:spPr bwMode="auto">
          <a:xfrm flipV="1">
            <a:off x="7239000" y="5396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7" name="AutoShape 34"/>
          <p:cNvCxnSpPr>
            <a:cxnSpLocks noChangeShapeType="1"/>
            <a:stCxn id="97" idx="0"/>
            <a:endCxn id="124" idx="5"/>
          </p:cNvCxnSpPr>
          <p:nvPr/>
        </p:nvCxnSpPr>
        <p:spPr bwMode="auto">
          <a:xfrm flipH="1" flipV="1">
            <a:off x="7499163" y="5396043"/>
            <a:ext cx="242757" cy="3189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" name="AutoShape 40"/>
          <p:cNvCxnSpPr>
            <a:cxnSpLocks noChangeShapeType="1"/>
            <a:stCxn id="134" idx="1"/>
          </p:cNvCxnSpPr>
          <p:nvPr/>
        </p:nvCxnSpPr>
        <p:spPr bwMode="auto">
          <a:xfrm flipH="1" flipV="1">
            <a:off x="8291830" y="4359910"/>
            <a:ext cx="3937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4" name="Oval 41"/>
          <p:cNvSpPr>
            <a:spLocks noChangeArrowheads="1"/>
          </p:cNvSpPr>
          <p:nvPr/>
        </p:nvSpPr>
        <p:spPr bwMode="auto">
          <a:xfrm>
            <a:off x="8641080" y="46482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135" name="AutoShape 42"/>
          <p:cNvSpPr>
            <a:spLocks noChangeArrowheads="1"/>
          </p:cNvSpPr>
          <p:nvPr/>
        </p:nvSpPr>
        <p:spPr bwMode="auto">
          <a:xfrm>
            <a:off x="8519160" y="5074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6" name="AutoShape 43"/>
          <p:cNvCxnSpPr>
            <a:cxnSpLocks noChangeShapeType="1"/>
            <a:stCxn id="135" idx="0"/>
            <a:endCxn id="134" idx="3"/>
          </p:cNvCxnSpPr>
          <p:nvPr/>
        </p:nvCxnSpPr>
        <p:spPr bwMode="auto">
          <a:xfrm flipV="1">
            <a:off x="8641080" y="4908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7" name="AutoShape 44"/>
          <p:cNvSpPr>
            <a:spLocks noChangeArrowheads="1"/>
          </p:cNvSpPr>
          <p:nvPr/>
        </p:nvSpPr>
        <p:spPr bwMode="auto">
          <a:xfrm>
            <a:off x="8823960" y="50749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38" name="AutoShape 45"/>
          <p:cNvCxnSpPr>
            <a:cxnSpLocks noChangeShapeType="1"/>
            <a:stCxn id="137" idx="0"/>
            <a:endCxn id="134" idx="5"/>
          </p:cNvCxnSpPr>
          <p:nvPr/>
        </p:nvCxnSpPr>
        <p:spPr bwMode="auto">
          <a:xfrm flipH="1" flipV="1">
            <a:off x="8901430" y="49085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0" name="139 - Βέλος προς τα κάτω"/>
          <p:cNvSpPr/>
          <p:nvPr/>
        </p:nvSpPr>
        <p:spPr bwMode="auto">
          <a:xfrm>
            <a:off x="7696200" y="5410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51" name="150 - Ομάδα"/>
          <p:cNvGrpSpPr/>
          <p:nvPr/>
        </p:nvGrpSpPr>
        <p:grpSpPr>
          <a:xfrm>
            <a:off x="7467600" y="5715000"/>
            <a:ext cx="853440" cy="1097280"/>
            <a:chOff x="6553200" y="1143000"/>
            <a:chExt cx="1066800" cy="1371600"/>
          </a:xfrm>
        </p:grpSpPr>
        <p:sp>
          <p:nvSpPr>
            <p:cNvPr id="97" name="Oval 35"/>
            <p:cNvSpPr>
              <a:spLocks noChangeArrowheads="1"/>
            </p:cNvSpPr>
            <p:nvPr/>
          </p:nvSpPr>
          <p:spPr bwMode="auto">
            <a:xfrm>
              <a:off x="6705600" y="1143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14</a:t>
              </a:r>
            </a:p>
          </p:txBody>
        </p:sp>
        <p:cxnSp>
          <p:nvCxnSpPr>
            <p:cNvPr id="141" name="AutoShape 38"/>
            <p:cNvCxnSpPr>
              <a:cxnSpLocks noChangeShapeType="1"/>
              <a:stCxn id="142" idx="0"/>
              <a:endCxn id="97" idx="5"/>
            </p:cNvCxnSpPr>
            <p:nvPr/>
          </p:nvCxnSpPr>
          <p:spPr bwMode="auto">
            <a:xfrm flipH="1" flipV="1">
              <a:off x="7030804" y="1468204"/>
              <a:ext cx="246296" cy="3605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Oval 46"/>
            <p:cNvSpPr>
              <a:spLocks noChangeArrowheads="1"/>
            </p:cNvSpPr>
            <p:nvPr/>
          </p:nvSpPr>
          <p:spPr bwMode="auto">
            <a:xfrm>
              <a:off x="7086600" y="18288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15</a:t>
              </a:r>
            </a:p>
          </p:txBody>
        </p:sp>
        <p:sp>
          <p:nvSpPr>
            <p:cNvPr id="143" name="AutoShape 47"/>
            <p:cNvSpPr>
              <a:spLocks noChangeArrowheads="1"/>
            </p:cNvSpPr>
            <p:nvPr/>
          </p:nvSpPr>
          <p:spPr bwMode="auto">
            <a:xfrm>
              <a:off x="6934200" y="2362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4" name="AutoShape 48"/>
            <p:cNvCxnSpPr>
              <a:cxnSpLocks noChangeShapeType="1"/>
              <a:stCxn id="143" idx="0"/>
              <a:endCxn id="142" idx="3"/>
            </p:cNvCxnSpPr>
            <p:nvPr/>
          </p:nvCxnSpPr>
          <p:spPr bwMode="auto">
            <a:xfrm flipV="1">
              <a:off x="7086600" y="21542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5" name="AutoShape 49"/>
            <p:cNvSpPr>
              <a:spLocks noChangeArrowheads="1"/>
            </p:cNvSpPr>
            <p:nvPr/>
          </p:nvSpPr>
          <p:spPr bwMode="auto">
            <a:xfrm>
              <a:off x="7315200" y="23622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6" name="AutoShape 50"/>
            <p:cNvCxnSpPr>
              <a:cxnSpLocks noChangeShapeType="1"/>
              <a:stCxn id="145" idx="0"/>
              <a:endCxn id="142" idx="5"/>
            </p:cNvCxnSpPr>
            <p:nvPr/>
          </p:nvCxnSpPr>
          <p:spPr bwMode="auto">
            <a:xfrm flipH="1" flipV="1">
              <a:off x="7412038" y="21542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7" name="AutoShape 52"/>
            <p:cNvSpPr>
              <a:spLocks noChangeArrowheads="1"/>
            </p:cNvSpPr>
            <p:nvPr/>
          </p:nvSpPr>
          <p:spPr bwMode="auto">
            <a:xfrm>
              <a:off x="6553200" y="1676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48" name="AutoShape 53"/>
            <p:cNvCxnSpPr>
              <a:cxnSpLocks noChangeShapeType="1"/>
              <a:stCxn id="147" idx="0"/>
              <a:endCxn id="97" idx="3"/>
            </p:cNvCxnSpPr>
            <p:nvPr/>
          </p:nvCxnSpPr>
          <p:spPr bwMode="auto">
            <a:xfrm flipV="1">
              <a:off x="6705600" y="1468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724400" y="3733800"/>
            <a:ext cx="1262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διαφορετικά</a:t>
            </a:r>
            <a:endParaRPr lang="el-GR" sz="1600" dirty="0"/>
          </a:p>
        </p:txBody>
      </p:sp>
      <p:grpSp>
        <p:nvGrpSpPr>
          <p:cNvPr id="3" name="47 - Ομάδα"/>
          <p:cNvGrpSpPr/>
          <p:nvPr/>
        </p:nvGrpSpPr>
        <p:grpSpPr>
          <a:xfrm>
            <a:off x="4556760" y="4114800"/>
            <a:ext cx="4511040" cy="2560320"/>
            <a:chOff x="1752600" y="1676400"/>
            <a:chExt cx="5638800" cy="3200400"/>
          </a:xfrm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99" name="AutoShape 6"/>
            <p:cNvCxnSpPr>
              <a:cxnSpLocks noChangeShapeType="1"/>
              <a:stCxn id="101" idx="7"/>
              <a:endCxn id="98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AutoShape 7"/>
            <p:cNvCxnSpPr>
              <a:cxnSpLocks noChangeShapeType="1"/>
              <a:stCxn id="118" idx="1"/>
              <a:endCxn id="98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102" name="AutoShape 9"/>
            <p:cNvCxnSpPr>
              <a:cxnSpLocks noChangeShapeType="1"/>
              <a:stCxn id="105" idx="7"/>
              <a:endCxn id="101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04" name="AutoShape 11"/>
            <p:cNvCxnSpPr>
              <a:cxnSpLocks noChangeShapeType="1"/>
              <a:stCxn id="103" idx="0"/>
              <a:endCxn id="101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5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106" name="AutoShape 13"/>
            <p:cNvCxnSpPr>
              <a:cxnSpLocks noChangeShapeType="1"/>
              <a:stCxn id="108" idx="0"/>
              <a:endCxn id="105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" name="AutoShape 14"/>
            <p:cNvCxnSpPr>
              <a:cxnSpLocks noChangeShapeType="1"/>
              <a:stCxn id="113" idx="0"/>
              <a:endCxn id="105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8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109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0" name="AutoShape 17"/>
            <p:cNvCxnSpPr>
              <a:cxnSpLocks noChangeShapeType="1"/>
              <a:stCxn id="109" idx="0"/>
              <a:endCxn id="108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2" name="AutoShape 19"/>
            <p:cNvCxnSpPr>
              <a:cxnSpLocks noChangeShapeType="1"/>
              <a:stCxn id="111" idx="0"/>
              <a:endCxn id="108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114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5" name="AutoShape 22"/>
            <p:cNvCxnSpPr>
              <a:cxnSpLocks noChangeShapeType="1"/>
              <a:stCxn id="114" idx="0"/>
              <a:endCxn id="113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6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17" name="AutoShape 24"/>
            <p:cNvCxnSpPr>
              <a:cxnSpLocks noChangeShapeType="1"/>
              <a:stCxn id="116" idx="0"/>
              <a:endCxn id="113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8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119" name="AutoShape 26"/>
            <p:cNvCxnSpPr>
              <a:cxnSpLocks noChangeShapeType="1"/>
              <a:stCxn id="120" idx="7"/>
              <a:endCxn id="118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0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121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2" name="AutoShape 29"/>
            <p:cNvCxnSpPr>
              <a:cxnSpLocks noChangeShapeType="1"/>
              <a:stCxn id="121" idx="0"/>
              <a:endCxn id="120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30"/>
            <p:cNvCxnSpPr>
              <a:cxnSpLocks noChangeShapeType="1"/>
              <a:stCxn id="124" idx="1"/>
              <a:endCxn id="120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4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26" name="AutoShape 33"/>
            <p:cNvCxnSpPr>
              <a:cxnSpLocks noChangeShapeType="1"/>
              <a:stCxn id="125" idx="0"/>
              <a:endCxn id="124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34"/>
            <p:cNvCxnSpPr>
              <a:cxnSpLocks noChangeShapeType="1"/>
              <a:stCxn id="128" idx="1"/>
              <a:endCxn id="124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8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0" name="AutoShape 37"/>
            <p:cNvCxnSpPr>
              <a:cxnSpLocks noChangeShapeType="1"/>
              <a:stCxn id="129" idx="0"/>
              <a:endCxn id="128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1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2" name="AutoShape 39"/>
            <p:cNvCxnSpPr>
              <a:cxnSpLocks noChangeShapeType="1"/>
              <a:stCxn id="131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40"/>
            <p:cNvCxnSpPr>
              <a:cxnSpLocks noChangeShapeType="1"/>
              <a:stCxn id="134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135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6" name="AutoShape 43"/>
            <p:cNvCxnSpPr>
              <a:cxnSpLocks noChangeShapeType="1"/>
              <a:stCxn id="135" idx="0"/>
              <a:endCxn id="134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7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138" name="AutoShape 45"/>
            <p:cNvCxnSpPr>
              <a:cxnSpLocks noChangeShapeType="1"/>
              <a:stCxn id="137" idx="0"/>
              <a:endCxn id="134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39" name="138 - Βέλος προς τα κάτω"/>
          <p:cNvSpPr/>
          <p:nvPr/>
        </p:nvSpPr>
        <p:spPr bwMode="auto">
          <a:xfrm>
            <a:off x="3276600" y="3657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139 - Βέλος προς τα κάτω"/>
          <p:cNvSpPr/>
          <p:nvPr/>
        </p:nvSpPr>
        <p:spPr bwMode="auto">
          <a:xfrm>
            <a:off x="7467600" y="61722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grpSp>
        <p:nvGrpSpPr>
          <p:cNvPr id="2" name="47 - Ομάδα"/>
          <p:cNvGrpSpPr/>
          <p:nvPr/>
        </p:nvGrpSpPr>
        <p:grpSpPr>
          <a:xfrm>
            <a:off x="60960" y="1981200"/>
            <a:ext cx="4511040" cy="2560320"/>
            <a:chOff x="1752600" y="1676400"/>
            <a:chExt cx="5638800" cy="3200400"/>
          </a:xfrm>
        </p:grpSpPr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4114800" y="1676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10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38920" idx="7"/>
              <a:endCxn id="38917" idx="3"/>
            </p:cNvCxnSpPr>
            <p:nvPr/>
          </p:nvCxnSpPr>
          <p:spPr bwMode="auto">
            <a:xfrm flipV="1">
              <a:off x="3525838" y="2001838"/>
              <a:ext cx="6445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19" name="AutoShape 7"/>
            <p:cNvCxnSpPr>
              <a:cxnSpLocks noChangeShapeType="1"/>
              <a:stCxn id="38937" idx="1"/>
              <a:endCxn id="38917" idx="5"/>
            </p:cNvCxnSpPr>
            <p:nvPr/>
          </p:nvCxnSpPr>
          <p:spPr bwMode="auto">
            <a:xfrm flipH="1" flipV="1">
              <a:off x="4440238" y="2001838"/>
              <a:ext cx="17113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32004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8</a:t>
              </a:r>
            </a:p>
          </p:txBody>
        </p:sp>
        <p:cxnSp>
          <p:nvCxnSpPr>
            <p:cNvPr id="38921" name="AutoShape 9"/>
            <p:cNvCxnSpPr>
              <a:cxnSpLocks noChangeShapeType="1"/>
              <a:stCxn id="38924" idx="7"/>
              <a:endCxn id="38920" idx="3"/>
            </p:cNvCxnSpPr>
            <p:nvPr/>
          </p:nvCxnSpPr>
          <p:spPr bwMode="auto">
            <a:xfrm flipV="1">
              <a:off x="2687638" y="2459038"/>
              <a:ext cx="5683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429000" y="26670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3" name="AutoShape 11"/>
            <p:cNvCxnSpPr>
              <a:cxnSpLocks noChangeShapeType="1"/>
              <a:stCxn id="38922" idx="0"/>
              <a:endCxn id="38920" idx="5"/>
            </p:cNvCxnSpPr>
            <p:nvPr/>
          </p:nvCxnSpPr>
          <p:spPr bwMode="auto">
            <a:xfrm flipH="1" flipV="1">
              <a:off x="3525838" y="24590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62200" y="27432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6</a:t>
              </a:r>
            </a:p>
          </p:txBody>
        </p:sp>
        <p:cxnSp>
          <p:nvCxnSpPr>
            <p:cNvPr id="38925" name="AutoShape 13"/>
            <p:cNvCxnSpPr>
              <a:cxnSpLocks noChangeShapeType="1"/>
              <a:stCxn id="38927" idx="0"/>
              <a:endCxn id="38924" idx="3"/>
            </p:cNvCxnSpPr>
            <p:nvPr/>
          </p:nvCxnSpPr>
          <p:spPr bwMode="auto">
            <a:xfrm flipV="1">
              <a:off x="2095500" y="3068638"/>
              <a:ext cx="3222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26" name="AutoShape 14"/>
            <p:cNvCxnSpPr>
              <a:cxnSpLocks noChangeShapeType="1"/>
              <a:stCxn id="38932" idx="0"/>
              <a:endCxn id="38924" idx="5"/>
            </p:cNvCxnSpPr>
            <p:nvPr/>
          </p:nvCxnSpPr>
          <p:spPr bwMode="auto">
            <a:xfrm flipH="1" flipV="1">
              <a:off x="2687638" y="3068638"/>
              <a:ext cx="246062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19050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4</a:t>
              </a: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1752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29" name="AutoShape 17"/>
            <p:cNvCxnSpPr>
              <a:cxnSpLocks noChangeShapeType="1"/>
              <a:stCxn id="38928" idx="0"/>
              <a:endCxn id="38927" idx="3"/>
            </p:cNvCxnSpPr>
            <p:nvPr/>
          </p:nvCxnSpPr>
          <p:spPr bwMode="auto">
            <a:xfrm flipV="1">
              <a:off x="19050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1336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1" name="AutoShape 19"/>
            <p:cNvCxnSpPr>
              <a:cxnSpLocks noChangeShapeType="1"/>
              <a:stCxn id="38930" idx="0"/>
              <a:endCxn id="38927" idx="5"/>
            </p:cNvCxnSpPr>
            <p:nvPr/>
          </p:nvCxnSpPr>
          <p:spPr bwMode="auto">
            <a:xfrm flipH="1" flipV="1">
              <a:off x="22304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7</a:t>
              </a:r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>
              <a:off x="2590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4" name="AutoShape 22"/>
            <p:cNvCxnSpPr>
              <a:cxnSpLocks noChangeShapeType="1"/>
              <a:stCxn id="38933" idx="0"/>
              <a:endCxn id="38932" idx="3"/>
            </p:cNvCxnSpPr>
            <p:nvPr/>
          </p:nvCxnSpPr>
          <p:spPr bwMode="auto">
            <a:xfrm flipV="1">
              <a:off x="27432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>
              <a:off x="29718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36" name="AutoShape 24"/>
            <p:cNvCxnSpPr>
              <a:cxnSpLocks noChangeShapeType="1"/>
              <a:stCxn id="38935" idx="0"/>
              <a:endCxn id="38932" idx="5"/>
            </p:cNvCxnSpPr>
            <p:nvPr/>
          </p:nvCxnSpPr>
          <p:spPr bwMode="auto">
            <a:xfrm flipH="1" flipV="1">
              <a:off x="3068638" y="3754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6096000" y="21336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17</a:t>
              </a:r>
            </a:p>
          </p:txBody>
        </p:sp>
        <p:cxnSp>
          <p:nvCxnSpPr>
            <p:cNvPr id="38938" name="AutoShape 26"/>
            <p:cNvCxnSpPr>
              <a:cxnSpLocks noChangeShapeType="1"/>
              <a:stCxn id="38939" idx="7"/>
              <a:endCxn id="38937" idx="3"/>
            </p:cNvCxnSpPr>
            <p:nvPr/>
          </p:nvCxnSpPr>
          <p:spPr bwMode="auto">
            <a:xfrm flipV="1">
              <a:off x="4897438" y="2459038"/>
              <a:ext cx="1254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4572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12</a:t>
              </a:r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4419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1" name="AutoShape 29"/>
            <p:cNvCxnSpPr>
              <a:cxnSpLocks noChangeShapeType="1"/>
              <a:stCxn id="38940" idx="0"/>
              <a:endCxn id="38939" idx="3"/>
            </p:cNvCxnSpPr>
            <p:nvPr/>
          </p:nvCxnSpPr>
          <p:spPr bwMode="auto">
            <a:xfrm flipV="1">
              <a:off x="4572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2" name="AutoShape 30"/>
            <p:cNvCxnSpPr>
              <a:cxnSpLocks noChangeShapeType="1"/>
              <a:stCxn id="38943" idx="1"/>
              <a:endCxn id="38939" idx="5"/>
            </p:cNvCxnSpPr>
            <p:nvPr/>
          </p:nvCxnSpPr>
          <p:spPr bwMode="auto">
            <a:xfrm flipH="1" flipV="1">
              <a:off x="4897438" y="3144838"/>
              <a:ext cx="263525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105400" y="3429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13</a:t>
              </a:r>
            </a:p>
          </p:txBody>
        </p:sp>
        <p:sp>
          <p:nvSpPr>
            <p:cNvPr id="38944" name="AutoShape 32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5" name="AutoShape 33"/>
            <p:cNvCxnSpPr>
              <a:cxnSpLocks noChangeShapeType="1"/>
              <a:stCxn id="38944" idx="0"/>
              <a:endCxn id="38943" idx="3"/>
            </p:cNvCxnSpPr>
            <p:nvPr/>
          </p:nvCxnSpPr>
          <p:spPr bwMode="auto">
            <a:xfrm flipV="1">
              <a:off x="5105400" y="3754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46" name="AutoShape 34"/>
            <p:cNvCxnSpPr>
              <a:cxnSpLocks noChangeShapeType="1"/>
              <a:stCxn id="38947" idx="1"/>
              <a:endCxn id="38943" idx="5"/>
            </p:cNvCxnSpPr>
            <p:nvPr/>
          </p:nvCxnSpPr>
          <p:spPr bwMode="auto">
            <a:xfrm flipH="1" flipV="1">
              <a:off x="5430838" y="3754438"/>
              <a:ext cx="339725" cy="492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5000" y="41910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 dirty="0"/>
                <a:t>15</a:t>
              </a:r>
            </a:p>
          </p:txBody>
        </p:sp>
        <p:sp>
          <p:nvSpPr>
            <p:cNvPr id="38948" name="AutoShape 36"/>
            <p:cNvSpPr>
              <a:spLocks noChangeArrowheads="1"/>
            </p:cNvSpPr>
            <p:nvPr/>
          </p:nvSpPr>
          <p:spPr bwMode="auto">
            <a:xfrm>
              <a:off x="5943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49" name="AutoShape 37"/>
            <p:cNvCxnSpPr>
              <a:cxnSpLocks noChangeShapeType="1"/>
              <a:stCxn id="38948" idx="0"/>
              <a:endCxn id="38947" idx="5"/>
            </p:cNvCxnSpPr>
            <p:nvPr/>
          </p:nvCxnSpPr>
          <p:spPr bwMode="auto">
            <a:xfrm flipH="1" flipV="1">
              <a:off x="6040438" y="45164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0" name="AutoShape 38"/>
            <p:cNvSpPr>
              <a:spLocks noChangeArrowheads="1"/>
            </p:cNvSpPr>
            <p:nvPr/>
          </p:nvSpPr>
          <p:spPr bwMode="auto">
            <a:xfrm>
              <a:off x="5562600" y="47244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1" name="AutoShape 39"/>
            <p:cNvCxnSpPr>
              <a:cxnSpLocks noChangeShapeType="1"/>
              <a:stCxn id="38950" idx="0"/>
            </p:cNvCxnSpPr>
            <p:nvPr/>
          </p:nvCxnSpPr>
          <p:spPr bwMode="auto">
            <a:xfrm flipV="1">
              <a:off x="5715000" y="45164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52" name="AutoShape 40"/>
            <p:cNvCxnSpPr>
              <a:cxnSpLocks noChangeShapeType="1"/>
              <a:stCxn id="38953" idx="1"/>
            </p:cNvCxnSpPr>
            <p:nvPr/>
          </p:nvCxnSpPr>
          <p:spPr bwMode="auto">
            <a:xfrm flipH="1" flipV="1">
              <a:off x="6421438" y="2459038"/>
              <a:ext cx="492125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3" name="Oval 41"/>
            <p:cNvSpPr>
              <a:spLocks noChangeArrowheads="1"/>
            </p:cNvSpPr>
            <p:nvPr/>
          </p:nvSpPr>
          <p:spPr bwMode="auto">
            <a:xfrm>
              <a:off x="6858000" y="2819400"/>
              <a:ext cx="381000" cy="381000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b="1"/>
                <a:t>21</a:t>
              </a:r>
            </a:p>
          </p:txBody>
        </p:sp>
        <p:sp>
          <p:nvSpPr>
            <p:cNvPr id="38954" name="AutoShape 42"/>
            <p:cNvSpPr>
              <a:spLocks noChangeArrowheads="1"/>
            </p:cNvSpPr>
            <p:nvPr/>
          </p:nvSpPr>
          <p:spPr bwMode="auto">
            <a:xfrm>
              <a:off x="6705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5" name="AutoShape 43"/>
            <p:cNvCxnSpPr>
              <a:cxnSpLocks noChangeShapeType="1"/>
              <a:stCxn id="38954" idx="0"/>
              <a:endCxn id="38953" idx="3"/>
            </p:cNvCxnSpPr>
            <p:nvPr/>
          </p:nvCxnSpPr>
          <p:spPr bwMode="auto">
            <a:xfrm flipV="1">
              <a:off x="6858000" y="3144838"/>
              <a:ext cx="55563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56" name="AutoShape 44"/>
            <p:cNvSpPr>
              <a:spLocks noChangeArrowheads="1"/>
            </p:cNvSpPr>
            <p:nvPr/>
          </p:nvSpPr>
          <p:spPr bwMode="auto">
            <a:xfrm>
              <a:off x="7086600" y="3352800"/>
              <a:ext cx="304800" cy="1524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50195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38957" name="AutoShape 45"/>
            <p:cNvCxnSpPr>
              <a:cxnSpLocks noChangeShapeType="1"/>
              <a:stCxn id="38956" idx="0"/>
              <a:endCxn id="38953" idx="5"/>
            </p:cNvCxnSpPr>
            <p:nvPr/>
          </p:nvCxnSpPr>
          <p:spPr bwMode="auto">
            <a:xfrm flipH="1" flipV="1">
              <a:off x="7183438" y="3144838"/>
              <a:ext cx="55562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9" name="138 - Βέλος προς τα κάτω"/>
          <p:cNvSpPr/>
          <p:nvPr/>
        </p:nvSpPr>
        <p:spPr bwMode="auto">
          <a:xfrm>
            <a:off x="2971800" y="4038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Oval 5"/>
          <p:cNvSpPr>
            <a:spLocks noChangeArrowheads="1"/>
          </p:cNvSpPr>
          <p:nvPr/>
        </p:nvSpPr>
        <p:spPr bwMode="auto">
          <a:xfrm>
            <a:off x="6522720" y="36576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141" name="AutoShape 6"/>
          <p:cNvCxnSpPr>
            <a:cxnSpLocks noChangeShapeType="1"/>
            <a:stCxn id="143" idx="7"/>
            <a:endCxn id="97" idx="3"/>
          </p:cNvCxnSpPr>
          <p:nvPr/>
        </p:nvCxnSpPr>
        <p:spPr bwMode="auto">
          <a:xfrm flipV="1">
            <a:off x="6051550" y="3917950"/>
            <a:ext cx="51562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2" name="AutoShape 7"/>
          <p:cNvCxnSpPr>
            <a:cxnSpLocks noChangeShapeType="1"/>
            <a:stCxn id="160" idx="1"/>
            <a:endCxn id="97" idx="5"/>
          </p:cNvCxnSpPr>
          <p:nvPr/>
        </p:nvCxnSpPr>
        <p:spPr bwMode="auto">
          <a:xfrm flipH="1" flipV="1">
            <a:off x="6783070" y="3917950"/>
            <a:ext cx="1369060" cy="149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3" name="Oval 8"/>
          <p:cNvSpPr>
            <a:spLocks noChangeArrowheads="1"/>
          </p:cNvSpPr>
          <p:nvPr/>
        </p:nvSpPr>
        <p:spPr bwMode="auto">
          <a:xfrm>
            <a:off x="5791200" y="40233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144" name="AutoShape 9"/>
          <p:cNvCxnSpPr>
            <a:cxnSpLocks noChangeShapeType="1"/>
            <a:stCxn id="147" idx="7"/>
            <a:endCxn id="143" idx="3"/>
          </p:cNvCxnSpPr>
          <p:nvPr/>
        </p:nvCxnSpPr>
        <p:spPr bwMode="auto">
          <a:xfrm flipV="1">
            <a:off x="5548443" y="4283523"/>
            <a:ext cx="287394" cy="272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AutoShape 10"/>
          <p:cNvSpPr>
            <a:spLocks noChangeArrowheads="1"/>
          </p:cNvSpPr>
          <p:nvPr/>
        </p:nvSpPr>
        <p:spPr bwMode="auto">
          <a:xfrm>
            <a:off x="5974080" y="445008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46" name="AutoShape 11"/>
          <p:cNvCxnSpPr>
            <a:cxnSpLocks noChangeShapeType="1"/>
            <a:stCxn id="145" idx="0"/>
            <a:endCxn id="143" idx="5"/>
          </p:cNvCxnSpPr>
          <p:nvPr/>
        </p:nvCxnSpPr>
        <p:spPr bwMode="auto">
          <a:xfrm flipH="1" flipV="1">
            <a:off x="6051550" y="428371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7" name="Oval 12"/>
          <p:cNvSpPr>
            <a:spLocks noChangeArrowheads="1"/>
          </p:cNvSpPr>
          <p:nvPr/>
        </p:nvSpPr>
        <p:spPr bwMode="auto">
          <a:xfrm>
            <a:off x="5288280" y="451104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148" name="AutoShape 13"/>
          <p:cNvCxnSpPr>
            <a:cxnSpLocks noChangeShapeType="1"/>
            <a:stCxn id="150" idx="0"/>
            <a:endCxn id="147" idx="3"/>
          </p:cNvCxnSpPr>
          <p:nvPr/>
        </p:nvCxnSpPr>
        <p:spPr bwMode="auto">
          <a:xfrm flipV="1">
            <a:off x="5074920" y="4771390"/>
            <a:ext cx="25781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9" name="AutoShape 14"/>
          <p:cNvCxnSpPr>
            <a:cxnSpLocks noChangeShapeType="1"/>
            <a:stCxn id="155" idx="0"/>
            <a:endCxn id="147" idx="5"/>
          </p:cNvCxnSpPr>
          <p:nvPr/>
        </p:nvCxnSpPr>
        <p:spPr bwMode="auto">
          <a:xfrm flipH="1" flipV="1">
            <a:off x="5548630" y="4771390"/>
            <a:ext cx="196850" cy="2882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0" name="Oval 15"/>
          <p:cNvSpPr>
            <a:spLocks noChangeArrowheads="1"/>
          </p:cNvSpPr>
          <p:nvPr/>
        </p:nvSpPr>
        <p:spPr bwMode="auto">
          <a:xfrm>
            <a:off x="4922520" y="50596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151" name="AutoShape 16"/>
          <p:cNvSpPr>
            <a:spLocks noChangeArrowheads="1"/>
          </p:cNvSpPr>
          <p:nvPr/>
        </p:nvSpPr>
        <p:spPr bwMode="auto">
          <a:xfrm>
            <a:off x="4800600" y="54864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52" name="AutoShape 17"/>
          <p:cNvCxnSpPr>
            <a:cxnSpLocks noChangeShapeType="1"/>
            <a:stCxn id="151" idx="0"/>
            <a:endCxn id="150" idx="3"/>
          </p:cNvCxnSpPr>
          <p:nvPr/>
        </p:nvCxnSpPr>
        <p:spPr bwMode="auto">
          <a:xfrm flipV="1">
            <a:off x="4922520" y="53200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" name="AutoShape 18"/>
          <p:cNvSpPr>
            <a:spLocks noChangeArrowheads="1"/>
          </p:cNvSpPr>
          <p:nvPr/>
        </p:nvSpPr>
        <p:spPr bwMode="auto">
          <a:xfrm>
            <a:off x="5105400" y="54864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54" name="AutoShape 19"/>
          <p:cNvCxnSpPr>
            <a:cxnSpLocks noChangeShapeType="1"/>
            <a:stCxn id="153" idx="0"/>
            <a:endCxn id="150" idx="5"/>
          </p:cNvCxnSpPr>
          <p:nvPr/>
        </p:nvCxnSpPr>
        <p:spPr bwMode="auto">
          <a:xfrm flipH="1" flipV="1">
            <a:off x="5182870" y="53200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5" name="Oval 20"/>
          <p:cNvSpPr>
            <a:spLocks noChangeArrowheads="1"/>
          </p:cNvSpPr>
          <p:nvPr/>
        </p:nvSpPr>
        <p:spPr bwMode="auto">
          <a:xfrm>
            <a:off x="5593080" y="50596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156" name="AutoShape 21"/>
          <p:cNvSpPr>
            <a:spLocks noChangeArrowheads="1"/>
          </p:cNvSpPr>
          <p:nvPr/>
        </p:nvSpPr>
        <p:spPr bwMode="auto">
          <a:xfrm>
            <a:off x="5471160" y="54864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57" name="AutoShape 22"/>
          <p:cNvCxnSpPr>
            <a:cxnSpLocks noChangeShapeType="1"/>
            <a:stCxn id="156" idx="0"/>
            <a:endCxn id="155" idx="3"/>
          </p:cNvCxnSpPr>
          <p:nvPr/>
        </p:nvCxnSpPr>
        <p:spPr bwMode="auto">
          <a:xfrm flipV="1">
            <a:off x="5593080" y="53200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8" name="AutoShape 23"/>
          <p:cNvSpPr>
            <a:spLocks noChangeArrowheads="1"/>
          </p:cNvSpPr>
          <p:nvPr/>
        </p:nvSpPr>
        <p:spPr bwMode="auto">
          <a:xfrm>
            <a:off x="5775960" y="54864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59" name="AutoShape 24"/>
          <p:cNvCxnSpPr>
            <a:cxnSpLocks noChangeShapeType="1"/>
            <a:stCxn id="158" idx="0"/>
            <a:endCxn id="155" idx="5"/>
          </p:cNvCxnSpPr>
          <p:nvPr/>
        </p:nvCxnSpPr>
        <p:spPr bwMode="auto">
          <a:xfrm flipH="1" flipV="1">
            <a:off x="5853430" y="53200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0" name="Oval 25"/>
          <p:cNvSpPr>
            <a:spLocks noChangeArrowheads="1"/>
          </p:cNvSpPr>
          <p:nvPr/>
        </p:nvSpPr>
        <p:spPr bwMode="auto">
          <a:xfrm>
            <a:off x="8107680" y="402336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161" name="AutoShape 26"/>
          <p:cNvCxnSpPr>
            <a:cxnSpLocks noChangeShapeType="1"/>
            <a:stCxn id="162" idx="7"/>
            <a:endCxn id="160" idx="3"/>
          </p:cNvCxnSpPr>
          <p:nvPr/>
        </p:nvCxnSpPr>
        <p:spPr bwMode="auto">
          <a:xfrm flipV="1">
            <a:off x="7148830" y="4283710"/>
            <a:ext cx="1003300" cy="332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2" name="Oval 27"/>
          <p:cNvSpPr>
            <a:spLocks noChangeArrowheads="1"/>
          </p:cNvSpPr>
          <p:nvPr/>
        </p:nvSpPr>
        <p:spPr bwMode="auto">
          <a:xfrm>
            <a:off x="6888480" y="45720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163" name="AutoShape 28"/>
          <p:cNvSpPr>
            <a:spLocks noChangeArrowheads="1"/>
          </p:cNvSpPr>
          <p:nvPr/>
        </p:nvSpPr>
        <p:spPr bwMode="auto">
          <a:xfrm>
            <a:off x="6766560" y="49987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64" name="AutoShape 29"/>
          <p:cNvCxnSpPr>
            <a:cxnSpLocks noChangeShapeType="1"/>
            <a:stCxn id="163" idx="0"/>
            <a:endCxn id="162" idx="3"/>
          </p:cNvCxnSpPr>
          <p:nvPr/>
        </p:nvCxnSpPr>
        <p:spPr bwMode="auto">
          <a:xfrm flipV="1">
            <a:off x="6888480" y="48323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5" name="AutoShape 30"/>
          <p:cNvCxnSpPr>
            <a:cxnSpLocks noChangeShapeType="1"/>
            <a:stCxn id="166" idx="1"/>
            <a:endCxn id="162" idx="5"/>
          </p:cNvCxnSpPr>
          <p:nvPr/>
        </p:nvCxnSpPr>
        <p:spPr bwMode="auto">
          <a:xfrm flipH="1" flipV="1">
            <a:off x="7148830" y="4832350"/>
            <a:ext cx="210820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6" name="Oval 31"/>
          <p:cNvSpPr>
            <a:spLocks noChangeArrowheads="1"/>
          </p:cNvSpPr>
          <p:nvPr/>
        </p:nvSpPr>
        <p:spPr bwMode="auto">
          <a:xfrm>
            <a:off x="7315200" y="50596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sp>
        <p:nvSpPr>
          <p:cNvPr id="167" name="AutoShape 32"/>
          <p:cNvSpPr>
            <a:spLocks noChangeArrowheads="1"/>
          </p:cNvSpPr>
          <p:nvPr/>
        </p:nvSpPr>
        <p:spPr bwMode="auto">
          <a:xfrm>
            <a:off x="7193280" y="54864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68" name="AutoShape 33"/>
          <p:cNvCxnSpPr>
            <a:cxnSpLocks noChangeShapeType="1"/>
            <a:stCxn id="167" idx="0"/>
            <a:endCxn id="166" idx="3"/>
          </p:cNvCxnSpPr>
          <p:nvPr/>
        </p:nvCxnSpPr>
        <p:spPr bwMode="auto">
          <a:xfrm flipV="1">
            <a:off x="7315200" y="53200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9" name="AutoShape 34"/>
          <p:cNvCxnSpPr>
            <a:cxnSpLocks noChangeShapeType="1"/>
            <a:stCxn id="170" idx="1"/>
            <a:endCxn id="166" idx="5"/>
          </p:cNvCxnSpPr>
          <p:nvPr/>
        </p:nvCxnSpPr>
        <p:spPr bwMode="auto">
          <a:xfrm flipH="1" flipV="1">
            <a:off x="7575550" y="5320030"/>
            <a:ext cx="27178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0" name="Oval 35"/>
          <p:cNvSpPr>
            <a:spLocks noChangeArrowheads="1"/>
          </p:cNvSpPr>
          <p:nvPr/>
        </p:nvSpPr>
        <p:spPr bwMode="auto">
          <a:xfrm>
            <a:off x="7802880" y="56692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171" name="AutoShape 36"/>
          <p:cNvSpPr>
            <a:spLocks noChangeArrowheads="1"/>
          </p:cNvSpPr>
          <p:nvPr/>
        </p:nvSpPr>
        <p:spPr bwMode="auto">
          <a:xfrm>
            <a:off x="7985760" y="60960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72" name="AutoShape 37"/>
          <p:cNvCxnSpPr>
            <a:cxnSpLocks noChangeShapeType="1"/>
            <a:stCxn id="171" idx="0"/>
            <a:endCxn id="170" idx="5"/>
          </p:cNvCxnSpPr>
          <p:nvPr/>
        </p:nvCxnSpPr>
        <p:spPr bwMode="auto">
          <a:xfrm flipH="1" flipV="1">
            <a:off x="8063230" y="59296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3" name="AutoShape 39"/>
          <p:cNvCxnSpPr>
            <a:cxnSpLocks noChangeShapeType="1"/>
            <a:stCxn id="180" idx="0"/>
          </p:cNvCxnSpPr>
          <p:nvPr/>
        </p:nvCxnSpPr>
        <p:spPr bwMode="auto">
          <a:xfrm flipV="1">
            <a:off x="7711440" y="5929630"/>
            <a:ext cx="13589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" name="AutoShape 40"/>
          <p:cNvCxnSpPr>
            <a:cxnSpLocks noChangeShapeType="1"/>
            <a:stCxn id="175" idx="1"/>
            <a:endCxn id="160" idx="5"/>
          </p:cNvCxnSpPr>
          <p:nvPr/>
        </p:nvCxnSpPr>
        <p:spPr bwMode="auto">
          <a:xfrm flipH="1" flipV="1">
            <a:off x="8367843" y="4283523"/>
            <a:ext cx="333114" cy="3331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5" name="Oval 41"/>
          <p:cNvSpPr>
            <a:spLocks noChangeArrowheads="1"/>
          </p:cNvSpPr>
          <p:nvPr/>
        </p:nvSpPr>
        <p:spPr bwMode="auto">
          <a:xfrm>
            <a:off x="8656320" y="457200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176" name="AutoShape 42"/>
          <p:cNvSpPr>
            <a:spLocks noChangeArrowheads="1"/>
          </p:cNvSpPr>
          <p:nvPr/>
        </p:nvSpPr>
        <p:spPr bwMode="auto">
          <a:xfrm>
            <a:off x="8534400" y="49987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77" name="AutoShape 43"/>
          <p:cNvCxnSpPr>
            <a:cxnSpLocks noChangeShapeType="1"/>
            <a:stCxn id="176" idx="0"/>
            <a:endCxn id="175" idx="3"/>
          </p:cNvCxnSpPr>
          <p:nvPr/>
        </p:nvCxnSpPr>
        <p:spPr bwMode="auto">
          <a:xfrm flipV="1">
            <a:off x="8656320" y="48323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8" name="AutoShape 44"/>
          <p:cNvSpPr>
            <a:spLocks noChangeArrowheads="1"/>
          </p:cNvSpPr>
          <p:nvPr/>
        </p:nvSpPr>
        <p:spPr bwMode="auto">
          <a:xfrm>
            <a:off x="8839200" y="499872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79" name="AutoShape 45"/>
          <p:cNvCxnSpPr>
            <a:cxnSpLocks noChangeShapeType="1"/>
            <a:stCxn id="178" idx="0"/>
            <a:endCxn id="175" idx="5"/>
          </p:cNvCxnSpPr>
          <p:nvPr/>
        </p:nvCxnSpPr>
        <p:spPr bwMode="auto">
          <a:xfrm flipH="1" flipV="1">
            <a:off x="8916670" y="483235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0" name="Oval 47"/>
          <p:cNvSpPr>
            <a:spLocks noChangeArrowheads="1"/>
          </p:cNvSpPr>
          <p:nvPr/>
        </p:nvSpPr>
        <p:spPr bwMode="auto">
          <a:xfrm>
            <a:off x="7559040" y="6278880"/>
            <a:ext cx="304800" cy="3048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sp>
        <p:nvSpPr>
          <p:cNvPr id="181" name="AutoShape 48"/>
          <p:cNvSpPr>
            <a:spLocks noChangeArrowheads="1"/>
          </p:cNvSpPr>
          <p:nvPr/>
        </p:nvSpPr>
        <p:spPr bwMode="auto">
          <a:xfrm>
            <a:off x="7437120" y="6705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82" name="AutoShape 49"/>
          <p:cNvCxnSpPr>
            <a:cxnSpLocks noChangeShapeType="1"/>
            <a:stCxn id="181" idx="0"/>
            <a:endCxn id="180" idx="3"/>
          </p:cNvCxnSpPr>
          <p:nvPr/>
        </p:nvCxnSpPr>
        <p:spPr bwMode="auto">
          <a:xfrm flipV="1">
            <a:off x="7559040" y="6539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3" name="AutoShape 50"/>
          <p:cNvSpPr>
            <a:spLocks noChangeArrowheads="1"/>
          </p:cNvSpPr>
          <p:nvPr/>
        </p:nvSpPr>
        <p:spPr bwMode="auto">
          <a:xfrm>
            <a:off x="7741920" y="6705600"/>
            <a:ext cx="243840" cy="12192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84" name="AutoShape 51"/>
          <p:cNvCxnSpPr>
            <a:cxnSpLocks noChangeShapeType="1"/>
            <a:stCxn id="183" idx="0"/>
            <a:endCxn id="180" idx="5"/>
          </p:cNvCxnSpPr>
          <p:nvPr/>
        </p:nvCxnSpPr>
        <p:spPr bwMode="auto">
          <a:xfrm flipH="1" flipV="1">
            <a:off x="7819390" y="6539230"/>
            <a:ext cx="44450" cy="1663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8" name="187 - Βέλος προς τα κάτω"/>
          <p:cNvSpPr/>
          <p:nvPr/>
        </p:nvSpPr>
        <p:spPr bwMode="auto">
          <a:xfrm>
            <a:off x="7467600" y="5943600"/>
            <a:ext cx="228600" cy="304800"/>
          </a:xfrm>
          <a:prstGeom prst="downArrow">
            <a:avLst/>
          </a:prstGeom>
          <a:solidFill>
            <a:srgbClr val="FFFF99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188 - Δεξιό βέλος"/>
          <p:cNvSpPr/>
          <p:nvPr/>
        </p:nvSpPr>
        <p:spPr bwMode="auto">
          <a:xfrm rot="1241413">
            <a:off x="4651782" y="4078643"/>
            <a:ext cx="402689" cy="175898"/>
          </a:xfrm>
          <a:prstGeom prst="rightArrow">
            <a:avLst/>
          </a:prstGeom>
          <a:solidFill>
            <a:srgbClr val="00206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0" name="189 - TextBox"/>
          <p:cNvSpPr txBox="1"/>
          <p:nvPr/>
        </p:nvSpPr>
        <p:spPr>
          <a:xfrm>
            <a:off x="4572000" y="3657600"/>
            <a:ext cx="1648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με πιθανότητα 1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Τυχαιοποιημένα δένδρα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3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 useBgFill="1">
        <p:nvSpPr>
          <p:cNvPr id="7197" name="2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07975" y="1482753"/>
            <a:ext cx="67875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l-GR" dirty="0" smtClean="0"/>
              <a:t>Εκτελούμε </a:t>
            </a:r>
            <a:r>
              <a:rPr lang="el-GR" dirty="0"/>
              <a:t>τον αλγόριθμο εισαγωγής </a:t>
            </a:r>
            <a:r>
              <a:rPr lang="el-GR" dirty="0" smtClean="0"/>
              <a:t>στη ρίζα με πιθανότητα</a:t>
            </a:r>
            <a:endParaRPr lang="el-GR" dirty="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04800" y="2069068"/>
            <a:ext cx="86426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l-GR" dirty="0" smtClean="0"/>
              <a:t>Διαφορετικά εισάγουμε αναδρομικά το νέο στοιχείο στο κατάλληλο </a:t>
            </a:r>
            <a:r>
              <a:rPr lang="el-GR" dirty="0" err="1" smtClean="0"/>
              <a:t>υποδένδρο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2" name="31 - TextBox"/>
          <p:cNvSpPr txBox="1"/>
          <p:nvPr/>
        </p:nvSpPr>
        <p:spPr>
          <a:xfrm>
            <a:off x="356428" y="990600"/>
            <a:ext cx="596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Εισαγωγή ενός νέου στοιχείου </a:t>
            </a:r>
            <a:r>
              <a:rPr lang="en-US" dirty="0" smtClean="0"/>
              <a:t>x </a:t>
            </a:r>
            <a:r>
              <a:rPr lang="el-GR" dirty="0" smtClean="0"/>
              <a:t>σε δένδρο με Ν στοιχεία</a:t>
            </a:r>
            <a:endParaRPr lang="el-GR" dirty="0"/>
          </a:p>
        </p:txBody>
      </p:sp>
      <p:pic>
        <p:nvPicPr>
          <p:cNvPr id="36" name="35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62800" y="1419999"/>
            <a:ext cx="686208" cy="559641"/>
          </a:xfrm>
          <a:prstGeom prst="rect">
            <a:avLst/>
          </a:prstGeom>
          <a:noFill/>
          <a:ln/>
          <a:effectLst/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748474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dirty="0" smtClean="0"/>
              <a:t>Αν το </a:t>
            </a:r>
            <a:r>
              <a:rPr lang="en-US" dirty="0" smtClean="0"/>
              <a:t>x &lt; </a:t>
            </a:r>
            <a:r>
              <a:rPr lang="el-GR" dirty="0" smtClean="0"/>
              <a:t>κλειδί της ρίζας καλούμε αναδρομικά την εισαγωγή για το </a:t>
            </a:r>
          </a:p>
          <a:p>
            <a:pPr marL="457200" indent="-457200"/>
            <a:r>
              <a:rPr lang="el-GR" dirty="0" smtClean="0"/>
              <a:t>	αριστερό </a:t>
            </a:r>
            <a:r>
              <a:rPr lang="el-GR" dirty="0" err="1" smtClean="0"/>
              <a:t>υποδένδρο</a:t>
            </a:r>
            <a:endParaRPr lang="el-GR" dirty="0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62000" y="3153061"/>
            <a:ext cx="748474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dirty="0" smtClean="0"/>
              <a:t>Αν το </a:t>
            </a:r>
            <a:r>
              <a:rPr lang="en-US" dirty="0" smtClean="0"/>
              <a:t>x </a:t>
            </a:r>
            <a:r>
              <a:rPr lang="el-GR" dirty="0" smtClean="0"/>
              <a:t>&gt;</a:t>
            </a:r>
            <a:r>
              <a:rPr lang="en-US" dirty="0" smtClean="0"/>
              <a:t> </a:t>
            </a:r>
            <a:r>
              <a:rPr lang="el-GR" dirty="0" smtClean="0"/>
              <a:t>κλειδί της ρίζας καλούμε αναδρομικά την εισαγωγή για το </a:t>
            </a:r>
          </a:p>
          <a:p>
            <a:pPr marL="457200" indent="-457200"/>
            <a:r>
              <a:rPr lang="el-GR" dirty="0" smtClean="0"/>
              <a:t>	δεξιό </a:t>
            </a:r>
            <a:r>
              <a:rPr lang="el-GR" dirty="0" err="1" smtClean="0"/>
              <a:t>υποδένδρο</a:t>
            </a:r>
            <a:endParaRPr lang="el-GR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2400" y="4038600"/>
            <a:ext cx="8839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b="1" dirty="0"/>
              <a:t>Ιδιότητα</a:t>
            </a:r>
            <a:r>
              <a:rPr lang="en-US" dirty="0"/>
              <a:t>: </a:t>
            </a:r>
            <a:r>
              <a:rPr lang="el-GR" dirty="0" smtClean="0"/>
              <a:t>Η κατασκευή ενός τυχαιοποιημένου ΔΔΑ ισοδυναμεί με την κατασκευή ενός καθιερωμένου ΔΔΑ από τυχαίο αρχικό συνδυασμό κλειδιών. Για την κατασκευή ενός τυχαιοποιημένου ΔΔΑ με Ν στοιχεία απαιτούνται περίπου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       </a:t>
            </a:r>
            <a:r>
              <a:rPr lang="el-GR" dirty="0" smtClean="0"/>
              <a:t>συγκρίσεις</a:t>
            </a:r>
            <a:r>
              <a:rPr lang="en-US" dirty="0" smtClean="0"/>
              <a:t>. </a:t>
            </a:r>
            <a:r>
              <a:rPr lang="el-GR" dirty="0" smtClean="0"/>
              <a:t>Μια αναζήτηση κάνει περίπου </a:t>
            </a:r>
            <a:r>
              <a:rPr lang="en-US" dirty="0" smtClean="0"/>
              <a:t>              </a:t>
            </a:r>
            <a:r>
              <a:rPr lang="el-GR" dirty="0" smtClean="0"/>
              <a:t>συγκρίσεις.</a:t>
            </a:r>
          </a:p>
        </p:txBody>
      </p:sp>
      <p:pic>
        <p:nvPicPr>
          <p:cNvPr id="14" name="13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4674108"/>
            <a:ext cx="888494" cy="202692"/>
          </a:xfrm>
          <a:prstGeom prst="rect">
            <a:avLst/>
          </a:prstGeom>
          <a:noFill/>
        </p:spPr>
      </p:pic>
      <p:pic>
        <p:nvPicPr>
          <p:cNvPr id="16" name="15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971800" y="4953000"/>
            <a:ext cx="659518" cy="202577"/>
          </a:xfrm>
          <a:prstGeom prst="rect">
            <a:avLst/>
          </a:prstGeom>
          <a:noFill/>
          <a:ln/>
          <a:effectLst/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52401" y="5378450"/>
            <a:ext cx="8763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Ιδιότητα</a:t>
            </a:r>
            <a:r>
              <a:rPr lang="en-US" dirty="0" smtClean="0"/>
              <a:t>: </a:t>
            </a:r>
            <a:r>
              <a:rPr lang="el-GR" dirty="0" smtClean="0"/>
              <a:t>Η πιθανότητα το κόστος κατασκευής ενός τυχαιοποιημένου ΔΔΑ  να είναι μεγαλύτερο από τη μέση τιμή κατά ένα παράγοντα      </a:t>
            </a:r>
            <a:r>
              <a:rPr lang="en-US" dirty="0" smtClean="0"/>
              <a:t> </a:t>
            </a:r>
            <a:r>
              <a:rPr lang="el-GR" dirty="0" smtClean="0"/>
              <a:t>είναι            </a:t>
            </a:r>
            <a:endParaRPr lang="el-GR" dirty="0"/>
          </a:p>
        </p:txBody>
      </p:sp>
      <p:pic>
        <p:nvPicPr>
          <p:cNvPr id="19" name="18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60493" y="5791200"/>
            <a:ext cx="178307" cy="126491"/>
          </a:xfrm>
          <a:prstGeom prst="rect">
            <a:avLst/>
          </a:prstGeom>
          <a:noFill/>
        </p:spPr>
      </p:pic>
      <p:pic>
        <p:nvPicPr>
          <p:cNvPr id="21" name="20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599" y="5715000"/>
            <a:ext cx="685801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Περιστροφές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2895600" y="6858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17</a:t>
            </a:r>
            <a:endParaRPr lang="el-GR" b="1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752600" y="1295400"/>
            <a:ext cx="381000" cy="381000"/>
          </a:xfrm>
          <a:prstGeom prst="ellipse">
            <a:avLst/>
          </a:prstGeom>
          <a:solidFill>
            <a:srgbClr val="CC33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14</a:t>
            </a:r>
            <a:endParaRPr lang="el-GR" b="1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343400" y="1295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21</a:t>
            </a:r>
            <a:endParaRPr lang="el-GR" b="1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733800" y="2057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19</a:t>
            </a:r>
            <a:endParaRPr lang="el-GR" b="1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29200" y="2057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23</a:t>
            </a:r>
            <a:endParaRPr lang="el-GR" b="1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20</a:t>
            </a:r>
            <a:endParaRPr lang="el-GR" b="1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2819400" y="2057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16</a:t>
            </a:r>
            <a:endParaRPr lang="el-GR" b="1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1066800" y="2057400"/>
            <a:ext cx="381000" cy="381000"/>
          </a:xfrm>
          <a:prstGeom prst="ellipse">
            <a:avLst/>
          </a:prstGeom>
          <a:solidFill>
            <a:srgbClr val="CC33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10</a:t>
            </a:r>
            <a:endParaRPr lang="el-GR" b="1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685800" y="2819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  <a:endParaRPr lang="el-GR" b="1"/>
          </a:p>
        </p:txBody>
      </p:sp>
      <p:cxnSp>
        <p:nvCxnSpPr>
          <p:cNvPr id="36877" name="AutoShape 13"/>
          <p:cNvCxnSpPr>
            <a:cxnSpLocks noChangeShapeType="1"/>
            <a:stCxn id="36868" idx="5"/>
            <a:endCxn id="36870" idx="1"/>
          </p:cNvCxnSpPr>
          <p:nvPr/>
        </p:nvCxnSpPr>
        <p:spPr bwMode="auto">
          <a:xfrm>
            <a:off x="3220804" y="1011004"/>
            <a:ext cx="1178392" cy="340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8" name="AutoShape 14"/>
          <p:cNvCxnSpPr>
            <a:cxnSpLocks noChangeShapeType="1"/>
            <a:stCxn id="36870" idx="5"/>
            <a:endCxn id="36872" idx="1"/>
          </p:cNvCxnSpPr>
          <p:nvPr/>
        </p:nvCxnSpPr>
        <p:spPr bwMode="auto">
          <a:xfrm>
            <a:off x="4668838" y="1620838"/>
            <a:ext cx="4159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9" name="AutoShape 15"/>
          <p:cNvCxnSpPr>
            <a:cxnSpLocks noChangeShapeType="1"/>
            <a:stCxn id="36870" idx="3"/>
            <a:endCxn id="36871" idx="7"/>
          </p:cNvCxnSpPr>
          <p:nvPr/>
        </p:nvCxnSpPr>
        <p:spPr bwMode="auto">
          <a:xfrm flipH="1">
            <a:off x="4059238" y="1620838"/>
            <a:ext cx="3397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0" name="AutoShape 16"/>
          <p:cNvCxnSpPr>
            <a:cxnSpLocks noChangeShapeType="1"/>
            <a:stCxn id="36871" idx="5"/>
            <a:endCxn id="36873" idx="0"/>
          </p:cNvCxnSpPr>
          <p:nvPr/>
        </p:nvCxnSpPr>
        <p:spPr bwMode="auto">
          <a:xfrm>
            <a:off x="4059238" y="2382838"/>
            <a:ext cx="246062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1" name="AutoShape 17"/>
          <p:cNvCxnSpPr>
            <a:cxnSpLocks noChangeShapeType="1"/>
            <a:stCxn id="36868" idx="3"/>
            <a:endCxn id="36869" idx="7"/>
          </p:cNvCxnSpPr>
          <p:nvPr/>
        </p:nvCxnSpPr>
        <p:spPr bwMode="auto">
          <a:xfrm flipH="1">
            <a:off x="2077804" y="1011004"/>
            <a:ext cx="873592" cy="340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2" name="AutoShape 18"/>
          <p:cNvCxnSpPr>
            <a:cxnSpLocks noChangeShapeType="1"/>
            <a:stCxn id="36869" idx="5"/>
            <a:endCxn id="36874" idx="1"/>
          </p:cNvCxnSpPr>
          <p:nvPr/>
        </p:nvCxnSpPr>
        <p:spPr bwMode="auto">
          <a:xfrm>
            <a:off x="2078038" y="1620838"/>
            <a:ext cx="7969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3" name="AutoShape 19"/>
          <p:cNvCxnSpPr>
            <a:cxnSpLocks noChangeShapeType="1"/>
            <a:stCxn id="36869" idx="3"/>
            <a:endCxn id="36875" idx="7"/>
          </p:cNvCxnSpPr>
          <p:nvPr/>
        </p:nvCxnSpPr>
        <p:spPr bwMode="auto">
          <a:xfrm flipH="1">
            <a:off x="1392238" y="1620838"/>
            <a:ext cx="4159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4" name="AutoShape 20"/>
          <p:cNvCxnSpPr>
            <a:cxnSpLocks noChangeShapeType="1"/>
            <a:stCxn id="36875" idx="3"/>
            <a:endCxn id="36876" idx="0"/>
          </p:cNvCxnSpPr>
          <p:nvPr/>
        </p:nvCxnSpPr>
        <p:spPr bwMode="auto">
          <a:xfrm flipH="1">
            <a:off x="876300" y="2382838"/>
            <a:ext cx="246063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2438400" y="2819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15</a:t>
            </a:r>
            <a:endParaRPr lang="el-GR" b="1"/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1524000" y="2819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12</a:t>
            </a:r>
            <a:endParaRPr lang="el-GR" b="1"/>
          </a:p>
        </p:txBody>
      </p:sp>
      <p:sp>
        <p:nvSpPr>
          <p:cNvPr id="36887" name="Oval 23"/>
          <p:cNvSpPr>
            <a:spLocks noChangeArrowheads="1"/>
          </p:cNvSpPr>
          <p:nvPr/>
        </p:nvSpPr>
        <p:spPr bwMode="auto">
          <a:xfrm>
            <a:off x="381000" y="3525838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el-GR" b="1"/>
          </a:p>
        </p:txBody>
      </p:sp>
      <p:cxnSp>
        <p:nvCxnSpPr>
          <p:cNvPr id="36888" name="AutoShape 24"/>
          <p:cNvCxnSpPr>
            <a:cxnSpLocks noChangeShapeType="1"/>
            <a:stCxn id="36876" idx="3"/>
            <a:endCxn id="36887" idx="0"/>
          </p:cNvCxnSpPr>
          <p:nvPr/>
        </p:nvCxnSpPr>
        <p:spPr bwMode="auto">
          <a:xfrm flipH="1">
            <a:off x="571500" y="3144604"/>
            <a:ext cx="170096" cy="3812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9" name="AutoShape 25"/>
          <p:cNvCxnSpPr>
            <a:cxnSpLocks noChangeShapeType="1"/>
            <a:stCxn id="36875" idx="5"/>
            <a:endCxn id="36886" idx="0"/>
          </p:cNvCxnSpPr>
          <p:nvPr/>
        </p:nvCxnSpPr>
        <p:spPr bwMode="auto">
          <a:xfrm>
            <a:off x="1392238" y="2382838"/>
            <a:ext cx="322262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0" name="AutoShape 26"/>
          <p:cNvCxnSpPr>
            <a:cxnSpLocks noChangeShapeType="1"/>
            <a:stCxn id="36874" idx="3"/>
            <a:endCxn id="36885" idx="0"/>
          </p:cNvCxnSpPr>
          <p:nvPr/>
        </p:nvCxnSpPr>
        <p:spPr bwMode="auto">
          <a:xfrm flipH="1">
            <a:off x="2628900" y="2382838"/>
            <a:ext cx="246063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91" name="Oval 27"/>
          <p:cNvSpPr>
            <a:spLocks noChangeArrowheads="1"/>
          </p:cNvSpPr>
          <p:nvPr/>
        </p:nvSpPr>
        <p:spPr bwMode="auto">
          <a:xfrm>
            <a:off x="5791200" y="33528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17</a:t>
            </a:r>
            <a:endParaRPr lang="el-GR" b="1"/>
          </a:p>
        </p:txBody>
      </p:sp>
      <p:sp>
        <p:nvSpPr>
          <p:cNvPr id="36892" name="Oval 28"/>
          <p:cNvSpPr>
            <a:spLocks noChangeArrowheads="1"/>
          </p:cNvSpPr>
          <p:nvPr/>
        </p:nvSpPr>
        <p:spPr bwMode="auto">
          <a:xfrm>
            <a:off x="5029200" y="4724400"/>
            <a:ext cx="381000" cy="381000"/>
          </a:xfrm>
          <a:prstGeom prst="ellipse">
            <a:avLst/>
          </a:prstGeom>
          <a:solidFill>
            <a:srgbClr val="CC33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14</a:t>
            </a:r>
            <a:endParaRPr lang="el-GR" b="1"/>
          </a:p>
        </p:txBody>
      </p:sp>
      <p:sp>
        <p:nvSpPr>
          <p:cNvPr id="36893" name="Oval 29"/>
          <p:cNvSpPr>
            <a:spLocks noChangeArrowheads="1"/>
          </p:cNvSpPr>
          <p:nvPr/>
        </p:nvSpPr>
        <p:spPr bwMode="auto">
          <a:xfrm>
            <a:off x="7239000" y="4038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21</a:t>
            </a:r>
            <a:endParaRPr lang="el-GR" b="1"/>
          </a:p>
        </p:txBody>
      </p:sp>
      <p:sp>
        <p:nvSpPr>
          <p:cNvPr id="36894" name="Oval 30"/>
          <p:cNvSpPr>
            <a:spLocks noChangeArrowheads="1"/>
          </p:cNvSpPr>
          <p:nvPr/>
        </p:nvSpPr>
        <p:spPr bwMode="auto">
          <a:xfrm>
            <a:off x="6629400" y="4800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19</a:t>
            </a:r>
            <a:endParaRPr lang="el-GR" b="1"/>
          </a:p>
        </p:txBody>
      </p:sp>
      <p:sp>
        <p:nvSpPr>
          <p:cNvPr id="36895" name="Oval 31"/>
          <p:cNvSpPr>
            <a:spLocks noChangeArrowheads="1"/>
          </p:cNvSpPr>
          <p:nvPr/>
        </p:nvSpPr>
        <p:spPr bwMode="auto">
          <a:xfrm>
            <a:off x="7924800" y="4800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23</a:t>
            </a:r>
            <a:endParaRPr lang="el-GR" b="1"/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7010400" y="5562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20</a:t>
            </a:r>
            <a:endParaRPr lang="el-GR" b="1"/>
          </a:p>
        </p:txBody>
      </p:sp>
      <p:sp>
        <p:nvSpPr>
          <p:cNvPr id="36897" name="Oval 33"/>
          <p:cNvSpPr>
            <a:spLocks noChangeArrowheads="1"/>
          </p:cNvSpPr>
          <p:nvPr/>
        </p:nvSpPr>
        <p:spPr bwMode="auto">
          <a:xfrm>
            <a:off x="5638800" y="5486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16</a:t>
            </a:r>
            <a:endParaRPr lang="el-GR" b="1"/>
          </a:p>
        </p:txBody>
      </p:sp>
      <p:sp>
        <p:nvSpPr>
          <p:cNvPr id="36898" name="Oval 34"/>
          <p:cNvSpPr>
            <a:spLocks noChangeArrowheads="1"/>
          </p:cNvSpPr>
          <p:nvPr/>
        </p:nvSpPr>
        <p:spPr bwMode="auto">
          <a:xfrm>
            <a:off x="4267200" y="4038600"/>
            <a:ext cx="381000" cy="381000"/>
          </a:xfrm>
          <a:prstGeom prst="ellipse">
            <a:avLst/>
          </a:prstGeom>
          <a:solidFill>
            <a:srgbClr val="CC33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10</a:t>
            </a:r>
            <a:endParaRPr lang="el-GR" b="1"/>
          </a:p>
        </p:txBody>
      </p:sp>
      <p:sp>
        <p:nvSpPr>
          <p:cNvPr id="36899" name="Oval 35"/>
          <p:cNvSpPr>
            <a:spLocks noChangeArrowheads="1"/>
          </p:cNvSpPr>
          <p:nvPr/>
        </p:nvSpPr>
        <p:spPr bwMode="auto">
          <a:xfrm>
            <a:off x="3810000" y="48006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  <a:endParaRPr lang="el-GR" b="1"/>
          </a:p>
        </p:txBody>
      </p:sp>
      <p:cxnSp>
        <p:nvCxnSpPr>
          <p:cNvPr id="36900" name="AutoShape 36"/>
          <p:cNvCxnSpPr>
            <a:cxnSpLocks noChangeShapeType="1"/>
            <a:stCxn id="36891" idx="5"/>
            <a:endCxn id="36893" idx="1"/>
          </p:cNvCxnSpPr>
          <p:nvPr/>
        </p:nvCxnSpPr>
        <p:spPr bwMode="auto">
          <a:xfrm>
            <a:off x="6116638" y="3678238"/>
            <a:ext cx="11779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1" name="AutoShape 37"/>
          <p:cNvCxnSpPr>
            <a:cxnSpLocks noChangeShapeType="1"/>
            <a:stCxn id="36893" idx="5"/>
            <a:endCxn id="36895" idx="1"/>
          </p:cNvCxnSpPr>
          <p:nvPr/>
        </p:nvCxnSpPr>
        <p:spPr bwMode="auto">
          <a:xfrm>
            <a:off x="7564438" y="4364038"/>
            <a:ext cx="4159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2" name="AutoShape 38"/>
          <p:cNvCxnSpPr>
            <a:cxnSpLocks noChangeShapeType="1"/>
            <a:stCxn id="36893" idx="3"/>
            <a:endCxn id="36894" idx="7"/>
          </p:cNvCxnSpPr>
          <p:nvPr/>
        </p:nvCxnSpPr>
        <p:spPr bwMode="auto">
          <a:xfrm flipH="1">
            <a:off x="6954838" y="4364038"/>
            <a:ext cx="3397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3" name="AutoShape 39"/>
          <p:cNvCxnSpPr>
            <a:cxnSpLocks noChangeShapeType="1"/>
            <a:stCxn id="36894" idx="5"/>
            <a:endCxn id="36896" idx="0"/>
          </p:cNvCxnSpPr>
          <p:nvPr/>
        </p:nvCxnSpPr>
        <p:spPr bwMode="auto">
          <a:xfrm>
            <a:off x="6954838" y="5126038"/>
            <a:ext cx="246062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4" name="AutoShape 40"/>
          <p:cNvCxnSpPr>
            <a:cxnSpLocks noChangeShapeType="1"/>
            <a:stCxn id="36891" idx="3"/>
            <a:endCxn id="36898" idx="7"/>
          </p:cNvCxnSpPr>
          <p:nvPr/>
        </p:nvCxnSpPr>
        <p:spPr bwMode="auto">
          <a:xfrm flipH="1">
            <a:off x="4592638" y="3678238"/>
            <a:ext cx="1254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5" name="AutoShape 41"/>
          <p:cNvCxnSpPr>
            <a:cxnSpLocks noChangeShapeType="1"/>
            <a:stCxn id="36892" idx="5"/>
            <a:endCxn id="36897" idx="1"/>
          </p:cNvCxnSpPr>
          <p:nvPr/>
        </p:nvCxnSpPr>
        <p:spPr bwMode="auto">
          <a:xfrm>
            <a:off x="5354638" y="5049838"/>
            <a:ext cx="3397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6" name="AutoShape 42"/>
          <p:cNvCxnSpPr>
            <a:cxnSpLocks noChangeShapeType="1"/>
            <a:stCxn id="36892" idx="0"/>
            <a:endCxn id="36898" idx="5"/>
          </p:cNvCxnSpPr>
          <p:nvPr/>
        </p:nvCxnSpPr>
        <p:spPr bwMode="auto">
          <a:xfrm flipH="1" flipV="1">
            <a:off x="4592638" y="4364038"/>
            <a:ext cx="627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7" name="AutoShape 43"/>
          <p:cNvCxnSpPr>
            <a:cxnSpLocks noChangeShapeType="1"/>
            <a:stCxn id="36898" idx="3"/>
            <a:endCxn id="36899" idx="0"/>
          </p:cNvCxnSpPr>
          <p:nvPr/>
        </p:nvCxnSpPr>
        <p:spPr bwMode="auto">
          <a:xfrm flipH="1">
            <a:off x="4000500" y="4364038"/>
            <a:ext cx="322263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8" name="Oval 44"/>
          <p:cNvSpPr>
            <a:spLocks noChangeArrowheads="1"/>
          </p:cNvSpPr>
          <p:nvPr/>
        </p:nvSpPr>
        <p:spPr bwMode="auto">
          <a:xfrm>
            <a:off x="5334000" y="61722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15</a:t>
            </a:r>
            <a:endParaRPr lang="el-GR" b="1"/>
          </a:p>
        </p:txBody>
      </p:sp>
      <p:sp>
        <p:nvSpPr>
          <p:cNvPr id="36909" name="Oval 45"/>
          <p:cNvSpPr>
            <a:spLocks noChangeArrowheads="1"/>
          </p:cNvSpPr>
          <p:nvPr/>
        </p:nvSpPr>
        <p:spPr bwMode="auto">
          <a:xfrm>
            <a:off x="4572000" y="5486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12</a:t>
            </a:r>
            <a:endParaRPr lang="el-GR" b="1"/>
          </a:p>
        </p:txBody>
      </p:sp>
      <p:sp>
        <p:nvSpPr>
          <p:cNvPr id="36910" name="Oval 46"/>
          <p:cNvSpPr>
            <a:spLocks noChangeArrowheads="1"/>
          </p:cNvSpPr>
          <p:nvPr/>
        </p:nvSpPr>
        <p:spPr bwMode="auto">
          <a:xfrm>
            <a:off x="3505200" y="5486400"/>
            <a:ext cx="381000" cy="381000"/>
          </a:xfrm>
          <a:prstGeom prst="ellipse">
            <a:avLst/>
          </a:prstGeom>
          <a:solidFill>
            <a:srgbClr val="FFB547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el-GR" b="1"/>
          </a:p>
        </p:txBody>
      </p:sp>
      <p:cxnSp>
        <p:nvCxnSpPr>
          <p:cNvPr id="36911" name="AutoShape 47"/>
          <p:cNvCxnSpPr>
            <a:cxnSpLocks noChangeShapeType="1"/>
            <a:stCxn id="36899" idx="3"/>
            <a:endCxn id="36910" idx="0"/>
          </p:cNvCxnSpPr>
          <p:nvPr/>
        </p:nvCxnSpPr>
        <p:spPr bwMode="auto">
          <a:xfrm flipH="1">
            <a:off x="3695700" y="51260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12" name="AutoShape 48"/>
          <p:cNvCxnSpPr>
            <a:cxnSpLocks noChangeShapeType="1"/>
            <a:stCxn id="36892" idx="3"/>
            <a:endCxn id="36909" idx="0"/>
          </p:cNvCxnSpPr>
          <p:nvPr/>
        </p:nvCxnSpPr>
        <p:spPr bwMode="auto">
          <a:xfrm flipH="1">
            <a:off x="4762500" y="5049838"/>
            <a:ext cx="322263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13" name="AutoShape 49"/>
          <p:cNvCxnSpPr>
            <a:cxnSpLocks noChangeShapeType="1"/>
            <a:stCxn id="36897" idx="3"/>
            <a:endCxn id="36908" idx="0"/>
          </p:cNvCxnSpPr>
          <p:nvPr/>
        </p:nvCxnSpPr>
        <p:spPr bwMode="auto">
          <a:xfrm flipH="1">
            <a:off x="5524500" y="5811604"/>
            <a:ext cx="170096" cy="360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14" name="AutoShape 50"/>
          <p:cNvSpPr>
            <a:spLocks noChangeArrowheads="1"/>
          </p:cNvSpPr>
          <p:nvPr/>
        </p:nvSpPr>
        <p:spPr bwMode="auto">
          <a:xfrm rot="1981432">
            <a:off x="3150380" y="3645095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3399FF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2232025" y="3910013"/>
            <a:ext cx="17668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δεξιά περιστροφή</a:t>
            </a:r>
          </a:p>
          <a:p>
            <a:pPr algn="ctr"/>
            <a:r>
              <a:rPr lang="el-GR" sz="1600"/>
              <a:t>από το 14</a:t>
            </a:r>
          </a:p>
        </p:txBody>
      </p:sp>
      <p:sp>
        <p:nvSpPr>
          <p:cNvPr id="53" name="AutoShape 16"/>
          <p:cNvSpPr>
            <a:spLocks noChangeArrowheads="1"/>
          </p:cNvSpPr>
          <p:nvPr/>
        </p:nvSpPr>
        <p:spPr bwMode="auto">
          <a:xfrm>
            <a:off x="228600" y="4114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4" name="AutoShape 17"/>
          <p:cNvCxnSpPr>
            <a:cxnSpLocks noChangeShapeType="1"/>
            <a:stCxn id="53" idx="0"/>
            <a:endCxn id="36887" idx="3"/>
          </p:cNvCxnSpPr>
          <p:nvPr/>
        </p:nvCxnSpPr>
        <p:spPr bwMode="auto">
          <a:xfrm flipV="1">
            <a:off x="381000" y="3851042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AutoShape 18"/>
          <p:cNvSpPr>
            <a:spLocks noChangeArrowheads="1"/>
          </p:cNvSpPr>
          <p:nvPr/>
        </p:nvSpPr>
        <p:spPr bwMode="auto">
          <a:xfrm>
            <a:off x="609600" y="4114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6" name="AutoShape 19"/>
          <p:cNvCxnSpPr>
            <a:cxnSpLocks noChangeShapeType="1"/>
            <a:stCxn id="55" idx="0"/>
            <a:endCxn id="36887" idx="5"/>
          </p:cNvCxnSpPr>
          <p:nvPr/>
        </p:nvCxnSpPr>
        <p:spPr bwMode="auto">
          <a:xfrm flipH="1" flipV="1">
            <a:off x="706204" y="3851042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13716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58" name="AutoShape 17"/>
          <p:cNvCxnSpPr>
            <a:cxnSpLocks noChangeShapeType="1"/>
            <a:stCxn id="57" idx="0"/>
            <a:endCxn id="36886" idx="3"/>
          </p:cNvCxnSpPr>
          <p:nvPr/>
        </p:nvCxnSpPr>
        <p:spPr bwMode="auto">
          <a:xfrm flipV="1">
            <a:off x="1524000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AutoShape 18"/>
          <p:cNvSpPr>
            <a:spLocks noChangeArrowheads="1"/>
          </p:cNvSpPr>
          <p:nvPr/>
        </p:nvSpPr>
        <p:spPr bwMode="auto">
          <a:xfrm>
            <a:off x="17526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60" name="AutoShape 19"/>
          <p:cNvCxnSpPr>
            <a:cxnSpLocks noChangeShapeType="1"/>
            <a:stCxn id="59" idx="0"/>
            <a:endCxn id="36886" idx="5"/>
          </p:cNvCxnSpPr>
          <p:nvPr/>
        </p:nvCxnSpPr>
        <p:spPr bwMode="auto">
          <a:xfrm flipH="1" flipV="1">
            <a:off x="1849204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AutoShape 16"/>
          <p:cNvSpPr>
            <a:spLocks noChangeArrowheads="1"/>
          </p:cNvSpPr>
          <p:nvPr/>
        </p:nvSpPr>
        <p:spPr bwMode="auto">
          <a:xfrm>
            <a:off x="22860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62" name="AutoShape 17"/>
          <p:cNvCxnSpPr>
            <a:cxnSpLocks noChangeShapeType="1"/>
            <a:stCxn id="61" idx="0"/>
            <a:endCxn id="36885" idx="3"/>
          </p:cNvCxnSpPr>
          <p:nvPr/>
        </p:nvCxnSpPr>
        <p:spPr bwMode="auto">
          <a:xfrm flipV="1">
            <a:off x="2438400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3" name="AutoShape 18"/>
          <p:cNvSpPr>
            <a:spLocks noChangeArrowheads="1"/>
          </p:cNvSpPr>
          <p:nvPr/>
        </p:nvSpPr>
        <p:spPr bwMode="auto">
          <a:xfrm>
            <a:off x="26670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64" name="AutoShape 19"/>
          <p:cNvCxnSpPr>
            <a:cxnSpLocks noChangeShapeType="1"/>
            <a:stCxn id="63" idx="0"/>
            <a:endCxn id="36885" idx="5"/>
          </p:cNvCxnSpPr>
          <p:nvPr/>
        </p:nvCxnSpPr>
        <p:spPr bwMode="auto">
          <a:xfrm flipH="1" flipV="1">
            <a:off x="2763604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" name="AutoShape 16"/>
          <p:cNvSpPr>
            <a:spLocks noChangeArrowheads="1"/>
          </p:cNvSpPr>
          <p:nvPr/>
        </p:nvSpPr>
        <p:spPr bwMode="auto">
          <a:xfrm>
            <a:off x="39624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66" name="AutoShape 17"/>
          <p:cNvCxnSpPr>
            <a:cxnSpLocks noChangeShapeType="1"/>
            <a:stCxn id="65" idx="0"/>
            <a:endCxn id="36873" idx="3"/>
          </p:cNvCxnSpPr>
          <p:nvPr/>
        </p:nvCxnSpPr>
        <p:spPr bwMode="auto">
          <a:xfrm flipV="1">
            <a:off x="4114800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" name="AutoShape 18"/>
          <p:cNvSpPr>
            <a:spLocks noChangeArrowheads="1"/>
          </p:cNvSpPr>
          <p:nvPr/>
        </p:nvSpPr>
        <p:spPr bwMode="auto">
          <a:xfrm>
            <a:off x="43434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68" name="AutoShape 19"/>
          <p:cNvCxnSpPr>
            <a:cxnSpLocks noChangeShapeType="1"/>
            <a:stCxn id="67" idx="0"/>
            <a:endCxn id="36873" idx="5"/>
          </p:cNvCxnSpPr>
          <p:nvPr/>
        </p:nvCxnSpPr>
        <p:spPr bwMode="auto">
          <a:xfrm flipH="1" flipV="1">
            <a:off x="4440004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4876800" y="2646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70" name="AutoShape 17"/>
          <p:cNvCxnSpPr>
            <a:cxnSpLocks noChangeShapeType="1"/>
            <a:stCxn id="69" idx="0"/>
            <a:endCxn id="36872" idx="3"/>
          </p:cNvCxnSpPr>
          <p:nvPr/>
        </p:nvCxnSpPr>
        <p:spPr bwMode="auto">
          <a:xfrm flipV="1">
            <a:off x="5029200" y="2382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1" name="AutoShape 18"/>
          <p:cNvSpPr>
            <a:spLocks noChangeArrowheads="1"/>
          </p:cNvSpPr>
          <p:nvPr/>
        </p:nvSpPr>
        <p:spPr bwMode="auto">
          <a:xfrm>
            <a:off x="5257800" y="2646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72" name="AutoShape 19"/>
          <p:cNvCxnSpPr>
            <a:cxnSpLocks noChangeShapeType="1"/>
            <a:stCxn id="71" idx="0"/>
            <a:endCxn id="36872" idx="5"/>
          </p:cNvCxnSpPr>
          <p:nvPr/>
        </p:nvCxnSpPr>
        <p:spPr bwMode="auto">
          <a:xfrm flipH="1" flipV="1">
            <a:off x="5354404" y="2382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3" name="AutoShape 16"/>
          <p:cNvSpPr>
            <a:spLocks noChangeArrowheads="1"/>
          </p:cNvSpPr>
          <p:nvPr/>
        </p:nvSpPr>
        <p:spPr bwMode="auto">
          <a:xfrm>
            <a:off x="3352800" y="6075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74" name="AutoShape 17"/>
          <p:cNvCxnSpPr>
            <a:cxnSpLocks noChangeShapeType="1"/>
            <a:stCxn id="73" idx="0"/>
            <a:endCxn id="36910" idx="3"/>
          </p:cNvCxnSpPr>
          <p:nvPr/>
        </p:nvCxnSpPr>
        <p:spPr bwMode="auto">
          <a:xfrm flipV="1">
            <a:off x="3505200" y="5811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733800" y="6075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76" name="AutoShape 19"/>
          <p:cNvCxnSpPr>
            <a:cxnSpLocks noChangeShapeType="1"/>
            <a:stCxn id="75" idx="0"/>
            <a:endCxn id="36910" idx="5"/>
          </p:cNvCxnSpPr>
          <p:nvPr/>
        </p:nvCxnSpPr>
        <p:spPr bwMode="auto">
          <a:xfrm flipH="1" flipV="1">
            <a:off x="3830404" y="5811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" name="AutoShape 16"/>
          <p:cNvSpPr>
            <a:spLocks noChangeArrowheads="1"/>
          </p:cNvSpPr>
          <p:nvPr/>
        </p:nvSpPr>
        <p:spPr bwMode="auto">
          <a:xfrm>
            <a:off x="4419600" y="6075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78" name="AutoShape 17"/>
          <p:cNvCxnSpPr>
            <a:cxnSpLocks noChangeShapeType="1"/>
            <a:stCxn id="77" idx="0"/>
            <a:endCxn id="36909" idx="3"/>
          </p:cNvCxnSpPr>
          <p:nvPr/>
        </p:nvCxnSpPr>
        <p:spPr bwMode="auto">
          <a:xfrm flipV="1">
            <a:off x="4572000" y="5811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9" name="AutoShape 18"/>
          <p:cNvSpPr>
            <a:spLocks noChangeArrowheads="1"/>
          </p:cNvSpPr>
          <p:nvPr/>
        </p:nvSpPr>
        <p:spPr bwMode="auto">
          <a:xfrm>
            <a:off x="4800600" y="60753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80" name="AutoShape 19"/>
          <p:cNvCxnSpPr>
            <a:cxnSpLocks noChangeShapeType="1"/>
            <a:stCxn id="79" idx="0"/>
            <a:endCxn id="36909" idx="5"/>
          </p:cNvCxnSpPr>
          <p:nvPr/>
        </p:nvCxnSpPr>
        <p:spPr bwMode="auto">
          <a:xfrm flipH="1" flipV="1">
            <a:off x="4897204" y="58116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1" name="AutoShape 16"/>
          <p:cNvSpPr>
            <a:spLocks noChangeArrowheads="1"/>
          </p:cNvSpPr>
          <p:nvPr/>
        </p:nvSpPr>
        <p:spPr bwMode="auto">
          <a:xfrm>
            <a:off x="7772400" y="5334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82" name="AutoShape 17"/>
          <p:cNvCxnSpPr>
            <a:cxnSpLocks noChangeShapeType="1"/>
            <a:stCxn id="81" idx="0"/>
          </p:cNvCxnSpPr>
          <p:nvPr/>
        </p:nvCxnSpPr>
        <p:spPr bwMode="auto">
          <a:xfrm flipV="1">
            <a:off x="7924800" y="5126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3" name="AutoShape 18"/>
          <p:cNvSpPr>
            <a:spLocks noChangeArrowheads="1"/>
          </p:cNvSpPr>
          <p:nvPr/>
        </p:nvSpPr>
        <p:spPr bwMode="auto">
          <a:xfrm>
            <a:off x="8153400" y="5334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84" name="AutoShape 19"/>
          <p:cNvCxnSpPr>
            <a:cxnSpLocks noChangeShapeType="1"/>
            <a:stCxn id="83" idx="0"/>
          </p:cNvCxnSpPr>
          <p:nvPr/>
        </p:nvCxnSpPr>
        <p:spPr bwMode="auto">
          <a:xfrm flipH="1" flipV="1">
            <a:off x="8250238" y="5126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5" name="AutoShape 16"/>
          <p:cNvSpPr>
            <a:spLocks noChangeArrowheads="1"/>
          </p:cNvSpPr>
          <p:nvPr/>
        </p:nvSpPr>
        <p:spPr bwMode="auto">
          <a:xfrm>
            <a:off x="5181600" y="6705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86" name="AutoShape 17"/>
          <p:cNvCxnSpPr>
            <a:cxnSpLocks noChangeShapeType="1"/>
            <a:stCxn id="85" idx="0"/>
          </p:cNvCxnSpPr>
          <p:nvPr/>
        </p:nvCxnSpPr>
        <p:spPr bwMode="auto">
          <a:xfrm flipV="1">
            <a:off x="5334000" y="64976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7" name="AutoShape 18"/>
          <p:cNvSpPr>
            <a:spLocks noChangeArrowheads="1"/>
          </p:cNvSpPr>
          <p:nvPr/>
        </p:nvSpPr>
        <p:spPr bwMode="auto">
          <a:xfrm>
            <a:off x="5562600" y="67056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88" name="AutoShape 19"/>
          <p:cNvCxnSpPr>
            <a:cxnSpLocks noChangeShapeType="1"/>
            <a:stCxn id="87" idx="0"/>
          </p:cNvCxnSpPr>
          <p:nvPr/>
        </p:nvCxnSpPr>
        <p:spPr bwMode="auto">
          <a:xfrm flipH="1" flipV="1">
            <a:off x="5659438" y="64976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AutoShape 16"/>
          <p:cNvSpPr>
            <a:spLocks noChangeArrowheads="1"/>
          </p:cNvSpPr>
          <p:nvPr/>
        </p:nvSpPr>
        <p:spPr bwMode="auto">
          <a:xfrm>
            <a:off x="6858000" y="61515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90" name="AutoShape 17"/>
          <p:cNvCxnSpPr>
            <a:cxnSpLocks noChangeShapeType="1"/>
            <a:stCxn id="89" idx="0"/>
            <a:endCxn id="36896" idx="3"/>
          </p:cNvCxnSpPr>
          <p:nvPr/>
        </p:nvCxnSpPr>
        <p:spPr bwMode="auto">
          <a:xfrm flipV="1">
            <a:off x="7010400" y="58878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1" name="AutoShape 18"/>
          <p:cNvSpPr>
            <a:spLocks noChangeArrowheads="1"/>
          </p:cNvSpPr>
          <p:nvPr/>
        </p:nvSpPr>
        <p:spPr bwMode="auto">
          <a:xfrm>
            <a:off x="7239000" y="6151562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92" name="AutoShape 19"/>
          <p:cNvCxnSpPr>
            <a:cxnSpLocks noChangeShapeType="1"/>
            <a:stCxn id="91" idx="0"/>
            <a:endCxn id="36896" idx="5"/>
          </p:cNvCxnSpPr>
          <p:nvPr/>
        </p:nvCxnSpPr>
        <p:spPr bwMode="auto">
          <a:xfrm flipH="1" flipV="1">
            <a:off x="7335604" y="5887804"/>
            <a:ext cx="55796" cy="263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3" name="AutoShape 18"/>
          <p:cNvSpPr>
            <a:spLocks noChangeArrowheads="1"/>
          </p:cNvSpPr>
          <p:nvPr/>
        </p:nvSpPr>
        <p:spPr bwMode="auto">
          <a:xfrm>
            <a:off x="914400" y="3429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94" name="AutoShape 19"/>
          <p:cNvCxnSpPr>
            <a:cxnSpLocks noChangeShapeType="1"/>
            <a:stCxn id="93" idx="0"/>
            <a:endCxn id="36876" idx="5"/>
          </p:cNvCxnSpPr>
          <p:nvPr/>
        </p:nvCxnSpPr>
        <p:spPr bwMode="auto">
          <a:xfrm flipH="1" flipV="1">
            <a:off x="1011004" y="3144604"/>
            <a:ext cx="55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5" name="AutoShape 18"/>
          <p:cNvSpPr>
            <a:spLocks noChangeArrowheads="1"/>
          </p:cNvSpPr>
          <p:nvPr/>
        </p:nvSpPr>
        <p:spPr bwMode="auto">
          <a:xfrm>
            <a:off x="3048000" y="2590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96" name="AutoShape 19"/>
          <p:cNvCxnSpPr>
            <a:cxnSpLocks noChangeShapeType="1"/>
            <a:stCxn id="95" idx="0"/>
          </p:cNvCxnSpPr>
          <p:nvPr/>
        </p:nvCxnSpPr>
        <p:spPr bwMode="auto">
          <a:xfrm flipH="1" flipV="1">
            <a:off x="3144838" y="2382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4038600" y="5334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98" name="AutoShape 19"/>
          <p:cNvCxnSpPr>
            <a:cxnSpLocks noChangeShapeType="1"/>
            <a:stCxn id="97" idx="0"/>
            <a:endCxn id="36899" idx="5"/>
          </p:cNvCxnSpPr>
          <p:nvPr/>
        </p:nvCxnSpPr>
        <p:spPr bwMode="auto">
          <a:xfrm flipH="1" flipV="1">
            <a:off x="4135204" y="5125804"/>
            <a:ext cx="55796" cy="208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9" name="AutoShape 18"/>
          <p:cNvSpPr>
            <a:spLocks noChangeArrowheads="1"/>
          </p:cNvSpPr>
          <p:nvPr/>
        </p:nvSpPr>
        <p:spPr bwMode="auto">
          <a:xfrm>
            <a:off x="5867400" y="6019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0" name="AutoShape 19"/>
          <p:cNvCxnSpPr>
            <a:cxnSpLocks noChangeShapeType="1"/>
            <a:stCxn id="99" idx="0"/>
          </p:cNvCxnSpPr>
          <p:nvPr/>
        </p:nvCxnSpPr>
        <p:spPr bwMode="auto">
          <a:xfrm flipH="1" flipV="1">
            <a:off x="5964238" y="5811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AutoShape 16"/>
          <p:cNvSpPr>
            <a:spLocks noChangeArrowheads="1"/>
          </p:cNvSpPr>
          <p:nvPr/>
        </p:nvSpPr>
        <p:spPr bwMode="auto">
          <a:xfrm>
            <a:off x="3581400" y="2590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2" name="AutoShape 17"/>
          <p:cNvCxnSpPr>
            <a:cxnSpLocks noChangeShapeType="1"/>
            <a:stCxn id="101" idx="0"/>
          </p:cNvCxnSpPr>
          <p:nvPr/>
        </p:nvCxnSpPr>
        <p:spPr bwMode="auto">
          <a:xfrm flipV="1">
            <a:off x="3733800" y="2382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AutoShape 16"/>
          <p:cNvSpPr>
            <a:spLocks noChangeArrowheads="1"/>
          </p:cNvSpPr>
          <p:nvPr/>
        </p:nvSpPr>
        <p:spPr bwMode="auto">
          <a:xfrm>
            <a:off x="6477000" y="5334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104" name="AutoShape 17"/>
          <p:cNvCxnSpPr>
            <a:cxnSpLocks noChangeShapeType="1"/>
            <a:stCxn id="103" idx="0"/>
          </p:cNvCxnSpPr>
          <p:nvPr/>
        </p:nvCxnSpPr>
        <p:spPr bwMode="auto">
          <a:xfrm flipV="1">
            <a:off x="6629400" y="51260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Ισορροπημένα Δένδρα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 useBgFill="1">
        <p:nvSpPr>
          <p:cNvPr id="4100" name="12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 bwMode="auto">
          <a:xfrm>
            <a:off x="1828800" y="2286000"/>
            <a:ext cx="2667000" cy="381000"/>
          </a:xfrm>
          <a:prstGeom prst="rect">
            <a:avLst/>
          </a:prstGeom>
          <a:solidFill>
            <a:srgbClr val="FFFF99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13 - TextBox"/>
          <p:cNvSpPr txBox="1">
            <a:spLocks noChangeArrowheads="1"/>
          </p:cNvSpPr>
          <p:nvPr/>
        </p:nvSpPr>
        <p:spPr bwMode="auto">
          <a:xfrm>
            <a:off x="1600200" y="2286000"/>
            <a:ext cx="345953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Τυχαιοποιημένα δένδρα </a:t>
            </a:r>
            <a:r>
              <a:rPr lang="en-US" baseline="30000" dirty="0" smtClean="0"/>
              <a:t>(*)</a:t>
            </a:r>
            <a:endParaRPr lang="en-US" dirty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l-GR" dirty="0" smtClean="0"/>
              <a:t>Αρθρωτά δένδρα (</a:t>
            </a:r>
            <a:r>
              <a:rPr lang="en-US" dirty="0" smtClean="0"/>
              <a:t>splay trees)</a:t>
            </a:r>
            <a:endParaRPr lang="el-GR" baseline="30000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Δένδρα </a:t>
            </a:r>
            <a:r>
              <a:rPr lang="en-US" dirty="0" smtClean="0"/>
              <a:t>AVL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Δένδρα κόκκινου-μαύρου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l-GR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el-GR" dirty="0" smtClean="0"/>
              <a:t> δένδρα</a:t>
            </a:r>
            <a:endParaRPr lang="el-GR" dirty="0"/>
          </a:p>
        </p:txBody>
      </p:sp>
      <p:sp>
        <p:nvSpPr>
          <p:cNvPr id="10" name="14 - TextBox"/>
          <p:cNvSpPr txBox="1">
            <a:spLocks noChangeArrowheads="1"/>
          </p:cNvSpPr>
          <p:nvPr/>
        </p:nvSpPr>
        <p:spPr bwMode="auto">
          <a:xfrm>
            <a:off x="457200" y="1600200"/>
            <a:ext cx="4243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Μερικοί τύποι ισορροπημένων δένδρων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28600" y="5334000"/>
            <a:ext cx="867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Όλα τα παραπάνω χρησιμοποιούν περιστροφές για να παραμείνουν ισορροπημένα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228600" y="6031468"/>
            <a:ext cx="7464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(*) </a:t>
            </a:r>
            <a:r>
              <a:rPr lang="el-GR" dirty="0" smtClean="0"/>
              <a:t>Τα τυχαιοποιημένα δένδρα είναι ισορροπημένα με μεγάλη πιθανότητα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7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84175" y="1143000"/>
            <a:ext cx="80121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l-GR"/>
              <a:t>Εκτελούμε τον αλγόριθμο εισαγωγής όπως σε ένα απλό δυαδικό δένδρο</a:t>
            </a:r>
            <a:r>
              <a:rPr lang="en-US"/>
              <a:t>.</a:t>
            </a:r>
            <a:endParaRPr lang="el-GR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8585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l-GR"/>
              <a:t>Μεταφέρουμε το νέο στοιχείο στη ρίζα του δένδρου με τη χρήση περιστροφών.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43098" y="2362200"/>
            <a:ext cx="5862502" cy="433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Lucida Console" pitchFamily="49" charset="0"/>
              </a:rPr>
              <a:t>Node </a:t>
            </a:r>
            <a:r>
              <a:rPr lang="en-US" sz="1600" dirty="0" err="1" smtClean="0">
                <a:latin typeface="Lucida Console" pitchFamily="49" charset="0"/>
              </a:rPr>
              <a:t>insertIntoRoot</a:t>
            </a:r>
            <a:r>
              <a:rPr lang="en-US" sz="1600" dirty="0" smtClean="0">
                <a:latin typeface="Lucida Console" pitchFamily="49" charset="0"/>
              </a:rPr>
              <a:t>(Node x, Key k, Item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)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{	</a:t>
            </a:r>
            <a:r>
              <a:rPr lang="en-US" sz="1600" dirty="0" smtClean="0">
                <a:latin typeface="Lucida Console" pitchFamily="49" charset="0"/>
              </a:rPr>
              <a:t> </a:t>
            </a:r>
          </a:p>
          <a:p>
            <a:r>
              <a:rPr lang="en-US" sz="1600" dirty="0" smtClean="0">
                <a:latin typeface="Lucida Console" pitchFamily="49" charset="0"/>
              </a:rPr>
              <a:t>   if (x==null) return new Node(k,i,1);</a:t>
            </a:r>
          </a:p>
          <a:p>
            <a:r>
              <a:rPr lang="en-US" sz="1600" dirty="0" smtClean="0">
                <a:latin typeface="Lucida Console" pitchFamily="49" charset="0"/>
              </a:rPr>
              <a:t>   </a:t>
            </a:r>
            <a:r>
              <a:rPr lang="en-US" sz="1600" dirty="0" err="1" smtClean="0">
                <a:latin typeface="Lucida Console" pitchFamily="49" charset="0"/>
              </a:rPr>
              <a:t>int</a:t>
            </a:r>
            <a:r>
              <a:rPr lang="en-US" sz="1600" dirty="0" smtClean="0">
                <a:latin typeface="Lucida Console" pitchFamily="49" charset="0"/>
              </a:rPr>
              <a:t> c = </a:t>
            </a:r>
            <a:r>
              <a:rPr lang="en-US" sz="1600" dirty="0" err="1" smtClean="0">
                <a:latin typeface="Lucida Console" pitchFamily="49" charset="0"/>
              </a:rPr>
              <a:t>k.compareTo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err="1" smtClean="0">
                <a:latin typeface="Lucida Console" pitchFamily="49" charset="0"/>
              </a:rPr>
              <a:t>x.key</a:t>
            </a:r>
            <a:r>
              <a:rPr lang="en-US" sz="1600" dirty="0" smtClean="0">
                <a:latin typeface="Lucida Console" pitchFamily="49" charset="0"/>
              </a:rPr>
              <a:t>); 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</a:rPr>
              <a:t>  if (c&lt;0) { </a:t>
            </a:r>
          </a:p>
          <a:p>
            <a:r>
              <a:rPr lang="en-US" sz="1600" dirty="0" smtClean="0">
                <a:latin typeface="Lucida Console" pitchFamily="49" charset="0"/>
              </a:rPr>
              <a:t>       </a:t>
            </a:r>
            <a:r>
              <a:rPr lang="en-US" sz="1600" dirty="0" err="1" smtClean="0">
                <a:latin typeface="Lucida Console" pitchFamily="49" charset="0"/>
              </a:rPr>
              <a:t>x.left</a:t>
            </a:r>
            <a:r>
              <a:rPr lang="en-US" sz="1600" dirty="0" smtClean="0">
                <a:latin typeface="Lucida Console" pitchFamily="49" charset="0"/>
              </a:rPr>
              <a:t>  = </a:t>
            </a:r>
            <a:r>
              <a:rPr lang="en-US" sz="1600" dirty="0" err="1" smtClean="0">
                <a:latin typeface="Lucida Console" pitchFamily="49" charset="0"/>
              </a:rPr>
              <a:t>insertIntoRoot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err="1" smtClean="0">
                <a:latin typeface="Lucida Console" pitchFamily="49" charset="0"/>
              </a:rPr>
              <a:t>x.left,k,i</a:t>
            </a:r>
            <a:r>
              <a:rPr lang="en-US" sz="1600" dirty="0" smtClean="0">
                <a:latin typeface="Lucida Console" pitchFamily="49" charset="0"/>
              </a:rPr>
              <a:t>);  </a:t>
            </a:r>
          </a:p>
          <a:p>
            <a:r>
              <a:rPr lang="en-US" sz="1600" dirty="0" smtClean="0">
                <a:latin typeface="Lucida Console" pitchFamily="49" charset="0"/>
              </a:rPr>
              <a:t>       x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rotateRight</a:t>
            </a:r>
            <a:r>
              <a:rPr lang="en-US" sz="1600" dirty="0" smtClean="0">
                <a:latin typeface="Lucida Console" pitchFamily="49" charset="0"/>
              </a:rPr>
              <a:t>(x); </a:t>
            </a:r>
            <a:r>
              <a:rPr lang="en-US" sz="1600" dirty="0">
                <a:latin typeface="Lucida Console" pitchFamily="49" charset="0"/>
              </a:rPr>
              <a:t>}</a:t>
            </a:r>
          </a:p>
          <a:p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</a:rPr>
              <a:t>  else if (c&gt;0) { </a:t>
            </a:r>
          </a:p>
          <a:p>
            <a:r>
              <a:rPr lang="en-US" sz="1600" dirty="0" smtClean="0">
                <a:latin typeface="Lucida Console" pitchFamily="49" charset="0"/>
              </a:rPr>
              <a:t>       </a:t>
            </a:r>
            <a:r>
              <a:rPr lang="en-US" sz="1600" dirty="0" err="1" smtClean="0">
                <a:latin typeface="Lucida Console" pitchFamily="49" charset="0"/>
              </a:rPr>
              <a:t>x.right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insertIntoRoot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err="1" smtClean="0">
                <a:latin typeface="Lucida Console" pitchFamily="49" charset="0"/>
              </a:rPr>
              <a:t>x.right,k,i</a:t>
            </a:r>
            <a:r>
              <a:rPr lang="en-US" sz="1600" dirty="0" smtClean="0">
                <a:latin typeface="Lucida Console" pitchFamily="49" charset="0"/>
              </a:rPr>
              <a:t>); </a:t>
            </a:r>
          </a:p>
          <a:p>
            <a:r>
              <a:rPr lang="en-US" sz="1600" dirty="0" smtClean="0">
                <a:latin typeface="Lucida Console" pitchFamily="49" charset="0"/>
              </a:rPr>
              <a:t>       x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rotateLeft</a:t>
            </a:r>
            <a:r>
              <a:rPr lang="en-US" sz="1600" dirty="0" smtClean="0">
                <a:latin typeface="Lucida Console" pitchFamily="49" charset="0"/>
              </a:rPr>
              <a:t>(x); </a:t>
            </a:r>
            <a:r>
              <a:rPr lang="en-US" sz="1600" dirty="0">
                <a:latin typeface="Lucida Console" pitchFamily="49" charset="0"/>
              </a:rPr>
              <a:t>}</a:t>
            </a:r>
          </a:p>
          <a:p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</a:rPr>
              <a:t>  else </a:t>
            </a:r>
            <a:r>
              <a:rPr lang="en-US" sz="1600" dirty="0" err="1" smtClean="0">
                <a:latin typeface="Lucida Console" pitchFamily="49" charset="0"/>
              </a:rPr>
              <a:t>x.item</a:t>
            </a:r>
            <a:r>
              <a:rPr lang="en-US" sz="1600" dirty="0" smtClean="0">
                <a:latin typeface="Lucida Console" pitchFamily="49" charset="0"/>
              </a:rPr>
              <a:t> =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;</a:t>
            </a:r>
          </a:p>
          <a:p>
            <a:r>
              <a:rPr lang="en-US" sz="1600" dirty="0" smtClean="0">
                <a:latin typeface="Lucida Console" pitchFamily="49" charset="0"/>
              </a:rPr>
              <a:t>   return x;</a:t>
            </a:r>
            <a:r>
              <a:rPr lang="en-US" sz="1600" dirty="0">
                <a:latin typeface="Lucida Console" pitchFamily="49" charset="0"/>
              </a:rPr>
              <a:t>	</a:t>
            </a:r>
          </a:p>
          <a:p>
            <a:r>
              <a:rPr lang="en-US" sz="1600" dirty="0">
                <a:latin typeface="Lucida Console" pitchFamily="49" charset="0"/>
              </a:rPr>
              <a:t>}</a:t>
            </a:r>
          </a:p>
          <a:p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void </a:t>
            </a:r>
            <a:r>
              <a:rPr lang="en-US" sz="1600" dirty="0" err="1" smtClean="0">
                <a:latin typeface="Lucida Console" pitchFamily="49" charset="0"/>
              </a:rPr>
              <a:t>insertIntoRoot</a:t>
            </a:r>
            <a:r>
              <a:rPr lang="en-US" sz="1600" dirty="0" smtClean="0">
                <a:latin typeface="Lucida Console" pitchFamily="49" charset="0"/>
              </a:rPr>
              <a:t>(Key k, Item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) { </a:t>
            </a:r>
          </a:p>
          <a:p>
            <a:r>
              <a:rPr lang="en-US" sz="1600" dirty="0" smtClean="0">
                <a:latin typeface="Lucida Console" pitchFamily="49" charset="0"/>
              </a:rPr>
              <a:t>   root </a:t>
            </a:r>
            <a:r>
              <a:rPr lang="en-US" sz="1600" dirty="0">
                <a:latin typeface="Lucida Console" pitchFamily="49" charset="0"/>
              </a:rPr>
              <a:t>= </a:t>
            </a:r>
            <a:r>
              <a:rPr lang="en-US" sz="1600" dirty="0" err="1" smtClean="0">
                <a:latin typeface="Lucida Console" pitchFamily="49" charset="0"/>
              </a:rPr>
              <a:t>insertToRoot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err="1" smtClean="0">
                <a:latin typeface="Lucida Console" pitchFamily="49" charset="0"/>
              </a:rPr>
              <a:t>root,k,i</a:t>
            </a:r>
            <a:r>
              <a:rPr lang="en-US" sz="1600" dirty="0" smtClean="0">
                <a:latin typeface="Lucida Console" pitchFamily="49" charset="0"/>
              </a:rPr>
              <a:t>); </a:t>
            </a:r>
          </a:p>
          <a:p>
            <a:r>
              <a:rPr lang="en-US" sz="1600" dirty="0" smtClean="0">
                <a:latin typeface="Lucida Console" pitchFamily="49" charset="0"/>
              </a:rPr>
              <a:t>}</a:t>
            </a:r>
            <a:endParaRPr lang="el-GR" sz="16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2954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Εισαγωγή</a:t>
            </a:r>
            <a:endParaRPr lang="en-US" sz="1800" smtClean="0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38918" name="AutoShape 6"/>
          <p:cNvCxnSpPr>
            <a:cxnSpLocks noChangeShapeType="1"/>
            <a:stCxn id="38920" idx="7"/>
            <a:endCxn id="38917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19" name="AutoShape 7"/>
          <p:cNvCxnSpPr>
            <a:cxnSpLocks noChangeShapeType="1"/>
            <a:stCxn id="38937" idx="1"/>
            <a:endCxn id="38917" idx="5"/>
          </p:cNvCxnSpPr>
          <p:nvPr/>
        </p:nvCxnSpPr>
        <p:spPr bwMode="auto">
          <a:xfrm flipH="1" flipV="1">
            <a:off x="4440238" y="2001838"/>
            <a:ext cx="1711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38921" name="AutoShape 9"/>
          <p:cNvCxnSpPr>
            <a:cxnSpLocks noChangeShapeType="1"/>
            <a:stCxn id="38924" idx="7"/>
            <a:endCxn id="38920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23" name="AutoShape 11"/>
          <p:cNvCxnSpPr>
            <a:cxnSpLocks noChangeShapeType="1"/>
            <a:stCxn id="38922" idx="0"/>
            <a:endCxn id="38920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38925" name="AutoShape 13"/>
          <p:cNvCxnSpPr>
            <a:cxnSpLocks noChangeShapeType="1"/>
            <a:stCxn id="38927" idx="0"/>
            <a:endCxn id="38924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6" name="AutoShape 14"/>
          <p:cNvCxnSpPr>
            <a:cxnSpLocks noChangeShapeType="1"/>
            <a:stCxn id="38932" idx="0"/>
            <a:endCxn id="38924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29" name="AutoShape 17"/>
          <p:cNvCxnSpPr>
            <a:cxnSpLocks noChangeShapeType="1"/>
            <a:stCxn id="38928" idx="0"/>
            <a:endCxn id="38927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31" name="AutoShape 19"/>
          <p:cNvCxnSpPr>
            <a:cxnSpLocks noChangeShapeType="1"/>
            <a:stCxn id="38930" idx="0"/>
            <a:endCxn id="38927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34" name="AutoShape 22"/>
          <p:cNvCxnSpPr>
            <a:cxnSpLocks noChangeShapeType="1"/>
            <a:stCxn id="38933" idx="0"/>
            <a:endCxn id="38932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36" name="AutoShape 24"/>
          <p:cNvCxnSpPr>
            <a:cxnSpLocks noChangeShapeType="1"/>
            <a:stCxn id="38935" idx="0"/>
            <a:endCxn id="38932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6096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38938" name="AutoShape 26"/>
          <p:cNvCxnSpPr>
            <a:cxnSpLocks noChangeShapeType="1"/>
            <a:stCxn id="38939" idx="7"/>
            <a:endCxn id="38937" idx="3"/>
          </p:cNvCxnSpPr>
          <p:nvPr/>
        </p:nvCxnSpPr>
        <p:spPr bwMode="auto">
          <a:xfrm flipV="1">
            <a:off x="4897438" y="2459038"/>
            <a:ext cx="1254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9" name="Oval 27"/>
          <p:cNvSpPr>
            <a:spLocks noChangeArrowheads="1"/>
          </p:cNvSpPr>
          <p:nvPr/>
        </p:nvSpPr>
        <p:spPr bwMode="auto">
          <a:xfrm>
            <a:off x="4572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4419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41" name="AutoShape 29"/>
          <p:cNvCxnSpPr>
            <a:cxnSpLocks noChangeShapeType="1"/>
            <a:stCxn id="38940" idx="0"/>
            <a:endCxn id="38939" idx="3"/>
          </p:cNvCxnSpPr>
          <p:nvPr/>
        </p:nvCxnSpPr>
        <p:spPr bwMode="auto">
          <a:xfrm flipV="1">
            <a:off x="4572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42" name="AutoShape 30"/>
          <p:cNvCxnSpPr>
            <a:cxnSpLocks noChangeShapeType="1"/>
            <a:stCxn id="38943" idx="1"/>
            <a:endCxn id="38939" idx="5"/>
          </p:cNvCxnSpPr>
          <p:nvPr/>
        </p:nvCxnSpPr>
        <p:spPr bwMode="auto">
          <a:xfrm flipH="1" flipV="1">
            <a:off x="4897438" y="3144838"/>
            <a:ext cx="263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43" name="Oval 31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4953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45" name="AutoShape 33"/>
          <p:cNvCxnSpPr>
            <a:cxnSpLocks noChangeShapeType="1"/>
            <a:stCxn id="38944" idx="0"/>
            <a:endCxn id="38943" idx="3"/>
          </p:cNvCxnSpPr>
          <p:nvPr/>
        </p:nvCxnSpPr>
        <p:spPr bwMode="auto">
          <a:xfrm flipV="1">
            <a:off x="51054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46" name="AutoShape 34"/>
          <p:cNvCxnSpPr>
            <a:cxnSpLocks noChangeShapeType="1"/>
            <a:stCxn id="38947" idx="1"/>
            <a:endCxn id="38943" idx="5"/>
          </p:cNvCxnSpPr>
          <p:nvPr/>
        </p:nvCxnSpPr>
        <p:spPr bwMode="auto">
          <a:xfrm flipH="1" flipV="1">
            <a:off x="5430838" y="3754438"/>
            <a:ext cx="3397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47" name="Oval 35"/>
          <p:cNvSpPr>
            <a:spLocks noChangeArrowheads="1"/>
          </p:cNvSpPr>
          <p:nvPr/>
        </p:nvSpPr>
        <p:spPr bwMode="auto">
          <a:xfrm>
            <a:off x="5715000" y="4191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38948" name="AutoShape 36"/>
          <p:cNvSpPr>
            <a:spLocks noChangeArrowheads="1"/>
          </p:cNvSpPr>
          <p:nvPr/>
        </p:nvSpPr>
        <p:spPr bwMode="auto">
          <a:xfrm>
            <a:off x="59436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49" name="AutoShape 37"/>
          <p:cNvCxnSpPr>
            <a:cxnSpLocks noChangeShapeType="1"/>
            <a:stCxn id="38948" idx="0"/>
            <a:endCxn id="38947" idx="5"/>
          </p:cNvCxnSpPr>
          <p:nvPr/>
        </p:nvCxnSpPr>
        <p:spPr bwMode="auto">
          <a:xfrm flipH="1" flipV="1">
            <a:off x="6040438" y="4516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50" name="AutoShape 38"/>
          <p:cNvSpPr>
            <a:spLocks noChangeArrowheads="1"/>
          </p:cNvSpPr>
          <p:nvPr/>
        </p:nvSpPr>
        <p:spPr bwMode="auto">
          <a:xfrm>
            <a:off x="55626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51" name="AutoShape 39"/>
          <p:cNvCxnSpPr>
            <a:cxnSpLocks noChangeShapeType="1"/>
            <a:stCxn id="38950" idx="0"/>
          </p:cNvCxnSpPr>
          <p:nvPr/>
        </p:nvCxnSpPr>
        <p:spPr bwMode="auto">
          <a:xfrm flipV="1">
            <a:off x="5715000" y="4516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52" name="AutoShape 40"/>
          <p:cNvCxnSpPr>
            <a:cxnSpLocks noChangeShapeType="1"/>
            <a:stCxn id="38953" idx="1"/>
          </p:cNvCxnSpPr>
          <p:nvPr/>
        </p:nvCxnSpPr>
        <p:spPr bwMode="auto">
          <a:xfrm flipH="1" flipV="1">
            <a:off x="6421438" y="2459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53" name="Oval 41"/>
          <p:cNvSpPr>
            <a:spLocks noChangeArrowheads="1"/>
          </p:cNvSpPr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38954" name="AutoShape 42"/>
          <p:cNvSpPr>
            <a:spLocks noChangeArrowheads="1"/>
          </p:cNvSpPr>
          <p:nvPr/>
        </p:nvSpPr>
        <p:spPr bwMode="auto">
          <a:xfrm>
            <a:off x="6705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55" name="AutoShape 43"/>
          <p:cNvCxnSpPr>
            <a:cxnSpLocks noChangeShapeType="1"/>
            <a:stCxn id="38954" idx="0"/>
            <a:endCxn id="38953" idx="3"/>
          </p:cNvCxnSpPr>
          <p:nvPr/>
        </p:nvCxnSpPr>
        <p:spPr bwMode="auto">
          <a:xfrm flipV="1">
            <a:off x="6858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56" name="AutoShape 44"/>
          <p:cNvSpPr>
            <a:spLocks noChangeArrowheads="1"/>
          </p:cNvSpPr>
          <p:nvPr/>
        </p:nvSpPr>
        <p:spPr bwMode="auto">
          <a:xfrm>
            <a:off x="7086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8957" name="AutoShape 45"/>
          <p:cNvCxnSpPr>
            <a:cxnSpLocks noChangeShapeType="1"/>
            <a:stCxn id="38956" idx="0"/>
            <a:endCxn id="38953" idx="5"/>
          </p:cNvCxnSpPr>
          <p:nvPr/>
        </p:nvCxnSpPr>
        <p:spPr bwMode="auto">
          <a:xfrm flipH="1" flipV="1">
            <a:off x="7183438" y="3144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14</a:t>
            </a:r>
            <a:endParaRPr lang="en-US"/>
          </a:p>
        </p:txBody>
      </p:sp>
      <p:sp useBgFill="1">
        <p:nvSpPr>
          <p:cNvPr id="47" name="4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4478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Περιστροφή</a:t>
            </a:r>
            <a:endParaRPr lang="en-US" sz="1800" smtClean="0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39942" name="AutoShape 6"/>
          <p:cNvCxnSpPr>
            <a:cxnSpLocks noChangeShapeType="1"/>
            <a:stCxn id="39944" idx="7"/>
            <a:endCxn id="39941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3" name="AutoShape 7"/>
          <p:cNvCxnSpPr>
            <a:cxnSpLocks noChangeShapeType="1"/>
            <a:stCxn id="39961" idx="1"/>
            <a:endCxn id="39941" idx="5"/>
          </p:cNvCxnSpPr>
          <p:nvPr/>
        </p:nvCxnSpPr>
        <p:spPr bwMode="auto">
          <a:xfrm flipH="1" flipV="1">
            <a:off x="4440238" y="2001838"/>
            <a:ext cx="1711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39945" name="AutoShape 9"/>
          <p:cNvCxnSpPr>
            <a:cxnSpLocks noChangeShapeType="1"/>
            <a:stCxn id="39948" idx="7"/>
            <a:endCxn id="39944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47" name="AutoShape 11"/>
          <p:cNvCxnSpPr>
            <a:cxnSpLocks noChangeShapeType="1"/>
            <a:stCxn id="39946" idx="0"/>
            <a:endCxn id="39944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39949" name="AutoShape 13"/>
          <p:cNvCxnSpPr>
            <a:cxnSpLocks noChangeShapeType="1"/>
            <a:stCxn id="39951" idx="0"/>
            <a:endCxn id="39948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0" name="AutoShape 14"/>
          <p:cNvCxnSpPr>
            <a:cxnSpLocks noChangeShapeType="1"/>
            <a:stCxn id="39956" idx="0"/>
            <a:endCxn id="39948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53" name="AutoShape 17"/>
          <p:cNvCxnSpPr>
            <a:cxnSpLocks noChangeShapeType="1"/>
            <a:stCxn id="39952" idx="0"/>
            <a:endCxn id="39951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55" name="AutoShape 19"/>
          <p:cNvCxnSpPr>
            <a:cxnSpLocks noChangeShapeType="1"/>
            <a:stCxn id="39954" idx="0"/>
            <a:endCxn id="39951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58" name="AutoShape 22"/>
          <p:cNvCxnSpPr>
            <a:cxnSpLocks noChangeShapeType="1"/>
            <a:stCxn id="39957" idx="0"/>
            <a:endCxn id="39956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60" name="AutoShape 24"/>
          <p:cNvCxnSpPr>
            <a:cxnSpLocks noChangeShapeType="1"/>
            <a:stCxn id="39959" idx="0"/>
            <a:endCxn id="39956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6096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39962" name="AutoShape 26"/>
          <p:cNvCxnSpPr>
            <a:cxnSpLocks noChangeShapeType="1"/>
            <a:stCxn id="39963" idx="7"/>
            <a:endCxn id="39961" idx="3"/>
          </p:cNvCxnSpPr>
          <p:nvPr/>
        </p:nvCxnSpPr>
        <p:spPr bwMode="auto">
          <a:xfrm flipV="1">
            <a:off x="4897438" y="2459038"/>
            <a:ext cx="1254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4572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auto">
          <a:xfrm>
            <a:off x="4419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65" name="AutoShape 29"/>
          <p:cNvCxnSpPr>
            <a:cxnSpLocks noChangeShapeType="1"/>
            <a:stCxn id="39964" idx="0"/>
            <a:endCxn id="39963" idx="3"/>
          </p:cNvCxnSpPr>
          <p:nvPr/>
        </p:nvCxnSpPr>
        <p:spPr bwMode="auto">
          <a:xfrm flipV="1">
            <a:off x="4572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6" name="AutoShape 30"/>
          <p:cNvCxnSpPr>
            <a:cxnSpLocks noChangeShapeType="1"/>
            <a:stCxn id="39967" idx="1"/>
            <a:endCxn id="39963" idx="5"/>
          </p:cNvCxnSpPr>
          <p:nvPr/>
        </p:nvCxnSpPr>
        <p:spPr bwMode="auto">
          <a:xfrm flipH="1" flipV="1">
            <a:off x="4897438" y="3144838"/>
            <a:ext cx="263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>
            <a:off x="4953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69" name="AutoShape 33"/>
          <p:cNvCxnSpPr>
            <a:cxnSpLocks noChangeShapeType="1"/>
            <a:stCxn id="39968" idx="0"/>
            <a:endCxn id="39967" idx="3"/>
          </p:cNvCxnSpPr>
          <p:nvPr/>
        </p:nvCxnSpPr>
        <p:spPr bwMode="auto">
          <a:xfrm flipV="1">
            <a:off x="51054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0" name="AutoShape 34"/>
          <p:cNvCxnSpPr>
            <a:cxnSpLocks noChangeShapeType="1"/>
            <a:stCxn id="39971" idx="1"/>
            <a:endCxn id="39967" idx="5"/>
          </p:cNvCxnSpPr>
          <p:nvPr/>
        </p:nvCxnSpPr>
        <p:spPr bwMode="auto">
          <a:xfrm flipH="1" flipV="1">
            <a:off x="5430838" y="3754438"/>
            <a:ext cx="3397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5715000" y="4191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>
            <a:off x="59436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73" name="AutoShape 37"/>
          <p:cNvCxnSpPr>
            <a:cxnSpLocks noChangeShapeType="1"/>
            <a:stCxn id="39972" idx="0"/>
            <a:endCxn id="39971" idx="5"/>
          </p:cNvCxnSpPr>
          <p:nvPr/>
        </p:nvCxnSpPr>
        <p:spPr bwMode="auto">
          <a:xfrm flipH="1" flipV="1">
            <a:off x="6040438" y="4516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4" name="AutoShape 39"/>
          <p:cNvCxnSpPr>
            <a:cxnSpLocks noChangeShapeType="1"/>
            <a:stCxn id="39982" idx="0"/>
          </p:cNvCxnSpPr>
          <p:nvPr/>
        </p:nvCxnSpPr>
        <p:spPr bwMode="auto">
          <a:xfrm flipV="1">
            <a:off x="5600700" y="4516438"/>
            <a:ext cx="169863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5" name="AutoShape 40"/>
          <p:cNvCxnSpPr>
            <a:cxnSpLocks noChangeShapeType="1"/>
            <a:stCxn id="39976" idx="1"/>
          </p:cNvCxnSpPr>
          <p:nvPr/>
        </p:nvCxnSpPr>
        <p:spPr bwMode="auto">
          <a:xfrm flipH="1" flipV="1">
            <a:off x="6421438" y="2459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76" name="Oval 41"/>
          <p:cNvSpPr>
            <a:spLocks noChangeArrowheads="1"/>
          </p:cNvSpPr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39977" name="AutoShape 42"/>
          <p:cNvSpPr>
            <a:spLocks noChangeArrowheads="1"/>
          </p:cNvSpPr>
          <p:nvPr/>
        </p:nvSpPr>
        <p:spPr bwMode="auto">
          <a:xfrm>
            <a:off x="6705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78" name="AutoShape 43"/>
          <p:cNvCxnSpPr>
            <a:cxnSpLocks noChangeShapeType="1"/>
            <a:stCxn id="39977" idx="0"/>
            <a:endCxn id="39976" idx="3"/>
          </p:cNvCxnSpPr>
          <p:nvPr/>
        </p:nvCxnSpPr>
        <p:spPr bwMode="auto">
          <a:xfrm flipV="1">
            <a:off x="6858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79" name="AutoShape 44"/>
          <p:cNvSpPr>
            <a:spLocks noChangeArrowheads="1"/>
          </p:cNvSpPr>
          <p:nvPr/>
        </p:nvSpPr>
        <p:spPr bwMode="auto">
          <a:xfrm>
            <a:off x="7086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80" name="AutoShape 45"/>
          <p:cNvCxnSpPr>
            <a:cxnSpLocks noChangeShapeType="1"/>
            <a:stCxn id="39979" idx="0"/>
            <a:endCxn id="39976" idx="5"/>
          </p:cNvCxnSpPr>
          <p:nvPr/>
        </p:nvCxnSpPr>
        <p:spPr bwMode="auto">
          <a:xfrm flipH="1" flipV="1">
            <a:off x="7183438" y="3144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81" name="Text Box 46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15</a:t>
            </a:r>
            <a:endParaRPr lang="en-US"/>
          </a:p>
        </p:txBody>
      </p:sp>
      <p:sp>
        <p:nvSpPr>
          <p:cNvPr id="39982" name="Oval 47"/>
          <p:cNvSpPr>
            <a:spLocks noChangeArrowheads="1"/>
          </p:cNvSpPr>
          <p:nvPr/>
        </p:nvSpPr>
        <p:spPr bwMode="auto">
          <a:xfrm>
            <a:off x="5410200" y="4953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sp>
        <p:nvSpPr>
          <p:cNvPr id="39983" name="AutoShape 48"/>
          <p:cNvSpPr>
            <a:spLocks noChangeArrowheads="1"/>
          </p:cNvSpPr>
          <p:nvPr/>
        </p:nvSpPr>
        <p:spPr bwMode="auto">
          <a:xfrm>
            <a:off x="5257800" y="5486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84" name="AutoShape 49"/>
          <p:cNvCxnSpPr>
            <a:cxnSpLocks noChangeShapeType="1"/>
            <a:stCxn id="39983" idx="0"/>
            <a:endCxn id="39982" idx="3"/>
          </p:cNvCxnSpPr>
          <p:nvPr/>
        </p:nvCxnSpPr>
        <p:spPr bwMode="auto">
          <a:xfrm flipV="1">
            <a:off x="5410200" y="5278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85" name="AutoShape 50"/>
          <p:cNvSpPr>
            <a:spLocks noChangeArrowheads="1"/>
          </p:cNvSpPr>
          <p:nvPr/>
        </p:nvSpPr>
        <p:spPr bwMode="auto">
          <a:xfrm>
            <a:off x="5638800" y="5486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39986" name="AutoShape 51"/>
          <p:cNvCxnSpPr>
            <a:cxnSpLocks noChangeShapeType="1"/>
            <a:stCxn id="39985" idx="0"/>
            <a:endCxn id="39982" idx="5"/>
          </p:cNvCxnSpPr>
          <p:nvPr/>
        </p:nvCxnSpPr>
        <p:spPr bwMode="auto">
          <a:xfrm flipH="1" flipV="1">
            <a:off x="5735638" y="5278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87" name="AutoShape 53"/>
          <p:cNvSpPr>
            <a:spLocks noChangeArrowheads="1"/>
          </p:cNvSpPr>
          <p:nvPr/>
        </p:nvSpPr>
        <p:spPr bwMode="auto">
          <a:xfrm>
            <a:off x="5486400" y="4572000"/>
            <a:ext cx="366713" cy="533400"/>
          </a:xfrm>
          <a:custGeom>
            <a:avLst/>
            <a:gdLst>
              <a:gd name="T0" fmla="*/ 190470 w 21600"/>
              <a:gd name="T1" fmla="*/ 198 h 21600"/>
              <a:gd name="T2" fmla="*/ 13752 w 21600"/>
              <a:gd name="T3" fmla="*/ 257859 h 21600"/>
              <a:gd name="T4" fmla="*/ 189417 w 21600"/>
              <a:gd name="T5" fmla="*/ 39857 h 21600"/>
              <a:gd name="T6" fmla="*/ 412348 w 21600"/>
              <a:gd name="T7" fmla="*/ 280677 h 21600"/>
              <a:gd name="T8" fmla="*/ 350415 w 21600"/>
              <a:gd name="T9" fmla="*/ 363502 h 21600"/>
              <a:gd name="T10" fmla="*/ 293472 w 21600"/>
              <a:gd name="T11" fmla="*/ 2734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83" y="11185"/>
                </a:moveTo>
                <a:cubicBezTo>
                  <a:pt x="19989" y="11057"/>
                  <a:pt x="19992" y="10928"/>
                  <a:pt x="19992" y="10800"/>
                </a:cubicBezTo>
                <a:cubicBezTo>
                  <a:pt x="19992" y="5723"/>
                  <a:pt x="15876" y="1608"/>
                  <a:pt x="10800" y="1608"/>
                </a:cubicBezTo>
                <a:cubicBezTo>
                  <a:pt x="5851" y="1607"/>
                  <a:pt x="1790" y="5526"/>
                  <a:pt x="1613" y="10471"/>
                </a:cubicBezTo>
                <a:lnTo>
                  <a:pt x="6" y="10414"/>
                </a:lnTo>
                <a:cubicBezTo>
                  <a:pt x="214" y="4603"/>
                  <a:pt x="49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51"/>
                  <a:pt x="21596" y="11102"/>
                  <a:pt x="21590" y="11253"/>
                </a:cubicBezTo>
                <a:lnTo>
                  <a:pt x="24288" y="11366"/>
                </a:lnTo>
                <a:lnTo>
                  <a:pt x="20640" y="14720"/>
                </a:lnTo>
                <a:lnTo>
                  <a:pt x="17286" y="11072"/>
                </a:lnTo>
                <a:lnTo>
                  <a:pt x="19983" y="11185"/>
                </a:lnTo>
                <a:close/>
              </a:path>
            </a:pathLst>
          </a:custGeom>
          <a:solidFill>
            <a:srgbClr val="0066CC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4478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Περιστροφή</a:t>
            </a:r>
            <a:endParaRPr lang="en-US" sz="1800" smtClean="0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40966" name="AutoShape 6"/>
          <p:cNvCxnSpPr>
            <a:cxnSpLocks noChangeShapeType="1"/>
            <a:stCxn id="40968" idx="7"/>
            <a:endCxn id="40965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7" name="AutoShape 7"/>
          <p:cNvCxnSpPr>
            <a:cxnSpLocks noChangeShapeType="1"/>
            <a:stCxn id="40985" idx="1"/>
            <a:endCxn id="40965" idx="5"/>
          </p:cNvCxnSpPr>
          <p:nvPr/>
        </p:nvCxnSpPr>
        <p:spPr bwMode="auto">
          <a:xfrm flipH="1" flipV="1">
            <a:off x="4440238" y="2001838"/>
            <a:ext cx="1711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0969" name="AutoShape 9"/>
          <p:cNvCxnSpPr>
            <a:cxnSpLocks noChangeShapeType="1"/>
            <a:stCxn id="40972" idx="7"/>
            <a:endCxn id="40968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71" name="AutoShape 11"/>
          <p:cNvCxnSpPr>
            <a:cxnSpLocks noChangeShapeType="1"/>
            <a:stCxn id="40970" idx="0"/>
            <a:endCxn id="40968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0973" name="AutoShape 13"/>
          <p:cNvCxnSpPr>
            <a:cxnSpLocks noChangeShapeType="1"/>
            <a:stCxn id="40975" idx="0"/>
            <a:endCxn id="40972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4" name="AutoShape 14"/>
          <p:cNvCxnSpPr>
            <a:cxnSpLocks noChangeShapeType="1"/>
            <a:stCxn id="40980" idx="0"/>
            <a:endCxn id="40972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77" name="AutoShape 17"/>
          <p:cNvCxnSpPr>
            <a:cxnSpLocks noChangeShapeType="1"/>
            <a:stCxn id="40976" idx="0"/>
            <a:endCxn id="40975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8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79" name="AutoShape 19"/>
          <p:cNvCxnSpPr>
            <a:cxnSpLocks noChangeShapeType="1"/>
            <a:stCxn id="40978" idx="0"/>
            <a:endCxn id="40975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82" name="AutoShape 22"/>
          <p:cNvCxnSpPr>
            <a:cxnSpLocks noChangeShapeType="1"/>
            <a:stCxn id="40981" idx="0"/>
            <a:endCxn id="40980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84" name="AutoShape 24"/>
          <p:cNvCxnSpPr>
            <a:cxnSpLocks noChangeShapeType="1"/>
            <a:stCxn id="40983" idx="0"/>
            <a:endCxn id="40980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096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40986" name="AutoShape 26"/>
          <p:cNvCxnSpPr>
            <a:cxnSpLocks noChangeShapeType="1"/>
            <a:stCxn id="40987" idx="7"/>
            <a:endCxn id="40985" idx="3"/>
          </p:cNvCxnSpPr>
          <p:nvPr/>
        </p:nvCxnSpPr>
        <p:spPr bwMode="auto">
          <a:xfrm flipV="1">
            <a:off x="4897438" y="2459038"/>
            <a:ext cx="1254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572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4419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89" name="AutoShape 29"/>
          <p:cNvCxnSpPr>
            <a:cxnSpLocks noChangeShapeType="1"/>
            <a:stCxn id="40988" idx="0"/>
            <a:endCxn id="40987" idx="3"/>
          </p:cNvCxnSpPr>
          <p:nvPr/>
        </p:nvCxnSpPr>
        <p:spPr bwMode="auto">
          <a:xfrm flipV="1">
            <a:off x="4572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90" name="AutoShape 30"/>
          <p:cNvCxnSpPr>
            <a:cxnSpLocks noChangeShapeType="1"/>
            <a:stCxn id="40991" idx="1"/>
            <a:endCxn id="40987" idx="5"/>
          </p:cNvCxnSpPr>
          <p:nvPr/>
        </p:nvCxnSpPr>
        <p:spPr bwMode="auto">
          <a:xfrm flipH="1" flipV="1">
            <a:off x="4897438" y="3144838"/>
            <a:ext cx="2635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sp>
        <p:nvSpPr>
          <p:cNvPr id="40992" name="AutoShape 32"/>
          <p:cNvSpPr>
            <a:spLocks noChangeArrowheads="1"/>
          </p:cNvSpPr>
          <p:nvPr/>
        </p:nvSpPr>
        <p:spPr bwMode="auto">
          <a:xfrm>
            <a:off x="49530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0993" name="AutoShape 33"/>
          <p:cNvCxnSpPr>
            <a:cxnSpLocks noChangeShapeType="1"/>
            <a:stCxn id="40992" idx="0"/>
            <a:endCxn id="40991" idx="3"/>
          </p:cNvCxnSpPr>
          <p:nvPr/>
        </p:nvCxnSpPr>
        <p:spPr bwMode="auto">
          <a:xfrm flipV="1">
            <a:off x="51054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94" name="AutoShape 34"/>
          <p:cNvCxnSpPr>
            <a:cxnSpLocks noChangeShapeType="1"/>
            <a:stCxn id="40995" idx="1"/>
            <a:endCxn id="40991" idx="5"/>
          </p:cNvCxnSpPr>
          <p:nvPr/>
        </p:nvCxnSpPr>
        <p:spPr bwMode="auto">
          <a:xfrm flipH="1" flipV="1">
            <a:off x="5430838" y="3754438"/>
            <a:ext cx="187325" cy="492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5562600" y="4191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cxnSp>
        <p:nvCxnSpPr>
          <p:cNvPr id="40996" name="AutoShape 38"/>
          <p:cNvCxnSpPr>
            <a:cxnSpLocks noChangeShapeType="1"/>
            <a:stCxn id="41004" idx="1"/>
            <a:endCxn id="40995" idx="5"/>
          </p:cNvCxnSpPr>
          <p:nvPr/>
        </p:nvCxnSpPr>
        <p:spPr bwMode="auto">
          <a:xfrm flipH="1" flipV="1">
            <a:off x="5888038" y="4516438"/>
            <a:ext cx="111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97" name="AutoShape 39"/>
          <p:cNvCxnSpPr>
            <a:cxnSpLocks noChangeShapeType="1"/>
            <a:stCxn id="40998" idx="1"/>
          </p:cNvCxnSpPr>
          <p:nvPr/>
        </p:nvCxnSpPr>
        <p:spPr bwMode="auto">
          <a:xfrm flipH="1" flipV="1">
            <a:off x="6421438" y="2459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98" name="Oval 40"/>
          <p:cNvSpPr>
            <a:spLocks noChangeArrowheads="1"/>
          </p:cNvSpPr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40999" name="AutoShape 41"/>
          <p:cNvSpPr>
            <a:spLocks noChangeArrowheads="1"/>
          </p:cNvSpPr>
          <p:nvPr/>
        </p:nvSpPr>
        <p:spPr bwMode="auto">
          <a:xfrm>
            <a:off x="6705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000" name="AutoShape 42"/>
          <p:cNvCxnSpPr>
            <a:cxnSpLocks noChangeShapeType="1"/>
            <a:stCxn id="40999" idx="0"/>
            <a:endCxn id="40998" idx="3"/>
          </p:cNvCxnSpPr>
          <p:nvPr/>
        </p:nvCxnSpPr>
        <p:spPr bwMode="auto">
          <a:xfrm flipV="1">
            <a:off x="6858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001" name="AutoShape 43"/>
          <p:cNvSpPr>
            <a:spLocks noChangeArrowheads="1"/>
          </p:cNvSpPr>
          <p:nvPr/>
        </p:nvSpPr>
        <p:spPr bwMode="auto">
          <a:xfrm>
            <a:off x="7086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002" name="AutoShape 44"/>
          <p:cNvCxnSpPr>
            <a:cxnSpLocks noChangeShapeType="1"/>
            <a:stCxn id="41001" idx="0"/>
            <a:endCxn id="40998" idx="5"/>
          </p:cNvCxnSpPr>
          <p:nvPr/>
        </p:nvCxnSpPr>
        <p:spPr bwMode="auto">
          <a:xfrm flipH="1" flipV="1">
            <a:off x="7183438" y="3144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003" name="Text Box 45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13</a:t>
            </a:r>
            <a:endParaRPr lang="en-US"/>
          </a:p>
        </p:txBody>
      </p:sp>
      <p:sp>
        <p:nvSpPr>
          <p:cNvPr id="41004" name="Oval 46"/>
          <p:cNvSpPr>
            <a:spLocks noChangeArrowheads="1"/>
          </p:cNvSpPr>
          <p:nvPr/>
        </p:nvSpPr>
        <p:spPr bwMode="auto">
          <a:xfrm>
            <a:off x="5943600" y="4876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41005" name="AutoShape 47"/>
          <p:cNvSpPr>
            <a:spLocks noChangeArrowheads="1"/>
          </p:cNvSpPr>
          <p:nvPr/>
        </p:nvSpPr>
        <p:spPr bwMode="auto">
          <a:xfrm>
            <a:off x="5791200" y="5410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006" name="AutoShape 48"/>
          <p:cNvCxnSpPr>
            <a:cxnSpLocks noChangeShapeType="1"/>
            <a:stCxn id="41005" idx="0"/>
            <a:endCxn id="41004" idx="3"/>
          </p:cNvCxnSpPr>
          <p:nvPr/>
        </p:nvCxnSpPr>
        <p:spPr bwMode="auto">
          <a:xfrm flipV="1">
            <a:off x="5943600" y="5202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007" name="AutoShape 49"/>
          <p:cNvSpPr>
            <a:spLocks noChangeArrowheads="1"/>
          </p:cNvSpPr>
          <p:nvPr/>
        </p:nvSpPr>
        <p:spPr bwMode="auto">
          <a:xfrm>
            <a:off x="6172200" y="5410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008" name="AutoShape 50"/>
          <p:cNvCxnSpPr>
            <a:cxnSpLocks noChangeShapeType="1"/>
            <a:stCxn id="41007" idx="0"/>
            <a:endCxn id="41004" idx="5"/>
          </p:cNvCxnSpPr>
          <p:nvPr/>
        </p:nvCxnSpPr>
        <p:spPr bwMode="auto">
          <a:xfrm flipH="1" flipV="1">
            <a:off x="6269038" y="5202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009" name="AutoShape 51"/>
          <p:cNvSpPr>
            <a:spLocks noChangeArrowheads="1"/>
          </p:cNvSpPr>
          <p:nvPr/>
        </p:nvSpPr>
        <p:spPr bwMode="auto">
          <a:xfrm flipH="1">
            <a:off x="5334000" y="3886200"/>
            <a:ext cx="366713" cy="533400"/>
          </a:xfrm>
          <a:custGeom>
            <a:avLst/>
            <a:gdLst>
              <a:gd name="T0" fmla="*/ 190470 w 21600"/>
              <a:gd name="T1" fmla="*/ 198 h 21600"/>
              <a:gd name="T2" fmla="*/ 13752 w 21600"/>
              <a:gd name="T3" fmla="*/ 257859 h 21600"/>
              <a:gd name="T4" fmla="*/ 189417 w 21600"/>
              <a:gd name="T5" fmla="*/ 39857 h 21600"/>
              <a:gd name="T6" fmla="*/ 412348 w 21600"/>
              <a:gd name="T7" fmla="*/ 280677 h 21600"/>
              <a:gd name="T8" fmla="*/ 350415 w 21600"/>
              <a:gd name="T9" fmla="*/ 363502 h 21600"/>
              <a:gd name="T10" fmla="*/ 293472 w 21600"/>
              <a:gd name="T11" fmla="*/ 2734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83" y="11185"/>
                </a:moveTo>
                <a:cubicBezTo>
                  <a:pt x="19989" y="11057"/>
                  <a:pt x="19992" y="10928"/>
                  <a:pt x="19992" y="10800"/>
                </a:cubicBezTo>
                <a:cubicBezTo>
                  <a:pt x="19992" y="5723"/>
                  <a:pt x="15876" y="1608"/>
                  <a:pt x="10800" y="1608"/>
                </a:cubicBezTo>
                <a:cubicBezTo>
                  <a:pt x="5851" y="1607"/>
                  <a:pt x="1790" y="5526"/>
                  <a:pt x="1613" y="10471"/>
                </a:cubicBezTo>
                <a:lnTo>
                  <a:pt x="6" y="10414"/>
                </a:lnTo>
                <a:cubicBezTo>
                  <a:pt x="214" y="4603"/>
                  <a:pt x="49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51"/>
                  <a:pt x="21596" y="11102"/>
                  <a:pt x="21590" y="11253"/>
                </a:cubicBezTo>
                <a:lnTo>
                  <a:pt x="24288" y="11366"/>
                </a:lnTo>
                <a:lnTo>
                  <a:pt x="20640" y="14720"/>
                </a:lnTo>
                <a:lnTo>
                  <a:pt x="17286" y="11072"/>
                </a:lnTo>
                <a:lnTo>
                  <a:pt x="19983" y="11185"/>
                </a:lnTo>
                <a:close/>
              </a:path>
            </a:pathLst>
          </a:custGeom>
          <a:solidFill>
            <a:srgbClr val="0066CC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10" name="AutoShape 52"/>
          <p:cNvSpPr>
            <a:spLocks noChangeArrowheads="1"/>
          </p:cNvSpPr>
          <p:nvPr/>
        </p:nvSpPr>
        <p:spPr bwMode="auto">
          <a:xfrm>
            <a:off x="5410200" y="4724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011" name="AutoShape 53"/>
          <p:cNvCxnSpPr>
            <a:cxnSpLocks noChangeShapeType="1"/>
            <a:stCxn id="41010" idx="0"/>
            <a:endCxn id="40995" idx="3"/>
          </p:cNvCxnSpPr>
          <p:nvPr/>
        </p:nvCxnSpPr>
        <p:spPr bwMode="auto">
          <a:xfrm flipV="1">
            <a:off x="5562600" y="4516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smtClean="0">
                <a:latin typeface="Times New Roman" pitchFamily="18" charset="0"/>
                <a:cs typeface="Times New Roman" pitchFamily="18" charset="0"/>
              </a:rPr>
              <a:t>Εισαγωγή στη ρίζα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1600200" cy="457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1800" smtClean="0"/>
              <a:t>Περιστροφή</a:t>
            </a:r>
            <a:endParaRPr lang="en-US" sz="1800" smtClean="0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10</a:t>
            </a:r>
          </a:p>
        </p:txBody>
      </p:sp>
      <p:cxnSp>
        <p:nvCxnSpPr>
          <p:cNvPr id="41990" name="AutoShape 6"/>
          <p:cNvCxnSpPr>
            <a:cxnSpLocks noChangeShapeType="1"/>
            <a:stCxn id="41992" idx="7"/>
            <a:endCxn id="41989" idx="3"/>
          </p:cNvCxnSpPr>
          <p:nvPr/>
        </p:nvCxnSpPr>
        <p:spPr bwMode="auto">
          <a:xfrm flipV="1">
            <a:off x="3525838" y="2001838"/>
            <a:ext cx="6445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1" name="AutoShape 7"/>
          <p:cNvCxnSpPr>
            <a:cxnSpLocks noChangeShapeType="1"/>
            <a:stCxn id="42009" idx="1"/>
            <a:endCxn id="41989" idx="5"/>
          </p:cNvCxnSpPr>
          <p:nvPr/>
        </p:nvCxnSpPr>
        <p:spPr bwMode="auto">
          <a:xfrm flipH="1" flipV="1">
            <a:off x="4440238" y="2001838"/>
            <a:ext cx="17113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2004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8</a:t>
            </a:r>
          </a:p>
        </p:txBody>
      </p:sp>
      <p:cxnSp>
        <p:nvCxnSpPr>
          <p:cNvPr id="41993" name="AutoShape 9"/>
          <p:cNvCxnSpPr>
            <a:cxnSpLocks noChangeShapeType="1"/>
            <a:stCxn id="41996" idx="7"/>
            <a:endCxn id="41992" idx="3"/>
          </p:cNvCxnSpPr>
          <p:nvPr/>
        </p:nvCxnSpPr>
        <p:spPr bwMode="auto">
          <a:xfrm flipV="1">
            <a:off x="2687638" y="2459038"/>
            <a:ext cx="5683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3429000" y="26670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1995" name="AutoShape 11"/>
          <p:cNvCxnSpPr>
            <a:cxnSpLocks noChangeShapeType="1"/>
            <a:stCxn id="41994" idx="0"/>
            <a:endCxn id="41992" idx="5"/>
          </p:cNvCxnSpPr>
          <p:nvPr/>
        </p:nvCxnSpPr>
        <p:spPr bwMode="auto">
          <a:xfrm flipH="1" flipV="1">
            <a:off x="3525838" y="24590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2362200" y="27432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6</a:t>
            </a:r>
          </a:p>
        </p:txBody>
      </p:sp>
      <p:cxnSp>
        <p:nvCxnSpPr>
          <p:cNvPr id="41997" name="AutoShape 13"/>
          <p:cNvCxnSpPr>
            <a:cxnSpLocks noChangeShapeType="1"/>
            <a:stCxn id="41999" idx="0"/>
            <a:endCxn id="41996" idx="3"/>
          </p:cNvCxnSpPr>
          <p:nvPr/>
        </p:nvCxnSpPr>
        <p:spPr bwMode="auto">
          <a:xfrm flipV="1">
            <a:off x="2095500" y="3068638"/>
            <a:ext cx="3222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8" name="AutoShape 14"/>
          <p:cNvCxnSpPr>
            <a:cxnSpLocks noChangeShapeType="1"/>
            <a:stCxn id="42004" idx="0"/>
            <a:endCxn id="41996" idx="5"/>
          </p:cNvCxnSpPr>
          <p:nvPr/>
        </p:nvCxnSpPr>
        <p:spPr bwMode="auto">
          <a:xfrm flipH="1" flipV="1">
            <a:off x="2687638" y="3068638"/>
            <a:ext cx="2460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4</a:t>
            </a:r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1752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01" name="AutoShape 17"/>
          <p:cNvCxnSpPr>
            <a:cxnSpLocks noChangeShapeType="1"/>
            <a:stCxn id="42000" idx="0"/>
            <a:endCxn id="41999" idx="3"/>
          </p:cNvCxnSpPr>
          <p:nvPr/>
        </p:nvCxnSpPr>
        <p:spPr bwMode="auto">
          <a:xfrm flipV="1">
            <a:off x="19050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21336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03" name="AutoShape 19"/>
          <p:cNvCxnSpPr>
            <a:cxnSpLocks noChangeShapeType="1"/>
            <a:stCxn id="42002" idx="0"/>
            <a:endCxn id="41999" idx="5"/>
          </p:cNvCxnSpPr>
          <p:nvPr/>
        </p:nvCxnSpPr>
        <p:spPr bwMode="auto">
          <a:xfrm flipH="1" flipV="1">
            <a:off x="22304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27432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7</a:t>
            </a:r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>
            <a:off x="2590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06" name="AutoShape 22"/>
          <p:cNvCxnSpPr>
            <a:cxnSpLocks noChangeShapeType="1"/>
            <a:stCxn id="42005" idx="0"/>
            <a:endCxn id="42004" idx="3"/>
          </p:cNvCxnSpPr>
          <p:nvPr/>
        </p:nvCxnSpPr>
        <p:spPr bwMode="auto">
          <a:xfrm flipV="1">
            <a:off x="2743200" y="37544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2971800" y="39624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08" name="AutoShape 24"/>
          <p:cNvCxnSpPr>
            <a:cxnSpLocks noChangeShapeType="1"/>
            <a:stCxn id="42007" idx="0"/>
            <a:endCxn id="42004" idx="5"/>
          </p:cNvCxnSpPr>
          <p:nvPr/>
        </p:nvCxnSpPr>
        <p:spPr bwMode="auto">
          <a:xfrm flipH="1" flipV="1">
            <a:off x="3068638" y="37544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6096000" y="2133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17</a:t>
            </a:r>
          </a:p>
        </p:txBody>
      </p:sp>
      <p:cxnSp>
        <p:nvCxnSpPr>
          <p:cNvPr id="42010" name="AutoShape 26"/>
          <p:cNvCxnSpPr>
            <a:cxnSpLocks noChangeShapeType="1"/>
            <a:stCxn id="42011" idx="7"/>
            <a:endCxn id="42009" idx="3"/>
          </p:cNvCxnSpPr>
          <p:nvPr/>
        </p:nvCxnSpPr>
        <p:spPr bwMode="auto">
          <a:xfrm flipV="1">
            <a:off x="4897438" y="2459038"/>
            <a:ext cx="1254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4572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12</a:t>
            </a:r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4419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13" name="AutoShape 29"/>
          <p:cNvCxnSpPr>
            <a:cxnSpLocks noChangeShapeType="1"/>
            <a:stCxn id="42012" idx="0"/>
            <a:endCxn id="42011" idx="3"/>
          </p:cNvCxnSpPr>
          <p:nvPr/>
        </p:nvCxnSpPr>
        <p:spPr bwMode="auto">
          <a:xfrm flipV="1">
            <a:off x="4572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14" name="AutoShape 30"/>
          <p:cNvCxnSpPr>
            <a:cxnSpLocks noChangeShapeType="1"/>
            <a:stCxn id="42015" idx="1"/>
            <a:endCxn id="42011" idx="5"/>
          </p:cNvCxnSpPr>
          <p:nvPr/>
        </p:nvCxnSpPr>
        <p:spPr bwMode="auto">
          <a:xfrm flipH="1" flipV="1">
            <a:off x="4897438" y="3144838"/>
            <a:ext cx="339725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5181600" y="3429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14</a:t>
            </a: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4800600" y="4114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13</a:t>
            </a:r>
          </a:p>
        </p:txBody>
      </p:sp>
      <p:cxnSp>
        <p:nvCxnSpPr>
          <p:cNvPr id="42017" name="AutoShape 33"/>
          <p:cNvCxnSpPr>
            <a:cxnSpLocks noChangeShapeType="1"/>
            <a:stCxn id="42018" idx="1"/>
          </p:cNvCxnSpPr>
          <p:nvPr/>
        </p:nvCxnSpPr>
        <p:spPr bwMode="auto">
          <a:xfrm flipH="1" flipV="1">
            <a:off x="6421438" y="2459038"/>
            <a:ext cx="492125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18" name="Oval 34"/>
          <p:cNvSpPr>
            <a:spLocks noChangeArrowheads="1"/>
          </p:cNvSpPr>
          <p:nvPr/>
        </p:nvSpPr>
        <p:spPr bwMode="auto">
          <a:xfrm>
            <a:off x="6858000" y="28194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21</a:t>
            </a:r>
          </a:p>
        </p:txBody>
      </p:sp>
      <p:sp>
        <p:nvSpPr>
          <p:cNvPr id="42019" name="AutoShape 35"/>
          <p:cNvSpPr>
            <a:spLocks noChangeArrowheads="1"/>
          </p:cNvSpPr>
          <p:nvPr/>
        </p:nvSpPr>
        <p:spPr bwMode="auto">
          <a:xfrm>
            <a:off x="6705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20" name="AutoShape 36"/>
          <p:cNvCxnSpPr>
            <a:cxnSpLocks noChangeShapeType="1"/>
            <a:stCxn id="42019" idx="0"/>
            <a:endCxn id="42018" idx="3"/>
          </p:cNvCxnSpPr>
          <p:nvPr/>
        </p:nvCxnSpPr>
        <p:spPr bwMode="auto">
          <a:xfrm flipV="1">
            <a:off x="6858000" y="31448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21" name="AutoShape 37"/>
          <p:cNvSpPr>
            <a:spLocks noChangeArrowheads="1"/>
          </p:cNvSpPr>
          <p:nvPr/>
        </p:nvSpPr>
        <p:spPr bwMode="auto">
          <a:xfrm>
            <a:off x="7086600" y="33528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22" name="AutoShape 38"/>
          <p:cNvCxnSpPr>
            <a:cxnSpLocks noChangeShapeType="1"/>
            <a:stCxn id="42021" idx="0"/>
            <a:endCxn id="42018" idx="5"/>
          </p:cNvCxnSpPr>
          <p:nvPr/>
        </p:nvCxnSpPr>
        <p:spPr bwMode="auto">
          <a:xfrm flipH="1" flipV="1">
            <a:off x="7183438" y="31448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1889125" y="11430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12</a:t>
            </a:r>
            <a:endParaRPr lang="en-US"/>
          </a:p>
        </p:txBody>
      </p:sp>
      <p:sp>
        <p:nvSpPr>
          <p:cNvPr id="42024" name="Oval 40"/>
          <p:cNvSpPr>
            <a:spLocks noChangeArrowheads="1"/>
          </p:cNvSpPr>
          <p:nvPr/>
        </p:nvSpPr>
        <p:spPr bwMode="auto">
          <a:xfrm>
            <a:off x="5638800" y="4114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15</a:t>
            </a:r>
          </a:p>
        </p:txBody>
      </p:sp>
      <p:sp>
        <p:nvSpPr>
          <p:cNvPr id="42025" name="AutoShape 41"/>
          <p:cNvSpPr>
            <a:spLocks noChangeArrowheads="1"/>
          </p:cNvSpPr>
          <p:nvPr/>
        </p:nvSpPr>
        <p:spPr bwMode="auto">
          <a:xfrm>
            <a:off x="5486400" y="4648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26" name="AutoShape 42"/>
          <p:cNvCxnSpPr>
            <a:cxnSpLocks noChangeShapeType="1"/>
            <a:stCxn id="42025" idx="0"/>
            <a:endCxn id="42024" idx="3"/>
          </p:cNvCxnSpPr>
          <p:nvPr/>
        </p:nvCxnSpPr>
        <p:spPr bwMode="auto">
          <a:xfrm flipV="1">
            <a:off x="5638800" y="4440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27" name="AutoShape 43"/>
          <p:cNvSpPr>
            <a:spLocks noChangeArrowheads="1"/>
          </p:cNvSpPr>
          <p:nvPr/>
        </p:nvSpPr>
        <p:spPr bwMode="auto">
          <a:xfrm>
            <a:off x="5867400" y="4648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28" name="AutoShape 44"/>
          <p:cNvCxnSpPr>
            <a:cxnSpLocks noChangeShapeType="1"/>
            <a:stCxn id="42027" idx="0"/>
            <a:endCxn id="42024" idx="5"/>
          </p:cNvCxnSpPr>
          <p:nvPr/>
        </p:nvCxnSpPr>
        <p:spPr bwMode="auto">
          <a:xfrm flipH="1" flipV="1">
            <a:off x="5964238" y="4440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29" name="AutoShape 45"/>
          <p:cNvSpPr>
            <a:spLocks noChangeArrowheads="1"/>
          </p:cNvSpPr>
          <p:nvPr/>
        </p:nvSpPr>
        <p:spPr bwMode="auto">
          <a:xfrm flipH="1">
            <a:off x="4953000" y="3124200"/>
            <a:ext cx="366713" cy="533400"/>
          </a:xfrm>
          <a:custGeom>
            <a:avLst/>
            <a:gdLst>
              <a:gd name="T0" fmla="*/ 190470 w 21600"/>
              <a:gd name="T1" fmla="*/ 198 h 21600"/>
              <a:gd name="T2" fmla="*/ 13752 w 21600"/>
              <a:gd name="T3" fmla="*/ 257859 h 21600"/>
              <a:gd name="T4" fmla="*/ 189417 w 21600"/>
              <a:gd name="T5" fmla="*/ 39857 h 21600"/>
              <a:gd name="T6" fmla="*/ 412348 w 21600"/>
              <a:gd name="T7" fmla="*/ 280677 h 21600"/>
              <a:gd name="T8" fmla="*/ 350415 w 21600"/>
              <a:gd name="T9" fmla="*/ 363502 h 21600"/>
              <a:gd name="T10" fmla="*/ 293472 w 21600"/>
              <a:gd name="T11" fmla="*/ 2734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83" y="11185"/>
                </a:moveTo>
                <a:cubicBezTo>
                  <a:pt x="19989" y="11057"/>
                  <a:pt x="19992" y="10928"/>
                  <a:pt x="19992" y="10800"/>
                </a:cubicBezTo>
                <a:cubicBezTo>
                  <a:pt x="19992" y="5723"/>
                  <a:pt x="15876" y="1608"/>
                  <a:pt x="10800" y="1608"/>
                </a:cubicBezTo>
                <a:cubicBezTo>
                  <a:pt x="5851" y="1607"/>
                  <a:pt x="1790" y="5526"/>
                  <a:pt x="1613" y="10471"/>
                </a:cubicBezTo>
                <a:lnTo>
                  <a:pt x="6" y="10414"/>
                </a:lnTo>
                <a:cubicBezTo>
                  <a:pt x="214" y="4603"/>
                  <a:pt x="49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51"/>
                  <a:pt x="21596" y="11102"/>
                  <a:pt x="21590" y="11253"/>
                </a:cubicBezTo>
                <a:lnTo>
                  <a:pt x="24288" y="11366"/>
                </a:lnTo>
                <a:lnTo>
                  <a:pt x="20640" y="14720"/>
                </a:lnTo>
                <a:lnTo>
                  <a:pt x="17286" y="11072"/>
                </a:lnTo>
                <a:lnTo>
                  <a:pt x="19983" y="11185"/>
                </a:lnTo>
                <a:close/>
              </a:path>
            </a:pathLst>
          </a:custGeom>
          <a:solidFill>
            <a:srgbClr val="0066CC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30" name="AutoShape 46"/>
          <p:cNvSpPr>
            <a:spLocks noChangeArrowheads="1"/>
          </p:cNvSpPr>
          <p:nvPr/>
        </p:nvSpPr>
        <p:spPr bwMode="auto">
          <a:xfrm>
            <a:off x="4648200" y="4648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31" name="AutoShape 47"/>
          <p:cNvCxnSpPr>
            <a:cxnSpLocks noChangeShapeType="1"/>
            <a:stCxn id="42030" idx="0"/>
            <a:endCxn id="42016" idx="3"/>
          </p:cNvCxnSpPr>
          <p:nvPr/>
        </p:nvCxnSpPr>
        <p:spPr bwMode="auto">
          <a:xfrm flipV="1">
            <a:off x="4800600" y="4440238"/>
            <a:ext cx="55563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5029200" y="4648200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cxnSp>
        <p:nvCxnSpPr>
          <p:cNvPr id="42033" name="AutoShape 49"/>
          <p:cNvCxnSpPr>
            <a:cxnSpLocks noChangeShapeType="1"/>
            <a:stCxn id="42032" idx="0"/>
            <a:endCxn id="42016" idx="5"/>
          </p:cNvCxnSpPr>
          <p:nvPr/>
        </p:nvCxnSpPr>
        <p:spPr bwMode="auto">
          <a:xfrm flipH="1" flipV="1">
            <a:off x="5126038" y="4440238"/>
            <a:ext cx="55562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4" name="AutoShape 50"/>
          <p:cNvCxnSpPr>
            <a:cxnSpLocks noChangeShapeType="1"/>
            <a:stCxn id="42024" idx="0"/>
            <a:endCxn id="42015" idx="5"/>
          </p:cNvCxnSpPr>
          <p:nvPr/>
        </p:nvCxnSpPr>
        <p:spPr bwMode="auto">
          <a:xfrm flipH="1" flipV="1">
            <a:off x="5506804" y="3754204"/>
            <a:ext cx="322496" cy="360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35" name="AutoShape 51"/>
          <p:cNvCxnSpPr>
            <a:cxnSpLocks noChangeShapeType="1"/>
            <a:stCxn id="42016" idx="0"/>
            <a:endCxn id="42015" idx="3"/>
          </p:cNvCxnSpPr>
          <p:nvPr/>
        </p:nvCxnSpPr>
        <p:spPr bwMode="auto">
          <a:xfrm flipV="1">
            <a:off x="4991100" y="3754204"/>
            <a:ext cx="246296" cy="360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 useBgFill="1">
        <p:nvSpPr>
          <p:cNvPr id="52" name="51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OUKAS20G@9JM6IHMR48BGY5K9" val="3164"/>
  <p:tag name="FIRSTGEORGIAD@QR90Z50HB7WXYZ01" val="2846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&#10;\frac{1}{N+1}&#10;$$&#10;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7"/>
  <p:tag name="PICTUREFILESIZE" val="16696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&#10;O(\log{N})&#10;$$&#10;\end{document}&#10;"/>
  <p:tag name="FILENAME" val="TP_tmp"/>
  <p:tag name="FORMAT" val="bmp256"/>
  <p:tag name="RES" val="600"/>
  <p:tag name="BLEND" val="0"/>
  <p:tag name="TRANSPARENT" val="1"/>
  <p:tag name="TBUG" val="0"/>
  <p:tag name="ALLOWFS" val="0"/>
  <p:tag name="ORIGWIDTH" val="39"/>
  <p:tag name="PICTUREFILESIZE" val="3125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&#10;\frac{1}{N+1}&#10;$$&#10;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7"/>
  <p:tag name="PICTUREFILESIZE" val="16696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2 N \ln{N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5"/>
  <p:tag name="PICTUREFILESIZE" val="7875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2 \ln{N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6"/>
  <p:tag name="PICTUREFILESIZE" val="5906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alpha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7"/>
  <p:tag name="PICTUREFILESIZE" val="1103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&lt; e^{-\alpha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7"/>
  <p:tag name="PICTUREFILESIZE" val="688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&#10;O(\log{N})&#10;$$&#10;\end{document}&#10;"/>
  <p:tag name="FILENAME" val="TP_tmp"/>
  <p:tag name="FORMAT" val="bmp256"/>
  <p:tag name="RES" val="600"/>
  <p:tag name="BLEND" val="0"/>
  <p:tag name="TRANSPARENT" val="1"/>
  <p:tag name="TBUG" val="0"/>
  <p:tag name="ALLOWFS" val="0"/>
  <p:tag name="ORIGWIDTH" val="39"/>
  <p:tag name="PICTUREFILESIZE" val="3125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24790</TotalTime>
  <Words>1485</Words>
  <Application>Microsoft Office PowerPoint</Application>
  <PresentationFormat>Προβολή στην οθόνη (4:3)</PresentationFormat>
  <Paragraphs>609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41" baseType="lpstr">
      <vt:lpstr>Arial</vt:lpstr>
      <vt:lpstr>Times New Roman</vt:lpstr>
      <vt:lpstr>cmmi10</vt:lpstr>
      <vt:lpstr>cmr10</vt:lpstr>
      <vt:lpstr>cmsy10orig</vt:lpstr>
      <vt:lpstr>cmmi7</vt:lpstr>
      <vt:lpstr>cmex10</vt:lpstr>
      <vt:lpstr>Lucida Console</vt:lpstr>
      <vt:lpstr>Wingdings</vt:lpstr>
      <vt:lpstr>Courier New</vt:lpstr>
      <vt:lpstr>Garamond</vt:lpstr>
      <vt:lpstr>Kant</vt:lpstr>
      <vt:lpstr>Ισορροπημένα Δένδρα</vt:lpstr>
      <vt:lpstr>Περιστροφές</vt:lpstr>
      <vt:lpstr>Περιστροφές</vt:lpstr>
      <vt:lpstr>Ισορροπημένα Δένδρα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Διαμέριση</vt:lpstr>
      <vt:lpstr>Διαμέριση</vt:lpstr>
      <vt:lpstr>Διαμέριση</vt:lpstr>
      <vt:lpstr>Διαμέριση</vt:lpstr>
      <vt:lpstr>Τυχαιοποιημένα δένδρα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Εισαγωγή στη ρίζα</vt:lpstr>
      <vt:lpstr>Τυχαιοποιημένα δένδρα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883</cp:revision>
  <dcterms:created xsi:type="dcterms:W3CDTF">2005-02-17T20:55:19Z</dcterms:created>
  <dcterms:modified xsi:type="dcterms:W3CDTF">2013-11-18T17:22:19Z</dcterms:modified>
</cp:coreProperties>
</file>