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Default Extension="fntdata" ContentType="application/x-fontdata"/>
  <Override PartName="/ppt/tags/tag29.xml" ContentType="application/vnd.openxmlformats-officedocument.presentationml.tags+xml"/>
  <Override PartName="/ppt/tags/tag38.xml" ContentType="application/vnd.openxmlformats-officedocument.presentationml.tags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ags/tag16.xml" ContentType="application/vnd.openxmlformats-officedocument.presentationml.tags+xml"/>
  <Override PartName="/ppt/tags/tag18.xml" ContentType="application/vnd.openxmlformats-officedocument.presentationml.tags+xml"/>
  <Override PartName="/ppt/tags/tag27.xml" ContentType="application/vnd.openxmlformats-officedocument.presentationml.tags+xml"/>
  <Override PartName="/ppt/tags/tag36.xml" ContentType="application/vnd.openxmlformats-officedocument.presentationml.tag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34.xml" ContentType="application/vnd.openxmlformats-officedocument.presentationml.tags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tags/tag32.xml" ContentType="application/vnd.openxmlformats-officedocument.presentationml.tag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tags/tag30.xml" ContentType="application/vnd.openxmlformats-officedocument.presentationml.tag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tags/tag19.xml" ContentType="application/vnd.openxmlformats-officedocument.presentationml.tags+xml"/>
  <Override PartName="/ppt/tags/tag28.xml" ContentType="application/vnd.openxmlformats-officedocument.presentationml.tags+xml"/>
  <Override PartName="/ppt/tags/tag37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tags/tag17.xml" ContentType="application/vnd.openxmlformats-officedocument.presentationml.tags+xml"/>
  <Override PartName="/ppt/tags/tag26.xml" ContentType="application/vnd.openxmlformats-officedocument.presentationml.tags+xml"/>
  <Override PartName="/ppt/tags/tag35.xml" ContentType="application/vnd.openxmlformats-officedocument.presentationml.tags+xml"/>
  <Override PartName="/ppt/slideLayouts/slideLayout10.xml" ContentType="application/vnd.openxmlformats-officedocument.presentationml.slideLayout+xml"/>
  <Override PartName="/ppt/tags/tag15.xml" ContentType="application/vnd.openxmlformats-officedocument.presentationml.tags+xml"/>
  <Override PartName="/ppt/tags/tag24.xml" ContentType="application/vnd.openxmlformats-officedocument.presentationml.tags+xml"/>
  <Override PartName="/ppt/tags/tag33.xml" ContentType="application/vnd.openxmlformats-officedocument.presentationml.tags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31.xml" ContentType="application/vnd.openxmlformats-officedocument.presentationml.tags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736" r:id="rId1"/>
  </p:sldMasterIdLst>
  <p:handoutMasterIdLst>
    <p:handoutMasterId r:id="rId31"/>
  </p:handoutMasterIdLst>
  <p:sldIdLst>
    <p:sldId id="577" r:id="rId2"/>
    <p:sldId id="578" r:id="rId3"/>
    <p:sldId id="579" r:id="rId4"/>
    <p:sldId id="580" r:id="rId5"/>
    <p:sldId id="539" r:id="rId6"/>
    <p:sldId id="540" r:id="rId7"/>
    <p:sldId id="541" r:id="rId8"/>
    <p:sldId id="542" r:id="rId9"/>
    <p:sldId id="543" r:id="rId10"/>
    <p:sldId id="544" r:id="rId11"/>
    <p:sldId id="545" r:id="rId12"/>
    <p:sldId id="546" r:id="rId13"/>
    <p:sldId id="549" r:id="rId14"/>
    <p:sldId id="550" r:id="rId15"/>
    <p:sldId id="551" r:id="rId16"/>
    <p:sldId id="552" r:id="rId17"/>
    <p:sldId id="420" r:id="rId18"/>
    <p:sldId id="494" r:id="rId19"/>
    <p:sldId id="496" r:id="rId20"/>
    <p:sldId id="497" r:id="rId21"/>
    <p:sldId id="498" r:id="rId22"/>
    <p:sldId id="499" r:id="rId23"/>
    <p:sldId id="500" r:id="rId24"/>
    <p:sldId id="501" r:id="rId25"/>
    <p:sldId id="502" r:id="rId26"/>
    <p:sldId id="503" r:id="rId27"/>
    <p:sldId id="504" r:id="rId28"/>
    <p:sldId id="505" r:id="rId29"/>
    <p:sldId id="506" r:id="rId30"/>
  </p:sldIdLst>
  <p:sldSz cx="9144000" cy="6858000" type="screen4x3"/>
  <p:notesSz cx="6858000" cy="9144000"/>
  <p:embeddedFontLst>
    <p:embeddedFont>
      <p:font typeface="cmmi10" pitchFamily="34" charset="0"/>
      <p:regular r:id="rId32"/>
    </p:embeddedFont>
    <p:embeddedFont>
      <p:font typeface="cmr10" pitchFamily="34" charset="0"/>
      <p:regular r:id="rId33"/>
    </p:embeddedFont>
    <p:embeddedFont>
      <p:font typeface="cmsy10orig" pitchFamily="34" charset="0"/>
      <p:regular r:id="rId34"/>
    </p:embeddedFont>
    <p:embeddedFont>
      <p:font typeface="cmmi7" pitchFamily="34" charset="0"/>
      <p:regular r:id="rId35"/>
    </p:embeddedFont>
    <p:embeddedFont>
      <p:font typeface="cmex10" pitchFamily="34" charset="0"/>
      <p:regular r:id="rId36"/>
    </p:embeddedFont>
    <p:embeddedFont>
      <p:font typeface="Lucida Console" pitchFamily="49" charset="0"/>
      <p:regular r:id="rId37"/>
    </p:embeddedFont>
    <p:embeddedFont>
      <p:font typeface="Garamond" pitchFamily="18" charset="0"/>
      <p:regular r:id="rId38"/>
      <p:bold r:id="rId39"/>
      <p:italic r:id="rId40"/>
    </p:embeddedFont>
  </p:embeddedFontLst>
  <p:custDataLst>
    <p:tags r:id="rId4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FF99"/>
    <a:srgbClr val="FF3300"/>
    <a:srgbClr val="CC3300"/>
    <a:srgbClr val="FF6600"/>
    <a:srgbClr val="FFC979"/>
    <a:srgbClr val="FFB547"/>
    <a:srgbClr val="0099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340" autoAdjust="0"/>
    <p:restoredTop sz="98875" autoAdjust="0"/>
  </p:normalViewPr>
  <p:slideViewPr>
    <p:cSldViewPr>
      <p:cViewPr>
        <p:scale>
          <a:sx n="90" d="100"/>
          <a:sy n="90" d="100"/>
        </p:scale>
        <p:origin x="-1398" y="-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font" Target="fonts/font3.fntdata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2.fntdata"/><Relationship Id="rId38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1.fntdata"/><Relationship Id="rId37" Type="http://schemas.openxmlformats.org/officeDocument/2006/relationships/font" Target="fonts/font6.fntdata"/><Relationship Id="rId40" Type="http://schemas.openxmlformats.org/officeDocument/2006/relationships/font" Target="fonts/font9.fntdata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font" Target="fonts/font5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font" Target="fonts/font4.fntdata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393734A1-D003-4450-9AE0-1EB2239FFE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272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altLang="en-US"/>
              <a:t>Klik for at redigere titeltypografi i masteren</a:t>
            </a:r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en-US"/>
              <a:t>Klik for at redigere undertiteltypografien i masteren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62ECD9-B865-4673-880F-1E76E76154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40CD68-31E7-46C4-A5A8-DDE9F155CF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DE41B5-F7FB-4637-9BA7-C0AF6E6E130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0EDA56-F5AB-4300-9BAA-6A3213D50C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D10E4D-1E94-4A30-9752-E1BEA1D34B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041560-14C3-4190-AF20-32736F1AFA6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C8FF1D-A470-4DE1-B1F0-4357A94D1B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F157D4-4ACF-4CCA-931D-A817559C95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020D36-4540-4A27-81BC-A65FB4E79CB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6332AD-5CF4-45D0-AE45-38A702D50CA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15FEBA-D4B8-4F57-9DD6-83912441E5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Klik for at redigere titeltypografi i masteren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Klik for at redigere teksttypografierne i masteren</a:t>
            </a:r>
          </a:p>
          <a:p>
            <a:pPr lvl="1"/>
            <a:r>
              <a:rPr lang="en-US" altLang="en-US" smtClean="0"/>
              <a:t>Andet niveau</a:t>
            </a:r>
          </a:p>
          <a:p>
            <a:pPr lvl="2"/>
            <a:r>
              <a:rPr lang="en-US" altLang="en-US" smtClean="0"/>
              <a:t>Tredje niveau</a:t>
            </a:r>
          </a:p>
          <a:p>
            <a:pPr lvl="3"/>
            <a:r>
              <a:rPr lang="en-US" altLang="en-US" smtClean="0"/>
              <a:t>Fjerde niveau</a:t>
            </a:r>
          </a:p>
          <a:p>
            <a:pPr lvl="4"/>
            <a:r>
              <a:rPr lang="en-US" altLang="en-US" smtClean="0"/>
              <a:t>Femte niveau</a:t>
            </a:r>
          </a:p>
        </p:txBody>
      </p:sp>
      <p:sp>
        <p:nvSpPr>
          <p:cNvPr id="2713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713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713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pPr>
              <a:defRPr/>
            </a:pPr>
            <a:fld id="{9D814D1E-7752-4092-825B-D485351AADB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71367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271368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  <a:cs typeface="+mn-cs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  <a:cs typeface="+mn-cs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  <a:cs typeface="+mn-cs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1.xml"/><Relationship Id="rId1" Type="http://schemas.openxmlformats.org/officeDocument/2006/relationships/tags" Target="../tags/tag20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9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0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2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35.xml"/><Relationship Id="rId7" Type="http://schemas.openxmlformats.org/officeDocument/2006/relationships/slideLayout" Target="../slideLayouts/slideLayout2.xml"/><Relationship Id="rId12" Type="http://schemas.openxmlformats.org/officeDocument/2006/relationships/image" Target="../media/image6.png"/><Relationship Id="rId2" Type="http://schemas.openxmlformats.org/officeDocument/2006/relationships/tags" Target="../tags/tag34.xml"/><Relationship Id="rId1" Type="http://schemas.openxmlformats.org/officeDocument/2006/relationships/tags" Target="../tags/tag33.xml"/><Relationship Id="rId6" Type="http://schemas.openxmlformats.org/officeDocument/2006/relationships/tags" Target="../tags/tag38.xml"/><Relationship Id="rId11" Type="http://schemas.openxmlformats.org/officeDocument/2006/relationships/image" Target="../media/image5.png"/><Relationship Id="rId5" Type="http://schemas.openxmlformats.org/officeDocument/2006/relationships/tags" Target="../tags/tag37.xml"/><Relationship Id="rId10" Type="http://schemas.openxmlformats.org/officeDocument/2006/relationships/image" Target="../media/image4.png"/><Relationship Id="rId4" Type="http://schemas.openxmlformats.org/officeDocument/2006/relationships/tags" Target="../tags/tag36.xml"/><Relationship Id="rId9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4"/>
          <p:cNvSpPr>
            <a:spLocks noChangeArrowheads="1"/>
          </p:cNvSpPr>
          <p:nvPr/>
        </p:nvSpPr>
        <p:spPr bwMode="auto">
          <a:xfrm>
            <a:off x="1219200" y="1752600"/>
            <a:ext cx="6019800" cy="838200"/>
          </a:xfrm>
          <a:prstGeom prst="rect">
            <a:avLst/>
          </a:prstGeom>
          <a:solidFill>
            <a:srgbClr val="FF6600">
              <a:alpha val="18823"/>
            </a:srgbClr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074" name="Rectangle 34"/>
          <p:cNvSpPr>
            <a:spLocks noChangeArrowheads="1"/>
          </p:cNvSpPr>
          <p:nvPr/>
        </p:nvSpPr>
        <p:spPr bwMode="auto">
          <a:xfrm>
            <a:off x="1219200" y="4343400"/>
            <a:ext cx="6248400" cy="838200"/>
          </a:xfrm>
          <a:prstGeom prst="rect">
            <a:avLst/>
          </a:prstGeom>
          <a:solidFill>
            <a:srgbClr val="FFC000">
              <a:alpha val="20000"/>
            </a:srgbClr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076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484187"/>
          </a:xfrm>
        </p:spPr>
        <p:txBody>
          <a:bodyPr/>
          <a:lstStyle/>
          <a:p>
            <a:pPr eaLnBrk="1" hangingPunct="1"/>
            <a:r>
              <a:rPr lang="el-GR" sz="3000" smtClean="0">
                <a:latin typeface="Times New Roman" pitchFamily="18" charset="0"/>
                <a:cs typeface="Times New Roman" pitchFamily="18" charset="0"/>
              </a:rPr>
              <a:t>Ισορροπημένα Δένδρα</a:t>
            </a:r>
            <a:endParaRPr lang="en-US" sz="30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7" name="Text Box 6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7112000"/>
            <a:ext cx="91440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TexPoint fonts used in EMF. </a:t>
            </a:r>
          </a:p>
          <a:p>
            <a:pPr algn="ctr"/>
            <a:r>
              <a:rPr lang="en-US"/>
              <a:t>Read the TexPoint manual before you delete this box.: </a:t>
            </a:r>
            <a:r>
              <a:rPr lang="en-US">
                <a:latin typeface="cmmi10" pitchFamily="34" charset="0"/>
              </a:rPr>
              <a:t>A</a:t>
            </a:r>
            <a:r>
              <a:rPr lang="en-US">
                <a:latin typeface="cmr10" pitchFamily="34" charset="0"/>
              </a:rPr>
              <a:t>A</a:t>
            </a:r>
            <a:r>
              <a:rPr lang="en-US">
                <a:latin typeface="cmsy10orig" pitchFamily="34" charset="0"/>
              </a:rPr>
              <a:t>A</a:t>
            </a:r>
            <a:r>
              <a:rPr lang="en-US">
                <a:latin typeface="cmmi7" pitchFamily="34" charset="0"/>
              </a:rPr>
              <a:t>A</a:t>
            </a:r>
            <a:r>
              <a:rPr lang="en-US">
                <a:latin typeface="cmex10" pitchFamily="34" charset="0"/>
              </a:rPr>
              <a:t>A</a:t>
            </a:r>
          </a:p>
        </p:txBody>
      </p:sp>
      <p:sp>
        <p:nvSpPr>
          <p:cNvPr id="3078" name="Text Box 29"/>
          <p:cNvSpPr txBox="1">
            <a:spLocks noChangeArrowheads="1"/>
          </p:cNvSpPr>
          <p:nvPr/>
        </p:nvSpPr>
        <p:spPr bwMode="auto">
          <a:xfrm>
            <a:off x="1304925" y="1752600"/>
            <a:ext cx="57340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dirty="0" smtClean="0"/>
              <a:t>Μπορούμε να επιτύχουμε                    χρόνο εκτέλεσης</a:t>
            </a:r>
            <a:endParaRPr lang="el-GR" dirty="0"/>
          </a:p>
        </p:txBody>
      </p:sp>
      <p:pic>
        <p:nvPicPr>
          <p:cNvPr id="3079" name="Picture 37" descr="TP_tmp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30675" y="1828800"/>
            <a:ext cx="990600" cy="279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3080" name="Text Box 33"/>
          <p:cNvSpPr txBox="1">
            <a:spLocks noChangeArrowheads="1"/>
          </p:cNvSpPr>
          <p:nvPr/>
        </p:nvSpPr>
        <p:spPr bwMode="auto">
          <a:xfrm>
            <a:off x="1295400" y="2147888"/>
            <a:ext cx="2260875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dirty="0" smtClean="0"/>
              <a:t>για κάθε λειτουργία</a:t>
            </a:r>
            <a:r>
              <a:rPr lang="en-US" dirty="0" smtClean="0"/>
              <a:t>;</a:t>
            </a: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8" name="7 - Βέλος προς τα κάτω"/>
          <p:cNvSpPr/>
          <p:nvPr/>
        </p:nvSpPr>
        <p:spPr bwMode="auto">
          <a:xfrm>
            <a:off x="4038600" y="3200400"/>
            <a:ext cx="381000" cy="609600"/>
          </a:xfrm>
          <a:prstGeom prst="downArrow">
            <a:avLst/>
          </a:prstGeom>
          <a:solidFill>
            <a:schemeClr val="tx1">
              <a:lumMod val="50000"/>
              <a:lumOff val="50000"/>
              <a:alpha val="16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l-GR"/>
          </a:p>
        </p:txBody>
      </p:sp>
      <p:sp>
        <p:nvSpPr>
          <p:cNvPr id="3082" name="8 - TextBox"/>
          <p:cNvSpPr txBox="1">
            <a:spLocks noChangeArrowheads="1"/>
          </p:cNvSpPr>
          <p:nvPr/>
        </p:nvSpPr>
        <p:spPr bwMode="auto">
          <a:xfrm>
            <a:off x="1219200" y="4419600"/>
            <a:ext cx="63769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/>
              <a:t>Ισορροπημένο δένδρο </a:t>
            </a:r>
            <a:r>
              <a:rPr lang="en-US"/>
              <a:t>:  </a:t>
            </a:r>
            <a:r>
              <a:rPr lang="el-GR"/>
              <a:t>Διατηρεί ύψος                   μετά από</a:t>
            </a:r>
          </a:p>
        </p:txBody>
      </p:sp>
      <p:pic>
        <p:nvPicPr>
          <p:cNvPr id="3083" name="Picture 37" descr="TP_tmp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34000" y="4495800"/>
            <a:ext cx="990600" cy="279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3084" name="10 - Ορθογώνιο"/>
          <p:cNvSpPr>
            <a:spLocks noChangeArrowheads="1"/>
          </p:cNvSpPr>
          <p:nvPr/>
        </p:nvSpPr>
        <p:spPr bwMode="auto">
          <a:xfrm>
            <a:off x="3709988" y="4800600"/>
            <a:ext cx="29194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/>
              <a:t>κάθε εισαγωγή ή διαγραφή</a:t>
            </a:r>
          </a:p>
        </p:txBody>
      </p:sp>
      <p:sp useBgFill="1">
        <p:nvSpPr>
          <p:cNvPr id="3085" name="12 - Ορθογώνιο"/>
          <p:cNvSpPr>
            <a:spLocks noChangeArrowheads="1"/>
          </p:cNvSpPr>
          <p:nvPr/>
        </p:nvSpPr>
        <p:spPr bwMode="auto">
          <a:xfrm>
            <a:off x="0" y="6096000"/>
            <a:ext cx="9144000" cy="228600"/>
          </a:xfrm>
          <a:prstGeom prst="rect">
            <a:avLst/>
          </a:prstGeom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484187"/>
          </a:xfrm>
        </p:spPr>
        <p:txBody>
          <a:bodyPr/>
          <a:lstStyle/>
          <a:p>
            <a:pPr eaLnBrk="1" hangingPunct="1"/>
            <a:r>
              <a:rPr lang="el-GR" sz="3000" smtClean="0">
                <a:latin typeface="Times New Roman" pitchFamily="18" charset="0"/>
                <a:cs typeface="Times New Roman" pitchFamily="18" charset="0"/>
              </a:rPr>
              <a:t>Εισαγωγή στη ρίζα</a:t>
            </a:r>
            <a:endParaRPr lang="en-US" sz="30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011" name="Text Box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7112000"/>
            <a:ext cx="91440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TexPoint fonts used in EMF. </a:t>
            </a:r>
          </a:p>
          <a:p>
            <a:pPr algn="ctr"/>
            <a:r>
              <a:rPr lang="en-US"/>
              <a:t>Read the TexPoint manual before you delete this box.: </a:t>
            </a:r>
            <a:r>
              <a:rPr lang="en-US">
                <a:latin typeface="cmmi10" pitchFamily="34" charset="0"/>
              </a:rPr>
              <a:t>A</a:t>
            </a:r>
            <a:r>
              <a:rPr lang="en-US">
                <a:latin typeface="cmr10" pitchFamily="34" charset="0"/>
              </a:rPr>
              <a:t>A</a:t>
            </a:r>
            <a:r>
              <a:rPr lang="en-US">
                <a:latin typeface="cmsy10orig" pitchFamily="34" charset="0"/>
              </a:rPr>
              <a:t>A</a:t>
            </a:r>
            <a:r>
              <a:rPr lang="en-US">
                <a:latin typeface="cmmi7" pitchFamily="34" charset="0"/>
              </a:rPr>
              <a:t>A</a:t>
            </a:r>
            <a:r>
              <a:rPr lang="en-US">
                <a:latin typeface="cmex10" pitchFamily="34" charset="0"/>
              </a:rPr>
              <a:t>A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1600200" cy="457200"/>
          </a:xfrm>
          <a:noFill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l-GR" sz="1800" smtClean="0"/>
              <a:t>Περιστροφή</a:t>
            </a:r>
            <a:endParaRPr lang="en-US" sz="1800" smtClean="0"/>
          </a:p>
        </p:txBody>
      </p:sp>
      <p:sp>
        <p:nvSpPr>
          <p:cNvPr id="43013" name="Oval 5"/>
          <p:cNvSpPr>
            <a:spLocks noChangeArrowheads="1"/>
          </p:cNvSpPr>
          <p:nvPr/>
        </p:nvSpPr>
        <p:spPr bwMode="auto">
          <a:xfrm>
            <a:off x="4114800" y="16764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10</a:t>
            </a:r>
          </a:p>
        </p:txBody>
      </p:sp>
      <p:cxnSp>
        <p:nvCxnSpPr>
          <p:cNvPr id="43014" name="AutoShape 6"/>
          <p:cNvCxnSpPr>
            <a:cxnSpLocks noChangeShapeType="1"/>
            <a:stCxn id="43016" idx="7"/>
            <a:endCxn id="43013" idx="3"/>
          </p:cNvCxnSpPr>
          <p:nvPr/>
        </p:nvCxnSpPr>
        <p:spPr bwMode="auto">
          <a:xfrm flipV="1">
            <a:off x="3525838" y="2001838"/>
            <a:ext cx="644525" cy="187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3015" name="AutoShape 7"/>
          <p:cNvCxnSpPr>
            <a:cxnSpLocks noChangeShapeType="1"/>
            <a:stCxn id="43033" idx="1"/>
            <a:endCxn id="43013" idx="5"/>
          </p:cNvCxnSpPr>
          <p:nvPr/>
        </p:nvCxnSpPr>
        <p:spPr bwMode="auto">
          <a:xfrm flipH="1" flipV="1">
            <a:off x="4440238" y="2001838"/>
            <a:ext cx="1711325" cy="187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3016" name="Oval 8"/>
          <p:cNvSpPr>
            <a:spLocks noChangeArrowheads="1"/>
          </p:cNvSpPr>
          <p:nvPr/>
        </p:nvSpPr>
        <p:spPr bwMode="auto">
          <a:xfrm>
            <a:off x="3200400" y="21336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8</a:t>
            </a:r>
          </a:p>
        </p:txBody>
      </p:sp>
      <p:cxnSp>
        <p:nvCxnSpPr>
          <p:cNvPr id="43017" name="AutoShape 9"/>
          <p:cNvCxnSpPr>
            <a:cxnSpLocks noChangeShapeType="1"/>
            <a:stCxn id="43020" idx="7"/>
            <a:endCxn id="43016" idx="3"/>
          </p:cNvCxnSpPr>
          <p:nvPr/>
        </p:nvCxnSpPr>
        <p:spPr bwMode="auto">
          <a:xfrm flipV="1">
            <a:off x="2687638" y="2459038"/>
            <a:ext cx="568325" cy="339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3018" name="AutoShape 10"/>
          <p:cNvSpPr>
            <a:spLocks noChangeArrowheads="1"/>
          </p:cNvSpPr>
          <p:nvPr/>
        </p:nvSpPr>
        <p:spPr bwMode="auto">
          <a:xfrm>
            <a:off x="3429000" y="26670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43019" name="AutoShape 11"/>
          <p:cNvCxnSpPr>
            <a:cxnSpLocks noChangeShapeType="1"/>
            <a:stCxn id="43018" idx="0"/>
            <a:endCxn id="43016" idx="5"/>
          </p:cNvCxnSpPr>
          <p:nvPr/>
        </p:nvCxnSpPr>
        <p:spPr bwMode="auto">
          <a:xfrm flipH="1" flipV="1">
            <a:off x="3525838" y="2459038"/>
            <a:ext cx="55562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3020" name="Oval 12"/>
          <p:cNvSpPr>
            <a:spLocks noChangeArrowheads="1"/>
          </p:cNvSpPr>
          <p:nvPr/>
        </p:nvSpPr>
        <p:spPr bwMode="auto">
          <a:xfrm>
            <a:off x="2362200" y="27432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6</a:t>
            </a:r>
          </a:p>
        </p:txBody>
      </p:sp>
      <p:cxnSp>
        <p:nvCxnSpPr>
          <p:cNvPr id="43021" name="AutoShape 13"/>
          <p:cNvCxnSpPr>
            <a:cxnSpLocks noChangeShapeType="1"/>
            <a:stCxn id="43023" idx="0"/>
            <a:endCxn id="43020" idx="3"/>
          </p:cNvCxnSpPr>
          <p:nvPr/>
        </p:nvCxnSpPr>
        <p:spPr bwMode="auto">
          <a:xfrm flipV="1">
            <a:off x="2095500" y="3068638"/>
            <a:ext cx="322263" cy="3603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3022" name="AutoShape 14"/>
          <p:cNvCxnSpPr>
            <a:cxnSpLocks noChangeShapeType="1"/>
            <a:stCxn id="43028" idx="0"/>
            <a:endCxn id="43020" idx="5"/>
          </p:cNvCxnSpPr>
          <p:nvPr/>
        </p:nvCxnSpPr>
        <p:spPr bwMode="auto">
          <a:xfrm flipH="1" flipV="1">
            <a:off x="2687638" y="3068638"/>
            <a:ext cx="246062" cy="3603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3023" name="Oval 15"/>
          <p:cNvSpPr>
            <a:spLocks noChangeArrowheads="1"/>
          </p:cNvSpPr>
          <p:nvPr/>
        </p:nvSpPr>
        <p:spPr bwMode="auto">
          <a:xfrm>
            <a:off x="1905000" y="34290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4</a:t>
            </a:r>
          </a:p>
        </p:txBody>
      </p:sp>
      <p:sp>
        <p:nvSpPr>
          <p:cNvPr id="43024" name="AutoShape 16"/>
          <p:cNvSpPr>
            <a:spLocks noChangeArrowheads="1"/>
          </p:cNvSpPr>
          <p:nvPr/>
        </p:nvSpPr>
        <p:spPr bwMode="auto">
          <a:xfrm>
            <a:off x="1752600" y="39624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43025" name="AutoShape 17"/>
          <p:cNvCxnSpPr>
            <a:cxnSpLocks noChangeShapeType="1"/>
            <a:stCxn id="43024" idx="0"/>
            <a:endCxn id="43023" idx="3"/>
          </p:cNvCxnSpPr>
          <p:nvPr/>
        </p:nvCxnSpPr>
        <p:spPr bwMode="auto">
          <a:xfrm flipV="1">
            <a:off x="1905000" y="3754438"/>
            <a:ext cx="55563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3026" name="AutoShape 18"/>
          <p:cNvSpPr>
            <a:spLocks noChangeArrowheads="1"/>
          </p:cNvSpPr>
          <p:nvPr/>
        </p:nvSpPr>
        <p:spPr bwMode="auto">
          <a:xfrm>
            <a:off x="2133600" y="39624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43027" name="AutoShape 19"/>
          <p:cNvCxnSpPr>
            <a:cxnSpLocks noChangeShapeType="1"/>
            <a:stCxn id="43026" idx="0"/>
            <a:endCxn id="43023" idx="5"/>
          </p:cNvCxnSpPr>
          <p:nvPr/>
        </p:nvCxnSpPr>
        <p:spPr bwMode="auto">
          <a:xfrm flipH="1" flipV="1">
            <a:off x="2230438" y="3754438"/>
            <a:ext cx="55562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3028" name="Oval 20"/>
          <p:cNvSpPr>
            <a:spLocks noChangeArrowheads="1"/>
          </p:cNvSpPr>
          <p:nvPr/>
        </p:nvSpPr>
        <p:spPr bwMode="auto">
          <a:xfrm>
            <a:off x="2743200" y="34290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7</a:t>
            </a:r>
          </a:p>
        </p:txBody>
      </p:sp>
      <p:sp>
        <p:nvSpPr>
          <p:cNvPr id="43029" name="AutoShape 21"/>
          <p:cNvSpPr>
            <a:spLocks noChangeArrowheads="1"/>
          </p:cNvSpPr>
          <p:nvPr/>
        </p:nvSpPr>
        <p:spPr bwMode="auto">
          <a:xfrm>
            <a:off x="2590800" y="39624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43030" name="AutoShape 22"/>
          <p:cNvCxnSpPr>
            <a:cxnSpLocks noChangeShapeType="1"/>
            <a:stCxn id="43029" idx="0"/>
            <a:endCxn id="43028" idx="3"/>
          </p:cNvCxnSpPr>
          <p:nvPr/>
        </p:nvCxnSpPr>
        <p:spPr bwMode="auto">
          <a:xfrm flipV="1">
            <a:off x="2743200" y="3754438"/>
            <a:ext cx="55563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3031" name="AutoShape 23"/>
          <p:cNvSpPr>
            <a:spLocks noChangeArrowheads="1"/>
          </p:cNvSpPr>
          <p:nvPr/>
        </p:nvSpPr>
        <p:spPr bwMode="auto">
          <a:xfrm>
            <a:off x="2971800" y="39624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43032" name="AutoShape 24"/>
          <p:cNvCxnSpPr>
            <a:cxnSpLocks noChangeShapeType="1"/>
            <a:stCxn id="43031" idx="0"/>
            <a:endCxn id="43028" idx="5"/>
          </p:cNvCxnSpPr>
          <p:nvPr/>
        </p:nvCxnSpPr>
        <p:spPr bwMode="auto">
          <a:xfrm flipH="1" flipV="1">
            <a:off x="3068638" y="3754438"/>
            <a:ext cx="55562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3033" name="Oval 25"/>
          <p:cNvSpPr>
            <a:spLocks noChangeArrowheads="1"/>
          </p:cNvSpPr>
          <p:nvPr/>
        </p:nvSpPr>
        <p:spPr bwMode="auto">
          <a:xfrm>
            <a:off x="6096000" y="21336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17</a:t>
            </a:r>
          </a:p>
        </p:txBody>
      </p:sp>
      <p:cxnSp>
        <p:nvCxnSpPr>
          <p:cNvPr id="43034" name="AutoShape 26"/>
          <p:cNvCxnSpPr>
            <a:cxnSpLocks noChangeShapeType="1"/>
            <a:stCxn id="43035" idx="7"/>
            <a:endCxn id="43033" idx="3"/>
          </p:cNvCxnSpPr>
          <p:nvPr/>
        </p:nvCxnSpPr>
        <p:spPr bwMode="auto">
          <a:xfrm flipV="1">
            <a:off x="5202238" y="2459038"/>
            <a:ext cx="949325" cy="415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3035" name="Oval 27"/>
          <p:cNvSpPr>
            <a:spLocks noChangeArrowheads="1"/>
          </p:cNvSpPr>
          <p:nvPr/>
        </p:nvSpPr>
        <p:spPr bwMode="auto">
          <a:xfrm>
            <a:off x="4876800" y="28194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14</a:t>
            </a:r>
          </a:p>
        </p:txBody>
      </p:sp>
      <p:cxnSp>
        <p:nvCxnSpPr>
          <p:cNvPr id="43036" name="AutoShape 29"/>
          <p:cNvCxnSpPr>
            <a:cxnSpLocks noChangeShapeType="1"/>
            <a:stCxn id="43057" idx="7"/>
            <a:endCxn id="43035" idx="3"/>
          </p:cNvCxnSpPr>
          <p:nvPr/>
        </p:nvCxnSpPr>
        <p:spPr bwMode="auto">
          <a:xfrm flipV="1">
            <a:off x="4516438" y="3144838"/>
            <a:ext cx="415925" cy="339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3037" name="AutoShape 30"/>
          <p:cNvCxnSpPr>
            <a:cxnSpLocks noChangeShapeType="1"/>
            <a:stCxn id="43046" idx="1"/>
            <a:endCxn id="43035" idx="5"/>
          </p:cNvCxnSpPr>
          <p:nvPr/>
        </p:nvCxnSpPr>
        <p:spPr bwMode="auto">
          <a:xfrm flipH="1" flipV="1">
            <a:off x="5202238" y="3144838"/>
            <a:ext cx="339725" cy="339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3038" name="Oval 32"/>
          <p:cNvSpPr>
            <a:spLocks noChangeArrowheads="1"/>
          </p:cNvSpPr>
          <p:nvPr/>
        </p:nvSpPr>
        <p:spPr bwMode="auto">
          <a:xfrm>
            <a:off x="4572000" y="39624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13</a:t>
            </a:r>
          </a:p>
        </p:txBody>
      </p:sp>
      <p:cxnSp>
        <p:nvCxnSpPr>
          <p:cNvPr id="43039" name="AutoShape 33"/>
          <p:cNvCxnSpPr>
            <a:cxnSpLocks noChangeShapeType="1"/>
            <a:stCxn id="43040" idx="1"/>
          </p:cNvCxnSpPr>
          <p:nvPr/>
        </p:nvCxnSpPr>
        <p:spPr bwMode="auto">
          <a:xfrm flipH="1" flipV="1">
            <a:off x="6421438" y="2459038"/>
            <a:ext cx="492125" cy="415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3040" name="Oval 34"/>
          <p:cNvSpPr>
            <a:spLocks noChangeArrowheads="1"/>
          </p:cNvSpPr>
          <p:nvPr/>
        </p:nvSpPr>
        <p:spPr bwMode="auto">
          <a:xfrm>
            <a:off x="6858000" y="28194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21</a:t>
            </a:r>
          </a:p>
        </p:txBody>
      </p:sp>
      <p:sp>
        <p:nvSpPr>
          <p:cNvPr id="43041" name="AutoShape 35"/>
          <p:cNvSpPr>
            <a:spLocks noChangeArrowheads="1"/>
          </p:cNvSpPr>
          <p:nvPr/>
        </p:nvSpPr>
        <p:spPr bwMode="auto">
          <a:xfrm>
            <a:off x="6705600" y="33528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43042" name="AutoShape 36"/>
          <p:cNvCxnSpPr>
            <a:cxnSpLocks noChangeShapeType="1"/>
            <a:stCxn id="43041" idx="0"/>
            <a:endCxn id="43040" idx="3"/>
          </p:cNvCxnSpPr>
          <p:nvPr/>
        </p:nvCxnSpPr>
        <p:spPr bwMode="auto">
          <a:xfrm flipV="1">
            <a:off x="6858000" y="3144838"/>
            <a:ext cx="55563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3043" name="AutoShape 37"/>
          <p:cNvSpPr>
            <a:spLocks noChangeArrowheads="1"/>
          </p:cNvSpPr>
          <p:nvPr/>
        </p:nvSpPr>
        <p:spPr bwMode="auto">
          <a:xfrm>
            <a:off x="7086600" y="33528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43044" name="AutoShape 38"/>
          <p:cNvCxnSpPr>
            <a:cxnSpLocks noChangeShapeType="1"/>
            <a:stCxn id="43043" idx="0"/>
            <a:endCxn id="43040" idx="5"/>
          </p:cNvCxnSpPr>
          <p:nvPr/>
        </p:nvCxnSpPr>
        <p:spPr bwMode="auto">
          <a:xfrm flipH="1" flipV="1">
            <a:off x="7183438" y="3144838"/>
            <a:ext cx="55562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3045" name="Text Box 39"/>
          <p:cNvSpPr txBox="1">
            <a:spLocks noChangeArrowheads="1"/>
          </p:cNvSpPr>
          <p:nvPr/>
        </p:nvSpPr>
        <p:spPr bwMode="auto">
          <a:xfrm>
            <a:off x="1889125" y="1143000"/>
            <a:ext cx="438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/>
              <a:t>17</a:t>
            </a:r>
            <a:endParaRPr lang="en-US"/>
          </a:p>
        </p:txBody>
      </p:sp>
      <p:sp>
        <p:nvSpPr>
          <p:cNvPr id="43046" name="Oval 40"/>
          <p:cNvSpPr>
            <a:spLocks noChangeArrowheads="1"/>
          </p:cNvSpPr>
          <p:nvPr/>
        </p:nvSpPr>
        <p:spPr bwMode="auto">
          <a:xfrm>
            <a:off x="5486400" y="34290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15</a:t>
            </a:r>
          </a:p>
        </p:txBody>
      </p:sp>
      <p:sp>
        <p:nvSpPr>
          <p:cNvPr id="43047" name="AutoShape 41"/>
          <p:cNvSpPr>
            <a:spLocks noChangeArrowheads="1"/>
          </p:cNvSpPr>
          <p:nvPr/>
        </p:nvSpPr>
        <p:spPr bwMode="auto">
          <a:xfrm>
            <a:off x="5334000" y="39624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43048" name="AutoShape 42"/>
          <p:cNvCxnSpPr>
            <a:cxnSpLocks noChangeShapeType="1"/>
            <a:stCxn id="43047" idx="0"/>
            <a:endCxn id="43046" idx="3"/>
          </p:cNvCxnSpPr>
          <p:nvPr/>
        </p:nvCxnSpPr>
        <p:spPr bwMode="auto">
          <a:xfrm flipV="1">
            <a:off x="5486400" y="3754438"/>
            <a:ext cx="55563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3049" name="AutoShape 43"/>
          <p:cNvSpPr>
            <a:spLocks noChangeArrowheads="1"/>
          </p:cNvSpPr>
          <p:nvPr/>
        </p:nvSpPr>
        <p:spPr bwMode="auto">
          <a:xfrm>
            <a:off x="5715000" y="39624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43050" name="AutoShape 44"/>
          <p:cNvCxnSpPr>
            <a:cxnSpLocks noChangeShapeType="1"/>
            <a:stCxn id="43049" idx="0"/>
            <a:endCxn id="43046" idx="5"/>
          </p:cNvCxnSpPr>
          <p:nvPr/>
        </p:nvCxnSpPr>
        <p:spPr bwMode="auto">
          <a:xfrm flipH="1" flipV="1">
            <a:off x="5811838" y="3754438"/>
            <a:ext cx="55562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3051" name="AutoShape 45"/>
          <p:cNvSpPr>
            <a:spLocks noChangeArrowheads="1"/>
          </p:cNvSpPr>
          <p:nvPr/>
        </p:nvSpPr>
        <p:spPr bwMode="auto">
          <a:xfrm>
            <a:off x="5410200" y="2514600"/>
            <a:ext cx="366713" cy="533400"/>
          </a:xfrm>
          <a:custGeom>
            <a:avLst/>
            <a:gdLst>
              <a:gd name="T0" fmla="*/ 190470 w 21600"/>
              <a:gd name="T1" fmla="*/ 198 h 21600"/>
              <a:gd name="T2" fmla="*/ 13752 w 21600"/>
              <a:gd name="T3" fmla="*/ 257859 h 21600"/>
              <a:gd name="T4" fmla="*/ 189417 w 21600"/>
              <a:gd name="T5" fmla="*/ 39857 h 21600"/>
              <a:gd name="T6" fmla="*/ 412348 w 21600"/>
              <a:gd name="T7" fmla="*/ 280677 h 21600"/>
              <a:gd name="T8" fmla="*/ 350415 w 21600"/>
              <a:gd name="T9" fmla="*/ 363502 h 21600"/>
              <a:gd name="T10" fmla="*/ 293472 w 21600"/>
              <a:gd name="T11" fmla="*/ 27341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9983" y="11185"/>
                </a:moveTo>
                <a:cubicBezTo>
                  <a:pt x="19989" y="11057"/>
                  <a:pt x="19992" y="10928"/>
                  <a:pt x="19992" y="10800"/>
                </a:cubicBezTo>
                <a:cubicBezTo>
                  <a:pt x="19992" y="5723"/>
                  <a:pt x="15876" y="1608"/>
                  <a:pt x="10800" y="1608"/>
                </a:cubicBezTo>
                <a:cubicBezTo>
                  <a:pt x="5851" y="1607"/>
                  <a:pt x="1790" y="5526"/>
                  <a:pt x="1613" y="10471"/>
                </a:cubicBezTo>
                <a:lnTo>
                  <a:pt x="6" y="10414"/>
                </a:lnTo>
                <a:cubicBezTo>
                  <a:pt x="214" y="4603"/>
                  <a:pt x="4985" y="-1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0951"/>
                  <a:pt x="21596" y="11102"/>
                  <a:pt x="21590" y="11253"/>
                </a:cubicBezTo>
                <a:lnTo>
                  <a:pt x="24288" y="11366"/>
                </a:lnTo>
                <a:lnTo>
                  <a:pt x="20640" y="14720"/>
                </a:lnTo>
                <a:lnTo>
                  <a:pt x="17286" y="11072"/>
                </a:lnTo>
                <a:lnTo>
                  <a:pt x="19983" y="11185"/>
                </a:lnTo>
                <a:close/>
              </a:path>
            </a:pathLst>
          </a:custGeom>
          <a:solidFill>
            <a:srgbClr val="0066CC">
              <a:alpha val="50195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52" name="AutoShape 46"/>
          <p:cNvSpPr>
            <a:spLocks noChangeArrowheads="1"/>
          </p:cNvSpPr>
          <p:nvPr/>
        </p:nvSpPr>
        <p:spPr bwMode="auto">
          <a:xfrm>
            <a:off x="4419600" y="44958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43053" name="AutoShape 47"/>
          <p:cNvCxnSpPr>
            <a:cxnSpLocks noChangeShapeType="1"/>
            <a:stCxn id="43052" idx="0"/>
            <a:endCxn id="43038" idx="3"/>
          </p:cNvCxnSpPr>
          <p:nvPr/>
        </p:nvCxnSpPr>
        <p:spPr bwMode="auto">
          <a:xfrm flipV="1">
            <a:off x="4572000" y="4287838"/>
            <a:ext cx="55563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3054" name="AutoShape 48"/>
          <p:cNvSpPr>
            <a:spLocks noChangeArrowheads="1"/>
          </p:cNvSpPr>
          <p:nvPr/>
        </p:nvSpPr>
        <p:spPr bwMode="auto">
          <a:xfrm>
            <a:off x="4800600" y="44958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43055" name="AutoShape 49"/>
          <p:cNvCxnSpPr>
            <a:cxnSpLocks noChangeShapeType="1"/>
            <a:stCxn id="43054" idx="0"/>
            <a:endCxn id="43038" idx="5"/>
          </p:cNvCxnSpPr>
          <p:nvPr/>
        </p:nvCxnSpPr>
        <p:spPr bwMode="auto">
          <a:xfrm flipH="1" flipV="1">
            <a:off x="4897438" y="4287838"/>
            <a:ext cx="55562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3056" name="AutoShape 51"/>
          <p:cNvCxnSpPr>
            <a:cxnSpLocks noChangeShapeType="1"/>
            <a:stCxn id="43038" idx="1"/>
            <a:endCxn id="43057" idx="5"/>
          </p:cNvCxnSpPr>
          <p:nvPr/>
        </p:nvCxnSpPr>
        <p:spPr bwMode="auto">
          <a:xfrm flipH="1" flipV="1">
            <a:off x="4516438" y="3754438"/>
            <a:ext cx="111125" cy="263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3057" name="Oval 52"/>
          <p:cNvSpPr>
            <a:spLocks noChangeArrowheads="1"/>
          </p:cNvSpPr>
          <p:nvPr/>
        </p:nvSpPr>
        <p:spPr bwMode="auto">
          <a:xfrm>
            <a:off x="4191000" y="34290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12</a:t>
            </a:r>
          </a:p>
        </p:txBody>
      </p:sp>
      <p:sp>
        <p:nvSpPr>
          <p:cNvPr id="43058" name="AutoShape 53"/>
          <p:cNvSpPr>
            <a:spLocks noChangeArrowheads="1"/>
          </p:cNvSpPr>
          <p:nvPr/>
        </p:nvSpPr>
        <p:spPr bwMode="auto">
          <a:xfrm>
            <a:off x="4038600" y="39624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43059" name="AutoShape 54"/>
          <p:cNvCxnSpPr>
            <a:cxnSpLocks noChangeShapeType="1"/>
            <a:stCxn id="43058" idx="0"/>
            <a:endCxn id="43057" idx="3"/>
          </p:cNvCxnSpPr>
          <p:nvPr/>
        </p:nvCxnSpPr>
        <p:spPr bwMode="auto">
          <a:xfrm flipV="1">
            <a:off x="4191000" y="3754438"/>
            <a:ext cx="55563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 useBgFill="1">
        <p:nvSpPr>
          <p:cNvPr id="52" name="51 - Ορθογώνιο"/>
          <p:cNvSpPr/>
          <p:nvPr/>
        </p:nvSpPr>
        <p:spPr bwMode="auto">
          <a:xfrm>
            <a:off x="0" y="6096000"/>
            <a:ext cx="9144000" cy="228600"/>
          </a:xfrm>
          <a:prstGeom prst="rect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484187"/>
          </a:xfrm>
        </p:spPr>
        <p:txBody>
          <a:bodyPr/>
          <a:lstStyle/>
          <a:p>
            <a:pPr eaLnBrk="1" hangingPunct="1"/>
            <a:r>
              <a:rPr lang="el-GR" sz="3000" smtClean="0">
                <a:latin typeface="Times New Roman" pitchFamily="18" charset="0"/>
                <a:cs typeface="Times New Roman" pitchFamily="18" charset="0"/>
              </a:rPr>
              <a:t>Εισαγωγή στη ρίζα</a:t>
            </a:r>
            <a:endParaRPr lang="en-US" sz="30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035" name="Text Box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7112000"/>
            <a:ext cx="91440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TexPoint fonts used in EMF. </a:t>
            </a:r>
          </a:p>
          <a:p>
            <a:pPr algn="ctr"/>
            <a:r>
              <a:rPr lang="en-US"/>
              <a:t>Read the TexPoint manual before you delete this box.: </a:t>
            </a:r>
            <a:r>
              <a:rPr lang="en-US">
                <a:latin typeface="cmmi10" pitchFamily="34" charset="0"/>
              </a:rPr>
              <a:t>A</a:t>
            </a:r>
            <a:r>
              <a:rPr lang="en-US">
                <a:latin typeface="cmr10" pitchFamily="34" charset="0"/>
              </a:rPr>
              <a:t>A</a:t>
            </a:r>
            <a:r>
              <a:rPr lang="en-US">
                <a:latin typeface="cmsy10orig" pitchFamily="34" charset="0"/>
              </a:rPr>
              <a:t>A</a:t>
            </a:r>
            <a:r>
              <a:rPr lang="en-US">
                <a:latin typeface="cmmi7" pitchFamily="34" charset="0"/>
              </a:rPr>
              <a:t>A</a:t>
            </a:r>
            <a:r>
              <a:rPr lang="en-US">
                <a:latin typeface="cmex10" pitchFamily="34" charset="0"/>
              </a:rPr>
              <a:t>A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1600200" cy="457200"/>
          </a:xfrm>
          <a:noFill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l-GR" sz="1800" smtClean="0"/>
              <a:t>Περιστροφή</a:t>
            </a:r>
            <a:endParaRPr lang="en-US" sz="1800" smtClean="0"/>
          </a:p>
        </p:txBody>
      </p:sp>
      <p:sp>
        <p:nvSpPr>
          <p:cNvPr id="44037" name="Oval 5"/>
          <p:cNvSpPr>
            <a:spLocks noChangeArrowheads="1"/>
          </p:cNvSpPr>
          <p:nvPr/>
        </p:nvSpPr>
        <p:spPr bwMode="auto">
          <a:xfrm>
            <a:off x="4114800" y="16764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10</a:t>
            </a:r>
          </a:p>
        </p:txBody>
      </p:sp>
      <p:cxnSp>
        <p:nvCxnSpPr>
          <p:cNvPr id="44038" name="AutoShape 6"/>
          <p:cNvCxnSpPr>
            <a:cxnSpLocks noChangeShapeType="1"/>
            <a:stCxn id="44039" idx="7"/>
            <a:endCxn id="44037" idx="3"/>
          </p:cNvCxnSpPr>
          <p:nvPr/>
        </p:nvCxnSpPr>
        <p:spPr bwMode="auto">
          <a:xfrm flipV="1">
            <a:off x="3525838" y="2001838"/>
            <a:ext cx="644525" cy="187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4039" name="Oval 8"/>
          <p:cNvSpPr>
            <a:spLocks noChangeArrowheads="1"/>
          </p:cNvSpPr>
          <p:nvPr/>
        </p:nvSpPr>
        <p:spPr bwMode="auto">
          <a:xfrm>
            <a:off x="3200400" y="21336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8</a:t>
            </a:r>
          </a:p>
        </p:txBody>
      </p:sp>
      <p:cxnSp>
        <p:nvCxnSpPr>
          <p:cNvPr id="44040" name="AutoShape 9"/>
          <p:cNvCxnSpPr>
            <a:cxnSpLocks noChangeShapeType="1"/>
            <a:stCxn id="44043" idx="7"/>
            <a:endCxn id="44039" idx="3"/>
          </p:cNvCxnSpPr>
          <p:nvPr/>
        </p:nvCxnSpPr>
        <p:spPr bwMode="auto">
          <a:xfrm flipV="1">
            <a:off x="2687638" y="2459038"/>
            <a:ext cx="568325" cy="339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4041" name="AutoShape 10"/>
          <p:cNvSpPr>
            <a:spLocks noChangeArrowheads="1"/>
          </p:cNvSpPr>
          <p:nvPr/>
        </p:nvSpPr>
        <p:spPr bwMode="auto">
          <a:xfrm>
            <a:off x="3429000" y="26670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44042" name="AutoShape 11"/>
          <p:cNvCxnSpPr>
            <a:cxnSpLocks noChangeShapeType="1"/>
            <a:stCxn id="44041" idx="0"/>
            <a:endCxn id="44039" idx="5"/>
          </p:cNvCxnSpPr>
          <p:nvPr/>
        </p:nvCxnSpPr>
        <p:spPr bwMode="auto">
          <a:xfrm flipH="1" flipV="1">
            <a:off x="3525838" y="2459038"/>
            <a:ext cx="55562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4043" name="Oval 12"/>
          <p:cNvSpPr>
            <a:spLocks noChangeArrowheads="1"/>
          </p:cNvSpPr>
          <p:nvPr/>
        </p:nvSpPr>
        <p:spPr bwMode="auto">
          <a:xfrm>
            <a:off x="2362200" y="27432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6</a:t>
            </a:r>
          </a:p>
        </p:txBody>
      </p:sp>
      <p:cxnSp>
        <p:nvCxnSpPr>
          <p:cNvPr id="44044" name="AutoShape 13"/>
          <p:cNvCxnSpPr>
            <a:cxnSpLocks noChangeShapeType="1"/>
            <a:stCxn id="44046" idx="0"/>
            <a:endCxn id="44043" idx="3"/>
          </p:cNvCxnSpPr>
          <p:nvPr/>
        </p:nvCxnSpPr>
        <p:spPr bwMode="auto">
          <a:xfrm flipV="1">
            <a:off x="2095500" y="3068638"/>
            <a:ext cx="322263" cy="3603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4045" name="AutoShape 14"/>
          <p:cNvCxnSpPr>
            <a:cxnSpLocks noChangeShapeType="1"/>
            <a:stCxn id="44051" idx="0"/>
            <a:endCxn id="44043" idx="5"/>
          </p:cNvCxnSpPr>
          <p:nvPr/>
        </p:nvCxnSpPr>
        <p:spPr bwMode="auto">
          <a:xfrm flipH="1" flipV="1">
            <a:off x="2687638" y="3068638"/>
            <a:ext cx="246062" cy="3603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4046" name="Oval 15"/>
          <p:cNvSpPr>
            <a:spLocks noChangeArrowheads="1"/>
          </p:cNvSpPr>
          <p:nvPr/>
        </p:nvSpPr>
        <p:spPr bwMode="auto">
          <a:xfrm>
            <a:off x="1905000" y="34290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4</a:t>
            </a:r>
          </a:p>
        </p:txBody>
      </p:sp>
      <p:sp>
        <p:nvSpPr>
          <p:cNvPr id="44047" name="AutoShape 16"/>
          <p:cNvSpPr>
            <a:spLocks noChangeArrowheads="1"/>
          </p:cNvSpPr>
          <p:nvPr/>
        </p:nvSpPr>
        <p:spPr bwMode="auto">
          <a:xfrm>
            <a:off x="1752600" y="39624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44048" name="AutoShape 17"/>
          <p:cNvCxnSpPr>
            <a:cxnSpLocks noChangeShapeType="1"/>
            <a:stCxn id="44047" idx="0"/>
            <a:endCxn id="44046" idx="3"/>
          </p:cNvCxnSpPr>
          <p:nvPr/>
        </p:nvCxnSpPr>
        <p:spPr bwMode="auto">
          <a:xfrm flipV="1">
            <a:off x="1905000" y="3754438"/>
            <a:ext cx="55563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4049" name="AutoShape 18"/>
          <p:cNvSpPr>
            <a:spLocks noChangeArrowheads="1"/>
          </p:cNvSpPr>
          <p:nvPr/>
        </p:nvSpPr>
        <p:spPr bwMode="auto">
          <a:xfrm>
            <a:off x="2133600" y="39624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44050" name="AutoShape 19"/>
          <p:cNvCxnSpPr>
            <a:cxnSpLocks noChangeShapeType="1"/>
            <a:stCxn id="44049" idx="0"/>
            <a:endCxn id="44046" idx="5"/>
          </p:cNvCxnSpPr>
          <p:nvPr/>
        </p:nvCxnSpPr>
        <p:spPr bwMode="auto">
          <a:xfrm flipH="1" flipV="1">
            <a:off x="2230438" y="3754438"/>
            <a:ext cx="55562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4051" name="Oval 20"/>
          <p:cNvSpPr>
            <a:spLocks noChangeArrowheads="1"/>
          </p:cNvSpPr>
          <p:nvPr/>
        </p:nvSpPr>
        <p:spPr bwMode="auto">
          <a:xfrm>
            <a:off x="2743200" y="34290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7</a:t>
            </a:r>
          </a:p>
        </p:txBody>
      </p:sp>
      <p:sp>
        <p:nvSpPr>
          <p:cNvPr id="44052" name="AutoShape 21"/>
          <p:cNvSpPr>
            <a:spLocks noChangeArrowheads="1"/>
          </p:cNvSpPr>
          <p:nvPr/>
        </p:nvSpPr>
        <p:spPr bwMode="auto">
          <a:xfrm>
            <a:off x="2590800" y="39624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44053" name="AutoShape 22"/>
          <p:cNvCxnSpPr>
            <a:cxnSpLocks noChangeShapeType="1"/>
            <a:stCxn id="44052" idx="0"/>
            <a:endCxn id="44051" idx="3"/>
          </p:cNvCxnSpPr>
          <p:nvPr/>
        </p:nvCxnSpPr>
        <p:spPr bwMode="auto">
          <a:xfrm flipV="1">
            <a:off x="2743200" y="3754438"/>
            <a:ext cx="55563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4054" name="AutoShape 23"/>
          <p:cNvSpPr>
            <a:spLocks noChangeArrowheads="1"/>
          </p:cNvSpPr>
          <p:nvPr/>
        </p:nvSpPr>
        <p:spPr bwMode="auto">
          <a:xfrm>
            <a:off x="2971800" y="39624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44055" name="AutoShape 24"/>
          <p:cNvCxnSpPr>
            <a:cxnSpLocks noChangeShapeType="1"/>
            <a:stCxn id="44054" idx="0"/>
            <a:endCxn id="44051" idx="5"/>
          </p:cNvCxnSpPr>
          <p:nvPr/>
        </p:nvCxnSpPr>
        <p:spPr bwMode="auto">
          <a:xfrm flipH="1" flipV="1">
            <a:off x="3068638" y="3754438"/>
            <a:ext cx="55562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4056" name="Oval 25"/>
          <p:cNvSpPr>
            <a:spLocks noChangeArrowheads="1"/>
          </p:cNvSpPr>
          <p:nvPr/>
        </p:nvSpPr>
        <p:spPr bwMode="auto">
          <a:xfrm>
            <a:off x="6172200" y="27432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17</a:t>
            </a:r>
          </a:p>
        </p:txBody>
      </p:sp>
      <p:cxnSp>
        <p:nvCxnSpPr>
          <p:cNvPr id="44057" name="AutoShape 26"/>
          <p:cNvCxnSpPr>
            <a:cxnSpLocks noChangeShapeType="1"/>
            <a:stCxn id="44058" idx="1"/>
            <a:endCxn id="44037" idx="5"/>
          </p:cNvCxnSpPr>
          <p:nvPr/>
        </p:nvCxnSpPr>
        <p:spPr bwMode="auto">
          <a:xfrm flipH="1" flipV="1">
            <a:off x="4440238" y="2001838"/>
            <a:ext cx="949325" cy="187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4058" name="Oval 27"/>
          <p:cNvSpPr>
            <a:spLocks noChangeArrowheads="1"/>
          </p:cNvSpPr>
          <p:nvPr/>
        </p:nvSpPr>
        <p:spPr bwMode="auto">
          <a:xfrm>
            <a:off x="5334000" y="21336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14</a:t>
            </a:r>
          </a:p>
        </p:txBody>
      </p:sp>
      <p:cxnSp>
        <p:nvCxnSpPr>
          <p:cNvPr id="44059" name="AutoShape 28"/>
          <p:cNvCxnSpPr>
            <a:cxnSpLocks noChangeShapeType="1"/>
            <a:stCxn id="44080" idx="7"/>
            <a:endCxn id="44058" idx="3"/>
          </p:cNvCxnSpPr>
          <p:nvPr/>
        </p:nvCxnSpPr>
        <p:spPr bwMode="auto">
          <a:xfrm flipV="1">
            <a:off x="4821238" y="2459038"/>
            <a:ext cx="568325" cy="339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4060" name="AutoShape 29"/>
          <p:cNvCxnSpPr>
            <a:cxnSpLocks noChangeShapeType="1"/>
            <a:stCxn id="44069" idx="7"/>
            <a:endCxn id="44056" idx="3"/>
          </p:cNvCxnSpPr>
          <p:nvPr/>
        </p:nvCxnSpPr>
        <p:spPr bwMode="auto">
          <a:xfrm flipV="1">
            <a:off x="6040438" y="3068638"/>
            <a:ext cx="187325" cy="415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4061" name="Oval 30"/>
          <p:cNvSpPr>
            <a:spLocks noChangeArrowheads="1"/>
          </p:cNvSpPr>
          <p:nvPr/>
        </p:nvSpPr>
        <p:spPr bwMode="auto">
          <a:xfrm>
            <a:off x="4876800" y="34290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13</a:t>
            </a:r>
          </a:p>
        </p:txBody>
      </p:sp>
      <p:cxnSp>
        <p:nvCxnSpPr>
          <p:cNvPr id="44062" name="AutoShape 31"/>
          <p:cNvCxnSpPr>
            <a:cxnSpLocks noChangeShapeType="1"/>
            <a:stCxn id="44063" idx="1"/>
            <a:endCxn id="44056" idx="5"/>
          </p:cNvCxnSpPr>
          <p:nvPr/>
        </p:nvCxnSpPr>
        <p:spPr bwMode="auto">
          <a:xfrm flipH="1" flipV="1">
            <a:off x="6497638" y="3068638"/>
            <a:ext cx="187325" cy="415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4063" name="Oval 32"/>
          <p:cNvSpPr>
            <a:spLocks noChangeArrowheads="1"/>
          </p:cNvSpPr>
          <p:nvPr/>
        </p:nvSpPr>
        <p:spPr bwMode="auto">
          <a:xfrm>
            <a:off x="6629400" y="34290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21</a:t>
            </a:r>
          </a:p>
        </p:txBody>
      </p:sp>
      <p:sp>
        <p:nvSpPr>
          <p:cNvPr id="44064" name="AutoShape 33"/>
          <p:cNvSpPr>
            <a:spLocks noChangeArrowheads="1"/>
          </p:cNvSpPr>
          <p:nvPr/>
        </p:nvSpPr>
        <p:spPr bwMode="auto">
          <a:xfrm>
            <a:off x="6477000" y="39624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44065" name="AutoShape 34"/>
          <p:cNvCxnSpPr>
            <a:cxnSpLocks noChangeShapeType="1"/>
            <a:stCxn id="44064" idx="0"/>
            <a:endCxn id="44063" idx="3"/>
          </p:cNvCxnSpPr>
          <p:nvPr/>
        </p:nvCxnSpPr>
        <p:spPr bwMode="auto">
          <a:xfrm flipV="1">
            <a:off x="6629400" y="3754438"/>
            <a:ext cx="55563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4066" name="AutoShape 35"/>
          <p:cNvSpPr>
            <a:spLocks noChangeArrowheads="1"/>
          </p:cNvSpPr>
          <p:nvPr/>
        </p:nvSpPr>
        <p:spPr bwMode="auto">
          <a:xfrm>
            <a:off x="6858000" y="39624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44067" name="AutoShape 36"/>
          <p:cNvCxnSpPr>
            <a:cxnSpLocks noChangeShapeType="1"/>
            <a:stCxn id="44066" idx="0"/>
            <a:endCxn id="44063" idx="5"/>
          </p:cNvCxnSpPr>
          <p:nvPr/>
        </p:nvCxnSpPr>
        <p:spPr bwMode="auto">
          <a:xfrm flipH="1" flipV="1">
            <a:off x="6954838" y="3754438"/>
            <a:ext cx="55562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4068" name="Text Box 37"/>
          <p:cNvSpPr txBox="1">
            <a:spLocks noChangeArrowheads="1"/>
          </p:cNvSpPr>
          <p:nvPr/>
        </p:nvSpPr>
        <p:spPr bwMode="auto">
          <a:xfrm>
            <a:off x="1889125" y="1143000"/>
            <a:ext cx="438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/>
              <a:t>10</a:t>
            </a:r>
            <a:endParaRPr lang="en-US"/>
          </a:p>
        </p:txBody>
      </p:sp>
      <p:sp>
        <p:nvSpPr>
          <p:cNvPr id="44069" name="Oval 38"/>
          <p:cNvSpPr>
            <a:spLocks noChangeArrowheads="1"/>
          </p:cNvSpPr>
          <p:nvPr/>
        </p:nvSpPr>
        <p:spPr bwMode="auto">
          <a:xfrm>
            <a:off x="5715000" y="34290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15</a:t>
            </a:r>
          </a:p>
        </p:txBody>
      </p:sp>
      <p:sp>
        <p:nvSpPr>
          <p:cNvPr id="44070" name="AutoShape 39"/>
          <p:cNvSpPr>
            <a:spLocks noChangeArrowheads="1"/>
          </p:cNvSpPr>
          <p:nvPr/>
        </p:nvSpPr>
        <p:spPr bwMode="auto">
          <a:xfrm>
            <a:off x="5562600" y="39624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44071" name="AutoShape 40"/>
          <p:cNvCxnSpPr>
            <a:cxnSpLocks noChangeShapeType="1"/>
            <a:stCxn id="44070" idx="0"/>
            <a:endCxn id="44069" idx="3"/>
          </p:cNvCxnSpPr>
          <p:nvPr/>
        </p:nvCxnSpPr>
        <p:spPr bwMode="auto">
          <a:xfrm flipV="1">
            <a:off x="5715000" y="3754438"/>
            <a:ext cx="55563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4072" name="AutoShape 41"/>
          <p:cNvSpPr>
            <a:spLocks noChangeArrowheads="1"/>
          </p:cNvSpPr>
          <p:nvPr/>
        </p:nvSpPr>
        <p:spPr bwMode="auto">
          <a:xfrm>
            <a:off x="5943600" y="39624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44073" name="AutoShape 42"/>
          <p:cNvCxnSpPr>
            <a:cxnSpLocks noChangeShapeType="1"/>
            <a:stCxn id="44072" idx="0"/>
            <a:endCxn id="44069" idx="5"/>
          </p:cNvCxnSpPr>
          <p:nvPr/>
        </p:nvCxnSpPr>
        <p:spPr bwMode="auto">
          <a:xfrm flipH="1" flipV="1">
            <a:off x="6040438" y="3754438"/>
            <a:ext cx="55562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4074" name="AutoShape 43"/>
          <p:cNvSpPr>
            <a:spLocks noChangeArrowheads="1"/>
          </p:cNvSpPr>
          <p:nvPr/>
        </p:nvSpPr>
        <p:spPr bwMode="auto">
          <a:xfrm flipH="1">
            <a:off x="4724400" y="1905000"/>
            <a:ext cx="366713" cy="533400"/>
          </a:xfrm>
          <a:custGeom>
            <a:avLst/>
            <a:gdLst>
              <a:gd name="T0" fmla="*/ 190470 w 21600"/>
              <a:gd name="T1" fmla="*/ 198 h 21600"/>
              <a:gd name="T2" fmla="*/ 13752 w 21600"/>
              <a:gd name="T3" fmla="*/ 257859 h 21600"/>
              <a:gd name="T4" fmla="*/ 189417 w 21600"/>
              <a:gd name="T5" fmla="*/ 39857 h 21600"/>
              <a:gd name="T6" fmla="*/ 412348 w 21600"/>
              <a:gd name="T7" fmla="*/ 280677 h 21600"/>
              <a:gd name="T8" fmla="*/ 350415 w 21600"/>
              <a:gd name="T9" fmla="*/ 363502 h 21600"/>
              <a:gd name="T10" fmla="*/ 293472 w 21600"/>
              <a:gd name="T11" fmla="*/ 27341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9983" y="11185"/>
                </a:moveTo>
                <a:cubicBezTo>
                  <a:pt x="19989" y="11057"/>
                  <a:pt x="19992" y="10928"/>
                  <a:pt x="19992" y="10800"/>
                </a:cubicBezTo>
                <a:cubicBezTo>
                  <a:pt x="19992" y="5723"/>
                  <a:pt x="15876" y="1608"/>
                  <a:pt x="10800" y="1608"/>
                </a:cubicBezTo>
                <a:cubicBezTo>
                  <a:pt x="5851" y="1607"/>
                  <a:pt x="1790" y="5526"/>
                  <a:pt x="1613" y="10471"/>
                </a:cubicBezTo>
                <a:lnTo>
                  <a:pt x="6" y="10414"/>
                </a:lnTo>
                <a:cubicBezTo>
                  <a:pt x="214" y="4603"/>
                  <a:pt x="4985" y="-1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0951"/>
                  <a:pt x="21596" y="11102"/>
                  <a:pt x="21590" y="11253"/>
                </a:cubicBezTo>
                <a:lnTo>
                  <a:pt x="24288" y="11366"/>
                </a:lnTo>
                <a:lnTo>
                  <a:pt x="20640" y="14720"/>
                </a:lnTo>
                <a:lnTo>
                  <a:pt x="17286" y="11072"/>
                </a:lnTo>
                <a:lnTo>
                  <a:pt x="19983" y="11185"/>
                </a:lnTo>
                <a:close/>
              </a:path>
            </a:pathLst>
          </a:custGeom>
          <a:solidFill>
            <a:srgbClr val="0066CC">
              <a:alpha val="50195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75" name="AutoShape 44"/>
          <p:cNvSpPr>
            <a:spLocks noChangeArrowheads="1"/>
          </p:cNvSpPr>
          <p:nvPr/>
        </p:nvSpPr>
        <p:spPr bwMode="auto">
          <a:xfrm>
            <a:off x="4724400" y="39624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44076" name="AutoShape 45"/>
          <p:cNvCxnSpPr>
            <a:cxnSpLocks noChangeShapeType="1"/>
            <a:stCxn id="44075" idx="0"/>
            <a:endCxn id="44061" idx="3"/>
          </p:cNvCxnSpPr>
          <p:nvPr/>
        </p:nvCxnSpPr>
        <p:spPr bwMode="auto">
          <a:xfrm flipV="1">
            <a:off x="4876800" y="3754438"/>
            <a:ext cx="55563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4077" name="AutoShape 46"/>
          <p:cNvSpPr>
            <a:spLocks noChangeArrowheads="1"/>
          </p:cNvSpPr>
          <p:nvPr/>
        </p:nvSpPr>
        <p:spPr bwMode="auto">
          <a:xfrm>
            <a:off x="5105400" y="39624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44078" name="AutoShape 47"/>
          <p:cNvCxnSpPr>
            <a:cxnSpLocks noChangeShapeType="1"/>
            <a:stCxn id="44077" idx="0"/>
            <a:endCxn id="44061" idx="5"/>
          </p:cNvCxnSpPr>
          <p:nvPr/>
        </p:nvCxnSpPr>
        <p:spPr bwMode="auto">
          <a:xfrm flipH="1" flipV="1">
            <a:off x="5202238" y="3754438"/>
            <a:ext cx="55562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4079" name="AutoShape 48"/>
          <p:cNvCxnSpPr>
            <a:cxnSpLocks noChangeShapeType="1"/>
            <a:stCxn id="44061" idx="1"/>
            <a:endCxn id="44080" idx="5"/>
          </p:cNvCxnSpPr>
          <p:nvPr/>
        </p:nvCxnSpPr>
        <p:spPr bwMode="auto">
          <a:xfrm flipH="1" flipV="1">
            <a:off x="4821238" y="3068638"/>
            <a:ext cx="111125" cy="415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4080" name="Oval 49"/>
          <p:cNvSpPr>
            <a:spLocks noChangeArrowheads="1"/>
          </p:cNvSpPr>
          <p:nvPr/>
        </p:nvSpPr>
        <p:spPr bwMode="auto">
          <a:xfrm>
            <a:off x="4495800" y="27432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12</a:t>
            </a:r>
          </a:p>
        </p:txBody>
      </p:sp>
      <p:sp>
        <p:nvSpPr>
          <p:cNvPr id="44081" name="AutoShape 50"/>
          <p:cNvSpPr>
            <a:spLocks noChangeArrowheads="1"/>
          </p:cNvSpPr>
          <p:nvPr/>
        </p:nvSpPr>
        <p:spPr bwMode="auto">
          <a:xfrm>
            <a:off x="4343400" y="32766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44082" name="AutoShape 51"/>
          <p:cNvCxnSpPr>
            <a:cxnSpLocks noChangeShapeType="1"/>
            <a:stCxn id="44081" idx="0"/>
            <a:endCxn id="44080" idx="3"/>
          </p:cNvCxnSpPr>
          <p:nvPr/>
        </p:nvCxnSpPr>
        <p:spPr bwMode="auto">
          <a:xfrm flipV="1">
            <a:off x="4495800" y="3068638"/>
            <a:ext cx="55563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4083" name="AutoShape 52"/>
          <p:cNvCxnSpPr>
            <a:cxnSpLocks noChangeShapeType="1"/>
            <a:stCxn id="44056" idx="1"/>
            <a:endCxn id="44058" idx="5"/>
          </p:cNvCxnSpPr>
          <p:nvPr/>
        </p:nvCxnSpPr>
        <p:spPr bwMode="auto">
          <a:xfrm flipH="1" flipV="1">
            <a:off x="5659438" y="2459038"/>
            <a:ext cx="568325" cy="339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 useBgFill="1">
        <p:nvSpPr>
          <p:cNvPr id="52" name="51 - Ορθογώνιο"/>
          <p:cNvSpPr/>
          <p:nvPr/>
        </p:nvSpPr>
        <p:spPr bwMode="auto">
          <a:xfrm>
            <a:off x="0" y="6096000"/>
            <a:ext cx="9144000" cy="228600"/>
          </a:xfrm>
          <a:prstGeom prst="rect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484187"/>
          </a:xfrm>
        </p:spPr>
        <p:txBody>
          <a:bodyPr/>
          <a:lstStyle/>
          <a:p>
            <a:pPr eaLnBrk="1" hangingPunct="1"/>
            <a:r>
              <a:rPr lang="el-GR" sz="3000" smtClean="0">
                <a:latin typeface="Times New Roman" pitchFamily="18" charset="0"/>
                <a:cs typeface="Times New Roman" pitchFamily="18" charset="0"/>
              </a:rPr>
              <a:t>Εισαγωγή στη ρίζα</a:t>
            </a:r>
            <a:endParaRPr lang="en-US" sz="30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059" name="Text Box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7112000"/>
            <a:ext cx="91440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TexPoint fonts used in EMF. </a:t>
            </a:r>
          </a:p>
          <a:p>
            <a:pPr algn="ctr"/>
            <a:r>
              <a:rPr lang="en-US"/>
              <a:t>Read the TexPoint manual before you delete this box.: </a:t>
            </a:r>
            <a:r>
              <a:rPr lang="en-US">
                <a:latin typeface="cmmi10" pitchFamily="34" charset="0"/>
              </a:rPr>
              <a:t>A</a:t>
            </a:r>
            <a:r>
              <a:rPr lang="en-US">
                <a:latin typeface="cmr10" pitchFamily="34" charset="0"/>
              </a:rPr>
              <a:t>A</a:t>
            </a:r>
            <a:r>
              <a:rPr lang="en-US">
                <a:latin typeface="cmsy10orig" pitchFamily="34" charset="0"/>
              </a:rPr>
              <a:t>A</a:t>
            </a:r>
            <a:r>
              <a:rPr lang="en-US">
                <a:latin typeface="cmmi7" pitchFamily="34" charset="0"/>
              </a:rPr>
              <a:t>A</a:t>
            </a:r>
            <a:r>
              <a:rPr lang="en-US">
                <a:latin typeface="cmex10" pitchFamily="34" charset="0"/>
              </a:rPr>
              <a:t>A</a:t>
            </a:r>
          </a:p>
        </p:txBody>
      </p:sp>
      <p:sp>
        <p:nvSpPr>
          <p:cNvPr id="45060" name="Oval 5"/>
          <p:cNvSpPr>
            <a:spLocks noChangeArrowheads="1"/>
          </p:cNvSpPr>
          <p:nvPr/>
        </p:nvSpPr>
        <p:spPr bwMode="auto">
          <a:xfrm>
            <a:off x="3124200" y="22860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10</a:t>
            </a:r>
          </a:p>
        </p:txBody>
      </p:sp>
      <p:cxnSp>
        <p:nvCxnSpPr>
          <p:cNvPr id="45061" name="AutoShape 6"/>
          <p:cNvCxnSpPr>
            <a:cxnSpLocks noChangeShapeType="1"/>
            <a:stCxn id="45062" idx="7"/>
            <a:endCxn id="45060" idx="3"/>
          </p:cNvCxnSpPr>
          <p:nvPr/>
        </p:nvCxnSpPr>
        <p:spPr bwMode="auto">
          <a:xfrm flipV="1">
            <a:off x="2687638" y="2611438"/>
            <a:ext cx="492125" cy="415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5062" name="Oval 7"/>
          <p:cNvSpPr>
            <a:spLocks noChangeArrowheads="1"/>
          </p:cNvSpPr>
          <p:nvPr/>
        </p:nvSpPr>
        <p:spPr bwMode="auto">
          <a:xfrm>
            <a:off x="2362200" y="29718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8</a:t>
            </a:r>
          </a:p>
        </p:txBody>
      </p:sp>
      <p:cxnSp>
        <p:nvCxnSpPr>
          <p:cNvPr id="45063" name="AutoShape 8"/>
          <p:cNvCxnSpPr>
            <a:cxnSpLocks noChangeShapeType="1"/>
            <a:stCxn id="45066" idx="7"/>
            <a:endCxn id="45062" idx="3"/>
          </p:cNvCxnSpPr>
          <p:nvPr/>
        </p:nvCxnSpPr>
        <p:spPr bwMode="auto">
          <a:xfrm flipV="1">
            <a:off x="2154238" y="3297238"/>
            <a:ext cx="263525" cy="263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5064" name="AutoShape 9"/>
          <p:cNvSpPr>
            <a:spLocks noChangeArrowheads="1"/>
          </p:cNvSpPr>
          <p:nvPr/>
        </p:nvSpPr>
        <p:spPr bwMode="auto">
          <a:xfrm>
            <a:off x="2590800" y="35052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45065" name="AutoShape 10"/>
          <p:cNvCxnSpPr>
            <a:cxnSpLocks noChangeShapeType="1"/>
            <a:stCxn id="45064" idx="0"/>
            <a:endCxn id="45062" idx="5"/>
          </p:cNvCxnSpPr>
          <p:nvPr/>
        </p:nvCxnSpPr>
        <p:spPr bwMode="auto">
          <a:xfrm flipH="1" flipV="1">
            <a:off x="2687638" y="3297238"/>
            <a:ext cx="55562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5066" name="Oval 11"/>
          <p:cNvSpPr>
            <a:spLocks noChangeArrowheads="1"/>
          </p:cNvSpPr>
          <p:nvPr/>
        </p:nvSpPr>
        <p:spPr bwMode="auto">
          <a:xfrm>
            <a:off x="1828800" y="35052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6</a:t>
            </a:r>
          </a:p>
        </p:txBody>
      </p:sp>
      <p:cxnSp>
        <p:nvCxnSpPr>
          <p:cNvPr id="45067" name="AutoShape 12"/>
          <p:cNvCxnSpPr>
            <a:cxnSpLocks noChangeShapeType="1"/>
            <a:stCxn id="45069" idx="0"/>
            <a:endCxn id="45066" idx="3"/>
          </p:cNvCxnSpPr>
          <p:nvPr/>
        </p:nvCxnSpPr>
        <p:spPr bwMode="auto">
          <a:xfrm flipV="1">
            <a:off x="1562100" y="3830638"/>
            <a:ext cx="322263" cy="3603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5068" name="AutoShape 13"/>
          <p:cNvCxnSpPr>
            <a:cxnSpLocks noChangeShapeType="1"/>
            <a:stCxn id="45074" idx="0"/>
            <a:endCxn id="45066" idx="5"/>
          </p:cNvCxnSpPr>
          <p:nvPr/>
        </p:nvCxnSpPr>
        <p:spPr bwMode="auto">
          <a:xfrm flipH="1" flipV="1">
            <a:off x="2154238" y="3830638"/>
            <a:ext cx="246062" cy="3603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5069" name="Oval 14"/>
          <p:cNvSpPr>
            <a:spLocks noChangeArrowheads="1"/>
          </p:cNvSpPr>
          <p:nvPr/>
        </p:nvSpPr>
        <p:spPr bwMode="auto">
          <a:xfrm>
            <a:off x="1371600" y="41910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4</a:t>
            </a:r>
          </a:p>
        </p:txBody>
      </p:sp>
      <p:sp>
        <p:nvSpPr>
          <p:cNvPr id="45070" name="AutoShape 15"/>
          <p:cNvSpPr>
            <a:spLocks noChangeArrowheads="1"/>
          </p:cNvSpPr>
          <p:nvPr/>
        </p:nvSpPr>
        <p:spPr bwMode="auto">
          <a:xfrm>
            <a:off x="1219200" y="47244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45071" name="AutoShape 16"/>
          <p:cNvCxnSpPr>
            <a:cxnSpLocks noChangeShapeType="1"/>
            <a:stCxn id="45070" idx="0"/>
            <a:endCxn id="45069" idx="3"/>
          </p:cNvCxnSpPr>
          <p:nvPr/>
        </p:nvCxnSpPr>
        <p:spPr bwMode="auto">
          <a:xfrm flipV="1">
            <a:off x="1371600" y="4516438"/>
            <a:ext cx="55563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5072" name="AutoShape 17"/>
          <p:cNvSpPr>
            <a:spLocks noChangeArrowheads="1"/>
          </p:cNvSpPr>
          <p:nvPr/>
        </p:nvSpPr>
        <p:spPr bwMode="auto">
          <a:xfrm>
            <a:off x="1600200" y="47244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45073" name="AutoShape 18"/>
          <p:cNvCxnSpPr>
            <a:cxnSpLocks noChangeShapeType="1"/>
            <a:stCxn id="45072" idx="0"/>
            <a:endCxn id="45069" idx="5"/>
          </p:cNvCxnSpPr>
          <p:nvPr/>
        </p:nvCxnSpPr>
        <p:spPr bwMode="auto">
          <a:xfrm flipH="1" flipV="1">
            <a:off x="1697038" y="4516438"/>
            <a:ext cx="55562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5074" name="Oval 19"/>
          <p:cNvSpPr>
            <a:spLocks noChangeArrowheads="1"/>
          </p:cNvSpPr>
          <p:nvPr/>
        </p:nvSpPr>
        <p:spPr bwMode="auto">
          <a:xfrm>
            <a:off x="2209800" y="41910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7</a:t>
            </a:r>
          </a:p>
        </p:txBody>
      </p:sp>
      <p:sp>
        <p:nvSpPr>
          <p:cNvPr id="45075" name="AutoShape 20"/>
          <p:cNvSpPr>
            <a:spLocks noChangeArrowheads="1"/>
          </p:cNvSpPr>
          <p:nvPr/>
        </p:nvSpPr>
        <p:spPr bwMode="auto">
          <a:xfrm>
            <a:off x="2057400" y="47244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45076" name="AutoShape 21"/>
          <p:cNvCxnSpPr>
            <a:cxnSpLocks noChangeShapeType="1"/>
            <a:stCxn id="45075" idx="0"/>
            <a:endCxn id="45074" idx="3"/>
          </p:cNvCxnSpPr>
          <p:nvPr/>
        </p:nvCxnSpPr>
        <p:spPr bwMode="auto">
          <a:xfrm flipV="1">
            <a:off x="2209800" y="4516438"/>
            <a:ext cx="55563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5077" name="AutoShape 22"/>
          <p:cNvSpPr>
            <a:spLocks noChangeArrowheads="1"/>
          </p:cNvSpPr>
          <p:nvPr/>
        </p:nvSpPr>
        <p:spPr bwMode="auto">
          <a:xfrm>
            <a:off x="2438400" y="47244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45078" name="AutoShape 23"/>
          <p:cNvCxnSpPr>
            <a:cxnSpLocks noChangeShapeType="1"/>
            <a:stCxn id="45077" idx="0"/>
            <a:endCxn id="45074" idx="5"/>
          </p:cNvCxnSpPr>
          <p:nvPr/>
        </p:nvCxnSpPr>
        <p:spPr bwMode="auto">
          <a:xfrm flipH="1" flipV="1">
            <a:off x="2535238" y="4516438"/>
            <a:ext cx="55562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5079" name="Oval 24"/>
          <p:cNvSpPr>
            <a:spLocks noChangeArrowheads="1"/>
          </p:cNvSpPr>
          <p:nvPr/>
        </p:nvSpPr>
        <p:spPr bwMode="auto">
          <a:xfrm>
            <a:off x="5334000" y="22860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17</a:t>
            </a:r>
          </a:p>
        </p:txBody>
      </p:sp>
      <p:sp>
        <p:nvSpPr>
          <p:cNvPr id="45080" name="Oval 26"/>
          <p:cNvSpPr>
            <a:spLocks noChangeArrowheads="1"/>
          </p:cNvSpPr>
          <p:nvPr/>
        </p:nvSpPr>
        <p:spPr bwMode="auto">
          <a:xfrm>
            <a:off x="4419600" y="16764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14</a:t>
            </a:r>
          </a:p>
        </p:txBody>
      </p:sp>
      <p:cxnSp>
        <p:nvCxnSpPr>
          <p:cNvPr id="45081" name="AutoShape 27"/>
          <p:cNvCxnSpPr>
            <a:cxnSpLocks noChangeShapeType="1"/>
            <a:stCxn id="45100" idx="1"/>
            <a:endCxn id="45060" idx="5"/>
          </p:cNvCxnSpPr>
          <p:nvPr/>
        </p:nvCxnSpPr>
        <p:spPr bwMode="auto">
          <a:xfrm flipH="1" flipV="1">
            <a:off x="3449638" y="2611438"/>
            <a:ext cx="263525" cy="415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5082" name="AutoShape 28"/>
          <p:cNvCxnSpPr>
            <a:cxnSpLocks noChangeShapeType="1"/>
            <a:stCxn id="45090" idx="7"/>
            <a:endCxn id="45079" idx="3"/>
          </p:cNvCxnSpPr>
          <p:nvPr/>
        </p:nvCxnSpPr>
        <p:spPr bwMode="auto">
          <a:xfrm flipV="1">
            <a:off x="5202238" y="2611438"/>
            <a:ext cx="187325" cy="415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5083" name="Oval 29"/>
          <p:cNvSpPr>
            <a:spLocks noChangeArrowheads="1"/>
          </p:cNvSpPr>
          <p:nvPr/>
        </p:nvSpPr>
        <p:spPr bwMode="auto">
          <a:xfrm>
            <a:off x="4038600" y="36576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13</a:t>
            </a:r>
          </a:p>
        </p:txBody>
      </p:sp>
      <p:cxnSp>
        <p:nvCxnSpPr>
          <p:cNvPr id="45084" name="AutoShape 30"/>
          <p:cNvCxnSpPr>
            <a:cxnSpLocks noChangeShapeType="1"/>
            <a:stCxn id="45085" idx="1"/>
            <a:endCxn id="45079" idx="5"/>
          </p:cNvCxnSpPr>
          <p:nvPr/>
        </p:nvCxnSpPr>
        <p:spPr bwMode="auto">
          <a:xfrm flipH="1" flipV="1">
            <a:off x="5659438" y="2611438"/>
            <a:ext cx="187325" cy="415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5085" name="Oval 31"/>
          <p:cNvSpPr>
            <a:spLocks noChangeArrowheads="1"/>
          </p:cNvSpPr>
          <p:nvPr/>
        </p:nvSpPr>
        <p:spPr bwMode="auto">
          <a:xfrm>
            <a:off x="5791200" y="29718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21</a:t>
            </a:r>
          </a:p>
        </p:txBody>
      </p:sp>
      <p:sp>
        <p:nvSpPr>
          <p:cNvPr id="45086" name="AutoShape 32"/>
          <p:cNvSpPr>
            <a:spLocks noChangeArrowheads="1"/>
          </p:cNvSpPr>
          <p:nvPr/>
        </p:nvSpPr>
        <p:spPr bwMode="auto">
          <a:xfrm>
            <a:off x="5638800" y="35052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45087" name="AutoShape 33"/>
          <p:cNvCxnSpPr>
            <a:cxnSpLocks noChangeShapeType="1"/>
            <a:stCxn id="45086" idx="0"/>
            <a:endCxn id="45085" idx="3"/>
          </p:cNvCxnSpPr>
          <p:nvPr/>
        </p:nvCxnSpPr>
        <p:spPr bwMode="auto">
          <a:xfrm flipV="1">
            <a:off x="5791200" y="3297238"/>
            <a:ext cx="55563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5088" name="AutoShape 34"/>
          <p:cNvSpPr>
            <a:spLocks noChangeArrowheads="1"/>
          </p:cNvSpPr>
          <p:nvPr/>
        </p:nvSpPr>
        <p:spPr bwMode="auto">
          <a:xfrm>
            <a:off x="6019800" y="35052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45089" name="AutoShape 35"/>
          <p:cNvCxnSpPr>
            <a:cxnSpLocks noChangeShapeType="1"/>
            <a:stCxn id="45088" idx="0"/>
            <a:endCxn id="45085" idx="5"/>
          </p:cNvCxnSpPr>
          <p:nvPr/>
        </p:nvCxnSpPr>
        <p:spPr bwMode="auto">
          <a:xfrm flipH="1" flipV="1">
            <a:off x="6116638" y="3297238"/>
            <a:ext cx="55562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5090" name="Oval 37"/>
          <p:cNvSpPr>
            <a:spLocks noChangeArrowheads="1"/>
          </p:cNvSpPr>
          <p:nvPr/>
        </p:nvSpPr>
        <p:spPr bwMode="auto">
          <a:xfrm>
            <a:off x="4876800" y="29718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15</a:t>
            </a:r>
          </a:p>
        </p:txBody>
      </p:sp>
      <p:sp>
        <p:nvSpPr>
          <p:cNvPr id="45091" name="AutoShape 38"/>
          <p:cNvSpPr>
            <a:spLocks noChangeArrowheads="1"/>
          </p:cNvSpPr>
          <p:nvPr/>
        </p:nvSpPr>
        <p:spPr bwMode="auto">
          <a:xfrm>
            <a:off x="4724400" y="35052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45092" name="AutoShape 39"/>
          <p:cNvCxnSpPr>
            <a:cxnSpLocks noChangeShapeType="1"/>
            <a:stCxn id="45091" idx="0"/>
            <a:endCxn id="45090" idx="3"/>
          </p:cNvCxnSpPr>
          <p:nvPr/>
        </p:nvCxnSpPr>
        <p:spPr bwMode="auto">
          <a:xfrm flipV="1">
            <a:off x="4876800" y="3297238"/>
            <a:ext cx="55563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5093" name="AutoShape 40"/>
          <p:cNvSpPr>
            <a:spLocks noChangeArrowheads="1"/>
          </p:cNvSpPr>
          <p:nvPr/>
        </p:nvSpPr>
        <p:spPr bwMode="auto">
          <a:xfrm>
            <a:off x="5105400" y="35052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45094" name="AutoShape 41"/>
          <p:cNvCxnSpPr>
            <a:cxnSpLocks noChangeShapeType="1"/>
            <a:stCxn id="45093" idx="0"/>
            <a:endCxn id="45090" idx="5"/>
          </p:cNvCxnSpPr>
          <p:nvPr/>
        </p:nvCxnSpPr>
        <p:spPr bwMode="auto">
          <a:xfrm flipH="1" flipV="1">
            <a:off x="5202238" y="3297238"/>
            <a:ext cx="55562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5095" name="AutoShape 43"/>
          <p:cNvSpPr>
            <a:spLocks noChangeArrowheads="1"/>
          </p:cNvSpPr>
          <p:nvPr/>
        </p:nvSpPr>
        <p:spPr bwMode="auto">
          <a:xfrm>
            <a:off x="3886200" y="41910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45096" name="AutoShape 44"/>
          <p:cNvCxnSpPr>
            <a:cxnSpLocks noChangeShapeType="1"/>
            <a:stCxn id="45095" idx="0"/>
            <a:endCxn id="45083" idx="3"/>
          </p:cNvCxnSpPr>
          <p:nvPr/>
        </p:nvCxnSpPr>
        <p:spPr bwMode="auto">
          <a:xfrm flipV="1">
            <a:off x="4038600" y="3983038"/>
            <a:ext cx="55563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5097" name="AutoShape 45"/>
          <p:cNvSpPr>
            <a:spLocks noChangeArrowheads="1"/>
          </p:cNvSpPr>
          <p:nvPr/>
        </p:nvSpPr>
        <p:spPr bwMode="auto">
          <a:xfrm>
            <a:off x="4267200" y="41910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45098" name="AutoShape 46"/>
          <p:cNvCxnSpPr>
            <a:cxnSpLocks noChangeShapeType="1"/>
            <a:stCxn id="45097" idx="0"/>
            <a:endCxn id="45083" idx="5"/>
          </p:cNvCxnSpPr>
          <p:nvPr/>
        </p:nvCxnSpPr>
        <p:spPr bwMode="auto">
          <a:xfrm flipH="1" flipV="1">
            <a:off x="4364038" y="3983038"/>
            <a:ext cx="55562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5099" name="AutoShape 47"/>
          <p:cNvCxnSpPr>
            <a:cxnSpLocks noChangeShapeType="1"/>
            <a:stCxn id="45083" idx="1"/>
            <a:endCxn id="45100" idx="5"/>
          </p:cNvCxnSpPr>
          <p:nvPr/>
        </p:nvCxnSpPr>
        <p:spPr bwMode="auto">
          <a:xfrm flipH="1" flipV="1">
            <a:off x="3983038" y="3297238"/>
            <a:ext cx="111125" cy="415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5100" name="Oval 48"/>
          <p:cNvSpPr>
            <a:spLocks noChangeArrowheads="1"/>
          </p:cNvSpPr>
          <p:nvPr/>
        </p:nvSpPr>
        <p:spPr bwMode="auto">
          <a:xfrm>
            <a:off x="3657600" y="29718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12</a:t>
            </a:r>
          </a:p>
        </p:txBody>
      </p:sp>
      <p:sp>
        <p:nvSpPr>
          <p:cNvPr id="45101" name="AutoShape 49"/>
          <p:cNvSpPr>
            <a:spLocks noChangeArrowheads="1"/>
          </p:cNvSpPr>
          <p:nvPr/>
        </p:nvSpPr>
        <p:spPr bwMode="auto">
          <a:xfrm>
            <a:off x="3505200" y="35052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45102" name="AutoShape 50"/>
          <p:cNvCxnSpPr>
            <a:cxnSpLocks noChangeShapeType="1"/>
            <a:stCxn id="45101" idx="0"/>
            <a:endCxn id="45100" idx="3"/>
          </p:cNvCxnSpPr>
          <p:nvPr/>
        </p:nvCxnSpPr>
        <p:spPr bwMode="auto">
          <a:xfrm flipV="1">
            <a:off x="3657600" y="3297238"/>
            <a:ext cx="55563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5103" name="AutoShape 51"/>
          <p:cNvCxnSpPr>
            <a:cxnSpLocks noChangeShapeType="1"/>
            <a:stCxn id="45079" idx="1"/>
            <a:endCxn id="45080" idx="5"/>
          </p:cNvCxnSpPr>
          <p:nvPr/>
        </p:nvCxnSpPr>
        <p:spPr bwMode="auto">
          <a:xfrm flipH="1" flipV="1">
            <a:off x="4745038" y="2001838"/>
            <a:ext cx="644525" cy="339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5104" name="AutoShape 52"/>
          <p:cNvCxnSpPr>
            <a:cxnSpLocks noChangeShapeType="1"/>
            <a:stCxn id="45060" idx="7"/>
            <a:endCxn id="45080" idx="3"/>
          </p:cNvCxnSpPr>
          <p:nvPr/>
        </p:nvCxnSpPr>
        <p:spPr bwMode="auto">
          <a:xfrm flipV="1">
            <a:off x="3449638" y="2001838"/>
            <a:ext cx="1025525" cy="339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 useBgFill="1">
        <p:nvSpPr>
          <p:cNvPr id="49" name="48 - Ορθογώνιο"/>
          <p:cNvSpPr/>
          <p:nvPr/>
        </p:nvSpPr>
        <p:spPr bwMode="auto">
          <a:xfrm>
            <a:off x="0" y="6096000"/>
            <a:ext cx="9144000" cy="228600"/>
          </a:xfrm>
          <a:prstGeom prst="rect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484187"/>
          </a:xfrm>
        </p:spPr>
        <p:txBody>
          <a:bodyPr/>
          <a:lstStyle/>
          <a:p>
            <a:pPr eaLnBrk="1" hangingPunct="1"/>
            <a:r>
              <a:rPr lang="el-GR" sz="3000" smtClean="0">
                <a:latin typeface="Times New Roman" pitchFamily="18" charset="0"/>
                <a:cs typeface="Times New Roman" pitchFamily="18" charset="0"/>
              </a:rPr>
              <a:t>Διαμέριση</a:t>
            </a:r>
            <a:endParaRPr lang="en-US" sz="30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131" name="Text Box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7112000"/>
            <a:ext cx="91440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TexPoint fonts used in EMF. </a:t>
            </a:r>
          </a:p>
          <a:p>
            <a:pPr algn="ctr"/>
            <a:r>
              <a:rPr lang="en-US"/>
              <a:t>Read the TexPoint manual before you delete this box.: </a:t>
            </a:r>
            <a:r>
              <a:rPr lang="en-US">
                <a:latin typeface="cmmi10" pitchFamily="34" charset="0"/>
              </a:rPr>
              <a:t>A</a:t>
            </a:r>
            <a:r>
              <a:rPr lang="en-US">
                <a:latin typeface="cmr10" pitchFamily="34" charset="0"/>
              </a:rPr>
              <a:t>A</a:t>
            </a:r>
            <a:r>
              <a:rPr lang="en-US">
                <a:latin typeface="cmsy10orig" pitchFamily="34" charset="0"/>
              </a:rPr>
              <a:t>A</a:t>
            </a:r>
            <a:r>
              <a:rPr lang="en-US">
                <a:latin typeface="cmmi7" pitchFamily="34" charset="0"/>
              </a:rPr>
              <a:t>A</a:t>
            </a:r>
            <a:r>
              <a:rPr lang="en-US">
                <a:latin typeface="cmex10" pitchFamily="34" charset="0"/>
              </a:rPr>
              <a:t>A</a:t>
            </a:r>
          </a:p>
        </p:txBody>
      </p:sp>
      <p:sp>
        <p:nvSpPr>
          <p:cNvPr id="48132" name="Oval 4"/>
          <p:cNvSpPr>
            <a:spLocks noChangeArrowheads="1"/>
          </p:cNvSpPr>
          <p:nvPr/>
        </p:nvSpPr>
        <p:spPr bwMode="auto">
          <a:xfrm>
            <a:off x="3124200" y="26670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14</a:t>
            </a:r>
          </a:p>
        </p:txBody>
      </p:sp>
      <p:cxnSp>
        <p:nvCxnSpPr>
          <p:cNvPr id="48133" name="AutoShape 5"/>
          <p:cNvCxnSpPr>
            <a:cxnSpLocks noChangeShapeType="1"/>
            <a:stCxn id="48134" idx="7"/>
            <a:endCxn id="48132" idx="3"/>
          </p:cNvCxnSpPr>
          <p:nvPr/>
        </p:nvCxnSpPr>
        <p:spPr bwMode="auto">
          <a:xfrm flipV="1">
            <a:off x="2687638" y="2992438"/>
            <a:ext cx="492125" cy="415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8134" name="Oval 6"/>
          <p:cNvSpPr>
            <a:spLocks noChangeArrowheads="1"/>
          </p:cNvSpPr>
          <p:nvPr/>
        </p:nvSpPr>
        <p:spPr bwMode="auto">
          <a:xfrm>
            <a:off x="2362200" y="33528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8</a:t>
            </a:r>
          </a:p>
        </p:txBody>
      </p:sp>
      <p:cxnSp>
        <p:nvCxnSpPr>
          <p:cNvPr id="48135" name="AutoShape 7"/>
          <p:cNvCxnSpPr>
            <a:cxnSpLocks noChangeShapeType="1"/>
            <a:stCxn id="48138" idx="7"/>
            <a:endCxn id="48134" idx="3"/>
          </p:cNvCxnSpPr>
          <p:nvPr/>
        </p:nvCxnSpPr>
        <p:spPr bwMode="auto">
          <a:xfrm flipV="1">
            <a:off x="2078038" y="3678238"/>
            <a:ext cx="339725" cy="415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8136" name="AutoShape 8"/>
          <p:cNvSpPr>
            <a:spLocks noChangeArrowheads="1"/>
          </p:cNvSpPr>
          <p:nvPr/>
        </p:nvSpPr>
        <p:spPr bwMode="auto">
          <a:xfrm>
            <a:off x="2590800" y="38862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48137" name="AutoShape 9"/>
          <p:cNvCxnSpPr>
            <a:cxnSpLocks noChangeShapeType="1"/>
            <a:stCxn id="48136" idx="0"/>
            <a:endCxn id="48134" idx="5"/>
          </p:cNvCxnSpPr>
          <p:nvPr/>
        </p:nvCxnSpPr>
        <p:spPr bwMode="auto">
          <a:xfrm flipH="1" flipV="1">
            <a:off x="2687638" y="3678238"/>
            <a:ext cx="55562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8138" name="Oval 10"/>
          <p:cNvSpPr>
            <a:spLocks noChangeArrowheads="1"/>
          </p:cNvSpPr>
          <p:nvPr/>
        </p:nvSpPr>
        <p:spPr bwMode="auto">
          <a:xfrm>
            <a:off x="1752600" y="40386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6</a:t>
            </a:r>
          </a:p>
        </p:txBody>
      </p:sp>
      <p:cxnSp>
        <p:nvCxnSpPr>
          <p:cNvPr id="48139" name="AutoShape 11"/>
          <p:cNvCxnSpPr>
            <a:cxnSpLocks noChangeShapeType="1"/>
            <a:stCxn id="48142" idx="0"/>
            <a:endCxn id="48138" idx="5"/>
          </p:cNvCxnSpPr>
          <p:nvPr/>
        </p:nvCxnSpPr>
        <p:spPr bwMode="auto">
          <a:xfrm flipH="1" flipV="1">
            <a:off x="2078038" y="4364038"/>
            <a:ext cx="246062" cy="3603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8140" name="AutoShape 12"/>
          <p:cNvSpPr>
            <a:spLocks noChangeArrowheads="1"/>
          </p:cNvSpPr>
          <p:nvPr/>
        </p:nvSpPr>
        <p:spPr bwMode="auto">
          <a:xfrm>
            <a:off x="1600200" y="45720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48141" name="AutoShape 13"/>
          <p:cNvCxnSpPr>
            <a:cxnSpLocks noChangeShapeType="1"/>
            <a:stCxn id="48140" idx="0"/>
            <a:endCxn id="48138" idx="3"/>
          </p:cNvCxnSpPr>
          <p:nvPr/>
        </p:nvCxnSpPr>
        <p:spPr bwMode="auto">
          <a:xfrm flipV="1">
            <a:off x="1752600" y="4364038"/>
            <a:ext cx="55563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8142" name="Oval 14"/>
          <p:cNvSpPr>
            <a:spLocks noChangeArrowheads="1"/>
          </p:cNvSpPr>
          <p:nvPr/>
        </p:nvSpPr>
        <p:spPr bwMode="auto">
          <a:xfrm>
            <a:off x="2133600" y="47244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7</a:t>
            </a:r>
          </a:p>
        </p:txBody>
      </p:sp>
      <p:sp>
        <p:nvSpPr>
          <p:cNvPr id="48143" name="AutoShape 15"/>
          <p:cNvSpPr>
            <a:spLocks noChangeArrowheads="1"/>
          </p:cNvSpPr>
          <p:nvPr/>
        </p:nvSpPr>
        <p:spPr bwMode="auto">
          <a:xfrm>
            <a:off x="1981200" y="52578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48144" name="AutoShape 16"/>
          <p:cNvCxnSpPr>
            <a:cxnSpLocks noChangeShapeType="1"/>
            <a:stCxn id="48143" idx="0"/>
            <a:endCxn id="48142" idx="3"/>
          </p:cNvCxnSpPr>
          <p:nvPr/>
        </p:nvCxnSpPr>
        <p:spPr bwMode="auto">
          <a:xfrm flipV="1">
            <a:off x="2133600" y="5049838"/>
            <a:ext cx="55563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8145" name="AutoShape 17"/>
          <p:cNvSpPr>
            <a:spLocks noChangeArrowheads="1"/>
          </p:cNvSpPr>
          <p:nvPr/>
        </p:nvSpPr>
        <p:spPr bwMode="auto">
          <a:xfrm>
            <a:off x="2362200" y="52578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48146" name="AutoShape 18"/>
          <p:cNvCxnSpPr>
            <a:cxnSpLocks noChangeShapeType="1"/>
            <a:stCxn id="48145" idx="0"/>
            <a:endCxn id="48142" idx="5"/>
          </p:cNvCxnSpPr>
          <p:nvPr/>
        </p:nvCxnSpPr>
        <p:spPr bwMode="auto">
          <a:xfrm flipH="1" flipV="1">
            <a:off x="2459038" y="5049838"/>
            <a:ext cx="55562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8147" name="Oval 19"/>
          <p:cNvSpPr>
            <a:spLocks noChangeArrowheads="1"/>
          </p:cNvSpPr>
          <p:nvPr/>
        </p:nvSpPr>
        <p:spPr bwMode="auto">
          <a:xfrm>
            <a:off x="6075363" y="26670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27</a:t>
            </a:r>
          </a:p>
        </p:txBody>
      </p:sp>
      <p:cxnSp>
        <p:nvCxnSpPr>
          <p:cNvPr id="48148" name="AutoShape 20"/>
          <p:cNvCxnSpPr>
            <a:cxnSpLocks noChangeShapeType="1"/>
            <a:stCxn id="48162" idx="1"/>
            <a:endCxn id="48132" idx="5"/>
          </p:cNvCxnSpPr>
          <p:nvPr/>
        </p:nvCxnSpPr>
        <p:spPr bwMode="auto">
          <a:xfrm flipH="1" flipV="1">
            <a:off x="3449638" y="2992438"/>
            <a:ext cx="263525" cy="415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8149" name="Oval 21"/>
          <p:cNvSpPr>
            <a:spLocks noChangeArrowheads="1"/>
          </p:cNvSpPr>
          <p:nvPr/>
        </p:nvSpPr>
        <p:spPr bwMode="auto">
          <a:xfrm>
            <a:off x="4038600" y="4038600"/>
            <a:ext cx="381000" cy="381000"/>
          </a:xfrm>
          <a:prstGeom prst="ellipse">
            <a:avLst/>
          </a:prstGeom>
          <a:solidFill>
            <a:srgbClr val="FFB547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19</a:t>
            </a:r>
          </a:p>
        </p:txBody>
      </p:sp>
      <p:cxnSp>
        <p:nvCxnSpPr>
          <p:cNvPr id="48150" name="AutoShape 22"/>
          <p:cNvCxnSpPr>
            <a:cxnSpLocks noChangeShapeType="1"/>
            <a:stCxn id="48151" idx="1"/>
            <a:endCxn id="48147" idx="5"/>
          </p:cNvCxnSpPr>
          <p:nvPr/>
        </p:nvCxnSpPr>
        <p:spPr bwMode="auto">
          <a:xfrm flipH="1" flipV="1">
            <a:off x="6400800" y="2992438"/>
            <a:ext cx="339725" cy="415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8151" name="Oval 23"/>
          <p:cNvSpPr>
            <a:spLocks noChangeArrowheads="1"/>
          </p:cNvSpPr>
          <p:nvPr/>
        </p:nvSpPr>
        <p:spPr bwMode="auto">
          <a:xfrm>
            <a:off x="6684963" y="33528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32</a:t>
            </a:r>
          </a:p>
        </p:txBody>
      </p:sp>
      <p:sp>
        <p:nvSpPr>
          <p:cNvPr id="48152" name="AutoShape 24"/>
          <p:cNvSpPr>
            <a:spLocks noChangeArrowheads="1"/>
          </p:cNvSpPr>
          <p:nvPr/>
        </p:nvSpPr>
        <p:spPr bwMode="auto">
          <a:xfrm>
            <a:off x="6532563" y="38862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48153" name="AutoShape 25"/>
          <p:cNvCxnSpPr>
            <a:cxnSpLocks noChangeShapeType="1"/>
            <a:stCxn id="48152" idx="0"/>
            <a:endCxn id="48151" idx="3"/>
          </p:cNvCxnSpPr>
          <p:nvPr/>
        </p:nvCxnSpPr>
        <p:spPr bwMode="auto">
          <a:xfrm flipV="1">
            <a:off x="6684963" y="3678238"/>
            <a:ext cx="55562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8154" name="AutoShape 26"/>
          <p:cNvSpPr>
            <a:spLocks noChangeArrowheads="1"/>
          </p:cNvSpPr>
          <p:nvPr/>
        </p:nvSpPr>
        <p:spPr bwMode="auto">
          <a:xfrm>
            <a:off x="6913563" y="38862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48155" name="AutoShape 27"/>
          <p:cNvCxnSpPr>
            <a:cxnSpLocks noChangeShapeType="1"/>
            <a:stCxn id="48154" idx="0"/>
            <a:endCxn id="48151" idx="5"/>
          </p:cNvCxnSpPr>
          <p:nvPr/>
        </p:nvCxnSpPr>
        <p:spPr bwMode="auto">
          <a:xfrm flipH="1" flipV="1">
            <a:off x="7010400" y="3678238"/>
            <a:ext cx="55563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8156" name="Oval 28"/>
          <p:cNvSpPr>
            <a:spLocks noChangeArrowheads="1"/>
          </p:cNvSpPr>
          <p:nvPr/>
        </p:nvSpPr>
        <p:spPr bwMode="auto">
          <a:xfrm>
            <a:off x="4495800" y="19812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21</a:t>
            </a:r>
          </a:p>
        </p:txBody>
      </p:sp>
      <p:cxnSp>
        <p:nvCxnSpPr>
          <p:cNvPr id="48157" name="AutoShape 29"/>
          <p:cNvCxnSpPr>
            <a:cxnSpLocks noChangeShapeType="1"/>
            <a:stCxn id="48165" idx="7"/>
            <a:endCxn id="48147" idx="3"/>
          </p:cNvCxnSpPr>
          <p:nvPr/>
        </p:nvCxnSpPr>
        <p:spPr bwMode="auto">
          <a:xfrm flipV="1">
            <a:off x="5562600" y="2992438"/>
            <a:ext cx="568325" cy="415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8158" name="AutoShape 30"/>
          <p:cNvSpPr>
            <a:spLocks noChangeArrowheads="1"/>
          </p:cNvSpPr>
          <p:nvPr/>
        </p:nvSpPr>
        <p:spPr bwMode="auto">
          <a:xfrm>
            <a:off x="3886200" y="45720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48159" name="AutoShape 31"/>
          <p:cNvCxnSpPr>
            <a:cxnSpLocks noChangeShapeType="1"/>
            <a:stCxn id="48158" idx="0"/>
            <a:endCxn id="48149" idx="3"/>
          </p:cNvCxnSpPr>
          <p:nvPr/>
        </p:nvCxnSpPr>
        <p:spPr bwMode="auto">
          <a:xfrm flipV="1">
            <a:off x="4038600" y="4364038"/>
            <a:ext cx="55563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8160" name="AutoShape 32"/>
          <p:cNvSpPr>
            <a:spLocks noChangeArrowheads="1"/>
          </p:cNvSpPr>
          <p:nvPr/>
        </p:nvSpPr>
        <p:spPr bwMode="auto">
          <a:xfrm>
            <a:off x="4267200" y="45720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48161" name="AutoShape 33"/>
          <p:cNvCxnSpPr>
            <a:cxnSpLocks noChangeShapeType="1"/>
            <a:stCxn id="48149" idx="1"/>
            <a:endCxn id="48162" idx="5"/>
          </p:cNvCxnSpPr>
          <p:nvPr/>
        </p:nvCxnSpPr>
        <p:spPr bwMode="auto">
          <a:xfrm flipH="1" flipV="1">
            <a:off x="3983038" y="3678238"/>
            <a:ext cx="111125" cy="415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8162" name="Oval 34"/>
          <p:cNvSpPr>
            <a:spLocks noChangeArrowheads="1"/>
          </p:cNvSpPr>
          <p:nvPr/>
        </p:nvSpPr>
        <p:spPr bwMode="auto">
          <a:xfrm>
            <a:off x="3657600" y="33528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16</a:t>
            </a:r>
          </a:p>
        </p:txBody>
      </p:sp>
      <p:sp>
        <p:nvSpPr>
          <p:cNvPr id="48163" name="AutoShape 35"/>
          <p:cNvSpPr>
            <a:spLocks noChangeArrowheads="1"/>
          </p:cNvSpPr>
          <p:nvPr/>
        </p:nvSpPr>
        <p:spPr bwMode="auto">
          <a:xfrm>
            <a:off x="3505200" y="38862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48164" name="AutoShape 36"/>
          <p:cNvCxnSpPr>
            <a:cxnSpLocks noChangeShapeType="1"/>
            <a:stCxn id="48163" idx="0"/>
            <a:endCxn id="48162" idx="3"/>
          </p:cNvCxnSpPr>
          <p:nvPr/>
        </p:nvCxnSpPr>
        <p:spPr bwMode="auto">
          <a:xfrm flipV="1">
            <a:off x="3657600" y="3678238"/>
            <a:ext cx="55563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8165" name="Oval 37"/>
          <p:cNvSpPr>
            <a:spLocks noChangeArrowheads="1"/>
          </p:cNvSpPr>
          <p:nvPr/>
        </p:nvSpPr>
        <p:spPr bwMode="auto">
          <a:xfrm>
            <a:off x="5237163" y="33528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25</a:t>
            </a:r>
          </a:p>
        </p:txBody>
      </p:sp>
      <p:sp>
        <p:nvSpPr>
          <p:cNvPr id="48166" name="AutoShape 38"/>
          <p:cNvSpPr>
            <a:spLocks noChangeArrowheads="1"/>
          </p:cNvSpPr>
          <p:nvPr/>
        </p:nvSpPr>
        <p:spPr bwMode="auto">
          <a:xfrm>
            <a:off x="5084763" y="38862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48167" name="AutoShape 39"/>
          <p:cNvCxnSpPr>
            <a:cxnSpLocks noChangeShapeType="1"/>
            <a:stCxn id="48166" idx="0"/>
            <a:endCxn id="48165" idx="3"/>
          </p:cNvCxnSpPr>
          <p:nvPr/>
        </p:nvCxnSpPr>
        <p:spPr bwMode="auto">
          <a:xfrm flipV="1">
            <a:off x="5237163" y="3678238"/>
            <a:ext cx="55562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8168" name="AutoShape 40"/>
          <p:cNvCxnSpPr>
            <a:cxnSpLocks noChangeShapeType="1"/>
            <a:stCxn id="48170" idx="0"/>
            <a:endCxn id="48165" idx="5"/>
          </p:cNvCxnSpPr>
          <p:nvPr/>
        </p:nvCxnSpPr>
        <p:spPr bwMode="auto">
          <a:xfrm flipH="1" flipV="1">
            <a:off x="5562600" y="3678238"/>
            <a:ext cx="169863" cy="3603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8169" name="AutoShape 41"/>
          <p:cNvCxnSpPr>
            <a:cxnSpLocks noChangeShapeType="1"/>
            <a:stCxn id="48132" idx="7"/>
            <a:endCxn id="48156" idx="3"/>
          </p:cNvCxnSpPr>
          <p:nvPr/>
        </p:nvCxnSpPr>
        <p:spPr bwMode="auto">
          <a:xfrm flipV="1">
            <a:off x="3449638" y="2306638"/>
            <a:ext cx="1101725" cy="415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8170" name="Oval 42"/>
          <p:cNvSpPr>
            <a:spLocks noChangeArrowheads="1"/>
          </p:cNvSpPr>
          <p:nvPr/>
        </p:nvSpPr>
        <p:spPr bwMode="auto">
          <a:xfrm>
            <a:off x="5541963" y="4038600"/>
            <a:ext cx="381000" cy="381000"/>
          </a:xfrm>
          <a:prstGeom prst="ellipse">
            <a:avLst/>
          </a:prstGeom>
          <a:solidFill>
            <a:schemeClr val="bg1">
              <a:alpha val="59999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26</a:t>
            </a:r>
          </a:p>
        </p:txBody>
      </p:sp>
      <p:sp>
        <p:nvSpPr>
          <p:cNvPr id="48171" name="AutoShape 43"/>
          <p:cNvSpPr>
            <a:spLocks noChangeArrowheads="1"/>
          </p:cNvSpPr>
          <p:nvPr/>
        </p:nvSpPr>
        <p:spPr bwMode="auto">
          <a:xfrm>
            <a:off x="5389563" y="45720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48172" name="AutoShape 44"/>
          <p:cNvCxnSpPr>
            <a:cxnSpLocks noChangeShapeType="1"/>
            <a:stCxn id="48171" idx="0"/>
            <a:endCxn id="48170" idx="3"/>
          </p:cNvCxnSpPr>
          <p:nvPr/>
        </p:nvCxnSpPr>
        <p:spPr bwMode="auto">
          <a:xfrm flipV="1">
            <a:off x="5541963" y="4364038"/>
            <a:ext cx="55562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8173" name="AutoShape 45"/>
          <p:cNvSpPr>
            <a:spLocks noChangeArrowheads="1"/>
          </p:cNvSpPr>
          <p:nvPr/>
        </p:nvSpPr>
        <p:spPr bwMode="auto">
          <a:xfrm>
            <a:off x="5770563" y="45720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48174" name="AutoShape 46"/>
          <p:cNvCxnSpPr>
            <a:cxnSpLocks noChangeShapeType="1"/>
            <a:stCxn id="48173" idx="0"/>
            <a:endCxn id="48170" idx="5"/>
          </p:cNvCxnSpPr>
          <p:nvPr/>
        </p:nvCxnSpPr>
        <p:spPr bwMode="auto">
          <a:xfrm flipH="1" flipV="1">
            <a:off x="5867400" y="4364038"/>
            <a:ext cx="55563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8175" name="AutoShape 47"/>
          <p:cNvCxnSpPr>
            <a:cxnSpLocks noChangeShapeType="1"/>
            <a:stCxn id="48147" idx="1"/>
            <a:endCxn id="48156" idx="5"/>
          </p:cNvCxnSpPr>
          <p:nvPr/>
        </p:nvCxnSpPr>
        <p:spPr bwMode="auto">
          <a:xfrm flipH="1" flipV="1">
            <a:off x="4821238" y="2306638"/>
            <a:ext cx="1309687" cy="415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8176" name="AutoShape 48"/>
          <p:cNvCxnSpPr>
            <a:cxnSpLocks noChangeShapeType="1"/>
            <a:stCxn id="48160" idx="0"/>
            <a:endCxn id="48149" idx="5"/>
          </p:cNvCxnSpPr>
          <p:nvPr/>
        </p:nvCxnSpPr>
        <p:spPr bwMode="auto">
          <a:xfrm flipH="1" flipV="1">
            <a:off x="4364038" y="4364038"/>
            <a:ext cx="55562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 useBgFill="1">
        <p:nvSpPr>
          <p:cNvPr id="49" name="48 - Ορθογώνιο"/>
          <p:cNvSpPr/>
          <p:nvPr/>
        </p:nvSpPr>
        <p:spPr bwMode="auto">
          <a:xfrm>
            <a:off x="0" y="6096000"/>
            <a:ext cx="9144000" cy="228600"/>
          </a:xfrm>
          <a:prstGeom prst="rect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1" name="Text Box 5"/>
          <p:cNvSpPr txBox="1">
            <a:spLocks noChangeArrowheads="1"/>
          </p:cNvSpPr>
          <p:nvPr/>
        </p:nvSpPr>
        <p:spPr bwMode="auto">
          <a:xfrm>
            <a:off x="304800" y="1371600"/>
            <a:ext cx="6196013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/>
              <a:t>Η μεταφορά του κόμβου γίνεται με τη χρήση περιστροφών. </a:t>
            </a:r>
          </a:p>
        </p:txBody>
      </p:sp>
      <p:sp>
        <p:nvSpPr>
          <p:cNvPr id="52" name="Text Box 4"/>
          <p:cNvSpPr txBox="1">
            <a:spLocks noChangeArrowheads="1"/>
          </p:cNvSpPr>
          <p:nvPr/>
        </p:nvSpPr>
        <p:spPr bwMode="auto">
          <a:xfrm>
            <a:off x="304800" y="990600"/>
            <a:ext cx="6770764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dirty="0" smtClean="0"/>
              <a:t>Τοποθετεί τον κόμβο με κλειδί </a:t>
            </a:r>
            <a:r>
              <a:rPr lang="en-US" dirty="0" smtClean="0">
                <a:latin typeface="Lucida Console" pitchFamily="49" charset="0"/>
              </a:rPr>
              <a:t>k</a:t>
            </a:r>
            <a:r>
              <a:rPr lang="el-GR" dirty="0" smtClean="0"/>
              <a:t> </a:t>
            </a:r>
            <a:r>
              <a:rPr lang="el-GR" dirty="0"/>
              <a:t>στη θέση της ρίζας του δένδρου.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484187"/>
          </a:xfrm>
        </p:spPr>
        <p:txBody>
          <a:bodyPr/>
          <a:lstStyle/>
          <a:p>
            <a:pPr eaLnBrk="1" hangingPunct="1"/>
            <a:r>
              <a:rPr lang="el-GR" sz="3000" smtClean="0">
                <a:latin typeface="Times New Roman" pitchFamily="18" charset="0"/>
                <a:cs typeface="Times New Roman" pitchFamily="18" charset="0"/>
              </a:rPr>
              <a:t>Διαμέριση</a:t>
            </a:r>
            <a:endParaRPr lang="en-US" sz="30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155" name="Text Box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7112000"/>
            <a:ext cx="91440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TexPoint fonts used in EMF. </a:t>
            </a:r>
          </a:p>
          <a:p>
            <a:pPr algn="ctr"/>
            <a:r>
              <a:rPr lang="en-US"/>
              <a:t>Read the TexPoint manual before you delete this box.: </a:t>
            </a:r>
            <a:r>
              <a:rPr lang="en-US">
                <a:latin typeface="cmmi10" pitchFamily="34" charset="0"/>
              </a:rPr>
              <a:t>A</a:t>
            </a:r>
            <a:r>
              <a:rPr lang="en-US">
                <a:latin typeface="cmr10" pitchFamily="34" charset="0"/>
              </a:rPr>
              <a:t>A</a:t>
            </a:r>
            <a:r>
              <a:rPr lang="en-US">
                <a:latin typeface="cmsy10orig" pitchFamily="34" charset="0"/>
              </a:rPr>
              <a:t>A</a:t>
            </a:r>
            <a:r>
              <a:rPr lang="en-US">
                <a:latin typeface="cmmi7" pitchFamily="34" charset="0"/>
              </a:rPr>
              <a:t>A</a:t>
            </a:r>
            <a:r>
              <a:rPr lang="en-US">
                <a:latin typeface="cmex10" pitchFamily="34" charset="0"/>
              </a:rPr>
              <a:t>A</a:t>
            </a:r>
          </a:p>
        </p:txBody>
      </p:sp>
      <p:sp>
        <p:nvSpPr>
          <p:cNvPr id="49156" name="Oval 4"/>
          <p:cNvSpPr>
            <a:spLocks noChangeArrowheads="1"/>
          </p:cNvSpPr>
          <p:nvPr/>
        </p:nvSpPr>
        <p:spPr bwMode="auto">
          <a:xfrm>
            <a:off x="3124200" y="26670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14</a:t>
            </a:r>
          </a:p>
        </p:txBody>
      </p:sp>
      <p:cxnSp>
        <p:nvCxnSpPr>
          <p:cNvPr id="49157" name="AutoShape 5"/>
          <p:cNvCxnSpPr>
            <a:cxnSpLocks noChangeShapeType="1"/>
            <a:stCxn id="49158" idx="7"/>
            <a:endCxn id="49156" idx="3"/>
          </p:cNvCxnSpPr>
          <p:nvPr/>
        </p:nvCxnSpPr>
        <p:spPr bwMode="auto">
          <a:xfrm flipV="1">
            <a:off x="2687638" y="2992438"/>
            <a:ext cx="492125" cy="415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9158" name="Oval 6"/>
          <p:cNvSpPr>
            <a:spLocks noChangeArrowheads="1"/>
          </p:cNvSpPr>
          <p:nvPr/>
        </p:nvSpPr>
        <p:spPr bwMode="auto">
          <a:xfrm>
            <a:off x="2362200" y="33528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8</a:t>
            </a:r>
          </a:p>
        </p:txBody>
      </p:sp>
      <p:cxnSp>
        <p:nvCxnSpPr>
          <p:cNvPr id="49159" name="AutoShape 7"/>
          <p:cNvCxnSpPr>
            <a:cxnSpLocks noChangeShapeType="1"/>
            <a:stCxn id="49162" idx="7"/>
            <a:endCxn id="49158" idx="3"/>
          </p:cNvCxnSpPr>
          <p:nvPr/>
        </p:nvCxnSpPr>
        <p:spPr bwMode="auto">
          <a:xfrm flipV="1">
            <a:off x="2078038" y="3678238"/>
            <a:ext cx="339725" cy="415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9160" name="AutoShape 8"/>
          <p:cNvSpPr>
            <a:spLocks noChangeArrowheads="1"/>
          </p:cNvSpPr>
          <p:nvPr/>
        </p:nvSpPr>
        <p:spPr bwMode="auto">
          <a:xfrm>
            <a:off x="2590800" y="38862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49161" name="AutoShape 9"/>
          <p:cNvCxnSpPr>
            <a:cxnSpLocks noChangeShapeType="1"/>
            <a:stCxn id="49160" idx="0"/>
            <a:endCxn id="49158" idx="5"/>
          </p:cNvCxnSpPr>
          <p:nvPr/>
        </p:nvCxnSpPr>
        <p:spPr bwMode="auto">
          <a:xfrm flipH="1" flipV="1">
            <a:off x="2687638" y="3678238"/>
            <a:ext cx="55562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9162" name="Oval 10"/>
          <p:cNvSpPr>
            <a:spLocks noChangeArrowheads="1"/>
          </p:cNvSpPr>
          <p:nvPr/>
        </p:nvSpPr>
        <p:spPr bwMode="auto">
          <a:xfrm>
            <a:off x="1752600" y="40386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6</a:t>
            </a:r>
          </a:p>
        </p:txBody>
      </p:sp>
      <p:cxnSp>
        <p:nvCxnSpPr>
          <p:cNvPr id="49163" name="AutoShape 11"/>
          <p:cNvCxnSpPr>
            <a:cxnSpLocks noChangeShapeType="1"/>
            <a:stCxn id="49166" idx="0"/>
            <a:endCxn id="49162" idx="5"/>
          </p:cNvCxnSpPr>
          <p:nvPr/>
        </p:nvCxnSpPr>
        <p:spPr bwMode="auto">
          <a:xfrm flipH="1" flipV="1">
            <a:off x="2078038" y="4364038"/>
            <a:ext cx="246062" cy="3603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9164" name="AutoShape 12"/>
          <p:cNvSpPr>
            <a:spLocks noChangeArrowheads="1"/>
          </p:cNvSpPr>
          <p:nvPr/>
        </p:nvSpPr>
        <p:spPr bwMode="auto">
          <a:xfrm>
            <a:off x="1600200" y="45720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49165" name="AutoShape 13"/>
          <p:cNvCxnSpPr>
            <a:cxnSpLocks noChangeShapeType="1"/>
            <a:stCxn id="49164" idx="0"/>
            <a:endCxn id="49162" idx="3"/>
          </p:cNvCxnSpPr>
          <p:nvPr/>
        </p:nvCxnSpPr>
        <p:spPr bwMode="auto">
          <a:xfrm flipV="1">
            <a:off x="1752600" y="4364038"/>
            <a:ext cx="55563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9166" name="Oval 14"/>
          <p:cNvSpPr>
            <a:spLocks noChangeArrowheads="1"/>
          </p:cNvSpPr>
          <p:nvPr/>
        </p:nvSpPr>
        <p:spPr bwMode="auto">
          <a:xfrm>
            <a:off x="2133600" y="47244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7</a:t>
            </a:r>
          </a:p>
        </p:txBody>
      </p:sp>
      <p:sp>
        <p:nvSpPr>
          <p:cNvPr id="49167" name="AutoShape 15"/>
          <p:cNvSpPr>
            <a:spLocks noChangeArrowheads="1"/>
          </p:cNvSpPr>
          <p:nvPr/>
        </p:nvSpPr>
        <p:spPr bwMode="auto">
          <a:xfrm>
            <a:off x="1981200" y="52578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49168" name="AutoShape 16"/>
          <p:cNvCxnSpPr>
            <a:cxnSpLocks noChangeShapeType="1"/>
            <a:stCxn id="49167" idx="0"/>
            <a:endCxn id="49166" idx="3"/>
          </p:cNvCxnSpPr>
          <p:nvPr/>
        </p:nvCxnSpPr>
        <p:spPr bwMode="auto">
          <a:xfrm flipV="1">
            <a:off x="2133600" y="5049838"/>
            <a:ext cx="55563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9169" name="AutoShape 17"/>
          <p:cNvSpPr>
            <a:spLocks noChangeArrowheads="1"/>
          </p:cNvSpPr>
          <p:nvPr/>
        </p:nvSpPr>
        <p:spPr bwMode="auto">
          <a:xfrm>
            <a:off x="2362200" y="52578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49170" name="AutoShape 18"/>
          <p:cNvCxnSpPr>
            <a:cxnSpLocks noChangeShapeType="1"/>
            <a:stCxn id="49169" idx="0"/>
            <a:endCxn id="49166" idx="5"/>
          </p:cNvCxnSpPr>
          <p:nvPr/>
        </p:nvCxnSpPr>
        <p:spPr bwMode="auto">
          <a:xfrm flipH="1" flipV="1">
            <a:off x="2459038" y="5049838"/>
            <a:ext cx="55562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9171" name="Oval 19"/>
          <p:cNvSpPr>
            <a:spLocks noChangeArrowheads="1"/>
          </p:cNvSpPr>
          <p:nvPr/>
        </p:nvSpPr>
        <p:spPr bwMode="auto">
          <a:xfrm>
            <a:off x="6075363" y="26670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27</a:t>
            </a:r>
          </a:p>
        </p:txBody>
      </p:sp>
      <p:cxnSp>
        <p:nvCxnSpPr>
          <p:cNvPr id="49172" name="AutoShape 20"/>
          <p:cNvCxnSpPr>
            <a:cxnSpLocks noChangeShapeType="1"/>
            <a:stCxn id="49186" idx="1"/>
            <a:endCxn id="49156" idx="5"/>
          </p:cNvCxnSpPr>
          <p:nvPr/>
        </p:nvCxnSpPr>
        <p:spPr bwMode="auto">
          <a:xfrm flipH="1" flipV="1">
            <a:off x="3449638" y="2992438"/>
            <a:ext cx="415925" cy="415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9173" name="Oval 21"/>
          <p:cNvSpPr>
            <a:spLocks noChangeArrowheads="1"/>
          </p:cNvSpPr>
          <p:nvPr/>
        </p:nvSpPr>
        <p:spPr bwMode="auto">
          <a:xfrm>
            <a:off x="3581400" y="40386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16</a:t>
            </a:r>
          </a:p>
        </p:txBody>
      </p:sp>
      <p:cxnSp>
        <p:nvCxnSpPr>
          <p:cNvPr id="49174" name="AutoShape 22"/>
          <p:cNvCxnSpPr>
            <a:cxnSpLocks noChangeShapeType="1"/>
            <a:stCxn id="49175" idx="1"/>
            <a:endCxn id="49171" idx="5"/>
          </p:cNvCxnSpPr>
          <p:nvPr/>
        </p:nvCxnSpPr>
        <p:spPr bwMode="auto">
          <a:xfrm flipH="1" flipV="1">
            <a:off x="6400800" y="2992438"/>
            <a:ext cx="339725" cy="415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9175" name="Oval 23"/>
          <p:cNvSpPr>
            <a:spLocks noChangeArrowheads="1"/>
          </p:cNvSpPr>
          <p:nvPr/>
        </p:nvSpPr>
        <p:spPr bwMode="auto">
          <a:xfrm>
            <a:off x="6684963" y="33528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32</a:t>
            </a:r>
          </a:p>
        </p:txBody>
      </p:sp>
      <p:sp>
        <p:nvSpPr>
          <p:cNvPr id="49176" name="AutoShape 24"/>
          <p:cNvSpPr>
            <a:spLocks noChangeArrowheads="1"/>
          </p:cNvSpPr>
          <p:nvPr/>
        </p:nvSpPr>
        <p:spPr bwMode="auto">
          <a:xfrm>
            <a:off x="6532563" y="38862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49177" name="AutoShape 25"/>
          <p:cNvCxnSpPr>
            <a:cxnSpLocks noChangeShapeType="1"/>
            <a:stCxn id="49176" idx="0"/>
            <a:endCxn id="49175" idx="3"/>
          </p:cNvCxnSpPr>
          <p:nvPr/>
        </p:nvCxnSpPr>
        <p:spPr bwMode="auto">
          <a:xfrm flipV="1">
            <a:off x="6684963" y="3678238"/>
            <a:ext cx="55562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9178" name="AutoShape 26"/>
          <p:cNvSpPr>
            <a:spLocks noChangeArrowheads="1"/>
          </p:cNvSpPr>
          <p:nvPr/>
        </p:nvSpPr>
        <p:spPr bwMode="auto">
          <a:xfrm>
            <a:off x="6913563" y="38862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49179" name="AutoShape 27"/>
          <p:cNvCxnSpPr>
            <a:cxnSpLocks noChangeShapeType="1"/>
            <a:stCxn id="49178" idx="0"/>
            <a:endCxn id="49175" idx="5"/>
          </p:cNvCxnSpPr>
          <p:nvPr/>
        </p:nvCxnSpPr>
        <p:spPr bwMode="auto">
          <a:xfrm flipH="1" flipV="1">
            <a:off x="7010400" y="3678238"/>
            <a:ext cx="55563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9180" name="Oval 28"/>
          <p:cNvSpPr>
            <a:spLocks noChangeArrowheads="1"/>
          </p:cNvSpPr>
          <p:nvPr/>
        </p:nvSpPr>
        <p:spPr bwMode="auto">
          <a:xfrm>
            <a:off x="4495800" y="19812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21</a:t>
            </a:r>
          </a:p>
        </p:txBody>
      </p:sp>
      <p:cxnSp>
        <p:nvCxnSpPr>
          <p:cNvPr id="49181" name="AutoShape 29"/>
          <p:cNvCxnSpPr>
            <a:cxnSpLocks noChangeShapeType="1"/>
            <a:stCxn id="49187" idx="7"/>
            <a:endCxn id="49171" idx="3"/>
          </p:cNvCxnSpPr>
          <p:nvPr/>
        </p:nvCxnSpPr>
        <p:spPr bwMode="auto">
          <a:xfrm flipV="1">
            <a:off x="5562600" y="2992438"/>
            <a:ext cx="568325" cy="415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9182" name="AutoShape 30"/>
          <p:cNvSpPr>
            <a:spLocks noChangeArrowheads="1"/>
          </p:cNvSpPr>
          <p:nvPr/>
        </p:nvSpPr>
        <p:spPr bwMode="auto">
          <a:xfrm>
            <a:off x="3429000" y="45720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49183" name="AutoShape 31"/>
          <p:cNvCxnSpPr>
            <a:cxnSpLocks noChangeShapeType="1"/>
            <a:stCxn id="49182" idx="0"/>
            <a:endCxn id="49173" idx="3"/>
          </p:cNvCxnSpPr>
          <p:nvPr/>
        </p:nvCxnSpPr>
        <p:spPr bwMode="auto">
          <a:xfrm flipV="1">
            <a:off x="3581400" y="4364038"/>
            <a:ext cx="55563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9184" name="AutoShape 32"/>
          <p:cNvSpPr>
            <a:spLocks noChangeArrowheads="1"/>
          </p:cNvSpPr>
          <p:nvPr/>
        </p:nvSpPr>
        <p:spPr bwMode="auto">
          <a:xfrm>
            <a:off x="3810000" y="45720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49185" name="AutoShape 33"/>
          <p:cNvCxnSpPr>
            <a:cxnSpLocks noChangeShapeType="1"/>
            <a:stCxn id="49173" idx="0"/>
            <a:endCxn id="49186" idx="3"/>
          </p:cNvCxnSpPr>
          <p:nvPr/>
        </p:nvCxnSpPr>
        <p:spPr bwMode="auto">
          <a:xfrm flipV="1">
            <a:off x="3771900" y="3678238"/>
            <a:ext cx="93663" cy="3603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9186" name="Oval 34"/>
          <p:cNvSpPr>
            <a:spLocks noChangeArrowheads="1"/>
          </p:cNvSpPr>
          <p:nvPr/>
        </p:nvSpPr>
        <p:spPr bwMode="auto">
          <a:xfrm>
            <a:off x="3810000" y="3352800"/>
            <a:ext cx="381000" cy="381000"/>
          </a:xfrm>
          <a:prstGeom prst="ellipse">
            <a:avLst/>
          </a:prstGeom>
          <a:solidFill>
            <a:srgbClr val="FFB547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19</a:t>
            </a:r>
          </a:p>
        </p:txBody>
      </p:sp>
      <p:sp>
        <p:nvSpPr>
          <p:cNvPr id="49187" name="Oval 35"/>
          <p:cNvSpPr>
            <a:spLocks noChangeArrowheads="1"/>
          </p:cNvSpPr>
          <p:nvPr/>
        </p:nvSpPr>
        <p:spPr bwMode="auto">
          <a:xfrm>
            <a:off x="5237163" y="33528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25</a:t>
            </a:r>
          </a:p>
        </p:txBody>
      </p:sp>
      <p:sp>
        <p:nvSpPr>
          <p:cNvPr id="49188" name="AutoShape 36"/>
          <p:cNvSpPr>
            <a:spLocks noChangeArrowheads="1"/>
          </p:cNvSpPr>
          <p:nvPr/>
        </p:nvSpPr>
        <p:spPr bwMode="auto">
          <a:xfrm>
            <a:off x="5084763" y="38862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49189" name="AutoShape 37"/>
          <p:cNvCxnSpPr>
            <a:cxnSpLocks noChangeShapeType="1"/>
            <a:stCxn id="49188" idx="0"/>
            <a:endCxn id="49187" idx="3"/>
          </p:cNvCxnSpPr>
          <p:nvPr/>
        </p:nvCxnSpPr>
        <p:spPr bwMode="auto">
          <a:xfrm flipV="1">
            <a:off x="5237163" y="3678238"/>
            <a:ext cx="55562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9190" name="AutoShape 38"/>
          <p:cNvCxnSpPr>
            <a:cxnSpLocks noChangeShapeType="1"/>
            <a:stCxn id="49192" idx="0"/>
            <a:endCxn id="49187" idx="5"/>
          </p:cNvCxnSpPr>
          <p:nvPr/>
        </p:nvCxnSpPr>
        <p:spPr bwMode="auto">
          <a:xfrm flipH="1" flipV="1">
            <a:off x="5562600" y="3678238"/>
            <a:ext cx="169863" cy="3603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9191" name="AutoShape 39"/>
          <p:cNvCxnSpPr>
            <a:cxnSpLocks noChangeShapeType="1"/>
            <a:stCxn id="49156" idx="7"/>
            <a:endCxn id="49180" idx="3"/>
          </p:cNvCxnSpPr>
          <p:nvPr/>
        </p:nvCxnSpPr>
        <p:spPr bwMode="auto">
          <a:xfrm flipV="1">
            <a:off x="3449638" y="2306638"/>
            <a:ext cx="1101725" cy="415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9192" name="Oval 40"/>
          <p:cNvSpPr>
            <a:spLocks noChangeArrowheads="1"/>
          </p:cNvSpPr>
          <p:nvPr/>
        </p:nvSpPr>
        <p:spPr bwMode="auto">
          <a:xfrm>
            <a:off x="5541963" y="4038600"/>
            <a:ext cx="381000" cy="381000"/>
          </a:xfrm>
          <a:prstGeom prst="ellipse">
            <a:avLst/>
          </a:prstGeom>
          <a:solidFill>
            <a:schemeClr val="bg1">
              <a:alpha val="59999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26</a:t>
            </a:r>
          </a:p>
        </p:txBody>
      </p:sp>
      <p:sp>
        <p:nvSpPr>
          <p:cNvPr id="49193" name="AutoShape 41"/>
          <p:cNvSpPr>
            <a:spLocks noChangeArrowheads="1"/>
          </p:cNvSpPr>
          <p:nvPr/>
        </p:nvSpPr>
        <p:spPr bwMode="auto">
          <a:xfrm>
            <a:off x="5389563" y="45720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49194" name="AutoShape 42"/>
          <p:cNvCxnSpPr>
            <a:cxnSpLocks noChangeShapeType="1"/>
            <a:stCxn id="49193" idx="0"/>
            <a:endCxn id="49192" idx="3"/>
          </p:cNvCxnSpPr>
          <p:nvPr/>
        </p:nvCxnSpPr>
        <p:spPr bwMode="auto">
          <a:xfrm flipV="1">
            <a:off x="5541963" y="4364038"/>
            <a:ext cx="55562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9195" name="AutoShape 43"/>
          <p:cNvSpPr>
            <a:spLocks noChangeArrowheads="1"/>
          </p:cNvSpPr>
          <p:nvPr/>
        </p:nvSpPr>
        <p:spPr bwMode="auto">
          <a:xfrm>
            <a:off x="5770563" y="45720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49196" name="AutoShape 44"/>
          <p:cNvCxnSpPr>
            <a:cxnSpLocks noChangeShapeType="1"/>
            <a:stCxn id="49195" idx="0"/>
            <a:endCxn id="49192" idx="5"/>
          </p:cNvCxnSpPr>
          <p:nvPr/>
        </p:nvCxnSpPr>
        <p:spPr bwMode="auto">
          <a:xfrm flipH="1" flipV="1">
            <a:off x="5867400" y="4364038"/>
            <a:ext cx="55563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9197" name="AutoShape 45"/>
          <p:cNvCxnSpPr>
            <a:cxnSpLocks noChangeShapeType="1"/>
            <a:stCxn id="49171" idx="1"/>
            <a:endCxn id="49180" idx="5"/>
          </p:cNvCxnSpPr>
          <p:nvPr/>
        </p:nvCxnSpPr>
        <p:spPr bwMode="auto">
          <a:xfrm flipH="1" flipV="1">
            <a:off x="4821238" y="2306638"/>
            <a:ext cx="1309687" cy="415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9198" name="AutoShape 46"/>
          <p:cNvCxnSpPr>
            <a:cxnSpLocks noChangeShapeType="1"/>
            <a:stCxn id="49184" idx="0"/>
            <a:endCxn id="49173" idx="5"/>
          </p:cNvCxnSpPr>
          <p:nvPr/>
        </p:nvCxnSpPr>
        <p:spPr bwMode="auto">
          <a:xfrm flipH="1" flipV="1">
            <a:off x="3906838" y="4364038"/>
            <a:ext cx="55562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9199" name="AutoShape 47"/>
          <p:cNvSpPr>
            <a:spLocks noChangeArrowheads="1"/>
          </p:cNvSpPr>
          <p:nvPr/>
        </p:nvSpPr>
        <p:spPr bwMode="auto">
          <a:xfrm>
            <a:off x="4038600" y="38862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49200" name="AutoShape 48"/>
          <p:cNvCxnSpPr>
            <a:cxnSpLocks noChangeShapeType="1"/>
            <a:stCxn id="49199" idx="0"/>
            <a:endCxn id="49186" idx="5"/>
          </p:cNvCxnSpPr>
          <p:nvPr/>
        </p:nvCxnSpPr>
        <p:spPr bwMode="auto">
          <a:xfrm flipH="1" flipV="1">
            <a:off x="4135438" y="3678238"/>
            <a:ext cx="55562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 useBgFill="1">
        <p:nvSpPr>
          <p:cNvPr id="49" name="48 - Ορθογώνιο"/>
          <p:cNvSpPr/>
          <p:nvPr/>
        </p:nvSpPr>
        <p:spPr bwMode="auto">
          <a:xfrm>
            <a:off x="0" y="6096000"/>
            <a:ext cx="9144000" cy="228600"/>
          </a:xfrm>
          <a:prstGeom prst="rect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1" name="Text Box 5"/>
          <p:cNvSpPr txBox="1">
            <a:spLocks noChangeArrowheads="1"/>
          </p:cNvSpPr>
          <p:nvPr/>
        </p:nvSpPr>
        <p:spPr bwMode="auto">
          <a:xfrm>
            <a:off x="304800" y="1371600"/>
            <a:ext cx="6196013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/>
              <a:t>Η μεταφορά του κόμβου γίνεται με τη χρήση περιστροφών. </a:t>
            </a:r>
          </a:p>
        </p:txBody>
      </p:sp>
      <p:sp>
        <p:nvSpPr>
          <p:cNvPr id="52" name="Text Box 4"/>
          <p:cNvSpPr txBox="1">
            <a:spLocks noChangeArrowheads="1"/>
          </p:cNvSpPr>
          <p:nvPr/>
        </p:nvSpPr>
        <p:spPr bwMode="auto">
          <a:xfrm>
            <a:off x="304800" y="990600"/>
            <a:ext cx="6770764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dirty="0" smtClean="0"/>
              <a:t>Τοποθετεί τον κόμβο με κλειδί </a:t>
            </a:r>
            <a:r>
              <a:rPr lang="en-US" dirty="0" smtClean="0">
                <a:latin typeface="Lucida Console" pitchFamily="49" charset="0"/>
              </a:rPr>
              <a:t>k</a:t>
            </a:r>
            <a:r>
              <a:rPr lang="el-GR" dirty="0" smtClean="0"/>
              <a:t> </a:t>
            </a:r>
            <a:r>
              <a:rPr lang="el-GR" dirty="0"/>
              <a:t>στη θέση της ρίζας του δένδρου.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484187"/>
          </a:xfrm>
        </p:spPr>
        <p:txBody>
          <a:bodyPr/>
          <a:lstStyle/>
          <a:p>
            <a:pPr eaLnBrk="1" hangingPunct="1"/>
            <a:r>
              <a:rPr lang="el-GR" sz="3000" smtClean="0">
                <a:latin typeface="Times New Roman" pitchFamily="18" charset="0"/>
                <a:cs typeface="Times New Roman" pitchFamily="18" charset="0"/>
              </a:rPr>
              <a:t>Διαμέριση</a:t>
            </a:r>
            <a:endParaRPr lang="en-US" sz="30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179" name="Text Box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7112000"/>
            <a:ext cx="91440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TexPoint fonts used in EMF. </a:t>
            </a:r>
          </a:p>
          <a:p>
            <a:pPr algn="ctr"/>
            <a:r>
              <a:rPr lang="en-US"/>
              <a:t>Read the TexPoint manual before you delete this box.: </a:t>
            </a:r>
            <a:r>
              <a:rPr lang="en-US">
                <a:latin typeface="cmmi10" pitchFamily="34" charset="0"/>
              </a:rPr>
              <a:t>A</a:t>
            </a:r>
            <a:r>
              <a:rPr lang="en-US">
                <a:latin typeface="cmr10" pitchFamily="34" charset="0"/>
              </a:rPr>
              <a:t>A</a:t>
            </a:r>
            <a:r>
              <a:rPr lang="en-US">
                <a:latin typeface="cmsy10orig" pitchFamily="34" charset="0"/>
              </a:rPr>
              <a:t>A</a:t>
            </a:r>
            <a:r>
              <a:rPr lang="en-US">
                <a:latin typeface="cmmi7" pitchFamily="34" charset="0"/>
              </a:rPr>
              <a:t>A</a:t>
            </a:r>
            <a:r>
              <a:rPr lang="en-US">
                <a:latin typeface="cmex10" pitchFamily="34" charset="0"/>
              </a:rPr>
              <a:t>A</a:t>
            </a:r>
          </a:p>
        </p:txBody>
      </p:sp>
      <p:sp>
        <p:nvSpPr>
          <p:cNvPr id="50180" name="Oval 4"/>
          <p:cNvSpPr>
            <a:spLocks noChangeArrowheads="1"/>
          </p:cNvSpPr>
          <p:nvPr/>
        </p:nvSpPr>
        <p:spPr bwMode="auto">
          <a:xfrm>
            <a:off x="3124200" y="2667000"/>
            <a:ext cx="381000" cy="381000"/>
          </a:xfrm>
          <a:prstGeom prst="ellipse">
            <a:avLst/>
          </a:prstGeom>
          <a:solidFill>
            <a:srgbClr val="FFB547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19</a:t>
            </a:r>
          </a:p>
        </p:txBody>
      </p:sp>
      <p:sp>
        <p:nvSpPr>
          <p:cNvPr id="50181" name="Oval 5"/>
          <p:cNvSpPr>
            <a:spLocks noChangeArrowheads="1"/>
          </p:cNvSpPr>
          <p:nvPr/>
        </p:nvSpPr>
        <p:spPr bwMode="auto">
          <a:xfrm>
            <a:off x="6075363" y="26670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27</a:t>
            </a:r>
          </a:p>
        </p:txBody>
      </p:sp>
      <p:cxnSp>
        <p:nvCxnSpPr>
          <p:cNvPr id="50182" name="AutoShape 6"/>
          <p:cNvCxnSpPr>
            <a:cxnSpLocks noChangeShapeType="1"/>
            <a:stCxn id="50204" idx="7"/>
            <a:endCxn id="50180" idx="3"/>
          </p:cNvCxnSpPr>
          <p:nvPr/>
        </p:nvCxnSpPr>
        <p:spPr bwMode="auto">
          <a:xfrm flipV="1">
            <a:off x="2687638" y="2992438"/>
            <a:ext cx="492125" cy="415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0183" name="AutoShape 7"/>
          <p:cNvCxnSpPr>
            <a:cxnSpLocks noChangeShapeType="1"/>
            <a:stCxn id="50184" idx="1"/>
            <a:endCxn id="50181" idx="5"/>
          </p:cNvCxnSpPr>
          <p:nvPr/>
        </p:nvCxnSpPr>
        <p:spPr bwMode="auto">
          <a:xfrm flipH="1" flipV="1">
            <a:off x="6400800" y="2992438"/>
            <a:ext cx="339725" cy="415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50184" name="Oval 8"/>
          <p:cNvSpPr>
            <a:spLocks noChangeArrowheads="1"/>
          </p:cNvSpPr>
          <p:nvPr/>
        </p:nvSpPr>
        <p:spPr bwMode="auto">
          <a:xfrm>
            <a:off x="6684963" y="33528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32</a:t>
            </a:r>
          </a:p>
        </p:txBody>
      </p:sp>
      <p:sp>
        <p:nvSpPr>
          <p:cNvPr id="50185" name="AutoShape 9"/>
          <p:cNvSpPr>
            <a:spLocks noChangeArrowheads="1"/>
          </p:cNvSpPr>
          <p:nvPr/>
        </p:nvSpPr>
        <p:spPr bwMode="auto">
          <a:xfrm>
            <a:off x="6532563" y="38862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50186" name="AutoShape 10"/>
          <p:cNvCxnSpPr>
            <a:cxnSpLocks noChangeShapeType="1"/>
            <a:stCxn id="50185" idx="0"/>
            <a:endCxn id="50184" idx="3"/>
          </p:cNvCxnSpPr>
          <p:nvPr/>
        </p:nvCxnSpPr>
        <p:spPr bwMode="auto">
          <a:xfrm flipV="1">
            <a:off x="6684963" y="3678238"/>
            <a:ext cx="55562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50187" name="AutoShape 11"/>
          <p:cNvSpPr>
            <a:spLocks noChangeArrowheads="1"/>
          </p:cNvSpPr>
          <p:nvPr/>
        </p:nvSpPr>
        <p:spPr bwMode="auto">
          <a:xfrm>
            <a:off x="6913563" y="38862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50188" name="AutoShape 12"/>
          <p:cNvCxnSpPr>
            <a:cxnSpLocks noChangeShapeType="1"/>
            <a:stCxn id="50187" idx="0"/>
            <a:endCxn id="50184" idx="5"/>
          </p:cNvCxnSpPr>
          <p:nvPr/>
        </p:nvCxnSpPr>
        <p:spPr bwMode="auto">
          <a:xfrm flipH="1" flipV="1">
            <a:off x="7010400" y="3678238"/>
            <a:ext cx="55563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50189" name="Oval 13"/>
          <p:cNvSpPr>
            <a:spLocks noChangeArrowheads="1"/>
          </p:cNvSpPr>
          <p:nvPr/>
        </p:nvSpPr>
        <p:spPr bwMode="auto">
          <a:xfrm>
            <a:off x="4495800" y="19812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21</a:t>
            </a:r>
          </a:p>
        </p:txBody>
      </p:sp>
      <p:cxnSp>
        <p:nvCxnSpPr>
          <p:cNvPr id="50190" name="AutoShape 14"/>
          <p:cNvCxnSpPr>
            <a:cxnSpLocks noChangeShapeType="1"/>
            <a:stCxn id="50191" idx="7"/>
            <a:endCxn id="50181" idx="3"/>
          </p:cNvCxnSpPr>
          <p:nvPr/>
        </p:nvCxnSpPr>
        <p:spPr bwMode="auto">
          <a:xfrm flipV="1">
            <a:off x="5562600" y="2992438"/>
            <a:ext cx="568325" cy="415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50191" name="Oval 15"/>
          <p:cNvSpPr>
            <a:spLocks noChangeArrowheads="1"/>
          </p:cNvSpPr>
          <p:nvPr/>
        </p:nvSpPr>
        <p:spPr bwMode="auto">
          <a:xfrm>
            <a:off x="5237163" y="33528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25</a:t>
            </a:r>
          </a:p>
        </p:txBody>
      </p:sp>
      <p:sp>
        <p:nvSpPr>
          <p:cNvPr id="50192" name="AutoShape 16"/>
          <p:cNvSpPr>
            <a:spLocks noChangeArrowheads="1"/>
          </p:cNvSpPr>
          <p:nvPr/>
        </p:nvSpPr>
        <p:spPr bwMode="auto">
          <a:xfrm>
            <a:off x="5084763" y="38862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50193" name="AutoShape 17"/>
          <p:cNvCxnSpPr>
            <a:cxnSpLocks noChangeShapeType="1"/>
            <a:stCxn id="50192" idx="0"/>
            <a:endCxn id="50191" idx="3"/>
          </p:cNvCxnSpPr>
          <p:nvPr/>
        </p:nvCxnSpPr>
        <p:spPr bwMode="auto">
          <a:xfrm flipV="1">
            <a:off x="5237163" y="3678238"/>
            <a:ext cx="55562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0194" name="AutoShape 18"/>
          <p:cNvCxnSpPr>
            <a:cxnSpLocks noChangeShapeType="1"/>
            <a:stCxn id="50196" idx="0"/>
            <a:endCxn id="50191" idx="5"/>
          </p:cNvCxnSpPr>
          <p:nvPr/>
        </p:nvCxnSpPr>
        <p:spPr bwMode="auto">
          <a:xfrm flipH="1" flipV="1">
            <a:off x="5562600" y="3678238"/>
            <a:ext cx="169863" cy="3603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0195" name="AutoShape 19"/>
          <p:cNvCxnSpPr>
            <a:cxnSpLocks noChangeShapeType="1"/>
            <a:stCxn id="50180" idx="7"/>
            <a:endCxn id="50189" idx="3"/>
          </p:cNvCxnSpPr>
          <p:nvPr/>
        </p:nvCxnSpPr>
        <p:spPr bwMode="auto">
          <a:xfrm flipV="1">
            <a:off x="3449638" y="2306638"/>
            <a:ext cx="1101725" cy="415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50196" name="Oval 20"/>
          <p:cNvSpPr>
            <a:spLocks noChangeArrowheads="1"/>
          </p:cNvSpPr>
          <p:nvPr/>
        </p:nvSpPr>
        <p:spPr bwMode="auto">
          <a:xfrm>
            <a:off x="5541963" y="4038600"/>
            <a:ext cx="381000" cy="381000"/>
          </a:xfrm>
          <a:prstGeom prst="ellipse">
            <a:avLst/>
          </a:prstGeom>
          <a:solidFill>
            <a:schemeClr val="bg1">
              <a:alpha val="59999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26</a:t>
            </a:r>
          </a:p>
        </p:txBody>
      </p:sp>
      <p:sp>
        <p:nvSpPr>
          <p:cNvPr id="50197" name="AutoShape 21"/>
          <p:cNvSpPr>
            <a:spLocks noChangeArrowheads="1"/>
          </p:cNvSpPr>
          <p:nvPr/>
        </p:nvSpPr>
        <p:spPr bwMode="auto">
          <a:xfrm>
            <a:off x="5389563" y="45720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50198" name="AutoShape 22"/>
          <p:cNvCxnSpPr>
            <a:cxnSpLocks noChangeShapeType="1"/>
            <a:stCxn id="50197" idx="0"/>
            <a:endCxn id="50196" idx="3"/>
          </p:cNvCxnSpPr>
          <p:nvPr/>
        </p:nvCxnSpPr>
        <p:spPr bwMode="auto">
          <a:xfrm flipV="1">
            <a:off x="5541963" y="4364038"/>
            <a:ext cx="55562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50199" name="AutoShape 23"/>
          <p:cNvSpPr>
            <a:spLocks noChangeArrowheads="1"/>
          </p:cNvSpPr>
          <p:nvPr/>
        </p:nvSpPr>
        <p:spPr bwMode="auto">
          <a:xfrm>
            <a:off x="5770563" y="45720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50200" name="AutoShape 24"/>
          <p:cNvCxnSpPr>
            <a:cxnSpLocks noChangeShapeType="1"/>
            <a:stCxn id="50199" idx="0"/>
            <a:endCxn id="50196" idx="5"/>
          </p:cNvCxnSpPr>
          <p:nvPr/>
        </p:nvCxnSpPr>
        <p:spPr bwMode="auto">
          <a:xfrm flipH="1" flipV="1">
            <a:off x="5867400" y="4364038"/>
            <a:ext cx="55563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0201" name="AutoShape 25"/>
          <p:cNvCxnSpPr>
            <a:cxnSpLocks noChangeShapeType="1"/>
            <a:stCxn id="50181" idx="1"/>
            <a:endCxn id="50189" idx="5"/>
          </p:cNvCxnSpPr>
          <p:nvPr/>
        </p:nvCxnSpPr>
        <p:spPr bwMode="auto">
          <a:xfrm flipH="1" flipV="1">
            <a:off x="4821238" y="2306638"/>
            <a:ext cx="1309687" cy="415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50202" name="AutoShape 26"/>
          <p:cNvSpPr>
            <a:spLocks noChangeArrowheads="1"/>
          </p:cNvSpPr>
          <p:nvPr/>
        </p:nvSpPr>
        <p:spPr bwMode="auto">
          <a:xfrm>
            <a:off x="3352800" y="32004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50203" name="AutoShape 27"/>
          <p:cNvCxnSpPr>
            <a:cxnSpLocks noChangeShapeType="1"/>
            <a:stCxn id="50202" idx="0"/>
            <a:endCxn id="50180" idx="5"/>
          </p:cNvCxnSpPr>
          <p:nvPr/>
        </p:nvCxnSpPr>
        <p:spPr bwMode="auto">
          <a:xfrm flipH="1" flipV="1">
            <a:off x="3449638" y="2992438"/>
            <a:ext cx="55562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50204" name="Oval 28"/>
          <p:cNvSpPr>
            <a:spLocks noChangeArrowheads="1"/>
          </p:cNvSpPr>
          <p:nvPr/>
        </p:nvSpPr>
        <p:spPr bwMode="auto">
          <a:xfrm>
            <a:off x="2362200" y="33528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14</a:t>
            </a:r>
          </a:p>
        </p:txBody>
      </p:sp>
      <p:cxnSp>
        <p:nvCxnSpPr>
          <p:cNvPr id="50205" name="AutoShape 29"/>
          <p:cNvCxnSpPr>
            <a:cxnSpLocks noChangeShapeType="1"/>
            <a:stCxn id="50206" idx="7"/>
            <a:endCxn id="50204" idx="3"/>
          </p:cNvCxnSpPr>
          <p:nvPr/>
        </p:nvCxnSpPr>
        <p:spPr bwMode="auto">
          <a:xfrm flipV="1">
            <a:off x="2078038" y="3678238"/>
            <a:ext cx="339725" cy="415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50206" name="Oval 30"/>
          <p:cNvSpPr>
            <a:spLocks noChangeArrowheads="1"/>
          </p:cNvSpPr>
          <p:nvPr/>
        </p:nvSpPr>
        <p:spPr bwMode="auto">
          <a:xfrm>
            <a:off x="1752600" y="40386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8</a:t>
            </a:r>
          </a:p>
        </p:txBody>
      </p:sp>
      <p:cxnSp>
        <p:nvCxnSpPr>
          <p:cNvPr id="50207" name="AutoShape 31"/>
          <p:cNvCxnSpPr>
            <a:cxnSpLocks noChangeShapeType="1"/>
            <a:stCxn id="50210" idx="7"/>
            <a:endCxn id="50206" idx="3"/>
          </p:cNvCxnSpPr>
          <p:nvPr/>
        </p:nvCxnSpPr>
        <p:spPr bwMode="auto">
          <a:xfrm flipV="1">
            <a:off x="1544638" y="4364038"/>
            <a:ext cx="263525" cy="339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50208" name="AutoShape 32"/>
          <p:cNvSpPr>
            <a:spLocks noChangeArrowheads="1"/>
          </p:cNvSpPr>
          <p:nvPr/>
        </p:nvSpPr>
        <p:spPr bwMode="auto">
          <a:xfrm>
            <a:off x="1981200" y="45720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50209" name="AutoShape 33"/>
          <p:cNvCxnSpPr>
            <a:cxnSpLocks noChangeShapeType="1"/>
            <a:stCxn id="50208" idx="0"/>
            <a:endCxn id="50206" idx="5"/>
          </p:cNvCxnSpPr>
          <p:nvPr/>
        </p:nvCxnSpPr>
        <p:spPr bwMode="auto">
          <a:xfrm flipH="1" flipV="1">
            <a:off x="2078038" y="4364038"/>
            <a:ext cx="55562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50210" name="Oval 34"/>
          <p:cNvSpPr>
            <a:spLocks noChangeArrowheads="1"/>
          </p:cNvSpPr>
          <p:nvPr/>
        </p:nvSpPr>
        <p:spPr bwMode="auto">
          <a:xfrm>
            <a:off x="1219200" y="46482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6</a:t>
            </a:r>
          </a:p>
        </p:txBody>
      </p:sp>
      <p:cxnSp>
        <p:nvCxnSpPr>
          <p:cNvPr id="50211" name="AutoShape 35"/>
          <p:cNvCxnSpPr>
            <a:cxnSpLocks noChangeShapeType="1"/>
            <a:stCxn id="50214" idx="0"/>
            <a:endCxn id="50210" idx="5"/>
          </p:cNvCxnSpPr>
          <p:nvPr/>
        </p:nvCxnSpPr>
        <p:spPr bwMode="auto">
          <a:xfrm flipH="1" flipV="1">
            <a:off x="1544638" y="4973638"/>
            <a:ext cx="93662" cy="3603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50212" name="AutoShape 36"/>
          <p:cNvSpPr>
            <a:spLocks noChangeArrowheads="1"/>
          </p:cNvSpPr>
          <p:nvPr/>
        </p:nvSpPr>
        <p:spPr bwMode="auto">
          <a:xfrm>
            <a:off x="1066800" y="51816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50213" name="AutoShape 37"/>
          <p:cNvCxnSpPr>
            <a:cxnSpLocks noChangeShapeType="1"/>
            <a:stCxn id="50212" idx="0"/>
            <a:endCxn id="50210" idx="3"/>
          </p:cNvCxnSpPr>
          <p:nvPr/>
        </p:nvCxnSpPr>
        <p:spPr bwMode="auto">
          <a:xfrm flipV="1">
            <a:off x="1219200" y="4973638"/>
            <a:ext cx="55563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50214" name="Oval 38"/>
          <p:cNvSpPr>
            <a:spLocks noChangeArrowheads="1"/>
          </p:cNvSpPr>
          <p:nvPr/>
        </p:nvSpPr>
        <p:spPr bwMode="auto">
          <a:xfrm>
            <a:off x="1447800" y="53340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7</a:t>
            </a:r>
          </a:p>
        </p:txBody>
      </p:sp>
      <p:sp>
        <p:nvSpPr>
          <p:cNvPr id="50215" name="AutoShape 39"/>
          <p:cNvSpPr>
            <a:spLocks noChangeArrowheads="1"/>
          </p:cNvSpPr>
          <p:nvPr/>
        </p:nvSpPr>
        <p:spPr bwMode="auto">
          <a:xfrm>
            <a:off x="1295400" y="58674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50216" name="AutoShape 40"/>
          <p:cNvCxnSpPr>
            <a:cxnSpLocks noChangeShapeType="1"/>
            <a:stCxn id="50215" idx="0"/>
            <a:endCxn id="50214" idx="3"/>
          </p:cNvCxnSpPr>
          <p:nvPr/>
        </p:nvCxnSpPr>
        <p:spPr bwMode="auto">
          <a:xfrm flipV="1">
            <a:off x="1447800" y="5659438"/>
            <a:ext cx="55563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50217" name="AutoShape 41"/>
          <p:cNvSpPr>
            <a:spLocks noChangeArrowheads="1"/>
          </p:cNvSpPr>
          <p:nvPr/>
        </p:nvSpPr>
        <p:spPr bwMode="auto">
          <a:xfrm>
            <a:off x="1676400" y="58674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50218" name="AutoShape 42"/>
          <p:cNvCxnSpPr>
            <a:cxnSpLocks noChangeShapeType="1"/>
            <a:stCxn id="50217" idx="0"/>
            <a:endCxn id="50214" idx="5"/>
          </p:cNvCxnSpPr>
          <p:nvPr/>
        </p:nvCxnSpPr>
        <p:spPr bwMode="auto">
          <a:xfrm flipH="1" flipV="1">
            <a:off x="1773238" y="5659438"/>
            <a:ext cx="55562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0219" name="AutoShape 43"/>
          <p:cNvCxnSpPr>
            <a:cxnSpLocks noChangeShapeType="1"/>
            <a:stCxn id="50220" idx="0"/>
            <a:endCxn id="50204" idx="5"/>
          </p:cNvCxnSpPr>
          <p:nvPr/>
        </p:nvCxnSpPr>
        <p:spPr bwMode="auto">
          <a:xfrm flipH="1" flipV="1">
            <a:off x="2687638" y="3678238"/>
            <a:ext cx="246062" cy="3603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50220" name="Oval 44"/>
          <p:cNvSpPr>
            <a:spLocks noChangeArrowheads="1"/>
          </p:cNvSpPr>
          <p:nvPr/>
        </p:nvSpPr>
        <p:spPr bwMode="auto">
          <a:xfrm>
            <a:off x="2743200" y="40386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16</a:t>
            </a:r>
          </a:p>
        </p:txBody>
      </p:sp>
      <p:sp>
        <p:nvSpPr>
          <p:cNvPr id="50221" name="AutoShape 45"/>
          <p:cNvSpPr>
            <a:spLocks noChangeArrowheads="1"/>
          </p:cNvSpPr>
          <p:nvPr/>
        </p:nvSpPr>
        <p:spPr bwMode="auto">
          <a:xfrm>
            <a:off x="2590800" y="45720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50222" name="AutoShape 46"/>
          <p:cNvCxnSpPr>
            <a:cxnSpLocks noChangeShapeType="1"/>
            <a:stCxn id="50221" idx="0"/>
            <a:endCxn id="50220" idx="3"/>
          </p:cNvCxnSpPr>
          <p:nvPr/>
        </p:nvCxnSpPr>
        <p:spPr bwMode="auto">
          <a:xfrm flipV="1">
            <a:off x="2743200" y="4364038"/>
            <a:ext cx="55563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50223" name="AutoShape 47"/>
          <p:cNvSpPr>
            <a:spLocks noChangeArrowheads="1"/>
          </p:cNvSpPr>
          <p:nvPr/>
        </p:nvSpPr>
        <p:spPr bwMode="auto">
          <a:xfrm>
            <a:off x="2971800" y="45720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50224" name="AutoShape 48"/>
          <p:cNvCxnSpPr>
            <a:cxnSpLocks noChangeShapeType="1"/>
            <a:stCxn id="50223" idx="0"/>
            <a:endCxn id="50220" idx="5"/>
          </p:cNvCxnSpPr>
          <p:nvPr/>
        </p:nvCxnSpPr>
        <p:spPr bwMode="auto">
          <a:xfrm flipH="1" flipV="1">
            <a:off x="3068638" y="4364038"/>
            <a:ext cx="55562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 useBgFill="1">
        <p:nvSpPr>
          <p:cNvPr id="49" name="48 - Ορθογώνιο"/>
          <p:cNvSpPr/>
          <p:nvPr/>
        </p:nvSpPr>
        <p:spPr bwMode="auto">
          <a:xfrm>
            <a:off x="0" y="6096000"/>
            <a:ext cx="9144000" cy="228600"/>
          </a:xfrm>
          <a:prstGeom prst="rect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1" name="Text Box 5"/>
          <p:cNvSpPr txBox="1">
            <a:spLocks noChangeArrowheads="1"/>
          </p:cNvSpPr>
          <p:nvPr/>
        </p:nvSpPr>
        <p:spPr bwMode="auto">
          <a:xfrm>
            <a:off x="304800" y="1371600"/>
            <a:ext cx="6196013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/>
              <a:t>Η μεταφορά του κόμβου γίνεται με τη χρήση περιστροφών. </a:t>
            </a:r>
          </a:p>
        </p:txBody>
      </p:sp>
      <p:sp>
        <p:nvSpPr>
          <p:cNvPr id="52" name="Text Box 4"/>
          <p:cNvSpPr txBox="1">
            <a:spLocks noChangeArrowheads="1"/>
          </p:cNvSpPr>
          <p:nvPr/>
        </p:nvSpPr>
        <p:spPr bwMode="auto">
          <a:xfrm>
            <a:off x="304800" y="990600"/>
            <a:ext cx="6770764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dirty="0" smtClean="0"/>
              <a:t>Τοποθετεί τον κόμβο με κλειδί </a:t>
            </a:r>
            <a:r>
              <a:rPr lang="en-US" dirty="0" smtClean="0">
                <a:latin typeface="Lucida Console" pitchFamily="49" charset="0"/>
              </a:rPr>
              <a:t>k</a:t>
            </a:r>
            <a:r>
              <a:rPr lang="el-GR" dirty="0" smtClean="0"/>
              <a:t> </a:t>
            </a:r>
            <a:r>
              <a:rPr lang="el-GR" dirty="0"/>
              <a:t>στη θέση της ρίζας του δένδρου.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484187"/>
          </a:xfrm>
        </p:spPr>
        <p:txBody>
          <a:bodyPr/>
          <a:lstStyle/>
          <a:p>
            <a:pPr eaLnBrk="1" hangingPunct="1"/>
            <a:r>
              <a:rPr lang="el-GR" sz="3000" smtClean="0">
                <a:latin typeface="Times New Roman" pitchFamily="18" charset="0"/>
                <a:cs typeface="Times New Roman" pitchFamily="18" charset="0"/>
              </a:rPr>
              <a:t>Διαμέριση</a:t>
            </a:r>
            <a:endParaRPr lang="en-US" sz="30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03" name="Text Box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7112000"/>
            <a:ext cx="91440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TexPoint fonts used in EMF. </a:t>
            </a:r>
          </a:p>
          <a:p>
            <a:pPr algn="ctr"/>
            <a:r>
              <a:rPr lang="en-US"/>
              <a:t>Read the TexPoint manual before you delete this box.: </a:t>
            </a:r>
            <a:r>
              <a:rPr lang="en-US">
                <a:latin typeface="cmmi10" pitchFamily="34" charset="0"/>
              </a:rPr>
              <a:t>A</a:t>
            </a:r>
            <a:r>
              <a:rPr lang="en-US">
                <a:latin typeface="cmr10" pitchFamily="34" charset="0"/>
              </a:rPr>
              <a:t>A</a:t>
            </a:r>
            <a:r>
              <a:rPr lang="en-US">
                <a:latin typeface="cmsy10orig" pitchFamily="34" charset="0"/>
              </a:rPr>
              <a:t>A</a:t>
            </a:r>
            <a:r>
              <a:rPr lang="en-US">
                <a:latin typeface="cmmi7" pitchFamily="34" charset="0"/>
              </a:rPr>
              <a:t>A</a:t>
            </a:r>
            <a:r>
              <a:rPr lang="en-US">
                <a:latin typeface="cmex10" pitchFamily="34" charset="0"/>
              </a:rPr>
              <a:t>A</a:t>
            </a:r>
          </a:p>
        </p:txBody>
      </p:sp>
      <p:sp>
        <p:nvSpPr>
          <p:cNvPr id="51204" name="Oval 4"/>
          <p:cNvSpPr>
            <a:spLocks noChangeArrowheads="1"/>
          </p:cNvSpPr>
          <p:nvPr/>
        </p:nvSpPr>
        <p:spPr bwMode="auto">
          <a:xfrm>
            <a:off x="2971800" y="25146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14</a:t>
            </a:r>
          </a:p>
        </p:txBody>
      </p:sp>
      <p:cxnSp>
        <p:nvCxnSpPr>
          <p:cNvPr id="51205" name="AutoShape 5"/>
          <p:cNvCxnSpPr>
            <a:cxnSpLocks noChangeShapeType="1"/>
            <a:stCxn id="51206" idx="7"/>
            <a:endCxn id="51204" idx="3"/>
          </p:cNvCxnSpPr>
          <p:nvPr/>
        </p:nvCxnSpPr>
        <p:spPr bwMode="auto">
          <a:xfrm flipV="1">
            <a:off x="2687638" y="2840038"/>
            <a:ext cx="339725" cy="415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51206" name="Oval 6"/>
          <p:cNvSpPr>
            <a:spLocks noChangeArrowheads="1"/>
          </p:cNvSpPr>
          <p:nvPr/>
        </p:nvSpPr>
        <p:spPr bwMode="auto">
          <a:xfrm>
            <a:off x="2362200" y="32004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8</a:t>
            </a:r>
          </a:p>
        </p:txBody>
      </p:sp>
      <p:cxnSp>
        <p:nvCxnSpPr>
          <p:cNvPr id="51207" name="AutoShape 7"/>
          <p:cNvCxnSpPr>
            <a:cxnSpLocks noChangeShapeType="1"/>
            <a:stCxn id="51210" idx="7"/>
            <a:endCxn id="51206" idx="3"/>
          </p:cNvCxnSpPr>
          <p:nvPr/>
        </p:nvCxnSpPr>
        <p:spPr bwMode="auto">
          <a:xfrm flipV="1">
            <a:off x="2154238" y="3525838"/>
            <a:ext cx="263525" cy="339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51208" name="AutoShape 8"/>
          <p:cNvSpPr>
            <a:spLocks noChangeArrowheads="1"/>
          </p:cNvSpPr>
          <p:nvPr/>
        </p:nvSpPr>
        <p:spPr bwMode="auto">
          <a:xfrm>
            <a:off x="2590800" y="37338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51209" name="AutoShape 9"/>
          <p:cNvCxnSpPr>
            <a:cxnSpLocks noChangeShapeType="1"/>
            <a:stCxn id="51208" idx="0"/>
            <a:endCxn id="51206" idx="5"/>
          </p:cNvCxnSpPr>
          <p:nvPr/>
        </p:nvCxnSpPr>
        <p:spPr bwMode="auto">
          <a:xfrm flipH="1" flipV="1">
            <a:off x="2687638" y="3525838"/>
            <a:ext cx="55562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51210" name="Oval 10"/>
          <p:cNvSpPr>
            <a:spLocks noChangeArrowheads="1"/>
          </p:cNvSpPr>
          <p:nvPr/>
        </p:nvSpPr>
        <p:spPr bwMode="auto">
          <a:xfrm>
            <a:off x="1828800" y="38100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6</a:t>
            </a:r>
          </a:p>
        </p:txBody>
      </p:sp>
      <p:cxnSp>
        <p:nvCxnSpPr>
          <p:cNvPr id="51211" name="AutoShape 11"/>
          <p:cNvCxnSpPr>
            <a:cxnSpLocks noChangeShapeType="1"/>
            <a:stCxn id="51214" idx="0"/>
            <a:endCxn id="51210" idx="5"/>
          </p:cNvCxnSpPr>
          <p:nvPr/>
        </p:nvCxnSpPr>
        <p:spPr bwMode="auto">
          <a:xfrm flipH="1" flipV="1">
            <a:off x="2154238" y="4135438"/>
            <a:ext cx="93662" cy="3603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51212" name="AutoShape 12"/>
          <p:cNvSpPr>
            <a:spLocks noChangeArrowheads="1"/>
          </p:cNvSpPr>
          <p:nvPr/>
        </p:nvSpPr>
        <p:spPr bwMode="auto">
          <a:xfrm>
            <a:off x="1676400" y="43434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51213" name="AutoShape 13"/>
          <p:cNvCxnSpPr>
            <a:cxnSpLocks noChangeShapeType="1"/>
            <a:stCxn id="51212" idx="0"/>
            <a:endCxn id="51210" idx="3"/>
          </p:cNvCxnSpPr>
          <p:nvPr/>
        </p:nvCxnSpPr>
        <p:spPr bwMode="auto">
          <a:xfrm flipV="1">
            <a:off x="1828800" y="4135438"/>
            <a:ext cx="55563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51214" name="Oval 14"/>
          <p:cNvSpPr>
            <a:spLocks noChangeArrowheads="1"/>
          </p:cNvSpPr>
          <p:nvPr/>
        </p:nvSpPr>
        <p:spPr bwMode="auto">
          <a:xfrm>
            <a:off x="2057400" y="44958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7</a:t>
            </a:r>
          </a:p>
        </p:txBody>
      </p:sp>
      <p:sp>
        <p:nvSpPr>
          <p:cNvPr id="51215" name="AutoShape 15"/>
          <p:cNvSpPr>
            <a:spLocks noChangeArrowheads="1"/>
          </p:cNvSpPr>
          <p:nvPr/>
        </p:nvSpPr>
        <p:spPr bwMode="auto">
          <a:xfrm>
            <a:off x="1905000" y="50292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51216" name="AutoShape 16"/>
          <p:cNvCxnSpPr>
            <a:cxnSpLocks noChangeShapeType="1"/>
            <a:stCxn id="51215" idx="0"/>
            <a:endCxn id="51214" idx="3"/>
          </p:cNvCxnSpPr>
          <p:nvPr/>
        </p:nvCxnSpPr>
        <p:spPr bwMode="auto">
          <a:xfrm flipV="1">
            <a:off x="2057400" y="4821238"/>
            <a:ext cx="55563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51217" name="AutoShape 17"/>
          <p:cNvSpPr>
            <a:spLocks noChangeArrowheads="1"/>
          </p:cNvSpPr>
          <p:nvPr/>
        </p:nvSpPr>
        <p:spPr bwMode="auto">
          <a:xfrm>
            <a:off x="2286000" y="50292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51218" name="AutoShape 18"/>
          <p:cNvCxnSpPr>
            <a:cxnSpLocks noChangeShapeType="1"/>
            <a:stCxn id="51217" idx="0"/>
            <a:endCxn id="51214" idx="5"/>
          </p:cNvCxnSpPr>
          <p:nvPr/>
        </p:nvCxnSpPr>
        <p:spPr bwMode="auto">
          <a:xfrm flipH="1" flipV="1">
            <a:off x="2382838" y="4821238"/>
            <a:ext cx="55562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51219" name="Oval 19"/>
          <p:cNvSpPr>
            <a:spLocks noChangeArrowheads="1"/>
          </p:cNvSpPr>
          <p:nvPr/>
        </p:nvSpPr>
        <p:spPr bwMode="auto">
          <a:xfrm>
            <a:off x="5486400" y="32004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27</a:t>
            </a:r>
          </a:p>
        </p:txBody>
      </p:sp>
      <p:cxnSp>
        <p:nvCxnSpPr>
          <p:cNvPr id="51220" name="AutoShape 20"/>
          <p:cNvCxnSpPr>
            <a:cxnSpLocks noChangeShapeType="1"/>
            <a:stCxn id="51221" idx="0"/>
            <a:endCxn id="51204" idx="5"/>
          </p:cNvCxnSpPr>
          <p:nvPr/>
        </p:nvCxnSpPr>
        <p:spPr bwMode="auto">
          <a:xfrm flipH="1" flipV="1">
            <a:off x="3297238" y="2840038"/>
            <a:ext cx="246062" cy="3603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51221" name="Oval 21"/>
          <p:cNvSpPr>
            <a:spLocks noChangeArrowheads="1"/>
          </p:cNvSpPr>
          <p:nvPr/>
        </p:nvSpPr>
        <p:spPr bwMode="auto">
          <a:xfrm>
            <a:off x="3352800" y="32004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16</a:t>
            </a:r>
          </a:p>
        </p:txBody>
      </p:sp>
      <p:cxnSp>
        <p:nvCxnSpPr>
          <p:cNvPr id="51222" name="AutoShape 22"/>
          <p:cNvCxnSpPr>
            <a:cxnSpLocks noChangeShapeType="1"/>
            <a:stCxn id="51223" idx="1"/>
            <a:endCxn id="51219" idx="5"/>
          </p:cNvCxnSpPr>
          <p:nvPr/>
        </p:nvCxnSpPr>
        <p:spPr bwMode="auto">
          <a:xfrm flipH="1" flipV="1">
            <a:off x="5811838" y="3525838"/>
            <a:ext cx="339725" cy="415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51223" name="Oval 23"/>
          <p:cNvSpPr>
            <a:spLocks noChangeArrowheads="1"/>
          </p:cNvSpPr>
          <p:nvPr/>
        </p:nvSpPr>
        <p:spPr bwMode="auto">
          <a:xfrm>
            <a:off x="6096000" y="38862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32</a:t>
            </a:r>
          </a:p>
        </p:txBody>
      </p:sp>
      <p:sp>
        <p:nvSpPr>
          <p:cNvPr id="51224" name="AutoShape 24"/>
          <p:cNvSpPr>
            <a:spLocks noChangeArrowheads="1"/>
          </p:cNvSpPr>
          <p:nvPr/>
        </p:nvSpPr>
        <p:spPr bwMode="auto">
          <a:xfrm>
            <a:off x="5943600" y="44196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51225" name="AutoShape 25"/>
          <p:cNvCxnSpPr>
            <a:cxnSpLocks noChangeShapeType="1"/>
            <a:stCxn id="51224" idx="0"/>
            <a:endCxn id="51223" idx="3"/>
          </p:cNvCxnSpPr>
          <p:nvPr/>
        </p:nvCxnSpPr>
        <p:spPr bwMode="auto">
          <a:xfrm flipV="1">
            <a:off x="6096000" y="4211638"/>
            <a:ext cx="55563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51226" name="AutoShape 26"/>
          <p:cNvSpPr>
            <a:spLocks noChangeArrowheads="1"/>
          </p:cNvSpPr>
          <p:nvPr/>
        </p:nvSpPr>
        <p:spPr bwMode="auto">
          <a:xfrm>
            <a:off x="6324600" y="44196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51227" name="AutoShape 27"/>
          <p:cNvCxnSpPr>
            <a:cxnSpLocks noChangeShapeType="1"/>
            <a:stCxn id="51226" idx="0"/>
            <a:endCxn id="51223" idx="5"/>
          </p:cNvCxnSpPr>
          <p:nvPr/>
        </p:nvCxnSpPr>
        <p:spPr bwMode="auto">
          <a:xfrm flipH="1" flipV="1">
            <a:off x="6421438" y="4211638"/>
            <a:ext cx="55562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51228" name="Oval 28"/>
          <p:cNvSpPr>
            <a:spLocks noChangeArrowheads="1"/>
          </p:cNvSpPr>
          <p:nvPr/>
        </p:nvSpPr>
        <p:spPr bwMode="auto">
          <a:xfrm>
            <a:off x="4724400" y="25146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21</a:t>
            </a:r>
          </a:p>
        </p:txBody>
      </p:sp>
      <p:cxnSp>
        <p:nvCxnSpPr>
          <p:cNvPr id="51229" name="AutoShape 29"/>
          <p:cNvCxnSpPr>
            <a:cxnSpLocks noChangeShapeType="1"/>
            <a:stCxn id="51234" idx="7"/>
            <a:endCxn id="51219" idx="3"/>
          </p:cNvCxnSpPr>
          <p:nvPr/>
        </p:nvCxnSpPr>
        <p:spPr bwMode="auto">
          <a:xfrm flipV="1">
            <a:off x="5354638" y="3525838"/>
            <a:ext cx="187325" cy="415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51230" name="AutoShape 30"/>
          <p:cNvSpPr>
            <a:spLocks noChangeArrowheads="1"/>
          </p:cNvSpPr>
          <p:nvPr/>
        </p:nvSpPr>
        <p:spPr bwMode="auto">
          <a:xfrm>
            <a:off x="3200400" y="37338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51231" name="AutoShape 31"/>
          <p:cNvCxnSpPr>
            <a:cxnSpLocks noChangeShapeType="1"/>
            <a:stCxn id="51230" idx="0"/>
            <a:endCxn id="51221" idx="3"/>
          </p:cNvCxnSpPr>
          <p:nvPr/>
        </p:nvCxnSpPr>
        <p:spPr bwMode="auto">
          <a:xfrm flipV="1">
            <a:off x="3352800" y="3525838"/>
            <a:ext cx="55563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51232" name="AutoShape 32"/>
          <p:cNvSpPr>
            <a:spLocks noChangeArrowheads="1"/>
          </p:cNvSpPr>
          <p:nvPr/>
        </p:nvSpPr>
        <p:spPr bwMode="auto">
          <a:xfrm>
            <a:off x="3581400" y="37338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1233" name="Oval 33"/>
          <p:cNvSpPr>
            <a:spLocks noChangeArrowheads="1"/>
          </p:cNvSpPr>
          <p:nvPr/>
        </p:nvSpPr>
        <p:spPr bwMode="auto">
          <a:xfrm>
            <a:off x="3886200" y="1828800"/>
            <a:ext cx="381000" cy="381000"/>
          </a:xfrm>
          <a:prstGeom prst="ellipse">
            <a:avLst/>
          </a:prstGeom>
          <a:solidFill>
            <a:srgbClr val="FFB547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19</a:t>
            </a:r>
          </a:p>
        </p:txBody>
      </p:sp>
      <p:sp>
        <p:nvSpPr>
          <p:cNvPr id="51234" name="Oval 34"/>
          <p:cNvSpPr>
            <a:spLocks noChangeArrowheads="1"/>
          </p:cNvSpPr>
          <p:nvPr/>
        </p:nvSpPr>
        <p:spPr bwMode="auto">
          <a:xfrm>
            <a:off x="5029200" y="38862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25</a:t>
            </a:r>
          </a:p>
        </p:txBody>
      </p:sp>
      <p:sp>
        <p:nvSpPr>
          <p:cNvPr id="51235" name="AutoShape 35"/>
          <p:cNvSpPr>
            <a:spLocks noChangeArrowheads="1"/>
          </p:cNvSpPr>
          <p:nvPr/>
        </p:nvSpPr>
        <p:spPr bwMode="auto">
          <a:xfrm>
            <a:off x="4876800" y="44196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51236" name="AutoShape 36"/>
          <p:cNvCxnSpPr>
            <a:cxnSpLocks noChangeShapeType="1"/>
            <a:stCxn id="51235" idx="0"/>
            <a:endCxn id="51234" idx="3"/>
          </p:cNvCxnSpPr>
          <p:nvPr/>
        </p:nvCxnSpPr>
        <p:spPr bwMode="auto">
          <a:xfrm flipV="1">
            <a:off x="5029200" y="4211638"/>
            <a:ext cx="55563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1237" name="AutoShape 37"/>
          <p:cNvCxnSpPr>
            <a:cxnSpLocks noChangeShapeType="1"/>
            <a:stCxn id="51238" idx="0"/>
            <a:endCxn id="51234" idx="5"/>
          </p:cNvCxnSpPr>
          <p:nvPr/>
        </p:nvCxnSpPr>
        <p:spPr bwMode="auto">
          <a:xfrm flipH="1" flipV="1">
            <a:off x="5354638" y="4211638"/>
            <a:ext cx="169862" cy="3603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51238" name="Oval 38"/>
          <p:cNvSpPr>
            <a:spLocks noChangeArrowheads="1"/>
          </p:cNvSpPr>
          <p:nvPr/>
        </p:nvSpPr>
        <p:spPr bwMode="auto">
          <a:xfrm>
            <a:off x="5334000" y="4572000"/>
            <a:ext cx="381000" cy="381000"/>
          </a:xfrm>
          <a:prstGeom prst="ellipse">
            <a:avLst/>
          </a:prstGeom>
          <a:solidFill>
            <a:schemeClr val="bg1">
              <a:alpha val="59999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26</a:t>
            </a:r>
          </a:p>
        </p:txBody>
      </p:sp>
      <p:sp>
        <p:nvSpPr>
          <p:cNvPr id="51239" name="AutoShape 39"/>
          <p:cNvSpPr>
            <a:spLocks noChangeArrowheads="1"/>
          </p:cNvSpPr>
          <p:nvPr/>
        </p:nvSpPr>
        <p:spPr bwMode="auto">
          <a:xfrm>
            <a:off x="5181600" y="51054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51240" name="AutoShape 40"/>
          <p:cNvCxnSpPr>
            <a:cxnSpLocks noChangeShapeType="1"/>
            <a:stCxn id="51239" idx="0"/>
            <a:endCxn id="51238" idx="3"/>
          </p:cNvCxnSpPr>
          <p:nvPr/>
        </p:nvCxnSpPr>
        <p:spPr bwMode="auto">
          <a:xfrm flipV="1">
            <a:off x="5334000" y="4897438"/>
            <a:ext cx="55563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51241" name="AutoShape 41"/>
          <p:cNvSpPr>
            <a:spLocks noChangeArrowheads="1"/>
          </p:cNvSpPr>
          <p:nvPr/>
        </p:nvSpPr>
        <p:spPr bwMode="auto">
          <a:xfrm>
            <a:off x="5562600" y="51054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51242" name="AutoShape 42"/>
          <p:cNvCxnSpPr>
            <a:cxnSpLocks noChangeShapeType="1"/>
            <a:stCxn id="51241" idx="0"/>
            <a:endCxn id="51238" idx="5"/>
          </p:cNvCxnSpPr>
          <p:nvPr/>
        </p:nvCxnSpPr>
        <p:spPr bwMode="auto">
          <a:xfrm flipH="1" flipV="1">
            <a:off x="5659438" y="4897438"/>
            <a:ext cx="55562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1243" name="AutoShape 43"/>
          <p:cNvCxnSpPr>
            <a:cxnSpLocks noChangeShapeType="1"/>
            <a:stCxn id="51219" idx="1"/>
            <a:endCxn id="51228" idx="5"/>
          </p:cNvCxnSpPr>
          <p:nvPr/>
        </p:nvCxnSpPr>
        <p:spPr bwMode="auto">
          <a:xfrm flipH="1" flipV="1">
            <a:off x="5049838" y="2840038"/>
            <a:ext cx="492125" cy="415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1244" name="AutoShape 44"/>
          <p:cNvCxnSpPr>
            <a:cxnSpLocks noChangeShapeType="1"/>
            <a:stCxn id="51232" idx="0"/>
            <a:endCxn id="51221" idx="5"/>
          </p:cNvCxnSpPr>
          <p:nvPr/>
        </p:nvCxnSpPr>
        <p:spPr bwMode="auto">
          <a:xfrm flipH="1" flipV="1">
            <a:off x="3678238" y="3525838"/>
            <a:ext cx="55562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1245" name="AutoShape 45"/>
          <p:cNvCxnSpPr>
            <a:cxnSpLocks noChangeShapeType="1"/>
            <a:stCxn id="51204" idx="7"/>
            <a:endCxn id="51233" idx="3"/>
          </p:cNvCxnSpPr>
          <p:nvPr/>
        </p:nvCxnSpPr>
        <p:spPr bwMode="auto">
          <a:xfrm flipV="1">
            <a:off x="3297238" y="2154238"/>
            <a:ext cx="644525" cy="415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51246" name="AutoShape 46"/>
          <p:cNvSpPr>
            <a:spLocks noChangeArrowheads="1"/>
          </p:cNvSpPr>
          <p:nvPr/>
        </p:nvSpPr>
        <p:spPr bwMode="auto">
          <a:xfrm>
            <a:off x="4572000" y="30480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51247" name="AutoShape 47"/>
          <p:cNvCxnSpPr>
            <a:cxnSpLocks noChangeShapeType="1"/>
            <a:stCxn id="51246" idx="0"/>
            <a:endCxn id="51228" idx="3"/>
          </p:cNvCxnSpPr>
          <p:nvPr/>
        </p:nvCxnSpPr>
        <p:spPr bwMode="auto">
          <a:xfrm flipV="1">
            <a:off x="4724400" y="2840038"/>
            <a:ext cx="55563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1248" name="AutoShape 48"/>
          <p:cNvCxnSpPr>
            <a:cxnSpLocks noChangeShapeType="1"/>
            <a:stCxn id="51228" idx="1"/>
            <a:endCxn id="51233" idx="5"/>
          </p:cNvCxnSpPr>
          <p:nvPr/>
        </p:nvCxnSpPr>
        <p:spPr bwMode="auto">
          <a:xfrm flipH="1" flipV="1">
            <a:off x="4211638" y="2154238"/>
            <a:ext cx="568325" cy="415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 useBgFill="1">
        <p:nvSpPr>
          <p:cNvPr id="49" name="48 - Ορθογώνιο"/>
          <p:cNvSpPr/>
          <p:nvPr/>
        </p:nvSpPr>
        <p:spPr bwMode="auto">
          <a:xfrm>
            <a:off x="0" y="6096000"/>
            <a:ext cx="9144000" cy="228600"/>
          </a:xfrm>
          <a:prstGeom prst="rect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0" name="Text Box 4"/>
          <p:cNvSpPr txBox="1">
            <a:spLocks noChangeArrowheads="1"/>
          </p:cNvSpPr>
          <p:nvPr/>
        </p:nvSpPr>
        <p:spPr bwMode="auto">
          <a:xfrm>
            <a:off x="304800" y="990600"/>
            <a:ext cx="6770764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dirty="0" smtClean="0"/>
              <a:t>Τοποθετεί τον κόμβο με κλειδί </a:t>
            </a:r>
            <a:r>
              <a:rPr lang="en-US" dirty="0" smtClean="0">
                <a:latin typeface="Lucida Console" pitchFamily="49" charset="0"/>
              </a:rPr>
              <a:t>k</a:t>
            </a:r>
            <a:r>
              <a:rPr lang="el-GR" dirty="0" smtClean="0"/>
              <a:t> </a:t>
            </a:r>
            <a:r>
              <a:rPr lang="el-GR" dirty="0"/>
              <a:t>στη θέση της ρίζας του δένδρου.</a:t>
            </a:r>
          </a:p>
        </p:txBody>
      </p:sp>
      <p:sp>
        <p:nvSpPr>
          <p:cNvPr id="51" name="Text Box 5"/>
          <p:cNvSpPr txBox="1">
            <a:spLocks noChangeArrowheads="1"/>
          </p:cNvSpPr>
          <p:nvPr/>
        </p:nvSpPr>
        <p:spPr bwMode="auto">
          <a:xfrm>
            <a:off x="304800" y="1371600"/>
            <a:ext cx="6196013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/>
              <a:t>Η μεταφορά του κόμβου γίνεται με τη χρήση περιστροφών. </a:t>
            </a:r>
          </a:p>
        </p:txBody>
      </p:sp>
      <p:sp>
        <p:nvSpPr>
          <p:cNvPr id="52" name="51 - TextBox"/>
          <p:cNvSpPr txBox="1"/>
          <p:nvPr/>
        </p:nvSpPr>
        <p:spPr>
          <a:xfrm>
            <a:off x="381000" y="5562600"/>
            <a:ext cx="8610600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lang="el-GR" dirty="0" smtClean="0"/>
              <a:t>Χωρίζει το σύνολο των κλειδιών σε αυτά που είναι μικρότερα του </a:t>
            </a:r>
            <a:r>
              <a:rPr lang="en-US" dirty="0" smtClean="0">
                <a:latin typeface="Lucida Console" pitchFamily="49" charset="0"/>
              </a:rPr>
              <a:t>k</a:t>
            </a:r>
            <a:r>
              <a:rPr lang="en-US" dirty="0" smtClean="0"/>
              <a:t> </a:t>
            </a:r>
            <a:r>
              <a:rPr lang="el-GR" dirty="0" smtClean="0"/>
              <a:t>και βρίσκονται στο αριστερό </a:t>
            </a:r>
            <a:r>
              <a:rPr lang="el-GR" dirty="0" err="1" smtClean="0"/>
              <a:t>υποδένδρο</a:t>
            </a:r>
            <a:r>
              <a:rPr lang="el-GR" dirty="0" smtClean="0"/>
              <a:t> και σε αυτά που είναι μεγαλύτερα του </a:t>
            </a:r>
            <a:r>
              <a:rPr lang="en-US" dirty="0" smtClean="0">
                <a:latin typeface="Lucida Console" pitchFamily="49" charset="0"/>
              </a:rPr>
              <a:t>k</a:t>
            </a:r>
            <a:r>
              <a:rPr lang="en-US" dirty="0" smtClean="0"/>
              <a:t> </a:t>
            </a:r>
            <a:r>
              <a:rPr lang="el-GR" dirty="0" smtClean="0"/>
              <a:t>και βρίσκονται στο δεξί </a:t>
            </a:r>
            <a:r>
              <a:rPr lang="el-GR" dirty="0" err="1" smtClean="0"/>
              <a:t>υποδένδρο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484187"/>
          </a:xfrm>
        </p:spPr>
        <p:txBody>
          <a:bodyPr/>
          <a:lstStyle/>
          <a:p>
            <a:pPr eaLnBrk="1" hangingPunct="1"/>
            <a:r>
              <a:rPr lang="el-GR" sz="3000" dirty="0" smtClean="0">
                <a:latin typeface="Times New Roman" pitchFamily="18" charset="0"/>
                <a:cs typeface="Times New Roman" pitchFamily="18" charset="0"/>
              </a:rPr>
              <a:t>Τυχαιοποιημένα δένδρα</a:t>
            </a: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4" name="Text Box 32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7112000"/>
            <a:ext cx="91440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TexPoint fonts used in EMF. </a:t>
            </a:r>
          </a:p>
          <a:p>
            <a:pPr algn="ctr"/>
            <a:r>
              <a:rPr lang="en-US"/>
              <a:t>Read the TexPoint manual before you delete this box.: </a:t>
            </a:r>
            <a:r>
              <a:rPr lang="en-US">
                <a:latin typeface="cmmi10" pitchFamily="34" charset="0"/>
              </a:rPr>
              <a:t>A</a:t>
            </a:r>
            <a:r>
              <a:rPr lang="en-US">
                <a:latin typeface="cmr10" pitchFamily="34" charset="0"/>
              </a:rPr>
              <a:t>A</a:t>
            </a:r>
            <a:r>
              <a:rPr lang="en-US">
                <a:latin typeface="cmsy10orig" pitchFamily="34" charset="0"/>
              </a:rPr>
              <a:t>A</a:t>
            </a:r>
            <a:r>
              <a:rPr lang="en-US">
                <a:latin typeface="cmmi7" pitchFamily="34" charset="0"/>
              </a:rPr>
              <a:t>A</a:t>
            </a:r>
            <a:r>
              <a:rPr lang="en-US">
                <a:latin typeface="cmex10" pitchFamily="34" charset="0"/>
              </a:rPr>
              <a:t>A</a:t>
            </a:r>
          </a:p>
        </p:txBody>
      </p:sp>
      <p:sp useBgFill="1">
        <p:nvSpPr>
          <p:cNvPr id="7197" name="28 - Ορθογώνιο"/>
          <p:cNvSpPr>
            <a:spLocks noChangeArrowheads="1"/>
          </p:cNvSpPr>
          <p:nvPr/>
        </p:nvSpPr>
        <p:spPr bwMode="auto">
          <a:xfrm>
            <a:off x="0" y="6096000"/>
            <a:ext cx="9144000" cy="228600"/>
          </a:xfrm>
          <a:prstGeom prst="rect">
            <a:avLst/>
          </a:prstGeom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l-GR"/>
          </a:p>
        </p:txBody>
      </p:sp>
      <p:sp>
        <p:nvSpPr>
          <p:cNvPr id="30" name="Text Box 5"/>
          <p:cNvSpPr txBox="1">
            <a:spLocks noChangeArrowheads="1"/>
          </p:cNvSpPr>
          <p:nvPr/>
        </p:nvSpPr>
        <p:spPr bwMode="auto">
          <a:xfrm>
            <a:off x="307975" y="1482753"/>
            <a:ext cx="6787564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>
              <a:buFontTx/>
              <a:buAutoNum type="arabicPeriod"/>
            </a:pPr>
            <a:r>
              <a:rPr lang="el-GR" dirty="0" smtClean="0"/>
              <a:t>Εκτελούμε </a:t>
            </a:r>
            <a:r>
              <a:rPr lang="el-GR" dirty="0"/>
              <a:t>τον αλγόριθμο εισαγωγής </a:t>
            </a:r>
            <a:r>
              <a:rPr lang="el-GR" dirty="0" smtClean="0"/>
              <a:t>στη ρίζα με πιθανότητα</a:t>
            </a:r>
            <a:endParaRPr lang="el-GR" dirty="0"/>
          </a:p>
        </p:txBody>
      </p:sp>
      <p:sp>
        <p:nvSpPr>
          <p:cNvPr id="31" name="Text Box 6"/>
          <p:cNvSpPr txBox="1">
            <a:spLocks noChangeArrowheads="1"/>
          </p:cNvSpPr>
          <p:nvPr/>
        </p:nvSpPr>
        <p:spPr bwMode="auto">
          <a:xfrm>
            <a:off x="304800" y="2069068"/>
            <a:ext cx="8642687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>
              <a:buFontTx/>
              <a:buAutoNum type="arabicPeriod" startAt="2"/>
            </a:pPr>
            <a:r>
              <a:rPr lang="el-GR" dirty="0" smtClean="0"/>
              <a:t>Διαφορετικά εισάγουμε αναδρομικά το νέο στοιχείο στο κατάλληλο </a:t>
            </a:r>
            <a:r>
              <a:rPr lang="el-GR" dirty="0" err="1" smtClean="0"/>
              <a:t>υποδένδρο</a:t>
            </a:r>
            <a:r>
              <a:rPr lang="en-US" dirty="0" smtClean="0"/>
              <a:t>:</a:t>
            </a:r>
            <a:endParaRPr lang="el-GR" dirty="0"/>
          </a:p>
        </p:txBody>
      </p:sp>
      <p:sp>
        <p:nvSpPr>
          <p:cNvPr id="32" name="31 - TextBox"/>
          <p:cNvSpPr txBox="1"/>
          <p:nvPr/>
        </p:nvSpPr>
        <p:spPr>
          <a:xfrm>
            <a:off x="356428" y="990600"/>
            <a:ext cx="5968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Εισαγωγή ενός νέου στοιχείου </a:t>
            </a:r>
            <a:r>
              <a:rPr lang="en-US" dirty="0" smtClean="0"/>
              <a:t>x </a:t>
            </a:r>
            <a:r>
              <a:rPr lang="el-GR" dirty="0" smtClean="0"/>
              <a:t>σε δένδρο με Ν στοιχεία</a:t>
            </a:r>
            <a:endParaRPr lang="el-GR" dirty="0"/>
          </a:p>
        </p:txBody>
      </p:sp>
      <p:pic>
        <p:nvPicPr>
          <p:cNvPr id="36" name="35 - Εικόνα" descr="TP_tmp.bmp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7162800" y="1419999"/>
            <a:ext cx="686208" cy="559641"/>
          </a:xfrm>
          <a:prstGeom prst="rect">
            <a:avLst/>
          </a:prstGeom>
          <a:noFill/>
          <a:ln/>
          <a:effectLst/>
        </p:spPr>
      </p:pic>
      <p:sp>
        <p:nvSpPr>
          <p:cNvPr id="37" name="Text Box 6"/>
          <p:cNvSpPr txBox="1">
            <a:spLocks noChangeArrowheads="1"/>
          </p:cNvSpPr>
          <p:nvPr/>
        </p:nvSpPr>
        <p:spPr bwMode="auto">
          <a:xfrm>
            <a:off x="762000" y="2438400"/>
            <a:ext cx="7484741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l-GR" dirty="0" smtClean="0"/>
              <a:t>Αν το </a:t>
            </a:r>
            <a:r>
              <a:rPr lang="en-US" dirty="0" smtClean="0"/>
              <a:t>x &lt; </a:t>
            </a:r>
            <a:r>
              <a:rPr lang="el-GR" dirty="0" smtClean="0"/>
              <a:t>κλειδί της ρίζας καλούμε αναδρομικά την εισαγωγή για το </a:t>
            </a:r>
          </a:p>
          <a:p>
            <a:pPr marL="457200" indent="-457200"/>
            <a:r>
              <a:rPr lang="el-GR" dirty="0" smtClean="0"/>
              <a:t>	αριστερό </a:t>
            </a:r>
            <a:r>
              <a:rPr lang="el-GR" dirty="0" err="1" smtClean="0"/>
              <a:t>υποδένδρο</a:t>
            </a:r>
            <a:endParaRPr lang="el-GR" dirty="0"/>
          </a:p>
        </p:txBody>
      </p:sp>
      <p:sp>
        <p:nvSpPr>
          <p:cNvPr id="38" name="Text Box 6"/>
          <p:cNvSpPr txBox="1">
            <a:spLocks noChangeArrowheads="1"/>
          </p:cNvSpPr>
          <p:nvPr/>
        </p:nvSpPr>
        <p:spPr bwMode="auto">
          <a:xfrm>
            <a:off x="762000" y="3153061"/>
            <a:ext cx="7484741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l-GR" dirty="0" smtClean="0"/>
              <a:t>Αν το </a:t>
            </a:r>
            <a:r>
              <a:rPr lang="en-US" dirty="0" smtClean="0"/>
              <a:t>x </a:t>
            </a:r>
            <a:r>
              <a:rPr lang="el-GR" dirty="0" smtClean="0"/>
              <a:t>&gt;</a:t>
            </a:r>
            <a:r>
              <a:rPr lang="en-US" dirty="0" smtClean="0"/>
              <a:t> </a:t>
            </a:r>
            <a:r>
              <a:rPr lang="el-GR" dirty="0" smtClean="0"/>
              <a:t>κλειδί της ρίζας καλούμε αναδρομικά την εισαγωγή για το </a:t>
            </a:r>
          </a:p>
          <a:p>
            <a:pPr marL="457200" indent="-457200"/>
            <a:r>
              <a:rPr lang="el-GR" dirty="0" smtClean="0"/>
              <a:t>	δεξιό </a:t>
            </a:r>
            <a:r>
              <a:rPr lang="el-GR" dirty="0" err="1" smtClean="0"/>
              <a:t>υποδένδρο</a:t>
            </a:r>
            <a:endParaRPr lang="el-GR" dirty="0"/>
          </a:p>
        </p:txBody>
      </p:sp>
      <p:sp>
        <p:nvSpPr>
          <p:cNvPr id="39" name="Text Box 7"/>
          <p:cNvSpPr txBox="1">
            <a:spLocks noChangeArrowheads="1"/>
          </p:cNvSpPr>
          <p:nvPr/>
        </p:nvSpPr>
        <p:spPr bwMode="auto">
          <a:xfrm>
            <a:off x="637857" y="3964900"/>
            <a:ext cx="7058343" cy="28931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dirty="0" smtClean="0">
                <a:latin typeface="Lucida Console" pitchFamily="49" charset="0"/>
                <a:cs typeface="Courier New" pitchFamily="49" charset="0"/>
              </a:rPr>
              <a:t>Random rand = new Random(seed);</a:t>
            </a:r>
          </a:p>
          <a:p>
            <a:r>
              <a:rPr lang="en-US" sz="1400" dirty="0" smtClean="0">
                <a:latin typeface="Lucida Console" pitchFamily="49" charset="0"/>
                <a:cs typeface="Courier New" pitchFamily="49" charset="0"/>
              </a:rPr>
              <a:t>...</a:t>
            </a:r>
            <a:endParaRPr lang="en-US" sz="1400" dirty="0" smtClean="0">
              <a:latin typeface="Lucida Console" pitchFamily="49" charset="0"/>
            </a:endParaRPr>
          </a:p>
          <a:p>
            <a:r>
              <a:rPr lang="en-US" sz="1400" dirty="0" smtClean="0">
                <a:latin typeface="Lucida Console" pitchFamily="49" charset="0"/>
              </a:rPr>
              <a:t>Node insert(Node x, Key k, Item </a:t>
            </a:r>
            <a:r>
              <a:rPr lang="en-US" sz="1400" dirty="0" err="1" smtClean="0">
                <a:latin typeface="Lucida Console" pitchFamily="49" charset="0"/>
              </a:rPr>
              <a:t>i</a:t>
            </a:r>
            <a:r>
              <a:rPr lang="en-US" sz="1400" dirty="0" smtClean="0">
                <a:latin typeface="Lucida Console" pitchFamily="49" charset="0"/>
              </a:rPr>
              <a:t>)</a:t>
            </a:r>
            <a:r>
              <a:rPr lang="en-US" sz="1400" dirty="0">
                <a:latin typeface="Lucida Console" pitchFamily="49" charset="0"/>
              </a:rPr>
              <a:t> </a:t>
            </a:r>
            <a:r>
              <a:rPr lang="en-US" sz="1400" dirty="0" smtClean="0">
                <a:latin typeface="Lucida Console" pitchFamily="49" charset="0"/>
              </a:rPr>
              <a:t>{</a:t>
            </a:r>
            <a:r>
              <a:rPr lang="en-US" sz="1400" dirty="0">
                <a:latin typeface="Lucida Console" pitchFamily="49" charset="0"/>
              </a:rPr>
              <a:t>	</a:t>
            </a:r>
            <a:endParaRPr lang="en-US" sz="1400" dirty="0" smtClean="0">
              <a:latin typeface="Lucida Console" pitchFamily="49" charset="0"/>
            </a:endParaRPr>
          </a:p>
          <a:p>
            <a:r>
              <a:rPr lang="en-US" sz="1400" dirty="0" smtClean="0">
                <a:latin typeface="Lucida Console" pitchFamily="49" charset="0"/>
              </a:rPr>
              <a:t>   if (x==null) return new Node(k,i,1);</a:t>
            </a:r>
          </a:p>
          <a:p>
            <a:r>
              <a:rPr lang="en-US" sz="1400" dirty="0" smtClean="0">
                <a:latin typeface="Lucida Console" pitchFamily="49" charset="0"/>
              </a:rPr>
              <a:t>   if (</a:t>
            </a:r>
            <a:r>
              <a:rPr lang="en-US" sz="1400" dirty="0" err="1" smtClean="0">
                <a:latin typeface="Lucida Console" pitchFamily="49" charset="0"/>
                <a:cs typeface="Courier New" pitchFamily="49" charset="0"/>
              </a:rPr>
              <a:t>rand.nextInt</a:t>
            </a:r>
            <a:r>
              <a:rPr lang="en-US" sz="1400" dirty="0" smtClean="0">
                <a:latin typeface="Lucida Console" pitchFamily="49" charset="0"/>
                <a:cs typeface="Courier New" pitchFamily="49" charset="0"/>
              </a:rPr>
              <a:t>(x.N+1) == 0) return </a:t>
            </a:r>
            <a:r>
              <a:rPr lang="en-US" sz="1400" dirty="0" err="1" smtClean="0">
                <a:latin typeface="Lucida Console" pitchFamily="49" charset="0"/>
                <a:cs typeface="Courier New" pitchFamily="49" charset="0"/>
              </a:rPr>
              <a:t>insertIntoRoot</a:t>
            </a:r>
            <a:r>
              <a:rPr lang="en-US" sz="1400" dirty="0" smtClean="0">
                <a:latin typeface="Lucida Console" pitchFamily="49" charset="0"/>
                <a:cs typeface="Courier New" pitchFamily="49" charset="0"/>
              </a:rPr>
              <a:t>(</a:t>
            </a:r>
            <a:r>
              <a:rPr lang="en-US" sz="1400" dirty="0" err="1" smtClean="0">
                <a:latin typeface="Lucida Console" pitchFamily="49" charset="0"/>
                <a:cs typeface="Courier New" pitchFamily="49" charset="0"/>
              </a:rPr>
              <a:t>x,k,i</a:t>
            </a:r>
            <a:r>
              <a:rPr lang="en-US" sz="1400" dirty="0" smtClean="0">
                <a:latin typeface="Lucida Console" pitchFamily="49" charset="0"/>
                <a:cs typeface="Courier New" pitchFamily="49" charset="0"/>
              </a:rPr>
              <a:t>);</a:t>
            </a:r>
            <a:endParaRPr lang="en-US" sz="1400" dirty="0" smtClean="0">
              <a:latin typeface="Lucida Console" pitchFamily="49" charset="0"/>
            </a:endParaRPr>
          </a:p>
          <a:p>
            <a:r>
              <a:rPr lang="en-US" sz="1400" dirty="0" smtClean="0">
                <a:latin typeface="Lucida Console" pitchFamily="49" charset="0"/>
              </a:rPr>
              <a:t>   </a:t>
            </a:r>
            <a:r>
              <a:rPr lang="en-US" sz="1400" dirty="0" err="1" smtClean="0">
                <a:latin typeface="Lucida Console" pitchFamily="49" charset="0"/>
              </a:rPr>
              <a:t>int</a:t>
            </a:r>
            <a:r>
              <a:rPr lang="en-US" sz="1400" dirty="0" smtClean="0">
                <a:latin typeface="Lucida Console" pitchFamily="49" charset="0"/>
              </a:rPr>
              <a:t> c = </a:t>
            </a:r>
            <a:r>
              <a:rPr lang="en-US" sz="1400" dirty="0" err="1" smtClean="0">
                <a:latin typeface="Lucida Console" pitchFamily="49" charset="0"/>
              </a:rPr>
              <a:t>k.compareTo</a:t>
            </a:r>
            <a:r>
              <a:rPr lang="en-US" sz="1400" dirty="0" smtClean="0">
                <a:latin typeface="Lucida Console" pitchFamily="49" charset="0"/>
              </a:rPr>
              <a:t>(</a:t>
            </a:r>
            <a:r>
              <a:rPr lang="en-US" sz="1400" dirty="0" err="1" smtClean="0">
                <a:latin typeface="Lucida Console" pitchFamily="49" charset="0"/>
              </a:rPr>
              <a:t>x.key</a:t>
            </a:r>
            <a:r>
              <a:rPr lang="en-US" sz="1400" dirty="0" smtClean="0">
                <a:latin typeface="Lucida Console" pitchFamily="49" charset="0"/>
              </a:rPr>
              <a:t>);  </a:t>
            </a:r>
            <a:r>
              <a:rPr lang="el-GR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itchFamily="49" charset="0"/>
              </a:rPr>
              <a:t>// σύγκριση με το κλειδί του </a:t>
            </a: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itchFamily="49" charset="0"/>
              </a:rPr>
              <a:t>x</a:t>
            </a:r>
            <a:endParaRPr lang="en-US" sz="1400" dirty="0" smtClean="0">
              <a:latin typeface="Lucida Console" pitchFamily="49" charset="0"/>
            </a:endParaRPr>
          </a:p>
          <a:p>
            <a:r>
              <a:rPr lang="en-US" sz="1400" dirty="0" smtClean="0">
                <a:latin typeface="Lucida Console" pitchFamily="49" charset="0"/>
              </a:rPr>
              <a:t>   if      (c &lt; 0) </a:t>
            </a:r>
            <a:r>
              <a:rPr lang="en-US" sz="1400" dirty="0" err="1" smtClean="0">
                <a:latin typeface="Lucida Console" pitchFamily="49" charset="0"/>
              </a:rPr>
              <a:t>x.left</a:t>
            </a:r>
            <a:r>
              <a:rPr lang="en-US" sz="1400" dirty="0" smtClean="0">
                <a:latin typeface="Lucida Console" pitchFamily="49" charset="0"/>
              </a:rPr>
              <a:t>  = insert(</a:t>
            </a:r>
            <a:r>
              <a:rPr lang="en-US" sz="1400" dirty="0" err="1" smtClean="0">
                <a:latin typeface="Lucida Console" pitchFamily="49" charset="0"/>
              </a:rPr>
              <a:t>x.left</a:t>
            </a:r>
            <a:r>
              <a:rPr lang="en-US" sz="1400" dirty="0" smtClean="0">
                <a:latin typeface="Lucida Console" pitchFamily="49" charset="0"/>
              </a:rPr>
              <a:t>, </a:t>
            </a:r>
            <a:r>
              <a:rPr lang="en-US" sz="1400" dirty="0" err="1" smtClean="0">
                <a:latin typeface="Lucida Console" pitchFamily="49" charset="0"/>
              </a:rPr>
              <a:t>k,i</a:t>
            </a:r>
            <a:r>
              <a:rPr lang="en-US" sz="1400" dirty="0" smtClean="0">
                <a:latin typeface="Lucida Console" pitchFamily="49" charset="0"/>
              </a:rPr>
              <a:t>);</a:t>
            </a:r>
          </a:p>
          <a:p>
            <a:r>
              <a:rPr lang="en-US" sz="1400" dirty="0" smtClean="0">
                <a:latin typeface="Lucida Console" pitchFamily="49" charset="0"/>
              </a:rPr>
              <a:t>   else if (c &gt; 0) </a:t>
            </a:r>
            <a:r>
              <a:rPr lang="en-US" sz="1400" dirty="0" err="1" smtClean="0">
                <a:latin typeface="Lucida Console" pitchFamily="49" charset="0"/>
              </a:rPr>
              <a:t>x.right</a:t>
            </a:r>
            <a:r>
              <a:rPr lang="en-US" sz="1400" dirty="0" smtClean="0">
                <a:latin typeface="Lucida Console" pitchFamily="49" charset="0"/>
              </a:rPr>
              <a:t> = insert(</a:t>
            </a:r>
            <a:r>
              <a:rPr lang="en-US" sz="1400" dirty="0" err="1" smtClean="0">
                <a:latin typeface="Lucida Console" pitchFamily="49" charset="0"/>
              </a:rPr>
              <a:t>x.right,k,i</a:t>
            </a:r>
            <a:r>
              <a:rPr lang="en-US" sz="1400" dirty="0" smtClean="0">
                <a:latin typeface="Lucida Console" pitchFamily="49" charset="0"/>
              </a:rPr>
              <a:t>);</a:t>
            </a:r>
          </a:p>
          <a:p>
            <a:r>
              <a:rPr lang="en-US" sz="1400" dirty="0" smtClean="0">
                <a:latin typeface="Lucida Console" pitchFamily="49" charset="0"/>
              </a:rPr>
              <a:t>   else </a:t>
            </a:r>
            <a:r>
              <a:rPr lang="en-US" sz="1400" dirty="0" err="1" smtClean="0">
                <a:latin typeface="Lucida Console" pitchFamily="49" charset="0"/>
              </a:rPr>
              <a:t>x.item</a:t>
            </a:r>
            <a:r>
              <a:rPr lang="en-US" sz="1400" dirty="0" smtClean="0">
                <a:latin typeface="Lucida Console" pitchFamily="49" charset="0"/>
              </a:rPr>
              <a:t> = </a:t>
            </a:r>
            <a:r>
              <a:rPr lang="en-US" sz="1400" dirty="0" err="1" smtClean="0">
                <a:latin typeface="Lucida Console" pitchFamily="49" charset="0"/>
              </a:rPr>
              <a:t>i</a:t>
            </a:r>
            <a:r>
              <a:rPr lang="en-US" sz="1400" dirty="0" smtClean="0">
                <a:latin typeface="Lucida Console" pitchFamily="49" charset="0"/>
              </a:rPr>
              <a:t>;  </a:t>
            </a:r>
            <a:r>
              <a:rPr lang="el-GR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itchFamily="49" charset="0"/>
              </a:rPr>
              <a:t>// το</a:t>
            </a: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itchFamily="49" charset="0"/>
              </a:rPr>
              <a:t> </a:t>
            </a:r>
            <a:r>
              <a:rPr lang="el-GR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itchFamily="49" charset="0"/>
              </a:rPr>
              <a:t>αντικείμενο </a:t>
            </a:r>
            <a:r>
              <a:rPr lang="en-US" sz="14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itchFamily="49" charset="0"/>
              </a:rPr>
              <a:t>i</a:t>
            </a: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itchFamily="49" charset="0"/>
              </a:rPr>
              <a:t> </a:t>
            </a:r>
            <a:r>
              <a:rPr lang="el-GR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itchFamily="49" charset="0"/>
              </a:rPr>
              <a:t>έχει κλειδί </a:t>
            </a: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itchFamily="49" charset="0"/>
              </a:rPr>
              <a:t>k==</a:t>
            </a:r>
            <a:r>
              <a:rPr lang="en-US" sz="14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itchFamily="49" charset="0"/>
              </a:rPr>
              <a:t>x.key</a:t>
            </a:r>
            <a:endParaRPr lang="en-US" sz="1400" dirty="0" smtClean="0">
              <a:solidFill>
                <a:schemeClr val="tx1">
                  <a:lumMod val="50000"/>
                  <a:lumOff val="50000"/>
                </a:schemeClr>
              </a:solidFill>
              <a:latin typeface="Lucida Console" pitchFamily="49" charset="0"/>
            </a:endParaRPr>
          </a:p>
          <a:p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itchFamily="49" charset="0"/>
              </a:rPr>
              <a:t>   </a:t>
            </a:r>
            <a:r>
              <a:rPr lang="en-US" sz="1400" dirty="0" err="1" smtClean="0">
                <a:latin typeface="Lucida Console" pitchFamily="49" charset="0"/>
              </a:rPr>
              <a:t>x.N</a:t>
            </a:r>
            <a:r>
              <a:rPr lang="en-US" sz="1400" dirty="0" smtClean="0">
                <a:latin typeface="Lucida Console" pitchFamily="49" charset="0"/>
              </a:rPr>
              <a:t> = size(</a:t>
            </a:r>
            <a:r>
              <a:rPr lang="en-US" sz="1400" dirty="0" err="1" smtClean="0">
                <a:latin typeface="Lucida Console" pitchFamily="49" charset="0"/>
              </a:rPr>
              <a:t>x.left</a:t>
            </a:r>
            <a:r>
              <a:rPr lang="en-US" sz="1400" dirty="0" smtClean="0">
                <a:latin typeface="Lucida Console" pitchFamily="49" charset="0"/>
              </a:rPr>
              <a:t>) + size(</a:t>
            </a:r>
            <a:r>
              <a:rPr lang="en-US" sz="1400" dirty="0" err="1" smtClean="0">
                <a:latin typeface="Lucida Console" pitchFamily="49" charset="0"/>
              </a:rPr>
              <a:t>x.right</a:t>
            </a:r>
            <a:r>
              <a:rPr lang="en-US" sz="1400" dirty="0" smtClean="0">
                <a:latin typeface="Lucida Console" pitchFamily="49" charset="0"/>
              </a:rPr>
              <a:t>) + 1; return x;</a:t>
            </a:r>
            <a:r>
              <a:rPr lang="en-US" sz="1400" dirty="0">
                <a:latin typeface="Lucida Console" pitchFamily="49" charset="0"/>
              </a:rPr>
              <a:t>	</a:t>
            </a:r>
          </a:p>
          <a:p>
            <a:r>
              <a:rPr lang="en-US" sz="1400" dirty="0">
                <a:latin typeface="Lucida Console" pitchFamily="49" charset="0"/>
              </a:rPr>
              <a:t>}</a:t>
            </a:r>
          </a:p>
          <a:p>
            <a:endParaRPr lang="en-US" sz="1400" dirty="0">
              <a:latin typeface="Lucida Console" pitchFamily="49" charset="0"/>
            </a:endParaRPr>
          </a:p>
          <a:p>
            <a:r>
              <a:rPr lang="en-US" sz="1400" dirty="0">
                <a:latin typeface="Lucida Console" pitchFamily="49" charset="0"/>
              </a:rPr>
              <a:t>void </a:t>
            </a:r>
            <a:r>
              <a:rPr lang="en-US" sz="1400" dirty="0" smtClean="0">
                <a:latin typeface="Lucida Console" pitchFamily="49" charset="0"/>
              </a:rPr>
              <a:t>insert(Key k, Item </a:t>
            </a:r>
            <a:r>
              <a:rPr lang="en-US" sz="1400" dirty="0" err="1" smtClean="0">
                <a:latin typeface="Lucida Console" pitchFamily="49" charset="0"/>
              </a:rPr>
              <a:t>i</a:t>
            </a:r>
            <a:r>
              <a:rPr lang="en-US" sz="1400" dirty="0" smtClean="0">
                <a:latin typeface="Lucida Console" pitchFamily="49" charset="0"/>
              </a:rPr>
              <a:t>)</a:t>
            </a:r>
            <a:r>
              <a:rPr lang="en-US" sz="1400" dirty="0">
                <a:latin typeface="Lucida Console" pitchFamily="49" charset="0"/>
              </a:rPr>
              <a:t> </a:t>
            </a:r>
            <a:r>
              <a:rPr lang="en-US" sz="1400" dirty="0" smtClean="0">
                <a:latin typeface="Lucida Console" pitchFamily="49" charset="0"/>
              </a:rPr>
              <a:t>{ root </a:t>
            </a:r>
            <a:r>
              <a:rPr lang="en-US" sz="1400" dirty="0">
                <a:latin typeface="Lucida Console" pitchFamily="49" charset="0"/>
              </a:rPr>
              <a:t>= </a:t>
            </a:r>
            <a:r>
              <a:rPr lang="en-US" sz="1400" dirty="0" smtClean="0">
                <a:latin typeface="Lucida Console" pitchFamily="49" charset="0"/>
              </a:rPr>
              <a:t>insert(</a:t>
            </a:r>
            <a:r>
              <a:rPr lang="en-US" sz="1400" dirty="0" err="1" smtClean="0">
                <a:latin typeface="Lucida Console" pitchFamily="49" charset="0"/>
              </a:rPr>
              <a:t>root,k,i</a:t>
            </a:r>
            <a:r>
              <a:rPr lang="en-US" sz="1400" dirty="0" smtClean="0">
                <a:latin typeface="Lucida Console" pitchFamily="49" charset="0"/>
              </a:rPr>
              <a:t>); </a:t>
            </a:r>
            <a:r>
              <a:rPr lang="en-US" sz="1400" dirty="0">
                <a:latin typeface="Lucida Console" pitchFamily="49" charset="0"/>
              </a:rPr>
              <a:t>}</a:t>
            </a:r>
            <a:endParaRPr lang="el-GR" sz="1400" dirty="0">
              <a:latin typeface="Lucida Console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484187"/>
          </a:xfrm>
        </p:spPr>
        <p:txBody>
          <a:bodyPr/>
          <a:lstStyle/>
          <a:p>
            <a:pPr eaLnBrk="1" hangingPunct="1"/>
            <a:r>
              <a:rPr lang="el-GR" sz="3000" smtClean="0">
                <a:latin typeface="Times New Roman" pitchFamily="18" charset="0"/>
                <a:cs typeface="Times New Roman" pitchFamily="18" charset="0"/>
              </a:rPr>
              <a:t>Εισαγωγή στη ρίζα</a:t>
            </a:r>
            <a:endParaRPr lang="en-US" sz="30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7112000"/>
            <a:ext cx="91440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TexPoint fonts used in EMF. </a:t>
            </a:r>
          </a:p>
          <a:p>
            <a:pPr algn="ctr"/>
            <a:r>
              <a:rPr lang="en-US"/>
              <a:t>Read the TexPoint manual before you delete this box.: </a:t>
            </a:r>
            <a:r>
              <a:rPr lang="en-US">
                <a:latin typeface="cmmi10" pitchFamily="34" charset="0"/>
              </a:rPr>
              <a:t>A</a:t>
            </a:r>
            <a:r>
              <a:rPr lang="en-US">
                <a:latin typeface="cmr10" pitchFamily="34" charset="0"/>
              </a:rPr>
              <a:t>A</a:t>
            </a:r>
            <a:r>
              <a:rPr lang="en-US">
                <a:latin typeface="cmsy10orig" pitchFamily="34" charset="0"/>
              </a:rPr>
              <a:t>A</a:t>
            </a:r>
            <a:r>
              <a:rPr lang="en-US">
                <a:latin typeface="cmmi7" pitchFamily="34" charset="0"/>
              </a:rPr>
              <a:t>A</a:t>
            </a:r>
            <a:r>
              <a:rPr lang="en-US">
                <a:latin typeface="cmex10" pitchFamily="34" charset="0"/>
              </a:rPr>
              <a:t>A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1295400" cy="457200"/>
          </a:xfrm>
          <a:noFill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l-GR" sz="1800" smtClean="0"/>
              <a:t>Εισαγωγή</a:t>
            </a:r>
            <a:endParaRPr lang="en-US" sz="1800" smtClean="0"/>
          </a:p>
        </p:txBody>
      </p:sp>
      <p:grpSp>
        <p:nvGrpSpPr>
          <p:cNvPr id="48" name="47 - Ομάδα"/>
          <p:cNvGrpSpPr/>
          <p:nvPr/>
        </p:nvGrpSpPr>
        <p:grpSpPr>
          <a:xfrm>
            <a:off x="60960" y="1981200"/>
            <a:ext cx="4511040" cy="2560320"/>
            <a:chOff x="1752600" y="1676400"/>
            <a:chExt cx="5638800" cy="3200400"/>
          </a:xfrm>
        </p:grpSpPr>
        <p:sp>
          <p:nvSpPr>
            <p:cNvPr id="38917" name="Oval 5"/>
            <p:cNvSpPr>
              <a:spLocks noChangeArrowheads="1"/>
            </p:cNvSpPr>
            <p:nvPr/>
          </p:nvSpPr>
          <p:spPr bwMode="auto">
            <a:xfrm>
              <a:off x="4114800" y="16764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10</a:t>
              </a:r>
            </a:p>
          </p:txBody>
        </p:sp>
        <p:cxnSp>
          <p:nvCxnSpPr>
            <p:cNvPr id="38918" name="AutoShape 6"/>
            <p:cNvCxnSpPr>
              <a:cxnSpLocks noChangeShapeType="1"/>
              <a:stCxn id="38920" idx="7"/>
              <a:endCxn id="38917" idx="3"/>
            </p:cNvCxnSpPr>
            <p:nvPr/>
          </p:nvCxnSpPr>
          <p:spPr bwMode="auto">
            <a:xfrm flipV="1">
              <a:off x="3525838" y="2001838"/>
              <a:ext cx="644525" cy="1873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8919" name="AutoShape 7"/>
            <p:cNvCxnSpPr>
              <a:cxnSpLocks noChangeShapeType="1"/>
              <a:stCxn id="38937" idx="1"/>
              <a:endCxn id="38917" idx="5"/>
            </p:cNvCxnSpPr>
            <p:nvPr/>
          </p:nvCxnSpPr>
          <p:spPr bwMode="auto">
            <a:xfrm flipH="1" flipV="1">
              <a:off x="4440238" y="2001838"/>
              <a:ext cx="1711325" cy="1873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20" name="Oval 8"/>
            <p:cNvSpPr>
              <a:spLocks noChangeArrowheads="1"/>
            </p:cNvSpPr>
            <p:nvPr/>
          </p:nvSpPr>
          <p:spPr bwMode="auto">
            <a:xfrm>
              <a:off x="3200400" y="21336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8</a:t>
              </a:r>
            </a:p>
          </p:txBody>
        </p:sp>
        <p:cxnSp>
          <p:nvCxnSpPr>
            <p:cNvPr id="38921" name="AutoShape 9"/>
            <p:cNvCxnSpPr>
              <a:cxnSpLocks noChangeShapeType="1"/>
              <a:stCxn id="38924" idx="7"/>
              <a:endCxn id="38920" idx="3"/>
            </p:cNvCxnSpPr>
            <p:nvPr/>
          </p:nvCxnSpPr>
          <p:spPr bwMode="auto">
            <a:xfrm flipV="1">
              <a:off x="2687638" y="2459038"/>
              <a:ext cx="568325" cy="3397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22" name="AutoShape 10"/>
            <p:cNvSpPr>
              <a:spLocks noChangeArrowheads="1"/>
            </p:cNvSpPr>
            <p:nvPr/>
          </p:nvSpPr>
          <p:spPr bwMode="auto">
            <a:xfrm>
              <a:off x="3429000" y="26670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23" name="AutoShape 11"/>
            <p:cNvCxnSpPr>
              <a:cxnSpLocks noChangeShapeType="1"/>
              <a:stCxn id="38922" idx="0"/>
              <a:endCxn id="38920" idx="5"/>
            </p:cNvCxnSpPr>
            <p:nvPr/>
          </p:nvCxnSpPr>
          <p:spPr bwMode="auto">
            <a:xfrm flipH="1" flipV="1">
              <a:off x="3525838" y="2459038"/>
              <a:ext cx="55562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24" name="Oval 12"/>
            <p:cNvSpPr>
              <a:spLocks noChangeArrowheads="1"/>
            </p:cNvSpPr>
            <p:nvPr/>
          </p:nvSpPr>
          <p:spPr bwMode="auto">
            <a:xfrm>
              <a:off x="2362200" y="27432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6</a:t>
              </a:r>
            </a:p>
          </p:txBody>
        </p:sp>
        <p:cxnSp>
          <p:nvCxnSpPr>
            <p:cNvPr id="38925" name="AutoShape 13"/>
            <p:cNvCxnSpPr>
              <a:cxnSpLocks noChangeShapeType="1"/>
              <a:stCxn id="38927" idx="0"/>
              <a:endCxn id="38924" idx="3"/>
            </p:cNvCxnSpPr>
            <p:nvPr/>
          </p:nvCxnSpPr>
          <p:spPr bwMode="auto">
            <a:xfrm flipV="1">
              <a:off x="2095500" y="3068638"/>
              <a:ext cx="322263" cy="3603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8926" name="AutoShape 14"/>
            <p:cNvCxnSpPr>
              <a:cxnSpLocks noChangeShapeType="1"/>
              <a:stCxn id="38932" idx="0"/>
              <a:endCxn id="38924" idx="5"/>
            </p:cNvCxnSpPr>
            <p:nvPr/>
          </p:nvCxnSpPr>
          <p:spPr bwMode="auto">
            <a:xfrm flipH="1" flipV="1">
              <a:off x="2687638" y="3068638"/>
              <a:ext cx="246062" cy="3603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27" name="Oval 15"/>
            <p:cNvSpPr>
              <a:spLocks noChangeArrowheads="1"/>
            </p:cNvSpPr>
            <p:nvPr/>
          </p:nvSpPr>
          <p:spPr bwMode="auto">
            <a:xfrm>
              <a:off x="1905000" y="34290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4</a:t>
              </a:r>
            </a:p>
          </p:txBody>
        </p:sp>
        <p:sp>
          <p:nvSpPr>
            <p:cNvPr id="38928" name="AutoShape 16"/>
            <p:cNvSpPr>
              <a:spLocks noChangeArrowheads="1"/>
            </p:cNvSpPr>
            <p:nvPr/>
          </p:nvSpPr>
          <p:spPr bwMode="auto">
            <a:xfrm>
              <a:off x="1752600" y="3962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29" name="AutoShape 17"/>
            <p:cNvCxnSpPr>
              <a:cxnSpLocks noChangeShapeType="1"/>
              <a:stCxn id="38928" idx="0"/>
              <a:endCxn id="38927" idx="3"/>
            </p:cNvCxnSpPr>
            <p:nvPr/>
          </p:nvCxnSpPr>
          <p:spPr bwMode="auto">
            <a:xfrm flipV="1">
              <a:off x="1905000" y="37544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30" name="AutoShape 18"/>
            <p:cNvSpPr>
              <a:spLocks noChangeArrowheads="1"/>
            </p:cNvSpPr>
            <p:nvPr/>
          </p:nvSpPr>
          <p:spPr bwMode="auto">
            <a:xfrm>
              <a:off x="2133600" y="3962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31" name="AutoShape 19"/>
            <p:cNvCxnSpPr>
              <a:cxnSpLocks noChangeShapeType="1"/>
              <a:stCxn id="38930" idx="0"/>
              <a:endCxn id="38927" idx="5"/>
            </p:cNvCxnSpPr>
            <p:nvPr/>
          </p:nvCxnSpPr>
          <p:spPr bwMode="auto">
            <a:xfrm flipH="1" flipV="1">
              <a:off x="2230438" y="3754438"/>
              <a:ext cx="55562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32" name="Oval 20"/>
            <p:cNvSpPr>
              <a:spLocks noChangeArrowheads="1"/>
            </p:cNvSpPr>
            <p:nvPr/>
          </p:nvSpPr>
          <p:spPr bwMode="auto">
            <a:xfrm>
              <a:off x="2743200" y="34290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7</a:t>
              </a:r>
            </a:p>
          </p:txBody>
        </p:sp>
        <p:sp>
          <p:nvSpPr>
            <p:cNvPr id="38933" name="AutoShape 21"/>
            <p:cNvSpPr>
              <a:spLocks noChangeArrowheads="1"/>
            </p:cNvSpPr>
            <p:nvPr/>
          </p:nvSpPr>
          <p:spPr bwMode="auto">
            <a:xfrm>
              <a:off x="2590800" y="3962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34" name="AutoShape 22"/>
            <p:cNvCxnSpPr>
              <a:cxnSpLocks noChangeShapeType="1"/>
              <a:stCxn id="38933" idx="0"/>
              <a:endCxn id="38932" idx="3"/>
            </p:cNvCxnSpPr>
            <p:nvPr/>
          </p:nvCxnSpPr>
          <p:spPr bwMode="auto">
            <a:xfrm flipV="1">
              <a:off x="2743200" y="37544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35" name="AutoShape 23"/>
            <p:cNvSpPr>
              <a:spLocks noChangeArrowheads="1"/>
            </p:cNvSpPr>
            <p:nvPr/>
          </p:nvSpPr>
          <p:spPr bwMode="auto">
            <a:xfrm>
              <a:off x="2971800" y="3962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36" name="AutoShape 24"/>
            <p:cNvCxnSpPr>
              <a:cxnSpLocks noChangeShapeType="1"/>
              <a:stCxn id="38935" idx="0"/>
              <a:endCxn id="38932" idx="5"/>
            </p:cNvCxnSpPr>
            <p:nvPr/>
          </p:nvCxnSpPr>
          <p:spPr bwMode="auto">
            <a:xfrm flipH="1" flipV="1">
              <a:off x="3068638" y="3754438"/>
              <a:ext cx="55562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37" name="Oval 25"/>
            <p:cNvSpPr>
              <a:spLocks noChangeArrowheads="1"/>
            </p:cNvSpPr>
            <p:nvPr/>
          </p:nvSpPr>
          <p:spPr bwMode="auto">
            <a:xfrm>
              <a:off x="6096000" y="21336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17</a:t>
              </a:r>
            </a:p>
          </p:txBody>
        </p:sp>
        <p:cxnSp>
          <p:nvCxnSpPr>
            <p:cNvPr id="38938" name="AutoShape 26"/>
            <p:cNvCxnSpPr>
              <a:cxnSpLocks noChangeShapeType="1"/>
              <a:stCxn id="38939" idx="7"/>
              <a:endCxn id="38937" idx="3"/>
            </p:cNvCxnSpPr>
            <p:nvPr/>
          </p:nvCxnSpPr>
          <p:spPr bwMode="auto">
            <a:xfrm flipV="1">
              <a:off x="4897438" y="2459038"/>
              <a:ext cx="1254125" cy="4159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39" name="Oval 27"/>
            <p:cNvSpPr>
              <a:spLocks noChangeArrowheads="1"/>
            </p:cNvSpPr>
            <p:nvPr/>
          </p:nvSpPr>
          <p:spPr bwMode="auto">
            <a:xfrm>
              <a:off x="4572000" y="28194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12</a:t>
              </a:r>
            </a:p>
          </p:txBody>
        </p:sp>
        <p:sp>
          <p:nvSpPr>
            <p:cNvPr id="38940" name="AutoShape 28"/>
            <p:cNvSpPr>
              <a:spLocks noChangeArrowheads="1"/>
            </p:cNvSpPr>
            <p:nvPr/>
          </p:nvSpPr>
          <p:spPr bwMode="auto">
            <a:xfrm>
              <a:off x="4419600" y="33528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41" name="AutoShape 29"/>
            <p:cNvCxnSpPr>
              <a:cxnSpLocks noChangeShapeType="1"/>
              <a:stCxn id="38940" idx="0"/>
              <a:endCxn id="38939" idx="3"/>
            </p:cNvCxnSpPr>
            <p:nvPr/>
          </p:nvCxnSpPr>
          <p:spPr bwMode="auto">
            <a:xfrm flipV="1">
              <a:off x="4572000" y="31448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8942" name="AutoShape 30"/>
            <p:cNvCxnSpPr>
              <a:cxnSpLocks noChangeShapeType="1"/>
              <a:stCxn id="38943" idx="1"/>
              <a:endCxn id="38939" idx="5"/>
            </p:cNvCxnSpPr>
            <p:nvPr/>
          </p:nvCxnSpPr>
          <p:spPr bwMode="auto">
            <a:xfrm flipH="1" flipV="1">
              <a:off x="4897438" y="3144838"/>
              <a:ext cx="263525" cy="3397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43" name="Oval 31"/>
            <p:cNvSpPr>
              <a:spLocks noChangeArrowheads="1"/>
            </p:cNvSpPr>
            <p:nvPr/>
          </p:nvSpPr>
          <p:spPr bwMode="auto">
            <a:xfrm>
              <a:off x="5105400" y="34290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13</a:t>
              </a:r>
            </a:p>
          </p:txBody>
        </p:sp>
        <p:sp>
          <p:nvSpPr>
            <p:cNvPr id="38944" name="AutoShape 32"/>
            <p:cNvSpPr>
              <a:spLocks noChangeArrowheads="1"/>
            </p:cNvSpPr>
            <p:nvPr/>
          </p:nvSpPr>
          <p:spPr bwMode="auto">
            <a:xfrm>
              <a:off x="4953000" y="3962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45" name="AutoShape 33"/>
            <p:cNvCxnSpPr>
              <a:cxnSpLocks noChangeShapeType="1"/>
              <a:stCxn id="38944" idx="0"/>
              <a:endCxn id="38943" idx="3"/>
            </p:cNvCxnSpPr>
            <p:nvPr/>
          </p:nvCxnSpPr>
          <p:spPr bwMode="auto">
            <a:xfrm flipV="1">
              <a:off x="5105400" y="37544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8946" name="AutoShape 34"/>
            <p:cNvCxnSpPr>
              <a:cxnSpLocks noChangeShapeType="1"/>
              <a:stCxn id="38947" idx="1"/>
              <a:endCxn id="38943" idx="5"/>
            </p:cNvCxnSpPr>
            <p:nvPr/>
          </p:nvCxnSpPr>
          <p:spPr bwMode="auto">
            <a:xfrm flipH="1" flipV="1">
              <a:off x="5430838" y="3754438"/>
              <a:ext cx="339725" cy="4921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47" name="Oval 35"/>
            <p:cNvSpPr>
              <a:spLocks noChangeArrowheads="1"/>
            </p:cNvSpPr>
            <p:nvPr/>
          </p:nvSpPr>
          <p:spPr bwMode="auto">
            <a:xfrm>
              <a:off x="5715000" y="41910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 dirty="0"/>
                <a:t>15</a:t>
              </a:r>
            </a:p>
          </p:txBody>
        </p:sp>
        <p:sp>
          <p:nvSpPr>
            <p:cNvPr id="38948" name="AutoShape 36"/>
            <p:cNvSpPr>
              <a:spLocks noChangeArrowheads="1"/>
            </p:cNvSpPr>
            <p:nvPr/>
          </p:nvSpPr>
          <p:spPr bwMode="auto">
            <a:xfrm>
              <a:off x="5943600" y="4724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49" name="AutoShape 37"/>
            <p:cNvCxnSpPr>
              <a:cxnSpLocks noChangeShapeType="1"/>
              <a:stCxn id="38948" idx="0"/>
              <a:endCxn id="38947" idx="5"/>
            </p:cNvCxnSpPr>
            <p:nvPr/>
          </p:nvCxnSpPr>
          <p:spPr bwMode="auto">
            <a:xfrm flipH="1" flipV="1">
              <a:off x="6040438" y="4516438"/>
              <a:ext cx="55562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50" name="AutoShape 38"/>
            <p:cNvSpPr>
              <a:spLocks noChangeArrowheads="1"/>
            </p:cNvSpPr>
            <p:nvPr/>
          </p:nvSpPr>
          <p:spPr bwMode="auto">
            <a:xfrm>
              <a:off x="5562600" y="4724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51" name="AutoShape 39"/>
            <p:cNvCxnSpPr>
              <a:cxnSpLocks noChangeShapeType="1"/>
              <a:stCxn id="38950" idx="0"/>
            </p:cNvCxnSpPr>
            <p:nvPr/>
          </p:nvCxnSpPr>
          <p:spPr bwMode="auto">
            <a:xfrm flipV="1">
              <a:off x="5715000" y="45164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8952" name="AutoShape 40"/>
            <p:cNvCxnSpPr>
              <a:cxnSpLocks noChangeShapeType="1"/>
              <a:stCxn id="38953" idx="1"/>
            </p:cNvCxnSpPr>
            <p:nvPr/>
          </p:nvCxnSpPr>
          <p:spPr bwMode="auto">
            <a:xfrm flipH="1" flipV="1">
              <a:off x="6421438" y="2459038"/>
              <a:ext cx="492125" cy="4159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53" name="Oval 41"/>
            <p:cNvSpPr>
              <a:spLocks noChangeArrowheads="1"/>
            </p:cNvSpPr>
            <p:nvPr/>
          </p:nvSpPr>
          <p:spPr bwMode="auto">
            <a:xfrm>
              <a:off x="6858000" y="28194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21</a:t>
              </a:r>
            </a:p>
          </p:txBody>
        </p:sp>
        <p:sp>
          <p:nvSpPr>
            <p:cNvPr id="38954" name="AutoShape 42"/>
            <p:cNvSpPr>
              <a:spLocks noChangeArrowheads="1"/>
            </p:cNvSpPr>
            <p:nvPr/>
          </p:nvSpPr>
          <p:spPr bwMode="auto">
            <a:xfrm>
              <a:off x="6705600" y="33528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55" name="AutoShape 43"/>
            <p:cNvCxnSpPr>
              <a:cxnSpLocks noChangeShapeType="1"/>
              <a:stCxn id="38954" idx="0"/>
              <a:endCxn id="38953" idx="3"/>
            </p:cNvCxnSpPr>
            <p:nvPr/>
          </p:nvCxnSpPr>
          <p:spPr bwMode="auto">
            <a:xfrm flipV="1">
              <a:off x="6858000" y="31448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56" name="AutoShape 44"/>
            <p:cNvSpPr>
              <a:spLocks noChangeArrowheads="1"/>
            </p:cNvSpPr>
            <p:nvPr/>
          </p:nvSpPr>
          <p:spPr bwMode="auto">
            <a:xfrm>
              <a:off x="7086600" y="33528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57" name="AutoShape 45"/>
            <p:cNvCxnSpPr>
              <a:cxnSpLocks noChangeShapeType="1"/>
              <a:stCxn id="38956" idx="0"/>
              <a:endCxn id="38953" idx="5"/>
            </p:cNvCxnSpPr>
            <p:nvPr/>
          </p:nvCxnSpPr>
          <p:spPr bwMode="auto">
            <a:xfrm flipH="1" flipV="1">
              <a:off x="7183438" y="3144838"/>
              <a:ext cx="55562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38958" name="Text Box 46"/>
          <p:cNvSpPr txBox="1">
            <a:spLocks noChangeArrowheads="1"/>
          </p:cNvSpPr>
          <p:nvPr/>
        </p:nvSpPr>
        <p:spPr bwMode="auto">
          <a:xfrm>
            <a:off x="1889125" y="1143000"/>
            <a:ext cx="438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/>
              <a:t>14</a:t>
            </a:r>
            <a:endParaRPr lang="en-US"/>
          </a:p>
        </p:txBody>
      </p:sp>
      <p:sp useBgFill="1">
        <p:nvSpPr>
          <p:cNvPr id="47" name="46 - Ορθογώνιο"/>
          <p:cNvSpPr/>
          <p:nvPr/>
        </p:nvSpPr>
        <p:spPr bwMode="auto">
          <a:xfrm>
            <a:off x="0" y="6096000"/>
            <a:ext cx="9144000" cy="228600"/>
          </a:xfrm>
          <a:prstGeom prst="rect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49" name="48 - Ομάδα"/>
          <p:cNvGrpSpPr/>
          <p:nvPr/>
        </p:nvGrpSpPr>
        <p:grpSpPr>
          <a:xfrm>
            <a:off x="4831080" y="3840480"/>
            <a:ext cx="4084320" cy="2560320"/>
            <a:chOff x="1219200" y="1676400"/>
            <a:chExt cx="5105400" cy="3200400"/>
          </a:xfrm>
        </p:grpSpPr>
        <p:sp>
          <p:nvSpPr>
            <p:cNvPr id="50" name="Oval 5"/>
            <p:cNvSpPr>
              <a:spLocks noChangeArrowheads="1"/>
            </p:cNvSpPr>
            <p:nvPr/>
          </p:nvSpPr>
          <p:spPr bwMode="auto">
            <a:xfrm>
              <a:off x="3124200" y="22860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10</a:t>
              </a:r>
            </a:p>
          </p:txBody>
        </p:sp>
        <p:cxnSp>
          <p:nvCxnSpPr>
            <p:cNvPr id="51" name="AutoShape 6"/>
            <p:cNvCxnSpPr>
              <a:cxnSpLocks noChangeShapeType="1"/>
              <a:stCxn id="52" idx="7"/>
              <a:endCxn id="50" idx="3"/>
            </p:cNvCxnSpPr>
            <p:nvPr/>
          </p:nvCxnSpPr>
          <p:spPr bwMode="auto">
            <a:xfrm flipV="1">
              <a:off x="2687638" y="2611438"/>
              <a:ext cx="492125" cy="4159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52" name="Oval 7"/>
            <p:cNvSpPr>
              <a:spLocks noChangeArrowheads="1"/>
            </p:cNvSpPr>
            <p:nvPr/>
          </p:nvSpPr>
          <p:spPr bwMode="auto">
            <a:xfrm>
              <a:off x="2362200" y="29718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8</a:t>
              </a:r>
            </a:p>
          </p:txBody>
        </p:sp>
        <p:cxnSp>
          <p:nvCxnSpPr>
            <p:cNvPr id="53" name="AutoShape 8"/>
            <p:cNvCxnSpPr>
              <a:cxnSpLocks noChangeShapeType="1"/>
              <a:stCxn id="56" idx="7"/>
              <a:endCxn id="52" idx="3"/>
            </p:cNvCxnSpPr>
            <p:nvPr/>
          </p:nvCxnSpPr>
          <p:spPr bwMode="auto">
            <a:xfrm flipV="1">
              <a:off x="2154238" y="3297238"/>
              <a:ext cx="263525" cy="2635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54" name="AutoShape 9"/>
            <p:cNvSpPr>
              <a:spLocks noChangeArrowheads="1"/>
            </p:cNvSpPr>
            <p:nvPr/>
          </p:nvSpPr>
          <p:spPr bwMode="auto">
            <a:xfrm>
              <a:off x="2590800" y="35052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55" name="AutoShape 10"/>
            <p:cNvCxnSpPr>
              <a:cxnSpLocks noChangeShapeType="1"/>
              <a:stCxn id="54" idx="0"/>
              <a:endCxn id="52" idx="5"/>
            </p:cNvCxnSpPr>
            <p:nvPr/>
          </p:nvCxnSpPr>
          <p:spPr bwMode="auto">
            <a:xfrm flipH="1" flipV="1">
              <a:off x="2687638" y="3297238"/>
              <a:ext cx="55562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56" name="Oval 11"/>
            <p:cNvSpPr>
              <a:spLocks noChangeArrowheads="1"/>
            </p:cNvSpPr>
            <p:nvPr/>
          </p:nvSpPr>
          <p:spPr bwMode="auto">
            <a:xfrm>
              <a:off x="1828800" y="35052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6</a:t>
              </a:r>
            </a:p>
          </p:txBody>
        </p:sp>
        <p:cxnSp>
          <p:nvCxnSpPr>
            <p:cNvPr id="57" name="AutoShape 12"/>
            <p:cNvCxnSpPr>
              <a:cxnSpLocks noChangeShapeType="1"/>
              <a:stCxn id="59" idx="0"/>
              <a:endCxn id="56" idx="3"/>
            </p:cNvCxnSpPr>
            <p:nvPr/>
          </p:nvCxnSpPr>
          <p:spPr bwMode="auto">
            <a:xfrm flipV="1">
              <a:off x="1562100" y="3830638"/>
              <a:ext cx="322263" cy="3603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8" name="AutoShape 13"/>
            <p:cNvCxnSpPr>
              <a:cxnSpLocks noChangeShapeType="1"/>
              <a:stCxn id="64" idx="0"/>
              <a:endCxn id="56" idx="5"/>
            </p:cNvCxnSpPr>
            <p:nvPr/>
          </p:nvCxnSpPr>
          <p:spPr bwMode="auto">
            <a:xfrm flipH="1" flipV="1">
              <a:off x="2154238" y="3830638"/>
              <a:ext cx="246062" cy="3603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59" name="Oval 14"/>
            <p:cNvSpPr>
              <a:spLocks noChangeArrowheads="1"/>
            </p:cNvSpPr>
            <p:nvPr/>
          </p:nvSpPr>
          <p:spPr bwMode="auto">
            <a:xfrm>
              <a:off x="1371600" y="41910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4</a:t>
              </a:r>
            </a:p>
          </p:txBody>
        </p:sp>
        <p:sp>
          <p:nvSpPr>
            <p:cNvPr id="60" name="AutoShape 15"/>
            <p:cNvSpPr>
              <a:spLocks noChangeArrowheads="1"/>
            </p:cNvSpPr>
            <p:nvPr/>
          </p:nvSpPr>
          <p:spPr bwMode="auto">
            <a:xfrm>
              <a:off x="1219200" y="4724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61" name="AutoShape 16"/>
            <p:cNvCxnSpPr>
              <a:cxnSpLocks noChangeShapeType="1"/>
              <a:stCxn id="60" idx="0"/>
              <a:endCxn id="59" idx="3"/>
            </p:cNvCxnSpPr>
            <p:nvPr/>
          </p:nvCxnSpPr>
          <p:spPr bwMode="auto">
            <a:xfrm flipV="1">
              <a:off x="1371600" y="45164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62" name="AutoShape 17"/>
            <p:cNvSpPr>
              <a:spLocks noChangeArrowheads="1"/>
            </p:cNvSpPr>
            <p:nvPr/>
          </p:nvSpPr>
          <p:spPr bwMode="auto">
            <a:xfrm>
              <a:off x="1600200" y="4724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63" name="AutoShape 18"/>
            <p:cNvCxnSpPr>
              <a:cxnSpLocks noChangeShapeType="1"/>
              <a:stCxn id="62" idx="0"/>
              <a:endCxn id="59" idx="5"/>
            </p:cNvCxnSpPr>
            <p:nvPr/>
          </p:nvCxnSpPr>
          <p:spPr bwMode="auto">
            <a:xfrm flipH="1" flipV="1">
              <a:off x="1697038" y="4516438"/>
              <a:ext cx="55562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64" name="Oval 19"/>
            <p:cNvSpPr>
              <a:spLocks noChangeArrowheads="1"/>
            </p:cNvSpPr>
            <p:nvPr/>
          </p:nvSpPr>
          <p:spPr bwMode="auto">
            <a:xfrm>
              <a:off x="2209800" y="41910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7</a:t>
              </a:r>
            </a:p>
          </p:txBody>
        </p:sp>
        <p:sp>
          <p:nvSpPr>
            <p:cNvPr id="65" name="AutoShape 20"/>
            <p:cNvSpPr>
              <a:spLocks noChangeArrowheads="1"/>
            </p:cNvSpPr>
            <p:nvPr/>
          </p:nvSpPr>
          <p:spPr bwMode="auto">
            <a:xfrm>
              <a:off x="2057400" y="4724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66" name="AutoShape 21"/>
            <p:cNvCxnSpPr>
              <a:cxnSpLocks noChangeShapeType="1"/>
              <a:stCxn id="65" idx="0"/>
              <a:endCxn id="64" idx="3"/>
            </p:cNvCxnSpPr>
            <p:nvPr/>
          </p:nvCxnSpPr>
          <p:spPr bwMode="auto">
            <a:xfrm flipV="1">
              <a:off x="2209800" y="45164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67" name="AutoShape 22"/>
            <p:cNvSpPr>
              <a:spLocks noChangeArrowheads="1"/>
            </p:cNvSpPr>
            <p:nvPr/>
          </p:nvSpPr>
          <p:spPr bwMode="auto">
            <a:xfrm>
              <a:off x="2438400" y="4724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68" name="AutoShape 23"/>
            <p:cNvCxnSpPr>
              <a:cxnSpLocks noChangeShapeType="1"/>
              <a:stCxn id="67" idx="0"/>
              <a:endCxn id="64" idx="5"/>
            </p:cNvCxnSpPr>
            <p:nvPr/>
          </p:nvCxnSpPr>
          <p:spPr bwMode="auto">
            <a:xfrm flipH="1" flipV="1">
              <a:off x="2535238" y="4516438"/>
              <a:ext cx="55562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69" name="Oval 24"/>
            <p:cNvSpPr>
              <a:spLocks noChangeArrowheads="1"/>
            </p:cNvSpPr>
            <p:nvPr/>
          </p:nvSpPr>
          <p:spPr bwMode="auto">
            <a:xfrm>
              <a:off x="5334000" y="22860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17</a:t>
              </a:r>
            </a:p>
          </p:txBody>
        </p:sp>
        <p:sp>
          <p:nvSpPr>
            <p:cNvPr id="70" name="Oval 26"/>
            <p:cNvSpPr>
              <a:spLocks noChangeArrowheads="1"/>
            </p:cNvSpPr>
            <p:nvPr/>
          </p:nvSpPr>
          <p:spPr bwMode="auto">
            <a:xfrm>
              <a:off x="4419600" y="16764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14</a:t>
              </a:r>
            </a:p>
          </p:txBody>
        </p:sp>
        <p:cxnSp>
          <p:nvCxnSpPr>
            <p:cNvPr id="71" name="AutoShape 27"/>
            <p:cNvCxnSpPr>
              <a:cxnSpLocks noChangeShapeType="1"/>
              <a:stCxn id="90" idx="1"/>
              <a:endCxn id="50" idx="5"/>
            </p:cNvCxnSpPr>
            <p:nvPr/>
          </p:nvCxnSpPr>
          <p:spPr bwMode="auto">
            <a:xfrm flipH="1" flipV="1">
              <a:off x="3449638" y="2611438"/>
              <a:ext cx="263525" cy="4159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72" name="AutoShape 28"/>
            <p:cNvCxnSpPr>
              <a:cxnSpLocks noChangeShapeType="1"/>
              <a:stCxn id="80" idx="7"/>
              <a:endCxn id="69" idx="3"/>
            </p:cNvCxnSpPr>
            <p:nvPr/>
          </p:nvCxnSpPr>
          <p:spPr bwMode="auto">
            <a:xfrm flipV="1">
              <a:off x="5202238" y="2611438"/>
              <a:ext cx="187325" cy="4159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73" name="Oval 29"/>
            <p:cNvSpPr>
              <a:spLocks noChangeArrowheads="1"/>
            </p:cNvSpPr>
            <p:nvPr/>
          </p:nvSpPr>
          <p:spPr bwMode="auto">
            <a:xfrm>
              <a:off x="4038600" y="36576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13</a:t>
              </a:r>
            </a:p>
          </p:txBody>
        </p:sp>
        <p:cxnSp>
          <p:nvCxnSpPr>
            <p:cNvPr id="74" name="AutoShape 30"/>
            <p:cNvCxnSpPr>
              <a:cxnSpLocks noChangeShapeType="1"/>
              <a:stCxn id="75" idx="1"/>
              <a:endCxn id="69" idx="5"/>
            </p:cNvCxnSpPr>
            <p:nvPr/>
          </p:nvCxnSpPr>
          <p:spPr bwMode="auto">
            <a:xfrm flipH="1" flipV="1">
              <a:off x="5659438" y="2611438"/>
              <a:ext cx="187325" cy="4159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75" name="Oval 31"/>
            <p:cNvSpPr>
              <a:spLocks noChangeArrowheads="1"/>
            </p:cNvSpPr>
            <p:nvPr/>
          </p:nvSpPr>
          <p:spPr bwMode="auto">
            <a:xfrm>
              <a:off x="5791200" y="29718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21</a:t>
              </a:r>
            </a:p>
          </p:txBody>
        </p:sp>
        <p:sp>
          <p:nvSpPr>
            <p:cNvPr id="76" name="AutoShape 32"/>
            <p:cNvSpPr>
              <a:spLocks noChangeArrowheads="1"/>
            </p:cNvSpPr>
            <p:nvPr/>
          </p:nvSpPr>
          <p:spPr bwMode="auto">
            <a:xfrm>
              <a:off x="5638800" y="35052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77" name="AutoShape 33"/>
            <p:cNvCxnSpPr>
              <a:cxnSpLocks noChangeShapeType="1"/>
              <a:stCxn id="76" idx="0"/>
              <a:endCxn id="75" idx="3"/>
            </p:cNvCxnSpPr>
            <p:nvPr/>
          </p:nvCxnSpPr>
          <p:spPr bwMode="auto">
            <a:xfrm flipV="1">
              <a:off x="5791200" y="32972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78" name="AutoShape 34"/>
            <p:cNvSpPr>
              <a:spLocks noChangeArrowheads="1"/>
            </p:cNvSpPr>
            <p:nvPr/>
          </p:nvSpPr>
          <p:spPr bwMode="auto">
            <a:xfrm>
              <a:off x="6019800" y="35052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79" name="AutoShape 35"/>
            <p:cNvCxnSpPr>
              <a:cxnSpLocks noChangeShapeType="1"/>
              <a:stCxn id="78" idx="0"/>
              <a:endCxn id="75" idx="5"/>
            </p:cNvCxnSpPr>
            <p:nvPr/>
          </p:nvCxnSpPr>
          <p:spPr bwMode="auto">
            <a:xfrm flipH="1" flipV="1">
              <a:off x="6116638" y="3297238"/>
              <a:ext cx="55562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80" name="Oval 37"/>
            <p:cNvSpPr>
              <a:spLocks noChangeArrowheads="1"/>
            </p:cNvSpPr>
            <p:nvPr/>
          </p:nvSpPr>
          <p:spPr bwMode="auto">
            <a:xfrm>
              <a:off x="4876800" y="29718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15</a:t>
              </a:r>
            </a:p>
          </p:txBody>
        </p:sp>
        <p:sp>
          <p:nvSpPr>
            <p:cNvPr id="81" name="AutoShape 38"/>
            <p:cNvSpPr>
              <a:spLocks noChangeArrowheads="1"/>
            </p:cNvSpPr>
            <p:nvPr/>
          </p:nvSpPr>
          <p:spPr bwMode="auto">
            <a:xfrm>
              <a:off x="4724400" y="35052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82" name="AutoShape 39"/>
            <p:cNvCxnSpPr>
              <a:cxnSpLocks noChangeShapeType="1"/>
              <a:stCxn id="81" idx="0"/>
              <a:endCxn id="80" idx="3"/>
            </p:cNvCxnSpPr>
            <p:nvPr/>
          </p:nvCxnSpPr>
          <p:spPr bwMode="auto">
            <a:xfrm flipV="1">
              <a:off x="4876800" y="32972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83" name="AutoShape 40"/>
            <p:cNvSpPr>
              <a:spLocks noChangeArrowheads="1"/>
            </p:cNvSpPr>
            <p:nvPr/>
          </p:nvSpPr>
          <p:spPr bwMode="auto">
            <a:xfrm>
              <a:off x="5105400" y="35052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84" name="AutoShape 41"/>
            <p:cNvCxnSpPr>
              <a:cxnSpLocks noChangeShapeType="1"/>
              <a:stCxn id="83" idx="0"/>
              <a:endCxn id="80" idx="5"/>
            </p:cNvCxnSpPr>
            <p:nvPr/>
          </p:nvCxnSpPr>
          <p:spPr bwMode="auto">
            <a:xfrm flipH="1" flipV="1">
              <a:off x="5202238" y="3297238"/>
              <a:ext cx="55562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85" name="AutoShape 43"/>
            <p:cNvSpPr>
              <a:spLocks noChangeArrowheads="1"/>
            </p:cNvSpPr>
            <p:nvPr/>
          </p:nvSpPr>
          <p:spPr bwMode="auto">
            <a:xfrm>
              <a:off x="3886200" y="41910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86" name="AutoShape 44"/>
            <p:cNvCxnSpPr>
              <a:cxnSpLocks noChangeShapeType="1"/>
              <a:stCxn id="85" idx="0"/>
              <a:endCxn id="73" idx="3"/>
            </p:cNvCxnSpPr>
            <p:nvPr/>
          </p:nvCxnSpPr>
          <p:spPr bwMode="auto">
            <a:xfrm flipV="1">
              <a:off x="4038600" y="39830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87" name="AutoShape 45"/>
            <p:cNvSpPr>
              <a:spLocks noChangeArrowheads="1"/>
            </p:cNvSpPr>
            <p:nvPr/>
          </p:nvSpPr>
          <p:spPr bwMode="auto">
            <a:xfrm>
              <a:off x="4267200" y="41910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88" name="AutoShape 46"/>
            <p:cNvCxnSpPr>
              <a:cxnSpLocks noChangeShapeType="1"/>
              <a:stCxn id="87" idx="0"/>
              <a:endCxn id="73" idx="5"/>
            </p:cNvCxnSpPr>
            <p:nvPr/>
          </p:nvCxnSpPr>
          <p:spPr bwMode="auto">
            <a:xfrm flipH="1" flipV="1">
              <a:off x="4364038" y="3983038"/>
              <a:ext cx="55562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89" name="AutoShape 47"/>
            <p:cNvCxnSpPr>
              <a:cxnSpLocks noChangeShapeType="1"/>
              <a:stCxn id="73" idx="1"/>
              <a:endCxn id="90" idx="5"/>
            </p:cNvCxnSpPr>
            <p:nvPr/>
          </p:nvCxnSpPr>
          <p:spPr bwMode="auto">
            <a:xfrm flipH="1" flipV="1">
              <a:off x="3983038" y="3297238"/>
              <a:ext cx="111125" cy="4159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90" name="Oval 48"/>
            <p:cNvSpPr>
              <a:spLocks noChangeArrowheads="1"/>
            </p:cNvSpPr>
            <p:nvPr/>
          </p:nvSpPr>
          <p:spPr bwMode="auto">
            <a:xfrm>
              <a:off x="3657600" y="29718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12</a:t>
              </a:r>
            </a:p>
          </p:txBody>
        </p:sp>
        <p:sp>
          <p:nvSpPr>
            <p:cNvPr id="91" name="AutoShape 49"/>
            <p:cNvSpPr>
              <a:spLocks noChangeArrowheads="1"/>
            </p:cNvSpPr>
            <p:nvPr/>
          </p:nvSpPr>
          <p:spPr bwMode="auto">
            <a:xfrm>
              <a:off x="3505200" y="35052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92" name="AutoShape 50"/>
            <p:cNvCxnSpPr>
              <a:cxnSpLocks noChangeShapeType="1"/>
              <a:stCxn id="91" idx="0"/>
              <a:endCxn id="90" idx="3"/>
            </p:cNvCxnSpPr>
            <p:nvPr/>
          </p:nvCxnSpPr>
          <p:spPr bwMode="auto">
            <a:xfrm flipV="1">
              <a:off x="3657600" y="32972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93" name="AutoShape 51"/>
            <p:cNvCxnSpPr>
              <a:cxnSpLocks noChangeShapeType="1"/>
              <a:stCxn id="69" idx="1"/>
              <a:endCxn id="70" idx="5"/>
            </p:cNvCxnSpPr>
            <p:nvPr/>
          </p:nvCxnSpPr>
          <p:spPr bwMode="auto">
            <a:xfrm flipH="1" flipV="1">
              <a:off x="4745038" y="2001838"/>
              <a:ext cx="644525" cy="3397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94" name="AutoShape 52"/>
            <p:cNvCxnSpPr>
              <a:cxnSpLocks noChangeShapeType="1"/>
              <a:stCxn id="50" idx="7"/>
              <a:endCxn id="70" idx="3"/>
            </p:cNvCxnSpPr>
            <p:nvPr/>
          </p:nvCxnSpPr>
          <p:spPr bwMode="auto">
            <a:xfrm flipV="1">
              <a:off x="3449638" y="2001838"/>
              <a:ext cx="1025525" cy="3397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95" name="94 - Δεξιό βέλος"/>
          <p:cNvSpPr/>
          <p:nvPr/>
        </p:nvSpPr>
        <p:spPr bwMode="auto">
          <a:xfrm rot="1241413">
            <a:off x="4651782" y="4078643"/>
            <a:ext cx="402689" cy="175898"/>
          </a:xfrm>
          <a:prstGeom prst="rightArrow">
            <a:avLst/>
          </a:prstGeom>
          <a:solidFill>
            <a:srgbClr val="002060">
              <a:alpha val="15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6" name="95 - TextBox"/>
          <p:cNvSpPr txBox="1"/>
          <p:nvPr/>
        </p:nvSpPr>
        <p:spPr>
          <a:xfrm>
            <a:off x="4724400" y="3733800"/>
            <a:ext cx="19189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 smtClean="0"/>
              <a:t>με πιθανότητα 1/11</a:t>
            </a:r>
            <a:endParaRPr lang="el-GR" sz="1600" dirty="0"/>
          </a:p>
        </p:txBody>
      </p:sp>
      <p:sp>
        <p:nvSpPr>
          <p:cNvPr id="98" name="97 - Βέλος προς τα κάτω"/>
          <p:cNvSpPr/>
          <p:nvPr/>
        </p:nvSpPr>
        <p:spPr bwMode="auto">
          <a:xfrm>
            <a:off x="1981200" y="1600200"/>
            <a:ext cx="228600" cy="304800"/>
          </a:xfrm>
          <a:prstGeom prst="downArrow">
            <a:avLst/>
          </a:prstGeom>
          <a:solidFill>
            <a:srgbClr val="FFFF99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9" name="98 - Βέλος προς τα κάτω"/>
          <p:cNvSpPr/>
          <p:nvPr/>
        </p:nvSpPr>
        <p:spPr bwMode="auto">
          <a:xfrm>
            <a:off x="7391400" y="3505200"/>
            <a:ext cx="228600" cy="304800"/>
          </a:xfrm>
          <a:prstGeom prst="downArrow">
            <a:avLst/>
          </a:prstGeom>
          <a:solidFill>
            <a:srgbClr val="FFFF99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484187"/>
          </a:xfrm>
        </p:spPr>
        <p:txBody>
          <a:bodyPr/>
          <a:lstStyle/>
          <a:p>
            <a:pPr eaLnBrk="1" hangingPunct="1"/>
            <a:r>
              <a:rPr lang="el-GR" sz="3000" smtClean="0">
                <a:latin typeface="Times New Roman" pitchFamily="18" charset="0"/>
                <a:cs typeface="Times New Roman" pitchFamily="18" charset="0"/>
              </a:rPr>
              <a:t>Εισαγωγή στη ρίζα</a:t>
            </a:r>
            <a:endParaRPr lang="en-US" sz="30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7112000"/>
            <a:ext cx="91440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TexPoint fonts used in EMF. </a:t>
            </a:r>
          </a:p>
          <a:p>
            <a:pPr algn="ctr"/>
            <a:r>
              <a:rPr lang="en-US"/>
              <a:t>Read the TexPoint manual before you delete this box.: </a:t>
            </a:r>
            <a:r>
              <a:rPr lang="en-US">
                <a:latin typeface="cmmi10" pitchFamily="34" charset="0"/>
              </a:rPr>
              <a:t>A</a:t>
            </a:r>
            <a:r>
              <a:rPr lang="en-US">
                <a:latin typeface="cmr10" pitchFamily="34" charset="0"/>
              </a:rPr>
              <a:t>A</a:t>
            </a:r>
            <a:r>
              <a:rPr lang="en-US">
                <a:latin typeface="cmsy10orig" pitchFamily="34" charset="0"/>
              </a:rPr>
              <a:t>A</a:t>
            </a:r>
            <a:r>
              <a:rPr lang="en-US">
                <a:latin typeface="cmmi7" pitchFamily="34" charset="0"/>
              </a:rPr>
              <a:t>A</a:t>
            </a:r>
            <a:r>
              <a:rPr lang="en-US">
                <a:latin typeface="cmex10" pitchFamily="34" charset="0"/>
              </a:rPr>
              <a:t>A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1295400" cy="457200"/>
          </a:xfrm>
          <a:noFill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l-GR" sz="1800" smtClean="0"/>
              <a:t>Εισαγωγή</a:t>
            </a:r>
            <a:endParaRPr lang="en-US" sz="1800" smtClean="0"/>
          </a:p>
        </p:txBody>
      </p:sp>
      <p:grpSp>
        <p:nvGrpSpPr>
          <p:cNvPr id="2" name="47 - Ομάδα"/>
          <p:cNvGrpSpPr/>
          <p:nvPr/>
        </p:nvGrpSpPr>
        <p:grpSpPr>
          <a:xfrm>
            <a:off x="60960" y="1981200"/>
            <a:ext cx="4511040" cy="2560320"/>
            <a:chOff x="1752600" y="1676400"/>
            <a:chExt cx="5638800" cy="3200400"/>
          </a:xfrm>
        </p:grpSpPr>
        <p:sp>
          <p:nvSpPr>
            <p:cNvPr id="38917" name="Oval 5"/>
            <p:cNvSpPr>
              <a:spLocks noChangeArrowheads="1"/>
            </p:cNvSpPr>
            <p:nvPr/>
          </p:nvSpPr>
          <p:spPr bwMode="auto">
            <a:xfrm>
              <a:off x="4114800" y="16764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10</a:t>
              </a:r>
            </a:p>
          </p:txBody>
        </p:sp>
        <p:cxnSp>
          <p:nvCxnSpPr>
            <p:cNvPr id="38918" name="AutoShape 6"/>
            <p:cNvCxnSpPr>
              <a:cxnSpLocks noChangeShapeType="1"/>
              <a:stCxn id="38920" idx="7"/>
              <a:endCxn id="38917" idx="3"/>
            </p:cNvCxnSpPr>
            <p:nvPr/>
          </p:nvCxnSpPr>
          <p:spPr bwMode="auto">
            <a:xfrm flipV="1">
              <a:off x="3525838" y="2001838"/>
              <a:ext cx="644525" cy="1873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8919" name="AutoShape 7"/>
            <p:cNvCxnSpPr>
              <a:cxnSpLocks noChangeShapeType="1"/>
              <a:stCxn id="38937" idx="1"/>
              <a:endCxn id="38917" idx="5"/>
            </p:cNvCxnSpPr>
            <p:nvPr/>
          </p:nvCxnSpPr>
          <p:spPr bwMode="auto">
            <a:xfrm flipH="1" flipV="1">
              <a:off x="4440238" y="2001838"/>
              <a:ext cx="1711325" cy="1873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20" name="Oval 8"/>
            <p:cNvSpPr>
              <a:spLocks noChangeArrowheads="1"/>
            </p:cNvSpPr>
            <p:nvPr/>
          </p:nvSpPr>
          <p:spPr bwMode="auto">
            <a:xfrm>
              <a:off x="3200400" y="21336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8</a:t>
              </a:r>
            </a:p>
          </p:txBody>
        </p:sp>
        <p:cxnSp>
          <p:nvCxnSpPr>
            <p:cNvPr id="38921" name="AutoShape 9"/>
            <p:cNvCxnSpPr>
              <a:cxnSpLocks noChangeShapeType="1"/>
              <a:stCxn id="38924" idx="7"/>
              <a:endCxn id="38920" idx="3"/>
            </p:cNvCxnSpPr>
            <p:nvPr/>
          </p:nvCxnSpPr>
          <p:spPr bwMode="auto">
            <a:xfrm flipV="1">
              <a:off x="2687638" y="2459038"/>
              <a:ext cx="568325" cy="3397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22" name="AutoShape 10"/>
            <p:cNvSpPr>
              <a:spLocks noChangeArrowheads="1"/>
            </p:cNvSpPr>
            <p:nvPr/>
          </p:nvSpPr>
          <p:spPr bwMode="auto">
            <a:xfrm>
              <a:off x="3429000" y="26670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23" name="AutoShape 11"/>
            <p:cNvCxnSpPr>
              <a:cxnSpLocks noChangeShapeType="1"/>
              <a:stCxn id="38922" idx="0"/>
              <a:endCxn id="38920" idx="5"/>
            </p:cNvCxnSpPr>
            <p:nvPr/>
          </p:nvCxnSpPr>
          <p:spPr bwMode="auto">
            <a:xfrm flipH="1" flipV="1">
              <a:off x="3525838" y="2459038"/>
              <a:ext cx="55562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24" name="Oval 12"/>
            <p:cNvSpPr>
              <a:spLocks noChangeArrowheads="1"/>
            </p:cNvSpPr>
            <p:nvPr/>
          </p:nvSpPr>
          <p:spPr bwMode="auto">
            <a:xfrm>
              <a:off x="2362200" y="27432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6</a:t>
              </a:r>
            </a:p>
          </p:txBody>
        </p:sp>
        <p:cxnSp>
          <p:nvCxnSpPr>
            <p:cNvPr id="38925" name="AutoShape 13"/>
            <p:cNvCxnSpPr>
              <a:cxnSpLocks noChangeShapeType="1"/>
              <a:stCxn id="38927" idx="0"/>
              <a:endCxn id="38924" idx="3"/>
            </p:cNvCxnSpPr>
            <p:nvPr/>
          </p:nvCxnSpPr>
          <p:spPr bwMode="auto">
            <a:xfrm flipV="1">
              <a:off x="2095500" y="3068638"/>
              <a:ext cx="322263" cy="3603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8926" name="AutoShape 14"/>
            <p:cNvCxnSpPr>
              <a:cxnSpLocks noChangeShapeType="1"/>
              <a:stCxn id="38932" idx="0"/>
              <a:endCxn id="38924" idx="5"/>
            </p:cNvCxnSpPr>
            <p:nvPr/>
          </p:nvCxnSpPr>
          <p:spPr bwMode="auto">
            <a:xfrm flipH="1" flipV="1">
              <a:off x="2687638" y="3068638"/>
              <a:ext cx="246062" cy="3603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27" name="Oval 15"/>
            <p:cNvSpPr>
              <a:spLocks noChangeArrowheads="1"/>
            </p:cNvSpPr>
            <p:nvPr/>
          </p:nvSpPr>
          <p:spPr bwMode="auto">
            <a:xfrm>
              <a:off x="1905000" y="34290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4</a:t>
              </a:r>
            </a:p>
          </p:txBody>
        </p:sp>
        <p:sp>
          <p:nvSpPr>
            <p:cNvPr id="38928" name="AutoShape 16"/>
            <p:cNvSpPr>
              <a:spLocks noChangeArrowheads="1"/>
            </p:cNvSpPr>
            <p:nvPr/>
          </p:nvSpPr>
          <p:spPr bwMode="auto">
            <a:xfrm>
              <a:off x="1752600" y="3962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29" name="AutoShape 17"/>
            <p:cNvCxnSpPr>
              <a:cxnSpLocks noChangeShapeType="1"/>
              <a:stCxn id="38928" idx="0"/>
              <a:endCxn id="38927" idx="3"/>
            </p:cNvCxnSpPr>
            <p:nvPr/>
          </p:nvCxnSpPr>
          <p:spPr bwMode="auto">
            <a:xfrm flipV="1">
              <a:off x="1905000" y="37544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30" name="AutoShape 18"/>
            <p:cNvSpPr>
              <a:spLocks noChangeArrowheads="1"/>
            </p:cNvSpPr>
            <p:nvPr/>
          </p:nvSpPr>
          <p:spPr bwMode="auto">
            <a:xfrm>
              <a:off x="2133600" y="3962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31" name="AutoShape 19"/>
            <p:cNvCxnSpPr>
              <a:cxnSpLocks noChangeShapeType="1"/>
              <a:stCxn id="38930" idx="0"/>
              <a:endCxn id="38927" idx="5"/>
            </p:cNvCxnSpPr>
            <p:nvPr/>
          </p:nvCxnSpPr>
          <p:spPr bwMode="auto">
            <a:xfrm flipH="1" flipV="1">
              <a:off x="2230438" y="3754438"/>
              <a:ext cx="55562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32" name="Oval 20"/>
            <p:cNvSpPr>
              <a:spLocks noChangeArrowheads="1"/>
            </p:cNvSpPr>
            <p:nvPr/>
          </p:nvSpPr>
          <p:spPr bwMode="auto">
            <a:xfrm>
              <a:off x="2743200" y="34290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7</a:t>
              </a:r>
            </a:p>
          </p:txBody>
        </p:sp>
        <p:sp>
          <p:nvSpPr>
            <p:cNvPr id="38933" name="AutoShape 21"/>
            <p:cNvSpPr>
              <a:spLocks noChangeArrowheads="1"/>
            </p:cNvSpPr>
            <p:nvPr/>
          </p:nvSpPr>
          <p:spPr bwMode="auto">
            <a:xfrm>
              <a:off x="2590800" y="3962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34" name="AutoShape 22"/>
            <p:cNvCxnSpPr>
              <a:cxnSpLocks noChangeShapeType="1"/>
              <a:stCxn id="38933" idx="0"/>
              <a:endCxn id="38932" idx="3"/>
            </p:cNvCxnSpPr>
            <p:nvPr/>
          </p:nvCxnSpPr>
          <p:spPr bwMode="auto">
            <a:xfrm flipV="1">
              <a:off x="2743200" y="37544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35" name="AutoShape 23"/>
            <p:cNvSpPr>
              <a:spLocks noChangeArrowheads="1"/>
            </p:cNvSpPr>
            <p:nvPr/>
          </p:nvSpPr>
          <p:spPr bwMode="auto">
            <a:xfrm>
              <a:off x="2971800" y="3962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36" name="AutoShape 24"/>
            <p:cNvCxnSpPr>
              <a:cxnSpLocks noChangeShapeType="1"/>
              <a:stCxn id="38935" idx="0"/>
              <a:endCxn id="38932" idx="5"/>
            </p:cNvCxnSpPr>
            <p:nvPr/>
          </p:nvCxnSpPr>
          <p:spPr bwMode="auto">
            <a:xfrm flipH="1" flipV="1">
              <a:off x="3068638" y="3754438"/>
              <a:ext cx="55562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37" name="Oval 25"/>
            <p:cNvSpPr>
              <a:spLocks noChangeArrowheads="1"/>
            </p:cNvSpPr>
            <p:nvPr/>
          </p:nvSpPr>
          <p:spPr bwMode="auto">
            <a:xfrm>
              <a:off x="6096000" y="21336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17</a:t>
              </a:r>
            </a:p>
          </p:txBody>
        </p:sp>
        <p:cxnSp>
          <p:nvCxnSpPr>
            <p:cNvPr id="38938" name="AutoShape 26"/>
            <p:cNvCxnSpPr>
              <a:cxnSpLocks noChangeShapeType="1"/>
              <a:stCxn id="38939" idx="7"/>
              <a:endCxn id="38937" idx="3"/>
            </p:cNvCxnSpPr>
            <p:nvPr/>
          </p:nvCxnSpPr>
          <p:spPr bwMode="auto">
            <a:xfrm flipV="1">
              <a:off x="4897438" y="2459038"/>
              <a:ext cx="1254125" cy="4159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39" name="Oval 27"/>
            <p:cNvSpPr>
              <a:spLocks noChangeArrowheads="1"/>
            </p:cNvSpPr>
            <p:nvPr/>
          </p:nvSpPr>
          <p:spPr bwMode="auto">
            <a:xfrm>
              <a:off x="4572000" y="28194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12</a:t>
              </a:r>
            </a:p>
          </p:txBody>
        </p:sp>
        <p:sp>
          <p:nvSpPr>
            <p:cNvPr id="38940" name="AutoShape 28"/>
            <p:cNvSpPr>
              <a:spLocks noChangeArrowheads="1"/>
            </p:cNvSpPr>
            <p:nvPr/>
          </p:nvSpPr>
          <p:spPr bwMode="auto">
            <a:xfrm>
              <a:off x="4419600" y="33528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41" name="AutoShape 29"/>
            <p:cNvCxnSpPr>
              <a:cxnSpLocks noChangeShapeType="1"/>
              <a:stCxn id="38940" idx="0"/>
              <a:endCxn id="38939" idx="3"/>
            </p:cNvCxnSpPr>
            <p:nvPr/>
          </p:nvCxnSpPr>
          <p:spPr bwMode="auto">
            <a:xfrm flipV="1">
              <a:off x="4572000" y="31448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8942" name="AutoShape 30"/>
            <p:cNvCxnSpPr>
              <a:cxnSpLocks noChangeShapeType="1"/>
              <a:stCxn id="38943" idx="1"/>
              <a:endCxn id="38939" idx="5"/>
            </p:cNvCxnSpPr>
            <p:nvPr/>
          </p:nvCxnSpPr>
          <p:spPr bwMode="auto">
            <a:xfrm flipH="1" flipV="1">
              <a:off x="4897438" y="3144838"/>
              <a:ext cx="263525" cy="3397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43" name="Oval 31"/>
            <p:cNvSpPr>
              <a:spLocks noChangeArrowheads="1"/>
            </p:cNvSpPr>
            <p:nvPr/>
          </p:nvSpPr>
          <p:spPr bwMode="auto">
            <a:xfrm>
              <a:off x="5105400" y="34290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13</a:t>
              </a:r>
            </a:p>
          </p:txBody>
        </p:sp>
        <p:sp>
          <p:nvSpPr>
            <p:cNvPr id="38944" name="AutoShape 32"/>
            <p:cNvSpPr>
              <a:spLocks noChangeArrowheads="1"/>
            </p:cNvSpPr>
            <p:nvPr/>
          </p:nvSpPr>
          <p:spPr bwMode="auto">
            <a:xfrm>
              <a:off x="4953000" y="3962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45" name="AutoShape 33"/>
            <p:cNvCxnSpPr>
              <a:cxnSpLocks noChangeShapeType="1"/>
              <a:stCxn id="38944" idx="0"/>
              <a:endCxn id="38943" idx="3"/>
            </p:cNvCxnSpPr>
            <p:nvPr/>
          </p:nvCxnSpPr>
          <p:spPr bwMode="auto">
            <a:xfrm flipV="1">
              <a:off x="5105400" y="37544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8946" name="AutoShape 34"/>
            <p:cNvCxnSpPr>
              <a:cxnSpLocks noChangeShapeType="1"/>
              <a:stCxn id="38947" idx="1"/>
              <a:endCxn id="38943" idx="5"/>
            </p:cNvCxnSpPr>
            <p:nvPr/>
          </p:nvCxnSpPr>
          <p:spPr bwMode="auto">
            <a:xfrm flipH="1" flipV="1">
              <a:off x="5430838" y="3754438"/>
              <a:ext cx="339725" cy="4921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47" name="Oval 35"/>
            <p:cNvSpPr>
              <a:spLocks noChangeArrowheads="1"/>
            </p:cNvSpPr>
            <p:nvPr/>
          </p:nvSpPr>
          <p:spPr bwMode="auto">
            <a:xfrm>
              <a:off x="5715000" y="41910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 dirty="0"/>
                <a:t>15</a:t>
              </a:r>
            </a:p>
          </p:txBody>
        </p:sp>
        <p:sp>
          <p:nvSpPr>
            <p:cNvPr id="38948" name="AutoShape 36"/>
            <p:cNvSpPr>
              <a:spLocks noChangeArrowheads="1"/>
            </p:cNvSpPr>
            <p:nvPr/>
          </p:nvSpPr>
          <p:spPr bwMode="auto">
            <a:xfrm>
              <a:off x="5943600" y="4724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49" name="AutoShape 37"/>
            <p:cNvCxnSpPr>
              <a:cxnSpLocks noChangeShapeType="1"/>
              <a:stCxn id="38948" idx="0"/>
              <a:endCxn id="38947" idx="5"/>
            </p:cNvCxnSpPr>
            <p:nvPr/>
          </p:nvCxnSpPr>
          <p:spPr bwMode="auto">
            <a:xfrm flipH="1" flipV="1">
              <a:off x="6040438" y="4516438"/>
              <a:ext cx="55562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50" name="AutoShape 38"/>
            <p:cNvSpPr>
              <a:spLocks noChangeArrowheads="1"/>
            </p:cNvSpPr>
            <p:nvPr/>
          </p:nvSpPr>
          <p:spPr bwMode="auto">
            <a:xfrm>
              <a:off x="5562600" y="4724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51" name="AutoShape 39"/>
            <p:cNvCxnSpPr>
              <a:cxnSpLocks noChangeShapeType="1"/>
              <a:stCxn id="38950" idx="0"/>
            </p:cNvCxnSpPr>
            <p:nvPr/>
          </p:nvCxnSpPr>
          <p:spPr bwMode="auto">
            <a:xfrm flipV="1">
              <a:off x="5715000" y="45164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8952" name="AutoShape 40"/>
            <p:cNvCxnSpPr>
              <a:cxnSpLocks noChangeShapeType="1"/>
              <a:stCxn id="38953" idx="1"/>
            </p:cNvCxnSpPr>
            <p:nvPr/>
          </p:nvCxnSpPr>
          <p:spPr bwMode="auto">
            <a:xfrm flipH="1" flipV="1">
              <a:off x="6421438" y="2459038"/>
              <a:ext cx="492125" cy="4159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53" name="Oval 41"/>
            <p:cNvSpPr>
              <a:spLocks noChangeArrowheads="1"/>
            </p:cNvSpPr>
            <p:nvPr/>
          </p:nvSpPr>
          <p:spPr bwMode="auto">
            <a:xfrm>
              <a:off x="6858000" y="28194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21</a:t>
              </a:r>
            </a:p>
          </p:txBody>
        </p:sp>
        <p:sp>
          <p:nvSpPr>
            <p:cNvPr id="38954" name="AutoShape 42"/>
            <p:cNvSpPr>
              <a:spLocks noChangeArrowheads="1"/>
            </p:cNvSpPr>
            <p:nvPr/>
          </p:nvSpPr>
          <p:spPr bwMode="auto">
            <a:xfrm>
              <a:off x="6705600" y="33528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55" name="AutoShape 43"/>
            <p:cNvCxnSpPr>
              <a:cxnSpLocks noChangeShapeType="1"/>
              <a:stCxn id="38954" idx="0"/>
              <a:endCxn id="38953" idx="3"/>
            </p:cNvCxnSpPr>
            <p:nvPr/>
          </p:nvCxnSpPr>
          <p:spPr bwMode="auto">
            <a:xfrm flipV="1">
              <a:off x="6858000" y="31448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56" name="AutoShape 44"/>
            <p:cNvSpPr>
              <a:spLocks noChangeArrowheads="1"/>
            </p:cNvSpPr>
            <p:nvPr/>
          </p:nvSpPr>
          <p:spPr bwMode="auto">
            <a:xfrm>
              <a:off x="7086600" y="33528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57" name="AutoShape 45"/>
            <p:cNvCxnSpPr>
              <a:cxnSpLocks noChangeShapeType="1"/>
              <a:stCxn id="38956" idx="0"/>
              <a:endCxn id="38953" idx="5"/>
            </p:cNvCxnSpPr>
            <p:nvPr/>
          </p:nvCxnSpPr>
          <p:spPr bwMode="auto">
            <a:xfrm flipH="1" flipV="1">
              <a:off x="7183438" y="3144838"/>
              <a:ext cx="55562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38958" name="Text Box 46"/>
          <p:cNvSpPr txBox="1">
            <a:spLocks noChangeArrowheads="1"/>
          </p:cNvSpPr>
          <p:nvPr/>
        </p:nvSpPr>
        <p:spPr bwMode="auto">
          <a:xfrm>
            <a:off x="1889125" y="1143000"/>
            <a:ext cx="438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/>
              <a:t>14</a:t>
            </a:r>
            <a:endParaRPr lang="en-US"/>
          </a:p>
        </p:txBody>
      </p:sp>
      <p:sp useBgFill="1">
        <p:nvSpPr>
          <p:cNvPr id="47" name="46 - Ορθογώνιο"/>
          <p:cNvSpPr/>
          <p:nvPr/>
        </p:nvSpPr>
        <p:spPr bwMode="auto">
          <a:xfrm>
            <a:off x="0" y="6096000"/>
            <a:ext cx="9144000" cy="228600"/>
          </a:xfrm>
          <a:prstGeom prst="rect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5" name="94 - Δεξιό βέλος"/>
          <p:cNvSpPr/>
          <p:nvPr/>
        </p:nvSpPr>
        <p:spPr bwMode="auto">
          <a:xfrm rot="1241413">
            <a:off x="4651782" y="4078643"/>
            <a:ext cx="402689" cy="175898"/>
          </a:xfrm>
          <a:prstGeom prst="rightArrow">
            <a:avLst/>
          </a:prstGeom>
          <a:solidFill>
            <a:srgbClr val="002060">
              <a:alpha val="15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6" name="95 - TextBox"/>
          <p:cNvSpPr txBox="1"/>
          <p:nvPr/>
        </p:nvSpPr>
        <p:spPr>
          <a:xfrm>
            <a:off x="4724400" y="3733800"/>
            <a:ext cx="12625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 smtClean="0"/>
              <a:t>διαφορετικά</a:t>
            </a:r>
            <a:endParaRPr lang="el-GR" sz="1600" dirty="0"/>
          </a:p>
        </p:txBody>
      </p:sp>
      <p:grpSp>
        <p:nvGrpSpPr>
          <p:cNvPr id="97" name="47 - Ομάδα"/>
          <p:cNvGrpSpPr/>
          <p:nvPr/>
        </p:nvGrpSpPr>
        <p:grpSpPr>
          <a:xfrm>
            <a:off x="4556760" y="4114800"/>
            <a:ext cx="4511040" cy="2560320"/>
            <a:chOff x="1752600" y="1676400"/>
            <a:chExt cx="5638800" cy="3200400"/>
          </a:xfrm>
        </p:grpSpPr>
        <p:sp>
          <p:nvSpPr>
            <p:cNvPr id="98" name="Oval 5"/>
            <p:cNvSpPr>
              <a:spLocks noChangeArrowheads="1"/>
            </p:cNvSpPr>
            <p:nvPr/>
          </p:nvSpPr>
          <p:spPr bwMode="auto">
            <a:xfrm>
              <a:off x="4114800" y="16764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10</a:t>
              </a:r>
            </a:p>
          </p:txBody>
        </p:sp>
        <p:cxnSp>
          <p:nvCxnSpPr>
            <p:cNvPr id="99" name="AutoShape 6"/>
            <p:cNvCxnSpPr>
              <a:cxnSpLocks noChangeShapeType="1"/>
              <a:stCxn id="101" idx="7"/>
              <a:endCxn id="98" idx="3"/>
            </p:cNvCxnSpPr>
            <p:nvPr/>
          </p:nvCxnSpPr>
          <p:spPr bwMode="auto">
            <a:xfrm flipV="1">
              <a:off x="3525838" y="2001838"/>
              <a:ext cx="644525" cy="1873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00" name="AutoShape 7"/>
            <p:cNvCxnSpPr>
              <a:cxnSpLocks noChangeShapeType="1"/>
              <a:stCxn id="118" idx="1"/>
              <a:endCxn id="98" idx="5"/>
            </p:cNvCxnSpPr>
            <p:nvPr/>
          </p:nvCxnSpPr>
          <p:spPr bwMode="auto">
            <a:xfrm flipH="1" flipV="1">
              <a:off x="4440238" y="2001838"/>
              <a:ext cx="1711325" cy="1873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01" name="Oval 8"/>
            <p:cNvSpPr>
              <a:spLocks noChangeArrowheads="1"/>
            </p:cNvSpPr>
            <p:nvPr/>
          </p:nvSpPr>
          <p:spPr bwMode="auto">
            <a:xfrm>
              <a:off x="3200400" y="21336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8</a:t>
              </a:r>
            </a:p>
          </p:txBody>
        </p:sp>
        <p:cxnSp>
          <p:nvCxnSpPr>
            <p:cNvPr id="102" name="AutoShape 9"/>
            <p:cNvCxnSpPr>
              <a:cxnSpLocks noChangeShapeType="1"/>
              <a:stCxn id="105" idx="7"/>
              <a:endCxn id="101" idx="3"/>
            </p:cNvCxnSpPr>
            <p:nvPr/>
          </p:nvCxnSpPr>
          <p:spPr bwMode="auto">
            <a:xfrm flipV="1">
              <a:off x="2687638" y="2459038"/>
              <a:ext cx="568325" cy="3397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03" name="AutoShape 10"/>
            <p:cNvSpPr>
              <a:spLocks noChangeArrowheads="1"/>
            </p:cNvSpPr>
            <p:nvPr/>
          </p:nvSpPr>
          <p:spPr bwMode="auto">
            <a:xfrm>
              <a:off x="3429000" y="26670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104" name="AutoShape 11"/>
            <p:cNvCxnSpPr>
              <a:cxnSpLocks noChangeShapeType="1"/>
              <a:stCxn id="103" idx="0"/>
              <a:endCxn id="101" idx="5"/>
            </p:cNvCxnSpPr>
            <p:nvPr/>
          </p:nvCxnSpPr>
          <p:spPr bwMode="auto">
            <a:xfrm flipH="1" flipV="1">
              <a:off x="3525838" y="2459038"/>
              <a:ext cx="55562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05" name="Oval 12"/>
            <p:cNvSpPr>
              <a:spLocks noChangeArrowheads="1"/>
            </p:cNvSpPr>
            <p:nvPr/>
          </p:nvSpPr>
          <p:spPr bwMode="auto">
            <a:xfrm>
              <a:off x="2362200" y="27432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6</a:t>
              </a:r>
            </a:p>
          </p:txBody>
        </p:sp>
        <p:cxnSp>
          <p:nvCxnSpPr>
            <p:cNvPr id="106" name="AutoShape 13"/>
            <p:cNvCxnSpPr>
              <a:cxnSpLocks noChangeShapeType="1"/>
              <a:stCxn id="108" idx="0"/>
              <a:endCxn id="105" idx="3"/>
            </p:cNvCxnSpPr>
            <p:nvPr/>
          </p:nvCxnSpPr>
          <p:spPr bwMode="auto">
            <a:xfrm flipV="1">
              <a:off x="2095500" y="3068638"/>
              <a:ext cx="322263" cy="3603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07" name="AutoShape 14"/>
            <p:cNvCxnSpPr>
              <a:cxnSpLocks noChangeShapeType="1"/>
              <a:stCxn id="113" idx="0"/>
              <a:endCxn id="105" idx="5"/>
            </p:cNvCxnSpPr>
            <p:nvPr/>
          </p:nvCxnSpPr>
          <p:spPr bwMode="auto">
            <a:xfrm flipH="1" flipV="1">
              <a:off x="2687638" y="3068638"/>
              <a:ext cx="246062" cy="3603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08" name="Oval 15"/>
            <p:cNvSpPr>
              <a:spLocks noChangeArrowheads="1"/>
            </p:cNvSpPr>
            <p:nvPr/>
          </p:nvSpPr>
          <p:spPr bwMode="auto">
            <a:xfrm>
              <a:off x="1905000" y="34290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4</a:t>
              </a:r>
            </a:p>
          </p:txBody>
        </p:sp>
        <p:sp>
          <p:nvSpPr>
            <p:cNvPr id="109" name="AutoShape 16"/>
            <p:cNvSpPr>
              <a:spLocks noChangeArrowheads="1"/>
            </p:cNvSpPr>
            <p:nvPr/>
          </p:nvSpPr>
          <p:spPr bwMode="auto">
            <a:xfrm>
              <a:off x="1752600" y="3962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110" name="AutoShape 17"/>
            <p:cNvCxnSpPr>
              <a:cxnSpLocks noChangeShapeType="1"/>
              <a:stCxn id="109" idx="0"/>
              <a:endCxn id="108" idx="3"/>
            </p:cNvCxnSpPr>
            <p:nvPr/>
          </p:nvCxnSpPr>
          <p:spPr bwMode="auto">
            <a:xfrm flipV="1">
              <a:off x="1905000" y="37544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11" name="AutoShape 18"/>
            <p:cNvSpPr>
              <a:spLocks noChangeArrowheads="1"/>
            </p:cNvSpPr>
            <p:nvPr/>
          </p:nvSpPr>
          <p:spPr bwMode="auto">
            <a:xfrm>
              <a:off x="2133600" y="3962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112" name="AutoShape 19"/>
            <p:cNvCxnSpPr>
              <a:cxnSpLocks noChangeShapeType="1"/>
              <a:stCxn id="111" idx="0"/>
              <a:endCxn id="108" idx="5"/>
            </p:cNvCxnSpPr>
            <p:nvPr/>
          </p:nvCxnSpPr>
          <p:spPr bwMode="auto">
            <a:xfrm flipH="1" flipV="1">
              <a:off x="2230438" y="3754438"/>
              <a:ext cx="55562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13" name="Oval 20"/>
            <p:cNvSpPr>
              <a:spLocks noChangeArrowheads="1"/>
            </p:cNvSpPr>
            <p:nvPr/>
          </p:nvSpPr>
          <p:spPr bwMode="auto">
            <a:xfrm>
              <a:off x="2743200" y="34290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7</a:t>
              </a:r>
            </a:p>
          </p:txBody>
        </p:sp>
        <p:sp>
          <p:nvSpPr>
            <p:cNvPr id="114" name="AutoShape 21"/>
            <p:cNvSpPr>
              <a:spLocks noChangeArrowheads="1"/>
            </p:cNvSpPr>
            <p:nvPr/>
          </p:nvSpPr>
          <p:spPr bwMode="auto">
            <a:xfrm>
              <a:off x="2590800" y="3962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115" name="AutoShape 22"/>
            <p:cNvCxnSpPr>
              <a:cxnSpLocks noChangeShapeType="1"/>
              <a:stCxn id="114" idx="0"/>
              <a:endCxn id="113" idx="3"/>
            </p:cNvCxnSpPr>
            <p:nvPr/>
          </p:nvCxnSpPr>
          <p:spPr bwMode="auto">
            <a:xfrm flipV="1">
              <a:off x="2743200" y="37544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16" name="AutoShape 23"/>
            <p:cNvSpPr>
              <a:spLocks noChangeArrowheads="1"/>
            </p:cNvSpPr>
            <p:nvPr/>
          </p:nvSpPr>
          <p:spPr bwMode="auto">
            <a:xfrm>
              <a:off x="2971800" y="3962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117" name="AutoShape 24"/>
            <p:cNvCxnSpPr>
              <a:cxnSpLocks noChangeShapeType="1"/>
              <a:stCxn id="116" idx="0"/>
              <a:endCxn id="113" idx="5"/>
            </p:cNvCxnSpPr>
            <p:nvPr/>
          </p:nvCxnSpPr>
          <p:spPr bwMode="auto">
            <a:xfrm flipH="1" flipV="1">
              <a:off x="3068638" y="3754438"/>
              <a:ext cx="55562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18" name="Oval 25"/>
            <p:cNvSpPr>
              <a:spLocks noChangeArrowheads="1"/>
            </p:cNvSpPr>
            <p:nvPr/>
          </p:nvSpPr>
          <p:spPr bwMode="auto">
            <a:xfrm>
              <a:off x="6096000" y="21336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17</a:t>
              </a:r>
            </a:p>
          </p:txBody>
        </p:sp>
        <p:cxnSp>
          <p:nvCxnSpPr>
            <p:cNvPr id="119" name="AutoShape 26"/>
            <p:cNvCxnSpPr>
              <a:cxnSpLocks noChangeShapeType="1"/>
              <a:stCxn id="120" idx="7"/>
              <a:endCxn id="118" idx="3"/>
            </p:cNvCxnSpPr>
            <p:nvPr/>
          </p:nvCxnSpPr>
          <p:spPr bwMode="auto">
            <a:xfrm flipV="1">
              <a:off x="4897438" y="2459038"/>
              <a:ext cx="1254125" cy="4159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20" name="Oval 27"/>
            <p:cNvSpPr>
              <a:spLocks noChangeArrowheads="1"/>
            </p:cNvSpPr>
            <p:nvPr/>
          </p:nvSpPr>
          <p:spPr bwMode="auto">
            <a:xfrm>
              <a:off x="4572000" y="28194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12</a:t>
              </a:r>
            </a:p>
          </p:txBody>
        </p:sp>
        <p:sp>
          <p:nvSpPr>
            <p:cNvPr id="121" name="AutoShape 28"/>
            <p:cNvSpPr>
              <a:spLocks noChangeArrowheads="1"/>
            </p:cNvSpPr>
            <p:nvPr/>
          </p:nvSpPr>
          <p:spPr bwMode="auto">
            <a:xfrm>
              <a:off x="4419600" y="33528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122" name="AutoShape 29"/>
            <p:cNvCxnSpPr>
              <a:cxnSpLocks noChangeShapeType="1"/>
              <a:stCxn id="121" idx="0"/>
              <a:endCxn id="120" idx="3"/>
            </p:cNvCxnSpPr>
            <p:nvPr/>
          </p:nvCxnSpPr>
          <p:spPr bwMode="auto">
            <a:xfrm flipV="1">
              <a:off x="4572000" y="31448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23" name="AutoShape 30"/>
            <p:cNvCxnSpPr>
              <a:cxnSpLocks noChangeShapeType="1"/>
              <a:stCxn id="124" idx="1"/>
              <a:endCxn id="120" idx="5"/>
            </p:cNvCxnSpPr>
            <p:nvPr/>
          </p:nvCxnSpPr>
          <p:spPr bwMode="auto">
            <a:xfrm flipH="1" flipV="1">
              <a:off x="4897438" y="3144838"/>
              <a:ext cx="263525" cy="3397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24" name="Oval 31"/>
            <p:cNvSpPr>
              <a:spLocks noChangeArrowheads="1"/>
            </p:cNvSpPr>
            <p:nvPr/>
          </p:nvSpPr>
          <p:spPr bwMode="auto">
            <a:xfrm>
              <a:off x="5105400" y="34290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13</a:t>
              </a:r>
            </a:p>
          </p:txBody>
        </p:sp>
        <p:sp>
          <p:nvSpPr>
            <p:cNvPr id="125" name="AutoShape 32"/>
            <p:cNvSpPr>
              <a:spLocks noChangeArrowheads="1"/>
            </p:cNvSpPr>
            <p:nvPr/>
          </p:nvSpPr>
          <p:spPr bwMode="auto">
            <a:xfrm>
              <a:off x="4953000" y="3962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126" name="AutoShape 33"/>
            <p:cNvCxnSpPr>
              <a:cxnSpLocks noChangeShapeType="1"/>
              <a:stCxn id="125" idx="0"/>
              <a:endCxn id="124" idx="3"/>
            </p:cNvCxnSpPr>
            <p:nvPr/>
          </p:nvCxnSpPr>
          <p:spPr bwMode="auto">
            <a:xfrm flipV="1">
              <a:off x="5105400" y="37544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27" name="AutoShape 34"/>
            <p:cNvCxnSpPr>
              <a:cxnSpLocks noChangeShapeType="1"/>
              <a:stCxn id="128" idx="1"/>
              <a:endCxn id="124" idx="5"/>
            </p:cNvCxnSpPr>
            <p:nvPr/>
          </p:nvCxnSpPr>
          <p:spPr bwMode="auto">
            <a:xfrm flipH="1" flipV="1">
              <a:off x="5430838" y="3754438"/>
              <a:ext cx="339725" cy="4921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28" name="Oval 35"/>
            <p:cNvSpPr>
              <a:spLocks noChangeArrowheads="1"/>
            </p:cNvSpPr>
            <p:nvPr/>
          </p:nvSpPr>
          <p:spPr bwMode="auto">
            <a:xfrm>
              <a:off x="5715000" y="41910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 dirty="0"/>
                <a:t>15</a:t>
              </a:r>
            </a:p>
          </p:txBody>
        </p:sp>
        <p:sp>
          <p:nvSpPr>
            <p:cNvPr id="129" name="AutoShape 36"/>
            <p:cNvSpPr>
              <a:spLocks noChangeArrowheads="1"/>
            </p:cNvSpPr>
            <p:nvPr/>
          </p:nvSpPr>
          <p:spPr bwMode="auto">
            <a:xfrm>
              <a:off x="5943600" y="4724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130" name="AutoShape 37"/>
            <p:cNvCxnSpPr>
              <a:cxnSpLocks noChangeShapeType="1"/>
              <a:stCxn id="129" idx="0"/>
              <a:endCxn id="128" idx="5"/>
            </p:cNvCxnSpPr>
            <p:nvPr/>
          </p:nvCxnSpPr>
          <p:spPr bwMode="auto">
            <a:xfrm flipH="1" flipV="1">
              <a:off x="6040438" y="4516438"/>
              <a:ext cx="55562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31" name="AutoShape 38"/>
            <p:cNvSpPr>
              <a:spLocks noChangeArrowheads="1"/>
            </p:cNvSpPr>
            <p:nvPr/>
          </p:nvSpPr>
          <p:spPr bwMode="auto">
            <a:xfrm>
              <a:off x="5562600" y="4724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132" name="AutoShape 39"/>
            <p:cNvCxnSpPr>
              <a:cxnSpLocks noChangeShapeType="1"/>
              <a:stCxn id="131" idx="0"/>
            </p:cNvCxnSpPr>
            <p:nvPr/>
          </p:nvCxnSpPr>
          <p:spPr bwMode="auto">
            <a:xfrm flipV="1">
              <a:off x="5715000" y="45164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33" name="AutoShape 40"/>
            <p:cNvCxnSpPr>
              <a:cxnSpLocks noChangeShapeType="1"/>
              <a:stCxn id="134" idx="1"/>
            </p:cNvCxnSpPr>
            <p:nvPr/>
          </p:nvCxnSpPr>
          <p:spPr bwMode="auto">
            <a:xfrm flipH="1" flipV="1">
              <a:off x="6421438" y="2459038"/>
              <a:ext cx="492125" cy="4159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34" name="Oval 41"/>
            <p:cNvSpPr>
              <a:spLocks noChangeArrowheads="1"/>
            </p:cNvSpPr>
            <p:nvPr/>
          </p:nvSpPr>
          <p:spPr bwMode="auto">
            <a:xfrm>
              <a:off x="6858000" y="28194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21</a:t>
              </a:r>
            </a:p>
          </p:txBody>
        </p:sp>
        <p:sp>
          <p:nvSpPr>
            <p:cNvPr id="135" name="AutoShape 42"/>
            <p:cNvSpPr>
              <a:spLocks noChangeArrowheads="1"/>
            </p:cNvSpPr>
            <p:nvPr/>
          </p:nvSpPr>
          <p:spPr bwMode="auto">
            <a:xfrm>
              <a:off x="6705600" y="33528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136" name="AutoShape 43"/>
            <p:cNvCxnSpPr>
              <a:cxnSpLocks noChangeShapeType="1"/>
              <a:stCxn id="135" idx="0"/>
              <a:endCxn id="134" idx="3"/>
            </p:cNvCxnSpPr>
            <p:nvPr/>
          </p:nvCxnSpPr>
          <p:spPr bwMode="auto">
            <a:xfrm flipV="1">
              <a:off x="6858000" y="31448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37" name="AutoShape 44"/>
            <p:cNvSpPr>
              <a:spLocks noChangeArrowheads="1"/>
            </p:cNvSpPr>
            <p:nvPr/>
          </p:nvSpPr>
          <p:spPr bwMode="auto">
            <a:xfrm>
              <a:off x="7086600" y="33528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138" name="AutoShape 45"/>
            <p:cNvCxnSpPr>
              <a:cxnSpLocks noChangeShapeType="1"/>
              <a:stCxn id="137" idx="0"/>
              <a:endCxn id="134" idx="5"/>
            </p:cNvCxnSpPr>
            <p:nvPr/>
          </p:nvCxnSpPr>
          <p:spPr bwMode="auto">
            <a:xfrm flipH="1" flipV="1">
              <a:off x="7183438" y="3144838"/>
              <a:ext cx="55562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139" name="138 - Βέλος προς τα κάτω"/>
          <p:cNvSpPr/>
          <p:nvPr/>
        </p:nvSpPr>
        <p:spPr bwMode="auto">
          <a:xfrm>
            <a:off x="1981200" y="1600200"/>
            <a:ext cx="228600" cy="304800"/>
          </a:xfrm>
          <a:prstGeom prst="downArrow">
            <a:avLst/>
          </a:prstGeom>
          <a:solidFill>
            <a:srgbClr val="FFFF99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0" name="139 - Βέλος προς τα κάτω"/>
          <p:cNvSpPr/>
          <p:nvPr/>
        </p:nvSpPr>
        <p:spPr bwMode="auto">
          <a:xfrm>
            <a:off x="8077200" y="4114800"/>
            <a:ext cx="228600" cy="304800"/>
          </a:xfrm>
          <a:prstGeom prst="downArrow">
            <a:avLst/>
          </a:prstGeom>
          <a:solidFill>
            <a:srgbClr val="FFFF99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30 - Ορθογώνιο"/>
          <p:cNvSpPr/>
          <p:nvPr/>
        </p:nvSpPr>
        <p:spPr bwMode="auto">
          <a:xfrm>
            <a:off x="0" y="6096000"/>
            <a:ext cx="9144000" cy="228600"/>
          </a:xfrm>
          <a:prstGeom prst="rect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5842" name="Text Box 27"/>
          <p:cNvSpPr txBox="1">
            <a:spLocks noChangeArrowheads="1"/>
          </p:cNvSpPr>
          <p:nvPr/>
        </p:nvSpPr>
        <p:spPr bwMode="auto">
          <a:xfrm>
            <a:off x="5768385" y="4343400"/>
            <a:ext cx="3270447" cy="1815882"/>
          </a:xfrm>
          <a:prstGeom prst="rect">
            <a:avLst/>
          </a:prstGeom>
          <a:solidFill>
            <a:srgbClr val="FF6600">
              <a:alpha val="16862"/>
            </a:srgbClr>
          </a:solidFill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smtClean="0">
                <a:latin typeface="Lucida Console" pitchFamily="49" charset="0"/>
              </a:rPr>
              <a:t>Node </a:t>
            </a:r>
            <a:r>
              <a:rPr lang="en-US" sz="1600" dirty="0" err="1" smtClean="0">
                <a:latin typeface="Lucida Console" pitchFamily="49" charset="0"/>
              </a:rPr>
              <a:t>rotateRight</a:t>
            </a:r>
            <a:r>
              <a:rPr lang="en-US" sz="1600" dirty="0" smtClean="0">
                <a:latin typeface="Lucida Console" pitchFamily="49" charset="0"/>
              </a:rPr>
              <a:t>(Node </a:t>
            </a:r>
            <a:r>
              <a:rPr lang="en-US" sz="1600" dirty="0">
                <a:latin typeface="Lucida Console" pitchFamily="49" charset="0"/>
              </a:rPr>
              <a:t>y)</a:t>
            </a:r>
          </a:p>
          <a:p>
            <a:r>
              <a:rPr lang="en-US" sz="1600" dirty="0">
                <a:latin typeface="Lucida Console" pitchFamily="49" charset="0"/>
              </a:rPr>
              <a:t>{</a:t>
            </a:r>
          </a:p>
          <a:p>
            <a:r>
              <a:rPr lang="en-US" sz="1600" dirty="0">
                <a:latin typeface="Lucida Console" pitchFamily="49" charset="0"/>
              </a:rPr>
              <a:t>     </a:t>
            </a:r>
            <a:r>
              <a:rPr lang="en-US" sz="1600" dirty="0" smtClean="0">
                <a:latin typeface="Lucida Console" pitchFamily="49" charset="0"/>
              </a:rPr>
              <a:t>Node </a:t>
            </a:r>
            <a:r>
              <a:rPr lang="en-US" sz="1600" dirty="0">
                <a:latin typeface="Lucida Console" pitchFamily="49" charset="0"/>
              </a:rPr>
              <a:t>x = </a:t>
            </a:r>
            <a:r>
              <a:rPr lang="en-US" sz="1600" dirty="0" err="1" smtClean="0">
                <a:latin typeface="Lucida Console" pitchFamily="49" charset="0"/>
              </a:rPr>
              <a:t>y.left</a:t>
            </a:r>
            <a:r>
              <a:rPr lang="en-US" sz="1600" dirty="0" smtClean="0">
                <a:latin typeface="Lucida Console" pitchFamily="49" charset="0"/>
              </a:rPr>
              <a:t>;</a:t>
            </a:r>
            <a:endParaRPr lang="en-US" sz="1600" dirty="0">
              <a:latin typeface="Lucida Console" pitchFamily="49" charset="0"/>
            </a:endParaRPr>
          </a:p>
          <a:p>
            <a:r>
              <a:rPr lang="en-US" sz="1600" dirty="0">
                <a:latin typeface="Lucida Console" pitchFamily="49" charset="0"/>
              </a:rPr>
              <a:t>     </a:t>
            </a:r>
            <a:r>
              <a:rPr lang="en-US" sz="1600" dirty="0" err="1" smtClean="0">
                <a:latin typeface="Lucida Console" pitchFamily="49" charset="0"/>
              </a:rPr>
              <a:t>y.left</a:t>
            </a:r>
            <a:r>
              <a:rPr lang="en-US" sz="1600" dirty="0" smtClean="0">
                <a:latin typeface="Lucida Console" pitchFamily="49" charset="0"/>
              </a:rPr>
              <a:t> </a:t>
            </a:r>
            <a:r>
              <a:rPr lang="en-US" sz="1600" dirty="0">
                <a:latin typeface="Lucida Console" pitchFamily="49" charset="0"/>
              </a:rPr>
              <a:t>= </a:t>
            </a:r>
            <a:r>
              <a:rPr lang="en-US" sz="1600" dirty="0" err="1" smtClean="0">
                <a:latin typeface="Lucida Console" pitchFamily="49" charset="0"/>
              </a:rPr>
              <a:t>x.right</a:t>
            </a:r>
            <a:r>
              <a:rPr lang="en-US" sz="1600" dirty="0" smtClean="0">
                <a:latin typeface="Lucida Console" pitchFamily="49" charset="0"/>
              </a:rPr>
              <a:t>;</a:t>
            </a:r>
            <a:endParaRPr lang="en-US" sz="1600" dirty="0">
              <a:latin typeface="Lucida Console" pitchFamily="49" charset="0"/>
            </a:endParaRPr>
          </a:p>
          <a:p>
            <a:r>
              <a:rPr lang="en-US" sz="1600" dirty="0">
                <a:latin typeface="Lucida Console" pitchFamily="49" charset="0"/>
              </a:rPr>
              <a:t>     </a:t>
            </a:r>
            <a:r>
              <a:rPr lang="en-US" sz="1600" dirty="0" err="1" smtClean="0">
                <a:latin typeface="Lucida Console" pitchFamily="49" charset="0"/>
              </a:rPr>
              <a:t>x.right</a:t>
            </a:r>
            <a:r>
              <a:rPr lang="en-US" sz="1600" dirty="0" smtClean="0">
                <a:latin typeface="Lucida Console" pitchFamily="49" charset="0"/>
              </a:rPr>
              <a:t> </a:t>
            </a:r>
            <a:r>
              <a:rPr lang="en-US" sz="1600" dirty="0">
                <a:latin typeface="Lucida Console" pitchFamily="49" charset="0"/>
              </a:rPr>
              <a:t>= y;</a:t>
            </a:r>
          </a:p>
          <a:p>
            <a:r>
              <a:rPr lang="en-US" sz="1600" dirty="0">
                <a:latin typeface="Lucida Console" pitchFamily="49" charset="0"/>
              </a:rPr>
              <a:t>     return x;</a:t>
            </a:r>
          </a:p>
          <a:p>
            <a:r>
              <a:rPr lang="en-US" sz="1600" dirty="0">
                <a:latin typeface="Lucida Console" pitchFamily="49" charset="0"/>
              </a:rPr>
              <a:t>}</a:t>
            </a:r>
            <a:endParaRPr lang="el-GR" sz="1600" dirty="0">
              <a:latin typeface="Lucida Console" pitchFamily="49" charset="0"/>
            </a:endParaRPr>
          </a:p>
        </p:txBody>
      </p:sp>
      <p:sp>
        <p:nvSpPr>
          <p:cNvPr id="35843" name="Text Box 28"/>
          <p:cNvSpPr txBox="1">
            <a:spLocks noChangeArrowheads="1"/>
          </p:cNvSpPr>
          <p:nvPr/>
        </p:nvSpPr>
        <p:spPr bwMode="auto">
          <a:xfrm>
            <a:off x="160338" y="4343400"/>
            <a:ext cx="3023585" cy="1815882"/>
          </a:xfrm>
          <a:prstGeom prst="rect">
            <a:avLst/>
          </a:prstGeom>
          <a:solidFill>
            <a:srgbClr val="FFCC00">
              <a:alpha val="18039"/>
            </a:srgbClr>
          </a:solidFill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smtClean="0">
                <a:latin typeface="Lucida Console" pitchFamily="49" charset="0"/>
              </a:rPr>
              <a:t>Node </a:t>
            </a:r>
            <a:r>
              <a:rPr lang="en-US" sz="1600" dirty="0" err="1" smtClean="0">
                <a:latin typeface="Lucida Console" pitchFamily="49" charset="0"/>
              </a:rPr>
              <a:t>rotateLeft</a:t>
            </a:r>
            <a:r>
              <a:rPr lang="en-US" sz="1600" dirty="0" smtClean="0">
                <a:latin typeface="Lucida Console" pitchFamily="49" charset="0"/>
              </a:rPr>
              <a:t>(Node </a:t>
            </a:r>
            <a:r>
              <a:rPr lang="en-US" sz="1600" dirty="0">
                <a:latin typeface="Lucida Console" pitchFamily="49" charset="0"/>
              </a:rPr>
              <a:t>x)</a:t>
            </a:r>
          </a:p>
          <a:p>
            <a:r>
              <a:rPr lang="en-US" sz="1600" dirty="0">
                <a:latin typeface="Lucida Console" pitchFamily="49" charset="0"/>
              </a:rPr>
              <a:t>{</a:t>
            </a:r>
          </a:p>
          <a:p>
            <a:r>
              <a:rPr lang="en-US" sz="1600" dirty="0">
                <a:latin typeface="Lucida Console" pitchFamily="49" charset="0"/>
              </a:rPr>
              <a:t>     </a:t>
            </a:r>
            <a:r>
              <a:rPr lang="en-US" sz="1600" dirty="0" smtClean="0">
                <a:latin typeface="Lucida Console" pitchFamily="49" charset="0"/>
              </a:rPr>
              <a:t>Node </a:t>
            </a:r>
            <a:r>
              <a:rPr lang="en-US" sz="1600" dirty="0">
                <a:latin typeface="Lucida Console" pitchFamily="49" charset="0"/>
              </a:rPr>
              <a:t>y = </a:t>
            </a:r>
            <a:r>
              <a:rPr lang="en-US" sz="1600" dirty="0" err="1" smtClean="0">
                <a:latin typeface="Lucida Console" pitchFamily="49" charset="0"/>
              </a:rPr>
              <a:t>x.right</a:t>
            </a:r>
            <a:r>
              <a:rPr lang="en-US" sz="1600" dirty="0" smtClean="0">
                <a:latin typeface="Lucida Console" pitchFamily="49" charset="0"/>
              </a:rPr>
              <a:t>;</a:t>
            </a:r>
            <a:endParaRPr lang="en-US" sz="1600" dirty="0">
              <a:latin typeface="Lucida Console" pitchFamily="49" charset="0"/>
            </a:endParaRPr>
          </a:p>
          <a:p>
            <a:r>
              <a:rPr lang="en-US" sz="1600" dirty="0">
                <a:latin typeface="Lucida Console" pitchFamily="49" charset="0"/>
              </a:rPr>
              <a:t>     </a:t>
            </a:r>
            <a:r>
              <a:rPr lang="en-US" sz="1600" dirty="0" err="1" smtClean="0">
                <a:latin typeface="Lucida Console" pitchFamily="49" charset="0"/>
              </a:rPr>
              <a:t>x.right</a:t>
            </a:r>
            <a:r>
              <a:rPr lang="en-US" sz="1600" dirty="0" smtClean="0">
                <a:latin typeface="Lucida Console" pitchFamily="49" charset="0"/>
              </a:rPr>
              <a:t> </a:t>
            </a:r>
            <a:r>
              <a:rPr lang="en-US" sz="1600" dirty="0">
                <a:latin typeface="Lucida Console" pitchFamily="49" charset="0"/>
              </a:rPr>
              <a:t>= </a:t>
            </a:r>
            <a:r>
              <a:rPr lang="en-US" sz="1600" dirty="0" err="1" smtClean="0">
                <a:latin typeface="Lucida Console" pitchFamily="49" charset="0"/>
              </a:rPr>
              <a:t>y.left</a:t>
            </a:r>
            <a:r>
              <a:rPr lang="en-US" sz="1600" dirty="0" smtClean="0">
                <a:latin typeface="Lucida Console" pitchFamily="49" charset="0"/>
              </a:rPr>
              <a:t>;</a:t>
            </a:r>
            <a:endParaRPr lang="en-US" sz="1600" dirty="0">
              <a:latin typeface="Lucida Console" pitchFamily="49" charset="0"/>
            </a:endParaRPr>
          </a:p>
          <a:p>
            <a:r>
              <a:rPr lang="en-US" sz="1600" dirty="0">
                <a:latin typeface="Lucida Console" pitchFamily="49" charset="0"/>
              </a:rPr>
              <a:t>     </a:t>
            </a:r>
            <a:r>
              <a:rPr lang="en-US" sz="1600" dirty="0" err="1" smtClean="0">
                <a:latin typeface="Lucida Console" pitchFamily="49" charset="0"/>
              </a:rPr>
              <a:t>y.left</a:t>
            </a:r>
            <a:r>
              <a:rPr lang="en-US" sz="1600" dirty="0" smtClean="0">
                <a:latin typeface="Lucida Console" pitchFamily="49" charset="0"/>
              </a:rPr>
              <a:t> </a:t>
            </a:r>
            <a:r>
              <a:rPr lang="en-US" sz="1600" dirty="0">
                <a:latin typeface="Lucida Console" pitchFamily="49" charset="0"/>
              </a:rPr>
              <a:t>= x;</a:t>
            </a:r>
          </a:p>
          <a:p>
            <a:r>
              <a:rPr lang="en-US" sz="1600" dirty="0">
                <a:latin typeface="Lucida Console" pitchFamily="49" charset="0"/>
              </a:rPr>
              <a:t>     return y;</a:t>
            </a:r>
          </a:p>
          <a:p>
            <a:r>
              <a:rPr lang="en-US" sz="1600" dirty="0">
                <a:latin typeface="Lucida Console" pitchFamily="49" charset="0"/>
              </a:rPr>
              <a:t>}</a:t>
            </a:r>
            <a:endParaRPr lang="el-GR" sz="1600" dirty="0">
              <a:latin typeface="Lucida Console" pitchFamily="49" charset="0"/>
            </a:endParaRPr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484187"/>
          </a:xfrm>
        </p:spPr>
        <p:txBody>
          <a:bodyPr/>
          <a:lstStyle/>
          <a:p>
            <a:pPr eaLnBrk="1" hangingPunct="1"/>
            <a:r>
              <a:rPr lang="el-GR" sz="3000" smtClean="0">
                <a:latin typeface="Times New Roman" pitchFamily="18" charset="0"/>
                <a:cs typeface="Times New Roman" pitchFamily="18" charset="0"/>
              </a:rPr>
              <a:t>Περιστροφές</a:t>
            </a:r>
            <a:endParaRPr lang="en-US" sz="30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845" name="Text Box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7112000"/>
            <a:ext cx="91440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TexPoint fonts used in EMF. </a:t>
            </a:r>
          </a:p>
          <a:p>
            <a:pPr algn="ctr"/>
            <a:r>
              <a:rPr lang="en-US"/>
              <a:t>Read the TexPoint manual before you delete this box.: </a:t>
            </a:r>
            <a:r>
              <a:rPr lang="en-US">
                <a:latin typeface="cmmi10" pitchFamily="34" charset="0"/>
              </a:rPr>
              <a:t>A</a:t>
            </a:r>
            <a:r>
              <a:rPr lang="en-US">
                <a:latin typeface="cmr10" pitchFamily="34" charset="0"/>
              </a:rPr>
              <a:t>A</a:t>
            </a:r>
            <a:r>
              <a:rPr lang="en-US">
                <a:latin typeface="cmsy10orig" pitchFamily="34" charset="0"/>
              </a:rPr>
              <a:t>A</a:t>
            </a:r>
            <a:r>
              <a:rPr lang="en-US">
                <a:latin typeface="cmmi7" pitchFamily="34" charset="0"/>
              </a:rPr>
              <a:t>A</a:t>
            </a:r>
            <a:r>
              <a:rPr lang="en-US">
                <a:latin typeface="cmex10" pitchFamily="34" charset="0"/>
              </a:rPr>
              <a:t>A</a:t>
            </a:r>
          </a:p>
        </p:txBody>
      </p:sp>
      <p:sp>
        <p:nvSpPr>
          <p:cNvPr id="35846" name="Oval 4"/>
          <p:cNvSpPr>
            <a:spLocks noChangeArrowheads="1"/>
          </p:cNvSpPr>
          <p:nvPr/>
        </p:nvSpPr>
        <p:spPr bwMode="auto">
          <a:xfrm>
            <a:off x="1458913" y="23622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x</a:t>
            </a:r>
            <a:endParaRPr lang="el-GR" b="1"/>
          </a:p>
        </p:txBody>
      </p:sp>
      <p:sp>
        <p:nvSpPr>
          <p:cNvPr id="35847" name="Oval 5"/>
          <p:cNvSpPr>
            <a:spLocks noChangeArrowheads="1"/>
          </p:cNvSpPr>
          <p:nvPr/>
        </p:nvSpPr>
        <p:spPr bwMode="auto">
          <a:xfrm>
            <a:off x="2276475" y="30480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y</a:t>
            </a:r>
            <a:endParaRPr lang="el-GR" b="1"/>
          </a:p>
        </p:txBody>
      </p:sp>
      <p:cxnSp>
        <p:nvCxnSpPr>
          <p:cNvPr id="35848" name="AutoShape 6"/>
          <p:cNvCxnSpPr>
            <a:cxnSpLocks noChangeShapeType="1"/>
            <a:stCxn id="35846" idx="5"/>
            <a:endCxn id="35847" idx="1"/>
          </p:cNvCxnSpPr>
          <p:nvPr/>
        </p:nvCxnSpPr>
        <p:spPr bwMode="auto">
          <a:xfrm>
            <a:off x="1784350" y="2687638"/>
            <a:ext cx="547688" cy="415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5849" name="AutoShape 7"/>
          <p:cNvCxnSpPr>
            <a:cxnSpLocks noChangeShapeType="1"/>
            <a:stCxn id="35847" idx="3"/>
            <a:endCxn id="35853" idx="0"/>
          </p:cNvCxnSpPr>
          <p:nvPr/>
        </p:nvCxnSpPr>
        <p:spPr bwMode="auto">
          <a:xfrm flipH="1">
            <a:off x="2141538" y="3373438"/>
            <a:ext cx="190500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5850" name="AutoShape 8"/>
          <p:cNvCxnSpPr>
            <a:cxnSpLocks noChangeShapeType="1"/>
            <a:stCxn id="35846" idx="3"/>
            <a:endCxn id="35852" idx="0"/>
          </p:cNvCxnSpPr>
          <p:nvPr/>
        </p:nvCxnSpPr>
        <p:spPr bwMode="auto">
          <a:xfrm flipH="1">
            <a:off x="1301750" y="2687638"/>
            <a:ext cx="21272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5851" name="AutoShape 9"/>
          <p:cNvCxnSpPr>
            <a:cxnSpLocks noChangeShapeType="1"/>
            <a:stCxn id="35847" idx="5"/>
            <a:endCxn id="35854" idx="0"/>
          </p:cNvCxnSpPr>
          <p:nvPr/>
        </p:nvCxnSpPr>
        <p:spPr bwMode="auto">
          <a:xfrm>
            <a:off x="2601913" y="3373438"/>
            <a:ext cx="233362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5852" name="Text Box 10"/>
          <p:cNvSpPr txBox="1">
            <a:spLocks noChangeArrowheads="1"/>
          </p:cNvSpPr>
          <p:nvPr/>
        </p:nvSpPr>
        <p:spPr bwMode="auto">
          <a:xfrm>
            <a:off x="1143000" y="2909888"/>
            <a:ext cx="315913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l-GR"/>
              <a:t>α</a:t>
            </a:r>
          </a:p>
        </p:txBody>
      </p:sp>
      <p:sp>
        <p:nvSpPr>
          <p:cNvPr id="35853" name="Text Box 11"/>
          <p:cNvSpPr txBox="1">
            <a:spLocks noChangeArrowheads="1"/>
          </p:cNvSpPr>
          <p:nvPr/>
        </p:nvSpPr>
        <p:spPr bwMode="auto">
          <a:xfrm>
            <a:off x="1982788" y="3595688"/>
            <a:ext cx="315912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l-GR"/>
              <a:t>β</a:t>
            </a:r>
          </a:p>
        </p:txBody>
      </p:sp>
      <p:sp>
        <p:nvSpPr>
          <p:cNvPr id="35854" name="Text Box 12"/>
          <p:cNvSpPr txBox="1">
            <a:spLocks noChangeArrowheads="1"/>
          </p:cNvSpPr>
          <p:nvPr/>
        </p:nvSpPr>
        <p:spPr bwMode="auto">
          <a:xfrm>
            <a:off x="2686050" y="3595688"/>
            <a:ext cx="2984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l-GR"/>
              <a:t>γ</a:t>
            </a:r>
          </a:p>
        </p:txBody>
      </p:sp>
      <p:sp>
        <p:nvSpPr>
          <p:cNvPr id="35855" name="Oval 13"/>
          <p:cNvSpPr>
            <a:spLocks noChangeArrowheads="1"/>
          </p:cNvSpPr>
          <p:nvPr/>
        </p:nvSpPr>
        <p:spPr bwMode="auto">
          <a:xfrm>
            <a:off x="6094413" y="30480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x</a:t>
            </a:r>
            <a:endParaRPr lang="el-GR" b="1"/>
          </a:p>
        </p:txBody>
      </p:sp>
      <p:sp>
        <p:nvSpPr>
          <p:cNvPr id="35856" name="Oval 14"/>
          <p:cNvSpPr>
            <a:spLocks noChangeArrowheads="1"/>
          </p:cNvSpPr>
          <p:nvPr/>
        </p:nvSpPr>
        <p:spPr bwMode="auto">
          <a:xfrm>
            <a:off x="6988175" y="23622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y</a:t>
            </a:r>
            <a:endParaRPr lang="el-GR" b="1"/>
          </a:p>
        </p:txBody>
      </p:sp>
      <p:cxnSp>
        <p:nvCxnSpPr>
          <p:cNvPr id="35857" name="AutoShape 15"/>
          <p:cNvCxnSpPr>
            <a:cxnSpLocks noChangeShapeType="1"/>
            <a:stCxn id="35855" idx="7"/>
            <a:endCxn id="35856" idx="3"/>
          </p:cNvCxnSpPr>
          <p:nvPr/>
        </p:nvCxnSpPr>
        <p:spPr bwMode="auto">
          <a:xfrm flipV="1">
            <a:off x="6419850" y="2687638"/>
            <a:ext cx="623888" cy="415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5858" name="AutoShape 16"/>
          <p:cNvCxnSpPr>
            <a:cxnSpLocks noChangeShapeType="1"/>
            <a:stCxn id="35855" idx="3"/>
            <a:endCxn id="35860" idx="0"/>
          </p:cNvCxnSpPr>
          <p:nvPr/>
        </p:nvCxnSpPr>
        <p:spPr bwMode="auto">
          <a:xfrm flipH="1">
            <a:off x="5937250" y="3373438"/>
            <a:ext cx="212725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5859" name="AutoShape 17"/>
          <p:cNvCxnSpPr>
            <a:cxnSpLocks noChangeShapeType="1"/>
            <a:stCxn id="35856" idx="5"/>
            <a:endCxn id="35861" idx="0"/>
          </p:cNvCxnSpPr>
          <p:nvPr/>
        </p:nvCxnSpPr>
        <p:spPr bwMode="auto">
          <a:xfrm>
            <a:off x="7313613" y="2687638"/>
            <a:ext cx="233362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5860" name="Text Box 18"/>
          <p:cNvSpPr txBox="1">
            <a:spLocks noChangeArrowheads="1"/>
          </p:cNvSpPr>
          <p:nvPr/>
        </p:nvSpPr>
        <p:spPr bwMode="auto">
          <a:xfrm>
            <a:off x="5778500" y="3595688"/>
            <a:ext cx="315913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l-GR"/>
              <a:t>α</a:t>
            </a:r>
          </a:p>
        </p:txBody>
      </p:sp>
      <p:sp>
        <p:nvSpPr>
          <p:cNvPr id="35861" name="Text Box 19"/>
          <p:cNvSpPr txBox="1">
            <a:spLocks noChangeArrowheads="1"/>
          </p:cNvSpPr>
          <p:nvPr/>
        </p:nvSpPr>
        <p:spPr bwMode="auto">
          <a:xfrm>
            <a:off x="7397750" y="2909888"/>
            <a:ext cx="2984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l-GR"/>
              <a:t>γ</a:t>
            </a:r>
          </a:p>
        </p:txBody>
      </p:sp>
      <p:cxnSp>
        <p:nvCxnSpPr>
          <p:cNvPr id="35862" name="AutoShape 20"/>
          <p:cNvCxnSpPr>
            <a:cxnSpLocks noChangeShapeType="1"/>
            <a:stCxn id="35855" idx="5"/>
            <a:endCxn id="35863" idx="0"/>
          </p:cNvCxnSpPr>
          <p:nvPr/>
        </p:nvCxnSpPr>
        <p:spPr bwMode="auto">
          <a:xfrm>
            <a:off x="6419850" y="3373438"/>
            <a:ext cx="203200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5863" name="Text Box 21"/>
          <p:cNvSpPr txBox="1">
            <a:spLocks noChangeArrowheads="1"/>
          </p:cNvSpPr>
          <p:nvPr/>
        </p:nvSpPr>
        <p:spPr bwMode="auto">
          <a:xfrm>
            <a:off x="6464300" y="3595688"/>
            <a:ext cx="315913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l-GR"/>
              <a:t>β</a:t>
            </a:r>
          </a:p>
        </p:txBody>
      </p:sp>
      <p:sp>
        <p:nvSpPr>
          <p:cNvPr id="35864" name="AutoShape 22"/>
          <p:cNvSpPr>
            <a:spLocks noChangeArrowheads="1"/>
          </p:cNvSpPr>
          <p:nvPr/>
        </p:nvSpPr>
        <p:spPr bwMode="auto">
          <a:xfrm>
            <a:off x="3962400" y="2478088"/>
            <a:ext cx="838200" cy="152400"/>
          </a:xfrm>
          <a:prstGeom prst="rightArrow">
            <a:avLst>
              <a:gd name="adj1" fmla="val 50000"/>
              <a:gd name="adj2" fmla="val 137500"/>
            </a:avLst>
          </a:prstGeom>
          <a:solidFill>
            <a:srgbClr val="3399FF">
              <a:alpha val="59999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5865" name="AutoShape 23"/>
          <p:cNvSpPr>
            <a:spLocks noChangeArrowheads="1"/>
          </p:cNvSpPr>
          <p:nvPr/>
        </p:nvSpPr>
        <p:spPr bwMode="auto">
          <a:xfrm flipH="1">
            <a:off x="3962400" y="3011488"/>
            <a:ext cx="838200" cy="152400"/>
          </a:xfrm>
          <a:prstGeom prst="rightArrow">
            <a:avLst>
              <a:gd name="adj1" fmla="val 50000"/>
              <a:gd name="adj2" fmla="val 137500"/>
            </a:avLst>
          </a:prstGeom>
          <a:solidFill>
            <a:srgbClr val="3399FF">
              <a:alpha val="59999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5866" name="Text Box 24"/>
          <p:cNvSpPr txBox="1">
            <a:spLocks noChangeArrowheads="1"/>
          </p:cNvSpPr>
          <p:nvPr/>
        </p:nvSpPr>
        <p:spPr bwMode="auto">
          <a:xfrm>
            <a:off x="3208338" y="1828800"/>
            <a:ext cx="2354262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l-GR"/>
              <a:t>αριστερή περιστροφή</a:t>
            </a:r>
          </a:p>
          <a:p>
            <a:pPr algn="ctr"/>
            <a:r>
              <a:rPr lang="el-GR"/>
              <a:t>από το </a:t>
            </a:r>
            <a:r>
              <a:rPr lang="en-US"/>
              <a:t>x</a:t>
            </a:r>
            <a:endParaRPr lang="el-GR"/>
          </a:p>
        </p:txBody>
      </p:sp>
      <p:sp>
        <p:nvSpPr>
          <p:cNvPr id="35867" name="Text Box 25"/>
          <p:cNvSpPr txBox="1">
            <a:spLocks noChangeArrowheads="1"/>
          </p:cNvSpPr>
          <p:nvPr/>
        </p:nvSpPr>
        <p:spPr bwMode="auto">
          <a:xfrm>
            <a:off x="3395663" y="3138488"/>
            <a:ext cx="1963737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l-GR"/>
              <a:t>δεξιά περιστροφή</a:t>
            </a:r>
            <a:endParaRPr lang="en-US"/>
          </a:p>
          <a:p>
            <a:pPr algn="ctr"/>
            <a:r>
              <a:rPr lang="el-GR"/>
              <a:t>από το </a:t>
            </a:r>
            <a:r>
              <a:rPr lang="en-US"/>
              <a:t>y</a:t>
            </a:r>
            <a:endParaRPr lang="el-GR"/>
          </a:p>
        </p:txBody>
      </p:sp>
      <p:sp>
        <p:nvSpPr>
          <p:cNvPr id="35868" name="Text Box 26"/>
          <p:cNvSpPr txBox="1">
            <a:spLocks noChangeArrowheads="1"/>
          </p:cNvSpPr>
          <p:nvPr/>
        </p:nvSpPr>
        <p:spPr bwMode="auto">
          <a:xfrm>
            <a:off x="3235325" y="4572000"/>
            <a:ext cx="2479675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l-GR"/>
              <a:t>Η περιστροφή παίρνει </a:t>
            </a:r>
            <a:endParaRPr lang="en-US"/>
          </a:p>
          <a:p>
            <a:pPr algn="ctr"/>
            <a:r>
              <a:rPr lang="el-GR"/>
              <a:t>χρόνο Ο(1)</a:t>
            </a:r>
          </a:p>
        </p:txBody>
      </p:sp>
      <p:sp>
        <p:nvSpPr>
          <p:cNvPr id="35869" name="Text Box 29"/>
          <p:cNvSpPr txBox="1">
            <a:spLocks noChangeArrowheads="1"/>
          </p:cNvSpPr>
          <p:nvPr/>
        </p:nvSpPr>
        <p:spPr bwMode="auto">
          <a:xfrm>
            <a:off x="381000" y="6172200"/>
            <a:ext cx="2514600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1600"/>
              <a:t>αριστερή περιστροφή</a:t>
            </a:r>
          </a:p>
        </p:txBody>
      </p:sp>
      <p:sp>
        <p:nvSpPr>
          <p:cNvPr id="35870" name="Text Box 30"/>
          <p:cNvSpPr txBox="1">
            <a:spLocks noChangeArrowheads="1"/>
          </p:cNvSpPr>
          <p:nvPr/>
        </p:nvSpPr>
        <p:spPr bwMode="auto">
          <a:xfrm>
            <a:off x="6096000" y="6172200"/>
            <a:ext cx="2514600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1600" dirty="0"/>
              <a:t>δεξιά περιστροφή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484187"/>
          </a:xfrm>
        </p:spPr>
        <p:txBody>
          <a:bodyPr/>
          <a:lstStyle/>
          <a:p>
            <a:pPr eaLnBrk="1" hangingPunct="1"/>
            <a:r>
              <a:rPr lang="el-GR" sz="3000" smtClean="0">
                <a:latin typeface="Times New Roman" pitchFamily="18" charset="0"/>
                <a:cs typeface="Times New Roman" pitchFamily="18" charset="0"/>
              </a:rPr>
              <a:t>Εισαγωγή στη ρίζα</a:t>
            </a:r>
            <a:endParaRPr lang="en-US" sz="30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7112000"/>
            <a:ext cx="91440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TexPoint fonts used in EMF. </a:t>
            </a:r>
          </a:p>
          <a:p>
            <a:pPr algn="ctr"/>
            <a:r>
              <a:rPr lang="en-US"/>
              <a:t>Read the TexPoint manual before you delete this box.: </a:t>
            </a:r>
            <a:r>
              <a:rPr lang="en-US">
                <a:latin typeface="cmmi10" pitchFamily="34" charset="0"/>
              </a:rPr>
              <a:t>A</a:t>
            </a:r>
            <a:r>
              <a:rPr lang="en-US">
                <a:latin typeface="cmr10" pitchFamily="34" charset="0"/>
              </a:rPr>
              <a:t>A</a:t>
            </a:r>
            <a:r>
              <a:rPr lang="en-US">
                <a:latin typeface="cmsy10orig" pitchFamily="34" charset="0"/>
              </a:rPr>
              <a:t>A</a:t>
            </a:r>
            <a:r>
              <a:rPr lang="en-US">
                <a:latin typeface="cmmi7" pitchFamily="34" charset="0"/>
              </a:rPr>
              <a:t>A</a:t>
            </a:r>
            <a:r>
              <a:rPr lang="en-US">
                <a:latin typeface="cmex10" pitchFamily="34" charset="0"/>
              </a:rPr>
              <a:t>A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1295400" cy="457200"/>
          </a:xfrm>
          <a:noFill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l-GR" sz="1800" smtClean="0"/>
              <a:t>Εισαγωγή</a:t>
            </a:r>
            <a:endParaRPr lang="en-US" sz="1800" smtClean="0"/>
          </a:p>
        </p:txBody>
      </p:sp>
      <p:grpSp>
        <p:nvGrpSpPr>
          <p:cNvPr id="2" name="47 - Ομάδα"/>
          <p:cNvGrpSpPr/>
          <p:nvPr/>
        </p:nvGrpSpPr>
        <p:grpSpPr>
          <a:xfrm>
            <a:off x="60960" y="1981200"/>
            <a:ext cx="4511040" cy="2560320"/>
            <a:chOff x="1752600" y="1676400"/>
            <a:chExt cx="5638800" cy="3200400"/>
          </a:xfrm>
        </p:grpSpPr>
        <p:sp>
          <p:nvSpPr>
            <p:cNvPr id="38917" name="Oval 5"/>
            <p:cNvSpPr>
              <a:spLocks noChangeArrowheads="1"/>
            </p:cNvSpPr>
            <p:nvPr/>
          </p:nvSpPr>
          <p:spPr bwMode="auto">
            <a:xfrm>
              <a:off x="4114800" y="16764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10</a:t>
              </a:r>
            </a:p>
          </p:txBody>
        </p:sp>
        <p:cxnSp>
          <p:nvCxnSpPr>
            <p:cNvPr id="38918" name="AutoShape 6"/>
            <p:cNvCxnSpPr>
              <a:cxnSpLocks noChangeShapeType="1"/>
              <a:stCxn id="38920" idx="7"/>
              <a:endCxn id="38917" idx="3"/>
            </p:cNvCxnSpPr>
            <p:nvPr/>
          </p:nvCxnSpPr>
          <p:spPr bwMode="auto">
            <a:xfrm flipV="1">
              <a:off x="3525838" y="2001838"/>
              <a:ext cx="644525" cy="1873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8919" name="AutoShape 7"/>
            <p:cNvCxnSpPr>
              <a:cxnSpLocks noChangeShapeType="1"/>
              <a:stCxn id="38937" idx="1"/>
              <a:endCxn id="38917" idx="5"/>
            </p:cNvCxnSpPr>
            <p:nvPr/>
          </p:nvCxnSpPr>
          <p:spPr bwMode="auto">
            <a:xfrm flipH="1" flipV="1">
              <a:off x="4440238" y="2001838"/>
              <a:ext cx="1711325" cy="1873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20" name="Oval 8"/>
            <p:cNvSpPr>
              <a:spLocks noChangeArrowheads="1"/>
            </p:cNvSpPr>
            <p:nvPr/>
          </p:nvSpPr>
          <p:spPr bwMode="auto">
            <a:xfrm>
              <a:off x="3200400" y="21336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8</a:t>
              </a:r>
            </a:p>
          </p:txBody>
        </p:sp>
        <p:cxnSp>
          <p:nvCxnSpPr>
            <p:cNvPr id="38921" name="AutoShape 9"/>
            <p:cNvCxnSpPr>
              <a:cxnSpLocks noChangeShapeType="1"/>
              <a:stCxn id="38924" idx="7"/>
              <a:endCxn id="38920" idx="3"/>
            </p:cNvCxnSpPr>
            <p:nvPr/>
          </p:nvCxnSpPr>
          <p:spPr bwMode="auto">
            <a:xfrm flipV="1">
              <a:off x="2687638" y="2459038"/>
              <a:ext cx="568325" cy="3397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22" name="AutoShape 10"/>
            <p:cNvSpPr>
              <a:spLocks noChangeArrowheads="1"/>
            </p:cNvSpPr>
            <p:nvPr/>
          </p:nvSpPr>
          <p:spPr bwMode="auto">
            <a:xfrm>
              <a:off x="3429000" y="26670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23" name="AutoShape 11"/>
            <p:cNvCxnSpPr>
              <a:cxnSpLocks noChangeShapeType="1"/>
              <a:stCxn id="38922" idx="0"/>
              <a:endCxn id="38920" idx="5"/>
            </p:cNvCxnSpPr>
            <p:nvPr/>
          </p:nvCxnSpPr>
          <p:spPr bwMode="auto">
            <a:xfrm flipH="1" flipV="1">
              <a:off x="3525838" y="2459038"/>
              <a:ext cx="55562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24" name="Oval 12"/>
            <p:cNvSpPr>
              <a:spLocks noChangeArrowheads="1"/>
            </p:cNvSpPr>
            <p:nvPr/>
          </p:nvSpPr>
          <p:spPr bwMode="auto">
            <a:xfrm>
              <a:off x="2362200" y="27432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6</a:t>
              </a:r>
            </a:p>
          </p:txBody>
        </p:sp>
        <p:cxnSp>
          <p:nvCxnSpPr>
            <p:cNvPr id="38925" name="AutoShape 13"/>
            <p:cNvCxnSpPr>
              <a:cxnSpLocks noChangeShapeType="1"/>
              <a:stCxn id="38927" idx="0"/>
              <a:endCxn id="38924" idx="3"/>
            </p:cNvCxnSpPr>
            <p:nvPr/>
          </p:nvCxnSpPr>
          <p:spPr bwMode="auto">
            <a:xfrm flipV="1">
              <a:off x="2095500" y="3068638"/>
              <a:ext cx="322263" cy="3603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8926" name="AutoShape 14"/>
            <p:cNvCxnSpPr>
              <a:cxnSpLocks noChangeShapeType="1"/>
              <a:stCxn id="38932" idx="0"/>
              <a:endCxn id="38924" idx="5"/>
            </p:cNvCxnSpPr>
            <p:nvPr/>
          </p:nvCxnSpPr>
          <p:spPr bwMode="auto">
            <a:xfrm flipH="1" flipV="1">
              <a:off x="2687638" y="3068638"/>
              <a:ext cx="246062" cy="3603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27" name="Oval 15"/>
            <p:cNvSpPr>
              <a:spLocks noChangeArrowheads="1"/>
            </p:cNvSpPr>
            <p:nvPr/>
          </p:nvSpPr>
          <p:spPr bwMode="auto">
            <a:xfrm>
              <a:off x="1905000" y="34290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4</a:t>
              </a:r>
            </a:p>
          </p:txBody>
        </p:sp>
        <p:sp>
          <p:nvSpPr>
            <p:cNvPr id="38928" name="AutoShape 16"/>
            <p:cNvSpPr>
              <a:spLocks noChangeArrowheads="1"/>
            </p:cNvSpPr>
            <p:nvPr/>
          </p:nvSpPr>
          <p:spPr bwMode="auto">
            <a:xfrm>
              <a:off x="1752600" y="3962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29" name="AutoShape 17"/>
            <p:cNvCxnSpPr>
              <a:cxnSpLocks noChangeShapeType="1"/>
              <a:stCxn id="38928" idx="0"/>
              <a:endCxn id="38927" idx="3"/>
            </p:cNvCxnSpPr>
            <p:nvPr/>
          </p:nvCxnSpPr>
          <p:spPr bwMode="auto">
            <a:xfrm flipV="1">
              <a:off x="1905000" y="37544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30" name="AutoShape 18"/>
            <p:cNvSpPr>
              <a:spLocks noChangeArrowheads="1"/>
            </p:cNvSpPr>
            <p:nvPr/>
          </p:nvSpPr>
          <p:spPr bwMode="auto">
            <a:xfrm>
              <a:off x="2133600" y="3962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31" name="AutoShape 19"/>
            <p:cNvCxnSpPr>
              <a:cxnSpLocks noChangeShapeType="1"/>
              <a:stCxn id="38930" idx="0"/>
              <a:endCxn id="38927" idx="5"/>
            </p:cNvCxnSpPr>
            <p:nvPr/>
          </p:nvCxnSpPr>
          <p:spPr bwMode="auto">
            <a:xfrm flipH="1" flipV="1">
              <a:off x="2230438" y="3754438"/>
              <a:ext cx="55562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32" name="Oval 20"/>
            <p:cNvSpPr>
              <a:spLocks noChangeArrowheads="1"/>
            </p:cNvSpPr>
            <p:nvPr/>
          </p:nvSpPr>
          <p:spPr bwMode="auto">
            <a:xfrm>
              <a:off x="2743200" y="34290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7</a:t>
              </a:r>
            </a:p>
          </p:txBody>
        </p:sp>
        <p:sp>
          <p:nvSpPr>
            <p:cNvPr id="38933" name="AutoShape 21"/>
            <p:cNvSpPr>
              <a:spLocks noChangeArrowheads="1"/>
            </p:cNvSpPr>
            <p:nvPr/>
          </p:nvSpPr>
          <p:spPr bwMode="auto">
            <a:xfrm>
              <a:off x="2590800" y="3962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34" name="AutoShape 22"/>
            <p:cNvCxnSpPr>
              <a:cxnSpLocks noChangeShapeType="1"/>
              <a:stCxn id="38933" idx="0"/>
              <a:endCxn id="38932" idx="3"/>
            </p:cNvCxnSpPr>
            <p:nvPr/>
          </p:nvCxnSpPr>
          <p:spPr bwMode="auto">
            <a:xfrm flipV="1">
              <a:off x="2743200" y="37544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35" name="AutoShape 23"/>
            <p:cNvSpPr>
              <a:spLocks noChangeArrowheads="1"/>
            </p:cNvSpPr>
            <p:nvPr/>
          </p:nvSpPr>
          <p:spPr bwMode="auto">
            <a:xfrm>
              <a:off x="2971800" y="3962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36" name="AutoShape 24"/>
            <p:cNvCxnSpPr>
              <a:cxnSpLocks noChangeShapeType="1"/>
              <a:stCxn id="38935" idx="0"/>
              <a:endCxn id="38932" idx="5"/>
            </p:cNvCxnSpPr>
            <p:nvPr/>
          </p:nvCxnSpPr>
          <p:spPr bwMode="auto">
            <a:xfrm flipH="1" flipV="1">
              <a:off x="3068638" y="3754438"/>
              <a:ext cx="55562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37" name="Oval 25"/>
            <p:cNvSpPr>
              <a:spLocks noChangeArrowheads="1"/>
            </p:cNvSpPr>
            <p:nvPr/>
          </p:nvSpPr>
          <p:spPr bwMode="auto">
            <a:xfrm>
              <a:off x="6096000" y="21336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17</a:t>
              </a:r>
            </a:p>
          </p:txBody>
        </p:sp>
        <p:cxnSp>
          <p:nvCxnSpPr>
            <p:cNvPr id="38938" name="AutoShape 26"/>
            <p:cNvCxnSpPr>
              <a:cxnSpLocks noChangeShapeType="1"/>
              <a:stCxn id="38939" idx="7"/>
              <a:endCxn id="38937" idx="3"/>
            </p:cNvCxnSpPr>
            <p:nvPr/>
          </p:nvCxnSpPr>
          <p:spPr bwMode="auto">
            <a:xfrm flipV="1">
              <a:off x="4897438" y="2459038"/>
              <a:ext cx="1254125" cy="4159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39" name="Oval 27"/>
            <p:cNvSpPr>
              <a:spLocks noChangeArrowheads="1"/>
            </p:cNvSpPr>
            <p:nvPr/>
          </p:nvSpPr>
          <p:spPr bwMode="auto">
            <a:xfrm>
              <a:off x="4572000" y="28194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12</a:t>
              </a:r>
            </a:p>
          </p:txBody>
        </p:sp>
        <p:sp>
          <p:nvSpPr>
            <p:cNvPr id="38940" name="AutoShape 28"/>
            <p:cNvSpPr>
              <a:spLocks noChangeArrowheads="1"/>
            </p:cNvSpPr>
            <p:nvPr/>
          </p:nvSpPr>
          <p:spPr bwMode="auto">
            <a:xfrm>
              <a:off x="4419600" y="33528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41" name="AutoShape 29"/>
            <p:cNvCxnSpPr>
              <a:cxnSpLocks noChangeShapeType="1"/>
              <a:stCxn id="38940" idx="0"/>
              <a:endCxn id="38939" idx="3"/>
            </p:cNvCxnSpPr>
            <p:nvPr/>
          </p:nvCxnSpPr>
          <p:spPr bwMode="auto">
            <a:xfrm flipV="1">
              <a:off x="4572000" y="31448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8942" name="AutoShape 30"/>
            <p:cNvCxnSpPr>
              <a:cxnSpLocks noChangeShapeType="1"/>
              <a:stCxn id="38943" idx="1"/>
              <a:endCxn id="38939" idx="5"/>
            </p:cNvCxnSpPr>
            <p:nvPr/>
          </p:nvCxnSpPr>
          <p:spPr bwMode="auto">
            <a:xfrm flipH="1" flipV="1">
              <a:off x="4897438" y="3144838"/>
              <a:ext cx="263525" cy="3397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43" name="Oval 31"/>
            <p:cNvSpPr>
              <a:spLocks noChangeArrowheads="1"/>
            </p:cNvSpPr>
            <p:nvPr/>
          </p:nvSpPr>
          <p:spPr bwMode="auto">
            <a:xfrm>
              <a:off x="5105400" y="34290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13</a:t>
              </a:r>
            </a:p>
          </p:txBody>
        </p:sp>
        <p:sp>
          <p:nvSpPr>
            <p:cNvPr id="38944" name="AutoShape 32"/>
            <p:cNvSpPr>
              <a:spLocks noChangeArrowheads="1"/>
            </p:cNvSpPr>
            <p:nvPr/>
          </p:nvSpPr>
          <p:spPr bwMode="auto">
            <a:xfrm>
              <a:off x="4953000" y="3962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45" name="AutoShape 33"/>
            <p:cNvCxnSpPr>
              <a:cxnSpLocks noChangeShapeType="1"/>
              <a:stCxn id="38944" idx="0"/>
              <a:endCxn id="38943" idx="3"/>
            </p:cNvCxnSpPr>
            <p:nvPr/>
          </p:nvCxnSpPr>
          <p:spPr bwMode="auto">
            <a:xfrm flipV="1">
              <a:off x="5105400" y="37544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8946" name="AutoShape 34"/>
            <p:cNvCxnSpPr>
              <a:cxnSpLocks noChangeShapeType="1"/>
              <a:stCxn id="38947" idx="1"/>
              <a:endCxn id="38943" idx="5"/>
            </p:cNvCxnSpPr>
            <p:nvPr/>
          </p:nvCxnSpPr>
          <p:spPr bwMode="auto">
            <a:xfrm flipH="1" flipV="1">
              <a:off x="5430838" y="3754438"/>
              <a:ext cx="339725" cy="4921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47" name="Oval 35"/>
            <p:cNvSpPr>
              <a:spLocks noChangeArrowheads="1"/>
            </p:cNvSpPr>
            <p:nvPr/>
          </p:nvSpPr>
          <p:spPr bwMode="auto">
            <a:xfrm>
              <a:off x="5715000" y="41910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 dirty="0"/>
                <a:t>15</a:t>
              </a:r>
            </a:p>
          </p:txBody>
        </p:sp>
        <p:sp>
          <p:nvSpPr>
            <p:cNvPr id="38948" name="AutoShape 36"/>
            <p:cNvSpPr>
              <a:spLocks noChangeArrowheads="1"/>
            </p:cNvSpPr>
            <p:nvPr/>
          </p:nvSpPr>
          <p:spPr bwMode="auto">
            <a:xfrm>
              <a:off x="5943600" y="4724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49" name="AutoShape 37"/>
            <p:cNvCxnSpPr>
              <a:cxnSpLocks noChangeShapeType="1"/>
              <a:stCxn id="38948" idx="0"/>
              <a:endCxn id="38947" idx="5"/>
            </p:cNvCxnSpPr>
            <p:nvPr/>
          </p:nvCxnSpPr>
          <p:spPr bwMode="auto">
            <a:xfrm flipH="1" flipV="1">
              <a:off x="6040438" y="4516438"/>
              <a:ext cx="55562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50" name="AutoShape 38"/>
            <p:cNvSpPr>
              <a:spLocks noChangeArrowheads="1"/>
            </p:cNvSpPr>
            <p:nvPr/>
          </p:nvSpPr>
          <p:spPr bwMode="auto">
            <a:xfrm>
              <a:off x="5562600" y="4724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51" name="AutoShape 39"/>
            <p:cNvCxnSpPr>
              <a:cxnSpLocks noChangeShapeType="1"/>
              <a:stCxn id="38950" idx="0"/>
            </p:cNvCxnSpPr>
            <p:nvPr/>
          </p:nvCxnSpPr>
          <p:spPr bwMode="auto">
            <a:xfrm flipV="1">
              <a:off x="5715000" y="45164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8952" name="AutoShape 40"/>
            <p:cNvCxnSpPr>
              <a:cxnSpLocks noChangeShapeType="1"/>
              <a:stCxn id="38953" idx="1"/>
            </p:cNvCxnSpPr>
            <p:nvPr/>
          </p:nvCxnSpPr>
          <p:spPr bwMode="auto">
            <a:xfrm flipH="1" flipV="1">
              <a:off x="6421438" y="2459038"/>
              <a:ext cx="492125" cy="4159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53" name="Oval 41"/>
            <p:cNvSpPr>
              <a:spLocks noChangeArrowheads="1"/>
            </p:cNvSpPr>
            <p:nvPr/>
          </p:nvSpPr>
          <p:spPr bwMode="auto">
            <a:xfrm>
              <a:off x="6858000" y="28194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21</a:t>
              </a:r>
            </a:p>
          </p:txBody>
        </p:sp>
        <p:sp>
          <p:nvSpPr>
            <p:cNvPr id="38954" name="AutoShape 42"/>
            <p:cNvSpPr>
              <a:spLocks noChangeArrowheads="1"/>
            </p:cNvSpPr>
            <p:nvPr/>
          </p:nvSpPr>
          <p:spPr bwMode="auto">
            <a:xfrm>
              <a:off x="6705600" y="33528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55" name="AutoShape 43"/>
            <p:cNvCxnSpPr>
              <a:cxnSpLocks noChangeShapeType="1"/>
              <a:stCxn id="38954" idx="0"/>
              <a:endCxn id="38953" idx="3"/>
            </p:cNvCxnSpPr>
            <p:nvPr/>
          </p:nvCxnSpPr>
          <p:spPr bwMode="auto">
            <a:xfrm flipV="1">
              <a:off x="6858000" y="31448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56" name="AutoShape 44"/>
            <p:cNvSpPr>
              <a:spLocks noChangeArrowheads="1"/>
            </p:cNvSpPr>
            <p:nvPr/>
          </p:nvSpPr>
          <p:spPr bwMode="auto">
            <a:xfrm>
              <a:off x="7086600" y="33528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57" name="AutoShape 45"/>
            <p:cNvCxnSpPr>
              <a:cxnSpLocks noChangeShapeType="1"/>
              <a:stCxn id="38956" idx="0"/>
              <a:endCxn id="38953" idx="5"/>
            </p:cNvCxnSpPr>
            <p:nvPr/>
          </p:nvCxnSpPr>
          <p:spPr bwMode="auto">
            <a:xfrm flipH="1" flipV="1">
              <a:off x="7183438" y="3144838"/>
              <a:ext cx="55562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38958" name="Text Box 46"/>
          <p:cNvSpPr txBox="1">
            <a:spLocks noChangeArrowheads="1"/>
          </p:cNvSpPr>
          <p:nvPr/>
        </p:nvSpPr>
        <p:spPr bwMode="auto">
          <a:xfrm>
            <a:off x="1889125" y="1143000"/>
            <a:ext cx="438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/>
              <a:t>14</a:t>
            </a:r>
            <a:endParaRPr lang="en-US"/>
          </a:p>
        </p:txBody>
      </p:sp>
      <p:sp useBgFill="1">
        <p:nvSpPr>
          <p:cNvPr id="47" name="46 - Ορθογώνιο"/>
          <p:cNvSpPr/>
          <p:nvPr/>
        </p:nvSpPr>
        <p:spPr bwMode="auto">
          <a:xfrm>
            <a:off x="0" y="6096000"/>
            <a:ext cx="9144000" cy="228600"/>
          </a:xfrm>
          <a:prstGeom prst="rect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5" name="94 - Δεξιό βέλος"/>
          <p:cNvSpPr/>
          <p:nvPr/>
        </p:nvSpPr>
        <p:spPr bwMode="auto">
          <a:xfrm rot="1241413">
            <a:off x="4651782" y="4078643"/>
            <a:ext cx="402689" cy="175898"/>
          </a:xfrm>
          <a:prstGeom prst="rightArrow">
            <a:avLst/>
          </a:prstGeom>
          <a:solidFill>
            <a:srgbClr val="002060">
              <a:alpha val="15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8" name="Oval 5"/>
          <p:cNvSpPr>
            <a:spLocks noChangeArrowheads="1"/>
          </p:cNvSpPr>
          <p:nvPr/>
        </p:nvSpPr>
        <p:spPr bwMode="auto">
          <a:xfrm>
            <a:off x="6446520" y="4114800"/>
            <a:ext cx="304800" cy="3048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10</a:t>
            </a:r>
          </a:p>
        </p:txBody>
      </p:sp>
      <p:cxnSp>
        <p:nvCxnSpPr>
          <p:cNvPr id="99" name="AutoShape 6"/>
          <p:cNvCxnSpPr>
            <a:cxnSpLocks noChangeShapeType="1"/>
            <a:stCxn id="101" idx="7"/>
            <a:endCxn id="98" idx="3"/>
          </p:cNvCxnSpPr>
          <p:nvPr/>
        </p:nvCxnSpPr>
        <p:spPr bwMode="auto">
          <a:xfrm flipV="1">
            <a:off x="5975350" y="4375150"/>
            <a:ext cx="515620" cy="14986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01" name="Oval 8"/>
          <p:cNvSpPr>
            <a:spLocks noChangeArrowheads="1"/>
          </p:cNvSpPr>
          <p:nvPr/>
        </p:nvSpPr>
        <p:spPr bwMode="auto">
          <a:xfrm>
            <a:off x="5715000" y="4480560"/>
            <a:ext cx="304800" cy="3048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8</a:t>
            </a:r>
          </a:p>
        </p:txBody>
      </p:sp>
      <p:cxnSp>
        <p:nvCxnSpPr>
          <p:cNvPr id="102" name="AutoShape 9"/>
          <p:cNvCxnSpPr>
            <a:cxnSpLocks noChangeShapeType="1"/>
            <a:stCxn id="105" idx="7"/>
            <a:endCxn id="101" idx="3"/>
          </p:cNvCxnSpPr>
          <p:nvPr/>
        </p:nvCxnSpPr>
        <p:spPr bwMode="auto">
          <a:xfrm flipV="1">
            <a:off x="5304790" y="4740910"/>
            <a:ext cx="454660" cy="27178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03" name="AutoShape 10"/>
          <p:cNvSpPr>
            <a:spLocks noChangeArrowheads="1"/>
          </p:cNvSpPr>
          <p:nvPr/>
        </p:nvSpPr>
        <p:spPr bwMode="auto">
          <a:xfrm>
            <a:off x="5897880" y="4907280"/>
            <a:ext cx="243840" cy="12192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104" name="AutoShape 11"/>
          <p:cNvCxnSpPr>
            <a:cxnSpLocks noChangeShapeType="1"/>
            <a:stCxn id="103" idx="0"/>
            <a:endCxn id="101" idx="5"/>
          </p:cNvCxnSpPr>
          <p:nvPr/>
        </p:nvCxnSpPr>
        <p:spPr bwMode="auto">
          <a:xfrm flipH="1" flipV="1">
            <a:off x="5975350" y="4740910"/>
            <a:ext cx="44450" cy="16637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05" name="Oval 12"/>
          <p:cNvSpPr>
            <a:spLocks noChangeArrowheads="1"/>
          </p:cNvSpPr>
          <p:nvPr/>
        </p:nvSpPr>
        <p:spPr bwMode="auto">
          <a:xfrm>
            <a:off x="5044440" y="4968240"/>
            <a:ext cx="304800" cy="3048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6</a:t>
            </a:r>
          </a:p>
        </p:txBody>
      </p:sp>
      <p:cxnSp>
        <p:nvCxnSpPr>
          <p:cNvPr id="106" name="AutoShape 13"/>
          <p:cNvCxnSpPr>
            <a:cxnSpLocks noChangeShapeType="1"/>
            <a:stCxn id="108" idx="0"/>
            <a:endCxn id="105" idx="3"/>
          </p:cNvCxnSpPr>
          <p:nvPr/>
        </p:nvCxnSpPr>
        <p:spPr bwMode="auto">
          <a:xfrm flipV="1">
            <a:off x="4831080" y="5228590"/>
            <a:ext cx="257810" cy="28829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7" name="AutoShape 14"/>
          <p:cNvCxnSpPr>
            <a:cxnSpLocks noChangeShapeType="1"/>
            <a:stCxn id="113" idx="0"/>
            <a:endCxn id="105" idx="5"/>
          </p:cNvCxnSpPr>
          <p:nvPr/>
        </p:nvCxnSpPr>
        <p:spPr bwMode="auto">
          <a:xfrm flipH="1" flipV="1">
            <a:off x="5304790" y="5228590"/>
            <a:ext cx="196850" cy="28829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08" name="Oval 15"/>
          <p:cNvSpPr>
            <a:spLocks noChangeArrowheads="1"/>
          </p:cNvSpPr>
          <p:nvPr/>
        </p:nvSpPr>
        <p:spPr bwMode="auto">
          <a:xfrm>
            <a:off x="4678680" y="5516880"/>
            <a:ext cx="304800" cy="3048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4</a:t>
            </a:r>
          </a:p>
        </p:txBody>
      </p:sp>
      <p:sp>
        <p:nvSpPr>
          <p:cNvPr id="109" name="AutoShape 16"/>
          <p:cNvSpPr>
            <a:spLocks noChangeArrowheads="1"/>
          </p:cNvSpPr>
          <p:nvPr/>
        </p:nvSpPr>
        <p:spPr bwMode="auto">
          <a:xfrm>
            <a:off x="4556760" y="5943600"/>
            <a:ext cx="243840" cy="12192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110" name="AutoShape 17"/>
          <p:cNvCxnSpPr>
            <a:cxnSpLocks noChangeShapeType="1"/>
            <a:stCxn id="109" idx="0"/>
            <a:endCxn id="108" idx="3"/>
          </p:cNvCxnSpPr>
          <p:nvPr/>
        </p:nvCxnSpPr>
        <p:spPr bwMode="auto">
          <a:xfrm flipV="1">
            <a:off x="4678680" y="5777230"/>
            <a:ext cx="44450" cy="16637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11" name="AutoShape 18"/>
          <p:cNvSpPr>
            <a:spLocks noChangeArrowheads="1"/>
          </p:cNvSpPr>
          <p:nvPr/>
        </p:nvSpPr>
        <p:spPr bwMode="auto">
          <a:xfrm>
            <a:off x="4861560" y="5943600"/>
            <a:ext cx="243840" cy="12192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112" name="AutoShape 19"/>
          <p:cNvCxnSpPr>
            <a:cxnSpLocks noChangeShapeType="1"/>
            <a:stCxn id="111" idx="0"/>
            <a:endCxn id="108" idx="5"/>
          </p:cNvCxnSpPr>
          <p:nvPr/>
        </p:nvCxnSpPr>
        <p:spPr bwMode="auto">
          <a:xfrm flipH="1" flipV="1">
            <a:off x="4939030" y="5777230"/>
            <a:ext cx="44450" cy="16637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13" name="Oval 20"/>
          <p:cNvSpPr>
            <a:spLocks noChangeArrowheads="1"/>
          </p:cNvSpPr>
          <p:nvPr/>
        </p:nvSpPr>
        <p:spPr bwMode="auto">
          <a:xfrm>
            <a:off x="5349240" y="5516880"/>
            <a:ext cx="304800" cy="3048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7</a:t>
            </a:r>
          </a:p>
        </p:txBody>
      </p:sp>
      <p:sp>
        <p:nvSpPr>
          <p:cNvPr id="114" name="AutoShape 21"/>
          <p:cNvSpPr>
            <a:spLocks noChangeArrowheads="1"/>
          </p:cNvSpPr>
          <p:nvPr/>
        </p:nvSpPr>
        <p:spPr bwMode="auto">
          <a:xfrm>
            <a:off x="5227320" y="5943600"/>
            <a:ext cx="243840" cy="12192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115" name="AutoShape 22"/>
          <p:cNvCxnSpPr>
            <a:cxnSpLocks noChangeShapeType="1"/>
            <a:stCxn id="114" idx="0"/>
            <a:endCxn id="113" idx="3"/>
          </p:cNvCxnSpPr>
          <p:nvPr/>
        </p:nvCxnSpPr>
        <p:spPr bwMode="auto">
          <a:xfrm flipV="1">
            <a:off x="5349240" y="5777230"/>
            <a:ext cx="44450" cy="16637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16" name="AutoShape 23"/>
          <p:cNvSpPr>
            <a:spLocks noChangeArrowheads="1"/>
          </p:cNvSpPr>
          <p:nvPr/>
        </p:nvSpPr>
        <p:spPr bwMode="auto">
          <a:xfrm>
            <a:off x="5532120" y="5943600"/>
            <a:ext cx="243840" cy="12192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117" name="AutoShape 24"/>
          <p:cNvCxnSpPr>
            <a:cxnSpLocks noChangeShapeType="1"/>
            <a:stCxn id="116" idx="0"/>
            <a:endCxn id="113" idx="5"/>
          </p:cNvCxnSpPr>
          <p:nvPr/>
        </p:nvCxnSpPr>
        <p:spPr bwMode="auto">
          <a:xfrm flipH="1" flipV="1">
            <a:off x="5609590" y="5777230"/>
            <a:ext cx="44450" cy="16637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39" name="138 - Βέλος προς τα κάτω"/>
          <p:cNvSpPr/>
          <p:nvPr/>
        </p:nvSpPr>
        <p:spPr bwMode="auto">
          <a:xfrm>
            <a:off x="3581400" y="1981200"/>
            <a:ext cx="228600" cy="304800"/>
          </a:xfrm>
          <a:prstGeom prst="downArrow">
            <a:avLst/>
          </a:prstGeom>
          <a:solidFill>
            <a:srgbClr val="FFFF99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7" name="96 - TextBox"/>
          <p:cNvSpPr txBox="1"/>
          <p:nvPr/>
        </p:nvSpPr>
        <p:spPr>
          <a:xfrm>
            <a:off x="4724400" y="3733800"/>
            <a:ext cx="18203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 smtClean="0"/>
              <a:t>με πιθανότητα 1/6</a:t>
            </a:r>
            <a:endParaRPr lang="el-GR" sz="1600" dirty="0"/>
          </a:p>
        </p:txBody>
      </p:sp>
      <p:grpSp>
        <p:nvGrpSpPr>
          <p:cNvPr id="191" name="190 - Ομάδα"/>
          <p:cNvGrpSpPr/>
          <p:nvPr/>
        </p:nvGrpSpPr>
        <p:grpSpPr>
          <a:xfrm>
            <a:off x="6629400" y="4495800"/>
            <a:ext cx="2255520" cy="1584960"/>
            <a:chOff x="5618162" y="1198562"/>
            <a:chExt cx="2819400" cy="1981200"/>
          </a:xfrm>
        </p:grpSpPr>
        <p:sp>
          <p:nvSpPr>
            <p:cNvPr id="166" name="Oval 25"/>
            <p:cNvSpPr>
              <a:spLocks noChangeArrowheads="1"/>
            </p:cNvSpPr>
            <p:nvPr/>
          </p:nvSpPr>
          <p:spPr bwMode="auto">
            <a:xfrm>
              <a:off x="7446962" y="1808162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17</a:t>
              </a:r>
            </a:p>
          </p:txBody>
        </p:sp>
        <p:sp>
          <p:nvSpPr>
            <p:cNvPr id="167" name="Oval 27"/>
            <p:cNvSpPr>
              <a:spLocks noChangeArrowheads="1"/>
            </p:cNvSpPr>
            <p:nvPr/>
          </p:nvSpPr>
          <p:spPr bwMode="auto">
            <a:xfrm>
              <a:off x="6608762" y="1198562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14</a:t>
              </a:r>
            </a:p>
          </p:txBody>
        </p:sp>
        <p:cxnSp>
          <p:nvCxnSpPr>
            <p:cNvPr id="168" name="AutoShape 28"/>
            <p:cNvCxnSpPr>
              <a:cxnSpLocks noChangeShapeType="1"/>
              <a:stCxn id="187" idx="7"/>
              <a:endCxn id="167" idx="3"/>
            </p:cNvCxnSpPr>
            <p:nvPr/>
          </p:nvCxnSpPr>
          <p:spPr bwMode="auto">
            <a:xfrm flipV="1">
              <a:off x="6096000" y="1524000"/>
              <a:ext cx="568325" cy="3397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69" name="AutoShape 29"/>
            <p:cNvCxnSpPr>
              <a:cxnSpLocks noChangeShapeType="1"/>
              <a:stCxn id="177" idx="7"/>
              <a:endCxn id="166" idx="3"/>
            </p:cNvCxnSpPr>
            <p:nvPr/>
          </p:nvCxnSpPr>
          <p:spPr bwMode="auto">
            <a:xfrm flipV="1">
              <a:off x="7315200" y="2133600"/>
              <a:ext cx="187325" cy="4159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70" name="Oval 30"/>
            <p:cNvSpPr>
              <a:spLocks noChangeArrowheads="1"/>
            </p:cNvSpPr>
            <p:nvPr/>
          </p:nvSpPr>
          <p:spPr bwMode="auto">
            <a:xfrm>
              <a:off x="6151562" y="2493962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13</a:t>
              </a:r>
            </a:p>
          </p:txBody>
        </p:sp>
        <p:cxnSp>
          <p:nvCxnSpPr>
            <p:cNvPr id="171" name="AutoShape 31"/>
            <p:cNvCxnSpPr>
              <a:cxnSpLocks noChangeShapeType="1"/>
              <a:stCxn id="172" idx="1"/>
              <a:endCxn id="166" idx="5"/>
            </p:cNvCxnSpPr>
            <p:nvPr/>
          </p:nvCxnSpPr>
          <p:spPr bwMode="auto">
            <a:xfrm flipH="1" flipV="1">
              <a:off x="7772400" y="2133600"/>
              <a:ext cx="187325" cy="4159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72" name="Oval 32"/>
            <p:cNvSpPr>
              <a:spLocks noChangeArrowheads="1"/>
            </p:cNvSpPr>
            <p:nvPr/>
          </p:nvSpPr>
          <p:spPr bwMode="auto">
            <a:xfrm>
              <a:off x="7904162" y="2493962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21</a:t>
              </a:r>
            </a:p>
          </p:txBody>
        </p:sp>
        <p:sp>
          <p:nvSpPr>
            <p:cNvPr id="173" name="AutoShape 33"/>
            <p:cNvSpPr>
              <a:spLocks noChangeArrowheads="1"/>
            </p:cNvSpPr>
            <p:nvPr/>
          </p:nvSpPr>
          <p:spPr bwMode="auto">
            <a:xfrm>
              <a:off x="7751762" y="3027362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174" name="AutoShape 34"/>
            <p:cNvCxnSpPr>
              <a:cxnSpLocks noChangeShapeType="1"/>
              <a:stCxn id="173" idx="0"/>
              <a:endCxn id="172" idx="3"/>
            </p:cNvCxnSpPr>
            <p:nvPr/>
          </p:nvCxnSpPr>
          <p:spPr bwMode="auto">
            <a:xfrm flipV="1">
              <a:off x="7904162" y="2819400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75" name="AutoShape 35"/>
            <p:cNvSpPr>
              <a:spLocks noChangeArrowheads="1"/>
            </p:cNvSpPr>
            <p:nvPr/>
          </p:nvSpPr>
          <p:spPr bwMode="auto">
            <a:xfrm>
              <a:off x="8132762" y="3027362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176" name="AutoShape 36"/>
            <p:cNvCxnSpPr>
              <a:cxnSpLocks noChangeShapeType="1"/>
              <a:stCxn id="175" idx="0"/>
              <a:endCxn id="172" idx="5"/>
            </p:cNvCxnSpPr>
            <p:nvPr/>
          </p:nvCxnSpPr>
          <p:spPr bwMode="auto">
            <a:xfrm flipH="1" flipV="1">
              <a:off x="8229600" y="2819400"/>
              <a:ext cx="55562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77" name="Oval 38"/>
            <p:cNvSpPr>
              <a:spLocks noChangeArrowheads="1"/>
            </p:cNvSpPr>
            <p:nvPr/>
          </p:nvSpPr>
          <p:spPr bwMode="auto">
            <a:xfrm>
              <a:off x="6989762" y="2493962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15</a:t>
              </a:r>
            </a:p>
          </p:txBody>
        </p:sp>
        <p:sp>
          <p:nvSpPr>
            <p:cNvPr id="178" name="AutoShape 39"/>
            <p:cNvSpPr>
              <a:spLocks noChangeArrowheads="1"/>
            </p:cNvSpPr>
            <p:nvPr/>
          </p:nvSpPr>
          <p:spPr bwMode="auto">
            <a:xfrm>
              <a:off x="6837362" y="3027362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179" name="AutoShape 40"/>
            <p:cNvCxnSpPr>
              <a:cxnSpLocks noChangeShapeType="1"/>
              <a:stCxn id="178" idx="0"/>
              <a:endCxn id="177" idx="3"/>
            </p:cNvCxnSpPr>
            <p:nvPr/>
          </p:nvCxnSpPr>
          <p:spPr bwMode="auto">
            <a:xfrm flipV="1">
              <a:off x="6989762" y="2819400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80" name="AutoShape 41"/>
            <p:cNvSpPr>
              <a:spLocks noChangeArrowheads="1"/>
            </p:cNvSpPr>
            <p:nvPr/>
          </p:nvSpPr>
          <p:spPr bwMode="auto">
            <a:xfrm>
              <a:off x="7218362" y="3027362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181" name="AutoShape 42"/>
            <p:cNvCxnSpPr>
              <a:cxnSpLocks noChangeShapeType="1"/>
              <a:stCxn id="180" idx="0"/>
              <a:endCxn id="177" idx="5"/>
            </p:cNvCxnSpPr>
            <p:nvPr/>
          </p:nvCxnSpPr>
          <p:spPr bwMode="auto">
            <a:xfrm flipH="1" flipV="1">
              <a:off x="7315200" y="2819400"/>
              <a:ext cx="55562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82" name="AutoShape 44"/>
            <p:cNvSpPr>
              <a:spLocks noChangeArrowheads="1"/>
            </p:cNvSpPr>
            <p:nvPr/>
          </p:nvSpPr>
          <p:spPr bwMode="auto">
            <a:xfrm>
              <a:off x="5999162" y="3027362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183" name="AutoShape 45"/>
            <p:cNvCxnSpPr>
              <a:cxnSpLocks noChangeShapeType="1"/>
              <a:stCxn id="182" idx="0"/>
              <a:endCxn id="170" idx="3"/>
            </p:cNvCxnSpPr>
            <p:nvPr/>
          </p:nvCxnSpPr>
          <p:spPr bwMode="auto">
            <a:xfrm flipV="1">
              <a:off x="6151562" y="2819400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84" name="AutoShape 46"/>
            <p:cNvSpPr>
              <a:spLocks noChangeArrowheads="1"/>
            </p:cNvSpPr>
            <p:nvPr/>
          </p:nvSpPr>
          <p:spPr bwMode="auto">
            <a:xfrm>
              <a:off x="6380162" y="3027362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185" name="AutoShape 47"/>
            <p:cNvCxnSpPr>
              <a:cxnSpLocks noChangeShapeType="1"/>
              <a:stCxn id="184" idx="0"/>
              <a:endCxn id="170" idx="5"/>
            </p:cNvCxnSpPr>
            <p:nvPr/>
          </p:nvCxnSpPr>
          <p:spPr bwMode="auto">
            <a:xfrm flipH="1" flipV="1">
              <a:off x="6477000" y="2819400"/>
              <a:ext cx="55562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86" name="AutoShape 48"/>
            <p:cNvCxnSpPr>
              <a:cxnSpLocks noChangeShapeType="1"/>
              <a:stCxn id="170" idx="1"/>
              <a:endCxn id="187" idx="5"/>
            </p:cNvCxnSpPr>
            <p:nvPr/>
          </p:nvCxnSpPr>
          <p:spPr bwMode="auto">
            <a:xfrm flipH="1" flipV="1">
              <a:off x="6096000" y="2133600"/>
              <a:ext cx="111125" cy="4159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87" name="Oval 49"/>
            <p:cNvSpPr>
              <a:spLocks noChangeArrowheads="1"/>
            </p:cNvSpPr>
            <p:nvPr/>
          </p:nvSpPr>
          <p:spPr bwMode="auto">
            <a:xfrm>
              <a:off x="5770562" y="1808162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12</a:t>
              </a:r>
            </a:p>
          </p:txBody>
        </p:sp>
        <p:sp>
          <p:nvSpPr>
            <p:cNvPr id="188" name="AutoShape 50"/>
            <p:cNvSpPr>
              <a:spLocks noChangeArrowheads="1"/>
            </p:cNvSpPr>
            <p:nvPr/>
          </p:nvSpPr>
          <p:spPr bwMode="auto">
            <a:xfrm>
              <a:off x="5618162" y="2341562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189" name="AutoShape 51"/>
            <p:cNvCxnSpPr>
              <a:cxnSpLocks noChangeShapeType="1"/>
              <a:stCxn id="188" idx="0"/>
              <a:endCxn id="187" idx="3"/>
            </p:cNvCxnSpPr>
            <p:nvPr/>
          </p:nvCxnSpPr>
          <p:spPr bwMode="auto">
            <a:xfrm flipV="1">
              <a:off x="5770562" y="2133600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90" name="AutoShape 52"/>
            <p:cNvCxnSpPr>
              <a:cxnSpLocks noChangeShapeType="1"/>
              <a:stCxn id="166" idx="1"/>
              <a:endCxn id="167" idx="5"/>
            </p:cNvCxnSpPr>
            <p:nvPr/>
          </p:nvCxnSpPr>
          <p:spPr bwMode="auto">
            <a:xfrm flipH="1" flipV="1">
              <a:off x="6934200" y="1524000"/>
              <a:ext cx="568325" cy="3397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</p:grpSp>
      <p:cxnSp>
        <p:nvCxnSpPr>
          <p:cNvPr id="193" name="192 - Ευθεία γραμμή σύνδεσης"/>
          <p:cNvCxnSpPr>
            <a:stCxn id="98" idx="5"/>
            <a:endCxn id="167" idx="1"/>
          </p:cNvCxnSpPr>
          <p:nvPr/>
        </p:nvCxnSpPr>
        <p:spPr bwMode="auto">
          <a:xfrm>
            <a:off x="6706683" y="4374963"/>
            <a:ext cx="759834" cy="16547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4" name="193 - Βέλος προς τα κάτω"/>
          <p:cNvSpPr/>
          <p:nvPr/>
        </p:nvSpPr>
        <p:spPr bwMode="auto">
          <a:xfrm>
            <a:off x="7467600" y="4114800"/>
            <a:ext cx="228600" cy="304800"/>
          </a:xfrm>
          <a:prstGeom prst="downArrow">
            <a:avLst/>
          </a:prstGeom>
          <a:solidFill>
            <a:srgbClr val="FFFF99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484187"/>
          </a:xfrm>
        </p:spPr>
        <p:txBody>
          <a:bodyPr/>
          <a:lstStyle/>
          <a:p>
            <a:pPr eaLnBrk="1" hangingPunct="1"/>
            <a:r>
              <a:rPr lang="el-GR" sz="3000" smtClean="0">
                <a:latin typeface="Times New Roman" pitchFamily="18" charset="0"/>
                <a:cs typeface="Times New Roman" pitchFamily="18" charset="0"/>
              </a:rPr>
              <a:t>Εισαγωγή στη ρίζα</a:t>
            </a:r>
            <a:endParaRPr lang="en-US" sz="30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7112000"/>
            <a:ext cx="91440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TexPoint fonts used in EMF. </a:t>
            </a:r>
          </a:p>
          <a:p>
            <a:pPr algn="ctr"/>
            <a:r>
              <a:rPr lang="en-US"/>
              <a:t>Read the TexPoint manual before you delete this box.: </a:t>
            </a:r>
            <a:r>
              <a:rPr lang="en-US">
                <a:latin typeface="cmmi10" pitchFamily="34" charset="0"/>
              </a:rPr>
              <a:t>A</a:t>
            </a:r>
            <a:r>
              <a:rPr lang="en-US">
                <a:latin typeface="cmr10" pitchFamily="34" charset="0"/>
              </a:rPr>
              <a:t>A</a:t>
            </a:r>
            <a:r>
              <a:rPr lang="en-US">
                <a:latin typeface="cmsy10orig" pitchFamily="34" charset="0"/>
              </a:rPr>
              <a:t>A</a:t>
            </a:r>
            <a:r>
              <a:rPr lang="en-US">
                <a:latin typeface="cmmi7" pitchFamily="34" charset="0"/>
              </a:rPr>
              <a:t>A</a:t>
            </a:r>
            <a:r>
              <a:rPr lang="en-US">
                <a:latin typeface="cmex10" pitchFamily="34" charset="0"/>
              </a:rPr>
              <a:t>A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1295400" cy="457200"/>
          </a:xfrm>
          <a:noFill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l-GR" sz="1800" smtClean="0"/>
              <a:t>Εισαγωγή</a:t>
            </a:r>
            <a:endParaRPr lang="en-US" sz="1800" smtClean="0"/>
          </a:p>
        </p:txBody>
      </p:sp>
      <p:grpSp>
        <p:nvGrpSpPr>
          <p:cNvPr id="2" name="47 - Ομάδα"/>
          <p:cNvGrpSpPr/>
          <p:nvPr/>
        </p:nvGrpSpPr>
        <p:grpSpPr>
          <a:xfrm>
            <a:off x="60960" y="1981200"/>
            <a:ext cx="4511040" cy="2560320"/>
            <a:chOff x="1752600" y="1676400"/>
            <a:chExt cx="5638800" cy="3200400"/>
          </a:xfrm>
        </p:grpSpPr>
        <p:sp>
          <p:nvSpPr>
            <p:cNvPr id="38917" name="Oval 5"/>
            <p:cNvSpPr>
              <a:spLocks noChangeArrowheads="1"/>
            </p:cNvSpPr>
            <p:nvPr/>
          </p:nvSpPr>
          <p:spPr bwMode="auto">
            <a:xfrm>
              <a:off x="4114800" y="16764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10</a:t>
              </a:r>
            </a:p>
          </p:txBody>
        </p:sp>
        <p:cxnSp>
          <p:nvCxnSpPr>
            <p:cNvPr id="38918" name="AutoShape 6"/>
            <p:cNvCxnSpPr>
              <a:cxnSpLocks noChangeShapeType="1"/>
              <a:stCxn id="38920" idx="7"/>
              <a:endCxn id="38917" idx="3"/>
            </p:cNvCxnSpPr>
            <p:nvPr/>
          </p:nvCxnSpPr>
          <p:spPr bwMode="auto">
            <a:xfrm flipV="1">
              <a:off x="3525838" y="2001838"/>
              <a:ext cx="644525" cy="1873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8919" name="AutoShape 7"/>
            <p:cNvCxnSpPr>
              <a:cxnSpLocks noChangeShapeType="1"/>
              <a:stCxn id="38937" idx="1"/>
              <a:endCxn id="38917" idx="5"/>
            </p:cNvCxnSpPr>
            <p:nvPr/>
          </p:nvCxnSpPr>
          <p:spPr bwMode="auto">
            <a:xfrm flipH="1" flipV="1">
              <a:off x="4440238" y="2001838"/>
              <a:ext cx="1711325" cy="1873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20" name="Oval 8"/>
            <p:cNvSpPr>
              <a:spLocks noChangeArrowheads="1"/>
            </p:cNvSpPr>
            <p:nvPr/>
          </p:nvSpPr>
          <p:spPr bwMode="auto">
            <a:xfrm>
              <a:off x="3200400" y="21336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8</a:t>
              </a:r>
            </a:p>
          </p:txBody>
        </p:sp>
        <p:cxnSp>
          <p:nvCxnSpPr>
            <p:cNvPr id="38921" name="AutoShape 9"/>
            <p:cNvCxnSpPr>
              <a:cxnSpLocks noChangeShapeType="1"/>
              <a:stCxn id="38924" idx="7"/>
              <a:endCxn id="38920" idx="3"/>
            </p:cNvCxnSpPr>
            <p:nvPr/>
          </p:nvCxnSpPr>
          <p:spPr bwMode="auto">
            <a:xfrm flipV="1">
              <a:off x="2687638" y="2459038"/>
              <a:ext cx="568325" cy="3397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22" name="AutoShape 10"/>
            <p:cNvSpPr>
              <a:spLocks noChangeArrowheads="1"/>
            </p:cNvSpPr>
            <p:nvPr/>
          </p:nvSpPr>
          <p:spPr bwMode="auto">
            <a:xfrm>
              <a:off x="3429000" y="26670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23" name="AutoShape 11"/>
            <p:cNvCxnSpPr>
              <a:cxnSpLocks noChangeShapeType="1"/>
              <a:stCxn id="38922" idx="0"/>
              <a:endCxn id="38920" idx="5"/>
            </p:cNvCxnSpPr>
            <p:nvPr/>
          </p:nvCxnSpPr>
          <p:spPr bwMode="auto">
            <a:xfrm flipH="1" flipV="1">
              <a:off x="3525838" y="2459038"/>
              <a:ext cx="55562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24" name="Oval 12"/>
            <p:cNvSpPr>
              <a:spLocks noChangeArrowheads="1"/>
            </p:cNvSpPr>
            <p:nvPr/>
          </p:nvSpPr>
          <p:spPr bwMode="auto">
            <a:xfrm>
              <a:off x="2362200" y="27432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6</a:t>
              </a:r>
            </a:p>
          </p:txBody>
        </p:sp>
        <p:cxnSp>
          <p:nvCxnSpPr>
            <p:cNvPr id="38925" name="AutoShape 13"/>
            <p:cNvCxnSpPr>
              <a:cxnSpLocks noChangeShapeType="1"/>
              <a:stCxn id="38927" idx="0"/>
              <a:endCxn id="38924" idx="3"/>
            </p:cNvCxnSpPr>
            <p:nvPr/>
          </p:nvCxnSpPr>
          <p:spPr bwMode="auto">
            <a:xfrm flipV="1">
              <a:off x="2095500" y="3068638"/>
              <a:ext cx="322263" cy="3603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8926" name="AutoShape 14"/>
            <p:cNvCxnSpPr>
              <a:cxnSpLocks noChangeShapeType="1"/>
              <a:stCxn id="38932" idx="0"/>
              <a:endCxn id="38924" idx="5"/>
            </p:cNvCxnSpPr>
            <p:nvPr/>
          </p:nvCxnSpPr>
          <p:spPr bwMode="auto">
            <a:xfrm flipH="1" flipV="1">
              <a:off x="2687638" y="3068638"/>
              <a:ext cx="246062" cy="3603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27" name="Oval 15"/>
            <p:cNvSpPr>
              <a:spLocks noChangeArrowheads="1"/>
            </p:cNvSpPr>
            <p:nvPr/>
          </p:nvSpPr>
          <p:spPr bwMode="auto">
            <a:xfrm>
              <a:off x="1905000" y="34290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4</a:t>
              </a:r>
            </a:p>
          </p:txBody>
        </p:sp>
        <p:sp>
          <p:nvSpPr>
            <p:cNvPr id="38928" name="AutoShape 16"/>
            <p:cNvSpPr>
              <a:spLocks noChangeArrowheads="1"/>
            </p:cNvSpPr>
            <p:nvPr/>
          </p:nvSpPr>
          <p:spPr bwMode="auto">
            <a:xfrm>
              <a:off x="1752600" y="3962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29" name="AutoShape 17"/>
            <p:cNvCxnSpPr>
              <a:cxnSpLocks noChangeShapeType="1"/>
              <a:stCxn id="38928" idx="0"/>
              <a:endCxn id="38927" idx="3"/>
            </p:cNvCxnSpPr>
            <p:nvPr/>
          </p:nvCxnSpPr>
          <p:spPr bwMode="auto">
            <a:xfrm flipV="1">
              <a:off x="1905000" y="37544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30" name="AutoShape 18"/>
            <p:cNvSpPr>
              <a:spLocks noChangeArrowheads="1"/>
            </p:cNvSpPr>
            <p:nvPr/>
          </p:nvSpPr>
          <p:spPr bwMode="auto">
            <a:xfrm>
              <a:off x="2133600" y="3962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31" name="AutoShape 19"/>
            <p:cNvCxnSpPr>
              <a:cxnSpLocks noChangeShapeType="1"/>
              <a:stCxn id="38930" idx="0"/>
              <a:endCxn id="38927" idx="5"/>
            </p:cNvCxnSpPr>
            <p:nvPr/>
          </p:nvCxnSpPr>
          <p:spPr bwMode="auto">
            <a:xfrm flipH="1" flipV="1">
              <a:off x="2230438" y="3754438"/>
              <a:ext cx="55562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32" name="Oval 20"/>
            <p:cNvSpPr>
              <a:spLocks noChangeArrowheads="1"/>
            </p:cNvSpPr>
            <p:nvPr/>
          </p:nvSpPr>
          <p:spPr bwMode="auto">
            <a:xfrm>
              <a:off x="2743200" y="34290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7</a:t>
              </a:r>
            </a:p>
          </p:txBody>
        </p:sp>
        <p:sp>
          <p:nvSpPr>
            <p:cNvPr id="38933" name="AutoShape 21"/>
            <p:cNvSpPr>
              <a:spLocks noChangeArrowheads="1"/>
            </p:cNvSpPr>
            <p:nvPr/>
          </p:nvSpPr>
          <p:spPr bwMode="auto">
            <a:xfrm>
              <a:off x="2590800" y="3962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34" name="AutoShape 22"/>
            <p:cNvCxnSpPr>
              <a:cxnSpLocks noChangeShapeType="1"/>
              <a:stCxn id="38933" idx="0"/>
              <a:endCxn id="38932" idx="3"/>
            </p:cNvCxnSpPr>
            <p:nvPr/>
          </p:nvCxnSpPr>
          <p:spPr bwMode="auto">
            <a:xfrm flipV="1">
              <a:off x="2743200" y="37544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35" name="AutoShape 23"/>
            <p:cNvSpPr>
              <a:spLocks noChangeArrowheads="1"/>
            </p:cNvSpPr>
            <p:nvPr/>
          </p:nvSpPr>
          <p:spPr bwMode="auto">
            <a:xfrm>
              <a:off x="2971800" y="3962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36" name="AutoShape 24"/>
            <p:cNvCxnSpPr>
              <a:cxnSpLocks noChangeShapeType="1"/>
              <a:stCxn id="38935" idx="0"/>
              <a:endCxn id="38932" idx="5"/>
            </p:cNvCxnSpPr>
            <p:nvPr/>
          </p:nvCxnSpPr>
          <p:spPr bwMode="auto">
            <a:xfrm flipH="1" flipV="1">
              <a:off x="3068638" y="3754438"/>
              <a:ext cx="55562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37" name="Oval 25"/>
            <p:cNvSpPr>
              <a:spLocks noChangeArrowheads="1"/>
            </p:cNvSpPr>
            <p:nvPr/>
          </p:nvSpPr>
          <p:spPr bwMode="auto">
            <a:xfrm>
              <a:off x="6096000" y="21336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17</a:t>
              </a:r>
            </a:p>
          </p:txBody>
        </p:sp>
        <p:cxnSp>
          <p:nvCxnSpPr>
            <p:cNvPr id="38938" name="AutoShape 26"/>
            <p:cNvCxnSpPr>
              <a:cxnSpLocks noChangeShapeType="1"/>
              <a:stCxn id="38939" idx="7"/>
              <a:endCxn id="38937" idx="3"/>
            </p:cNvCxnSpPr>
            <p:nvPr/>
          </p:nvCxnSpPr>
          <p:spPr bwMode="auto">
            <a:xfrm flipV="1">
              <a:off x="4897438" y="2459038"/>
              <a:ext cx="1254125" cy="4159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39" name="Oval 27"/>
            <p:cNvSpPr>
              <a:spLocks noChangeArrowheads="1"/>
            </p:cNvSpPr>
            <p:nvPr/>
          </p:nvSpPr>
          <p:spPr bwMode="auto">
            <a:xfrm>
              <a:off x="4572000" y="28194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12</a:t>
              </a:r>
            </a:p>
          </p:txBody>
        </p:sp>
        <p:sp>
          <p:nvSpPr>
            <p:cNvPr id="38940" name="AutoShape 28"/>
            <p:cNvSpPr>
              <a:spLocks noChangeArrowheads="1"/>
            </p:cNvSpPr>
            <p:nvPr/>
          </p:nvSpPr>
          <p:spPr bwMode="auto">
            <a:xfrm>
              <a:off x="4419600" y="33528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41" name="AutoShape 29"/>
            <p:cNvCxnSpPr>
              <a:cxnSpLocks noChangeShapeType="1"/>
              <a:stCxn id="38940" idx="0"/>
              <a:endCxn id="38939" idx="3"/>
            </p:cNvCxnSpPr>
            <p:nvPr/>
          </p:nvCxnSpPr>
          <p:spPr bwMode="auto">
            <a:xfrm flipV="1">
              <a:off x="4572000" y="31448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8942" name="AutoShape 30"/>
            <p:cNvCxnSpPr>
              <a:cxnSpLocks noChangeShapeType="1"/>
              <a:stCxn id="38943" idx="1"/>
              <a:endCxn id="38939" idx="5"/>
            </p:cNvCxnSpPr>
            <p:nvPr/>
          </p:nvCxnSpPr>
          <p:spPr bwMode="auto">
            <a:xfrm flipH="1" flipV="1">
              <a:off x="4897438" y="3144838"/>
              <a:ext cx="263525" cy="3397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43" name="Oval 31"/>
            <p:cNvSpPr>
              <a:spLocks noChangeArrowheads="1"/>
            </p:cNvSpPr>
            <p:nvPr/>
          </p:nvSpPr>
          <p:spPr bwMode="auto">
            <a:xfrm>
              <a:off x="5105400" y="34290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13</a:t>
              </a:r>
            </a:p>
          </p:txBody>
        </p:sp>
        <p:sp>
          <p:nvSpPr>
            <p:cNvPr id="38944" name="AutoShape 32"/>
            <p:cNvSpPr>
              <a:spLocks noChangeArrowheads="1"/>
            </p:cNvSpPr>
            <p:nvPr/>
          </p:nvSpPr>
          <p:spPr bwMode="auto">
            <a:xfrm>
              <a:off x="4953000" y="3962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45" name="AutoShape 33"/>
            <p:cNvCxnSpPr>
              <a:cxnSpLocks noChangeShapeType="1"/>
              <a:stCxn id="38944" idx="0"/>
              <a:endCxn id="38943" idx="3"/>
            </p:cNvCxnSpPr>
            <p:nvPr/>
          </p:nvCxnSpPr>
          <p:spPr bwMode="auto">
            <a:xfrm flipV="1">
              <a:off x="5105400" y="37544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8946" name="AutoShape 34"/>
            <p:cNvCxnSpPr>
              <a:cxnSpLocks noChangeShapeType="1"/>
              <a:stCxn id="38947" idx="1"/>
              <a:endCxn id="38943" idx="5"/>
            </p:cNvCxnSpPr>
            <p:nvPr/>
          </p:nvCxnSpPr>
          <p:spPr bwMode="auto">
            <a:xfrm flipH="1" flipV="1">
              <a:off x="5430838" y="3754438"/>
              <a:ext cx="339725" cy="4921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47" name="Oval 35"/>
            <p:cNvSpPr>
              <a:spLocks noChangeArrowheads="1"/>
            </p:cNvSpPr>
            <p:nvPr/>
          </p:nvSpPr>
          <p:spPr bwMode="auto">
            <a:xfrm>
              <a:off x="5715000" y="41910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 dirty="0"/>
                <a:t>15</a:t>
              </a:r>
            </a:p>
          </p:txBody>
        </p:sp>
        <p:sp>
          <p:nvSpPr>
            <p:cNvPr id="38948" name="AutoShape 36"/>
            <p:cNvSpPr>
              <a:spLocks noChangeArrowheads="1"/>
            </p:cNvSpPr>
            <p:nvPr/>
          </p:nvSpPr>
          <p:spPr bwMode="auto">
            <a:xfrm>
              <a:off x="5943600" y="4724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49" name="AutoShape 37"/>
            <p:cNvCxnSpPr>
              <a:cxnSpLocks noChangeShapeType="1"/>
              <a:stCxn id="38948" idx="0"/>
              <a:endCxn id="38947" idx="5"/>
            </p:cNvCxnSpPr>
            <p:nvPr/>
          </p:nvCxnSpPr>
          <p:spPr bwMode="auto">
            <a:xfrm flipH="1" flipV="1">
              <a:off x="6040438" y="4516438"/>
              <a:ext cx="55562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50" name="AutoShape 38"/>
            <p:cNvSpPr>
              <a:spLocks noChangeArrowheads="1"/>
            </p:cNvSpPr>
            <p:nvPr/>
          </p:nvSpPr>
          <p:spPr bwMode="auto">
            <a:xfrm>
              <a:off x="5562600" y="4724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51" name="AutoShape 39"/>
            <p:cNvCxnSpPr>
              <a:cxnSpLocks noChangeShapeType="1"/>
              <a:stCxn id="38950" idx="0"/>
            </p:cNvCxnSpPr>
            <p:nvPr/>
          </p:nvCxnSpPr>
          <p:spPr bwMode="auto">
            <a:xfrm flipV="1">
              <a:off x="5715000" y="45164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8952" name="AutoShape 40"/>
            <p:cNvCxnSpPr>
              <a:cxnSpLocks noChangeShapeType="1"/>
              <a:stCxn id="38953" idx="1"/>
            </p:cNvCxnSpPr>
            <p:nvPr/>
          </p:nvCxnSpPr>
          <p:spPr bwMode="auto">
            <a:xfrm flipH="1" flipV="1">
              <a:off x="6421438" y="2459038"/>
              <a:ext cx="492125" cy="4159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53" name="Oval 41"/>
            <p:cNvSpPr>
              <a:spLocks noChangeArrowheads="1"/>
            </p:cNvSpPr>
            <p:nvPr/>
          </p:nvSpPr>
          <p:spPr bwMode="auto">
            <a:xfrm>
              <a:off x="6858000" y="28194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21</a:t>
              </a:r>
            </a:p>
          </p:txBody>
        </p:sp>
        <p:sp>
          <p:nvSpPr>
            <p:cNvPr id="38954" name="AutoShape 42"/>
            <p:cNvSpPr>
              <a:spLocks noChangeArrowheads="1"/>
            </p:cNvSpPr>
            <p:nvPr/>
          </p:nvSpPr>
          <p:spPr bwMode="auto">
            <a:xfrm>
              <a:off x="6705600" y="33528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55" name="AutoShape 43"/>
            <p:cNvCxnSpPr>
              <a:cxnSpLocks noChangeShapeType="1"/>
              <a:stCxn id="38954" idx="0"/>
              <a:endCxn id="38953" idx="3"/>
            </p:cNvCxnSpPr>
            <p:nvPr/>
          </p:nvCxnSpPr>
          <p:spPr bwMode="auto">
            <a:xfrm flipV="1">
              <a:off x="6858000" y="31448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56" name="AutoShape 44"/>
            <p:cNvSpPr>
              <a:spLocks noChangeArrowheads="1"/>
            </p:cNvSpPr>
            <p:nvPr/>
          </p:nvSpPr>
          <p:spPr bwMode="auto">
            <a:xfrm>
              <a:off x="7086600" y="33528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57" name="AutoShape 45"/>
            <p:cNvCxnSpPr>
              <a:cxnSpLocks noChangeShapeType="1"/>
              <a:stCxn id="38956" idx="0"/>
              <a:endCxn id="38953" idx="5"/>
            </p:cNvCxnSpPr>
            <p:nvPr/>
          </p:nvCxnSpPr>
          <p:spPr bwMode="auto">
            <a:xfrm flipH="1" flipV="1">
              <a:off x="7183438" y="3144838"/>
              <a:ext cx="55562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38958" name="Text Box 46"/>
          <p:cNvSpPr txBox="1">
            <a:spLocks noChangeArrowheads="1"/>
          </p:cNvSpPr>
          <p:nvPr/>
        </p:nvSpPr>
        <p:spPr bwMode="auto">
          <a:xfrm>
            <a:off x="1889125" y="1143000"/>
            <a:ext cx="438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/>
              <a:t>14</a:t>
            </a:r>
            <a:endParaRPr lang="en-US"/>
          </a:p>
        </p:txBody>
      </p:sp>
      <p:sp useBgFill="1">
        <p:nvSpPr>
          <p:cNvPr id="47" name="46 - Ορθογώνιο"/>
          <p:cNvSpPr/>
          <p:nvPr/>
        </p:nvSpPr>
        <p:spPr bwMode="auto">
          <a:xfrm>
            <a:off x="0" y="6096000"/>
            <a:ext cx="9144000" cy="228600"/>
          </a:xfrm>
          <a:prstGeom prst="rect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5" name="94 - Δεξιό βέλος"/>
          <p:cNvSpPr/>
          <p:nvPr/>
        </p:nvSpPr>
        <p:spPr bwMode="auto">
          <a:xfrm rot="1241413">
            <a:off x="4651782" y="4078643"/>
            <a:ext cx="402689" cy="175898"/>
          </a:xfrm>
          <a:prstGeom prst="rightArrow">
            <a:avLst/>
          </a:prstGeom>
          <a:solidFill>
            <a:srgbClr val="002060">
              <a:alpha val="15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6" name="95 - TextBox"/>
          <p:cNvSpPr txBox="1"/>
          <p:nvPr/>
        </p:nvSpPr>
        <p:spPr>
          <a:xfrm>
            <a:off x="4724400" y="3733800"/>
            <a:ext cx="12625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 smtClean="0"/>
              <a:t>διαφορετικά</a:t>
            </a:r>
            <a:endParaRPr lang="el-GR" sz="1600" dirty="0"/>
          </a:p>
        </p:txBody>
      </p:sp>
      <p:grpSp>
        <p:nvGrpSpPr>
          <p:cNvPr id="3" name="47 - Ομάδα"/>
          <p:cNvGrpSpPr/>
          <p:nvPr/>
        </p:nvGrpSpPr>
        <p:grpSpPr>
          <a:xfrm>
            <a:off x="4556760" y="4114800"/>
            <a:ext cx="4511040" cy="2560320"/>
            <a:chOff x="1752600" y="1676400"/>
            <a:chExt cx="5638800" cy="3200400"/>
          </a:xfrm>
        </p:grpSpPr>
        <p:sp>
          <p:nvSpPr>
            <p:cNvPr id="98" name="Oval 5"/>
            <p:cNvSpPr>
              <a:spLocks noChangeArrowheads="1"/>
            </p:cNvSpPr>
            <p:nvPr/>
          </p:nvSpPr>
          <p:spPr bwMode="auto">
            <a:xfrm>
              <a:off x="4114800" y="16764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10</a:t>
              </a:r>
            </a:p>
          </p:txBody>
        </p:sp>
        <p:cxnSp>
          <p:nvCxnSpPr>
            <p:cNvPr id="99" name="AutoShape 6"/>
            <p:cNvCxnSpPr>
              <a:cxnSpLocks noChangeShapeType="1"/>
              <a:stCxn id="101" idx="7"/>
              <a:endCxn id="98" idx="3"/>
            </p:cNvCxnSpPr>
            <p:nvPr/>
          </p:nvCxnSpPr>
          <p:spPr bwMode="auto">
            <a:xfrm flipV="1">
              <a:off x="3525838" y="2001838"/>
              <a:ext cx="644525" cy="1873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00" name="AutoShape 7"/>
            <p:cNvCxnSpPr>
              <a:cxnSpLocks noChangeShapeType="1"/>
              <a:stCxn id="118" idx="1"/>
              <a:endCxn id="98" idx="5"/>
            </p:cNvCxnSpPr>
            <p:nvPr/>
          </p:nvCxnSpPr>
          <p:spPr bwMode="auto">
            <a:xfrm flipH="1" flipV="1">
              <a:off x="4440238" y="2001838"/>
              <a:ext cx="1711325" cy="1873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01" name="Oval 8"/>
            <p:cNvSpPr>
              <a:spLocks noChangeArrowheads="1"/>
            </p:cNvSpPr>
            <p:nvPr/>
          </p:nvSpPr>
          <p:spPr bwMode="auto">
            <a:xfrm>
              <a:off x="3200400" y="21336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8</a:t>
              </a:r>
            </a:p>
          </p:txBody>
        </p:sp>
        <p:cxnSp>
          <p:nvCxnSpPr>
            <p:cNvPr id="102" name="AutoShape 9"/>
            <p:cNvCxnSpPr>
              <a:cxnSpLocks noChangeShapeType="1"/>
              <a:stCxn id="105" idx="7"/>
              <a:endCxn id="101" idx="3"/>
            </p:cNvCxnSpPr>
            <p:nvPr/>
          </p:nvCxnSpPr>
          <p:spPr bwMode="auto">
            <a:xfrm flipV="1">
              <a:off x="2687638" y="2459038"/>
              <a:ext cx="568325" cy="3397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03" name="AutoShape 10"/>
            <p:cNvSpPr>
              <a:spLocks noChangeArrowheads="1"/>
            </p:cNvSpPr>
            <p:nvPr/>
          </p:nvSpPr>
          <p:spPr bwMode="auto">
            <a:xfrm>
              <a:off x="3429000" y="26670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104" name="AutoShape 11"/>
            <p:cNvCxnSpPr>
              <a:cxnSpLocks noChangeShapeType="1"/>
              <a:stCxn id="103" idx="0"/>
              <a:endCxn id="101" idx="5"/>
            </p:cNvCxnSpPr>
            <p:nvPr/>
          </p:nvCxnSpPr>
          <p:spPr bwMode="auto">
            <a:xfrm flipH="1" flipV="1">
              <a:off x="3525838" y="2459038"/>
              <a:ext cx="55562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05" name="Oval 12"/>
            <p:cNvSpPr>
              <a:spLocks noChangeArrowheads="1"/>
            </p:cNvSpPr>
            <p:nvPr/>
          </p:nvSpPr>
          <p:spPr bwMode="auto">
            <a:xfrm>
              <a:off x="2362200" y="27432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6</a:t>
              </a:r>
            </a:p>
          </p:txBody>
        </p:sp>
        <p:cxnSp>
          <p:nvCxnSpPr>
            <p:cNvPr id="106" name="AutoShape 13"/>
            <p:cNvCxnSpPr>
              <a:cxnSpLocks noChangeShapeType="1"/>
              <a:stCxn id="108" idx="0"/>
              <a:endCxn id="105" idx="3"/>
            </p:cNvCxnSpPr>
            <p:nvPr/>
          </p:nvCxnSpPr>
          <p:spPr bwMode="auto">
            <a:xfrm flipV="1">
              <a:off x="2095500" y="3068638"/>
              <a:ext cx="322263" cy="3603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07" name="AutoShape 14"/>
            <p:cNvCxnSpPr>
              <a:cxnSpLocks noChangeShapeType="1"/>
              <a:stCxn id="113" idx="0"/>
              <a:endCxn id="105" idx="5"/>
            </p:cNvCxnSpPr>
            <p:nvPr/>
          </p:nvCxnSpPr>
          <p:spPr bwMode="auto">
            <a:xfrm flipH="1" flipV="1">
              <a:off x="2687638" y="3068638"/>
              <a:ext cx="246062" cy="3603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08" name="Oval 15"/>
            <p:cNvSpPr>
              <a:spLocks noChangeArrowheads="1"/>
            </p:cNvSpPr>
            <p:nvPr/>
          </p:nvSpPr>
          <p:spPr bwMode="auto">
            <a:xfrm>
              <a:off x="1905000" y="34290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4</a:t>
              </a:r>
            </a:p>
          </p:txBody>
        </p:sp>
        <p:sp>
          <p:nvSpPr>
            <p:cNvPr id="109" name="AutoShape 16"/>
            <p:cNvSpPr>
              <a:spLocks noChangeArrowheads="1"/>
            </p:cNvSpPr>
            <p:nvPr/>
          </p:nvSpPr>
          <p:spPr bwMode="auto">
            <a:xfrm>
              <a:off x="1752600" y="3962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110" name="AutoShape 17"/>
            <p:cNvCxnSpPr>
              <a:cxnSpLocks noChangeShapeType="1"/>
              <a:stCxn id="109" idx="0"/>
              <a:endCxn id="108" idx="3"/>
            </p:cNvCxnSpPr>
            <p:nvPr/>
          </p:nvCxnSpPr>
          <p:spPr bwMode="auto">
            <a:xfrm flipV="1">
              <a:off x="1905000" y="37544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11" name="AutoShape 18"/>
            <p:cNvSpPr>
              <a:spLocks noChangeArrowheads="1"/>
            </p:cNvSpPr>
            <p:nvPr/>
          </p:nvSpPr>
          <p:spPr bwMode="auto">
            <a:xfrm>
              <a:off x="2133600" y="3962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112" name="AutoShape 19"/>
            <p:cNvCxnSpPr>
              <a:cxnSpLocks noChangeShapeType="1"/>
              <a:stCxn id="111" idx="0"/>
              <a:endCxn id="108" idx="5"/>
            </p:cNvCxnSpPr>
            <p:nvPr/>
          </p:nvCxnSpPr>
          <p:spPr bwMode="auto">
            <a:xfrm flipH="1" flipV="1">
              <a:off x="2230438" y="3754438"/>
              <a:ext cx="55562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13" name="Oval 20"/>
            <p:cNvSpPr>
              <a:spLocks noChangeArrowheads="1"/>
            </p:cNvSpPr>
            <p:nvPr/>
          </p:nvSpPr>
          <p:spPr bwMode="auto">
            <a:xfrm>
              <a:off x="2743200" y="34290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7</a:t>
              </a:r>
            </a:p>
          </p:txBody>
        </p:sp>
        <p:sp>
          <p:nvSpPr>
            <p:cNvPr id="114" name="AutoShape 21"/>
            <p:cNvSpPr>
              <a:spLocks noChangeArrowheads="1"/>
            </p:cNvSpPr>
            <p:nvPr/>
          </p:nvSpPr>
          <p:spPr bwMode="auto">
            <a:xfrm>
              <a:off x="2590800" y="3962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115" name="AutoShape 22"/>
            <p:cNvCxnSpPr>
              <a:cxnSpLocks noChangeShapeType="1"/>
              <a:stCxn id="114" idx="0"/>
              <a:endCxn id="113" idx="3"/>
            </p:cNvCxnSpPr>
            <p:nvPr/>
          </p:nvCxnSpPr>
          <p:spPr bwMode="auto">
            <a:xfrm flipV="1">
              <a:off x="2743200" y="37544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16" name="AutoShape 23"/>
            <p:cNvSpPr>
              <a:spLocks noChangeArrowheads="1"/>
            </p:cNvSpPr>
            <p:nvPr/>
          </p:nvSpPr>
          <p:spPr bwMode="auto">
            <a:xfrm>
              <a:off x="2971800" y="3962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117" name="AutoShape 24"/>
            <p:cNvCxnSpPr>
              <a:cxnSpLocks noChangeShapeType="1"/>
              <a:stCxn id="116" idx="0"/>
              <a:endCxn id="113" idx="5"/>
            </p:cNvCxnSpPr>
            <p:nvPr/>
          </p:nvCxnSpPr>
          <p:spPr bwMode="auto">
            <a:xfrm flipH="1" flipV="1">
              <a:off x="3068638" y="3754438"/>
              <a:ext cx="55562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18" name="Oval 25"/>
            <p:cNvSpPr>
              <a:spLocks noChangeArrowheads="1"/>
            </p:cNvSpPr>
            <p:nvPr/>
          </p:nvSpPr>
          <p:spPr bwMode="auto">
            <a:xfrm>
              <a:off x="6096000" y="21336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17</a:t>
              </a:r>
            </a:p>
          </p:txBody>
        </p:sp>
        <p:cxnSp>
          <p:nvCxnSpPr>
            <p:cNvPr id="119" name="AutoShape 26"/>
            <p:cNvCxnSpPr>
              <a:cxnSpLocks noChangeShapeType="1"/>
              <a:stCxn id="120" idx="7"/>
              <a:endCxn id="118" idx="3"/>
            </p:cNvCxnSpPr>
            <p:nvPr/>
          </p:nvCxnSpPr>
          <p:spPr bwMode="auto">
            <a:xfrm flipV="1">
              <a:off x="4897438" y="2459038"/>
              <a:ext cx="1254125" cy="4159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20" name="Oval 27"/>
            <p:cNvSpPr>
              <a:spLocks noChangeArrowheads="1"/>
            </p:cNvSpPr>
            <p:nvPr/>
          </p:nvSpPr>
          <p:spPr bwMode="auto">
            <a:xfrm>
              <a:off x="4572000" y="28194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12</a:t>
              </a:r>
            </a:p>
          </p:txBody>
        </p:sp>
        <p:sp>
          <p:nvSpPr>
            <p:cNvPr id="121" name="AutoShape 28"/>
            <p:cNvSpPr>
              <a:spLocks noChangeArrowheads="1"/>
            </p:cNvSpPr>
            <p:nvPr/>
          </p:nvSpPr>
          <p:spPr bwMode="auto">
            <a:xfrm>
              <a:off x="4419600" y="33528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122" name="AutoShape 29"/>
            <p:cNvCxnSpPr>
              <a:cxnSpLocks noChangeShapeType="1"/>
              <a:stCxn id="121" idx="0"/>
              <a:endCxn id="120" idx="3"/>
            </p:cNvCxnSpPr>
            <p:nvPr/>
          </p:nvCxnSpPr>
          <p:spPr bwMode="auto">
            <a:xfrm flipV="1">
              <a:off x="4572000" y="31448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23" name="AutoShape 30"/>
            <p:cNvCxnSpPr>
              <a:cxnSpLocks noChangeShapeType="1"/>
              <a:stCxn id="124" idx="1"/>
              <a:endCxn id="120" idx="5"/>
            </p:cNvCxnSpPr>
            <p:nvPr/>
          </p:nvCxnSpPr>
          <p:spPr bwMode="auto">
            <a:xfrm flipH="1" flipV="1">
              <a:off x="4897438" y="3144838"/>
              <a:ext cx="263525" cy="3397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24" name="Oval 31"/>
            <p:cNvSpPr>
              <a:spLocks noChangeArrowheads="1"/>
            </p:cNvSpPr>
            <p:nvPr/>
          </p:nvSpPr>
          <p:spPr bwMode="auto">
            <a:xfrm>
              <a:off x="5105400" y="34290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13</a:t>
              </a:r>
            </a:p>
          </p:txBody>
        </p:sp>
        <p:sp>
          <p:nvSpPr>
            <p:cNvPr id="125" name="AutoShape 32"/>
            <p:cNvSpPr>
              <a:spLocks noChangeArrowheads="1"/>
            </p:cNvSpPr>
            <p:nvPr/>
          </p:nvSpPr>
          <p:spPr bwMode="auto">
            <a:xfrm>
              <a:off x="4953000" y="3962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126" name="AutoShape 33"/>
            <p:cNvCxnSpPr>
              <a:cxnSpLocks noChangeShapeType="1"/>
              <a:stCxn id="125" idx="0"/>
              <a:endCxn id="124" idx="3"/>
            </p:cNvCxnSpPr>
            <p:nvPr/>
          </p:nvCxnSpPr>
          <p:spPr bwMode="auto">
            <a:xfrm flipV="1">
              <a:off x="5105400" y="37544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27" name="AutoShape 34"/>
            <p:cNvCxnSpPr>
              <a:cxnSpLocks noChangeShapeType="1"/>
              <a:stCxn id="128" idx="1"/>
              <a:endCxn id="124" idx="5"/>
            </p:cNvCxnSpPr>
            <p:nvPr/>
          </p:nvCxnSpPr>
          <p:spPr bwMode="auto">
            <a:xfrm flipH="1" flipV="1">
              <a:off x="5430838" y="3754438"/>
              <a:ext cx="339725" cy="4921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28" name="Oval 35"/>
            <p:cNvSpPr>
              <a:spLocks noChangeArrowheads="1"/>
            </p:cNvSpPr>
            <p:nvPr/>
          </p:nvSpPr>
          <p:spPr bwMode="auto">
            <a:xfrm>
              <a:off x="5715000" y="41910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 dirty="0"/>
                <a:t>15</a:t>
              </a:r>
            </a:p>
          </p:txBody>
        </p:sp>
        <p:sp>
          <p:nvSpPr>
            <p:cNvPr id="129" name="AutoShape 36"/>
            <p:cNvSpPr>
              <a:spLocks noChangeArrowheads="1"/>
            </p:cNvSpPr>
            <p:nvPr/>
          </p:nvSpPr>
          <p:spPr bwMode="auto">
            <a:xfrm>
              <a:off x="5943600" y="4724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130" name="AutoShape 37"/>
            <p:cNvCxnSpPr>
              <a:cxnSpLocks noChangeShapeType="1"/>
              <a:stCxn id="129" idx="0"/>
              <a:endCxn id="128" idx="5"/>
            </p:cNvCxnSpPr>
            <p:nvPr/>
          </p:nvCxnSpPr>
          <p:spPr bwMode="auto">
            <a:xfrm flipH="1" flipV="1">
              <a:off x="6040438" y="4516438"/>
              <a:ext cx="55562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31" name="AutoShape 38"/>
            <p:cNvSpPr>
              <a:spLocks noChangeArrowheads="1"/>
            </p:cNvSpPr>
            <p:nvPr/>
          </p:nvSpPr>
          <p:spPr bwMode="auto">
            <a:xfrm>
              <a:off x="5562600" y="4724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132" name="AutoShape 39"/>
            <p:cNvCxnSpPr>
              <a:cxnSpLocks noChangeShapeType="1"/>
              <a:stCxn id="131" idx="0"/>
            </p:cNvCxnSpPr>
            <p:nvPr/>
          </p:nvCxnSpPr>
          <p:spPr bwMode="auto">
            <a:xfrm flipV="1">
              <a:off x="5715000" y="45164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33" name="AutoShape 40"/>
            <p:cNvCxnSpPr>
              <a:cxnSpLocks noChangeShapeType="1"/>
              <a:stCxn id="134" idx="1"/>
            </p:cNvCxnSpPr>
            <p:nvPr/>
          </p:nvCxnSpPr>
          <p:spPr bwMode="auto">
            <a:xfrm flipH="1" flipV="1">
              <a:off x="6421438" y="2459038"/>
              <a:ext cx="492125" cy="4159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34" name="Oval 41"/>
            <p:cNvSpPr>
              <a:spLocks noChangeArrowheads="1"/>
            </p:cNvSpPr>
            <p:nvPr/>
          </p:nvSpPr>
          <p:spPr bwMode="auto">
            <a:xfrm>
              <a:off x="6858000" y="28194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21</a:t>
              </a:r>
            </a:p>
          </p:txBody>
        </p:sp>
        <p:sp>
          <p:nvSpPr>
            <p:cNvPr id="135" name="AutoShape 42"/>
            <p:cNvSpPr>
              <a:spLocks noChangeArrowheads="1"/>
            </p:cNvSpPr>
            <p:nvPr/>
          </p:nvSpPr>
          <p:spPr bwMode="auto">
            <a:xfrm>
              <a:off x="6705600" y="33528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136" name="AutoShape 43"/>
            <p:cNvCxnSpPr>
              <a:cxnSpLocks noChangeShapeType="1"/>
              <a:stCxn id="135" idx="0"/>
              <a:endCxn id="134" idx="3"/>
            </p:cNvCxnSpPr>
            <p:nvPr/>
          </p:nvCxnSpPr>
          <p:spPr bwMode="auto">
            <a:xfrm flipV="1">
              <a:off x="6858000" y="31448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37" name="AutoShape 44"/>
            <p:cNvSpPr>
              <a:spLocks noChangeArrowheads="1"/>
            </p:cNvSpPr>
            <p:nvPr/>
          </p:nvSpPr>
          <p:spPr bwMode="auto">
            <a:xfrm>
              <a:off x="7086600" y="33528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138" name="AutoShape 45"/>
            <p:cNvCxnSpPr>
              <a:cxnSpLocks noChangeShapeType="1"/>
              <a:stCxn id="137" idx="0"/>
              <a:endCxn id="134" idx="5"/>
            </p:cNvCxnSpPr>
            <p:nvPr/>
          </p:nvCxnSpPr>
          <p:spPr bwMode="auto">
            <a:xfrm flipH="1" flipV="1">
              <a:off x="7183438" y="3144838"/>
              <a:ext cx="55562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139" name="138 - Βέλος προς τα κάτω"/>
          <p:cNvSpPr/>
          <p:nvPr/>
        </p:nvSpPr>
        <p:spPr bwMode="auto">
          <a:xfrm>
            <a:off x="3581400" y="1981200"/>
            <a:ext cx="228600" cy="304800"/>
          </a:xfrm>
          <a:prstGeom prst="downArrow">
            <a:avLst/>
          </a:prstGeom>
          <a:solidFill>
            <a:srgbClr val="FFFF99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0" name="139 - Βέλος προς τα κάτω"/>
          <p:cNvSpPr/>
          <p:nvPr/>
        </p:nvSpPr>
        <p:spPr bwMode="auto">
          <a:xfrm>
            <a:off x="6858000" y="4648200"/>
            <a:ext cx="228600" cy="304800"/>
          </a:xfrm>
          <a:prstGeom prst="downArrow">
            <a:avLst/>
          </a:prstGeom>
          <a:solidFill>
            <a:srgbClr val="FFFF99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484187"/>
          </a:xfrm>
        </p:spPr>
        <p:txBody>
          <a:bodyPr/>
          <a:lstStyle/>
          <a:p>
            <a:pPr eaLnBrk="1" hangingPunct="1"/>
            <a:r>
              <a:rPr lang="el-GR" sz="3000" smtClean="0">
                <a:latin typeface="Times New Roman" pitchFamily="18" charset="0"/>
                <a:cs typeface="Times New Roman" pitchFamily="18" charset="0"/>
              </a:rPr>
              <a:t>Εισαγωγή στη ρίζα</a:t>
            </a:r>
            <a:endParaRPr lang="en-US" sz="30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7112000"/>
            <a:ext cx="91440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TexPoint fonts used in EMF. </a:t>
            </a:r>
          </a:p>
          <a:p>
            <a:pPr algn="ctr"/>
            <a:r>
              <a:rPr lang="en-US"/>
              <a:t>Read the TexPoint manual before you delete this box.: </a:t>
            </a:r>
            <a:r>
              <a:rPr lang="en-US">
                <a:latin typeface="cmmi10" pitchFamily="34" charset="0"/>
              </a:rPr>
              <a:t>A</a:t>
            </a:r>
            <a:r>
              <a:rPr lang="en-US">
                <a:latin typeface="cmr10" pitchFamily="34" charset="0"/>
              </a:rPr>
              <a:t>A</a:t>
            </a:r>
            <a:r>
              <a:rPr lang="en-US">
                <a:latin typeface="cmsy10orig" pitchFamily="34" charset="0"/>
              </a:rPr>
              <a:t>A</a:t>
            </a:r>
            <a:r>
              <a:rPr lang="en-US">
                <a:latin typeface="cmmi7" pitchFamily="34" charset="0"/>
              </a:rPr>
              <a:t>A</a:t>
            </a:r>
            <a:r>
              <a:rPr lang="en-US">
                <a:latin typeface="cmex10" pitchFamily="34" charset="0"/>
              </a:rPr>
              <a:t>A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1295400" cy="457200"/>
          </a:xfrm>
          <a:noFill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l-GR" sz="1800" smtClean="0"/>
              <a:t>Εισαγωγή</a:t>
            </a:r>
            <a:endParaRPr lang="en-US" sz="1800" smtClean="0"/>
          </a:p>
        </p:txBody>
      </p:sp>
      <p:grpSp>
        <p:nvGrpSpPr>
          <p:cNvPr id="2" name="47 - Ομάδα"/>
          <p:cNvGrpSpPr/>
          <p:nvPr/>
        </p:nvGrpSpPr>
        <p:grpSpPr>
          <a:xfrm>
            <a:off x="60960" y="1981200"/>
            <a:ext cx="4511040" cy="2560320"/>
            <a:chOff x="1752600" y="1676400"/>
            <a:chExt cx="5638800" cy="3200400"/>
          </a:xfrm>
        </p:grpSpPr>
        <p:sp>
          <p:nvSpPr>
            <p:cNvPr id="38917" name="Oval 5"/>
            <p:cNvSpPr>
              <a:spLocks noChangeArrowheads="1"/>
            </p:cNvSpPr>
            <p:nvPr/>
          </p:nvSpPr>
          <p:spPr bwMode="auto">
            <a:xfrm>
              <a:off x="4114800" y="16764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10</a:t>
              </a:r>
            </a:p>
          </p:txBody>
        </p:sp>
        <p:cxnSp>
          <p:nvCxnSpPr>
            <p:cNvPr id="38918" name="AutoShape 6"/>
            <p:cNvCxnSpPr>
              <a:cxnSpLocks noChangeShapeType="1"/>
              <a:stCxn id="38920" idx="7"/>
              <a:endCxn id="38917" idx="3"/>
            </p:cNvCxnSpPr>
            <p:nvPr/>
          </p:nvCxnSpPr>
          <p:spPr bwMode="auto">
            <a:xfrm flipV="1">
              <a:off x="3525838" y="2001838"/>
              <a:ext cx="644525" cy="1873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8919" name="AutoShape 7"/>
            <p:cNvCxnSpPr>
              <a:cxnSpLocks noChangeShapeType="1"/>
              <a:stCxn id="38937" idx="1"/>
              <a:endCxn id="38917" idx="5"/>
            </p:cNvCxnSpPr>
            <p:nvPr/>
          </p:nvCxnSpPr>
          <p:spPr bwMode="auto">
            <a:xfrm flipH="1" flipV="1">
              <a:off x="4440238" y="2001838"/>
              <a:ext cx="1711325" cy="1873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20" name="Oval 8"/>
            <p:cNvSpPr>
              <a:spLocks noChangeArrowheads="1"/>
            </p:cNvSpPr>
            <p:nvPr/>
          </p:nvSpPr>
          <p:spPr bwMode="auto">
            <a:xfrm>
              <a:off x="3200400" y="21336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8</a:t>
              </a:r>
            </a:p>
          </p:txBody>
        </p:sp>
        <p:cxnSp>
          <p:nvCxnSpPr>
            <p:cNvPr id="38921" name="AutoShape 9"/>
            <p:cNvCxnSpPr>
              <a:cxnSpLocks noChangeShapeType="1"/>
              <a:stCxn id="38924" idx="7"/>
              <a:endCxn id="38920" idx="3"/>
            </p:cNvCxnSpPr>
            <p:nvPr/>
          </p:nvCxnSpPr>
          <p:spPr bwMode="auto">
            <a:xfrm flipV="1">
              <a:off x="2687638" y="2459038"/>
              <a:ext cx="568325" cy="3397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22" name="AutoShape 10"/>
            <p:cNvSpPr>
              <a:spLocks noChangeArrowheads="1"/>
            </p:cNvSpPr>
            <p:nvPr/>
          </p:nvSpPr>
          <p:spPr bwMode="auto">
            <a:xfrm>
              <a:off x="3429000" y="26670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23" name="AutoShape 11"/>
            <p:cNvCxnSpPr>
              <a:cxnSpLocks noChangeShapeType="1"/>
              <a:stCxn id="38922" idx="0"/>
              <a:endCxn id="38920" idx="5"/>
            </p:cNvCxnSpPr>
            <p:nvPr/>
          </p:nvCxnSpPr>
          <p:spPr bwMode="auto">
            <a:xfrm flipH="1" flipV="1">
              <a:off x="3525838" y="2459038"/>
              <a:ext cx="55562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24" name="Oval 12"/>
            <p:cNvSpPr>
              <a:spLocks noChangeArrowheads="1"/>
            </p:cNvSpPr>
            <p:nvPr/>
          </p:nvSpPr>
          <p:spPr bwMode="auto">
            <a:xfrm>
              <a:off x="2362200" y="27432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6</a:t>
              </a:r>
            </a:p>
          </p:txBody>
        </p:sp>
        <p:cxnSp>
          <p:nvCxnSpPr>
            <p:cNvPr id="38925" name="AutoShape 13"/>
            <p:cNvCxnSpPr>
              <a:cxnSpLocks noChangeShapeType="1"/>
              <a:stCxn id="38927" idx="0"/>
              <a:endCxn id="38924" idx="3"/>
            </p:cNvCxnSpPr>
            <p:nvPr/>
          </p:nvCxnSpPr>
          <p:spPr bwMode="auto">
            <a:xfrm flipV="1">
              <a:off x="2095500" y="3068638"/>
              <a:ext cx="322263" cy="3603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8926" name="AutoShape 14"/>
            <p:cNvCxnSpPr>
              <a:cxnSpLocks noChangeShapeType="1"/>
              <a:stCxn id="38932" idx="0"/>
              <a:endCxn id="38924" idx="5"/>
            </p:cNvCxnSpPr>
            <p:nvPr/>
          </p:nvCxnSpPr>
          <p:spPr bwMode="auto">
            <a:xfrm flipH="1" flipV="1">
              <a:off x="2687638" y="3068638"/>
              <a:ext cx="246062" cy="3603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27" name="Oval 15"/>
            <p:cNvSpPr>
              <a:spLocks noChangeArrowheads="1"/>
            </p:cNvSpPr>
            <p:nvPr/>
          </p:nvSpPr>
          <p:spPr bwMode="auto">
            <a:xfrm>
              <a:off x="1905000" y="34290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4</a:t>
              </a:r>
            </a:p>
          </p:txBody>
        </p:sp>
        <p:sp>
          <p:nvSpPr>
            <p:cNvPr id="38928" name="AutoShape 16"/>
            <p:cNvSpPr>
              <a:spLocks noChangeArrowheads="1"/>
            </p:cNvSpPr>
            <p:nvPr/>
          </p:nvSpPr>
          <p:spPr bwMode="auto">
            <a:xfrm>
              <a:off x="1752600" y="3962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29" name="AutoShape 17"/>
            <p:cNvCxnSpPr>
              <a:cxnSpLocks noChangeShapeType="1"/>
              <a:stCxn id="38928" idx="0"/>
              <a:endCxn id="38927" idx="3"/>
            </p:cNvCxnSpPr>
            <p:nvPr/>
          </p:nvCxnSpPr>
          <p:spPr bwMode="auto">
            <a:xfrm flipV="1">
              <a:off x="1905000" y="37544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30" name="AutoShape 18"/>
            <p:cNvSpPr>
              <a:spLocks noChangeArrowheads="1"/>
            </p:cNvSpPr>
            <p:nvPr/>
          </p:nvSpPr>
          <p:spPr bwMode="auto">
            <a:xfrm>
              <a:off x="2133600" y="3962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31" name="AutoShape 19"/>
            <p:cNvCxnSpPr>
              <a:cxnSpLocks noChangeShapeType="1"/>
              <a:stCxn id="38930" idx="0"/>
              <a:endCxn id="38927" idx="5"/>
            </p:cNvCxnSpPr>
            <p:nvPr/>
          </p:nvCxnSpPr>
          <p:spPr bwMode="auto">
            <a:xfrm flipH="1" flipV="1">
              <a:off x="2230438" y="3754438"/>
              <a:ext cx="55562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32" name="Oval 20"/>
            <p:cNvSpPr>
              <a:spLocks noChangeArrowheads="1"/>
            </p:cNvSpPr>
            <p:nvPr/>
          </p:nvSpPr>
          <p:spPr bwMode="auto">
            <a:xfrm>
              <a:off x="2743200" y="34290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7</a:t>
              </a:r>
            </a:p>
          </p:txBody>
        </p:sp>
        <p:sp>
          <p:nvSpPr>
            <p:cNvPr id="38933" name="AutoShape 21"/>
            <p:cNvSpPr>
              <a:spLocks noChangeArrowheads="1"/>
            </p:cNvSpPr>
            <p:nvPr/>
          </p:nvSpPr>
          <p:spPr bwMode="auto">
            <a:xfrm>
              <a:off x="2590800" y="3962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34" name="AutoShape 22"/>
            <p:cNvCxnSpPr>
              <a:cxnSpLocks noChangeShapeType="1"/>
              <a:stCxn id="38933" idx="0"/>
              <a:endCxn id="38932" idx="3"/>
            </p:cNvCxnSpPr>
            <p:nvPr/>
          </p:nvCxnSpPr>
          <p:spPr bwMode="auto">
            <a:xfrm flipV="1">
              <a:off x="2743200" y="37544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35" name="AutoShape 23"/>
            <p:cNvSpPr>
              <a:spLocks noChangeArrowheads="1"/>
            </p:cNvSpPr>
            <p:nvPr/>
          </p:nvSpPr>
          <p:spPr bwMode="auto">
            <a:xfrm>
              <a:off x="2971800" y="3962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36" name="AutoShape 24"/>
            <p:cNvCxnSpPr>
              <a:cxnSpLocks noChangeShapeType="1"/>
              <a:stCxn id="38935" idx="0"/>
              <a:endCxn id="38932" idx="5"/>
            </p:cNvCxnSpPr>
            <p:nvPr/>
          </p:nvCxnSpPr>
          <p:spPr bwMode="auto">
            <a:xfrm flipH="1" flipV="1">
              <a:off x="3068638" y="3754438"/>
              <a:ext cx="55562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37" name="Oval 25"/>
            <p:cNvSpPr>
              <a:spLocks noChangeArrowheads="1"/>
            </p:cNvSpPr>
            <p:nvPr/>
          </p:nvSpPr>
          <p:spPr bwMode="auto">
            <a:xfrm>
              <a:off x="6096000" y="21336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17</a:t>
              </a:r>
            </a:p>
          </p:txBody>
        </p:sp>
        <p:cxnSp>
          <p:nvCxnSpPr>
            <p:cNvPr id="38938" name="AutoShape 26"/>
            <p:cNvCxnSpPr>
              <a:cxnSpLocks noChangeShapeType="1"/>
              <a:stCxn id="38939" idx="7"/>
              <a:endCxn id="38937" idx="3"/>
            </p:cNvCxnSpPr>
            <p:nvPr/>
          </p:nvCxnSpPr>
          <p:spPr bwMode="auto">
            <a:xfrm flipV="1">
              <a:off x="4897438" y="2459038"/>
              <a:ext cx="1254125" cy="4159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39" name="Oval 27"/>
            <p:cNvSpPr>
              <a:spLocks noChangeArrowheads="1"/>
            </p:cNvSpPr>
            <p:nvPr/>
          </p:nvSpPr>
          <p:spPr bwMode="auto">
            <a:xfrm>
              <a:off x="4572000" y="28194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12</a:t>
              </a:r>
            </a:p>
          </p:txBody>
        </p:sp>
        <p:sp>
          <p:nvSpPr>
            <p:cNvPr id="38940" name="AutoShape 28"/>
            <p:cNvSpPr>
              <a:spLocks noChangeArrowheads="1"/>
            </p:cNvSpPr>
            <p:nvPr/>
          </p:nvSpPr>
          <p:spPr bwMode="auto">
            <a:xfrm>
              <a:off x="4419600" y="33528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41" name="AutoShape 29"/>
            <p:cNvCxnSpPr>
              <a:cxnSpLocks noChangeShapeType="1"/>
              <a:stCxn id="38940" idx="0"/>
              <a:endCxn id="38939" idx="3"/>
            </p:cNvCxnSpPr>
            <p:nvPr/>
          </p:nvCxnSpPr>
          <p:spPr bwMode="auto">
            <a:xfrm flipV="1">
              <a:off x="4572000" y="31448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8942" name="AutoShape 30"/>
            <p:cNvCxnSpPr>
              <a:cxnSpLocks noChangeShapeType="1"/>
              <a:stCxn id="38943" idx="1"/>
              <a:endCxn id="38939" idx="5"/>
            </p:cNvCxnSpPr>
            <p:nvPr/>
          </p:nvCxnSpPr>
          <p:spPr bwMode="auto">
            <a:xfrm flipH="1" flipV="1">
              <a:off x="4897438" y="3144838"/>
              <a:ext cx="263525" cy="3397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43" name="Oval 31"/>
            <p:cNvSpPr>
              <a:spLocks noChangeArrowheads="1"/>
            </p:cNvSpPr>
            <p:nvPr/>
          </p:nvSpPr>
          <p:spPr bwMode="auto">
            <a:xfrm>
              <a:off x="5105400" y="34290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13</a:t>
              </a:r>
            </a:p>
          </p:txBody>
        </p:sp>
        <p:sp>
          <p:nvSpPr>
            <p:cNvPr id="38944" name="AutoShape 32"/>
            <p:cNvSpPr>
              <a:spLocks noChangeArrowheads="1"/>
            </p:cNvSpPr>
            <p:nvPr/>
          </p:nvSpPr>
          <p:spPr bwMode="auto">
            <a:xfrm>
              <a:off x="4953000" y="3962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45" name="AutoShape 33"/>
            <p:cNvCxnSpPr>
              <a:cxnSpLocks noChangeShapeType="1"/>
              <a:stCxn id="38944" idx="0"/>
              <a:endCxn id="38943" idx="3"/>
            </p:cNvCxnSpPr>
            <p:nvPr/>
          </p:nvCxnSpPr>
          <p:spPr bwMode="auto">
            <a:xfrm flipV="1">
              <a:off x="5105400" y="37544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8946" name="AutoShape 34"/>
            <p:cNvCxnSpPr>
              <a:cxnSpLocks noChangeShapeType="1"/>
              <a:stCxn id="38947" idx="1"/>
              <a:endCxn id="38943" idx="5"/>
            </p:cNvCxnSpPr>
            <p:nvPr/>
          </p:nvCxnSpPr>
          <p:spPr bwMode="auto">
            <a:xfrm flipH="1" flipV="1">
              <a:off x="5430838" y="3754438"/>
              <a:ext cx="339725" cy="4921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47" name="Oval 35"/>
            <p:cNvSpPr>
              <a:spLocks noChangeArrowheads="1"/>
            </p:cNvSpPr>
            <p:nvPr/>
          </p:nvSpPr>
          <p:spPr bwMode="auto">
            <a:xfrm>
              <a:off x="5715000" y="41910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 dirty="0"/>
                <a:t>15</a:t>
              </a:r>
            </a:p>
          </p:txBody>
        </p:sp>
        <p:sp>
          <p:nvSpPr>
            <p:cNvPr id="38948" name="AutoShape 36"/>
            <p:cNvSpPr>
              <a:spLocks noChangeArrowheads="1"/>
            </p:cNvSpPr>
            <p:nvPr/>
          </p:nvSpPr>
          <p:spPr bwMode="auto">
            <a:xfrm>
              <a:off x="5943600" y="4724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49" name="AutoShape 37"/>
            <p:cNvCxnSpPr>
              <a:cxnSpLocks noChangeShapeType="1"/>
              <a:stCxn id="38948" idx="0"/>
              <a:endCxn id="38947" idx="5"/>
            </p:cNvCxnSpPr>
            <p:nvPr/>
          </p:nvCxnSpPr>
          <p:spPr bwMode="auto">
            <a:xfrm flipH="1" flipV="1">
              <a:off x="6040438" y="4516438"/>
              <a:ext cx="55562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50" name="AutoShape 38"/>
            <p:cNvSpPr>
              <a:spLocks noChangeArrowheads="1"/>
            </p:cNvSpPr>
            <p:nvPr/>
          </p:nvSpPr>
          <p:spPr bwMode="auto">
            <a:xfrm>
              <a:off x="5562600" y="4724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51" name="AutoShape 39"/>
            <p:cNvCxnSpPr>
              <a:cxnSpLocks noChangeShapeType="1"/>
              <a:stCxn id="38950" idx="0"/>
            </p:cNvCxnSpPr>
            <p:nvPr/>
          </p:nvCxnSpPr>
          <p:spPr bwMode="auto">
            <a:xfrm flipV="1">
              <a:off x="5715000" y="45164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8952" name="AutoShape 40"/>
            <p:cNvCxnSpPr>
              <a:cxnSpLocks noChangeShapeType="1"/>
              <a:stCxn id="38953" idx="1"/>
            </p:cNvCxnSpPr>
            <p:nvPr/>
          </p:nvCxnSpPr>
          <p:spPr bwMode="auto">
            <a:xfrm flipH="1" flipV="1">
              <a:off x="6421438" y="2459038"/>
              <a:ext cx="492125" cy="4159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53" name="Oval 41"/>
            <p:cNvSpPr>
              <a:spLocks noChangeArrowheads="1"/>
            </p:cNvSpPr>
            <p:nvPr/>
          </p:nvSpPr>
          <p:spPr bwMode="auto">
            <a:xfrm>
              <a:off x="6858000" y="28194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21</a:t>
              </a:r>
            </a:p>
          </p:txBody>
        </p:sp>
        <p:sp>
          <p:nvSpPr>
            <p:cNvPr id="38954" name="AutoShape 42"/>
            <p:cNvSpPr>
              <a:spLocks noChangeArrowheads="1"/>
            </p:cNvSpPr>
            <p:nvPr/>
          </p:nvSpPr>
          <p:spPr bwMode="auto">
            <a:xfrm>
              <a:off x="6705600" y="33528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55" name="AutoShape 43"/>
            <p:cNvCxnSpPr>
              <a:cxnSpLocks noChangeShapeType="1"/>
              <a:stCxn id="38954" idx="0"/>
              <a:endCxn id="38953" idx="3"/>
            </p:cNvCxnSpPr>
            <p:nvPr/>
          </p:nvCxnSpPr>
          <p:spPr bwMode="auto">
            <a:xfrm flipV="1">
              <a:off x="6858000" y="31448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56" name="AutoShape 44"/>
            <p:cNvSpPr>
              <a:spLocks noChangeArrowheads="1"/>
            </p:cNvSpPr>
            <p:nvPr/>
          </p:nvSpPr>
          <p:spPr bwMode="auto">
            <a:xfrm>
              <a:off x="7086600" y="33528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57" name="AutoShape 45"/>
            <p:cNvCxnSpPr>
              <a:cxnSpLocks noChangeShapeType="1"/>
              <a:stCxn id="38956" idx="0"/>
              <a:endCxn id="38953" idx="5"/>
            </p:cNvCxnSpPr>
            <p:nvPr/>
          </p:nvCxnSpPr>
          <p:spPr bwMode="auto">
            <a:xfrm flipH="1" flipV="1">
              <a:off x="7183438" y="3144838"/>
              <a:ext cx="55562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38958" name="Text Box 46"/>
          <p:cNvSpPr txBox="1">
            <a:spLocks noChangeArrowheads="1"/>
          </p:cNvSpPr>
          <p:nvPr/>
        </p:nvSpPr>
        <p:spPr bwMode="auto">
          <a:xfrm>
            <a:off x="1889125" y="1143000"/>
            <a:ext cx="438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/>
              <a:t>14</a:t>
            </a:r>
            <a:endParaRPr lang="en-US"/>
          </a:p>
        </p:txBody>
      </p:sp>
      <p:sp useBgFill="1">
        <p:nvSpPr>
          <p:cNvPr id="47" name="46 - Ορθογώνιο"/>
          <p:cNvSpPr/>
          <p:nvPr/>
        </p:nvSpPr>
        <p:spPr bwMode="auto">
          <a:xfrm>
            <a:off x="0" y="6096000"/>
            <a:ext cx="9144000" cy="228600"/>
          </a:xfrm>
          <a:prstGeom prst="rect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5" name="94 - Δεξιό βέλος"/>
          <p:cNvSpPr/>
          <p:nvPr/>
        </p:nvSpPr>
        <p:spPr bwMode="auto">
          <a:xfrm rot="1241413">
            <a:off x="4651782" y="4078643"/>
            <a:ext cx="402689" cy="175898"/>
          </a:xfrm>
          <a:prstGeom prst="rightArrow">
            <a:avLst/>
          </a:prstGeom>
          <a:solidFill>
            <a:srgbClr val="002060">
              <a:alpha val="15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8" name="Oval 5"/>
          <p:cNvSpPr>
            <a:spLocks noChangeArrowheads="1"/>
          </p:cNvSpPr>
          <p:nvPr/>
        </p:nvSpPr>
        <p:spPr bwMode="auto">
          <a:xfrm>
            <a:off x="6446520" y="4114800"/>
            <a:ext cx="304800" cy="3048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10</a:t>
            </a:r>
          </a:p>
        </p:txBody>
      </p:sp>
      <p:cxnSp>
        <p:nvCxnSpPr>
          <p:cNvPr id="99" name="AutoShape 6"/>
          <p:cNvCxnSpPr>
            <a:cxnSpLocks noChangeShapeType="1"/>
            <a:stCxn id="101" idx="7"/>
            <a:endCxn id="98" idx="3"/>
          </p:cNvCxnSpPr>
          <p:nvPr/>
        </p:nvCxnSpPr>
        <p:spPr bwMode="auto">
          <a:xfrm flipV="1">
            <a:off x="5975350" y="4375150"/>
            <a:ext cx="515620" cy="14986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0" name="AutoShape 7"/>
          <p:cNvCxnSpPr>
            <a:cxnSpLocks noChangeShapeType="1"/>
            <a:stCxn id="118" idx="1"/>
            <a:endCxn id="98" idx="5"/>
          </p:cNvCxnSpPr>
          <p:nvPr/>
        </p:nvCxnSpPr>
        <p:spPr bwMode="auto">
          <a:xfrm flipH="1" flipV="1">
            <a:off x="6706870" y="4375150"/>
            <a:ext cx="1369060" cy="14986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01" name="Oval 8"/>
          <p:cNvSpPr>
            <a:spLocks noChangeArrowheads="1"/>
          </p:cNvSpPr>
          <p:nvPr/>
        </p:nvSpPr>
        <p:spPr bwMode="auto">
          <a:xfrm>
            <a:off x="5715000" y="4480560"/>
            <a:ext cx="304800" cy="3048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8</a:t>
            </a:r>
          </a:p>
        </p:txBody>
      </p:sp>
      <p:cxnSp>
        <p:nvCxnSpPr>
          <p:cNvPr id="102" name="AutoShape 9"/>
          <p:cNvCxnSpPr>
            <a:cxnSpLocks noChangeShapeType="1"/>
            <a:stCxn id="105" idx="7"/>
            <a:endCxn id="101" idx="3"/>
          </p:cNvCxnSpPr>
          <p:nvPr/>
        </p:nvCxnSpPr>
        <p:spPr bwMode="auto">
          <a:xfrm flipV="1">
            <a:off x="5304790" y="4740910"/>
            <a:ext cx="454660" cy="27178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03" name="AutoShape 10"/>
          <p:cNvSpPr>
            <a:spLocks noChangeArrowheads="1"/>
          </p:cNvSpPr>
          <p:nvPr/>
        </p:nvSpPr>
        <p:spPr bwMode="auto">
          <a:xfrm>
            <a:off x="5897880" y="4907280"/>
            <a:ext cx="243840" cy="12192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104" name="AutoShape 11"/>
          <p:cNvCxnSpPr>
            <a:cxnSpLocks noChangeShapeType="1"/>
            <a:stCxn id="103" idx="0"/>
            <a:endCxn id="101" idx="5"/>
          </p:cNvCxnSpPr>
          <p:nvPr/>
        </p:nvCxnSpPr>
        <p:spPr bwMode="auto">
          <a:xfrm flipH="1" flipV="1">
            <a:off x="5975350" y="4740910"/>
            <a:ext cx="44450" cy="16637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05" name="Oval 12"/>
          <p:cNvSpPr>
            <a:spLocks noChangeArrowheads="1"/>
          </p:cNvSpPr>
          <p:nvPr/>
        </p:nvSpPr>
        <p:spPr bwMode="auto">
          <a:xfrm>
            <a:off x="5044440" y="4968240"/>
            <a:ext cx="304800" cy="3048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6</a:t>
            </a:r>
          </a:p>
        </p:txBody>
      </p:sp>
      <p:cxnSp>
        <p:nvCxnSpPr>
          <p:cNvPr id="106" name="AutoShape 13"/>
          <p:cNvCxnSpPr>
            <a:cxnSpLocks noChangeShapeType="1"/>
            <a:stCxn id="108" idx="0"/>
            <a:endCxn id="105" idx="3"/>
          </p:cNvCxnSpPr>
          <p:nvPr/>
        </p:nvCxnSpPr>
        <p:spPr bwMode="auto">
          <a:xfrm flipV="1">
            <a:off x="4831080" y="5228590"/>
            <a:ext cx="257810" cy="28829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7" name="AutoShape 14"/>
          <p:cNvCxnSpPr>
            <a:cxnSpLocks noChangeShapeType="1"/>
            <a:stCxn id="113" idx="0"/>
            <a:endCxn id="105" idx="5"/>
          </p:cNvCxnSpPr>
          <p:nvPr/>
        </p:nvCxnSpPr>
        <p:spPr bwMode="auto">
          <a:xfrm flipH="1" flipV="1">
            <a:off x="5304790" y="5228590"/>
            <a:ext cx="196850" cy="28829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08" name="Oval 15"/>
          <p:cNvSpPr>
            <a:spLocks noChangeArrowheads="1"/>
          </p:cNvSpPr>
          <p:nvPr/>
        </p:nvSpPr>
        <p:spPr bwMode="auto">
          <a:xfrm>
            <a:off x="4678680" y="5516880"/>
            <a:ext cx="304800" cy="3048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4</a:t>
            </a:r>
          </a:p>
        </p:txBody>
      </p:sp>
      <p:sp>
        <p:nvSpPr>
          <p:cNvPr id="109" name="AutoShape 16"/>
          <p:cNvSpPr>
            <a:spLocks noChangeArrowheads="1"/>
          </p:cNvSpPr>
          <p:nvPr/>
        </p:nvSpPr>
        <p:spPr bwMode="auto">
          <a:xfrm>
            <a:off x="4556760" y="5943600"/>
            <a:ext cx="243840" cy="12192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110" name="AutoShape 17"/>
          <p:cNvCxnSpPr>
            <a:cxnSpLocks noChangeShapeType="1"/>
            <a:stCxn id="109" idx="0"/>
            <a:endCxn id="108" idx="3"/>
          </p:cNvCxnSpPr>
          <p:nvPr/>
        </p:nvCxnSpPr>
        <p:spPr bwMode="auto">
          <a:xfrm flipV="1">
            <a:off x="4678680" y="5777230"/>
            <a:ext cx="44450" cy="16637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11" name="AutoShape 18"/>
          <p:cNvSpPr>
            <a:spLocks noChangeArrowheads="1"/>
          </p:cNvSpPr>
          <p:nvPr/>
        </p:nvSpPr>
        <p:spPr bwMode="auto">
          <a:xfrm>
            <a:off x="4861560" y="5943600"/>
            <a:ext cx="243840" cy="12192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112" name="AutoShape 19"/>
          <p:cNvCxnSpPr>
            <a:cxnSpLocks noChangeShapeType="1"/>
            <a:stCxn id="111" idx="0"/>
            <a:endCxn id="108" idx="5"/>
          </p:cNvCxnSpPr>
          <p:nvPr/>
        </p:nvCxnSpPr>
        <p:spPr bwMode="auto">
          <a:xfrm flipH="1" flipV="1">
            <a:off x="4939030" y="5777230"/>
            <a:ext cx="44450" cy="16637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13" name="Oval 20"/>
          <p:cNvSpPr>
            <a:spLocks noChangeArrowheads="1"/>
          </p:cNvSpPr>
          <p:nvPr/>
        </p:nvSpPr>
        <p:spPr bwMode="auto">
          <a:xfrm>
            <a:off x="5349240" y="5516880"/>
            <a:ext cx="304800" cy="3048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7</a:t>
            </a:r>
          </a:p>
        </p:txBody>
      </p:sp>
      <p:sp>
        <p:nvSpPr>
          <p:cNvPr id="114" name="AutoShape 21"/>
          <p:cNvSpPr>
            <a:spLocks noChangeArrowheads="1"/>
          </p:cNvSpPr>
          <p:nvPr/>
        </p:nvSpPr>
        <p:spPr bwMode="auto">
          <a:xfrm>
            <a:off x="5227320" y="5943600"/>
            <a:ext cx="243840" cy="12192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115" name="AutoShape 22"/>
          <p:cNvCxnSpPr>
            <a:cxnSpLocks noChangeShapeType="1"/>
            <a:stCxn id="114" idx="0"/>
            <a:endCxn id="113" idx="3"/>
          </p:cNvCxnSpPr>
          <p:nvPr/>
        </p:nvCxnSpPr>
        <p:spPr bwMode="auto">
          <a:xfrm flipV="1">
            <a:off x="5349240" y="5777230"/>
            <a:ext cx="44450" cy="16637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16" name="AutoShape 23"/>
          <p:cNvSpPr>
            <a:spLocks noChangeArrowheads="1"/>
          </p:cNvSpPr>
          <p:nvPr/>
        </p:nvSpPr>
        <p:spPr bwMode="auto">
          <a:xfrm>
            <a:off x="5532120" y="5943600"/>
            <a:ext cx="243840" cy="12192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117" name="AutoShape 24"/>
          <p:cNvCxnSpPr>
            <a:cxnSpLocks noChangeShapeType="1"/>
            <a:stCxn id="116" idx="0"/>
            <a:endCxn id="113" idx="5"/>
          </p:cNvCxnSpPr>
          <p:nvPr/>
        </p:nvCxnSpPr>
        <p:spPr bwMode="auto">
          <a:xfrm flipH="1" flipV="1">
            <a:off x="5609590" y="5777230"/>
            <a:ext cx="44450" cy="16637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18" name="Oval 25"/>
          <p:cNvSpPr>
            <a:spLocks noChangeArrowheads="1"/>
          </p:cNvSpPr>
          <p:nvPr/>
        </p:nvSpPr>
        <p:spPr bwMode="auto">
          <a:xfrm>
            <a:off x="8031480" y="4480560"/>
            <a:ext cx="304800" cy="3048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17</a:t>
            </a:r>
          </a:p>
        </p:txBody>
      </p:sp>
      <p:cxnSp>
        <p:nvCxnSpPr>
          <p:cNvPr id="119" name="AutoShape 26"/>
          <p:cNvCxnSpPr>
            <a:cxnSpLocks noChangeShapeType="1"/>
            <a:stCxn id="141" idx="7"/>
            <a:endCxn id="118" idx="3"/>
          </p:cNvCxnSpPr>
          <p:nvPr/>
        </p:nvCxnSpPr>
        <p:spPr bwMode="auto">
          <a:xfrm flipV="1">
            <a:off x="7102923" y="4740723"/>
            <a:ext cx="973194" cy="333114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33" name="AutoShape 40"/>
          <p:cNvCxnSpPr>
            <a:cxnSpLocks noChangeShapeType="1"/>
            <a:stCxn id="134" idx="1"/>
          </p:cNvCxnSpPr>
          <p:nvPr/>
        </p:nvCxnSpPr>
        <p:spPr bwMode="auto">
          <a:xfrm flipH="1" flipV="1">
            <a:off x="8291830" y="4740910"/>
            <a:ext cx="393700" cy="33274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34" name="Oval 41"/>
          <p:cNvSpPr>
            <a:spLocks noChangeArrowheads="1"/>
          </p:cNvSpPr>
          <p:nvPr/>
        </p:nvSpPr>
        <p:spPr bwMode="auto">
          <a:xfrm>
            <a:off x="8641080" y="5029200"/>
            <a:ext cx="304800" cy="3048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21</a:t>
            </a:r>
          </a:p>
        </p:txBody>
      </p:sp>
      <p:sp>
        <p:nvSpPr>
          <p:cNvPr id="135" name="AutoShape 42"/>
          <p:cNvSpPr>
            <a:spLocks noChangeArrowheads="1"/>
          </p:cNvSpPr>
          <p:nvPr/>
        </p:nvSpPr>
        <p:spPr bwMode="auto">
          <a:xfrm>
            <a:off x="8519160" y="5455920"/>
            <a:ext cx="243840" cy="12192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136" name="AutoShape 43"/>
          <p:cNvCxnSpPr>
            <a:cxnSpLocks noChangeShapeType="1"/>
            <a:stCxn id="135" idx="0"/>
            <a:endCxn id="134" idx="3"/>
          </p:cNvCxnSpPr>
          <p:nvPr/>
        </p:nvCxnSpPr>
        <p:spPr bwMode="auto">
          <a:xfrm flipV="1">
            <a:off x="8641080" y="5289550"/>
            <a:ext cx="44450" cy="16637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37" name="AutoShape 44"/>
          <p:cNvSpPr>
            <a:spLocks noChangeArrowheads="1"/>
          </p:cNvSpPr>
          <p:nvPr/>
        </p:nvSpPr>
        <p:spPr bwMode="auto">
          <a:xfrm>
            <a:off x="8823960" y="5455920"/>
            <a:ext cx="243840" cy="12192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138" name="AutoShape 45"/>
          <p:cNvCxnSpPr>
            <a:cxnSpLocks noChangeShapeType="1"/>
            <a:stCxn id="137" idx="0"/>
            <a:endCxn id="134" idx="5"/>
          </p:cNvCxnSpPr>
          <p:nvPr/>
        </p:nvCxnSpPr>
        <p:spPr bwMode="auto">
          <a:xfrm flipH="1" flipV="1">
            <a:off x="8901430" y="5289550"/>
            <a:ext cx="44450" cy="16637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39" name="138 - Βέλος προς τα κάτω"/>
          <p:cNvSpPr/>
          <p:nvPr/>
        </p:nvSpPr>
        <p:spPr bwMode="auto">
          <a:xfrm>
            <a:off x="2362200" y="2514600"/>
            <a:ext cx="228600" cy="304800"/>
          </a:xfrm>
          <a:prstGeom prst="downArrow">
            <a:avLst/>
          </a:prstGeom>
          <a:solidFill>
            <a:srgbClr val="FFFF99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0" name="139 - Βέλος προς τα κάτω"/>
          <p:cNvSpPr/>
          <p:nvPr/>
        </p:nvSpPr>
        <p:spPr bwMode="auto">
          <a:xfrm>
            <a:off x="6858000" y="4648200"/>
            <a:ext cx="228600" cy="304800"/>
          </a:xfrm>
          <a:prstGeom prst="downArrow">
            <a:avLst/>
          </a:prstGeom>
          <a:solidFill>
            <a:srgbClr val="FFFF99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7" name="96 - TextBox"/>
          <p:cNvSpPr txBox="1"/>
          <p:nvPr/>
        </p:nvSpPr>
        <p:spPr>
          <a:xfrm>
            <a:off x="4724400" y="3733800"/>
            <a:ext cx="18203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 smtClean="0"/>
              <a:t>με πιθανότητα 1/4</a:t>
            </a:r>
            <a:endParaRPr lang="el-GR" sz="1600" dirty="0"/>
          </a:p>
        </p:txBody>
      </p:sp>
      <p:grpSp>
        <p:nvGrpSpPr>
          <p:cNvPr id="158" name="157 - Ομάδα"/>
          <p:cNvGrpSpPr/>
          <p:nvPr/>
        </p:nvGrpSpPr>
        <p:grpSpPr>
          <a:xfrm>
            <a:off x="6172200" y="5029200"/>
            <a:ext cx="1584960" cy="1463040"/>
            <a:chOff x="5694362" y="1731962"/>
            <a:chExt cx="1981200" cy="1828800"/>
          </a:xfrm>
        </p:grpSpPr>
        <p:sp>
          <p:nvSpPr>
            <p:cNvPr id="141" name="Oval 27"/>
            <p:cNvSpPr>
              <a:spLocks noChangeArrowheads="1"/>
            </p:cNvSpPr>
            <p:nvPr/>
          </p:nvSpPr>
          <p:spPr bwMode="auto">
            <a:xfrm>
              <a:off x="6532562" y="1731962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14</a:t>
              </a:r>
            </a:p>
          </p:txBody>
        </p:sp>
        <p:cxnSp>
          <p:nvCxnSpPr>
            <p:cNvPr id="142" name="AutoShape 29"/>
            <p:cNvCxnSpPr>
              <a:cxnSpLocks noChangeShapeType="1"/>
              <a:stCxn id="155" idx="7"/>
              <a:endCxn id="141" idx="3"/>
            </p:cNvCxnSpPr>
            <p:nvPr/>
          </p:nvCxnSpPr>
          <p:spPr bwMode="auto">
            <a:xfrm flipV="1">
              <a:off x="6172200" y="2057400"/>
              <a:ext cx="415925" cy="3397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43" name="AutoShape 30"/>
            <p:cNvCxnSpPr>
              <a:cxnSpLocks noChangeShapeType="1"/>
              <a:stCxn id="145" idx="1"/>
              <a:endCxn id="141" idx="5"/>
            </p:cNvCxnSpPr>
            <p:nvPr/>
          </p:nvCxnSpPr>
          <p:spPr bwMode="auto">
            <a:xfrm flipH="1" flipV="1">
              <a:off x="6858000" y="2057400"/>
              <a:ext cx="339725" cy="3397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44" name="Oval 32"/>
            <p:cNvSpPr>
              <a:spLocks noChangeArrowheads="1"/>
            </p:cNvSpPr>
            <p:nvPr/>
          </p:nvSpPr>
          <p:spPr bwMode="auto">
            <a:xfrm>
              <a:off x="6227762" y="2874962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13</a:t>
              </a:r>
            </a:p>
          </p:txBody>
        </p:sp>
        <p:sp>
          <p:nvSpPr>
            <p:cNvPr id="145" name="Oval 40"/>
            <p:cNvSpPr>
              <a:spLocks noChangeArrowheads="1"/>
            </p:cNvSpPr>
            <p:nvPr/>
          </p:nvSpPr>
          <p:spPr bwMode="auto">
            <a:xfrm>
              <a:off x="7142162" y="2341562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 dirty="0"/>
                <a:t>15</a:t>
              </a:r>
            </a:p>
          </p:txBody>
        </p:sp>
        <p:sp>
          <p:nvSpPr>
            <p:cNvPr id="146" name="AutoShape 41"/>
            <p:cNvSpPr>
              <a:spLocks noChangeArrowheads="1"/>
            </p:cNvSpPr>
            <p:nvPr/>
          </p:nvSpPr>
          <p:spPr bwMode="auto">
            <a:xfrm>
              <a:off x="6989762" y="2874962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147" name="AutoShape 42"/>
            <p:cNvCxnSpPr>
              <a:cxnSpLocks noChangeShapeType="1"/>
              <a:stCxn id="146" idx="0"/>
              <a:endCxn id="145" idx="3"/>
            </p:cNvCxnSpPr>
            <p:nvPr/>
          </p:nvCxnSpPr>
          <p:spPr bwMode="auto">
            <a:xfrm flipV="1">
              <a:off x="7142162" y="2667000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48" name="AutoShape 43"/>
            <p:cNvSpPr>
              <a:spLocks noChangeArrowheads="1"/>
            </p:cNvSpPr>
            <p:nvPr/>
          </p:nvSpPr>
          <p:spPr bwMode="auto">
            <a:xfrm>
              <a:off x="7370762" y="2874962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149" name="AutoShape 44"/>
            <p:cNvCxnSpPr>
              <a:cxnSpLocks noChangeShapeType="1"/>
              <a:stCxn id="148" idx="0"/>
              <a:endCxn id="145" idx="5"/>
            </p:cNvCxnSpPr>
            <p:nvPr/>
          </p:nvCxnSpPr>
          <p:spPr bwMode="auto">
            <a:xfrm flipH="1" flipV="1">
              <a:off x="7467600" y="2667000"/>
              <a:ext cx="55562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50" name="AutoShape 46"/>
            <p:cNvSpPr>
              <a:spLocks noChangeArrowheads="1"/>
            </p:cNvSpPr>
            <p:nvPr/>
          </p:nvSpPr>
          <p:spPr bwMode="auto">
            <a:xfrm>
              <a:off x="6075362" y="3408362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151" name="AutoShape 47"/>
            <p:cNvCxnSpPr>
              <a:cxnSpLocks noChangeShapeType="1"/>
              <a:stCxn id="150" idx="0"/>
              <a:endCxn id="144" idx="3"/>
            </p:cNvCxnSpPr>
            <p:nvPr/>
          </p:nvCxnSpPr>
          <p:spPr bwMode="auto">
            <a:xfrm flipV="1">
              <a:off x="6227762" y="3200400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52" name="AutoShape 48"/>
            <p:cNvSpPr>
              <a:spLocks noChangeArrowheads="1"/>
            </p:cNvSpPr>
            <p:nvPr/>
          </p:nvSpPr>
          <p:spPr bwMode="auto">
            <a:xfrm>
              <a:off x="6456362" y="3408362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153" name="AutoShape 49"/>
            <p:cNvCxnSpPr>
              <a:cxnSpLocks noChangeShapeType="1"/>
              <a:stCxn id="152" idx="0"/>
              <a:endCxn id="144" idx="5"/>
            </p:cNvCxnSpPr>
            <p:nvPr/>
          </p:nvCxnSpPr>
          <p:spPr bwMode="auto">
            <a:xfrm flipH="1" flipV="1">
              <a:off x="6553200" y="3200400"/>
              <a:ext cx="55562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54" name="AutoShape 51"/>
            <p:cNvCxnSpPr>
              <a:cxnSpLocks noChangeShapeType="1"/>
              <a:stCxn id="144" idx="1"/>
              <a:endCxn id="155" idx="5"/>
            </p:cNvCxnSpPr>
            <p:nvPr/>
          </p:nvCxnSpPr>
          <p:spPr bwMode="auto">
            <a:xfrm flipH="1" flipV="1">
              <a:off x="6172200" y="2667000"/>
              <a:ext cx="111125" cy="2635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55" name="Oval 52"/>
            <p:cNvSpPr>
              <a:spLocks noChangeArrowheads="1"/>
            </p:cNvSpPr>
            <p:nvPr/>
          </p:nvSpPr>
          <p:spPr bwMode="auto">
            <a:xfrm>
              <a:off x="5846762" y="2341562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12</a:t>
              </a:r>
            </a:p>
          </p:txBody>
        </p:sp>
        <p:sp>
          <p:nvSpPr>
            <p:cNvPr id="156" name="AutoShape 53"/>
            <p:cNvSpPr>
              <a:spLocks noChangeArrowheads="1"/>
            </p:cNvSpPr>
            <p:nvPr/>
          </p:nvSpPr>
          <p:spPr bwMode="auto">
            <a:xfrm>
              <a:off x="5694362" y="2874962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157" name="AutoShape 54"/>
            <p:cNvCxnSpPr>
              <a:cxnSpLocks noChangeShapeType="1"/>
              <a:stCxn id="156" idx="0"/>
              <a:endCxn id="155" idx="3"/>
            </p:cNvCxnSpPr>
            <p:nvPr/>
          </p:nvCxnSpPr>
          <p:spPr bwMode="auto">
            <a:xfrm flipV="1">
              <a:off x="5846762" y="2667000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484187"/>
          </a:xfrm>
        </p:spPr>
        <p:txBody>
          <a:bodyPr/>
          <a:lstStyle/>
          <a:p>
            <a:pPr eaLnBrk="1" hangingPunct="1"/>
            <a:r>
              <a:rPr lang="el-GR" sz="3000" smtClean="0">
                <a:latin typeface="Times New Roman" pitchFamily="18" charset="0"/>
                <a:cs typeface="Times New Roman" pitchFamily="18" charset="0"/>
              </a:rPr>
              <a:t>Εισαγωγή στη ρίζα</a:t>
            </a:r>
            <a:endParaRPr lang="en-US" sz="30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7112000"/>
            <a:ext cx="91440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TexPoint fonts used in EMF. </a:t>
            </a:r>
          </a:p>
          <a:p>
            <a:pPr algn="ctr"/>
            <a:r>
              <a:rPr lang="en-US"/>
              <a:t>Read the TexPoint manual before you delete this box.: </a:t>
            </a:r>
            <a:r>
              <a:rPr lang="en-US">
                <a:latin typeface="cmmi10" pitchFamily="34" charset="0"/>
              </a:rPr>
              <a:t>A</a:t>
            </a:r>
            <a:r>
              <a:rPr lang="en-US">
                <a:latin typeface="cmr10" pitchFamily="34" charset="0"/>
              </a:rPr>
              <a:t>A</a:t>
            </a:r>
            <a:r>
              <a:rPr lang="en-US">
                <a:latin typeface="cmsy10orig" pitchFamily="34" charset="0"/>
              </a:rPr>
              <a:t>A</a:t>
            </a:r>
            <a:r>
              <a:rPr lang="en-US">
                <a:latin typeface="cmmi7" pitchFamily="34" charset="0"/>
              </a:rPr>
              <a:t>A</a:t>
            </a:r>
            <a:r>
              <a:rPr lang="en-US">
                <a:latin typeface="cmex10" pitchFamily="34" charset="0"/>
              </a:rPr>
              <a:t>A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1295400" cy="457200"/>
          </a:xfrm>
          <a:noFill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l-GR" sz="1800" smtClean="0"/>
              <a:t>Εισαγωγή</a:t>
            </a:r>
            <a:endParaRPr lang="en-US" sz="1800" smtClean="0"/>
          </a:p>
        </p:txBody>
      </p:sp>
      <p:grpSp>
        <p:nvGrpSpPr>
          <p:cNvPr id="2" name="47 - Ομάδα"/>
          <p:cNvGrpSpPr/>
          <p:nvPr/>
        </p:nvGrpSpPr>
        <p:grpSpPr>
          <a:xfrm>
            <a:off x="60960" y="1981200"/>
            <a:ext cx="4511040" cy="2560320"/>
            <a:chOff x="1752600" y="1676400"/>
            <a:chExt cx="5638800" cy="3200400"/>
          </a:xfrm>
        </p:grpSpPr>
        <p:sp>
          <p:nvSpPr>
            <p:cNvPr id="38917" name="Oval 5"/>
            <p:cNvSpPr>
              <a:spLocks noChangeArrowheads="1"/>
            </p:cNvSpPr>
            <p:nvPr/>
          </p:nvSpPr>
          <p:spPr bwMode="auto">
            <a:xfrm>
              <a:off x="4114800" y="16764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10</a:t>
              </a:r>
            </a:p>
          </p:txBody>
        </p:sp>
        <p:cxnSp>
          <p:nvCxnSpPr>
            <p:cNvPr id="38918" name="AutoShape 6"/>
            <p:cNvCxnSpPr>
              <a:cxnSpLocks noChangeShapeType="1"/>
              <a:stCxn id="38920" idx="7"/>
              <a:endCxn id="38917" idx="3"/>
            </p:cNvCxnSpPr>
            <p:nvPr/>
          </p:nvCxnSpPr>
          <p:spPr bwMode="auto">
            <a:xfrm flipV="1">
              <a:off x="3525838" y="2001838"/>
              <a:ext cx="644525" cy="1873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8919" name="AutoShape 7"/>
            <p:cNvCxnSpPr>
              <a:cxnSpLocks noChangeShapeType="1"/>
              <a:stCxn id="38937" idx="1"/>
              <a:endCxn id="38917" idx="5"/>
            </p:cNvCxnSpPr>
            <p:nvPr/>
          </p:nvCxnSpPr>
          <p:spPr bwMode="auto">
            <a:xfrm flipH="1" flipV="1">
              <a:off x="4440238" y="2001838"/>
              <a:ext cx="1711325" cy="1873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20" name="Oval 8"/>
            <p:cNvSpPr>
              <a:spLocks noChangeArrowheads="1"/>
            </p:cNvSpPr>
            <p:nvPr/>
          </p:nvSpPr>
          <p:spPr bwMode="auto">
            <a:xfrm>
              <a:off x="3200400" y="21336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8</a:t>
              </a:r>
            </a:p>
          </p:txBody>
        </p:sp>
        <p:cxnSp>
          <p:nvCxnSpPr>
            <p:cNvPr id="38921" name="AutoShape 9"/>
            <p:cNvCxnSpPr>
              <a:cxnSpLocks noChangeShapeType="1"/>
              <a:stCxn id="38924" idx="7"/>
              <a:endCxn id="38920" idx="3"/>
            </p:cNvCxnSpPr>
            <p:nvPr/>
          </p:nvCxnSpPr>
          <p:spPr bwMode="auto">
            <a:xfrm flipV="1">
              <a:off x="2687638" y="2459038"/>
              <a:ext cx="568325" cy="3397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22" name="AutoShape 10"/>
            <p:cNvSpPr>
              <a:spLocks noChangeArrowheads="1"/>
            </p:cNvSpPr>
            <p:nvPr/>
          </p:nvSpPr>
          <p:spPr bwMode="auto">
            <a:xfrm>
              <a:off x="3429000" y="26670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23" name="AutoShape 11"/>
            <p:cNvCxnSpPr>
              <a:cxnSpLocks noChangeShapeType="1"/>
              <a:stCxn id="38922" idx="0"/>
              <a:endCxn id="38920" idx="5"/>
            </p:cNvCxnSpPr>
            <p:nvPr/>
          </p:nvCxnSpPr>
          <p:spPr bwMode="auto">
            <a:xfrm flipH="1" flipV="1">
              <a:off x="3525838" y="2459038"/>
              <a:ext cx="55562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24" name="Oval 12"/>
            <p:cNvSpPr>
              <a:spLocks noChangeArrowheads="1"/>
            </p:cNvSpPr>
            <p:nvPr/>
          </p:nvSpPr>
          <p:spPr bwMode="auto">
            <a:xfrm>
              <a:off x="2362200" y="27432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6</a:t>
              </a:r>
            </a:p>
          </p:txBody>
        </p:sp>
        <p:cxnSp>
          <p:nvCxnSpPr>
            <p:cNvPr id="38925" name="AutoShape 13"/>
            <p:cNvCxnSpPr>
              <a:cxnSpLocks noChangeShapeType="1"/>
              <a:stCxn id="38927" idx="0"/>
              <a:endCxn id="38924" idx="3"/>
            </p:cNvCxnSpPr>
            <p:nvPr/>
          </p:nvCxnSpPr>
          <p:spPr bwMode="auto">
            <a:xfrm flipV="1">
              <a:off x="2095500" y="3068638"/>
              <a:ext cx="322263" cy="3603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8926" name="AutoShape 14"/>
            <p:cNvCxnSpPr>
              <a:cxnSpLocks noChangeShapeType="1"/>
              <a:stCxn id="38932" idx="0"/>
              <a:endCxn id="38924" idx="5"/>
            </p:cNvCxnSpPr>
            <p:nvPr/>
          </p:nvCxnSpPr>
          <p:spPr bwMode="auto">
            <a:xfrm flipH="1" flipV="1">
              <a:off x="2687638" y="3068638"/>
              <a:ext cx="246062" cy="3603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27" name="Oval 15"/>
            <p:cNvSpPr>
              <a:spLocks noChangeArrowheads="1"/>
            </p:cNvSpPr>
            <p:nvPr/>
          </p:nvSpPr>
          <p:spPr bwMode="auto">
            <a:xfrm>
              <a:off x="1905000" y="34290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4</a:t>
              </a:r>
            </a:p>
          </p:txBody>
        </p:sp>
        <p:sp>
          <p:nvSpPr>
            <p:cNvPr id="38928" name="AutoShape 16"/>
            <p:cNvSpPr>
              <a:spLocks noChangeArrowheads="1"/>
            </p:cNvSpPr>
            <p:nvPr/>
          </p:nvSpPr>
          <p:spPr bwMode="auto">
            <a:xfrm>
              <a:off x="1752600" y="3962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29" name="AutoShape 17"/>
            <p:cNvCxnSpPr>
              <a:cxnSpLocks noChangeShapeType="1"/>
              <a:stCxn id="38928" idx="0"/>
              <a:endCxn id="38927" idx="3"/>
            </p:cNvCxnSpPr>
            <p:nvPr/>
          </p:nvCxnSpPr>
          <p:spPr bwMode="auto">
            <a:xfrm flipV="1">
              <a:off x="1905000" y="37544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30" name="AutoShape 18"/>
            <p:cNvSpPr>
              <a:spLocks noChangeArrowheads="1"/>
            </p:cNvSpPr>
            <p:nvPr/>
          </p:nvSpPr>
          <p:spPr bwMode="auto">
            <a:xfrm>
              <a:off x="2133600" y="3962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31" name="AutoShape 19"/>
            <p:cNvCxnSpPr>
              <a:cxnSpLocks noChangeShapeType="1"/>
              <a:stCxn id="38930" idx="0"/>
              <a:endCxn id="38927" idx="5"/>
            </p:cNvCxnSpPr>
            <p:nvPr/>
          </p:nvCxnSpPr>
          <p:spPr bwMode="auto">
            <a:xfrm flipH="1" flipV="1">
              <a:off x="2230438" y="3754438"/>
              <a:ext cx="55562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32" name="Oval 20"/>
            <p:cNvSpPr>
              <a:spLocks noChangeArrowheads="1"/>
            </p:cNvSpPr>
            <p:nvPr/>
          </p:nvSpPr>
          <p:spPr bwMode="auto">
            <a:xfrm>
              <a:off x="2743200" y="34290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7</a:t>
              </a:r>
            </a:p>
          </p:txBody>
        </p:sp>
        <p:sp>
          <p:nvSpPr>
            <p:cNvPr id="38933" name="AutoShape 21"/>
            <p:cNvSpPr>
              <a:spLocks noChangeArrowheads="1"/>
            </p:cNvSpPr>
            <p:nvPr/>
          </p:nvSpPr>
          <p:spPr bwMode="auto">
            <a:xfrm>
              <a:off x="2590800" y="3962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34" name="AutoShape 22"/>
            <p:cNvCxnSpPr>
              <a:cxnSpLocks noChangeShapeType="1"/>
              <a:stCxn id="38933" idx="0"/>
              <a:endCxn id="38932" idx="3"/>
            </p:cNvCxnSpPr>
            <p:nvPr/>
          </p:nvCxnSpPr>
          <p:spPr bwMode="auto">
            <a:xfrm flipV="1">
              <a:off x="2743200" y="37544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35" name="AutoShape 23"/>
            <p:cNvSpPr>
              <a:spLocks noChangeArrowheads="1"/>
            </p:cNvSpPr>
            <p:nvPr/>
          </p:nvSpPr>
          <p:spPr bwMode="auto">
            <a:xfrm>
              <a:off x="2971800" y="3962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36" name="AutoShape 24"/>
            <p:cNvCxnSpPr>
              <a:cxnSpLocks noChangeShapeType="1"/>
              <a:stCxn id="38935" idx="0"/>
              <a:endCxn id="38932" idx="5"/>
            </p:cNvCxnSpPr>
            <p:nvPr/>
          </p:nvCxnSpPr>
          <p:spPr bwMode="auto">
            <a:xfrm flipH="1" flipV="1">
              <a:off x="3068638" y="3754438"/>
              <a:ext cx="55562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37" name="Oval 25"/>
            <p:cNvSpPr>
              <a:spLocks noChangeArrowheads="1"/>
            </p:cNvSpPr>
            <p:nvPr/>
          </p:nvSpPr>
          <p:spPr bwMode="auto">
            <a:xfrm>
              <a:off x="6096000" y="21336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17</a:t>
              </a:r>
            </a:p>
          </p:txBody>
        </p:sp>
        <p:cxnSp>
          <p:nvCxnSpPr>
            <p:cNvPr id="38938" name="AutoShape 26"/>
            <p:cNvCxnSpPr>
              <a:cxnSpLocks noChangeShapeType="1"/>
              <a:stCxn id="38939" idx="7"/>
              <a:endCxn id="38937" idx="3"/>
            </p:cNvCxnSpPr>
            <p:nvPr/>
          </p:nvCxnSpPr>
          <p:spPr bwMode="auto">
            <a:xfrm flipV="1">
              <a:off x="4897438" y="2459038"/>
              <a:ext cx="1254125" cy="4159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39" name="Oval 27"/>
            <p:cNvSpPr>
              <a:spLocks noChangeArrowheads="1"/>
            </p:cNvSpPr>
            <p:nvPr/>
          </p:nvSpPr>
          <p:spPr bwMode="auto">
            <a:xfrm>
              <a:off x="4572000" y="28194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12</a:t>
              </a:r>
            </a:p>
          </p:txBody>
        </p:sp>
        <p:sp>
          <p:nvSpPr>
            <p:cNvPr id="38940" name="AutoShape 28"/>
            <p:cNvSpPr>
              <a:spLocks noChangeArrowheads="1"/>
            </p:cNvSpPr>
            <p:nvPr/>
          </p:nvSpPr>
          <p:spPr bwMode="auto">
            <a:xfrm>
              <a:off x="4419600" y="33528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41" name="AutoShape 29"/>
            <p:cNvCxnSpPr>
              <a:cxnSpLocks noChangeShapeType="1"/>
              <a:stCxn id="38940" idx="0"/>
              <a:endCxn id="38939" idx="3"/>
            </p:cNvCxnSpPr>
            <p:nvPr/>
          </p:nvCxnSpPr>
          <p:spPr bwMode="auto">
            <a:xfrm flipV="1">
              <a:off x="4572000" y="31448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8942" name="AutoShape 30"/>
            <p:cNvCxnSpPr>
              <a:cxnSpLocks noChangeShapeType="1"/>
              <a:stCxn id="38943" idx="1"/>
              <a:endCxn id="38939" idx="5"/>
            </p:cNvCxnSpPr>
            <p:nvPr/>
          </p:nvCxnSpPr>
          <p:spPr bwMode="auto">
            <a:xfrm flipH="1" flipV="1">
              <a:off x="4897438" y="3144838"/>
              <a:ext cx="263525" cy="3397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43" name="Oval 31"/>
            <p:cNvSpPr>
              <a:spLocks noChangeArrowheads="1"/>
            </p:cNvSpPr>
            <p:nvPr/>
          </p:nvSpPr>
          <p:spPr bwMode="auto">
            <a:xfrm>
              <a:off x="5105400" y="34290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13</a:t>
              </a:r>
            </a:p>
          </p:txBody>
        </p:sp>
        <p:sp>
          <p:nvSpPr>
            <p:cNvPr id="38944" name="AutoShape 32"/>
            <p:cNvSpPr>
              <a:spLocks noChangeArrowheads="1"/>
            </p:cNvSpPr>
            <p:nvPr/>
          </p:nvSpPr>
          <p:spPr bwMode="auto">
            <a:xfrm>
              <a:off x="4953000" y="3962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45" name="AutoShape 33"/>
            <p:cNvCxnSpPr>
              <a:cxnSpLocks noChangeShapeType="1"/>
              <a:stCxn id="38944" idx="0"/>
              <a:endCxn id="38943" idx="3"/>
            </p:cNvCxnSpPr>
            <p:nvPr/>
          </p:nvCxnSpPr>
          <p:spPr bwMode="auto">
            <a:xfrm flipV="1">
              <a:off x="5105400" y="37544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8946" name="AutoShape 34"/>
            <p:cNvCxnSpPr>
              <a:cxnSpLocks noChangeShapeType="1"/>
              <a:stCxn id="38947" idx="1"/>
              <a:endCxn id="38943" idx="5"/>
            </p:cNvCxnSpPr>
            <p:nvPr/>
          </p:nvCxnSpPr>
          <p:spPr bwMode="auto">
            <a:xfrm flipH="1" flipV="1">
              <a:off x="5430838" y="3754438"/>
              <a:ext cx="339725" cy="4921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47" name="Oval 35"/>
            <p:cNvSpPr>
              <a:spLocks noChangeArrowheads="1"/>
            </p:cNvSpPr>
            <p:nvPr/>
          </p:nvSpPr>
          <p:spPr bwMode="auto">
            <a:xfrm>
              <a:off x="5715000" y="41910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 dirty="0"/>
                <a:t>15</a:t>
              </a:r>
            </a:p>
          </p:txBody>
        </p:sp>
        <p:sp>
          <p:nvSpPr>
            <p:cNvPr id="38948" name="AutoShape 36"/>
            <p:cNvSpPr>
              <a:spLocks noChangeArrowheads="1"/>
            </p:cNvSpPr>
            <p:nvPr/>
          </p:nvSpPr>
          <p:spPr bwMode="auto">
            <a:xfrm>
              <a:off x="5943600" y="4724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49" name="AutoShape 37"/>
            <p:cNvCxnSpPr>
              <a:cxnSpLocks noChangeShapeType="1"/>
              <a:stCxn id="38948" idx="0"/>
              <a:endCxn id="38947" idx="5"/>
            </p:cNvCxnSpPr>
            <p:nvPr/>
          </p:nvCxnSpPr>
          <p:spPr bwMode="auto">
            <a:xfrm flipH="1" flipV="1">
              <a:off x="6040438" y="4516438"/>
              <a:ext cx="55562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50" name="AutoShape 38"/>
            <p:cNvSpPr>
              <a:spLocks noChangeArrowheads="1"/>
            </p:cNvSpPr>
            <p:nvPr/>
          </p:nvSpPr>
          <p:spPr bwMode="auto">
            <a:xfrm>
              <a:off x="5562600" y="4724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51" name="AutoShape 39"/>
            <p:cNvCxnSpPr>
              <a:cxnSpLocks noChangeShapeType="1"/>
              <a:stCxn id="38950" idx="0"/>
            </p:cNvCxnSpPr>
            <p:nvPr/>
          </p:nvCxnSpPr>
          <p:spPr bwMode="auto">
            <a:xfrm flipV="1">
              <a:off x="5715000" y="45164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8952" name="AutoShape 40"/>
            <p:cNvCxnSpPr>
              <a:cxnSpLocks noChangeShapeType="1"/>
              <a:stCxn id="38953" idx="1"/>
            </p:cNvCxnSpPr>
            <p:nvPr/>
          </p:nvCxnSpPr>
          <p:spPr bwMode="auto">
            <a:xfrm flipH="1" flipV="1">
              <a:off x="6421438" y="2459038"/>
              <a:ext cx="492125" cy="4159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53" name="Oval 41"/>
            <p:cNvSpPr>
              <a:spLocks noChangeArrowheads="1"/>
            </p:cNvSpPr>
            <p:nvPr/>
          </p:nvSpPr>
          <p:spPr bwMode="auto">
            <a:xfrm>
              <a:off x="6858000" y="28194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21</a:t>
              </a:r>
            </a:p>
          </p:txBody>
        </p:sp>
        <p:sp>
          <p:nvSpPr>
            <p:cNvPr id="38954" name="AutoShape 42"/>
            <p:cNvSpPr>
              <a:spLocks noChangeArrowheads="1"/>
            </p:cNvSpPr>
            <p:nvPr/>
          </p:nvSpPr>
          <p:spPr bwMode="auto">
            <a:xfrm>
              <a:off x="6705600" y="33528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55" name="AutoShape 43"/>
            <p:cNvCxnSpPr>
              <a:cxnSpLocks noChangeShapeType="1"/>
              <a:stCxn id="38954" idx="0"/>
              <a:endCxn id="38953" idx="3"/>
            </p:cNvCxnSpPr>
            <p:nvPr/>
          </p:nvCxnSpPr>
          <p:spPr bwMode="auto">
            <a:xfrm flipV="1">
              <a:off x="6858000" y="31448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56" name="AutoShape 44"/>
            <p:cNvSpPr>
              <a:spLocks noChangeArrowheads="1"/>
            </p:cNvSpPr>
            <p:nvPr/>
          </p:nvSpPr>
          <p:spPr bwMode="auto">
            <a:xfrm>
              <a:off x="7086600" y="33528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57" name="AutoShape 45"/>
            <p:cNvCxnSpPr>
              <a:cxnSpLocks noChangeShapeType="1"/>
              <a:stCxn id="38956" idx="0"/>
              <a:endCxn id="38953" idx="5"/>
            </p:cNvCxnSpPr>
            <p:nvPr/>
          </p:nvCxnSpPr>
          <p:spPr bwMode="auto">
            <a:xfrm flipH="1" flipV="1">
              <a:off x="7183438" y="3144838"/>
              <a:ext cx="55562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38958" name="Text Box 46"/>
          <p:cNvSpPr txBox="1">
            <a:spLocks noChangeArrowheads="1"/>
          </p:cNvSpPr>
          <p:nvPr/>
        </p:nvSpPr>
        <p:spPr bwMode="auto">
          <a:xfrm>
            <a:off x="1889125" y="1143000"/>
            <a:ext cx="438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/>
              <a:t>14</a:t>
            </a:r>
            <a:endParaRPr lang="en-US"/>
          </a:p>
        </p:txBody>
      </p:sp>
      <p:sp useBgFill="1">
        <p:nvSpPr>
          <p:cNvPr id="47" name="46 - Ορθογώνιο"/>
          <p:cNvSpPr/>
          <p:nvPr/>
        </p:nvSpPr>
        <p:spPr bwMode="auto">
          <a:xfrm>
            <a:off x="0" y="6096000"/>
            <a:ext cx="9144000" cy="228600"/>
          </a:xfrm>
          <a:prstGeom prst="rect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5" name="94 - Δεξιό βέλος"/>
          <p:cNvSpPr/>
          <p:nvPr/>
        </p:nvSpPr>
        <p:spPr bwMode="auto">
          <a:xfrm rot="1241413">
            <a:off x="4651782" y="4078643"/>
            <a:ext cx="402689" cy="175898"/>
          </a:xfrm>
          <a:prstGeom prst="rightArrow">
            <a:avLst/>
          </a:prstGeom>
          <a:solidFill>
            <a:srgbClr val="002060">
              <a:alpha val="15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6" name="95 - TextBox"/>
          <p:cNvSpPr txBox="1"/>
          <p:nvPr/>
        </p:nvSpPr>
        <p:spPr>
          <a:xfrm>
            <a:off x="4724400" y="3733800"/>
            <a:ext cx="12625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 smtClean="0"/>
              <a:t>διαφορετικά</a:t>
            </a:r>
            <a:endParaRPr lang="el-GR" sz="1600" dirty="0"/>
          </a:p>
        </p:txBody>
      </p:sp>
      <p:grpSp>
        <p:nvGrpSpPr>
          <p:cNvPr id="3" name="47 - Ομάδα"/>
          <p:cNvGrpSpPr/>
          <p:nvPr/>
        </p:nvGrpSpPr>
        <p:grpSpPr>
          <a:xfrm>
            <a:off x="4556760" y="4114800"/>
            <a:ext cx="4511040" cy="2560320"/>
            <a:chOff x="1752600" y="1676400"/>
            <a:chExt cx="5638800" cy="3200400"/>
          </a:xfrm>
        </p:grpSpPr>
        <p:sp>
          <p:nvSpPr>
            <p:cNvPr id="98" name="Oval 5"/>
            <p:cNvSpPr>
              <a:spLocks noChangeArrowheads="1"/>
            </p:cNvSpPr>
            <p:nvPr/>
          </p:nvSpPr>
          <p:spPr bwMode="auto">
            <a:xfrm>
              <a:off x="4114800" y="16764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10</a:t>
              </a:r>
            </a:p>
          </p:txBody>
        </p:sp>
        <p:cxnSp>
          <p:nvCxnSpPr>
            <p:cNvPr id="99" name="AutoShape 6"/>
            <p:cNvCxnSpPr>
              <a:cxnSpLocks noChangeShapeType="1"/>
              <a:stCxn id="101" idx="7"/>
              <a:endCxn id="98" idx="3"/>
            </p:cNvCxnSpPr>
            <p:nvPr/>
          </p:nvCxnSpPr>
          <p:spPr bwMode="auto">
            <a:xfrm flipV="1">
              <a:off x="3525838" y="2001838"/>
              <a:ext cx="644525" cy="1873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00" name="AutoShape 7"/>
            <p:cNvCxnSpPr>
              <a:cxnSpLocks noChangeShapeType="1"/>
              <a:stCxn id="118" idx="1"/>
              <a:endCxn id="98" idx="5"/>
            </p:cNvCxnSpPr>
            <p:nvPr/>
          </p:nvCxnSpPr>
          <p:spPr bwMode="auto">
            <a:xfrm flipH="1" flipV="1">
              <a:off x="4440238" y="2001838"/>
              <a:ext cx="1711325" cy="1873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01" name="Oval 8"/>
            <p:cNvSpPr>
              <a:spLocks noChangeArrowheads="1"/>
            </p:cNvSpPr>
            <p:nvPr/>
          </p:nvSpPr>
          <p:spPr bwMode="auto">
            <a:xfrm>
              <a:off x="3200400" y="21336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8</a:t>
              </a:r>
            </a:p>
          </p:txBody>
        </p:sp>
        <p:cxnSp>
          <p:nvCxnSpPr>
            <p:cNvPr id="102" name="AutoShape 9"/>
            <p:cNvCxnSpPr>
              <a:cxnSpLocks noChangeShapeType="1"/>
              <a:stCxn id="105" idx="7"/>
              <a:endCxn id="101" idx="3"/>
            </p:cNvCxnSpPr>
            <p:nvPr/>
          </p:nvCxnSpPr>
          <p:spPr bwMode="auto">
            <a:xfrm flipV="1">
              <a:off x="2687638" y="2459038"/>
              <a:ext cx="568325" cy="3397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03" name="AutoShape 10"/>
            <p:cNvSpPr>
              <a:spLocks noChangeArrowheads="1"/>
            </p:cNvSpPr>
            <p:nvPr/>
          </p:nvSpPr>
          <p:spPr bwMode="auto">
            <a:xfrm>
              <a:off x="3429000" y="26670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104" name="AutoShape 11"/>
            <p:cNvCxnSpPr>
              <a:cxnSpLocks noChangeShapeType="1"/>
              <a:stCxn id="103" idx="0"/>
              <a:endCxn id="101" idx="5"/>
            </p:cNvCxnSpPr>
            <p:nvPr/>
          </p:nvCxnSpPr>
          <p:spPr bwMode="auto">
            <a:xfrm flipH="1" flipV="1">
              <a:off x="3525838" y="2459038"/>
              <a:ext cx="55562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05" name="Oval 12"/>
            <p:cNvSpPr>
              <a:spLocks noChangeArrowheads="1"/>
            </p:cNvSpPr>
            <p:nvPr/>
          </p:nvSpPr>
          <p:spPr bwMode="auto">
            <a:xfrm>
              <a:off x="2362200" y="27432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6</a:t>
              </a:r>
            </a:p>
          </p:txBody>
        </p:sp>
        <p:cxnSp>
          <p:nvCxnSpPr>
            <p:cNvPr id="106" name="AutoShape 13"/>
            <p:cNvCxnSpPr>
              <a:cxnSpLocks noChangeShapeType="1"/>
              <a:stCxn id="108" idx="0"/>
              <a:endCxn id="105" idx="3"/>
            </p:cNvCxnSpPr>
            <p:nvPr/>
          </p:nvCxnSpPr>
          <p:spPr bwMode="auto">
            <a:xfrm flipV="1">
              <a:off x="2095500" y="3068638"/>
              <a:ext cx="322263" cy="3603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07" name="AutoShape 14"/>
            <p:cNvCxnSpPr>
              <a:cxnSpLocks noChangeShapeType="1"/>
              <a:stCxn id="113" idx="0"/>
              <a:endCxn id="105" idx="5"/>
            </p:cNvCxnSpPr>
            <p:nvPr/>
          </p:nvCxnSpPr>
          <p:spPr bwMode="auto">
            <a:xfrm flipH="1" flipV="1">
              <a:off x="2687638" y="3068638"/>
              <a:ext cx="246062" cy="3603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08" name="Oval 15"/>
            <p:cNvSpPr>
              <a:spLocks noChangeArrowheads="1"/>
            </p:cNvSpPr>
            <p:nvPr/>
          </p:nvSpPr>
          <p:spPr bwMode="auto">
            <a:xfrm>
              <a:off x="1905000" y="34290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4</a:t>
              </a:r>
            </a:p>
          </p:txBody>
        </p:sp>
        <p:sp>
          <p:nvSpPr>
            <p:cNvPr id="109" name="AutoShape 16"/>
            <p:cNvSpPr>
              <a:spLocks noChangeArrowheads="1"/>
            </p:cNvSpPr>
            <p:nvPr/>
          </p:nvSpPr>
          <p:spPr bwMode="auto">
            <a:xfrm>
              <a:off x="1752600" y="3962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110" name="AutoShape 17"/>
            <p:cNvCxnSpPr>
              <a:cxnSpLocks noChangeShapeType="1"/>
              <a:stCxn id="109" idx="0"/>
              <a:endCxn id="108" idx="3"/>
            </p:cNvCxnSpPr>
            <p:nvPr/>
          </p:nvCxnSpPr>
          <p:spPr bwMode="auto">
            <a:xfrm flipV="1">
              <a:off x="1905000" y="37544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11" name="AutoShape 18"/>
            <p:cNvSpPr>
              <a:spLocks noChangeArrowheads="1"/>
            </p:cNvSpPr>
            <p:nvPr/>
          </p:nvSpPr>
          <p:spPr bwMode="auto">
            <a:xfrm>
              <a:off x="2133600" y="3962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112" name="AutoShape 19"/>
            <p:cNvCxnSpPr>
              <a:cxnSpLocks noChangeShapeType="1"/>
              <a:stCxn id="111" idx="0"/>
              <a:endCxn id="108" idx="5"/>
            </p:cNvCxnSpPr>
            <p:nvPr/>
          </p:nvCxnSpPr>
          <p:spPr bwMode="auto">
            <a:xfrm flipH="1" flipV="1">
              <a:off x="2230438" y="3754438"/>
              <a:ext cx="55562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13" name="Oval 20"/>
            <p:cNvSpPr>
              <a:spLocks noChangeArrowheads="1"/>
            </p:cNvSpPr>
            <p:nvPr/>
          </p:nvSpPr>
          <p:spPr bwMode="auto">
            <a:xfrm>
              <a:off x="2743200" y="34290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7</a:t>
              </a:r>
            </a:p>
          </p:txBody>
        </p:sp>
        <p:sp>
          <p:nvSpPr>
            <p:cNvPr id="114" name="AutoShape 21"/>
            <p:cNvSpPr>
              <a:spLocks noChangeArrowheads="1"/>
            </p:cNvSpPr>
            <p:nvPr/>
          </p:nvSpPr>
          <p:spPr bwMode="auto">
            <a:xfrm>
              <a:off x="2590800" y="3962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115" name="AutoShape 22"/>
            <p:cNvCxnSpPr>
              <a:cxnSpLocks noChangeShapeType="1"/>
              <a:stCxn id="114" idx="0"/>
              <a:endCxn id="113" idx="3"/>
            </p:cNvCxnSpPr>
            <p:nvPr/>
          </p:nvCxnSpPr>
          <p:spPr bwMode="auto">
            <a:xfrm flipV="1">
              <a:off x="2743200" y="37544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16" name="AutoShape 23"/>
            <p:cNvSpPr>
              <a:spLocks noChangeArrowheads="1"/>
            </p:cNvSpPr>
            <p:nvPr/>
          </p:nvSpPr>
          <p:spPr bwMode="auto">
            <a:xfrm>
              <a:off x="2971800" y="3962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117" name="AutoShape 24"/>
            <p:cNvCxnSpPr>
              <a:cxnSpLocks noChangeShapeType="1"/>
              <a:stCxn id="116" idx="0"/>
              <a:endCxn id="113" idx="5"/>
            </p:cNvCxnSpPr>
            <p:nvPr/>
          </p:nvCxnSpPr>
          <p:spPr bwMode="auto">
            <a:xfrm flipH="1" flipV="1">
              <a:off x="3068638" y="3754438"/>
              <a:ext cx="55562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18" name="Oval 25"/>
            <p:cNvSpPr>
              <a:spLocks noChangeArrowheads="1"/>
            </p:cNvSpPr>
            <p:nvPr/>
          </p:nvSpPr>
          <p:spPr bwMode="auto">
            <a:xfrm>
              <a:off x="6096000" y="21336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17</a:t>
              </a:r>
            </a:p>
          </p:txBody>
        </p:sp>
        <p:cxnSp>
          <p:nvCxnSpPr>
            <p:cNvPr id="119" name="AutoShape 26"/>
            <p:cNvCxnSpPr>
              <a:cxnSpLocks noChangeShapeType="1"/>
              <a:stCxn id="120" idx="7"/>
              <a:endCxn id="118" idx="3"/>
            </p:cNvCxnSpPr>
            <p:nvPr/>
          </p:nvCxnSpPr>
          <p:spPr bwMode="auto">
            <a:xfrm flipV="1">
              <a:off x="4897438" y="2459038"/>
              <a:ext cx="1254125" cy="4159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20" name="Oval 27"/>
            <p:cNvSpPr>
              <a:spLocks noChangeArrowheads="1"/>
            </p:cNvSpPr>
            <p:nvPr/>
          </p:nvSpPr>
          <p:spPr bwMode="auto">
            <a:xfrm>
              <a:off x="4572000" y="28194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12</a:t>
              </a:r>
            </a:p>
          </p:txBody>
        </p:sp>
        <p:sp>
          <p:nvSpPr>
            <p:cNvPr id="121" name="AutoShape 28"/>
            <p:cNvSpPr>
              <a:spLocks noChangeArrowheads="1"/>
            </p:cNvSpPr>
            <p:nvPr/>
          </p:nvSpPr>
          <p:spPr bwMode="auto">
            <a:xfrm>
              <a:off x="4419600" y="33528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122" name="AutoShape 29"/>
            <p:cNvCxnSpPr>
              <a:cxnSpLocks noChangeShapeType="1"/>
              <a:stCxn id="121" idx="0"/>
              <a:endCxn id="120" idx="3"/>
            </p:cNvCxnSpPr>
            <p:nvPr/>
          </p:nvCxnSpPr>
          <p:spPr bwMode="auto">
            <a:xfrm flipV="1">
              <a:off x="4572000" y="31448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23" name="AutoShape 30"/>
            <p:cNvCxnSpPr>
              <a:cxnSpLocks noChangeShapeType="1"/>
              <a:stCxn id="124" idx="1"/>
              <a:endCxn id="120" idx="5"/>
            </p:cNvCxnSpPr>
            <p:nvPr/>
          </p:nvCxnSpPr>
          <p:spPr bwMode="auto">
            <a:xfrm flipH="1" flipV="1">
              <a:off x="4897438" y="3144838"/>
              <a:ext cx="263525" cy="3397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24" name="Oval 31"/>
            <p:cNvSpPr>
              <a:spLocks noChangeArrowheads="1"/>
            </p:cNvSpPr>
            <p:nvPr/>
          </p:nvSpPr>
          <p:spPr bwMode="auto">
            <a:xfrm>
              <a:off x="5105400" y="34290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13</a:t>
              </a:r>
            </a:p>
          </p:txBody>
        </p:sp>
        <p:sp>
          <p:nvSpPr>
            <p:cNvPr id="125" name="AutoShape 32"/>
            <p:cNvSpPr>
              <a:spLocks noChangeArrowheads="1"/>
            </p:cNvSpPr>
            <p:nvPr/>
          </p:nvSpPr>
          <p:spPr bwMode="auto">
            <a:xfrm>
              <a:off x="4953000" y="3962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126" name="AutoShape 33"/>
            <p:cNvCxnSpPr>
              <a:cxnSpLocks noChangeShapeType="1"/>
              <a:stCxn id="125" idx="0"/>
              <a:endCxn id="124" idx="3"/>
            </p:cNvCxnSpPr>
            <p:nvPr/>
          </p:nvCxnSpPr>
          <p:spPr bwMode="auto">
            <a:xfrm flipV="1">
              <a:off x="5105400" y="37544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27" name="AutoShape 34"/>
            <p:cNvCxnSpPr>
              <a:cxnSpLocks noChangeShapeType="1"/>
              <a:stCxn id="128" idx="1"/>
              <a:endCxn id="124" idx="5"/>
            </p:cNvCxnSpPr>
            <p:nvPr/>
          </p:nvCxnSpPr>
          <p:spPr bwMode="auto">
            <a:xfrm flipH="1" flipV="1">
              <a:off x="5430838" y="3754438"/>
              <a:ext cx="339725" cy="4921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28" name="Oval 35"/>
            <p:cNvSpPr>
              <a:spLocks noChangeArrowheads="1"/>
            </p:cNvSpPr>
            <p:nvPr/>
          </p:nvSpPr>
          <p:spPr bwMode="auto">
            <a:xfrm>
              <a:off x="5715000" y="41910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 dirty="0"/>
                <a:t>15</a:t>
              </a:r>
            </a:p>
          </p:txBody>
        </p:sp>
        <p:sp>
          <p:nvSpPr>
            <p:cNvPr id="129" name="AutoShape 36"/>
            <p:cNvSpPr>
              <a:spLocks noChangeArrowheads="1"/>
            </p:cNvSpPr>
            <p:nvPr/>
          </p:nvSpPr>
          <p:spPr bwMode="auto">
            <a:xfrm>
              <a:off x="5943600" y="4724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130" name="AutoShape 37"/>
            <p:cNvCxnSpPr>
              <a:cxnSpLocks noChangeShapeType="1"/>
              <a:stCxn id="129" idx="0"/>
              <a:endCxn id="128" idx="5"/>
            </p:cNvCxnSpPr>
            <p:nvPr/>
          </p:nvCxnSpPr>
          <p:spPr bwMode="auto">
            <a:xfrm flipH="1" flipV="1">
              <a:off x="6040438" y="4516438"/>
              <a:ext cx="55562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31" name="AutoShape 38"/>
            <p:cNvSpPr>
              <a:spLocks noChangeArrowheads="1"/>
            </p:cNvSpPr>
            <p:nvPr/>
          </p:nvSpPr>
          <p:spPr bwMode="auto">
            <a:xfrm>
              <a:off x="5562600" y="4724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132" name="AutoShape 39"/>
            <p:cNvCxnSpPr>
              <a:cxnSpLocks noChangeShapeType="1"/>
              <a:stCxn id="131" idx="0"/>
            </p:cNvCxnSpPr>
            <p:nvPr/>
          </p:nvCxnSpPr>
          <p:spPr bwMode="auto">
            <a:xfrm flipV="1">
              <a:off x="5715000" y="45164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33" name="AutoShape 40"/>
            <p:cNvCxnSpPr>
              <a:cxnSpLocks noChangeShapeType="1"/>
              <a:stCxn id="134" idx="1"/>
            </p:cNvCxnSpPr>
            <p:nvPr/>
          </p:nvCxnSpPr>
          <p:spPr bwMode="auto">
            <a:xfrm flipH="1" flipV="1">
              <a:off x="6421438" y="2459038"/>
              <a:ext cx="492125" cy="4159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34" name="Oval 41"/>
            <p:cNvSpPr>
              <a:spLocks noChangeArrowheads="1"/>
            </p:cNvSpPr>
            <p:nvPr/>
          </p:nvSpPr>
          <p:spPr bwMode="auto">
            <a:xfrm>
              <a:off x="6858000" y="28194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21</a:t>
              </a:r>
            </a:p>
          </p:txBody>
        </p:sp>
        <p:sp>
          <p:nvSpPr>
            <p:cNvPr id="135" name="AutoShape 42"/>
            <p:cNvSpPr>
              <a:spLocks noChangeArrowheads="1"/>
            </p:cNvSpPr>
            <p:nvPr/>
          </p:nvSpPr>
          <p:spPr bwMode="auto">
            <a:xfrm>
              <a:off x="6705600" y="33528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136" name="AutoShape 43"/>
            <p:cNvCxnSpPr>
              <a:cxnSpLocks noChangeShapeType="1"/>
              <a:stCxn id="135" idx="0"/>
              <a:endCxn id="134" idx="3"/>
            </p:cNvCxnSpPr>
            <p:nvPr/>
          </p:nvCxnSpPr>
          <p:spPr bwMode="auto">
            <a:xfrm flipV="1">
              <a:off x="6858000" y="31448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37" name="AutoShape 44"/>
            <p:cNvSpPr>
              <a:spLocks noChangeArrowheads="1"/>
            </p:cNvSpPr>
            <p:nvPr/>
          </p:nvSpPr>
          <p:spPr bwMode="auto">
            <a:xfrm>
              <a:off x="7086600" y="33528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138" name="AutoShape 45"/>
            <p:cNvCxnSpPr>
              <a:cxnSpLocks noChangeShapeType="1"/>
              <a:stCxn id="137" idx="0"/>
              <a:endCxn id="134" idx="5"/>
            </p:cNvCxnSpPr>
            <p:nvPr/>
          </p:nvCxnSpPr>
          <p:spPr bwMode="auto">
            <a:xfrm flipH="1" flipV="1">
              <a:off x="7183438" y="3144838"/>
              <a:ext cx="55562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139" name="138 - Βέλος προς τα κάτω"/>
          <p:cNvSpPr/>
          <p:nvPr/>
        </p:nvSpPr>
        <p:spPr bwMode="auto">
          <a:xfrm>
            <a:off x="2362200" y="2514600"/>
            <a:ext cx="228600" cy="304800"/>
          </a:xfrm>
          <a:prstGeom prst="downArrow">
            <a:avLst/>
          </a:prstGeom>
          <a:solidFill>
            <a:srgbClr val="FFFF99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0" name="139 - Βέλος προς τα κάτω"/>
          <p:cNvSpPr/>
          <p:nvPr/>
        </p:nvSpPr>
        <p:spPr bwMode="auto">
          <a:xfrm>
            <a:off x="7315200" y="5181600"/>
            <a:ext cx="228600" cy="304800"/>
          </a:xfrm>
          <a:prstGeom prst="downArrow">
            <a:avLst/>
          </a:prstGeom>
          <a:solidFill>
            <a:srgbClr val="FFFF99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484187"/>
          </a:xfrm>
        </p:spPr>
        <p:txBody>
          <a:bodyPr/>
          <a:lstStyle/>
          <a:p>
            <a:pPr eaLnBrk="1" hangingPunct="1"/>
            <a:r>
              <a:rPr lang="el-GR" sz="3000" smtClean="0">
                <a:latin typeface="Times New Roman" pitchFamily="18" charset="0"/>
                <a:cs typeface="Times New Roman" pitchFamily="18" charset="0"/>
              </a:rPr>
              <a:t>Εισαγωγή στη ρίζα</a:t>
            </a:r>
            <a:endParaRPr lang="en-US" sz="30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7112000"/>
            <a:ext cx="91440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TexPoint fonts used in EMF. </a:t>
            </a:r>
          </a:p>
          <a:p>
            <a:pPr algn="ctr"/>
            <a:r>
              <a:rPr lang="en-US"/>
              <a:t>Read the TexPoint manual before you delete this box.: </a:t>
            </a:r>
            <a:r>
              <a:rPr lang="en-US">
                <a:latin typeface="cmmi10" pitchFamily="34" charset="0"/>
              </a:rPr>
              <a:t>A</a:t>
            </a:r>
            <a:r>
              <a:rPr lang="en-US">
                <a:latin typeface="cmr10" pitchFamily="34" charset="0"/>
              </a:rPr>
              <a:t>A</a:t>
            </a:r>
            <a:r>
              <a:rPr lang="en-US">
                <a:latin typeface="cmsy10orig" pitchFamily="34" charset="0"/>
              </a:rPr>
              <a:t>A</a:t>
            </a:r>
            <a:r>
              <a:rPr lang="en-US">
                <a:latin typeface="cmmi7" pitchFamily="34" charset="0"/>
              </a:rPr>
              <a:t>A</a:t>
            </a:r>
            <a:r>
              <a:rPr lang="en-US">
                <a:latin typeface="cmex10" pitchFamily="34" charset="0"/>
              </a:rPr>
              <a:t>A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1295400" cy="457200"/>
          </a:xfrm>
          <a:noFill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l-GR" sz="1800" smtClean="0"/>
              <a:t>Εισαγωγή</a:t>
            </a:r>
            <a:endParaRPr lang="en-US" sz="1800" smtClean="0"/>
          </a:p>
        </p:txBody>
      </p:sp>
      <p:grpSp>
        <p:nvGrpSpPr>
          <p:cNvPr id="2" name="47 - Ομάδα"/>
          <p:cNvGrpSpPr/>
          <p:nvPr/>
        </p:nvGrpSpPr>
        <p:grpSpPr>
          <a:xfrm>
            <a:off x="60960" y="1981200"/>
            <a:ext cx="4511040" cy="2560320"/>
            <a:chOff x="1752600" y="1676400"/>
            <a:chExt cx="5638800" cy="3200400"/>
          </a:xfrm>
        </p:grpSpPr>
        <p:sp>
          <p:nvSpPr>
            <p:cNvPr id="38917" name="Oval 5"/>
            <p:cNvSpPr>
              <a:spLocks noChangeArrowheads="1"/>
            </p:cNvSpPr>
            <p:nvPr/>
          </p:nvSpPr>
          <p:spPr bwMode="auto">
            <a:xfrm>
              <a:off x="4114800" y="16764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10</a:t>
              </a:r>
            </a:p>
          </p:txBody>
        </p:sp>
        <p:cxnSp>
          <p:nvCxnSpPr>
            <p:cNvPr id="38918" name="AutoShape 6"/>
            <p:cNvCxnSpPr>
              <a:cxnSpLocks noChangeShapeType="1"/>
              <a:stCxn id="38920" idx="7"/>
              <a:endCxn id="38917" idx="3"/>
            </p:cNvCxnSpPr>
            <p:nvPr/>
          </p:nvCxnSpPr>
          <p:spPr bwMode="auto">
            <a:xfrm flipV="1">
              <a:off x="3525838" y="2001838"/>
              <a:ext cx="644525" cy="1873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8919" name="AutoShape 7"/>
            <p:cNvCxnSpPr>
              <a:cxnSpLocks noChangeShapeType="1"/>
              <a:stCxn id="38937" idx="1"/>
              <a:endCxn id="38917" idx="5"/>
            </p:cNvCxnSpPr>
            <p:nvPr/>
          </p:nvCxnSpPr>
          <p:spPr bwMode="auto">
            <a:xfrm flipH="1" flipV="1">
              <a:off x="4440238" y="2001838"/>
              <a:ext cx="1711325" cy="1873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20" name="Oval 8"/>
            <p:cNvSpPr>
              <a:spLocks noChangeArrowheads="1"/>
            </p:cNvSpPr>
            <p:nvPr/>
          </p:nvSpPr>
          <p:spPr bwMode="auto">
            <a:xfrm>
              <a:off x="3200400" y="21336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8</a:t>
              </a:r>
            </a:p>
          </p:txBody>
        </p:sp>
        <p:cxnSp>
          <p:nvCxnSpPr>
            <p:cNvPr id="38921" name="AutoShape 9"/>
            <p:cNvCxnSpPr>
              <a:cxnSpLocks noChangeShapeType="1"/>
              <a:stCxn id="38924" idx="7"/>
              <a:endCxn id="38920" idx="3"/>
            </p:cNvCxnSpPr>
            <p:nvPr/>
          </p:nvCxnSpPr>
          <p:spPr bwMode="auto">
            <a:xfrm flipV="1">
              <a:off x="2687638" y="2459038"/>
              <a:ext cx="568325" cy="3397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22" name="AutoShape 10"/>
            <p:cNvSpPr>
              <a:spLocks noChangeArrowheads="1"/>
            </p:cNvSpPr>
            <p:nvPr/>
          </p:nvSpPr>
          <p:spPr bwMode="auto">
            <a:xfrm>
              <a:off x="3429000" y="26670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23" name="AutoShape 11"/>
            <p:cNvCxnSpPr>
              <a:cxnSpLocks noChangeShapeType="1"/>
              <a:stCxn id="38922" idx="0"/>
              <a:endCxn id="38920" idx="5"/>
            </p:cNvCxnSpPr>
            <p:nvPr/>
          </p:nvCxnSpPr>
          <p:spPr bwMode="auto">
            <a:xfrm flipH="1" flipV="1">
              <a:off x="3525838" y="2459038"/>
              <a:ext cx="55562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24" name="Oval 12"/>
            <p:cNvSpPr>
              <a:spLocks noChangeArrowheads="1"/>
            </p:cNvSpPr>
            <p:nvPr/>
          </p:nvSpPr>
          <p:spPr bwMode="auto">
            <a:xfrm>
              <a:off x="2362200" y="27432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6</a:t>
              </a:r>
            </a:p>
          </p:txBody>
        </p:sp>
        <p:cxnSp>
          <p:nvCxnSpPr>
            <p:cNvPr id="38925" name="AutoShape 13"/>
            <p:cNvCxnSpPr>
              <a:cxnSpLocks noChangeShapeType="1"/>
              <a:stCxn id="38927" idx="0"/>
              <a:endCxn id="38924" idx="3"/>
            </p:cNvCxnSpPr>
            <p:nvPr/>
          </p:nvCxnSpPr>
          <p:spPr bwMode="auto">
            <a:xfrm flipV="1">
              <a:off x="2095500" y="3068638"/>
              <a:ext cx="322263" cy="3603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8926" name="AutoShape 14"/>
            <p:cNvCxnSpPr>
              <a:cxnSpLocks noChangeShapeType="1"/>
              <a:stCxn id="38932" idx="0"/>
              <a:endCxn id="38924" idx="5"/>
            </p:cNvCxnSpPr>
            <p:nvPr/>
          </p:nvCxnSpPr>
          <p:spPr bwMode="auto">
            <a:xfrm flipH="1" flipV="1">
              <a:off x="2687638" y="3068638"/>
              <a:ext cx="246062" cy="3603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27" name="Oval 15"/>
            <p:cNvSpPr>
              <a:spLocks noChangeArrowheads="1"/>
            </p:cNvSpPr>
            <p:nvPr/>
          </p:nvSpPr>
          <p:spPr bwMode="auto">
            <a:xfrm>
              <a:off x="1905000" y="34290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4</a:t>
              </a:r>
            </a:p>
          </p:txBody>
        </p:sp>
        <p:sp>
          <p:nvSpPr>
            <p:cNvPr id="38928" name="AutoShape 16"/>
            <p:cNvSpPr>
              <a:spLocks noChangeArrowheads="1"/>
            </p:cNvSpPr>
            <p:nvPr/>
          </p:nvSpPr>
          <p:spPr bwMode="auto">
            <a:xfrm>
              <a:off x="1752600" y="3962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29" name="AutoShape 17"/>
            <p:cNvCxnSpPr>
              <a:cxnSpLocks noChangeShapeType="1"/>
              <a:stCxn id="38928" idx="0"/>
              <a:endCxn id="38927" idx="3"/>
            </p:cNvCxnSpPr>
            <p:nvPr/>
          </p:nvCxnSpPr>
          <p:spPr bwMode="auto">
            <a:xfrm flipV="1">
              <a:off x="1905000" y="37544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30" name="AutoShape 18"/>
            <p:cNvSpPr>
              <a:spLocks noChangeArrowheads="1"/>
            </p:cNvSpPr>
            <p:nvPr/>
          </p:nvSpPr>
          <p:spPr bwMode="auto">
            <a:xfrm>
              <a:off x="2133600" y="3962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31" name="AutoShape 19"/>
            <p:cNvCxnSpPr>
              <a:cxnSpLocks noChangeShapeType="1"/>
              <a:stCxn id="38930" idx="0"/>
              <a:endCxn id="38927" idx="5"/>
            </p:cNvCxnSpPr>
            <p:nvPr/>
          </p:nvCxnSpPr>
          <p:spPr bwMode="auto">
            <a:xfrm flipH="1" flipV="1">
              <a:off x="2230438" y="3754438"/>
              <a:ext cx="55562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32" name="Oval 20"/>
            <p:cNvSpPr>
              <a:spLocks noChangeArrowheads="1"/>
            </p:cNvSpPr>
            <p:nvPr/>
          </p:nvSpPr>
          <p:spPr bwMode="auto">
            <a:xfrm>
              <a:off x="2743200" y="34290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7</a:t>
              </a:r>
            </a:p>
          </p:txBody>
        </p:sp>
        <p:sp>
          <p:nvSpPr>
            <p:cNvPr id="38933" name="AutoShape 21"/>
            <p:cNvSpPr>
              <a:spLocks noChangeArrowheads="1"/>
            </p:cNvSpPr>
            <p:nvPr/>
          </p:nvSpPr>
          <p:spPr bwMode="auto">
            <a:xfrm>
              <a:off x="2590800" y="3962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34" name="AutoShape 22"/>
            <p:cNvCxnSpPr>
              <a:cxnSpLocks noChangeShapeType="1"/>
              <a:stCxn id="38933" idx="0"/>
              <a:endCxn id="38932" idx="3"/>
            </p:cNvCxnSpPr>
            <p:nvPr/>
          </p:nvCxnSpPr>
          <p:spPr bwMode="auto">
            <a:xfrm flipV="1">
              <a:off x="2743200" y="37544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35" name="AutoShape 23"/>
            <p:cNvSpPr>
              <a:spLocks noChangeArrowheads="1"/>
            </p:cNvSpPr>
            <p:nvPr/>
          </p:nvSpPr>
          <p:spPr bwMode="auto">
            <a:xfrm>
              <a:off x="2971800" y="3962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36" name="AutoShape 24"/>
            <p:cNvCxnSpPr>
              <a:cxnSpLocks noChangeShapeType="1"/>
              <a:stCxn id="38935" idx="0"/>
              <a:endCxn id="38932" idx="5"/>
            </p:cNvCxnSpPr>
            <p:nvPr/>
          </p:nvCxnSpPr>
          <p:spPr bwMode="auto">
            <a:xfrm flipH="1" flipV="1">
              <a:off x="3068638" y="3754438"/>
              <a:ext cx="55562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37" name="Oval 25"/>
            <p:cNvSpPr>
              <a:spLocks noChangeArrowheads="1"/>
            </p:cNvSpPr>
            <p:nvPr/>
          </p:nvSpPr>
          <p:spPr bwMode="auto">
            <a:xfrm>
              <a:off x="6096000" y="21336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17</a:t>
              </a:r>
            </a:p>
          </p:txBody>
        </p:sp>
        <p:cxnSp>
          <p:nvCxnSpPr>
            <p:cNvPr id="38938" name="AutoShape 26"/>
            <p:cNvCxnSpPr>
              <a:cxnSpLocks noChangeShapeType="1"/>
              <a:stCxn id="38939" idx="7"/>
              <a:endCxn id="38937" idx="3"/>
            </p:cNvCxnSpPr>
            <p:nvPr/>
          </p:nvCxnSpPr>
          <p:spPr bwMode="auto">
            <a:xfrm flipV="1">
              <a:off x="4897438" y="2459038"/>
              <a:ext cx="1254125" cy="4159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39" name="Oval 27"/>
            <p:cNvSpPr>
              <a:spLocks noChangeArrowheads="1"/>
            </p:cNvSpPr>
            <p:nvPr/>
          </p:nvSpPr>
          <p:spPr bwMode="auto">
            <a:xfrm>
              <a:off x="4572000" y="28194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12</a:t>
              </a:r>
            </a:p>
          </p:txBody>
        </p:sp>
        <p:sp>
          <p:nvSpPr>
            <p:cNvPr id="38940" name="AutoShape 28"/>
            <p:cNvSpPr>
              <a:spLocks noChangeArrowheads="1"/>
            </p:cNvSpPr>
            <p:nvPr/>
          </p:nvSpPr>
          <p:spPr bwMode="auto">
            <a:xfrm>
              <a:off x="4419600" y="33528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41" name="AutoShape 29"/>
            <p:cNvCxnSpPr>
              <a:cxnSpLocks noChangeShapeType="1"/>
              <a:stCxn id="38940" idx="0"/>
              <a:endCxn id="38939" idx="3"/>
            </p:cNvCxnSpPr>
            <p:nvPr/>
          </p:nvCxnSpPr>
          <p:spPr bwMode="auto">
            <a:xfrm flipV="1">
              <a:off x="4572000" y="31448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8942" name="AutoShape 30"/>
            <p:cNvCxnSpPr>
              <a:cxnSpLocks noChangeShapeType="1"/>
              <a:stCxn id="38943" idx="1"/>
              <a:endCxn id="38939" idx="5"/>
            </p:cNvCxnSpPr>
            <p:nvPr/>
          </p:nvCxnSpPr>
          <p:spPr bwMode="auto">
            <a:xfrm flipH="1" flipV="1">
              <a:off x="4897438" y="3144838"/>
              <a:ext cx="263525" cy="3397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43" name="Oval 31"/>
            <p:cNvSpPr>
              <a:spLocks noChangeArrowheads="1"/>
            </p:cNvSpPr>
            <p:nvPr/>
          </p:nvSpPr>
          <p:spPr bwMode="auto">
            <a:xfrm>
              <a:off x="5105400" y="34290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13</a:t>
              </a:r>
            </a:p>
          </p:txBody>
        </p:sp>
        <p:sp>
          <p:nvSpPr>
            <p:cNvPr id="38944" name="AutoShape 32"/>
            <p:cNvSpPr>
              <a:spLocks noChangeArrowheads="1"/>
            </p:cNvSpPr>
            <p:nvPr/>
          </p:nvSpPr>
          <p:spPr bwMode="auto">
            <a:xfrm>
              <a:off x="4953000" y="3962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45" name="AutoShape 33"/>
            <p:cNvCxnSpPr>
              <a:cxnSpLocks noChangeShapeType="1"/>
              <a:stCxn id="38944" idx="0"/>
              <a:endCxn id="38943" idx="3"/>
            </p:cNvCxnSpPr>
            <p:nvPr/>
          </p:nvCxnSpPr>
          <p:spPr bwMode="auto">
            <a:xfrm flipV="1">
              <a:off x="5105400" y="37544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8946" name="AutoShape 34"/>
            <p:cNvCxnSpPr>
              <a:cxnSpLocks noChangeShapeType="1"/>
              <a:stCxn id="38947" idx="1"/>
              <a:endCxn id="38943" idx="5"/>
            </p:cNvCxnSpPr>
            <p:nvPr/>
          </p:nvCxnSpPr>
          <p:spPr bwMode="auto">
            <a:xfrm flipH="1" flipV="1">
              <a:off x="5430838" y="3754438"/>
              <a:ext cx="339725" cy="4921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47" name="Oval 35"/>
            <p:cNvSpPr>
              <a:spLocks noChangeArrowheads="1"/>
            </p:cNvSpPr>
            <p:nvPr/>
          </p:nvSpPr>
          <p:spPr bwMode="auto">
            <a:xfrm>
              <a:off x="5715000" y="41910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 dirty="0"/>
                <a:t>15</a:t>
              </a:r>
            </a:p>
          </p:txBody>
        </p:sp>
        <p:sp>
          <p:nvSpPr>
            <p:cNvPr id="38948" name="AutoShape 36"/>
            <p:cNvSpPr>
              <a:spLocks noChangeArrowheads="1"/>
            </p:cNvSpPr>
            <p:nvPr/>
          </p:nvSpPr>
          <p:spPr bwMode="auto">
            <a:xfrm>
              <a:off x="5943600" y="4724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49" name="AutoShape 37"/>
            <p:cNvCxnSpPr>
              <a:cxnSpLocks noChangeShapeType="1"/>
              <a:stCxn id="38948" idx="0"/>
              <a:endCxn id="38947" idx="5"/>
            </p:cNvCxnSpPr>
            <p:nvPr/>
          </p:nvCxnSpPr>
          <p:spPr bwMode="auto">
            <a:xfrm flipH="1" flipV="1">
              <a:off x="6040438" y="4516438"/>
              <a:ext cx="55562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50" name="AutoShape 38"/>
            <p:cNvSpPr>
              <a:spLocks noChangeArrowheads="1"/>
            </p:cNvSpPr>
            <p:nvPr/>
          </p:nvSpPr>
          <p:spPr bwMode="auto">
            <a:xfrm>
              <a:off x="5562600" y="4724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51" name="AutoShape 39"/>
            <p:cNvCxnSpPr>
              <a:cxnSpLocks noChangeShapeType="1"/>
              <a:stCxn id="38950" idx="0"/>
            </p:cNvCxnSpPr>
            <p:nvPr/>
          </p:nvCxnSpPr>
          <p:spPr bwMode="auto">
            <a:xfrm flipV="1">
              <a:off x="5715000" y="45164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8952" name="AutoShape 40"/>
            <p:cNvCxnSpPr>
              <a:cxnSpLocks noChangeShapeType="1"/>
              <a:stCxn id="38953" idx="1"/>
            </p:cNvCxnSpPr>
            <p:nvPr/>
          </p:nvCxnSpPr>
          <p:spPr bwMode="auto">
            <a:xfrm flipH="1" flipV="1">
              <a:off x="6421438" y="2459038"/>
              <a:ext cx="492125" cy="4159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53" name="Oval 41"/>
            <p:cNvSpPr>
              <a:spLocks noChangeArrowheads="1"/>
            </p:cNvSpPr>
            <p:nvPr/>
          </p:nvSpPr>
          <p:spPr bwMode="auto">
            <a:xfrm>
              <a:off x="6858000" y="28194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21</a:t>
              </a:r>
            </a:p>
          </p:txBody>
        </p:sp>
        <p:sp>
          <p:nvSpPr>
            <p:cNvPr id="38954" name="AutoShape 42"/>
            <p:cNvSpPr>
              <a:spLocks noChangeArrowheads="1"/>
            </p:cNvSpPr>
            <p:nvPr/>
          </p:nvSpPr>
          <p:spPr bwMode="auto">
            <a:xfrm>
              <a:off x="6705600" y="33528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55" name="AutoShape 43"/>
            <p:cNvCxnSpPr>
              <a:cxnSpLocks noChangeShapeType="1"/>
              <a:stCxn id="38954" idx="0"/>
              <a:endCxn id="38953" idx="3"/>
            </p:cNvCxnSpPr>
            <p:nvPr/>
          </p:nvCxnSpPr>
          <p:spPr bwMode="auto">
            <a:xfrm flipV="1">
              <a:off x="6858000" y="31448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56" name="AutoShape 44"/>
            <p:cNvSpPr>
              <a:spLocks noChangeArrowheads="1"/>
            </p:cNvSpPr>
            <p:nvPr/>
          </p:nvSpPr>
          <p:spPr bwMode="auto">
            <a:xfrm>
              <a:off x="7086600" y="33528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57" name="AutoShape 45"/>
            <p:cNvCxnSpPr>
              <a:cxnSpLocks noChangeShapeType="1"/>
              <a:stCxn id="38956" idx="0"/>
              <a:endCxn id="38953" idx="5"/>
            </p:cNvCxnSpPr>
            <p:nvPr/>
          </p:nvCxnSpPr>
          <p:spPr bwMode="auto">
            <a:xfrm flipH="1" flipV="1">
              <a:off x="7183438" y="3144838"/>
              <a:ext cx="55562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38958" name="Text Box 46"/>
          <p:cNvSpPr txBox="1">
            <a:spLocks noChangeArrowheads="1"/>
          </p:cNvSpPr>
          <p:nvPr/>
        </p:nvSpPr>
        <p:spPr bwMode="auto">
          <a:xfrm>
            <a:off x="1889125" y="1143000"/>
            <a:ext cx="438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/>
              <a:t>14</a:t>
            </a:r>
            <a:endParaRPr lang="en-US"/>
          </a:p>
        </p:txBody>
      </p:sp>
      <p:sp useBgFill="1">
        <p:nvSpPr>
          <p:cNvPr id="47" name="46 - Ορθογώνιο"/>
          <p:cNvSpPr/>
          <p:nvPr/>
        </p:nvSpPr>
        <p:spPr bwMode="auto">
          <a:xfrm>
            <a:off x="0" y="6096000"/>
            <a:ext cx="9144000" cy="228600"/>
          </a:xfrm>
          <a:prstGeom prst="rect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5" name="94 - Δεξιό βέλος"/>
          <p:cNvSpPr/>
          <p:nvPr/>
        </p:nvSpPr>
        <p:spPr bwMode="auto">
          <a:xfrm rot="1241413">
            <a:off x="4651782" y="4078643"/>
            <a:ext cx="402689" cy="175898"/>
          </a:xfrm>
          <a:prstGeom prst="rightArrow">
            <a:avLst/>
          </a:prstGeom>
          <a:solidFill>
            <a:srgbClr val="002060">
              <a:alpha val="15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6" name="95 - TextBox"/>
          <p:cNvSpPr txBox="1"/>
          <p:nvPr/>
        </p:nvSpPr>
        <p:spPr>
          <a:xfrm>
            <a:off x="4724400" y="3733800"/>
            <a:ext cx="18780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 smtClean="0"/>
              <a:t>με πιθανότητα 1/3</a:t>
            </a:r>
            <a:endParaRPr lang="el-GR" sz="1600" dirty="0"/>
          </a:p>
        </p:txBody>
      </p:sp>
      <p:sp>
        <p:nvSpPr>
          <p:cNvPr id="98" name="Oval 5"/>
          <p:cNvSpPr>
            <a:spLocks noChangeArrowheads="1"/>
          </p:cNvSpPr>
          <p:nvPr/>
        </p:nvSpPr>
        <p:spPr bwMode="auto">
          <a:xfrm>
            <a:off x="6446520" y="4114800"/>
            <a:ext cx="304800" cy="3048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10</a:t>
            </a:r>
          </a:p>
        </p:txBody>
      </p:sp>
      <p:cxnSp>
        <p:nvCxnSpPr>
          <p:cNvPr id="99" name="AutoShape 6"/>
          <p:cNvCxnSpPr>
            <a:cxnSpLocks noChangeShapeType="1"/>
            <a:stCxn id="101" idx="7"/>
            <a:endCxn id="98" idx="3"/>
          </p:cNvCxnSpPr>
          <p:nvPr/>
        </p:nvCxnSpPr>
        <p:spPr bwMode="auto">
          <a:xfrm flipV="1">
            <a:off x="5975350" y="4375150"/>
            <a:ext cx="515620" cy="14986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0" name="AutoShape 7"/>
          <p:cNvCxnSpPr>
            <a:cxnSpLocks noChangeShapeType="1"/>
            <a:stCxn id="118" idx="1"/>
            <a:endCxn id="98" idx="5"/>
          </p:cNvCxnSpPr>
          <p:nvPr/>
        </p:nvCxnSpPr>
        <p:spPr bwMode="auto">
          <a:xfrm flipH="1" flipV="1">
            <a:off x="6706870" y="4375150"/>
            <a:ext cx="1369060" cy="14986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01" name="Oval 8"/>
          <p:cNvSpPr>
            <a:spLocks noChangeArrowheads="1"/>
          </p:cNvSpPr>
          <p:nvPr/>
        </p:nvSpPr>
        <p:spPr bwMode="auto">
          <a:xfrm>
            <a:off x="5715000" y="4480560"/>
            <a:ext cx="304800" cy="3048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8</a:t>
            </a:r>
          </a:p>
        </p:txBody>
      </p:sp>
      <p:cxnSp>
        <p:nvCxnSpPr>
          <p:cNvPr id="102" name="AutoShape 9"/>
          <p:cNvCxnSpPr>
            <a:cxnSpLocks noChangeShapeType="1"/>
            <a:stCxn id="105" idx="7"/>
            <a:endCxn id="101" idx="3"/>
          </p:cNvCxnSpPr>
          <p:nvPr/>
        </p:nvCxnSpPr>
        <p:spPr bwMode="auto">
          <a:xfrm flipV="1">
            <a:off x="5304790" y="4740910"/>
            <a:ext cx="454660" cy="27178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03" name="AutoShape 10"/>
          <p:cNvSpPr>
            <a:spLocks noChangeArrowheads="1"/>
          </p:cNvSpPr>
          <p:nvPr/>
        </p:nvSpPr>
        <p:spPr bwMode="auto">
          <a:xfrm>
            <a:off x="5897880" y="4907280"/>
            <a:ext cx="243840" cy="12192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104" name="AutoShape 11"/>
          <p:cNvCxnSpPr>
            <a:cxnSpLocks noChangeShapeType="1"/>
            <a:stCxn id="103" idx="0"/>
            <a:endCxn id="101" idx="5"/>
          </p:cNvCxnSpPr>
          <p:nvPr/>
        </p:nvCxnSpPr>
        <p:spPr bwMode="auto">
          <a:xfrm flipH="1" flipV="1">
            <a:off x="5975350" y="4740910"/>
            <a:ext cx="44450" cy="16637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05" name="Oval 12"/>
          <p:cNvSpPr>
            <a:spLocks noChangeArrowheads="1"/>
          </p:cNvSpPr>
          <p:nvPr/>
        </p:nvSpPr>
        <p:spPr bwMode="auto">
          <a:xfrm>
            <a:off x="5044440" y="4968240"/>
            <a:ext cx="304800" cy="3048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6</a:t>
            </a:r>
          </a:p>
        </p:txBody>
      </p:sp>
      <p:cxnSp>
        <p:nvCxnSpPr>
          <p:cNvPr id="106" name="AutoShape 13"/>
          <p:cNvCxnSpPr>
            <a:cxnSpLocks noChangeShapeType="1"/>
            <a:stCxn id="108" idx="0"/>
            <a:endCxn id="105" idx="3"/>
          </p:cNvCxnSpPr>
          <p:nvPr/>
        </p:nvCxnSpPr>
        <p:spPr bwMode="auto">
          <a:xfrm flipV="1">
            <a:off x="4831080" y="5228590"/>
            <a:ext cx="257810" cy="28829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7" name="AutoShape 14"/>
          <p:cNvCxnSpPr>
            <a:cxnSpLocks noChangeShapeType="1"/>
            <a:stCxn id="113" idx="0"/>
            <a:endCxn id="105" idx="5"/>
          </p:cNvCxnSpPr>
          <p:nvPr/>
        </p:nvCxnSpPr>
        <p:spPr bwMode="auto">
          <a:xfrm flipH="1" flipV="1">
            <a:off x="5304790" y="5228590"/>
            <a:ext cx="196850" cy="28829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08" name="Oval 15"/>
          <p:cNvSpPr>
            <a:spLocks noChangeArrowheads="1"/>
          </p:cNvSpPr>
          <p:nvPr/>
        </p:nvSpPr>
        <p:spPr bwMode="auto">
          <a:xfrm>
            <a:off x="4678680" y="5516880"/>
            <a:ext cx="304800" cy="3048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4</a:t>
            </a:r>
          </a:p>
        </p:txBody>
      </p:sp>
      <p:sp>
        <p:nvSpPr>
          <p:cNvPr id="109" name="AutoShape 16"/>
          <p:cNvSpPr>
            <a:spLocks noChangeArrowheads="1"/>
          </p:cNvSpPr>
          <p:nvPr/>
        </p:nvSpPr>
        <p:spPr bwMode="auto">
          <a:xfrm>
            <a:off x="4556760" y="5943600"/>
            <a:ext cx="243840" cy="12192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110" name="AutoShape 17"/>
          <p:cNvCxnSpPr>
            <a:cxnSpLocks noChangeShapeType="1"/>
            <a:stCxn id="109" idx="0"/>
            <a:endCxn id="108" idx="3"/>
          </p:cNvCxnSpPr>
          <p:nvPr/>
        </p:nvCxnSpPr>
        <p:spPr bwMode="auto">
          <a:xfrm flipV="1">
            <a:off x="4678680" y="5777230"/>
            <a:ext cx="44450" cy="16637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11" name="AutoShape 18"/>
          <p:cNvSpPr>
            <a:spLocks noChangeArrowheads="1"/>
          </p:cNvSpPr>
          <p:nvPr/>
        </p:nvSpPr>
        <p:spPr bwMode="auto">
          <a:xfrm>
            <a:off x="4861560" y="5943600"/>
            <a:ext cx="243840" cy="12192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112" name="AutoShape 19"/>
          <p:cNvCxnSpPr>
            <a:cxnSpLocks noChangeShapeType="1"/>
            <a:stCxn id="111" idx="0"/>
            <a:endCxn id="108" idx="5"/>
          </p:cNvCxnSpPr>
          <p:nvPr/>
        </p:nvCxnSpPr>
        <p:spPr bwMode="auto">
          <a:xfrm flipH="1" flipV="1">
            <a:off x="4939030" y="5777230"/>
            <a:ext cx="44450" cy="16637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13" name="Oval 20"/>
          <p:cNvSpPr>
            <a:spLocks noChangeArrowheads="1"/>
          </p:cNvSpPr>
          <p:nvPr/>
        </p:nvSpPr>
        <p:spPr bwMode="auto">
          <a:xfrm>
            <a:off x="5349240" y="5516880"/>
            <a:ext cx="304800" cy="3048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7</a:t>
            </a:r>
          </a:p>
        </p:txBody>
      </p:sp>
      <p:sp>
        <p:nvSpPr>
          <p:cNvPr id="114" name="AutoShape 21"/>
          <p:cNvSpPr>
            <a:spLocks noChangeArrowheads="1"/>
          </p:cNvSpPr>
          <p:nvPr/>
        </p:nvSpPr>
        <p:spPr bwMode="auto">
          <a:xfrm>
            <a:off x="5227320" y="5943600"/>
            <a:ext cx="243840" cy="12192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115" name="AutoShape 22"/>
          <p:cNvCxnSpPr>
            <a:cxnSpLocks noChangeShapeType="1"/>
            <a:stCxn id="114" idx="0"/>
            <a:endCxn id="113" idx="3"/>
          </p:cNvCxnSpPr>
          <p:nvPr/>
        </p:nvCxnSpPr>
        <p:spPr bwMode="auto">
          <a:xfrm flipV="1">
            <a:off x="5349240" y="5777230"/>
            <a:ext cx="44450" cy="16637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16" name="AutoShape 23"/>
          <p:cNvSpPr>
            <a:spLocks noChangeArrowheads="1"/>
          </p:cNvSpPr>
          <p:nvPr/>
        </p:nvSpPr>
        <p:spPr bwMode="auto">
          <a:xfrm>
            <a:off x="5532120" y="5943600"/>
            <a:ext cx="243840" cy="12192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117" name="AutoShape 24"/>
          <p:cNvCxnSpPr>
            <a:cxnSpLocks noChangeShapeType="1"/>
            <a:stCxn id="116" idx="0"/>
            <a:endCxn id="113" idx="5"/>
          </p:cNvCxnSpPr>
          <p:nvPr/>
        </p:nvCxnSpPr>
        <p:spPr bwMode="auto">
          <a:xfrm flipH="1" flipV="1">
            <a:off x="5609590" y="5777230"/>
            <a:ext cx="44450" cy="16637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18" name="Oval 25"/>
          <p:cNvSpPr>
            <a:spLocks noChangeArrowheads="1"/>
          </p:cNvSpPr>
          <p:nvPr/>
        </p:nvSpPr>
        <p:spPr bwMode="auto">
          <a:xfrm>
            <a:off x="8031480" y="4480560"/>
            <a:ext cx="304800" cy="3048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17</a:t>
            </a:r>
          </a:p>
        </p:txBody>
      </p:sp>
      <p:cxnSp>
        <p:nvCxnSpPr>
          <p:cNvPr id="119" name="AutoShape 26"/>
          <p:cNvCxnSpPr>
            <a:cxnSpLocks noChangeShapeType="1"/>
            <a:stCxn id="120" idx="7"/>
            <a:endCxn id="118" idx="3"/>
          </p:cNvCxnSpPr>
          <p:nvPr/>
        </p:nvCxnSpPr>
        <p:spPr bwMode="auto">
          <a:xfrm flipV="1">
            <a:off x="7072630" y="4740910"/>
            <a:ext cx="1003300" cy="33274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20" name="Oval 27"/>
          <p:cNvSpPr>
            <a:spLocks noChangeArrowheads="1"/>
          </p:cNvSpPr>
          <p:nvPr/>
        </p:nvSpPr>
        <p:spPr bwMode="auto">
          <a:xfrm>
            <a:off x="6812280" y="5029200"/>
            <a:ext cx="304800" cy="3048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12</a:t>
            </a:r>
          </a:p>
        </p:txBody>
      </p:sp>
      <p:sp>
        <p:nvSpPr>
          <p:cNvPr id="121" name="AutoShape 28"/>
          <p:cNvSpPr>
            <a:spLocks noChangeArrowheads="1"/>
          </p:cNvSpPr>
          <p:nvPr/>
        </p:nvSpPr>
        <p:spPr bwMode="auto">
          <a:xfrm>
            <a:off x="6690360" y="5455920"/>
            <a:ext cx="243840" cy="12192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122" name="AutoShape 29"/>
          <p:cNvCxnSpPr>
            <a:cxnSpLocks noChangeShapeType="1"/>
            <a:stCxn id="121" idx="0"/>
            <a:endCxn id="120" idx="3"/>
          </p:cNvCxnSpPr>
          <p:nvPr/>
        </p:nvCxnSpPr>
        <p:spPr bwMode="auto">
          <a:xfrm flipV="1">
            <a:off x="6812280" y="5289550"/>
            <a:ext cx="44450" cy="16637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23" name="AutoShape 30"/>
          <p:cNvCxnSpPr>
            <a:cxnSpLocks noChangeShapeType="1"/>
            <a:stCxn id="97" idx="1"/>
            <a:endCxn id="120" idx="5"/>
          </p:cNvCxnSpPr>
          <p:nvPr/>
        </p:nvCxnSpPr>
        <p:spPr bwMode="auto">
          <a:xfrm flipH="1" flipV="1">
            <a:off x="7072443" y="5289363"/>
            <a:ext cx="256914" cy="317874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33" name="AutoShape 40"/>
          <p:cNvCxnSpPr>
            <a:cxnSpLocks noChangeShapeType="1"/>
            <a:stCxn id="134" idx="1"/>
          </p:cNvCxnSpPr>
          <p:nvPr/>
        </p:nvCxnSpPr>
        <p:spPr bwMode="auto">
          <a:xfrm flipH="1" flipV="1">
            <a:off x="8291830" y="4740910"/>
            <a:ext cx="393700" cy="33274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34" name="Oval 41"/>
          <p:cNvSpPr>
            <a:spLocks noChangeArrowheads="1"/>
          </p:cNvSpPr>
          <p:nvPr/>
        </p:nvSpPr>
        <p:spPr bwMode="auto">
          <a:xfrm>
            <a:off x="8641080" y="5029200"/>
            <a:ext cx="304800" cy="3048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21</a:t>
            </a:r>
          </a:p>
        </p:txBody>
      </p:sp>
      <p:sp>
        <p:nvSpPr>
          <p:cNvPr id="135" name="AutoShape 42"/>
          <p:cNvSpPr>
            <a:spLocks noChangeArrowheads="1"/>
          </p:cNvSpPr>
          <p:nvPr/>
        </p:nvSpPr>
        <p:spPr bwMode="auto">
          <a:xfrm>
            <a:off x="8519160" y="5455920"/>
            <a:ext cx="243840" cy="12192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136" name="AutoShape 43"/>
          <p:cNvCxnSpPr>
            <a:cxnSpLocks noChangeShapeType="1"/>
            <a:stCxn id="135" idx="0"/>
            <a:endCxn id="134" idx="3"/>
          </p:cNvCxnSpPr>
          <p:nvPr/>
        </p:nvCxnSpPr>
        <p:spPr bwMode="auto">
          <a:xfrm flipV="1">
            <a:off x="8641080" y="5289550"/>
            <a:ext cx="44450" cy="16637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37" name="AutoShape 44"/>
          <p:cNvSpPr>
            <a:spLocks noChangeArrowheads="1"/>
          </p:cNvSpPr>
          <p:nvPr/>
        </p:nvSpPr>
        <p:spPr bwMode="auto">
          <a:xfrm>
            <a:off x="8823960" y="5455920"/>
            <a:ext cx="243840" cy="12192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138" name="AutoShape 45"/>
          <p:cNvCxnSpPr>
            <a:cxnSpLocks noChangeShapeType="1"/>
            <a:stCxn id="137" idx="0"/>
            <a:endCxn id="134" idx="5"/>
          </p:cNvCxnSpPr>
          <p:nvPr/>
        </p:nvCxnSpPr>
        <p:spPr bwMode="auto">
          <a:xfrm flipH="1" flipV="1">
            <a:off x="8901430" y="5289550"/>
            <a:ext cx="44450" cy="16637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39" name="138 - Βέλος προς τα κάτω"/>
          <p:cNvSpPr/>
          <p:nvPr/>
        </p:nvSpPr>
        <p:spPr bwMode="auto">
          <a:xfrm>
            <a:off x="2819400" y="3048000"/>
            <a:ext cx="228600" cy="304800"/>
          </a:xfrm>
          <a:prstGeom prst="downArrow">
            <a:avLst/>
          </a:prstGeom>
          <a:solidFill>
            <a:srgbClr val="FFFF99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0" name="139 - Βέλος προς τα κάτω"/>
          <p:cNvSpPr/>
          <p:nvPr/>
        </p:nvSpPr>
        <p:spPr bwMode="auto">
          <a:xfrm>
            <a:off x="7315200" y="5181600"/>
            <a:ext cx="228600" cy="304800"/>
          </a:xfrm>
          <a:prstGeom prst="downArrow">
            <a:avLst/>
          </a:prstGeom>
          <a:solidFill>
            <a:srgbClr val="FFFF99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155" name="154 - Ομάδα"/>
          <p:cNvGrpSpPr/>
          <p:nvPr/>
        </p:nvGrpSpPr>
        <p:grpSpPr>
          <a:xfrm>
            <a:off x="6858000" y="5562600"/>
            <a:ext cx="1219200" cy="1097280"/>
            <a:chOff x="5715000" y="2286000"/>
            <a:chExt cx="1524000" cy="1371600"/>
          </a:xfrm>
        </p:grpSpPr>
        <p:sp>
          <p:nvSpPr>
            <p:cNvPr id="97" name="Oval 31"/>
            <p:cNvSpPr>
              <a:spLocks noChangeArrowheads="1"/>
            </p:cNvSpPr>
            <p:nvPr/>
          </p:nvSpPr>
          <p:spPr bwMode="auto">
            <a:xfrm>
              <a:off x="6248400" y="22860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14</a:t>
              </a:r>
            </a:p>
          </p:txBody>
        </p:sp>
        <p:sp>
          <p:nvSpPr>
            <p:cNvPr id="141" name="Oval 32"/>
            <p:cNvSpPr>
              <a:spLocks noChangeArrowheads="1"/>
            </p:cNvSpPr>
            <p:nvPr/>
          </p:nvSpPr>
          <p:spPr bwMode="auto">
            <a:xfrm>
              <a:off x="5867400" y="29718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13</a:t>
              </a:r>
            </a:p>
          </p:txBody>
        </p:sp>
        <p:sp>
          <p:nvSpPr>
            <p:cNvPr id="142" name="Oval 40"/>
            <p:cNvSpPr>
              <a:spLocks noChangeArrowheads="1"/>
            </p:cNvSpPr>
            <p:nvPr/>
          </p:nvSpPr>
          <p:spPr bwMode="auto">
            <a:xfrm>
              <a:off x="6705600" y="29718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15</a:t>
              </a:r>
            </a:p>
          </p:txBody>
        </p:sp>
        <p:sp>
          <p:nvSpPr>
            <p:cNvPr id="143" name="AutoShape 41"/>
            <p:cNvSpPr>
              <a:spLocks noChangeArrowheads="1"/>
            </p:cNvSpPr>
            <p:nvPr/>
          </p:nvSpPr>
          <p:spPr bwMode="auto">
            <a:xfrm>
              <a:off x="6553200" y="35052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144" name="AutoShape 42"/>
            <p:cNvCxnSpPr>
              <a:cxnSpLocks noChangeShapeType="1"/>
              <a:stCxn id="143" idx="0"/>
              <a:endCxn id="142" idx="3"/>
            </p:cNvCxnSpPr>
            <p:nvPr/>
          </p:nvCxnSpPr>
          <p:spPr bwMode="auto">
            <a:xfrm flipV="1">
              <a:off x="6705600" y="32972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45" name="AutoShape 43"/>
            <p:cNvSpPr>
              <a:spLocks noChangeArrowheads="1"/>
            </p:cNvSpPr>
            <p:nvPr/>
          </p:nvSpPr>
          <p:spPr bwMode="auto">
            <a:xfrm>
              <a:off x="6934200" y="35052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146" name="AutoShape 44"/>
            <p:cNvCxnSpPr>
              <a:cxnSpLocks noChangeShapeType="1"/>
              <a:stCxn id="145" idx="0"/>
              <a:endCxn id="142" idx="5"/>
            </p:cNvCxnSpPr>
            <p:nvPr/>
          </p:nvCxnSpPr>
          <p:spPr bwMode="auto">
            <a:xfrm flipH="1" flipV="1">
              <a:off x="7031038" y="3297238"/>
              <a:ext cx="55562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47" name="AutoShape 46"/>
            <p:cNvSpPr>
              <a:spLocks noChangeArrowheads="1"/>
            </p:cNvSpPr>
            <p:nvPr/>
          </p:nvSpPr>
          <p:spPr bwMode="auto">
            <a:xfrm>
              <a:off x="5715000" y="35052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148" name="AutoShape 47"/>
            <p:cNvCxnSpPr>
              <a:cxnSpLocks noChangeShapeType="1"/>
              <a:stCxn id="147" idx="0"/>
              <a:endCxn id="141" idx="3"/>
            </p:cNvCxnSpPr>
            <p:nvPr/>
          </p:nvCxnSpPr>
          <p:spPr bwMode="auto">
            <a:xfrm flipV="1">
              <a:off x="5867400" y="32972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49" name="AutoShape 48"/>
            <p:cNvSpPr>
              <a:spLocks noChangeArrowheads="1"/>
            </p:cNvSpPr>
            <p:nvPr/>
          </p:nvSpPr>
          <p:spPr bwMode="auto">
            <a:xfrm>
              <a:off x="6096000" y="35052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150" name="AutoShape 49"/>
            <p:cNvCxnSpPr>
              <a:cxnSpLocks noChangeShapeType="1"/>
              <a:stCxn id="149" idx="0"/>
              <a:endCxn id="141" idx="5"/>
            </p:cNvCxnSpPr>
            <p:nvPr/>
          </p:nvCxnSpPr>
          <p:spPr bwMode="auto">
            <a:xfrm flipH="1" flipV="1">
              <a:off x="6192838" y="3297238"/>
              <a:ext cx="55562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51" name="AutoShape 50"/>
            <p:cNvCxnSpPr>
              <a:cxnSpLocks noChangeShapeType="1"/>
              <a:stCxn id="142" idx="0"/>
              <a:endCxn id="97" idx="5"/>
            </p:cNvCxnSpPr>
            <p:nvPr/>
          </p:nvCxnSpPr>
          <p:spPr bwMode="auto">
            <a:xfrm flipH="1" flipV="1">
              <a:off x="6573604" y="2611204"/>
              <a:ext cx="322496" cy="36059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52" name="AutoShape 51"/>
            <p:cNvCxnSpPr>
              <a:cxnSpLocks noChangeShapeType="1"/>
              <a:stCxn id="141" idx="0"/>
              <a:endCxn id="97" idx="3"/>
            </p:cNvCxnSpPr>
            <p:nvPr/>
          </p:nvCxnSpPr>
          <p:spPr bwMode="auto">
            <a:xfrm flipV="1">
              <a:off x="6057900" y="2611204"/>
              <a:ext cx="246296" cy="36059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484187"/>
          </a:xfrm>
        </p:spPr>
        <p:txBody>
          <a:bodyPr/>
          <a:lstStyle/>
          <a:p>
            <a:pPr eaLnBrk="1" hangingPunct="1"/>
            <a:r>
              <a:rPr lang="el-GR" sz="3000" smtClean="0">
                <a:latin typeface="Times New Roman" pitchFamily="18" charset="0"/>
                <a:cs typeface="Times New Roman" pitchFamily="18" charset="0"/>
              </a:rPr>
              <a:t>Εισαγωγή στη ρίζα</a:t>
            </a:r>
            <a:endParaRPr lang="en-US" sz="30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7112000"/>
            <a:ext cx="91440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TexPoint fonts used in EMF. </a:t>
            </a:r>
          </a:p>
          <a:p>
            <a:pPr algn="ctr"/>
            <a:r>
              <a:rPr lang="en-US"/>
              <a:t>Read the TexPoint manual before you delete this box.: </a:t>
            </a:r>
            <a:r>
              <a:rPr lang="en-US">
                <a:latin typeface="cmmi10" pitchFamily="34" charset="0"/>
              </a:rPr>
              <a:t>A</a:t>
            </a:r>
            <a:r>
              <a:rPr lang="en-US">
                <a:latin typeface="cmr10" pitchFamily="34" charset="0"/>
              </a:rPr>
              <a:t>A</a:t>
            </a:r>
            <a:r>
              <a:rPr lang="en-US">
                <a:latin typeface="cmsy10orig" pitchFamily="34" charset="0"/>
              </a:rPr>
              <a:t>A</a:t>
            </a:r>
            <a:r>
              <a:rPr lang="en-US">
                <a:latin typeface="cmmi7" pitchFamily="34" charset="0"/>
              </a:rPr>
              <a:t>A</a:t>
            </a:r>
            <a:r>
              <a:rPr lang="en-US">
                <a:latin typeface="cmex10" pitchFamily="34" charset="0"/>
              </a:rPr>
              <a:t>A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1295400" cy="457200"/>
          </a:xfrm>
          <a:noFill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l-GR" sz="1800" smtClean="0"/>
              <a:t>Εισαγωγή</a:t>
            </a:r>
            <a:endParaRPr lang="en-US" sz="1800" smtClean="0"/>
          </a:p>
        </p:txBody>
      </p:sp>
      <p:grpSp>
        <p:nvGrpSpPr>
          <p:cNvPr id="2" name="47 - Ομάδα"/>
          <p:cNvGrpSpPr/>
          <p:nvPr/>
        </p:nvGrpSpPr>
        <p:grpSpPr>
          <a:xfrm>
            <a:off x="60960" y="1981200"/>
            <a:ext cx="4511040" cy="2560320"/>
            <a:chOff x="1752600" y="1676400"/>
            <a:chExt cx="5638800" cy="3200400"/>
          </a:xfrm>
        </p:grpSpPr>
        <p:sp>
          <p:nvSpPr>
            <p:cNvPr id="38917" name="Oval 5"/>
            <p:cNvSpPr>
              <a:spLocks noChangeArrowheads="1"/>
            </p:cNvSpPr>
            <p:nvPr/>
          </p:nvSpPr>
          <p:spPr bwMode="auto">
            <a:xfrm>
              <a:off x="4114800" y="16764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10</a:t>
              </a:r>
            </a:p>
          </p:txBody>
        </p:sp>
        <p:cxnSp>
          <p:nvCxnSpPr>
            <p:cNvPr id="38918" name="AutoShape 6"/>
            <p:cNvCxnSpPr>
              <a:cxnSpLocks noChangeShapeType="1"/>
              <a:stCxn id="38920" idx="7"/>
              <a:endCxn id="38917" idx="3"/>
            </p:cNvCxnSpPr>
            <p:nvPr/>
          </p:nvCxnSpPr>
          <p:spPr bwMode="auto">
            <a:xfrm flipV="1">
              <a:off x="3525838" y="2001838"/>
              <a:ext cx="644525" cy="1873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8919" name="AutoShape 7"/>
            <p:cNvCxnSpPr>
              <a:cxnSpLocks noChangeShapeType="1"/>
              <a:stCxn id="38937" idx="1"/>
              <a:endCxn id="38917" idx="5"/>
            </p:cNvCxnSpPr>
            <p:nvPr/>
          </p:nvCxnSpPr>
          <p:spPr bwMode="auto">
            <a:xfrm flipH="1" flipV="1">
              <a:off x="4440238" y="2001838"/>
              <a:ext cx="1711325" cy="1873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20" name="Oval 8"/>
            <p:cNvSpPr>
              <a:spLocks noChangeArrowheads="1"/>
            </p:cNvSpPr>
            <p:nvPr/>
          </p:nvSpPr>
          <p:spPr bwMode="auto">
            <a:xfrm>
              <a:off x="3200400" y="21336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8</a:t>
              </a:r>
            </a:p>
          </p:txBody>
        </p:sp>
        <p:cxnSp>
          <p:nvCxnSpPr>
            <p:cNvPr id="38921" name="AutoShape 9"/>
            <p:cNvCxnSpPr>
              <a:cxnSpLocks noChangeShapeType="1"/>
              <a:stCxn id="38924" idx="7"/>
              <a:endCxn id="38920" idx="3"/>
            </p:cNvCxnSpPr>
            <p:nvPr/>
          </p:nvCxnSpPr>
          <p:spPr bwMode="auto">
            <a:xfrm flipV="1">
              <a:off x="2687638" y="2459038"/>
              <a:ext cx="568325" cy="3397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22" name="AutoShape 10"/>
            <p:cNvSpPr>
              <a:spLocks noChangeArrowheads="1"/>
            </p:cNvSpPr>
            <p:nvPr/>
          </p:nvSpPr>
          <p:spPr bwMode="auto">
            <a:xfrm>
              <a:off x="3429000" y="26670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23" name="AutoShape 11"/>
            <p:cNvCxnSpPr>
              <a:cxnSpLocks noChangeShapeType="1"/>
              <a:stCxn id="38922" idx="0"/>
              <a:endCxn id="38920" idx="5"/>
            </p:cNvCxnSpPr>
            <p:nvPr/>
          </p:nvCxnSpPr>
          <p:spPr bwMode="auto">
            <a:xfrm flipH="1" flipV="1">
              <a:off x="3525838" y="2459038"/>
              <a:ext cx="55562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24" name="Oval 12"/>
            <p:cNvSpPr>
              <a:spLocks noChangeArrowheads="1"/>
            </p:cNvSpPr>
            <p:nvPr/>
          </p:nvSpPr>
          <p:spPr bwMode="auto">
            <a:xfrm>
              <a:off x="2362200" y="27432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6</a:t>
              </a:r>
            </a:p>
          </p:txBody>
        </p:sp>
        <p:cxnSp>
          <p:nvCxnSpPr>
            <p:cNvPr id="38925" name="AutoShape 13"/>
            <p:cNvCxnSpPr>
              <a:cxnSpLocks noChangeShapeType="1"/>
              <a:stCxn id="38927" idx="0"/>
              <a:endCxn id="38924" idx="3"/>
            </p:cNvCxnSpPr>
            <p:nvPr/>
          </p:nvCxnSpPr>
          <p:spPr bwMode="auto">
            <a:xfrm flipV="1">
              <a:off x="2095500" y="3068638"/>
              <a:ext cx="322263" cy="3603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8926" name="AutoShape 14"/>
            <p:cNvCxnSpPr>
              <a:cxnSpLocks noChangeShapeType="1"/>
              <a:stCxn id="38932" idx="0"/>
              <a:endCxn id="38924" idx="5"/>
            </p:cNvCxnSpPr>
            <p:nvPr/>
          </p:nvCxnSpPr>
          <p:spPr bwMode="auto">
            <a:xfrm flipH="1" flipV="1">
              <a:off x="2687638" y="3068638"/>
              <a:ext cx="246062" cy="3603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27" name="Oval 15"/>
            <p:cNvSpPr>
              <a:spLocks noChangeArrowheads="1"/>
            </p:cNvSpPr>
            <p:nvPr/>
          </p:nvSpPr>
          <p:spPr bwMode="auto">
            <a:xfrm>
              <a:off x="1905000" y="34290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4</a:t>
              </a:r>
            </a:p>
          </p:txBody>
        </p:sp>
        <p:sp>
          <p:nvSpPr>
            <p:cNvPr id="38928" name="AutoShape 16"/>
            <p:cNvSpPr>
              <a:spLocks noChangeArrowheads="1"/>
            </p:cNvSpPr>
            <p:nvPr/>
          </p:nvSpPr>
          <p:spPr bwMode="auto">
            <a:xfrm>
              <a:off x="1752600" y="3962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29" name="AutoShape 17"/>
            <p:cNvCxnSpPr>
              <a:cxnSpLocks noChangeShapeType="1"/>
              <a:stCxn id="38928" idx="0"/>
              <a:endCxn id="38927" idx="3"/>
            </p:cNvCxnSpPr>
            <p:nvPr/>
          </p:nvCxnSpPr>
          <p:spPr bwMode="auto">
            <a:xfrm flipV="1">
              <a:off x="1905000" y="37544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30" name="AutoShape 18"/>
            <p:cNvSpPr>
              <a:spLocks noChangeArrowheads="1"/>
            </p:cNvSpPr>
            <p:nvPr/>
          </p:nvSpPr>
          <p:spPr bwMode="auto">
            <a:xfrm>
              <a:off x="2133600" y="3962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31" name="AutoShape 19"/>
            <p:cNvCxnSpPr>
              <a:cxnSpLocks noChangeShapeType="1"/>
              <a:stCxn id="38930" idx="0"/>
              <a:endCxn id="38927" idx="5"/>
            </p:cNvCxnSpPr>
            <p:nvPr/>
          </p:nvCxnSpPr>
          <p:spPr bwMode="auto">
            <a:xfrm flipH="1" flipV="1">
              <a:off x="2230438" y="3754438"/>
              <a:ext cx="55562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32" name="Oval 20"/>
            <p:cNvSpPr>
              <a:spLocks noChangeArrowheads="1"/>
            </p:cNvSpPr>
            <p:nvPr/>
          </p:nvSpPr>
          <p:spPr bwMode="auto">
            <a:xfrm>
              <a:off x="2743200" y="34290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7</a:t>
              </a:r>
            </a:p>
          </p:txBody>
        </p:sp>
        <p:sp>
          <p:nvSpPr>
            <p:cNvPr id="38933" name="AutoShape 21"/>
            <p:cNvSpPr>
              <a:spLocks noChangeArrowheads="1"/>
            </p:cNvSpPr>
            <p:nvPr/>
          </p:nvSpPr>
          <p:spPr bwMode="auto">
            <a:xfrm>
              <a:off x="2590800" y="3962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34" name="AutoShape 22"/>
            <p:cNvCxnSpPr>
              <a:cxnSpLocks noChangeShapeType="1"/>
              <a:stCxn id="38933" idx="0"/>
              <a:endCxn id="38932" idx="3"/>
            </p:cNvCxnSpPr>
            <p:nvPr/>
          </p:nvCxnSpPr>
          <p:spPr bwMode="auto">
            <a:xfrm flipV="1">
              <a:off x="2743200" y="37544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35" name="AutoShape 23"/>
            <p:cNvSpPr>
              <a:spLocks noChangeArrowheads="1"/>
            </p:cNvSpPr>
            <p:nvPr/>
          </p:nvSpPr>
          <p:spPr bwMode="auto">
            <a:xfrm>
              <a:off x="2971800" y="3962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36" name="AutoShape 24"/>
            <p:cNvCxnSpPr>
              <a:cxnSpLocks noChangeShapeType="1"/>
              <a:stCxn id="38935" idx="0"/>
              <a:endCxn id="38932" idx="5"/>
            </p:cNvCxnSpPr>
            <p:nvPr/>
          </p:nvCxnSpPr>
          <p:spPr bwMode="auto">
            <a:xfrm flipH="1" flipV="1">
              <a:off x="3068638" y="3754438"/>
              <a:ext cx="55562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37" name="Oval 25"/>
            <p:cNvSpPr>
              <a:spLocks noChangeArrowheads="1"/>
            </p:cNvSpPr>
            <p:nvPr/>
          </p:nvSpPr>
          <p:spPr bwMode="auto">
            <a:xfrm>
              <a:off x="6096000" y="21336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17</a:t>
              </a:r>
            </a:p>
          </p:txBody>
        </p:sp>
        <p:cxnSp>
          <p:nvCxnSpPr>
            <p:cNvPr id="38938" name="AutoShape 26"/>
            <p:cNvCxnSpPr>
              <a:cxnSpLocks noChangeShapeType="1"/>
              <a:stCxn id="38939" idx="7"/>
              <a:endCxn id="38937" idx="3"/>
            </p:cNvCxnSpPr>
            <p:nvPr/>
          </p:nvCxnSpPr>
          <p:spPr bwMode="auto">
            <a:xfrm flipV="1">
              <a:off x="4897438" y="2459038"/>
              <a:ext cx="1254125" cy="4159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39" name="Oval 27"/>
            <p:cNvSpPr>
              <a:spLocks noChangeArrowheads="1"/>
            </p:cNvSpPr>
            <p:nvPr/>
          </p:nvSpPr>
          <p:spPr bwMode="auto">
            <a:xfrm>
              <a:off x="4572000" y="28194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12</a:t>
              </a:r>
            </a:p>
          </p:txBody>
        </p:sp>
        <p:sp>
          <p:nvSpPr>
            <p:cNvPr id="38940" name="AutoShape 28"/>
            <p:cNvSpPr>
              <a:spLocks noChangeArrowheads="1"/>
            </p:cNvSpPr>
            <p:nvPr/>
          </p:nvSpPr>
          <p:spPr bwMode="auto">
            <a:xfrm>
              <a:off x="4419600" y="33528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41" name="AutoShape 29"/>
            <p:cNvCxnSpPr>
              <a:cxnSpLocks noChangeShapeType="1"/>
              <a:stCxn id="38940" idx="0"/>
              <a:endCxn id="38939" idx="3"/>
            </p:cNvCxnSpPr>
            <p:nvPr/>
          </p:nvCxnSpPr>
          <p:spPr bwMode="auto">
            <a:xfrm flipV="1">
              <a:off x="4572000" y="31448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8942" name="AutoShape 30"/>
            <p:cNvCxnSpPr>
              <a:cxnSpLocks noChangeShapeType="1"/>
              <a:stCxn id="38943" idx="1"/>
              <a:endCxn id="38939" idx="5"/>
            </p:cNvCxnSpPr>
            <p:nvPr/>
          </p:nvCxnSpPr>
          <p:spPr bwMode="auto">
            <a:xfrm flipH="1" flipV="1">
              <a:off x="4897438" y="3144838"/>
              <a:ext cx="263525" cy="3397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43" name="Oval 31"/>
            <p:cNvSpPr>
              <a:spLocks noChangeArrowheads="1"/>
            </p:cNvSpPr>
            <p:nvPr/>
          </p:nvSpPr>
          <p:spPr bwMode="auto">
            <a:xfrm>
              <a:off x="5105400" y="34290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13</a:t>
              </a:r>
            </a:p>
          </p:txBody>
        </p:sp>
        <p:sp>
          <p:nvSpPr>
            <p:cNvPr id="38944" name="AutoShape 32"/>
            <p:cNvSpPr>
              <a:spLocks noChangeArrowheads="1"/>
            </p:cNvSpPr>
            <p:nvPr/>
          </p:nvSpPr>
          <p:spPr bwMode="auto">
            <a:xfrm>
              <a:off x="4953000" y="3962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45" name="AutoShape 33"/>
            <p:cNvCxnSpPr>
              <a:cxnSpLocks noChangeShapeType="1"/>
              <a:stCxn id="38944" idx="0"/>
              <a:endCxn id="38943" idx="3"/>
            </p:cNvCxnSpPr>
            <p:nvPr/>
          </p:nvCxnSpPr>
          <p:spPr bwMode="auto">
            <a:xfrm flipV="1">
              <a:off x="5105400" y="37544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8946" name="AutoShape 34"/>
            <p:cNvCxnSpPr>
              <a:cxnSpLocks noChangeShapeType="1"/>
              <a:stCxn id="38947" idx="1"/>
              <a:endCxn id="38943" idx="5"/>
            </p:cNvCxnSpPr>
            <p:nvPr/>
          </p:nvCxnSpPr>
          <p:spPr bwMode="auto">
            <a:xfrm flipH="1" flipV="1">
              <a:off x="5430838" y="3754438"/>
              <a:ext cx="339725" cy="4921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47" name="Oval 35"/>
            <p:cNvSpPr>
              <a:spLocks noChangeArrowheads="1"/>
            </p:cNvSpPr>
            <p:nvPr/>
          </p:nvSpPr>
          <p:spPr bwMode="auto">
            <a:xfrm>
              <a:off x="5715000" y="41910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 dirty="0"/>
                <a:t>15</a:t>
              </a:r>
            </a:p>
          </p:txBody>
        </p:sp>
        <p:sp>
          <p:nvSpPr>
            <p:cNvPr id="38948" name="AutoShape 36"/>
            <p:cNvSpPr>
              <a:spLocks noChangeArrowheads="1"/>
            </p:cNvSpPr>
            <p:nvPr/>
          </p:nvSpPr>
          <p:spPr bwMode="auto">
            <a:xfrm>
              <a:off x="5943600" y="4724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49" name="AutoShape 37"/>
            <p:cNvCxnSpPr>
              <a:cxnSpLocks noChangeShapeType="1"/>
              <a:stCxn id="38948" idx="0"/>
              <a:endCxn id="38947" idx="5"/>
            </p:cNvCxnSpPr>
            <p:nvPr/>
          </p:nvCxnSpPr>
          <p:spPr bwMode="auto">
            <a:xfrm flipH="1" flipV="1">
              <a:off x="6040438" y="4516438"/>
              <a:ext cx="55562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50" name="AutoShape 38"/>
            <p:cNvSpPr>
              <a:spLocks noChangeArrowheads="1"/>
            </p:cNvSpPr>
            <p:nvPr/>
          </p:nvSpPr>
          <p:spPr bwMode="auto">
            <a:xfrm>
              <a:off x="5562600" y="4724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51" name="AutoShape 39"/>
            <p:cNvCxnSpPr>
              <a:cxnSpLocks noChangeShapeType="1"/>
              <a:stCxn id="38950" idx="0"/>
            </p:cNvCxnSpPr>
            <p:nvPr/>
          </p:nvCxnSpPr>
          <p:spPr bwMode="auto">
            <a:xfrm flipV="1">
              <a:off x="5715000" y="45164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8952" name="AutoShape 40"/>
            <p:cNvCxnSpPr>
              <a:cxnSpLocks noChangeShapeType="1"/>
              <a:stCxn id="38953" idx="1"/>
            </p:cNvCxnSpPr>
            <p:nvPr/>
          </p:nvCxnSpPr>
          <p:spPr bwMode="auto">
            <a:xfrm flipH="1" flipV="1">
              <a:off x="6421438" y="2459038"/>
              <a:ext cx="492125" cy="4159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53" name="Oval 41"/>
            <p:cNvSpPr>
              <a:spLocks noChangeArrowheads="1"/>
            </p:cNvSpPr>
            <p:nvPr/>
          </p:nvSpPr>
          <p:spPr bwMode="auto">
            <a:xfrm>
              <a:off x="6858000" y="28194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21</a:t>
              </a:r>
            </a:p>
          </p:txBody>
        </p:sp>
        <p:sp>
          <p:nvSpPr>
            <p:cNvPr id="38954" name="AutoShape 42"/>
            <p:cNvSpPr>
              <a:spLocks noChangeArrowheads="1"/>
            </p:cNvSpPr>
            <p:nvPr/>
          </p:nvSpPr>
          <p:spPr bwMode="auto">
            <a:xfrm>
              <a:off x="6705600" y="33528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55" name="AutoShape 43"/>
            <p:cNvCxnSpPr>
              <a:cxnSpLocks noChangeShapeType="1"/>
              <a:stCxn id="38954" idx="0"/>
              <a:endCxn id="38953" idx="3"/>
            </p:cNvCxnSpPr>
            <p:nvPr/>
          </p:nvCxnSpPr>
          <p:spPr bwMode="auto">
            <a:xfrm flipV="1">
              <a:off x="6858000" y="31448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56" name="AutoShape 44"/>
            <p:cNvSpPr>
              <a:spLocks noChangeArrowheads="1"/>
            </p:cNvSpPr>
            <p:nvPr/>
          </p:nvSpPr>
          <p:spPr bwMode="auto">
            <a:xfrm>
              <a:off x="7086600" y="33528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57" name="AutoShape 45"/>
            <p:cNvCxnSpPr>
              <a:cxnSpLocks noChangeShapeType="1"/>
              <a:stCxn id="38956" idx="0"/>
              <a:endCxn id="38953" idx="5"/>
            </p:cNvCxnSpPr>
            <p:nvPr/>
          </p:nvCxnSpPr>
          <p:spPr bwMode="auto">
            <a:xfrm flipH="1" flipV="1">
              <a:off x="7183438" y="3144838"/>
              <a:ext cx="55562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38958" name="Text Box 46"/>
          <p:cNvSpPr txBox="1">
            <a:spLocks noChangeArrowheads="1"/>
          </p:cNvSpPr>
          <p:nvPr/>
        </p:nvSpPr>
        <p:spPr bwMode="auto">
          <a:xfrm>
            <a:off x="1889125" y="1143000"/>
            <a:ext cx="438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/>
              <a:t>14</a:t>
            </a:r>
            <a:endParaRPr lang="en-US"/>
          </a:p>
        </p:txBody>
      </p:sp>
      <p:sp useBgFill="1">
        <p:nvSpPr>
          <p:cNvPr id="47" name="46 - Ορθογώνιο"/>
          <p:cNvSpPr/>
          <p:nvPr/>
        </p:nvSpPr>
        <p:spPr bwMode="auto">
          <a:xfrm>
            <a:off x="0" y="6096000"/>
            <a:ext cx="9144000" cy="228600"/>
          </a:xfrm>
          <a:prstGeom prst="rect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5" name="94 - Δεξιό βέλος"/>
          <p:cNvSpPr/>
          <p:nvPr/>
        </p:nvSpPr>
        <p:spPr bwMode="auto">
          <a:xfrm rot="1241413">
            <a:off x="4651782" y="4078643"/>
            <a:ext cx="402689" cy="175898"/>
          </a:xfrm>
          <a:prstGeom prst="rightArrow">
            <a:avLst/>
          </a:prstGeom>
          <a:solidFill>
            <a:srgbClr val="002060">
              <a:alpha val="15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6" name="95 - TextBox"/>
          <p:cNvSpPr txBox="1"/>
          <p:nvPr/>
        </p:nvSpPr>
        <p:spPr>
          <a:xfrm>
            <a:off x="4724400" y="3733800"/>
            <a:ext cx="12625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 smtClean="0"/>
              <a:t>διαφορετικά</a:t>
            </a:r>
            <a:endParaRPr lang="el-GR" sz="1600" dirty="0"/>
          </a:p>
        </p:txBody>
      </p:sp>
      <p:grpSp>
        <p:nvGrpSpPr>
          <p:cNvPr id="3" name="47 - Ομάδα"/>
          <p:cNvGrpSpPr/>
          <p:nvPr/>
        </p:nvGrpSpPr>
        <p:grpSpPr>
          <a:xfrm>
            <a:off x="4556760" y="4114800"/>
            <a:ext cx="4511040" cy="2560320"/>
            <a:chOff x="1752600" y="1676400"/>
            <a:chExt cx="5638800" cy="3200400"/>
          </a:xfrm>
        </p:grpSpPr>
        <p:sp>
          <p:nvSpPr>
            <p:cNvPr id="98" name="Oval 5"/>
            <p:cNvSpPr>
              <a:spLocks noChangeArrowheads="1"/>
            </p:cNvSpPr>
            <p:nvPr/>
          </p:nvSpPr>
          <p:spPr bwMode="auto">
            <a:xfrm>
              <a:off x="4114800" y="16764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10</a:t>
              </a:r>
            </a:p>
          </p:txBody>
        </p:sp>
        <p:cxnSp>
          <p:nvCxnSpPr>
            <p:cNvPr id="99" name="AutoShape 6"/>
            <p:cNvCxnSpPr>
              <a:cxnSpLocks noChangeShapeType="1"/>
              <a:stCxn id="101" idx="7"/>
              <a:endCxn id="98" idx="3"/>
            </p:cNvCxnSpPr>
            <p:nvPr/>
          </p:nvCxnSpPr>
          <p:spPr bwMode="auto">
            <a:xfrm flipV="1">
              <a:off x="3525838" y="2001838"/>
              <a:ext cx="644525" cy="1873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00" name="AutoShape 7"/>
            <p:cNvCxnSpPr>
              <a:cxnSpLocks noChangeShapeType="1"/>
              <a:stCxn id="118" idx="1"/>
              <a:endCxn id="98" idx="5"/>
            </p:cNvCxnSpPr>
            <p:nvPr/>
          </p:nvCxnSpPr>
          <p:spPr bwMode="auto">
            <a:xfrm flipH="1" flipV="1">
              <a:off x="4440238" y="2001838"/>
              <a:ext cx="1711325" cy="1873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01" name="Oval 8"/>
            <p:cNvSpPr>
              <a:spLocks noChangeArrowheads="1"/>
            </p:cNvSpPr>
            <p:nvPr/>
          </p:nvSpPr>
          <p:spPr bwMode="auto">
            <a:xfrm>
              <a:off x="3200400" y="21336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8</a:t>
              </a:r>
            </a:p>
          </p:txBody>
        </p:sp>
        <p:cxnSp>
          <p:nvCxnSpPr>
            <p:cNvPr id="102" name="AutoShape 9"/>
            <p:cNvCxnSpPr>
              <a:cxnSpLocks noChangeShapeType="1"/>
              <a:stCxn id="105" idx="7"/>
              <a:endCxn id="101" idx="3"/>
            </p:cNvCxnSpPr>
            <p:nvPr/>
          </p:nvCxnSpPr>
          <p:spPr bwMode="auto">
            <a:xfrm flipV="1">
              <a:off x="2687638" y="2459038"/>
              <a:ext cx="568325" cy="3397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03" name="AutoShape 10"/>
            <p:cNvSpPr>
              <a:spLocks noChangeArrowheads="1"/>
            </p:cNvSpPr>
            <p:nvPr/>
          </p:nvSpPr>
          <p:spPr bwMode="auto">
            <a:xfrm>
              <a:off x="3429000" y="26670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104" name="AutoShape 11"/>
            <p:cNvCxnSpPr>
              <a:cxnSpLocks noChangeShapeType="1"/>
              <a:stCxn id="103" idx="0"/>
              <a:endCxn id="101" idx="5"/>
            </p:cNvCxnSpPr>
            <p:nvPr/>
          </p:nvCxnSpPr>
          <p:spPr bwMode="auto">
            <a:xfrm flipH="1" flipV="1">
              <a:off x="3525838" y="2459038"/>
              <a:ext cx="55562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05" name="Oval 12"/>
            <p:cNvSpPr>
              <a:spLocks noChangeArrowheads="1"/>
            </p:cNvSpPr>
            <p:nvPr/>
          </p:nvSpPr>
          <p:spPr bwMode="auto">
            <a:xfrm>
              <a:off x="2362200" y="27432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6</a:t>
              </a:r>
            </a:p>
          </p:txBody>
        </p:sp>
        <p:cxnSp>
          <p:nvCxnSpPr>
            <p:cNvPr id="106" name="AutoShape 13"/>
            <p:cNvCxnSpPr>
              <a:cxnSpLocks noChangeShapeType="1"/>
              <a:stCxn id="108" idx="0"/>
              <a:endCxn id="105" idx="3"/>
            </p:cNvCxnSpPr>
            <p:nvPr/>
          </p:nvCxnSpPr>
          <p:spPr bwMode="auto">
            <a:xfrm flipV="1">
              <a:off x="2095500" y="3068638"/>
              <a:ext cx="322263" cy="3603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07" name="AutoShape 14"/>
            <p:cNvCxnSpPr>
              <a:cxnSpLocks noChangeShapeType="1"/>
              <a:stCxn id="113" idx="0"/>
              <a:endCxn id="105" idx="5"/>
            </p:cNvCxnSpPr>
            <p:nvPr/>
          </p:nvCxnSpPr>
          <p:spPr bwMode="auto">
            <a:xfrm flipH="1" flipV="1">
              <a:off x="2687638" y="3068638"/>
              <a:ext cx="246062" cy="3603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08" name="Oval 15"/>
            <p:cNvSpPr>
              <a:spLocks noChangeArrowheads="1"/>
            </p:cNvSpPr>
            <p:nvPr/>
          </p:nvSpPr>
          <p:spPr bwMode="auto">
            <a:xfrm>
              <a:off x="1905000" y="34290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4</a:t>
              </a:r>
            </a:p>
          </p:txBody>
        </p:sp>
        <p:sp>
          <p:nvSpPr>
            <p:cNvPr id="109" name="AutoShape 16"/>
            <p:cNvSpPr>
              <a:spLocks noChangeArrowheads="1"/>
            </p:cNvSpPr>
            <p:nvPr/>
          </p:nvSpPr>
          <p:spPr bwMode="auto">
            <a:xfrm>
              <a:off x="1752600" y="3962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110" name="AutoShape 17"/>
            <p:cNvCxnSpPr>
              <a:cxnSpLocks noChangeShapeType="1"/>
              <a:stCxn id="109" idx="0"/>
              <a:endCxn id="108" idx="3"/>
            </p:cNvCxnSpPr>
            <p:nvPr/>
          </p:nvCxnSpPr>
          <p:spPr bwMode="auto">
            <a:xfrm flipV="1">
              <a:off x="1905000" y="37544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11" name="AutoShape 18"/>
            <p:cNvSpPr>
              <a:spLocks noChangeArrowheads="1"/>
            </p:cNvSpPr>
            <p:nvPr/>
          </p:nvSpPr>
          <p:spPr bwMode="auto">
            <a:xfrm>
              <a:off x="2133600" y="3962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112" name="AutoShape 19"/>
            <p:cNvCxnSpPr>
              <a:cxnSpLocks noChangeShapeType="1"/>
              <a:stCxn id="111" idx="0"/>
              <a:endCxn id="108" idx="5"/>
            </p:cNvCxnSpPr>
            <p:nvPr/>
          </p:nvCxnSpPr>
          <p:spPr bwMode="auto">
            <a:xfrm flipH="1" flipV="1">
              <a:off x="2230438" y="3754438"/>
              <a:ext cx="55562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13" name="Oval 20"/>
            <p:cNvSpPr>
              <a:spLocks noChangeArrowheads="1"/>
            </p:cNvSpPr>
            <p:nvPr/>
          </p:nvSpPr>
          <p:spPr bwMode="auto">
            <a:xfrm>
              <a:off x="2743200" y="34290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7</a:t>
              </a:r>
            </a:p>
          </p:txBody>
        </p:sp>
        <p:sp>
          <p:nvSpPr>
            <p:cNvPr id="114" name="AutoShape 21"/>
            <p:cNvSpPr>
              <a:spLocks noChangeArrowheads="1"/>
            </p:cNvSpPr>
            <p:nvPr/>
          </p:nvSpPr>
          <p:spPr bwMode="auto">
            <a:xfrm>
              <a:off x="2590800" y="3962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115" name="AutoShape 22"/>
            <p:cNvCxnSpPr>
              <a:cxnSpLocks noChangeShapeType="1"/>
              <a:stCxn id="114" idx="0"/>
              <a:endCxn id="113" idx="3"/>
            </p:cNvCxnSpPr>
            <p:nvPr/>
          </p:nvCxnSpPr>
          <p:spPr bwMode="auto">
            <a:xfrm flipV="1">
              <a:off x="2743200" y="37544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16" name="AutoShape 23"/>
            <p:cNvSpPr>
              <a:spLocks noChangeArrowheads="1"/>
            </p:cNvSpPr>
            <p:nvPr/>
          </p:nvSpPr>
          <p:spPr bwMode="auto">
            <a:xfrm>
              <a:off x="2971800" y="3962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117" name="AutoShape 24"/>
            <p:cNvCxnSpPr>
              <a:cxnSpLocks noChangeShapeType="1"/>
              <a:stCxn id="116" idx="0"/>
              <a:endCxn id="113" idx="5"/>
            </p:cNvCxnSpPr>
            <p:nvPr/>
          </p:nvCxnSpPr>
          <p:spPr bwMode="auto">
            <a:xfrm flipH="1" flipV="1">
              <a:off x="3068638" y="3754438"/>
              <a:ext cx="55562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18" name="Oval 25"/>
            <p:cNvSpPr>
              <a:spLocks noChangeArrowheads="1"/>
            </p:cNvSpPr>
            <p:nvPr/>
          </p:nvSpPr>
          <p:spPr bwMode="auto">
            <a:xfrm>
              <a:off x="6096000" y="21336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17</a:t>
              </a:r>
            </a:p>
          </p:txBody>
        </p:sp>
        <p:cxnSp>
          <p:nvCxnSpPr>
            <p:cNvPr id="119" name="AutoShape 26"/>
            <p:cNvCxnSpPr>
              <a:cxnSpLocks noChangeShapeType="1"/>
              <a:stCxn id="120" idx="7"/>
              <a:endCxn id="118" idx="3"/>
            </p:cNvCxnSpPr>
            <p:nvPr/>
          </p:nvCxnSpPr>
          <p:spPr bwMode="auto">
            <a:xfrm flipV="1">
              <a:off x="4897438" y="2459038"/>
              <a:ext cx="1254125" cy="4159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20" name="Oval 27"/>
            <p:cNvSpPr>
              <a:spLocks noChangeArrowheads="1"/>
            </p:cNvSpPr>
            <p:nvPr/>
          </p:nvSpPr>
          <p:spPr bwMode="auto">
            <a:xfrm>
              <a:off x="4572000" y="28194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12</a:t>
              </a:r>
            </a:p>
          </p:txBody>
        </p:sp>
        <p:sp>
          <p:nvSpPr>
            <p:cNvPr id="121" name="AutoShape 28"/>
            <p:cNvSpPr>
              <a:spLocks noChangeArrowheads="1"/>
            </p:cNvSpPr>
            <p:nvPr/>
          </p:nvSpPr>
          <p:spPr bwMode="auto">
            <a:xfrm>
              <a:off x="4419600" y="33528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122" name="AutoShape 29"/>
            <p:cNvCxnSpPr>
              <a:cxnSpLocks noChangeShapeType="1"/>
              <a:stCxn id="121" idx="0"/>
              <a:endCxn id="120" idx="3"/>
            </p:cNvCxnSpPr>
            <p:nvPr/>
          </p:nvCxnSpPr>
          <p:spPr bwMode="auto">
            <a:xfrm flipV="1">
              <a:off x="4572000" y="31448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23" name="AutoShape 30"/>
            <p:cNvCxnSpPr>
              <a:cxnSpLocks noChangeShapeType="1"/>
              <a:stCxn id="124" idx="1"/>
              <a:endCxn id="120" idx="5"/>
            </p:cNvCxnSpPr>
            <p:nvPr/>
          </p:nvCxnSpPr>
          <p:spPr bwMode="auto">
            <a:xfrm flipH="1" flipV="1">
              <a:off x="4897438" y="3144838"/>
              <a:ext cx="263525" cy="3397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24" name="Oval 31"/>
            <p:cNvSpPr>
              <a:spLocks noChangeArrowheads="1"/>
            </p:cNvSpPr>
            <p:nvPr/>
          </p:nvSpPr>
          <p:spPr bwMode="auto">
            <a:xfrm>
              <a:off x="5105400" y="34290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13</a:t>
              </a:r>
            </a:p>
          </p:txBody>
        </p:sp>
        <p:sp>
          <p:nvSpPr>
            <p:cNvPr id="125" name="AutoShape 32"/>
            <p:cNvSpPr>
              <a:spLocks noChangeArrowheads="1"/>
            </p:cNvSpPr>
            <p:nvPr/>
          </p:nvSpPr>
          <p:spPr bwMode="auto">
            <a:xfrm>
              <a:off x="4953000" y="3962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126" name="AutoShape 33"/>
            <p:cNvCxnSpPr>
              <a:cxnSpLocks noChangeShapeType="1"/>
              <a:stCxn id="125" idx="0"/>
              <a:endCxn id="124" idx="3"/>
            </p:cNvCxnSpPr>
            <p:nvPr/>
          </p:nvCxnSpPr>
          <p:spPr bwMode="auto">
            <a:xfrm flipV="1">
              <a:off x="5105400" y="37544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27" name="AutoShape 34"/>
            <p:cNvCxnSpPr>
              <a:cxnSpLocks noChangeShapeType="1"/>
              <a:stCxn id="128" idx="1"/>
              <a:endCxn id="124" idx="5"/>
            </p:cNvCxnSpPr>
            <p:nvPr/>
          </p:nvCxnSpPr>
          <p:spPr bwMode="auto">
            <a:xfrm flipH="1" flipV="1">
              <a:off x="5430838" y="3754438"/>
              <a:ext cx="339725" cy="4921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28" name="Oval 35"/>
            <p:cNvSpPr>
              <a:spLocks noChangeArrowheads="1"/>
            </p:cNvSpPr>
            <p:nvPr/>
          </p:nvSpPr>
          <p:spPr bwMode="auto">
            <a:xfrm>
              <a:off x="5715000" y="41910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 dirty="0"/>
                <a:t>15</a:t>
              </a:r>
            </a:p>
          </p:txBody>
        </p:sp>
        <p:sp>
          <p:nvSpPr>
            <p:cNvPr id="129" name="AutoShape 36"/>
            <p:cNvSpPr>
              <a:spLocks noChangeArrowheads="1"/>
            </p:cNvSpPr>
            <p:nvPr/>
          </p:nvSpPr>
          <p:spPr bwMode="auto">
            <a:xfrm>
              <a:off x="5943600" y="4724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130" name="AutoShape 37"/>
            <p:cNvCxnSpPr>
              <a:cxnSpLocks noChangeShapeType="1"/>
              <a:stCxn id="129" idx="0"/>
              <a:endCxn id="128" idx="5"/>
            </p:cNvCxnSpPr>
            <p:nvPr/>
          </p:nvCxnSpPr>
          <p:spPr bwMode="auto">
            <a:xfrm flipH="1" flipV="1">
              <a:off x="6040438" y="4516438"/>
              <a:ext cx="55562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31" name="AutoShape 38"/>
            <p:cNvSpPr>
              <a:spLocks noChangeArrowheads="1"/>
            </p:cNvSpPr>
            <p:nvPr/>
          </p:nvSpPr>
          <p:spPr bwMode="auto">
            <a:xfrm>
              <a:off x="5562600" y="4724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132" name="AutoShape 39"/>
            <p:cNvCxnSpPr>
              <a:cxnSpLocks noChangeShapeType="1"/>
              <a:stCxn id="131" idx="0"/>
            </p:cNvCxnSpPr>
            <p:nvPr/>
          </p:nvCxnSpPr>
          <p:spPr bwMode="auto">
            <a:xfrm flipV="1">
              <a:off x="5715000" y="45164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33" name="AutoShape 40"/>
            <p:cNvCxnSpPr>
              <a:cxnSpLocks noChangeShapeType="1"/>
              <a:stCxn id="134" idx="1"/>
            </p:cNvCxnSpPr>
            <p:nvPr/>
          </p:nvCxnSpPr>
          <p:spPr bwMode="auto">
            <a:xfrm flipH="1" flipV="1">
              <a:off x="6421438" y="2459038"/>
              <a:ext cx="492125" cy="4159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34" name="Oval 41"/>
            <p:cNvSpPr>
              <a:spLocks noChangeArrowheads="1"/>
            </p:cNvSpPr>
            <p:nvPr/>
          </p:nvSpPr>
          <p:spPr bwMode="auto">
            <a:xfrm>
              <a:off x="6858000" y="28194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21</a:t>
              </a:r>
            </a:p>
          </p:txBody>
        </p:sp>
        <p:sp>
          <p:nvSpPr>
            <p:cNvPr id="135" name="AutoShape 42"/>
            <p:cNvSpPr>
              <a:spLocks noChangeArrowheads="1"/>
            </p:cNvSpPr>
            <p:nvPr/>
          </p:nvSpPr>
          <p:spPr bwMode="auto">
            <a:xfrm>
              <a:off x="6705600" y="33528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136" name="AutoShape 43"/>
            <p:cNvCxnSpPr>
              <a:cxnSpLocks noChangeShapeType="1"/>
              <a:stCxn id="135" idx="0"/>
              <a:endCxn id="134" idx="3"/>
            </p:cNvCxnSpPr>
            <p:nvPr/>
          </p:nvCxnSpPr>
          <p:spPr bwMode="auto">
            <a:xfrm flipV="1">
              <a:off x="6858000" y="31448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37" name="AutoShape 44"/>
            <p:cNvSpPr>
              <a:spLocks noChangeArrowheads="1"/>
            </p:cNvSpPr>
            <p:nvPr/>
          </p:nvSpPr>
          <p:spPr bwMode="auto">
            <a:xfrm>
              <a:off x="7086600" y="33528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138" name="AutoShape 45"/>
            <p:cNvCxnSpPr>
              <a:cxnSpLocks noChangeShapeType="1"/>
              <a:stCxn id="137" idx="0"/>
              <a:endCxn id="134" idx="5"/>
            </p:cNvCxnSpPr>
            <p:nvPr/>
          </p:nvCxnSpPr>
          <p:spPr bwMode="auto">
            <a:xfrm flipH="1" flipV="1">
              <a:off x="7183438" y="3144838"/>
              <a:ext cx="55562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139" name="138 - Βέλος προς τα κάτω"/>
          <p:cNvSpPr/>
          <p:nvPr/>
        </p:nvSpPr>
        <p:spPr bwMode="auto">
          <a:xfrm>
            <a:off x="2819400" y="3048000"/>
            <a:ext cx="228600" cy="304800"/>
          </a:xfrm>
          <a:prstGeom prst="downArrow">
            <a:avLst/>
          </a:prstGeom>
          <a:solidFill>
            <a:srgbClr val="FFFF99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0" name="139 - Βέλος προς τα κάτω"/>
          <p:cNvSpPr/>
          <p:nvPr/>
        </p:nvSpPr>
        <p:spPr bwMode="auto">
          <a:xfrm>
            <a:off x="7772400" y="5791200"/>
            <a:ext cx="228600" cy="304800"/>
          </a:xfrm>
          <a:prstGeom prst="downArrow">
            <a:avLst/>
          </a:prstGeom>
          <a:solidFill>
            <a:srgbClr val="FFFF99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484187"/>
          </a:xfrm>
        </p:spPr>
        <p:txBody>
          <a:bodyPr/>
          <a:lstStyle/>
          <a:p>
            <a:pPr eaLnBrk="1" hangingPunct="1"/>
            <a:r>
              <a:rPr lang="el-GR" sz="3000" smtClean="0">
                <a:latin typeface="Times New Roman" pitchFamily="18" charset="0"/>
                <a:cs typeface="Times New Roman" pitchFamily="18" charset="0"/>
              </a:rPr>
              <a:t>Εισαγωγή στη ρίζα</a:t>
            </a:r>
            <a:endParaRPr lang="en-US" sz="30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7112000"/>
            <a:ext cx="91440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TexPoint fonts used in EMF. </a:t>
            </a:r>
          </a:p>
          <a:p>
            <a:pPr algn="ctr"/>
            <a:r>
              <a:rPr lang="en-US"/>
              <a:t>Read the TexPoint manual before you delete this box.: </a:t>
            </a:r>
            <a:r>
              <a:rPr lang="en-US">
                <a:latin typeface="cmmi10" pitchFamily="34" charset="0"/>
              </a:rPr>
              <a:t>A</a:t>
            </a:r>
            <a:r>
              <a:rPr lang="en-US">
                <a:latin typeface="cmr10" pitchFamily="34" charset="0"/>
              </a:rPr>
              <a:t>A</a:t>
            </a:r>
            <a:r>
              <a:rPr lang="en-US">
                <a:latin typeface="cmsy10orig" pitchFamily="34" charset="0"/>
              </a:rPr>
              <a:t>A</a:t>
            </a:r>
            <a:r>
              <a:rPr lang="en-US">
                <a:latin typeface="cmmi7" pitchFamily="34" charset="0"/>
              </a:rPr>
              <a:t>A</a:t>
            </a:r>
            <a:r>
              <a:rPr lang="en-US">
                <a:latin typeface="cmex10" pitchFamily="34" charset="0"/>
              </a:rPr>
              <a:t>A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1295400" cy="457200"/>
          </a:xfrm>
          <a:noFill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l-GR" sz="1800" smtClean="0"/>
              <a:t>Εισαγωγή</a:t>
            </a:r>
            <a:endParaRPr lang="en-US" sz="1800" smtClean="0"/>
          </a:p>
        </p:txBody>
      </p:sp>
      <p:grpSp>
        <p:nvGrpSpPr>
          <p:cNvPr id="2" name="47 - Ομάδα"/>
          <p:cNvGrpSpPr/>
          <p:nvPr/>
        </p:nvGrpSpPr>
        <p:grpSpPr>
          <a:xfrm>
            <a:off x="60960" y="1981200"/>
            <a:ext cx="4511040" cy="2560320"/>
            <a:chOff x="1752600" y="1676400"/>
            <a:chExt cx="5638800" cy="3200400"/>
          </a:xfrm>
        </p:grpSpPr>
        <p:sp>
          <p:nvSpPr>
            <p:cNvPr id="38917" name="Oval 5"/>
            <p:cNvSpPr>
              <a:spLocks noChangeArrowheads="1"/>
            </p:cNvSpPr>
            <p:nvPr/>
          </p:nvSpPr>
          <p:spPr bwMode="auto">
            <a:xfrm>
              <a:off x="4114800" y="16764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10</a:t>
              </a:r>
            </a:p>
          </p:txBody>
        </p:sp>
        <p:cxnSp>
          <p:nvCxnSpPr>
            <p:cNvPr id="38918" name="AutoShape 6"/>
            <p:cNvCxnSpPr>
              <a:cxnSpLocks noChangeShapeType="1"/>
              <a:stCxn id="38920" idx="7"/>
              <a:endCxn id="38917" idx="3"/>
            </p:cNvCxnSpPr>
            <p:nvPr/>
          </p:nvCxnSpPr>
          <p:spPr bwMode="auto">
            <a:xfrm flipV="1">
              <a:off x="3525838" y="2001838"/>
              <a:ext cx="644525" cy="1873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8919" name="AutoShape 7"/>
            <p:cNvCxnSpPr>
              <a:cxnSpLocks noChangeShapeType="1"/>
              <a:stCxn id="38937" idx="1"/>
              <a:endCxn id="38917" idx="5"/>
            </p:cNvCxnSpPr>
            <p:nvPr/>
          </p:nvCxnSpPr>
          <p:spPr bwMode="auto">
            <a:xfrm flipH="1" flipV="1">
              <a:off x="4440238" y="2001838"/>
              <a:ext cx="1711325" cy="1873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20" name="Oval 8"/>
            <p:cNvSpPr>
              <a:spLocks noChangeArrowheads="1"/>
            </p:cNvSpPr>
            <p:nvPr/>
          </p:nvSpPr>
          <p:spPr bwMode="auto">
            <a:xfrm>
              <a:off x="3200400" y="21336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8</a:t>
              </a:r>
            </a:p>
          </p:txBody>
        </p:sp>
        <p:cxnSp>
          <p:nvCxnSpPr>
            <p:cNvPr id="38921" name="AutoShape 9"/>
            <p:cNvCxnSpPr>
              <a:cxnSpLocks noChangeShapeType="1"/>
              <a:stCxn id="38924" idx="7"/>
              <a:endCxn id="38920" idx="3"/>
            </p:cNvCxnSpPr>
            <p:nvPr/>
          </p:nvCxnSpPr>
          <p:spPr bwMode="auto">
            <a:xfrm flipV="1">
              <a:off x="2687638" y="2459038"/>
              <a:ext cx="568325" cy="3397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22" name="AutoShape 10"/>
            <p:cNvSpPr>
              <a:spLocks noChangeArrowheads="1"/>
            </p:cNvSpPr>
            <p:nvPr/>
          </p:nvSpPr>
          <p:spPr bwMode="auto">
            <a:xfrm>
              <a:off x="3429000" y="26670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23" name="AutoShape 11"/>
            <p:cNvCxnSpPr>
              <a:cxnSpLocks noChangeShapeType="1"/>
              <a:stCxn id="38922" idx="0"/>
              <a:endCxn id="38920" idx="5"/>
            </p:cNvCxnSpPr>
            <p:nvPr/>
          </p:nvCxnSpPr>
          <p:spPr bwMode="auto">
            <a:xfrm flipH="1" flipV="1">
              <a:off x="3525838" y="2459038"/>
              <a:ext cx="55562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24" name="Oval 12"/>
            <p:cNvSpPr>
              <a:spLocks noChangeArrowheads="1"/>
            </p:cNvSpPr>
            <p:nvPr/>
          </p:nvSpPr>
          <p:spPr bwMode="auto">
            <a:xfrm>
              <a:off x="2362200" y="27432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6</a:t>
              </a:r>
            </a:p>
          </p:txBody>
        </p:sp>
        <p:cxnSp>
          <p:nvCxnSpPr>
            <p:cNvPr id="38925" name="AutoShape 13"/>
            <p:cNvCxnSpPr>
              <a:cxnSpLocks noChangeShapeType="1"/>
              <a:stCxn id="38927" idx="0"/>
              <a:endCxn id="38924" idx="3"/>
            </p:cNvCxnSpPr>
            <p:nvPr/>
          </p:nvCxnSpPr>
          <p:spPr bwMode="auto">
            <a:xfrm flipV="1">
              <a:off x="2095500" y="3068638"/>
              <a:ext cx="322263" cy="3603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8926" name="AutoShape 14"/>
            <p:cNvCxnSpPr>
              <a:cxnSpLocks noChangeShapeType="1"/>
              <a:stCxn id="38932" idx="0"/>
              <a:endCxn id="38924" idx="5"/>
            </p:cNvCxnSpPr>
            <p:nvPr/>
          </p:nvCxnSpPr>
          <p:spPr bwMode="auto">
            <a:xfrm flipH="1" flipV="1">
              <a:off x="2687638" y="3068638"/>
              <a:ext cx="246062" cy="3603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27" name="Oval 15"/>
            <p:cNvSpPr>
              <a:spLocks noChangeArrowheads="1"/>
            </p:cNvSpPr>
            <p:nvPr/>
          </p:nvSpPr>
          <p:spPr bwMode="auto">
            <a:xfrm>
              <a:off x="1905000" y="34290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4</a:t>
              </a:r>
            </a:p>
          </p:txBody>
        </p:sp>
        <p:sp>
          <p:nvSpPr>
            <p:cNvPr id="38928" name="AutoShape 16"/>
            <p:cNvSpPr>
              <a:spLocks noChangeArrowheads="1"/>
            </p:cNvSpPr>
            <p:nvPr/>
          </p:nvSpPr>
          <p:spPr bwMode="auto">
            <a:xfrm>
              <a:off x="1752600" y="3962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29" name="AutoShape 17"/>
            <p:cNvCxnSpPr>
              <a:cxnSpLocks noChangeShapeType="1"/>
              <a:stCxn id="38928" idx="0"/>
              <a:endCxn id="38927" idx="3"/>
            </p:cNvCxnSpPr>
            <p:nvPr/>
          </p:nvCxnSpPr>
          <p:spPr bwMode="auto">
            <a:xfrm flipV="1">
              <a:off x="1905000" y="37544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30" name="AutoShape 18"/>
            <p:cNvSpPr>
              <a:spLocks noChangeArrowheads="1"/>
            </p:cNvSpPr>
            <p:nvPr/>
          </p:nvSpPr>
          <p:spPr bwMode="auto">
            <a:xfrm>
              <a:off x="2133600" y="3962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31" name="AutoShape 19"/>
            <p:cNvCxnSpPr>
              <a:cxnSpLocks noChangeShapeType="1"/>
              <a:stCxn id="38930" idx="0"/>
              <a:endCxn id="38927" idx="5"/>
            </p:cNvCxnSpPr>
            <p:nvPr/>
          </p:nvCxnSpPr>
          <p:spPr bwMode="auto">
            <a:xfrm flipH="1" flipV="1">
              <a:off x="2230438" y="3754438"/>
              <a:ext cx="55562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32" name="Oval 20"/>
            <p:cNvSpPr>
              <a:spLocks noChangeArrowheads="1"/>
            </p:cNvSpPr>
            <p:nvPr/>
          </p:nvSpPr>
          <p:spPr bwMode="auto">
            <a:xfrm>
              <a:off x="2743200" y="34290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7</a:t>
              </a:r>
            </a:p>
          </p:txBody>
        </p:sp>
        <p:sp>
          <p:nvSpPr>
            <p:cNvPr id="38933" name="AutoShape 21"/>
            <p:cNvSpPr>
              <a:spLocks noChangeArrowheads="1"/>
            </p:cNvSpPr>
            <p:nvPr/>
          </p:nvSpPr>
          <p:spPr bwMode="auto">
            <a:xfrm>
              <a:off x="2590800" y="3962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34" name="AutoShape 22"/>
            <p:cNvCxnSpPr>
              <a:cxnSpLocks noChangeShapeType="1"/>
              <a:stCxn id="38933" idx="0"/>
              <a:endCxn id="38932" idx="3"/>
            </p:cNvCxnSpPr>
            <p:nvPr/>
          </p:nvCxnSpPr>
          <p:spPr bwMode="auto">
            <a:xfrm flipV="1">
              <a:off x="2743200" y="37544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35" name="AutoShape 23"/>
            <p:cNvSpPr>
              <a:spLocks noChangeArrowheads="1"/>
            </p:cNvSpPr>
            <p:nvPr/>
          </p:nvSpPr>
          <p:spPr bwMode="auto">
            <a:xfrm>
              <a:off x="2971800" y="3962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36" name="AutoShape 24"/>
            <p:cNvCxnSpPr>
              <a:cxnSpLocks noChangeShapeType="1"/>
              <a:stCxn id="38935" idx="0"/>
              <a:endCxn id="38932" idx="5"/>
            </p:cNvCxnSpPr>
            <p:nvPr/>
          </p:nvCxnSpPr>
          <p:spPr bwMode="auto">
            <a:xfrm flipH="1" flipV="1">
              <a:off x="3068638" y="3754438"/>
              <a:ext cx="55562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37" name="Oval 25"/>
            <p:cNvSpPr>
              <a:spLocks noChangeArrowheads="1"/>
            </p:cNvSpPr>
            <p:nvPr/>
          </p:nvSpPr>
          <p:spPr bwMode="auto">
            <a:xfrm>
              <a:off x="6096000" y="21336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17</a:t>
              </a:r>
            </a:p>
          </p:txBody>
        </p:sp>
        <p:cxnSp>
          <p:nvCxnSpPr>
            <p:cNvPr id="38938" name="AutoShape 26"/>
            <p:cNvCxnSpPr>
              <a:cxnSpLocks noChangeShapeType="1"/>
              <a:stCxn id="38939" idx="7"/>
              <a:endCxn id="38937" idx="3"/>
            </p:cNvCxnSpPr>
            <p:nvPr/>
          </p:nvCxnSpPr>
          <p:spPr bwMode="auto">
            <a:xfrm flipV="1">
              <a:off x="4897438" y="2459038"/>
              <a:ext cx="1254125" cy="4159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39" name="Oval 27"/>
            <p:cNvSpPr>
              <a:spLocks noChangeArrowheads="1"/>
            </p:cNvSpPr>
            <p:nvPr/>
          </p:nvSpPr>
          <p:spPr bwMode="auto">
            <a:xfrm>
              <a:off x="4572000" y="28194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12</a:t>
              </a:r>
            </a:p>
          </p:txBody>
        </p:sp>
        <p:sp>
          <p:nvSpPr>
            <p:cNvPr id="38940" name="AutoShape 28"/>
            <p:cNvSpPr>
              <a:spLocks noChangeArrowheads="1"/>
            </p:cNvSpPr>
            <p:nvPr/>
          </p:nvSpPr>
          <p:spPr bwMode="auto">
            <a:xfrm>
              <a:off x="4419600" y="33528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41" name="AutoShape 29"/>
            <p:cNvCxnSpPr>
              <a:cxnSpLocks noChangeShapeType="1"/>
              <a:stCxn id="38940" idx="0"/>
              <a:endCxn id="38939" idx="3"/>
            </p:cNvCxnSpPr>
            <p:nvPr/>
          </p:nvCxnSpPr>
          <p:spPr bwMode="auto">
            <a:xfrm flipV="1">
              <a:off x="4572000" y="31448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8942" name="AutoShape 30"/>
            <p:cNvCxnSpPr>
              <a:cxnSpLocks noChangeShapeType="1"/>
              <a:stCxn id="38943" idx="1"/>
              <a:endCxn id="38939" idx="5"/>
            </p:cNvCxnSpPr>
            <p:nvPr/>
          </p:nvCxnSpPr>
          <p:spPr bwMode="auto">
            <a:xfrm flipH="1" flipV="1">
              <a:off x="4897438" y="3144838"/>
              <a:ext cx="263525" cy="3397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43" name="Oval 31"/>
            <p:cNvSpPr>
              <a:spLocks noChangeArrowheads="1"/>
            </p:cNvSpPr>
            <p:nvPr/>
          </p:nvSpPr>
          <p:spPr bwMode="auto">
            <a:xfrm>
              <a:off x="5105400" y="34290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13</a:t>
              </a:r>
            </a:p>
          </p:txBody>
        </p:sp>
        <p:sp>
          <p:nvSpPr>
            <p:cNvPr id="38944" name="AutoShape 32"/>
            <p:cNvSpPr>
              <a:spLocks noChangeArrowheads="1"/>
            </p:cNvSpPr>
            <p:nvPr/>
          </p:nvSpPr>
          <p:spPr bwMode="auto">
            <a:xfrm>
              <a:off x="4953000" y="3962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45" name="AutoShape 33"/>
            <p:cNvCxnSpPr>
              <a:cxnSpLocks noChangeShapeType="1"/>
              <a:stCxn id="38944" idx="0"/>
              <a:endCxn id="38943" idx="3"/>
            </p:cNvCxnSpPr>
            <p:nvPr/>
          </p:nvCxnSpPr>
          <p:spPr bwMode="auto">
            <a:xfrm flipV="1">
              <a:off x="5105400" y="37544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8946" name="AutoShape 34"/>
            <p:cNvCxnSpPr>
              <a:cxnSpLocks noChangeShapeType="1"/>
              <a:stCxn id="38947" idx="1"/>
              <a:endCxn id="38943" idx="5"/>
            </p:cNvCxnSpPr>
            <p:nvPr/>
          </p:nvCxnSpPr>
          <p:spPr bwMode="auto">
            <a:xfrm flipH="1" flipV="1">
              <a:off x="5430838" y="3754438"/>
              <a:ext cx="339725" cy="4921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47" name="Oval 35"/>
            <p:cNvSpPr>
              <a:spLocks noChangeArrowheads="1"/>
            </p:cNvSpPr>
            <p:nvPr/>
          </p:nvSpPr>
          <p:spPr bwMode="auto">
            <a:xfrm>
              <a:off x="5715000" y="41910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 dirty="0"/>
                <a:t>15</a:t>
              </a:r>
            </a:p>
          </p:txBody>
        </p:sp>
        <p:sp>
          <p:nvSpPr>
            <p:cNvPr id="38948" name="AutoShape 36"/>
            <p:cNvSpPr>
              <a:spLocks noChangeArrowheads="1"/>
            </p:cNvSpPr>
            <p:nvPr/>
          </p:nvSpPr>
          <p:spPr bwMode="auto">
            <a:xfrm>
              <a:off x="5943600" y="4724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49" name="AutoShape 37"/>
            <p:cNvCxnSpPr>
              <a:cxnSpLocks noChangeShapeType="1"/>
              <a:stCxn id="38948" idx="0"/>
              <a:endCxn id="38947" idx="5"/>
            </p:cNvCxnSpPr>
            <p:nvPr/>
          </p:nvCxnSpPr>
          <p:spPr bwMode="auto">
            <a:xfrm flipH="1" flipV="1">
              <a:off x="6040438" y="4516438"/>
              <a:ext cx="55562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50" name="AutoShape 38"/>
            <p:cNvSpPr>
              <a:spLocks noChangeArrowheads="1"/>
            </p:cNvSpPr>
            <p:nvPr/>
          </p:nvSpPr>
          <p:spPr bwMode="auto">
            <a:xfrm>
              <a:off x="5562600" y="4724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51" name="AutoShape 39"/>
            <p:cNvCxnSpPr>
              <a:cxnSpLocks noChangeShapeType="1"/>
              <a:stCxn id="38950" idx="0"/>
            </p:cNvCxnSpPr>
            <p:nvPr/>
          </p:nvCxnSpPr>
          <p:spPr bwMode="auto">
            <a:xfrm flipV="1">
              <a:off x="5715000" y="45164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8952" name="AutoShape 40"/>
            <p:cNvCxnSpPr>
              <a:cxnSpLocks noChangeShapeType="1"/>
              <a:stCxn id="38953" idx="1"/>
            </p:cNvCxnSpPr>
            <p:nvPr/>
          </p:nvCxnSpPr>
          <p:spPr bwMode="auto">
            <a:xfrm flipH="1" flipV="1">
              <a:off x="6421438" y="2459038"/>
              <a:ext cx="492125" cy="4159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53" name="Oval 41"/>
            <p:cNvSpPr>
              <a:spLocks noChangeArrowheads="1"/>
            </p:cNvSpPr>
            <p:nvPr/>
          </p:nvSpPr>
          <p:spPr bwMode="auto">
            <a:xfrm>
              <a:off x="6858000" y="28194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21</a:t>
              </a:r>
            </a:p>
          </p:txBody>
        </p:sp>
        <p:sp>
          <p:nvSpPr>
            <p:cNvPr id="38954" name="AutoShape 42"/>
            <p:cNvSpPr>
              <a:spLocks noChangeArrowheads="1"/>
            </p:cNvSpPr>
            <p:nvPr/>
          </p:nvSpPr>
          <p:spPr bwMode="auto">
            <a:xfrm>
              <a:off x="6705600" y="33528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55" name="AutoShape 43"/>
            <p:cNvCxnSpPr>
              <a:cxnSpLocks noChangeShapeType="1"/>
              <a:stCxn id="38954" idx="0"/>
              <a:endCxn id="38953" idx="3"/>
            </p:cNvCxnSpPr>
            <p:nvPr/>
          </p:nvCxnSpPr>
          <p:spPr bwMode="auto">
            <a:xfrm flipV="1">
              <a:off x="6858000" y="31448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56" name="AutoShape 44"/>
            <p:cNvSpPr>
              <a:spLocks noChangeArrowheads="1"/>
            </p:cNvSpPr>
            <p:nvPr/>
          </p:nvSpPr>
          <p:spPr bwMode="auto">
            <a:xfrm>
              <a:off x="7086600" y="33528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57" name="AutoShape 45"/>
            <p:cNvCxnSpPr>
              <a:cxnSpLocks noChangeShapeType="1"/>
              <a:stCxn id="38956" idx="0"/>
              <a:endCxn id="38953" idx="5"/>
            </p:cNvCxnSpPr>
            <p:nvPr/>
          </p:nvCxnSpPr>
          <p:spPr bwMode="auto">
            <a:xfrm flipH="1" flipV="1">
              <a:off x="7183438" y="3144838"/>
              <a:ext cx="55562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38958" name="Text Box 46"/>
          <p:cNvSpPr txBox="1">
            <a:spLocks noChangeArrowheads="1"/>
          </p:cNvSpPr>
          <p:nvPr/>
        </p:nvSpPr>
        <p:spPr bwMode="auto">
          <a:xfrm>
            <a:off x="1889125" y="1143000"/>
            <a:ext cx="438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/>
              <a:t>14</a:t>
            </a:r>
            <a:endParaRPr lang="en-US"/>
          </a:p>
        </p:txBody>
      </p:sp>
      <p:sp useBgFill="1">
        <p:nvSpPr>
          <p:cNvPr id="47" name="46 - Ορθογώνιο"/>
          <p:cNvSpPr/>
          <p:nvPr/>
        </p:nvSpPr>
        <p:spPr bwMode="auto">
          <a:xfrm>
            <a:off x="0" y="6096000"/>
            <a:ext cx="9144000" cy="228600"/>
          </a:xfrm>
          <a:prstGeom prst="rect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5" name="94 - Δεξιό βέλος"/>
          <p:cNvSpPr/>
          <p:nvPr/>
        </p:nvSpPr>
        <p:spPr bwMode="auto">
          <a:xfrm rot="1241413">
            <a:off x="4651782" y="4078643"/>
            <a:ext cx="402689" cy="175898"/>
          </a:xfrm>
          <a:prstGeom prst="rightArrow">
            <a:avLst/>
          </a:prstGeom>
          <a:solidFill>
            <a:srgbClr val="002060">
              <a:alpha val="15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6" name="95 - TextBox"/>
          <p:cNvSpPr txBox="1"/>
          <p:nvPr/>
        </p:nvSpPr>
        <p:spPr>
          <a:xfrm>
            <a:off x="4572000" y="3657600"/>
            <a:ext cx="18203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 smtClean="0"/>
              <a:t>με πιθανότητα 1/2</a:t>
            </a:r>
            <a:endParaRPr lang="el-GR" sz="1600" dirty="0"/>
          </a:p>
        </p:txBody>
      </p:sp>
      <p:sp>
        <p:nvSpPr>
          <p:cNvPr id="139" name="138 - Βέλος προς τα κάτω"/>
          <p:cNvSpPr/>
          <p:nvPr/>
        </p:nvSpPr>
        <p:spPr bwMode="auto">
          <a:xfrm>
            <a:off x="3276600" y="3657600"/>
            <a:ext cx="228600" cy="304800"/>
          </a:xfrm>
          <a:prstGeom prst="downArrow">
            <a:avLst/>
          </a:prstGeom>
          <a:solidFill>
            <a:srgbClr val="FFFF99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8" name="Oval 5"/>
          <p:cNvSpPr>
            <a:spLocks noChangeArrowheads="1"/>
          </p:cNvSpPr>
          <p:nvPr/>
        </p:nvSpPr>
        <p:spPr bwMode="auto">
          <a:xfrm>
            <a:off x="6446520" y="3733800"/>
            <a:ext cx="304800" cy="3048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10</a:t>
            </a:r>
          </a:p>
        </p:txBody>
      </p:sp>
      <p:cxnSp>
        <p:nvCxnSpPr>
          <p:cNvPr id="99" name="AutoShape 6"/>
          <p:cNvCxnSpPr>
            <a:cxnSpLocks noChangeShapeType="1"/>
            <a:stCxn id="101" idx="7"/>
            <a:endCxn id="98" idx="3"/>
          </p:cNvCxnSpPr>
          <p:nvPr/>
        </p:nvCxnSpPr>
        <p:spPr bwMode="auto">
          <a:xfrm flipV="1">
            <a:off x="5975350" y="3994150"/>
            <a:ext cx="515620" cy="14986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0" name="AutoShape 7"/>
          <p:cNvCxnSpPr>
            <a:cxnSpLocks noChangeShapeType="1"/>
            <a:stCxn id="118" idx="1"/>
            <a:endCxn id="98" idx="5"/>
          </p:cNvCxnSpPr>
          <p:nvPr/>
        </p:nvCxnSpPr>
        <p:spPr bwMode="auto">
          <a:xfrm flipH="1" flipV="1">
            <a:off x="6706870" y="3994150"/>
            <a:ext cx="1369060" cy="14986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01" name="Oval 8"/>
          <p:cNvSpPr>
            <a:spLocks noChangeArrowheads="1"/>
          </p:cNvSpPr>
          <p:nvPr/>
        </p:nvSpPr>
        <p:spPr bwMode="auto">
          <a:xfrm>
            <a:off x="5715000" y="4099560"/>
            <a:ext cx="304800" cy="3048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8</a:t>
            </a:r>
          </a:p>
        </p:txBody>
      </p:sp>
      <p:cxnSp>
        <p:nvCxnSpPr>
          <p:cNvPr id="102" name="AutoShape 9"/>
          <p:cNvCxnSpPr>
            <a:cxnSpLocks noChangeShapeType="1"/>
            <a:stCxn id="105" idx="7"/>
            <a:endCxn id="101" idx="3"/>
          </p:cNvCxnSpPr>
          <p:nvPr/>
        </p:nvCxnSpPr>
        <p:spPr bwMode="auto">
          <a:xfrm flipV="1">
            <a:off x="5304790" y="4359910"/>
            <a:ext cx="454660" cy="27178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03" name="AutoShape 10"/>
          <p:cNvSpPr>
            <a:spLocks noChangeArrowheads="1"/>
          </p:cNvSpPr>
          <p:nvPr/>
        </p:nvSpPr>
        <p:spPr bwMode="auto">
          <a:xfrm>
            <a:off x="5897880" y="4526280"/>
            <a:ext cx="243840" cy="12192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104" name="AutoShape 11"/>
          <p:cNvCxnSpPr>
            <a:cxnSpLocks noChangeShapeType="1"/>
            <a:stCxn id="103" idx="0"/>
            <a:endCxn id="101" idx="5"/>
          </p:cNvCxnSpPr>
          <p:nvPr/>
        </p:nvCxnSpPr>
        <p:spPr bwMode="auto">
          <a:xfrm flipH="1" flipV="1">
            <a:off x="5975350" y="4359910"/>
            <a:ext cx="44450" cy="16637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05" name="Oval 12"/>
          <p:cNvSpPr>
            <a:spLocks noChangeArrowheads="1"/>
          </p:cNvSpPr>
          <p:nvPr/>
        </p:nvSpPr>
        <p:spPr bwMode="auto">
          <a:xfrm>
            <a:off x="5044440" y="4587240"/>
            <a:ext cx="304800" cy="3048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6</a:t>
            </a:r>
          </a:p>
        </p:txBody>
      </p:sp>
      <p:cxnSp>
        <p:nvCxnSpPr>
          <p:cNvPr id="106" name="AutoShape 13"/>
          <p:cNvCxnSpPr>
            <a:cxnSpLocks noChangeShapeType="1"/>
            <a:stCxn id="108" idx="0"/>
            <a:endCxn id="105" idx="3"/>
          </p:cNvCxnSpPr>
          <p:nvPr/>
        </p:nvCxnSpPr>
        <p:spPr bwMode="auto">
          <a:xfrm flipV="1">
            <a:off x="4831080" y="4847590"/>
            <a:ext cx="257810" cy="28829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7" name="AutoShape 14"/>
          <p:cNvCxnSpPr>
            <a:cxnSpLocks noChangeShapeType="1"/>
            <a:stCxn id="113" idx="0"/>
            <a:endCxn id="105" idx="5"/>
          </p:cNvCxnSpPr>
          <p:nvPr/>
        </p:nvCxnSpPr>
        <p:spPr bwMode="auto">
          <a:xfrm flipH="1" flipV="1">
            <a:off x="5304790" y="4847590"/>
            <a:ext cx="196850" cy="28829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08" name="Oval 15"/>
          <p:cNvSpPr>
            <a:spLocks noChangeArrowheads="1"/>
          </p:cNvSpPr>
          <p:nvPr/>
        </p:nvSpPr>
        <p:spPr bwMode="auto">
          <a:xfrm>
            <a:off x="4678680" y="5135880"/>
            <a:ext cx="304800" cy="3048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4</a:t>
            </a:r>
          </a:p>
        </p:txBody>
      </p:sp>
      <p:sp>
        <p:nvSpPr>
          <p:cNvPr id="109" name="AutoShape 16"/>
          <p:cNvSpPr>
            <a:spLocks noChangeArrowheads="1"/>
          </p:cNvSpPr>
          <p:nvPr/>
        </p:nvSpPr>
        <p:spPr bwMode="auto">
          <a:xfrm>
            <a:off x="4556760" y="5562600"/>
            <a:ext cx="243840" cy="12192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110" name="AutoShape 17"/>
          <p:cNvCxnSpPr>
            <a:cxnSpLocks noChangeShapeType="1"/>
            <a:stCxn id="109" idx="0"/>
            <a:endCxn id="108" idx="3"/>
          </p:cNvCxnSpPr>
          <p:nvPr/>
        </p:nvCxnSpPr>
        <p:spPr bwMode="auto">
          <a:xfrm flipV="1">
            <a:off x="4678680" y="5396230"/>
            <a:ext cx="44450" cy="16637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11" name="AutoShape 18"/>
          <p:cNvSpPr>
            <a:spLocks noChangeArrowheads="1"/>
          </p:cNvSpPr>
          <p:nvPr/>
        </p:nvSpPr>
        <p:spPr bwMode="auto">
          <a:xfrm>
            <a:off x="4861560" y="5562600"/>
            <a:ext cx="243840" cy="12192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112" name="AutoShape 19"/>
          <p:cNvCxnSpPr>
            <a:cxnSpLocks noChangeShapeType="1"/>
            <a:stCxn id="111" idx="0"/>
            <a:endCxn id="108" idx="5"/>
          </p:cNvCxnSpPr>
          <p:nvPr/>
        </p:nvCxnSpPr>
        <p:spPr bwMode="auto">
          <a:xfrm flipH="1" flipV="1">
            <a:off x="4939030" y="5396230"/>
            <a:ext cx="44450" cy="16637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13" name="Oval 20"/>
          <p:cNvSpPr>
            <a:spLocks noChangeArrowheads="1"/>
          </p:cNvSpPr>
          <p:nvPr/>
        </p:nvSpPr>
        <p:spPr bwMode="auto">
          <a:xfrm>
            <a:off x="5349240" y="5135880"/>
            <a:ext cx="304800" cy="3048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7</a:t>
            </a:r>
          </a:p>
        </p:txBody>
      </p:sp>
      <p:sp>
        <p:nvSpPr>
          <p:cNvPr id="114" name="AutoShape 21"/>
          <p:cNvSpPr>
            <a:spLocks noChangeArrowheads="1"/>
          </p:cNvSpPr>
          <p:nvPr/>
        </p:nvSpPr>
        <p:spPr bwMode="auto">
          <a:xfrm>
            <a:off x="5227320" y="5562600"/>
            <a:ext cx="243840" cy="12192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115" name="AutoShape 22"/>
          <p:cNvCxnSpPr>
            <a:cxnSpLocks noChangeShapeType="1"/>
            <a:stCxn id="114" idx="0"/>
            <a:endCxn id="113" idx="3"/>
          </p:cNvCxnSpPr>
          <p:nvPr/>
        </p:nvCxnSpPr>
        <p:spPr bwMode="auto">
          <a:xfrm flipV="1">
            <a:off x="5349240" y="5396230"/>
            <a:ext cx="44450" cy="16637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16" name="AutoShape 23"/>
          <p:cNvSpPr>
            <a:spLocks noChangeArrowheads="1"/>
          </p:cNvSpPr>
          <p:nvPr/>
        </p:nvSpPr>
        <p:spPr bwMode="auto">
          <a:xfrm>
            <a:off x="5532120" y="5562600"/>
            <a:ext cx="243840" cy="12192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117" name="AutoShape 24"/>
          <p:cNvCxnSpPr>
            <a:cxnSpLocks noChangeShapeType="1"/>
            <a:stCxn id="116" idx="0"/>
            <a:endCxn id="113" idx="5"/>
          </p:cNvCxnSpPr>
          <p:nvPr/>
        </p:nvCxnSpPr>
        <p:spPr bwMode="auto">
          <a:xfrm flipH="1" flipV="1">
            <a:off x="5609590" y="5396230"/>
            <a:ext cx="44450" cy="16637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18" name="Oval 25"/>
          <p:cNvSpPr>
            <a:spLocks noChangeArrowheads="1"/>
          </p:cNvSpPr>
          <p:nvPr/>
        </p:nvSpPr>
        <p:spPr bwMode="auto">
          <a:xfrm>
            <a:off x="8031480" y="4099560"/>
            <a:ext cx="304800" cy="3048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17</a:t>
            </a:r>
          </a:p>
        </p:txBody>
      </p:sp>
      <p:cxnSp>
        <p:nvCxnSpPr>
          <p:cNvPr id="119" name="AutoShape 26"/>
          <p:cNvCxnSpPr>
            <a:cxnSpLocks noChangeShapeType="1"/>
            <a:stCxn id="120" idx="7"/>
            <a:endCxn id="118" idx="3"/>
          </p:cNvCxnSpPr>
          <p:nvPr/>
        </p:nvCxnSpPr>
        <p:spPr bwMode="auto">
          <a:xfrm flipV="1">
            <a:off x="7072630" y="4359910"/>
            <a:ext cx="1003300" cy="33274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20" name="Oval 27"/>
          <p:cNvSpPr>
            <a:spLocks noChangeArrowheads="1"/>
          </p:cNvSpPr>
          <p:nvPr/>
        </p:nvSpPr>
        <p:spPr bwMode="auto">
          <a:xfrm>
            <a:off x="6812280" y="4648200"/>
            <a:ext cx="304800" cy="3048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12</a:t>
            </a:r>
          </a:p>
        </p:txBody>
      </p:sp>
      <p:sp>
        <p:nvSpPr>
          <p:cNvPr id="121" name="AutoShape 28"/>
          <p:cNvSpPr>
            <a:spLocks noChangeArrowheads="1"/>
          </p:cNvSpPr>
          <p:nvPr/>
        </p:nvSpPr>
        <p:spPr bwMode="auto">
          <a:xfrm>
            <a:off x="6690360" y="5074920"/>
            <a:ext cx="243840" cy="12192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122" name="AutoShape 29"/>
          <p:cNvCxnSpPr>
            <a:cxnSpLocks noChangeShapeType="1"/>
            <a:stCxn id="121" idx="0"/>
            <a:endCxn id="120" idx="3"/>
          </p:cNvCxnSpPr>
          <p:nvPr/>
        </p:nvCxnSpPr>
        <p:spPr bwMode="auto">
          <a:xfrm flipV="1">
            <a:off x="6812280" y="4908550"/>
            <a:ext cx="44450" cy="16637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23" name="AutoShape 30"/>
          <p:cNvCxnSpPr>
            <a:cxnSpLocks noChangeShapeType="1"/>
            <a:stCxn id="124" idx="1"/>
            <a:endCxn id="120" idx="5"/>
          </p:cNvCxnSpPr>
          <p:nvPr/>
        </p:nvCxnSpPr>
        <p:spPr bwMode="auto">
          <a:xfrm flipH="1" flipV="1">
            <a:off x="7072630" y="4908550"/>
            <a:ext cx="210820" cy="27178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24" name="Oval 31"/>
          <p:cNvSpPr>
            <a:spLocks noChangeArrowheads="1"/>
          </p:cNvSpPr>
          <p:nvPr/>
        </p:nvSpPr>
        <p:spPr bwMode="auto">
          <a:xfrm>
            <a:off x="7239000" y="5135880"/>
            <a:ext cx="304800" cy="3048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13</a:t>
            </a:r>
          </a:p>
        </p:txBody>
      </p:sp>
      <p:sp>
        <p:nvSpPr>
          <p:cNvPr id="125" name="AutoShape 32"/>
          <p:cNvSpPr>
            <a:spLocks noChangeArrowheads="1"/>
          </p:cNvSpPr>
          <p:nvPr/>
        </p:nvSpPr>
        <p:spPr bwMode="auto">
          <a:xfrm>
            <a:off x="7117080" y="5562600"/>
            <a:ext cx="243840" cy="12192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126" name="AutoShape 33"/>
          <p:cNvCxnSpPr>
            <a:cxnSpLocks noChangeShapeType="1"/>
            <a:stCxn id="125" idx="0"/>
            <a:endCxn id="124" idx="3"/>
          </p:cNvCxnSpPr>
          <p:nvPr/>
        </p:nvCxnSpPr>
        <p:spPr bwMode="auto">
          <a:xfrm flipV="1">
            <a:off x="7239000" y="5396230"/>
            <a:ext cx="44450" cy="16637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27" name="AutoShape 34"/>
          <p:cNvCxnSpPr>
            <a:cxnSpLocks noChangeShapeType="1"/>
            <a:stCxn id="97" idx="0"/>
            <a:endCxn id="124" idx="5"/>
          </p:cNvCxnSpPr>
          <p:nvPr/>
        </p:nvCxnSpPr>
        <p:spPr bwMode="auto">
          <a:xfrm flipH="1" flipV="1">
            <a:off x="7499163" y="5396043"/>
            <a:ext cx="242757" cy="31895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33" name="AutoShape 40"/>
          <p:cNvCxnSpPr>
            <a:cxnSpLocks noChangeShapeType="1"/>
            <a:stCxn id="134" idx="1"/>
          </p:cNvCxnSpPr>
          <p:nvPr/>
        </p:nvCxnSpPr>
        <p:spPr bwMode="auto">
          <a:xfrm flipH="1" flipV="1">
            <a:off x="8291830" y="4359910"/>
            <a:ext cx="393700" cy="33274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34" name="Oval 41"/>
          <p:cNvSpPr>
            <a:spLocks noChangeArrowheads="1"/>
          </p:cNvSpPr>
          <p:nvPr/>
        </p:nvSpPr>
        <p:spPr bwMode="auto">
          <a:xfrm>
            <a:off x="8641080" y="4648200"/>
            <a:ext cx="304800" cy="3048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21</a:t>
            </a:r>
          </a:p>
        </p:txBody>
      </p:sp>
      <p:sp>
        <p:nvSpPr>
          <p:cNvPr id="135" name="AutoShape 42"/>
          <p:cNvSpPr>
            <a:spLocks noChangeArrowheads="1"/>
          </p:cNvSpPr>
          <p:nvPr/>
        </p:nvSpPr>
        <p:spPr bwMode="auto">
          <a:xfrm>
            <a:off x="8519160" y="5074920"/>
            <a:ext cx="243840" cy="12192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136" name="AutoShape 43"/>
          <p:cNvCxnSpPr>
            <a:cxnSpLocks noChangeShapeType="1"/>
            <a:stCxn id="135" idx="0"/>
            <a:endCxn id="134" idx="3"/>
          </p:cNvCxnSpPr>
          <p:nvPr/>
        </p:nvCxnSpPr>
        <p:spPr bwMode="auto">
          <a:xfrm flipV="1">
            <a:off x="8641080" y="4908550"/>
            <a:ext cx="44450" cy="16637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37" name="AutoShape 44"/>
          <p:cNvSpPr>
            <a:spLocks noChangeArrowheads="1"/>
          </p:cNvSpPr>
          <p:nvPr/>
        </p:nvSpPr>
        <p:spPr bwMode="auto">
          <a:xfrm>
            <a:off x="8823960" y="5074920"/>
            <a:ext cx="243840" cy="12192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138" name="AutoShape 45"/>
          <p:cNvCxnSpPr>
            <a:cxnSpLocks noChangeShapeType="1"/>
            <a:stCxn id="137" idx="0"/>
            <a:endCxn id="134" idx="5"/>
          </p:cNvCxnSpPr>
          <p:nvPr/>
        </p:nvCxnSpPr>
        <p:spPr bwMode="auto">
          <a:xfrm flipH="1" flipV="1">
            <a:off x="8901430" y="4908550"/>
            <a:ext cx="44450" cy="16637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40" name="139 - Βέλος προς τα κάτω"/>
          <p:cNvSpPr/>
          <p:nvPr/>
        </p:nvSpPr>
        <p:spPr bwMode="auto">
          <a:xfrm>
            <a:off x="7696200" y="5410200"/>
            <a:ext cx="228600" cy="304800"/>
          </a:xfrm>
          <a:prstGeom prst="downArrow">
            <a:avLst/>
          </a:prstGeom>
          <a:solidFill>
            <a:srgbClr val="FFFF99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151" name="150 - Ομάδα"/>
          <p:cNvGrpSpPr/>
          <p:nvPr/>
        </p:nvGrpSpPr>
        <p:grpSpPr>
          <a:xfrm>
            <a:off x="7467600" y="5715000"/>
            <a:ext cx="853440" cy="1097280"/>
            <a:chOff x="6553200" y="1143000"/>
            <a:chExt cx="1066800" cy="1371600"/>
          </a:xfrm>
        </p:grpSpPr>
        <p:sp>
          <p:nvSpPr>
            <p:cNvPr id="97" name="Oval 35"/>
            <p:cNvSpPr>
              <a:spLocks noChangeArrowheads="1"/>
            </p:cNvSpPr>
            <p:nvPr/>
          </p:nvSpPr>
          <p:spPr bwMode="auto">
            <a:xfrm>
              <a:off x="6705600" y="11430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 dirty="0"/>
                <a:t>14</a:t>
              </a:r>
            </a:p>
          </p:txBody>
        </p:sp>
        <p:cxnSp>
          <p:nvCxnSpPr>
            <p:cNvPr id="141" name="AutoShape 38"/>
            <p:cNvCxnSpPr>
              <a:cxnSpLocks noChangeShapeType="1"/>
              <a:stCxn id="142" idx="0"/>
              <a:endCxn id="97" idx="5"/>
            </p:cNvCxnSpPr>
            <p:nvPr/>
          </p:nvCxnSpPr>
          <p:spPr bwMode="auto">
            <a:xfrm flipH="1" flipV="1">
              <a:off x="7030804" y="1468204"/>
              <a:ext cx="246296" cy="36059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42" name="Oval 46"/>
            <p:cNvSpPr>
              <a:spLocks noChangeArrowheads="1"/>
            </p:cNvSpPr>
            <p:nvPr/>
          </p:nvSpPr>
          <p:spPr bwMode="auto">
            <a:xfrm>
              <a:off x="7086600" y="18288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15</a:t>
              </a:r>
            </a:p>
          </p:txBody>
        </p:sp>
        <p:sp>
          <p:nvSpPr>
            <p:cNvPr id="143" name="AutoShape 47"/>
            <p:cNvSpPr>
              <a:spLocks noChangeArrowheads="1"/>
            </p:cNvSpPr>
            <p:nvPr/>
          </p:nvSpPr>
          <p:spPr bwMode="auto">
            <a:xfrm>
              <a:off x="6934200" y="23622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144" name="AutoShape 48"/>
            <p:cNvCxnSpPr>
              <a:cxnSpLocks noChangeShapeType="1"/>
              <a:stCxn id="143" idx="0"/>
              <a:endCxn id="142" idx="3"/>
            </p:cNvCxnSpPr>
            <p:nvPr/>
          </p:nvCxnSpPr>
          <p:spPr bwMode="auto">
            <a:xfrm flipV="1">
              <a:off x="7086600" y="21542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45" name="AutoShape 49"/>
            <p:cNvSpPr>
              <a:spLocks noChangeArrowheads="1"/>
            </p:cNvSpPr>
            <p:nvPr/>
          </p:nvSpPr>
          <p:spPr bwMode="auto">
            <a:xfrm>
              <a:off x="7315200" y="23622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146" name="AutoShape 50"/>
            <p:cNvCxnSpPr>
              <a:cxnSpLocks noChangeShapeType="1"/>
              <a:stCxn id="145" idx="0"/>
              <a:endCxn id="142" idx="5"/>
            </p:cNvCxnSpPr>
            <p:nvPr/>
          </p:nvCxnSpPr>
          <p:spPr bwMode="auto">
            <a:xfrm flipH="1" flipV="1">
              <a:off x="7412038" y="2154238"/>
              <a:ext cx="55562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47" name="AutoShape 52"/>
            <p:cNvSpPr>
              <a:spLocks noChangeArrowheads="1"/>
            </p:cNvSpPr>
            <p:nvPr/>
          </p:nvSpPr>
          <p:spPr bwMode="auto">
            <a:xfrm>
              <a:off x="6553200" y="1676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148" name="AutoShape 53"/>
            <p:cNvCxnSpPr>
              <a:cxnSpLocks noChangeShapeType="1"/>
              <a:stCxn id="147" idx="0"/>
              <a:endCxn id="97" idx="3"/>
            </p:cNvCxnSpPr>
            <p:nvPr/>
          </p:nvCxnSpPr>
          <p:spPr bwMode="auto">
            <a:xfrm flipV="1">
              <a:off x="6705600" y="14684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484187"/>
          </a:xfrm>
        </p:spPr>
        <p:txBody>
          <a:bodyPr/>
          <a:lstStyle/>
          <a:p>
            <a:pPr eaLnBrk="1" hangingPunct="1"/>
            <a:r>
              <a:rPr lang="el-GR" sz="3000" smtClean="0">
                <a:latin typeface="Times New Roman" pitchFamily="18" charset="0"/>
                <a:cs typeface="Times New Roman" pitchFamily="18" charset="0"/>
              </a:rPr>
              <a:t>Εισαγωγή στη ρίζα</a:t>
            </a:r>
            <a:endParaRPr lang="en-US" sz="30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7112000"/>
            <a:ext cx="91440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TexPoint fonts used in EMF. </a:t>
            </a:r>
          </a:p>
          <a:p>
            <a:pPr algn="ctr"/>
            <a:r>
              <a:rPr lang="en-US"/>
              <a:t>Read the TexPoint manual before you delete this box.: </a:t>
            </a:r>
            <a:r>
              <a:rPr lang="en-US">
                <a:latin typeface="cmmi10" pitchFamily="34" charset="0"/>
              </a:rPr>
              <a:t>A</a:t>
            </a:r>
            <a:r>
              <a:rPr lang="en-US">
                <a:latin typeface="cmr10" pitchFamily="34" charset="0"/>
              </a:rPr>
              <a:t>A</a:t>
            </a:r>
            <a:r>
              <a:rPr lang="en-US">
                <a:latin typeface="cmsy10orig" pitchFamily="34" charset="0"/>
              </a:rPr>
              <a:t>A</a:t>
            </a:r>
            <a:r>
              <a:rPr lang="en-US">
                <a:latin typeface="cmmi7" pitchFamily="34" charset="0"/>
              </a:rPr>
              <a:t>A</a:t>
            </a:r>
            <a:r>
              <a:rPr lang="en-US">
                <a:latin typeface="cmex10" pitchFamily="34" charset="0"/>
              </a:rPr>
              <a:t>A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1295400" cy="457200"/>
          </a:xfrm>
          <a:noFill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l-GR" sz="1800" smtClean="0"/>
              <a:t>Εισαγωγή</a:t>
            </a:r>
            <a:endParaRPr lang="en-US" sz="1800" smtClean="0"/>
          </a:p>
        </p:txBody>
      </p:sp>
      <p:grpSp>
        <p:nvGrpSpPr>
          <p:cNvPr id="2" name="47 - Ομάδα"/>
          <p:cNvGrpSpPr/>
          <p:nvPr/>
        </p:nvGrpSpPr>
        <p:grpSpPr>
          <a:xfrm>
            <a:off x="60960" y="1981200"/>
            <a:ext cx="4511040" cy="2560320"/>
            <a:chOff x="1752600" y="1676400"/>
            <a:chExt cx="5638800" cy="3200400"/>
          </a:xfrm>
        </p:grpSpPr>
        <p:sp>
          <p:nvSpPr>
            <p:cNvPr id="38917" name="Oval 5"/>
            <p:cNvSpPr>
              <a:spLocks noChangeArrowheads="1"/>
            </p:cNvSpPr>
            <p:nvPr/>
          </p:nvSpPr>
          <p:spPr bwMode="auto">
            <a:xfrm>
              <a:off x="4114800" y="16764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10</a:t>
              </a:r>
            </a:p>
          </p:txBody>
        </p:sp>
        <p:cxnSp>
          <p:nvCxnSpPr>
            <p:cNvPr id="38918" name="AutoShape 6"/>
            <p:cNvCxnSpPr>
              <a:cxnSpLocks noChangeShapeType="1"/>
              <a:stCxn id="38920" idx="7"/>
              <a:endCxn id="38917" idx="3"/>
            </p:cNvCxnSpPr>
            <p:nvPr/>
          </p:nvCxnSpPr>
          <p:spPr bwMode="auto">
            <a:xfrm flipV="1">
              <a:off x="3525838" y="2001838"/>
              <a:ext cx="644525" cy="1873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8919" name="AutoShape 7"/>
            <p:cNvCxnSpPr>
              <a:cxnSpLocks noChangeShapeType="1"/>
              <a:stCxn id="38937" idx="1"/>
              <a:endCxn id="38917" idx="5"/>
            </p:cNvCxnSpPr>
            <p:nvPr/>
          </p:nvCxnSpPr>
          <p:spPr bwMode="auto">
            <a:xfrm flipH="1" flipV="1">
              <a:off x="4440238" y="2001838"/>
              <a:ext cx="1711325" cy="1873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20" name="Oval 8"/>
            <p:cNvSpPr>
              <a:spLocks noChangeArrowheads="1"/>
            </p:cNvSpPr>
            <p:nvPr/>
          </p:nvSpPr>
          <p:spPr bwMode="auto">
            <a:xfrm>
              <a:off x="3200400" y="21336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8</a:t>
              </a:r>
            </a:p>
          </p:txBody>
        </p:sp>
        <p:cxnSp>
          <p:nvCxnSpPr>
            <p:cNvPr id="38921" name="AutoShape 9"/>
            <p:cNvCxnSpPr>
              <a:cxnSpLocks noChangeShapeType="1"/>
              <a:stCxn id="38924" idx="7"/>
              <a:endCxn id="38920" idx="3"/>
            </p:cNvCxnSpPr>
            <p:nvPr/>
          </p:nvCxnSpPr>
          <p:spPr bwMode="auto">
            <a:xfrm flipV="1">
              <a:off x="2687638" y="2459038"/>
              <a:ext cx="568325" cy="3397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22" name="AutoShape 10"/>
            <p:cNvSpPr>
              <a:spLocks noChangeArrowheads="1"/>
            </p:cNvSpPr>
            <p:nvPr/>
          </p:nvSpPr>
          <p:spPr bwMode="auto">
            <a:xfrm>
              <a:off x="3429000" y="26670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23" name="AutoShape 11"/>
            <p:cNvCxnSpPr>
              <a:cxnSpLocks noChangeShapeType="1"/>
              <a:stCxn id="38922" idx="0"/>
              <a:endCxn id="38920" idx="5"/>
            </p:cNvCxnSpPr>
            <p:nvPr/>
          </p:nvCxnSpPr>
          <p:spPr bwMode="auto">
            <a:xfrm flipH="1" flipV="1">
              <a:off x="3525838" y="2459038"/>
              <a:ext cx="55562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24" name="Oval 12"/>
            <p:cNvSpPr>
              <a:spLocks noChangeArrowheads="1"/>
            </p:cNvSpPr>
            <p:nvPr/>
          </p:nvSpPr>
          <p:spPr bwMode="auto">
            <a:xfrm>
              <a:off x="2362200" y="27432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6</a:t>
              </a:r>
            </a:p>
          </p:txBody>
        </p:sp>
        <p:cxnSp>
          <p:nvCxnSpPr>
            <p:cNvPr id="38925" name="AutoShape 13"/>
            <p:cNvCxnSpPr>
              <a:cxnSpLocks noChangeShapeType="1"/>
              <a:stCxn id="38927" idx="0"/>
              <a:endCxn id="38924" idx="3"/>
            </p:cNvCxnSpPr>
            <p:nvPr/>
          </p:nvCxnSpPr>
          <p:spPr bwMode="auto">
            <a:xfrm flipV="1">
              <a:off x="2095500" y="3068638"/>
              <a:ext cx="322263" cy="3603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8926" name="AutoShape 14"/>
            <p:cNvCxnSpPr>
              <a:cxnSpLocks noChangeShapeType="1"/>
              <a:stCxn id="38932" idx="0"/>
              <a:endCxn id="38924" idx="5"/>
            </p:cNvCxnSpPr>
            <p:nvPr/>
          </p:nvCxnSpPr>
          <p:spPr bwMode="auto">
            <a:xfrm flipH="1" flipV="1">
              <a:off x="2687638" y="3068638"/>
              <a:ext cx="246062" cy="3603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27" name="Oval 15"/>
            <p:cNvSpPr>
              <a:spLocks noChangeArrowheads="1"/>
            </p:cNvSpPr>
            <p:nvPr/>
          </p:nvSpPr>
          <p:spPr bwMode="auto">
            <a:xfrm>
              <a:off x="1905000" y="34290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4</a:t>
              </a:r>
            </a:p>
          </p:txBody>
        </p:sp>
        <p:sp>
          <p:nvSpPr>
            <p:cNvPr id="38928" name="AutoShape 16"/>
            <p:cNvSpPr>
              <a:spLocks noChangeArrowheads="1"/>
            </p:cNvSpPr>
            <p:nvPr/>
          </p:nvSpPr>
          <p:spPr bwMode="auto">
            <a:xfrm>
              <a:off x="1752600" y="3962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29" name="AutoShape 17"/>
            <p:cNvCxnSpPr>
              <a:cxnSpLocks noChangeShapeType="1"/>
              <a:stCxn id="38928" idx="0"/>
              <a:endCxn id="38927" idx="3"/>
            </p:cNvCxnSpPr>
            <p:nvPr/>
          </p:nvCxnSpPr>
          <p:spPr bwMode="auto">
            <a:xfrm flipV="1">
              <a:off x="1905000" y="37544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30" name="AutoShape 18"/>
            <p:cNvSpPr>
              <a:spLocks noChangeArrowheads="1"/>
            </p:cNvSpPr>
            <p:nvPr/>
          </p:nvSpPr>
          <p:spPr bwMode="auto">
            <a:xfrm>
              <a:off x="2133600" y="3962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31" name="AutoShape 19"/>
            <p:cNvCxnSpPr>
              <a:cxnSpLocks noChangeShapeType="1"/>
              <a:stCxn id="38930" idx="0"/>
              <a:endCxn id="38927" idx="5"/>
            </p:cNvCxnSpPr>
            <p:nvPr/>
          </p:nvCxnSpPr>
          <p:spPr bwMode="auto">
            <a:xfrm flipH="1" flipV="1">
              <a:off x="2230438" y="3754438"/>
              <a:ext cx="55562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32" name="Oval 20"/>
            <p:cNvSpPr>
              <a:spLocks noChangeArrowheads="1"/>
            </p:cNvSpPr>
            <p:nvPr/>
          </p:nvSpPr>
          <p:spPr bwMode="auto">
            <a:xfrm>
              <a:off x="2743200" y="34290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7</a:t>
              </a:r>
            </a:p>
          </p:txBody>
        </p:sp>
        <p:sp>
          <p:nvSpPr>
            <p:cNvPr id="38933" name="AutoShape 21"/>
            <p:cNvSpPr>
              <a:spLocks noChangeArrowheads="1"/>
            </p:cNvSpPr>
            <p:nvPr/>
          </p:nvSpPr>
          <p:spPr bwMode="auto">
            <a:xfrm>
              <a:off x="2590800" y="3962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34" name="AutoShape 22"/>
            <p:cNvCxnSpPr>
              <a:cxnSpLocks noChangeShapeType="1"/>
              <a:stCxn id="38933" idx="0"/>
              <a:endCxn id="38932" idx="3"/>
            </p:cNvCxnSpPr>
            <p:nvPr/>
          </p:nvCxnSpPr>
          <p:spPr bwMode="auto">
            <a:xfrm flipV="1">
              <a:off x="2743200" y="37544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35" name="AutoShape 23"/>
            <p:cNvSpPr>
              <a:spLocks noChangeArrowheads="1"/>
            </p:cNvSpPr>
            <p:nvPr/>
          </p:nvSpPr>
          <p:spPr bwMode="auto">
            <a:xfrm>
              <a:off x="2971800" y="3962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36" name="AutoShape 24"/>
            <p:cNvCxnSpPr>
              <a:cxnSpLocks noChangeShapeType="1"/>
              <a:stCxn id="38935" idx="0"/>
              <a:endCxn id="38932" idx="5"/>
            </p:cNvCxnSpPr>
            <p:nvPr/>
          </p:nvCxnSpPr>
          <p:spPr bwMode="auto">
            <a:xfrm flipH="1" flipV="1">
              <a:off x="3068638" y="3754438"/>
              <a:ext cx="55562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37" name="Oval 25"/>
            <p:cNvSpPr>
              <a:spLocks noChangeArrowheads="1"/>
            </p:cNvSpPr>
            <p:nvPr/>
          </p:nvSpPr>
          <p:spPr bwMode="auto">
            <a:xfrm>
              <a:off x="6096000" y="21336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17</a:t>
              </a:r>
            </a:p>
          </p:txBody>
        </p:sp>
        <p:cxnSp>
          <p:nvCxnSpPr>
            <p:cNvPr id="38938" name="AutoShape 26"/>
            <p:cNvCxnSpPr>
              <a:cxnSpLocks noChangeShapeType="1"/>
              <a:stCxn id="38939" idx="7"/>
              <a:endCxn id="38937" idx="3"/>
            </p:cNvCxnSpPr>
            <p:nvPr/>
          </p:nvCxnSpPr>
          <p:spPr bwMode="auto">
            <a:xfrm flipV="1">
              <a:off x="4897438" y="2459038"/>
              <a:ext cx="1254125" cy="4159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39" name="Oval 27"/>
            <p:cNvSpPr>
              <a:spLocks noChangeArrowheads="1"/>
            </p:cNvSpPr>
            <p:nvPr/>
          </p:nvSpPr>
          <p:spPr bwMode="auto">
            <a:xfrm>
              <a:off x="4572000" y="28194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12</a:t>
              </a:r>
            </a:p>
          </p:txBody>
        </p:sp>
        <p:sp>
          <p:nvSpPr>
            <p:cNvPr id="38940" name="AutoShape 28"/>
            <p:cNvSpPr>
              <a:spLocks noChangeArrowheads="1"/>
            </p:cNvSpPr>
            <p:nvPr/>
          </p:nvSpPr>
          <p:spPr bwMode="auto">
            <a:xfrm>
              <a:off x="4419600" y="33528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41" name="AutoShape 29"/>
            <p:cNvCxnSpPr>
              <a:cxnSpLocks noChangeShapeType="1"/>
              <a:stCxn id="38940" idx="0"/>
              <a:endCxn id="38939" idx="3"/>
            </p:cNvCxnSpPr>
            <p:nvPr/>
          </p:nvCxnSpPr>
          <p:spPr bwMode="auto">
            <a:xfrm flipV="1">
              <a:off x="4572000" y="31448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8942" name="AutoShape 30"/>
            <p:cNvCxnSpPr>
              <a:cxnSpLocks noChangeShapeType="1"/>
              <a:stCxn id="38943" idx="1"/>
              <a:endCxn id="38939" idx="5"/>
            </p:cNvCxnSpPr>
            <p:nvPr/>
          </p:nvCxnSpPr>
          <p:spPr bwMode="auto">
            <a:xfrm flipH="1" flipV="1">
              <a:off x="4897438" y="3144838"/>
              <a:ext cx="263525" cy="3397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43" name="Oval 31"/>
            <p:cNvSpPr>
              <a:spLocks noChangeArrowheads="1"/>
            </p:cNvSpPr>
            <p:nvPr/>
          </p:nvSpPr>
          <p:spPr bwMode="auto">
            <a:xfrm>
              <a:off x="5105400" y="34290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13</a:t>
              </a:r>
            </a:p>
          </p:txBody>
        </p:sp>
        <p:sp>
          <p:nvSpPr>
            <p:cNvPr id="38944" name="AutoShape 32"/>
            <p:cNvSpPr>
              <a:spLocks noChangeArrowheads="1"/>
            </p:cNvSpPr>
            <p:nvPr/>
          </p:nvSpPr>
          <p:spPr bwMode="auto">
            <a:xfrm>
              <a:off x="4953000" y="3962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45" name="AutoShape 33"/>
            <p:cNvCxnSpPr>
              <a:cxnSpLocks noChangeShapeType="1"/>
              <a:stCxn id="38944" idx="0"/>
              <a:endCxn id="38943" idx="3"/>
            </p:cNvCxnSpPr>
            <p:nvPr/>
          </p:nvCxnSpPr>
          <p:spPr bwMode="auto">
            <a:xfrm flipV="1">
              <a:off x="5105400" y="37544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8946" name="AutoShape 34"/>
            <p:cNvCxnSpPr>
              <a:cxnSpLocks noChangeShapeType="1"/>
              <a:stCxn id="38947" idx="1"/>
              <a:endCxn id="38943" idx="5"/>
            </p:cNvCxnSpPr>
            <p:nvPr/>
          </p:nvCxnSpPr>
          <p:spPr bwMode="auto">
            <a:xfrm flipH="1" flipV="1">
              <a:off x="5430838" y="3754438"/>
              <a:ext cx="339725" cy="4921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47" name="Oval 35"/>
            <p:cNvSpPr>
              <a:spLocks noChangeArrowheads="1"/>
            </p:cNvSpPr>
            <p:nvPr/>
          </p:nvSpPr>
          <p:spPr bwMode="auto">
            <a:xfrm>
              <a:off x="5715000" y="41910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 dirty="0"/>
                <a:t>15</a:t>
              </a:r>
            </a:p>
          </p:txBody>
        </p:sp>
        <p:sp>
          <p:nvSpPr>
            <p:cNvPr id="38948" name="AutoShape 36"/>
            <p:cNvSpPr>
              <a:spLocks noChangeArrowheads="1"/>
            </p:cNvSpPr>
            <p:nvPr/>
          </p:nvSpPr>
          <p:spPr bwMode="auto">
            <a:xfrm>
              <a:off x="5943600" y="4724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49" name="AutoShape 37"/>
            <p:cNvCxnSpPr>
              <a:cxnSpLocks noChangeShapeType="1"/>
              <a:stCxn id="38948" idx="0"/>
              <a:endCxn id="38947" idx="5"/>
            </p:cNvCxnSpPr>
            <p:nvPr/>
          </p:nvCxnSpPr>
          <p:spPr bwMode="auto">
            <a:xfrm flipH="1" flipV="1">
              <a:off x="6040438" y="4516438"/>
              <a:ext cx="55562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50" name="AutoShape 38"/>
            <p:cNvSpPr>
              <a:spLocks noChangeArrowheads="1"/>
            </p:cNvSpPr>
            <p:nvPr/>
          </p:nvSpPr>
          <p:spPr bwMode="auto">
            <a:xfrm>
              <a:off x="5562600" y="4724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51" name="AutoShape 39"/>
            <p:cNvCxnSpPr>
              <a:cxnSpLocks noChangeShapeType="1"/>
              <a:stCxn id="38950" idx="0"/>
            </p:cNvCxnSpPr>
            <p:nvPr/>
          </p:nvCxnSpPr>
          <p:spPr bwMode="auto">
            <a:xfrm flipV="1">
              <a:off x="5715000" y="45164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8952" name="AutoShape 40"/>
            <p:cNvCxnSpPr>
              <a:cxnSpLocks noChangeShapeType="1"/>
              <a:stCxn id="38953" idx="1"/>
            </p:cNvCxnSpPr>
            <p:nvPr/>
          </p:nvCxnSpPr>
          <p:spPr bwMode="auto">
            <a:xfrm flipH="1" flipV="1">
              <a:off x="6421438" y="2459038"/>
              <a:ext cx="492125" cy="4159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53" name="Oval 41"/>
            <p:cNvSpPr>
              <a:spLocks noChangeArrowheads="1"/>
            </p:cNvSpPr>
            <p:nvPr/>
          </p:nvSpPr>
          <p:spPr bwMode="auto">
            <a:xfrm>
              <a:off x="6858000" y="28194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21</a:t>
              </a:r>
            </a:p>
          </p:txBody>
        </p:sp>
        <p:sp>
          <p:nvSpPr>
            <p:cNvPr id="38954" name="AutoShape 42"/>
            <p:cNvSpPr>
              <a:spLocks noChangeArrowheads="1"/>
            </p:cNvSpPr>
            <p:nvPr/>
          </p:nvSpPr>
          <p:spPr bwMode="auto">
            <a:xfrm>
              <a:off x="6705600" y="33528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55" name="AutoShape 43"/>
            <p:cNvCxnSpPr>
              <a:cxnSpLocks noChangeShapeType="1"/>
              <a:stCxn id="38954" idx="0"/>
              <a:endCxn id="38953" idx="3"/>
            </p:cNvCxnSpPr>
            <p:nvPr/>
          </p:nvCxnSpPr>
          <p:spPr bwMode="auto">
            <a:xfrm flipV="1">
              <a:off x="6858000" y="31448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56" name="AutoShape 44"/>
            <p:cNvSpPr>
              <a:spLocks noChangeArrowheads="1"/>
            </p:cNvSpPr>
            <p:nvPr/>
          </p:nvSpPr>
          <p:spPr bwMode="auto">
            <a:xfrm>
              <a:off x="7086600" y="33528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57" name="AutoShape 45"/>
            <p:cNvCxnSpPr>
              <a:cxnSpLocks noChangeShapeType="1"/>
              <a:stCxn id="38956" idx="0"/>
              <a:endCxn id="38953" idx="5"/>
            </p:cNvCxnSpPr>
            <p:nvPr/>
          </p:nvCxnSpPr>
          <p:spPr bwMode="auto">
            <a:xfrm flipH="1" flipV="1">
              <a:off x="7183438" y="3144838"/>
              <a:ext cx="55562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38958" name="Text Box 46"/>
          <p:cNvSpPr txBox="1">
            <a:spLocks noChangeArrowheads="1"/>
          </p:cNvSpPr>
          <p:nvPr/>
        </p:nvSpPr>
        <p:spPr bwMode="auto">
          <a:xfrm>
            <a:off x="1889125" y="1143000"/>
            <a:ext cx="438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/>
              <a:t>14</a:t>
            </a:r>
            <a:endParaRPr lang="en-US"/>
          </a:p>
        </p:txBody>
      </p:sp>
      <p:sp useBgFill="1">
        <p:nvSpPr>
          <p:cNvPr id="47" name="46 - Ορθογώνιο"/>
          <p:cNvSpPr/>
          <p:nvPr/>
        </p:nvSpPr>
        <p:spPr bwMode="auto">
          <a:xfrm>
            <a:off x="0" y="6096000"/>
            <a:ext cx="9144000" cy="228600"/>
          </a:xfrm>
          <a:prstGeom prst="rect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5" name="94 - Δεξιό βέλος"/>
          <p:cNvSpPr/>
          <p:nvPr/>
        </p:nvSpPr>
        <p:spPr bwMode="auto">
          <a:xfrm rot="1241413">
            <a:off x="4651782" y="4078643"/>
            <a:ext cx="402689" cy="175898"/>
          </a:xfrm>
          <a:prstGeom prst="rightArrow">
            <a:avLst/>
          </a:prstGeom>
          <a:solidFill>
            <a:srgbClr val="002060">
              <a:alpha val="15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6" name="95 - TextBox"/>
          <p:cNvSpPr txBox="1"/>
          <p:nvPr/>
        </p:nvSpPr>
        <p:spPr>
          <a:xfrm>
            <a:off x="4724400" y="3733800"/>
            <a:ext cx="12625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 smtClean="0"/>
              <a:t>διαφορετικά</a:t>
            </a:r>
            <a:endParaRPr lang="el-GR" sz="1600" dirty="0"/>
          </a:p>
        </p:txBody>
      </p:sp>
      <p:grpSp>
        <p:nvGrpSpPr>
          <p:cNvPr id="3" name="47 - Ομάδα"/>
          <p:cNvGrpSpPr/>
          <p:nvPr/>
        </p:nvGrpSpPr>
        <p:grpSpPr>
          <a:xfrm>
            <a:off x="4556760" y="4114800"/>
            <a:ext cx="4511040" cy="2560320"/>
            <a:chOff x="1752600" y="1676400"/>
            <a:chExt cx="5638800" cy="3200400"/>
          </a:xfrm>
        </p:grpSpPr>
        <p:sp>
          <p:nvSpPr>
            <p:cNvPr id="98" name="Oval 5"/>
            <p:cNvSpPr>
              <a:spLocks noChangeArrowheads="1"/>
            </p:cNvSpPr>
            <p:nvPr/>
          </p:nvSpPr>
          <p:spPr bwMode="auto">
            <a:xfrm>
              <a:off x="4114800" y="16764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10</a:t>
              </a:r>
            </a:p>
          </p:txBody>
        </p:sp>
        <p:cxnSp>
          <p:nvCxnSpPr>
            <p:cNvPr id="99" name="AutoShape 6"/>
            <p:cNvCxnSpPr>
              <a:cxnSpLocks noChangeShapeType="1"/>
              <a:stCxn id="101" idx="7"/>
              <a:endCxn id="98" idx="3"/>
            </p:cNvCxnSpPr>
            <p:nvPr/>
          </p:nvCxnSpPr>
          <p:spPr bwMode="auto">
            <a:xfrm flipV="1">
              <a:off x="3525838" y="2001838"/>
              <a:ext cx="644525" cy="1873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00" name="AutoShape 7"/>
            <p:cNvCxnSpPr>
              <a:cxnSpLocks noChangeShapeType="1"/>
              <a:stCxn id="118" idx="1"/>
              <a:endCxn id="98" idx="5"/>
            </p:cNvCxnSpPr>
            <p:nvPr/>
          </p:nvCxnSpPr>
          <p:spPr bwMode="auto">
            <a:xfrm flipH="1" flipV="1">
              <a:off x="4440238" y="2001838"/>
              <a:ext cx="1711325" cy="1873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01" name="Oval 8"/>
            <p:cNvSpPr>
              <a:spLocks noChangeArrowheads="1"/>
            </p:cNvSpPr>
            <p:nvPr/>
          </p:nvSpPr>
          <p:spPr bwMode="auto">
            <a:xfrm>
              <a:off x="3200400" y="21336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8</a:t>
              </a:r>
            </a:p>
          </p:txBody>
        </p:sp>
        <p:cxnSp>
          <p:nvCxnSpPr>
            <p:cNvPr id="102" name="AutoShape 9"/>
            <p:cNvCxnSpPr>
              <a:cxnSpLocks noChangeShapeType="1"/>
              <a:stCxn id="105" idx="7"/>
              <a:endCxn id="101" idx="3"/>
            </p:cNvCxnSpPr>
            <p:nvPr/>
          </p:nvCxnSpPr>
          <p:spPr bwMode="auto">
            <a:xfrm flipV="1">
              <a:off x="2687638" y="2459038"/>
              <a:ext cx="568325" cy="3397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03" name="AutoShape 10"/>
            <p:cNvSpPr>
              <a:spLocks noChangeArrowheads="1"/>
            </p:cNvSpPr>
            <p:nvPr/>
          </p:nvSpPr>
          <p:spPr bwMode="auto">
            <a:xfrm>
              <a:off x="3429000" y="26670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104" name="AutoShape 11"/>
            <p:cNvCxnSpPr>
              <a:cxnSpLocks noChangeShapeType="1"/>
              <a:stCxn id="103" idx="0"/>
              <a:endCxn id="101" idx="5"/>
            </p:cNvCxnSpPr>
            <p:nvPr/>
          </p:nvCxnSpPr>
          <p:spPr bwMode="auto">
            <a:xfrm flipH="1" flipV="1">
              <a:off x="3525838" y="2459038"/>
              <a:ext cx="55562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05" name="Oval 12"/>
            <p:cNvSpPr>
              <a:spLocks noChangeArrowheads="1"/>
            </p:cNvSpPr>
            <p:nvPr/>
          </p:nvSpPr>
          <p:spPr bwMode="auto">
            <a:xfrm>
              <a:off x="2362200" y="27432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6</a:t>
              </a:r>
            </a:p>
          </p:txBody>
        </p:sp>
        <p:cxnSp>
          <p:nvCxnSpPr>
            <p:cNvPr id="106" name="AutoShape 13"/>
            <p:cNvCxnSpPr>
              <a:cxnSpLocks noChangeShapeType="1"/>
              <a:stCxn id="108" idx="0"/>
              <a:endCxn id="105" idx="3"/>
            </p:cNvCxnSpPr>
            <p:nvPr/>
          </p:nvCxnSpPr>
          <p:spPr bwMode="auto">
            <a:xfrm flipV="1">
              <a:off x="2095500" y="3068638"/>
              <a:ext cx="322263" cy="3603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07" name="AutoShape 14"/>
            <p:cNvCxnSpPr>
              <a:cxnSpLocks noChangeShapeType="1"/>
              <a:stCxn id="113" idx="0"/>
              <a:endCxn id="105" idx="5"/>
            </p:cNvCxnSpPr>
            <p:nvPr/>
          </p:nvCxnSpPr>
          <p:spPr bwMode="auto">
            <a:xfrm flipH="1" flipV="1">
              <a:off x="2687638" y="3068638"/>
              <a:ext cx="246062" cy="3603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08" name="Oval 15"/>
            <p:cNvSpPr>
              <a:spLocks noChangeArrowheads="1"/>
            </p:cNvSpPr>
            <p:nvPr/>
          </p:nvSpPr>
          <p:spPr bwMode="auto">
            <a:xfrm>
              <a:off x="1905000" y="34290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4</a:t>
              </a:r>
            </a:p>
          </p:txBody>
        </p:sp>
        <p:sp>
          <p:nvSpPr>
            <p:cNvPr id="109" name="AutoShape 16"/>
            <p:cNvSpPr>
              <a:spLocks noChangeArrowheads="1"/>
            </p:cNvSpPr>
            <p:nvPr/>
          </p:nvSpPr>
          <p:spPr bwMode="auto">
            <a:xfrm>
              <a:off x="1752600" y="3962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110" name="AutoShape 17"/>
            <p:cNvCxnSpPr>
              <a:cxnSpLocks noChangeShapeType="1"/>
              <a:stCxn id="109" idx="0"/>
              <a:endCxn id="108" idx="3"/>
            </p:cNvCxnSpPr>
            <p:nvPr/>
          </p:nvCxnSpPr>
          <p:spPr bwMode="auto">
            <a:xfrm flipV="1">
              <a:off x="1905000" y="37544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11" name="AutoShape 18"/>
            <p:cNvSpPr>
              <a:spLocks noChangeArrowheads="1"/>
            </p:cNvSpPr>
            <p:nvPr/>
          </p:nvSpPr>
          <p:spPr bwMode="auto">
            <a:xfrm>
              <a:off x="2133600" y="3962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112" name="AutoShape 19"/>
            <p:cNvCxnSpPr>
              <a:cxnSpLocks noChangeShapeType="1"/>
              <a:stCxn id="111" idx="0"/>
              <a:endCxn id="108" idx="5"/>
            </p:cNvCxnSpPr>
            <p:nvPr/>
          </p:nvCxnSpPr>
          <p:spPr bwMode="auto">
            <a:xfrm flipH="1" flipV="1">
              <a:off x="2230438" y="3754438"/>
              <a:ext cx="55562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13" name="Oval 20"/>
            <p:cNvSpPr>
              <a:spLocks noChangeArrowheads="1"/>
            </p:cNvSpPr>
            <p:nvPr/>
          </p:nvSpPr>
          <p:spPr bwMode="auto">
            <a:xfrm>
              <a:off x="2743200" y="34290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7</a:t>
              </a:r>
            </a:p>
          </p:txBody>
        </p:sp>
        <p:sp>
          <p:nvSpPr>
            <p:cNvPr id="114" name="AutoShape 21"/>
            <p:cNvSpPr>
              <a:spLocks noChangeArrowheads="1"/>
            </p:cNvSpPr>
            <p:nvPr/>
          </p:nvSpPr>
          <p:spPr bwMode="auto">
            <a:xfrm>
              <a:off x="2590800" y="3962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115" name="AutoShape 22"/>
            <p:cNvCxnSpPr>
              <a:cxnSpLocks noChangeShapeType="1"/>
              <a:stCxn id="114" idx="0"/>
              <a:endCxn id="113" idx="3"/>
            </p:cNvCxnSpPr>
            <p:nvPr/>
          </p:nvCxnSpPr>
          <p:spPr bwMode="auto">
            <a:xfrm flipV="1">
              <a:off x="2743200" y="37544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16" name="AutoShape 23"/>
            <p:cNvSpPr>
              <a:spLocks noChangeArrowheads="1"/>
            </p:cNvSpPr>
            <p:nvPr/>
          </p:nvSpPr>
          <p:spPr bwMode="auto">
            <a:xfrm>
              <a:off x="2971800" y="3962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117" name="AutoShape 24"/>
            <p:cNvCxnSpPr>
              <a:cxnSpLocks noChangeShapeType="1"/>
              <a:stCxn id="116" idx="0"/>
              <a:endCxn id="113" idx="5"/>
            </p:cNvCxnSpPr>
            <p:nvPr/>
          </p:nvCxnSpPr>
          <p:spPr bwMode="auto">
            <a:xfrm flipH="1" flipV="1">
              <a:off x="3068638" y="3754438"/>
              <a:ext cx="55562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18" name="Oval 25"/>
            <p:cNvSpPr>
              <a:spLocks noChangeArrowheads="1"/>
            </p:cNvSpPr>
            <p:nvPr/>
          </p:nvSpPr>
          <p:spPr bwMode="auto">
            <a:xfrm>
              <a:off x="6096000" y="21336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17</a:t>
              </a:r>
            </a:p>
          </p:txBody>
        </p:sp>
        <p:cxnSp>
          <p:nvCxnSpPr>
            <p:cNvPr id="119" name="AutoShape 26"/>
            <p:cNvCxnSpPr>
              <a:cxnSpLocks noChangeShapeType="1"/>
              <a:stCxn id="120" idx="7"/>
              <a:endCxn id="118" idx="3"/>
            </p:cNvCxnSpPr>
            <p:nvPr/>
          </p:nvCxnSpPr>
          <p:spPr bwMode="auto">
            <a:xfrm flipV="1">
              <a:off x="4897438" y="2459038"/>
              <a:ext cx="1254125" cy="4159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20" name="Oval 27"/>
            <p:cNvSpPr>
              <a:spLocks noChangeArrowheads="1"/>
            </p:cNvSpPr>
            <p:nvPr/>
          </p:nvSpPr>
          <p:spPr bwMode="auto">
            <a:xfrm>
              <a:off x="4572000" y="28194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12</a:t>
              </a:r>
            </a:p>
          </p:txBody>
        </p:sp>
        <p:sp>
          <p:nvSpPr>
            <p:cNvPr id="121" name="AutoShape 28"/>
            <p:cNvSpPr>
              <a:spLocks noChangeArrowheads="1"/>
            </p:cNvSpPr>
            <p:nvPr/>
          </p:nvSpPr>
          <p:spPr bwMode="auto">
            <a:xfrm>
              <a:off x="4419600" y="33528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122" name="AutoShape 29"/>
            <p:cNvCxnSpPr>
              <a:cxnSpLocks noChangeShapeType="1"/>
              <a:stCxn id="121" idx="0"/>
              <a:endCxn id="120" idx="3"/>
            </p:cNvCxnSpPr>
            <p:nvPr/>
          </p:nvCxnSpPr>
          <p:spPr bwMode="auto">
            <a:xfrm flipV="1">
              <a:off x="4572000" y="31448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23" name="AutoShape 30"/>
            <p:cNvCxnSpPr>
              <a:cxnSpLocks noChangeShapeType="1"/>
              <a:stCxn id="124" idx="1"/>
              <a:endCxn id="120" idx="5"/>
            </p:cNvCxnSpPr>
            <p:nvPr/>
          </p:nvCxnSpPr>
          <p:spPr bwMode="auto">
            <a:xfrm flipH="1" flipV="1">
              <a:off x="4897438" y="3144838"/>
              <a:ext cx="263525" cy="3397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24" name="Oval 31"/>
            <p:cNvSpPr>
              <a:spLocks noChangeArrowheads="1"/>
            </p:cNvSpPr>
            <p:nvPr/>
          </p:nvSpPr>
          <p:spPr bwMode="auto">
            <a:xfrm>
              <a:off x="5105400" y="34290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13</a:t>
              </a:r>
            </a:p>
          </p:txBody>
        </p:sp>
        <p:sp>
          <p:nvSpPr>
            <p:cNvPr id="125" name="AutoShape 32"/>
            <p:cNvSpPr>
              <a:spLocks noChangeArrowheads="1"/>
            </p:cNvSpPr>
            <p:nvPr/>
          </p:nvSpPr>
          <p:spPr bwMode="auto">
            <a:xfrm>
              <a:off x="4953000" y="3962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126" name="AutoShape 33"/>
            <p:cNvCxnSpPr>
              <a:cxnSpLocks noChangeShapeType="1"/>
              <a:stCxn id="125" idx="0"/>
              <a:endCxn id="124" idx="3"/>
            </p:cNvCxnSpPr>
            <p:nvPr/>
          </p:nvCxnSpPr>
          <p:spPr bwMode="auto">
            <a:xfrm flipV="1">
              <a:off x="5105400" y="37544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27" name="AutoShape 34"/>
            <p:cNvCxnSpPr>
              <a:cxnSpLocks noChangeShapeType="1"/>
              <a:stCxn id="128" idx="1"/>
              <a:endCxn id="124" idx="5"/>
            </p:cNvCxnSpPr>
            <p:nvPr/>
          </p:nvCxnSpPr>
          <p:spPr bwMode="auto">
            <a:xfrm flipH="1" flipV="1">
              <a:off x="5430838" y="3754438"/>
              <a:ext cx="339725" cy="4921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28" name="Oval 35"/>
            <p:cNvSpPr>
              <a:spLocks noChangeArrowheads="1"/>
            </p:cNvSpPr>
            <p:nvPr/>
          </p:nvSpPr>
          <p:spPr bwMode="auto">
            <a:xfrm>
              <a:off x="5715000" y="41910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 dirty="0"/>
                <a:t>15</a:t>
              </a:r>
            </a:p>
          </p:txBody>
        </p:sp>
        <p:sp>
          <p:nvSpPr>
            <p:cNvPr id="129" name="AutoShape 36"/>
            <p:cNvSpPr>
              <a:spLocks noChangeArrowheads="1"/>
            </p:cNvSpPr>
            <p:nvPr/>
          </p:nvSpPr>
          <p:spPr bwMode="auto">
            <a:xfrm>
              <a:off x="5943600" y="4724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130" name="AutoShape 37"/>
            <p:cNvCxnSpPr>
              <a:cxnSpLocks noChangeShapeType="1"/>
              <a:stCxn id="129" idx="0"/>
              <a:endCxn id="128" idx="5"/>
            </p:cNvCxnSpPr>
            <p:nvPr/>
          </p:nvCxnSpPr>
          <p:spPr bwMode="auto">
            <a:xfrm flipH="1" flipV="1">
              <a:off x="6040438" y="4516438"/>
              <a:ext cx="55562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31" name="AutoShape 38"/>
            <p:cNvSpPr>
              <a:spLocks noChangeArrowheads="1"/>
            </p:cNvSpPr>
            <p:nvPr/>
          </p:nvSpPr>
          <p:spPr bwMode="auto">
            <a:xfrm>
              <a:off x="5562600" y="4724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132" name="AutoShape 39"/>
            <p:cNvCxnSpPr>
              <a:cxnSpLocks noChangeShapeType="1"/>
              <a:stCxn id="131" idx="0"/>
            </p:cNvCxnSpPr>
            <p:nvPr/>
          </p:nvCxnSpPr>
          <p:spPr bwMode="auto">
            <a:xfrm flipV="1">
              <a:off x="5715000" y="45164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33" name="AutoShape 40"/>
            <p:cNvCxnSpPr>
              <a:cxnSpLocks noChangeShapeType="1"/>
              <a:stCxn id="134" idx="1"/>
            </p:cNvCxnSpPr>
            <p:nvPr/>
          </p:nvCxnSpPr>
          <p:spPr bwMode="auto">
            <a:xfrm flipH="1" flipV="1">
              <a:off x="6421438" y="2459038"/>
              <a:ext cx="492125" cy="4159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34" name="Oval 41"/>
            <p:cNvSpPr>
              <a:spLocks noChangeArrowheads="1"/>
            </p:cNvSpPr>
            <p:nvPr/>
          </p:nvSpPr>
          <p:spPr bwMode="auto">
            <a:xfrm>
              <a:off x="6858000" y="28194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21</a:t>
              </a:r>
            </a:p>
          </p:txBody>
        </p:sp>
        <p:sp>
          <p:nvSpPr>
            <p:cNvPr id="135" name="AutoShape 42"/>
            <p:cNvSpPr>
              <a:spLocks noChangeArrowheads="1"/>
            </p:cNvSpPr>
            <p:nvPr/>
          </p:nvSpPr>
          <p:spPr bwMode="auto">
            <a:xfrm>
              <a:off x="6705600" y="33528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136" name="AutoShape 43"/>
            <p:cNvCxnSpPr>
              <a:cxnSpLocks noChangeShapeType="1"/>
              <a:stCxn id="135" idx="0"/>
              <a:endCxn id="134" idx="3"/>
            </p:cNvCxnSpPr>
            <p:nvPr/>
          </p:nvCxnSpPr>
          <p:spPr bwMode="auto">
            <a:xfrm flipV="1">
              <a:off x="6858000" y="31448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37" name="AutoShape 44"/>
            <p:cNvSpPr>
              <a:spLocks noChangeArrowheads="1"/>
            </p:cNvSpPr>
            <p:nvPr/>
          </p:nvSpPr>
          <p:spPr bwMode="auto">
            <a:xfrm>
              <a:off x="7086600" y="33528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138" name="AutoShape 45"/>
            <p:cNvCxnSpPr>
              <a:cxnSpLocks noChangeShapeType="1"/>
              <a:stCxn id="137" idx="0"/>
              <a:endCxn id="134" idx="5"/>
            </p:cNvCxnSpPr>
            <p:nvPr/>
          </p:nvCxnSpPr>
          <p:spPr bwMode="auto">
            <a:xfrm flipH="1" flipV="1">
              <a:off x="7183438" y="3144838"/>
              <a:ext cx="55562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139" name="138 - Βέλος προς τα κάτω"/>
          <p:cNvSpPr/>
          <p:nvPr/>
        </p:nvSpPr>
        <p:spPr bwMode="auto">
          <a:xfrm>
            <a:off x="3276600" y="3657600"/>
            <a:ext cx="228600" cy="304800"/>
          </a:xfrm>
          <a:prstGeom prst="downArrow">
            <a:avLst/>
          </a:prstGeom>
          <a:solidFill>
            <a:srgbClr val="FFFF99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0" name="139 - Βέλος προς τα κάτω"/>
          <p:cNvSpPr/>
          <p:nvPr/>
        </p:nvSpPr>
        <p:spPr bwMode="auto">
          <a:xfrm>
            <a:off x="7467600" y="6172200"/>
            <a:ext cx="228600" cy="304800"/>
          </a:xfrm>
          <a:prstGeom prst="downArrow">
            <a:avLst/>
          </a:prstGeom>
          <a:solidFill>
            <a:srgbClr val="FFFF99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484187"/>
          </a:xfrm>
        </p:spPr>
        <p:txBody>
          <a:bodyPr/>
          <a:lstStyle/>
          <a:p>
            <a:pPr eaLnBrk="1" hangingPunct="1"/>
            <a:r>
              <a:rPr lang="el-GR" sz="3000" smtClean="0">
                <a:latin typeface="Times New Roman" pitchFamily="18" charset="0"/>
                <a:cs typeface="Times New Roman" pitchFamily="18" charset="0"/>
              </a:rPr>
              <a:t>Εισαγωγή στη ρίζα</a:t>
            </a:r>
            <a:endParaRPr lang="en-US" sz="30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7112000"/>
            <a:ext cx="91440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TexPoint fonts used in EMF. </a:t>
            </a:r>
          </a:p>
          <a:p>
            <a:pPr algn="ctr"/>
            <a:r>
              <a:rPr lang="en-US"/>
              <a:t>Read the TexPoint manual before you delete this box.: </a:t>
            </a:r>
            <a:r>
              <a:rPr lang="en-US">
                <a:latin typeface="cmmi10" pitchFamily="34" charset="0"/>
              </a:rPr>
              <a:t>A</a:t>
            </a:r>
            <a:r>
              <a:rPr lang="en-US">
                <a:latin typeface="cmr10" pitchFamily="34" charset="0"/>
              </a:rPr>
              <a:t>A</a:t>
            </a:r>
            <a:r>
              <a:rPr lang="en-US">
                <a:latin typeface="cmsy10orig" pitchFamily="34" charset="0"/>
              </a:rPr>
              <a:t>A</a:t>
            </a:r>
            <a:r>
              <a:rPr lang="en-US">
                <a:latin typeface="cmmi7" pitchFamily="34" charset="0"/>
              </a:rPr>
              <a:t>A</a:t>
            </a:r>
            <a:r>
              <a:rPr lang="en-US">
                <a:latin typeface="cmex10" pitchFamily="34" charset="0"/>
              </a:rPr>
              <a:t>A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1295400" cy="457200"/>
          </a:xfrm>
          <a:noFill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l-GR" sz="1800" smtClean="0"/>
              <a:t>Εισαγωγή</a:t>
            </a:r>
            <a:endParaRPr lang="en-US" sz="1800" smtClean="0"/>
          </a:p>
        </p:txBody>
      </p:sp>
      <p:grpSp>
        <p:nvGrpSpPr>
          <p:cNvPr id="2" name="47 - Ομάδα"/>
          <p:cNvGrpSpPr/>
          <p:nvPr/>
        </p:nvGrpSpPr>
        <p:grpSpPr>
          <a:xfrm>
            <a:off x="60960" y="1981200"/>
            <a:ext cx="4511040" cy="2560320"/>
            <a:chOff x="1752600" y="1676400"/>
            <a:chExt cx="5638800" cy="3200400"/>
          </a:xfrm>
        </p:grpSpPr>
        <p:sp>
          <p:nvSpPr>
            <p:cNvPr id="38917" name="Oval 5"/>
            <p:cNvSpPr>
              <a:spLocks noChangeArrowheads="1"/>
            </p:cNvSpPr>
            <p:nvPr/>
          </p:nvSpPr>
          <p:spPr bwMode="auto">
            <a:xfrm>
              <a:off x="4114800" y="16764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10</a:t>
              </a:r>
            </a:p>
          </p:txBody>
        </p:sp>
        <p:cxnSp>
          <p:nvCxnSpPr>
            <p:cNvPr id="38918" name="AutoShape 6"/>
            <p:cNvCxnSpPr>
              <a:cxnSpLocks noChangeShapeType="1"/>
              <a:stCxn id="38920" idx="7"/>
              <a:endCxn id="38917" idx="3"/>
            </p:cNvCxnSpPr>
            <p:nvPr/>
          </p:nvCxnSpPr>
          <p:spPr bwMode="auto">
            <a:xfrm flipV="1">
              <a:off x="3525838" y="2001838"/>
              <a:ext cx="644525" cy="1873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8919" name="AutoShape 7"/>
            <p:cNvCxnSpPr>
              <a:cxnSpLocks noChangeShapeType="1"/>
              <a:stCxn id="38937" idx="1"/>
              <a:endCxn id="38917" idx="5"/>
            </p:cNvCxnSpPr>
            <p:nvPr/>
          </p:nvCxnSpPr>
          <p:spPr bwMode="auto">
            <a:xfrm flipH="1" flipV="1">
              <a:off x="4440238" y="2001838"/>
              <a:ext cx="1711325" cy="1873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20" name="Oval 8"/>
            <p:cNvSpPr>
              <a:spLocks noChangeArrowheads="1"/>
            </p:cNvSpPr>
            <p:nvPr/>
          </p:nvSpPr>
          <p:spPr bwMode="auto">
            <a:xfrm>
              <a:off x="3200400" y="21336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8</a:t>
              </a:r>
            </a:p>
          </p:txBody>
        </p:sp>
        <p:cxnSp>
          <p:nvCxnSpPr>
            <p:cNvPr id="38921" name="AutoShape 9"/>
            <p:cNvCxnSpPr>
              <a:cxnSpLocks noChangeShapeType="1"/>
              <a:stCxn id="38924" idx="7"/>
              <a:endCxn id="38920" idx="3"/>
            </p:cNvCxnSpPr>
            <p:nvPr/>
          </p:nvCxnSpPr>
          <p:spPr bwMode="auto">
            <a:xfrm flipV="1">
              <a:off x="2687638" y="2459038"/>
              <a:ext cx="568325" cy="3397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22" name="AutoShape 10"/>
            <p:cNvSpPr>
              <a:spLocks noChangeArrowheads="1"/>
            </p:cNvSpPr>
            <p:nvPr/>
          </p:nvSpPr>
          <p:spPr bwMode="auto">
            <a:xfrm>
              <a:off x="3429000" y="26670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23" name="AutoShape 11"/>
            <p:cNvCxnSpPr>
              <a:cxnSpLocks noChangeShapeType="1"/>
              <a:stCxn id="38922" idx="0"/>
              <a:endCxn id="38920" idx="5"/>
            </p:cNvCxnSpPr>
            <p:nvPr/>
          </p:nvCxnSpPr>
          <p:spPr bwMode="auto">
            <a:xfrm flipH="1" flipV="1">
              <a:off x="3525838" y="2459038"/>
              <a:ext cx="55562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24" name="Oval 12"/>
            <p:cNvSpPr>
              <a:spLocks noChangeArrowheads="1"/>
            </p:cNvSpPr>
            <p:nvPr/>
          </p:nvSpPr>
          <p:spPr bwMode="auto">
            <a:xfrm>
              <a:off x="2362200" y="27432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6</a:t>
              </a:r>
            </a:p>
          </p:txBody>
        </p:sp>
        <p:cxnSp>
          <p:nvCxnSpPr>
            <p:cNvPr id="38925" name="AutoShape 13"/>
            <p:cNvCxnSpPr>
              <a:cxnSpLocks noChangeShapeType="1"/>
              <a:stCxn id="38927" idx="0"/>
              <a:endCxn id="38924" idx="3"/>
            </p:cNvCxnSpPr>
            <p:nvPr/>
          </p:nvCxnSpPr>
          <p:spPr bwMode="auto">
            <a:xfrm flipV="1">
              <a:off x="2095500" y="3068638"/>
              <a:ext cx="322263" cy="3603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8926" name="AutoShape 14"/>
            <p:cNvCxnSpPr>
              <a:cxnSpLocks noChangeShapeType="1"/>
              <a:stCxn id="38932" idx="0"/>
              <a:endCxn id="38924" idx="5"/>
            </p:cNvCxnSpPr>
            <p:nvPr/>
          </p:nvCxnSpPr>
          <p:spPr bwMode="auto">
            <a:xfrm flipH="1" flipV="1">
              <a:off x="2687638" y="3068638"/>
              <a:ext cx="246062" cy="3603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27" name="Oval 15"/>
            <p:cNvSpPr>
              <a:spLocks noChangeArrowheads="1"/>
            </p:cNvSpPr>
            <p:nvPr/>
          </p:nvSpPr>
          <p:spPr bwMode="auto">
            <a:xfrm>
              <a:off x="1905000" y="34290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4</a:t>
              </a:r>
            </a:p>
          </p:txBody>
        </p:sp>
        <p:sp>
          <p:nvSpPr>
            <p:cNvPr id="38928" name="AutoShape 16"/>
            <p:cNvSpPr>
              <a:spLocks noChangeArrowheads="1"/>
            </p:cNvSpPr>
            <p:nvPr/>
          </p:nvSpPr>
          <p:spPr bwMode="auto">
            <a:xfrm>
              <a:off x="1752600" y="3962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29" name="AutoShape 17"/>
            <p:cNvCxnSpPr>
              <a:cxnSpLocks noChangeShapeType="1"/>
              <a:stCxn id="38928" idx="0"/>
              <a:endCxn id="38927" idx="3"/>
            </p:cNvCxnSpPr>
            <p:nvPr/>
          </p:nvCxnSpPr>
          <p:spPr bwMode="auto">
            <a:xfrm flipV="1">
              <a:off x="1905000" y="37544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30" name="AutoShape 18"/>
            <p:cNvSpPr>
              <a:spLocks noChangeArrowheads="1"/>
            </p:cNvSpPr>
            <p:nvPr/>
          </p:nvSpPr>
          <p:spPr bwMode="auto">
            <a:xfrm>
              <a:off x="2133600" y="3962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31" name="AutoShape 19"/>
            <p:cNvCxnSpPr>
              <a:cxnSpLocks noChangeShapeType="1"/>
              <a:stCxn id="38930" idx="0"/>
              <a:endCxn id="38927" idx="5"/>
            </p:cNvCxnSpPr>
            <p:nvPr/>
          </p:nvCxnSpPr>
          <p:spPr bwMode="auto">
            <a:xfrm flipH="1" flipV="1">
              <a:off x="2230438" y="3754438"/>
              <a:ext cx="55562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32" name="Oval 20"/>
            <p:cNvSpPr>
              <a:spLocks noChangeArrowheads="1"/>
            </p:cNvSpPr>
            <p:nvPr/>
          </p:nvSpPr>
          <p:spPr bwMode="auto">
            <a:xfrm>
              <a:off x="2743200" y="34290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7</a:t>
              </a:r>
            </a:p>
          </p:txBody>
        </p:sp>
        <p:sp>
          <p:nvSpPr>
            <p:cNvPr id="38933" name="AutoShape 21"/>
            <p:cNvSpPr>
              <a:spLocks noChangeArrowheads="1"/>
            </p:cNvSpPr>
            <p:nvPr/>
          </p:nvSpPr>
          <p:spPr bwMode="auto">
            <a:xfrm>
              <a:off x="2590800" y="3962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34" name="AutoShape 22"/>
            <p:cNvCxnSpPr>
              <a:cxnSpLocks noChangeShapeType="1"/>
              <a:stCxn id="38933" idx="0"/>
              <a:endCxn id="38932" idx="3"/>
            </p:cNvCxnSpPr>
            <p:nvPr/>
          </p:nvCxnSpPr>
          <p:spPr bwMode="auto">
            <a:xfrm flipV="1">
              <a:off x="2743200" y="37544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35" name="AutoShape 23"/>
            <p:cNvSpPr>
              <a:spLocks noChangeArrowheads="1"/>
            </p:cNvSpPr>
            <p:nvPr/>
          </p:nvSpPr>
          <p:spPr bwMode="auto">
            <a:xfrm>
              <a:off x="2971800" y="3962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36" name="AutoShape 24"/>
            <p:cNvCxnSpPr>
              <a:cxnSpLocks noChangeShapeType="1"/>
              <a:stCxn id="38935" idx="0"/>
              <a:endCxn id="38932" idx="5"/>
            </p:cNvCxnSpPr>
            <p:nvPr/>
          </p:nvCxnSpPr>
          <p:spPr bwMode="auto">
            <a:xfrm flipH="1" flipV="1">
              <a:off x="3068638" y="3754438"/>
              <a:ext cx="55562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37" name="Oval 25"/>
            <p:cNvSpPr>
              <a:spLocks noChangeArrowheads="1"/>
            </p:cNvSpPr>
            <p:nvPr/>
          </p:nvSpPr>
          <p:spPr bwMode="auto">
            <a:xfrm>
              <a:off x="6096000" y="21336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17</a:t>
              </a:r>
            </a:p>
          </p:txBody>
        </p:sp>
        <p:cxnSp>
          <p:nvCxnSpPr>
            <p:cNvPr id="38938" name="AutoShape 26"/>
            <p:cNvCxnSpPr>
              <a:cxnSpLocks noChangeShapeType="1"/>
              <a:stCxn id="38939" idx="7"/>
              <a:endCxn id="38937" idx="3"/>
            </p:cNvCxnSpPr>
            <p:nvPr/>
          </p:nvCxnSpPr>
          <p:spPr bwMode="auto">
            <a:xfrm flipV="1">
              <a:off x="4897438" y="2459038"/>
              <a:ext cx="1254125" cy="4159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39" name="Oval 27"/>
            <p:cNvSpPr>
              <a:spLocks noChangeArrowheads="1"/>
            </p:cNvSpPr>
            <p:nvPr/>
          </p:nvSpPr>
          <p:spPr bwMode="auto">
            <a:xfrm>
              <a:off x="4572000" y="28194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12</a:t>
              </a:r>
            </a:p>
          </p:txBody>
        </p:sp>
        <p:sp>
          <p:nvSpPr>
            <p:cNvPr id="38940" name="AutoShape 28"/>
            <p:cNvSpPr>
              <a:spLocks noChangeArrowheads="1"/>
            </p:cNvSpPr>
            <p:nvPr/>
          </p:nvSpPr>
          <p:spPr bwMode="auto">
            <a:xfrm>
              <a:off x="4419600" y="33528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41" name="AutoShape 29"/>
            <p:cNvCxnSpPr>
              <a:cxnSpLocks noChangeShapeType="1"/>
              <a:stCxn id="38940" idx="0"/>
              <a:endCxn id="38939" idx="3"/>
            </p:cNvCxnSpPr>
            <p:nvPr/>
          </p:nvCxnSpPr>
          <p:spPr bwMode="auto">
            <a:xfrm flipV="1">
              <a:off x="4572000" y="31448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8942" name="AutoShape 30"/>
            <p:cNvCxnSpPr>
              <a:cxnSpLocks noChangeShapeType="1"/>
              <a:stCxn id="38943" idx="1"/>
              <a:endCxn id="38939" idx="5"/>
            </p:cNvCxnSpPr>
            <p:nvPr/>
          </p:nvCxnSpPr>
          <p:spPr bwMode="auto">
            <a:xfrm flipH="1" flipV="1">
              <a:off x="4897438" y="3144838"/>
              <a:ext cx="263525" cy="3397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43" name="Oval 31"/>
            <p:cNvSpPr>
              <a:spLocks noChangeArrowheads="1"/>
            </p:cNvSpPr>
            <p:nvPr/>
          </p:nvSpPr>
          <p:spPr bwMode="auto">
            <a:xfrm>
              <a:off x="5105400" y="34290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13</a:t>
              </a:r>
            </a:p>
          </p:txBody>
        </p:sp>
        <p:sp>
          <p:nvSpPr>
            <p:cNvPr id="38944" name="AutoShape 32"/>
            <p:cNvSpPr>
              <a:spLocks noChangeArrowheads="1"/>
            </p:cNvSpPr>
            <p:nvPr/>
          </p:nvSpPr>
          <p:spPr bwMode="auto">
            <a:xfrm>
              <a:off x="4953000" y="3962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45" name="AutoShape 33"/>
            <p:cNvCxnSpPr>
              <a:cxnSpLocks noChangeShapeType="1"/>
              <a:stCxn id="38944" idx="0"/>
              <a:endCxn id="38943" idx="3"/>
            </p:cNvCxnSpPr>
            <p:nvPr/>
          </p:nvCxnSpPr>
          <p:spPr bwMode="auto">
            <a:xfrm flipV="1">
              <a:off x="5105400" y="37544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8946" name="AutoShape 34"/>
            <p:cNvCxnSpPr>
              <a:cxnSpLocks noChangeShapeType="1"/>
              <a:stCxn id="38947" idx="1"/>
              <a:endCxn id="38943" idx="5"/>
            </p:cNvCxnSpPr>
            <p:nvPr/>
          </p:nvCxnSpPr>
          <p:spPr bwMode="auto">
            <a:xfrm flipH="1" flipV="1">
              <a:off x="5430838" y="3754438"/>
              <a:ext cx="339725" cy="4921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47" name="Oval 35"/>
            <p:cNvSpPr>
              <a:spLocks noChangeArrowheads="1"/>
            </p:cNvSpPr>
            <p:nvPr/>
          </p:nvSpPr>
          <p:spPr bwMode="auto">
            <a:xfrm>
              <a:off x="5715000" y="41910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 dirty="0"/>
                <a:t>15</a:t>
              </a:r>
            </a:p>
          </p:txBody>
        </p:sp>
        <p:sp>
          <p:nvSpPr>
            <p:cNvPr id="38948" name="AutoShape 36"/>
            <p:cNvSpPr>
              <a:spLocks noChangeArrowheads="1"/>
            </p:cNvSpPr>
            <p:nvPr/>
          </p:nvSpPr>
          <p:spPr bwMode="auto">
            <a:xfrm>
              <a:off x="5943600" y="4724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49" name="AutoShape 37"/>
            <p:cNvCxnSpPr>
              <a:cxnSpLocks noChangeShapeType="1"/>
              <a:stCxn id="38948" idx="0"/>
              <a:endCxn id="38947" idx="5"/>
            </p:cNvCxnSpPr>
            <p:nvPr/>
          </p:nvCxnSpPr>
          <p:spPr bwMode="auto">
            <a:xfrm flipH="1" flipV="1">
              <a:off x="6040438" y="4516438"/>
              <a:ext cx="55562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50" name="AutoShape 38"/>
            <p:cNvSpPr>
              <a:spLocks noChangeArrowheads="1"/>
            </p:cNvSpPr>
            <p:nvPr/>
          </p:nvSpPr>
          <p:spPr bwMode="auto">
            <a:xfrm>
              <a:off x="5562600" y="47244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51" name="AutoShape 39"/>
            <p:cNvCxnSpPr>
              <a:cxnSpLocks noChangeShapeType="1"/>
              <a:stCxn id="38950" idx="0"/>
            </p:cNvCxnSpPr>
            <p:nvPr/>
          </p:nvCxnSpPr>
          <p:spPr bwMode="auto">
            <a:xfrm flipV="1">
              <a:off x="5715000" y="45164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8952" name="AutoShape 40"/>
            <p:cNvCxnSpPr>
              <a:cxnSpLocks noChangeShapeType="1"/>
              <a:stCxn id="38953" idx="1"/>
            </p:cNvCxnSpPr>
            <p:nvPr/>
          </p:nvCxnSpPr>
          <p:spPr bwMode="auto">
            <a:xfrm flipH="1" flipV="1">
              <a:off x="6421438" y="2459038"/>
              <a:ext cx="492125" cy="4159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53" name="Oval 41"/>
            <p:cNvSpPr>
              <a:spLocks noChangeArrowheads="1"/>
            </p:cNvSpPr>
            <p:nvPr/>
          </p:nvSpPr>
          <p:spPr bwMode="auto">
            <a:xfrm>
              <a:off x="6858000" y="2819400"/>
              <a:ext cx="381000" cy="381000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b="1"/>
                <a:t>21</a:t>
              </a:r>
            </a:p>
          </p:txBody>
        </p:sp>
        <p:sp>
          <p:nvSpPr>
            <p:cNvPr id="38954" name="AutoShape 42"/>
            <p:cNvSpPr>
              <a:spLocks noChangeArrowheads="1"/>
            </p:cNvSpPr>
            <p:nvPr/>
          </p:nvSpPr>
          <p:spPr bwMode="auto">
            <a:xfrm>
              <a:off x="6705600" y="33528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55" name="AutoShape 43"/>
            <p:cNvCxnSpPr>
              <a:cxnSpLocks noChangeShapeType="1"/>
              <a:stCxn id="38954" idx="0"/>
              <a:endCxn id="38953" idx="3"/>
            </p:cNvCxnSpPr>
            <p:nvPr/>
          </p:nvCxnSpPr>
          <p:spPr bwMode="auto">
            <a:xfrm flipV="1">
              <a:off x="6858000" y="3144838"/>
              <a:ext cx="55563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56" name="AutoShape 44"/>
            <p:cNvSpPr>
              <a:spLocks noChangeArrowheads="1"/>
            </p:cNvSpPr>
            <p:nvPr/>
          </p:nvSpPr>
          <p:spPr bwMode="auto">
            <a:xfrm>
              <a:off x="7086600" y="3352800"/>
              <a:ext cx="304800" cy="1524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50195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cxnSp>
          <p:nvCxnSpPr>
            <p:cNvPr id="38957" name="AutoShape 45"/>
            <p:cNvCxnSpPr>
              <a:cxnSpLocks noChangeShapeType="1"/>
              <a:stCxn id="38956" idx="0"/>
              <a:endCxn id="38953" idx="5"/>
            </p:cNvCxnSpPr>
            <p:nvPr/>
          </p:nvCxnSpPr>
          <p:spPr bwMode="auto">
            <a:xfrm flipH="1" flipV="1">
              <a:off x="7183438" y="3144838"/>
              <a:ext cx="55562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38958" name="Text Box 46"/>
          <p:cNvSpPr txBox="1">
            <a:spLocks noChangeArrowheads="1"/>
          </p:cNvSpPr>
          <p:nvPr/>
        </p:nvSpPr>
        <p:spPr bwMode="auto">
          <a:xfrm>
            <a:off x="1889125" y="1143000"/>
            <a:ext cx="438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/>
              <a:t>14</a:t>
            </a:r>
            <a:endParaRPr lang="en-US"/>
          </a:p>
        </p:txBody>
      </p:sp>
      <p:sp useBgFill="1">
        <p:nvSpPr>
          <p:cNvPr id="47" name="46 - Ορθογώνιο"/>
          <p:cNvSpPr/>
          <p:nvPr/>
        </p:nvSpPr>
        <p:spPr bwMode="auto">
          <a:xfrm>
            <a:off x="0" y="6096000"/>
            <a:ext cx="9144000" cy="228600"/>
          </a:xfrm>
          <a:prstGeom prst="rect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9" name="138 - Βέλος προς τα κάτω"/>
          <p:cNvSpPr/>
          <p:nvPr/>
        </p:nvSpPr>
        <p:spPr bwMode="auto">
          <a:xfrm>
            <a:off x="2971800" y="4038600"/>
            <a:ext cx="228600" cy="304800"/>
          </a:xfrm>
          <a:prstGeom prst="downArrow">
            <a:avLst/>
          </a:prstGeom>
          <a:solidFill>
            <a:srgbClr val="FFFF99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7" name="Oval 5"/>
          <p:cNvSpPr>
            <a:spLocks noChangeArrowheads="1"/>
          </p:cNvSpPr>
          <p:nvPr/>
        </p:nvSpPr>
        <p:spPr bwMode="auto">
          <a:xfrm>
            <a:off x="6522720" y="3657600"/>
            <a:ext cx="304800" cy="3048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10</a:t>
            </a:r>
          </a:p>
        </p:txBody>
      </p:sp>
      <p:cxnSp>
        <p:nvCxnSpPr>
          <p:cNvPr id="141" name="AutoShape 6"/>
          <p:cNvCxnSpPr>
            <a:cxnSpLocks noChangeShapeType="1"/>
            <a:stCxn id="143" idx="7"/>
            <a:endCxn id="97" idx="3"/>
          </p:cNvCxnSpPr>
          <p:nvPr/>
        </p:nvCxnSpPr>
        <p:spPr bwMode="auto">
          <a:xfrm flipV="1">
            <a:off x="6051550" y="3917950"/>
            <a:ext cx="515620" cy="14986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42" name="AutoShape 7"/>
          <p:cNvCxnSpPr>
            <a:cxnSpLocks noChangeShapeType="1"/>
            <a:stCxn id="160" idx="1"/>
            <a:endCxn id="97" idx="5"/>
          </p:cNvCxnSpPr>
          <p:nvPr/>
        </p:nvCxnSpPr>
        <p:spPr bwMode="auto">
          <a:xfrm flipH="1" flipV="1">
            <a:off x="6783070" y="3917950"/>
            <a:ext cx="1369060" cy="14986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43" name="Oval 8"/>
          <p:cNvSpPr>
            <a:spLocks noChangeArrowheads="1"/>
          </p:cNvSpPr>
          <p:nvPr/>
        </p:nvSpPr>
        <p:spPr bwMode="auto">
          <a:xfrm>
            <a:off x="5791200" y="4023360"/>
            <a:ext cx="304800" cy="3048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8</a:t>
            </a:r>
          </a:p>
        </p:txBody>
      </p:sp>
      <p:cxnSp>
        <p:nvCxnSpPr>
          <p:cNvPr id="144" name="AutoShape 9"/>
          <p:cNvCxnSpPr>
            <a:cxnSpLocks noChangeShapeType="1"/>
            <a:stCxn id="147" idx="7"/>
            <a:endCxn id="143" idx="3"/>
          </p:cNvCxnSpPr>
          <p:nvPr/>
        </p:nvCxnSpPr>
        <p:spPr bwMode="auto">
          <a:xfrm flipV="1">
            <a:off x="5548443" y="4283523"/>
            <a:ext cx="287394" cy="272154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45" name="AutoShape 10"/>
          <p:cNvSpPr>
            <a:spLocks noChangeArrowheads="1"/>
          </p:cNvSpPr>
          <p:nvPr/>
        </p:nvSpPr>
        <p:spPr bwMode="auto">
          <a:xfrm>
            <a:off x="5974080" y="4450080"/>
            <a:ext cx="243840" cy="12192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146" name="AutoShape 11"/>
          <p:cNvCxnSpPr>
            <a:cxnSpLocks noChangeShapeType="1"/>
            <a:stCxn id="145" idx="0"/>
            <a:endCxn id="143" idx="5"/>
          </p:cNvCxnSpPr>
          <p:nvPr/>
        </p:nvCxnSpPr>
        <p:spPr bwMode="auto">
          <a:xfrm flipH="1" flipV="1">
            <a:off x="6051550" y="4283710"/>
            <a:ext cx="44450" cy="16637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47" name="Oval 12"/>
          <p:cNvSpPr>
            <a:spLocks noChangeArrowheads="1"/>
          </p:cNvSpPr>
          <p:nvPr/>
        </p:nvSpPr>
        <p:spPr bwMode="auto">
          <a:xfrm>
            <a:off x="5288280" y="4511040"/>
            <a:ext cx="304800" cy="3048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6</a:t>
            </a:r>
          </a:p>
        </p:txBody>
      </p:sp>
      <p:cxnSp>
        <p:nvCxnSpPr>
          <p:cNvPr id="148" name="AutoShape 13"/>
          <p:cNvCxnSpPr>
            <a:cxnSpLocks noChangeShapeType="1"/>
            <a:stCxn id="150" idx="0"/>
            <a:endCxn id="147" idx="3"/>
          </p:cNvCxnSpPr>
          <p:nvPr/>
        </p:nvCxnSpPr>
        <p:spPr bwMode="auto">
          <a:xfrm flipV="1">
            <a:off x="5074920" y="4771390"/>
            <a:ext cx="257810" cy="28829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49" name="AutoShape 14"/>
          <p:cNvCxnSpPr>
            <a:cxnSpLocks noChangeShapeType="1"/>
            <a:stCxn id="155" idx="0"/>
            <a:endCxn id="147" idx="5"/>
          </p:cNvCxnSpPr>
          <p:nvPr/>
        </p:nvCxnSpPr>
        <p:spPr bwMode="auto">
          <a:xfrm flipH="1" flipV="1">
            <a:off x="5548630" y="4771390"/>
            <a:ext cx="196850" cy="28829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50" name="Oval 15"/>
          <p:cNvSpPr>
            <a:spLocks noChangeArrowheads="1"/>
          </p:cNvSpPr>
          <p:nvPr/>
        </p:nvSpPr>
        <p:spPr bwMode="auto">
          <a:xfrm>
            <a:off x="4922520" y="5059680"/>
            <a:ext cx="304800" cy="3048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4</a:t>
            </a:r>
          </a:p>
        </p:txBody>
      </p:sp>
      <p:sp>
        <p:nvSpPr>
          <p:cNvPr id="151" name="AutoShape 16"/>
          <p:cNvSpPr>
            <a:spLocks noChangeArrowheads="1"/>
          </p:cNvSpPr>
          <p:nvPr/>
        </p:nvSpPr>
        <p:spPr bwMode="auto">
          <a:xfrm>
            <a:off x="4800600" y="5486400"/>
            <a:ext cx="243840" cy="12192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152" name="AutoShape 17"/>
          <p:cNvCxnSpPr>
            <a:cxnSpLocks noChangeShapeType="1"/>
            <a:stCxn id="151" idx="0"/>
            <a:endCxn id="150" idx="3"/>
          </p:cNvCxnSpPr>
          <p:nvPr/>
        </p:nvCxnSpPr>
        <p:spPr bwMode="auto">
          <a:xfrm flipV="1">
            <a:off x="4922520" y="5320030"/>
            <a:ext cx="44450" cy="16637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53" name="AutoShape 18"/>
          <p:cNvSpPr>
            <a:spLocks noChangeArrowheads="1"/>
          </p:cNvSpPr>
          <p:nvPr/>
        </p:nvSpPr>
        <p:spPr bwMode="auto">
          <a:xfrm>
            <a:off x="5105400" y="5486400"/>
            <a:ext cx="243840" cy="12192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154" name="AutoShape 19"/>
          <p:cNvCxnSpPr>
            <a:cxnSpLocks noChangeShapeType="1"/>
            <a:stCxn id="153" idx="0"/>
            <a:endCxn id="150" idx="5"/>
          </p:cNvCxnSpPr>
          <p:nvPr/>
        </p:nvCxnSpPr>
        <p:spPr bwMode="auto">
          <a:xfrm flipH="1" flipV="1">
            <a:off x="5182870" y="5320030"/>
            <a:ext cx="44450" cy="16637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55" name="Oval 20"/>
          <p:cNvSpPr>
            <a:spLocks noChangeArrowheads="1"/>
          </p:cNvSpPr>
          <p:nvPr/>
        </p:nvSpPr>
        <p:spPr bwMode="auto">
          <a:xfrm>
            <a:off x="5593080" y="5059680"/>
            <a:ext cx="304800" cy="3048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7</a:t>
            </a:r>
          </a:p>
        </p:txBody>
      </p:sp>
      <p:sp>
        <p:nvSpPr>
          <p:cNvPr id="156" name="AutoShape 21"/>
          <p:cNvSpPr>
            <a:spLocks noChangeArrowheads="1"/>
          </p:cNvSpPr>
          <p:nvPr/>
        </p:nvSpPr>
        <p:spPr bwMode="auto">
          <a:xfrm>
            <a:off x="5471160" y="5486400"/>
            <a:ext cx="243840" cy="12192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157" name="AutoShape 22"/>
          <p:cNvCxnSpPr>
            <a:cxnSpLocks noChangeShapeType="1"/>
            <a:stCxn id="156" idx="0"/>
            <a:endCxn id="155" idx="3"/>
          </p:cNvCxnSpPr>
          <p:nvPr/>
        </p:nvCxnSpPr>
        <p:spPr bwMode="auto">
          <a:xfrm flipV="1">
            <a:off x="5593080" y="5320030"/>
            <a:ext cx="44450" cy="16637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58" name="AutoShape 23"/>
          <p:cNvSpPr>
            <a:spLocks noChangeArrowheads="1"/>
          </p:cNvSpPr>
          <p:nvPr/>
        </p:nvSpPr>
        <p:spPr bwMode="auto">
          <a:xfrm>
            <a:off x="5775960" y="5486400"/>
            <a:ext cx="243840" cy="12192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159" name="AutoShape 24"/>
          <p:cNvCxnSpPr>
            <a:cxnSpLocks noChangeShapeType="1"/>
            <a:stCxn id="158" idx="0"/>
            <a:endCxn id="155" idx="5"/>
          </p:cNvCxnSpPr>
          <p:nvPr/>
        </p:nvCxnSpPr>
        <p:spPr bwMode="auto">
          <a:xfrm flipH="1" flipV="1">
            <a:off x="5853430" y="5320030"/>
            <a:ext cx="44450" cy="16637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60" name="Oval 25"/>
          <p:cNvSpPr>
            <a:spLocks noChangeArrowheads="1"/>
          </p:cNvSpPr>
          <p:nvPr/>
        </p:nvSpPr>
        <p:spPr bwMode="auto">
          <a:xfrm>
            <a:off x="8107680" y="4023360"/>
            <a:ext cx="304800" cy="3048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17</a:t>
            </a:r>
          </a:p>
        </p:txBody>
      </p:sp>
      <p:cxnSp>
        <p:nvCxnSpPr>
          <p:cNvPr id="161" name="AutoShape 26"/>
          <p:cNvCxnSpPr>
            <a:cxnSpLocks noChangeShapeType="1"/>
            <a:stCxn id="162" idx="7"/>
            <a:endCxn id="160" idx="3"/>
          </p:cNvCxnSpPr>
          <p:nvPr/>
        </p:nvCxnSpPr>
        <p:spPr bwMode="auto">
          <a:xfrm flipV="1">
            <a:off x="7148830" y="4283710"/>
            <a:ext cx="1003300" cy="33274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62" name="Oval 27"/>
          <p:cNvSpPr>
            <a:spLocks noChangeArrowheads="1"/>
          </p:cNvSpPr>
          <p:nvPr/>
        </p:nvSpPr>
        <p:spPr bwMode="auto">
          <a:xfrm>
            <a:off x="6888480" y="4572000"/>
            <a:ext cx="304800" cy="3048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12</a:t>
            </a:r>
          </a:p>
        </p:txBody>
      </p:sp>
      <p:sp>
        <p:nvSpPr>
          <p:cNvPr id="163" name="AutoShape 28"/>
          <p:cNvSpPr>
            <a:spLocks noChangeArrowheads="1"/>
          </p:cNvSpPr>
          <p:nvPr/>
        </p:nvSpPr>
        <p:spPr bwMode="auto">
          <a:xfrm>
            <a:off x="6766560" y="4998720"/>
            <a:ext cx="243840" cy="12192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164" name="AutoShape 29"/>
          <p:cNvCxnSpPr>
            <a:cxnSpLocks noChangeShapeType="1"/>
            <a:stCxn id="163" idx="0"/>
            <a:endCxn id="162" idx="3"/>
          </p:cNvCxnSpPr>
          <p:nvPr/>
        </p:nvCxnSpPr>
        <p:spPr bwMode="auto">
          <a:xfrm flipV="1">
            <a:off x="6888480" y="4832350"/>
            <a:ext cx="44450" cy="16637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65" name="AutoShape 30"/>
          <p:cNvCxnSpPr>
            <a:cxnSpLocks noChangeShapeType="1"/>
            <a:stCxn id="166" idx="1"/>
            <a:endCxn id="162" idx="5"/>
          </p:cNvCxnSpPr>
          <p:nvPr/>
        </p:nvCxnSpPr>
        <p:spPr bwMode="auto">
          <a:xfrm flipH="1" flipV="1">
            <a:off x="7148830" y="4832350"/>
            <a:ext cx="210820" cy="27178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66" name="Oval 31"/>
          <p:cNvSpPr>
            <a:spLocks noChangeArrowheads="1"/>
          </p:cNvSpPr>
          <p:nvPr/>
        </p:nvSpPr>
        <p:spPr bwMode="auto">
          <a:xfrm>
            <a:off x="7315200" y="5059680"/>
            <a:ext cx="304800" cy="3048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13</a:t>
            </a:r>
          </a:p>
        </p:txBody>
      </p:sp>
      <p:sp>
        <p:nvSpPr>
          <p:cNvPr id="167" name="AutoShape 32"/>
          <p:cNvSpPr>
            <a:spLocks noChangeArrowheads="1"/>
          </p:cNvSpPr>
          <p:nvPr/>
        </p:nvSpPr>
        <p:spPr bwMode="auto">
          <a:xfrm>
            <a:off x="7193280" y="5486400"/>
            <a:ext cx="243840" cy="12192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168" name="AutoShape 33"/>
          <p:cNvCxnSpPr>
            <a:cxnSpLocks noChangeShapeType="1"/>
            <a:stCxn id="167" idx="0"/>
            <a:endCxn id="166" idx="3"/>
          </p:cNvCxnSpPr>
          <p:nvPr/>
        </p:nvCxnSpPr>
        <p:spPr bwMode="auto">
          <a:xfrm flipV="1">
            <a:off x="7315200" y="5320030"/>
            <a:ext cx="44450" cy="16637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69" name="AutoShape 34"/>
          <p:cNvCxnSpPr>
            <a:cxnSpLocks noChangeShapeType="1"/>
            <a:stCxn id="170" idx="1"/>
            <a:endCxn id="166" idx="5"/>
          </p:cNvCxnSpPr>
          <p:nvPr/>
        </p:nvCxnSpPr>
        <p:spPr bwMode="auto">
          <a:xfrm flipH="1" flipV="1">
            <a:off x="7575550" y="5320030"/>
            <a:ext cx="271780" cy="393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70" name="Oval 35"/>
          <p:cNvSpPr>
            <a:spLocks noChangeArrowheads="1"/>
          </p:cNvSpPr>
          <p:nvPr/>
        </p:nvSpPr>
        <p:spPr bwMode="auto">
          <a:xfrm>
            <a:off x="7802880" y="5669280"/>
            <a:ext cx="304800" cy="3048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15</a:t>
            </a:r>
          </a:p>
        </p:txBody>
      </p:sp>
      <p:sp>
        <p:nvSpPr>
          <p:cNvPr id="171" name="AutoShape 36"/>
          <p:cNvSpPr>
            <a:spLocks noChangeArrowheads="1"/>
          </p:cNvSpPr>
          <p:nvPr/>
        </p:nvSpPr>
        <p:spPr bwMode="auto">
          <a:xfrm>
            <a:off x="7985760" y="6096000"/>
            <a:ext cx="243840" cy="12192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172" name="AutoShape 37"/>
          <p:cNvCxnSpPr>
            <a:cxnSpLocks noChangeShapeType="1"/>
            <a:stCxn id="171" idx="0"/>
            <a:endCxn id="170" idx="5"/>
          </p:cNvCxnSpPr>
          <p:nvPr/>
        </p:nvCxnSpPr>
        <p:spPr bwMode="auto">
          <a:xfrm flipH="1" flipV="1">
            <a:off x="8063230" y="5929630"/>
            <a:ext cx="44450" cy="16637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73" name="AutoShape 39"/>
          <p:cNvCxnSpPr>
            <a:cxnSpLocks noChangeShapeType="1"/>
            <a:stCxn id="180" idx="0"/>
          </p:cNvCxnSpPr>
          <p:nvPr/>
        </p:nvCxnSpPr>
        <p:spPr bwMode="auto">
          <a:xfrm flipV="1">
            <a:off x="7711440" y="5929630"/>
            <a:ext cx="135890" cy="349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74" name="AutoShape 40"/>
          <p:cNvCxnSpPr>
            <a:cxnSpLocks noChangeShapeType="1"/>
            <a:stCxn id="175" idx="1"/>
            <a:endCxn id="160" idx="5"/>
          </p:cNvCxnSpPr>
          <p:nvPr/>
        </p:nvCxnSpPr>
        <p:spPr bwMode="auto">
          <a:xfrm flipH="1" flipV="1">
            <a:off x="8367843" y="4283523"/>
            <a:ext cx="333114" cy="333114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75" name="Oval 41"/>
          <p:cNvSpPr>
            <a:spLocks noChangeArrowheads="1"/>
          </p:cNvSpPr>
          <p:nvPr/>
        </p:nvSpPr>
        <p:spPr bwMode="auto">
          <a:xfrm>
            <a:off x="8656320" y="4572000"/>
            <a:ext cx="304800" cy="3048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21</a:t>
            </a:r>
          </a:p>
        </p:txBody>
      </p:sp>
      <p:sp>
        <p:nvSpPr>
          <p:cNvPr id="176" name="AutoShape 42"/>
          <p:cNvSpPr>
            <a:spLocks noChangeArrowheads="1"/>
          </p:cNvSpPr>
          <p:nvPr/>
        </p:nvSpPr>
        <p:spPr bwMode="auto">
          <a:xfrm>
            <a:off x="8534400" y="4998720"/>
            <a:ext cx="243840" cy="12192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177" name="AutoShape 43"/>
          <p:cNvCxnSpPr>
            <a:cxnSpLocks noChangeShapeType="1"/>
            <a:stCxn id="176" idx="0"/>
            <a:endCxn id="175" idx="3"/>
          </p:cNvCxnSpPr>
          <p:nvPr/>
        </p:nvCxnSpPr>
        <p:spPr bwMode="auto">
          <a:xfrm flipV="1">
            <a:off x="8656320" y="4832350"/>
            <a:ext cx="44450" cy="16637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78" name="AutoShape 44"/>
          <p:cNvSpPr>
            <a:spLocks noChangeArrowheads="1"/>
          </p:cNvSpPr>
          <p:nvPr/>
        </p:nvSpPr>
        <p:spPr bwMode="auto">
          <a:xfrm>
            <a:off x="8839200" y="4998720"/>
            <a:ext cx="243840" cy="12192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179" name="AutoShape 45"/>
          <p:cNvCxnSpPr>
            <a:cxnSpLocks noChangeShapeType="1"/>
            <a:stCxn id="178" idx="0"/>
            <a:endCxn id="175" idx="5"/>
          </p:cNvCxnSpPr>
          <p:nvPr/>
        </p:nvCxnSpPr>
        <p:spPr bwMode="auto">
          <a:xfrm flipH="1" flipV="1">
            <a:off x="8916670" y="4832350"/>
            <a:ext cx="44450" cy="16637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80" name="Oval 47"/>
          <p:cNvSpPr>
            <a:spLocks noChangeArrowheads="1"/>
          </p:cNvSpPr>
          <p:nvPr/>
        </p:nvSpPr>
        <p:spPr bwMode="auto">
          <a:xfrm>
            <a:off x="7559040" y="6278880"/>
            <a:ext cx="304800" cy="3048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14</a:t>
            </a:r>
          </a:p>
        </p:txBody>
      </p:sp>
      <p:sp>
        <p:nvSpPr>
          <p:cNvPr id="181" name="AutoShape 48"/>
          <p:cNvSpPr>
            <a:spLocks noChangeArrowheads="1"/>
          </p:cNvSpPr>
          <p:nvPr/>
        </p:nvSpPr>
        <p:spPr bwMode="auto">
          <a:xfrm>
            <a:off x="7437120" y="6705600"/>
            <a:ext cx="243840" cy="12192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182" name="AutoShape 49"/>
          <p:cNvCxnSpPr>
            <a:cxnSpLocks noChangeShapeType="1"/>
            <a:stCxn id="181" idx="0"/>
            <a:endCxn id="180" idx="3"/>
          </p:cNvCxnSpPr>
          <p:nvPr/>
        </p:nvCxnSpPr>
        <p:spPr bwMode="auto">
          <a:xfrm flipV="1">
            <a:off x="7559040" y="6539230"/>
            <a:ext cx="44450" cy="16637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83" name="AutoShape 50"/>
          <p:cNvSpPr>
            <a:spLocks noChangeArrowheads="1"/>
          </p:cNvSpPr>
          <p:nvPr/>
        </p:nvSpPr>
        <p:spPr bwMode="auto">
          <a:xfrm>
            <a:off x="7741920" y="6705600"/>
            <a:ext cx="243840" cy="12192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184" name="AutoShape 51"/>
          <p:cNvCxnSpPr>
            <a:cxnSpLocks noChangeShapeType="1"/>
            <a:stCxn id="183" idx="0"/>
            <a:endCxn id="180" idx="5"/>
          </p:cNvCxnSpPr>
          <p:nvPr/>
        </p:nvCxnSpPr>
        <p:spPr bwMode="auto">
          <a:xfrm flipH="1" flipV="1">
            <a:off x="7819390" y="6539230"/>
            <a:ext cx="44450" cy="16637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88" name="187 - Βέλος προς τα κάτω"/>
          <p:cNvSpPr/>
          <p:nvPr/>
        </p:nvSpPr>
        <p:spPr bwMode="auto">
          <a:xfrm>
            <a:off x="7467600" y="5943600"/>
            <a:ext cx="228600" cy="304800"/>
          </a:xfrm>
          <a:prstGeom prst="downArrow">
            <a:avLst/>
          </a:prstGeom>
          <a:solidFill>
            <a:srgbClr val="FFFF99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9" name="188 - Δεξιό βέλος"/>
          <p:cNvSpPr/>
          <p:nvPr/>
        </p:nvSpPr>
        <p:spPr bwMode="auto">
          <a:xfrm rot="1241413">
            <a:off x="4651782" y="4078643"/>
            <a:ext cx="402689" cy="175898"/>
          </a:xfrm>
          <a:prstGeom prst="rightArrow">
            <a:avLst/>
          </a:prstGeom>
          <a:solidFill>
            <a:srgbClr val="002060">
              <a:alpha val="15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0" name="189 - TextBox"/>
          <p:cNvSpPr txBox="1"/>
          <p:nvPr/>
        </p:nvSpPr>
        <p:spPr>
          <a:xfrm>
            <a:off x="4572000" y="3657600"/>
            <a:ext cx="16488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 smtClean="0"/>
              <a:t>με πιθανότητα 1</a:t>
            </a:r>
            <a:endParaRPr lang="el-G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484187"/>
          </a:xfrm>
        </p:spPr>
        <p:txBody>
          <a:bodyPr/>
          <a:lstStyle/>
          <a:p>
            <a:pPr eaLnBrk="1" hangingPunct="1"/>
            <a:r>
              <a:rPr lang="el-GR" sz="3000" dirty="0" smtClean="0">
                <a:latin typeface="Times New Roman" pitchFamily="18" charset="0"/>
                <a:cs typeface="Times New Roman" pitchFamily="18" charset="0"/>
              </a:rPr>
              <a:t>Τυχαιοποιημένα δένδρα</a:t>
            </a: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4" name="Text Box 32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7112000"/>
            <a:ext cx="91440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TexPoint fonts used in EMF. </a:t>
            </a:r>
          </a:p>
          <a:p>
            <a:pPr algn="ctr"/>
            <a:r>
              <a:rPr lang="en-US"/>
              <a:t>Read the TexPoint manual before you delete this box.: </a:t>
            </a:r>
            <a:r>
              <a:rPr lang="en-US">
                <a:latin typeface="cmmi10" pitchFamily="34" charset="0"/>
              </a:rPr>
              <a:t>A</a:t>
            </a:r>
            <a:r>
              <a:rPr lang="en-US">
                <a:latin typeface="cmr10" pitchFamily="34" charset="0"/>
              </a:rPr>
              <a:t>A</a:t>
            </a:r>
            <a:r>
              <a:rPr lang="en-US">
                <a:latin typeface="cmsy10orig" pitchFamily="34" charset="0"/>
              </a:rPr>
              <a:t>A</a:t>
            </a:r>
            <a:r>
              <a:rPr lang="en-US">
                <a:latin typeface="cmmi7" pitchFamily="34" charset="0"/>
              </a:rPr>
              <a:t>A</a:t>
            </a:r>
            <a:r>
              <a:rPr lang="en-US">
                <a:latin typeface="cmex10" pitchFamily="34" charset="0"/>
              </a:rPr>
              <a:t>A</a:t>
            </a:r>
          </a:p>
        </p:txBody>
      </p:sp>
      <p:sp useBgFill="1">
        <p:nvSpPr>
          <p:cNvPr id="7197" name="28 - Ορθογώνιο"/>
          <p:cNvSpPr>
            <a:spLocks noChangeArrowheads="1"/>
          </p:cNvSpPr>
          <p:nvPr/>
        </p:nvSpPr>
        <p:spPr bwMode="auto">
          <a:xfrm>
            <a:off x="0" y="6096000"/>
            <a:ext cx="9144000" cy="228600"/>
          </a:xfrm>
          <a:prstGeom prst="rect">
            <a:avLst/>
          </a:prstGeom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l-GR"/>
          </a:p>
        </p:txBody>
      </p:sp>
      <p:sp>
        <p:nvSpPr>
          <p:cNvPr id="30" name="Text Box 5"/>
          <p:cNvSpPr txBox="1">
            <a:spLocks noChangeArrowheads="1"/>
          </p:cNvSpPr>
          <p:nvPr/>
        </p:nvSpPr>
        <p:spPr bwMode="auto">
          <a:xfrm>
            <a:off x="307975" y="1482753"/>
            <a:ext cx="6787564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>
              <a:buFontTx/>
              <a:buAutoNum type="arabicPeriod"/>
            </a:pPr>
            <a:r>
              <a:rPr lang="el-GR" dirty="0" smtClean="0"/>
              <a:t>Εκτελούμε </a:t>
            </a:r>
            <a:r>
              <a:rPr lang="el-GR" dirty="0"/>
              <a:t>τον αλγόριθμο εισαγωγής </a:t>
            </a:r>
            <a:r>
              <a:rPr lang="el-GR" dirty="0" smtClean="0"/>
              <a:t>στη ρίζα με πιθανότητα</a:t>
            </a:r>
            <a:endParaRPr lang="el-GR" dirty="0"/>
          </a:p>
        </p:txBody>
      </p:sp>
      <p:sp>
        <p:nvSpPr>
          <p:cNvPr id="31" name="Text Box 6"/>
          <p:cNvSpPr txBox="1">
            <a:spLocks noChangeArrowheads="1"/>
          </p:cNvSpPr>
          <p:nvPr/>
        </p:nvSpPr>
        <p:spPr bwMode="auto">
          <a:xfrm>
            <a:off x="304800" y="2069068"/>
            <a:ext cx="8642687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>
              <a:buFontTx/>
              <a:buAutoNum type="arabicPeriod" startAt="2"/>
            </a:pPr>
            <a:r>
              <a:rPr lang="el-GR" dirty="0" smtClean="0"/>
              <a:t>Διαφορετικά εισάγουμε αναδρομικά το νέο στοιχείο στο κατάλληλο </a:t>
            </a:r>
            <a:r>
              <a:rPr lang="el-GR" dirty="0" err="1" smtClean="0"/>
              <a:t>υποδένδρο</a:t>
            </a:r>
            <a:r>
              <a:rPr lang="en-US" dirty="0" smtClean="0"/>
              <a:t>:</a:t>
            </a:r>
            <a:endParaRPr lang="el-GR" dirty="0"/>
          </a:p>
        </p:txBody>
      </p:sp>
      <p:sp>
        <p:nvSpPr>
          <p:cNvPr id="32" name="31 - TextBox"/>
          <p:cNvSpPr txBox="1"/>
          <p:nvPr/>
        </p:nvSpPr>
        <p:spPr>
          <a:xfrm>
            <a:off x="356428" y="990600"/>
            <a:ext cx="5968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Εισαγωγή ενός νέου στοιχείου </a:t>
            </a:r>
            <a:r>
              <a:rPr lang="en-US" dirty="0" smtClean="0"/>
              <a:t>x </a:t>
            </a:r>
            <a:r>
              <a:rPr lang="el-GR" dirty="0" smtClean="0"/>
              <a:t>σε δένδρο με Ν στοιχεία</a:t>
            </a:r>
            <a:endParaRPr lang="el-GR" dirty="0"/>
          </a:p>
        </p:txBody>
      </p:sp>
      <p:pic>
        <p:nvPicPr>
          <p:cNvPr id="36" name="35 - Εικόνα" descr="TP_tmp.bmp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7162800" y="1419999"/>
            <a:ext cx="686208" cy="559641"/>
          </a:xfrm>
          <a:prstGeom prst="rect">
            <a:avLst/>
          </a:prstGeom>
          <a:noFill/>
          <a:ln/>
          <a:effectLst/>
        </p:spPr>
      </p:pic>
      <p:sp>
        <p:nvSpPr>
          <p:cNvPr id="37" name="Text Box 6"/>
          <p:cNvSpPr txBox="1">
            <a:spLocks noChangeArrowheads="1"/>
          </p:cNvSpPr>
          <p:nvPr/>
        </p:nvSpPr>
        <p:spPr bwMode="auto">
          <a:xfrm>
            <a:off x="762000" y="2438400"/>
            <a:ext cx="7484741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l-GR" dirty="0" smtClean="0"/>
              <a:t>Αν το </a:t>
            </a:r>
            <a:r>
              <a:rPr lang="en-US" dirty="0" smtClean="0"/>
              <a:t>x &lt; </a:t>
            </a:r>
            <a:r>
              <a:rPr lang="el-GR" dirty="0" smtClean="0"/>
              <a:t>κλειδί της ρίζας καλούμε αναδρομικά την εισαγωγή για το </a:t>
            </a:r>
          </a:p>
          <a:p>
            <a:pPr marL="457200" indent="-457200"/>
            <a:r>
              <a:rPr lang="el-GR" dirty="0" smtClean="0"/>
              <a:t>	αριστερό </a:t>
            </a:r>
            <a:r>
              <a:rPr lang="el-GR" dirty="0" err="1" smtClean="0"/>
              <a:t>υποδένδρο</a:t>
            </a:r>
            <a:endParaRPr lang="el-GR" dirty="0"/>
          </a:p>
        </p:txBody>
      </p:sp>
      <p:sp>
        <p:nvSpPr>
          <p:cNvPr id="38" name="Text Box 6"/>
          <p:cNvSpPr txBox="1">
            <a:spLocks noChangeArrowheads="1"/>
          </p:cNvSpPr>
          <p:nvPr/>
        </p:nvSpPr>
        <p:spPr bwMode="auto">
          <a:xfrm>
            <a:off x="762000" y="3153061"/>
            <a:ext cx="7484741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l-GR" dirty="0" smtClean="0"/>
              <a:t>Αν το </a:t>
            </a:r>
            <a:r>
              <a:rPr lang="en-US" dirty="0" smtClean="0"/>
              <a:t>x </a:t>
            </a:r>
            <a:r>
              <a:rPr lang="el-GR" dirty="0" smtClean="0"/>
              <a:t>&gt;</a:t>
            </a:r>
            <a:r>
              <a:rPr lang="en-US" dirty="0" smtClean="0"/>
              <a:t> </a:t>
            </a:r>
            <a:r>
              <a:rPr lang="el-GR" dirty="0" smtClean="0"/>
              <a:t>κλειδί της ρίζας καλούμε αναδρομικά την εισαγωγή για το </a:t>
            </a:r>
          </a:p>
          <a:p>
            <a:pPr marL="457200" indent="-457200"/>
            <a:r>
              <a:rPr lang="el-GR" dirty="0" smtClean="0"/>
              <a:t>	δεξιό </a:t>
            </a:r>
            <a:r>
              <a:rPr lang="el-GR" dirty="0" err="1" smtClean="0"/>
              <a:t>υποδένδρο</a:t>
            </a:r>
            <a:endParaRPr lang="el-GR" dirty="0"/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152400" y="4038600"/>
            <a:ext cx="8839200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l-GR" b="1" dirty="0"/>
              <a:t>Ιδιότητα</a:t>
            </a:r>
            <a:r>
              <a:rPr lang="en-US" dirty="0"/>
              <a:t>: </a:t>
            </a:r>
            <a:r>
              <a:rPr lang="el-GR" dirty="0" smtClean="0"/>
              <a:t>Η κατασκευή ενός τυχαιοποιημένου ΔΔΑ ισοδυναμεί με την κατασκευή ενός καθιερωμένου ΔΔΑ από τυχαίο αρχικό συνδυασμό κλειδιών. Για την κατασκευή ενός τυχαιοποιημένου ΔΔΑ με Ν στοιχεία απαιτούνται περίπου</a:t>
            </a:r>
            <a:r>
              <a:rPr lang="en-US" dirty="0" smtClean="0"/>
              <a:t>   </a:t>
            </a:r>
            <a:r>
              <a:rPr lang="el-GR" dirty="0" smtClean="0"/>
              <a:t> </a:t>
            </a:r>
            <a:r>
              <a:rPr lang="en-US" dirty="0" smtClean="0"/>
              <a:t>       </a:t>
            </a:r>
            <a:r>
              <a:rPr lang="el-GR" dirty="0" smtClean="0"/>
              <a:t>συγκρίσεις</a:t>
            </a:r>
            <a:r>
              <a:rPr lang="en-US" dirty="0" smtClean="0"/>
              <a:t>. </a:t>
            </a:r>
            <a:r>
              <a:rPr lang="el-GR" dirty="0" smtClean="0"/>
              <a:t>Μια αναζήτηση κάνει περίπου </a:t>
            </a:r>
            <a:r>
              <a:rPr lang="en-US" dirty="0" smtClean="0"/>
              <a:t>              </a:t>
            </a:r>
            <a:r>
              <a:rPr lang="el-GR" dirty="0" smtClean="0"/>
              <a:t>συγκρίσεις.</a:t>
            </a:r>
          </a:p>
        </p:txBody>
      </p:sp>
      <p:pic>
        <p:nvPicPr>
          <p:cNvPr id="14" name="13 - Εικόνα" descr="TP_tmp.bmp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324600" y="4674108"/>
            <a:ext cx="888494" cy="202692"/>
          </a:xfrm>
          <a:prstGeom prst="rect">
            <a:avLst/>
          </a:prstGeom>
          <a:noFill/>
        </p:spPr>
      </p:pic>
      <p:pic>
        <p:nvPicPr>
          <p:cNvPr id="16" name="15 - Εικόνα" descr="TP_tmp.bmp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2971800" y="4953000"/>
            <a:ext cx="659518" cy="202577"/>
          </a:xfrm>
          <a:prstGeom prst="rect">
            <a:avLst/>
          </a:prstGeom>
          <a:noFill/>
          <a:ln/>
          <a:effectLst/>
        </p:spPr>
      </p:pic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152401" y="5378450"/>
            <a:ext cx="8763000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l-GR" b="1" dirty="0" smtClean="0"/>
              <a:t>Ιδιότητα</a:t>
            </a:r>
            <a:r>
              <a:rPr lang="en-US" dirty="0" smtClean="0"/>
              <a:t>: </a:t>
            </a:r>
            <a:r>
              <a:rPr lang="el-GR" dirty="0" smtClean="0"/>
              <a:t>Η πιθανότητα το κόστος κατασκευής ενός τυχαιοποιημένου ΔΔΑ  να είναι μεγαλύτερο από τη μέση τιμή κατά ένα παράγοντα      </a:t>
            </a:r>
            <a:r>
              <a:rPr lang="en-US" dirty="0" smtClean="0"/>
              <a:t> </a:t>
            </a:r>
            <a:r>
              <a:rPr lang="el-GR" dirty="0" smtClean="0"/>
              <a:t>είναι            </a:t>
            </a:r>
            <a:endParaRPr lang="el-GR" dirty="0"/>
          </a:p>
        </p:txBody>
      </p:sp>
      <p:pic>
        <p:nvPicPr>
          <p:cNvPr id="19" name="18 - Εικόνα" descr="TP_tmp.bmp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460493" y="5791200"/>
            <a:ext cx="178307" cy="126491"/>
          </a:xfrm>
          <a:prstGeom prst="rect">
            <a:avLst/>
          </a:prstGeom>
          <a:noFill/>
        </p:spPr>
      </p:pic>
      <p:pic>
        <p:nvPicPr>
          <p:cNvPr id="21" name="20 - Εικόνα" descr="TP_tmp.bmp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324599" y="5715000"/>
            <a:ext cx="685801" cy="228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2" name="51 - Ορθογώνιο"/>
          <p:cNvSpPr/>
          <p:nvPr/>
        </p:nvSpPr>
        <p:spPr bwMode="auto">
          <a:xfrm>
            <a:off x="0" y="6096000"/>
            <a:ext cx="9144000" cy="228600"/>
          </a:xfrm>
          <a:prstGeom prst="rect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484187"/>
          </a:xfrm>
        </p:spPr>
        <p:txBody>
          <a:bodyPr/>
          <a:lstStyle/>
          <a:p>
            <a:pPr eaLnBrk="1" hangingPunct="1"/>
            <a:r>
              <a:rPr lang="el-GR" sz="3000" smtClean="0">
                <a:latin typeface="Times New Roman" pitchFamily="18" charset="0"/>
                <a:cs typeface="Times New Roman" pitchFamily="18" charset="0"/>
              </a:rPr>
              <a:t>Περιστροφές</a:t>
            </a:r>
            <a:endParaRPr lang="en-US" sz="30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867" name="Text Box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7112000"/>
            <a:ext cx="91440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TexPoint fonts used in EMF. </a:t>
            </a:r>
          </a:p>
          <a:p>
            <a:pPr algn="ctr"/>
            <a:r>
              <a:rPr lang="en-US"/>
              <a:t>Read the TexPoint manual before you delete this box.: </a:t>
            </a:r>
            <a:r>
              <a:rPr lang="en-US">
                <a:latin typeface="cmmi10" pitchFamily="34" charset="0"/>
              </a:rPr>
              <a:t>A</a:t>
            </a:r>
            <a:r>
              <a:rPr lang="en-US">
                <a:latin typeface="cmr10" pitchFamily="34" charset="0"/>
              </a:rPr>
              <a:t>A</a:t>
            </a:r>
            <a:r>
              <a:rPr lang="en-US">
                <a:latin typeface="cmsy10orig" pitchFamily="34" charset="0"/>
              </a:rPr>
              <a:t>A</a:t>
            </a:r>
            <a:r>
              <a:rPr lang="en-US">
                <a:latin typeface="cmmi7" pitchFamily="34" charset="0"/>
              </a:rPr>
              <a:t>A</a:t>
            </a:r>
            <a:r>
              <a:rPr lang="en-US">
                <a:latin typeface="cmex10" pitchFamily="34" charset="0"/>
              </a:rPr>
              <a:t>A</a:t>
            </a:r>
          </a:p>
        </p:txBody>
      </p:sp>
      <p:sp>
        <p:nvSpPr>
          <p:cNvPr id="36868" name="Oval 4"/>
          <p:cNvSpPr>
            <a:spLocks noChangeArrowheads="1"/>
          </p:cNvSpPr>
          <p:nvPr/>
        </p:nvSpPr>
        <p:spPr bwMode="auto">
          <a:xfrm>
            <a:off x="2895600" y="685800"/>
            <a:ext cx="381000" cy="381000"/>
          </a:xfrm>
          <a:prstGeom prst="ellipse">
            <a:avLst/>
          </a:prstGeom>
          <a:solidFill>
            <a:srgbClr val="FFB547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17</a:t>
            </a:r>
            <a:endParaRPr lang="el-GR" b="1"/>
          </a:p>
        </p:txBody>
      </p:sp>
      <p:sp>
        <p:nvSpPr>
          <p:cNvPr id="36869" name="Oval 5"/>
          <p:cNvSpPr>
            <a:spLocks noChangeArrowheads="1"/>
          </p:cNvSpPr>
          <p:nvPr/>
        </p:nvSpPr>
        <p:spPr bwMode="auto">
          <a:xfrm>
            <a:off x="1752600" y="1295400"/>
            <a:ext cx="381000" cy="381000"/>
          </a:xfrm>
          <a:prstGeom prst="ellipse">
            <a:avLst/>
          </a:prstGeom>
          <a:solidFill>
            <a:srgbClr val="CC3300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14</a:t>
            </a:r>
            <a:endParaRPr lang="el-GR" b="1"/>
          </a:p>
        </p:txBody>
      </p:sp>
      <p:sp>
        <p:nvSpPr>
          <p:cNvPr id="36870" name="Oval 6"/>
          <p:cNvSpPr>
            <a:spLocks noChangeArrowheads="1"/>
          </p:cNvSpPr>
          <p:nvPr/>
        </p:nvSpPr>
        <p:spPr bwMode="auto">
          <a:xfrm>
            <a:off x="4343400" y="1295400"/>
            <a:ext cx="381000" cy="381000"/>
          </a:xfrm>
          <a:prstGeom prst="ellipse">
            <a:avLst/>
          </a:prstGeom>
          <a:solidFill>
            <a:srgbClr val="FFB547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21</a:t>
            </a:r>
            <a:endParaRPr lang="el-GR" b="1"/>
          </a:p>
        </p:txBody>
      </p:sp>
      <p:sp>
        <p:nvSpPr>
          <p:cNvPr id="36871" name="Oval 7"/>
          <p:cNvSpPr>
            <a:spLocks noChangeArrowheads="1"/>
          </p:cNvSpPr>
          <p:nvPr/>
        </p:nvSpPr>
        <p:spPr bwMode="auto">
          <a:xfrm>
            <a:off x="3733800" y="2057400"/>
            <a:ext cx="381000" cy="381000"/>
          </a:xfrm>
          <a:prstGeom prst="ellipse">
            <a:avLst/>
          </a:prstGeom>
          <a:solidFill>
            <a:srgbClr val="FFB547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19</a:t>
            </a:r>
            <a:endParaRPr lang="el-GR" b="1"/>
          </a:p>
        </p:txBody>
      </p:sp>
      <p:sp>
        <p:nvSpPr>
          <p:cNvPr id="36872" name="Oval 8"/>
          <p:cNvSpPr>
            <a:spLocks noChangeArrowheads="1"/>
          </p:cNvSpPr>
          <p:nvPr/>
        </p:nvSpPr>
        <p:spPr bwMode="auto">
          <a:xfrm>
            <a:off x="5029200" y="2057400"/>
            <a:ext cx="381000" cy="381000"/>
          </a:xfrm>
          <a:prstGeom prst="ellipse">
            <a:avLst/>
          </a:prstGeom>
          <a:solidFill>
            <a:srgbClr val="FFB547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23</a:t>
            </a:r>
            <a:endParaRPr lang="el-GR" b="1"/>
          </a:p>
        </p:txBody>
      </p:sp>
      <p:sp>
        <p:nvSpPr>
          <p:cNvPr id="36873" name="Oval 9"/>
          <p:cNvSpPr>
            <a:spLocks noChangeArrowheads="1"/>
          </p:cNvSpPr>
          <p:nvPr/>
        </p:nvSpPr>
        <p:spPr bwMode="auto">
          <a:xfrm>
            <a:off x="4114800" y="2819400"/>
            <a:ext cx="381000" cy="381000"/>
          </a:xfrm>
          <a:prstGeom prst="ellipse">
            <a:avLst/>
          </a:prstGeom>
          <a:solidFill>
            <a:srgbClr val="FFB547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20</a:t>
            </a:r>
            <a:endParaRPr lang="el-GR" b="1"/>
          </a:p>
        </p:txBody>
      </p:sp>
      <p:sp>
        <p:nvSpPr>
          <p:cNvPr id="36874" name="Oval 10"/>
          <p:cNvSpPr>
            <a:spLocks noChangeArrowheads="1"/>
          </p:cNvSpPr>
          <p:nvPr/>
        </p:nvSpPr>
        <p:spPr bwMode="auto">
          <a:xfrm>
            <a:off x="2819400" y="2057400"/>
            <a:ext cx="381000" cy="381000"/>
          </a:xfrm>
          <a:prstGeom prst="ellipse">
            <a:avLst/>
          </a:prstGeom>
          <a:solidFill>
            <a:srgbClr val="FFB547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16</a:t>
            </a:r>
            <a:endParaRPr lang="el-GR" b="1"/>
          </a:p>
        </p:txBody>
      </p:sp>
      <p:sp>
        <p:nvSpPr>
          <p:cNvPr id="36875" name="Oval 11"/>
          <p:cNvSpPr>
            <a:spLocks noChangeArrowheads="1"/>
          </p:cNvSpPr>
          <p:nvPr/>
        </p:nvSpPr>
        <p:spPr bwMode="auto">
          <a:xfrm>
            <a:off x="1066800" y="2057400"/>
            <a:ext cx="381000" cy="381000"/>
          </a:xfrm>
          <a:prstGeom prst="ellipse">
            <a:avLst/>
          </a:prstGeom>
          <a:solidFill>
            <a:srgbClr val="CC3300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10</a:t>
            </a:r>
            <a:endParaRPr lang="el-GR" b="1"/>
          </a:p>
        </p:txBody>
      </p:sp>
      <p:sp>
        <p:nvSpPr>
          <p:cNvPr id="36876" name="Oval 12"/>
          <p:cNvSpPr>
            <a:spLocks noChangeArrowheads="1"/>
          </p:cNvSpPr>
          <p:nvPr/>
        </p:nvSpPr>
        <p:spPr bwMode="auto">
          <a:xfrm>
            <a:off x="685800" y="2819400"/>
            <a:ext cx="381000" cy="381000"/>
          </a:xfrm>
          <a:prstGeom prst="ellipse">
            <a:avLst/>
          </a:prstGeom>
          <a:solidFill>
            <a:srgbClr val="FFB547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7</a:t>
            </a:r>
            <a:endParaRPr lang="el-GR" b="1"/>
          </a:p>
        </p:txBody>
      </p:sp>
      <p:cxnSp>
        <p:nvCxnSpPr>
          <p:cNvPr id="36877" name="AutoShape 13"/>
          <p:cNvCxnSpPr>
            <a:cxnSpLocks noChangeShapeType="1"/>
            <a:stCxn id="36868" idx="5"/>
            <a:endCxn id="36870" idx="1"/>
          </p:cNvCxnSpPr>
          <p:nvPr/>
        </p:nvCxnSpPr>
        <p:spPr bwMode="auto">
          <a:xfrm>
            <a:off x="3220804" y="1011004"/>
            <a:ext cx="1178392" cy="34019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6878" name="AutoShape 14"/>
          <p:cNvCxnSpPr>
            <a:cxnSpLocks noChangeShapeType="1"/>
            <a:stCxn id="36870" idx="5"/>
            <a:endCxn id="36872" idx="1"/>
          </p:cNvCxnSpPr>
          <p:nvPr/>
        </p:nvCxnSpPr>
        <p:spPr bwMode="auto">
          <a:xfrm>
            <a:off x="4668838" y="1620838"/>
            <a:ext cx="415925" cy="4921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6879" name="AutoShape 15"/>
          <p:cNvCxnSpPr>
            <a:cxnSpLocks noChangeShapeType="1"/>
            <a:stCxn id="36870" idx="3"/>
            <a:endCxn id="36871" idx="7"/>
          </p:cNvCxnSpPr>
          <p:nvPr/>
        </p:nvCxnSpPr>
        <p:spPr bwMode="auto">
          <a:xfrm flipH="1">
            <a:off x="4059238" y="1620838"/>
            <a:ext cx="339725" cy="4921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6880" name="AutoShape 16"/>
          <p:cNvCxnSpPr>
            <a:cxnSpLocks noChangeShapeType="1"/>
            <a:stCxn id="36871" idx="5"/>
            <a:endCxn id="36873" idx="0"/>
          </p:cNvCxnSpPr>
          <p:nvPr/>
        </p:nvCxnSpPr>
        <p:spPr bwMode="auto">
          <a:xfrm>
            <a:off x="4059238" y="2382838"/>
            <a:ext cx="246062" cy="4365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6881" name="AutoShape 17"/>
          <p:cNvCxnSpPr>
            <a:cxnSpLocks noChangeShapeType="1"/>
            <a:stCxn id="36868" idx="3"/>
            <a:endCxn id="36869" idx="7"/>
          </p:cNvCxnSpPr>
          <p:nvPr/>
        </p:nvCxnSpPr>
        <p:spPr bwMode="auto">
          <a:xfrm flipH="1">
            <a:off x="2077804" y="1011004"/>
            <a:ext cx="873592" cy="34019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6882" name="AutoShape 18"/>
          <p:cNvCxnSpPr>
            <a:cxnSpLocks noChangeShapeType="1"/>
            <a:stCxn id="36869" idx="5"/>
            <a:endCxn id="36874" idx="1"/>
          </p:cNvCxnSpPr>
          <p:nvPr/>
        </p:nvCxnSpPr>
        <p:spPr bwMode="auto">
          <a:xfrm>
            <a:off x="2078038" y="1620838"/>
            <a:ext cx="796925" cy="4921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6883" name="AutoShape 19"/>
          <p:cNvCxnSpPr>
            <a:cxnSpLocks noChangeShapeType="1"/>
            <a:stCxn id="36869" idx="3"/>
            <a:endCxn id="36875" idx="7"/>
          </p:cNvCxnSpPr>
          <p:nvPr/>
        </p:nvCxnSpPr>
        <p:spPr bwMode="auto">
          <a:xfrm flipH="1">
            <a:off x="1392238" y="1620838"/>
            <a:ext cx="415925" cy="4921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6884" name="AutoShape 20"/>
          <p:cNvCxnSpPr>
            <a:cxnSpLocks noChangeShapeType="1"/>
            <a:stCxn id="36875" idx="3"/>
            <a:endCxn id="36876" idx="0"/>
          </p:cNvCxnSpPr>
          <p:nvPr/>
        </p:nvCxnSpPr>
        <p:spPr bwMode="auto">
          <a:xfrm flipH="1">
            <a:off x="876300" y="2382838"/>
            <a:ext cx="246063" cy="4365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6885" name="Oval 21"/>
          <p:cNvSpPr>
            <a:spLocks noChangeArrowheads="1"/>
          </p:cNvSpPr>
          <p:nvPr/>
        </p:nvSpPr>
        <p:spPr bwMode="auto">
          <a:xfrm>
            <a:off x="2438400" y="2819400"/>
            <a:ext cx="381000" cy="381000"/>
          </a:xfrm>
          <a:prstGeom prst="ellipse">
            <a:avLst/>
          </a:prstGeom>
          <a:solidFill>
            <a:srgbClr val="FFB547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15</a:t>
            </a:r>
            <a:endParaRPr lang="el-GR" b="1"/>
          </a:p>
        </p:txBody>
      </p:sp>
      <p:sp>
        <p:nvSpPr>
          <p:cNvPr id="36886" name="Oval 22"/>
          <p:cNvSpPr>
            <a:spLocks noChangeArrowheads="1"/>
          </p:cNvSpPr>
          <p:nvPr/>
        </p:nvSpPr>
        <p:spPr bwMode="auto">
          <a:xfrm>
            <a:off x="1524000" y="2819400"/>
            <a:ext cx="381000" cy="381000"/>
          </a:xfrm>
          <a:prstGeom prst="ellipse">
            <a:avLst/>
          </a:prstGeom>
          <a:solidFill>
            <a:srgbClr val="FFB547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12</a:t>
            </a:r>
            <a:endParaRPr lang="el-GR" b="1"/>
          </a:p>
        </p:txBody>
      </p:sp>
      <p:sp>
        <p:nvSpPr>
          <p:cNvPr id="36887" name="Oval 23"/>
          <p:cNvSpPr>
            <a:spLocks noChangeArrowheads="1"/>
          </p:cNvSpPr>
          <p:nvPr/>
        </p:nvSpPr>
        <p:spPr bwMode="auto">
          <a:xfrm>
            <a:off x="381000" y="3525838"/>
            <a:ext cx="381000" cy="381000"/>
          </a:xfrm>
          <a:prstGeom prst="ellipse">
            <a:avLst/>
          </a:prstGeom>
          <a:solidFill>
            <a:srgbClr val="FFB547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3</a:t>
            </a:r>
            <a:endParaRPr lang="el-GR" b="1"/>
          </a:p>
        </p:txBody>
      </p:sp>
      <p:cxnSp>
        <p:nvCxnSpPr>
          <p:cNvPr id="36888" name="AutoShape 24"/>
          <p:cNvCxnSpPr>
            <a:cxnSpLocks noChangeShapeType="1"/>
            <a:stCxn id="36876" idx="3"/>
            <a:endCxn id="36887" idx="0"/>
          </p:cNvCxnSpPr>
          <p:nvPr/>
        </p:nvCxnSpPr>
        <p:spPr bwMode="auto">
          <a:xfrm flipH="1">
            <a:off x="571500" y="3144604"/>
            <a:ext cx="170096" cy="381234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6889" name="AutoShape 25"/>
          <p:cNvCxnSpPr>
            <a:cxnSpLocks noChangeShapeType="1"/>
            <a:stCxn id="36875" idx="5"/>
            <a:endCxn id="36886" idx="0"/>
          </p:cNvCxnSpPr>
          <p:nvPr/>
        </p:nvCxnSpPr>
        <p:spPr bwMode="auto">
          <a:xfrm>
            <a:off x="1392238" y="2382838"/>
            <a:ext cx="322262" cy="4365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6890" name="AutoShape 26"/>
          <p:cNvCxnSpPr>
            <a:cxnSpLocks noChangeShapeType="1"/>
            <a:stCxn id="36874" idx="3"/>
            <a:endCxn id="36885" idx="0"/>
          </p:cNvCxnSpPr>
          <p:nvPr/>
        </p:nvCxnSpPr>
        <p:spPr bwMode="auto">
          <a:xfrm flipH="1">
            <a:off x="2628900" y="2382838"/>
            <a:ext cx="246063" cy="4365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6891" name="Oval 27"/>
          <p:cNvSpPr>
            <a:spLocks noChangeArrowheads="1"/>
          </p:cNvSpPr>
          <p:nvPr/>
        </p:nvSpPr>
        <p:spPr bwMode="auto">
          <a:xfrm>
            <a:off x="5791200" y="3352800"/>
            <a:ext cx="381000" cy="381000"/>
          </a:xfrm>
          <a:prstGeom prst="ellipse">
            <a:avLst/>
          </a:prstGeom>
          <a:solidFill>
            <a:srgbClr val="FFB547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17</a:t>
            </a:r>
            <a:endParaRPr lang="el-GR" b="1"/>
          </a:p>
        </p:txBody>
      </p:sp>
      <p:sp>
        <p:nvSpPr>
          <p:cNvPr id="36892" name="Oval 28"/>
          <p:cNvSpPr>
            <a:spLocks noChangeArrowheads="1"/>
          </p:cNvSpPr>
          <p:nvPr/>
        </p:nvSpPr>
        <p:spPr bwMode="auto">
          <a:xfrm>
            <a:off x="5029200" y="4724400"/>
            <a:ext cx="381000" cy="381000"/>
          </a:xfrm>
          <a:prstGeom prst="ellipse">
            <a:avLst/>
          </a:prstGeom>
          <a:solidFill>
            <a:srgbClr val="CC3300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14</a:t>
            </a:r>
            <a:endParaRPr lang="el-GR" b="1"/>
          </a:p>
        </p:txBody>
      </p:sp>
      <p:sp>
        <p:nvSpPr>
          <p:cNvPr id="36893" name="Oval 29"/>
          <p:cNvSpPr>
            <a:spLocks noChangeArrowheads="1"/>
          </p:cNvSpPr>
          <p:nvPr/>
        </p:nvSpPr>
        <p:spPr bwMode="auto">
          <a:xfrm>
            <a:off x="7239000" y="4038600"/>
            <a:ext cx="381000" cy="381000"/>
          </a:xfrm>
          <a:prstGeom prst="ellipse">
            <a:avLst/>
          </a:prstGeom>
          <a:solidFill>
            <a:srgbClr val="FFB547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21</a:t>
            </a:r>
            <a:endParaRPr lang="el-GR" b="1"/>
          </a:p>
        </p:txBody>
      </p:sp>
      <p:sp>
        <p:nvSpPr>
          <p:cNvPr id="36894" name="Oval 30"/>
          <p:cNvSpPr>
            <a:spLocks noChangeArrowheads="1"/>
          </p:cNvSpPr>
          <p:nvPr/>
        </p:nvSpPr>
        <p:spPr bwMode="auto">
          <a:xfrm>
            <a:off x="6629400" y="4800600"/>
            <a:ext cx="381000" cy="381000"/>
          </a:xfrm>
          <a:prstGeom prst="ellipse">
            <a:avLst/>
          </a:prstGeom>
          <a:solidFill>
            <a:srgbClr val="FFB547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19</a:t>
            </a:r>
            <a:endParaRPr lang="el-GR" b="1"/>
          </a:p>
        </p:txBody>
      </p:sp>
      <p:sp>
        <p:nvSpPr>
          <p:cNvPr id="36895" name="Oval 31"/>
          <p:cNvSpPr>
            <a:spLocks noChangeArrowheads="1"/>
          </p:cNvSpPr>
          <p:nvPr/>
        </p:nvSpPr>
        <p:spPr bwMode="auto">
          <a:xfrm>
            <a:off x="7924800" y="4800600"/>
            <a:ext cx="381000" cy="381000"/>
          </a:xfrm>
          <a:prstGeom prst="ellipse">
            <a:avLst/>
          </a:prstGeom>
          <a:solidFill>
            <a:srgbClr val="FFB547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23</a:t>
            </a:r>
            <a:endParaRPr lang="el-GR" b="1"/>
          </a:p>
        </p:txBody>
      </p:sp>
      <p:sp>
        <p:nvSpPr>
          <p:cNvPr id="36896" name="Oval 32"/>
          <p:cNvSpPr>
            <a:spLocks noChangeArrowheads="1"/>
          </p:cNvSpPr>
          <p:nvPr/>
        </p:nvSpPr>
        <p:spPr bwMode="auto">
          <a:xfrm>
            <a:off x="7010400" y="5562600"/>
            <a:ext cx="381000" cy="381000"/>
          </a:xfrm>
          <a:prstGeom prst="ellipse">
            <a:avLst/>
          </a:prstGeom>
          <a:solidFill>
            <a:srgbClr val="FFB547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20</a:t>
            </a:r>
            <a:endParaRPr lang="el-GR" b="1"/>
          </a:p>
        </p:txBody>
      </p:sp>
      <p:sp>
        <p:nvSpPr>
          <p:cNvPr id="36897" name="Oval 33"/>
          <p:cNvSpPr>
            <a:spLocks noChangeArrowheads="1"/>
          </p:cNvSpPr>
          <p:nvPr/>
        </p:nvSpPr>
        <p:spPr bwMode="auto">
          <a:xfrm>
            <a:off x="5638800" y="5486400"/>
            <a:ext cx="381000" cy="381000"/>
          </a:xfrm>
          <a:prstGeom prst="ellipse">
            <a:avLst/>
          </a:prstGeom>
          <a:solidFill>
            <a:srgbClr val="FFB547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16</a:t>
            </a:r>
            <a:endParaRPr lang="el-GR" b="1"/>
          </a:p>
        </p:txBody>
      </p:sp>
      <p:sp>
        <p:nvSpPr>
          <p:cNvPr id="36898" name="Oval 34"/>
          <p:cNvSpPr>
            <a:spLocks noChangeArrowheads="1"/>
          </p:cNvSpPr>
          <p:nvPr/>
        </p:nvSpPr>
        <p:spPr bwMode="auto">
          <a:xfrm>
            <a:off x="4267200" y="4038600"/>
            <a:ext cx="381000" cy="381000"/>
          </a:xfrm>
          <a:prstGeom prst="ellipse">
            <a:avLst/>
          </a:prstGeom>
          <a:solidFill>
            <a:srgbClr val="CC3300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10</a:t>
            </a:r>
            <a:endParaRPr lang="el-GR" b="1"/>
          </a:p>
        </p:txBody>
      </p:sp>
      <p:sp>
        <p:nvSpPr>
          <p:cNvPr id="36899" name="Oval 35"/>
          <p:cNvSpPr>
            <a:spLocks noChangeArrowheads="1"/>
          </p:cNvSpPr>
          <p:nvPr/>
        </p:nvSpPr>
        <p:spPr bwMode="auto">
          <a:xfrm>
            <a:off x="3810000" y="4800600"/>
            <a:ext cx="381000" cy="381000"/>
          </a:xfrm>
          <a:prstGeom prst="ellipse">
            <a:avLst/>
          </a:prstGeom>
          <a:solidFill>
            <a:srgbClr val="FFB547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7</a:t>
            </a:r>
            <a:endParaRPr lang="el-GR" b="1"/>
          </a:p>
        </p:txBody>
      </p:sp>
      <p:cxnSp>
        <p:nvCxnSpPr>
          <p:cNvPr id="36900" name="AutoShape 36"/>
          <p:cNvCxnSpPr>
            <a:cxnSpLocks noChangeShapeType="1"/>
            <a:stCxn id="36891" idx="5"/>
            <a:endCxn id="36893" idx="1"/>
          </p:cNvCxnSpPr>
          <p:nvPr/>
        </p:nvCxnSpPr>
        <p:spPr bwMode="auto">
          <a:xfrm>
            <a:off x="6116638" y="3678238"/>
            <a:ext cx="1177925" cy="415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6901" name="AutoShape 37"/>
          <p:cNvCxnSpPr>
            <a:cxnSpLocks noChangeShapeType="1"/>
            <a:stCxn id="36893" idx="5"/>
            <a:endCxn id="36895" idx="1"/>
          </p:cNvCxnSpPr>
          <p:nvPr/>
        </p:nvCxnSpPr>
        <p:spPr bwMode="auto">
          <a:xfrm>
            <a:off x="7564438" y="4364038"/>
            <a:ext cx="415925" cy="4921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6902" name="AutoShape 38"/>
          <p:cNvCxnSpPr>
            <a:cxnSpLocks noChangeShapeType="1"/>
            <a:stCxn id="36893" idx="3"/>
            <a:endCxn id="36894" idx="7"/>
          </p:cNvCxnSpPr>
          <p:nvPr/>
        </p:nvCxnSpPr>
        <p:spPr bwMode="auto">
          <a:xfrm flipH="1">
            <a:off x="6954838" y="4364038"/>
            <a:ext cx="339725" cy="4921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6903" name="AutoShape 39"/>
          <p:cNvCxnSpPr>
            <a:cxnSpLocks noChangeShapeType="1"/>
            <a:stCxn id="36894" idx="5"/>
            <a:endCxn id="36896" idx="0"/>
          </p:cNvCxnSpPr>
          <p:nvPr/>
        </p:nvCxnSpPr>
        <p:spPr bwMode="auto">
          <a:xfrm>
            <a:off x="6954838" y="5126038"/>
            <a:ext cx="246062" cy="4365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6904" name="AutoShape 40"/>
          <p:cNvCxnSpPr>
            <a:cxnSpLocks noChangeShapeType="1"/>
            <a:stCxn id="36891" idx="3"/>
            <a:endCxn id="36898" idx="7"/>
          </p:cNvCxnSpPr>
          <p:nvPr/>
        </p:nvCxnSpPr>
        <p:spPr bwMode="auto">
          <a:xfrm flipH="1">
            <a:off x="4592638" y="3678238"/>
            <a:ext cx="1254125" cy="415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6905" name="AutoShape 41"/>
          <p:cNvCxnSpPr>
            <a:cxnSpLocks noChangeShapeType="1"/>
            <a:stCxn id="36892" idx="5"/>
            <a:endCxn id="36897" idx="1"/>
          </p:cNvCxnSpPr>
          <p:nvPr/>
        </p:nvCxnSpPr>
        <p:spPr bwMode="auto">
          <a:xfrm>
            <a:off x="5354638" y="5049838"/>
            <a:ext cx="339725" cy="4921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6906" name="AutoShape 42"/>
          <p:cNvCxnSpPr>
            <a:cxnSpLocks noChangeShapeType="1"/>
            <a:stCxn id="36892" idx="0"/>
            <a:endCxn id="36898" idx="5"/>
          </p:cNvCxnSpPr>
          <p:nvPr/>
        </p:nvCxnSpPr>
        <p:spPr bwMode="auto">
          <a:xfrm flipH="1" flipV="1">
            <a:off x="4592638" y="4364038"/>
            <a:ext cx="627062" cy="3603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6907" name="AutoShape 43"/>
          <p:cNvCxnSpPr>
            <a:cxnSpLocks noChangeShapeType="1"/>
            <a:stCxn id="36898" idx="3"/>
            <a:endCxn id="36899" idx="0"/>
          </p:cNvCxnSpPr>
          <p:nvPr/>
        </p:nvCxnSpPr>
        <p:spPr bwMode="auto">
          <a:xfrm flipH="1">
            <a:off x="4000500" y="4364038"/>
            <a:ext cx="322263" cy="4365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6908" name="Oval 44"/>
          <p:cNvSpPr>
            <a:spLocks noChangeArrowheads="1"/>
          </p:cNvSpPr>
          <p:nvPr/>
        </p:nvSpPr>
        <p:spPr bwMode="auto">
          <a:xfrm>
            <a:off x="5334000" y="6172200"/>
            <a:ext cx="381000" cy="381000"/>
          </a:xfrm>
          <a:prstGeom prst="ellipse">
            <a:avLst/>
          </a:prstGeom>
          <a:solidFill>
            <a:srgbClr val="FFB547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15</a:t>
            </a:r>
            <a:endParaRPr lang="el-GR" b="1"/>
          </a:p>
        </p:txBody>
      </p:sp>
      <p:sp>
        <p:nvSpPr>
          <p:cNvPr id="36909" name="Oval 45"/>
          <p:cNvSpPr>
            <a:spLocks noChangeArrowheads="1"/>
          </p:cNvSpPr>
          <p:nvPr/>
        </p:nvSpPr>
        <p:spPr bwMode="auto">
          <a:xfrm>
            <a:off x="4572000" y="5486400"/>
            <a:ext cx="381000" cy="381000"/>
          </a:xfrm>
          <a:prstGeom prst="ellipse">
            <a:avLst/>
          </a:prstGeom>
          <a:solidFill>
            <a:srgbClr val="FFB547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12</a:t>
            </a:r>
            <a:endParaRPr lang="el-GR" b="1"/>
          </a:p>
        </p:txBody>
      </p:sp>
      <p:sp>
        <p:nvSpPr>
          <p:cNvPr id="36910" name="Oval 46"/>
          <p:cNvSpPr>
            <a:spLocks noChangeArrowheads="1"/>
          </p:cNvSpPr>
          <p:nvPr/>
        </p:nvSpPr>
        <p:spPr bwMode="auto">
          <a:xfrm>
            <a:off x="3505200" y="5486400"/>
            <a:ext cx="381000" cy="381000"/>
          </a:xfrm>
          <a:prstGeom prst="ellipse">
            <a:avLst/>
          </a:prstGeom>
          <a:solidFill>
            <a:srgbClr val="FFB547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3</a:t>
            </a:r>
            <a:endParaRPr lang="el-GR" b="1"/>
          </a:p>
        </p:txBody>
      </p:sp>
      <p:cxnSp>
        <p:nvCxnSpPr>
          <p:cNvPr id="36911" name="AutoShape 47"/>
          <p:cNvCxnSpPr>
            <a:cxnSpLocks noChangeShapeType="1"/>
            <a:stCxn id="36899" idx="3"/>
            <a:endCxn id="36910" idx="0"/>
          </p:cNvCxnSpPr>
          <p:nvPr/>
        </p:nvCxnSpPr>
        <p:spPr bwMode="auto">
          <a:xfrm flipH="1">
            <a:off x="3695700" y="5126038"/>
            <a:ext cx="169863" cy="3603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6912" name="AutoShape 48"/>
          <p:cNvCxnSpPr>
            <a:cxnSpLocks noChangeShapeType="1"/>
            <a:stCxn id="36892" idx="3"/>
            <a:endCxn id="36909" idx="0"/>
          </p:cNvCxnSpPr>
          <p:nvPr/>
        </p:nvCxnSpPr>
        <p:spPr bwMode="auto">
          <a:xfrm flipH="1">
            <a:off x="4762500" y="5049838"/>
            <a:ext cx="322263" cy="4365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6913" name="AutoShape 49"/>
          <p:cNvCxnSpPr>
            <a:cxnSpLocks noChangeShapeType="1"/>
            <a:stCxn id="36897" idx="3"/>
            <a:endCxn id="36908" idx="0"/>
          </p:cNvCxnSpPr>
          <p:nvPr/>
        </p:nvCxnSpPr>
        <p:spPr bwMode="auto">
          <a:xfrm flipH="1">
            <a:off x="5524500" y="5811604"/>
            <a:ext cx="170096" cy="3605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6914" name="AutoShape 50"/>
          <p:cNvSpPr>
            <a:spLocks noChangeArrowheads="1"/>
          </p:cNvSpPr>
          <p:nvPr/>
        </p:nvSpPr>
        <p:spPr bwMode="auto">
          <a:xfrm rot="1981432">
            <a:off x="3150380" y="3645095"/>
            <a:ext cx="838200" cy="152400"/>
          </a:xfrm>
          <a:prstGeom prst="rightArrow">
            <a:avLst>
              <a:gd name="adj1" fmla="val 50000"/>
              <a:gd name="adj2" fmla="val 137500"/>
            </a:avLst>
          </a:prstGeom>
          <a:solidFill>
            <a:srgbClr val="3399FF">
              <a:alpha val="59999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6915" name="Text Box 51"/>
          <p:cNvSpPr txBox="1">
            <a:spLocks noChangeArrowheads="1"/>
          </p:cNvSpPr>
          <p:nvPr/>
        </p:nvSpPr>
        <p:spPr bwMode="auto">
          <a:xfrm>
            <a:off x="2232025" y="3910013"/>
            <a:ext cx="1766888" cy="581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l-GR" sz="1600"/>
              <a:t>δεξιά περιστροφή</a:t>
            </a:r>
          </a:p>
          <a:p>
            <a:pPr algn="ctr"/>
            <a:r>
              <a:rPr lang="el-GR" sz="1600"/>
              <a:t>από το 14</a:t>
            </a:r>
          </a:p>
        </p:txBody>
      </p:sp>
      <p:sp>
        <p:nvSpPr>
          <p:cNvPr id="53" name="AutoShape 16"/>
          <p:cNvSpPr>
            <a:spLocks noChangeArrowheads="1"/>
          </p:cNvSpPr>
          <p:nvPr/>
        </p:nvSpPr>
        <p:spPr bwMode="auto">
          <a:xfrm>
            <a:off x="228600" y="41148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54" name="AutoShape 17"/>
          <p:cNvCxnSpPr>
            <a:cxnSpLocks noChangeShapeType="1"/>
            <a:stCxn id="53" idx="0"/>
            <a:endCxn id="36887" idx="3"/>
          </p:cNvCxnSpPr>
          <p:nvPr/>
        </p:nvCxnSpPr>
        <p:spPr bwMode="auto">
          <a:xfrm flipV="1">
            <a:off x="381000" y="3851042"/>
            <a:ext cx="55796" cy="26375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55" name="AutoShape 18"/>
          <p:cNvSpPr>
            <a:spLocks noChangeArrowheads="1"/>
          </p:cNvSpPr>
          <p:nvPr/>
        </p:nvSpPr>
        <p:spPr bwMode="auto">
          <a:xfrm>
            <a:off x="609600" y="41148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56" name="AutoShape 19"/>
          <p:cNvCxnSpPr>
            <a:cxnSpLocks noChangeShapeType="1"/>
            <a:stCxn id="55" idx="0"/>
            <a:endCxn id="36887" idx="5"/>
          </p:cNvCxnSpPr>
          <p:nvPr/>
        </p:nvCxnSpPr>
        <p:spPr bwMode="auto">
          <a:xfrm flipH="1" flipV="1">
            <a:off x="706204" y="3851042"/>
            <a:ext cx="55796" cy="26375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57" name="AutoShape 16"/>
          <p:cNvSpPr>
            <a:spLocks noChangeArrowheads="1"/>
          </p:cNvSpPr>
          <p:nvPr/>
        </p:nvSpPr>
        <p:spPr bwMode="auto">
          <a:xfrm>
            <a:off x="1371600" y="34290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58" name="AutoShape 17"/>
          <p:cNvCxnSpPr>
            <a:cxnSpLocks noChangeShapeType="1"/>
            <a:stCxn id="57" idx="0"/>
            <a:endCxn id="36886" idx="3"/>
          </p:cNvCxnSpPr>
          <p:nvPr/>
        </p:nvCxnSpPr>
        <p:spPr bwMode="auto">
          <a:xfrm flipV="1">
            <a:off x="1524000" y="3144604"/>
            <a:ext cx="55796" cy="2843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59" name="AutoShape 18"/>
          <p:cNvSpPr>
            <a:spLocks noChangeArrowheads="1"/>
          </p:cNvSpPr>
          <p:nvPr/>
        </p:nvSpPr>
        <p:spPr bwMode="auto">
          <a:xfrm>
            <a:off x="1752600" y="34290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60" name="AutoShape 19"/>
          <p:cNvCxnSpPr>
            <a:cxnSpLocks noChangeShapeType="1"/>
            <a:stCxn id="59" idx="0"/>
            <a:endCxn id="36886" idx="5"/>
          </p:cNvCxnSpPr>
          <p:nvPr/>
        </p:nvCxnSpPr>
        <p:spPr bwMode="auto">
          <a:xfrm flipH="1" flipV="1">
            <a:off x="1849204" y="3144604"/>
            <a:ext cx="55796" cy="2843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61" name="AutoShape 16"/>
          <p:cNvSpPr>
            <a:spLocks noChangeArrowheads="1"/>
          </p:cNvSpPr>
          <p:nvPr/>
        </p:nvSpPr>
        <p:spPr bwMode="auto">
          <a:xfrm>
            <a:off x="2286000" y="34290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62" name="AutoShape 17"/>
          <p:cNvCxnSpPr>
            <a:cxnSpLocks noChangeShapeType="1"/>
            <a:stCxn id="61" idx="0"/>
            <a:endCxn id="36885" idx="3"/>
          </p:cNvCxnSpPr>
          <p:nvPr/>
        </p:nvCxnSpPr>
        <p:spPr bwMode="auto">
          <a:xfrm flipV="1">
            <a:off x="2438400" y="3144604"/>
            <a:ext cx="55796" cy="2843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63" name="AutoShape 18"/>
          <p:cNvSpPr>
            <a:spLocks noChangeArrowheads="1"/>
          </p:cNvSpPr>
          <p:nvPr/>
        </p:nvSpPr>
        <p:spPr bwMode="auto">
          <a:xfrm>
            <a:off x="2667000" y="34290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64" name="AutoShape 19"/>
          <p:cNvCxnSpPr>
            <a:cxnSpLocks noChangeShapeType="1"/>
            <a:stCxn id="63" idx="0"/>
            <a:endCxn id="36885" idx="5"/>
          </p:cNvCxnSpPr>
          <p:nvPr/>
        </p:nvCxnSpPr>
        <p:spPr bwMode="auto">
          <a:xfrm flipH="1" flipV="1">
            <a:off x="2763604" y="3144604"/>
            <a:ext cx="55796" cy="2843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65" name="AutoShape 16"/>
          <p:cNvSpPr>
            <a:spLocks noChangeArrowheads="1"/>
          </p:cNvSpPr>
          <p:nvPr/>
        </p:nvSpPr>
        <p:spPr bwMode="auto">
          <a:xfrm>
            <a:off x="3962400" y="34290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66" name="AutoShape 17"/>
          <p:cNvCxnSpPr>
            <a:cxnSpLocks noChangeShapeType="1"/>
            <a:stCxn id="65" idx="0"/>
            <a:endCxn id="36873" idx="3"/>
          </p:cNvCxnSpPr>
          <p:nvPr/>
        </p:nvCxnSpPr>
        <p:spPr bwMode="auto">
          <a:xfrm flipV="1">
            <a:off x="4114800" y="3144604"/>
            <a:ext cx="55796" cy="2843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67" name="AutoShape 18"/>
          <p:cNvSpPr>
            <a:spLocks noChangeArrowheads="1"/>
          </p:cNvSpPr>
          <p:nvPr/>
        </p:nvSpPr>
        <p:spPr bwMode="auto">
          <a:xfrm>
            <a:off x="4343400" y="34290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68" name="AutoShape 19"/>
          <p:cNvCxnSpPr>
            <a:cxnSpLocks noChangeShapeType="1"/>
            <a:stCxn id="67" idx="0"/>
            <a:endCxn id="36873" idx="5"/>
          </p:cNvCxnSpPr>
          <p:nvPr/>
        </p:nvCxnSpPr>
        <p:spPr bwMode="auto">
          <a:xfrm flipH="1" flipV="1">
            <a:off x="4440004" y="3144604"/>
            <a:ext cx="55796" cy="2843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69" name="AutoShape 16"/>
          <p:cNvSpPr>
            <a:spLocks noChangeArrowheads="1"/>
          </p:cNvSpPr>
          <p:nvPr/>
        </p:nvSpPr>
        <p:spPr bwMode="auto">
          <a:xfrm>
            <a:off x="4876800" y="2646362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70" name="AutoShape 17"/>
          <p:cNvCxnSpPr>
            <a:cxnSpLocks noChangeShapeType="1"/>
            <a:stCxn id="69" idx="0"/>
            <a:endCxn id="36872" idx="3"/>
          </p:cNvCxnSpPr>
          <p:nvPr/>
        </p:nvCxnSpPr>
        <p:spPr bwMode="auto">
          <a:xfrm flipV="1">
            <a:off x="5029200" y="2382604"/>
            <a:ext cx="55796" cy="26375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71" name="AutoShape 18"/>
          <p:cNvSpPr>
            <a:spLocks noChangeArrowheads="1"/>
          </p:cNvSpPr>
          <p:nvPr/>
        </p:nvSpPr>
        <p:spPr bwMode="auto">
          <a:xfrm>
            <a:off x="5257800" y="2646362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72" name="AutoShape 19"/>
          <p:cNvCxnSpPr>
            <a:cxnSpLocks noChangeShapeType="1"/>
            <a:stCxn id="71" idx="0"/>
            <a:endCxn id="36872" idx="5"/>
          </p:cNvCxnSpPr>
          <p:nvPr/>
        </p:nvCxnSpPr>
        <p:spPr bwMode="auto">
          <a:xfrm flipH="1" flipV="1">
            <a:off x="5354404" y="2382604"/>
            <a:ext cx="55796" cy="26375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73" name="AutoShape 16"/>
          <p:cNvSpPr>
            <a:spLocks noChangeArrowheads="1"/>
          </p:cNvSpPr>
          <p:nvPr/>
        </p:nvSpPr>
        <p:spPr bwMode="auto">
          <a:xfrm>
            <a:off x="3352800" y="6075362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74" name="AutoShape 17"/>
          <p:cNvCxnSpPr>
            <a:cxnSpLocks noChangeShapeType="1"/>
            <a:stCxn id="73" idx="0"/>
            <a:endCxn id="36910" idx="3"/>
          </p:cNvCxnSpPr>
          <p:nvPr/>
        </p:nvCxnSpPr>
        <p:spPr bwMode="auto">
          <a:xfrm flipV="1">
            <a:off x="3505200" y="5811604"/>
            <a:ext cx="55796" cy="26375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75" name="AutoShape 18"/>
          <p:cNvSpPr>
            <a:spLocks noChangeArrowheads="1"/>
          </p:cNvSpPr>
          <p:nvPr/>
        </p:nvSpPr>
        <p:spPr bwMode="auto">
          <a:xfrm>
            <a:off x="3733800" y="6075362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76" name="AutoShape 19"/>
          <p:cNvCxnSpPr>
            <a:cxnSpLocks noChangeShapeType="1"/>
            <a:stCxn id="75" idx="0"/>
            <a:endCxn id="36910" idx="5"/>
          </p:cNvCxnSpPr>
          <p:nvPr/>
        </p:nvCxnSpPr>
        <p:spPr bwMode="auto">
          <a:xfrm flipH="1" flipV="1">
            <a:off x="3830404" y="5811604"/>
            <a:ext cx="55796" cy="26375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77" name="AutoShape 16"/>
          <p:cNvSpPr>
            <a:spLocks noChangeArrowheads="1"/>
          </p:cNvSpPr>
          <p:nvPr/>
        </p:nvSpPr>
        <p:spPr bwMode="auto">
          <a:xfrm>
            <a:off x="4419600" y="6075362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78" name="AutoShape 17"/>
          <p:cNvCxnSpPr>
            <a:cxnSpLocks noChangeShapeType="1"/>
            <a:stCxn id="77" idx="0"/>
            <a:endCxn id="36909" idx="3"/>
          </p:cNvCxnSpPr>
          <p:nvPr/>
        </p:nvCxnSpPr>
        <p:spPr bwMode="auto">
          <a:xfrm flipV="1">
            <a:off x="4572000" y="5811604"/>
            <a:ext cx="55796" cy="26375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79" name="AutoShape 18"/>
          <p:cNvSpPr>
            <a:spLocks noChangeArrowheads="1"/>
          </p:cNvSpPr>
          <p:nvPr/>
        </p:nvSpPr>
        <p:spPr bwMode="auto">
          <a:xfrm>
            <a:off x="4800600" y="6075362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80" name="AutoShape 19"/>
          <p:cNvCxnSpPr>
            <a:cxnSpLocks noChangeShapeType="1"/>
            <a:stCxn id="79" idx="0"/>
            <a:endCxn id="36909" idx="5"/>
          </p:cNvCxnSpPr>
          <p:nvPr/>
        </p:nvCxnSpPr>
        <p:spPr bwMode="auto">
          <a:xfrm flipH="1" flipV="1">
            <a:off x="4897204" y="5811604"/>
            <a:ext cx="55796" cy="26375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81" name="AutoShape 16"/>
          <p:cNvSpPr>
            <a:spLocks noChangeArrowheads="1"/>
          </p:cNvSpPr>
          <p:nvPr/>
        </p:nvSpPr>
        <p:spPr bwMode="auto">
          <a:xfrm>
            <a:off x="7772400" y="53340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82" name="AutoShape 17"/>
          <p:cNvCxnSpPr>
            <a:cxnSpLocks noChangeShapeType="1"/>
            <a:stCxn id="81" idx="0"/>
          </p:cNvCxnSpPr>
          <p:nvPr/>
        </p:nvCxnSpPr>
        <p:spPr bwMode="auto">
          <a:xfrm flipV="1">
            <a:off x="7924800" y="5126038"/>
            <a:ext cx="55563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83" name="AutoShape 18"/>
          <p:cNvSpPr>
            <a:spLocks noChangeArrowheads="1"/>
          </p:cNvSpPr>
          <p:nvPr/>
        </p:nvSpPr>
        <p:spPr bwMode="auto">
          <a:xfrm>
            <a:off x="8153400" y="53340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84" name="AutoShape 19"/>
          <p:cNvCxnSpPr>
            <a:cxnSpLocks noChangeShapeType="1"/>
            <a:stCxn id="83" idx="0"/>
          </p:cNvCxnSpPr>
          <p:nvPr/>
        </p:nvCxnSpPr>
        <p:spPr bwMode="auto">
          <a:xfrm flipH="1" flipV="1">
            <a:off x="8250238" y="5126038"/>
            <a:ext cx="55562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85" name="AutoShape 16"/>
          <p:cNvSpPr>
            <a:spLocks noChangeArrowheads="1"/>
          </p:cNvSpPr>
          <p:nvPr/>
        </p:nvSpPr>
        <p:spPr bwMode="auto">
          <a:xfrm>
            <a:off x="5181600" y="67056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86" name="AutoShape 17"/>
          <p:cNvCxnSpPr>
            <a:cxnSpLocks noChangeShapeType="1"/>
            <a:stCxn id="85" idx="0"/>
          </p:cNvCxnSpPr>
          <p:nvPr/>
        </p:nvCxnSpPr>
        <p:spPr bwMode="auto">
          <a:xfrm flipV="1">
            <a:off x="5334000" y="6497638"/>
            <a:ext cx="55563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87" name="AutoShape 18"/>
          <p:cNvSpPr>
            <a:spLocks noChangeArrowheads="1"/>
          </p:cNvSpPr>
          <p:nvPr/>
        </p:nvSpPr>
        <p:spPr bwMode="auto">
          <a:xfrm>
            <a:off x="5562600" y="67056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88" name="AutoShape 19"/>
          <p:cNvCxnSpPr>
            <a:cxnSpLocks noChangeShapeType="1"/>
            <a:stCxn id="87" idx="0"/>
          </p:cNvCxnSpPr>
          <p:nvPr/>
        </p:nvCxnSpPr>
        <p:spPr bwMode="auto">
          <a:xfrm flipH="1" flipV="1">
            <a:off x="5659438" y="6497638"/>
            <a:ext cx="55562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89" name="AutoShape 16"/>
          <p:cNvSpPr>
            <a:spLocks noChangeArrowheads="1"/>
          </p:cNvSpPr>
          <p:nvPr/>
        </p:nvSpPr>
        <p:spPr bwMode="auto">
          <a:xfrm>
            <a:off x="6858000" y="6151562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90" name="AutoShape 17"/>
          <p:cNvCxnSpPr>
            <a:cxnSpLocks noChangeShapeType="1"/>
            <a:stCxn id="89" idx="0"/>
            <a:endCxn id="36896" idx="3"/>
          </p:cNvCxnSpPr>
          <p:nvPr/>
        </p:nvCxnSpPr>
        <p:spPr bwMode="auto">
          <a:xfrm flipV="1">
            <a:off x="7010400" y="5887804"/>
            <a:ext cx="55796" cy="26375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91" name="AutoShape 18"/>
          <p:cNvSpPr>
            <a:spLocks noChangeArrowheads="1"/>
          </p:cNvSpPr>
          <p:nvPr/>
        </p:nvSpPr>
        <p:spPr bwMode="auto">
          <a:xfrm>
            <a:off x="7239000" y="6151562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92" name="AutoShape 19"/>
          <p:cNvCxnSpPr>
            <a:cxnSpLocks noChangeShapeType="1"/>
            <a:stCxn id="91" idx="0"/>
            <a:endCxn id="36896" idx="5"/>
          </p:cNvCxnSpPr>
          <p:nvPr/>
        </p:nvCxnSpPr>
        <p:spPr bwMode="auto">
          <a:xfrm flipH="1" flipV="1">
            <a:off x="7335604" y="5887804"/>
            <a:ext cx="55796" cy="26375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93" name="AutoShape 18"/>
          <p:cNvSpPr>
            <a:spLocks noChangeArrowheads="1"/>
          </p:cNvSpPr>
          <p:nvPr/>
        </p:nvSpPr>
        <p:spPr bwMode="auto">
          <a:xfrm>
            <a:off x="914400" y="34290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94" name="AutoShape 19"/>
          <p:cNvCxnSpPr>
            <a:cxnSpLocks noChangeShapeType="1"/>
            <a:stCxn id="93" idx="0"/>
            <a:endCxn id="36876" idx="5"/>
          </p:cNvCxnSpPr>
          <p:nvPr/>
        </p:nvCxnSpPr>
        <p:spPr bwMode="auto">
          <a:xfrm flipH="1" flipV="1">
            <a:off x="1011004" y="3144604"/>
            <a:ext cx="55796" cy="2843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95" name="AutoShape 18"/>
          <p:cNvSpPr>
            <a:spLocks noChangeArrowheads="1"/>
          </p:cNvSpPr>
          <p:nvPr/>
        </p:nvSpPr>
        <p:spPr bwMode="auto">
          <a:xfrm>
            <a:off x="3048000" y="25908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96" name="AutoShape 19"/>
          <p:cNvCxnSpPr>
            <a:cxnSpLocks noChangeShapeType="1"/>
            <a:stCxn id="95" idx="0"/>
          </p:cNvCxnSpPr>
          <p:nvPr/>
        </p:nvCxnSpPr>
        <p:spPr bwMode="auto">
          <a:xfrm flipH="1" flipV="1">
            <a:off x="3144838" y="2382838"/>
            <a:ext cx="55562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97" name="AutoShape 18"/>
          <p:cNvSpPr>
            <a:spLocks noChangeArrowheads="1"/>
          </p:cNvSpPr>
          <p:nvPr/>
        </p:nvSpPr>
        <p:spPr bwMode="auto">
          <a:xfrm>
            <a:off x="4038600" y="53340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98" name="AutoShape 19"/>
          <p:cNvCxnSpPr>
            <a:cxnSpLocks noChangeShapeType="1"/>
            <a:stCxn id="97" idx="0"/>
            <a:endCxn id="36899" idx="5"/>
          </p:cNvCxnSpPr>
          <p:nvPr/>
        </p:nvCxnSpPr>
        <p:spPr bwMode="auto">
          <a:xfrm flipH="1" flipV="1">
            <a:off x="4135204" y="5125804"/>
            <a:ext cx="55796" cy="2081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99" name="AutoShape 18"/>
          <p:cNvSpPr>
            <a:spLocks noChangeArrowheads="1"/>
          </p:cNvSpPr>
          <p:nvPr/>
        </p:nvSpPr>
        <p:spPr bwMode="auto">
          <a:xfrm>
            <a:off x="5867400" y="60198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100" name="AutoShape 19"/>
          <p:cNvCxnSpPr>
            <a:cxnSpLocks noChangeShapeType="1"/>
            <a:stCxn id="99" idx="0"/>
          </p:cNvCxnSpPr>
          <p:nvPr/>
        </p:nvCxnSpPr>
        <p:spPr bwMode="auto">
          <a:xfrm flipH="1" flipV="1">
            <a:off x="5964238" y="5811838"/>
            <a:ext cx="55562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01" name="AutoShape 16"/>
          <p:cNvSpPr>
            <a:spLocks noChangeArrowheads="1"/>
          </p:cNvSpPr>
          <p:nvPr/>
        </p:nvSpPr>
        <p:spPr bwMode="auto">
          <a:xfrm>
            <a:off x="3581400" y="25908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102" name="AutoShape 17"/>
          <p:cNvCxnSpPr>
            <a:cxnSpLocks noChangeShapeType="1"/>
            <a:stCxn id="101" idx="0"/>
          </p:cNvCxnSpPr>
          <p:nvPr/>
        </p:nvCxnSpPr>
        <p:spPr bwMode="auto">
          <a:xfrm flipV="1">
            <a:off x="3733800" y="2382838"/>
            <a:ext cx="55563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03" name="AutoShape 16"/>
          <p:cNvSpPr>
            <a:spLocks noChangeArrowheads="1"/>
          </p:cNvSpPr>
          <p:nvPr/>
        </p:nvSpPr>
        <p:spPr bwMode="auto">
          <a:xfrm>
            <a:off x="6477000" y="53340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104" name="AutoShape 17"/>
          <p:cNvCxnSpPr>
            <a:cxnSpLocks noChangeShapeType="1"/>
            <a:stCxn id="103" idx="0"/>
          </p:cNvCxnSpPr>
          <p:nvPr/>
        </p:nvCxnSpPr>
        <p:spPr bwMode="auto">
          <a:xfrm flipV="1">
            <a:off x="6629400" y="5126038"/>
            <a:ext cx="55563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484187"/>
          </a:xfrm>
        </p:spPr>
        <p:txBody>
          <a:bodyPr/>
          <a:lstStyle/>
          <a:p>
            <a:pPr eaLnBrk="1" hangingPunct="1"/>
            <a:r>
              <a:rPr lang="el-GR" sz="3000" smtClean="0">
                <a:latin typeface="Times New Roman" pitchFamily="18" charset="0"/>
                <a:cs typeface="Times New Roman" pitchFamily="18" charset="0"/>
              </a:rPr>
              <a:t>Ισορροπημένα Δένδρα</a:t>
            </a:r>
            <a:endParaRPr lang="en-US" sz="30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9" name="Text Box 6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7112000"/>
            <a:ext cx="91440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TexPoint fonts used in EMF. </a:t>
            </a:r>
          </a:p>
          <a:p>
            <a:pPr algn="ctr"/>
            <a:r>
              <a:rPr lang="en-US"/>
              <a:t>Read the TexPoint manual before you delete this box.: </a:t>
            </a:r>
            <a:r>
              <a:rPr lang="en-US">
                <a:latin typeface="cmmi10" pitchFamily="34" charset="0"/>
              </a:rPr>
              <a:t>A</a:t>
            </a:r>
            <a:r>
              <a:rPr lang="en-US">
                <a:latin typeface="cmr10" pitchFamily="34" charset="0"/>
              </a:rPr>
              <a:t>A</a:t>
            </a:r>
            <a:r>
              <a:rPr lang="en-US">
                <a:latin typeface="cmsy10orig" pitchFamily="34" charset="0"/>
              </a:rPr>
              <a:t>A</a:t>
            </a:r>
            <a:r>
              <a:rPr lang="en-US">
                <a:latin typeface="cmmi7" pitchFamily="34" charset="0"/>
              </a:rPr>
              <a:t>A</a:t>
            </a:r>
            <a:r>
              <a:rPr lang="en-US">
                <a:latin typeface="cmex10" pitchFamily="34" charset="0"/>
              </a:rPr>
              <a:t>A</a:t>
            </a:r>
          </a:p>
        </p:txBody>
      </p:sp>
      <p:sp useBgFill="1">
        <p:nvSpPr>
          <p:cNvPr id="4100" name="12 - Ορθογώνιο"/>
          <p:cNvSpPr>
            <a:spLocks noChangeArrowheads="1"/>
          </p:cNvSpPr>
          <p:nvPr/>
        </p:nvSpPr>
        <p:spPr bwMode="auto">
          <a:xfrm>
            <a:off x="0" y="6096000"/>
            <a:ext cx="9144000" cy="228600"/>
          </a:xfrm>
          <a:prstGeom prst="rect">
            <a:avLst/>
          </a:prstGeom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l-GR"/>
          </a:p>
        </p:txBody>
      </p:sp>
      <p:sp>
        <p:nvSpPr>
          <p:cNvPr id="8" name="7 - Ορθογώνιο"/>
          <p:cNvSpPr/>
          <p:nvPr/>
        </p:nvSpPr>
        <p:spPr bwMode="auto">
          <a:xfrm>
            <a:off x="1828800" y="2286000"/>
            <a:ext cx="2667000" cy="381000"/>
          </a:xfrm>
          <a:prstGeom prst="rect">
            <a:avLst/>
          </a:prstGeom>
          <a:solidFill>
            <a:srgbClr val="FFFF99">
              <a:alpha val="4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" name="13 - TextBox"/>
          <p:cNvSpPr txBox="1">
            <a:spLocks noChangeArrowheads="1"/>
          </p:cNvSpPr>
          <p:nvPr/>
        </p:nvSpPr>
        <p:spPr bwMode="auto">
          <a:xfrm>
            <a:off x="1600200" y="2286000"/>
            <a:ext cx="3459537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l-GR" dirty="0" smtClean="0"/>
              <a:t> Τυχαιοποιημένα δένδρα </a:t>
            </a:r>
            <a:r>
              <a:rPr lang="en-US" baseline="30000" dirty="0" smtClean="0"/>
              <a:t>(*)</a:t>
            </a:r>
            <a:endParaRPr lang="en-US" dirty="0"/>
          </a:p>
          <a:p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  </a:t>
            </a:r>
            <a:r>
              <a:rPr lang="el-GR" dirty="0" smtClean="0"/>
              <a:t>Αρθρωτά δένδρα (</a:t>
            </a:r>
            <a:r>
              <a:rPr lang="en-US" dirty="0" smtClean="0"/>
              <a:t>splay trees)</a:t>
            </a:r>
            <a:endParaRPr lang="el-GR" baseline="30000" dirty="0" smtClean="0"/>
          </a:p>
          <a:p>
            <a:endParaRPr lang="en-US" dirty="0" smtClean="0"/>
          </a:p>
          <a:p>
            <a:pPr>
              <a:buFont typeface="Arial" charset="0"/>
              <a:buChar char="•"/>
            </a:pPr>
            <a:r>
              <a:rPr lang="el-GR" dirty="0" smtClean="0"/>
              <a:t> </a:t>
            </a:r>
            <a:r>
              <a:rPr lang="en-US" dirty="0" smtClean="0"/>
              <a:t> </a:t>
            </a:r>
            <a:r>
              <a:rPr lang="el-GR" dirty="0" smtClean="0"/>
              <a:t>Δένδρα </a:t>
            </a:r>
            <a:r>
              <a:rPr lang="en-US" dirty="0" smtClean="0"/>
              <a:t>AVL</a:t>
            </a:r>
          </a:p>
          <a:p>
            <a:endParaRPr lang="en-US" dirty="0" smtClean="0"/>
          </a:p>
          <a:p>
            <a:pPr>
              <a:buFont typeface="Arial" charset="0"/>
              <a:buChar char="•"/>
            </a:pPr>
            <a:r>
              <a:rPr lang="el-GR" dirty="0" smtClean="0"/>
              <a:t> </a:t>
            </a:r>
            <a:r>
              <a:rPr lang="en-US" dirty="0" smtClean="0"/>
              <a:t> </a:t>
            </a:r>
            <a:r>
              <a:rPr lang="el-GR" dirty="0" smtClean="0"/>
              <a:t>Δένδρα κόκκινου-μαύρου</a:t>
            </a:r>
          </a:p>
          <a:p>
            <a:endParaRPr lang="en-US" dirty="0"/>
          </a:p>
          <a:p>
            <a:pPr>
              <a:buFont typeface="Arial" charset="0"/>
              <a:buChar char="•"/>
            </a:pPr>
            <a:r>
              <a:rPr lang="el-GR" dirty="0" smtClean="0"/>
              <a:t>  </a:t>
            </a:r>
            <a:r>
              <a:rPr lang="en-US" dirty="0" smtClean="0"/>
              <a:t>(</a:t>
            </a:r>
            <a:r>
              <a:rPr lang="en-US" dirty="0" err="1" smtClean="0"/>
              <a:t>a,b</a:t>
            </a:r>
            <a:r>
              <a:rPr lang="en-US" dirty="0" smtClean="0"/>
              <a:t>)</a:t>
            </a:r>
            <a:r>
              <a:rPr lang="el-GR" dirty="0" smtClean="0"/>
              <a:t> δένδρα</a:t>
            </a:r>
            <a:endParaRPr lang="el-GR" dirty="0"/>
          </a:p>
        </p:txBody>
      </p:sp>
      <p:sp>
        <p:nvSpPr>
          <p:cNvPr id="10" name="14 - TextBox"/>
          <p:cNvSpPr txBox="1">
            <a:spLocks noChangeArrowheads="1"/>
          </p:cNvSpPr>
          <p:nvPr/>
        </p:nvSpPr>
        <p:spPr bwMode="auto">
          <a:xfrm>
            <a:off x="457200" y="1600200"/>
            <a:ext cx="42433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/>
              <a:t>Μερικοί τύποι ισορροπημένων δένδρων</a:t>
            </a:r>
          </a:p>
        </p:txBody>
      </p:sp>
      <p:sp>
        <p:nvSpPr>
          <p:cNvPr id="11" name="10 - TextBox"/>
          <p:cNvSpPr txBox="1"/>
          <p:nvPr/>
        </p:nvSpPr>
        <p:spPr>
          <a:xfrm>
            <a:off x="228600" y="5334000"/>
            <a:ext cx="86734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Όλα τα παραπάνω χρησιμοποιούν περιστροφές για να παραμείνουν ισορροπημένα</a:t>
            </a:r>
            <a:endParaRPr lang="el-GR" dirty="0"/>
          </a:p>
        </p:txBody>
      </p:sp>
      <p:sp>
        <p:nvSpPr>
          <p:cNvPr id="12" name="11 - TextBox"/>
          <p:cNvSpPr txBox="1"/>
          <p:nvPr/>
        </p:nvSpPr>
        <p:spPr>
          <a:xfrm>
            <a:off x="228600" y="6031468"/>
            <a:ext cx="7464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aseline="30000" dirty="0" smtClean="0"/>
              <a:t>(*) </a:t>
            </a:r>
            <a:r>
              <a:rPr lang="el-GR" dirty="0" smtClean="0"/>
              <a:t>Τα τυχαιοποιημένα δένδρα είναι ισορροπημένα με μεγάλη πιθανότητα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7 - Ορθογώνιο"/>
          <p:cNvSpPr/>
          <p:nvPr/>
        </p:nvSpPr>
        <p:spPr bwMode="auto">
          <a:xfrm>
            <a:off x="0" y="6096000"/>
            <a:ext cx="9144000" cy="228600"/>
          </a:xfrm>
          <a:prstGeom prst="rect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484187"/>
          </a:xfrm>
        </p:spPr>
        <p:txBody>
          <a:bodyPr/>
          <a:lstStyle/>
          <a:p>
            <a:pPr eaLnBrk="1" hangingPunct="1"/>
            <a:r>
              <a:rPr lang="el-GR" sz="3000" smtClean="0">
                <a:latin typeface="Times New Roman" pitchFamily="18" charset="0"/>
                <a:cs typeface="Times New Roman" pitchFamily="18" charset="0"/>
              </a:rPr>
              <a:t>Εισαγωγή στη ρίζα</a:t>
            </a:r>
            <a:endParaRPr lang="en-US" sz="30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891" name="Text Box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7112000"/>
            <a:ext cx="91440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TexPoint fonts used in EMF. </a:t>
            </a:r>
          </a:p>
          <a:p>
            <a:pPr algn="ctr"/>
            <a:r>
              <a:rPr lang="en-US"/>
              <a:t>Read the TexPoint manual before you delete this box.: </a:t>
            </a:r>
            <a:r>
              <a:rPr lang="en-US">
                <a:latin typeface="cmmi10" pitchFamily="34" charset="0"/>
              </a:rPr>
              <a:t>A</a:t>
            </a:r>
            <a:r>
              <a:rPr lang="en-US">
                <a:latin typeface="cmr10" pitchFamily="34" charset="0"/>
              </a:rPr>
              <a:t>A</a:t>
            </a:r>
            <a:r>
              <a:rPr lang="en-US">
                <a:latin typeface="cmsy10orig" pitchFamily="34" charset="0"/>
              </a:rPr>
              <a:t>A</a:t>
            </a:r>
            <a:r>
              <a:rPr lang="en-US">
                <a:latin typeface="cmmi7" pitchFamily="34" charset="0"/>
              </a:rPr>
              <a:t>A</a:t>
            </a:r>
            <a:r>
              <a:rPr lang="en-US">
                <a:latin typeface="cmex10" pitchFamily="34" charset="0"/>
              </a:rPr>
              <a:t>A</a:t>
            </a:r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384175" y="1143000"/>
            <a:ext cx="8012113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>
              <a:buFontTx/>
              <a:buAutoNum type="arabicPeriod"/>
            </a:pPr>
            <a:r>
              <a:rPr lang="el-GR"/>
              <a:t>Εκτελούμε τον αλγόριθμο εισαγωγής όπως σε ένα απλό δυαδικό δένδρο</a:t>
            </a:r>
            <a:r>
              <a:rPr lang="en-US"/>
              <a:t>.</a:t>
            </a:r>
            <a:endParaRPr lang="el-GR"/>
          </a:p>
        </p:txBody>
      </p:sp>
      <p:sp>
        <p:nvSpPr>
          <p:cNvPr id="37894" name="Text Box 6"/>
          <p:cNvSpPr txBox="1">
            <a:spLocks noChangeArrowheads="1"/>
          </p:cNvSpPr>
          <p:nvPr/>
        </p:nvSpPr>
        <p:spPr bwMode="auto">
          <a:xfrm>
            <a:off x="381000" y="1828800"/>
            <a:ext cx="858520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>
              <a:buFontTx/>
              <a:buAutoNum type="arabicPeriod" startAt="2"/>
            </a:pPr>
            <a:r>
              <a:rPr lang="el-GR"/>
              <a:t>Μεταφέρουμε το νέο στοιχείο στη ρίζα του δένδρου με τη χρήση περιστροφών.</a:t>
            </a:r>
          </a:p>
        </p:txBody>
      </p:sp>
      <p:sp>
        <p:nvSpPr>
          <p:cNvPr id="37895" name="Text Box 7"/>
          <p:cNvSpPr txBox="1">
            <a:spLocks noChangeArrowheads="1"/>
          </p:cNvSpPr>
          <p:nvPr/>
        </p:nvSpPr>
        <p:spPr bwMode="auto">
          <a:xfrm>
            <a:off x="843098" y="2362200"/>
            <a:ext cx="5862502" cy="43396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smtClean="0">
                <a:latin typeface="Lucida Console" pitchFamily="49" charset="0"/>
              </a:rPr>
              <a:t>Node </a:t>
            </a:r>
            <a:r>
              <a:rPr lang="en-US" sz="1600" dirty="0" err="1" smtClean="0">
                <a:latin typeface="Lucida Console" pitchFamily="49" charset="0"/>
              </a:rPr>
              <a:t>insertIntoRoot</a:t>
            </a:r>
            <a:r>
              <a:rPr lang="en-US" sz="1600" dirty="0" smtClean="0">
                <a:latin typeface="Lucida Console" pitchFamily="49" charset="0"/>
              </a:rPr>
              <a:t>(Node x, Key k, Item </a:t>
            </a:r>
            <a:r>
              <a:rPr lang="en-US" sz="1600" dirty="0" err="1" smtClean="0">
                <a:latin typeface="Lucida Console" pitchFamily="49" charset="0"/>
              </a:rPr>
              <a:t>i</a:t>
            </a:r>
            <a:r>
              <a:rPr lang="en-US" sz="1600" dirty="0" smtClean="0">
                <a:latin typeface="Lucida Console" pitchFamily="49" charset="0"/>
              </a:rPr>
              <a:t>)</a:t>
            </a:r>
            <a:endParaRPr lang="en-US" sz="1600" dirty="0">
              <a:latin typeface="Lucida Console" pitchFamily="49" charset="0"/>
            </a:endParaRPr>
          </a:p>
          <a:p>
            <a:r>
              <a:rPr lang="en-US" sz="1600" dirty="0">
                <a:latin typeface="Lucida Console" pitchFamily="49" charset="0"/>
              </a:rPr>
              <a:t>{	</a:t>
            </a:r>
            <a:r>
              <a:rPr lang="en-US" sz="1600" dirty="0" smtClean="0">
                <a:latin typeface="Lucida Console" pitchFamily="49" charset="0"/>
              </a:rPr>
              <a:t> </a:t>
            </a:r>
          </a:p>
          <a:p>
            <a:r>
              <a:rPr lang="en-US" sz="1600" dirty="0" smtClean="0">
                <a:latin typeface="Lucida Console" pitchFamily="49" charset="0"/>
              </a:rPr>
              <a:t>   if (x==null) return new Node(k,i,1);</a:t>
            </a:r>
          </a:p>
          <a:p>
            <a:r>
              <a:rPr lang="en-US" sz="1600" dirty="0" smtClean="0">
                <a:latin typeface="Lucida Console" pitchFamily="49" charset="0"/>
              </a:rPr>
              <a:t>   </a:t>
            </a:r>
            <a:r>
              <a:rPr lang="en-US" sz="1600" dirty="0" err="1" smtClean="0">
                <a:latin typeface="Lucida Console" pitchFamily="49" charset="0"/>
              </a:rPr>
              <a:t>int</a:t>
            </a:r>
            <a:r>
              <a:rPr lang="en-US" sz="1600" dirty="0" smtClean="0">
                <a:latin typeface="Lucida Console" pitchFamily="49" charset="0"/>
              </a:rPr>
              <a:t> c = </a:t>
            </a:r>
            <a:r>
              <a:rPr lang="en-US" sz="1600" dirty="0" err="1" smtClean="0">
                <a:latin typeface="Lucida Console" pitchFamily="49" charset="0"/>
              </a:rPr>
              <a:t>k.compareTo</a:t>
            </a:r>
            <a:r>
              <a:rPr lang="en-US" sz="1600" dirty="0" smtClean="0">
                <a:latin typeface="Lucida Console" pitchFamily="49" charset="0"/>
              </a:rPr>
              <a:t>(</a:t>
            </a:r>
            <a:r>
              <a:rPr lang="en-US" sz="1600" dirty="0" err="1" smtClean="0">
                <a:latin typeface="Lucida Console" pitchFamily="49" charset="0"/>
              </a:rPr>
              <a:t>x.key</a:t>
            </a:r>
            <a:r>
              <a:rPr lang="en-US" sz="1600" dirty="0" smtClean="0">
                <a:latin typeface="Lucida Console" pitchFamily="49" charset="0"/>
              </a:rPr>
              <a:t>); </a:t>
            </a:r>
            <a:endParaRPr lang="en-US" sz="1600" dirty="0">
              <a:latin typeface="Lucida Console" pitchFamily="49" charset="0"/>
            </a:endParaRPr>
          </a:p>
          <a:p>
            <a:r>
              <a:rPr lang="en-US" sz="1600" dirty="0">
                <a:latin typeface="Lucida Console" pitchFamily="49" charset="0"/>
              </a:rPr>
              <a:t> </a:t>
            </a:r>
            <a:r>
              <a:rPr lang="en-US" sz="1600" dirty="0" smtClean="0">
                <a:latin typeface="Lucida Console" pitchFamily="49" charset="0"/>
              </a:rPr>
              <a:t>  if (c&lt;0) { </a:t>
            </a:r>
          </a:p>
          <a:p>
            <a:r>
              <a:rPr lang="en-US" sz="1600" dirty="0" smtClean="0">
                <a:latin typeface="Lucida Console" pitchFamily="49" charset="0"/>
              </a:rPr>
              <a:t>       </a:t>
            </a:r>
            <a:r>
              <a:rPr lang="en-US" sz="1600" dirty="0" err="1" smtClean="0">
                <a:latin typeface="Lucida Console" pitchFamily="49" charset="0"/>
              </a:rPr>
              <a:t>x.left</a:t>
            </a:r>
            <a:r>
              <a:rPr lang="en-US" sz="1600" dirty="0" smtClean="0">
                <a:latin typeface="Lucida Console" pitchFamily="49" charset="0"/>
              </a:rPr>
              <a:t>  = </a:t>
            </a:r>
            <a:r>
              <a:rPr lang="en-US" sz="1600" dirty="0" err="1" smtClean="0">
                <a:latin typeface="Lucida Console" pitchFamily="49" charset="0"/>
              </a:rPr>
              <a:t>insertIntoRoot</a:t>
            </a:r>
            <a:r>
              <a:rPr lang="en-US" sz="1600" dirty="0" smtClean="0">
                <a:latin typeface="Lucida Console" pitchFamily="49" charset="0"/>
              </a:rPr>
              <a:t>(</a:t>
            </a:r>
            <a:r>
              <a:rPr lang="en-US" sz="1600" dirty="0" err="1" smtClean="0">
                <a:latin typeface="Lucida Console" pitchFamily="49" charset="0"/>
              </a:rPr>
              <a:t>x.left,k,i</a:t>
            </a:r>
            <a:r>
              <a:rPr lang="en-US" sz="1600" dirty="0" smtClean="0">
                <a:latin typeface="Lucida Console" pitchFamily="49" charset="0"/>
              </a:rPr>
              <a:t>);  </a:t>
            </a:r>
          </a:p>
          <a:p>
            <a:r>
              <a:rPr lang="en-US" sz="1600" dirty="0" smtClean="0">
                <a:latin typeface="Lucida Console" pitchFamily="49" charset="0"/>
              </a:rPr>
              <a:t>       x </a:t>
            </a:r>
            <a:r>
              <a:rPr lang="en-US" sz="1600" dirty="0">
                <a:latin typeface="Lucida Console" pitchFamily="49" charset="0"/>
              </a:rPr>
              <a:t>= </a:t>
            </a:r>
            <a:r>
              <a:rPr lang="en-US" sz="1600" dirty="0" err="1" smtClean="0">
                <a:latin typeface="Lucida Console" pitchFamily="49" charset="0"/>
              </a:rPr>
              <a:t>rotateRight</a:t>
            </a:r>
            <a:r>
              <a:rPr lang="en-US" sz="1600" dirty="0" smtClean="0">
                <a:latin typeface="Lucida Console" pitchFamily="49" charset="0"/>
              </a:rPr>
              <a:t>(x); </a:t>
            </a:r>
            <a:r>
              <a:rPr lang="en-US" sz="1600" dirty="0">
                <a:latin typeface="Lucida Console" pitchFamily="49" charset="0"/>
              </a:rPr>
              <a:t>}</a:t>
            </a:r>
          </a:p>
          <a:p>
            <a:r>
              <a:rPr lang="en-US" sz="1600" dirty="0">
                <a:latin typeface="Lucida Console" pitchFamily="49" charset="0"/>
              </a:rPr>
              <a:t> </a:t>
            </a:r>
            <a:r>
              <a:rPr lang="en-US" sz="1600" dirty="0" smtClean="0">
                <a:latin typeface="Lucida Console" pitchFamily="49" charset="0"/>
              </a:rPr>
              <a:t>  else if (c&gt;0) { </a:t>
            </a:r>
          </a:p>
          <a:p>
            <a:r>
              <a:rPr lang="en-US" sz="1600" dirty="0" smtClean="0">
                <a:latin typeface="Lucida Console" pitchFamily="49" charset="0"/>
              </a:rPr>
              <a:t>       </a:t>
            </a:r>
            <a:r>
              <a:rPr lang="en-US" sz="1600" dirty="0" err="1" smtClean="0">
                <a:latin typeface="Lucida Console" pitchFamily="49" charset="0"/>
              </a:rPr>
              <a:t>x.right</a:t>
            </a:r>
            <a:r>
              <a:rPr lang="en-US" sz="1600" dirty="0" smtClean="0">
                <a:latin typeface="Lucida Console" pitchFamily="49" charset="0"/>
              </a:rPr>
              <a:t> </a:t>
            </a:r>
            <a:r>
              <a:rPr lang="en-US" sz="1600" dirty="0">
                <a:latin typeface="Lucida Console" pitchFamily="49" charset="0"/>
              </a:rPr>
              <a:t>= </a:t>
            </a:r>
            <a:r>
              <a:rPr lang="en-US" sz="1600" dirty="0" err="1" smtClean="0">
                <a:latin typeface="Lucida Console" pitchFamily="49" charset="0"/>
              </a:rPr>
              <a:t>insertIntoRoot</a:t>
            </a:r>
            <a:r>
              <a:rPr lang="en-US" sz="1600" dirty="0" smtClean="0">
                <a:latin typeface="Lucida Console" pitchFamily="49" charset="0"/>
              </a:rPr>
              <a:t>(</a:t>
            </a:r>
            <a:r>
              <a:rPr lang="en-US" sz="1600" dirty="0" err="1" smtClean="0">
                <a:latin typeface="Lucida Console" pitchFamily="49" charset="0"/>
              </a:rPr>
              <a:t>x.right,k,i</a:t>
            </a:r>
            <a:r>
              <a:rPr lang="en-US" sz="1600" dirty="0" smtClean="0">
                <a:latin typeface="Lucida Console" pitchFamily="49" charset="0"/>
              </a:rPr>
              <a:t>); </a:t>
            </a:r>
          </a:p>
          <a:p>
            <a:r>
              <a:rPr lang="en-US" sz="1600" dirty="0" smtClean="0">
                <a:latin typeface="Lucida Console" pitchFamily="49" charset="0"/>
              </a:rPr>
              <a:t>       x </a:t>
            </a:r>
            <a:r>
              <a:rPr lang="en-US" sz="1600" dirty="0">
                <a:latin typeface="Lucida Console" pitchFamily="49" charset="0"/>
              </a:rPr>
              <a:t>= </a:t>
            </a:r>
            <a:r>
              <a:rPr lang="en-US" sz="1600" dirty="0" err="1" smtClean="0">
                <a:latin typeface="Lucida Console" pitchFamily="49" charset="0"/>
              </a:rPr>
              <a:t>rotateLeft</a:t>
            </a:r>
            <a:r>
              <a:rPr lang="en-US" sz="1600" dirty="0" smtClean="0">
                <a:latin typeface="Lucida Console" pitchFamily="49" charset="0"/>
              </a:rPr>
              <a:t>(x); </a:t>
            </a:r>
            <a:r>
              <a:rPr lang="en-US" sz="1600" dirty="0">
                <a:latin typeface="Lucida Console" pitchFamily="49" charset="0"/>
              </a:rPr>
              <a:t>}</a:t>
            </a:r>
          </a:p>
          <a:p>
            <a:r>
              <a:rPr lang="en-US" sz="1600" dirty="0">
                <a:latin typeface="Lucida Console" pitchFamily="49" charset="0"/>
              </a:rPr>
              <a:t> </a:t>
            </a:r>
            <a:r>
              <a:rPr lang="en-US" sz="1600" dirty="0" smtClean="0">
                <a:latin typeface="Lucida Console" pitchFamily="49" charset="0"/>
              </a:rPr>
              <a:t>  else </a:t>
            </a:r>
            <a:r>
              <a:rPr lang="en-US" sz="1600" dirty="0" err="1" smtClean="0">
                <a:latin typeface="Lucida Console" pitchFamily="49" charset="0"/>
              </a:rPr>
              <a:t>x.item</a:t>
            </a:r>
            <a:r>
              <a:rPr lang="en-US" sz="1600" dirty="0" smtClean="0">
                <a:latin typeface="Lucida Console" pitchFamily="49" charset="0"/>
              </a:rPr>
              <a:t> = </a:t>
            </a:r>
            <a:r>
              <a:rPr lang="en-US" sz="1600" dirty="0" err="1" smtClean="0">
                <a:latin typeface="Lucida Console" pitchFamily="49" charset="0"/>
              </a:rPr>
              <a:t>i</a:t>
            </a:r>
            <a:r>
              <a:rPr lang="en-US" sz="1600" dirty="0" smtClean="0">
                <a:latin typeface="Lucida Console" pitchFamily="49" charset="0"/>
              </a:rPr>
              <a:t>;</a:t>
            </a:r>
          </a:p>
          <a:p>
            <a:r>
              <a:rPr lang="en-US" sz="1600" dirty="0" smtClean="0">
                <a:latin typeface="Lucida Console" pitchFamily="49" charset="0"/>
              </a:rPr>
              <a:t>   return x;</a:t>
            </a:r>
            <a:r>
              <a:rPr lang="en-US" sz="1600" dirty="0">
                <a:latin typeface="Lucida Console" pitchFamily="49" charset="0"/>
              </a:rPr>
              <a:t>	</a:t>
            </a:r>
          </a:p>
          <a:p>
            <a:r>
              <a:rPr lang="en-US" sz="1600" dirty="0">
                <a:latin typeface="Lucida Console" pitchFamily="49" charset="0"/>
              </a:rPr>
              <a:t>}</a:t>
            </a:r>
          </a:p>
          <a:p>
            <a:endParaRPr lang="en-US" sz="1600" dirty="0">
              <a:latin typeface="Lucida Console" pitchFamily="49" charset="0"/>
            </a:endParaRPr>
          </a:p>
          <a:p>
            <a:r>
              <a:rPr lang="en-US" sz="1600" dirty="0">
                <a:latin typeface="Lucida Console" pitchFamily="49" charset="0"/>
              </a:rPr>
              <a:t>void </a:t>
            </a:r>
            <a:r>
              <a:rPr lang="en-US" sz="1600" dirty="0" err="1" smtClean="0">
                <a:latin typeface="Lucida Console" pitchFamily="49" charset="0"/>
              </a:rPr>
              <a:t>insertIntoRoot</a:t>
            </a:r>
            <a:r>
              <a:rPr lang="en-US" sz="1600" dirty="0" smtClean="0">
                <a:latin typeface="Lucida Console" pitchFamily="49" charset="0"/>
              </a:rPr>
              <a:t>(Key k, Item </a:t>
            </a:r>
            <a:r>
              <a:rPr lang="en-US" sz="1600" dirty="0" err="1" smtClean="0">
                <a:latin typeface="Lucida Console" pitchFamily="49" charset="0"/>
              </a:rPr>
              <a:t>i</a:t>
            </a:r>
            <a:r>
              <a:rPr lang="en-US" sz="1600" dirty="0" smtClean="0">
                <a:latin typeface="Lucida Console" pitchFamily="49" charset="0"/>
              </a:rPr>
              <a:t>) { </a:t>
            </a:r>
          </a:p>
          <a:p>
            <a:r>
              <a:rPr lang="en-US" sz="1600" dirty="0" smtClean="0">
                <a:latin typeface="Lucida Console" pitchFamily="49" charset="0"/>
              </a:rPr>
              <a:t>   root </a:t>
            </a:r>
            <a:r>
              <a:rPr lang="en-US" sz="1600" dirty="0">
                <a:latin typeface="Lucida Console" pitchFamily="49" charset="0"/>
              </a:rPr>
              <a:t>= </a:t>
            </a:r>
            <a:r>
              <a:rPr lang="en-US" sz="1600" dirty="0" err="1" smtClean="0">
                <a:latin typeface="Lucida Console" pitchFamily="49" charset="0"/>
              </a:rPr>
              <a:t>insertToRoot</a:t>
            </a:r>
            <a:r>
              <a:rPr lang="en-US" sz="1600" dirty="0" smtClean="0">
                <a:latin typeface="Lucida Console" pitchFamily="49" charset="0"/>
              </a:rPr>
              <a:t>(</a:t>
            </a:r>
            <a:r>
              <a:rPr lang="en-US" sz="1600" dirty="0" err="1" smtClean="0">
                <a:latin typeface="Lucida Console" pitchFamily="49" charset="0"/>
              </a:rPr>
              <a:t>root,k,i</a:t>
            </a:r>
            <a:r>
              <a:rPr lang="en-US" sz="1600" dirty="0" smtClean="0">
                <a:latin typeface="Lucida Console" pitchFamily="49" charset="0"/>
              </a:rPr>
              <a:t>); </a:t>
            </a:r>
          </a:p>
          <a:p>
            <a:r>
              <a:rPr lang="en-US" sz="1600" dirty="0" smtClean="0">
                <a:latin typeface="Lucida Console" pitchFamily="49" charset="0"/>
              </a:rPr>
              <a:t>}</a:t>
            </a:r>
            <a:endParaRPr lang="el-GR" sz="1600" dirty="0">
              <a:latin typeface="Lucida Console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484187"/>
          </a:xfrm>
        </p:spPr>
        <p:txBody>
          <a:bodyPr/>
          <a:lstStyle/>
          <a:p>
            <a:pPr eaLnBrk="1" hangingPunct="1"/>
            <a:r>
              <a:rPr lang="el-GR" sz="3000" smtClean="0">
                <a:latin typeface="Times New Roman" pitchFamily="18" charset="0"/>
                <a:cs typeface="Times New Roman" pitchFamily="18" charset="0"/>
              </a:rPr>
              <a:t>Εισαγωγή στη ρίζα</a:t>
            </a:r>
            <a:endParaRPr lang="en-US" sz="30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7112000"/>
            <a:ext cx="91440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TexPoint fonts used in EMF. </a:t>
            </a:r>
          </a:p>
          <a:p>
            <a:pPr algn="ctr"/>
            <a:r>
              <a:rPr lang="en-US"/>
              <a:t>Read the TexPoint manual before you delete this box.: </a:t>
            </a:r>
            <a:r>
              <a:rPr lang="en-US">
                <a:latin typeface="cmmi10" pitchFamily="34" charset="0"/>
              </a:rPr>
              <a:t>A</a:t>
            </a:r>
            <a:r>
              <a:rPr lang="en-US">
                <a:latin typeface="cmr10" pitchFamily="34" charset="0"/>
              </a:rPr>
              <a:t>A</a:t>
            </a:r>
            <a:r>
              <a:rPr lang="en-US">
                <a:latin typeface="cmsy10orig" pitchFamily="34" charset="0"/>
              </a:rPr>
              <a:t>A</a:t>
            </a:r>
            <a:r>
              <a:rPr lang="en-US">
                <a:latin typeface="cmmi7" pitchFamily="34" charset="0"/>
              </a:rPr>
              <a:t>A</a:t>
            </a:r>
            <a:r>
              <a:rPr lang="en-US">
                <a:latin typeface="cmex10" pitchFamily="34" charset="0"/>
              </a:rPr>
              <a:t>A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1295400" cy="457200"/>
          </a:xfrm>
          <a:noFill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l-GR" sz="1800" smtClean="0"/>
              <a:t>Εισαγωγή</a:t>
            </a:r>
            <a:endParaRPr lang="en-US" sz="1800" smtClean="0"/>
          </a:p>
        </p:txBody>
      </p:sp>
      <p:sp>
        <p:nvSpPr>
          <p:cNvPr id="38917" name="Oval 5"/>
          <p:cNvSpPr>
            <a:spLocks noChangeArrowheads="1"/>
          </p:cNvSpPr>
          <p:nvPr/>
        </p:nvSpPr>
        <p:spPr bwMode="auto">
          <a:xfrm>
            <a:off x="4114800" y="16764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10</a:t>
            </a:r>
          </a:p>
        </p:txBody>
      </p:sp>
      <p:cxnSp>
        <p:nvCxnSpPr>
          <p:cNvPr id="38918" name="AutoShape 6"/>
          <p:cNvCxnSpPr>
            <a:cxnSpLocks noChangeShapeType="1"/>
            <a:stCxn id="38920" idx="7"/>
            <a:endCxn id="38917" idx="3"/>
          </p:cNvCxnSpPr>
          <p:nvPr/>
        </p:nvCxnSpPr>
        <p:spPr bwMode="auto">
          <a:xfrm flipV="1">
            <a:off x="3525838" y="2001838"/>
            <a:ext cx="644525" cy="187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8919" name="AutoShape 7"/>
          <p:cNvCxnSpPr>
            <a:cxnSpLocks noChangeShapeType="1"/>
            <a:stCxn id="38937" idx="1"/>
            <a:endCxn id="38917" idx="5"/>
          </p:cNvCxnSpPr>
          <p:nvPr/>
        </p:nvCxnSpPr>
        <p:spPr bwMode="auto">
          <a:xfrm flipH="1" flipV="1">
            <a:off x="4440238" y="2001838"/>
            <a:ext cx="1711325" cy="187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8920" name="Oval 8"/>
          <p:cNvSpPr>
            <a:spLocks noChangeArrowheads="1"/>
          </p:cNvSpPr>
          <p:nvPr/>
        </p:nvSpPr>
        <p:spPr bwMode="auto">
          <a:xfrm>
            <a:off x="3200400" y="21336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8</a:t>
            </a:r>
          </a:p>
        </p:txBody>
      </p:sp>
      <p:cxnSp>
        <p:nvCxnSpPr>
          <p:cNvPr id="38921" name="AutoShape 9"/>
          <p:cNvCxnSpPr>
            <a:cxnSpLocks noChangeShapeType="1"/>
            <a:stCxn id="38924" idx="7"/>
            <a:endCxn id="38920" idx="3"/>
          </p:cNvCxnSpPr>
          <p:nvPr/>
        </p:nvCxnSpPr>
        <p:spPr bwMode="auto">
          <a:xfrm flipV="1">
            <a:off x="2687638" y="2459038"/>
            <a:ext cx="568325" cy="339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8922" name="AutoShape 10"/>
          <p:cNvSpPr>
            <a:spLocks noChangeArrowheads="1"/>
          </p:cNvSpPr>
          <p:nvPr/>
        </p:nvSpPr>
        <p:spPr bwMode="auto">
          <a:xfrm>
            <a:off x="3429000" y="26670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38923" name="AutoShape 11"/>
          <p:cNvCxnSpPr>
            <a:cxnSpLocks noChangeShapeType="1"/>
            <a:stCxn id="38922" idx="0"/>
            <a:endCxn id="38920" idx="5"/>
          </p:cNvCxnSpPr>
          <p:nvPr/>
        </p:nvCxnSpPr>
        <p:spPr bwMode="auto">
          <a:xfrm flipH="1" flipV="1">
            <a:off x="3525838" y="2459038"/>
            <a:ext cx="55562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8924" name="Oval 12"/>
          <p:cNvSpPr>
            <a:spLocks noChangeArrowheads="1"/>
          </p:cNvSpPr>
          <p:nvPr/>
        </p:nvSpPr>
        <p:spPr bwMode="auto">
          <a:xfrm>
            <a:off x="2362200" y="27432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6</a:t>
            </a:r>
          </a:p>
        </p:txBody>
      </p:sp>
      <p:cxnSp>
        <p:nvCxnSpPr>
          <p:cNvPr id="38925" name="AutoShape 13"/>
          <p:cNvCxnSpPr>
            <a:cxnSpLocks noChangeShapeType="1"/>
            <a:stCxn id="38927" idx="0"/>
            <a:endCxn id="38924" idx="3"/>
          </p:cNvCxnSpPr>
          <p:nvPr/>
        </p:nvCxnSpPr>
        <p:spPr bwMode="auto">
          <a:xfrm flipV="1">
            <a:off x="2095500" y="3068638"/>
            <a:ext cx="322263" cy="3603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8926" name="AutoShape 14"/>
          <p:cNvCxnSpPr>
            <a:cxnSpLocks noChangeShapeType="1"/>
            <a:stCxn id="38932" idx="0"/>
            <a:endCxn id="38924" idx="5"/>
          </p:cNvCxnSpPr>
          <p:nvPr/>
        </p:nvCxnSpPr>
        <p:spPr bwMode="auto">
          <a:xfrm flipH="1" flipV="1">
            <a:off x="2687638" y="3068638"/>
            <a:ext cx="246062" cy="3603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8927" name="Oval 15"/>
          <p:cNvSpPr>
            <a:spLocks noChangeArrowheads="1"/>
          </p:cNvSpPr>
          <p:nvPr/>
        </p:nvSpPr>
        <p:spPr bwMode="auto">
          <a:xfrm>
            <a:off x="1905000" y="34290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4</a:t>
            </a:r>
          </a:p>
        </p:txBody>
      </p:sp>
      <p:sp>
        <p:nvSpPr>
          <p:cNvPr id="38928" name="AutoShape 16"/>
          <p:cNvSpPr>
            <a:spLocks noChangeArrowheads="1"/>
          </p:cNvSpPr>
          <p:nvPr/>
        </p:nvSpPr>
        <p:spPr bwMode="auto">
          <a:xfrm>
            <a:off x="1752600" y="39624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38929" name="AutoShape 17"/>
          <p:cNvCxnSpPr>
            <a:cxnSpLocks noChangeShapeType="1"/>
            <a:stCxn id="38928" idx="0"/>
            <a:endCxn id="38927" idx="3"/>
          </p:cNvCxnSpPr>
          <p:nvPr/>
        </p:nvCxnSpPr>
        <p:spPr bwMode="auto">
          <a:xfrm flipV="1">
            <a:off x="1905000" y="3754438"/>
            <a:ext cx="55563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8930" name="AutoShape 18"/>
          <p:cNvSpPr>
            <a:spLocks noChangeArrowheads="1"/>
          </p:cNvSpPr>
          <p:nvPr/>
        </p:nvSpPr>
        <p:spPr bwMode="auto">
          <a:xfrm>
            <a:off x="2133600" y="39624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38931" name="AutoShape 19"/>
          <p:cNvCxnSpPr>
            <a:cxnSpLocks noChangeShapeType="1"/>
            <a:stCxn id="38930" idx="0"/>
            <a:endCxn id="38927" idx="5"/>
          </p:cNvCxnSpPr>
          <p:nvPr/>
        </p:nvCxnSpPr>
        <p:spPr bwMode="auto">
          <a:xfrm flipH="1" flipV="1">
            <a:off x="2230438" y="3754438"/>
            <a:ext cx="55562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8932" name="Oval 20"/>
          <p:cNvSpPr>
            <a:spLocks noChangeArrowheads="1"/>
          </p:cNvSpPr>
          <p:nvPr/>
        </p:nvSpPr>
        <p:spPr bwMode="auto">
          <a:xfrm>
            <a:off x="2743200" y="34290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7</a:t>
            </a:r>
          </a:p>
        </p:txBody>
      </p:sp>
      <p:sp>
        <p:nvSpPr>
          <p:cNvPr id="38933" name="AutoShape 21"/>
          <p:cNvSpPr>
            <a:spLocks noChangeArrowheads="1"/>
          </p:cNvSpPr>
          <p:nvPr/>
        </p:nvSpPr>
        <p:spPr bwMode="auto">
          <a:xfrm>
            <a:off x="2590800" y="39624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38934" name="AutoShape 22"/>
          <p:cNvCxnSpPr>
            <a:cxnSpLocks noChangeShapeType="1"/>
            <a:stCxn id="38933" idx="0"/>
            <a:endCxn id="38932" idx="3"/>
          </p:cNvCxnSpPr>
          <p:nvPr/>
        </p:nvCxnSpPr>
        <p:spPr bwMode="auto">
          <a:xfrm flipV="1">
            <a:off x="2743200" y="3754438"/>
            <a:ext cx="55563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8935" name="AutoShape 23"/>
          <p:cNvSpPr>
            <a:spLocks noChangeArrowheads="1"/>
          </p:cNvSpPr>
          <p:nvPr/>
        </p:nvSpPr>
        <p:spPr bwMode="auto">
          <a:xfrm>
            <a:off x="2971800" y="39624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38936" name="AutoShape 24"/>
          <p:cNvCxnSpPr>
            <a:cxnSpLocks noChangeShapeType="1"/>
            <a:stCxn id="38935" idx="0"/>
            <a:endCxn id="38932" idx="5"/>
          </p:cNvCxnSpPr>
          <p:nvPr/>
        </p:nvCxnSpPr>
        <p:spPr bwMode="auto">
          <a:xfrm flipH="1" flipV="1">
            <a:off x="3068638" y="3754438"/>
            <a:ext cx="55562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8937" name="Oval 25"/>
          <p:cNvSpPr>
            <a:spLocks noChangeArrowheads="1"/>
          </p:cNvSpPr>
          <p:nvPr/>
        </p:nvSpPr>
        <p:spPr bwMode="auto">
          <a:xfrm>
            <a:off x="6096000" y="21336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17</a:t>
            </a:r>
          </a:p>
        </p:txBody>
      </p:sp>
      <p:cxnSp>
        <p:nvCxnSpPr>
          <p:cNvPr id="38938" name="AutoShape 26"/>
          <p:cNvCxnSpPr>
            <a:cxnSpLocks noChangeShapeType="1"/>
            <a:stCxn id="38939" idx="7"/>
            <a:endCxn id="38937" idx="3"/>
          </p:cNvCxnSpPr>
          <p:nvPr/>
        </p:nvCxnSpPr>
        <p:spPr bwMode="auto">
          <a:xfrm flipV="1">
            <a:off x="4897438" y="2459038"/>
            <a:ext cx="1254125" cy="415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8939" name="Oval 27"/>
          <p:cNvSpPr>
            <a:spLocks noChangeArrowheads="1"/>
          </p:cNvSpPr>
          <p:nvPr/>
        </p:nvSpPr>
        <p:spPr bwMode="auto">
          <a:xfrm>
            <a:off x="4572000" y="28194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12</a:t>
            </a:r>
          </a:p>
        </p:txBody>
      </p:sp>
      <p:sp>
        <p:nvSpPr>
          <p:cNvPr id="38940" name="AutoShape 28"/>
          <p:cNvSpPr>
            <a:spLocks noChangeArrowheads="1"/>
          </p:cNvSpPr>
          <p:nvPr/>
        </p:nvSpPr>
        <p:spPr bwMode="auto">
          <a:xfrm>
            <a:off x="4419600" y="33528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38941" name="AutoShape 29"/>
          <p:cNvCxnSpPr>
            <a:cxnSpLocks noChangeShapeType="1"/>
            <a:stCxn id="38940" idx="0"/>
            <a:endCxn id="38939" idx="3"/>
          </p:cNvCxnSpPr>
          <p:nvPr/>
        </p:nvCxnSpPr>
        <p:spPr bwMode="auto">
          <a:xfrm flipV="1">
            <a:off x="4572000" y="3144838"/>
            <a:ext cx="55563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8942" name="AutoShape 30"/>
          <p:cNvCxnSpPr>
            <a:cxnSpLocks noChangeShapeType="1"/>
            <a:stCxn id="38943" idx="1"/>
            <a:endCxn id="38939" idx="5"/>
          </p:cNvCxnSpPr>
          <p:nvPr/>
        </p:nvCxnSpPr>
        <p:spPr bwMode="auto">
          <a:xfrm flipH="1" flipV="1">
            <a:off x="4897438" y="3144838"/>
            <a:ext cx="263525" cy="339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8943" name="Oval 31"/>
          <p:cNvSpPr>
            <a:spLocks noChangeArrowheads="1"/>
          </p:cNvSpPr>
          <p:nvPr/>
        </p:nvSpPr>
        <p:spPr bwMode="auto">
          <a:xfrm>
            <a:off x="5105400" y="34290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13</a:t>
            </a:r>
          </a:p>
        </p:txBody>
      </p:sp>
      <p:sp>
        <p:nvSpPr>
          <p:cNvPr id="38944" name="AutoShape 32"/>
          <p:cNvSpPr>
            <a:spLocks noChangeArrowheads="1"/>
          </p:cNvSpPr>
          <p:nvPr/>
        </p:nvSpPr>
        <p:spPr bwMode="auto">
          <a:xfrm>
            <a:off x="4953000" y="39624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38945" name="AutoShape 33"/>
          <p:cNvCxnSpPr>
            <a:cxnSpLocks noChangeShapeType="1"/>
            <a:stCxn id="38944" idx="0"/>
            <a:endCxn id="38943" idx="3"/>
          </p:cNvCxnSpPr>
          <p:nvPr/>
        </p:nvCxnSpPr>
        <p:spPr bwMode="auto">
          <a:xfrm flipV="1">
            <a:off x="5105400" y="3754438"/>
            <a:ext cx="55563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8946" name="AutoShape 34"/>
          <p:cNvCxnSpPr>
            <a:cxnSpLocks noChangeShapeType="1"/>
            <a:stCxn id="38947" idx="1"/>
            <a:endCxn id="38943" idx="5"/>
          </p:cNvCxnSpPr>
          <p:nvPr/>
        </p:nvCxnSpPr>
        <p:spPr bwMode="auto">
          <a:xfrm flipH="1" flipV="1">
            <a:off x="5430838" y="3754438"/>
            <a:ext cx="339725" cy="4921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8947" name="Oval 35"/>
          <p:cNvSpPr>
            <a:spLocks noChangeArrowheads="1"/>
          </p:cNvSpPr>
          <p:nvPr/>
        </p:nvSpPr>
        <p:spPr bwMode="auto">
          <a:xfrm>
            <a:off x="5715000" y="41910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15</a:t>
            </a:r>
          </a:p>
        </p:txBody>
      </p:sp>
      <p:sp>
        <p:nvSpPr>
          <p:cNvPr id="38948" name="AutoShape 36"/>
          <p:cNvSpPr>
            <a:spLocks noChangeArrowheads="1"/>
          </p:cNvSpPr>
          <p:nvPr/>
        </p:nvSpPr>
        <p:spPr bwMode="auto">
          <a:xfrm>
            <a:off x="5943600" y="47244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38949" name="AutoShape 37"/>
          <p:cNvCxnSpPr>
            <a:cxnSpLocks noChangeShapeType="1"/>
            <a:stCxn id="38948" idx="0"/>
            <a:endCxn id="38947" idx="5"/>
          </p:cNvCxnSpPr>
          <p:nvPr/>
        </p:nvCxnSpPr>
        <p:spPr bwMode="auto">
          <a:xfrm flipH="1" flipV="1">
            <a:off x="6040438" y="4516438"/>
            <a:ext cx="55562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8950" name="AutoShape 38"/>
          <p:cNvSpPr>
            <a:spLocks noChangeArrowheads="1"/>
          </p:cNvSpPr>
          <p:nvPr/>
        </p:nvSpPr>
        <p:spPr bwMode="auto">
          <a:xfrm>
            <a:off x="5562600" y="47244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38951" name="AutoShape 39"/>
          <p:cNvCxnSpPr>
            <a:cxnSpLocks noChangeShapeType="1"/>
            <a:stCxn id="38950" idx="0"/>
          </p:cNvCxnSpPr>
          <p:nvPr/>
        </p:nvCxnSpPr>
        <p:spPr bwMode="auto">
          <a:xfrm flipV="1">
            <a:off x="5715000" y="4516438"/>
            <a:ext cx="55563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8952" name="AutoShape 40"/>
          <p:cNvCxnSpPr>
            <a:cxnSpLocks noChangeShapeType="1"/>
            <a:stCxn id="38953" idx="1"/>
          </p:cNvCxnSpPr>
          <p:nvPr/>
        </p:nvCxnSpPr>
        <p:spPr bwMode="auto">
          <a:xfrm flipH="1" flipV="1">
            <a:off x="6421438" y="2459038"/>
            <a:ext cx="492125" cy="415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8953" name="Oval 41"/>
          <p:cNvSpPr>
            <a:spLocks noChangeArrowheads="1"/>
          </p:cNvSpPr>
          <p:nvPr/>
        </p:nvSpPr>
        <p:spPr bwMode="auto">
          <a:xfrm>
            <a:off x="6858000" y="28194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21</a:t>
            </a:r>
          </a:p>
        </p:txBody>
      </p:sp>
      <p:sp>
        <p:nvSpPr>
          <p:cNvPr id="38954" name="AutoShape 42"/>
          <p:cNvSpPr>
            <a:spLocks noChangeArrowheads="1"/>
          </p:cNvSpPr>
          <p:nvPr/>
        </p:nvSpPr>
        <p:spPr bwMode="auto">
          <a:xfrm>
            <a:off x="6705600" y="33528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38955" name="AutoShape 43"/>
          <p:cNvCxnSpPr>
            <a:cxnSpLocks noChangeShapeType="1"/>
            <a:stCxn id="38954" idx="0"/>
            <a:endCxn id="38953" idx="3"/>
          </p:cNvCxnSpPr>
          <p:nvPr/>
        </p:nvCxnSpPr>
        <p:spPr bwMode="auto">
          <a:xfrm flipV="1">
            <a:off x="6858000" y="3144838"/>
            <a:ext cx="55563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8956" name="AutoShape 44"/>
          <p:cNvSpPr>
            <a:spLocks noChangeArrowheads="1"/>
          </p:cNvSpPr>
          <p:nvPr/>
        </p:nvSpPr>
        <p:spPr bwMode="auto">
          <a:xfrm>
            <a:off x="7086600" y="33528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38957" name="AutoShape 45"/>
          <p:cNvCxnSpPr>
            <a:cxnSpLocks noChangeShapeType="1"/>
            <a:stCxn id="38956" idx="0"/>
            <a:endCxn id="38953" idx="5"/>
          </p:cNvCxnSpPr>
          <p:nvPr/>
        </p:nvCxnSpPr>
        <p:spPr bwMode="auto">
          <a:xfrm flipH="1" flipV="1">
            <a:off x="7183438" y="3144838"/>
            <a:ext cx="55562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8958" name="Text Box 46"/>
          <p:cNvSpPr txBox="1">
            <a:spLocks noChangeArrowheads="1"/>
          </p:cNvSpPr>
          <p:nvPr/>
        </p:nvSpPr>
        <p:spPr bwMode="auto">
          <a:xfrm>
            <a:off x="1889125" y="1143000"/>
            <a:ext cx="438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/>
              <a:t>14</a:t>
            </a:r>
            <a:endParaRPr lang="en-US"/>
          </a:p>
        </p:txBody>
      </p:sp>
      <p:sp useBgFill="1">
        <p:nvSpPr>
          <p:cNvPr id="47" name="46 - Ορθογώνιο"/>
          <p:cNvSpPr/>
          <p:nvPr/>
        </p:nvSpPr>
        <p:spPr bwMode="auto">
          <a:xfrm>
            <a:off x="0" y="6096000"/>
            <a:ext cx="9144000" cy="228600"/>
          </a:xfrm>
          <a:prstGeom prst="rect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484187"/>
          </a:xfrm>
        </p:spPr>
        <p:txBody>
          <a:bodyPr/>
          <a:lstStyle/>
          <a:p>
            <a:pPr eaLnBrk="1" hangingPunct="1"/>
            <a:r>
              <a:rPr lang="el-GR" sz="3000" smtClean="0">
                <a:latin typeface="Times New Roman" pitchFamily="18" charset="0"/>
                <a:cs typeface="Times New Roman" pitchFamily="18" charset="0"/>
              </a:rPr>
              <a:t>Εισαγωγή στη ρίζα</a:t>
            </a:r>
            <a:endParaRPr lang="en-US" sz="30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939" name="Text Box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7112000"/>
            <a:ext cx="91440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TexPoint fonts used in EMF. </a:t>
            </a:r>
          </a:p>
          <a:p>
            <a:pPr algn="ctr"/>
            <a:r>
              <a:rPr lang="en-US"/>
              <a:t>Read the TexPoint manual before you delete this box.: </a:t>
            </a:r>
            <a:r>
              <a:rPr lang="en-US">
                <a:latin typeface="cmmi10" pitchFamily="34" charset="0"/>
              </a:rPr>
              <a:t>A</a:t>
            </a:r>
            <a:r>
              <a:rPr lang="en-US">
                <a:latin typeface="cmr10" pitchFamily="34" charset="0"/>
              </a:rPr>
              <a:t>A</a:t>
            </a:r>
            <a:r>
              <a:rPr lang="en-US">
                <a:latin typeface="cmsy10orig" pitchFamily="34" charset="0"/>
              </a:rPr>
              <a:t>A</a:t>
            </a:r>
            <a:r>
              <a:rPr lang="en-US">
                <a:latin typeface="cmmi7" pitchFamily="34" charset="0"/>
              </a:rPr>
              <a:t>A</a:t>
            </a:r>
            <a:r>
              <a:rPr lang="en-US">
                <a:latin typeface="cmex10" pitchFamily="34" charset="0"/>
              </a:rPr>
              <a:t>A</a:t>
            </a:r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1447800" cy="457200"/>
          </a:xfrm>
          <a:noFill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l-GR" sz="1800" smtClean="0"/>
              <a:t>Περιστροφή</a:t>
            </a:r>
            <a:endParaRPr lang="en-US" sz="1800" smtClean="0"/>
          </a:p>
        </p:txBody>
      </p:sp>
      <p:sp>
        <p:nvSpPr>
          <p:cNvPr id="39941" name="Oval 5"/>
          <p:cNvSpPr>
            <a:spLocks noChangeArrowheads="1"/>
          </p:cNvSpPr>
          <p:nvPr/>
        </p:nvSpPr>
        <p:spPr bwMode="auto">
          <a:xfrm>
            <a:off x="4114800" y="16764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10</a:t>
            </a:r>
          </a:p>
        </p:txBody>
      </p:sp>
      <p:cxnSp>
        <p:nvCxnSpPr>
          <p:cNvPr id="39942" name="AutoShape 6"/>
          <p:cNvCxnSpPr>
            <a:cxnSpLocks noChangeShapeType="1"/>
            <a:stCxn id="39944" idx="7"/>
            <a:endCxn id="39941" idx="3"/>
          </p:cNvCxnSpPr>
          <p:nvPr/>
        </p:nvCxnSpPr>
        <p:spPr bwMode="auto">
          <a:xfrm flipV="1">
            <a:off x="3525838" y="2001838"/>
            <a:ext cx="644525" cy="187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9943" name="AutoShape 7"/>
          <p:cNvCxnSpPr>
            <a:cxnSpLocks noChangeShapeType="1"/>
            <a:stCxn id="39961" idx="1"/>
            <a:endCxn id="39941" idx="5"/>
          </p:cNvCxnSpPr>
          <p:nvPr/>
        </p:nvCxnSpPr>
        <p:spPr bwMode="auto">
          <a:xfrm flipH="1" flipV="1">
            <a:off x="4440238" y="2001838"/>
            <a:ext cx="1711325" cy="187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9944" name="Oval 8"/>
          <p:cNvSpPr>
            <a:spLocks noChangeArrowheads="1"/>
          </p:cNvSpPr>
          <p:nvPr/>
        </p:nvSpPr>
        <p:spPr bwMode="auto">
          <a:xfrm>
            <a:off x="3200400" y="21336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8</a:t>
            </a:r>
          </a:p>
        </p:txBody>
      </p:sp>
      <p:cxnSp>
        <p:nvCxnSpPr>
          <p:cNvPr id="39945" name="AutoShape 9"/>
          <p:cNvCxnSpPr>
            <a:cxnSpLocks noChangeShapeType="1"/>
            <a:stCxn id="39948" idx="7"/>
            <a:endCxn id="39944" idx="3"/>
          </p:cNvCxnSpPr>
          <p:nvPr/>
        </p:nvCxnSpPr>
        <p:spPr bwMode="auto">
          <a:xfrm flipV="1">
            <a:off x="2687638" y="2459038"/>
            <a:ext cx="568325" cy="339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9946" name="AutoShape 10"/>
          <p:cNvSpPr>
            <a:spLocks noChangeArrowheads="1"/>
          </p:cNvSpPr>
          <p:nvPr/>
        </p:nvSpPr>
        <p:spPr bwMode="auto">
          <a:xfrm>
            <a:off x="3429000" y="26670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39947" name="AutoShape 11"/>
          <p:cNvCxnSpPr>
            <a:cxnSpLocks noChangeShapeType="1"/>
            <a:stCxn id="39946" idx="0"/>
            <a:endCxn id="39944" idx="5"/>
          </p:cNvCxnSpPr>
          <p:nvPr/>
        </p:nvCxnSpPr>
        <p:spPr bwMode="auto">
          <a:xfrm flipH="1" flipV="1">
            <a:off x="3525838" y="2459038"/>
            <a:ext cx="55562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9948" name="Oval 12"/>
          <p:cNvSpPr>
            <a:spLocks noChangeArrowheads="1"/>
          </p:cNvSpPr>
          <p:nvPr/>
        </p:nvSpPr>
        <p:spPr bwMode="auto">
          <a:xfrm>
            <a:off x="2362200" y="27432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6</a:t>
            </a:r>
          </a:p>
        </p:txBody>
      </p:sp>
      <p:cxnSp>
        <p:nvCxnSpPr>
          <p:cNvPr id="39949" name="AutoShape 13"/>
          <p:cNvCxnSpPr>
            <a:cxnSpLocks noChangeShapeType="1"/>
            <a:stCxn id="39951" idx="0"/>
            <a:endCxn id="39948" idx="3"/>
          </p:cNvCxnSpPr>
          <p:nvPr/>
        </p:nvCxnSpPr>
        <p:spPr bwMode="auto">
          <a:xfrm flipV="1">
            <a:off x="2095500" y="3068638"/>
            <a:ext cx="322263" cy="3603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9950" name="AutoShape 14"/>
          <p:cNvCxnSpPr>
            <a:cxnSpLocks noChangeShapeType="1"/>
            <a:stCxn id="39956" idx="0"/>
            <a:endCxn id="39948" idx="5"/>
          </p:cNvCxnSpPr>
          <p:nvPr/>
        </p:nvCxnSpPr>
        <p:spPr bwMode="auto">
          <a:xfrm flipH="1" flipV="1">
            <a:off x="2687638" y="3068638"/>
            <a:ext cx="246062" cy="3603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9951" name="Oval 15"/>
          <p:cNvSpPr>
            <a:spLocks noChangeArrowheads="1"/>
          </p:cNvSpPr>
          <p:nvPr/>
        </p:nvSpPr>
        <p:spPr bwMode="auto">
          <a:xfrm>
            <a:off x="1905000" y="34290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4</a:t>
            </a:r>
          </a:p>
        </p:txBody>
      </p:sp>
      <p:sp>
        <p:nvSpPr>
          <p:cNvPr id="39952" name="AutoShape 16"/>
          <p:cNvSpPr>
            <a:spLocks noChangeArrowheads="1"/>
          </p:cNvSpPr>
          <p:nvPr/>
        </p:nvSpPr>
        <p:spPr bwMode="auto">
          <a:xfrm>
            <a:off x="1752600" y="39624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39953" name="AutoShape 17"/>
          <p:cNvCxnSpPr>
            <a:cxnSpLocks noChangeShapeType="1"/>
            <a:stCxn id="39952" idx="0"/>
            <a:endCxn id="39951" idx="3"/>
          </p:cNvCxnSpPr>
          <p:nvPr/>
        </p:nvCxnSpPr>
        <p:spPr bwMode="auto">
          <a:xfrm flipV="1">
            <a:off x="1905000" y="3754438"/>
            <a:ext cx="55563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9954" name="AutoShape 18"/>
          <p:cNvSpPr>
            <a:spLocks noChangeArrowheads="1"/>
          </p:cNvSpPr>
          <p:nvPr/>
        </p:nvSpPr>
        <p:spPr bwMode="auto">
          <a:xfrm>
            <a:off x="2133600" y="39624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39955" name="AutoShape 19"/>
          <p:cNvCxnSpPr>
            <a:cxnSpLocks noChangeShapeType="1"/>
            <a:stCxn id="39954" idx="0"/>
            <a:endCxn id="39951" idx="5"/>
          </p:cNvCxnSpPr>
          <p:nvPr/>
        </p:nvCxnSpPr>
        <p:spPr bwMode="auto">
          <a:xfrm flipH="1" flipV="1">
            <a:off x="2230438" y="3754438"/>
            <a:ext cx="55562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9956" name="Oval 20"/>
          <p:cNvSpPr>
            <a:spLocks noChangeArrowheads="1"/>
          </p:cNvSpPr>
          <p:nvPr/>
        </p:nvSpPr>
        <p:spPr bwMode="auto">
          <a:xfrm>
            <a:off x="2743200" y="34290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7</a:t>
            </a:r>
          </a:p>
        </p:txBody>
      </p:sp>
      <p:sp>
        <p:nvSpPr>
          <p:cNvPr id="39957" name="AutoShape 21"/>
          <p:cNvSpPr>
            <a:spLocks noChangeArrowheads="1"/>
          </p:cNvSpPr>
          <p:nvPr/>
        </p:nvSpPr>
        <p:spPr bwMode="auto">
          <a:xfrm>
            <a:off x="2590800" y="39624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39958" name="AutoShape 22"/>
          <p:cNvCxnSpPr>
            <a:cxnSpLocks noChangeShapeType="1"/>
            <a:stCxn id="39957" idx="0"/>
            <a:endCxn id="39956" idx="3"/>
          </p:cNvCxnSpPr>
          <p:nvPr/>
        </p:nvCxnSpPr>
        <p:spPr bwMode="auto">
          <a:xfrm flipV="1">
            <a:off x="2743200" y="3754438"/>
            <a:ext cx="55563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9959" name="AutoShape 23"/>
          <p:cNvSpPr>
            <a:spLocks noChangeArrowheads="1"/>
          </p:cNvSpPr>
          <p:nvPr/>
        </p:nvSpPr>
        <p:spPr bwMode="auto">
          <a:xfrm>
            <a:off x="2971800" y="39624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39960" name="AutoShape 24"/>
          <p:cNvCxnSpPr>
            <a:cxnSpLocks noChangeShapeType="1"/>
            <a:stCxn id="39959" idx="0"/>
            <a:endCxn id="39956" idx="5"/>
          </p:cNvCxnSpPr>
          <p:nvPr/>
        </p:nvCxnSpPr>
        <p:spPr bwMode="auto">
          <a:xfrm flipH="1" flipV="1">
            <a:off x="3068638" y="3754438"/>
            <a:ext cx="55562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9961" name="Oval 25"/>
          <p:cNvSpPr>
            <a:spLocks noChangeArrowheads="1"/>
          </p:cNvSpPr>
          <p:nvPr/>
        </p:nvSpPr>
        <p:spPr bwMode="auto">
          <a:xfrm>
            <a:off x="6096000" y="21336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17</a:t>
            </a:r>
          </a:p>
        </p:txBody>
      </p:sp>
      <p:cxnSp>
        <p:nvCxnSpPr>
          <p:cNvPr id="39962" name="AutoShape 26"/>
          <p:cNvCxnSpPr>
            <a:cxnSpLocks noChangeShapeType="1"/>
            <a:stCxn id="39963" idx="7"/>
            <a:endCxn id="39961" idx="3"/>
          </p:cNvCxnSpPr>
          <p:nvPr/>
        </p:nvCxnSpPr>
        <p:spPr bwMode="auto">
          <a:xfrm flipV="1">
            <a:off x="4897438" y="2459038"/>
            <a:ext cx="1254125" cy="415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9963" name="Oval 27"/>
          <p:cNvSpPr>
            <a:spLocks noChangeArrowheads="1"/>
          </p:cNvSpPr>
          <p:nvPr/>
        </p:nvSpPr>
        <p:spPr bwMode="auto">
          <a:xfrm>
            <a:off x="4572000" y="28194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12</a:t>
            </a:r>
          </a:p>
        </p:txBody>
      </p:sp>
      <p:sp>
        <p:nvSpPr>
          <p:cNvPr id="39964" name="AutoShape 28"/>
          <p:cNvSpPr>
            <a:spLocks noChangeArrowheads="1"/>
          </p:cNvSpPr>
          <p:nvPr/>
        </p:nvSpPr>
        <p:spPr bwMode="auto">
          <a:xfrm>
            <a:off x="4419600" y="33528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39965" name="AutoShape 29"/>
          <p:cNvCxnSpPr>
            <a:cxnSpLocks noChangeShapeType="1"/>
            <a:stCxn id="39964" idx="0"/>
            <a:endCxn id="39963" idx="3"/>
          </p:cNvCxnSpPr>
          <p:nvPr/>
        </p:nvCxnSpPr>
        <p:spPr bwMode="auto">
          <a:xfrm flipV="1">
            <a:off x="4572000" y="3144838"/>
            <a:ext cx="55563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9966" name="AutoShape 30"/>
          <p:cNvCxnSpPr>
            <a:cxnSpLocks noChangeShapeType="1"/>
            <a:stCxn id="39967" idx="1"/>
            <a:endCxn id="39963" idx="5"/>
          </p:cNvCxnSpPr>
          <p:nvPr/>
        </p:nvCxnSpPr>
        <p:spPr bwMode="auto">
          <a:xfrm flipH="1" flipV="1">
            <a:off x="4897438" y="3144838"/>
            <a:ext cx="263525" cy="339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9967" name="Oval 31"/>
          <p:cNvSpPr>
            <a:spLocks noChangeArrowheads="1"/>
          </p:cNvSpPr>
          <p:nvPr/>
        </p:nvSpPr>
        <p:spPr bwMode="auto">
          <a:xfrm>
            <a:off x="5105400" y="34290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13</a:t>
            </a:r>
          </a:p>
        </p:txBody>
      </p:sp>
      <p:sp>
        <p:nvSpPr>
          <p:cNvPr id="39968" name="AutoShape 32"/>
          <p:cNvSpPr>
            <a:spLocks noChangeArrowheads="1"/>
          </p:cNvSpPr>
          <p:nvPr/>
        </p:nvSpPr>
        <p:spPr bwMode="auto">
          <a:xfrm>
            <a:off x="4953000" y="39624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39969" name="AutoShape 33"/>
          <p:cNvCxnSpPr>
            <a:cxnSpLocks noChangeShapeType="1"/>
            <a:stCxn id="39968" idx="0"/>
            <a:endCxn id="39967" idx="3"/>
          </p:cNvCxnSpPr>
          <p:nvPr/>
        </p:nvCxnSpPr>
        <p:spPr bwMode="auto">
          <a:xfrm flipV="1">
            <a:off x="5105400" y="3754438"/>
            <a:ext cx="55563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9970" name="AutoShape 34"/>
          <p:cNvCxnSpPr>
            <a:cxnSpLocks noChangeShapeType="1"/>
            <a:stCxn id="39971" idx="1"/>
            <a:endCxn id="39967" idx="5"/>
          </p:cNvCxnSpPr>
          <p:nvPr/>
        </p:nvCxnSpPr>
        <p:spPr bwMode="auto">
          <a:xfrm flipH="1" flipV="1">
            <a:off x="5430838" y="3754438"/>
            <a:ext cx="339725" cy="4921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9971" name="Oval 35"/>
          <p:cNvSpPr>
            <a:spLocks noChangeArrowheads="1"/>
          </p:cNvSpPr>
          <p:nvPr/>
        </p:nvSpPr>
        <p:spPr bwMode="auto">
          <a:xfrm>
            <a:off x="5715000" y="41910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15</a:t>
            </a:r>
          </a:p>
        </p:txBody>
      </p:sp>
      <p:sp>
        <p:nvSpPr>
          <p:cNvPr id="39972" name="AutoShape 36"/>
          <p:cNvSpPr>
            <a:spLocks noChangeArrowheads="1"/>
          </p:cNvSpPr>
          <p:nvPr/>
        </p:nvSpPr>
        <p:spPr bwMode="auto">
          <a:xfrm>
            <a:off x="5943600" y="47244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39973" name="AutoShape 37"/>
          <p:cNvCxnSpPr>
            <a:cxnSpLocks noChangeShapeType="1"/>
            <a:stCxn id="39972" idx="0"/>
            <a:endCxn id="39971" idx="5"/>
          </p:cNvCxnSpPr>
          <p:nvPr/>
        </p:nvCxnSpPr>
        <p:spPr bwMode="auto">
          <a:xfrm flipH="1" flipV="1">
            <a:off x="6040438" y="4516438"/>
            <a:ext cx="55562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9974" name="AutoShape 39"/>
          <p:cNvCxnSpPr>
            <a:cxnSpLocks noChangeShapeType="1"/>
            <a:stCxn id="39982" idx="0"/>
          </p:cNvCxnSpPr>
          <p:nvPr/>
        </p:nvCxnSpPr>
        <p:spPr bwMode="auto">
          <a:xfrm flipV="1">
            <a:off x="5600700" y="4516438"/>
            <a:ext cx="169863" cy="4365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9975" name="AutoShape 40"/>
          <p:cNvCxnSpPr>
            <a:cxnSpLocks noChangeShapeType="1"/>
            <a:stCxn id="39976" idx="1"/>
          </p:cNvCxnSpPr>
          <p:nvPr/>
        </p:nvCxnSpPr>
        <p:spPr bwMode="auto">
          <a:xfrm flipH="1" flipV="1">
            <a:off x="6421438" y="2459038"/>
            <a:ext cx="492125" cy="415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9976" name="Oval 41"/>
          <p:cNvSpPr>
            <a:spLocks noChangeArrowheads="1"/>
          </p:cNvSpPr>
          <p:nvPr/>
        </p:nvSpPr>
        <p:spPr bwMode="auto">
          <a:xfrm>
            <a:off x="6858000" y="28194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21</a:t>
            </a:r>
          </a:p>
        </p:txBody>
      </p:sp>
      <p:sp>
        <p:nvSpPr>
          <p:cNvPr id="39977" name="AutoShape 42"/>
          <p:cNvSpPr>
            <a:spLocks noChangeArrowheads="1"/>
          </p:cNvSpPr>
          <p:nvPr/>
        </p:nvSpPr>
        <p:spPr bwMode="auto">
          <a:xfrm>
            <a:off x="6705600" y="33528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39978" name="AutoShape 43"/>
          <p:cNvCxnSpPr>
            <a:cxnSpLocks noChangeShapeType="1"/>
            <a:stCxn id="39977" idx="0"/>
            <a:endCxn id="39976" idx="3"/>
          </p:cNvCxnSpPr>
          <p:nvPr/>
        </p:nvCxnSpPr>
        <p:spPr bwMode="auto">
          <a:xfrm flipV="1">
            <a:off x="6858000" y="3144838"/>
            <a:ext cx="55563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9979" name="AutoShape 44"/>
          <p:cNvSpPr>
            <a:spLocks noChangeArrowheads="1"/>
          </p:cNvSpPr>
          <p:nvPr/>
        </p:nvSpPr>
        <p:spPr bwMode="auto">
          <a:xfrm>
            <a:off x="7086600" y="33528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39980" name="AutoShape 45"/>
          <p:cNvCxnSpPr>
            <a:cxnSpLocks noChangeShapeType="1"/>
            <a:stCxn id="39979" idx="0"/>
            <a:endCxn id="39976" idx="5"/>
          </p:cNvCxnSpPr>
          <p:nvPr/>
        </p:nvCxnSpPr>
        <p:spPr bwMode="auto">
          <a:xfrm flipH="1" flipV="1">
            <a:off x="7183438" y="3144838"/>
            <a:ext cx="55562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9981" name="Text Box 46"/>
          <p:cNvSpPr txBox="1">
            <a:spLocks noChangeArrowheads="1"/>
          </p:cNvSpPr>
          <p:nvPr/>
        </p:nvSpPr>
        <p:spPr bwMode="auto">
          <a:xfrm>
            <a:off x="1889125" y="1143000"/>
            <a:ext cx="438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/>
              <a:t>15</a:t>
            </a:r>
            <a:endParaRPr lang="en-US"/>
          </a:p>
        </p:txBody>
      </p:sp>
      <p:sp>
        <p:nvSpPr>
          <p:cNvPr id="39982" name="Oval 47"/>
          <p:cNvSpPr>
            <a:spLocks noChangeArrowheads="1"/>
          </p:cNvSpPr>
          <p:nvPr/>
        </p:nvSpPr>
        <p:spPr bwMode="auto">
          <a:xfrm>
            <a:off x="5410200" y="49530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14</a:t>
            </a:r>
          </a:p>
        </p:txBody>
      </p:sp>
      <p:sp>
        <p:nvSpPr>
          <p:cNvPr id="39983" name="AutoShape 48"/>
          <p:cNvSpPr>
            <a:spLocks noChangeArrowheads="1"/>
          </p:cNvSpPr>
          <p:nvPr/>
        </p:nvSpPr>
        <p:spPr bwMode="auto">
          <a:xfrm>
            <a:off x="5257800" y="54864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39984" name="AutoShape 49"/>
          <p:cNvCxnSpPr>
            <a:cxnSpLocks noChangeShapeType="1"/>
            <a:stCxn id="39983" idx="0"/>
            <a:endCxn id="39982" idx="3"/>
          </p:cNvCxnSpPr>
          <p:nvPr/>
        </p:nvCxnSpPr>
        <p:spPr bwMode="auto">
          <a:xfrm flipV="1">
            <a:off x="5410200" y="5278438"/>
            <a:ext cx="55563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9985" name="AutoShape 50"/>
          <p:cNvSpPr>
            <a:spLocks noChangeArrowheads="1"/>
          </p:cNvSpPr>
          <p:nvPr/>
        </p:nvSpPr>
        <p:spPr bwMode="auto">
          <a:xfrm>
            <a:off x="5638800" y="54864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39986" name="AutoShape 51"/>
          <p:cNvCxnSpPr>
            <a:cxnSpLocks noChangeShapeType="1"/>
            <a:stCxn id="39985" idx="0"/>
            <a:endCxn id="39982" idx="5"/>
          </p:cNvCxnSpPr>
          <p:nvPr/>
        </p:nvCxnSpPr>
        <p:spPr bwMode="auto">
          <a:xfrm flipH="1" flipV="1">
            <a:off x="5735638" y="5278438"/>
            <a:ext cx="55562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9987" name="AutoShape 53"/>
          <p:cNvSpPr>
            <a:spLocks noChangeArrowheads="1"/>
          </p:cNvSpPr>
          <p:nvPr/>
        </p:nvSpPr>
        <p:spPr bwMode="auto">
          <a:xfrm>
            <a:off x="5486400" y="4572000"/>
            <a:ext cx="366713" cy="533400"/>
          </a:xfrm>
          <a:custGeom>
            <a:avLst/>
            <a:gdLst>
              <a:gd name="T0" fmla="*/ 190470 w 21600"/>
              <a:gd name="T1" fmla="*/ 198 h 21600"/>
              <a:gd name="T2" fmla="*/ 13752 w 21600"/>
              <a:gd name="T3" fmla="*/ 257859 h 21600"/>
              <a:gd name="T4" fmla="*/ 189417 w 21600"/>
              <a:gd name="T5" fmla="*/ 39857 h 21600"/>
              <a:gd name="T6" fmla="*/ 412348 w 21600"/>
              <a:gd name="T7" fmla="*/ 280677 h 21600"/>
              <a:gd name="T8" fmla="*/ 350415 w 21600"/>
              <a:gd name="T9" fmla="*/ 363502 h 21600"/>
              <a:gd name="T10" fmla="*/ 293472 w 21600"/>
              <a:gd name="T11" fmla="*/ 27341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9983" y="11185"/>
                </a:moveTo>
                <a:cubicBezTo>
                  <a:pt x="19989" y="11057"/>
                  <a:pt x="19992" y="10928"/>
                  <a:pt x="19992" y="10800"/>
                </a:cubicBezTo>
                <a:cubicBezTo>
                  <a:pt x="19992" y="5723"/>
                  <a:pt x="15876" y="1608"/>
                  <a:pt x="10800" y="1608"/>
                </a:cubicBezTo>
                <a:cubicBezTo>
                  <a:pt x="5851" y="1607"/>
                  <a:pt x="1790" y="5526"/>
                  <a:pt x="1613" y="10471"/>
                </a:cubicBezTo>
                <a:lnTo>
                  <a:pt x="6" y="10414"/>
                </a:lnTo>
                <a:cubicBezTo>
                  <a:pt x="214" y="4603"/>
                  <a:pt x="4985" y="-1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0951"/>
                  <a:pt x="21596" y="11102"/>
                  <a:pt x="21590" y="11253"/>
                </a:cubicBezTo>
                <a:lnTo>
                  <a:pt x="24288" y="11366"/>
                </a:lnTo>
                <a:lnTo>
                  <a:pt x="20640" y="14720"/>
                </a:lnTo>
                <a:lnTo>
                  <a:pt x="17286" y="11072"/>
                </a:lnTo>
                <a:lnTo>
                  <a:pt x="19983" y="11185"/>
                </a:lnTo>
                <a:close/>
              </a:path>
            </a:pathLst>
          </a:custGeom>
          <a:solidFill>
            <a:srgbClr val="0066CC">
              <a:alpha val="50195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 useBgFill="1">
        <p:nvSpPr>
          <p:cNvPr id="52" name="51 - Ορθογώνιο"/>
          <p:cNvSpPr/>
          <p:nvPr/>
        </p:nvSpPr>
        <p:spPr bwMode="auto">
          <a:xfrm>
            <a:off x="0" y="6096000"/>
            <a:ext cx="9144000" cy="228600"/>
          </a:xfrm>
          <a:prstGeom prst="rect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484187"/>
          </a:xfrm>
        </p:spPr>
        <p:txBody>
          <a:bodyPr/>
          <a:lstStyle/>
          <a:p>
            <a:pPr eaLnBrk="1" hangingPunct="1"/>
            <a:r>
              <a:rPr lang="el-GR" sz="3000" smtClean="0">
                <a:latin typeface="Times New Roman" pitchFamily="18" charset="0"/>
                <a:cs typeface="Times New Roman" pitchFamily="18" charset="0"/>
              </a:rPr>
              <a:t>Εισαγωγή στη ρίζα</a:t>
            </a:r>
            <a:endParaRPr lang="en-US" sz="30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63" name="Text Box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7112000"/>
            <a:ext cx="91440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TexPoint fonts used in EMF. </a:t>
            </a:r>
          </a:p>
          <a:p>
            <a:pPr algn="ctr"/>
            <a:r>
              <a:rPr lang="en-US"/>
              <a:t>Read the TexPoint manual before you delete this box.: </a:t>
            </a:r>
            <a:r>
              <a:rPr lang="en-US">
                <a:latin typeface="cmmi10" pitchFamily="34" charset="0"/>
              </a:rPr>
              <a:t>A</a:t>
            </a:r>
            <a:r>
              <a:rPr lang="en-US">
                <a:latin typeface="cmr10" pitchFamily="34" charset="0"/>
              </a:rPr>
              <a:t>A</a:t>
            </a:r>
            <a:r>
              <a:rPr lang="en-US">
                <a:latin typeface="cmsy10orig" pitchFamily="34" charset="0"/>
              </a:rPr>
              <a:t>A</a:t>
            </a:r>
            <a:r>
              <a:rPr lang="en-US">
                <a:latin typeface="cmmi7" pitchFamily="34" charset="0"/>
              </a:rPr>
              <a:t>A</a:t>
            </a:r>
            <a:r>
              <a:rPr lang="en-US">
                <a:latin typeface="cmex10" pitchFamily="34" charset="0"/>
              </a:rPr>
              <a:t>A</a:t>
            </a:r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1447800" cy="457200"/>
          </a:xfrm>
          <a:noFill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l-GR" sz="1800" smtClean="0"/>
              <a:t>Περιστροφή</a:t>
            </a:r>
            <a:endParaRPr lang="en-US" sz="1800" smtClean="0"/>
          </a:p>
        </p:txBody>
      </p:sp>
      <p:sp>
        <p:nvSpPr>
          <p:cNvPr id="40965" name="Oval 5"/>
          <p:cNvSpPr>
            <a:spLocks noChangeArrowheads="1"/>
          </p:cNvSpPr>
          <p:nvPr/>
        </p:nvSpPr>
        <p:spPr bwMode="auto">
          <a:xfrm>
            <a:off x="4114800" y="16764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10</a:t>
            </a:r>
          </a:p>
        </p:txBody>
      </p:sp>
      <p:cxnSp>
        <p:nvCxnSpPr>
          <p:cNvPr id="40966" name="AutoShape 6"/>
          <p:cNvCxnSpPr>
            <a:cxnSpLocks noChangeShapeType="1"/>
            <a:stCxn id="40968" idx="7"/>
            <a:endCxn id="40965" idx="3"/>
          </p:cNvCxnSpPr>
          <p:nvPr/>
        </p:nvCxnSpPr>
        <p:spPr bwMode="auto">
          <a:xfrm flipV="1">
            <a:off x="3525838" y="2001838"/>
            <a:ext cx="644525" cy="187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0967" name="AutoShape 7"/>
          <p:cNvCxnSpPr>
            <a:cxnSpLocks noChangeShapeType="1"/>
            <a:stCxn id="40985" idx="1"/>
            <a:endCxn id="40965" idx="5"/>
          </p:cNvCxnSpPr>
          <p:nvPr/>
        </p:nvCxnSpPr>
        <p:spPr bwMode="auto">
          <a:xfrm flipH="1" flipV="1">
            <a:off x="4440238" y="2001838"/>
            <a:ext cx="1711325" cy="187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0968" name="Oval 8"/>
          <p:cNvSpPr>
            <a:spLocks noChangeArrowheads="1"/>
          </p:cNvSpPr>
          <p:nvPr/>
        </p:nvSpPr>
        <p:spPr bwMode="auto">
          <a:xfrm>
            <a:off x="3200400" y="21336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8</a:t>
            </a:r>
          </a:p>
        </p:txBody>
      </p:sp>
      <p:cxnSp>
        <p:nvCxnSpPr>
          <p:cNvPr id="40969" name="AutoShape 9"/>
          <p:cNvCxnSpPr>
            <a:cxnSpLocks noChangeShapeType="1"/>
            <a:stCxn id="40972" idx="7"/>
            <a:endCxn id="40968" idx="3"/>
          </p:cNvCxnSpPr>
          <p:nvPr/>
        </p:nvCxnSpPr>
        <p:spPr bwMode="auto">
          <a:xfrm flipV="1">
            <a:off x="2687638" y="2459038"/>
            <a:ext cx="568325" cy="339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0970" name="AutoShape 10"/>
          <p:cNvSpPr>
            <a:spLocks noChangeArrowheads="1"/>
          </p:cNvSpPr>
          <p:nvPr/>
        </p:nvSpPr>
        <p:spPr bwMode="auto">
          <a:xfrm>
            <a:off x="3429000" y="26670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40971" name="AutoShape 11"/>
          <p:cNvCxnSpPr>
            <a:cxnSpLocks noChangeShapeType="1"/>
            <a:stCxn id="40970" idx="0"/>
            <a:endCxn id="40968" idx="5"/>
          </p:cNvCxnSpPr>
          <p:nvPr/>
        </p:nvCxnSpPr>
        <p:spPr bwMode="auto">
          <a:xfrm flipH="1" flipV="1">
            <a:off x="3525838" y="2459038"/>
            <a:ext cx="55562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0972" name="Oval 12"/>
          <p:cNvSpPr>
            <a:spLocks noChangeArrowheads="1"/>
          </p:cNvSpPr>
          <p:nvPr/>
        </p:nvSpPr>
        <p:spPr bwMode="auto">
          <a:xfrm>
            <a:off x="2362200" y="27432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6</a:t>
            </a:r>
          </a:p>
        </p:txBody>
      </p:sp>
      <p:cxnSp>
        <p:nvCxnSpPr>
          <p:cNvPr id="40973" name="AutoShape 13"/>
          <p:cNvCxnSpPr>
            <a:cxnSpLocks noChangeShapeType="1"/>
            <a:stCxn id="40975" idx="0"/>
            <a:endCxn id="40972" idx="3"/>
          </p:cNvCxnSpPr>
          <p:nvPr/>
        </p:nvCxnSpPr>
        <p:spPr bwMode="auto">
          <a:xfrm flipV="1">
            <a:off x="2095500" y="3068638"/>
            <a:ext cx="322263" cy="3603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0974" name="AutoShape 14"/>
          <p:cNvCxnSpPr>
            <a:cxnSpLocks noChangeShapeType="1"/>
            <a:stCxn id="40980" idx="0"/>
            <a:endCxn id="40972" idx="5"/>
          </p:cNvCxnSpPr>
          <p:nvPr/>
        </p:nvCxnSpPr>
        <p:spPr bwMode="auto">
          <a:xfrm flipH="1" flipV="1">
            <a:off x="2687638" y="3068638"/>
            <a:ext cx="246062" cy="3603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0975" name="Oval 15"/>
          <p:cNvSpPr>
            <a:spLocks noChangeArrowheads="1"/>
          </p:cNvSpPr>
          <p:nvPr/>
        </p:nvSpPr>
        <p:spPr bwMode="auto">
          <a:xfrm>
            <a:off x="1905000" y="34290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4</a:t>
            </a:r>
          </a:p>
        </p:txBody>
      </p:sp>
      <p:sp>
        <p:nvSpPr>
          <p:cNvPr id="40976" name="AutoShape 16"/>
          <p:cNvSpPr>
            <a:spLocks noChangeArrowheads="1"/>
          </p:cNvSpPr>
          <p:nvPr/>
        </p:nvSpPr>
        <p:spPr bwMode="auto">
          <a:xfrm>
            <a:off x="1752600" y="39624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40977" name="AutoShape 17"/>
          <p:cNvCxnSpPr>
            <a:cxnSpLocks noChangeShapeType="1"/>
            <a:stCxn id="40976" idx="0"/>
            <a:endCxn id="40975" idx="3"/>
          </p:cNvCxnSpPr>
          <p:nvPr/>
        </p:nvCxnSpPr>
        <p:spPr bwMode="auto">
          <a:xfrm flipV="1">
            <a:off x="1905000" y="3754438"/>
            <a:ext cx="55563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0978" name="AutoShape 18"/>
          <p:cNvSpPr>
            <a:spLocks noChangeArrowheads="1"/>
          </p:cNvSpPr>
          <p:nvPr/>
        </p:nvSpPr>
        <p:spPr bwMode="auto">
          <a:xfrm>
            <a:off x="2133600" y="39624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40979" name="AutoShape 19"/>
          <p:cNvCxnSpPr>
            <a:cxnSpLocks noChangeShapeType="1"/>
            <a:stCxn id="40978" idx="0"/>
            <a:endCxn id="40975" idx="5"/>
          </p:cNvCxnSpPr>
          <p:nvPr/>
        </p:nvCxnSpPr>
        <p:spPr bwMode="auto">
          <a:xfrm flipH="1" flipV="1">
            <a:off x="2230438" y="3754438"/>
            <a:ext cx="55562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0980" name="Oval 20"/>
          <p:cNvSpPr>
            <a:spLocks noChangeArrowheads="1"/>
          </p:cNvSpPr>
          <p:nvPr/>
        </p:nvSpPr>
        <p:spPr bwMode="auto">
          <a:xfrm>
            <a:off x="2743200" y="34290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7</a:t>
            </a:r>
          </a:p>
        </p:txBody>
      </p:sp>
      <p:sp>
        <p:nvSpPr>
          <p:cNvPr id="40981" name="AutoShape 21"/>
          <p:cNvSpPr>
            <a:spLocks noChangeArrowheads="1"/>
          </p:cNvSpPr>
          <p:nvPr/>
        </p:nvSpPr>
        <p:spPr bwMode="auto">
          <a:xfrm>
            <a:off x="2590800" y="39624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40982" name="AutoShape 22"/>
          <p:cNvCxnSpPr>
            <a:cxnSpLocks noChangeShapeType="1"/>
            <a:stCxn id="40981" idx="0"/>
            <a:endCxn id="40980" idx="3"/>
          </p:cNvCxnSpPr>
          <p:nvPr/>
        </p:nvCxnSpPr>
        <p:spPr bwMode="auto">
          <a:xfrm flipV="1">
            <a:off x="2743200" y="3754438"/>
            <a:ext cx="55563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0983" name="AutoShape 23"/>
          <p:cNvSpPr>
            <a:spLocks noChangeArrowheads="1"/>
          </p:cNvSpPr>
          <p:nvPr/>
        </p:nvSpPr>
        <p:spPr bwMode="auto">
          <a:xfrm>
            <a:off x="2971800" y="39624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40984" name="AutoShape 24"/>
          <p:cNvCxnSpPr>
            <a:cxnSpLocks noChangeShapeType="1"/>
            <a:stCxn id="40983" idx="0"/>
            <a:endCxn id="40980" idx="5"/>
          </p:cNvCxnSpPr>
          <p:nvPr/>
        </p:nvCxnSpPr>
        <p:spPr bwMode="auto">
          <a:xfrm flipH="1" flipV="1">
            <a:off x="3068638" y="3754438"/>
            <a:ext cx="55562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0985" name="Oval 25"/>
          <p:cNvSpPr>
            <a:spLocks noChangeArrowheads="1"/>
          </p:cNvSpPr>
          <p:nvPr/>
        </p:nvSpPr>
        <p:spPr bwMode="auto">
          <a:xfrm>
            <a:off x="6096000" y="21336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17</a:t>
            </a:r>
          </a:p>
        </p:txBody>
      </p:sp>
      <p:cxnSp>
        <p:nvCxnSpPr>
          <p:cNvPr id="40986" name="AutoShape 26"/>
          <p:cNvCxnSpPr>
            <a:cxnSpLocks noChangeShapeType="1"/>
            <a:stCxn id="40987" idx="7"/>
            <a:endCxn id="40985" idx="3"/>
          </p:cNvCxnSpPr>
          <p:nvPr/>
        </p:nvCxnSpPr>
        <p:spPr bwMode="auto">
          <a:xfrm flipV="1">
            <a:off x="4897438" y="2459038"/>
            <a:ext cx="1254125" cy="415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0987" name="Oval 27"/>
          <p:cNvSpPr>
            <a:spLocks noChangeArrowheads="1"/>
          </p:cNvSpPr>
          <p:nvPr/>
        </p:nvSpPr>
        <p:spPr bwMode="auto">
          <a:xfrm>
            <a:off x="4572000" y="28194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12</a:t>
            </a:r>
          </a:p>
        </p:txBody>
      </p:sp>
      <p:sp>
        <p:nvSpPr>
          <p:cNvPr id="40988" name="AutoShape 28"/>
          <p:cNvSpPr>
            <a:spLocks noChangeArrowheads="1"/>
          </p:cNvSpPr>
          <p:nvPr/>
        </p:nvSpPr>
        <p:spPr bwMode="auto">
          <a:xfrm>
            <a:off x="4419600" y="33528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40989" name="AutoShape 29"/>
          <p:cNvCxnSpPr>
            <a:cxnSpLocks noChangeShapeType="1"/>
            <a:stCxn id="40988" idx="0"/>
            <a:endCxn id="40987" idx="3"/>
          </p:cNvCxnSpPr>
          <p:nvPr/>
        </p:nvCxnSpPr>
        <p:spPr bwMode="auto">
          <a:xfrm flipV="1">
            <a:off x="4572000" y="3144838"/>
            <a:ext cx="55563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0990" name="AutoShape 30"/>
          <p:cNvCxnSpPr>
            <a:cxnSpLocks noChangeShapeType="1"/>
            <a:stCxn id="40991" idx="1"/>
            <a:endCxn id="40987" idx="5"/>
          </p:cNvCxnSpPr>
          <p:nvPr/>
        </p:nvCxnSpPr>
        <p:spPr bwMode="auto">
          <a:xfrm flipH="1" flipV="1">
            <a:off x="4897438" y="3144838"/>
            <a:ext cx="263525" cy="339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0991" name="Oval 31"/>
          <p:cNvSpPr>
            <a:spLocks noChangeArrowheads="1"/>
          </p:cNvSpPr>
          <p:nvPr/>
        </p:nvSpPr>
        <p:spPr bwMode="auto">
          <a:xfrm>
            <a:off x="5105400" y="34290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13</a:t>
            </a:r>
          </a:p>
        </p:txBody>
      </p:sp>
      <p:sp>
        <p:nvSpPr>
          <p:cNvPr id="40992" name="AutoShape 32"/>
          <p:cNvSpPr>
            <a:spLocks noChangeArrowheads="1"/>
          </p:cNvSpPr>
          <p:nvPr/>
        </p:nvSpPr>
        <p:spPr bwMode="auto">
          <a:xfrm>
            <a:off x="4953000" y="39624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40993" name="AutoShape 33"/>
          <p:cNvCxnSpPr>
            <a:cxnSpLocks noChangeShapeType="1"/>
            <a:stCxn id="40992" idx="0"/>
            <a:endCxn id="40991" idx="3"/>
          </p:cNvCxnSpPr>
          <p:nvPr/>
        </p:nvCxnSpPr>
        <p:spPr bwMode="auto">
          <a:xfrm flipV="1">
            <a:off x="5105400" y="3754438"/>
            <a:ext cx="55563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0994" name="AutoShape 34"/>
          <p:cNvCxnSpPr>
            <a:cxnSpLocks noChangeShapeType="1"/>
            <a:stCxn id="40995" idx="1"/>
            <a:endCxn id="40991" idx="5"/>
          </p:cNvCxnSpPr>
          <p:nvPr/>
        </p:nvCxnSpPr>
        <p:spPr bwMode="auto">
          <a:xfrm flipH="1" flipV="1">
            <a:off x="5430838" y="3754438"/>
            <a:ext cx="187325" cy="4921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0995" name="Oval 35"/>
          <p:cNvSpPr>
            <a:spLocks noChangeArrowheads="1"/>
          </p:cNvSpPr>
          <p:nvPr/>
        </p:nvSpPr>
        <p:spPr bwMode="auto">
          <a:xfrm>
            <a:off x="5562600" y="41910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14</a:t>
            </a:r>
          </a:p>
        </p:txBody>
      </p:sp>
      <p:cxnSp>
        <p:nvCxnSpPr>
          <p:cNvPr id="40996" name="AutoShape 38"/>
          <p:cNvCxnSpPr>
            <a:cxnSpLocks noChangeShapeType="1"/>
            <a:stCxn id="41004" idx="1"/>
            <a:endCxn id="40995" idx="5"/>
          </p:cNvCxnSpPr>
          <p:nvPr/>
        </p:nvCxnSpPr>
        <p:spPr bwMode="auto">
          <a:xfrm flipH="1" flipV="1">
            <a:off x="5888038" y="4516438"/>
            <a:ext cx="111125" cy="415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0997" name="AutoShape 39"/>
          <p:cNvCxnSpPr>
            <a:cxnSpLocks noChangeShapeType="1"/>
            <a:stCxn id="40998" idx="1"/>
          </p:cNvCxnSpPr>
          <p:nvPr/>
        </p:nvCxnSpPr>
        <p:spPr bwMode="auto">
          <a:xfrm flipH="1" flipV="1">
            <a:off x="6421438" y="2459038"/>
            <a:ext cx="492125" cy="415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0998" name="Oval 40"/>
          <p:cNvSpPr>
            <a:spLocks noChangeArrowheads="1"/>
          </p:cNvSpPr>
          <p:nvPr/>
        </p:nvSpPr>
        <p:spPr bwMode="auto">
          <a:xfrm>
            <a:off x="6858000" y="28194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21</a:t>
            </a:r>
          </a:p>
        </p:txBody>
      </p:sp>
      <p:sp>
        <p:nvSpPr>
          <p:cNvPr id="40999" name="AutoShape 41"/>
          <p:cNvSpPr>
            <a:spLocks noChangeArrowheads="1"/>
          </p:cNvSpPr>
          <p:nvPr/>
        </p:nvSpPr>
        <p:spPr bwMode="auto">
          <a:xfrm>
            <a:off x="6705600" y="33528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41000" name="AutoShape 42"/>
          <p:cNvCxnSpPr>
            <a:cxnSpLocks noChangeShapeType="1"/>
            <a:stCxn id="40999" idx="0"/>
            <a:endCxn id="40998" idx="3"/>
          </p:cNvCxnSpPr>
          <p:nvPr/>
        </p:nvCxnSpPr>
        <p:spPr bwMode="auto">
          <a:xfrm flipV="1">
            <a:off x="6858000" y="3144838"/>
            <a:ext cx="55563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1001" name="AutoShape 43"/>
          <p:cNvSpPr>
            <a:spLocks noChangeArrowheads="1"/>
          </p:cNvSpPr>
          <p:nvPr/>
        </p:nvSpPr>
        <p:spPr bwMode="auto">
          <a:xfrm>
            <a:off x="7086600" y="33528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41002" name="AutoShape 44"/>
          <p:cNvCxnSpPr>
            <a:cxnSpLocks noChangeShapeType="1"/>
            <a:stCxn id="41001" idx="0"/>
            <a:endCxn id="40998" idx="5"/>
          </p:cNvCxnSpPr>
          <p:nvPr/>
        </p:nvCxnSpPr>
        <p:spPr bwMode="auto">
          <a:xfrm flipH="1" flipV="1">
            <a:off x="7183438" y="3144838"/>
            <a:ext cx="55562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1003" name="Text Box 45"/>
          <p:cNvSpPr txBox="1">
            <a:spLocks noChangeArrowheads="1"/>
          </p:cNvSpPr>
          <p:nvPr/>
        </p:nvSpPr>
        <p:spPr bwMode="auto">
          <a:xfrm>
            <a:off x="1889125" y="1143000"/>
            <a:ext cx="438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/>
              <a:t>13</a:t>
            </a:r>
            <a:endParaRPr lang="en-US"/>
          </a:p>
        </p:txBody>
      </p:sp>
      <p:sp>
        <p:nvSpPr>
          <p:cNvPr id="41004" name="Oval 46"/>
          <p:cNvSpPr>
            <a:spLocks noChangeArrowheads="1"/>
          </p:cNvSpPr>
          <p:nvPr/>
        </p:nvSpPr>
        <p:spPr bwMode="auto">
          <a:xfrm>
            <a:off x="5943600" y="48768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15</a:t>
            </a:r>
          </a:p>
        </p:txBody>
      </p:sp>
      <p:sp>
        <p:nvSpPr>
          <p:cNvPr id="41005" name="AutoShape 47"/>
          <p:cNvSpPr>
            <a:spLocks noChangeArrowheads="1"/>
          </p:cNvSpPr>
          <p:nvPr/>
        </p:nvSpPr>
        <p:spPr bwMode="auto">
          <a:xfrm>
            <a:off x="5791200" y="54102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41006" name="AutoShape 48"/>
          <p:cNvCxnSpPr>
            <a:cxnSpLocks noChangeShapeType="1"/>
            <a:stCxn id="41005" idx="0"/>
            <a:endCxn id="41004" idx="3"/>
          </p:cNvCxnSpPr>
          <p:nvPr/>
        </p:nvCxnSpPr>
        <p:spPr bwMode="auto">
          <a:xfrm flipV="1">
            <a:off x="5943600" y="5202238"/>
            <a:ext cx="55563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1007" name="AutoShape 49"/>
          <p:cNvSpPr>
            <a:spLocks noChangeArrowheads="1"/>
          </p:cNvSpPr>
          <p:nvPr/>
        </p:nvSpPr>
        <p:spPr bwMode="auto">
          <a:xfrm>
            <a:off x="6172200" y="54102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41008" name="AutoShape 50"/>
          <p:cNvCxnSpPr>
            <a:cxnSpLocks noChangeShapeType="1"/>
            <a:stCxn id="41007" idx="0"/>
            <a:endCxn id="41004" idx="5"/>
          </p:cNvCxnSpPr>
          <p:nvPr/>
        </p:nvCxnSpPr>
        <p:spPr bwMode="auto">
          <a:xfrm flipH="1" flipV="1">
            <a:off x="6269038" y="5202238"/>
            <a:ext cx="55562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1009" name="AutoShape 51"/>
          <p:cNvSpPr>
            <a:spLocks noChangeArrowheads="1"/>
          </p:cNvSpPr>
          <p:nvPr/>
        </p:nvSpPr>
        <p:spPr bwMode="auto">
          <a:xfrm flipH="1">
            <a:off x="5334000" y="3886200"/>
            <a:ext cx="366713" cy="533400"/>
          </a:xfrm>
          <a:custGeom>
            <a:avLst/>
            <a:gdLst>
              <a:gd name="T0" fmla="*/ 190470 w 21600"/>
              <a:gd name="T1" fmla="*/ 198 h 21600"/>
              <a:gd name="T2" fmla="*/ 13752 w 21600"/>
              <a:gd name="T3" fmla="*/ 257859 h 21600"/>
              <a:gd name="T4" fmla="*/ 189417 w 21600"/>
              <a:gd name="T5" fmla="*/ 39857 h 21600"/>
              <a:gd name="T6" fmla="*/ 412348 w 21600"/>
              <a:gd name="T7" fmla="*/ 280677 h 21600"/>
              <a:gd name="T8" fmla="*/ 350415 w 21600"/>
              <a:gd name="T9" fmla="*/ 363502 h 21600"/>
              <a:gd name="T10" fmla="*/ 293472 w 21600"/>
              <a:gd name="T11" fmla="*/ 27341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9983" y="11185"/>
                </a:moveTo>
                <a:cubicBezTo>
                  <a:pt x="19989" y="11057"/>
                  <a:pt x="19992" y="10928"/>
                  <a:pt x="19992" y="10800"/>
                </a:cubicBezTo>
                <a:cubicBezTo>
                  <a:pt x="19992" y="5723"/>
                  <a:pt x="15876" y="1608"/>
                  <a:pt x="10800" y="1608"/>
                </a:cubicBezTo>
                <a:cubicBezTo>
                  <a:pt x="5851" y="1607"/>
                  <a:pt x="1790" y="5526"/>
                  <a:pt x="1613" y="10471"/>
                </a:cubicBezTo>
                <a:lnTo>
                  <a:pt x="6" y="10414"/>
                </a:lnTo>
                <a:cubicBezTo>
                  <a:pt x="214" y="4603"/>
                  <a:pt x="4985" y="-1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0951"/>
                  <a:pt x="21596" y="11102"/>
                  <a:pt x="21590" y="11253"/>
                </a:cubicBezTo>
                <a:lnTo>
                  <a:pt x="24288" y="11366"/>
                </a:lnTo>
                <a:lnTo>
                  <a:pt x="20640" y="14720"/>
                </a:lnTo>
                <a:lnTo>
                  <a:pt x="17286" y="11072"/>
                </a:lnTo>
                <a:lnTo>
                  <a:pt x="19983" y="11185"/>
                </a:lnTo>
                <a:close/>
              </a:path>
            </a:pathLst>
          </a:custGeom>
          <a:solidFill>
            <a:srgbClr val="0066CC">
              <a:alpha val="50195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1010" name="AutoShape 52"/>
          <p:cNvSpPr>
            <a:spLocks noChangeArrowheads="1"/>
          </p:cNvSpPr>
          <p:nvPr/>
        </p:nvSpPr>
        <p:spPr bwMode="auto">
          <a:xfrm>
            <a:off x="5410200" y="47244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41011" name="AutoShape 53"/>
          <p:cNvCxnSpPr>
            <a:cxnSpLocks noChangeShapeType="1"/>
            <a:stCxn id="41010" idx="0"/>
            <a:endCxn id="40995" idx="3"/>
          </p:cNvCxnSpPr>
          <p:nvPr/>
        </p:nvCxnSpPr>
        <p:spPr bwMode="auto">
          <a:xfrm flipV="1">
            <a:off x="5562600" y="4516438"/>
            <a:ext cx="55563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 useBgFill="1">
        <p:nvSpPr>
          <p:cNvPr id="52" name="51 - Ορθογώνιο"/>
          <p:cNvSpPr/>
          <p:nvPr/>
        </p:nvSpPr>
        <p:spPr bwMode="auto">
          <a:xfrm>
            <a:off x="0" y="6096000"/>
            <a:ext cx="9144000" cy="228600"/>
          </a:xfrm>
          <a:prstGeom prst="rect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484187"/>
          </a:xfrm>
        </p:spPr>
        <p:txBody>
          <a:bodyPr/>
          <a:lstStyle/>
          <a:p>
            <a:pPr eaLnBrk="1" hangingPunct="1"/>
            <a:r>
              <a:rPr lang="el-GR" sz="3000" smtClean="0">
                <a:latin typeface="Times New Roman" pitchFamily="18" charset="0"/>
                <a:cs typeface="Times New Roman" pitchFamily="18" charset="0"/>
              </a:rPr>
              <a:t>Εισαγωγή στη ρίζα</a:t>
            </a:r>
            <a:endParaRPr lang="en-US" sz="30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987" name="Text Box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7112000"/>
            <a:ext cx="91440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TexPoint fonts used in EMF. </a:t>
            </a:r>
          </a:p>
          <a:p>
            <a:pPr algn="ctr"/>
            <a:r>
              <a:rPr lang="en-US"/>
              <a:t>Read the TexPoint manual before you delete this box.: </a:t>
            </a:r>
            <a:r>
              <a:rPr lang="en-US">
                <a:latin typeface="cmmi10" pitchFamily="34" charset="0"/>
              </a:rPr>
              <a:t>A</a:t>
            </a:r>
            <a:r>
              <a:rPr lang="en-US">
                <a:latin typeface="cmr10" pitchFamily="34" charset="0"/>
              </a:rPr>
              <a:t>A</a:t>
            </a:r>
            <a:r>
              <a:rPr lang="en-US">
                <a:latin typeface="cmsy10orig" pitchFamily="34" charset="0"/>
              </a:rPr>
              <a:t>A</a:t>
            </a:r>
            <a:r>
              <a:rPr lang="en-US">
                <a:latin typeface="cmmi7" pitchFamily="34" charset="0"/>
              </a:rPr>
              <a:t>A</a:t>
            </a:r>
            <a:r>
              <a:rPr lang="en-US">
                <a:latin typeface="cmex10" pitchFamily="34" charset="0"/>
              </a:rPr>
              <a:t>A</a:t>
            </a:r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1600200" cy="457200"/>
          </a:xfrm>
          <a:noFill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l-GR" sz="1800" smtClean="0"/>
              <a:t>Περιστροφή</a:t>
            </a:r>
            <a:endParaRPr lang="en-US" sz="1800" smtClean="0"/>
          </a:p>
        </p:txBody>
      </p:sp>
      <p:sp>
        <p:nvSpPr>
          <p:cNvPr id="41989" name="Oval 5"/>
          <p:cNvSpPr>
            <a:spLocks noChangeArrowheads="1"/>
          </p:cNvSpPr>
          <p:nvPr/>
        </p:nvSpPr>
        <p:spPr bwMode="auto">
          <a:xfrm>
            <a:off x="4114800" y="16764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10</a:t>
            </a:r>
          </a:p>
        </p:txBody>
      </p:sp>
      <p:cxnSp>
        <p:nvCxnSpPr>
          <p:cNvPr id="41990" name="AutoShape 6"/>
          <p:cNvCxnSpPr>
            <a:cxnSpLocks noChangeShapeType="1"/>
            <a:stCxn id="41992" idx="7"/>
            <a:endCxn id="41989" idx="3"/>
          </p:cNvCxnSpPr>
          <p:nvPr/>
        </p:nvCxnSpPr>
        <p:spPr bwMode="auto">
          <a:xfrm flipV="1">
            <a:off x="3525838" y="2001838"/>
            <a:ext cx="644525" cy="187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1991" name="AutoShape 7"/>
          <p:cNvCxnSpPr>
            <a:cxnSpLocks noChangeShapeType="1"/>
            <a:stCxn id="42009" idx="1"/>
            <a:endCxn id="41989" idx="5"/>
          </p:cNvCxnSpPr>
          <p:nvPr/>
        </p:nvCxnSpPr>
        <p:spPr bwMode="auto">
          <a:xfrm flipH="1" flipV="1">
            <a:off x="4440238" y="2001838"/>
            <a:ext cx="1711325" cy="187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1992" name="Oval 8"/>
          <p:cNvSpPr>
            <a:spLocks noChangeArrowheads="1"/>
          </p:cNvSpPr>
          <p:nvPr/>
        </p:nvSpPr>
        <p:spPr bwMode="auto">
          <a:xfrm>
            <a:off x="3200400" y="21336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8</a:t>
            </a:r>
          </a:p>
        </p:txBody>
      </p:sp>
      <p:cxnSp>
        <p:nvCxnSpPr>
          <p:cNvPr id="41993" name="AutoShape 9"/>
          <p:cNvCxnSpPr>
            <a:cxnSpLocks noChangeShapeType="1"/>
            <a:stCxn id="41996" idx="7"/>
            <a:endCxn id="41992" idx="3"/>
          </p:cNvCxnSpPr>
          <p:nvPr/>
        </p:nvCxnSpPr>
        <p:spPr bwMode="auto">
          <a:xfrm flipV="1">
            <a:off x="2687638" y="2459038"/>
            <a:ext cx="568325" cy="339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1994" name="AutoShape 10"/>
          <p:cNvSpPr>
            <a:spLocks noChangeArrowheads="1"/>
          </p:cNvSpPr>
          <p:nvPr/>
        </p:nvSpPr>
        <p:spPr bwMode="auto">
          <a:xfrm>
            <a:off x="3429000" y="26670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41995" name="AutoShape 11"/>
          <p:cNvCxnSpPr>
            <a:cxnSpLocks noChangeShapeType="1"/>
            <a:stCxn id="41994" idx="0"/>
            <a:endCxn id="41992" idx="5"/>
          </p:cNvCxnSpPr>
          <p:nvPr/>
        </p:nvCxnSpPr>
        <p:spPr bwMode="auto">
          <a:xfrm flipH="1" flipV="1">
            <a:off x="3525838" y="2459038"/>
            <a:ext cx="55562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1996" name="Oval 12"/>
          <p:cNvSpPr>
            <a:spLocks noChangeArrowheads="1"/>
          </p:cNvSpPr>
          <p:nvPr/>
        </p:nvSpPr>
        <p:spPr bwMode="auto">
          <a:xfrm>
            <a:off x="2362200" y="27432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6</a:t>
            </a:r>
          </a:p>
        </p:txBody>
      </p:sp>
      <p:cxnSp>
        <p:nvCxnSpPr>
          <p:cNvPr id="41997" name="AutoShape 13"/>
          <p:cNvCxnSpPr>
            <a:cxnSpLocks noChangeShapeType="1"/>
            <a:stCxn id="41999" idx="0"/>
            <a:endCxn id="41996" idx="3"/>
          </p:cNvCxnSpPr>
          <p:nvPr/>
        </p:nvCxnSpPr>
        <p:spPr bwMode="auto">
          <a:xfrm flipV="1">
            <a:off x="2095500" y="3068638"/>
            <a:ext cx="322263" cy="3603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1998" name="AutoShape 14"/>
          <p:cNvCxnSpPr>
            <a:cxnSpLocks noChangeShapeType="1"/>
            <a:stCxn id="42004" idx="0"/>
            <a:endCxn id="41996" idx="5"/>
          </p:cNvCxnSpPr>
          <p:nvPr/>
        </p:nvCxnSpPr>
        <p:spPr bwMode="auto">
          <a:xfrm flipH="1" flipV="1">
            <a:off x="2687638" y="3068638"/>
            <a:ext cx="246062" cy="3603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1999" name="Oval 15"/>
          <p:cNvSpPr>
            <a:spLocks noChangeArrowheads="1"/>
          </p:cNvSpPr>
          <p:nvPr/>
        </p:nvSpPr>
        <p:spPr bwMode="auto">
          <a:xfrm>
            <a:off x="1905000" y="34290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4</a:t>
            </a:r>
          </a:p>
        </p:txBody>
      </p:sp>
      <p:sp>
        <p:nvSpPr>
          <p:cNvPr id="42000" name="AutoShape 16"/>
          <p:cNvSpPr>
            <a:spLocks noChangeArrowheads="1"/>
          </p:cNvSpPr>
          <p:nvPr/>
        </p:nvSpPr>
        <p:spPr bwMode="auto">
          <a:xfrm>
            <a:off x="1752600" y="39624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42001" name="AutoShape 17"/>
          <p:cNvCxnSpPr>
            <a:cxnSpLocks noChangeShapeType="1"/>
            <a:stCxn id="42000" idx="0"/>
            <a:endCxn id="41999" idx="3"/>
          </p:cNvCxnSpPr>
          <p:nvPr/>
        </p:nvCxnSpPr>
        <p:spPr bwMode="auto">
          <a:xfrm flipV="1">
            <a:off x="1905000" y="3754438"/>
            <a:ext cx="55563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2002" name="AutoShape 18"/>
          <p:cNvSpPr>
            <a:spLocks noChangeArrowheads="1"/>
          </p:cNvSpPr>
          <p:nvPr/>
        </p:nvSpPr>
        <p:spPr bwMode="auto">
          <a:xfrm>
            <a:off x="2133600" y="39624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42003" name="AutoShape 19"/>
          <p:cNvCxnSpPr>
            <a:cxnSpLocks noChangeShapeType="1"/>
            <a:stCxn id="42002" idx="0"/>
            <a:endCxn id="41999" idx="5"/>
          </p:cNvCxnSpPr>
          <p:nvPr/>
        </p:nvCxnSpPr>
        <p:spPr bwMode="auto">
          <a:xfrm flipH="1" flipV="1">
            <a:off x="2230438" y="3754438"/>
            <a:ext cx="55562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2004" name="Oval 20"/>
          <p:cNvSpPr>
            <a:spLocks noChangeArrowheads="1"/>
          </p:cNvSpPr>
          <p:nvPr/>
        </p:nvSpPr>
        <p:spPr bwMode="auto">
          <a:xfrm>
            <a:off x="2743200" y="34290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7</a:t>
            </a:r>
          </a:p>
        </p:txBody>
      </p:sp>
      <p:sp>
        <p:nvSpPr>
          <p:cNvPr id="42005" name="AutoShape 21"/>
          <p:cNvSpPr>
            <a:spLocks noChangeArrowheads="1"/>
          </p:cNvSpPr>
          <p:nvPr/>
        </p:nvSpPr>
        <p:spPr bwMode="auto">
          <a:xfrm>
            <a:off x="2590800" y="39624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42006" name="AutoShape 22"/>
          <p:cNvCxnSpPr>
            <a:cxnSpLocks noChangeShapeType="1"/>
            <a:stCxn id="42005" idx="0"/>
            <a:endCxn id="42004" idx="3"/>
          </p:cNvCxnSpPr>
          <p:nvPr/>
        </p:nvCxnSpPr>
        <p:spPr bwMode="auto">
          <a:xfrm flipV="1">
            <a:off x="2743200" y="3754438"/>
            <a:ext cx="55563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2007" name="AutoShape 23"/>
          <p:cNvSpPr>
            <a:spLocks noChangeArrowheads="1"/>
          </p:cNvSpPr>
          <p:nvPr/>
        </p:nvSpPr>
        <p:spPr bwMode="auto">
          <a:xfrm>
            <a:off x="2971800" y="39624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42008" name="AutoShape 24"/>
          <p:cNvCxnSpPr>
            <a:cxnSpLocks noChangeShapeType="1"/>
            <a:stCxn id="42007" idx="0"/>
            <a:endCxn id="42004" idx="5"/>
          </p:cNvCxnSpPr>
          <p:nvPr/>
        </p:nvCxnSpPr>
        <p:spPr bwMode="auto">
          <a:xfrm flipH="1" flipV="1">
            <a:off x="3068638" y="3754438"/>
            <a:ext cx="55562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2009" name="Oval 25"/>
          <p:cNvSpPr>
            <a:spLocks noChangeArrowheads="1"/>
          </p:cNvSpPr>
          <p:nvPr/>
        </p:nvSpPr>
        <p:spPr bwMode="auto">
          <a:xfrm>
            <a:off x="6096000" y="21336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17</a:t>
            </a:r>
          </a:p>
        </p:txBody>
      </p:sp>
      <p:cxnSp>
        <p:nvCxnSpPr>
          <p:cNvPr id="42010" name="AutoShape 26"/>
          <p:cNvCxnSpPr>
            <a:cxnSpLocks noChangeShapeType="1"/>
            <a:stCxn id="42011" idx="7"/>
            <a:endCxn id="42009" idx="3"/>
          </p:cNvCxnSpPr>
          <p:nvPr/>
        </p:nvCxnSpPr>
        <p:spPr bwMode="auto">
          <a:xfrm flipV="1">
            <a:off x="4897438" y="2459038"/>
            <a:ext cx="1254125" cy="415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2011" name="Oval 27"/>
          <p:cNvSpPr>
            <a:spLocks noChangeArrowheads="1"/>
          </p:cNvSpPr>
          <p:nvPr/>
        </p:nvSpPr>
        <p:spPr bwMode="auto">
          <a:xfrm>
            <a:off x="4572000" y="28194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12</a:t>
            </a:r>
          </a:p>
        </p:txBody>
      </p:sp>
      <p:sp>
        <p:nvSpPr>
          <p:cNvPr id="42012" name="AutoShape 28"/>
          <p:cNvSpPr>
            <a:spLocks noChangeArrowheads="1"/>
          </p:cNvSpPr>
          <p:nvPr/>
        </p:nvSpPr>
        <p:spPr bwMode="auto">
          <a:xfrm>
            <a:off x="4419600" y="33528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42013" name="AutoShape 29"/>
          <p:cNvCxnSpPr>
            <a:cxnSpLocks noChangeShapeType="1"/>
            <a:stCxn id="42012" idx="0"/>
            <a:endCxn id="42011" idx="3"/>
          </p:cNvCxnSpPr>
          <p:nvPr/>
        </p:nvCxnSpPr>
        <p:spPr bwMode="auto">
          <a:xfrm flipV="1">
            <a:off x="4572000" y="3144838"/>
            <a:ext cx="55563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2014" name="AutoShape 30"/>
          <p:cNvCxnSpPr>
            <a:cxnSpLocks noChangeShapeType="1"/>
            <a:stCxn id="42015" idx="1"/>
            <a:endCxn id="42011" idx="5"/>
          </p:cNvCxnSpPr>
          <p:nvPr/>
        </p:nvCxnSpPr>
        <p:spPr bwMode="auto">
          <a:xfrm flipH="1" flipV="1">
            <a:off x="4897438" y="3144838"/>
            <a:ext cx="339725" cy="339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2015" name="Oval 31"/>
          <p:cNvSpPr>
            <a:spLocks noChangeArrowheads="1"/>
          </p:cNvSpPr>
          <p:nvPr/>
        </p:nvSpPr>
        <p:spPr bwMode="auto">
          <a:xfrm>
            <a:off x="5181600" y="34290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14</a:t>
            </a:r>
          </a:p>
        </p:txBody>
      </p:sp>
      <p:sp>
        <p:nvSpPr>
          <p:cNvPr id="42016" name="Oval 32"/>
          <p:cNvSpPr>
            <a:spLocks noChangeArrowheads="1"/>
          </p:cNvSpPr>
          <p:nvPr/>
        </p:nvSpPr>
        <p:spPr bwMode="auto">
          <a:xfrm>
            <a:off x="4800600" y="41148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13</a:t>
            </a:r>
          </a:p>
        </p:txBody>
      </p:sp>
      <p:cxnSp>
        <p:nvCxnSpPr>
          <p:cNvPr id="42017" name="AutoShape 33"/>
          <p:cNvCxnSpPr>
            <a:cxnSpLocks noChangeShapeType="1"/>
            <a:stCxn id="42018" idx="1"/>
          </p:cNvCxnSpPr>
          <p:nvPr/>
        </p:nvCxnSpPr>
        <p:spPr bwMode="auto">
          <a:xfrm flipH="1" flipV="1">
            <a:off x="6421438" y="2459038"/>
            <a:ext cx="492125" cy="415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2018" name="Oval 34"/>
          <p:cNvSpPr>
            <a:spLocks noChangeArrowheads="1"/>
          </p:cNvSpPr>
          <p:nvPr/>
        </p:nvSpPr>
        <p:spPr bwMode="auto">
          <a:xfrm>
            <a:off x="6858000" y="28194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21</a:t>
            </a:r>
          </a:p>
        </p:txBody>
      </p:sp>
      <p:sp>
        <p:nvSpPr>
          <p:cNvPr id="42019" name="AutoShape 35"/>
          <p:cNvSpPr>
            <a:spLocks noChangeArrowheads="1"/>
          </p:cNvSpPr>
          <p:nvPr/>
        </p:nvSpPr>
        <p:spPr bwMode="auto">
          <a:xfrm>
            <a:off x="6705600" y="33528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42020" name="AutoShape 36"/>
          <p:cNvCxnSpPr>
            <a:cxnSpLocks noChangeShapeType="1"/>
            <a:stCxn id="42019" idx="0"/>
            <a:endCxn id="42018" idx="3"/>
          </p:cNvCxnSpPr>
          <p:nvPr/>
        </p:nvCxnSpPr>
        <p:spPr bwMode="auto">
          <a:xfrm flipV="1">
            <a:off x="6858000" y="3144838"/>
            <a:ext cx="55563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2021" name="AutoShape 37"/>
          <p:cNvSpPr>
            <a:spLocks noChangeArrowheads="1"/>
          </p:cNvSpPr>
          <p:nvPr/>
        </p:nvSpPr>
        <p:spPr bwMode="auto">
          <a:xfrm>
            <a:off x="7086600" y="33528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42022" name="AutoShape 38"/>
          <p:cNvCxnSpPr>
            <a:cxnSpLocks noChangeShapeType="1"/>
            <a:stCxn id="42021" idx="0"/>
            <a:endCxn id="42018" idx="5"/>
          </p:cNvCxnSpPr>
          <p:nvPr/>
        </p:nvCxnSpPr>
        <p:spPr bwMode="auto">
          <a:xfrm flipH="1" flipV="1">
            <a:off x="7183438" y="3144838"/>
            <a:ext cx="55562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2023" name="Text Box 39"/>
          <p:cNvSpPr txBox="1">
            <a:spLocks noChangeArrowheads="1"/>
          </p:cNvSpPr>
          <p:nvPr/>
        </p:nvSpPr>
        <p:spPr bwMode="auto">
          <a:xfrm>
            <a:off x="1889125" y="1143000"/>
            <a:ext cx="438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/>
              <a:t>12</a:t>
            </a:r>
            <a:endParaRPr lang="en-US"/>
          </a:p>
        </p:txBody>
      </p:sp>
      <p:sp>
        <p:nvSpPr>
          <p:cNvPr id="42024" name="Oval 40"/>
          <p:cNvSpPr>
            <a:spLocks noChangeArrowheads="1"/>
          </p:cNvSpPr>
          <p:nvPr/>
        </p:nvSpPr>
        <p:spPr bwMode="auto">
          <a:xfrm>
            <a:off x="5638800" y="4114800"/>
            <a:ext cx="381000" cy="381000"/>
          </a:xfrm>
          <a:prstGeom prst="ellipse">
            <a:avLst/>
          </a:prstGeom>
          <a:solidFill>
            <a:srgbClr val="EAEAEA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b="1"/>
              <a:t>15</a:t>
            </a:r>
          </a:p>
        </p:txBody>
      </p:sp>
      <p:sp>
        <p:nvSpPr>
          <p:cNvPr id="42025" name="AutoShape 41"/>
          <p:cNvSpPr>
            <a:spLocks noChangeArrowheads="1"/>
          </p:cNvSpPr>
          <p:nvPr/>
        </p:nvSpPr>
        <p:spPr bwMode="auto">
          <a:xfrm>
            <a:off x="5486400" y="46482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42026" name="AutoShape 42"/>
          <p:cNvCxnSpPr>
            <a:cxnSpLocks noChangeShapeType="1"/>
            <a:stCxn id="42025" idx="0"/>
            <a:endCxn id="42024" idx="3"/>
          </p:cNvCxnSpPr>
          <p:nvPr/>
        </p:nvCxnSpPr>
        <p:spPr bwMode="auto">
          <a:xfrm flipV="1">
            <a:off x="5638800" y="4440238"/>
            <a:ext cx="55563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2027" name="AutoShape 43"/>
          <p:cNvSpPr>
            <a:spLocks noChangeArrowheads="1"/>
          </p:cNvSpPr>
          <p:nvPr/>
        </p:nvSpPr>
        <p:spPr bwMode="auto">
          <a:xfrm>
            <a:off x="5867400" y="46482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42028" name="AutoShape 44"/>
          <p:cNvCxnSpPr>
            <a:cxnSpLocks noChangeShapeType="1"/>
            <a:stCxn id="42027" idx="0"/>
            <a:endCxn id="42024" idx="5"/>
          </p:cNvCxnSpPr>
          <p:nvPr/>
        </p:nvCxnSpPr>
        <p:spPr bwMode="auto">
          <a:xfrm flipH="1" flipV="1">
            <a:off x="5964238" y="4440238"/>
            <a:ext cx="55562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2029" name="AutoShape 45"/>
          <p:cNvSpPr>
            <a:spLocks noChangeArrowheads="1"/>
          </p:cNvSpPr>
          <p:nvPr/>
        </p:nvSpPr>
        <p:spPr bwMode="auto">
          <a:xfrm flipH="1">
            <a:off x="4953000" y="3124200"/>
            <a:ext cx="366713" cy="533400"/>
          </a:xfrm>
          <a:custGeom>
            <a:avLst/>
            <a:gdLst>
              <a:gd name="T0" fmla="*/ 190470 w 21600"/>
              <a:gd name="T1" fmla="*/ 198 h 21600"/>
              <a:gd name="T2" fmla="*/ 13752 w 21600"/>
              <a:gd name="T3" fmla="*/ 257859 h 21600"/>
              <a:gd name="T4" fmla="*/ 189417 w 21600"/>
              <a:gd name="T5" fmla="*/ 39857 h 21600"/>
              <a:gd name="T6" fmla="*/ 412348 w 21600"/>
              <a:gd name="T7" fmla="*/ 280677 h 21600"/>
              <a:gd name="T8" fmla="*/ 350415 w 21600"/>
              <a:gd name="T9" fmla="*/ 363502 h 21600"/>
              <a:gd name="T10" fmla="*/ 293472 w 21600"/>
              <a:gd name="T11" fmla="*/ 27341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9983" y="11185"/>
                </a:moveTo>
                <a:cubicBezTo>
                  <a:pt x="19989" y="11057"/>
                  <a:pt x="19992" y="10928"/>
                  <a:pt x="19992" y="10800"/>
                </a:cubicBezTo>
                <a:cubicBezTo>
                  <a:pt x="19992" y="5723"/>
                  <a:pt x="15876" y="1608"/>
                  <a:pt x="10800" y="1608"/>
                </a:cubicBezTo>
                <a:cubicBezTo>
                  <a:pt x="5851" y="1607"/>
                  <a:pt x="1790" y="5526"/>
                  <a:pt x="1613" y="10471"/>
                </a:cubicBezTo>
                <a:lnTo>
                  <a:pt x="6" y="10414"/>
                </a:lnTo>
                <a:cubicBezTo>
                  <a:pt x="214" y="4603"/>
                  <a:pt x="4985" y="-1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0951"/>
                  <a:pt x="21596" y="11102"/>
                  <a:pt x="21590" y="11253"/>
                </a:cubicBezTo>
                <a:lnTo>
                  <a:pt x="24288" y="11366"/>
                </a:lnTo>
                <a:lnTo>
                  <a:pt x="20640" y="14720"/>
                </a:lnTo>
                <a:lnTo>
                  <a:pt x="17286" y="11072"/>
                </a:lnTo>
                <a:lnTo>
                  <a:pt x="19983" y="11185"/>
                </a:lnTo>
                <a:close/>
              </a:path>
            </a:pathLst>
          </a:custGeom>
          <a:solidFill>
            <a:srgbClr val="0066CC">
              <a:alpha val="50195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2030" name="AutoShape 46"/>
          <p:cNvSpPr>
            <a:spLocks noChangeArrowheads="1"/>
          </p:cNvSpPr>
          <p:nvPr/>
        </p:nvSpPr>
        <p:spPr bwMode="auto">
          <a:xfrm>
            <a:off x="4648200" y="46482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42031" name="AutoShape 47"/>
          <p:cNvCxnSpPr>
            <a:cxnSpLocks noChangeShapeType="1"/>
            <a:stCxn id="42030" idx="0"/>
            <a:endCxn id="42016" idx="3"/>
          </p:cNvCxnSpPr>
          <p:nvPr/>
        </p:nvCxnSpPr>
        <p:spPr bwMode="auto">
          <a:xfrm flipV="1">
            <a:off x="4800600" y="4440238"/>
            <a:ext cx="55563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2032" name="AutoShape 48"/>
          <p:cNvSpPr>
            <a:spLocks noChangeArrowheads="1"/>
          </p:cNvSpPr>
          <p:nvPr/>
        </p:nvSpPr>
        <p:spPr bwMode="auto">
          <a:xfrm>
            <a:off x="5029200" y="4648200"/>
            <a:ext cx="304800" cy="152400"/>
          </a:xfrm>
          <a:prstGeom prst="roundRect">
            <a:avLst>
              <a:gd name="adj" fmla="val 16667"/>
            </a:avLst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42033" name="AutoShape 49"/>
          <p:cNvCxnSpPr>
            <a:cxnSpLocks noChangeShapeType="1"/>
            <a:stCxn id="42032" idx="0"/>
            <a:endCxn id="42016" idx="5"/>
          </p:cNvCxnSpPr>
          <p:nvPr/>
        </p:nvCxnSpPr>
        <p:spPr bwMode="auto">
          <a:xfrm flipH="1" flipV="1">
            <a:off x="5126038" y="4440238"/>
            <a:ext cx="55562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2034" name="AutoShape 50"/>
          <p:cNvCxnSpPr>
            <a:cxnSpLocks noChangeShapeType="1"/>
            <a:stCxn id="42024" idx="0"/>
            <a:endCxn id="42015" idx="5"/>
          </p:cNvCxnSpPr>
          <p:nvPr/>
        </p:nvCxnSpPr>
        <p:spPr bwMode="auto">
          <a:xfrm flipH="1" flipV="1">
            <a:off x="5506804" y="3754204"/>
            <a:ext cx="322496" cy="3605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2035" name="AutoShape 51"/>
          <p:cNvCxnSpPr>
            <a:cxnSpLocks noChangeShapeType="1"/>
            <a:stCxn id="42016" idx="0"/>
            <a:endCxn id="42015" idx="3"/>
          </p:cNvCxnSpPr>
          <p:nvPr/>
        </p:nvCxnSpPr>
        <p:spPr bwMode="auto">
          <a:xfrm flipV="1">
            <a:off x="4991100" y="3754204"/>
            <a:ext cx="246296" cy="3605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 useBgFill="1">
        <p:nvSpPr>
          <p:cNvPr id="52" name="51 - Ορθογώνιο"/>
          <p:cNvSpPr/>
          <p:nvPr/>
        </p:nvSpPr>
        <p:spPr bwMode="auto">
          <a:xfrm>
            <a:off x="0" y="6096000"/>
            <a:ext cx="9144000" cy="228600"/>
          </a:xfrm>
          <a:prstGeom prst="rect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LOUKAS20G@9JM6IHMR48BGY5K9" val="3164"/>
  <p:tag name="FIRSTGEORGIAD@QR90Z50HB7WXYZ01" val="2846"/>
  <p:tag name="DEFAULTDISPLAYSOURCE" val="\documentclass{article}\pagestyle{empty}&#10;\begin{document}&#10;&#10;\end{document}&#10;"/>
  <p:tag name="EMBEDFONTS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&#10;$$&#10;\frac{1}{N+1}&#10;$$&#10;&#10;\end{document}&#10;"/>
  <p:tag name="FILENAME" val="TP_tmp"/>
  <p:tag name="FORMAT" val="bmp256"/>
  <p:tag name="RES" val="1200"/>
  <p:tag name="BLEND" val="0"/>
  <p:tag name="TRANSPARENT" val="1"/>
  <p:tag name="TBUG" val="0"/>
  <p:tag name="ALLOWFS" val="0"/>
  <p:tag name="ORIGWIDTH" val="27"/>
  <p:tag name="PICTUREFILESIZE" val="166962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&#10;$$&#10;O(\log{N})&#10;$$&#10;\end{document}&#10;"/>
  <p:tag name="FILENAME" val="TP_tmp"/>
  <p:tag name="FORMAT" val="bmp256"/>
  <p:tag name="RES" val="600"/>
  <p:tag name="BLEND" val="0"/>
  <p:tag name="TRANSPARENT" val="1"/>
  <p:tag name="TBUG" val="0"/>
  <p:tag name="ALLOWFS" val="0"/>
  <p:tag name="ORIGWIDTH" val="39"/>
  <p:tag name="PICTUREFILESIZE" val="31254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&#10;$$&#10;\frac{1}{N+1}&#10;$$&#10;&#10;\end{document}&#10;"/>
  <p:tag name="FILENAME" val="TP_tmp"/>
  <p:tag name="FORMAT" val="bmp256"/>
  <p:tag name="RES" val="1200"/>
  <p:tag name="BLEND" val="0"/>
  <p:tag name="TRANSPARENT" val="1"/>
  <p:tag name="TBUG" val="0"/>
  <p:tag name="ALLOWFS" val="0"/>
  <p:tag name="ORIGWIDTH" val="27"/>
  <p:tag name="PICTUREFILESIZE" val="166962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$&#10;2 N \ln{N}&#10;$$&#10;\end{document}&#10;"/>
  <p:tag name="FILENAME" val="TP_tmp"/>
  <p:tag name="FORMAT" val="bmp256"/>
  <p:tag name="RES" val="1200"/>
  <p:tag name="BLEND" val="0"/>
  <p:tag name="TRANSPARENT" val="1"/>
  <p:tag name="TBUG" val="0"/>
  <p:tag name="ALLOWFS" val="0"/>
  <p:tag name="ORIGWIDTH" val="35"/>
  <p:tag name="PICTUREFILESIZE" val="78750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$&#10;2 \ln{N}&#10;$$&#10;\end{document}&#10;"/>
  <p:tag name="FILENAME" val="TP_tmp"/>
  <p:tag name="FORMAT" val="bmp256"/>
  <p:tag name="RES" val="1200"/>
  <p:tag name="BLEND" val="0"/>
  <p:tag name="TRANSPARENT" val="1"/>
  <p:tag name="TBUG" val="0"/>
  <p:tag name="ALLOWFS" val="0"/>
  <p:tag name="ORIGWIDTH" val="26"/>
  <p:tag name="PICTUREFILESIZE" val="59066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$&#10;\alpha&#10;$$&#10;\end{document}&#10;"/>
  <p:tag name="FILENAME" val="TP_tmp"/>
  <p:tag name="FORMAT" val="bmp256"/>
  <p:tag name="RES" val="1200"/>
  <p:tag name="BLEND" val="0"/>
  <p:tag name="TRANSPARENT" val="1"/>
  <p:tag name="TBUG" val="0"/>
  <p:tag name="ALLOWFS" val="0"/>
  <p:tag name="ORIGWIDTH" val="7"/>
  <p:tag name="PICTUREFILESIZE" val="11038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$&#10;&lt; e^{-\alpha}&#10;$$&#10;\end{document}&#10;"/>
  <p:tag name="FILENAME" val="TP_tmp"/>
  <p:tag name="FORMAT" val="bmp256"/>
  <p:tag name="RES" val="1200"/>
  <p:tag name="BLEND" val="0"/>
  <p:tag name="TRANSPARENT" val="1"/>
  <p:tag name="TBUG" val="0"/>
  <p:tag name="ALLOWFS" val="0"/>
  <p:tag name="ORIGWIDTH" val="27"/>
  <p:tag name="PICTUREFILESIZE" val="6887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&#10;$$&#10;O(\log{N})&#10;$$&#10;\end{document}&#10;"/>
  <p:tag name="FILENAME" val="TP_tmp"/>
  <p:tag name="FORMAT" val="bmp256"/>
  <p:tag name="RES" val="600"/>
  <p:tag name="BLEND" val="0"/>
  <p:tag name="TRANSPARENT" val="1"/>
  <p:tag name="TBUG" val="0"/>
  <p:tag name="ALLOWFS" val="0"/>
  <p:tag name="ORIGWIDTH" val="39"/>
  <p:tag name="PICTUREFILESIZE" val="3125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heme/theme1.xml><?xml version="1.0" encoding="utf-8"?>
<a:theme xmlns:a="http://schemas.openxmlformats.org/drawingml/2006/main" name="Kant">
  <a:themeElements>
    <a:clrScheme name="Kant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Kant">
      <a:majorFont>
        <a:latin typeface="Garamond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Kant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nt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nt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24790</TotalTime>
  <Words>1485</Words>
  <Application>Microsoft Office PowerPoint</Application>
  <PresentationFormat>Προβολή στην οθόνη (4:3)</PresentationFormat>
  <Paragraphs>609</Paragraphs>
  <Slides>29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11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29</vt:i4>
      </vt:variant>
    </vt:vector>
  </HeadingPairs>
  <TitlesOfParts>
    <vt:vector size="41" baseType="lpstr">
      <vt:lpstr>Arial</vt:lpstr>
      <vt:lpstr>Times New Roman</vt:lpstr>
      <vt:lpstr>cmmi10</vt:lpstr>
      <vt:lpstr>cmr10</vt:lpstr>
      <vt:lpstr>cmsy10orig</vt:lpstr>
      <vt:lpstr>cmmi7</vt:lpstr>
      <vt:lpstr>cmex10</vt:lpstr>
      <vt:lpstr>Lucida Console</vt:lpstr>
      <vt:lpstr>Wingdings</vt:lpstr>
      <vt:lpstr>Courier New</vt:lpstr>
      <vt:lpstr>Garamond</vt:lpstr>
      <vt:lpstr>Kant</vt:lpstr>
      <vt:lpstr>Ισορροπημένα Δένδρα</vt:lpstr>
      <vt:lpstr>Περιστροφές</vt:lpstr>
      <vt:lpstr>Περιστροφές</vt:lpstr>
      <vt:lpstr>Ισορροπημένα Δένδρα</vt:lpstr>
      <vt:lpstr>Εισαγωγή στη ρίζα</vt:lpstr>
      <vt:lpstr>Εισαγωγή στη ρίζα</vt:lpstr>
      <vt:lpstr>Εισαγωγή στη ρίζα</vt:lpstr>
      <vt:lpstr>Εισαγωγή στη ρίζα</vt:lpstr>
      <vt:lpstr>Εισαγωγή στη ρίζα</vt:lpstr>
      <vt:lpstr>Εισαγωγή στη ρίζα</vt:lpstr>
      <vt:lpstr>Εισαγωγή στη ρίζα</vt:lpstr>
      <vt:lpstr>Εισαγωγή στη ρίζα</vt:lpstr>
      <vt:lpstr>Διαμέριση</vt:lpstr>
      <vt:lpstr>Διαμέριση</vt:lpstr>
      <vt:lpstr>Διαμέριση</vt:lpstr>
      <vt:lpstr>Διαμέριση</vt:lpstr>
      <vt:lpstr>Τυχαιοποιημένα δένδρα</vt:lpstr>
      <vt:lpstr>Εισαγωγή στη ρίζα</vt:lpstr>
      <vt:lpstr>Εισαγωγή στη ρίζα</vt:lpstr>
      <vt:lpstr>Εισαγωγή στη ρίζα</vt:lpstr>
      <vt:lpstr>Εισαγωγή στη ρίζα</vt:lpstr>
      <vt:lpstr>Εισαγωγή στη ρίζα</vt:lpstr>
      <vt:lpstr>Εισαγωγή στη ρίζα</vt:lpstr>
      <vt:lpstr>Εισαγωγή στη ρίζα</vt:lpstr>
      <vt:lpstr>Εισαγωγή στη ρίζα</vt:lpstr>
      <vt:lpstr>Εισαγωγή στη ρίζα</vt:lpstr>
      <vt:lpstr>Εισαγωγή στη ρίζα</vt:lpstr>
      <vt:lpstr>Εισαγωγή στη ρίζα</vt:lpstr>
      <vt:lpstr>Τυχαιοποιημένα δένδρα</vt:lpstr>
    </vt:vector>
  </TitlesOfParts>
  <Company>Princeton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user</cp:lastModifiedBy>
  <cp:revision>883</cp:revision>
  <dcterms:created xsi:type="dcterms:W3CDTF">2005-02-17T20:55:19Z</dcterms:created>
  <dcterms:modified xsi:type="dcterms:W3CDTF">2013-11-18T17:22:19Z</dcterms:modified>
</cp:coreProperties>
</file>