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71"/>
  </p:handoutMasterIdLst>
  <p:sldIdLst>
    <p:sldId id="420" r:id="rId2"/>
    <p:sldId id="509" r:id="rId3"/>
    <p:sldId id="557" r:id="rId4"/>
    <p:sldId id="510" r:id="rId5"/>
    <p:sldId id="511" r:id="rId6"/>
    <p:sldId id="512" r:id="rId7"/>
    <p:sldId id="513" r:id="rId8"/>
    <p:sldId id="533" r:id="rId9"/>
    <p:sldId id="507" r:id="rId10"/>
    <p:sldId id="422" r:id="rId11"/>
    <p:sldId id="516" r:id="rId12"/>
    <p:sldId id="547" r:id="rId13"/>
    <p:sldId id="558" r:id="rId14"/>
    <p:sldId id="514" r:id="rId15"/>
    <p:sldId id="524" r:id="rId16"/>
    <p:sldId id="515" r:id="rId17"/>
    <p:sldId id="517" r:id="rId18"/>
    <p:sldId id="518" r:id="rId19"/>
    <p:sldId id="434" r:id="rId20"/>
    <p:sldId id="545" r:id="rId21"/>
    <p:sldId id="527" r:id="rId22"/>
    <p:sldId id="528" r:id="rId23"/>
    <p:sldId id="560" r:id="rId24"/>
    <p:sldId id="561" r:id="rId25"/>
    <p:sldId id="529" r:id="rId26"/>
    <p:sldId id="531" r:id="rId27"/>
    <p:sldId id="530" r:id="rId28"/>
    <p:sldId id="525" r:id="rId29"/>
    <p:sldId id="427" r:id="rId30"/>
    <p:sldId id="519" r:id="rId31"/>
    <p:sldId id="520" r:id="rId32"/>
    <p:sldId id="521" r:id="rId33"/>
    <p:sldId id="522" r:id="rId34"/>
    <p:sldId id="523" r:id="rId35"/>
    <p:sldId id="548" r:id="rId36"/>
    <p:sldId id="559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5" r:id="rId47"/>
    <p:sldId id="444" r:id="rId48"/>
    <p:sldId id="446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38" r:id="rId58"/>
    <p:sldId id="539" r:id="rId59"/>
    <p:sldId id="541" r:id="rId60"/>
    <p:sldId id="542" r:id="rId61"/>
    <p:sldId id="543" r:id="rId62"/>
    <p:sldId id="544" r:id="rId63"/>
    <p:sldId id="447" r:id="rId64"/>
    <p:sldId id="532" r:id="rId65"/>
    <p:sldId id="421" r:id="rId66"/>
    <p:sldId id="534" r:id="rId67"/>
    <p:sldId id="536" r:id="rId68"/>
    <p:sldId id="537" r:id="rId69"/>
    <p:sldId id="449" r:id="rId70"/>
  </p:sldIdLst>
  <p:sldSz cx="9144000" cy="6858000" type="screen4x3"/>
  <p:notesSz cx="6858000" cy="9144000"/>
  <p:embeddedFontLst>
    <p:embeddedFont>
      <p:font typeface="cmmi10" pitchFamily="34" charset="0"/>
      <p:regular r:id="rId72"/>
    </p:embeddedFont>
    <p:embeddedFont>
      <p:font typeface="cmr10" pitchFamily="34" charset="0"/>
      <p:regular r:id="rId73"/>
    </p:embeddedFont>
    <p:embeddedFont>
      <p:font typeface="cmsy10orig" pitchFamily="34" charset="0"/>
      <p:regular r:id="rId74"/>
    </p:embeddedFont>
    <p:embeddedFont>
      <p:font typeface="cmmi7" pitchFamily="34" charset="0"/>
      <p:regular r:id="rId75"/>
    </p:embeddedFont>
    <p:embeddedFont>
      <p:font typeface="cmex10" pitchFamily="34" charset="0"/>
      <p:regular r:id="rId76"/>
    </p:embeddedFont>
    <p:embeddedFont>
      <p:font typeface="Lucida Console" pitchFamily="49" charset="0"/>
      <p:regular r:id="rId77"/>
    </p:embeddedFont>
    <p:embeddedFont>
      <p:font typeface="Calibri" pitchFamily="34" charset="0"/>
      <p:regular r:id="rId78"/>
      <p:bold r:id="rId79"/>
      <p:italic r:id="rId80"/>
      <p:boldItalic r:id="rId81"/>
    </p:embeddedFont>
    <p:embeddedFont>
      <p:font typeface="cmr7" pitchFamily="34" charset="0"/>
      <p:regular r:id="rId82"/>
    </p:embeddedFont>
    <p:embeddedFont>
      <p:font typeface="cmsy7" pitchFamily="34" charset="0"/>
      <p:regular r:id="rId83"/>
    </p:embeddedFont>
    <p:embeddedFont>
      <p:font typeface="Garamond" pitchFamily="18" charset="0"/>
      <p:regular r:id="rId84"/>
      <p:bold r:id="rId85"/>
      <p:italic r:id="rId86"/>
    </p:embeddedFont>
  </p:embeddedFontLst>
  <p:custDataLst>
    <p:tags r:id="rId8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FFFF99"/>
    <a:srgbClr val="FF3300"/>
    <a:srgbClr val="FFC979"/>
    <a:srgbClr val="FFB547"/>
    <a:srgbClr val="EAEAEA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8875" autoAdjust="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84" Type="http://schemas.openxmlformats.org/officeDocument/2006/relationships/font" Target="fonts/font13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1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D1EF002-ABF1-4423-A1AE-F3C33496E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74105F-62F4-4013-9A94-118F3237B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A54A-91C5-4281-A024-ADCF053A5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444E-AB51-4F42-863A-075E6A9A5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B6D41-F6BA-4CA2-9FE7-4B426C57B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732F5-1436-41EB-920A-F53B6F9E9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B2B1F-93DC-44BE-ABDA-C0CF8D1D3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1296-D546-4C70-BD9F-585BAEE81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57148-B6D7-4B9D-B3F5-697E8F056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EF80-986A-41A6-BA7A-8EB52D33F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847B0-DD0E-4FF7-8DDA-7DA4B8890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0001-0850-4F03-84FA-A0A51ECC7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F49D0700-E200-4341-A3F3-6E56EC4A8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.png"/><Relationship Id="rId5" Type="http://schemas.openxmlformats.org/officeDocument/2006/relationships/tags" Target="../tags/tag12.xml"/><Relationship Id="rId10" Type="http://schemas.openxmlformats.org/officeDocument/2006/relationships/image" Target="../media/image3.png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20.png"/><Relationship Id="rId5" Type="http://schemas.openxmlformats.org/officeDocument/2006/relationships/tags" Target="../tags/tag124.xml"/><Relationship Id="rId10" Type="http://schemas.openxmlformats.org/officeDocument/2006/relationships/image" Target="../media/image19.png"/><Relationship Id="rId4" Type="http://schemas.openxmlformats.org/officeDocument/2006/relationships/tags" Target="../tags/tag123.xml"/><Relationship Id="rId9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3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3.xml"/><Relationship Id="rId7" Type="http://schemas.openxmlformats.org/officeDocument/2006/relationships/image" Target="../media/image23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9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29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slideLayout" Target="../slideLayouts/slideLayout2.xml"/><Relationship Id="rId47" Type="http://schemas.openxmlformats.org/officeDocument/2006/relationships/image" Target="../media/image11.png"/><Relationship Id="rId50" Type="http://schemas.openxmlformats.org/officeDocument/2006/relationships/image" Target="../media/image14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image" Target="../media/image10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41" Type="http://schemas.openxmlformats.org/officeDocument/2006/relationships/tags" Target="../tags/tag63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image" Target="../media/image9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image" Target="../media/image13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image" Target="../media/image8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image" Target="../media/image7.png"/><Relationship Id="rId48" Type="http://schemas.openxmlformats.org/officeDocument/2006/relationships/image" Target="../media/image12.png"/><Relationship Id="rId8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33400" y="1219200"/>
            <a:ext cx="78486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Χειριζόμαστε ένα σύνολο στοιχείων       όπου το κάθε στοιχείο έχει ένα κλειδί από ολικά διατεταγμένο σύνολο</a:t>
            </a:r>
            <a:endParaRPr lang="el-GR" dirty="0"/>
          </a:p>
        </p:txBody>
      </p:sp>
      <p:pic>
        <p:nvPicPr>
          <p:cNvPr id="11" name="1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493" y="1321309"/>
            <a:ext cx="178307" cy="202691"/>
          </a:xfrm>
          <a:prstGeom prst="rect">
            <a:avLst/>
          </a:prstGeom>
          <a:noFill/>
        </p:spPr>
      </p:pic>
      <p:pic>
        <p:nvPicPr>
          <p:cNvPr id="13" name="1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1349" y="1702309"/>
            <a:ext cx="229251" cy="203269"/>
          </a:xfrm>
          <a:prstGeom prst="rect">
            <a:avLst/>
          </a:prstGeom>
          <a:noFill/>
          <a:ln/>
          <a:effectLst/>
        </p:spPr>
      </p:pic>
      <p:sp>
        <p:nvSpPr>
          <p:cNvPr id="20" name="Rectangle 42"/>
          <p:cNvSpPr txBox="1">
            <a:spLocks noChangeArrowheads="1"/>
          </p:cNvSpPr>
          <p:nvPr/>
        </p:nvSpPr>
        <p:spPr bwMode="auto">
          <a:xfrm>
            <a:off x="533400" y="2209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Θέλουμε να υποστηρίξουμε δύο βασικές λειτουργίες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1225550" y="2734270"/>
            <a:ext cx="536550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Εισαγωγή ενός </a:t>
            </a:r>
            <a:r>
              <a:rPr lang="el-GR" dirty="0" smtClean="0"/>
              <a:t>νέου στοιχείου</a:t>
            </a:r>
            <a:r>
              <a:rPr lang="en-US" dirty="0" smtClean="0"/>
              <a:t>        </a:t>
            </a:r>
            <a:r>
              <a:rPr lang="el-GR" dirty="0" smtClean="0"/>
              <a:t>        με κλειδί</a:t>
            </a: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r>
              <a:rPr lang="el-GR" dirty="0"/>
              <a:t>  Αναζήτηση στοιχείου με δεδομένο κλειδί</a:t>
            </a:r>
            <a:endParaRPr lang="en-US" dirty="0"/>
          </a:p>
        </p:txBody>
      </p:sp>
      <p:pic>
        <p:nvPicPr>
          <p:cNvPr id="22" name="21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2810470"/>
            <a:ext cx="637322" cy="229252"/>
          </a:xfrm>
          <a:prstGeom prst="rect">
            <a:avLst/>
          </a:prstGeom>
          <a:noFill/>
          <a:ln/>
          <a:effectLst/>
        </p:spPr>
      </p:pic>
      <p:pic>
        <p:nvPicPr>
          <p:cNvPr id="23" name="2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6183" y="2810470"/>
            <a:ext cx="688309" cy="229436"/>
          </a:xfrm>
          <a:prstGeom prst="rect">
            <a:avLst/>
          </a:prstGeom>
          <a:noFill/>
          <a:ln/>
          <a:effectLst/>
        </p:spPr>
      </p:pic>
      <p:pic>
        <p:nvPicPr>
          <p:cNvPr id="24" name="23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2491" y="3343034"/>
            <a:ext cx="688309" cy="2294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3434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6705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5626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8" name="Oval 14"/>
          <p:cNvSpPr>
            <a:spLocks noChangeArrowheads="1"/>
          </p:cNvSpPr>
          <p:nvPr/>
        </p:nvSpPr>
        <p:spPr bwMode="auto">
          <a:xfrm>
            <a:off x="3886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9" name="Oval 15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11" name="AutoShape 17"/>
          <p:cNvCxnSpPr>
            <a:cxnSpLocks noChangeShapeType="1"/>
            <a:stCxn id="4102" idx="5"/>
            <a:endCxn id="4104" idx="1"/>
          </p:cNvCxnSpPr>
          <p:nvPr/>
        </p:nvCxnSpPr>
        <p:spPr bwMode="auto">
          <a:xfrm>
            <a:off x="46686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2" name="AutoShape 18"/>
          <p:cNvCxnSpPr>
            <a:cxnSpLocks noChangeShapeType="1"/>
            <a:stCxn id="4104" idx="5"/>
            <a:endCxn id="4106" idx="1"/>
          </p:cNvCxnSpPr>
          <p:nvPr/>
        </p:nvCxnSpPr>
        <p:spPr bwMode="auto">
          <a:xfrm>
            <a:off x="62688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3" name="AutoShape 19"/>
          <p:cNvCxnSpPr>
            <a:cxnSpLocks noChangeShapeType="1"/>
            <a:stCxn id="4104" idx="3"/>
            <a:endCxn id="4105" idx="7"/>
          </p:cNvCxnSpPr>
          <p:nvPr/>
        </p:nvCxnSpPr>
        <p:spPr bwMode="auto">
          <a:xfrm flipH="1">
            <a:off x="54306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4" name="AutoShape 20"/>
          <p:cNvCxnSpPr>
            <a:cxnSpLocks noChangeShapeType="1"/>
            <a:stCxn id="4105" idx="5"/>
            <a:endCxn id="4107" idx="0"/>
          </p:cNvCxnSpPr>
          <p:nvPr/>
        </p:nvCxnSpPr>
        <p:spPr bwMode="auto">
          <a:xfrm>
            <a:off x="54306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5" name="AutoShape 21"/>
          <p:cNvCxnSpPr>
            <a:cxnSpLocks noChangeShapeType="1"/>
            <a:stCxn id="4102" idx="3"/>
            <a:endCxn id="4103" idx="7"/>
          </p:cNvCxnSpPr>
          <p:nvPr/>
        </p:nvCxnSpPr>
        <p:spPr bwMode="auto">
          <a:xfrm flipH="1">
            <a:off x="31446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6" name="AutoShape 22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31448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7" name="AutoShape 23"/>
          <p:cNvCxnSpPr>
            <a:cxnSpLocks noChangeShapeType="1"/>
            <a:stCxn id="4103" idx="3"/>
            <a:endCxn id="4109" idx="7"/>
          </p:cNvCxnSpPr>
          <p:nvPr/>
        </p:nvCxnSpPr>
        <p:spPr bwMode="auto">
          <a:xfrm flipH="1">
            <a:off x="23064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8" name="AutoShape 24"/>
          <p:cNvCxnSpPr>
            <a:cxnSpLocks noChangeShapeType="1"/>
            <a:stCxn id="4109" idx="3"/>
            <a:endCxn id="4110" idx="0"/>
          </p:cNvCxnSpPr>
          <p:nvPr/>
        </p:nvCxnSpPr>
        <p:spPr bwMode="auto">
          <a:xfrm flipH="1">
            <a:off x="1714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0" name="Oval 26"/>
          <p:cNvSpPr>
            <a:spLocks noChangeArrowheads="1"/>
          </p:cNvSpPr>
          <p:nvPr/>
        </p:nvSpPr>
        <p:spPr bwMode="auto">
          <a:xfrm>
            <a:off x="2438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1" name="Oval 27"/>
          <p:cNvSpPr>
            <a:spLocks noChangeArrowheads="1"/>
          </p:cNvSpPr>
          <p:nvPr/>
        </p:nvSpPr>
        <p:spPr bwMode="auto">
          <a:xfrm>
            <a:off x="1143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22" name="AutoShape 28"/>
          <p:cNvCxnSpPr>
            <a:cxnSpLocks noChangeShapeType="1"/>
            <a:stCxn id="4110" idx="3"/>
            <a:endCxn id="4121" idx="0"/>
          </p:cNvCxnSpPr>
          <p:nvPr/>
        </p:nvCxnSpPr>
        <p:spPr bwMode="auto">
          <a:xfrm flipH="1">
            <a:off x="1333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3" name="AutoShape 29"/>
          <p:cNvCxnSpPr>
            <a:cxnSpLocks noChangeShapeType="1"/>
            <a:stCxn id="4109" idx="5"/>
            <a:endCxn id="4120" idx="0"/>
          </p:cNvCxnSpPr>
          <p:nvPr/>
        </p:nvCxnSpPr>
        <p:spPr bwMode="auto">
          <a:xfrm>
            <a:off x="2306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4" name="AutoShape 30"/>
          <p:cNvCxnSpPr>
            <a:cxnSpLocks noChangeShapeType="1"/>
            <a:stCxn id="4108" idx="3"/>
            <a:endCxn id="4119" idx="0"/>
          </p:cNvCxnSpPr>
          <p:nvPr/>
        </p:nvCxnSpPr>
        <p:spPr bwMode="auto">
          <a:xfrm flipH="1">
            <a:off x="3619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5" name="AutoShape 31"/>
          <p:cNvSpPr>
            <a:spLocks noChangeArrowheads="1"/>
          </p:cNvSpPr>
          <p:nvPr/>
        </p:nvSpPr>
        <p:spPr bwMode="auto">
          <a:xfrm>
            <a:off x="990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6" name="AutoShape 32"/>
          <p:cNvCxnSpPr>
            <a:cxnSpLocks noChangeShapeType="1"/>
            <a:stCxn id="4125" idx="0"/>
            <a:endCxn id="4121" idx="3"/>
          </p:cNvCxnSpPr>
          <p:nvPr/>
        </p:nvCxnSpPr>
        <p:spPr bwMode="auto">
          <a:xfrm flipV="1">
            <a:off x="1143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7" name="AutoShape 33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8" name="AutoShape 34"/>
          <p:cNvCxnSpPr>
            <a:cxnSpLocks noChangeShapeType="1"/>
            <a:stCxn id="4127" idx="0"/>
            <a:endCxn id="4121" idx="5"/>
          </p:cNvCxnSpPr>
          <p:nvPr/>
        </p:nvCxnSpPr>
        <p:spPr bwMode="auto">
          <a:xfrm flipH="1" flipV="1">
            <a:off x="1468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9" name="AutoShape 35"/>
          <p:cNvSpPr>
            <a:spLocks noChangeArrowheads="1"/>
          </p:cNvSpPr>
          <p:nvPr/>
        </p:nvSpPr>
        <p:spPr bwMode="auto">
          <a:xfrm>
            <a:off x="1752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0" name="AutoShape 36"/>
          <p:cNvCxnSpPr>
            <a:cxnSpLocks noChangeShapeType="1"/>
            <a:stCxn id="4129" idx="0"/>
            <a:endCxn id="4110" idx="5"/>
          </p:cNvCxnSpPr>
          <p:nvPr/>
        </p:nvCxnSpPr>
        <p:spPr bwMode="auto">
          <a:xfrm flipH="1" flipV="1">
            <a:off x="1849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1" name="AutoShape 37"/>
          <p:cNvSpPr>
            <a:spLocks noChangeArrowheads="1"/>
          </p:cNvSpPr>
          <p:nvPr/>
        </p:nvSpPr>
        <p:spPr bwMode="auto">
          <a:xfrm>
            <a:off x="2286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2" name="AutoShape 38"/>
          <p:cNvCxnSpPr>
            <a:cxnSpLocks noChangeShapeType="1"/>
            <a:stCxn id="4131" idx="0"/>
            <a:endCxn id="4120" idx="3"/>
          </p:cNvCxnSpPr>
          <p:nvPr/>
        </p:nvCxnSpPr>
        <p:spPr bwMode="auto">
          <a:xfrm flipV="1">
            <a:off x="2438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3" name="AutoShape 39"/>
          <p:cNvSpPr>
            <a:spLocks noChangeArrowheads="1"/>
          </p:cNvSpPr>
          <p:nvPr/>
        </p:nvSpPr>
        <p:spPr bwMode="auto">
          <a:xfrm>
            <a:off x="2667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4" name="AutoShape 40"/>
          <p:cNvCxnSpPr>
            <a:cxnSpLocks noChangeShapeType="1"/>
            <a:stCxn id="4133" idx="0"/>
            <a:endCxn id="4120" idx="5"/>
          </p:cNvCxnSpPr>
          <p:nvPr/>
        </p:nvCxnSpPr>
        <p:spPr bwMode="auto">
          <a:xfrm flipH="1" flipV="1">
            <a:off x="2763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5" name="AutoShape 41"/>
          <p:cNvSpPr>
            <a:spLocks noChangeArrowheads="1"/>
          </p:cNvSpPr>
          <p:nvPr/>
        </p:nvSpPr>
        <p:spPr bwMode="auto">
          <a:xfrm>
            <a:off x="3276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6" name="AutoShape 42"/>
          <p:cNvCxnSpPr>
            <a:cxnSpLocks noChangeShapeType="1"/>
            <a:stCxn id="4135" idx="0"/>
            <a:endCxn id="4119" idx="3"/>
          </p:cNvCxnSpPr>
          <p:nvPr/>
        </p:nvCxnSpPr>
        <p:spPr bwMode="auto">
          <a:xfrm flipV="1">
            <a:off x="3429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7" name="AutoShape 43"/>
          <p:cNvSpPr>
            <a:spLocks noChangeArrowheads="1"/>
          </p:cNvSpPr>
          <p:nvPr/>
        </p:nvSpPr>
        <p:spPr bwMode="auto">
          <a:xfrm>
            <a:off x="3657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8" name="AutoShape 44"/>
          <p:cNvCxnSpPr>
            <a:cxnSpLocks noChangeShapeType="1"/>
            <a:stCxn id="4137" idx="0"/>
            <a:endCxn id="4119" idx="5"/>
          </p:cNvCxnSpPr>
          <p:nvPr/>
        </p:nvCxnSpPr>
        <p:spPr bwMode="auto">
          <a:xfrm flipH="1" flipV="1">
            <a:off x="3754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9" name="AutoShape 45"/>
          <p:cNvSpPr>
            <a:spLocks noChangeArrowheads="1"/>
          </p:cNvSpPr>
          <p:nvPr/>
        </p:nvSpPr>
        <p:spPr bwMode="auto">
          <a:xfrm>
            <a:off x="41148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0" name="AutoShape 46"/>
          <p:cNvCxnSpPr>
            <a:cxnSpLocks noChangeShapeType="1"/>
            <a:stCxn id="4139" idx="0"/>
            <a:endCxn id="4108" idx="5"/>
          </p:cNvCxnSpPr>
          <p:nvPr/>
        </p:nvCxnSpPr>
        <p:spPr bwMode="auto">
          <a:xfrm flipH="1" flipV="1">
            <a:off x="42116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1" name="AutoShape 47"/>
          <p:cNvSpPr>
            <a:spLocks noChangeArrowheads="1"/>
          </p:cNvSpPr>
          <p:nvPr/>
        </p:nvSpPr>
        <p:spPr bwMode="auto">
          <a:xfrm>
            <a:off x="49530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2" name="AutoShape 48"/>
          <p:cNvCxnSpPr>
            <a:cxnSpLocks noChangeShapeType="1"/>
            <a:stCxn id="4141" idx="0"/>
            <a:endCxn id="4105" idx="3"/>
          </p:cNvCxnSpPr>
          <p:nvPr/>
        </p:nvCxnSpPr>
        <p:spPr bwMode="auto">
          <a:xfrm flipV="1">
            <a:off x="51054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3" name="AutoShape 49"/>
          <p:cNvSpPr>
            <a:spLocks noChangeArrowheads="1"/>
          </p:cNvSpPr>
          <p:nvPr/>
        </p:nvSpPr>
        <p:spPr bwMode="auto">
          <a:xfrm>
            <a:off x="5410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4" name="AutoShape 50"/>
          <p:cNvCxnSpPr>
            <a:cxnSpLocks noChangeShapeType="1"/>
            <a:stCxn id="4143" idx="0"/>
            <a:endCxn id="4107" idx="3"/>
          </p:cNvCxnSpPr>
          <p:nvPr/>
        </p:nvCxnSpPr>
        <p:spPr bwMode="auto">
          <a:xfrm flipV="1">
            <a:off x="55626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5" name="AutoShape 51"/>
          <p:cNvSpPr>
            <a:spLocks noChangeArrowheads="1"/>
          </p:cNvSpPr>
          <p:nvPr/>
        </p:nvSpPr>
        <p:spPr bwMode="auto">
          <a:xfrm>
            <a:off x="5791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6" name="AutoShape 52"/>
          <p:cNvCxnSpPr>
            <a:cxnSpLocks noChangeShapeType="1"/>
            <a:stCxn id="4145" idx="0"/>
            <a:endCxn id="4107" idx="5"/>
          </p:cNvCxnSpPr>
          <p:nvPr/>
        </p:nvCxnSpPr>
        <p:spPr bwMode="auto">
          <a:xfrm flipH="1" flipV="1">
            <a:off x="58880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7" name="AutoShape 53"/>
          <p:cNvSpPr>
            <a:spLocks noChangeArrowheads="1"/>
          </p:cNvSpPr>
          <p:nvPr/>
        </p:nvSpPr>
        <p:spPr bwMode="auto">
          <a:xfrm>
            <a:off x="6553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8" name="AutoShape 54"/>
          <p:cNvCxnSpPr>
            <a:cxnSpLocks noChangeShapeType="1"/>
            <a:stCxn id="4147" idx="0"/>
            <a:endCxn id="4106" idx="3"/>
          </p:cNvCxnSpPr>
          <p:nvPr/>
        </p:nvCxnSpPr>
        <p:spPr bwMode="auto">
          <a:xfrm flipV="1">
            <a:off x="67056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9" name="AutoShape 55"/>
          <p:cNvSpPr>
            <a:spLocks noChangeArrowheads="1"/>
          </p:cNvSpPr>
          <p:nvPr/>
        </p:nvSpPr>
        <p:spPr bwMode="auto">
          <a:xfrm>
            <a:off x="6934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50" name="AutoShape 56"/>
          <p:cNvCxnSpPr>
            <a:cxnSpLocks noChangeShapeType="1"/>
            <a:stCxn id="4149" idx="0"/>
            <a:endCxn id="4106" idx="5"/>
          </p:cNvCxnSpPr>
          <p:nvPr/>
        </p:nvCxnSpPr>
        <p:spPr bwMode="auto">
          <a:xfrm flipH="1" flipV="1">
            <a:off x="70310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60" name="5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9492" y="3200400"/>
            <a:ext cx="534922" cy="229251"/>
          </a:xfrm>
          <a:prstGeom prst="rect">
            <a:avLst/>
          </a:prstGeom>
          <a:noFill/>
          <a:ln/>
          <a:effectLst/>
        </p:spPr>
      </p:pic>
      <p:pic>
        <p:nvPicPr>
          <p:cNvPr id="58" name="5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4983" y="3200400"/>
            <a:ext cx="536450" cy="22990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5029200" y="32004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5715000" y="32004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Oval 45"/>
          <p:cNvSpPr>
            <a:spLocks noChangeArrowheads="1"/>
          </p:cNvSpPr>
          <p:nvPr/>
        </p:nvSpPr>
        <p:spPr bwMode="auto">
          <a:xfrm>
            <a:off x="5166360" y="33375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5852160" y="33375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5372100" y="32004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17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288798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357378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Oval 45"/>
          <p:cNvSpPr>
            <a:spLocks noChangeArrowheads="1"/>
          </p:cNvSpPr>
          <p:nvPr/>
        </p:nvSpPr>
        <p:spPr bwMode="auto">
          <a:xfrm>
            <a:off x="302514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46"/>
          <p:cNvSpPr>
            <a:spLocks noChangeArrowheads="1"/>
          </p:cNvSpPr>
          <p:nvPr/>
        </p:nvSpPr>
        <p:spPr bwMode="auto">
          <a:xfrm>
            <a:off x="371094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71 - Ορθογώνιο"/>
          <p:cNvSpPr/>
          <p:nvPr/>
        </p:nvSpPr>
        <p:spPr bwMode="auto">
          <a:xfrm>
            <a:off x="323088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14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7620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14478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Oval 45"/>
          <p:cNvSpPr>
            <a:spLocks noChangeArrowheads="1"/>
          </p:cNvSpPr>
          <p:nvPr/>
        </p:nvSpPr>
        <p:spPr bwMode="auto">
          <a:xfrm>
            <a:off x="899160" y="57378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" name="Oval 46"/>
          <p:cNvSpPr>
            <a:spLocks noChangeArrowheads="1"/>
          </p:cNvSpPr>
          <p:nvPr/>
        </p:nvSpPr>
        <p:spPr bwMode="auto">
          <a:xfrm>
            <a:off x="158496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11049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8" name="77 - Ορθογώνιο"/>
          <p:cNvSpPr/>
          <p:nvPr/>
        </p:nvSpPr>
        <p:spPr bwMode="auto">
          <a:xfrm>
            <a:off x="76200" y="64389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762000" y="64389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Oval 45"/>
          <p:cNvSpPr>
            <a:spLocks noChangeArrowheads="1"/>
          </p:cNvSpPr>
          <p:nvPr/>
        </p:nvSpPr>
        <p:spPr bwMode="auto">
          <a:xfrm>
            <a:off x="213360" y="65760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" name="Oval 46"/>
          <p:cNvSpPr>
            <a:spLocks noChangeArrowheads="1"/>
          </p:cNvSpPr>
          <p:nvPr/>
        </p:nvSpPr>
        <p:spPr bwMode="auto">
          <a:xfrm>
            <a:off x="899160" y="65760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" name="81 - Ορθογώνιο"/>
          <p:cNvSpPr/>
          <p:nvPr/>
        </p:nvSpPr>
        <p:spPr bwMode="auto">
          <a:xfrm>
            <a:off x="419100" y="64389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14478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83 - Ορθογώνιο"/>
          <p:cNvSpPr/>
          <p:nvPr/>
        </p:nvSpPr>
        <p:spPr bwMode="auto">
          <a:xfrm>
            <a:off x="21336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Oval 45"/>
          <p:cNvSpPr>
            <a:spLocks noChangeArrowheads="1"/>
          </p:cNvSpPr>
          <p:nvPr/>
        </p:nvSpPr>
        <p:spPr bwMode="auto">
          <a:xfrm>
            <a:off x="158496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" name="Oval 46"/>
          <p:cNvSpPr>
            <a:spLocks noChangeArrowheads="1"/>
          </p:cNvSpPr>
          <p:nvPr/>
        </p:nvSpPr>
        <p:spPr bwMode="auto">
          <a:xfrm>
            <a:off x="227076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17907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Ορθογώνιο"/>
          <p:cNvSpPr/>
          <p:nvPr/>
        </p:nvSpPr>
        <p:spPr bwMode="auto">
          <a:xfrm>
            <a:off x="21336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28194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Oval 45"/>
          <p:cNvSpPr>
            <a:spLocks noChangeArrowheads="1"/>
          </p:cNvSpPr>
          <p:nvPr/>
        </p:nvSpPr>
        <p:spPr bwMode="auto">
          <a:xfrm>
            <a:off x="227076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1" name="Oval 46"/>
          <p:cNvSpPr>
            <a:spLocks noChangeArrowheads="1"/>
          </p:cNvSpPr>
          <p:nvPr/>
        </p:nvSpPr>
        <p:spPr bwMode="auto">
          <a:xfrm>
            <a:off x="295656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" name="91 - Ορθογώνιο"/>
          <p:cNvSpPr/>
          <p:nvPr/>
        </p:nvSpPr>
        <p:spPr bwMode="auto">
          <a:xfrm>
            <a:off x="24765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92 - Ορθογώνιο"/>
          <p:cNvSpPr/>
          <p:nvPr/>
        </p:nvSpPr>
        <p:spPr bwMode="auto">
          <a:xfrm>
            <a:off x="364236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93 - Ορθογώνιο"/>
          <p:cNvSpPr/>
          <p:nvPr/>
        </p:nvSpPr>
        <p:spPr bwMode="auto">
          <a:xfrm>
            <a:off x="432816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Oval 45"/>
          <p:cNvSpPr>
            <a:spLocks noChangeArrowheads="1"/>
          </p:cNvSpPr>
          <p:nvPr/>
        </p:nvSpPr>
        <p:spPr bwMode="auto">
          <a:xfrm>
            <a:off x="377952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auto">
          <a:xfrm>
            <a:off x="446532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7" name="96 - Ορθογώνιο"/>
          <p:cNvSpPr/>
          <p:nvPr/>
        </p:nvSpPr>
        <p:spPr bwMode="auto">
          <a:xfrm>
            <a:off x="398526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15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97 - Ορθογώνιο"/>
          <p:cNvSpPr/>
          <p:nvPr/>
        </p:nvSpPr>
        <p:spPr bwMode="auto">
          <a:xfrm>
            <a:off x="432816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98 - Ορθογώνιο"/>
          <p:cNvSpPr/>
          <p:nvPr/>
        </p:nvSpPr>
        <p:spPr bwMode="auto">
          <a:xfrm>
            <a:off x="501396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Oval 45"/>
          <p:cNvSpPr>
            <a:spLocks noChangeArrowheads="1"/>
          </p:cNvSpPr>
          <p:nvPr/>
        </p:nvSpPr>
        <p:spPr bwMode="auto">
          <a:xfrm>
            <a:off x="446532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46"/>
          <p:cNvSpPr>
            <a:spLocks noChangeArrowheads="1"/>
          </p:cNvSpPr>
          <p:nvPr/>
        </p:nvSpPr>
        <p:spPr bwMode="auto">
          <a:xfrm>
            <a:off x="515112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101 - Ορθογώνιο"/>
          <p:cNvSpPr/>
          <p:nvPr/>
        </p:nvSpPr>
        <p:spPr bwMode="auto">
          <a:xfrm>
            <a:off x="467106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16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3" name="102 - Ορθογώνιο"/>
          <p:cNvSpPr/>
          <p:nvPr/>
        </p:nvSpPr>
        <p:spPr bwMode="auto">
          <a:xfrm>
            <a:off x="727710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103 - Ορθογώνιο"/>
          <p:cNvSpPr/>
          <p:nvPr/>
        </p:nvSpPr>
        <p:spPr bwMode="auto">
          <a:xfrm>
            <a:off x="796290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Oval 45"/>
          <p:cNvSpPr>
            <a:spLocks noChangeArrowheads="1"/>
          </p:cNvSpPr>
          <p:nvPr/>
        </p:nvSpPr>
        <p:spPr bwMode="auto">
          <a:xfrm>
            <a:off x="741426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" name="Oval 46"/>
          <p:cNvSpPr>
            <a:spLocks noChangeArrowheads="1"/>
          </p:cNvSpPr>
          <p:nvPr/>
        </p:nvSpPr>
        <p:spPr bwMode="auto">
          <a:xfrm>
            <a:off x="810006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" name="106 - Ορθογώνιο"/>
          <p:cNvSpPr/>
          <p:nvPr/>
        </p:nvSpPr>
        <p:spPr bwMode="auto">
          <a:xfrm>
            <a:off x="762000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21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107 - Ορθογώνιο"/>
          <p:cNvSpPr/>
          <p:nvPr/>
        </p:nvSpPr>
        <p:spPr bwMode="auto">
          <a:xfrm>
            <a:off x="803148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108 - Ορθογώνιο"/>
          <p:cNvSpPr/>
          <p:nvPr/>
        </p:nvSpPr>
        <p:spPr bwMode="auto">
          <a:xfrm>
            <a:off x="871728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Oval 45"/>
          <p:cNvSpPr>
            <a:spLocks noChangeArrowheads="1"/>
          </p:cNvSpPr>
          <p:nvPr/>
        </p:nvSpPr>
        <p:spPr bwMode="auto">
          <a:xfrm>
            <a:off x="816864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" name="Oval 46"/>
          <p:cNvSpPr>
            <a:spLocks noChangeArrowheads="1"/>
          </p:cNvSpPr>
          <p:nvPr/>
        </p:nvSpPr>
        <p:spPr bwMode="auto">
          <a:xfrm>
            <a:off x="885444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" name="111 - Ορθογώνιο"/>
          <p:cNvSpPr/>
          <p:nvPr/>
        </p:nvSpPr>
        <p:spPr bwMode="auto">
          <a:xfrm>
            <a:off x="837438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23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3" name="112 - Ορθογώνιο"/>
          <p:cNvSpPr/>
          <p:nvPr/>
        </p:nvSpPr>
        <p:spPr bwMode="auto">
          <a:xfrm>
            <a:off x="576834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Ορθογώνιο"/>
          <p:cNvSpPr/>
          <p:nvPr/>
        </p:nvSpPr>
        <p:spPr bwMode="auto">
          <a:xfrm>
            <a:off x="645414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Oval 45"/>
          <p:cNvSpPr>
            <a:spLocks noChangeArrowheads="1"/>
          </p:cNvSpPr>
          <p:nvPr/>
        </p:nvSpPr>
        <p:spPr bwMode="auto">
          <a:xfrm>
            <a:off x="590550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Oval 46"/>
          <p:cNvSpPr>
            <a:spLocks noChangeArrowheads="1"/>
          </p:cNvSpPr>
          <p:nvPr/>
        </p:nvSpPr>
        <p:spPr bwMode="auto">
          <a:xfrm>
            <a:off x="659130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" name="116 - Ορθογώνιο"/>
          <p:cNvSpPr/>
          <p:nvPr/>
        </p:nvSpPr>
        <p:spPr bwMode="auto">
          <a:xfrm>
            <a:off x="611124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19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8" name="117 - Ορθογώνιο"/>
          <p:cNvSpPr/>
          <p:nvPr/>
        </p:nvSpPr>
        <p:spPr bwMode="auto">
          <a:xfrm>
            <a:off x="652272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118 - Ορθογώνιο"/>
          <p:cNvSpPr/>
          <p:nvPr/>
        </p:nvSpPr>
        <p:spPr bwMode="auto">
          <a:xfrm>
            <a:off x="720852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" name="Oval 45"/>
          <p:cNvSpPr>
            <a:spLocks noChangeArrowheads="1"/>
          </p:cNvSpPr>
          <p:nvPr/>
        </p:nvSpPr>
        <p:spPr bwMode="auto">
          <a:xfrm>
            <a:off x="665988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1" name="Oval 46"/>
          <p:cNvSpPr>
            <a:spLocks noChangeArrowheads="1"/>
          </p:cNvSpPr>
          <p:nvPr/>
        </p:nvSpPr>
        <p:spPr bwMode="auto">
          <a:xfrm>
            <a:off x="734568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" name="121 - Ορθογώνιο"/>
          <p:cNvSpPr/>
          <p:nvPr/>
        </p:nvSpPr>
        <p:spPr bwMode="auto">
          <a:xfrm>
            <a:off x="686562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3" name="AutoShape 119"/>
          <p:cNvCxnSpPr>
            <a:cxnSpLocks noChangeShapeType="1"/>
            <a:stCxn id="63" idx="2"/>
            <a:endCxn id="72" idx="0"/>
          </p:cNvCxnSpPr>
          <p:nvPr/>
        </p:nvCxnSpPr>
        <p:spPr bwMode="auto">
          <a:xfrm rot="10800000" flipV="1">
            <a:off x="3402330" y="3371850"/>
            <a:ext cx="176403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6" name="AutoShape 119"/>
          <p:cNvCxnSpPr>
            <a:cxnSpLocks noChangeShapeType="1"/>
            <a:stCxn id="70" idx="2"/>
            <a:endCxn id="87" idx="0"/>
          </p:cNvCxnSpPr>
          <p:nvPr/>
        </p:nvCxnSpPr>
        <p:spPr bwMode="auto">
          <a:xfrm rot="10800000" flipV="1">
            <a:off x="1962150" y="4210050"/>
            <a:ext cx="1062990" cy="5524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0" name="AutoShape 119"/>
          <p:cNvCxnSpPr>
            <a:cxnSpLocks noChangeShapeType="1"/>
            <a:stCxn id="75" idx="2"/>
            <a:endCxn id="82" idx="0"/>
          </p:cNvCxnSpPr>
          <p:nvPr/>
        </p:nvCxnSpPr>
        <p:spPr bwMode="auto">
          <a:xfrm rot="10800000" flipV="1">
            <a:off x="590550" y="5772150"/>
            <a:ext cx="30861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3" name="AutoShape 119"/>
          <p:cNvCxnSpPr>
            <a:cxnSpLocks noChangeShapeType="1"/>
            <a:stCxn id="85" idx="2"/>
            <a:endCxn id="77" idx="0"/>
          </p:cNvCxnSpPr>
          <p:nvPr/>
        </p:nvCxnSpPr>
        <p:spPr bwMode="auto">
          <a:xfrm rot="10800000" flipV="1">
            <a:off x="1276350" y="4933950"/>
            <a:ext cx="30861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7" name="AutoShape 119"/>
          <p:cNvCxnSpPr>
            <a:cxnSpLocks noChangeShapeType="1"/>
            <a:stCxn id="64" idx="6"/>
            <a:endCxn id="107" idx="0"/>
          </p:cNvCxnSpPr>
          <p:nvPr/>
        </p:nvCxnSpPr>
        <p:spPr bwMode="auto">
          <a:xfrm>
            <a:off x="5920740" y="3371850"/>
            <a:ext cx="187071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0" name="AutoShape 119"/>
          <p:cNvCxnSpPr>
            <a:cxnSpLocks noChangeShapeType="1"/>
            <a:stCxn id="86" idx="6"/>
            <a:endCxn id="92" idx="0"/>
          </p:cNvCxnSpPr>
          <p:nvPr/>
        </p:nvCxnSpPr>
        <p:spPr bwMode="auto">
          <a:xfrm>
            <a:off x="2339340" y="4933950"/>
            <a:ext cx="30861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" name="AutoShape 119"/>
          <p:cNvCxnSpPr>
            <a:cxnSpLocks noChangeShapeType="1"/>
            <a:stCxn id="71" idx="6"/>
            <a:endCxn id="102" idx="0"/>
          </p:cNvCxnSpPr>
          <p:nvPr/>
        </p:nvCxnSpPr>
        <p:spPr bwMode="auto">
          <a:xfrm>
            <a:off x="3779520" y="4210050"/>
            <a:ext cx="1062990" cy="5524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7" name="AutoShape 119"/>
          <p:cNvCxnSpPr>
            <a:cxnSpLocks noChangeShapeType="1"/>
            <a:stCxn id="105" idx="2"/>
            <a:endCxn id="117" idx="0"/>
          </p:cNvCxnSpPr>
          <p:nvPr/>
        </p:nvCxnSpPr>
        <p:spPr bwMode="auto">
          <a:xfrm rot="10800000" flipV="1">
            <a:off x="6282690" y="4210050"/>
            <a:ext cx="1131570" cy="5524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3" name="AutoShape 119"/>
          <p:cNvCxnSpPr>
            <a:cxnSpLocks noChangeShapeType="1"/>
            <a:stCxn id="116" idx="6"/>
            <a:endCxn id="122" idx="0"/>
          </p:cNvCxnSpPr>
          <p:nvPr/>
        </p:nvCxnSpPr>
        <p:spPr bwMode="auto">
          <a:xfrm>
            <a:off x="6659880" y="4933950"/>
            <a:ext cx="37719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6" name="AutoShape 119"/>
          <p:cNvCxnSpPr>
            <a:cxnSpLocks noChangeShapeType="1"/>
            <a:stCxn id="106" idx="6"/>
            <a:endCxn id="112" idx="0"/>
          </p:cNvCxnSpPr>
          <p:nvPr/>
        </p:nvCxnSpPr>
        <p:spPr bwMode="auto">
          <a:xfrm>
            <a:off x="8168640" y="4210050"/>
            <a:ext cx="377190" cy="5524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0" name="AutoShape 119"/>
          <p:cNvCxnSpPr>
            <a:cxnSpLocks noChangeShapeType="1"/>
            <a:stCxn id="100" idx="2"/>
            <a:endCxn id="97" idx="0"/>
          </p:cNvCxnSpPr>
          <p:nvPr/>
        </p:nvCxnSpPr>
        <p:spPr bwMode="auto">
          <a:xfrm rot="10800000" flipV="1">
            <a:off x="4156710" y="4933950"/>
            <a:ext cx="308610" cy="666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7" name="166 - Ευθύγραμμο βέλος σύνδεσης"/>
          <p:cNvCxnSpPr>
            <a:stCxn id="66" idx="0"/>
            <a:endCxn id="169" idx="2"/>
          </p:cNvCxnSpPr>
          <p:nvPr/>
        </p:nvCxnSpPr>
        <p:spPr bwMode="auto">
          <a:xfrm flipH="1" flipV="1">
            <a:off x="5524500" y="2883932"/>
            <a:ext cx="19050" cy="3164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9" name="168 - TextBox"/>
          <p:cNvSpPr txBox="1"/>
          <p:nvPr/>
        </p:nvSpPr>
        <p:spPr>
          <a:xfrm>
            <a:off x="51054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root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127 - Ορθογώνιο"/>
          <p:cNvSpPr/>
          <p:nvPr/>
        </p:nvSpPr>
        <p:spPr bwMode="auto">
          <a:xfrm>
            <a:off x="2895600" y="3695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 useBgFill="1">
        <p:nvSpPr>
          <p:cNvPr id="55" name="54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5" name="64 - Ορθογώνιο"/>
          <p:cNvSpPr/>
          <p:nvPr/>
        </p:nvSpPr>
        <p:spPr bwMode="auto">
          <a:xfrm>
            <a:off x="5029200" y="32004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5372100" y="32004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3" name="Oval 45"/>
          <p:cNvSpPr>
            <a:spLocks noChangeArrowheads="1"/>
          </p:cNvSpPr>
          <p:nvPr/>
        </p:nvSpPr>
        <p:spPr bwMode="auto">
          <a:xfrm>
            <a:off x="5166360" y="33375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5509260" y="33375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5372100" y="2857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17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8" name="67 - Ορθογώνιο"/>
          <p:cNvSpPr/>
          <p:nvPr/>
        </p:nvSpPr>
        <p:spPr bwMode="auto">
          <a:xfrm>
            <a:off x="288798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68 - Ορθογώνιο"/>
          <p:cNvSpPr/>
          <p:nvPr/>
        </p:nvSpPr>
        <p:spPr bwMode="auto">
          <a:xfrm>
            <a:off x="320040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Oval 45"/>
          <p:cNvSpPr>
            <a:spLocks noChangeArrowheads="1"/>
          </p:cNvSpPr>
          <p:nvPr/>
        </p:nvSpPr>
        <p:spPr bwMode="auto">
          <a:xfrm>
            <a:off x="302514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" name="Oval 46"/>
          <p:cNvSpPr>
            <a:spLocks noChangeArrowheads="1"/>
          </p:cNvSpPr>
          <p:nvPr/>
        </p:nvSpPr>
        <p:spPr bwMode="auto">
          <a:xfrm>
            <a:off x="333756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2" name="71 - Ορθογώνιο"/>
          <p:cNvSpPr/>
          <p:nvPr/>
        </p:nvSpPr>
        <p:spPr bwMode="auto">
          <a:xfrm>
            <a:off x="3200400" y="3695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14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9144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4" name="73 - Ορθογώνιο"/>
          <p:cNvSpPr/>
          <p:nvPr/>
        </p:nvSpPr>
        <p:spPr bwMode="auto">
          <a:xfrm>
            <a:off x="12573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5" name="Oval 45"/>
          <p:cNvSpPr>
            <a:spLocks noChangeArrowheads="1"/>
          </p:cNvSpPr>
          <p:nvPr/>
        </p:nvSpPr>
        <p:spPr bwMode="auto">
          <a:xfrm>
            <a:off x="1051560" y="57378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" name="Oval 46"/>
          <p:cNvSpPr>
            <a:spLocks noChangeArrowheads="1"/>
          </p:cNvSpPr>
          <p:nvPr/>
        </p:nvSpPr>
        <p:spPr bwMode="auto">
          <a:xfrm>
            <a:off x="139446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125730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8" name="77 - Ορθογώνιο"/>
          <p:cNvSpPr/>
          <p:nvPr/>
        </p:nvSpPr>
        <p:spPr bwMode="auto">
          <a:xfrm>
            <a:off x="76200" y="64389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419100" y="64389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" name="Oval 45"/>
          <p:cNvSpPr>
            <a:spLocks noChangeArrowheads="1"/>
          </p:cNvSpPr>
          <p:nvPr/>
        </p:nvSpPr>
        <p:spPr bwMode="auto">
          <a:xfrm>
            <a:off x="213360" y="65760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" name="Oval 46"/>
          <p:cNvSpPr>
            <a:spLocks noChangeArrowheads="1"/>
          </p:cNvSpPr>
          <p:nvPr/>
        </p:nvSpPr>
        <p:spPr bwMode="auto">
          <a:xfrm>
            <a:off x="556260" y="65760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2" name="81 - Ορθογώνιο"/>
          <p:cNvSpPr/>
          <p:nvPr/>
        </p:nvSpPr>
        <p:spPr bwMode="auto">
          <a:xfrm>
            <a:off x="419100" y="60960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17526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4" name="83 - Ορθογώνιο"/>
          <p:cNvSpPr/>
          <p:nvPr/>
        </p:nvSpPr>
        <p:spPr bwMode="auto">
          <a:xfrm>
            <a:off x="20955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Oval 45"/>
          <p:cNvSpPr>
            <a:spLocks noChangeArrowheads="1"/>
          </p:cNvSpPr>
          <p:nvPr/>
        </p:nvSpPr>
        <p:spPr bwMode="auto">
          <a:xfrm>
            <a:off x="188976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" name="Oval 46"/>
          <p:cNvSpPr>
            <a:spLocks noChangeArrowheads="1"/>
          </p:cNvSpPr>
          <p:nvPr/>
        </p:nvSpPr>
        <p:spPr bwMode="auto">
          <a:xfrm>
            <a:off x="223266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7" name="86 - Ορθογώνιο"/>
          <p:cNvSpPr/>
          <p:nvPr/>
        </p:nvSpPr>
        <p:spPr bwMode="auto">
          <a:xfrm>
            <a:off x="20955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87 - Ορθογώνιο"/>
          <p:cNvSpPr/>
          <p:nvPr/>
        </p:nvSpPr>
        <p:spPr bwMode="auto">
          <a:xfrm>
            <a:off x="24765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" name="88 - Ορθογώνιο"/>
          <p:cNvSpPr/>
          <p:nvPr/>
        </p:nvSpPr>
        <p:spPr bwMode="auto">
          <a:xfrm>
            <a:off x="28194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" name="Oval 45"/>
          <p:cNvSpPr>
            <a:spLocks noChangeArrowheads="1"/>
          </p:cNvSpPr>
          <p:nvPr/>
        </p:nvSpPr>
        <p:spPr bwMode="auto">
          <a:xfrm>
            <a:off x="259080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1" name="Oval 46"/>
          <p:cNvSpPr>
            <a:spLocks noChangeArrowheads="1"/>
          </p:cNvSpPr>
          <p:nvPr/>
        </p:nvSpPr>
        <p:spPr bwMode="auto">
          <a:xfrm>
            <a:off x="295656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2" name="91 - Ορθογώνιο"/>
          <p:cNvSpPr/>
          <p:nvPr/>
        </p:nvSpPr>
        <p:spPr bwMode="auto">
          <a:xfrm>
            <a:off x="281940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92 - Ορθογώνιο"/>
          <p:cNvSpPr/>
          <p:nvPr/>
        </p:nvSpPr>
        <p:spPr bwMode="auto">
          <a:xfrm>
            <a:off x="36576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" name="93 - Ορθογώνιο"/>
          <p:cNvSpPr/>
          <p:nvPr/>
        </p:nvSpPr>
        <p:spPr bwMode="auto">
          <a:xfrm>
            <a:off x="40005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Oval 45"/>
          <p:cNvSpPr>
            <a:spLocks noChangeArrowheads="1"/>
          </p:cNvSpPr>
          <p:nvPr/>
        </p:nvSpPr>
        <p:spPr bwMode="auto">
          <a:xfrm>
            <a:off x="377952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auto">
          <a:xfrm>
            <a:off x="411480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7" name="96 - Ορθογώνιο"/>
          <p:cNvSpPr/>
          <p:nvPr/>
        </p:nvSpPr>
        <p:spPr bwMode="auto">
          <a:xfrm>
            <a:off x="400050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15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8" name="97 - Ορθογώνιο"/>
          <p:cNvSpPr/>
          <p:nvPr/>
        </p:nvSpPr>
        <p:spPr bwMode="auto">
          <a:xfrm>
            <a:off x="46863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98 - Ορθογώνιο"/>
          <p:cNvSpPr/>
          <p:nvPr/>
        </p:nvSpPr>
        <p:spPr bwMode="auto">
          <a:xfrm>
            <a:off x="50292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" name="Oval 45"/>
          <p:cNvSpPr>
            <a:spLocks noChangeArrowheads="1"/>
          </p:cNvSpPr>
          <p:nvPr/>
        </p:nvSpPr>
        <p:spPr bwMode="auto">
          <a:xfrm>
            <a:off x="480822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1" name="Oval 46"/>
          <p:cNvSpPr>
            <a:spLocks noChangeArrowheads="1"/>
          </p:cNvSpPr>
          <p:nvPr/>
        </p:nvSpPr>
        <p:spPr bwMode="auto">
          <a:xfrm>
            <a:off x="515112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" name="101 - Ορθογώνιο"/>
          <p:cNvSpPr/>
          <p:nvPr/>
        </p:nvSpPr>
        <p:spPr bwMode="auto">
          <a:xfrm>
            <a:off x="50292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16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3" name="102 - Ορθογώνιο"/>
          <p:cNvSpPr/>
          <p:nvPr/>
        </p:nvSpPr>
        <p:spPr bwMode="auto">
          <a:xfrm>
            <a:off x="739140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" name="103 - Ορθογώνιο"/>
          <p:cNvSpPr/>
          <p:nvPr/>
        </p:nvSpPr>
        <p:spPr bwMode="auto">
          <a:xfrm>
            <a:off x="7734300" y="4038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" name="Oval 45"/>
          <p:cNvSpPr>
            <a:spLocks noChangeArrowheads="1"/>
          </p:cNvSpPr>
          <p:nvPr/>
        </p:nvSpPr>
        <p:spPr bwMode="auto">
          <a:xfrm>
            <a:off x="752856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" name="Oval 46"/>
          <p:cNvSpPr>
            <a:spLocks noChangeArrowheads="1"/>
          </p:cNvSpPr>
          <p:nvPr/>
        </p:nvSpPr>
        <p:spPr bwMode="auto">
          <a:xfrm>
            <a:off x="7886700" y="41757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" name="106 - Ορθογώνιο"/>
          <p:cNvSpPr/>
          <p:nvPr/>
        </p:nvSpPr>
        <p:spPr bwMode="auto">
          <a:xfrm>
            <a:off x="7734300" y="3695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21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8" name="107 - Ορθογώνιο"/>
          <p:cNvSpPr/>
          <p:nvPr/>
        </p:nvSpPr>
        <p:spPr bwMode="auto">
          <a:xfrm>
            <a:off x="83439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" name="108 - Ορθογώνιο"/>
          <p:cNvSpPr/>
          <p:nvPr/>
        </p:nvSpPr>
        <p:spPr bwMode="auto">
          <a:xfrm>
            <a:off x="86868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" name="Oval 45"/>
          <p:cNvSpPr>
            <a:spLocks noChangeArrowheads="1"/>
          </p:cNvSpPr>
          <p:nvPr/>
        </p:nvSpPr>
        <p:spPr bwMode="auto">
          <a:xfrm>
            <a:off x="848106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" name="Oval 46"/>
          <p:cNvSpPr>
            <a:spLocks noChangeArrowheads="1"/>
          </p:cNvSpPr>
          <p:nvPr/>
        </p:nvSpPr>
        <p:spPr bwMode="auto">
          <a:xfrm>
            <a:off x="882396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" name="111 - Ορθογώνιο"/>
          <p:cNvSpPr/>
          <p:nvPr/>
        </p:nvSpPr>
        <p:spPr bwMode="auto">
          <a:xfrm>
            <a:off x="86868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23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3" name="112 - Ορθογώνιο"/>
          <p:cNvSpPr/>
          <p:nvPr/>
        </p:nvSpPr>
        <p:spPr bwMode="auto">
          <a:xfrm>
            <a:off x="60960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" name="113 - Ορθογώνιο"/>
          <p:cNvSpPr/>
          <p:nvPr/>
        </p:nvSpPr>
        <p:spPr bwMode="auto">
          <a:xfrm>
            <a:off x="6438900" y="4762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" name="Oval 45"/>
          <p:cNvSpPr>
            <a:spLocks noChangeArrowheads="1"/>
          </p:cNvSpPr>
          <p:nvPr/>
        </p:nvSpPr>
        <p:spPr bwMode="auto">
          <a:xfrm>
            <a:off x="6233160" y="48996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6" name="Oval 46"/>
          <p:cNvSpPr>
            <a:spLocks noChangeArrowheads="1"/>
          </p:cNvSpPr>
          <p:nvPr/>
        </p:nvSpPr>
        <p:spPr bwMode="auto">
          <a:xfrm>
            <a:off x="6576060" y="489966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" name="116 - Ορθογώνιο"/>
          <p:cNvSpPr/>
          <p:nvPr/>
        </p:nvSpPr>
        <p:spPr bwMode="auto">
          <a:xfrm>
            <a:off x="64389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19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8" name="117 - Ορθογώνιο"/>
          <p:cNvSpPr/>
          <p:nvPr/>
        </p:nvSpPr>
        <p:spPr bwMode="auto">
          <a:xfrm>
            <a:off x="692658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" name="118 - Ορθογώνιο"/>
          <p:cNvSpPr/>
          <p:nvPr/>
        </p:nvSpPr>
        <p:spPr bwMode="auto">
          <a:xfrm>
            <a:off x="7277100" y="5600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" name="Oval 45"/>
          <p:cNvSpPr>
            <a:spLocks noChangeArrowheads="1"/>
          </p:cNvSpPr>
          <p:nvPr/>
        </p:nvSpPr>
        <p:spPr bwMode="auto">
          <a:xfrm>
            <a:off x="706374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1" name="Oval 46"/>
          <p:cNvSpPr>
            <a:spLocks noChangeArrowheads="1"/>
          </p:cNvSpPr>
          <p:nvPr/>
        </p:nvSpPr>
        <p:spPr bwMode="auto">
          <a:xfrm>
            <a:off x="7414260" y="573786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" name="121 - Ορθογώνιο"/>
          <p:cNvSpPr/>
          <p:nvPr/>
        </p:nvSpPr>
        <p:spPr bwMode="auto">
          <a:xfrm>
            <a:off x="726948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</a:t>
            </a:r>
            <a:endParaRPr kumimoji="0" 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3" name="AutoShape 119"/>
          <p:cNvCxnSpPr>
            <a:cxnSpLocks noChangeShapeType="1"/>
            <a:stCxn id="63" idx="2"/>
            <a:endCxn id="72" idx="0"/>
          </p:cNvCxnSpPr>
          <p:nvPr/>
        </p:nvCxnSpPr>
        <p:spPr bwMode="auto">
          <a:xfrm rot="10800000" flipV="1">
            <a:off x="3371850" y="3371850"/>
            <a:ext cx="179451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6" name="AutoShape 119"/>
          <p:cNvCxnSpPr>
            <a:cxnSpLocks noChangeShapeType="1"/>
            <a:stCxn id="70" idx="2"/>
            <a:endCxn id="87" idx="0"/>
          </p:cNvCxnSpPr>
          <p:nvPr/>
        </p:nvCxnSpPr>
        <p:spPr bwMode="auto">
          <a:xfrm rot="10800000" flipV="1">
            <a:off x="2266950" y="4210050"/>
            <a:ext cx="758190" cy="2095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0" name="AutoShape 119"/>
          <p:cNvCxnSpPr>
            <a:cxnSpLocks noChangeShapeType="1"/>
            <a:stCxn id="75" idx="2"/>
            <a:endCxn id="82" idx="0"/>
          </p:cNvCxnSpPr>
          <p:nvPr/>
        </p:nvCxnSpPr>
        <p:spPr bwMode="auto">
          <a:xfrm rot="10800000" flipV="1">
            <a:off x="590550" y="5772150"/>
            <a:ext cx="46101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3" name="AutoShape 119"/>
          <p:cNvCxnSpPr>
            <a:cxnSpLocks noChangeShapeType="1"/>
            <a:stCxn id="85" idx="2"/>
            <a:endCxn id="77" idx="0"/>
          </p:cNvCxnSpPr>
          <p:nvPr/>
        </p:nvCxnSpPr>
        <p:spPr bwMode="auto">
          <a:xfrm rot="10800000" flipV="1">
            <a:off x="1428750" y="4933950"/>
            <a:ext cx="46101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7" name="AutoShape 119"/>
          <p:cNvCxnSpPr>
            <a:cxnSpLocks noChangeShapeType="1"/>
            <a:stCxn id="64" idx="6"/>
            <a:endCxn id="107" idx="0"/>
          </p:cNvCxnSpPr>
          <p:nvPr/>
        </p:nvCxnSpPr>
        <p:spPr bwMode="auto">
          <a:xfrm>
            <a:off x="5577840" y="3371850"/>
            <a:ext cx="232791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0" name="AutoShape 119"/>
          <p:cNvCxnSpPr>
            <a:cxnSpLocks noChangeShapeType="1"/>
            <a:stCxn id="86" idx="6"/>
            <a:endCxn id="92" idx="0"/>
          </p:cNvCxnSpPr>
          <p:nvPr/>
        </p:nvCxnSpPr>
        <p:spPr bwMode="auto">
          <a:xfrm>
            <a:off x="2301240" y="4933950"/>
            <a:ext cx="68961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" name="AutoShape 119"/>
          <p:cNvCxnSpPr>
            <a:cxnSpLocks noChangeShapeType="1"/>
            <a:stCxn id="71" idx="6"/>
            <a:endCxn id="102" idx="0"/>
          </p:cNvCxnSpPr>
          <p:nvPr/>
        </p:nvCxnSpPr>
        <p:spPr bwMode="auto">
          <a:xfrm>
            <a:off x="3406140" y="4210050"/>
            <a:ext cx="1794510" cy="2095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7" name="AutoShape 119"/>
          <p:cNvCxnSpPr>
            <a:cxnSpLocks noChangeShapeType="1"/>
            <a:stCxn id="105" idx="2"/>
            <a:endCxn id="117" idx="0"/>
          </p:cNvCxnSpPr>
          <p:nvPr/>
        </p:nvCxnSpPr>
        <p:spPr bwMode="auto">
          <a:xfrm rot="10800000" flipV="1">
            <a:off x="6610350" y="4210050"/>
            <a:ext cx="918210" cy="2095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3" name="AutoShape 119"/>
          <p:cNvCxnSpPr>
            <a:cxnSpLocks noChangeShapeType="1"/>
            <a:stCxn id="116" idx="6"/>
            <a:endCxn id="122" idx="0"/>
          </p:cNvCxnSpPr>
          <p:nvPr/>
        </p:nvCxnSpPr>
        <p:spPr bwMode="auto">
          <a:xfrm>
            <a:off x="6644640" y="4933950"/>
            <a:ext cx="79629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56" name="AutoShape 119"/>
          <p:cNvCxnSpPr>
            <a:cxnSpLocks noChangeShapeType="1"/>
            <a:stCxn id="106" idx="6"/>
            <a:endCxn id="112" idx="0"/>
          </p:cNvCxnSpPr>
          <p:nvPr/>
        </p:nvCxnSpPr>
        <p:spPr bwMode="auto">
          <a:xfrm>
            <a:off x="7955280" y="4210050"/>
            <a:ext cx="902970" cy="2095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0" name="AutoShape 119"/>
          <p:cNvCxnSpPr>
            <a:cxnSpLocks noChangeShapeType="1"/>
            <a:stCxn id="100" idx="2"/>
            <a:endCxn id="97" idx="0"/>
          </p:cNvCxnSpPr>
          <p:nvPr/>
        </p:nvCxnSpPr>
        <p:spPr bwMode="auto">
          <a:xfrm rot="10800000" flipV="1">
            <a:off x="4171950" y="4933950"/>
            <a:ext cx="636270" cy="3238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67" name="166 - Ευθύγραμμο βέλος σύνδεσης"/>
          <p:cNvCxnSpPr/>
          <p:nvPr/>
        </p:nvCxnSpPr>
        <p:spPr bwMode="auto">
          <a:xfrm flipV="1">
            <a:off x="5410200" y="25146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9" name="168 - TextBox"/>
          <p:cNvSpPr txBox="1"/>
          <p:nvPr/>
        </p:nvSpPr>
        <p:spPr>
          <a:xfrm>
            <a:off x="50292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root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3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Αν δεν υπάρχει πρόβλημα αποθηκευτικού χώρου που διατίθεται για το δένδρο τότε μπορούμε να έχουμε σε κάθε κόμβο ένα δείκτη προς το γονέα του. Αυτό απλοποιεί την υλοποίηση ορισμένων λειτουργιών. </a:t>
            </a:r>
            <a:endParaRPr lang="el-GR" dirty="0"/>
          </a:p>
        </p:txBody>
      </p:sp>
      <p:sp>
        <p:nvSpPr>
          <p:cNvPr id="124" name="123 - Ορθογώνιο"/>
          <p:cNvSpPr/>
          <p:nvPr/>
        </p:nvSpPr>
        <p:spPr bwMode="auto">
          <a:xfrm>
            <a:off x="5029200" y="28575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7" name="Oval 46"/>
          <p:cNvSpPr>
            <a:spLocks noChangeArrowheads="1"/>
          </p:cNvSpPr>
          <p:nvPr/>
        </p:nvSpPr>
        <p:spPr bwMode="auto">
          <a:xfrm>
            <a:off x="5105400" y="2971800"/>
            <a:ext cx="68580" cy="685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9" name="Oval 45"/>
          <p:cNvSpPr>
            <a:spLocks noChangeArrowheads="1"/>
          </p:cNvSpPr>
          <p:nvPr/>
        </p:nvSpPr>
        <p:spPr bwMode="auto">
          <a:xfrm>
            <a:off x="3055620" y="38100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32" name="AutoShape 119"/>
          <p:cNvCxnSpPr>
            <a:cxnSpLocks noChangeShapeType="1"/>
            <a:stCxn id="129" idx="0"/>
          </p:cNvCxnSpPr>
          <p:nvPr/>
        </p:nvCxnSpPr>
        <p:spPr bwMode="auto">
          <a:xfrm rot="5400000" flipH="1" flipV="1">
            <a:off x="3716655" y="2497455"/>
            <a:ext cx="685800" cy="19392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8" name="137 - Ορθογώνιο"/>
          <p:cNvSpPr/>
          <p:nvPr/>
        </p:nvSpPr>
        <p:spPr bwMode="auto">
          <a:xfrm>
            <a:off x="17526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" name="138 - Ορθογώνιο"/>
          <p:cNvSpPr/>
          <p:nvPr/>
        </p:nvSpPr>
        <p:spPr bwMode="auto">
          <a:xfrm>
            <a:off x="76200" y="60960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1" name="Oval 45"/>
          <p:cNvSpPr>
            <a:spLocks noChangeArrowheads="1"/>
          </p:cNvSpPr>
          <p:nvPr/>
        </p:nvSpPr>
        <p:spPr bwMode="auto">
          <a:xfrm>
            <a:off x="1874520" y="45720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" name="Oval 45"/>
          <p:cNvSpPr>
            <a:spLocks noChangeArrowheads="1"/>
          </p:cNvSpPr>
          <p:nvPr/>
        </p:nvSpPr>
        <p:spPr bwMode="auto">
          <a:xfrm>
            <a:off x="236220" y="625602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44" name="AutoShape 119"/>
          <p:cNvCxnSpPr>
            <a:cxnSpLocks noChangeShapeType="1"/>
            <a:stCxn id="142" idx="7"/>
            <a:endCxn id="149" idx="1"/>
          </p:cNvCxnSpPr>
          <p:nvPr/>
        </p:nvCxnSpPr>
        <p:spPr bwMode="auto">
          <a:xfrm rot="5400000" flipH="1" flipV="1">
            <a:off x="186172" y="5537836"/>
            <a:ext cx="836813" cy="619643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9" name="148 - Ορθογώνιο"/>
          <p:cNvSpPr/>
          <p:nvPr/>
        </p:nvSpPr>
        <p:spPr bwMode="auto">
          <a:xfrm>
            <a:off x="91440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0" name="Oval 45"/>
          <p:cNvSpPr>
            <a:spLocks noChangeArrowheads="1"/>
          </p:cNvSpPr>
          <p:nvPr/>
        </p:nvSpPr>
        <p:spPr bwMode="auto">
          <a:xfrm>
            <a:off x="1036320" y="54102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1" name="150 - Ορθογώνιο"/>
          <p:cNvSpPr/>
          <p:nvPr/>
        </p:nvSpPr>
        <p:spPr bwMode="auto">
          <a:xfrm>
            <a:off x="247650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2" name="Oval 45"/>
          <p:cNvSpPr>
            <a:spLocks noChangeArrowheads="1"/>
          </p:cNvSpPr>
          <p:nvPr/>
        </p:nvSpPr>
        <p:spPr bwMode="auto">
          <a:xfrm>
            <a:off x="2598420" y="54102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4" name="153 - Ορθογώνιο"/>
          <p:cNvSpPr/>
          <p:nvPr/>
        </p:nvSpPr>
        <p:spPr bwMode="auto">
          <a:xfrm>
            <a:off x="365760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5" name="Oval 45"/>
          <p:cNvSpPr>
            <a:spLocks noChangeArrowheads="1"/>
          </p:cNvSpPr>
          <p:nvPr/>
        </p:nvSpPr>
        <p:spPr bwMode="auto">
          <a:xfrm>
            <a:off x="3779520" y="54102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7" name="156 - Ορθογώνιο"/>
          <p:cNvSpPr/>
          <p:nvPr/>
        </p:nvSpPr>
        <p:spPr bwMode="auto">
          <a:xfrm>
            <a:off x="46863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8" name="Oval 45"/>
          <p:cNvSpPr>
            <a:spLocks noChangeArrowheads="1"/>
          </p:cNvSpPr>
          <p:nvPr/>
        </p:nvSpPr>
        <p:spPr bwMode="auto">
          <a:xfrm>
            <a:off x="4808220" y="45720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" name="158 - Ορθογώνιο"/>
          <p:cNvSpPr/>
          <p:nvPr/>
        </p:nvSpPr>
        <p:spPr bwMode="auto">
          <a:xfrm>
            <a:off x="60960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1" name="Oval 45"/>
          <p:cNvSpPr>
            <a:spLocks noChangeArrowheads="1"/>
          </p:cNvSpPr>
          <p:nvPr/>
        </p:nvSpPr>
        <p:spPr bwMode="auto">
          <a:xfrm>
            <a:off x="6217920" y="45720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2" name="161 - Ορθογώνιο"/>
          <p:cNvSpPr/>
          <p:nvPr/>
        </p:nvSpPr>
        <p:spPr bwMode="auto">
          <a:xfrm>
            <a:off x="7391400" y="36957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3" name="Oval 45"/>
          <p:cNvSpPr>
            <a:spLocks noChangeArrowheads="1"/>
          </p:cNvSpPr>
          <p:nvPr/>
        </p:nvSpPr>
        <p:spPr bwMode="auto">
          <a:xfrm>
            <a:off x="7513320" y="38481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4" name="163 - Ορθογώνιο"/>
          <p:cNvSpPr/>
          <p:nvPr/>
        </p:nvSpPr>
        <p:spPr bwMode="auto">
          <a:xfrm>
            <a:off x="6926580" y="52578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5" name="Oval 45"/>
          <p:cNvSpPr>
            <a:spLocks noChangeArrowheads="1"/>
          </p:cNvSpPr>
          <p:nvPr/>
        </p:nvSpPr>
        <p:spPr bwMode="auto">
          <a:xfrm>
            <a:off x="7010400" y="54102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" name="165 - Ορθογώνιο"/>
          <p:cNvSpPr/>
          <p:nvPr/>
        </p:nvSpPr>
        <p:spPr bwMode="auto">
          <a:xfrm>
            <a:off x="8343900" y="4419600"/>
            <a:ext cx="3429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8" name="Oval 45"/>
          <p:cNvSpPr>
            <a:spLocks noChangeArrowheads="1"/>
          </p:cNvSpPr>
          <p:nvPr/>
        </p:nvSpPr>
        <p:spPr bwMode="auto">
          <a:xfrm>
            <a:off x="8465820" y="4572000"/>
            <a:ext cx="68580" cy="6858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71" name="AutoShape 119"/>
          <p:cNvCxnSpPr>
            <a:cxnSpLocks noChangeShapeType="1"/>
            <a:stCxn id="141" idx="0"/>
            <a:endCxn id="128" idx="1"/>
          </p:cNvCxnSpPr>
          <p:nvPr/>
        </p:nvCxnSpPr>
        <p:spPr bwMode="auto">
          <a:xfrm rot="5400000" flipH="1" flipV="1">
            <a:off x="2049780" y="3726180"/>
            <a:ext cx="704850" cy="9867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" name="AutoShape 119"/>
          <p:cNvCxnSpPr>
            <a:cxnSpLocks noChangeShapeType="1"/>
            <a:stCxn id="152" idx="2"/>
            <a:endCxn id="84" idx="2"/>
          </p:cNvCxnSpPr>
          <p:nvPr/>
        </p:nvCxnSpPr>
        <p:spPr bwMode="auto">
          <a:xfrm rot="10800000">
            <a:off x="2266950" y="5105400"/>
            <a:ext cx="331470" cy="3390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9" name="AutoShape 119"/>
          <p:cNvCxnSpPr>
            <a:cxnSpLocks noChangeShapeType="1"/>
            <a:stCxn id="155" idx="0"/>
          </p:cNvCxnSpPr>
          <p:nvPr/>
        </p:nvCxnSpPr>
        <p:spPr bwMode="auto">
          <a:xfrm rot="5400000" flipH="1" flipV="1">
            <a:off x="3888105" y="4650105"/>
            <a:ext cx="685800" cy="8343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6" name="AutoShape 119"/>
          <p:cNvCxnSpPr>
            <a:cxnSpLocks noChangeShapeType="1"/>
            <a:stCxn id="158" idx="2"/>
            <a:endCxn id="69" idx="2"/>
          </p:cNvCxnSpPr>
          <p:nvPr/>
        </p:nvCxnSpPr>
        <p:spPr bwMode="auto">
          <a:xfrm rot="10800000">
            <a:off x="3371850" y="4381500"/>
            <a:ext cx="1436370" cy="2247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89" name="AutoShape 119"/>
          <p:cNvCxnSpPr>
            <a:cxnSpLocks noChangeShapeType="1"/>
            <a:stCxn id="161" idx="0"/>
          </p:cNvCxnSpPr>
          <p:nvPr/>
        </p:nvCxnSpPr>
        <p:spPr bwMode="auto">
          <a:xfrm rot="5400000" flipH="1" flipV="1">
            <a:off x="6517005" y="3773805"/>
            <a:ext cx="533400" cy="10629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2" name="AutoShape 119"/>
          <p:cNvCxnSpPr>
            <a:cxnSpLocks noChangeShapeType="1"/>
            <a:stCxn id="168" idx="2"/>
            <a:endCxn id="104" idx="2"/>
          </p:cNvCxnSpPr>
          <p:nvPr/>
        </p:nvCxnSpPr>
        <p:spPr bwMode="auto">
          <a:xfrm rot="10800000">
            <a:off x="7905750" y="4381500"/>
            <a:ext cx="560070" cy="2247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96" name="AutoShape 119"/>
          <p:cNvCxnSpPr>
            <a:cxnSpLocks noChangeShapeType="1"/>
            <a:stCxn id="165" idx="2"/>
            <a:endCxn id="114" idx="2"/>
          </p:cNvCxnSpPr>
          <p:nvPr/>
        </p:nvCxnSpPr>
        <p:spPr bwMode="auto">
          <a:xfrm rot="10800000">
            <a:off x="6610350" y="5105400"/>
            <a:ext cx="400050" cy="3390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0" name="AutoShape 119"/>
          <p:cNvCxnSpPr>
            <a:cxnSpLocks noChangeShapeType="1"/>
            <a:endCxn id="138" idx="1"/>
          </p:cNvCxnSpPr>
          <p:nvPr/>
        </p:nvCxnSpPr>
        <p:spPr bwMode="auto">
          <a:xfrm rot="5400000" flipH="1" flipV="1">
            <a:off x="1000125" y="4657725"/>
            <a:ext cx="819150" cy="6858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4" name="AutoShape 119"/>
          <p:cNvCxnSpPr>
            <a:cxnSpLocks noChangeShapeType="1"/>
            <a:stCxn id="163" idx="2"/>
            <a:endCxn id="67" idx="2"/>
          </p:cNvCxnSpPr>
          <p:nvPr/>
        </p:nvCxnSpPr>
        <p:spPr bwMode="auto">
          <a:xfrm rot="10800000">
            <a:off x="5543550" y="3543300"/>
            <a:ext cx="1969770" cy="33909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76200" y="1155442"/>
            <a:ext cx="8991600" cy="550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Lucida Console" pitchFamily="49" charset="0"/>
              </a:rPr>
              <a:t>public class BST&lt;Key extends Comparable&lt;Key&gt;, Item&gt; {</a:t>
            </a:r>
          </a:p>
          <a:p>
            <a:r>
              <a:rPr lang="en-US" sz="1600" dirty="0" smtClean="0">
                <a:latin typeface="Lucida Console" pitchFamily="49" charset="0"/>
              </a:rPr>
              <a:t>   private Node root; </a:t>
            </a:r>
            <a:r>
              <a:rPr lang="el-GR" sz="1600" dirty="0" smtClean="0">
                <a:latin typeface="Lucida Console" pitchFamily="49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ρίζα του δυαδικού δένδρου αναζήτησης</a:t>
            </a:r>
            <a:endParaRPr lang="el-GR" sz="1600" dirty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private class Node {</a:t>
            </a:r>
          </a:p>
          <a:p>
            <a:r>
              <a:rPr lang="en-US" sz="1600" dirty="0" smtClean="0">
                <a:latin typeface="Lucida Console" pitchFamily="49" charset="0"/>
              </a:rPr>
              <a:t>      private Key </a:t>
            </a:r>
            <a:r>
              <a:rPr lang="en-US" sz="1600" dirty="0" err="1" smtClean="0">
                <a:latin typeface="Lucida Console" pitchFamily="49" charset="0"/>
              </a:rPr>
              <a:t>key</a:t>
            </a:r>
            <a:r>
              <a:rPr lang="en-US" sz="1600" dirty="0" smtClean="0">
                <a:latin typeface="Lucida Console" pitchFamily="49" charset="0"/>
              </a:rPr>
              <a:t>;</a:t>
            </a:r>
            <a:r>
              <a:rPr lang="el-GR" sz="1600" dirty="0" smtClean="0">
                <a:latin typeface="Lucida Console" pitchFamily="49" charset="0"/>
              </a:rPr>
              <a:t>           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κλειδί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   private 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;</a:t>
            </a:r>
            <a:r>
              <a:rPr lang="el-GR" sz="1600" dirty="0" smtClean="0">
                <a:latin typeface="Lucida Console" pitchFamily="49" charset="0"/>
              </a:rPr>
              <a:t>         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αντικείμενο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   private Node left, right;</a:t>
            </a:r>
            <a:r>
              <a:rPr lang="el-GR" sz="1600" dirty="0" smtClean="0">
                <a:latin typeface="Lucida Console" pitchFamily="49" charset="0"/>
              </a:rPr>
              <a:t>  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σύνδεσμοι σε αριστερό και δεξί παιδί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  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N;</a:t>
            </a:r>
            <a:r>
              <a:rPr lang="el-GR" sz="1600" dirty="0" smtClean="0">
                <a:latin typeface="Lucida Console" pitchFamily="49" charset="0"/>
              </a:rPr>
              <a:t>             </a:t>
            </a:r>
            <a:r>
              <a:rPr lang="el-G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πλήθος απογόνων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   </a:t>
            </a:r>
          </a:p>
          <a:p>
            <a:r>
              <a:rPr lang="en-US" sz="1600" dirty="0" smtClean="0">
                <a:latin typeface="Lucida Console" pitchFamily="49" charset="0"/>
              </a:rPr>
              <a:t>      public Node(Key </a:t>
            </a:r>
            <a:r>
              <a:rPr lang="en-US" sz="1600" dirty="0" err="1" smtClean="0">
                <a:latin typeface="Lucida Console" pitchFamily="49" charset="0"/>
              </a:rPr>
              <a:t>key</a:t>
            </a:r>
            <a:r>
              <a:rPr lang="en-US" sz="1600" dirty="0" smtClean="0">
                <a:latin typeface="Lucida Console" pitchFamily="49" charset="0"/>
              </a:rPr>
              <a:t>, 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,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N)</a:t>
            </a:r>
          </a:p>
          <a:p>
            <a:r>
              <a:rPr lang="en-US" sz="1600" dirty="0" smtClean="0">
                <a:latin typeface="Lucida Console" pitchFamily="49" charset="0"/>
              </a:rPr>
              <a:t>      { </a:t>
            </a:r>
            <a:r>
              <a:rPr lang="en-US" sz="1600" dirty="0" err="1" smtClean="0">
                <a:latin typeface="Lucida Console" pitchFamily="49" charset="0"/>
              </a:rPr>
              <a:t>this.key</a:t>
            </a:r>
            <a:r>
              <a:rPr lang="en-US" sz="1600" dirty="0" smtClean="0">
                <a:latin typeface="Lucida Console" pitchFamily="49" charset="0"/>
              </a:rPr>
              <a:t> = key; </a:t>
            </a:r>
            <a:r>
              <a:rPr lang="en-US" sz="1600" dirty="0" err="1" smtClean="0">
                <a:latin typeface="Lucida Console" pitchFamily="49" charset="0"/>
              </a:rPr>
              <a:t>this.item</a:t>
            </a:r>
            <a:r>
              <a:rPr lang="en-US" sz="1600" dirty="0" smtClean="0">
                <a:latin typeface="Lucida Console" pitchFamily="49" charset="0"/>
              </a:rPr>
              <a:t> = item; </a:t>
            </a:r>
            <a:r>
              <a:rPr lang="en-US" sz="1600" dirty="0" err="1" smtClean="0">
                <a:latin typeface="Lucida Console" pitchFamily="49" charset="0"/>
              </a:rPr>
              <a:t>this.N</a:t>
            </a:r>
            <a:r>
              <a:rPr lang="en-US" sz="1600" dirty="0" smtClean="0">
                <a:latin typeface="Lucida Console" pitchFamily="49" charset="0"/>
              </a:rPr>
              <a:t> = N; }</a:t>
            </a:r>
          </a:p>
          <a:p>
            <a:r>
              <a:rPr lang="en-US" sz="1600" dirty="0" smtClean="0">
                <a:latin typeface="Lucida Console" pitchFamily="49" charset="0"/>
              </a:rPr>
              <a:t>  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size(Node </a:t>
            </a:r>
            <a:r>
              <a:rPr lang="en-US" sz="1600" dirty="0">
                <a:latin typeface="Lucida Console" pitchFamily="49" charset="0"/>
              </a:rPr>
              <a:t>x</a:t>
            </a:r>
            <a:r>
              <a:rPr lang="en-US" sz="1600" dirty="0" smtClean="0">
                <a:latin typeface="Lucida Console" pitchFamily="49" charset="0"/>
              </a:rPr>
              <a:t>)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smtClean="0">
                <a:latin typeface="Lucida Console" pitchFamily="49" charset="0"/>
              </a:rPr>
              <a:t>{ </a:t>
            </a:r>
          </a:p>
          <a:p>
            <a:r>
              <a:rPr lang="en-US" sz="1600" dirty="0" smtClean="0">
                <a:latin typeface="Lucida Console" pitchFamily="49" charset="0"/>
              </a:rPr>
              <a:t>      if (x == null) return 0;</a:t>
            </a:r>
          </a:p>
          <a:p>
            <a:r>
              <a:rPr lang="en-US" sz="1600" dirty="0" smtClean="0">
                <a:latin typeface="Lucida Console" pitchFamily="49" charset="0"/>
              </a:rPr>
              <a:t>      else return </a:t>
            </a:r>
            <a:r>
              <a:rPr lang="en-US" sz="1600" dirty="0" err="1" smtClean="0">
                <a:latin typeface="Lucida Console" pitchFamily="49" charset="0"/>
              </a:rPr>
              <a:t>x.N</a:t>
            </a:r>
            <a:r>
              <a:rPr lang="en-US" sz="1600" dirty="0" smtClean="0">
                <a:latin typeface="Lucida Console" pitchFamily="49" charset="0"/>
              </a:rPr>
              <a:t>; </a:t>
            </a:r>
          </a:p>
          <a:p>
            <a:r>
              <a:rPr lang="en-US" sz="1600" dirty="0" smtClean="0">
                <a:latin typeface="Lucida Console" pitchFamily="49" charset="0"/>
              </a:rPr>
              <a:t>   }</a:t>
            </a:r>
            <a:endParaRPr lang="en-US" sz="1600" dirty="0">
              <a:latin typeface="Lucida Console" pitchFamily="49" charset="0"/>
            </a:endParaRPr>
          </a:p>
          <a:p>
            <a:endParaRPr lang="en-US" sz="1600" dirty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public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size() { return size(root); }</a:t>
            </a:r>
          </a:p>
          <a:p>
            <a:endParaRPr lang="en-US" sz="1600" dirty="0" smtClean="0">
              <a:latin typeface="Lucida Console" pitchFamily="49" charset="0"/>
            </a:endParaRPr>
          </a:p>
          <a:p>
            <a:r>
              <a:rPr lang="en-US" sz="1600" dirty="0" smtClean="0">
                <a:latin typeface="Lucida Console" pitchFamily="49" charset="0"/>
              </a:rPr>
              <a:t>   ...</a:t>
            </a:r>
          </a:p>
          <a:p>
            <a:r>
              <a:rPr lang="en-US" sz="1600" dirty="0" smtClean="0">
                <a:latin typeface="Lucida Console" pitchFamily="49" charset="0"/>
              </a:rPr>
              <a:t>} 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743200"/>
            <a:ext cx="34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Αναζήτηση στοιχείου με κλειδί</a:t>
            </a:r>
            <a:r>
              <a:rPr lang="en-US" dirty="0" smtClean="0"/>
              <a:t>  </a:t>
            </a:r>
            <a:r>
              <a:rPr lang="en-US" dirty="0" smtClean="0">
                <a:latin typeface="Lucida Console" pitchFamily="49" charset="0"/>
              </a:rPr>
              <a:t>k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685800" y="3352800"/>
            <a:ext cx="518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Ξεκινάμε την αναζήτηση από τον κόμβο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x=root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685800" y="3897868"/>
            <a:ext cx="8077200" cy="78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 το κλειδί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k </a:t>
            </a:r>
            <a:r>
              <a:rPr lang="el-GR" dirty="0" smtClean="0"/>
              <a:t>ή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είναι</a:t>
            </a:r>
            <a:r>
              <a:rPr lang="en-US" dirty="0" smtClean="0"/>
              <a:t> o</a:t>
            </a:r>
            <a:r>
              <a:rPr lang="el-GR" dirty="0" smtClean="0"/>
              <a:t> κενός κόμβος τότε</a:t>
            </a:r>
            <a:r>
              <a:rPr lang="en-US" dirty="0" smtClean="0"/>
              <a:t> </a:t>
            </a:r>
            <a:r>
              <a:rPr lang="el-GR" dirty="0" smtClean="0"/>
              <a:t>επιστρέφουμε το στοιχείο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685800" y="4724400"/>
            <a:ext cx="78486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 το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k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είναι μικρότερο από το κλειδί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τότε θέτουμε</a:t>
            </a:r>
            <a:r>
              <a:rPr lang="en-US" dirty="0" smtClean="0"/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x.left</a:t>
            </a:r>
            <a:r>
              <a:rPr lang="en-US" dirty="0" smtClean="0"/>
              <a:t>  </a:t>
            </a:r>
            <a:r>
              <a:rPr lang="el-GR" dirty="0" smtClean="0"/>
              <a:t>και συνεχίζουμε την αναζήτηση στο </a:t>
            </a:r>
            <a:r>
              <a:rPr lang="el-GR" dirty="0" err="1" smtClean="0"/>
              <a:t>υποδένδρο</a:t>
            </a:r>
            <a:r>
              <a:rPr lang="el-GR" dirty="0" smtClean="0"/>
              <a:t> με ρίζα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685800" y="5525869"/>
            <a:ext cx="7924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 το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k</a:t>
            </a:r>
            <a:r>
              <a:rPr lang="el-GR" dirty="0" smtClean="0"/>
              <a:t>  είναι μεγαλύτερο από το κλειδί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τότε θέτουμε</a:t>
            </a:r>
            <a:r>
              <a:rPr lang="en-US" dirty="0" smtClean="0"/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x.right</a:t>
            </a:r>
            <a:r>
              <a:rPr lang="en-US" dirty="0" smtClean="0"/>
              <a:t>  </a:t>
            </a:r>
            <a:r>
              <a:rPr lang="el-GR" dirty="0" smtClean="0"/>
              <a:t>και συνεχίζουμε την αναζήτηση στο </a:t>
            </a:r>
            <a:r>
              <a:rPr lang="el-GR" dirty="0" err="1" smtClean="0"/>
              <a:t>υποδένδρο</a:t>
            </a:r>
            <a:r>
              <a:rPr lang="el-GR" dirty="0" smtClean="0"/>
              <a:t> με ρίζα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3434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6705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5626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8" name="Oval 14"/>
          <p:cNvSpPr>
            <a:spLocks noChangeArrowheads="1"/>
          </p:cNvSpPr>
          <p:nvPr/>
        </p:nvSpPr>
        <p:spPr bwMode="auto">
          <a:xfrm>
            <a:off x="3886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9" name="Oval 15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11" name="AutoShape 17"/>
          <p:cNvCxnSpPr>
            <a:cxnSpLocks noChangeShapeType="1"/>
            <a:stCxn id="4102" idx="5"/>
            <a:endCxn id="4104" idx="1"/>
          </p:cNvCxnSpPr>
          <p:nvPr/>
        </p:nvCxnSpPr>
        <p:spPr bwMode="auto">
          <a:xfrm>
            <a:off x="46686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2" name="AutoShape 18"/>
          <p:cNvCxnSpPr>
            <a:cxnSpLocks noChangeShapeType="1"/>
            <a:stCxn id="4104" idx="5"/>
            <a:endCxn id="4106" idx="1"/>
          </p:cNvCxnSpPr>
          <p:nvPr/>
        </p:nvCxnSpPr>
        <p:spPr bwMode="auto">
          <a:xfrm>
            <a:off x="62688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3" name="AutoShape 19"/>
          <p:cNvCxnSpPr>
            <a:cxnSpLocks noChangeShapeType="1"/>
            <a:stCxn id="4104" idx="3"/>
            <a:endCxn id="4105" idx="7"/>
          </p:cNvCxnSpPr>
          <p:nvPr/>
        </p:nvCxnSpPr>
        <p:spPr bwMode="auto">
          <a:xfrm flipH="1">
            <a:off x="54306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4" name="AutoShape 20"/>
          <p:cNvCxnSpPr>
            <a:cxnSpLocks noChangeShapeType="1"/>
            <a:stCxn id="4105" idx="5"/>
            <a:endCxn id="4107" idx="0"/>
          </p:cNvCxnSpPr>
          <p:nvPr/>
        </p:nvCxnSpPr>
        <p:spPr bwMode="auto">
          <a:xfrm>
            <a:off x="54306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5" name="AutoShape 21"/>
          <p:cNvCxnSpPr>
            <a:cxnSpLocks noChangeShapeType="1"/>
            <a:stCxn id="4102" idx="3"/>
            <a:endCxn id="4103" idx="7"/>
          </p:cNvCxnSpPr>
          <p:nvPr/>
        </p:nvCxnSpPr>
        <p:spPr bwMode="auto">
          <a:xfrm flipH="1">
            <a:off x="31446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6" name="AutoShape 22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31448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7" name="AutoShape 23"/>
          <p:cNvCxnSpPr>
            <a:cxnSpLocks noChangeShapeType="1"/>
            <a:stCxn id="4103" idx="3"/>
            <a:endCxn id="4109" idx="7"/>
          </p:cNvCxnSpPr>
          <p:nvPr/>
        </p:nvCxnSpPr>
        <p:spPr bwMode="auto">
          <a:xfrm flipH="1">
            <a:off x="23064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8" name="AutoShape 24"/>
          <p:cNvCxnSpPr>
            <a:cxnSpLocks noChangeShapeType="1"/>
            <a:stCxn id="4109" idx="3"/>
            <a:endCxn id="4110" idx="0"/>
          </p:cNvCxnSpPr>
          <p:nvPr/>
        </p:nvCxnSpPr>
        <p:spPr bwMode="auto">
          <a:xfrm flipH="1">
            <a:off x="1714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0" name="Oval 26"/>
          <p:cNvSpPr>
            <a:spLocks noChangeArrowheads="1"/>
          </p:cNvSpPr>
          <p:nvPr/>
        </p:nvSpPr>
        <p:spPr bwMode="auto">
          <a:xfrm>
            <a:off x="2438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1" name="Oval 27"/>
          <p:cNvSpPr>
            <a:spLocks noChangeArrowheads="1"/>
          </p:cNvSpPr>
          <p:nvPr/>
        </p:nvSpPr>
        <p:spPr bwMode="auto">
          <a:xfrm>
            <a:off x="1143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22" name="AutoShape 28"/>
          <p:cNvCxnSpPr>
            <a:cxnSpLocks noChangeShapeType="1"/>
            <a:stCxn id="4110" idx="3"/>
            <a:endCxn id="4121" idx="0"/>
          </p:cNvCxnSpPr>
          <p:nvPr/>
        </p:nvCxnSpPr>
        <p:spPr bwMode="auto">
          <a:xfrm flipH="1">
            <a:off x="1333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3" name="AutoShape 29"/>
          <p:cNvCxnSpPr>
            <a:cxnSpLocks noChangeShapeType="1"/>
            <a:stCxn id="4109" idx="5"/>
            <a:endCxn id="4120" idx="0"/>
          </p:cNvCxnSpPr>
          <p:nvPr/>
        </p:nvCxnSpPr>
        <p:spPr bwMode="auto">
          <a:xfrm>
            <a:off x="2306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4" name="AutoShape 30"/>
          <p:cNvCxnSpPr>
            <a:cxnSpLocks noChangeShapeType="1"/>
            <a:stCxn id="4108" idx="3"/>
            <a:endCxn id="4119" idx="0"/>
          </p:cNvCxnSpPr>
          <p:nvPr/>
        </p:nvCxnSpPr>
        <p:spPr bwMode="auto">
          <a:xfrm flipH="1">
            <a:off x="3619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5" name="AutoShape 31"/>
          <p:cNvSpPr>
            <a:spLocks noChangeArrowheads="1"/>
          </p:cNvSpPr>
          <p:nvPr/>
        </p:nvSpPr>
        <p:spPr bwMode="auto">
          <a:xfrm>
            <a:off x="990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6" name="AutoShape 32"/>
          <p:cNvCxnSpPr>
            <a:cxnSpLocks noChangeShapeType="1"/>
            <a:stCxn id="4125" idx="0"/>
            <a:endCxn id="4121" idx="3"/>
          </p:cNvCxnSpPr>
          <p:nvPr/>
        </p:nvCxnSpPr>
        <p:spPr bwMode="auto">
          <a:xfrm flipV="1">
            <a:off x="1143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7" name="AutoShape 33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8" name="AutoShape 34"/>
          <p:cNvCxnSpPr>
            <a:cxnSpLocks noChangeShapeType="1"/>
            <a:stCxn id="4127" idx="0"/>
            <a:endCxn id="4121" idx="5"/>
          </p:cNvCxnSpPr>
          <p:nvPr/>
        </p:nvCxnSpPr>
        <p:spPr bwMode="auto">
          <a:xfrm flipH="1" flipV="1">
            <a:off x="1468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9" name="AutoShape 35"/>
          <p:cNvSpPr>
            <a:spLocks noChangeArrowheads="1"/>
          </p:cNvSpPr>
          <p:nvPr/>
        </p:nvSpPr>
        <p:spPr bwMode="auto">
          <a:xfrm>
            <a:off x="1752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0" name="AutoShape 36"/>
          <p:cNvCxnSpPr>
            <a:cxnSpLocks noChangeShapeType="1"/>
            <a:stCxn id="4129" idx="0"/>
            <a:endCxn id="4110" idx="5"/>
          </p:cNvCxnSpPr>
          <p:nvPr/>
        </p:nvCxnSpPr>
        <p:spPr bwMode="auto">
          <a:xfrm flipH="1" flipV="1">
            <a:off x="1849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1" name="AutoShape 37"/>
          <p:cNvSpPr>
            <a:spLocks noChangeArrowheads="1"/>
          </p:cNvSpPr>
          <p:nvPr/>
        </p:nvSpPr>
        <p:spPr bwMode="auto">
          <a:xfrm>
            <a:off x="2286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2" name="AutoShape 38"/>
          <p:cNvCxnSpPr>
            <a:cxnSpLocks noChangeShapeType="1"/>
            <a:stCxn id="4131" idx="0"/>
            <a:endCxn id="4120" idx="3"/>
          </p:cNvCxnSpPr>
          <p:nvPr/>
        </p:nvCxnSpPr>
        <p:spPr bwMode="auto">
          <a:xfrm flipV="1">
            <a:off x="2438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3" name="AutoShape 39"/>
          <p:cNvSpPr>
            <a:spLocks noChangeArrowheads="1"/>
          </p:cNvSpPr>
          <p:nvPr/>
        </p:nvSpPr>
        <p:spPr bwMode="auto">
          <a:xfrm>
            <a:off x="2667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4" name="AutoShape 40"/>
          <p:cNvCxnSpPr>
            <a:cxnSpLocks noChangeShapeType="1"/>
            <a:stCxn id="4133" idx="0"/>
            <a:endCxn id="4120" idx="5"/>
          </p:cNvCxnSpPr>
          <p:nvPr/>
        </p:nvCxnSpPr>
        <p:spPr bwMode="auto">
          <a:xfrm flipH="1" flipV="1">
            <a:off x="2763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5" name="AutoShape 41"/>
          <p:cNvSpPr>
            <a:spLocks noChangeArrowheads="1"/>
          </p:cNvSpPr>
          <p:nvPr/>
        </p:nvSpPr>
        <p:spPr bwMode="auto">
          <a:xfrm>
            <a:off x="3276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6" name="AutoShape 42"/>
          <p:cNvCxnSpPr>
            <a:cxnSpLocks noChangeShapeType="1"/>
            <a:stCxn id="4135" idx="0"/>
            <a:endCxn id="4119" idx="3"/>
          </p:cNvCxnSpPr>
          <p:nvPr/>
        </p:nvCxnSpPr>
        <p:spPr bwMode="auto">
          <a:xfrm flipV="1">
            <a:off x="3429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7" name="AutoShape 43"/>
          <p:cNvSpPr>
            <a:spLocks noChangeArrowheads="1"/>
          </p:cNvSpPr>
          <p:nvPr/>
        </p:nvSpPr>
        <p:spPr bwMode="auto">
          <a:xfrm>
            <a:off x="3657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8" name="AutoShape 44"/>
          <p:cNvCxnSpPr>
            <a:cxnSpLocks noChangeShapeType="1"/>
            <a:stCxn id="4137" idx="0"/>
            <a:endCxn id="4119" idx="5"/>
          </p:cNvCxnSpPr>
          <p:nvPr/>
        </p:nvCxnSpPr>
        <p:spPr bwMode="auto">
          <a:xfrm flipH="1" flipV="1">
            <a:off x="3754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9" name="AutoShape 45"/>
          <p:cNvSpPr>
            <a:spLocks noChangeArrowheads="1"/>
          </p:cNvSpPr>
          <p:nvPr/>
        </p:nvSpPr>
        <p:spPr bwMode="auto">
          <a:xfrm>
            <a:off x="41148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0" name="AutoShape 46"/>
          <p:cNvCxnSpPr>
            <a:cxnSpLocks noChangeShapeType="1"/>
            <a:stCxn id="4139" idx="0"/>
            <a:endCxn id="4108" idx="5"/>
          </p:cNvCxnSpPr>
          <p:nvPr/>
        </p:nvCxnSpPr>
        <p:spPr bwMode="auto">
          <a:xfrm flipH="1" flipV="1">
            <a:off x="42116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1" name="AutoShape 47"/>
          <p:cNvSpPr>
            <a:spLocks noChangeArrowheads="1"/>
          </p:cNvSpPr>
          <p:nvPr/>
        </p:nvSpPr>
        <p:spPr bwMode="auto">
          <a:xfrm>
            <a:off x="49530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2" name="AutoShape 48"/>
          <p:cNvCxnSpPr>
            <a:cxnSpLocks noChangeShapeType="1"/>
            <a:stCxn id="4141" idx="0"/>
            <a:endCxn id="4105" idx="3"/>
          </p:cNvCxnSpPr>
          <p:nvPr/>
        </p:nvCxnSpPr>
        <p:spPr bwMode="auto">
          <a:xfrm flipV="1">
            <a:off x="51054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3" name="AutoShape 49"/>
          <p:cNvSpPr>
            <a:spLocks noChangeArrowheads="1"/>
          </p:cNvSpPr>
          <p:nvPr/>
        </p:nvSpPr>
        <p:spPr bwMode="auto">
          <a:xfrm>
            <a:off x="5410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4" name="AutoShape 50"/>
          <p:cNvCxnSpPr>
            <a:cxnSpLocks noChangeShapeType="1"/>
            <a:stCxn id="4143" idx="0"/>
            <a:endCxn id="4107" idx="3"/>
          </p:cNvCxnSpPr>
          <p:nvPr/>
        </p:nvCxnSpPr>
        <p:spPr bwMode="auto">
          <a:xfrm flipV="1">
            <a:off x="55626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5" name="AutoShape 51"/>
          <p:cNvSpPr>
            <a:spLocks noChangeArrowheads="1"/>
          </p:cNvSpPr>
          <p:nvPr/>
        </p:nvSpPr>
        <p:spPr bwMode="auto">
          <a:xfrm>
            <a:off x="5791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6" name="AutoShape 52"/>
          <p:cNvCxnSpPr>
            <a:cxnSpLocks noChangeShapeType="1"/>
            <a:stCxn id="4145" idx="0"/>
            <a:endCxn id="4107" idx="5"/>
          </p:cNvCxnSpPr>
          <p:nvPr/>
        </p:nvCxnSpPr>
        <p:spPr bwMode="auto">
          <a:xfrm flipH="1" flipV="1">
            <a:off x="58880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7" name="AutoShape 53"/>
          <p:cNvSpPr>
            <a:spLocks noChangeArrowheads="1"/>
          </p:cNvSpPr>
          <p:nvPr/>
        </p:nvSpPr>
        <p:spPr bwMode="auto">
          <a:xfrm>
            <a:off x="6553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8" name="AutoShape 54"/>
          <p:cNvCxnSpPr>
            <a:cxnSpLocks noChangeShapeType="1"/>
            <a:stCxn id="4147" idx="0"/>
            <a:endCxn id="4106" idx="3"/>
          </p:cNvCxnSpPr>
          <p:nvPr/>
        </p:nvCxnSpPr>
        <p:spPr bwMode="auto">
          <a:xfrm flipV="1">
            <a:off x="67056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9" name="AutoShape 55"/>
          <p:cNvSpPr>
            <a:spLocks noChangeArrowheads="1"/>
          </p:cNvSpPr>
          <p:nvPr/>
        </p:nvSpPr>
        <p:spPr bwMode="auto">
          <a:xfrm>
            <a:off x="6934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50" name="AutoShape 56"/>
          <p:cNvCxnSpPr>
            <a:cxnSpLocks noChangeShapeType="1"/>
            <a:stCxn id="4149" idx="0"/>
            <a:endCxn id="4106" idx="5"/>
          </p:cNvCxnSpPr>
          <p:nvPr/>
        </p:nvCxnSpPr>
        <p:spPr bwMode="auto">
          <a:xfrm flipH="1" flipV="1">
            <a:off x="70310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69945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15</a:t>
            </a:r>
          </a:p>
        </p:txBody>
      </p:sp>
      <p:sp>
        <p:nvSpPr>
          <p:cNvPr id="60" name="AutoShape 56"/>
          <p:cNvSpPr>
            <a:spLocks noChangeArrowheads="1"/>
          </p:cNvSpPr>
          <p:nvPr/>
        </p:nvSpPr>
        <p:spPr bwMode="auto">
          <a:xfrm>
            <a:off x="4419600" y="2590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572000" y="2514600"/>
            <a:ext cx="75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15&lt;17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3434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6705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5626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8" name="Oval 14"/>
          <p:cNvSpPr>
            <a:spLocks noChangeArrowheads="1"/>
          </p:cNvSpPr>
          <p:nvPr/>
        </p:nvSpPr>
        <p:spPr bwMode="auto">
          <a:xfrm>
            <a:off x="3886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9" name="Oval 15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11" name="AutoShape 17"/>
          <p:cNvCxnSpPr>
            <a:cxnSpLocks noChangeShapeType="1"/>
            <a:stCxn id="4102" idx="5"/>
            <a:endCxn id="4104" idx="1"/>
          </p:cNvCxnSpPr>
          <p:nvPr/>
        </p:nvCxnSpPr>
        <p:spPr bwMode="auto">
          <a:xfrm>
            <a:off x="46686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2" name="AutoShape 18"/>
          <p:cNvCxnSpPr>
            <a:cxnSpLocks noChangeShapeType="1"/>
            <a:stCxn id="4104" idx="5"/>
            <a:endCxn id="4106" idx="1"/>
          </p:cNvCxnSpPr>
          <p:nvPr/>
        </p:nvCxnSpPr>
        <p:spPr bwMode="auto">
          <a:xfrm>
            <a:off x="62688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3" name="AutoShape 19"/>
          <p:cNvCxnSpPr>
            <a:cxnSpLocks noChangeShapeType="1"/>
            <a:stCxn id="4104" idx="3"/>
            <a:endCxn id="4105" idx="7"/>
          </p:cNvCxnSpPr>
          <p:nvPr/>
        </p:nvCxnSpPr>
        <p:spPr bwMode="auto">
          <a:xfrm flipH="1">
            <a:off x="54306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4" name="AutoShape 20"/>
          <p:cNvCxnSpPr>
            <a:cxnSpLocks noChangeShapeType="1"/>
            <a:stCxn id="4105" idx="5"/>
            <a:endCxn id="4107" idx="0"/>
          </p:cNvCxnSpPr>
          <p:nvPr/>
        </p:nvCxnSpPr>
        <p:spPr bwMode="auto">
          <a:xfrm>
            <a:off x="54306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5" name="AutoShape 21"/>
          <p:cNvCxnSpPr>
            <a:cxnSpLocks noChangeShapeType="1"/>
            <a:stCxn id="4102" idx="3"/>
            <a:endCxn id="4103" idx="7"/>
          </p:cNvCxnSpPr>
          <p:nvPr/>
        </p:nvCxnSpPr>
        <p:spPr bwMode="auto">
          <a:xfrm flipH="1">
            <a:off x="31446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6" name="AutoShape 22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31448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7" name="AutoShape 23"/>
          <p:cNvCxnSpPr>
            <a:cxnSpLocks noChangeShapeType="1"/>
            <a:stCxn id="4103" idx="3"/>
            <a:endCxn id="4109" idx="7"/>
          </p:cNvCxnSpPr>
          <p:nvPr/>
        </p:nvCxnSpPr>
        <p:spPr bwMode="auto">
          <a:xfrm flipH="1">
            <a:off x="23064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8" name="AutoShape 24"/>
          <p:cNvCxnSpPr>
            <a:cxnSpLocks noChangeShapeType="1"/>
            <a:stCxn id="4109" idx="3"/>
            <a:endCxn id="4110" idx="0"/>
          </p:cNvCxnSpPr>
          <p:nvPr/>
        </p:nvCxnSpPr>
        <p:spPr bwMode="auto">
          <a:xfrm flipH="1">
            <a:off x="1714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0" name="Oval 26"/>
          <p:cNvSpPr>
            <a:spLocks noChangeArrowheads="1"/>
          </p:cNvSpPr>
          <p:nvPr/>
        </p:nvSpPr>
        <p:spPr bwMode="auto">
          <a:xfrm>
            <a:off x="2438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1" name="Oval 27"/>
          <p:cNvSpPr>
            <a:spLocks noChangeArrowheads="1"/>
          </p:cNvSpPr>
          <p:nvPr/>
        </p:nvSpPr>
        <p:spPr bwMode="auto">
          <a:xfrm>
            <a:off x="1143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22" name="AutoShape 28"/>
          <p:cNvCxnSpPr>
            <a:cxnSpLocks noChangeShapeType="1"/>
            <a:stCxn id="4110" idx="3"/>
            <a:endCxn id="4121" idx="0"/>
          </p:cNvCxnSpPr>
          <p:nvPr/>
        </p:nvCxnSpPr>
        <p:spPr bwMode="auto">
          <a:xfrm flipH="1">
            <a:off x="1333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3" name="AutoShape 29"/>
          <p:cNvCxnSpPr>
            <a:cxnSpLocks noChangeShapeType="1"/>
            <a:stCxn id="4109" idx="5"/>
            <a:endCxn id="4120" idx="0"/>
          </p:cNvCxnSpPr>
          <p:nvPr/>
        </p:nvCxnSpPr>
        <p:spPr bwMode="auto">
          <a:xfrm>
            <a:off x="2306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4" name="AutoShape 30"/>
          <p:cNvCxnSpPr>
            <a:cxnSpLocks noChangeShapeType="1"/>
            <a:stCxn id="4108" idx="3"/>
            <a:endCxn id="4119" idx="0"/>
          </p:cNvCxnSpPr>
          <p:nvPr/>
        </p:nvCxnSpPr>
        <p:spPr bwMode="auto">
          <a:xfrm flipH="1">
            <a:off x="3619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5" name="AutoShape 31"/>
          <p:cNvSpPr>
            <a:spLocks noChangeArrowheads="1"/>
          </p:cNvSpPr>
          <p:nvPr/>
        </p:nvSpPr>
        <p:spPr bwMode="auto">
          <a:xfrm>
            <a:off x="990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6" name="AutoShape 32"/>
          <p:cNvCxnSpPr>
            <a:cxnSpLocks noChangeShapeType="1"/>
            <a:stCxn id="4125" idx="0"/>
            <a:endCxn id="4121" idx="3"/>
          </p:cNvCxnSpPr>
          <p:nvPr/>
        </p:nvCxnSpPr>
        <p:spPr bwMode="auto">
          <a:xfrm flipV="1">
            <a:off x="1143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7" name="AutoShape 33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8" name="AutoShape 34"/>
          <p:cNvCxnSpPr>
            <a:cxnSpLocks noChangeShapeType="1"/>
            <a:stCxn id="4127" idx="0"/>
            <a:endCxn id="4121" idx="5"/>
          </p:cNvCxnSpPr>
          <p:nvPr/>
        </p:nvCxnSpPr>
        <p:spPr bwMode="auto">
          <a:xfrm flipH="1" flipV="1">
            <a:off x="1468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9" name="AutoShape 35"/>
          <p:cNvSpPr>
            <a:spLocks noChangeArrowheads="1"/>
          </p:cNvSpPr>
          <p:nvPr/>
        </p:nvSpPr>
        <p:spPr bwMode="auto">
          <a:xfrm>
            <a:off x="1752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0" name="AutoShape 36"/>
          <p:cNvCxnSpPr>
            <a:cxnSpLocks noChangeShapeType="1"/>
            <a:stCxn id="4129" idx="0"/>
            <a:endCxn id="4110" idx="5"/>
          </p:cNvCxnSpPr>
          <p:nvPr/>
        </p:nvCxnSpPr>
        <p:spPr bwMode="auto">
          <a:xfrm flipH="1" flipV="1">
            <a:off x="1849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1" name="AutoShape 37"/>
          <p:cNvSpPr>
            <a:spLocks noChangeArrowheads="1"/>
          </p:cNvSpPr>
          <p:nvPr/>
        </p:nvSpPr>
        <p:spPr bwMode="auto">
          <a:xfrm>
            <a:off x="2286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2" name="AutoShape 38"/>
          <p:cNvCxnSpPr>
            <a:cxnSpLocks noChangeShapeType="1"/>
            <a:stCxn id="4131" idx="0"/>
            <a:endCxn id="4120" idx="3"/>
          </p:cNvCxnSpPr>
          <p:nvPr/>
        </p:nvCxnSpPr>
        <p:spPr bwMode="auto">
          <a:xfrm flipV="1">
            <a:off x="2438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3" name="AutoShape 39"/>
          <p:cNvSpPr>
            <a:spLocks noChangeArrowheads="1"/>
          </p:cNvSpPr>
          <p:nvPr/>
        </p:nvSpPr>
        <p:spPr bwMode="auto">
          <a:xfrm>
            <a:off x="2667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4" name="AutoShape 40"/>
          <p:cNvCxnSpPr>
            <a:cxnSpLocks noChangeShapeType="1"/>
            <a:stCxn id="4133" idx="0"/>
            <a:endCxn id="4120" idx="5"/>
          </p:cNvCxnSpPr>
          <p:nvPr/>
        </p:nvCxnSpPr>
        <p:spPr bwMode="auto">
          <a:xfrm flipH="1" flipV="1">
            <a:off x="2763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5" name="AutoShape 41"/>
          <p:cNvSpPr>
            <a:spLocks noChangeArrowheads="1"/>
          </p:cNvSpPr>
          <p:nvPr/>
        </p:nvSpPr>
        <p:spPr bwMode="auto">
          <a:xfrm>
            <a:off x="3276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6" name="AutoShape 42"/>
          <p:cNvCxnSpPr>
            <a:cxnSpLocks noChangeShapeType="1"/>
            <a:stCxn id="4135" idx="0"/>
            <a:endCxn id="4119" idx="3"/>
          </p:cNvCxnSpPr>
          <p:nvPr/>
        </p:nvCxnSpPr>
        <p:spPr bwMode="auto">
          <a:xfrm flipV="1">
            <a:off x="3429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7" name="AutoShape 43"/>
          <p:cNvSpPr>
            <a:spLocks noChangeArrowheads="1"/>
          </p:cNvSpPr>
          <p:nvPr/>
        </p:nvSpPr>
        <p:spPr bwMode="auto">
          <a:xfrm>
            <a:off x="3657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8" name="AutoShape 44"/>
          <p:cNvCxnSpPr>
            <a:cxnSpLocks noChangeShapeType="1"/>
            <a:stCxn id="4137" idx="0"/>
            <a:endCxn id="4119" idx="5"/>
          </p:cNvCxnSpPr>
          <p:nvPr/>
        </p:nvCxnSpPr>
        <p:spPr bwMode="auto">
          <a:xfrm flipH="1" flipV="1">
            <a:off x="3754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9" name="AutoShape 45"/>
          <p:cNvSpPr>
            <a:spLocks noChangeArrowheads="1"/>
          </p:cNvSpPr>
          <p:nvPr/>
        </p:nvSpPr>
        <p:spPr bwMode="auto">
          <a:xfrm>
            <a:off x="41148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0" name="AutoShape 46"/>
          <p:cNvCxnSpPr>
            <a:cxnSpLocks noChangeShapeType="1"/>
            <a:stCxn id="4139" idx="0"/>
            <a:endCxn id="4108" idx="5"/>
          </p:cNvCxnSpPr>
          <p:nvPr/>
        </p:nvCxnSpPr>
        <p:spPr bwMode="auto">
          <a:xfrm flipH="1" flipV="1">
            <a:off x="42116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1" name="AutoShape 47"/>
          <p:cNvSpPr>
            <a:spLocks noChangeArrowheads="1"/>
          </p:cNvSpPr>
          <p:nvPr/>
        </p:nvSpPr>
        <p:spPr bwMode="auto">
          <a:xfrm>
            <a:off x="49530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2" name="AutoShape 48"/>
          <p:cNvCxnSpPr>
            <a:cxnSpLocks noChangeShapeType="1"/>
            <a:stCxn id="4141" idx="0"/>
            <a:endCxn id="4105" idx="3"/>
          </p:cNvCxnSpPr>
          <p:nvPr/>
        </p:nvCxnSpPr>
        <p:spPr bwMode="auto">
          <a:xfrm flipV="1">
            <a:off x="51054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3" name="AutoShape 49"/>
          <p:cNvSpPr>
            <a:spLocks noChangeArrowheads="1"/>
          </p:cNvSpPr>
          <p:nvPr/>
        </p:nvSpPr>
        <p:spPr bwMode="auto">
          <a:xfrm>
            <a:off x="5410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4" name="AutoShape 50"/>
          <p:cNvCxnSpPr>
            <a:cxnSpLocks noChangeShapeType="1"/>
            <a:stCxn id="4143" idx="0"/>
            <a:endCxn id="4107" idx="3"/>
          </p:cNvCxnSpPr>
          <p:nvPr/>
        </p:nvCxnSpPr>
        <p:spPr bwMode="auto">
          <a:xfrm flipV="1">
            <a:off x="55626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5" name="AutoShape 51"/>
          <p:cNvSpPr>
            <a:spLocks noChangeArrowheads="1"/>
          </p:cNvSpPr>
          <p:nvPr/>
        </p:nvSpPr>
        <p:spPr bwMode="auto">
          <a:xfrm>
            <a:off x="5791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6" name="AutoShape 52"/>
          <p:cNvCxnSpPr>
            <a:cxnSpLocks noChangeShapeType="1"/>
            <a:stCxn id="4145" idx="0"/>
            <a:endCxn id="4107" idx="5"/>
          </p:cNvCxnSpPr>
          <p:nvPr/>
        </p:nvCxnSpPr>
        <p:spPr bwMode="auto">
          <a:xfrm flipH="1" flipV="1">
            <a:off x="58880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7" name="AutoShape 53"/>
          <p:cNvSpPr>
            <a:spLocks noChangeArrowheads="1"/>
          </p:cNvSpPr>
          <p:nvPr/>
        </p:nvSpPr>
        <p:spPr bwMode="auto">
          <a:xfrm>
            <a:off x="6553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8" name="AutoShape 54"/>
          <p:cNvCxnSpPr>
            <a:cxnSpLocks noChangeShapeType="1"/>
            <a:stCxn id="4147" idx="0"/>
            <a:endCxn id="4106" idx="3"/>
          </p:cNvCxnSpPr>
          <p:nvPr/>
        </p:nvCxnSpPr>
        <p:spPr bwMode="auto">
          <a:xfrm flipV="1">
            <a:off x="67056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9" name="AutoShape 55"/>
          <p:cNvSpPr>
            <a:spLocks noChangeArrowheads="1"/>
          </p:cNvSpPr>
          <p:nvPr/>
        </p:nvSpPr>
        <p:spPr bwMode="auto">
          <a:xfrm>
            <a:off x="6934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50" name="AutoShape 56"/>
          <p:cNvCxnSpPr>
            <a:cxnSpLocks noChangeShapeType="1"/>
            <a:stCxn id="4149" idx="0"/>
            <a:endCxn id="4106" idx="5"/>
          </p:cNvCxnSpPr>
          <p:nvPr/>
        </p:nvCxnSpPr>
        <p:spPr bwMode="auto">
          <a:xfrm flipH="1" flipV="1">
            <a:off x="70310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69945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15</a:t>
            </a:r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2903538" y="3276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2133600" y="3200400"/>
            <a:ext cx="75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15&gt;14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3434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6705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5626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8" name="Oval 14"/>
          <p:cNvSpPr>
            <a:spLocks noChangeArrowheads="1"/>
          </p:cNvSpPr>
          <p:nvPr/>
        </p:nvSpPr>
        <p:spPr bwMode="auto">
          <a:xfrm>
            <a:off x="3886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9" name="Oval 15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11" name="AutoShape 17"/>
          <p:cNvCxnSpPr>
            <a:cxnSpLocks noChangeShapeType="1"/>
            <a:stCxn id="4102" idx="5"/>
            <a:endCxn id="4104" idx="1"/>
          </p:cNvCxnSpPr>
          <p:nvPr/>
        </p:nvCxnSpPr>
        <p:spPr bwMode="auto">
          <a:xfrm>
            <a:off x="46686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2" name="AutoShape 18"/>
          <p:cNvCxnSpPr>
            <a:cxnSpLocks noChangeShapeType="1"/>
            <a:stCxn id="4104" idx="5"/>
            <a:endCxn id="4106" idx="1"/>
          </p:cNvCxnSpPr>
          <p:nvPr/>
        </p:nvCxnSpPr>
        <p:spPr bwMode="auto">
          <a:xfrm>
            <a:off x="62688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3" name="AutoShape 19"/>
          <p:cNvCxnSpPr>
            <a:cxnSpLocks noChangeShapeType="1"/>
            <a:stCxn id="4104" idx="3"/>
            <a:endCxn id="4105" idx="7"/>
          </p:cNvCxnSpPr>
          <p:nvPr/>
        </p:nvCxnSpPr>
        <p:spPr bwMode="auto">
          <a:xfrm flipH="1">
            <a:off x="54306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4" name="AutoShape 20"/>
          <p:cNvCxnSpPr>
            <a:cxnSpLocks noChangeShapeType="1"/>
            <a:stCxn id="4105" idx="5"/>
            <a:endCxn id="4107" idx="0"/>
          </p:cNvCxnSpPr>
          <p:nvPr/>
        </p:nvCxnSpPr>
        <p:spPr bwMode="auto">
          <a:xfrm>
            <a:off x="54306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5" name="AutoShape 21"/>
          <p:cNvCxnSpPr>
            <a:cxnSpLocks noChangeShapeType="1"/>
            <a:stCxn id="4102" idx="3"/>
            <a:endCxn id="4103" idx="7"/>
          </p:cNvCxnSpPr>
          <p:nvPr/>
        </p:nvCxnSpPr>
        <p:spPr bwMode="auto">
          <a:xfrm flipH="1">
            <a:off x="31446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6" name="AutoShape 22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31448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7" name="AutoShape 23"/>
          <p:cNvCxnSpPr>
            <a:cxnSpLocks noChangeShapeType="1"/>
            <a:stCxn id="4103" idx="3"/>
            <a:endCxn id="4109" idx="7"/>
          </p:cNvCxnSpPr>
          <p:nvPr/>
        </p:nvCxnSpPr>
        <p:spPr bwMode="auto">
          <a:xfrm flipH="1">
            <a:off x="23064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8" name="AutoShape 24"/>
          <p:cNvCxnSpPr>
            <a:cxnSpLocks noChangeShapeType="1"/>
            <a:stCxn id="4109" idx="3"/>
            <a:endCxn id="4110" idx="0"/>
          </p:cNvCxnSpPr>
          <p:nvPr/>
        </p:nvCxnSpPr>
        <p:spPr bwMode="auto">
          <a:xfrm flipH="1">
            <a:off x="1714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0" name="Oval 26"/>
          <p:cNvSpPr>
            <a:spLocks noChangeArrowheads="1"/>
          </p:cNvSpPr>
          <p:nvPr/>
        </p:nvSpPr>
        <p:spPr bwMode="auto">
          <a:xfrm>
            <a:off x="2438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1" name="Oval 27"/>
          <p:cNvSpPr>
            <a:spLocks noChangeArrowheads="1"/>
          </p:cNvSpPr>
          <p:nvPr/>
        </p:nvSpPr>
        <p:spPr bwMode="auto">
          <a:xfrm>
            <a:off x="1143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22" name="AutoShape 28"/>
          <p:cNvCxnSpPr>
            <a:cxnSpLocks noChangeShapeType="1"/>
            <a:stCxn id="4110" idx="3"/>
            <a:endCxn id="4121" idx="0"/>
          </p:cNvCxnSpPr>
          <p:nvPr/>
        </p:nvCxnSpPr>
        <p:spPr bwMode="auto">
          <a:xfrm flipH="1">
            <a:off x="1333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3" name="AutoShape 29"/>
          <p:cNvCxnSpPr>
            <a:cxnSpLocks noChangeShapeType="1"/>
            <a:stCxn id="4109" idx="5"/>
            <a:endCxn id="4120" idx="0"/>
          </p:cNvCxnSpPr>
          <p:nvPr/>
        </p:nvCxnSpPr>
        <p:spPr bwMode="auto">
          <a:xfrm>
            <a:off x="2306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4" name="AutoShape 30"/>
          <p:cNvCxnSpPr>
            <a:cxnSpLocks noChangeShapeType="1"/>
            <a:stCxn id="4108" idx="3"/>
            <a:endCxn id="4119" idx="0"/>
          </p:cNvCxnSpPr>
          <p:nvPr/>
        </p:nvCxnSpPr>
        <p:spPr bwMode="auto">
          <a:xfrm flipH="1">
            <a:off x="3619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5" name="AutoShape 31"/>
          <p:cNvSpPr>
            <a:spLocks noChangeArrowheads="1"/>
          </p:cNvSpPr>
          <p:nvPr/>
        </p:nvSpPr>
        <p:spPr bwMode="auto">
          <a:xfrm>
            <a:off x="990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6" name="AutoShape 32"/>
          <p:cNvCxnSpPr>
            <a:cxnSpLocks noChangeShapeType="1"/>
            <a:stCxn id="4125" idx="0"/>
            <a:endCxn id="4121" idx="3"/>
          </p:cNvCxnSpPr>
          <p:nvPr/>
        </p:nvCxnSpPr>
        <p:spPr bwMode="auto">
          <a:xfrm flipV="1">
            <a:off x="1143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7" name="AutoShape 33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8" name="AutoShape 34"/>
          <p:cNvCxnSpPr>
            <a:cxnSpLocks noChangeShapeType="1"/>
            <a:stCxn id="4127" idx="0"/>
            <a:endCxn id="4121" idx="5"/>
          </p:cNvCxnSpPr>
          <p:nvPr/>
        </p:nvCxnSpPr>
        <p:spPr bwMode="auto">
          <a:xfrm flipH="1" flipV="1">
            <a:off x="1468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9" name="AutoShape 35"/>
          <p:cNvSpPr>
            <a:spLocks noChangeArrowheads="1"/>
          </p:cNvSpPr>
          <p:nvPr/>
        </p:nvSpPr>
        <p:spPr bwMode="auto">
          <a:xfrm>
            <a:off x="1752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0" name="AutoShape 36"/>
          <p:cNvCxnSpPr>
            <a:cxnSpLocks noChangeShapeType="1"/>
            <a:stCxn id="4129" idx="0"/>
            <a:endCxn id="4110" idx="5"/>
          </p:cNvCxnSpPr>
          <p:nvPr/>
        </p:nvCxnSpPr>
        <p:spPr bwMode="auto">
          <a:xfrm flipH="1" flipV="1">
            <a:off x="1849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1" name="AutoShape 37"/>
          <p:cNvSpPr>
            <a:spLocks noChangeArrowheads="1"/>
          </p:cNvSpPr>
          <p:nvPr/>
        </p:nvSpPr>
        <p:spPr bwMode="auto">
          <a:xfrm>
            <a:off x="2286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2" name="AutoShape 38"/>
          <p:cNvCxnSpPr>
            <a:cxnSpLocks noChangeShapeType="1"/>
            <a:stCxn id="4131" idx="0"/>
            <a:endCxn id="4120" idx="3"/>
          </p:cNvCxnSpPr>
          <p:nvPr/>
        </p:nvCxnSpPr>
        <p:spPr bwMode="auto">
          <a:xfrm flipV="1">
            <a:off x="2438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3" name="AutoShape 39"/>
          <p:cNvSpPr>
            <a:spLocks noChangeArrowheads="1"/>
          </p:cNvSpPr>
          <p:nvPr/>
        </p:nvSpPr>
        <p:spPr bwMode="auto">
          <a:xfrm>
            <a:off x="2667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4" name="AutoShape 40"/>
          <p:cNvCxnSpPr>
            <a:cxnSpLocks noChangeShapeType="1"/>
            <a:stCxn id="4133" idx="0"/>
            <a:endCxn id="4120" idx="5"/>
          </p:cNvCxnSpPr>
          <p:nvPr/>
        </p:nvCxnSpPr>
        <p:spPr bwMode="auto">
          <a:xfrm flipH="1" flipV="1">
            <a:off x="2763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5" name="AutoShape 41"/>
          <p:cNvSpPr>
            <a:spLocks noChangeArrowheads="1"/>
          </p:cNvSpPr>
          <p:nvPr/>
        </p:nvSpPr>
        <p:spPr bwMode="auto">
          <a:xfrm>
            <a:off x="3276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6" name="AutoShape 42"/>
          <p:cNvCxnSpPr>
            <a:cxnSpLocks noChangeShapeType="1"/>
            <a:stCxn id="4135" idx="0"/>
            <a:endCxn id="4119" idx="3"/>
          </p:cNvCxnSpPr>
          <p:nvPr/>
        </p:nvCxnSpPr>
        <p:spPr bwMode="auto">
          <a:xfrm flipV="1">
            <a:off x="3429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7" name="AutoShape 43"/>
          <p:cNvSpPr>
            <a:spLocks noChangeArrowheads="1"/>
          </p:cNvSpPr>
          <p:nvPr/>
        </p:nvSpPr>
        <p:spPr bwMode="auto">
          <a:xfrm>
            <a:off x="3657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8" name="AutoShape 44"/>
          <p:cNvCxnSpPr>
            <a:cxnSpLocks noChangeShapeType="1"/>
            <a:stCxn id="4137" idx="0"/>
            <a:endCxn id="4119" idx="5"/>
          </p:cNvCxnSpPr>
          <p:nvPr/>
        </p:nvCxnSpPr>
        <p:spPr bwMode="auto">
          <a:xfrm flipH="1" flipV="1">
            <a:off x="3754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9" name="AutoShape 45"/>
          <p:cNvSpPr>
            <a:spLocks noChangeArrowheads="1"/>
          </p:cNvSpPr>
          <p:nvPr/>
        </p:nvSpPr>
        <p:spPr bwMode="auto">
          <a:xfrm>
            <a:off x="41148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0" name="AutoShape 46"/>
          <p:cNvCxnSpPr>
            <a:cxnSpLocks noChangeShapeType="1"/>
            <a:stCxn id="4139" idx="0"/>
            <a:endCxn id="4108" idx="5"/>
          </p:cNvCxnSpPr>
          <p:nvPr/>
        </p:nvCxnSpPr>
        <p:spPr bwMode="auto">
          <a:xfrm flipH="1" flipV="1">
            <a:off x="42116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1" name="AutoShape 47"/>
          <p:cNvSpPr>
            <a:spLocks noChangeArrowheads="1"/>
          </p:cNvSpPr>
          <p:nvPr/>
        </p:nvSpPr>
        <p:spPr bwMode="auto">
          <a:xfrm>
            <a:off x="49530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2" name="AutoShape 48"/>
          <p:cNvCxnSpPr>
            <a:cxnSpLocks noChangeShapeType="1"/>
            <a:stCxn id="4141" idx="0"/>
            <a:endCxn id="4105" idx="3"/>
          </p:cNvCxnSpPr>
          <p:nvPr/>
        </p:nvCxnSpPr>
        <p:spPr bwMode="auto">
          <a:xfrm flipV="1">
            <a:off x="51054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3" name="AutoShape 49"/>
          <p:cNvSpPr>
            <a:spLocks noChangeArrowheads="1"/>
          </p:cNvSpPr>
          <p:nvPr/>
        </p:nvSpPr>
        <p:spPr bwMode="auto">
          <a:xfrm>
            <a:off x="5410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4" name="AutoShape 50"/>
          <p:cNvCxnSpPr>
            <a:cxnSpLocks noChangeShapeType="1"/>
            <a:stCxn id="4143" idx="0"/>
            <a:endCxn id="4107" idx="3"/>
          </p:cNvCxnSpPr>
          <p:nvPr/>
        </p:nvCxnSpPr>
        <p:spPr bwMode="auto">
          <a:xfrm flipV="1">
            <a:off x="55626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5" name="AutoShape 51"/>
          <p:cNvSpPr>
            <a:spLocks noChangeArrowheads="1"/>
          </p:cNvSpPr>
          <p:nvPr/>
        </p:nvSpPr>
        <p:spPr bwMode="auto">
          <a:xfrm>
            <a:off x="5791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6" name="AutoShape 52"/>
          <p:cNvCxnSpPr>
            <a:cxnSpLocks noChangeShapeType="1"/>
            <a:stCxn id="4145" idx="0"/>
            <a:endCxn id="4107" idx="5"/>
          </p:cNvCxnSpPr>
          <p:nvPr/>
        </p:nvCxnSpPr>
        <p:spPr bwMode="auto">
          <a:xfrm flipH="1" flipV="1">
            <a:off x="58880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7" name="AutoShape 53"/>
          <p:cNvSpPr>
            <a:spLocks noChangeArrowheads="1"/>
          </p:cNvSpPr>
          <p:nvPr/>
        </p:nvSpPr>
        <p:spPr bwMode="auto">
          <a:xfrm>
            <a:off x="6553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8" name="AutoShape 54"/>
          <p:cNvCxnSpPr>
            <a:cxnSpLocks noChangeShapeType="1"/>
            <a:stCxn id="4147" idx="0"/>
            <a:endCxn id="4106" idx="3"/>
          </p:cNvCxnSpPr>
          <p:nvPr/>
        </p:nvCxnSpPr>
        <p:spPr bwMode="auto">
          <a:xfrm flipV="1">
            <a:off x="67056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9" name="AutoShape 55"/>
          <p:cNvSpPr>
            <a:spLocks noChangeArrowheads="1"/>
          </p:cNvSpPr>
          <p:nvPr/>
        </p:nvSpPr>
        <p:spPr bwMode="auto">
          <a:xfrm>
            <a:off x="6934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50" name="AutoShape 56"/>
          <p:cNvCxnSpPr>
            <a:cxnSpLocks noChangeShapeType="1"/>
            <a:stCxn id="4149" idx="0"/>
            <a:endCxn id="4106" idx="5"/>
          </p:cNvCxnSpPr>
          <p:nvPr/>
        </p:nvCxnSpPr>
        <p:spPr bwMode="auto">
          <a:xfrm flipH="1" flipV="1">
            <a:off x="70310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69945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15</a:t>
            </a:r>
          </a:p>
        </p:txBody>
      </p:sp>
      <p:sp>
        <p:nvSpPr>
          <p:cNvPr id="61" name="AutoShape 56"/>
          <p:cNvSpPr>
            <a:spLocks noChangeArrowheads="1"/>
          </p:cNvSpPr>
          <p:nvPr/>
        </p:nvSpPr>
        <p:spPr bwMode="auto">
          <a:xfrm>
            <a:off x="4038600" y="4038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" name="Text Box 57"/>
          <p:cNvSpPr txBox="1">
            <a:spLocks noChangeArrowheads="1"/>
          </p:cNvSpPr>
          <p:nvPr/>
        </p:nvSpPr>
        <p:spPr bwMode="auto">
          <a:xfrm>
            <a:off x="4122738" y="3962400"/>
            <a:ext cx="754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15&lt;16</a:t>
            </a: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3434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3" name="Oval 9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4" name="Oval 10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5" name="Oval 11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6705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7" name="Oval 13"/>
          <p:cNvSpPr>
            <a:spLocks noChangeArrowheads="1"/>
          </p:cNvSpPr>
          <p:nvPr/>
        </p:nvSpPr>
        <p:spPr bwMode="auto">
          <a:xfrm>
            <a:off x="55626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8" name="Oval 14"/>
          <p:cNvSpPr>
            <a:spLocks noChangeArrowheads="1"/>
          </p:cNvSpPr>
          <p:nvPr/>
        </p:nvSpPr>
        <p:spPr bwMode="auto">
          <a:xfrm>
            <a:off x="3886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09" name="Oval 15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10" name="Oval 16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11" name="AutoShape 17"/>
          <p:cNvCxnSpPr>
            <a:cxnSpLocks noChangeShapeType="1"/>
            <a:stCxn id="4102" idx="5"/>
            <a:endCxn id="4104" idx="1"/>
          </p:cNvCxnSpPr>
          <p:nvPr/>
        </p:nvCxnSpPr>
        <p:spPr bwMode="auto">
          <a:xfrm>
            <a:off x="46686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2" name="AutoShape 18"/>
          <p:cNvCxnSpPr>
            <a:cxnSpLocks noChangeShapeType="1"/>
            <a:stCxn id="4104" idx="5"/>
            <a:endCxn id="4106" idx="1"/>
          </p:cNvCxnSpPr>
          <p:nvPr/>
        </p:nvCxnSpPr>
        <p:spPr bwMode="auto">
          <a:xfrm>
            <a:off x="62688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3" name="AutoShape 19"/>
          <p:cNvCxnSpPr>
            <a:cxnSpLocks noChangeShapeType="1"/>
            <a:stCxn id="4104" idx="3"/>
            <a:endCxn id="4105" idx="7"/>
          </p:cNvCxnSpPr>
          <p:nvPr/>
        </p:nvCxnSpPr>
        <p:spPr bwMode="auto">
          <a:xfrm flipH="1">
            <a:off x="54306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4" name="AutoShape 20"/>
          <p:cNvCxnSpPr>
            <a:cxnSpLocks noChangeShapeType="1"/>
            <a:stCxn id="4105" idx="5"/>
            <a:endCxn id="4107" idx="0"/>
          </p:cNvCxnSpPr>
          <p:nvPr/>
        </p:nvCxnSpPr>
        <p:spPr bwMode="auto">
          <a:xfrm>
            <a:off x="54306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5" name="AutoShape 21"/>
          <p:cNvCxnSpPr>
            <a:cxnSpLocks noChangeShapeType="1"/>
            <a:stCxn id="4102" idx="3"/>
            <a:endCxn id="4103" idx="7"/>
          </p:cNvCxnSpPr>
          <p:nvPr/>
        </p:nvCxnSpPr>
        <p:spPr bwMode="auto">
          <a:xfrm flipH="1">
            <a:off x="31446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6" name="AutoShape 22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31448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7" name="AutoShape 23"/>
          <p:cNvCxnSpPr>
            <a:cxnSpLocks noChangeShapeType="1"/>
            <a:stCxn id="4103" idx="3"/>
            <a:endCxn id="4109" idx="7"/>
          </p:cNvCxnSpPr>
          <p:nvPr/>
        </p:nvCxnSpPr>
        <p:spPr bwMode="auto">
          <a:xfrm flipH="1">
            <a:off x="23064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18" name="AutoShape 24"/>
          <p:cNvCxnSpPr>
            <a:cxnSpLocks noChangeShapeType="1"/>
            <a:stCxn id="4109" idx="3"/>
            <a:endCxn id="4110" idx="0"/>
          </p:cNvCxnSpPr>
          <p:nvPr/>
        </p:nvCxnSpPr>
        <p:spPr bwMode="auto">
          <a:xfrm flipH="1">
            <a:off x="1714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0" name="Oval 26"/>
          <p:cNvSpPr>
            <a:spLocks noChangeArrowheads="1"/>
          </p:cNvSpPr>
          <p:nvPr/>
        </p:nvSpPr>
        <p:spPr bwMode="auto">
          <a:xfrm>
            <a:off x="2438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4121" name="Oval 27"/>
          <p:cNvSpPr>
            <a:spLocks noChangeArrowheads="1"/>
          </p:cNvSpPr>
          <p:nvPr/>
        </p:nvSpPr>
        <p:spPr bwMode="auto">
          <a:xfrm>
            <a:off x="1143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4122" name="AutoShape 28"/>
          <p:cNvCxnSpPr>
            <a:cxnSpLocks noChangeShapeType="1"/>
            <a:stCxn id="4110" idx="3"/>
            <a:endCxn id="4121" idx="0"/>
          </p:cNvCxnSpPr>
          <p:nvPr/>
        </p:nvCxnSpPr>
        <p:spPr bwMode="auto">
          <a:xfrm flipH="1">
            <a:off x="1333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3" name="AutoShape 29"/>
          <p:cNvCxnSpPr>
            <a:cxnSpLocks noChangeShapeType="1"/>
            <a:stCxn id="4109" idx="5"/>
            <a:endCxn id="4120" idx="0"/>
          </p:cNvCxnSpPr>
          <p:nvPr/>
        </p:nvCxnSpPr>
        <p:spPr bwMode="auto">
          <a:xfrm>
            <a:off x="2306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124" name="AutoShape 30"/>
          <p:cNvCxnSpPr>
            <a:cxnSpLocks noChangeShapeType="1"/>
            <a:stCxn id="4108" idx="3"/>
            <a:endCxn id="4119" idx="0"/>
          </p:cNvCxnSpPr>
          <p:nvPr/>
        </p:nvCxnSpPr>
        <p:spPr bwMode="auto">
          <a:xfrm flipH="1">
            <a:off x="3619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5" name="AutoShape 31"/>
          <p:cNvSpPr>
            <a:spLocks noChangeArrowheads="1"/>
          </p:cNvSpPr>
          <p:nvPr/>
        </p:nvSpPr>
        <p:spPr bwMode="auto">
          <a:xfrm>
            <a:off x="990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6" name="AutoShape 32"/>
          <p:cNvCxnSpPr>
            <a:cxnSpLocks noChangeShapeType="1"/>
            <a:stCxn id="4125" idx="0"/>
            <a:endCxn id="4121" idx="3"/>
          </p:cNvCxnSpPr>
          <p:nvPr/>
        </p:nvCxnSpPr>
        <p:spPr bwMode="auto">
          <a:xfrm flipV="1">
            <a:off x="1143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7" name="AutoShape 33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28" name="AutoShape 34"/>
          <p:cNvCxnSpPr>
            <a:cxnSpLocks noChangeShapeType="1"/>
            <a:stCxn id="4127" idx="0"/>
            <a:endCxn id="4121" idx="5"/>
          </p:cNvCxnSpPr>
          <p:nvPr/>
        </p:nvCxnSpPr>
        <p:spPr bwMode="auto">
          <a:xfrm flipH="1" flipV="1">
            <a:off x="1468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29" name="AutoShape 35"/>
          <p:cNvSpPr>
            <a:spLocks noChangeArrowheads="1"/>
          </p:cNvSpPr>
          <p:nvPr/>
        </p:nvSpPr>
        <p:spPr bwMode="auto">
          <a:xfrm>
            <a:off x="1752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0" name="AutoShape 36"/>
          <p:cNvCxnSpPr>
            <a:cxnSpLocks noChangeShapeType="1"/>
            <a:stCxn id="4129" idx="0"/>
            <a:endCxn id="4110" idx="5"/>
          </p:cNvCxnSpPr>
          <p:nvPr/>
        </p:nvCxnSpPr>
        <p:spPr bwMode="auto">
          <a:xfrm flipH="1" flipV="1">
            <a:off x="1849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1" name="AutoShape 37"/>
          <p:cNvSpPr>
            <a:spLocks noChangeArrowheads="1"/>
          </p:cNvSpPr>
          <p:nvPr/>
        </p:nvSpPr>
        <p:spPr bwMode="auto">
          <a:xfrm>
            <a:off x="2286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2" name="AutoShape 38"/>
          <p:cNvCxnSpPr>
            <a:cxnSpLocks noChangeShapeType="1"/>
            <a:stCxn id="4131" idx="0"/>
            <a:endCxn id="4120" idx="3"/>
          </p:cNvCxnSpPr>
          <p:nvPr/>
        </p:nvCxnSpPr>
        <p:spPr bwMode="auto">
          <a:xfrm flipV="1">
            <a:off x="2438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3" name="AutoShape 39"/>
          <p:cNvSpPr>
            <a:spLocks noChangeArrowheads="1"/>
          </p:cNvSpPr>
          <p:nvPr/>
        </p:nvSpPr>
        <p:spPr bwMode="auto">
          <a:xfrm>
            <a:off x="2667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4" name="AutoShape 40"/>
          <p:cNvCxnSpPr>
            <a:cxnSpLocks noChangeShapeType="1"/>
            <a:stCxn id="4133" idx="0"/>
            <a:endCxn id="4120" idx="5"/>
          </p:cNvCxnSpPr>
          <p:nvPr/>
        </p:nvCxnSpPr>
        <p:spPr bwMode="auto">
          <a:xfrm flipH="1" flipV="1">
            <a:off x="2763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5" name="AutoShape 41"/>
          <p:cNvSpPr>
            <a:spLocks noChangeArrowheads="1"/>
          </p:cNvSpPr>
          <p:nvPr/>
        </p:nvSpPr>
        <p:spPr bwMode="auto">
          <a:xfrm>
            <a:off x="3276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6" name="AutoShape 42"/>
          <p:cNvCxnSpPr>
            <a:cxnSpLocks noChangeShapeType="1"/>
            <a:stCxn id="4135" idx="0"/>
            <a:endCxn id="4119" idx="3"/>
          </p:cNvCxnSpPr>
          <p:nvPr/>
        </p:nvCxnSpPr>
        <p:spPr bwMode="auto">
          <a:xfrm flipV="1">
            <a:off x="3429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7" name="AutoShape 43"/>
          <p:cNvSpPr>
            <a:spLocks noChangeArrowheads="1"/>
          </p:cNvSpPr>
          <p:nvPr/>
        </p:nvSpPr>
        <p:spPr bwMode="auto">
          <a:xfrm>
            <a:off x="3657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38" name="AutoShape 44"/>
          <p:cNvCxnSpPr>
            <a:cxnSpLocks noChangeShapeType="1"/>
            <a:stCxn id="4137" idx="0"/>
            <a:endCxn id="4119" idx="5"/>
          </p:cNvCxnSpPr>
          <p:nvPr/>
        </p:nvCxnSpPr>
        <p:spPr bwMode="auto">
          <a:xfrm flipH="1" flipV="1">
            <a:off x="3754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39" name="AutoShape 45"/>
          <p:cNvSpPr>
            <a:spLocks noChangeArrowheads="1"/>
          </p:cNvSpPr>
          <p:nvPr/>
        </p:nvSpPr>
        <p:spPr bwMode="auto">
          <a:xfrm>
            <a:off x="41148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0" name="AutoShape 46"/>
          <p:cNvCxnSpPr>
            <a:cxnSpLocks noChangeShapeType="1"/>
            <a:stCxn id="4139" idx="0"/>
            <a:endCxn id="4108" idx="5"/>
          </p:cNvCxnSpPr>
          <p:nvPr/>
        </p:nvCxnSpPr>
        <p:spPr bwMode="auto">
          <a:xfrm flipH="1" flipV="1">
            <a:off x="42116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1" name="AutoShape 47"/>
          <p:cNvSpPr>
            <a:spLocks noChangeArrowheads="1"/>
          </p:cNvSpPr>
          <p:nvPr/>
        </p:nvSpPr>
        <p:spPr bwMode="auto">
          <a:xfrm>
            <a:off x="49530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2" name="AutoShape 48"/>
          <p:cNvCxnSpPr>
            <a:cxnSpLocks noChangeShapeType="1"/>
            <a:stCxn id="4141" idx="0"/>
            <a:endCxn id="4105" idx="3"/>
          </p:cNvCxnSpPr>
          <p:nvPr/>
        </p:nvCxnSpPr>
        <p:spPr bwMode="auto">
          <a:xfrm flipV="1">
            <a:off x="51054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3" name="AutoShape 49"/>
          <p:cNvSpPr>
            <a:spLocks noChangeArrowheads="1"/>
          </p:cNvSpPr>
          <p:nvPr/>
        </p:nvSpPr>
        <p:spPr bwMode="auto">
          <a:xfrm>
            <a:off x="5410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4" name="AutoShape 50"/>
          <p:cNvCxnSpPr>
            <a:cxnSpLocks noChangeShapeType="1"/>
            <a:stCxn id="4143" idx="0"/>
            <a:endCxn id="4107" idx="3"/>
          </p:cNvCxnSpPr>
          <p:nvPr/>
        </p:nvCxnSpPr>
        <p:spPr bwMode="auto">
          <a:xfrm flipV="1">
            <a:off x="55626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5" name="AutoShape 51"/>
          <p:cNvSpPr>
            <a:spLocks noChangeArrowheads="1"/>
          </p:cNvSpPr>
          <p:nvPr/>
        </p:nvSpPr>
        <p:spPr bwMode="auto">
          <a:xfrm>
            <a:off x="5791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6" name="AutoShape 52"/>
          <p:cNvCxnSpPr>
            <a:cxnSpLocks noChangeShapeType="1"/>
            <a:stCxn id="4145" idx="0"/>
            <a:endCxn id="4107" idx="5"/>
          </p:cNvCxnSpPr>
          <p:nvPr/>
        </p:nvCxnSpPr>
        <p:spPr bwMode="auto">
          <a:xfrm flipH="1" flipV="1">
            <a:off x="58880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7" name="AutoShape 53"/>
          <p:cNvSpPr>
            <a:spLocks noChangeArrowheads="1"/>
          </p:cNvSpPr>
          <p:nvPr/>
        </p:nvSpPr>
        <p:spPr bwMode="auto">
          <a:xfrm>
            <a:off x="6553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48" name="AutoShape 54"/>
          <p:cNvCxnSpPr>
            <a:cxnSpLocks noChangeShapeType="1"/>
            <a:stCxn id="4147" idx="0"/>
            <a:endCxn id="4106" idx="3"/>
          </p:cNvCxnSpPr>
          <p:nvPr/>
        </p:nvCxnSpPr>
        <p:spPr bwMode="auto">
          <a:xfrm flipV="1">
            <a:off x="67056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49" name="AutoShape 55"/>
          <p:cNvSpPr>
            <a:spLocks noChangeArrowheads="1"/>
          </p:cNvSpPr>
          <p:nvPr/>
        </p:nvSpPr>
        <p:spPr bwMode="auto">
          <a:xfrm>
            <a:off x="6934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150" name="AutoShape 56"/>
          <p:cNvCxnSpPr>
            <a:cxnSpLocks noChangeShapeType="1"/>
            <a:stCxn id="4149" idx="0"/>
            <a:endCxn id="4106" idx="5"/>
          </p:cNvCxnSpPr>
          <p:nvPr/>
        </p:nvCxnSpPr>
        <p:spPr bwMode="auto">
          <a:xfrm flipH="1" flipV="1">
            <a:off x="70310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Text Box 55"/>
          <p:cNvSpPr txBox="1">
            <a:spLocks noChangeArrowheads="1"/>
          </p:cNvSpPr>
          <p:nvPr/>
        </p:nvSpPr>
        <p:spPr bwMode="auto">
          <a:xfrm>
            <a:off x="69945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15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3497262" y="4800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0" name="Text Box 57"/>
          <p:cNvSpPr txBox="1">
            <a:spLocks noChangeArrowheads="1"/>
          </p:cNvSpPr>
          <p:nvPr/>
        </p:nvSpPr>
        <p:spPr bwMode="auto">
          <a:xfrm>
            <a:off x="2743200" y="4724400"/>
            <a:ext cx="754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15=15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73274" y="990600"/>
            <a:ext cx="8970726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private Node search(Node x, Key k)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{ 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if (x==null) return null;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 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c = </a:t>
            </a:r>
            <a:r>
              <a:rPr lang="en-US" dirty="0" err="1" smtClean="0">
                <a:latin typeface="Lucida Console" pitchFamily="49" charset="0"/>
              </a:rPr>
              <a:t>k.compareTo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x.key</a:t>
            </a:r>
            <a:r>
              <a:rPr lang="en-US" dirty="0" smtClean="0">
                <a:latin typeface="Lucida Console" pitchFamily="49" charset="0"/>
              </a:rPr>
              <a:t>); 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σύγκριση με το κλειδί του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x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  if </a:t>
            </a:r>
            <a:r>
              <a:rPr lang="en-US" dirty="0" smtClean="0">
                <a:latin typeface="Lucida Console" pitchFamily="49" charset="0"/>
              </a:rPr>
              <a:t>     (c &lt; 0) </a:t>
            </a:r>
            <a:r>
              <a:rPr lang="en-US" dirty="0">
                <a:latin typeface="Lucida Console" pitchFamily="49" charset="0"/>
              </a:rPr>
              <a:t>return </a:t>
            </a:r>
            <a:r>
              <a:rPr lang="en-US" dirty="0" smtClean="0">
                <a:latin typeface="Lucida Console" pitchFamily="49" charset="0"/>
              </a:rPr>
              <a:t>search(</a:t>
            </a:r>
            <a:r>
              <a:rPr lang="en-US" dirty="0" err="1" smtClean="0">
                <a:latin typeface="Lucida Console" pitchFamily="49" charset="0"/>
              </a:rPr>
              <a:t>x.left,k</a:t>
            </a:r>
            <a:r>
              <a:rPr lang="en-US" dirty="0" smtClean="0">
                <a:latin typeface="Lucida Console" pitchFamily="49" charset="0"/>
              </a:rPr>
              <a:t>);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  else </a:t>
            </a:r>
            <a:r>
              <a:rPr lang="en-US" dirty="0" smtClean="0">
                <a:latin typeface="Lucida Console" pitchFamily="49" charset="0"/>
              </a:rPr>
              <a:t>if (c &gt; 0) return search(</a:t>
            </a:r>
            <a:r>
              <a:rPr lang="en-US" dirty="0" err="1" smtClean="0">
                <a:latin typeface="Lucida Console" pitchFamily="49" charset="0"/>
              </a:rPr>
              <a:t>x.right,k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else return x;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}</a:t>
            </a:r>
          </a:p>
          <a:p>
            <a:endParaRPr lang="en-US" dirty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public Item search(Key </a:t>
            </a:r>
            <a:r>
              <a:rPr lang="en-US" dirty="0">
                <a:latin typeface="Lucida Console" pitchFamily="49" charset="0"/>
              </a:rPr>
              <a:t>k</a:t>
            </a:r>
            <a:r>
              <a:rPr lang="en-US" dirty="0" smtClean="0">
                <a:latin typeface="Lucida Console" pitchFamily="49" charset="0"/>
              </a:rPr>
              <a:t>)</a:t>
            </a:r>
          </a:p>
          <a:p>
            <a:r>
              <a:rPr lang="en-US" dirty="0" smtClean="0">
                <a:latin typeface="Lucida Console" pitchFamily="49" charset="0"/>
              </a:rPr>
              <a:t>{ </a:t>
            </a:r>
            <a:endParaRPr lang="en-US" dirty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 Node x = search(root, k);</a:t>
            </a:r>
          </a:p>
          <a:p>
            <a:r>
              <a:rPr lang="en-US" dirty="0" smtClean="0">
                <a:latin typeface="Lucida Console" pitchFamily="49" charset="0"/>
              </a:rPr>
              <a:t>   if (x == null) return null;</a:t>
            </a:r>
          </a:p>
          <a:p>
            <a:r>
              <a:rPr lang="en-US" dirty="0" smtClean="0">
                <a:latin typeface="Lucida Console" pitchFamily="49" charset="0"/>
              </a:rPr>
              <a:t>   else return </a:t>
            </a:r>
            <a:r>
              <a:rPr lang="en-US" dirty="0" err="1" smtClean="0">
                <a:latin typeface="Lucida Console" pitchFamily="49" charset="0"/>
              </a:rPr>
              <a:t>x.item</a:t>
            </a:r>
            <a:r>
              <a:rPr lang="en-US" dirty="0" smtClean="0">
                <a:latin typeface="Lucida Console" pitchFamily="49" charset="0"/>
              </a:rPr>
              <a:t>;</a:t>
            </a:r>
          </a:p>
          <a:p>
            <a:r>
              <a:rPr lang="en-US" dirty="0" smtClean="0">
                <a:latin typeface="Lucida Console" pitchFamily="49" charset="0"/>
              </a:rPr>
              <a:t>}  </a:t>
            </a:r>
            <a:endParaRPr lang="el-GR" dirty="0">
              <a:latin typeface="Lucida Console" pitchFamily="49" charset="0"/>
            </a:endParaRPr>
          </a:p>
        </p:txBody>
      </p:sp>
      <p:grpSp>
        <p:nvGrpSpPr>
          <p:cNvPr id="60" name="59 - Ομάδα"/>
          <p:cNvGrpSpPr>
            <a:grpSpLocks noChangeAspect="1"/>
          </p:cNvGrpSpPr>
          <p:nvPr/>
        </p:nvGrpSpPr>
        <p:grpSpPr>
          <a:xfrm>
            <a:off x="3916680" y="3611880"/>
            <a:ext cx="4998720" cy="2865120"/>
            <a:chOff x="2971800" y="2895600"/>
            <a:chExt cx="6248400" cy="3581400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324600" y="28956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17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800600" y="3581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14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924800" y="3581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21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0866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19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86868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23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5438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20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16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9624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10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5052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7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18" name="AutoShape 17"/>
            <p:cNvCxnSpPr>
              <a:cxnSpLocks noChangeShapeType="1"/>
              <a:stCxn id="9" idx="5"/>
              <a:endCxn id="11" idx="1"/>
            </p:cNvCxnSpPr>
            <p:nvPr/>
          </p:nvCxnSpPr>
          <p:spPr bwMode="auto">
            <a:xfrm>
              <a:off x="6649804" y="3220804"/>
              <a:ext cx="13307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AutoShape 18"/>
            <p:cNvCxnSpPr>
              <a:cxnSpLocks noChangeShapeType="1"/>
              <a:stCxn id="11" idx="5"/>
              <a:endCxn id="13" idx="1"/>
            </p:cNvCxnSpPr>
            <p:nvPr/>
          </p:nvCxnSpPr>
          <p:spPr bwMode="auto">
            <a:xfrm>
              <a:off x="8250004" y="3906604"/>
              <a:ext cx="4925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AutoShape 19"/>
            <p:cNvCxnSpPr>
              <a:cxnSpLocks noChangeShapeType="1"/>
              <a:stCxn id="11" idx="3"/>
              <a:endCxn id="12" idx="7"/>
            </p:cNvCxnSpPr>
            <p:nvPr/>
          </p:nvCxnSpPr>
          <p:spPr bwMode="auto">
            <a:xfrm flipH="1">
              <a:off x="7411804" y="3906604"/>
              <a:ext cx="5687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AutoShape 20"/>
            <p:cNvCxnSpPr>
              <a:cxnSpLocks noChangeShapeType="1"/>
              <a:stCxn id="12" idx="5"/>
              <a:endCxn id="14" idx="0"/>
            </p:cNvCxnSpPr>
            <p:nvPr/>
          </p:nvCxnSpPr>
          <p:spPr bwMode="auto">
            <a:xfrm>
              <a:off x="7411804" y="4668604"/>
              <a:ext cx="322496" cy="436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AutoShape 21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flipH="1">
              <a:off x="5125804" y="3220804"/>
              <a:ext cx="1254592" cy="416392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AutoShape 22"/>
            <p:cNvCxnSpPr>
              <a:cxnSpLocks noChangeShapeType="1"/>
              <a:stCxn id="10" idx="5"/>
              <a:endCxn id="15" idx="1"/>
            </p:cNvCxnSpPr>
            <p:nvPr/>
          </p:nvCxnSpPr>
          <p:spPr bwMode="auto">
            <a:xfrm>
              <a:off x="5126038" y="3906838"/>
              <a:ext cx="796925" cy="492125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AutoShape 23"/>
            <p:cNvCxnSpPr>
              <a:cxnSpLocks noChangeShapeType="1"/>
              <a:stCxn id="10" idx="3"/>
              <a:endCxn id="16" idx="7"/>
            </p:cNvCxnSpPr>
            <p:nvPr/>
          </p:nvCxnSpPr>
          <p:spPr bwMode="auto">
            <a:xfrm flipH="1">
              <a:off x="4287604" y="3906604"/>
              <a:ext cx="5687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5" name="AutoShape 24"/>
            <p:cNvCxnSpPr>
              <a:cxnSpLocks noChangeShapeType="1"/>
              <a:stCxn id="16" idx="3"/>
              <a:endCxn id="17" idx="0"/>
            </p:cNvCxnSpPr>
            <p:nvPr/>
          </p:nvCxnSpPr>
          <p:spPr bwMode="auto">
            <a:xfrm flipH="1">
              <a:off x="3695700" y="4668604"/>
              <a:ext cx="322496" cy="436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102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15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4196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12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124200" y="57912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3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29" name="AutoShape 28"/>
            <p:cNvCxnSpPr>
              <a:cxnSpLocks noChangeShapeType="1"/>
              <a:stCxn id="17" idx="3"/>
              <a:endCxn id="28" idx="0"/>
            </p:cNvCxnSpPr>
            <p:nvPr/>
          </p:nvCxnSpPr>
          <p:spPr bwMode="auto">
            <a:xfrm flipH="1">
              <a:off x="3314700" y="5430604"/>
              <a:ext cx="246296" cy="3605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AutoShape 29"/>
            <p:cNvCxnSpPr>
              <a:cxnSpLocks noChangeShapeType="1"/>
              <a:stCxn id="16" idx="5"/>
              <a:endCxn id="27" idx="0"/>
            </p:cNvCxnSpPr>
            <p:nvPr/>
          </p:nvCxnSpPr>
          <p:spPr bwMode="auto">
            <a:xfrm>
              <a:off x="4287838" y="4668838"/>
              <a:ext cx="322262" cy="436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1" name="AutoShape 30"/>
            <p:cNvCxnSpPr>
              <a:cxnSpLocks noChangeShapeType="1"/>
              <a:stCxn id="15" idx="3"/>
              <a:endCxn id="26" idx="0"/>
            </p:cNvCxnSpPr>
            <p:nvPr/>
          </p:nvCxnSpPr>
          <p:spPr bwMode="auto">
            <a:xfrm flipH="1">
              <a:off x="5600700" y="4668604"/>
              <a:ext cx="322496" cy="436796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AutoShape 31"/>
            <p:cNvSpPr>
              <a:spLocks noChangeArrowheads="1"/>
            </p:cNvSpPr>
            <p:nvPr/>
          </p:nvSpPr>
          <p:spPr bwMode="auto">
            <a:xfrm>
              <a:off x="2971800" y="63246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3" name="AutoShape 32"/>
            <p:cNvCxnSpPr>
              <a:cxnSpLocks noChangeShapeType="1"/>
              <a:stCxn id="32" idx="0"/>
              <a:endCxn id="28" idx="3"/>
            </p:cNvCxnSpPr>
            <p:nvPr/>
          </p:nvCxnSpPr>
          <p:spPr bwMode="auto">
            <a:xfrm flipV="1">
              <a:off x="3124200" y="61166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3352800" y="63246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5" name="AutoShape 34"/>
            <p:cNvCxnSpPr>
              <a:cxnSpLocks noChangeShapeType="1"/>
              <a:stCxn id="34" idx="0"/>
              <a:endCxn id="28" idx="5"/>
            </p:cNvCxnSpPr>
            <p:nvPr/>
          </p:nvCxnSpPr>
          <p:spPr bwMode="auto">
            <a:xfrm flipH="1" flipV="1">
              <a:off x="3449638" y="61166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6" name="AutoShape 35"/>
            <p:cNvSpPr>
              <a:spLocks noChangeArrowheads="1"/>
            </p:cNvSpPr>
            <p:nvPr/>
          </p:nvSpPr>
          <p:spPr bwMode="auto">
            <a:xfrm>
              <a:off x="3733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7" name="AutoShape 36"/>
            <p:cNvCxnSpPr>
              <a:cxnSpLocks noChangeShapeType="1"/>
              <a:stCxn id="36" idx="0"/>
              <a:endCxn id="17" idx="5"/>
            </p:cNvCxnSpPr>
            <p:nvPr/>
          </p:nvCxnSpPr>
          <p:spPr bwMode="auto">
            <a:xfrm flipH="1" flipV="1">
              <a:off x="38306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42672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9" name="AutoShape 38"/>
            <p:cNvCxnSpPr>
              <a:cxnSpLocks noChangeShapeType="1"/>
              <a:stCxn id="38" idx="0"/>
              <a:endCxn id="27" idx="3"/>
            </p:cNvCxnSpPr>
            <p:nvPr/>
          </p:nvCxnSpPr>
          <p:spPr bwMode="auto">
            <a:xfrm flipV="1">
              <a:off x="4419600" y="5430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46482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1" name="AutoShape 40"/>
            <p:cNvCxnSpPr>
              <a:cxnSpLocks noChangeShapeType="1"/>
              <a:stCxn id="40" idx="0"/>
              <a:endCxn id="27" idx="5"/>
            </p:cNvCxnSpPr>
            <p:nvPr/>
          </p:nvCxnSpPr>
          <p:spPr bwMode="auto">
            <a:xfrm flipH="1" flipV="1">
              <a:off x="47450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2" name="AutoShape 41"/>
            <p:cNvSpPr>
              <a:spLocks noChangeArrowheads="1"/>
            </p:cNvSpPr>
            <p:nvPr/>
          </p:nvSpPr>
          <p:spPr bwMode="auto">
            <a:xfrm>
              <a:off x="5257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3" name="AutoShape 42"/>
            <p:cNvCxnSpPr>
              <a:cxnSpLocks noChangeShapeType="1"/>
              <a:stCxn id="42" idx="0"/>
              <a:endCxn id="26" idx="3"/>
            </p:cNvCxnSpPr>
            <p:nvPr/>
          </p:nvCxnSpPr>
          <p:spPr bwMode="auto">
            <a:xfrm flipV="1">
              <a:off x="5410200" y="5430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4" name="AutoShape 43"/>
            <p:cNvSpPr>
              <a:spLocks noChangeArrowheads="1"/>
            </p:cNvSpPr>
            <p:nvPr/>
          </p:nvSpPr>
          <p:spPr bwMode="auto">
            <a:xfrm>
              <a:off x="5638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5" name="AutoShape 44"/>
            <p:cNvCxnSpPr>
              <a:cxnSpLocks noChangeShapeType="1"/>
              <a:stCxn id="44" idx="0"/>
              <a:endCxn id="26" idx="5"/>
            </p:cNvCxnSpPr>
            <p:nvPr/>
          </p:nvCxnSpPr>
          <p:spPr bwMode="auto">
            <a:xfrm flipH="1" flipV="1">
              <a:off x="57356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6" name="AutoShape 45"/>
            <p:cNvSpPr>
              <a:spLocks noChangeArrowheads="1"/>
            </p:cNvSpPr>
            <p:nvPr/>
          </p:nvSpPr>
          <p:spPr bwMode="auto">
            <a:xfrm>
              <a:off x="6096000" y="4876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7" name="AutoShape 46"/>
            <p:cNvCxnSpPr>
              <a:cxnSpLocks noChangeShapeType="1"/>
              <a:stCxn id="46" idx="0"/>
              <a:endCxn id="15" idx="5"/>
            </p:cNvCxnSpPr>
            <p:nvPr/>
          </p:nvCxnSpPr>
          <p:spPr bwMode="auto">
            <a:xfrm flipH="1" flipV="1">
              <a:off x="6192838" y="4668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8" name="AutoShape 47"/>
            <p:cNvSpPr>
              <a:spLocks noChangeArrowheads="1"/>
            </p:cNvSpPr>
            <p:nvPr/>
          </p:nvSpPr>
          <p:spPr bwMode="auto">
            <a:xfrm>
              <a:off x="6934200" y="4876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9" name="AutoShape 48"/>
            <p:cNvCxnSpPr>
              <a:cxnSpLocks noChangeShapeType="1"/>
              <a:stCxn id="48" idx="0"/>
              <a:endCxn id="12" idx="3"/>
            </p:cNvCxnSpPr>
            <p:nvPr/>
          </p:nvCxnSpPr>
          <p:spPr bwMode="auto">
            <a:xfrm flipV="1">
              <a:off x="7086600" y="4668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0" name="AutoShape 49"/>
            <p:cNvSpPr>
              <a:spLocks noChangeArrowheads="1"/>
            </p:cNvSpPr>
            <p:nvPr/>
          </p:nvSpPr>
          <p:spPr bwMode="auto">
            <a:xfrm>
              <a:off x="7391400" y="56943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1" name="AutoShape 50"/>
            <p:cNvCxnSpPr>
              <a:cxnSpLocks noChangeShapeType="1"/>
              <a:stCxn id="50" idx="0"/>
              <a:endCxn id="14" idx="3"/>
            </p:cNvCxnSpPr>
            <p:nvPr/>
          </p:nvCxnSpPr>
          <p:spPr bwMode="auto">
            <a:xfrm flipV="1">
              <a:off x="7543800" y="5430838"/>
              <a:ext cx="55563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2" name="AutoShape 51"/>
            <p:cNvSpPr>
              <a:spLocks noChangeArrowheads="1"/>
            </p:cNvSpPr>
            <p:nvPr/>
          </p:nvSpPr>
          <p:spPr bwMode="auto">
            <a:xfrm>
              <a:off x="7772400" y="56943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3" name="AutoShape 52"/>
            <p:cNvCxnSpPr>
              <a:cxnSpLocks noChangeShapeType="1"/>
              <a:stCxn id="52" idx="0"/>
              <a:endCxn id="14" idx="5"/>
            </p:cNvCxnSpPr>
            <p:nvPr/>
          </p:nvCxnSpPr>
          <p:spPr bwMode="auto">
            <a:xfrm flipH="1" flipV="1">
              <a:off x="7869238" y="5430838"/>
              <a:ext cx="55562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4" name="AutoShape 53"/>
            <p:cNvSpPr>
              <a:spLocks noChangeArrowheads="1"/>
            </p:cNvSpPr>
            <p:nvPr/>
          </p:nvSpPr>
          <p:spPr bwMode="auto">
            <a:xfrm>
              <a:off x="8534400" y="48561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5" name="AutoShape 54"/>
            <p:cNvCxnSpPr>
              <a:cxnSpLocks noChangeShapeType="1"/>
              <a:stCxn id="54" idx="0"/>
              <a:endCxn id="13" idx="3"/>
            </p:cNvCxnSpPr>
            <p:nvPr/>
          </p:nvCxnSpPr>
          <p:spPr bwMode="auto">
            <a:xfrm flipV="1">
              <a:off x="8686800" y="4668838"/>
              <a:ext cx="55563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6" name="AutoShape 55"/>
            <p:cNvSpPr>
              <a:spLocks noChangeArrowheads="1"/>
            </p:cNvSpPr>
            <p:nvPr/>
          </p:nvSpPr>
          <p:spPr bwMode="auto">
            <a:xfrm>
              <a:off x="8915400" y="48561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7" name="AutoShape 56"/>
            <p:cNvCxnSpPr>
              <a:cxnSpLocks noChangeShapeType="1"/>
              <a:stCxn id="56" idx="0"/>
              <a:endCxn id="13" idx="5"/>
            </p:cNvCxnSpPr>
            <p:nvPr/>
          </p:nvCxnSpPr>
          <p:spPr bwMode="auto">
            <a:xfrm flipH="1" flipV="1">
              <a:off x="9012238" y="4668838"/>
              <a:ext cx="55562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8" name="AutoShape 56"/>
          <p:cNvSpPr>
            <a:spLocks noChangeArrowheads="1"/>
          </p:cNvSpPr>
          <p:nvPr/>
        </p:nvSpPr>
        <p:spPr bwMode="auto">
          <a:xfrm>
            <a:off x="6713537" y="32004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865937" y="3124200"/>
            <a:ext cx="12586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search(15)</a:t>
            </a:r>
            <a:endParaRPr lang="el-GR" sz="1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6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56388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dirty="0" smtClean="0"/>
              <a:t>Θέλουμε να υποστηρίξουμε δύο βασικές λειτουργίες</a:t>
            </a:r>
            <a:r>
              <a:rPr lang="en-US" sz="1800" dirty="0" smtClean="0"/>
              <a:t>:</a:t>
            </a:r>
          </a:p>
        </p:txBody>
      </p:sp>
      <p:sp>
        <p:nvSpPr>
          <p:cNvPr id="3077" name="Text Box 43"/>
          <p:cNvSpPr txBox="1">
            <a:spLocks noChangeArrowheads="1"/>
          </p:cNvSpPr>
          <p:nvPr/>
        </p:nvSpPr>
        <p:spPr bwMode="auto">
          <a:xfrm>
            <a:off x="1225550" y="2734270"/>
            <a:ext cx="536550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Εισαγωγή ενός </a:t>
            </a:r>
            <a:r>
              <a:rPr lang="el-GR" dirty="0" smtClean="0"/>
              <a:t>νέου στοιχείου</a:t>
            </a:r>
            <a:r>
              <a:rPr lang="en-US" dirty="0" smtClean="0"/>
              <a:t>        </a:t>
            </a:r>
            <a:r>
              <a:rPr lang="el-GR" dirty="0" smtClean="0"/>
              <a:t>        με κλειδί</a:t>
            </a: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r>
              <a:rPr lang="el-GR" dirty="0"/>
              <a:t>  Αναζήτηση στοιχείου με δεδομένο κλειδί</a:t>
            </a:r>
            <a:endParaRPr lang="en-US" dirty="0"/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33400" y="1219200"/>
            <a:ext cx="78486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Χειριζόμαστε ένα σύνολο στοιχείων       όπου το κάθε στοιχείο έχει ένα κλειδί από ολικά διατεταγμένο σύνολο</a:t>
            </a:r>
            <a:endParaRPr lang="el-GR" dirty="0"/>
          </a:p>
        </p:txBody>
      </p:sp>
      <p:pic>
        <p:nvPicPr>
          <p:cNvPr id="11" name="10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7493" y="1321309"/>
            <a:ext cx="178307" cy="202691"/>
          </a:xfrm>
          <a:prstGeom prst="rect">
            <a:avLst/>
          </a:prstGeom>
          <a:noFill/>
        </p:spPr>
      </p:pic>
      <p:pic>
        <p:nvPicPr>
          <p:cNvPr id="13" name="1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1349" y="1702309"/>
            <a:ext cx="229251" cy="203269"/>
          </a:xfrm>
          <a:prstGeom prst="rect">
            <a:avLst/>
          </a:prstGeom>
          <a:noFill/>
          <a:ln/>
          <a:effectLst/>
        </p:spPr>
      </p:pic>
      <p:pic>
        <p:nvPicPr>
          <p:cNvPr id="15" name="14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24400" y="2810470"/>
            <a:ext cx="637322" cy="229252"/>
          </a:xfrm>
          <a:prstGeom prst="rect">
            <a:avLst/>
          </a:prstGeom>
          <a:noFill/>
          <a:ln/>
          <a:effectLst/>
        </p:spPr>
      </p:pic>
      <p:pic>
        <p:nvPicPr>
          <p:cNvPr id="17" name="16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6183" y="2810470"/>
            <a:ext cx="688309" cy="229436"/>
          </a:xfrm>
          <a:prstGeom prst="rect">
            <a:avLst/>
          </a:prstGeom>
          <a:noFill/>
          <a:ln/>
          <a:effectLst/>
        </p:spPr>
      </p:pic>
      <p:pic>
        <p:nvPicPr>
          <p:cNvPr id="18" name="1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2491" y="3343034"/>
            <a:ext cx="688309" cy="229436"/>
          </a:xfrm>
          <a:prstGeom prst="rect">
            <a:avLst/>
          </a:prstGeom>
          <a:noFill/>
          <a:ln/>
          <a:effectLst/>
        </p:spPr>
      </p:pic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533400" y="3810000"/>
            <a:ext cx="35083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Άλλες χρήσιμες λειτουργίες είναι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082675" y="4267200"/>
            <a:ext cx="8003601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l-GR" dirty="0"/>
              <a:t>Διαγραφή ενός καθορισμένου στοιχείου</a:t>
            </a:r>
          </a:p>
          <a:p>
            <a:endParaRPr lang="el-GR" dirty="0"/>
          </a:p>
          <a:p>
            <a:pPr>
              <a:buFontTx/>
              <a:buChar char="•"/>
            </a:pPr>
            <a:r>
              <a:rPr lang="el-GR" dirty="0"/>
              <a:t>  </a:t>
            </a:r>
            <a:r>
              <a:rPr lang="el-GR" dirty="0" smtClean="0"/>
              <a:t>Επιλογή</a:t>
            </a:r>
            <a:r>
              <a:rPr lang="en-US" dirty="0" smtClean="0"/>
              <a:t> j-</a:t>
            </a:r>
            <a:r>
              <a:rPr lang="el-GR" dirty="0" smtClean="0"/>
              <a:t>οστ</a:t>
            </a:r>
            <a:r>
              <a:rPr lang="en-US" dirty="0" smtClean="0"/>
              <a:t>o</a:t>
            </a:r>
            <a:r>
              <a:rPr lang="el-GR" dirty="0" smtClean="0"/>
              <a:t>ύ στοιχείου </a:t>
            </a:r>
            <a:r>
              <a:rPr lang="en-US" dirty="0" smtClean="0"/>
              <a:t>: </a:t>
            </a:r>
            <a:r>
              <a:rPr lang="el-GR" dirty="0" smtClean="0"/>
              <a:t>Εύρεση στοιχείου με το </a:t>
            </a:r>
            <a:r>
              <a:rPr lang="en-US" dirty="0" smtClean="0"/>
              <a:t>j-</a:t>
            </a:r>
            <a:r>
              <a:rPr lang="el-GR" dirty="0" smtClean="0"/>
              <a:t>οστό μικρότερο κλειδί</a:t>
            </a:r>
            <a:endParaRPr lang="el-GR" dirty="0"/>
          </a:p>
          <a:p>
            <a:pPr>
              <a:buFontTx/>
              <a:buChar char="•"/>
            </a:pPr>
            <a:endParaRPr lang="el-GR" dirty="0"/>
          </a:p>
          <a:p>
            <a:pPr>
              <a:buFontTx/>
              <a:buChar char="•"/>
            </a:pPr>
            <a:r>
              <a:rPr lang="el-GR" dirty="0"/>
              <a:t>  </a:t>
            </a:r>
            <a:r>
              <a:rPr lang="el-GR" dirty="0" smtClean="0"/>
              <a:t>Ταξινόμηση</a:t>
            </a:r>
            <a:r>
              <a:rPr lang="en-US" dirty="0" smtClean="0"/>
              <a:t> </a:t>
            </a:r>
            <a:r>
              <a:rPr lang="el-GR" dirty="0" smtClean="0"/>
              <a:t>των </a:t>
            </a:r>
            <a:r>
              <a:rPr lang="el-GR" dirty="0"/>
              <a:t>στοιχείων σύμφωνα με τα κλειδιά </a:t>
            </a:r>
            <a:r>
              <a:rPr lang="el-GR" dirty="0" smtClean="0"/>
              <a:t>τους</a:t>
            </a:r>
            <a:endParaRPr lang="el-GR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l-GR" dirty="0" smtClean="0"/>
              <a:t>Εύρεση προκάτοχου ή διάδοχου </a:t>
            </a:r>
            <a:endParaRPr lang="en-US" dirty="0" smtClean="0"/>
          </a:p>
          <a:p>
            <a:endParaRPr lang="el-GR" dirty="0"/>
          </a:p>
          <a:p>
            <a:pPr>
              <a:buFontTx/>
              <a:buChar char="•"/>
            </a:pPr>
            <a:r>
              <a:rPr lang="el-GR" dirty="0"/>
              <a:t>  Ένωση δύο </a:t>
            </a:r>
            <a:r>
              <a:rPr lang="el-GR" dirty="0" smtClean="0"/>
              <a:t>δομών αναζήτησης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514600"/>
            <a:ext cx="489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Εύρεση κόμβων με μέγιστο και ελάχιστο κλειδί</a:t>
            </a:r>
            <a:endParaRPr lang="el-GR" dirty="0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43434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8194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51054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705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55626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886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981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152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5" name="AutoShape 17"/>
          <p:cNvCxnSpPr>
            <a:cxnSpLocks noChangeShapeType="1"/>
            <a:stCxn id="16" idx="5"/>
            <a:endCxn id="18" idx="1"/>
          </p:cNvCxnSpPr>
          <p:nvPr/>
        </p:nvCxnSpPr>
        <p:spPr bwMode="auto">
          <a:xfrm>
            <a:off x="46686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18"/>
          <p:cNvCxnSpPr>
            <a:cxnSpLocks noChangeShapeType="1"/>
            <a:stCxn id="18" idx="5"/>
            <a:endCxn id="20" idx="1"/>
          </p:cNvCxnSpPr>
          <p:nvPr/>
        </p:nvCxnSpPr>
        <p:spPr bwMode="auto">
          <a:xfrm>
            <a:off x="62688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19"/>
          <p:cNvCxnSpPr>
            <a:cxnSpLocks noChangeShapeType="1"/>
            <a:stCxn id="18" idx="3"/>
            <a:endCxn id="19" idx="7"/>
          </p:cNvCxnSpPr>
          <p:nvPr/>
        </p:nvCxnSpPr>
        <p:spPr bwMode="auto">
          <a:xfrm flipH="1">
            <a:off x="54306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0"/>
          <p:cNvCxnSpPr>
            <a:cxnSpLocks noChangeShapeType="1"/>
            <a:stCxn id="19" idx="5"/>
            <a:endCxn id="21" idx="0"/>
          </p:cNvCxnSpPr>
          <p:nvPr/>
        </p:nvCxnSpPr>
        <p:spPr bwMode="auto">
          <a:xfrm>
            <a:off x="54306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1"/>
          <p:cNvCxnSpPr>
            <a:cxnSpLocks noChangeShapeType="1"/>
            <a:stCxn id="16" idx="3"/>
            <a:endCxn id="17" idx="7"/>
          </p:cNvCxnSpPr>
          <p:nvPr/>
        </p:nvCxnSpPr>
        <p:spPr bwMode="auto">
          <a:xfrm flipH="1">
            <a:off x="31446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2"/>
          <p:cNvCxnSpPr>
            <a:cxnSpLocks noChangeShapeType="1"/>
            <a:stCxn id="17" idx="5"/>
            <a:endCxn id="22" idx="1"/>
          </p:cNvCxnSpPr>
          <p:nvPr/>
        </p:nvCxnSpPr>
        <p:spPr bwMode="auto">
          <a:xfrm>
            <a:off x="31448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AutoShape 23"/>
          <p:cNvCxnSpPr>
            <a:cxnSpLocks noChangeShapeType="1"/>
            <a:stCxn id="17" idx="3"/>
            <a:endCxn id="23" idx="7"/>
          </p:cNvCxnSpPr>
          <p:nvPr/>
        </p:nvCxnSpPr>
        <p:spPr bwMode="auto">
          <a:xfrm flipH="1">
            <a:off x="23064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24"/>
          <p:cNvCxnSpPr>
            <a:cxnSpLocks noChangeShapeType="1"/>
            <a:stCxn id="23" idx="3"/>
            <a:endCxn id="24" idx="0"/>
          </p:cNvCxnSpPr>
          <p:nvPr/>
        </p:nvCxnSpPr>
        <p:spPr bwMode="auto">
          <a:xfrm flipH="1">
            <a:off x="1714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3429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2438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1143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6" name="AutoShape 28"/>
          <p:cNvCxnSpPr>
            <a:cxnSpLocks noChangeShapeType="1"/>
            <a:stCxn id="24" idx="3"/>
            <a:endCxn id="35" idx="0"/>
          </p:cNvCxnSpPr>
          <p:nvPr/>
        </p:nvCxnSpPr>
        <p:spPr bwMode="auto">
          <a:xfrm flipH="1">
            <a:off x="1333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AutoShape 29"/>
          <p:cNvCxnSpPr>
            <a:cxnSpLocks noChangeShapeType="1"/>
            <a:stCxn id="23" idx="5"/>
            <a:endCxn id="34" idx="0"/>
          </p:cNvCxnSpPr>
          <p:nvPr/>
        </p:nvCxnSpPr>
        <p:spPr bwMode="auto">
          <a:xfrm>
            <a:off x="2306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30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3619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1"/>
          <p:cNvSpPr>
            <a:spLocks noChangeArrowheads="1"/>
          </p:cNvSpPr>
          <p:nvPr/>
        </p:nvSpPr>
        <p:spPr bwMode="auto">
          <a:xfrm>
            <a:off x="990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2"/>
          <p:cNvCxnSpPr>
            <a:cxnSpLocks noChangeShapeType="1"/>
            <a:stCxn id="39" idx="0"/>
            <a:endCxn id="35" idx="3"/>
          </p:cNvCxnSpPr>
          <p:nvPr/>
        </p:nvCxnSpPr>
        <p:spPr bwMode="auto">
          <a:xfrm flipV="1">
            <a:off x="1143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3"/>
          <p:cNvSpPr>
            <a:spLocks noChangeArrowheads="1"/>
          </p:cNvSpPr>
          <p:nvPr/>
        </p:nvSpPr>
        <p:spPr bwMode="auto">
          <a:xfrm>
            <a:off x="1371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4"/>
          <p:cNvCxnSpPr>
            <a:cxnSpLocks noChangeShapeType="1"/>
            <a:stCxn id="41" idx="0"/>
            <a:endCxn id="35" idx="5"/>
          </p:cNvCxnSpPr>
          <p:nvPr/>
        </p:nvCxnSpPr>
        <p:spPr bwMode="auto">
          <a:xfrm flipH="1" flipV="1">
            <a:off x="1468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5"/>
          <p:cNvSpPr>
            <a:spLocks noChangeArrowheads="1"/>
          </p:cNvSpPr>
          <p:nvPr/>
        </p:nvSpPr>
        <p:spPr bwMode="auto">
          <a:xfrm>
            <a:off x="1752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6"/>
          <p:cNvCxnSpPr>
            <a:cxnSpLocks noChangeShapeType="1"/>
            <a:stCxn id="43" idx="0"/>
            <a:endCxn id="24" idx="5"/>
          </p:cNvCxnSpPr>
          <p:nvPr/>
        </p:nvCxnSpPr>
        <p:spPr bwMode="auto">
          <a:xfrm flipH="1" flipV="1">
            <a:off x="1849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2286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38"/>
          <p:cNvCxnSpPr>
            <a:cxnSpLocks noChangeShapeType="1"/>
            <a:stCxn id="45" idx="0"/>
            <a:endCxn id="34" idx="3"/>
          </p:cNvCxnSpPr>
          <p:nvPr/>
        </p:nvCxnSpPr>
        <p:spPr bwMode="auto">
          <a:xfrm flipV="1">
            <a:off x="2438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39"/>
          <p:cNvSpPr>
            <a:spLocks noChangeArrowheads="1"/>
          </p:cNvSpPr>
          <p:nvPr/>
        </p:nvSpPr>
        <p:spPr bwMode="auto">
          <a:xfrm>
            <a:off x="2667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0"/>
          <p:cNvCxnSpPr>
            <a:cxnSpLocks noChangeShapeType="1"/>
            <a:stCxn id="47" idx="0"/>
            <a:endCxn id="34" idx="5"/>
          </p:cNvCxnSpPr>
          <p:nvPr/>
        </p:nvCxnSpPr>
        <p:spPr bwMode="auto">
          <a:xfrm flipH="1" flipV="1">
            <a:off x="2763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AutoShape 41"/>
          <p:cNvSpPr>
            <a:spLocks noChangeArrowheads="1"/>
          </p:cNvSpPr>
          <p:nvPr/>
        </p:nvSpPr>
        <p:spPr bwMode="auto">
          <a:xfrm>
            <a:off x="3276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42"/>
          <p:cNvCxnSpPr>
            <a:cxnSpLocks noChangeShapeType="1"/>
            <a:stCxn id="49" idx="0"/>
            <a:endCxn id="33" idx="3"/>
          </p:cNvCxnSpPr>
          <p:nvPr/>
        </p:nvCxnSpPr>
        <p:spPr bwMode="auto">
          <a:xfrm flipV="1">
            <a:off x="3429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3"/>
          <p:cNvSpPr>
            <a:spLocks noChangeArrowheads="1"/>
          </p:cNvSpPr>
          <p:nvPr/>
        </p:nvSpPr>
        <p:spPr bwMode="auto">
          <a:xfrm>
            <a:off x="3657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4"/>
          <p:cNvCxnSpPr>
            <a:cxnSpLocks noChangeShapeType="1"/>
            <a:stCxn id="51" idx="0"/>
            <a:endCxn id="33" idx="5"/>
          </p:cNvCxnSpPr>
          <p:nvPr/>
        </p:nvCxnSpPr>
        <p:spPr bwMode="auto">
          <a:xfrm flipH="1" flipV="1">
            <a:off x="3754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41148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6"/>
          <p:cNvCxnSpPr>
            <a:cxnSpLocks noChangeShapeType="1"/>
            <a:stCxn id="53" idx="0"/>
            <a:endCxn id="22" idx="5"/>
          </p:cNvCxnSpPr>
          <p:nvPr/>
        </p:nvCxnSpPr>
        <p:spPr bwMode="auto">
          <a:xfrm flipH="1" flipV="1">
            <a:off x="42116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7"/>
          <p:cNvSpPr>
            <a:spLocks noChangeArrowheads="1"/>
          </p:cNvSpPr>
          <p:nvPr/>
        </p:nvSpPr>
        <p:spPr bwMode="auto">
          <a:xfrm>
            <a:off x="49530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48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51054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49"/>
          <p:cNvSpPr>
            <a:spLocks noChangeArrowheads="1"/>
          </p:cNvSpPr>
          <p:nvPr/>
        </p:nvSpPr>
        <p:spPr bwMode="auto">
          <a:xfrm>
            <a:off x="5410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0"/>
          <p:cNvCxnSpPr>
            <a:cxnSpLocks noChangeShapeType="1"/>
            <a:stCxn id="58" idx="0"/>
            <a:endCxn id="21" idx="3"/>
          </p:cNvCxnSpPr>
          <p:nvPr/>
        </p:nvCxnSpPr>
        <p:spPr bwMode="auto">
          <a:xfrm flipV="1">
            <a:off x="55626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1"/>
          <p:cNvSpPr>
            <a:spLocks noChangeArrowheads="1"/>
          </p:cNvSpPr>
          <p:nvPr/>
        </p:nvSpPr>
        <p:spPr bwMode="auto">
          <a:xfrm>
            <a:off x="57912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2"/>
          <p:cNvCxnSpPr>
            <a:cxnSpLocks noChangeShapeType="1"/>
            <a:stCxn id="60" idx="0"/>
            <a:endCxn id="21" idx="5"/>
          </p:cNvCxnSpPr>
          <p:nvPr/>
        </p:nvCxnSpPr>
        <p:spPr bwMode="auto">
          <a:xfrm flipH="1" flipV="1">
            <a:off x="58880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3"/>
          <p:cNvSpPr>
            <a:spLocks noChangeArrowheads="1"/>
          </p:cNvSpPr>
          <p:nvPr/>
        </p:nvSpPr>
        <p:spPr bwMode="auto">
          <a:xfrm>
            <a:off x="6553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4"/>
          <p:cNvCxnSpPr>
            <a:cxnSpLocks noChangeShapeType="1"/>
            <a:stCxn id="62" idx="0"/>
            <a:endCxn id="20" idx="3"/>
          </p:cNvCxnSpPr>
          <p:nvPr/>
        </p:nvCxnSpPr>
        <p:spPr bwMode="auto">
          <a:xfrm flipV="1">
            <a:off x="67056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9" name="AutoShape 55"/>
          <p:cNvSpPr>
            <a:spLocks noChangeArrowheads="1"/>
          </p:cNvSpPr>
          <p:nvPr/>
        </p:nvSpPr>
        <p:spPr bwMode="auto">
          <a:xfrm>
            <a:off x="69342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0" name="AutoShape 56"/>
          <p:cNvCxnSpPr>
            <a:cxnSpLocks noChangeShapeType="1"/>
            <a:stCxn id="69" idx="0"/>
            <a:endCxn id="20" idx="5"/>
          </p:cNvCxnSpPr>
          <p:nvPr/>
        </p:nvCxnSpPr>
        <p:spPr bwMode="auto">
          <a:xfrm flipH="1" flipV="1">
            <a:off x="70310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743200"/>
            <a:ext cx="354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Εύρεση κόμβου με μέγιστο κλειδί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685800" y="3352800"/>
            <a:ext cx="5193409" cy="418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Ξεκινάμε την αναζήτηση από τον κόμβο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x=root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685800" y="3897868"/>
            <a:ext cx="8077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έχει δεξί παιδί τότε θέτουμε</a:t>
            </a:r>
            <a:r>
              <a:rPr lang="en-US" dirty="0" smtClean="0"/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x.right</a:t>
            </a:r>
            <a:r>
              <a:rPr lang="en-US" dirty="0" smtClean="0"/>
              <a:t>  </a:t>
            </a:r>
            <a:r>
              <a:rPr lang="el-GR" dirty="0" smtClean="0"/>
              <a:t>και συνεχίζουμε την αναζήτηση στο </a:t>
            </a:r>
            <a:r>
              <a:rPr lang="el-GR" dirty="0" err="1" smtClean="0"/>
              <a:t>υποδένδρο</a:t>
            </a:r>
            <a:r>
              <a:rPr lang="el-GR" dirty="0" smtClean="0"/>
              <a:t> με ρίζα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/>
              <a:t> 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85800" y="4675474"/>
            <a:ext cx="8077200" cy="42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Διαφορετικά επιστρέφουμε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/>
              <a:t> 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743200"/>
            <a:ext cx="366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Εύρεση κόμβου με ελάχιστο κλειδί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685800" y="3352800"/>
            <a:ext cx="5193409" cy="418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Ξεκινάμε την αναζήτηση από τον κόμβο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x=root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685800" y="3897868"/>
            <a:ext cx="8077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έχει αριστερό παιδί τότε θέτουμε</a:t>
            </a:r>
            <a:r>
              <a:rPr lang="en-US" dirty="0" smtClean="0"/>
              <a:t> 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x=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x.left</a:t>
            </a:r>
            <a:r>
              <a:rPr lang="en-US" dirty="0" smtClean="0"/>
              <a:t>  </a:t>
            </a:r>
            <a:r>
              <a:rPr lang="el-GR" dirty="0" smtClean="0"/>
              <a:t>και συνεχίζουμε την αναζήτηση στο </a:t>
            </a:r>
            <a:r>
              <a:rPr lang="el-GR" dirty="0" err="1" smtClean="0"/>
              <a:t>υποδένδρο</a:t>
            </a:r>
            <a:r>
              <a:rPr lang="el-GR" dirty="0" smtClean="0"/>
              <a:t> με ρίζα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/>
              <a:t> 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85800" y="4675474"/>
            <a:ext cx="8077200" cy="429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Διαφορετικά επιστρέφουμε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/>
              <a:t> 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17525" y="1143000"/>
            <a:ext cx="39624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Επιλογή </a:t>
            </a:r>
            <a:r>
              <a:rPr lang="en-US" dirty="0" smtClean="0"/>
              <a:t>: </a:t>
            </a:r>
            <a:r>
              <a:rPr lang="el-GR" dirty="0" smtClean="0"/>
              <a:t>Βρίσκει </a:t>
            </a:r>
            <a:r>
              <a:rPr lang="el-GR" dirty="0"/>
              <a:t>το στοιχείο </a:t>
            </a:r>
            <a:r>
              <a:rPr lang="el-GR" dirty="0" smtClean="0"/>
              <a:t>τάξης </a:t>
            </a:r>
            <a:r>
              <a:rPr lang="en-US" dirty="0" smtClean="0">
                <a:latin typeface="Lucida Console" pitchFamily="49" charset="0"/>
              </a:rPr>
              <a:t>r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76200" y="1696283"/>
            <a:ext cx="6739345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private Node select(Node x,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r)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{	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if (x==null) return null;</a:t>
            </a:r>
          </a:p>
          <a:p>
            <a:r>
              <a:rPr lang="en-US" dirty="0" smtClean="0">
                <a:latin typeface="Lucida Console" pitchFamily="49" charset="0"/>
              </a:rPr>
              <a:t> 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n = size(</a:t>
            </a:r>
            <a:r>
              <a:rPr lang="en-US" dirty="0" err="1" smtClean="0">
                <a:latin typeface="Lucida Console" pitchFamily="49" charset="0"/>
              </a:rPr>
              <a:t>x.left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if      (n &gt; r) return select(</a:t>
            </a:r>
            <a:r>
              <a:rPr lang="en-US" dirty="0" err="1" smtClean="0">
                <a:latin typeface="Lucida Console" pitchFamily="49" charset="0"/>
              </a:rPr>
              <a:t>x.left,r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else if (n &lt; r) return select(x.right,r-n-1);</a:t>
            </a:r>
          </a:p>
          <a:p>
            <a:r>
              <a:rPr lang="en-US" dirty="0" smtClean="0">
                <a:latin typeface="Lucida Console" pitchFamily="49" charset="0"/>
              </a:rPr>
              <a:t>  else return x;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}</a:t>
            </a:r>
          </a:p>
          <a:p>
            <a:endParaRPr lang="en-US" dirty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public Key select(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r</a:t>
            </a:r>
            <a:r>
              <a:rPr lang="en-US" dirty="0" smtClean="0">
                <a:latin typeface="Lucida Console" pitchFamily="49" charset="0"/>
              </a:rPr>
              <a:t>)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{ 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Node x = select(</a:t>
            </a:r>
            <a:r>
              <a:rPr lang="en-US" dirty="0" err="1" smtClean="0">
                <a:latin typeface="Lucida Console" pitchFamily="49" charset="0"/>
              </a:rPr>
              <a:t>root,r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return </a:t>
            </a:r>
            <a:r>
              <a:rPr lang="en-US" dirty="0" err="1" smtClean="0">
                <a:latin typeface="Lucida Console" pitchFamily="49" charset="0"/>
              </a:rPr>
              <a:t>x.key</a:t>
            </a:r>
            <a:r>
              <a:rPr lang="en-US" dirty="0" smtClean="0">
                <a:latin typeface="Lucida Console" pitchFamily="49" charset="0"/>
              </a:rPr>
              <a:t>; </a:t>
            </a:r>
          </a:p>
          <a:p>
            <a:r>
              <a:rPr lang="en-US" dirty="0" smtClean="0">
                <a:latin typeface="Lucida Console" pitchFamily="49" charset="0"/>
              </a:rPr>
              <a:t>}</a:t>
            </a:r>
            <a:endParaRPr lang="el-GR" dirty="0">
              <a:latin typeface="Lucida Console" pitchFamily="49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6 - Ομάδα"/>
          <p:cNvGrpSpPr>
            <a:grpSpLocks noChangeAspect="1"/>
          </p:cNvGrpSpPr>
          <p:nvPr/>
        </p:nvGrpSpPr>
        <p:grpSpPr>
          <a:xfrm>
            <a:off x="3992880" y="3840480"/>
            <a:ext cx="4998720" cy="2865120"/>
            <a:chOff x="2971800" y="2895600"/>
            <a:chExt cx="6248400" cy="3581400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324600" y="28956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17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800600" y="3581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14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7924800" y="3581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21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0866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19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6868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23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5438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20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16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24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10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5052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7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17" name="AutoShape 17"/>
            <p:cNvCxnSpPr>
              <a:cxnSpLocks noChangeShapeType="1"/>
              <a:stCxn id="8" idx="5"/>
              <a:endCxn id="10" idx="1"/>
            </p:cNvCxnSpPr>
            <p:nvPr/>
          </p:nvCxnSpPr>
          <p:spPr bwMode="auto">
            <a:xfrm>
              <a:off x="6649804" y="3220804"/>
              <a:ext cx="13307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AutoShape 18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>
              <a:off x="8250004" y="3906604"/>
              <a:ext cx="4925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AutoShape 19"/>
            <p:cNvCxnSpPr>
              <a:cxnSpLocks noChangeShapeType="1"/>
              <a:stCxn id="10" idx="3"/>
              <a:endCxn id="11" idx="7"/>
            </p:cNvCxnSpPr>
            <p:nvPr/>
          </p:nvCxnSpPr>
          <p:spPr bwMode="auto">
            <a:xfrm flipH="1">
              <a:off x="7411804" y="3906604"/>
              <a:ext cx="5687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AutoShape 20"/>
            <p:cNvCxnSpPr>
              <a:cxnSpLocks noChangeShapeType="1"/>
              <a:stCxn id="11" idx="5"/>
              <a:endCxn id="13" idx="0"/>
            </p:cNvCxnSpPr>
            <p:nvPr/>
          </p:nvCxnSpPr>
          <p:spPr bwMode="auto">
            <a:xfrm>
              <a:off x="7411804" y="4668604"/>
              <a:ext cx="322496" cy="436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AutoShape 21"/>
            <p:cNvCxnSpPr>
              <a:cxnSpLocks noChangeShapeType="1"/>
              <a:stCxn id="8" idx="3"/>
              <a:endCxn id="9" idx="7"/>
            </p:cNvCxnSpPr>
            <p:nvPr/>
          </p:nvCxnSpPr>
          <p:spPr bwMode="auto">
            <a:xfrm flipH="1">
              <a:off x="5125804" y="3220804"/>
              <a:ext cx="1254592" cy="416392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AutoShape 22"/>
            <p:cNvCxnSpPr>
              <a:cxnSpLocks noChangeShapeType="1"/>
              <a:stCxn id="9" idx="5"/>
              <a:endCxn id="14" idx="1"/>
            </p:cNvCxnSpPr>
            <p:nvPr/>
          </p:nvCxnSpPr>
          <p:spPr bwMode="auto">
            <a:xfrm>
              <a:off x="5126038" y="3906838"/>
              <a:ext cx="796925" cy="492125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AutoShape 23"/>
            <p:cNvCxnSpPr>
              <a:cxnSpLocks noChangeShapeType="1"/>
              <a:stCxn id="9" idx="3"/>
              <a:endCxn id="15" idx="7"/>
            </p:cNvCxnSpPr>
            <p:nvPr/>
          </p:nvCxnSpPr>
          <p:spPr bwMode="auto">
            <a:xfrm flipH="1">
              <a:off x="4287604" y="3906604"/>
              <a:ext cx="5687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AutoShape 24"/>
            <p:cNvCxnSpPr>
              <a:cxnSpLocks noChangeShapeType="1"/>
              <a:stCxn id="15" idx="3"/>
              <a:endCxn id="16" idx="0"/>
            </p:cNvCxnSpPr>
            <p:nvPr/>
          </p:nvCxnSpPr>
          <p:spPr bwMode="auto">
            <a:xfrm flipH="1">
              <a:off x="3695700" y="4668604"/>
              <a:ext cx="322496" cy="436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4102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15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4196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12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124200" y="57912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3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28" name="AutoShape 28"/>
            <p:cNvCxnSpPr>
              <a:cxnSpLocks noChangeShapeType="1"/>
              <a:stCxn id="16" idx="3"/>
              <a:endCxn id="27" idx="0"/>
            </p:cNvCxnSpPr>
            <p:nvPr/>
          </p:nvCxnSpPr>
          <p:spPr bwMode="auto">
            <a:xfrm flipH="1">
              <a:off x="3314700" y="5430604"/>
              <a:ext cx="246296" cy="3605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" name="AutoShape 29"/>
            <p:cNvCxnSpPr>
              <a:cxnSpLocks noChangeShapeType="1"/>
              <a:stCxn id="15" idx="5"/>
              <a:endCxn id="26" idx="0"/>
            </p:cNvCxnSpPr>
            <p:nvPr/>
          </p:nvCxnSpPr>
          <p:spPr bwMode="auto">
            <a:xfrm>
              <a:off x="4287838" y="4668838"/>
              <a:ext cx="322262" cy="436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AutoShape 30"/>
            <p:cNvCxnSpPr>
              <a:cxnSpLocks noChangeShapeType="1"/>
              <a:stCxn id="14" idx="3"/>
              <a:endCxn id="25" idx="0"/>
            </p:cNvCxnSpPr>
            <p:nvPr/>
          </p:nvCxnSpPr>
          <p:spPr bwMode="auto">
            <a:xfrm flipH="1">
              <a:off x="5600700" y="4668604"/>
              <a:ext cx="322496" cy="436796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971800" y="63246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2" name="AutoShape 32"/>
            <p:cNvCxnSpPr>
              <a:cxnSpLocks noChangeShapeType="1"/>
              <a:stCxn id="31" idx="0"/>
              <a:endCxn id="27" idx="3"/>
            </p:cNvCxnSpPr>
            <p:nvPr/>
          </p:nvCxnSpPr>
          <p:spPr bwMode="auto">
            <a:xfrm flipV="1">
              <a:off x="3124200" y="61166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3352800" y="63246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4" name="AutoShape 34"/>
            <p:cNvCxnSpPr>
              <a:cxnSpLocks noChangeShapeType="1"/>
              <a:stCxn id="33" idx="0"/>
              <a:endCxn id="27" idx="5"/>
            </p:cNvCxnSpPr>
            <p:nvPr/>
          </p:nvCxnSpPr>
          <p:spPr bwMode="auto">
            <a:xfrm flipH="1" flipV="1">
              <a:off x="3449638" y="61166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3733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6" name="AutoShape 36"/>
            <p:cNvCxnSpPr>
              <a:cxnSpLocks noChangeShapeType="1"/>
              <a:stCxn id="35" idx="0"/>
              <a:endCxn id="16" idx="5"/>
            </p:cNvCxnSpPr>
            <p:nvPr/>
          </p:nvCxnSpPr>
          <p:spPr bwMode="auto">
            <a:xfrm flipH="1" flipV="1">
              <a:off x="38306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42672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8" name="AutoShape 38"/>
            <p:cNvCxnSpPr>
              <a:cxnSpLocks noChangeShapeType="1"/>
              <a:stCxn id="37" idx="0"/>
              <a:endCxn id="26" idx="3"/>
            </p:cNvCxnSpPr>
            <p:nvPr/>
          </p:nvCxnSpPr>
          <p:spPr bwMode="auto">
            <a:xfrm flipV="1">
              <a:off x="4419600" y="5430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46482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0" name="AutoShape 40"/>
            <p:cNvCxnSpPr>
              <a:cxnSpLocks noChangeShapeType="1"/>
              <a:stCxn id="39" idx="0"/>
              <a:endCxn id="26" idx="5"/>
            </p:cNvCxnSpPr>
            <p:nvPr/>
          </p:nvCxnSpPr>
          <p:spPr bwMode="auto">
            <a:xfrm flipH="1" flipV="1">
              <a:off x="47450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257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2" name="AutoShape 42"/>
            <p:cNvCxnSpPr>
              <a:cxnSpLocks noChangeShapeType="1"/>
              <a:stCxn id="41" idx="0"/>
              <a:endCxn id="25" idx="3"/>
            </p:cNvCxnSpPr>
            <p:nvPr/>
          </p:nvCxnSpPr>
          <p:spPr bwMode="auto">
            <a:xfrm flipV="1">
              <a:off x="5410200" y="5430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5638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4" name="AutoShape 44"/>
            <p:cNvCxnSpPr>
              <a:cxnSpLocks noChangeShapeType="1"/>
              <a:stCxn id="43" idx="0"/>
              <a:endCxn id="25" idx="5"/>
            </p:cNvCxnSpPr>
            <p:nvPr/>
          </p:nvCxnSpPr>
          <p:spPr bwMode="auto">
            <a:xfrm flipH="1" flipV="1">
              <a:off x="57356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6096000" y="4876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6" name="AutoShape 46"/>
            <p:cNvCxnSpPr>
              <a:cxnSpLocks noChangeShapeType="1"/>
              <a:stCxn id="45" idx="0"/>
              <a:endCxn id="14" idx="5"/>
            </p:cNvCxnSpPr>
            <p:nvPr/>
          </p:nvCxnSpPr>
          <p:spPr bwMode="auto">
            <a:xfrm flipH="1" flipV="1">
              <a:off x="6192838" y="4668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6934200" y="4876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8" name="AutoShape 48"/>
            <p:cNvCxnSpPr>
              <a:cxnSpLocks noChangeShapeType="1"/>
              <a:stCxn id="47" idx="0"/>
              <a:endCxn id="11" idx="3"/>
            </p:cNvCxnSpPr>
            <p:nvPr/>
          </p:nvCxnSpPr>
          <p:spPr bwMode="auto">
            <a:xfrm flipV="1">
              <a:off x="7086600" y="4668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7391400" y="56943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0" name="AutoShape 50"/>
            <p:cNvCxnSpPr>
              <a:cxnSpLocks noChangeShapeType="1"/>
              <a:stCxn id="49" idx="0"/>
              <a:endCxn id="13" idx="3"/>
            </p:cNvCxnSpPr>
            <p:nvPr/>
          </p:nvCxnSpPr>
          <p:spPr bwMode="auto">
            <a:xfrm flipV="1">
              <a:off x="7543800" y="5430838"/>
              <a:ext cx="55563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7772400" y="56943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2" name="AutoShape 52"/>
            <p:cNvCxnSpPr>
              <a:cxnSpLocks noChangeShapeType="1"/>
              <a:stCxn id="51" idx="0"/>
              <a:endCxn id="13" idx="5"/>
            </p:cNvCxnSpPr>
            <p:nvPr/>
          </p:nvCxnSpPr>
          <p:spPr bwMode="auto">
            <a:xfrm flipH="1" flipV="1">
              <a:off x="7869238" y="5430838"/>
              <a:ext cx="55562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8534400" y="48561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4" name="AutoShape 54"/>
            <p:cNvCxnSpPr>
              <a:cxnSpLocks noChangeShapeType="1"/>
              <a:stCxn id="53" idx="0"/>
              <a:endCxn id="12" idx="3"/>
            </p:cNvCxnSpPr>
            <p:nvPr/>
          </p:nvCxnSpPr>
          <p:spPr bwMode="auto">
            <a:xfrm flipV="1">
              <a:off x="8686800" y="4668838"/>
              <a:ext cx="55563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8915400" y="48561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6" name="AutoShape 56"/>
            <p:cNvCxnSpPr>
              <a:cxnSpLocks noChangeShapeType="1"/>
              <a:stCxn id="55" idx="0"/>
              <a:endCxn id="12" idx="5"/>
            </p:cNvCxnSpPr>
            <p:nvPr/>
          </p:nvCxnSpPr>
          <p:spPr bwMode="auto">
            <a:xfrm flipH="1" flipV="1">
              <a:off x="9012238" y="4668838"/>
              <a:ext cx="55562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7" name="AutoShape 56"/>
          <p:cNvSpPr>
            <a:spLocks noChangeArrowheads="1"/>
          </p:cNvSpPr>
          <p:nvPr/>
        </p:nvSpPr>
        <p:spPr bwMode="auto">
          <a:xfrm>
            <a:off x="6789737" y="3429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942137" y="3352800"/>
            <a:ext cx="11512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select(6)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684130" y="61692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3988930" y="55626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5360530" y="55626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4369930" y="49500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[4]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979530" y="43434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[7]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6096000" y="38070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5867400" y="49530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198730" y="56358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6858000" y="49500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8153400" y="49530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7875130" y="56358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8179930" y="43434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[4]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6934200" y="38100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r=6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2" name="71 - TextBox"/>
          <p:cNvSpPr txBox="1"/>
          <p:nvPr/>
        </p:nvSpPr>
        <p:spPr>
          <a:xfrm>
            <a:off x="5741530" y="44166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r=6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5486400" y="49500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r=1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4" name="73 - TextBox"/>
          <p:cNvSpPr txBox="1"/>
          <p:nvPr/>
        </p:nvSpPr>
        <p:spPr>
          <a:xfrm>
            <a:off x="6579730" y="56358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r=1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5" name="Oval 27"/>
          <p:cNvSpPr>
            <a:spLocks noChangeAspect="1" noChangeArrowheads="1"/>
          </p:cNvSpPr>
          <p:nvPr/>
        </p:nvSpPr>
        <p:spPr bwMode="auto">
          <a:xfrm>
            <a:off x="7315200" y="6474023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smtClean="0">
                <a:latin typeface="Lucida Console" pitchFamily="49" charset="0"/>
              </a:rPr>
              <a:t>x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7696200" y="6474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[size(x)]</a:t>
            </a:r>
            <a:endParaRPr lang="el-GR" sz="1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17525" y="1143000"/>
            <a:ext cx="55045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Τάξη </a:t>
            </a:r>
            <a:r>
              <a:rPr lang="en-US" dirty="0" smtClean="0"/>
              <a:t>: </a:t>
            </a:r>
            <a:r>
              <a:rPr lang="el-GR" dirty="0" smtClean="0"/>
              <a:t>Βρίσκει πόσα κλειδιά είναι μεγαλύτερα του </a:t>
            </a:r>
            <a:r>
              <a:rPr lang="en-US" dirty="0" smtClean="0">
                <a:latin typeface="Lucida Console" pitchFamily="49" charset="0"/>
              </a:rPr>
              <a:t>k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76200" y="1696283"/>
            <a:ext cx="8970726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private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rank(Key k, Node x)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{	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if (x==null) return 0;</a:t>
            </a:r>
          </a:p>
          <a:p>
            <a:r>
              <a:rPr lang="en-US" dirty="0" smtClean="0">
                <a:latin typeface="Lucida Console" pitchFamily="49" charset="0"/>
              </a:rPr>
              <a:t> 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c = </a:t>
            </a:r>
            <a:r>
              <a:rPr lang="en-US" dirty="0" err="1" smtClean="0">
                <a:latin typeface="Lucida Console" pitchFamily="49" charset="0"/>
              </a:rPr>
              <a:t>k.compareTo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x.key</a:t>
            </a:r>
            <a:r>
              <a:rPr lang="en-US" dirty="0" smtClean="0">
                <a:latin typeface="Lucida Console" pitchFamily="49" charset="0"/>
              </a:rPr>
              <a:t>); 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σύγκριση με το κλειδί του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x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if      (c &lt; 0) return rank(</a:t>
            </a:r>
            <a:r>
              <a:rPr lang="en-US" dirty="0" err="1" smtClean="0">
                <a:latin typeface="Lucida Console" pitchFamily="49" charset="0"/>
              </a:rPr>
              <a:t>k,x.left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else if (c &gt; 0) return 1 + size(</a:t>
            </a:r>
            <a:r>
              <a:rPr lang="en-US" dirty="0" err="1" smtClean="0">
                <a:latin typeface="Lucida Console" pitchFamily="49" charset="0"/>
              </a:rPr>
              <a:t>x.left</a:t>
            </a:r>
            <a:r>
              <a:rPr lang="en-US" dirty="0" smtClean="0">
                <a:latin typeface="Lucida Console" pitchFamily="49" charset="0"/>
              </a:rPr>
              <a:t>) + rank(</a:t>
            </a:r>
            <a:r>
              <a:rPr lang="en-US" dirty="0" err="1" smtClean="0">
                <a:latin typeface="Lucida Console" pitchFamily="49" charset="0"/>
              </a:rPr>
              <a:t>k,x.right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else return size(</a:t>
            </a:r>
            <a:r>
              <a:rPr lang="en-US" dirty="0" err="1" smtClean="0">
                <a:latin typeface="Lucida Console" pitchFamily="49" charset="0"/>
              </a:rPr>
              <a:t>x.left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}</a:t>
            </a:r>
          </a:p>
          <a:p>
            <a:endParaRPr lang="en-US" dirty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public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rank(Key k)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{ 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return rank(</a:t>
            </a:r>
            <a:r>
              <a:rPr lang="en-US" dirty="0" err="1" smtClean="0">
                <a:latin typeface="Lucida Console" pitchFamily="49" charset="0"/>
              </a:rPr>
              <a:t>k,root</a:t>
            </a:r>
            <a:r>
              <a:rPr lang="en-US" dirty="0" smtClean="0">
                <a:latin typeface="Lucida Console" pitchFamily="49" charset="0"/>
              </a:rPr>
              <a:t>); </a:t>
            </a:r>
          </a:p>
          <a:p>
            <a:r>
              <a:rPr lang="en-US" dirty="0" smtClean="0">
                <a:latin typeface="Lucida Console" pitchFamily="49" charset="0"/>
              </a:rPr>
              <a:t>}</a:t>
            </a:r>
            <a:endParaRPr lang="el-GR" dirty="0">
              <a:latin typeface="Lucida Console" pitchFamily="49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" name="6 - Ομάδα"/>
          <p:cNvGrpSpPr>
            <a:grpSpLocks noChangeAspect="1"/>
          </p:cNvGrpSpPr>
          <p:nvPr/>
        </p:nvGrpSpPr>
        <p:grpSpPr>
          <a:xfrm>
            <a:off x="3992880" y="3840480"/>
            <a:ext cx="4998720" cy="2865120"/>
            <a:chOff x="2971800" y="2895600"/>
            <a:chExt cx="6248400" cy="3581400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324600" y="28956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17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800600" y="3581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14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7924800" y="3581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21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70866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19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86868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23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5438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20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16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3962400" y="4343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10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5052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7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17" name="AutoShape 17"/>
            <p:cNvCxnSpPr>
              <a:cxnSpLocks noChangeShapeType="1"/>
              <a:stCxn id="8" idx="5"/>
              <a:endCxn id="10" idx="1"/>
            </p:cNvCxnSpPr>
            <p:nvPr/>
          </p:nvCxnSpPr>
          <p:spPr bwMode="auto">
            <a:xfrm>
              <a:off x="6649804" y="3220804"/>
              <a:ext cx="13307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" name="AutoShape 18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>
              <a:off x="8250004" y="3906604"/>
              <a:ext cx="4925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" name="AutoShape 19"/>
            <p:cNvCxnSpPr>
              <a:cxnSpLocks noChangeShapeType="1"/>
              <a:stCxn id="10" idx="3"/>
              <a:endCxn id="11" idx="7"/>
            </p:cNvCxnSpPr>
            <p:nvPr/>
          </p:nvCxnSpPr>
          <p:spPr bwMode="auto">
            <a:xfrm flipH="1">
              <a:off x="7411804" y="3906604"/>
              <a:ext cx="5687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0" name="AutoShape 20"/>
            <p:cNvCxnSpPr>
              <a:cxnSpLocks noChangeShapeType="1"/>
              <a:stCxn id="11" idx="5"/>
              <a:endCxn id="13" idx="0"/>
            </p:cNvCxnSpPr>
            <p:nvPr/>
          </p:nvCxnSpPr>
          <p:spPr bwMode="auto">
            <a:xfrm>
              <a:off x="7411804" y="4668604"/>
              <a:ext cx="322496" cy="436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1" name="AutoShape 21"/>
            <p:cNvCxnSpPr>
              <a:cxnSpLocks noChangeShapeType="1"/>
              <a:stCxn id="8" idx="3"/>
              <a:endCxn id="9" idx="7"/>
            </p:cNvCxnSpPr>
            <p:nvPr/>
          </p:nvCxnSpPr>
          <p:spPr bwMode="auto">
            <a:xfrm flipH="1">
              <a:off x="5125804" y="3220804"/>
              <a:ext cx="1254592" cy="416392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2" name="AutoShape 22"/>
            <p:cNvCxnSpPr>
              <a:cxnSpLocks noChangeShapeType="1"/>
              <a:stCxn id="9" idx="5"/>
              <a:endCxn id="14" idx="1"/>
            </p:cNvCxnSpPr>
            <p:nvPr/>
          </p:nvCxnSpPr>
          <p:spPr bwMode="auto">
            <a:xfrm>
              <a:off x="5126038" y="3906838"/>
              <a:ext cx="796925" cy="492125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3" name="AutoShape 23"/>
            <p:cNvCxnSpPr>
              <a:cxnSpLocks noChangeShapeType="1"/>
              <a:stCxn id="9" idx="3"/>
              <a:endCxn id="15" idx="7"/>
            </p:cNvCxnSpPr>
            <p:nvPr/>
          </p:nvCxnSpPr>
          <p:spPr bwMode="auto">
            <a:xfrm flipH="1">
              <a:off x="4287604" y="3906604"/>
              <a:ext cx="568792" cy="4925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4" name="AutoShape 24"/>
            <p:cNvCxnSpPr>
              <a:cxnSpLocks noChangeShapeType="1"/>
              <a:stCxn id="15" idx="3"/>
              <a:endCxn id="16" idx="0"/>
            </p:cNvCxnSpPr>
            <p:nvPr/>
          </p:nvCxnSpPr>
          <p:spPr bwMode="auto">
            <a:xfrm flipH="1">
              <a:off x="3695700" y="4668604"/>
              <a:ext cx="322496" cy="4367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4102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38100" algn="ctr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15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4419600" y="51054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12</a:t>
              </a:r>
              <a:endParaRPr lang="el-GR" sz="1400" b="1">
                <a:latin typeface="Calibri" pitchFamily="34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3124200" y="5791200"/>
              <a:ext cx="381000" cy="381000"/>
            </a:xfrm>
            <a:prstGeom prst="ellipse">
              <a:avLst/>
            </a:prstGeom>
            <a:solidFill>
              <a:srgbClr val="FFFF99">
                <a:alpha val="5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Calibri" pitchFamily="34" charset="0"/>
                </a:rPr>
                <a:t>3</a:t>
              </a:r>
              <a:endParaRPr lang="el-GR" sz="1400" b="1">
                <a:latin typeface="Calibri" pitchFamily="34" charset="0"/>
              </a:endParaRPr>
            </a:p>
          </p:txBody>
        </p:sp>
        <p:cxnSp>
          <p:nvCxnSpPr>
            <p:cNvPr id="28" name="AutoShape 28"/>
            <p:cNvCxnSpPr>
              <a:cxnSpLocks noChangeShapeType="1"/>
              <a:stCxn id="16" idx="3"/>
              <a:endCxn id="27" idx="0"/>
            </p:cNvCxnSpPr>
            <p:nvPr/>
          </p:nvCxnSpPr>
          <p:spPr bwMode="auto">
            <a:xfrm flipH="1">
              <a:off x="3314700" y="5430604"/>
              <a:ext cx="246296" cy="3605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9" name="AutoShape 29"/>
            <p:cNvCxnSpPr>
              <a:cxnSpLocks noChangeShapeType="1"/>
              <a:stCxn id="15" idx="5"/>
              <a:endCxn id="26" idx="0"/>
            </p:cNvCxnSpPr>
            <p:nvPr/>
          </p:nvCxnSpPr>
          <p:spPr bwMode="auto">
            <a:xfrm>
              <a:off x="4287838" y="4668838"/>
              <a:ext cx="322262" cy="4365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0" name="AutoShape 30"/>
            <p:cNvCxnSpPr>
              <a:cxnSpLocks noChangeShapeType="1"/>
              <a:stCxn id="14" idx="3"/>
              <a:endCxn id="25" idx="0"/>
            </p:cNvCxnSpPr>
            <p:nvPr/>
          </p:nvCxnSpPr>
          <p:spPr bwMode="auto">
            <a:xfrm flipH="1">
              <a:off x="5600700" y="4668604"/>
              <a:ext cx="322496" cy="436796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2971800" y="63246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2" name="AutoShape 32"/>
            <p:cNvCxnSpPr>
              <a:cxnSpLocks noChangeShapeType="1"/>
              <a:stCxn id="31" idx="0"/>
              <a:endCxn id="27" idx="3"/>
            </p:cNvCxnSpPr>
            <p:nvPr/>
          </p:nvCxnSpPr>
          <p:spPr bwMode="auto">
            <a:xfrm flipV="1">
              <a:off x="3124200" y="61166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3352800" y="63246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4" name="AutoShape 34"/>
            <p:cNvCxnSpPr>
              <a:cxnSpLocks noChangeShapeType="1"/>
              <a:stCxn id="33" idx="0"/>
              <a:endCxn id="27" idx="5"/>
            </p:cNvCxnSpPr>
            <p:nvPr/>
          </p:nvCxnSpPr>
          <p:spPr bwMode="auto">
            <a:xfrm flipH="1" flipV="1">
              <a:off x="3449638" y="61166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3733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6" name="AutoShape 36"/>
            <p:cNvCxnSpPr>
              <a:cxnSpLocks noChangeShapeType="1"/>
              <a:stCxn id="35" idx="0"/>
              <a:endCxn id="16" idx="5"/>
            </p:cNvCxnSpPr>
            <p:nvPr/>
          </p:nvCxnSpPr>
          <p:spPr bwMode="auto">
            <a:xfrm flipH="1" flipV="1">
              <a:off x="38306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42672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38" name="AutoShape 38"/>
            <p:cNvCxnSpPr>
              <a:cxnSpLocks noChangeShapeType="1"/>
              <a:stCxn id="37" idx="0"/>
              <a:endCxn id="26" idx="3"/>
            </p:cNvCxnSpPr>
            <p:nvPr/>
          </p:nvCxnSpPr>
          <p:spPr bwMode="auto">
            <a:xfrm flipV="1">
              <a:off x="4419600" y="5430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46482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0" name="AutoShape 40"/>
            <p:cNvCxnSpPr>
              <a:cxnSpLocks noChangeShapeType="1"/>
              <a:stCxn id="39" idx="0"/>
              <a:endCxn id="26" idx="5"/>
            </p:cNvCxnSpPr>
            <p:nvPr/>
          </p:nvCxnSpPr>
          <p:spPr bwMode="auto">
            <a:xfrm flipH="1" flipV="1">
              <a:off x="47450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5257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2" name="AutoShape 42"/>
            <p:cNvCxnSpPr>
              <a:cxnSpLocks noChangeShapeType="1"/>
              <a:stCxn id="41" idx="0"/>
              <a:endCxn id="25" idx="3"/>
            </p:cNvCxnSpPr>
            <p:nvPr/>
          </p:nvCxnSpPr>
          <p:spPr bwMode="auto">
            <a:xfrm flipV="1">
              <a:off x="5410200" y="5430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5638800" y="5638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4" name="AutoShape 44"/>
            <p:cNvCxnSpPr>
              <a:cxnSpLocks noChangeShapeType="1"/>
              <a:stCxn id="43" idx="0"/>
              <a:endCxn id="25" idx="5"/>
            </p:cNvCxnSpPr>
            <p:nvPr/>
          </p:nvCxnSpPr>
          <p:spPr bwMode="auto">
            <a:xfrm flipH="1" flipV="1">
              <a:off x="5735638" y="5430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6096000" y="4876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6" name="AutoShape 46"/>
            <p:cNvCxnSpPr>
              <a:cxnSpLocks noChangeShapeType="1"/>
              <a:stCxn id="45" idx="0"/>
              <a:endCxn id="14" idx="5"/>
            </p:cNvCxnSpPr>
            <p:nvPr/>
          </p:nvCxnSpPr>
          <p:spPr bwMode="auto">
            <a:xfrm flipH="1" flipV="1">
              <a:off x="6192838" y="4668838"/>
              <a:ext cx="55562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6934200" y="4876800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48" name="AutoShape 48"/>
            <p:cNvCxnSpPr>
              <a:cxnSpLocks noChangeShapeType="1"/>
              <a:stCxn id="47" idx="0"/>
              <a:endCxn id="11" idx="3"/>
            </p:cNvCxnSpPr>
            <p:nvPr/>
          </p:nvCxnSpPr>
          <p:spPr bwMode="auto">
            <a:xfrm flipV="1">
              <a:off x="7086600" y="4668838"/>
              <a:ext cx="55563" cy="207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7391400" y="56943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0" name="AutoShape 50"/>
            <p:cNvCxnSpPr>
              <a:cxnSpLocks noChangeShapeType="1"/>
              <a:stCxn id="49" idx="0"/>
              <a:endCxn id="13" idx="3"/>
            </p:cNvCxnSpPr>
            <p:nvPr/>
          </p:nvCxnSpPr>
          <p:spPr bwMode="auto">
            <a:xfrm flipV="1">
              <a:off x="7543800" y="5430838"/>
              <a:ext cx="55563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7772400" y="56943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2" name="AutoShape 52"/>
            <p:cNvCxnSpPr>
              <a:cxnSpLocks noChangeShapeType="1"/>
              <a:stCxn id="51" idx="0"/>
              <a:endCxn id="13" idx="5"/>
            </p:cNvCxnSpPr>
            <p:nvPr/>
          </p:nvCxnSpPr>
          <p:spPr bwMode="auto">
            <a:xfrm flipH="1" flipV="1">
              <a:off x="7869238" y="5430838"/>
              <a:ext cx="55562" cy="2635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8534400" y="48561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4" name="AutoShape 54"/>
            <p:cNvCxnSpPr>
              <a:cxnSpLocks noChangeShapeType="1"/>
              <a:stCxn id="53" idx="0"/>
              <a:endCxn id="12" idx="3"/>
            </p:cNvCxnSpPr>
            <p:nvPr/>
          </p:nvCxnSpPr>
          <p:spPr bwMode="auto">
            <a:xfrm flipV="1">
              <a:off x="8686800" y="4668838"/>
              <a:ext cx="55563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8915400" y="4856163"/>
              <a:ext cx="304800" cy="152400"/>
            </a:xfrm>
            <a:prstGeom prst="roundRect">
              <a:avLst>
                <a:gd name="adj" fmla="val 16667"/>
              </a:avLst>
            </a:prstGeom>
            <a:solidFill>
              <a:schemeClr val="tx1">
                <a:alpha val="50195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l-GR" sz="1400">
                <a:latin typeface="Calibri" pitchFamily="34" charset="0"/>
              </a:endParaRPr>
            </a:p>
          </p:txBody>
        </p:sp>
        <p:cxnSp>
          <p:nvCxnSpPr>
            <p:cNvPr id="56" name="AutoShape 56"/>
            <p:cNvCxnSpPr>
              <a:cxnSpLocks noChangeShapeType="1"/>
              <a:stCxn id="55" idx="0"/>
              <a:endCxn id="12" idx="5"/>
            </p:cNvCxnSpPr>
            <p:nvPr/>
          </p:nvCxnSpPr>
          <p:spPr bwMode="auto">
            <a:xfrm flipH="1" flipV="1">
              <a:off x="9012238" y="4668838"/>
              <a:ext cx="55562" cy="187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7" name="AutoShape 56"/>
          <p:cNvSpPr>
            <a:spLocks noChangeArrowheads="1"/>
          </p:cNvSpPr>
          <p:nvPr/>
        </p:nvSpPr>
        <p:spPr bwMode="auto">
          <a:xfrm>
            <a:off x="6789737" y="3429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6942137" y="3352800"/>
            <a:ext cx="104387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rank(15)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3684130" y="61692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3988930" y="55626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5360530" y="55626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2" name="61 - TextBox"/>
          <p:cNvSpPr txBox="1"/>
          <p:nvPr/>
        </p:nvSpPr>
        <p:spPr>
          <a:xfrm>
            <a:off x="4369930" y="49500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[4]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3" name="62 - TextBox"/>
          <p:cNvSpPr txBox="1"/>
          <p:nvPr/>
        </p:nvSpPr>
        <p:spPr>
          <a:xfrm>
            <a:off x="4979530" y="43434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[7]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4" name="63 - TextBox"/>
          <p:cNvSpPr txBox="1"/>
          <p:nvPr/>
        </p:nvSpPr>
        <p:spPr>
          <a:xfrm>
            <a:off x="6096000" y="3807023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5" name="64 - TextBox"/>
          <p:cNvSpPr txBox="1"/>
          <p:nvPr/>
        </p:nvSpPr>
        <p:spPr>
          <a:xfrm>
            <a:off x="5867400" y="49530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6198730" y="56358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7" name="66 - TextBox"/>
          <p:cNvSpPr txBox="1"/>
          <p:nvPr/>
        </p:nvSpPr>
        <p:spPr>
          <a:xfrm>
            <a:off x="6858000" y="49500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[2]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8153400" y="49530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7875130" y="563582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[1]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0" name="69 - TextBox"/>
          <p:cNvSpPr txBox="1"/>
          <p:nvPr/>
        </p:nvSpPr>
        <p:spPr>
          <a:xfrm>
            <a:off x="8179930" y="434340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[4]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1" name="70 - TextBox"/>
          <p:cNvSpPr txBox="1"/>
          <p:nvPr/>
        </p:nvSpPr>
        <p:spPr>
          <a:xfrm>
            <a:off x="7010400" y="381000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+0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4" name="73 - TextBox"/>
          <p:cNvSpPr txBox="1"/>
          <p:nvPr/>
        </p:nvSpPr>
        <p:spPr>
          <a:xfrm>
            <a:off x="6579730" y="5635823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+0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5" name="Oval 27"/>
          <p:cNvSpPr>
            <a:spLocks noChangeAspect="1" noChangeArrowheads="1"/>
          </p:cNvSpPr>
          <p:nvPr/>
        </p:nvSpPr>
        <p:spPr bwMode="auto">
          <a:xfrm>
            <a:off x="7315200" y="6474023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smtClean="0">
                <a:latin typeface="Lucida Console" pitchFamily="49" charset="0"/>
              </a:rPr>
              <a:t>x</a:t>
            </a:r>
            <a:endParaRPr lang="el-GR" sz="1600" dirty="0">
              <a:latin typeface="Lucida Console" pitchFamily="49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7696200" y="6474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[size(x)]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7" name="76 - TextBox"/>
          <p:cNvSpPr txBox="1"/>
          <p:nvPr/>
        </p:nvSpPr>
        <p:spPr>
          <a:xfrm>
            <a:off x="5848932" y="4416623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+5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78" name="77 - TextBox"/>
          <p:cNvSpPr txBox="1"/>
          <p:nvPr/>
        </p:nvSpPr>
        <p:spPr>
          <a:xfrm>
            <a:off x="5562600" y="4953000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+0</a:t>
            </a:r>
            <a:endParaRPr lang="el-GR" sz="14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514600"/>
            <a:ext cx="525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Εύρεση προκάτοχου και διάδοχου κόμβου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657600" y="31242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133600" y="3810000"/>
            <a:ext cx="381000" cy="3810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5257800" y="3810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4196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0198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876800" y="5334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2004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2954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838200" y="5334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5" name="AutoShape 17"/>
          <p:cNvCxnSpPr>
            <a:cxnSpLocks noChangeShapeType="1"/>
            <a:stCxn id="16" idx="5"/>
            <a:endCxn id="18" idx="1"/>
          </p:cNvCxnSpPr>
          <p:nvPr/>
        </p:nvCxnSpPr>
        <p:spPr bwMode="auto">
          <a:xfrm>
            <a:off x="3982804" y="34494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18"/>
          <p:cNvCxnSpPr>
            <a:cxnSpLocks noChangeShapeType="1"/>
            <a:stCxn id="18" idx="5"/>
            <a:endCxn id="20" idx="1"/>
          </p:cNvCxnSpPr>
          <p:nvPr/>
        </p:nvCxnSpPr>
        <p:spPr bwMode="auto">
          <a:xfrm>
            <a:off x="5583004" y="41352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19"/>
          <p:cNvCxnSpPr>
            <a:cxnSpLocks noChangeShapeType="1"/>
            <a:stCxn id="18" idx="3"/>
            <a:endCxn id="19" idx="7"/>
          </p:cNvCxnSpPr>
          <p:nvPr/>
        </p:nvCxnSpPr>
        <p:spPr bwMode="auto">
          <a:xfrm flipH="1">
            <a:off x="4744804" y="41352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0"/>
          <p:cNvCxnSpPr>
            <a:cxnSpLocks noChangeShapeType="1"/>
            <a:stCxn id="19" idx="5"/>
            <a:endCxn id="21" idx="0"/>
          </p:cNvCxnSpPr>
          <p:nvPr/>
        </p:nvCxnSpPr>
        <p:spPr bwMode="auto">
          <a:xfrm>
            <a:off x="4744804" y="48972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1"/>
          <p:cNvCxnSpPr>
            <a:cxnSpLocks noChangeShapeType="1"/>
            <a:stCxn id="16" idx="3"/>
            <a:endCxn id="17" idx="7"/>
          </p:cNvCxnSpPr>
          <p:nvPr/>
        </p:nvCxnSpPr>
        <p:spPr bwMode="auto">
          <a:xfrm flipH="1">
            <a:off x="2458804" y="34494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2"/>
          <p:cNvCxnSpPr>
            <a:cxnSpLocks noChangeShapeType="1"/>
            <a:stCxn id="17" idx="5"/>
            <a:endCxn id="22" idx="1"/>
          </p:cNvCxnSpPr>
          <p:nvPr/>
        </p:nvCxnSpPr>
        <p:spPr bwMode="auto">
          <a:xfrm>
            <a:off x="2459038" y="41354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AutoShape 23"/>
          <p:cNvCxnSpPr>
            <a:cxnSpLocks noChangeShapeType="1"/>
            <a:stCxn id="17" idx="3"/>
            <a:endCxn id="23" idx="7"/>
          </p:cNvCxnSpPr>
          <p:nvPr/>
        </p:nvCxnSpPr>
        <p:spPr bwMode="auto">
          <a:xfrm flipH="1">
            <a:off x="1620604" y="41352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24"/>
          <p:cNvCxnSpPr>
            <a:cxnSpLocks noChangeShapeType="1"/>
            <a:stCxn id="23" idx="3"/>
            <a:endCxn id="24" idx="0"/>
          </p:cNvCxnSpPr>
          <p:nvPr/>
        </p:nvCxnSpPr>
        <p:spPr bwMode="auto">
          <a:xfrm flipH="1">
            <a:off x="1028700" y="48972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2743200" y="5334000"/>
            <a:ext cx="381000" cy="3810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1752600" y="5334000"/>
            <a:ext cx="381000" cy="3810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457200" y="6019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6" name="AutoShape 28"/>
          <p:cNvCxnSpPr>
            <a:cxnSpLocks noChangeShapeType="1"/>
            <a:stCxn id="24" idx="3"/>
            <a:endCxn id="35" idx="0"/>
          </p:cNvCxnSpPr>
          <p:nvPr/>
        </p:nvCxnSpPr>
        <p:spPr bwMode="auto">
          <a:xfrm flipH="1">
            <a:off x="647700" y="56592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AutoShape 29"/>
          <p:cNvCxnSpPr>
            <a:cxnSpLocks noChangeShapeType="1"/>
            <a:stCxn id="23" idx="5"/>
            <a:endCxn id="34" idx="0"/>
          </p:cNvCxnSpPr>
          <p:nvPr/>
        </p:nvCxnSpPr>
        <p:spPr bwMode="auto">
          <a:xfrm>
            <a:off x="1620838" y="48974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30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2933700" y="48972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1"/>
          <p:cNvSpPr>
            <a:spLocks noChangeArrowheads="1"/>
          </p:cNvSpPr>
          <p:nvPr/>
        </p:nvSpPr>
        <p:spPr bwMode="auto">
          <a:xfrm>
            <a:off x="304800" y="6553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2"/>
          <p:cNvCxnSpPr>
            <a:cxnSpLocks noChangeShapeType="1"/>
            <a:stCxn id="39" idx="0"/>
            <a:endCxn id="35" idx="3"/>
          </p:cNvCxnSpPr>
          <p:nvPr/>
        </p:nvCxnSpPr>
        <p:spPr bwMode="auto">
          <a:xfrm flipV="1">
            <a:off x="457200" y="6345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3"/>
          <p:cNvSpPr>
            <a:spLocks noChangeArrowheads="1"/>
          </p:cNvSpPr>
          <p:nvPr/>
        </p:nvSpPr>
        <p:spPr bwMode="auto">
          <a:xfrm>
            <a:off x="685800" y="6553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4"/>
          <p:cNvCxnSpPr>
            <a:cxnSpLocks noChangeShapeType="1"/>
            <a:stCxn id="41" idx="0"/>
            <a:endCxn id="35" idx="5"/>
          </p:cNvCxnSpPr>
          <p:nvPr/>
        </p:nvCxnSpPr>
        <p:spPr bwMode="auto">
          <a:xfrm flipH="1" flipV="1">
            <a:off x="782638" y="63452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5"/>
          <p:cNvSpPr>
            <a:spLocks noChangeArrowheads="1"/>
          </p:cNvSpPr>
          <p:nvPr/>
        </p:nvSpPr>
        <p:spPr bwMode="auto">
          <a:xfrm>
            <a:off x="1066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6"/>
          <p:cNvCxnSpPr>
            <a:cxnSpLocks noChangeShapeType="1"/>
            <a:stCxn id="43" idx="0"/>
            <a:endCxn id="24" idx="5"/>
          </p:cNvCxnSpPr>
          <p:nvPr/>
        </p:nvCxnSpPr>
        <p:spPr bwMode="auto">
          <a:xfrm flipH="1" flipV="1">
            <a:off x="11636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16002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38"/>
          <p:cNvCxnSpPr>
            <a:cxnSpLocks noChangeShapeType="1"/>
            <a:stCxn id="45" idx="0"/>
            <a:endCxn id="34" idx="3"/>
          </p:cNvCxnSpPr>
          <p:nvPr/>
        </p:nvCxnSpPr>
        <p:spPr bwMode="auto">
          <a:xfrm flipV="1">
            <a:off x="17526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39"/>
          <p:cNvSpPr>
            <a:spLocks noChangeArrowheads="1"/>
          </p:cNvSpPr>
          <p:nvPr/>
        </p:nvSpPr>
        <p:spPr bwMode="auto">
          <a:xfrm>
            <a:off x="19812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0"/>
          <p:cNvCxnSpPr>
            <a:cxnSpLocks noChangeShapeType="1"/>
            <a:stCxn id="47" idx="0"/>
            <a:endCxn id="34" idx="5"/>
          </p:cNvCxnSpPr>
          <p:nvPr/>
        </p:nvCxnSpPr>
        <p:spPr bwMode="auto">
          <a:xfrm flipH="1" flipV="1">
            <a:off x="20780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AutoShape 41"/>
          <p:cNvSpPr>
            <a:spLocks noChangeArrowheads="1"/>
          </p:cNvSpPr>
          <p:nvPr/>
        </p:nvSpPr>
        <p:spPr bwMode="auto">
          <a:xfrm>
            <a:off x="2590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42"/>
          <p:cNvCxnSpPr>
            <a:cxnSpLocks noChangeShapeType="1"/>
            <a:stCxn id="49" idx="0"/>
            <a:endCxn id="33" idx="3"/>
          </p:cNvCxnSpPr>
          <p:nvPr/>
        </p:nvCxnSpPr>
        <p:spPr bwMode="auto">
          <a:xfrm flipV="1">
            <a:off x="27432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3"/>
          <p:cNvSpPr>
            <a:spLocks noChangeArrowheads="1"/>
          </p:cNvSpPr>
          <p:nvPr/>
        </p:nvSpPr>
        <p:spPr bwMode="auto">
          <a:xfrm>
            <a:off x="2971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4"/>
          <p:cNvCxnSpPr>
            <a:cxnSpLocks noChangeShapeType="1"/>
            <a:stCxn id="51" idx="0"/>
            <a:endCxn id="33" idx="5"/>
          </p:cNvCxnSpPr>
          <p:nvPr/>
        </p:nvCxnSpPr>
        <p:spPr bwMode="auto">
          <a:xfrm flipH="1" flipV="1">
            <a:off x="30686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3429000" y="5105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6"/>
          <p:cNvCxnSpPr>
            <a:cxnSpLocks noChangeShapeType="1"/>
            <a:stCxn id="53" idx="0"/>
            <a:endCxn id="22" idx="5"/>
          </p:cNvCxnSpPr>
          <p:nvPr/>
        </p:nvCxnSpPr>
        <p:spPr bwMode="auto">
          <a:xfrm flipH="1" flipV="1">
            <a:off x="3525838" y="4897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7"/>
          <p:cNvSpPr>
            <a:spLocks noChangeArrowheads="1"/>
          </p:cNvSpPr>
          <p:nvPr/>
        </p:nvSpPr>
        <p:spPr bwMode="auto">
          <a:xfrm>
            <a:off x="4267200" y="5105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48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4419600" y="4897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49"/>
          <p:cNvSpPr>
            <a:spLocks noChangeArrowheads="1"/>
          </p:cNvSpPr>
          <p:nvPr/>
        </p:nvSpPr>
        <p:spPr bwMode="auto">
          <a:xfrm>
            <a:off x="4724400" y="59229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0"/>
          <p:cNvCxnSpPr>
            <a:cxnSpLocks noChangeShapeType="1"/>
            <a:stCxn id="58" idx="0"/>
            <a:endCxn id="21" idx="3"/>
          </p:cNvCxnSpPr>
          <p:nvPr/>
        </p:nvCxnSpPr>
        <p:spPr bwMode="auto">
          <a:xfrm flipV="1">
            <a:off x="4876800" y="56594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1"/>
          <p:cNvSpPr>
            <a:spLocks noChangeArrowheads="1"/>
          </p:cNvSpPr>
          <p:nvPr/>
        </p:nvSpPr>
        <p:spPr bwMode="auto">
          <a:xfrm>
            <a:off x="5105400" y="59229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2"/>
          <p:cNvCxnSpPr>
            <a:cxnSpLocks noChangeShapeType="1"/>
            <a:stCxn id="60" idx="0"/>
            <a:endCxn id="21" idx="5"/>
          </p:cNvCxnSpPr>
          <p:nvPr/>
        </p:nvCxnSpPr>
        <p:spPr bwMode="auto">
          <a:xfrm flipH="1" flipV="1">
            <a:off x="5202238" y="56594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3"/>
          <p:cNvSpPr>
            <a:spLocks noChangeArrowheads="1"/>
          </p:cNvSpPr>
          <p:nvPr/>
        </p:nvSpPr>
        <p:spPr bwMode="auto">
          <a:xfrm>
            <a:off x="5867400" y="50847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4"/>
          <p:cNvCxnSpPr>
            <a:cxnSpLocks noChangeShapeType="1"/>
            <a:stCxn id="62" idx="0"/>
            <a:endCxn id="20" idx="3"/>
          </p:cNvCxnSpPr>
          <p:nvPr/>
        </p:nvCxnSpPr>
        <p:spPr bwMode="auto">
          <a:xfrm flipV="1">
            <a:off x="6019800" y="48974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9" name="AutoShape 55"/>
          <p:cNvSpPr>
            <a:spLocks noChangeArrowheads="1"/>
          </p:cNvSpPr>
          <p:nvPr/>
        </p:nvSpPr>
        <p:spPr bwMode="auto">
          <a:xfrm>
            <a:off x="6248400" y="50847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0" name="AutoShape 56"/>
          <p:cNvCxnSpPr>
            <a:cxnSpLocks noChangeShapeType="1"/>
            <a:stCxn id="69" idx="0"/>
            <a:endCxn id="20" idx="5"/>
          </p:cNvCxnSpPr>
          <p:nvPr/>
        </p:nvCxnSpPr>
        <p:spPr bwMode="auto">
          <a:xfrm flipH="1" flipV="1">
            <a:off x="6345238" y="48974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66 - Ορθογώνιο"/>
          <p:cNvSpPr/>
          <p:nvPr/>
        </p:nvSpPr>
        <p:spPr>
          <a:xfrm>
            <a:off x="1582476" y="35168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/>
          </a:p>
        </p:txBody>
      </p:sp>
      <p:cxnSp>
        <p:nvCxnSpPr>
          <p:cNvPr id="71" name="70 - Ευθύγραμμο βέλος σύνδεσης"/>
          <p:cNvCxnSpPr>
            <a:stCxn id="67" idx="3"/>
            <a:endCxn id="17" idx="1"/>
          </p:cNvCxnSpPr>
          <p:nvPr/>
        </p:nvCxnSpPr>
        <p:spPr bwMode="auto">
          <a:xfrm>
            <a:off x="1905000" y="3701534"/>
            <a:ext cx="284396" cy="164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73 - Ευθύγραμμο βέλος σύνδεσης"/>
          <p:cNvCxnSpPr>
            <a:stCxn id="77" idx="0"/>
            <a:endCxn id="33" idx="6"/>
          </p:cNvCxnSpPr>
          <p:nvPr/>
        </p:nvCxnSpPr>
        <p:spPr bwMode="auto">
          <a:xfrm flipH="1" flipV="1">
            <a:off x="3124200" y="5524500"/>
            <a:ext cx="651992" cy="571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76 - Ορθογώνιο"/>
          <p:cNvSpPr/>
          <p:nvPr/>
        </p:nvSpPr>
        <p:spPr>
          <a:xfrm>
            <a:off x="3276600" y="6096000"/>
            <a:ext cx="999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+mn-lt"/>
                <a:cs typeface="Courier New" pitchFamily="49" charset="0"/>
              </a:rPr>
              <a:t>διάδοχος</a:t>
            </a:r>
            <a:endParaRPr lang="el-GR" sz="1600" dirty="0">
              <a:latin typeface="+mn-lt"/>
            </a:endParaRPr>
          </a:p>
        </p:txBody>
      </p:sp>
      <p:sp>
        <p:nvSpPr>
          <p:cNvPr id="83" name="82 - Ορθογώνιο"/>
          <p:cNvSpPr/>
          <p:nvPr/>
        </p:nvSpPr>
        <p:spPr>
          <a:xfrm>
            <a:off x="1694271" y="4724400"/>
            <a:ext cx="1277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+mn-lt"/>
                <a:cs typeface="Courier New" pitchFamily="49" charset="0"/>
              </a:rPr>
              <a:t>προκάτοχος</a:t>
            </a:r>
            <a:endParaRPr lang="el-GR" sz="1600" dirty="0">
              <a:latin typeface="+mn-lt"/>
            </a:endParaRPr>
          </a:p>
        </p:txBody>
      </p:sp>
      <p:cxnSp>
        <p:nvCxnSpPr>
          <p:cNvPr id="84" name="83 - Ευθύγραμμο βέλος σύνδεσης"/>
          <p:cNvCxnSpPr>
            <a:stCxn id="83" idx="2"/>
            <a:endCxn id="34" idx="7"/>
          </p:cNvCxnSpPr>
          <p:nvPr/>
        </p:nvCxnSpPr>
        <p:spPr bwMode="auto">
          <a:xfrm flipH="1">
            <a:off x="2077804" y="5062954"/>
            <a:ext cx="255232" cy="3268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86 - Ορθογώνιο"/>
          <p:cNvSpPr/>
          <p:nvPr/>
        </p:nvSpPr>
        <p:spPr>
          <a:xfrm>
            <a:off x="5791201" y="5410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cs typeface="Courier New" pitchFamily="49" charset="0"/>
              </a:rPr>
              <a:t>Προκάτοχος</a:t>
            </a:r>
            <a:r>
              <a:rPr lang="en-US" dirty="0" smtClean="0">
                <a:latin typeface="+mn-lt"/>
                <a:cs typeface="Courier New" pitchFamily="49" charset="0"/>
              </a:rPr>
              <a:t>: </a:t>
            </a:r>
            <a:r>
              <a:rPr lang="el-GR" dirty="0" smtClean="0">
                <a:latin typeface="+mn-lt"/>
                <a:cs typeface="Courier New" pitchFamily="49" charset="0"/>
              </a:rPr>
              <a:t>έχει το αμέσως μικρότερο κλειδί</a:t>
            </a:r>
            <a:endParaRPr lang="el-GR" dirty="0">
              <a:latin typeface="+mn-lt"/>
            </a:endParaRPr>
          </a:p>
        </p:txBody>
      </p:sp>
      <p:sp>
        <p:nvSpPr>
          <p:cNvPr id="88" name="87 - Ορθογώνιο"/>
          <p:cNvSpPr/>
          <p:nvPr/>
        </p:nvSpPr>
        <p:spPr>
          <a:xfrm>
            <a:off x="5791200" y="613546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cs typeface="Courier New" pitchFamily="49" charset="0"/>
              </a:rPr>
              <a:t>Διάδοχος</a:t>
            </a:r>
            <a:r>
              <a:rPr lang="en-US" dirty="0" smtClean="0">
                <a:latin typeface="+mn-lt"/>
                <a:cs typeface="Courier New" pitchFamily="49" charset="0"/>
              </a:rPr>
              <a:t>: </a:t>
            </a:r>
            <a:r>
              <a:rPr lang="el-GR" dirty="0" smtClean="0">
                <a:latin typeface="+mn-lt"/>
                <a:cs typeface="Courier New" pitchFamily="49" charset="0"/>
              </a:rPr>
              <a:t>έχει το αμέσως μεγαλύτερο κλειδί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514600"/>
            <a:ext cx="525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Εύρεση προκάτοχου και διάδοχου κόμβου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657600" y="31242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133600" y="3810000"/>
            <a:ext cx="381000" cy="381000"/>
          </a:xfrm>
          <a:prstGeom prst="ellipse">
            <a:avLst/>
          </a:prstGeom>
          <a:solidFill>
            <a:srgbClr val="FFFF99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5257800" y="3810000"/>
            <a:ext cx="381000" cy="3810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4419600" y="4572000"/>
            <a:ext cx="381000" cy="3810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0198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4876800" y="5334000"/>
            <a:ext cx="381000" cy="381000"/>
          </a:xfrm>
          <a:prstGeom prst="ellipse">
            <a:avLst/>
          </a:prstGeom>
          <a:solidFill>
            <a:srgbClr val="FF66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2004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1295400" y="4572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838200" y="53340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5" name="AutoShape 17"/>
          <p:cNvCxnSpPr>
            <a:cxnSpLocks noChangeShapeType="1"/>
            <a:stCxn id="16" idx="5"/>
            <a:endCxn id="18" idx="1"/>
          </p:cNvCxnSpPr>
          <p:nvPr/>
        </p:nvCxnSpPr>
        <p:spPr bwMode="auto">
          <a:xfrm>
            <a:off x="3982804" y="34494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18"/>
          <p:cNvCxnSpPr>
            <a:cxnSpLocks noChangeShapeType="1"/>
            <a:stCxn id="18" idx="5"/>
            <a:endCxn id="20" idx="1"/>
          </p:cNvCxnSpPr>
          <p:nvPr/>
        </p:nvCxnSpPr>
        <p:spPr bwMode="auto">
          <a:xfrm>
            <a:off x="5583004" y="41352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19"/>
          <p:cNvCxnSpPr>
            <a:cxnSpLocks noChangeShapeType="1"/>
            <a:stCxn id="18" idx="3"/>
            <a:endCxn id="19" idx="7"/>
          </p:cNvCxnSpPr>
          <p:nvPr/>
        </p:nvCxnSpPr>
        <p:spPr bwMode="auto">
          <a:xfrm flipH="1">
            <a:off x="4744804" y="41352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0"/>
          <p:cNvCxnSpPr>
            <a:cxnSpLocks noChangeShapeType="1"/>
            <a:stCxn id="19" idx="5"/>
            <a:endCxn id="21" idx="0"/>
          </p:cNvCxnSpPr>
          <p:nvPr/>
        </p:nvCxnSpPr>
        <p:spPr bwMode="auto">
          <a:xfrm>
            <a:off x="4744804" y="48972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1"/>
          <p:cNvCxnSpPr>
            <a:cxnSpLocks noChangeShapeType="1"/>
            <a:stCxn id="16" idx="3"/>
            <a:endCxn id="17" idx="7"/>
          </p:cNvCxnSpPr>
          <p:nvPr/>
        </p:nvCxnSpPr>
        <p:spPr bwMode="auto">
          <a:xfrm flipH="1">
            <a:off x="2458804" y="34494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2"/>
          <p:cNvCxnSpPr>
            <a:cxnSpLocks noChangeShapeType="1"/>
            <a:stCxn id="17" idx="5"/>
            <a:endCxn id="22" idx="1"/>
          </p:cNvCxnSpPr>
          <p:nvPr/>
        </p:nvCxnSpPr>
        <p:spPr bwMode="auto">
          <a:xfrm>
            <a:off x="2459038" y="41354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AutoShape 23"/>
          <p:cNvCxnSpPr>
            <a:cxnSpLocks noChangeShapeType="1"/>
            <a:stCxn id="17" idx="3"/>
            <a:endCxn id="23" idx="7"/>
          </p:cNvCxnSpPr>
          <p:nvPr/>
        </p:nvCxnSpPr>
        <p:spPr bwMode="auto">
          <a:xfrm flipH="1">
            <a:off x="1620604" y="41352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2" name="AutoShape 24"/>
          <p:cNvCxnSpPr>
            <a:cxnSpLocks noChangeShapeType="1"/>
            <a:stCxn id="23" idx="3"/>
            <a:endCxn id="24" idx="0"/>
          </p:cNvCxnSpPr>
          <p:nvPr/>
        </p:nvCxnSpPr>
        <p:spPr bwMode="auto">
          <a:xfrm flipH="1">
            <a:off x="1028700" y="48972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2743200" y="5334000"/>
            <a:ext cx="381000" cy="381000"/>
          </a:xfrm>
          <a:prstGeom prst="ellipse">
            <a:avLst/>
          </a:prstGeom>
          <a:solidFill>
            <a:srgbClr val="FFFF99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4" name="Oval 26"/>
          <p:cNvSpPr>
            <a:spLocks noChangeArrowheads="1"/>
          </p:cNvSpPr>
          <p:nvPr/>
        </p:nvSpPr>
        <p:spPr bwMode="auto">
          <a:xfrm>
            <a:off x="1752600" y="5334000"/>
            <a:ext cx="381000" cy="381000"/>
          </a:xfrm>
          <a:prstGeom prst="ellipse">
            <a:avLst/>
          </a:prstGeom>
          <a:solidFill>
            <a:srgbClr val="FFFF99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35" name="Oval 27"/>
          <p:cNvSpPr>
            <a:spLocks noChangeArrowheads="1"/>
          </p:cNvSpPr>
          <p:nvPr/>
        </p:nvSpPr>
        <p:spPr bwMode="auto">
          <a:xfrm>
            <a:off x="457200" y="6019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6" name="AutoShape 28"/>
          <p:cNvCxnSpPr>
            <a:cxnSpLocks noChangeShapeType="1"/>
            <a:stCxn id="24" idx="3"/>
            <a:endCxn id="35" idx="0"/>
          </p:cNvCxnSpPr>
          <p:nvPr/>
        </p:nvCxnSpPr>
        <p:spPr bwMode="auto">
          <a:xfrm flipH="1">
            <a:off x="647700" y="56592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7" name="AutoShape 29"/>
          <p:cNvCxnSpPr>
            <a:cxnSpLocks noChangeShapeType="1"/>
            <a:stCxn id="23" idx="5"/>
            <a:endCxn id="34" idx="0"/>
          </p:cNvCxnSpPr>
          <p:nvPr/>
        </p:nvCxnSpPr>
        <p:spPr bwMode="auto">
          <a:xfrm>
            <a:off x="1620838" y="48974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AutoShape 30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2933700" y="48972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1"/>
          <p:cNvSpPr>
            <a:spLocks noChangeArrowheads="1"/>
          </p:cNvSpPr>
          <p:nvPr/>
        </p:nvSpPr>
        <p:spPr bwMode="auto">
          <a:xfrm>
            <a:off x="304800" y="6553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2"/>
          <p:cNvCxnSpPr>
            <a:cxnSpLocks noChangeShapeType="1"/>
            <a:stCxn id="39" idx="0"/>
            <a:endCxn id="35" idx="3"/>
          </p:cNvCxnSpPr>
          <p:nvPr/>
        </p:nvCxnSpPr>
        <p:spPr bwMode="auto">
          <a:xfrm flipV="1">
            <a:off x="457200" y="6345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3"/>
          <p:cNvSpPr>
            <a:spLocks noChangeArrowheads="1"/>
          </p:cNvSpPr>
          <p:nvPr/>
        </p:nvSpPr>
        <p:spPr bwMode="auto">
          <a:xfrm>
            <a:off x="685800" y="6553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4"/>
          <p:cNvCxnSpPr>
            <a:cxnSpLocks noChangeShapeType="1"/>
            <a:stCxn id="41" idx="0"/>
            <a:endCxn id="35" idx="5"/>
          </p:cNvCxnSpPr>
          <p:nvPr/>
        </p:nvCxnSpPr>
        <p:spPr bwMode="auto">
          <a:xfrm flipH="1" flipV="1">
            <a:off x="782638" y="63452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5"/>
          <p:cNvSpPr>
            <a:spLocks noChangeArrowheads="1"/>
          </p:cNvSpPr>
          <p:nvPr/>
        </p:nvSpPr>
        <p:spPr bwMode="auto">
          <a:xfrm>
            <a:off x="1066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6"/>
          <p:cNvCxnSpPr>
            <a:cxnSpLocks noChangeShapeType="1"/>
            <a:stCxn id="43" idx="0"/>
            <a:endCxn id="24" idx="5"/>
          </p:cNvCxnSpPr>
          <p:nvPr/>
        </p:nvCxnSpPr>
        <p:spPr bwMode="auto">
          <a:xfrm flipH="1" flipV="1">
            <a:off x="11636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16002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38"/>
          <p:cNvCxnSpPr>
            <a:cxnSpLocks noChangeShapeType="1"/>
            <a:stCxn id="45" idx="0"/>
            <a:endCxn id="34" idx="3"/>
          </p:cNvCxnSpPr>
          <p:nvPr/>
        </p:nvCxnSpPr>
        <p:spPr bwMode="auto">
          <a:xfrm flipV="1">
            <a:off x="17526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39"/>
          <p:cNvSpPr>
            <a:spLocks noChangeArrowheads="1"/>
          </p:cNvSpPr>
          <p:nvPr/>
        </p:nvSpPr>
        <p:spPr bwMode="auto">
          <a:xfrm>
            <a:off x="19812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0"/>
          <p:cNvCxnSpPr>
            <a:cxnSpLocks noChangeShapeType="1"/>
            <a:stCxn id="47" idx="0"/>
            <a:endCxn id="34" idx="5"/>
          </p:cNvCxnSpPr>
          <p:nvPr/>
        </p:nvCxnSpPr>
        <p:spPr bwMode="auto">
          <a:xfrm flipH="1" flipV="1">
            <a:off x="20780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9" name="AutoShape 41"/>
          <p:cNvSpPr>
            <a:spLocks noChangeArrowheads="1"/>
          </p:cNvSpPr>
          <p:nvPr/>
        </p:nvSpPr>
        <p:spPr bwMode="auto">
          <a:xfrm>
            <a:off x="2590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0" name="AutoShape 42"/>
          <p:cNvCxnSpPr>
            <a:cxnSpLocks noChangeShapeType="1"/>
            <a:stCxn id="49" idx="0"/>
            <a:endCxn id="33" idx="3"/>
          </p:cNvCxnSpPr>
          <p:nvPr/>
        </p:nvCxnSpPr>
        <p:spPr bwMode="auto">
          <a:xfrm flipV="1">
            <a:off x="2743200" y="565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3"/>
          <p:cNvSpPr>
            <a:spLocks noChangeArrowheads="1"/>
          </p:cNvSpPr>
          <p:nvPr/>
        </p:nvSpPr>
        <p:spPr bwMode="auto">
          <a:xfrm>
            <a:off x="2971800" y="586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4"/>
          <p:cNvCxnSpPr>
            <a:cxnSpLocks noChangeShapeType="1"/>
            <a:stCxn id="51" idx="0"/>
            <a:endCxn id="33" idx="5"/>
          </p:cNvCxnSpPr>
          <p:nvPr/>
        </p:nvCxnSpPr>
        <p:spPr bwMode="auto">
          <a:xfrm flipH="1" flipV="1">
            <a:off x="3068638" y="5659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3429000" y="5105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6"/>
          <p:cNvCxnSpPr>
            <a:cxnSpLocks noChangeShapeType="1"/>
            <a:stCxn id="53" idx="0"/>
            <a:endCxn id="22" idx="5"/>
          </p:cNvCxnSpPr>
          <p:nvPr/>
        </p:nvCxnSpPr>
        <p:spPr bwMode="auto">
          <a:xfrm flipH="1" flipV="1">
            <a:off x="3525838" y="4897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7"/>
          <p:cNvSpPr>
            <a:spLocks noChangeArrowheads="1"/>
          </p:cNvSpPr>
          <p:nvPr/>
        </p:nvSpPr>
        <p:spPr bwMode="auto">
          <a:xfrm>
            <a:off x="4267200" y="5105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48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4419600" y="4897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49"/>
          <p:cNvSpPr>
            <a:spLocks noChangeArrowheads="1"/>
          </p:cNvSpPr>
          <p:nvPr/>
        </p:nvSpPr>
        <p:spPr bwMode="auto">
          <a:xfrm>
            <a:off x="4724400" y="59229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0"/>
          <p:cNvCxnSpPr>
            <a:cxnSpLocks noChangeShapeType="1"/>
            <a:stCxn id="58" idx="0"/>
            <a:endCxn id="21" idx="3"/>
          </p:cNvCxnSpPr>
          <p:nvPr/>
        </p:nvCxnSpPr>
        <p:spPr bwMode="auto">
          <a:xfrm flipV="1">
            <a:off x="4876800" y="56594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1"/>
          <p:cNvSpPr>
            <a:spLocks noChangeArrowheads="1"/>
          </p:cNvSpPr>
          <p:nvPr/>
        </p:nvSpPr>
        <p:spPr bwMode="auto">
          <a:xfrm>
            <a:off x="5105400" y="59229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2"/>
          <p:cNvCxnSpPr>
            <a:cxnSpLocks noChangeShapeType="1"/>
            <a:stCxn id="60" idx="0"/>
            <a:endCxn id="21" idx="5"/>
          </p:cNvCxnSpPr>
          <p:nvPr/>
        </p:nvCxnSpPr>
        <p:spPr bwMode="auto">
          <a:xfrm flipH="1" flipV="1">
            <a:off x="5202238" y="56594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3"/>
          <p:cNvSpPr>
            <a:spLocks noChangeArrowheads="1"/>
          </p:cNvSpPr>
          <p:nvPr/>
        </p:nvSpPr>
        <p:spPr bwMode="auto">
          <a:xfrm>
            <a:off x="5867400" y="50847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4"/>
          <p:cNvCxnSpPr>
            <a:cxnSpLocks noChangeShapeType="1"/>
            <a:stCxn id="62" idx="0"/>
            <a:endCxn id="20" idx="3"/>
          </p:cNvCxnSpPr>
          <p:nvPr/>
        </p:nvCxnSpPr>
        <p:spPr bwMode="auto">
          <a:xfrm flipV="1">
            <a:off x="6019800" y="48974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9" name="AutoShape 55"/>
          <p:cNvSpPr>
            <a:spLocks noChangeArrowheads="1"/>
          </p:cNvSpPr>
          <p:nvPr/>
        </p:nvSpPr>
        <p:spPr bwMode="auto">
          <a:xfrm>
            <a:off x="6248400" y="50847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0" name="AutoShape 56"/>
          <p:cNvCxnSpPr>
            <a:cxnSpLocks noChangeShapeType="1"/>
            <a:stCxn id="69" idx="0"/>
            <a:endCxn id="20" idx="5"/>
          </p:cNvCxnSpPr>
          <p:nvPr/>
        </p:nvCxnSpPr>
        <p:spPr bwMode="auto">
          <a:xfrm flipH="1" flipV="1">
            <a:off x="6345238" y="48974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66 - Ορθογώνιο"/>
          <p:cNvSpPr/>
          <p:nvPr/>
        </p:nvSpPr>
        <p:spPr>
          <a:xfrm>
            <a:off x="5181600" y="472440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/>
          </a:p>
        </p:txBody>
      </p:sp>
      <p:cxnSp>
        <p:nvCxnSpPr>
          <p:cNvPr id="71" name="70 - Ευθύγραμμο βέλος σύνδεσης"/>
          <p:cNvCxnSpPr>
            <a:endCxn id="21" idx="7"/>
          </p:cNvCxnSpPr>
          <p:nvPr/>
        </p:nvCxnSpPr>
        <p:spPr bwMode="auto">
          <a:xfrm flipH="1">
            <a:off x="5202004" y="5105400"/>
            <a:ext cx="131996" cy="284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73 - Ευθύγραμμο βέλος σύνδεσης"/>
          <p:cNvCxnSpPr>
            <a:stCxn id="77" idx="1"/>
            <a:endCxn id="18" idx="7"/>
          </p:cNvCxnSpPr>
          <p:nvPr/>
        </p:nvCxnSpPr>
        <p:spPr bwMode="auto">
          <a:xfrm flipH="1">
            <a:off x="5583004" y="3640723"/>
            <a:ext cx="360596" cy="2250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76 - Ορθογώνιο"/>
          <p:cNvSpPr/>
          <p:nvPr/>
        </p:nvSpPr>
        <p:spPr>
          <a:xfrm>
            <a:off x="5943600" y="3471446"/>
            <a:ext cx="999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+mn-lt"/>
                <a:cs typeface="Courier New" pitchFamily="49" charset="0"/>
              </a:rPr>
              <a:t>διάδοχος</a:t>
            </a:r>
            <a:endParaRPr lang="el-GR" sz="1600" dirty="0">
              <a:latin typeface="+mn-lt"/>
            </a:endParaRPr>
          </a:p>
        </p:txBody>
      </p:sp>
      <p:sp>
        <p:nvSpPr>
          <p:cNvPr id="83" name="82 - Ορθογώνιο"/>
          <p:cNvSpPr/>
          <p:nvPr/>
        </p:nvSpPr>
        <p:spPr>
          <a:xfrm>
            <a:off x="3523071" y="4038600"/>
            <a:ext cx="1277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latin typeface="+mn-lt"/>
                <a:cs typeface="Courier New" pitchFamily="49" charset="0"/>
              </a:rPr>
              <a:t>προκάτοχος</a:t>
            </a:r>
            <a:endParaRPr lang="el-GR" sz="1600" dirty="0">
              <a:latin typeface="+mn-lt"/>
            </a:endParaRPr>
          </a:p>
        </p:txBody>
      </p:sp>
      <p:cxnSp>
        <p:nvCxnSpPr>
          <p:cNvPr id="84" name="83 - Ευθύγραμμο βέλος σύνδεσης"/>
          <p:cNvCxnSpPr>
            <a:stCxn id="83" idx="2"/>
            <a:endCxn id="19" idx="1"/>
          </p:cNvCxnSpPr>
          <p:nvPr/>
        </p:nvCxnSpPr>
        <p:spPr bwMode="auto">
          <a:xfrm>
            <a:off x="4161836" y="4377154"/>
            <a:ext cx="313560" cy="250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7" name="86 - Ορθογώνιο"/>
          <p:cNvSpPr/>
          <p:nvPr/>
        </p:nvSpPr>
        <p:spPr>
          <a:xfrm>
            <a:off x="5791201" y="5410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cs typeface="Courier New" pitchFamily="49" charset="0"/>
              </a:rPr>
              <a:t>Προκάτοχος</a:t>
            </a:r>
            <a:r>
              <a:rPr lang="en-US" dirty="0" smtClean="0">
                <a:latin typeface="+mn-lt"/>
                <a:cs typeface="Courier New" pitchFamily="49" charset="0"/>
              </a:rPr>
              <a:t>: </a:t>
            </a:r>
            <a:r>
              <a:rPr lang="el-GR" dirty="0" smtClean="0">
                <a:latin typeface="+mn-lt"/>
                <a:cs typeface="Courier New" pitchFamily="49" charset="0"/>
              </a:rPr>
              <a:t>έχει το αμέσως μικρότερο κλειδί</a:t>
            </a:r>
            <a:endParaRPr lang="el-GR" dirty="0">
              <a:latin typeface="+mn-lt"/>
            </a:endParaRPr>
          </a:p>
        </p:txBody>
      </p:sp>
      <p:sp>
        <p:nvSpPr>
          <p:cNvPr id="88" name="87 - Ορθογώνιο"/>
          <p:cNvSpPr/>
          <p:nvPr/>
        </p:nvSpPr>
        <p:spPr>
          <a:xfrm>
            <a:off x="5791200" y="6135469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  <a:cs typeface="Courier New" pitchFamily="49" charset="0"/>
              </a:rPr>
              <a:t>Διάδοχος</a:t>
            </a:r>
            <a:r>
              <a:rPr lang="en-US" dirty="0" smtClean="0">
                <a:latin typeface="+mn-lt"/>
                <a:cs typeface="Courier New" pitchFamily="49" charset="0"/>
              </a:rPr>
              <a:t>: </a:t>
            </a:r>
            <a:r>
              <a:rPr lang="el-GR" dirty="0" smtClean="0">
                <a:latin typeface="+mn-lt"/>
                <a:cs typeface="Courier New" pitchFamily="49" charset="0"/>
              </a:rPr>
              <a:t>έχει το αμέσως μεγαλύτερο κλειδί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743200"/>
            <a:ext cx="33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Εύρεση διάδοχου κόμβου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67 - TextBox"/>
          <p:cNvSpPr txBox="1"/>
          <p:nvPr/>
        </p:nvSpPr>
        <p:spPr>
          <a:xfrm>
            <a:off x="685800" y="3352800"/>
            <a:ext cx="8077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έχει δεξί παιδί τότε επιστρέφουμε τον κόμβο με το ελάχιστο κλειδί στο </a:t>
            </a:r>
            <a:r>
              <a:rPr lang="el-GR" dirty="0" err="1" smtClean="0"/>
              <a:t>υποδένδρο</a:t>
            </a:r>
            <a:r>
              <a:rPr lang="en-US" dirty="0" smtClean="0"/>
              <a:t> </a:t>
            </a:r>
            <a:r>
              <a:rPr lang="el-GR" dirty="0" smtClean="0"/>
              <a:t>με ρίζα </a:t>
            </a:r>
            <a:r>
              <a:rPr lang="en-US" dirty="0" smtClean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x.right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85800" y="4240201"/>
            <a:ext cx="7924800" cy="78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Διαφορετικά επιστρέφουμε τον κατώτερο πρόγονο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το αριστερό παιδί του οποίου (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y.left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είναι επίσης πρόγονος του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743200"/>
            <a:ext cx="770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Εισαγωγή νέου στοιχείου με κλειδί   </a:t>
            </a:r>
            <a:r>
              <a:rPr lang="en-US" dirty="0" smtClean="0">
                <a:latin typeface="Lucida Console" pitchFamily="49" charset="0"/>
              </a:rPr>
              <a:t>k</a:t>
            </a:r>
            <a:r>
              <a:rPr lang="el-GR" dirty="0" smtClean="0"/>
              <a:t>   (που δεν υπάρχει ήδη στο δένδρο)</a:t>
            </a:r>
            <a:endParaRPr lang="el-GR" dirty="0"/>
          </a:p>
        </p:txBody>
      </p:sp>
      <p:sp>
        <p:nvSpPr>
          <p:cNvPr id="67" name="66 - TextBox"/>
          <p:cNvSpPr txBox="1"/>
          <p:nvPr/>
        </p:nvSpPr>
        <p:spPr>
          <a:xfrm>
            <a:off x="685801" y="3352800"/>
            <a:ext cx="77724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Αναζητούμε το κλειδί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</a:rPr>
              <a:t>k</a:t>
            </a:r>
            <a:r>
              <a:rPr lang="el-GR" dirty="0" smtClean="0"/>
              <a:t> στο δένδρο και βρίσκουμε τον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n-US" dirty="0" smtClean="0"/>
              <a:t> </a:t>
            </a:r>
            <a:r>
              <a:rPr lang="el-GR" dirty="0" smtClean="0"/>
              <a:t>που είναι γονέας του κενού κόμβου στον οποίο καταλήγει η αναζήτηση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685800" y="4267200"/>
            <a:ext cx="8077200" cy="78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Δημιουργούμε νέο κόμβο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με κενά παιδιά και αποθηκεύουμε το νέο στοιχείο στον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685800" y="5715000"/>
            <a:ext cx="8077200" cy="78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Διαφορετικά, κάνουμε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αριστερό 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n-US" dirty="0" smtClean="0"/>
              <a:t> </a:t>
            </a:r>
            <a:r>
              <a:rPr lang="el-GR" dirty="0" smtClean="0"/>
              <a:t>αν η αναζήτηση ακολούθησε τον αριστερό σύνδεσμο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n-US" dirty="0" smtClean="0"/>
              <a:t>. </a:t>
            </a:r>
            <a:r>
              <a:rPr lang="el-GR" dirty="0" smtClean="0"/>
              <a:t>Διαφορετικά κάνουμε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δεξί 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5800" y="5133866"/>
            <a:ext cx="8077200" cy="418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dirty="0" smtClean="0"/>
              <a:t>A</a:t>
            </a:r>
            <a:r>
              <a:rPr lang="el-GR" dirty="0" smtClean="0"/>
              <a:t>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n-US" dirty="0" smtClean="0"/>
              <a:t> </a:t>
            </a:r>
            <a:r>
              <a:rPr lang="el-GR" dirty="0" smtClean="0"/>
              <a:t>δεν υπάρχει τότε θέτουμε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root=x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Εισαγωγή 13</a:t>
            </a:r>
          </a:p>
        </p:txBody>
      </p:sp>
      <p:sp>
        <p:nvSpPr>
          <p:cNvPr id="13368" name="AutoShape 56"/>
          <p:cNvSpPr>
            <a:spLocks noChangeArrowheads="1"/>
          </p:cNvSpPr>
          <p:nvPr/>
        </p:nvSpPr>
        <p:spPr bwMode="auto">
          <a:xfrm>
            <a:off x="4259263" y="2590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3505200" y="2514600"/>
            <a:ext cx="75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13&lt;17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AutoShape 39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2" name="AutoShape 40"/>
          <p:cNvCxnSpPr>
            <a:cxnSpLocks noChangeShapeType="1"/>
            <a:stCxn id="91" idx="0"/>
            <a:endCxn id="78" idx="5"/>
          </p:cNvCxnSpPr>
          <p:nvPr/>
        </p:nvCxnSpPr>
        <p:spPr bwMode="auto">
          <a:xfrm flipH="1" flipV="1">
            <a:off x="25352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381000" y="2001520"/>
          <a:ext cx="8153400" cy="4338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6200"/>
                <a:gridCol w="4267200"/>
              </a:tblGrid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latin typeface="Lucida Console" pitchFamily="49" charset="0"/>
                        </a:rPr>
                        <a:t>Dictionary()</a:t>
                      </a:r>
                      <a:endParaRPr lang="el-GR" sz="1800" b="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dirty="0" smtClean="0"/>
                        <a:t>κατασκευή</a:t>
                      </a:r>
                      <a:r>
                        <a:rPr lang="el-GR" sz="1800" b="0" baseline="0" dirty="0" smtClean="0"/>
                        <a:t> δομής λεξικού</a:t>
                      </a:r>
                      <a:endParaRPr lang="el-GR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Lucida Console" pitchFamily="49" charset="0"/>
                        </a:rPr>
                        <a:t>void insert(Key k, Item </a:t>
                      </a:r>
                      <a:r>
                        <a:rPr lang="en-US" sz="1800" dirty="0" err="1" smtClean="0">
                          <a:latin typeface="Lucida Console" pitchFamily="49" charset="0"/>
                        </a:rPr>
                        <a:t>i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) 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εισαγωγή αντικειμένου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με </a:t>
                      </a:r>
                      <a:r>
                        <a:rPr lang="el-GR" sz="1800" dirty="0" smtClean="0"/>
                        <a:t>κλειδί 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k</a:t>
                      </a:r>
                      <a:endParaRPr lang="en-US" sz="1800" dirty="0" smtClean="0">
                        <a:sym typeface="Symbol" pitchFamily="18" charset="2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Lucida Console" pitchFamily="49" charset="0"/>
                        </a:rPr>
                        <a:t>Item search(Key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 k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επιστροφή αντικειμένου</a:t>
                      </a:r>
                      <a:r>
                        <a:rPr lang="el-GR" sz="1800" baseline="0" dirty="0" smtClean="0"/>
                        <a:t> με </a:t>
                      </a:r>
                      <a:r>
                        <a:rPr lang="el-GR" sz="1800" dirty="0" smtClean="0"/>
                        <a:t>κλειδί 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k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 rank(Key k)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τάξη κλειδιού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k</a:t>
                      </a:r>
                      <a:r>
                        <a:rPr lang="el-GR" sz="1800" baseline="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l-GR" sz="1800" baseline="0" dirty="0" smtClean="0"/>
                        <a:t>=  </a:t>
                      </a:r>
                      <a:r>
                        <a:rPr lang="el-GR" sz="1800" dirty="0" smtClean="0"/>
                        <a:t>πλήθος</a:t>
                      </a:r>
                      <a:r>
                        <a:rPr lang="el-GR" sz="1800" baseline="0" dirty="0" smtClean="0"/>
                        <a:t> κλειδιών μικρότερων του 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k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800" baseline="0" dirty="0" smtClean="0">
                          <a:latin typeface="Lucida Console" pitchFamily="49" charset="0"/>
                        </a:rPr>
                        <a:t>Key select(</a:t>
                      </a:r>
                      <a:r>
                        <a:rPr lang="en-US" sz="1800" baseline="0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 r)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επιστροφή</a:t>
                      </a:r>
                      <a:r>
                        <a:rPr lang="el-GR" sz="1800" baseline="0" dirty="0" smtClean="0"/>
                        <a:t> του κλειδιού τάξης </a:t>
                      </a:r>
                      <a:r>
                        <a:rPr lang="en-US" sz="1800" baseline="0" dirty="0" smtClean="0">
                          <a:latin typeface="Lucida Console" pitchFamily="49" charset="0"/>
                        </a:rPr>
                        <a:t>r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Lucida Console" pitchFamily="49" charset="0"/>
                        </a:rPr>
                        <a:t>void delete(Key k)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διαγραφή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l-GR" sz="1800" dirty="0" smtClean="0"/>
                        <a:t>αντικειμένου</a:t>
                      </a:r>
                      <a:r>
                        <a:rPr lang="el-GR" sz="1800" baseline="0" dirty="0" smtClean="0"/>
                        <a:t> με </a:t>
                      </a:r>
                      <a:r>
                        <a:rPr lang="el-GR" sz="1800" dirty="0" smtClean="0"/>
                        <a:t>κλειδί 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k</a:t>
                      </a:r>
                      <a:endParaRPr lang="el-GR" sz="180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l-GR" sz="180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800" dirty="0" err="1" smtClean="0">
                          <a:latin typeface="Lucida Console" pitchFamily="49" charset="0"/>
                        </a:rPr>
                        <a:t>boolean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 </a:t>
                      </a:r>
                      <a:r>
                        <a:rPr lang="en-US" sz="1800" dirty="0" err="1" smtClean="0">
                          <a:latin typeface="Lucida Console" pitchFamily="49" charset="0"/>
                        </a:rPr>
                        <a:t>isEmpty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()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έλεγχος αν η</a:t>
                      </a:r>
                      <a:r>
                        <a:rPr lang="el-GR" sz="1800" baseline="0" dirty="0" smtClean="0"/>
                        <a:t> δομή λεξικού</a:t>
                      </a:r>
                      <a:r>
                        <a:rPr lang="el-GR" sz="1800" dirty="0" smtClean="0"/>
                        <a:t> είναι κενή 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>
                          <a:latin typeface="Lucida Console" pitchFamily="49" charset="0"/>
                        </a:rPr>
                        <a:t>int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 size()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αριθμός αντικειμένων στη</a:t>
                      </a:r>
                      <a:r>
                        <a:rPr lang="el-GR" sz="1800" baseline="0" dirty="0" smtClean="0"/>
                        <a:t> δομή λεξικού</a:t>
                      </a:r>
                      <a:r>
                        <a:rPr lang="el-GR" sz="1800" dirty="0" smtClean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>
                          <a:latin typeface="Lucida Console" pitchFamily="49" charset="0"/>
                        </a:rPr>
                        <a:t>Iterable</a:t>
                      </a:r>
                      <a:r>
                        <a:rPr lang="en-US" sz="1800" dirty="0" smtClean="0">
                          <a:latin typeface="Lucida Console" pitchFamily="49" charset="0"/>
                        </a:rPr>
                        <a:t>&lt;Key&gt; keys()</a:t>
                      </a:r>
                      <a:endParaRPr lang="el-GR" sz="1800" dirty="0">
                        <a:latin typeface="Lucida Console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όλα τα κλειδιά στη</a:t>
                      </a:r>
                      <a:r>
                        <a:rPr lang="el-GR" sz="1800" baseline="0" dirty="0" smtClean="0"/>
                        <a:t> δομή λεξικού</a:t>
                      </a:r>
                      <a:r>
                        <a:rPr lang="el-GR" sz="1800" dirty="0" smtClean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21 - TextBox"/>
          <p:cNvSpPr txBox="1"/>
          <p:nvPr/>
        </p:nvSpPr>
        <p:spPr>
          <a:xfrm>
            <a:off x="457200" y="1307068"/>
            <a:ext cx="296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Διασύνδεση δομής λεξικού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Εισαγωγή 13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AutoShape 39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2" name="AutoShape 40"/>
          <p:cNvCxnSpPr>
            <a:cxnSpLocks noChangeShapeType="1"/>
            <a:stCxn id="91" idx="0"/>
            <a:endCxn id="78" idx="5"/>
          </p:cNvCxnSpPr>
          <p:nvPr/>
        </p:nvCxnSpPr>
        <p:spPr bwMode="auto">
          <a:xfrm flipH="1" flipV="1">
            <a:off x="25352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2735262" y="3276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" name="Text Box 57"/>
          <p:cNvSpPr txBox="1">
            <a:spLocks noChangeArrowheads="1"/>
          </p:cNvSpPr>
          <p:nvPr/>
        </p:nvSpPr>
        <p:spPr bwMode="auto">
          <a:xfrm>
            <a:off x="1981200" y="3200400"/>
            <a:ext cx="754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13&lt;14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Εισαγωγή 13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AutoShape 39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2" name="AutoShape 40"/>
          <p:cNvCxnSpPr>
            <a:cxnSpLocks noChangeShapeType="1"/>
            <a:stCxn id="91" idx="0"/>
            <a:endCxn id="78" idx="5"/>
          </p:cNvCxnSpPr>
          <p:nvPr/>
        </p:nvCxnSpPr>
        <p:spPr bwMode="auto">
          <a:xfrm flipH="1" flipV="1">
            <a:off x="25352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10" name="AutoShape 56"/>
          <p:cNvSpPr>
            <a:spLocks noChangeArrowheads="1"/>
          </p:cNvSpPr>
          <p:nvPr/>
        </p:nvSpPr>
        <p:spPr bwMode="auto">
          <a:xfrm>
            <a:off x="1905000" y="4038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" name="Text Box 57"/>
          <p:cNvSpPr txBox="1">
            <a:spLocks noChangeArrowheads="1"/>
          </p:cNvSpPr>
          <p:nvPr/>
        </p:nvSpPr>
        <p:spPr bwMode="auto">
          <a:xfrm>
            <a:off x="1150937" y="3962400"/>
            <a:ext cx="75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13&gt;10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Εισαγωγή 13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AutoShape 39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2" name="AutoShape 40"/>
          <p:cNvCxnSpPr>
            <a:cxnSpLocks noChangeShapeType="1"/>
            <a:stCxn id="91" idx="0"/>
            <a:endCxn id="78" idx="5"/>
          </p:cNvCxnSpPr>
          <p:nvPr/>
        </p:nvCxnSpPr>
        <p:spPr bwMode="auto">
          <a:xfrm flipH="1" flipV="1">
            <a:off x="25352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2438400" y="4800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" name="Text Box 57"/>
          <p:cNvSpPr txBox="1">
            <a:spLocks noChangeArrowheads="1"/>
          </p:cNvSpPr>
          <p:nvPr/>
        </p:nvSpPr>
        <p:spPr bwMode="auto">
          <a:xfrm>
            <a:off x="2514600" y="4724400"/>
            <a:ext cx="7540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13&gt;12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Εισαγωγή 13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1" name="AutoShape 39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2" name="AutoShape 40"/>
          <p:cNvCxnSpPr>
            <a:cxnSpLocks noChangeShapeType="1"/>
            <a:stCxn id="91" idx="0"/>
            <a:endCxn id="78" idx="5"/>
          </p:cNvCxnSpPr>
          <p:nvPr/>
        </p:nvCxnSpPr>
        <p:spPr bwMode="auto">
          <a:xfrm flipH="1" flipV="1">
            <a:off x="25352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2667000" y="5334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Εισαγωγή 13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" name="AutoShape 40"/>
          <p:cNvCxnSpPr>
            <a:cxnSpLocks noChangeShapeType="1"/>
            <a:stCxn id="57" idx="0"/>
            <a:endCxn id="78" idx="5"/>
          </p:cNvCxnSpPr>
          <p:nvPr/>
        </p:nvCxnSpPr>
        <p:spPr bwMode="auto">
          <a:xfrm flipH="1" flipV="1">
            <a:off x="2535004" y="5506804"/>
            <a:ext cx="938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2667000" y="5562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2438400" y="5943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2860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57" idx="3"/>
          </p:cNvCxnSpPr>
          <p:nvPr/>
        </p:nvCxnSpPr>
        <p:spPr bwMode="auto">
          <a:xfrm flipV="1">
            <a:off x="2438400" y="6269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" name="AutoShape 33"/>
          <p:cNvSpPr>
            <a:spLocks noChangeArrowheads="1"/>
          </p:cNvSpPr>
          <p:nvPr/>
        </p:nvSpPr>
        <p:spPr bwMode="auto">
          <a:xfrm>
            <a:off x="26670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3" name="AutoShape 34"/>
          <p:cNvCxnSpPr>
            <a:cxnSpLocks noChangeShapeType="1"/>
            <a:stCxn id="111" idx="0"/>
            <a:endCxn id="57" idx="5"/>
          </p:cNvCxnSpPr>
          <p:nvPr/>
        </p:nvCxnSpPr>
        <p:spPr bwMode="auto">
          <a:xfrm flipH="1" flipV="1">
            <a:off x="2763838" y="626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636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Εισαγωγή </a:t>
            </a:r>
            <a:r>
              <a:rPr lang="el-GR" sz="1600" dirty="0" smtClean="0"/>
              <a:t>1</a:t>
            </a:r>
            <a:r>
              <a:rPr lang="en-US" sz="1600" dirty="0" smtClean="0"/>
              <a:t>1</a:t>
            </a:r>
            <a:endParaRPr lang="el-GR" sz="1600" dirty="0"/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495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6096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5257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858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715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4038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524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8382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821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421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583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583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635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004" y="3982804"/>
            <a:ext cx="11783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1849204" y="3982804"/>
            <a:ext cx="7973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028700" y="4744804"/>
            <a:ext cx="5510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581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4572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6477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1849204" y="4744804"/>
            <a:ext cx="5510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771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3048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4572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6858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7826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0668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1636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0" name="AutoShape 38"/>
          <p:cNvCxnSpPr>
            <a:cxnSpLocks noChangeShapeType="1"/>
            <a:stCxn id="116" idx="0"/>
            <a:endCxn id="78" idx="3"/>
          </p:cNvCxnSpPr>
          <p:nvPr/>
        </p:nvCxnSpPr>
        <p:spPr bwMode="auto">
          <a:xfrm flipV="1">
            <a:off x="2019300" y="5506804"/>
            <a:ext cx="2462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" name="AutoShape 40"/>
          <p:cNvCxnSpPr>
            <a:cxnSpLocks noChangeShapeType="1"/>
            <a:stCxn id="57" idx="0"/>
            <a:endCxn id="78" idx="5"/>
          </p:cNvCxnSpPr>
          <p:nvPr/>
        </p:nvCxnSpPr>
        <p:spPr bwMode="auto">
          <a:xfrm flipH="1" flipV="1">
            <a:off x="2535004" y="5506804"/>
            <a:ext cx="2462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581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810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906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4267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4364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5105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5257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715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943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6040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858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7086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7183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1905000" y="5562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2590800" y="5943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57" idx="3"/>
          </p:cNvCxnSpPr>
          <p:nvPr/>
        </p:nvCxnSpPr>
        <p:spPr bwMode="auto">
          <a:xfrm flipV="1">
            <a:off x="2590800" y="6269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" name="AutoShape 33"/>
          <p:cNvSpPr>
            <a:spLocks noChangeArrowheads="1"/>
          </p:cNvSpPr>
          <p:nvPr/>
        </p:nvSpPr>
        <p:spPr bwMode="auto">
          <a:xfrm>
            <a:off x="28194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3" name="AutoShape 34"/>
          <p:cNvCxnSpPr>
            <a:cxnSpLocks noChangeShapeType="1"/>
            <a:stCxn id="111" idx="0"/>
            <a:endCxn id="57" idx="5"/>
          </p:cNvCxnSpPr>
          <p:nvPr/>
        </p:nvCxnSpPr>
        <p:spPr bwMode="auto">
          <a:xfrm flipH="1" flipV="1">
            <a:off x="2916238" y="626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6" name="Oval 27"/>
          <p:cNvSpPr>
            <a:spLocks noChangeArrowheads="1"/>
          </p:cNvSpPr>
          <p:nvPr/>
        </p:nvSpPr>
        <p:spPr bwMode="auto">
          <a:xfrm>
            <a:off x="1828800" y="5943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17" name="AutoShape 31"/>
          <p:cNvSpPr>
            <a:spLocks noChangeArrowheads="1"/>
          </p:cNvSpPr>
          <p:nvPr/>
        </p:nvSpPr>
        <p:spPr bwMode="auto">
          <a:xfrm>
            <a:off x="16764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8" name="AutoShape 32"/>
          <p:cNvCxnSpPr>
            <a:cxnSpLocks noChangeShapeType="1"/>
            <a:stCxn id="117" idx="0"/>
            <a:endCxn id="116" idx="3"/>
          </p:cNvCxnSpPr>
          <p:nvPr/>
        </p:nvCxnSpPr>
        <p:spPr bwMode="auto">
          <a:xfrm flipV="1">
            <a:off x="1828800" y="6269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9" name="AutoShape 33"/>
          <p:cNvSpPr>
            <a:spLocks noChangeArrowheads="1"/>
          </p:cNvSpPr>
          <p:nvPr/>
        </p:nvSpPr>
        <p:spPr bwMode="auto">
          <a:xfrm>
            <a:off x="20574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20" name="AutoShape 34"/>
          <p:cNvCxnSpPr>
            <a:cxnSpLocks noChangeShapeType="1"/>
            <a:stCxn id="119" idx="0"/>
            <a:endCxn id="116" idx="5"/>
          </p:cNvCxnSpPr>
          <p:nvPr/>
        </p:nvCxnSpPr>
        <p:spPr bwMode="auto">
          <a:xfrm flipH="1" flipV="1">
            <a:off x="2154238" y="626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52400" y="990600"/>
            <a:ext cx="899160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Console" pitchFamily="49" charset="0"/>
              </a:rPr>
              <a:t>private Node insert(Node x, Key k, Item 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)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{ 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if (x==null) return new Node(k,i,1);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 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c = </a:t>
            </a:r>
            <a:r>
              <a:rPr lang="en-US" dirty="0" err="1" smtClean="0">
                <a:latin typeface="Lucida Console" pitchFamily="49" charset="0"/>
              </a:rPr>
              <a:t>k.compareTo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x.key</a:t>
            </a:r>
            <a:r>
              <a:rPr lang="en-US" dirty="0" smtClean="0">
                <a:latin typeface="Lucida Console" pitchFamily="49" charset="0"/>
              </a:rPr>
              <a:t>); 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σύγκριση με το κλειδί του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x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  if </a:t>
            </a:r>
            <a:r>
              <a:rPr lang="en-US" dirty="0" smtClean="0">
                <a:latin typeface="Lucida Console" pitchFamily="49" charset="0"/>
              </a:rPr>
              <a:t>     (c &lt; 0) </a:t>
            </a:r>
            <a:r>
              <a:rPr lang="en-US" dirty="0" err="1" smtClean="0">
                <a:latin typeface="Lucida Console" pitchFamily="49" charset="0"/>
              </a:rPr>
              <a:t>x.left</a:t>
            </a:r>
            <a:r>
              <a:rPr lang="en-US" dirty="0" smtClean="0">
                <a:latin typeface="Lucida Console" pitchFamily="49" charset="0"/>
              </a:rPr>
              <a:t>  = insert(</a:t>
            </a:r>
            <a:r>
              <a:rPr lang="en-US" dirty="0" err="1" smtClean="0">
                <a:latin typeface="Lucida Console" pitchFamily="49" charset="0"/>
              </a:rPr>
              <a:t>x.left</a:t>
            </a:r>
            <a:r>
              <a:rPr lang="en-US" dirty="0" smtClean="0">
                <a:latin typeface="Lucida Console" pitchFamily="49" charset="0"/>
              </a:rPr>
              <a:t>, </a:t>
            </a:r>
            <a:r>
              <a:rPr lang="en-US" dirty="0" err="1" smtClean="0">
                <a:latin typeface="Lucida Console" pitchFamily="49" charset="0"/>
              </a:rPr>
              <a:t>k,i</a:t>
            </a:r>
            <a:r>
              <a:rPr lang="en-US" dirty="0" smtClean="0">
                <a:latin typeface="Lucida Console" pitchFamily="49" charset="0"/>
              </a:rPr>
              <a:t>);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  else </a:t>
            </a:r>
            <a:r>
              <a:rPr lang="en-US" dirty="0" smtClean="0">
                <a:latin typeface="Lucida Console" pitchFamily="49" charset="0"/>
              </a:rPr>
              <a:t>if (c &gt; 0) </a:t>
            </a:r>
            <a:r>
              <a:rPr lang="en-US" dirty="0" err="1" smtClean="0">
                <a:latin typeface="Lucida Console" pitchFamily="49" charset="0"/>
              </a:rPr>
              <a:t>x.right</a:t>
            </a:r>
            <a:r>
              <a:rPr lang="en-US" dirty="0" smtClean="0">
                <a:latin typeface="Lucida Console" pitchFamily="49" charset="0"/>
              </a:rPr>
              <a:t> = insert(</a:t>
            </a:r>
            <a:r>
              <a:rPr lang="en-US" dirty="0" err="1" smtClean="0">
                <a:latin typeface="Lucida Console" pitchFamily="49" charset="0"/>
              </a:rPr>
              <a:t>x.right,k,i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  else </a:t>
            </a:r>
            <a:r>
              <a:rPr lang="en-US" dirty="0" err="1" smtClean="0">
                <a:latin typeface="Lucida Console" pitchFamily="49" charset="0"/>
              </a:rPr>
              <a:t>x.item</a:t>
            </a:r>
            <a:r>
              <a:rPr lang="en-US" dirty="0" smtClean="0">
                <a:latin typeface="Lucida Console" pitchFamily="49" charset="0"/>
              </a:rPr>
              <a:t> = 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; 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// το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αντικείμενο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</a:t>
            </a:r>
            <a:r>
              <a:rPr lang="el-G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έχει κλειδί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k==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x.key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Lucida Console" pitchFamily="49" charset="0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Console" pitchFamily="49" charset="0"/>
              </a:rPr>
              <a:t>  </a:t>
            </a:r>
            <a:r>
              <a:rPr lang="en-US" dirty="0" err="1" smtClean="0">
                <a:latin typeface="Lucida Console" pitchFamily="49" charset="0"/>
              </a:rPr>
              <a:t>x.N</a:t>
            </a:r>
            <a:r>
              <a:rPr lang="en-US" dirty="0" smtClean="0">
                <a:latin typeface="Lucida Console" pitchFamily="49" charset="0"/>
              </a:rPr>
              <a:t> = size(</a:t>
            </a:r>
            <a:r>
              <a:rPr lang="en-US" dirty="0" err="1" smtClean="0">
                <a:latin typeface="Lucida Console" pitchFamily="49" charset="0"/>
              </a:rPr>
              <a:t>x.left</a:t>
            </a:r>
            <a:r>
              <a:rPr lang="en-US" dirty="0" smtClean="0">
                <a:latin typeface="Lucida Console" pitchFamily="49" charset="0"/>
              </a:rPr>
              <a:t>) + size(</a:t>
            </a:r>
            <a:r>
              <a:rPr lang="en-US" dirty="0" err="1" smtClean="0">
                <a:latin typeface="Lucida Console" pitchFamily="49" charset="0"/>
              </a:rPr>
              <a:t>x.right</a:t>
            </a:r>
            <a:r>
              <a:rPr lang="en-US" dirty="0" smtClean="0">
                <a:latin typeface="Lucida Console" pitchFamily="49" charset="0"/>
              </a:rPr>
              <a:t>) + 1;</a:t>
            </a:r>
          </a:p>
          <a:p>
            <a:r>
              <a:rPr lang="en-US" dirty="0" smtClean="0">
                <a:latin typeface="Lucida Console" pitchFamily="49" charset="0"/>
              </a:rPr>
              <a:t>  return x;</a:t>
            </a:r>
            <a:endParaRPr lang="en-US" dirty="0">
              <a:latin typeface="Lucida Console" pitchFamily="49" charset="0"/>
            </a:endParaRPr>
          </a:p>
          <a:p>
            <a:r>
              <a:rPr lang="en-US" dirty="0">
                <a:latin typeface="Lucida Console" pitchFamily="49" charset="0"/>
              </a:rPr>
              <a:t>}</a:t>
            </a:r>
          </a:p>
          <a:p>
            <a:endParaRPr lang="en-US" dirty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public void insert(Key k, Item 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)</a:t>
            </a:r>
          </a:p>
          <a:p>
            <a:r>
              <a:rPr lang="en-US" dirty="0" smtClean="0">
                <a:latin typeface="Lucida Console" pitchFamily="49" charset="0"/>
              </a:rPr>
              <a:t>{ </a:t>
            </a:r>
            <a:endParaRPr lang="en-US" dirty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 root = insert(</a:t>
            </a:r>
            <a:r>
              <a:rPr lang="en-US" dirty="0" err="1" smtClean="0">
                <a:latin typeface="Lucida Console" pitchFamily="49" charset="0"/>
              </a:rPr>
              <a:t>root,k,i</a:t>
            </a:r>
            <a:r>
              <a:rPr lang="en-US" dirty="0" smtClean="0">
                <a:latin typeface="Lucida Console" pitchFamily="49" charset="0"/>
              </a:rPr>
              <a:t>);</a:t>
            </a:r>
          </a:p>
          <a:p>
            <a:r>
              <a:rPr lang="en-US" dirty="0" smtClean="0">
                <a:latin typeface="Lucida Console" pitchFamily="49" charset="0"/>
              </a:rPr>
              <a:t>}  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51320" y="361188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17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562600" y="41605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14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031480" y="41605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21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360920" y="47701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19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641080" y="47701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 dirty="0">
                <a:latin typeface="Calibri" pitchFamily="34" charset="0"/>
              </a:rPr>
              <a:t>23</a:t>
            </a:r>
            <a:endParaRPr lang="el-GR" sz="1400" b="1" dirty="0">
              <a:latin typeface="Calibri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726680" y="53797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20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55080" y="47701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16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09160" y="47701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10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43400" y="53797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7</a:t>
            </a:r>
            <a:endParaRPr lang="el-GR" sz="1400" b="1">
              <a:latin typeface="Calibri" pitchFamily="34" charset="0"/>
            </a:endParaRPr>
          </a:p>
        </p:txBody>
      </p:sp>
      <p:cxnSp>
        <p:nvCxnSpPr>
          <p:cNvPr id="18" name="AutoShape 17"/>
          <p:cNvCxnSpPr>
            <a:cxnSpLocks noChangeShapeType="1"/>
            <a:stCxn id="9" idx="5"/>
            <a:endCxn id="11" idx="1"/>
          </p:cNvCxnSpPr>
          <p:nvPr/>
        </p:nvCxnSpPr>
        <p:spPr bwMode="auto">
          <a:xfrm>
            <a:off x="7011483" y="3872043"/>
            <a:ext cx="1064634" cy="3331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AutoShape 18"/>
          <p:cNvCxnSpPr>
            <a:cxnSpLocks noChangeShapeType="1"/>
            <a:stCxn id="11" idx="5"/>
            <a:endCxn id="13" idx="1"/>
          </p:cNvCxnSpPr>
          <p:nvPr/>
        </p:nvCxnSpPr>
        <p:spPr bwMode="auto">
          <a:xfrm>
            <a:off x="8291643" y="4420683"/>
            <a:ext cx="39407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AutoShape 19"/>
          <p:cNvCxnSpPr>
            <a:cxnSpLocks noChangeShapeType="1"/>
            <a:stCxn id="11" idx="3"/>
            <a:endCxn id="12" idx="7"/>
          </p:cNvCxnSpPr>
          <p:nvPr/>
        </p:nvCxnSpPr>
        <p:spPr bwMode="auto">
          <a:xfrm flipH="1">
            <a:off x="7621083" y="4420683"/>
            <a:ext cx="45503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AutoShape 20"/>
          <p:cNvCxnSpPr>
            <a:cxnSpLocks noChangeShapeType="1"/>
            <a:stCxn id="12" idx="5"/>
            <a:endCxn id="14" idx="0"/>
          </p:cNvCxnSpPr>
          <p:nvPr/>
        </p:nvCxnSpPr>
        <p:spPr bwMode="auto">
          <a:xfrm>
            <a:off x="7621083" y="5030283"/>
            <a:ext cx="25799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AutoShape 21"/>
          <p:cNvCxnSpPr>
            <a:cxnSpLocks noChangeShapeType="1"/>
            <a:stCxn id="9" idx="3"/>
            <a:endCxn id="10" idx="7"/>
          </p:cNvCxnSpPr>
          <p:nvPr/>
        </p:nvCxnSpPr>
        <p:spPr bwMode="auto">
          <a:xfrm flipH="1">
            <a:off x="5822763" y="3872043"/>
            <a:ext cx="973194" cy="333114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AutoShape 22"/>
          <p:cNvCxnSpPr>
            <a:cxnSpLocks noChangeShapeType="1"/>
            <a:stCxn id="10" idx="5"/>
            <a:endCxn id="15" idx="1"/>
          </p:cNvCxnSpPr>
          <p:nvPr/>
        </p:nvCxnSpPr>
        <p:spPr bwMode="auto">
          <a:xfrm>
            <a:off x="5822763" y="4420683"/>
            <a:ext cx="576954" cy="3940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AutoShape 23"/>
          <p:cNvCxnSpPr>
            <a:cxnSpLocks noChangeShapeType="1"/>
            <a:stCxn id="10" idx="3"/>
            <a:endCxn id="16" idx="7"/>
          </p:cNvCxnSpPr>
          <p:nvPr/>
        </p:nvCxnSpPr>
        <p:spPr bwMode="auto">
          <a:xfrm flipH="1">
            <a:off x="4969323" y="4420683"/>
            <a:ext cx="637914" cy="394074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24"/>
          <p:cNvCxnSpPr>
            <a:cxnSpLocks noChangeShapeType="1"/>
            <a:stCxn id="16" idx="3"/>
            <a:endCxn id="17" idx="0"/>
          </p:cNvCxnSpPr>
          <p:nvPr/>
        </p:nvCxnSpPr>
        <p:spPr bwMode="auto">
          <a:xfrm flipH="1">
            <a:off x="4495800" y="5030283"/>
            <a:ext cx="25799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89320" y="53797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15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5074920" y="537972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12</a:t>
            </a:r>
            <a:endParaRPr lang="el-GR" sz="1400" b="1">
              <a:latin typeface="Calibri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038600" y="592836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>
                <a:latin typeface="Calibri" pitchFamily="34" charset="0"/>
              </a:rPr>
              <a:t>3</a:t>
            </a:r>
            <a:endParaRPr lang="el-GR" sz="1400" b="1">
              <a:latin typeface="Calibri" pitchFamily="34" charset="0"/>
            </a:endParaRPr>
          </a:p>
        </p:txBody>
      </p:sp>
      <p:cxnSp>
        <p:nvCxnSpPr>
          <p:cNvPr id="29" name="AutoShape 28"/>
          <p:cNvCxnSpPr>
            <a:cxnSpLocks noChangeShapeType="1"/>
            <a:stCxn id="17" idx="3"/>
            <a:endCxn id="28" idx="0"/>
          </p:cNvCxnSpPr>
          <p:nvPr/>
        </p:nvCxnSpPr>
        <p:spPr bwMode="auto">
          <a:xfrm flipH="1">
            <a:off x="4191000" y="5639883"/>
            <a:ext cx="197037" cy="2884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9"/>
          <p:cNvCxnSpPr>
            <a:cxnSpLocks noChangeShapeType="1"/>
            <a:stCxn id="16" idx="5"/>
            <a:endCxn id="27" idx="0"/>
          </p:cNvCxnSpPr>
          <p:nvPr/>
        </p:nvCxnSpPr>
        <p:spPr bwMode="auto">
          <a:xfrm>
            <a:off x="4969510" y="5030470"/>
            <a:ext cx="257810" cy="34925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1" name="AutoShape 30"/>
          <p:cNvCxnSpPr>
            <a:cxnSpLocks noChangeShapeType="1"/>
            <a:stCxn id="15" idx="3"/>
            <a:endCxn id="26" idx="0"/>
          </p:cNvCxnSpPr>
          <p:nvPr/>
        </p:nvCxnSpPr>
        <p:spPr bwMode="auto">
          <a:xfrm flipH="1">
            <a:off x="6141720" y="5030283"/>
            <a:ext cx="257997" cy="349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3916680" y="6355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33" name="AutoShape 32"/>
          <p:cNvCxnSpPr>
            <a:cxnSpLocks noChangeShapeType="1"/>
            <a:stCxn id="32" idx="0"/>
            <a:endCxn id="28" idx="3"/>
          </p:cNvCxnSpPr>
          <p:nvPr/>
        </p:nvCxnSpPr>
        <p:spPr bwMode="auto">
          <a:xfrm flipV="1">
            <a:off x="4038600" y="6188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4" name="AutoShape 33"/>
          <p:cNvSpPr>
            <a:spLocks noChangeArrowheads="1"/>
          </p:cNvSpPr>
          <p:nvPr/>
        </p:nvSpPr>
        <p:spPr bwMode="auto">
          <a:xfrm>
            <a:off x="4221480" y="6355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35" name="AutoShape 34"/>
          <p:cNvCxnSpPr>
            <a:cxnSpLocks noChangeShapeType="1"/>
            <a:stCxn id="34" idx="0"/>
            <a:endCxn id="28" idx="5"/>
          </p:cNvCxnSpPr>
          <p:nvPr/>
        </p:nvCxnSpPr>
        <p:spPr bwMode="auto">
          <a:xfrm flipH="1" flipV="1">
            <a:off x="4298950" y="618871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6" name="AutoShape 35"/>
          <p:cNvSpPr>
            <a:spLocks noChangeArrowheads="1"/>
          </p:cNvSpPr>
          <p:nvPr/>
        </p:nvSpPr>
        <p:spPr bwMode="auto">
          <a:xfrm>
            <a:off x="4526280" y="580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37" name="AutoShape 36"/>
          <p:cNvCxnSpPr>
            <a:cxnSpLocks noChangeShapeType="1"/>
            <a:stCxn id="36" idx="0"/>
            <a:endCxn id="17" idx="5"/>
          </p:cNvCxnSpPr>
          <p:nvPr/>
        </p:nvCxnSpPr>
        <p:spPr bwMode="auto">
          <a:xfrm flipH="1" flipV="1">
            <a:off x="4603750" y="564007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8" name="AutoShape 37"/>
          <p:cNvSpPr>
            <a:spLocks noChangeArrowheads="1"/>
          </p:cNvSpPr>
          <p:nvPr/>
        </p:nvSpPr>
        <p:spPr bwMode="auto">
          <a:xfrm>
            <a:off x="4953000" y="58064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39" name="AutoShape 38"/>
          <p:cNvCxnSpPr>
            <a:cxnSpLocks noChangeShapeType="1"/>
            <a:stCxn id="38" idx="0"/>
            <a:endCxn id="27" idx="3"/>
          </p:cNvCxnSpPr>
          <p:nvPr/>
        </p:nvCxnSpPr>
        <p:spPr bwMode="auto">
          <a:xfrm flipV="1">
            <a:off x="5074920" y="564007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3" name="AutoShape 42"/>
          <p:cNvCxnSpPr>
            <a:cxnSpLocks noChangeShapeType="1"/>
            <a:stCxn id="60" idx="0"/>
            <a:endCxn id="27" idx="5"/>
          </p:cNvCxnSpPr>
          <p:nvPr/>
        </p:nvCxnSpPr>
        <p:spPr bwMode="auto">
          <a:xfrm flipH="1" flipV="1">
            <a:off x="5335083" y="5639883"/>
            <a:ext cx="181797" cy="28847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4" name="AutoShape 43"/>
          <p:cNvSpPr>
            <a:spLocks noChangeArrowheads="1"/>
          </p:cNvSpPr>
          <p:nvPr/>
        </p:nvSpPr>
        <p:spPr bwMode="auto">
          <a:xfrm>
            <a:off x="6172200" y="5821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45" name="AutoShape 44"/>
          <p:cNvCxnSpPr>
            <a:cxnSpLocks noChangeShapeType="1"/>
            <a:stCxn id="44" idx="0"/>
            <a:endCxn id="26" idx="5"/>
          </p:cNvCxnSpPr>
          <p:nvPr/>
        </p:nvCxnSpPr>
        <p:spPr bwMode="auto">
          <a:xfrm flipH="1" flipV="1">
            <a:off x="6249483" y="5639883"/>
            <a:ext cx="44637" cy="1817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6537960" y="51968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47" name="AutoShape 46"/>
          <p:cNvCxnSpPr>
            <a:cxnSpLocks noChangeShapeType="1"/>
            <a:stCxn id="46" idx="0"/>
            <a:endCxn id="15" idx="5"/>
          </p:cNvCxnSpPr>
          <p:nvPr/>
        </p:nvCxnSpPr>
        <p:spPr bwMode="auto">
          <a:xfrm flipH="1" flipV="1">
            <a:off x="6615430" y="503047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" name="AutoShape 47"/>
          <p:cNvSpPr>
            <a:spLocks noChangeArrowheads="1"/>
          </p:cNvSpPr>
          <p:nvPr/>
        </p:nvSpPr>
        <p:spPr bwMode="auto">
          <a:xfrm>
            <a:off x="7239000" y="519684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49" name="AutoShape 48"/>
          <p:cNvCxnSpPr>
            <a:cxnSpLocks noChangeShapeType="1"/>
            <a:stCxn id="48" idx="0"/>
            <a:endCxn id="12" idx="3"/>
          </p:cNvCxnSpPr>
          <p:nvPr/>
        </p:nvCxnSpPr>
        <p:spPr bwMode="auto">
          <a:xfrm flipV="1">
            <a:off x="7360920" y="5030470"/>
            <a:ext cx="44450" cy="1663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0" name="AutoShape 49"/>
          <p:cNvSpPr>
            <a:spLocks noChangeArrowheads="1"/>
          </p:cNvSpPr>
          <p:nvPr/>
        </p:nvSpPr>
        <p:spPr bwMode="auto">
          <a:xfrm>
            <a:off x="7604760" y="585089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1" name="AutoShape 50"/>
          <p:cNvCxnSpPr>
            <a:cxnSpLocks noChangeShapeType="1"/>
            <a:stCxn id="50" idx="0"/>
            <a:endCxn id="14" idx="3"/>
          </p:cNvCxnSpPr>
          <p:nvPr/>
        </p:nvCxnSpPr>
        <p:spPr bwMode="auto">
          <a:xfrm flipV="1">
            <a:off x="7726680" y="5640070"/>
            <a:ext cx="44450" cy="2108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" name="AutoShape 51"/>
          <p:cNvSpPr>
            <a:spLocks noChangeArrowheads="1"/>
          </p:cNvSpPr>
          <p:nvPr/>
        </p:nvSpPr>
        <p:spPr bwMode="auto">
          <a:xfrm>
            <a:off x="7909560" y="585089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3" name="AutoShape 52"/>
          <p:cNvCxnSpPr>
            <a:cxnSpLocks noChangeShapeType="1"/>
            <a:stCxn id="52" idx="0"/>
            <a:endCxn id="14" idx="5"/>
          </p:cNvCxnSpPr>
          <p:nvPr/>
        </p:nvCxnSpPr>
        <p:spPr bwMode="auto">
          <a:xfrm flipH="1" flipV="1">
            <a:off x="7987030" y="5640070"/>
            <a:ext cx="44450" cy="2108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4" name="AutoShape 53"/>
          <p:cNvSpPr>
            <a:spLocks noChangeArrowheads="1"/>
          </p:cNvSpPr>
          <p:nvPr/>
        </p:nvSpPr>
        <p:spPr bwMode="auto">
          <a:xfrm>
            <a:off x="8519160" y="518033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5" name="AutoShape 54"/>
          <p:cNvCxnSpPr>
            <a:cxnSpLocks noChangeShapeType="1"/>
            <a:stCxn id="54" idx="0"/>
            <a:endCxn id="13" idx="3"/>
          </p:cNvCxnSpPr>
          <p:nvPr/>
        </p:nvCxnSpPr>
        <p:spPr bwMode="auto">
          <a:xfrm flipV="1">
            <a:off x="8641080" y="5030470"/>
            <a:ext cx="44450" cy="1498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55"/>
          <p:cNvSpPr>
            <a:spLocks noChangeArrowheads="1"/>
          </p:cNvSpPr>
          <p:nvPr/>
        </p:nvSpPr>
        <p:spPr bwMode="auto">
          <a:xfrm>
            <a:off x="8823960" y="518033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57" name="AutoShape 56"/>
          <p:cNvCxnSpPr>
            <a:cxnSpLocks noChangeShapeType="1"/>
            <a:stCxn id="56" idx="0"/>
            <a:endCxn id="13" idx="5"/>
          </p:cNvCxnSpPr>
          <p:nvPr/>
        </p:nvCxnSpPr>
        <p:spPr bwMode="auto">
          <a:xfrm flipH="1" flipV="1">
            <a:off x="8901430" y="5030470"/>
            <a:ext cx="44450" cy="1498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56"/>
          <p:cNvSpPr>
            <a:spLocks noChangeArrowheads="1"/>
          </p:cNvSpPr>
          <p:nvPr/>
        </p:nvSpPr>
        <p:spPr bwMode="auto">
          <a:xfrm>
            <a:off x="6865937" y="32004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018337" y="3124200"/>
            <a:ext cx="125867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insert(13)</a:t>
            </a:r>
            <a:endParaRPr lang="el-GR" sz="1400" dirty="0">
              <a:latin typeface="Lucida Console" pitchFamily="49" charset="0"/>
            </a:endParaRPr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auto">
          <a:xfrm>
            <a:off x="5364480" y="5928360"/>
            <a:ext cx="304800" cy="304800"/>
          </a:xfrm>
          <a:prstGeom prst="ellipse">
            <a:avLst/>
          </a:prstGeom>
          <a:solidFill>
            <a:srgbClr val="FFFF99">
              <a:alpha val="59999"/>
            </a:srgb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Calibri" pitchFamily="34" charset="0"/>
              </a:rPr>
              <a:t>13</a:t>
            </a:r>
            <a:endParaRPr lang="el-GR" sz="1400" b="1" dirty="0">
              <a:latin typeface="Calibri" pitchFamily="34" charset="0"/>
            </a:endParaRPr>
          </a:p>
        </p:txBody>
      </p:sp>
      <p:sp>
        <p:nvSpPr>
          <p:cNvPr id="61" name="AutoShape 37"/>
          <p:cNvSpPr>
            <a:spLocks noChangeArrowheads="1"/>
          </p:cNvSpPr>
          <p:nvPr/>
        </p:nvSpPr>
        <p:spPr bwMode="auto">
          <a:xfrm>
            <a:off x="5242560" y="6355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2" name="AutoShape 38"/>
          <p:cNvCxnSpPr>
            <a:cxnSpLocks noChangeShapeType="1"/>
            <a:stCxn id="61" idx="0"/>
            <a:endCxn id="60" idx="3"/>
          </p:cNvCxnSpPr>
          <p:nvPr/>
        </p:nvCxnSpPr>
        <p:spPr bwMode="auto">
          <a:xfrm flipV="1">
            <a:off x="5364480" y="6188710"/>
            <a:ext cx="44450" cy="16637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39"/>
          <p:cNvSpPr>
            <a:spLocks noChangeArrowheads="1"/>
          </p:cNvSpPr>
          <p:nvPr/>
        </p:nvSpPr>
        <p:spPr bwMode="auto">
          <a:xfrm>
            <a:off x="5547360" y="63550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4" name="AutoShape 40"/>
          <p:cNvCxnSpPr>
            <a:cxnSpLocks noChangeShapeType="1"/>
            <a:stCxn id="63" idx="0"/>
            <a:endCxn id="60" idx="5"/>
          </p:cNvCxnSpPr>
          <p:nvPr/>
        </p:nvCxnSpPr>
        <p:spPr bwMode="auto">
          <a:xfrm flipH="1" flipV="1">
            <a:off x="5624830" y="6188710"/>
            <a:ext cx="44450" cy="16637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AutoShape 49"/>
          <p:cNvSpPr>
            <a:spLocks noChangeArrowheads="1"/>
          </p:cNvSpPr>
          <p:nvPr/>
        </p:nvSpPr>
        <p:spPr bwMode="auto">
          <a:xfrm>
            <a:off x="5867400" y="5821680"/>
            <a:ext cx="243840" cy="12192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 sz="1400">
              <a:latin typeface="Calibri" pitchFamily="34" charset="0"/>
            </a:endParaRPr>
          </a:p>
        </p:txBody>
      </p:sp>
      <p:cxnSp>
        <p:nvCxnSpPr>
          <p:cNvPr id="68" name="AutoShape 50"/>
          <p:cNvCxnSpPr>
            <a:cxnSpLocks noChangeShapeType="1"/>
            <a:stCxn id="67" idx="0"/>
            <a:endCxn id="26" idx="3"/>
          </p:cNvCxnSpPr>
          <p:nvPr/>
        </p:nvCxnSpPr>
        <p:spPr bwMode="auto">
          <a:xfrm flipV="1">
            <a:off x="5989320" y="5639883"/>
            <a:ext cx="44637" cy="1817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0485" name="Oval 2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sp>
        <p:nvSpPr>
          <p:cNvPr id="20486" name="AutoShape 29"/>
          <p:cNvSpPr>
            <a:spLocks noChangeArrowheads="1"/>
          </p:cNvSpPr>
          <p:nvPr/>
        </p:nvSpPr>
        <p:spPr bwMode="auto">
          <a:xfrm>
            <a:off x="3962400" y="220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0487" name="AutoShape 30"/>
          <p:cNvCxnSpPr>
            <a:cxnSpLocks noChangeShapeType="1"/>
            <a:stCxn id="20486" idx="0"/>
            <a:endCxn id="20485" idx="3"/>
          </p:cNvCxnSpPr>
          <p:nvPr/>
        </p:nvCxnSpPr>
        <p:spPr bwMode="auto">
          <a:xfrm flipV="1">
            <a:off x="4114800" y="2001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88" name="AutoShape 31"/>
          <p:cNvSpPr>
            <a:spLocks noChangeArrowheads="1"/>
          </p:cNvSpPr>
          <p:nvPr/>
        </p:nvSpPr>
        <p:spPr bwMode="auto">
          <a:xfrm>
            <a:off x="4343400" y="220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0489" name="AutoShape 32"/>
          <p:cNvCxnSpPr>
            <a:cxnSpLocks noChangeShapeType="1"/>
            <a:stCxn id="20488" idx="0"/>
            <a:endCxn id="20485" idx="5"/>
          </p:cNvCxnSpPr>
          <p:nvPr/>
        </p:nvCxnSpPr>
        <p:spPr bwMode="auto">
          <a:xfrm flipH="1" flipV="1">
            <a:off x="4440238" y="2001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490" name="Text Box 55"/>
          <p:cNvSpPr txBox="1">
            <a:spLocks noChangeArrowheads="1"/>
          </p:cNvSpPr>
          <p:nvPr/>
        </p:nvSpPr>
        <p:spPr bwMode="auto">
          <a:xfrm>
            <a:off x="1889125" y="1143000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</a:t>
            </a:r>
            <a:endParaRPr lang="en-US"/>
          </a:p>
        </p:txBody>
      </p:sp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1510" name="AutoShape 7"/>
          <p:cNvCxnSpPr>
            <a:cxnSpLocks noChangeShapeType="1"/>
            <a:stCxn id="21511" idx="7"/>
            <a:endCxn id="21509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1" name="Oval 10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21512" name="AutoShape 13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3" name="AutoShape 14"/>
          <p:cNvCxnSpPr>
            <a:cxnSpLocks noChangeShapeType="1"/>
            <a:stCxn id="21512" idx="0"/>
            <a:endCxn id="21511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4" name="AutoShape 21"/>
          <p:cNvSpPr>
            <a:spLocks noChangeArrowheads="1"/>
          </p:cNvSpPr>
          <p:nvPr/>
        </p:nvSpPr>
        <p:spPr bwMode="auto">
          <a:xfrm>
            <a:off x="3048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5" name="AutoShape 22"/>
          <p:cNvCxnSpPr>
            <a:cxnSpLocks noChangeShapeType="1"/>
            <a:stCxn id="21514" idx="0"/>
            <a:endCxn id="21511" idx="3"/>
          </p:cNvCxnSpPr>
          <p:nvPr/>
        </p:nvCxnSpPr>
        <p:spPr bwMode="auto">
          <a:xfrm flipV="1">
            <a:off x="3200400" y="2459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6" name="AutoShape 58"/>
          <p:cNvSpPr>
            <a:spLocks noChangeArrowheads="1"/>
          </p:cNvSpPr>
          <p:nvPr/>
        </p:nvSpPr>
        <p:spPr bwMode="auto">
          <a:xfrm>
            <a:off x="4343400" y="220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1517" name="AutoShape 59"/>
          <p:cNvCxnSpPr>
            <a:cxnSpLocks noChangeShapeType="1"/>
            <a:stCxn id="21516" idx="0"/>
            <a:endCxn id="21509" idx="5"/>
          </p:cNvCxnSpPr>
          <p:nvPr/>
        </p:nvCxnSpPr>
        <p:spPr bwMode="auto">
          <a:xfrm flipH="1" flipV="1">
            <a:off x="4440238" y="2001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8" name="Text Box 60"/>
          <p:cNvSpPr txBox="1">
            <a:spLocks noChangeArrowheads="1"/>
          </p:cNvSpPr>
          <p:nvPr/>
        </p:nvSpPr>
        <p:spPr bwMode="auto">
          <a:xfrm>
            <a:off x="1889125" y="1143000"/>
            <a:ext cx="692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</a:t>
            </a:r>
            <a:endParaRPr lang="en-US"/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cxnSp>
        <p:nvCxnSpPr>
          <p:cNvPr id="22533" name="AutoShape 6"/>
          <p:cNvCxnSpPr>
            <a:cxnSpLocks noChangeShapeType="1"/>
            <a:stCxn id="22534" idx="7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4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2535" name="AutoShape 9"/>
          <p:cNvCxnSpPr>
            <a:cxnSpLocks noChangeShapeType="1"/>
            <a:stCxn id="22538" idx="7"/>
            <a:endCxn id="22534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6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37" name="AutoShape 11"/>
          <p:cNvCxnSpPr>
            <a:cxnSpLocks noChangeShapeType="1"/>
            <a:stCxn id="22536" idx="0"/>
            <a:endCxn id="22534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38" name="Oval 20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sp>
        <p:nvSpPr>
          <p:cNvPr id="22539" name="AutoShape 21"/>
          <p:cNvSpPr>
            <a:spLocks noChangeArrowheads="1"/>
          </p:cNvSpPr>
          <p:nvPr/>
        </p:nvSpPr>
        <p:spPr bwMode="auto">
          <a:xfrm>
            <a:off x="2209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40" name="AutoShape 22"/>
          <p:cNvCxnSpPr>
            <a:cxnSpLocks noChangeShapeType="1"/>
            <a:stCxn id="22539" idx="0"/>
            <a:endCxn id="22538" idx="3"/>
          </p:cNvCxnSpPr>
          <p:nvPr/>
        </p:nvCxnSpPr>
        <p:spPr bwMode="auto">
          <a:xfrm flipV="1">
            <a:off x="2362200" y="3068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1" name="AutoShape 23"/>
          <p:cNvSpPr>
            <a:spLocks noChangeArrowheads="1"/>
          </p:cNvSpPr>
          <p:nvPr/>
        </p:nvSpPr>
        <p:spPr bwMode="auto">
          <a:xfrm>
            <a:off x="2590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42" name="AutoShape 24"/>
          <p:cNvCxnSpPr>
            <a:cxnSpLocks noChangeShapeType="1"/>
            <a:stCxn id="22541" idx="0"/>
            <a:endCxn id="22538" idx="5"/>
          </p:cNvCxnSpPr>
          <p:nvPr/>
        </p:nvCxnSpPr>
        <p:spPr bwMode="auto">
          <a:xfrm flipH="1" flipV="1">
            <a:off x="2687638" y="3068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3" name="Oval 50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sp>
        <p:nvSpPr>
          <p:cNvPr id="22544" name="AutoShape 51"/>
          <p:cNvSpPr>
            <a:spLocks noChangeArrowheads="1"/>
          </p:cNvSpPr>
          <p:nvPr/>
        </p:nvSpPr>
        <p:spPr bwMode="auto">
          <a:xfrm>
            <a:off x="4343400" y="2209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2545" name="AutoShape 52"/>
          <p:cNvCxnSpPr>
            <a:cxnSpLocks noChangeShapeType="1"/>
            <a:stCxn id="22544" idx="0"/>
            <a:endCxn id="22543" idx="5"/>
          </p:cNvCxnSpPr>
          <p:nvPr/>
        </p:nvCxnSpPr>
        <p:spPr bwMode="auto">
          <a:xfrm flipH="1" flipV="1">
            <a:off x="4440238" y="2001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546" name="Text Box 53"/>
          <p:cNvSpPr txBox="1">
            <a:spLocks noChangeArrowheads="1"/>
          </p:cNvSpPr>
          <p:nvPr/>
        </p:nvSpPr>
        <p:spPr bwMode="auto">
          <a:xfrm>
            <a:off x="1889125" y="1143000"/>
            <a:ext cx="946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</a:t>
            </a:r>
            <a:endParaRPr lang="en-US"/>
          </a:p>
        </p:txBody>
      </p:sp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144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3716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8288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2860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26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33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42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0292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</a:rPr>
              <a:t>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54864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</a:rPr>
              <a:t>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9436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78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4008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81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8580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90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73152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93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381000" y="1295400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Διατεταγμένος πίνακας</a:t>
            </a:r>
            <a:r>
              <a:rPr lang="en-US" dirty="0" smtClean="0"/>
              <a:t>:          </a:t>
            </a:r>
            <a:r>
              <a:rPr lang="el-GR" dirty="0" smtClean="0"/>
              <a:t>          χρόνος αναζήτησης (δυαδική αναζήτηση)</a:t>
            </a:r>
            <a:endParaRPr lang="el-GR" dirty="0"/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706" y="1371600"/>
            <a:ext cx="964694" cy="278892"/>
          </a:xfrm>
          <a:prstGeom prst="rect">
            <a:avLst/>
          </a:prstGeom>
          <a:noFill/>
        </p:spPr>
      </p:pic>
      <p:sp>
        <p:nvSpPr>
          <p:cNvPr id="38" name="37 - TextBox"/>
          <p:cNvSpPr txBox="1"/>
          <p:nvPr/>
        </p:nvSpPr>
        <p:spPr>
          <a:xfrm>
            <a:off x="381000" y="2057400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Αναζήτηση  </a:t>
            </a:r>
            <a:r>
              <a:rPr lang="el-GR" dirty="0" smtClean="0">
                <a:latin typeface="Calibri" pitchFamily="34" charset="0"/>
              </a:rPr>
              <a:t>25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9144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3716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286000" y="36576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26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50292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54864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9436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64008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68580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90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73152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9144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18288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50292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54864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59436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64008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8580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90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73152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13716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26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9144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18288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50292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54864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59436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64008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68580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90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73152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26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3558" name="AutoShape 6"/>
          <p:cNvCxnSpPr>
            <a:cxnSpLocks noChangeShapeType="1"/>
            <a:stCxn id="23560" idx="7"/>
            <a:endCxn id="23557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AutoShape 7"/>
          <p:cNvCxnSpPr>
            <a:cxnSpLocks noChangeShapeType="1"/>
            <a:stCxn id="23563" idx="1"/>
            <a:endCxn id="23557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62" name="AutoShape 11"/>
          <p:cNvCxnSpPr>
            <a:cxnSpLocks noChangeShapeType="1"/>
            <a:stCxn id="23561" idx="0"/>
            <a:endCxn id="23560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3" name="Oval 4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sp>
        <p:nvSpPr>
          <p:cNvPr id="23564" name="AutoShape 46"/>
          <p:cNvSpPr>
            <a:spLocks noChangeArrowheads="1"/>
          </p:cNvSpPr>
          <p:nvPr/>
        </p:nvSpPr>
        <p:spPr bwMode="auto">
          <a:xfrm>
            <a:off x="59436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65" name="AutoShape 47"/>
          <p:cNvCxnSpPr>
            <a:cxnSpLocks noChangeShapeType="1"/>
            <a:stCxn id="23564" idx="0"/>
            <a:endCxn id="23563" idx="3"/>
          </p:cNvCxnSpPr>
          <p:nvPr/>
        </p:nvCxnSpPr>
        <p:spPr bwMode="auto">
          <a:xfrm flipV="1">
            <a:off x="6096000" y="2459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6" name="AutoShape 48"/>
          <p:cNvSpPr>
            <a:spLocks noChangeArrowheads="1"/>
          </p:cNvSpPr>
          <p:nvPr/>
        </p:nvSpPr>
        <p:spPr bwMode="auto">
          <a:xfrm>
            <a:off x="63246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67" name="AutoShape 49"/>
          <p:cNvCxnSpPr>
            <a:cxnSpLocks noChangeShapeType="1"/>
            <a:stCxn id="23566" idx="0"/>
            <a:endCxn id="23563" idx="5"/>
          </p:cNvCxnSpPr>
          <p:nvPr/>
        </p:nvCxnSpPr>
        <p:spPr bwMode="auto">
          <a:xfrm flipH="1" flipV="1">
            <a:off x="64214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AutoShape 50"/>
          <p:cNvCxnSpPr>
            <a:cxnSpLocks noChangeShapeType="1"/>
            <a:stCxn id="23569" idx="7"/>
            <a:endCxn id="23560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9" name="Oval 51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sp>
        <p:nvSpPr>
          <p:cNvPr id="23570" name="AutoShape 52"/>
          <p:cNvSpPr>
            <a:spLocks noChangeArrowheads="1"/>
          </p:cNvSpPr>
          <p:nvPr/>
        </p:nvSpPr>
        <p:spPr bwMode="auto">
          <a:xfrm>
            <a:off x="2209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71" name="AutoShape 53"/>
          <p:cNvCxnSpPr>
            <a:cxnSpLocks noChangeShapeType="1"/>
            <a:stCxn id="23570" idx="0"/>
            <a:endCxn id="23569" idx="3"/>
          </p:cNvCxnSpPr>
          <p:nvPr/>
        </p:nvCxnSpPr>
        <p:spPr bwMode="auto">
          <a:xfrm flipV="1">
            <a:off x="2362200" y="3068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2" name="AutoShape 54"/>
          <p:cNvSpPr>
            <a:spLocks noChangeArrowheads="1"/>
          </p:cNvSpPr>
          <p:nvPr/>
        </p:nvSpPr>
        <p:spPr bwMode="auto">
          <a:xfrm>
            <a:off x="2590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3573" name="AutoShape 55"/>
          <p:cNvCxnSpPr>
            <a:cxnSpLocks noChangeShapeType="1"/>
            <a:stCxn id="23572" idx="0"/>
            <a:endCxn id="23569" idx="5"/>
          </p:cNvCxnSpPr>
          <p:nvPr/>
        </p:nvCxnSpPr>
        <p:spPr bwMode="auto">
          <a:xfrm flipH="1" flipV="1">
            <a:off x="2687638" y="3068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4" name="Text Box 56"/>
          <p:cNvSpPr txBox="1">
            <a:spLocks noChangeArrowheads="1"/>
          </p:cNvSpPr>
          <p:nvPr/>
        </p:nvSpPr>
        <p:spPr bwMode="auto">
          <a:xfrm>
            <a:off x="1889125" y="1143000"/>
            <a:ext cx="132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</a:t>
            </a:r>
            <a:endParaRPr lang="en-US"/>
          </a:p>
        </p:txBody>
      </p:sp>
      <p:sp useBgFill="1">
        <p:nvSpPr>
          <p:cNvPr id="23" name="2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4582" name="AutoShape 6"/>
          <p:cNvCxnSpPr>
            <a:cxnSpLocks noChangeShapeType="1"/>
            <a:stCxn id="24584" idx="7"/>
            <a:endCxn id="24581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3" name="AutoShape 7"/>
          <p:cNvCxnSpPr>
            <a:cxnSpLocks noChangeShapeType="1"/>
            <a:stCxn id="24589" idx="1"/>
            <a:endCxn id="24581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4585" name="AutoShape 9"/>
          <p:cNvCxnSpPr>
            <a:cxnSpLocks noChangeShapeType="1"/>
            <a:stCxn id="24588" idx="7"/>
            <a:endCxn id="24584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87" name="AutoShape 11"/>
          <p:cNvCxnSpPr>
            <a:cxnSpLocks noChangeShapeType="1"/>
            <a:stCxn id="24586" idx="0"/>
            <a:endCxn id="24584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sp>
        <p:nvSpPr>
          <p:cNvPr id="24589" name="Oval 2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24590" name="AutoShape 26"/>
          <p:cNvCxnSpPr>
            <a:cxnSpLocks noChangeShapeType="1"/>
            <a:stCxn id="24591" idx="7"/>
            <a:endCxn id="24589" idx="3"/>
          </p:cNvCxnSpPr>
          <p:nvPr/>
        </p:nvCxnSpPr>
        <p:spPr bwMode="auto">
          <a:xfrm flipV="1">
            <a:off x="4897438" y="2459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1" name="Oval 28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24592" name="AutoShape 29"/>
          <p:cNvSpPr>
            <a:spLocks noChangeArrowheads="1"/>
          </p:cNvSpPr>
          <p:nvPr/>
        </p:nvSpPr>
        <p:spPr bwMode="auto">
          <a:xfrm>
            <a:off x="4419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3" name="AutoShape 30"/>
          <p:cNvCxnSpPr>
            <a:cxnSpLocks noChangeShapeType="1"/>
            <a:stCxn id="24592" idx="0"/>
            <a:endCxn id="24591" idx="3"/>
          </p:cNvCxnSpPr>
          <p:nvPr/>
        </p:nvCxnSpPr>
        <p:spPr bwMode="auto">
          <a:xfrm flipV="1">
            <a:off x="4572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4" name="AutoShape 43"/>
          <p:cNvSpPr>
            <a:spLocks noChangeArrowheads="1"/>
          </p:cNvSpPr>
          <p:nvPr/>
        </p:nvSpPr>
        <p:spPr bwMode="auto">
          <a:xfrm>
            <a:off x="4800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5" name="AutoShape 44"/>
          <p:cNvCxnSpPr>
            <a:cxnSpLocks noChangeShapeType="1"/>
            <a:stCxn id="24594" idx="0"/>
            <a:endCxn id="24591" idx="5"/>
          </p:cNvCxnSpPr>
          <p:nvPr/>
        </p:nvCxnSpPr>
        <p:spPr bwMode="auto">
          <a:xfrm flipH="1" flipV="1">
            <a:off x="4897438" y="3144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6" name="AutoShape 50"/>
          <p:cNvSpPr>
            <a:spLocks noChangeArrowheads="1"/>
          </p:cNvSpPr>
          <p:nvPr/>
        </p:nvSpPr>
        <p:spPr bwMode="auto">
          <a:xfrm>
            <a:off x="2209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7" name="AutoShape 51"/>
          <p:cNvCxnSpPr>
            <a:cxnSpLocks noChangeShapeType="1"/>
            <a:stCxn id="24596" idx="0"/>
            <a:endCxn id="24588" idx="3"/>
          </p:cNvCxnSpPr>
          <p:nvPr/>
        </p:nvCxnSpPr>
        <p:spPr bwMode="auto">
          <a:xfrm flipV="1">
            <a:off x="2362200" y="3068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8" name="AutoShape 52"/>
          <p:cNvSpPr>
            <a:spLocks noChangeArrowheads="1"/>
          </p:cNvSpPr>
          <p:nvPr/>
        </p:nvSpPr>
        <p:spPr bwMode="auto">
          <a:xfrm>
            <a:off x="2590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599" name="AutoShape 53"/>
          <p:cNvCxnSpPr>
            <a:cxnSpLocks noChangeShapeType="1"/>
            <a:stCxn id="24598" idx="0"/>
            <a:endCxn id="24588" idx="5"/>
          </p:cNvCxnSpPr>
          <p:nvPr/>
        </p:nvCxnSpPr>
        <p:spPr bwMode="auto">
          <a:xfrm flipH="1" flipV="1">
            <a:off x="2687638" y="3068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0" name="AutoShape 54"/>
          <p:cNvSpPr>
            <a:spLocks noChangeArrowheads="1"/>
          </p:cNvSpPr>
          <p:nvPr/>
        </p:nvSpPr>
        <p:spPr bwMode="auto">
          <a:xfrm>
            <a:off x="6324600" y="2646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4601" name="AutoShape 55"/>
          <p:cNvCxnSpPr>
            <a:cxnSpLocks noChangeShapeType="1"/>
            <a:stCxn id="24600" idx="0"/>
            <a:endCxn id="24589" idx="5"/>
          </p:cNvCxnSpPr>
          <p:nvPr/>
        </p:nvCxnSpPr>
        <p:spPr bwMode="auto">
          <a:xfrm flipH="1" flipV="1">
            <a:off x="6421438" y="2459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602" name="Text Box 56"/>
          <p:cNvSpPr txBox="1">
            <a:spLocks noChangeArrowheads="1"/>
          </p:cNvSpPr>
          <p:nvPr/>
        </p:nvSpPr>
        <p:spPr bwMode="auto">
          <a:xfrm>
            <a:off x="1889125" y="1143000"/>
            <a:ext cx="170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10, 8, 6, 17, 12</a:t>
            </a:r>
            <a:endParaRPr lang="en-US"/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5606" name="AutoShape 6"/>
          <p:cNvCxnSpPr>
            <a:cxnSpLocks noChangeShapeType="1"/>
            <a:stCxn id="25608" idx="7"/>
            <a:endCxn id="25605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7" name="AutoShape 7"/>
          <p:cNvCxnSpPr>
            <a:cxnSpLocks noChangeShapeType="1"/>
            <a:stCxn id="25613" idx="1"/>
            <a:endCxn id="25605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5609" name="AutoShape 9"/>
          <p:cNvCxnSpPr>
            <a:cxnSpLocks noChangeShapeType="1"/>
            <a:stCxn id="25612" idx="7"/>
            <a:endCxn id="25608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1" name="AutoShape 11"/>
          <p:cNvCxnSpPr>
            <a:cxnSpLocks noChangeShapeType="1"/>
            <a:stCxn id="25610" idx="0"/>
            <a:endCxn id="25608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sp>
        <p:nvSpPr>
          <p:cNvPr id="25613" name="Oval 2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25614" name="AutoShape 26"/>
          <p:cNvCxnSpPr>
            <a:cxnSpLocks noChangeShapeType="1"/>
            <a:stCxn id="25615" idx="7"/>
            <a:endCxn id="25613" idx="3"/>
          </p:cNvCxnSpPr>
          <p:nvPr/>
        </p:nvCxnSpPr>
        <p:spPr bwMode="auto">
          <a:xfrm flipV="1">
            <a:off x="4897438" y="2459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5" name="Oval 28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25616" name="AutoShape 29"/>
          <p:cNvSpPr>
            <a:spLocks noChangeArrowheads="1"/>
          </p:cNvSpPr>
          <p:nvPr/>
        </p:nvSpPr>
        <p:spPr bwMode="auto">
          <a:xfrm>
            <a:off x="4419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17" name="AutoShape 30"/>
          <p:cNvCxnSpPr>
            <a:cxnSpLocks noChangeShapeType="1"/>
            <a:stCxn id="25616" idx="0"/>
            <a:endCxn id="25615" idx="3"/>
          </p:cNvCxnSpPr>
          <p:nvPr/>
        </p:nvCxnSpPr>
        <p:spPr bwMode="auto">
          <a:xfrm flipV="1">
            <a:off x="4572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8" name="AutoShape 31"/>
          <p:cNvCxnSpPr>
            <a:cxnSpLocks noChangeShapeType="1"/>
            <a:stCxn id="25619" idx="1"/>
            <a:endCxn id="25615" idx="5"/>
          </p:cNvCxnSpPr>
          <p:nvPr/>
        </p:nvCxnSpPr>
        <p:spPr bwMode="auto">
          <a:xfrm flipH="1" flipV="1">
            <a:off x="4897438" y="3144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19" name="Oval 32"/>
          <p:cNvSpPr>
            <a:spLocks noChangeArrowheads="1"/>
          </p:cNvSpPr>
          <p:nvPr/>
        </p:nvSpPr>
        <p:spPr bwMode="auto">
          <a:xfrm>
            <a:off x="5105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25620" name="AutoShape 33"/>
          <p:cNvSpPr>
            <a:spLocks noChangeArrowheads="1"/>
          </p:cNvSpPr>
          <p:nvPr/>
        </p:nvSpPr>
        <p:spPr bwMode="auto">
          <a:xfrm>
            <a:off x="4953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1" name="AutoShape 34"/>
          <p:cNvCxnSpPr>
            <a:cxnSpLocks noChangeShapeType="1"/>
            <a:stCxn id="25620" idx="0"/>
            <a:endCxn id="25619" idx="3"/>
          </p:cNvCxnSpPr>
          <p:nvPr/>
        </p:nvCxnSpPr>
        <p:spPr bwMode="auto">
          <a:xfrm flipV="1">
            <a:off x="51054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2" name="AutoShape 38"/>
          <p:cNvSpPr>
            <a:spLocks noChangeArrowheads="1"/>
          </p:cNvSpPr>
          <p:nvPr/>
        </p:nvSpPr>
        <p:spPr bwMode="auto">
          <a:xfrm>
            <a:off x="5334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3" name="AutoShape 39"/>
          <p:cNvCxnSpPr>
            <a:cxnSpLocks noChangeShapeType="1"/>
            <a:stCxn id="25622" idx="0"/>
            <a:endCxn id="25619" idx="5"/>
          </p:cNvCxnSpPr>
          <p:nvPr/>
        </p:nvCxnSpPr>
        <p:spPr bwMode="auto">
          <a:xfrm flipH="1" flipV="1">
            <a:off x="54308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4" name="AutoShape 48"/>
          <p:cNvSpPr>
            <a:spLocks noChangeArrowheads="1"/>
          </p:cNvSpPr>
          <p:nvPr/>
        </p:nvSpPr>
        <p:spPr bwMode="auto">
          <a:xfrm>
            <a:off x="6324600" y="2646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5" name="AutoShape 49"/>
          <p:cNvCxnSpPr>
            <a:cxnSpLocks noChangeShapeType="1"/>
            <a:stCxn id="25624" idx="0"/>
            <a:endCxn id="25613" idx="5"/>
          </p:cNvCxnSpPr>
          <p:nvPr/>
        </p:nvCxnSpPr>
        <p:spPr bwMode="auto">
          <a:xfrm flipH="1" flipV="1">
            <a:off x="6421438" y="2459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6" name="AutoShape 50"/>
          <p:cNvSpPr>
            <a:spLocks noChangeArrowheads="1"/>
          </p:cNvSpPr>
          <p:nvPr/>
        </p:nvSpPr>
        <p:spPr bwMode="auto">
          <a:xfrm>
            <a:off x="2209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7" name="AutoShape 51"/>
          <p:cNvCxnSpPr>
            <a:cxnSpLocks noChangeShapeType="1"/>
            <a:stCxn id="25626" idx="0"/>
          </p:cNvCxnSpPr>
          <p:nvPr/>
        </p:nvCxnSpPr>
        <p:spPr bwMode="auto">
          <a:xfrm flipV="1">
            <a:off x="2362200" y="3068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28" name="AutoShape 52"/>
          <p:cNvSpPr>
            <a:spLocks noChangeArrowheads="1"/>
          </p:cNvSpPr>
          <p:nvPr/>
        </p:nvSpPr>
        <p:spPr bwMode="auto">
          <a:xfrm>
            <a:off x="2590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5629" name="AutoShape 53"/>
          <p:cNvCxnSpPr>
            <a:cxnSpLocks noChangeShapeType="1"/>
            <a:stCxn id="25628" idx="0"/>
          </p:cNvCxnSpPr>
          <p:nvPr/>
        </p:nvCxnSpPr>
        <p:spPr bwMode="auto">
          <a:xfrm flipH="1" flipV="1">
            <a:off x="2687638" y="3068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30" name="Text Box 54"/>
          <p:cNvSpPr txBox="1">
            <a:spLocks noChangeArrowheads="1"/>
          </p:cNvSpPr>
          <p:nvPr/>
        </p:nvSpPr>
        <p:spPr bwMode="auto">
          <a:xfrm>
            <a:off x="1889125" y="1143000"/>
            <a:ext cx="2089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10, 8, 6, 17, 12, 13</a:t>
            </a:r>
            <a:endParaRPr lang="en-US"/>
          </a:p>
        </p:txBody>
      </p:sp>
      <p:sp useBgFill="1">
        <p:nvSpPr>
          <p:cNvPr id="31" name="3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6630" name="AutoShape 6"/>
          <p:cNvCxnSpPr>
            <a:cxnSpLocks noChangeShapeType="1"/>
            <a:stCxn id="26632" idx="7"/>
            <a:endCxn id="26629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1" name="AutoShape 7"/>
          <p:cNvCxnSpPr>
            <a:cxnSpLocks noChangeShapeType="1"/>
            <a:stCxn id="26645" idx="1"/>
            <a:endCxn id="26629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6633" name="AutoShape 9"/>
          <p:cNvCxnSpPr>
            <a:cxnSpLocks noChangeShapeType="1"/>
            <a:stCxn id="26636" idx="7"/>
            <a:endCxn id="26632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5" name="AutoShape 11"/>
          <p:cNvCxnSpPr>
            <a:cxnSpLocks noChangeShapeType="1"/>
            <a:stCxn id="26634" idx="0"/>
            <a:endCxn id="26632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26637" name="AutoShape 13"/>
          <p:cNvCxnSpPr>
            <a:cxnSpLocks noChangeShapeType="1"/>
            <a:stCxn id="26638" idx="0"/>
            <a:endCxn id="26636" idx="3"/>
          </p:cNvCxnSpPr>
          <p:nvPr/>
        </p:nvCxnSpPr>
        <p:spPr bwMode="auto">
          <a:xfrm flipV="1">
            <a:off x="2095500" y="3068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38" name="Oval 15"/>
          <p:cNvSpPr>
            <a:spLocks noChangeArrowheads="1"/>
          </p:cNvSpPr>
          <p:nvPr/>
        </p:nvSpPr>
        <p:spPr bwMode="auto">
          <a:xfrm>
            <a:off x="19050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26639" name="AutoShape 16"/>
          <p:cNvSpPr>
            <a:spLocks noChangeArrowheads="1"/>
          </p:cNvSpPr>
          <p:nvPr/>
        </p:nvSpPr>
        <p:spPr bwMode="auto">
          <a:xfrm>
            <a:off x="1752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40" name="AutoShape 17"/>
          <p:cNvCxnSpPr>
            <a:cxnSpLocks noChangeShapeType="1"/>
            <a:stCxn id="26639" idx="0"/>
            <a:endCxn id="26638" idx="3"/>
          </p:cNvCxnSpPr>
          <p:nvPr/>
        </p:nvCxnSpPr>
        <p:spPr bwMode="auto">
          <a:xfrm flipV="1">
            <a:off x="19050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1" name="AutoShape 18"/>
          <p:cNvSpPr>
            <a:spLocks noChangeArrowheads="1"/>
          </p:cNvSpPr>
          <p:nvPr/>
        </p:nvSpPr>
        <p:spPr bwMode="auto">
          <a:xfrm>
            <a:off x="2133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42" name="AutoShape 19"/>
          <p:cNvCxnSpPr>
            <a:cxnSpLocks noChangeShapeType="1"/>
            <a:stCxn id="26641" idx="0"/>
            <a:endCxn id="26638" idx="5"/>
          </p:cNvCxnSpPr>
          <p:nvPr/>
        </p:nvCxnSpPr>
        <p:spPr bwMode="auto">
          <a:xfrm flipH="1" flipV="1">
            <a:off x="22304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3" name="AutoShape 23"/>
          <p:cNvSpPr>
            <a:spLocks noChangeArrowheads="1"/>
          </p:cNvSpPr>
          <p:nvPr/>
        </p:nvSpPr>
        <p:spPr bwMode="auto">
          <a:xfrm>
            <a:off x="2590800" y="3276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44" name="AutoShape 24"/>
          <p:cNvCxnSpPr>
            <a:cxnSpLocks noChangeShapeType="1"/>
            <a:stCxn id="26643" idx="0"/>
          </p:cNvCxnSpPr>
          <p:nvPr/>
        </p:nvCxnSpPr>
        <p:spPr bwMode="auto">
          <a:xfrm flipH="1" flipV="1">
            <a:off x="2687638" y="3068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5" name="Oval 2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26646" name="AutoShape 26"/>
          <p:cNvCxnSpPr>
            <a:cxnSpLocks noChangeShapeType="1"/>
            <a:stCxn id="26647" idx="7"/>
            <a:endCxn id="26645" idx="3"/>
          </p:cNvCxnSpPr>
          <p:nvPr/>
        </p:nvCxnSpPr>
        <p:spPr bwMode="auto">
          <a:xfrm flipV="1">
            <a:off x="4897438" y="2459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47" name="Oval 28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26648" name="AutoShape 29"/>
          <p:cNvSpPr>
            <a:spLocks noChangeArrowheads="1"/>
          </p:cNvSpPr>
          <p:nvPr/>
        </p:nvSpPr>
        <p:spPr bwMode="auto">
          <a:xfrm>
            <a:off x="4419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49" name="AutoShape 30"/>
          <p:cNvCxnSpPr>
            <a:cxnSpLocks noChangeShapeType="1"/>
            <a:stCxn id="26648" idx="0"/>
            <a:endCxn id="26647" idx="3"/>
          </p:cNvCxnSpPr>
          <p:nvPr/>
        </p:nvCxnSpPr>
        <p:spPr bwMode="auto">
          <a:xfrm flipV="1">
            <a:off x="4572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50" name="AutoShape 31"/>
          <p:cNvCxnSpPr>
            <a:cxnSpLocks noChangeShapeType="1"/>
            <a:stCxn id="26651" idx="1"/>
            <a:endCxn id="26647" idx="5"/>
          </p:cNvCxnSpPr>
          <p:nvPr/>
        </p:nvCxnSpPr>
        <p:spPr bwMode="auto">
          <a:xfrm flipH="1" flipV="1">
            <a:off x="4897438" y="3144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1" name="Oval 32"/>
          <p:cNvSpPr>
            <a:spLocks noChangeArrowheads="1"/>
          </p:cNvSpPr>
          <p:nvPr/>
        </p:nvSpPr>
        <p:spPr bwMode="auto">
          <a:xfrm>
            <a:off x="5105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26652" name="AutoShape 33"/>
          <p:cNvSpPr>
            <a:spLocks noChangeArrowheads="1"/>
          </p:cNvSpPr>
          <p:nvPr/>
        </p:nvSpPr>
        <p:spPr bwMode="auto">
          <a:xfrm>
            <a:off x="4953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53" name="AutoShape 34"/>
          <p:cNvCxnSpPr>
            <a:cxnSpLocks noChangeShapeType="1"/>
            <a:stCxn id="26652" idx="0"/>
            <a:endCxn id="26651" idx="3"/>
          </p:cNvCxnSpPr>
          <p:nvPr/>
        </p:nvCxnSpPr>
        <p:spPr bwMode="auto">
          <a:xfrm flipV="1">
            <a:off x="51054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4" name="AutoShape 50"/>
          <p:cNvSpPr>
            <a:spLocks noChangeArrowheads="1"/>
          </p:cNvSpPr>
          <p:nvPr/>
        </p:nvSpPr>
        <p:spPr bwMode="auto">
          <a:xfrm>
            <a:off x="5334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55" name="AutoShape 51"/>
          <p:cNvCxnSpPr>
            <a:cxnSpLocks noChangeShapeType="1"/>
            <a:stCxn id="26654" idx="0"/>
          </p:cNvCxnSpPr>
          <p:nvPr/>
        </p:nvCxnSpPr>
        <p:spPr bwMode="auto">
          <a:xfrm flipH="1" flipV="1">
            <a:off x="54308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6" name="AutoShape 52"/>
          <p:cNvSpPr>
            <a:spLocks noChangeArrowheads="1"/>
          </p:cNvSpPr>
          <p:nvPr/>
        </p:nvSpPr>
        <p:spPr bwMode="auto">
          <a:xfrm>
            <a:off x="6324600" y="2646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57" name="AutoShape 53"/>
          <p:cNvCxnSpPr>
            <a:cxnSpLocks noChangeShapeType="1"/>
            <a:stCxn id="26656" idx="0"/>
          </p:cNvCxnSpPr>
          <p:nvPr/>
        </p:nvCxnSpPr>
        <p:spPr bwMode="auto">
          <a:xfrm flipH="1" flipV="1">
            <a:off x="6421438" y="2459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658" name="Text Box 54"/>
          <p:cNvSpPr txBox="1">
            <a:spLocks noChangeArrowheads="1"/>
          </p:cNvSpPr>
          <p:nvPr/>
        </p:nvSpPr>
        <p:spPr bwMode="auto">
          <a:xfrm>
            <a:off x="1889125" y="1143000"/>
            <a:ext cx="2343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10, 8, 6, 17, 12, 13, 4</a:t>
            </a:r>
            <a:endParaRPr lang="en-US"/>
          </a:p>
        </p:txBody>
      </p:sp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7654" name="AutoShape 6"/>
          <p:cNvCxnSpPr>
            <a:cxnSpLocks noChangeShapeType="1"/>
            <a:stCxn id="27656" idx="7"/>
            <a:endCxn id="27653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5" name="AutoShape 7"/>
          <p:cNvCxnSpPr>
            <a:cxnSpLocks noChangeShapeType="1"/>
            <a:stCxn id="27673" idx="1"/>
            <a:endCxn id="27653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7657" name="AutoShape 9"/>
          <p:cNvCxnSpPr>
            <a:cxnSpLocks noChangeShapeType="1"/>
            <a:stCxn id="27660" idx="7"/>
            <a:endCxn id="27656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59" name="AutoShape 11"/>
          <p:cNvCxnSpPr>
            <a:cxnSpLocks noChangeShapeType="1"/>
            <a:stCxn id="27658" idx="0"/>
            <a:endCxn id="27656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27661" name="AutoShape 13"/>
          <p:cNvCxnSpPr>
            <a:cxnSpLocks noChangeShapeType="1"/>
            <a:stCxn id="27663" idx="0"/>
            <a:endCxn id="27660" idx="3"/>
          </p:cNvCxnSpPr>
          <p:nvPr/>
        </p:nvCxnSpPr>
        <p:spPr bwMode="auto">
          <a:xfrm flipV="1">
            <a:off x="2095500" y="3068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2" name="AutoShape 14"/>
          <p:cNvCxnSpPr>
            <a:cxnSpLocks noChangeShapeType="1"/>
            <a:stCxn id="27668" idx="0"/>
            <a:endCxn id="27660" idx="5"/>
          </p:cNvCxnSpPr>
          <p:nvPr/>
        </p:nvCxnSpPr>
        <p:spPr bwMode="auto">
          <a:xfrm flipH="1" flipV="1">
            <a:off x="2687638" y="3068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19050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1752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65" name="AutoShape 17"/>
          <p:cNvCxnSpPr>
            <a:cxnSpLocks noChangeShapeType="1"/>
            <a:stCxn id="27664" idx="0"/>
            <a:endCxn id="27663" idx="3"/>
          </p:cNvCxnSpPr>
          <p:nvPr/>
        </p:nvCxnSpPr>
        <p:spPr bwMode="auto">
          <a:xfrm flipV="1">
            <a:off x="19050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2133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67" name="AutoShape 19"/>
          <p:cNvCxnSpPr>
            <a:cxnSpLocks noChangeShapeType="1"/>
            <a:stCxn id="27666" idx="0"/>
            <a:endCxn id="27663" idx="5"/>
          </p:cNvCxnSpPr>
          <p:nvPr/>
        </p:nvCxnSpPr>
        <p:spPr bwMode="auto">
          <a:xfrm flipH="1" flipV="1">
            <a:off x="22304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27432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25908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70" name="AutoShape 22"/>
          <p:cNvCxnSpPr>
            <a:cxnSpLocks noChangeShapeType="1"/>
            <a:stCxn id="27669" idx="0"/>
            <a:endCxn id="27668" idx="3"/>
          </p:cNvCxnSpPr>
          <p:nvPr/>
        </p:nvCxnSpPr>
        <p:spPr bwMode="auto">
          <a:xfrm flipV="1">
            <a:off x="27432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29718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72" name="AutoShape 24"/>
          <p:cNvCxnSpPr>
            <a:cxnSpLocks noChangeShapeType="1"/>
            <a:stCxn id="27671" idx="0"/>
            <a:endCxn id="27668" idx="5"/>
          </p:cNvCxnSpPr>
          <p:nvPr/>
        </p:nvCxnSpPr>
        <p:spPr bwMode="auto">
          <a:xfrm flipH="1" flipV="1">
            <a:off x="30686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27674" name="AutoShape 26"/>
          <p:cNvCxnSpPr>
            <a:cxnSpLocks noChangeShapeType="1"/>
            <a:stCxn id="27675" idx="7"/>
            <a:endCxn id="27673" idx="3"/>
          </p:cNvCxnSpPr>
          <p:nvPr/>
        </p:nvCxnSpPr>
        <p:spPr bwMode="auto">
          <a:xfrm flipV="1">
            <a:off x="4897438" y="2459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27676" name="AutoShape 29"/>
          <p:cNvSpPr>
            <a:spLocks noChangeArrowheads="1"/>
          </p:cNvSpPr>
          <p:nvPr/>
        </p:nvSpPr>
        <p:spPr bwMode="auto">
          <a:xfrm>
            <a:off x="4419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77" name="AutoShape 30"/>
          <p:cNvCxnSpPr>
            <a:cxnSpLocks noChangeShapeType="1"/>
            <a:stCxn id="27676" idx="0"/>
            <a:endCxn id="27675" idx="3"/>
          </p:cNvCxnSpPr>
          <p:nvPr/>
        </p:nvCxnSpPr>
        <p:spPr bwMode="auto">
          <a:xfrm flipV="1">
            <a:off x="4572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78" name="AutoShape 31"/>
          <p:cNvCxnSpPr>
            <a:cxnSpLocks noChangeShapeType="1"/>
            <a:stCxn id="27679" idx="1"/>
            <a:endCxn id="27675" idx="5"/>
          </p:cNvCxnSpPr>
          <p:nvPr/>
        </p:nvCxnSpPr>
        <p:spPr bwMode="auto">
          <a:xfrm flipH="1" flipV="1">
            <a:off x="4897438" y="3144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79" name="Oval 32"/>
          <p:cNvSpPr>
            <a:spLocks noChangeArrowheads="1"/>
          </p:cNvSpPr>
          <p:nvPr/>
        </p:nvSpPr>
        <p:spPr bwMode="auto">
          <a:xfrm>
            <a:off x="5105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27680" name="AutoShape 33"/>
          <p:cNvSpPr>
            <a:spLocks noChangeArrowheads="1"/>
          </p:cNvSpPr>
          <p:nvPr/>
        </p:nvSpPr>
        <p:spPr bwMode="auto">
          <a:xfrm>
            <a:off x="4953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81" name="AutoShape 34"/>
          <p:cNvCxnSpPr>
            <a:cxnSpLocks noChangeShapeType="1"/>
            <a:stCxn id="27680" idx="0"/>
            <a:endCxn id="27679" idx="3"/>
          </p:cNvCxnSpPr>
          <p:nvPr/>
        </p:nvCxnSpPr>
        <p:spPr bwMode="auto">
          <a:xfrm flipV="1">
            <a:off x="51054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82" name="AutoShape 54"/>
          <p:cNvSpPr>
            <a:spLocks noChangeArrowheads="1"/>
          </p:cNvSpPr>
          <p:nvPr/>
        </p:nvSpPr>
        <p:spPr bwMode="auto">
          <a:xfrm>
            <a:off x="6324600" y="2646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83" name="AutoShape 55"/>
          <p:cNvCxnSpPr>
            <a:cxnSpLocks noChangeShapeType="1"/>
            <a:stCxn id="27682" idx="0"/>
          </p:cNvCxnSpPr>
          <p:nvPr/>
        </p:nvCxnSpPr>
        <p:spPr bwMode="auto">
          <a:xfrm flipH="1" flipV="1">
            <a:off x="6421438" y="2459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84" name="AutoShape 56"/>
          <p:cNvSpPr>
            <a:spLocks noChangeArrowheads="1"/>
          </p:cNvSpPr>
          <p:nvPr/>
        </p:nvSpPr>
        <p:spPr bwMode="auto">
          <a:xfrm>
            <a:off x="5334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7685" name="AutoShape 57"/>
          <p:cNvCxnSpPr>
            <a:cxnSpLocks noChangeShapeType="1"/>
            <a:stCxn id="27684" idx="0"/>
          </p:cNvCxnSpPr>
          <p:nvPr/>
        </p:nvCxnSpPr>
        <p:spPr bwMode="auto">
          <a:xfrm flipH="1" flipV="1">
            <a:off x="54308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686" name="Text Box 58"/>
          <p:cNvSpPr txBox="1">
            <a:spLocks noChangeArrowheads="1"/>
          </p:cNvSpPr>
          <p:nvPr/>
        </p:nvSpPr>
        <p:spPr bwMode="auto">
          <a:xfrm>
            <a:off x="1889125" y="1143000"/>
            <a:ext cx="2597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10, 8, 6, 17, 12, 13, 4, 7</a:t>
            </a:r>
            <a:endParaRPr lang="en-US"/>
          </a:p>
        </p:txBody>
      </p:sp>
      <p:sp useBgFill="1">
        <p:nvSpPr>
          <p:cNvPr id="39" name="3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8678" name="AutoShape 6"/>
          <p:cNvCxnSpPr>
            <a:cxnSpLocks noChangeShapeType="1"/>
            <a:stCxn id="28680" idx="7"/>
            <a:endCxn id="28677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79" name="AutoShape 7"/>
          <p:cNvCxnSpPr>
            <a:cxnSpLocks noChangeShapeType="1"/>
            <a:stCxn id="28697" idx="1"/>
            <a:endCxn id="28677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8681" name="AutoShape 9"/>
          <p:cNvCxnSpPr>
            <a:cxnSpLocks noChangeShapeType="1"/>
            <a:stCxn id="28684" idx="7"/>
            <a:endCxn id="28680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83" name="AutoShape 11"/>
          <p:cNvCxnSpPr>
            <a:cxnSpLocks noChangeShapeType="1"/>
            <a:stCxn id="28682" idx="0"/>
            <a:endCxn id="28680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28685" name="AutoShape 13"/>
          <p:cNvCxnSpPr>
            <a:cxnSpLocks noChangeShapeType="1"/>
            <a:stCxn id="28687" idx="0"/>
            <a:endCxn id="28684" idx="3"/>
          </p:cNvCxnSpPr>
          <p:nvPr/>
        </p:nvCxnSpPr>
        <p:spPr bwMode="auto">
          <a:xfrm flipV="1">
            <a:off x="2095500" y="3068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6" name="AutoShape 14"/>
          <p:cNvCxnSpPr>
            <a:cxnSpLocks noChangeShapeType="1"/>
            <a:stCxn id="28692" idx="0"/>
            <a:endCxn id="28684" idx="5"/>
          </p:cNvCxnSpPr>
          <p:nvPr/>
        </p:nvCxnSpPr>
        <p:spPr bwMode="auto">
          <a:xfrm flipH="1" flipV="1">
            <a:off x="2687638" y="3068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19050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1752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89" name="AutoShape 17"/>
          <p:cNvCxnSpPr>
            <a:cxnSpLocks noChangeShapeType="1"/>
            <a:stCxn id="28688" idx="0"/>
            <a:endCxn id="28687" idx="3"/>
          </p:cNvCxnSpPr>
          <p:nvPr/>
        </p:nvCxnSpPr>
        <p:spPr bwMode="auto">
          <a:xfrm flipV="1">
            <a:off x="19050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0" name="AutoShape 18"/>
          <p:cNvSpPr>
            <a:spLocks noChangeArrowheads="1"/>
          </p:cNvSpPr>
          <p:nvPr/>
        </p:nvSpPr>
        <p:spPr bwMode="auto">
          <a:xfrm>
            <a:off x="2133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91" name="AutoShape 19"/>
          <p:cNvCxnSpPr>
            <a:cxnSpLocks noChangeShapeType="1"/>
            <a:stCxn id="28690" idx="0"/>
            <a:endCxn id="28687" idx="5"/>
          </p:cNvCxnSpPr>
          <p:nvPr/>
        </p:nvCxnSpPr>
        <p:spPr bwMode="auto">
          <a:xfrm flipH="1" flipV="1">
            <a:off x="22304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27432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>
            <a:off x="25908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94" name="AutoShape 22"/>
          <p:cNvCxnSpPr>
            <a:cxnSpLocks noChangeShapeType="1"/>
            <a:stCxn id="28693" idx="0"/>
            <a:endCxn id="28692" idx="3"/>
          </p:cNvCxnSpPr>
          <p:nvPr/>
        </p:nvCxnSpPr>
        <p:spPr bwMode="auto">
          <a:xfrm flipV="1">
            <a:off x="27432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29718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696" name="AutoShape 24"/>
          <p:cNvCxnSpPr>
            <a:cxnSpLocks noChangeShapeType="1"/>
            <a:stCxn id="28695" idx="0"/>
            <a:endCxn id="28692" idx="5"/>
          </p:cNvCxnSpPr>
          <p:nvPr/>
        </p:nvCxnSpPr>
        <p:spPr bwMode="auto">
          <a:xfrm flipH="1" flipV="1">
            <a:off x="30686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28698" name="AutoShape 26"/>
          <p:cNvCxnSpPr>
            <a:cxnSpLocks noChangeShapeType="1"/>
            <a:stCxn id="28699" idx="7"/>
            <a:endCxn id="28697" idx="3"/>
          </p:cNvCxnSpPr>
          <p:nvPr/>
        </p:nvCxnSpPr>
        <p:spPr bwMode="auto">
          <a:xfrm flipV="1">
            <a:off x="4897438" y="2459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99" name="Oval 28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28700" name="AutoShape 29"/>
          <p:cNvSpPr>
            <a:spLocks noChangeArrowheads="1"/>
          </p:cNvSpPr>
          <p:nvPr/>
        </p:nvSpPr>
        <p:spPr bwMode="auto">
          <a:xfrm>
            <a:off x="4419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01" name="AutoShape 30"/>
          <p:cNvCxnSpPr>
            <a:cxnSpLocks noChangeShapeType="1"/>
            <a:stCxn id="28700" idx="0"/>
            <a:endCxn id="28699" idx="3"/>
          </p:cNvCxnSpPr>
          <p:nvPr/>
        </p:nvCxnSpPr>
        <p:spPr bwMode="auto">
          <a:xfrm flipV="1">
            <a:off x="4572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2" name="AutoShape 31"/>
          <p:cNvCxnSpPr>
            <a:cxnSpLocks noChangeShapeType="1"/>
            <a:stCxn id="28703" idx="1"/>
            <a:endCxn id="28699" idx="5"/>
          </p:cNvCxnSpPr>
          <p:nvPr/>
        </p:nvCxnSpPr>
        <p:spPr bwMode="auto">
          <a:xfrm flipH="1" flipV="1">
            <a:off x="4897438" y="3144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03" name="Oval 32"/>
          <p:cNvSpPr>
            <a:spLocks noChangeArrowheads="1"/>
          </p:cNvSpPr>
          <p:nvPr/>
        </p:nvSpPr>
        <p:spPr bwMode="auto">
          <a:xfrm>
            <a:off x="5105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28704" name="AutoShape 33"/>
          <p:cNvSpPr>
            <a:spLocks noChangeArrowheads="1"/>
          </p:cNvSpPr>
          <p:nvPr/>
        </p:nvSpPr>
        <p:spPr bwMode="auto">
          <a:xfrm>
            <a:off x="4953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05" name="AutoShape 34"/>
          <p:cNvCxnSpPr>
            <a:cxnSpLocks noChangeShapeType="1"/>
            <a:stCxn id="28704" idx="0"/>
            <a:endCxn id="28703" idx="3"/>
          </p:cNvCxnSpPr>
          <p:nvPr/>
        </p:nvCxnSpPr>
        <p:spPr bwMode="auto">
          <a:xfrm flipV="1">
            <a:off x="51054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706" name="AutoShape 35"/>
          <p:cNvCxnSpPr>
            <a:cxnSpLocks noChangeShapeType="1"/>
            <a:stCxn id="28707" idx="1"/>
            <a:endCxn id="28703" idx="5"/>
          </p:cNvCxnSpPr>
          <p:nvPr/>
        </p:nvCxnSpPr>
        <p:spPr bwMode="auto">
          <a:xfrm flipH="1" flipV="1">
            <a:off x="5430838" y="37544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07" name="Oval 36"/>
          <p:cNvSpPr>
            <a:spLocks noChangeArrowheads="1"/>
          </p:cNvSpPr>
          <p:nvPr/>
        </p:nvSpPr>
        <p:spPr bwMode="auto">
          <a:xfrm>
            <a:off x="5715000" y="4191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28708" name="AutoShape 38"/>
          <p:cNvSpPr>
            <a:spLocks noChangeArrowheads="1"/>
          </p:cNvSpPr>
          <p:nvPr/>
        </p:nvSpPr>
        <p:spPr bwMode="auto">
          <a:xfrm>
            <a:off x="5943600" y="4724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09" name="AutoShape 39"/>
          <p:cNvCxnSpPr>
            <a:cxnSpLocks noChangeShapeType="1"/>
            <a:stCxn id="28708" idx="0"/>
            <a:endCxn id="28707" idx="5"/>
          </p:cNvCxnSpPr>
          <p:nvPr/>
        </p:nvCxnSpPr>
        <p:spPr bwMode="auto">
          <a:xfrm flipH="1" flipV="1">
            <a:off x="6040438" y="4516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10" name="AutoShape 50"/>
          <p:cNvSpPr>
            <a:spLocks noChangeArrowheads="1"/>
          </p:cNvSpPr>
          <p:nvPr/>
        </p:nvSpPr>
        <p:spPr bwMode="auto">
          <a:xfrm>
            <a:off x="5562600" y="4724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11" name="AutoShape 51"/>
          <p:cNvCxnSpPr>
            <a:cxnSpLocks noChangeShapeType="1"/>
            <a:stCxn id="28710" idx="0"/>
          </p:cNvCxnSpPr>
          <p:nvPr/>
        </p:nvCxnSpPr>
        <p:spPr bwMode="auto">
          <a:xfrm flipV="1">
            <a:off x="5715000" y="4516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12" name="AutoShape 52"/>
          <p:cNvSpPr>
            <a:spLocks noChangeArrowheads="1"/>
          </p:cNvSpPr>
          <p:nvPr/>
        </p:nvSpPr>
        <p:spPr bwMode="auto">
          <a:xfrm>
            <a:off x="6324600" y="2646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8713" name="AutoShape 53"/>
          <p:cNvCxnSpPr>
            <a:cxnSpLocks noChangeShapeType="1"/>
            <a:stCxn id="28712" idx="0"/>
          </p:cNvCxnSpPr>
          <p:nvPr/>
        </p:nvCxnSpPr>
        <p:spPr bwMode="auto">
          <a:xfrm flipH="1" flipV="1">
            <a:off x="6421438" y="2459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714" name="Text Box 54"/>
          <p:cNvSpPr txBox="1">
            <a:spLocks noChangeArrowheads="1"/>
          </p:cNvSpPr>
          <p:nvPr/>
        </p:nvSpPr>
        <p:spPr bwMode="auto">
          <a:xfrm>
            <a:off x="1898650" y="1143000"/>
            <a:ext cx="297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10, 8, 6, 17, 12, 13, 4, 7, 15</a:t>
            </a:r>
            <a:endParaRPr lang="en-US"/>
          </a:p>
        </p:txBody>
      </p:sp>
      <p:sp useBgFill="1">
        <p:nvSpPr>
          <p:cNvPr id="43" name="4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114800" y="1676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cxnSp>
        <p:nvCxnSpPr>
          <p:cNvPr id="29702" name="AutoShape 6"/>
          <p:cNvCxnSpPr>
            <a:cxnSpLocks noChangeShapeType="1"/>
            <a:stCxn id="29704" idx="7"/>
            <a:endCxn id="29701" idx="3"/>
          </p:cNvCxnSpPr>
          <p:nvPr/>
        </p:nvCxnSpPr>
        <p:spPr bwMode="auto">
          <a:xfrm flipV="1">
            <a:off x="3525838" y="2001838"/>
            <a:ext cx="6445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3" name="AutoShape 7"/>
          <p:cNvCxnSpPr>
            <a:cxnSpLocks noChangeShapeType="1"/>
            <a:stCxn id="29721" idx="1"/>
            <a:endCxn id="29701" idx="5"/>
          </p:cNvCxnSpPr>
          <p:nvPr/>
        </p:nvCxnSpPr>
        <p:spPr bwMode="auto">
          <a:xfrm flipH="1" flipV="1">
            <a:off x="4440238" y="2001838"/>
            <a:ext cx="17113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2004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29705" name="AutoShape 9"/>
          <p:cNvCxnSpPr>
            <a:cxnSpLocks noChangeShapeType="1"/>
            <a:stCxn id="29708" idx="7"/>
            <a:endCxn id="29704" idx="3"/>
          </p:cNvCxnSpPr>
          <p:nvPr/>
        </p:nvCxnSpPr>
        <p:spPr bwMode="auto">
          <a:xfrm flipV="1">
            <a:off x="2687638" y="24590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3429000" y="266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07" name="AutoShape 11"/>
          <p:cNvCxnSpPr>
            <a:cxnSpLocks noChangeShapeType="1"/>
            <a:stCxn id="29706" idx="0"/>
            <a:endCxn id="29704" idx="5"/>
          </p:cNvCxnSpPr>
          <p:nvPr/>
        </p:nvCxnSpPr>
        <p:spPr bwMode="auto">
          <a:xfrm flipH="1" flipV="1">
            <a:off x="3525838" y="245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362200" y="2743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29709" name="AutoShape 13"/>
          <p:cNvCxnSpPr>
            <a:cxnSpLocks noChangeShapeType="1"/>
            <a:stCxn id="29711" idx="0"/>
            <a:endCxn id="29708" idx="3"/>
          </p:cNvCxnSpPr>
          <p:nvPr/>
        </p:nvCxnSpPr>
        <p:spPr bwMode="auto">
          <a:xfrm flipV="1">
            <a:off x="2095500" y="3068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0" name="AutoShape 14"/>
          <p:cNvCxnSpPr>
            <a:cxnSpLocks noChangeShapeType="1"/>
            <a:stCxn id="29716" idx="0"/>
            <a:endCxn id="29708" idx="5"/>
          </p:cNvCxnSpPr>
          <p:nvPr/>
        </p:nvCxnSpPr>
        <p:spPr bwMode="auto">
          <a:xfrm flipH="1" flipV="1">
            <a:off x="2687638" y="3068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9050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1752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13" name="AutoShape 17"/>
          <p:cNvCxnSpPr>
            <a:cxnSpLocks noChangeShapeType="1"/>
            <a:stCxn id="29712" idx="0"/>
            <a:endCxn id="29711" idx="3"/>
          </p:cNvCxnSpPr>
          <p:nvPr/>
        </p:nvCxnSpPr>
        <p:spPr bwMode="auto">
          <a:xfrm flipV="1">
            <a:off x="19050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21336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15" name="AutoShape 19"/>
          <p:cNvCxnSpPr>
            <a:cxnSpLocks noChangeShapeType="1"/>
            <a:stCxn id="29714" idx="0"/>
            <a:endCxn id="29711" idx="5"/>
          </p:cNvCxnSpPr>
          <p:nvPr/>
        </p:nvCxnSpPr>
        <p:spPr bwMode="auto">
          <a:xfrm flipH="1" flipV="1">
            <a:off x="22304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27432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25908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18" name="AutoShape 22"/>
          <p:cNvCxnSpPr>
            <a:cxnSpLocks noChangeShapeType="1"/>
            <a:stCxn id="29717" idx="0"/>
            <a:endCxn id="29716" idx="3"/>
          </p:cNvCxnSpPr>
          <p:nvPr/>
        </p:nvCxnSpPr>
        <p:spPr bwMode="auto">
          <a:xfrm flipV="1">
            <a:off x="27432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9" name="AutoShape 23"/>
          <p:cNvSpPr>
            <a:spLocks noChangeArrowheads="1"/>
          </p:cNvSpPr>
          <p:nvPr/>
        </p:nvSpPr>
        <p:spPr bwMode="auto">
          <a:xfrm>
            <a:off x="29718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20" name="AutoShape 24"/>
          <p:cNvCxnSpPr>
            <a:cxnSpLocks noChangeShapeType="1"/>
            <a:stCxn id="29719" idx="0"/>
            <a:endCxn id="29716" idx="5"/>
          </p:cNvCxnSpPr>
          <p:nvPr/>
        </p:nvCxnSpPr>
        <p:spPr bwMode="auto">
          <a:xfrm flipH="1" flipV="1">
            <a:off x="3068638" y="3754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60960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29722" name="AutoShape 26"/>
          <p:cNvCxnSpPr>
            <a:cxnSpLocks noChangeShapeType="1"/>
            <a:stCxn id="29723" idx="7"/>
            <a:endCxn id="29721" idx="3"/>
          </p:cNvCxnSpPr>
          <p:nvPr/>
        </p:nvCxnSpPr>
        <p:spPr bwMode="auto">
          <a:xfrm flipV="1">
            <a:off x="4897438" y="2459038"/>
            <a:ext cx="1254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3" name="Oval 28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29724" name="AutoShape 29"/>
          <p:cNvSpPr>
            <a:spLocks noChangeArrowheads="1"/>
          </p:cNvSpPr>
          <p:nvPr/>
        </p:nvSpPr>
        <p:spPr bwMode="auto">
          <a:xfrm>
            <a:off x="4419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25" name="AutoShape 30"/>
          <p:cNvCxnSpPr>
            <a:cxnSpLocks noChangeShapeType="1"/>
            <a:stCxn id="29724" idx="0"/>
            <a:endCxn id="29723" idx="3"/>
          </p:cNvCxnSpPr>
          <p:nvPr/>
        </p:nvCxnSpPr>
        <p:spPr bwMode="auto">
          <a:xfrm flipV="1">
            <a:off x="4572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26" name="AutoShape 31"/>
          <p:cNvCxnSpPr>
            <a:cxnSpLocks noChangeShapeType="1"/>
            <a:stCxn id="29727" idx="1"/>
            <a:endCxn id="29723" idx="5"/>
          </p:cNvCxnSpPr>
          <p:nvPr/>
        </p:nvCxnSpPr>
        <p:spPr bwMode="auto">
          <a:xfrm flipH="1" flipV="1">
            <a:off x="4897438" y="3144838"/>
            <a:ext cx="263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27" name="Oval 32"/>
          <p:cNvSpPr>
            <a:spLocks noChangeArrowheads="1"/>
          </p:cNvSpPr>
          <p:nvPr/>
        </p:nvSpPr>
        <p:spPr bwMode="auto">
          <a:xfrm>
            <a:off x="5105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29728" name="AutoShape 33"/>
          <p:cNvSpPr>
            <a:spLocks noChangeArrowheads="1"/>
          </p:cNvSpPr>
          <p:nvPr/>
        </p:nvSpPr>
        <p:spPr bwMode="auto">
          <a:xfrm>
            <a:off x="4953000" y="3962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29" name="AutoShape 34"/>
          <p:cNvCxnSpPr>
            <a:cxnSpLocks noChangeShapeType="1"/>
            <a:stCxn id="29728" idx="0"/>
            <a:endCxn id="29727" idx="3"/>
          </p:cNvCxnSpPr>
          <p:nvPr/>
        </p:nvCxnSpPr>
        <p:spPr bwMode="auto">
          <a:xfrm flipV="1">
            <a:off x="5105400" y="3754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0" name="AutoShape 35"/>
          <p:cNvCxnSpPr>
            <a:cxnSpLocks noChangeShapeType="1"/>
            <a:stCxn id="29731" idx="1"/>
            <a:endCxn id="29727" idx="5"/>
          </p:cNvCxnSpPr>
          <p:nvPr/>
        </p:nvCxnSpPr>
        <p:spPr bwMode="auto">
          <a:xfrm flipH="1" flipV="1">
            <a:off x="5430838" y="3754438"/>
            <a:ext cx="3397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1" name="Oval 36"/>
          <p:cNvSpPr>
            <a:spLocks noChangeArrowheads="1"/>
          </p:cNvSpPr>
          <p:nvPr/>
        </p:nvSpPr>
        <p:spPr bwMode="auto">
          <a:xfrm>
            <a:off x="5715000" y="4191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29732" name="AutoShape 38"/>
          <p:cNvSpPr>
            <a:spLocks noChangeArrowheads="1"/>
          </p:cNvSpPr>
          <p:nvPr/>
        </p:nvSpPr>
        <p:spPr bwMode="auto">
          <a:xfrm>
            <a:off x="5943600" y="4724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33" name="AutoShape 39"/>
          <p:cNvCxnSpPr>
            <a:cxnSpLocks noChangeShapeType="1"/>
            <a:stCxn id="29732" idx="0"/>
            <a:endCxn id="29731" idx="5"/>
          </p:cNvCxnSpPr>
          <p:nvPr/>
        </p:nvCxnSpPr>
        <p:spPr bwMode="auto">
          <a:xfrm flipH="1" flipV="1">
            <a:off x="6040438" y="4516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4" name="AutoShape 50"/>
          <p:cNvSpPr>
            <a:spLocks noChangeArrowheads="1"/>
          </p:cNvSpPr>
          <p:nvPr/>
        </p:nvSpPr>
        <p:spPr bwMode="auto">
          <a:xfrm>
            <a:off x="5562600" y="4724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35" name="AutoShape 51"/>
          <p:cNvCxnSpPr>
            <a:cxnSpLocks noChangeShapeType="1"/>
            <a:stCxn id="29734" idx="0"/>
          </p:cNvCxnSpPr>
          <p:nvPr/>
        </p:nvCxnSpPr>
        <p:spPr bwMode="auto">
          <a:xfrm flipV="1">
            <a:off x="5715000" y="4516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36" name="AutoShape 54"/>
          <p:cNvCxnSpPr>
            <a:cxnSpLocks noChangeShapeType="1"/>
            <a:stCxn id="29737" idx="1"/>
          </p:cNvCxnSpPr>
          <p:nvPr/>
        </p:nvCxnSpPr>
        <p:spPr bwMode="auto">
          <a:xfrm flipH="1" flipV="1">
            <a:off x="6421438" y="2459038"/>
            <a:ext cx="492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37" name="Oval 55"/>
          <p:cNvSpPr>
            <a:spLocks noChangeArrowheads="1"/>
          </p:cNvSpPr>
          <p:nvPr/>
        </p:nvSpPr>
        <p:spPr bwMode="auto">
          <a:xfrm>
            <a:off x="68580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21</a:t>
            </a:r>
          </a:p>
        </p:txBody>
      </p:sp>
      <p:sp>
        <p:nvSpPr>
          <p:cNvPr id="29738" name="AutoShape 56"/>
          <p:cNvSpPr>
            <a:spLocks noChangeArrowheads="1"/>
          </p:cNvSpPr>
          <p:nvPr/>
        </p:nvSpPr>
        <p:spPr bwMode="auto">
          <a:xfrm>
            <a:off x="6705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39" name="AutoShape 57"/>
          <p:cNvCxnSpPr>
            <a:cxnSpLocks noChangeShapeType="1"/>
            <a:stCxn id="29738" idx="0"/>
            <a:endCxn id="29737" idx="3"/>
          </p:cNvCxnSpPr>
          <p:nvPr/>
        </p:nvCxnSpPr>
        <p:spPr bwMode="auto">
          <a:xfrm flipV="1">
            <a:off x="6858000" y="3144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40" name="AutoShape 58"/>
          <p:cNvSpPr>
            <a:spLocks noChangeArrowheads="1"/>
          </p:cNvSpPr>
          <p:nvPr/>
        </p:nvSpPr>
        <p:spPr bwMode="auto">
          <a:xfrm>
            <a:off x="7086600" y="3352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9741" name="AutoShape 59"/>
          <p:cNvCxnSpPr>
            <a:cxnSpLocks noChangeShapeType="1"/>
            <a:stCxn id="29740" idx="0"/>
            <a:endCxn id="29737" idx="5"/>
          </p:cNvCxnSpPr>
          <p:nvPr/>
        </p:nvCxnSpPr>
        <p:spPr bwMode="auto">
          <a:xfrm flipH="1" flipV="1">
            <a:off x="7183438" y="3144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42" name="Text Box 60"/>
          <p:cNvSpPr txBox="1">
            <a:spLocks noChangeArrowheads="1"/>
          </p:cNvSpPr>
          <p:nvPr/>
        </p:nvSpPr>
        <p:spPr bwMode="auto">
          <a:xfrm>
            <a:off x="1889125" y="1143000"/>
            <a:ext cx="3359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10, 8, 6, 17, 12, 13, 4, 7, 15, 21</a:t>
            </a:r>
            <a:endParaRPr lang="en-US"/>
          </a:p>
        </p:txBody>
      </p:sp>
      <p:sp useBgFill="1">
        <p:nvSpPr>
          <p:cNvPr id="47" name="4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4876800" y="1828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30726" name="AutoShape 6"/>
          <p:cNvCxnSpPr>
            <a:cxnSpLocks noChangeShapeType="1"/>
            <a:stCxn id="30727" idx="7"/>
            <a:endCxn id="30725" idx="3"/>
          </p:cNvCxnSpPr>
          <p:nvPr/>
        </p:nvCxnSpPr>
        <p:spPr bwMode="auto">
          <a:xfrm flipV="1">
            <a:off x="3525838" y="2154238"/>
            <a:ext cx="1406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3200400" y="2438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30728" name="AutoShape 9"/>
          <p:cNvCxnSpPr>
            <a:cxnSpLocks noChangeShapeType="1"/>
            <a:stCxn id="30729" idx="7"/>
            <a:endCxn id="30727" idx="3"/>
          </p:cNvCxnSpPr>
          <p:nvPr/>
        </p:nvCxnSpPr>
        <p:spPr bwMode="auto">
          <a:xfrm flipV="1">
            <a:off x="2687638" y="27638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9" name="Oval 12"/>
          <p:cNvSpPr>
            <a:spLocks noChangeArrowheads="1"/>
          </p:cNvSpPr>
          <p:nvPr/>
        </p:nvSpPr>
        <p:spPr bwMode="auto">
          <a:xfrm>
            <a:off x="2362200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30730" name="AutoShape 13"/>
          <p:cNvCxnSpPr>
            <a:cxnSpLocks noChangeShapeType="1"/>
            <a:stCxn id="30732" idx="0"/>
            <a:endCxn id="30729" idx="3"/>
          </p:cNvCxnSpPr>
          <p:nvPr/>
        </p:nvCxnSpPr>
        <p:spPr bwMode="auto">
          <a:xfrm flipV="1">
            <a:off x="2095500" y="33734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1" name="AutoShape 14"/>
          <p:cNvCxnSpPr>
            <a:cxnSpLocks noChangeShapeType="1"/>
            <a:stCxn id="30737" idx="0"/>
            <a:endCxn id="30729" idx="5"/>
          </p:cNvCxnSpPr>
          <p:nvPr/>
        </p:nvCxnSpPr>
        <p:spPr bwMode="auto">
          <a:xfrm flipH="1" flipV="1">
            <a:off x="2687638" y="33734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2" name="Oval 15"/>
          <p:cNvSpPr>
            <a:spLocks noChangeArrowheads="1"/>
          </p:cNvSpPr>
          <p:nvPr/>
        </p:nvSpPr>
        <p:spPr bwMode="auto">
          <a:xfrm>
            <a:off x="1905000" y="3733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30733" name="AutoShape 16"/>
          <p:cNvSpPr>
            <a:spLocks noChangeArrowheads="1"/>
          </p:cNvSpPr>
          <p:nvPr/>
        </p:nvSpPr>
        <p:spPr bwMode="auto">
          <a:xfrm>
            <a:off x="17526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34" name="AutoShape 17"/>
          <p:cNvCxnSpPr>
            <a:cxnSpLocks noChangeShapeType="1"/>
            <a:stCxn id="30733" idx="0"/>
            <a:endCxn id="30732" idx="3"/>
          </p:cNvCxnSpPr>
          <p:nvPr/>
        </p:nvCxnSpPr>
        <p:spPr bwMode="auto">
          <a:xfrm flipV="1">
            <a:off x="1905000" y="4059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5" name="AutoShape 18"/>
          <p:cNvSpPr>
            <a:spLocks noChangeArrowheads="1"/>
          </p:cNvSpPr>
          <p:nvPr/>
        </p:nvSpPr>
        <p:spPr bwMode="auto">
          <a:xfrm>
            <a:off x="21336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36" name="AutoShape 19"/>
          <p:cNvCxnSpPr>
            <a:cxnSpLocks noChangeShapeType="1"/>
            <a:stCxn id="30735" idx="0"/>
            <a:endCxn id="30732" idx="5"/>
          </p:cNvCxnSpPr>
          <p:nvPr/>
        </p:nvCxnSpPr>
        <p:spPr bwMode="auto">
          <a:xfrm flipH="1" flipV="1">
            <a:off x="2230438" y="40592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7" name="Oval 20"/>
          <p:cNvSpPr>
            <a:spLocks noChangeArrowheads="1"/>
          </p:cNvSpPr>
          <p:nvPr/>
        </p:nvSpPr>
        <p:spPr bwMode="auto">
          <a:xfrm>
            <a:off x="2743200" y="3733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30738" name="AutoShape 21"/>
          <p:cNvSpPr>
            <a:spLocks noChangeArrowheads="1"/>
          </p:cNvSpPr>
          <p:nvPr/>
        </p:nvSpPr>
        <p:spPr bwMode="auto">
          <a:xfrm>
            <a:off x="25908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39" name="AutoShape 22"/>
          <p:cNvCxnSpPr>
            <a:cxnSpLocks noChangeShapeType="1"/>
            <a:stCxn id="30738" idx="0"/>
            <a:endCxn id="30737" idx="3"/>
          </p:cNvCxnSpPr>
          <p:nvPr/>
        </p:nvCxnSpPr>
        <p:spPr bwMode="auto">
          <a:xfrm flipV="1">
            <a:off x="2743200" y="4059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0" name="AutoShape 23"/>
          <p:cNvSpPr>
            <a:spLocks noChangeArrowheads="1"/>
          </p:cNvSpPr>
          <p:nvPr/>
        </p:nvSpPr>
        <p:spPr bwMode="auto">
          <a:xfrm>
            <a:off x="29718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41" name="AutoShape 24"/>
          <p:cNvCxnSpPr>
            <a:cxnSpLocks noChangeShapeType="1"/>
            <a:stCxn id="30740" idx="0"/>
            <a:endCxn id="30737" idx="5"/>
          </p:cNvCxnSpPr>
          <p:nvPr/>
        </p:nvCxnSpPr>
        <p:spPr bwMode="auto">
          <a:xfrm flipH="1" flipV="1">
            <a:off x="3068638" y="40592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Text Box 50"/>
          <p:cNvSpPr txBox="1">
            <a:spLocks noChangeArrowheads="1"/>
          </p:cNvSpPr>
          <p:nvPr/>
        </p:nvSpPr>
        <p:spPr bwMode="auto">
          <a:xfrm>
            <a:off x="1965325" y="1179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30743" name="Text Box 51"/>
          <p:cNvSpPr txBox="1">
            <a:spLocks noChangeArrowheads="1"/>
          </p:cNvSpPr>
          <p:nvPr/>
        </p:nvSpPr>
        <p:spPr bwMode="auto">
          <a:xfrm>
            <a:off x="1889125" y="1143000"/>
            <a:ext cx="3740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14, 8, 17, 6, 12, 15, 21, 4, 7, 10, 13</a:t>
            </a:r>
            <a:endParaRPr lang="en-US"/>
          </a:p>
        </p:txBody>
      </p:sp>
      <p:sp>
        <p:nvSpPr>
          <p:cNvPr id="30744" name="Oval 52"/>
          <p:cNvSpPr>
            <a:spLocks noChangeArrowheads="1"/>
          </p:cNvSpPr>
          <p:nvPr/>
        </p:nvSpPr>
        <p:spPr bwMode="auto">
          <a:xfrm>
            <a:off x="4038600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30745" name="AutoShape 53"/>
          <p:cNvCxnSpPr>
            <a:cxnSpLocks noChangeShapeType="1"/>
            <a:stCxn id="30747" idx="0"/>
            <a:endCxn id="30744" idx="3"/>
          </p:cNvCxnSpPr>
          <p:nvPr/>
        </p:nvCxnSpPr>
        <p:spPr bwMode="auto">
          <a:xfrm flipV="1">
            <a:off x="3771900" y="33734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46" name="AutoShape 54"/>
          <p:cNvCxnSpPr>
            <a:cxnSpLocks noChangeShapeType="1"/>
            <a:stCxn id="30752" idx="0"/>
            <a:endCxn id="30744" idx="5"/>
          </p:cNvCxnSpPr>
          <p:nvPr/>
        </p:nvCxnSpPr>
        <p:spPr bwMode="auto">
          <a:xfrm flipH="1" flipV="1">
            <a:off x="4364038" y="33734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7" name="Oval 55"/>
          <p:cNvSpPr>
            <a:spLocks noChangeArrowheads="1"/>
          </p:cNvSpPr>
          <p:nvPr/>
        </p:nvSpPr>
        <p:spPr bwMode="auto">
          <a:xfrm>
            <a:off x="3581400" y="3733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sp>
        <p:nvSpPr>
          <p:cNvPr id="30748" name="AutoShape 56"/>
          <p:cNvSpPr>
            <a:spLocks noChangeArrowheads="1"/>
          </p:cNvSpPr>
          <p:nvPr/>
        </p:nvSpPr>
        <p:spPr bwMode="auto">
          <a:xfrm>
            <a:off x="34290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49" name="AutoShape 57"/>
          <p:cNvCxnSpPr>
            <a:cxnSpLocks noChangeShapeType="1"/>
            <a:stCxn id="30748" idx="0"/>
            <a:endCxn id="30747" idx="3"/>
          </p:cNvCxnSpPr>
          <p:nvPr/>
        </p:nvCxnSpPr>
        <p:spPr bwMode="auto">
          <a:xfrm flipV="1">
            <a:off x="3581400" y="4059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0" name="AutoShape 58"/>
          <p:cNvSpPr>
            <a:spLocks noChangeArrowheads="1"/>
          </p:cNvSpPr>
          <p:nvPr/>
        </p:nvSpPr>
        <p:spPr bwMode="auto">
          <a:xfrm>
            <a:off x="38100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51" name="AutoShape 59"/>
          <p:cNvCxnSpPr>
            <a:cxnSpLocks noChangeShapeType="1"/>
            <a:stCxn id="30750" idx="0"/>
            <a:endCxn id="30747" idx="5"/>
          </p:cNvCxnSpPr>
          <p:nvPr/>
        </p:nvCxnSpPr>
        <p:spPr bwMode="auto">
          <a:xfrm flipH="1" flipV="1">
            <a:off x="3906838" y="40592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2" name="Oval 60"/>
          <p:cNvSpPr>
            <a:spLocks noChangeArrowheads="1"/>
          </p:cNvSpPr>
          <p:nvPr/>
        </p:nvSpPr>
        <p:spPr bwMode="auto">
          <a:xfrm>
            <a:off x="4419600" y="3733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30753" name="AutoShape 61"/>
          <p:cNvSpPr>
            <a:spLocks noChangeArrowheads="1"/>
          </p:cNvSpPr>
          <p:nvPr/>
        </p:nvSpPr>
        <p:spPr bwMode="auto">
          <a:xfrm>
            <a:off x="42672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54" name="AutoShape 62"/>
          <p:cNvCxnSpPr>
            <a:cxnSpLocks noChangeShapeType="1"/>
            <a:stCxn id="30753" idx="0"/>
            <a:endCxn id="30752" idx="3"/>
          </p:cNvCxnSpPr>
          <p:nvPr/>
        </p:nvCxnSpPr>
        <p:spPr bwMode="auto">
          <a:xfrm flipV="1">
            <a:off x="4419600" y="4059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5" name="AutoShape 63"/>
          <p:cNvSpPr>
            <a:spLocks noChangeArrowheads="1"/>
          </p:cNvSpPr>
          <p:nvPr/>
        </p:nvSpPr>
        <p:spPr bwMode="auto">
          <a:xfrm>
            <a:off x="4648200" y="4267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56" name="AutoShape 64"/>
          <p:cNvCxnSpPr>
            <a:cxnSpLocks noChangeShapeType="1"/>
            <a:stCxn id="30755" idx="0"/>
            <a:endCxn id="30752" idx="5"/>
          </p:cNvCxnSpPr>
          <p:nvPr/>
        </p:nvCxnSpPr>
        <p:spPr bwMode="auto">
          <a:xfrm flipH="1" flipV="1">
            <a:off x="4745038" y="40592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57" name="AutoShape 65"/>
          <p:cNvCxnSpPr>
            <a:cxnSpLocks noChangeShapeType="1"/>
            <a:stCxn id="30744" idx="1"/>
            <a:endCxn id="30727" idx="5"/>
          </p:cNvCxnSpPr>
          <p:nvPr/>
        </p:nvCxnSpPr>
        <p:spPr bwMode="auto">
          <a:xfrm flipH="1" flipV="1">
            <a:off x="3525838" y="2763838"/>
            <a:ext cx="5683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8" name="Oval 66"/>
          <p:cNvSpPr>
            <a:spLocks noChangeArrowheads="1"/>
          </p:cNvSpPr>
          <p:nvPr/>
        </p:nvSpPr>
        <p:spPr bwMode="auto">
          <a:xfrm>
            <a:off x="6019800" y="2362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cxnSp>
        <p:nvCxnSpPr>
          <p:cNvPr id="30759" name="AutoShape 67"/>
          <p:cNvCxnSpPr>
            <a:cxnSpLocks noChangeShapeType="1"/>
            <a:stCxn id="30761" idx="0"/>
            <a:endCxn id="30758" idx="3"/>
          </p:cNvCxnSpPr>
          <p:nvPr/>
        </p:nvCxnSpPr>
        <p:spPr bwMode="auto">
          <a:xfrm flipV="1">
            <a:off x="5753100" y="2687638"/>
            <a:ext cx="3222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60" name="AutoShape 68"/>
          <p:cNvCxnSpPr>
            <a:cxnSpLocks noChangeShapeType="1"/>
            <a:stCxn id="30766" idx="0"/>
            <a:endCxn id="30758" idx="5"/>
          </p:cNvCxnSpPr>
          <p:nvPr/>
        </p:nvCxnSpPr>
        <p:spPr bwMode="auto">
          <a:xfrm flipH="1" flipV="1">
            <a:off x="6345238" y="2687638"/>
            <a:ext cx="246062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61" name="Oval 69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30762" name="AutoShape 70"/>
          <p:cNvSpPr>
            <a:spLocks noChangeArrowheads="1"/>
          </p:cNvSpPr>
          <p:nvPr/>
        </p:nvSpPr>
        <p:spPr bwMode="auto">
          <a:xfrm>
            <a:off x="5410200" y="3581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63" name="AutoShape 71"/>
          <p:cNvCxnSpPr>
            <a:cxnSpLocks noChangeShapeType="1"/>
            <a:stCxn id="30762" idx="0"/>
            <a:endCxn id="30761" idx="3"/>
          </p:cNvCxnSpPr>
          <p:nvPr/>
        </p:nvCxnSpPr>
        <p:spPr bwMode="auto">
          <a:xfrm flipV="1">
            <a:off x="5562600" y="3373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64" name="AutoShape 72"/>
          <p:cNvSpPr>
            <a:spLocks noChangeArrowheads="1"/>
          </p:cNvSpPr>
          <p:nvPr/>
        </p:nvSpPr>
        <p:spPr bwMode="auto">
          <a:xfrm>
            <a:off x="5791200" y="3581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65" name="AutoShape 73"/>
          <p:cNvCxnSpPr>
            <a:cxnSpLocks noChangeShapeType="1"/>
            <a:stCxn id="30764" idx="0"/>
            <a:endCxn id="30761" idx="5"/>
          </p:cNvCxnSpPr>
          <p:nvPr/>
        </p:nvCxnSpPr>
        <p:spPr bwMode="auto">
          <a:xfrm flipH="1" flipV="1">
            <a:off x="5888038" y="3373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66" name="Oval 74"/>
          <p:cNvSpPr>
            <a:spLocks noChangeArrowheads="1"/>
          </p:cNvSpPr>
          <p:nvPr/>
        </p:nvSpPr>
        <p:spPr bwMode="auto">
          <a:xfrm>
            <a:off x="6400800" y="3048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21</a:t>
            </a:r>
          </a:p>
        </p:txBody>
      </p:sp>
      <p:sp>
        <p:nvSpPr>
          <p:cNvPr id="30767" name="AutoShape 75"/>
          <p:cNvSpPr>
            <a:spLocks noChangeArrowheads="1"/>
          </p:cNvSpPr>
          <p:nvPr/>
        </p:nvSpPr>
        <p:spPr bwMode="auto">
          <a:xfrm>
            <a:off x="6248400" y="3581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68" name="AutoShape 76"/>
          <p:cNvCxnSpPr>
            <a:cxnSpLocks noChangeShapeType="1"/>
            <a:stCxn id="30767" idx="0"/>
            <a:endCxn id="30766" idx="3"/>
          </p:cNvCxnSpPr>
          <p:nvPr/>
        </p:nvCxnSpPr>
        <p:spPr bwMode="auto">
          <a:xfrm flipV="1">
            <a:off x="6400800" y="3373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69" name="AutoShape 77"/>
          <p:cNvSpPr>
            <a:spLocks noChangeArrowheads="1"/>
          </p:cNvSpPr>
          <p:nvPr/>
        </p:nvSpPr>
        <p:spPr bwMode="auto">
          <a:xfrm>
            <a:off x="6629400" y="3581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0770" name="AutoShape 78"/>
          <p:cNvCxnSpPr>
            <a:cxnSpLocks noChangeShapeType="1"/>
            <a:stCxn id="30769" idx="0"/>
            <a:endCxn id="30766" idx="5"/>
          </p:cNvCxnSpPr>
          <p:nvPr/>
        </p:nvCxnSpPr>
        <p:spPr bwMode="auto">
          <a:xfrm flipH="1" flipV="1">
            <a:off x="6726238" y="3373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71" name="AutoShape 79"/>
          <p:cNvCxnSpPr>
            <a:cxnSpLocks noChangeShapeType="1"/>
            <a:stCxn id="30758" idx="1"/>
            <a:endCxn id="30725" idx="5"/>
          </p:cNvCxnSpPr>
          <p:nvPr/>
        </p:nvCxnSpPr>
        <p:spPr bwMode="auto">
          <a:xfrm flipH="1" flipV="1">
            <a:off x="5202238" y="2154238"/>
            <a:ext cx="8731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52" name="5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5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295400" cy="457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sz="1800" b="1" smtClean="0"/>
              <a:t>Εισαγωγή</a:t>
            </a:r>
            <a:endParaRPr lang="en-US" sz="1800" smtClean="0"/>
          </a:p>
        </p:txBody>
      </p:sp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1143000" y="1524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31750" name="Text Box 22"/>
          <p:cNvSpPr txBox="1">
            <a:spLocks noChangeArrowheads="1"/>
          </p:cNvSpPr>
          <p:nvPr/>
        </p:nvSpPr>
        <p:spPr bwMode="auto">
          <a:xfrm>
            <a:off x="1965325" y="11795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31751" name="Text Box 23"/>
          <p:cNvSpPr txBox="1">
            <a:spLocks noChangeArrowheads="1"/>
          </p:cNvSpPr>
          <p:nvPr/>
        </p:nvSpPr>
        <p:spPr bwMode="auto">
          <a:xfrm>
            <a:off x="1889125" y="1143000"/>
            <a:ext cx="3740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4, 6, 7, 8, 10, 12, 13, 14, 15, 17, 21</a:t>
            </a:r>
            <a:endParaRPr lang="en-US"/>
          </a:p>
        </p:txBody>
      </p:sp>
      <p:sp>
        <p:nvSpPr>
          <p:cNvPr id="31752" name="Oval 24"/>
          <p:cNvSpPr>
            <a:spLocks noChangeArrowheads="1"/>
          </p:cNvSpPr>
          <p:nvPr/>
        </p:nvSpPr>
        <p:spPr bwMode="auto">
          <a:xfrm>
            <a:off x="1524000" y="1981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31753" name="AutoShape 26"/>
          <p:cNvCxnSpPr>
            <a:cxnSpLocks noChangeShapeType="1"/>
            <a:stCxn id="31756" idx="1"/>
            <a:endCxn id="31752" idx="5"/>
          </p:cNvCxnSpPr>
          <p:nvPr/>
        </p:nvCxnSpPr>
        <p:spPr bwMode="auto">
          <a:xfrm flipH="1" flipV="1">
            <a:off x="1849438" y="23066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4" name="AutoShape 28"/>
          <p:cNvSpPr>
            <a:spLocks noChangeArrowheads="1"/>
          </p:cNvSpPr>
          <p:nvPr/>
        </p:nvSpPr>
        <p:spPr bwMode="auto">
          <a:xfrm>
            <a:off x="990600" y="2057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55" name="AutoShape 29"/>
          <p:cNvCxnSpPr>
            <a:cxnSpLocks noChangeShapeType="1"/>
            <a:stCxn id="31754" idx="0"/>
            <a:endCxn id="31749" idx="3"/>
          </p:cNvCxnSpPr>
          <p:nvPr/>
        </p:nvCxnSpPr>
        <p:spPr bwMode="auto">
          <a:xfrm flipV="1">
            <a:off x="1143000" y="1849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6" name="Oval 32"/>
          <p:cNvSpPr>
            <a:spLocks noChangeArrowheads="1"/>
          </p:cNvSpPr>
          <p:nvPr/>
        </p:nvSpPr>
        <p:spPr bwMode="auto">
          <a:xfrm>
            <a:off x="1905000" y="2438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</a:t>
            </a:r>
          </a:p>
        </p:txBody>
      </p:sp>
      <p:sp>
        <p:nvSpPr>
          <p:cNvPr id="31757" name="AutoShape 33"/>
          <p:cNvSpPr>
            <a:spLocks noChangeArrowheads="1"/>
          </p:cNvSpPr>
          <p:nvPr/>
        </p:nvSpPr>
        <p:spPr bwMode="auto">
          <a:xfrm>
            <a:off x="1752600" y="2971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58" name="AutoShape 34"/>
          <p:cNvCxnSpPr>
            <a:cxnSpLocks noChangeShapeType="1"/>
            <a:stCxn id="31757" idx="0"/>
            <a:endCxn id="31756" idx="3"/>
          </p:cNvCxnSpPr>
          <p:nvPr/>
        </p:nvCxnSpPr>
        <p:spPr bwMode="auto">
          <a:xfrm flipV="1">
            <a:off x="1905000" y="2763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9" name="AutoShape 36"/>
          <p:cNvCxnSpPr>
            <a:cxnSpLocks noChangeShapeType="1"/>
            <a:stCxn id="31766" idx="1"/>
            <a:endCxn id="31756" idx="5"/>
          </p:cNvCxnSpPr>
          <p:nvPr/>
        </p:nvCxnSpPr>
        <p:spPr bwMode="auto">
          <a:xfrm flipH="1" flipV="1">
            <a:off x="2230438" y="27638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0" name="AutoShape 37"/>
          <p:cNvCxnSpPr>
            <a:cxnSpLocks noChangeShapeType="1"/>
            <a:stCxn id="31752" idx="1"/>
            <a:endCxn id="31749" idx="5"/>
          </p:cNvCxnSpPr>
          <p:nvPr/>
        </p:nvCxnSpPr>
        <p:spPr bwMode="auto">
          <a:xfrm flipH="1" flipV="1">
            <a:off x="1468438" y="18494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1" name="AutoShape 40"/>
          <p:cNvCxnSpPr>
            <a:cxnSpLocks noChangeShapeType="1"/>
            <a:stCxn id="31762" idx="1"/>
            <a:endCxn id="31772" idx="5"/>
          </p:cNvCxnSpPr>
          <p:nvPr/>
        </p:nvCxnSpPr>
        <p:spPr bwMode="auto">
          <a:xfrm flipH="1" flipV="1">
            <a:off x="3373438" y="41354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62" name="Oval 46"/>
          <p:cNvSpPr>
            <a:spLocks noChangeArrowheads="1"/>
          </p:cNvSpPr>
          <p:nvPr/>
        </p:nvSpPr>
        <p:spPr bwMode="auto">
          <a:xfrm>
            <a:off x="3429000" y="4267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13</a:t>
            </a:r>
          </a:p>
        </p:txBody>
      </p:sp>
      <p:sp>
        <p:nvSpPr>
          <p:cNvPr id="31763" name="AutoShape 47"/>
          <p:cNvSpPr>
            <a:spLocks noChangeArrowheads="1"/>
          </p:cNvSpPr>
          <p:nvPr/>
        </p:nvSpPr>
        <p:spPr bwMode="auto">
          <a:xfrm>
            <a:off x="3276600" y="48006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64" name="AutoShape 48"/>
          <p:cNvCxnSpPr>
            <a:cxnSpLocks noChangeShapeType="1"/>
            <a:stCxn id="31763" idx="0"/>
            <a:endCxn id="31762" idx="3"/>
          </p:cNvCxnSpPr>
          <p:nvPr/>
        </p:nvCxnSpPr>
        <p:spPr bwMode="auto">
          <a:xfrm flipV="1">
            <a:off x="3429000" y="45926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5" name="AutoShape 50"/>
          <p:cNvCxnSpPr>
            <a:cxnSpLocks noChangeShapeType="1"/>
            <a:stCxn id="31779" idx="1"/>
            <a:endCxn id="31762" idx="5"/>
          </p:cNvCxnSpPr>
          <p:nvPr/>
        </p:nvCxnSpPr>
        <p:spPr bwMode="auto">
          <a:xfrm flipH="1" flipV="1">
            <a:off x="3754438" y="45926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66" name="Oval 52"/>
          <p:cNvSpPr>
            <a:spLocks noChangeArrowheads="1"/>
          </p:cNvSpPr>
          <p:nvPr/>
        </p:nvSpPr>
        <p:spPr bwMode="auto">
          <a:xfrm>
            <a:off x="22860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31767" name="AutoShape 53"/>
          <p:cNvSpPr>
            <a:spLocks noChangeArrowheads="1"/>
          </p:cNvSpPr>
          <p:nvPr/>
        </p:nvSpPr>
        <p:spPr bwMode="auto">
          <a:xfrm>
            <a:off x="2133600" y="3429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68" name="AutoShape 54"/>
          <p:cNvCxnSpPr>
            <a:cxnSpLocks noChangeShapeType="1"/>
            <a:stCxn id="31767" idx="0"/>
            <a:endCxn id="31766" idx="3"/>
          </p:cNvCxnSpPr>
          <p:nvPr/>
        </p:nvCxnSpPr>
        <p:spPr bwMode="auto">
          <a:xfrm flipV="1">
            <a:off x="2286000" y="3221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69" name="Oval 55"/>
          <p:cNvSpPr>
            <a:spLocks noChangeArrowheads="1"/>
          </p:cNvSpPr>
          <p:nvPr/>
        </p:nvSpPr>
        <p:spPr bwMode="auto">
          <a:xfrm>
            <a:off x="2667000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10</a:t>
            </a:r>
          </a:p>
        </p:txBody>
      </p:sp>
      <p:sp>
        <p:nvSpPr>
          <p:cNvPr id="31770" name="AutoShape 56"/>
          <p:cNvSpPr>
            <a:spLocks noChangeArrowheads="1"/>
          </p:cNvSpPr>
          <p:nvPr/>
        </p:nvSpPr>
        <p:spPr bwMode="auto">
          <a:xfrm>
            <a:off x="2514600" y="3886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71" name="AutoShape 57"/>
          <p:cNvCxnSpPr>
            <a:cxnSpLocks noChangeShapeType="1"/>
            <a:stCxn id="31770" idx="0"/>
            <a:endCxn id="31769" idx="3"/>
          </p:cNvCxnSpPr>
          <p:nvPr/>
        </p:nvCxnSpPr>
        <p:spPr bwMode="auto">
          <a:xfrm flipV="1">
            <a:off x="2667000" y="3678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2" name="Oval 58"/>
          <p:cNvSpPr>
            <a:spLocks noChangeArrowheads="1"/>
          </p:cNvSpPr>
          <p:nvPr/>
        </p:nvSpPr>
        <p:spPr bwMode="auto">
          <a:xfrm>
            <a:off x="30480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31773" name="AutoShape 59"/>
          <p:cNvSpPr>
            <a:spLocks noChangeArrowheads="1"/>
          </p:cNvSpPr>
          <p:nvPr/>
        </p:nvSpPr>
        <p:spPr bwMode="auto">
          <a:xfrm>
            <a:off x="2895600" y="4343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74" name="AutoShape 60"/>
          <p:cNvCxnSpPr>
            <a:cxnSpLocks noChangeShapeType="1"/>
            <a:stCxn id="31773" idx="0"/>
            <a:endCxn id="31772" idx="3"/>
          </p:cNvCxnSpPr>
          <p:nvPr/>
        </p:nvCxnSpPr>
        <p:spPr bwMode="auto">
          <a:xfrm flipV="1">
            <a:off x="3048000" y="4135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5" name="AutoShape 61"/>
          <p:cNvSpPr>
            <a:spLocks noChangeArrowheads="1"/>
          </p:cNvSpPr>
          <p:nvPr/>
        </p:nvSpPr>
        <p:spPr bwMode="auto">
          <a:xfrm>
            <a:off x="1371600" y="24939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76" name="AutoShape 62"/>
          <p:cNvCxnSpPr>
            <a:cxnSpLocks noChangeShapeType="1"/>
            <a:stCxn id="31775" idx="0"/>
            <a:endCxn id="31752" idx="3"/>
          </p:cNvCxnSpPr>
          <p:nvPr/>
        </p:nvCxnSpPr>
        <p:spPr bwMode="auto">
          <a:xfrm flipV="1">
            <a:off x="1524000" y="23066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7" name="AutoShape 63"/>
          <p:cNvCxnSpPr>
            <a:cxnSpLocks noChangeShapeType="1"/>
            <a:stCxn id="31769" idx="1"/>
            <a:endCxn id="31766" idx="5"/>
          </p:cNvCxnSpPr>
          <p:nvPr/>
        </p:nvCxnSpPr>
        <p:spPr bwMode="auto">
          <a:xfrm flipH="1" flipV="1">
            <a:off x="2611438" y="32210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78" name="AutoShape 64"/>
          <p:cNvCxnSpPr>
            <a:cxnSpLocks noChangeShapeType="1"/>
            <a:stCxn id="31772" idx="1"/>
            <a:endCxn id="31769" idx="5"/>
          </p:cNvCxnSpPr>
          <p:nvPr/>
        </p:nvCxnSpPr>
        <p:spPr bwMode="auto">
          <a:xfrm flipH="1" flipV="1">
            <a:off x="2992438" y="36782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79" name="Oval 65"/>
          <p:cNvSpPr>
            <a:spLocks noChangeArrowheads="1"/>
          </p:cNvSpPr>
          <p:nvPr/>
        </p:nvSpPr>
        <p:spPr bwMode="auto">
          <a:xfrm>
            <a:off x="3810000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1780" name="AutoShape 66"/>
          <p:cNvSpPr>
            <a:spLocks noChangeArrowheads="1"/>
          </p:cNvSpPr>
          <p:nvPr/>
        </p:nvSpPr>
        <p:spPr bwMode="auto">
          <a:xfrm>
            <a:off x="3657600" y="5257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81" name="AutoShape 67"/>
          <p:cNvCxnSpPr>
            <a:cxnSpLocks noChangeShapeType="1"/>
            <a:stCxn id="31780" idx="0"/>
            <a:endCxn id="31779" idx="3"/>
          </p:cNvCxnSpPr>
          <p:nvPr/>
        </p:nvCxnSpPr>
        <p:spPr bwMode="auto">
          <a:xfrm flipV="1">
            <a:off x="3810000" y="5049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82" name="AutoShape 69"/>
          <p:cNvCxnSpPr>
            <a:cxnSpLocks noChangeShapeType="1"/>
            <a:stCxn id="31783" idx="1"/>
            <a:endCxn id="31779" idx="5"/>
          </p:cNvCxnSpPr>
          <p:nvPr/>
        </p:nvCxnSpPr>
        <p:spPr bwMode="auto">
          <a:xfrm flipH="1" flipV="1">
            <a:off x="4135438" y="50498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83" name="Oval 70"/>
          <p:cNvSpPr>
            <a:spLocks noChangeArrowheads="1"/>
          </p:cNvSpPr>
          <p:nvPr/>
        </p:nvSpPr>
        <p:spPr bwMode="auto">
          <a:xfrm>
            <a:off x="4191000" y="5181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31784" name="AutoShape 71"/>
          <p:cNvSpPr>
            <a:spLocks noChangeArrowheads="1"/>
          </p:cNvSpPr>
          <p:nvPr/>
        </p:nvSpPr>
        <p:spPr bwMode="auto">
          <a:xfrm>
            <a:off x="4038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85" name="AutoShape 72"/>
          <p:cNvCxnSpPr>
            <a:cxnSpLocks noChangeShapeType="1"/>
            <a:stCxn id="31784" idx="0"/>
            <a:endCxn id="31783" idx="3"/>
          </p:cNvCxnSpPr>
          <p:nvPr/>
        </p:nvCxnSpPr>
        <p:spPr bwMode="auto">
          <a:xfrm flipV="1">
            <a:off x="4191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86" name="AutoShape 74"/>
          <p:cNvCxnSpPr>
            <a:cxnSpLocks noChangeShapeType="1"/>
            <a:stCxn id="31787" idx="1"/>
            <a:endCxn id="31783" idx="5"/>
          </p:cNvCxnSpPr>
          <p:nvPr/>
        </p:nvCxnSpPr>
        <p:spPr bwMode="auto">
          <a:xfrm flipH="1" flipV="1">
            <a:off x="4516438" y="55070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87" name="Oval 75"/>
          <p:cNvSpPr>
            <a:spLocks noChangeArrowheads="1"/>
          </p:cNvSpPr>
          <p:nvPr/>
        </p:nvSpPr>
        <p:spPr bwMode="auto">
          <a:xfrm>
            <a:off x="4572000" y="5638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17</a:t>
            </a:r>
          </a:p>
        </p:txBody>
      </p:sp>
      <p:sp>
        <p:nvSpPr>
          <p:cNvPr id="31788" name="AutoShape 76"/>
          <p:cNvSpPr>
            <a:spLocks noChangeArrowheads="1"/>
          </p:cNvSpPr>
          <p:nvPr/>
        </p:nvSpPr>
        <p:spPr bwMode="auto">
          <a:xfrm>
            <a:off x="4419600" y="61722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89" name="AutoShape 77"/>
          <p:cNvCxnSpPr>
            <a:cxnSpLocks noChangeShapeType="1"/>
            <a:stCxn id="31788" idx="0"/>
            <a:endCxn id="31787" idx="3"/>
          </p:cNvCxnSpPr>
          <p:nvPr/>
        </p:nvCxnSpPr>
        <p:spPr bwMode="auto">
          <a:xfrm flipV="1">
            <a:off x="4572000" y="59642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90" name="AutoShape 79"/>
          <p:cNvCxnSpPr>
            <a:cxnSpLocks noChangeShapeType="1"/>
            <a:stCxn id="31791" idx="1"/>
            <a:endCxn id="31787" idx="5"/>
          </p:cNvCxnSpPr>
          <p:nvPr/>
        </p:nvCxnSpPr>
        <p:spPr bwMode="auto">
          <a:xfrm flipH="1" flipV="1">
            <a:off x="4897438" y="59642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91" name="Oval 80"/>
          <p:cNvSpPr>
            <a:spLocks noChangeArrowheads="1"/>
          </p:cNvSpPr>
          <p:nvPr/>
        </p:nvSpPr>
        <p:spPr bwMode="auto">
          <a:xfrm>
            <a:off x="4953000" y="6096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21</a:t>
            </a:r>
          </a:p>
        </p:txBody>
      </p:sp>
      <p:sp>
        <p:nvSpPr>
          <p:cNvPr id="31792" name="AutoShape 81"/>
          <p:cNvSpPr>
            <a:spLocks noChangeArrowheads="1"/>
          </p:cNvSpPr>
          <p:nvPr/>
        </p:nvSpPr>
        <p:spPr bwMode="auto">
          <a:xfrm>
            <a:off x="48006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93" name="AutoShape 82"/>
          <p:cNvCxnSpPr>
            <a:cxnSpLocks noChangeShapeType="1"/>
            <a:stCxn id="31792" idx="0"/>
            <a:endCxn id="31791" idx="3"/>
          </p:cNvCxnSpPr>
          <p:nvPr/>
        </p:nvCxnSpPr>
        <p:spPr bwMode="auto">
          <a:xfrm flipV="1">
            <a:off x="4953000" y="64214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94" name="AutoShape 83"/>
          <p:cNvSpPr>
            <a:spLocks noChangeArrowheads="1"/>
          </p:cNvSpPr>
          <p:nvPr/>
        </p:nvSpPr>
        <p:spPr bwMode="auto">
          <a:xfrm>
            <a:off x="5181600" y="66294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1795" name="AutoShape 84"/>
          <p:cNvCxnSpPr>
            <a:cxnSpLocks noChangeShapeType="1"/>
            <a:stCxn id="31794" idx="0"/>
            <a:endCxn id="31791" idx="5"/>
          </p:cNvCxnSpPr>
          <p:nvPr/>
        </p:nvCxnSpPr>
        <p:spPr bwMode="auto">
          <a:xfrm flipH="1" flipV="1">
            <a:off x="5278438" y="64214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56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</a:t>
            </a:r>
            <a:r>
              <a:rPr lang="el-GR" sz="1600" dirty="0"/>
              <a:t>13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92" name="AutoShape 40"/>
          <p:cNvCxnSpPr>
            <a:cxnSpLocks noChangeShapeType="1"/>
            <a:stCxn id="57" idx="0"/>
            <a:endCxn id="78" idx="5"/>
          </p:cNvCxnSpPr>
          <p:nvPr/>
        </p:nvCxnSpPr>
        <p:spPr bwMode="auto">
          <a:xfrm flipH="1" flipV="1">
            <a:off x="2535004" y="5506804"/>
            <a:ext cx="938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2667000" y="5562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Oval 27"/>
          <p:cNvSpPr>
            <a:spLocks noChangeArrowheads="1"/>
          </p:cNvSpPr>
          <p:nvPr/>
        </p:nvSpPr>
        <p:spPr bwMode="auto">
          <a:xfrm>
            <a:off x="2438400" y="5943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l-GR" b="1" dirty="0" smtClean="0">
                <a:latin typeface="Calibri" pitchFamily="34" charset="0"/>
              </a:rPr>
              <a:t>1</a:t>
            </a:r>
            <a:r>
              <a:rPr lang="en-US" b="1" dirty="0" smtClean="0">
                <a:latin typeface="Calibri" pitchFamily="34" charset="0"/>
              </a:rPr>
              <a:t>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2860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57" idx="3"/>
          </p:cNvCxnSpPr>
          <p:nvPr/>
        </p:nvCxnSpPr>
        <p:spPr bwMode="auto">
          <a:xfrm flipV="1">
            <a:off x="2438400" y="6269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" name="AutoShape 33"/>
          <p:cNvSpPr>
            <a:spLocks noChangeArrowheads="1"/>
          </p:cNvSpPr>
          <p:nvPr/>
        </p:nvSpPr>
        <p:spPr bwMode="auto">
          <a:xfrm>
            <a:off x="2667000" y="6477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3" name="AutoShape 34"/>
          <p:cNvCxnSpPr>
            <a:cxnSpLocks noChangeShapeType="1"/>
            <a:stCxn id="111" idx="0"/>
            <a:endCxn id="57" idx="5"/>
          </p:cNvCxnSpPr>
          <p:nvPr/>
        </p:nvCxnSpPr>
        <p:spPr bwMode="auto">
          <a:xfrm flipH="1" flipV="1">
            <a:off x="2763838" y="6269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144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3716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8288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22860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27432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2004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26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6576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14800" y="27432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33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5720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42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50292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</a:rPr>
              <a:t>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54864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r>
              <a:rPr lang="en-US" sz="2000" dirty="0" smtClean="0">
                <a:latin typeface="Calibri" pitchFamily="34" charset="0"/>
              </a:rPr>
              <a:t>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9436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78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4008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81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8580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90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7315200" y="27432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93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381000" y="1295400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Διατεταγμένος πίνακας</a:t>
            </a:r>
            <a:r>
              <a:rPr lang="en-US" dirty="0" smtClean="0"/>
              <a:t>:          </a:t>
            </a:r>
            <a:r>
              <a:rPr lang="el-GR" dirty="0" smtClean="0"/>
              <a:t>          χρόνος αναζήτησης (δυαδική αναζήτηση)</a:t>
            </a:r>
            <a:endParaRPr lang="el-GR" dirty="0"/>
          </a:p>
        </p:txBody>
      </p:sp>
      <p:pic>
        <p:nvPicPr>
          <p:cNvPr id="37" name="3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7706" y="1371600"/>
            <a:ext cx="964694" cy="278892"/>
          </a:xfrm>
          <a:prstGeom prst="rect">
            <a:avLst/>
          </a:prstGeom>
          <a:noFill/>
        </p:spPr>
      </p:pic>
      <p:sp>
        <p:nvSpPr>
          <p:cNvPr id="38" name="37 - TextBox"/>
          <p:cNvSpPr txBox="1"/>
          <p:nvPr/>
        </p:nvSpPr>
        <p:spPr>
          <a:xfrm>
            <a:off x="381000" y="2057400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Αναζήτηση  </a:t>
            </a:r>
            <a:r>
              <a:rPr lang="el-GR" dirty="0" smtClean="0">
                <a:latin typeface="Calibri" pitchFamily="34" charset="0"/>
              </a:rPr>
              <a:t>25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9144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13716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8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18288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12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286000" y="36576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19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27432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26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3657600" y="36576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45720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50292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54864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59436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64008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68580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90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7315200" y="36576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4" name="Rectangle 25"/>
          <p:cNvSpPr>
            <a:spLocks noChangeArrowheads="1"/>
          </p:cNvSpPr>
          <p:nvPr/>
        </p:nvSpPr>
        <p:spPr bwMode="auto">
          <a:xfrm>
            <a:off x="9144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6" name="Rectangle 25"/>
          <p:cNvSpPr>
            <a:spLocks noChangeArrowheads="1"/>
          </p:cNvSpPr>
          <p:nvPr/>
        </p:nvSpPr>
        <p:spPr bwMode="auto">
          <a:xfrm>
            <a:off x="18288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41148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5720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3" name="Rectangle 25"/>
          <p:cNvSpPr>
            <a:spLocks noChangeArrowheads="1"/>
          </p:cNvSpPr>
          <p:nvPr/>
        </p:nvSpPr>
        <p:spPr bwMode="auto">
          <a:xfrm>
            <a:off x="50292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54864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5" name="Rectangle 25"/>
          <p:cNvSpPr>
            <a:spLocks noChangeArrowheads="1"/>
          </p:cNvSpPr>
          <p:nvPr/>
        </p:nvSpPr>
        <p:spPr bwMode="auto">
          <a:xfrm>
            <a:off x="59436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64008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8580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90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73152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4" name="Rectangle 25"/>
          <p:cNvSpPr>
            <a:spLocks noChangeArrowheads="1"/>
          </p:cNvSpPr>
          <p:nvPr/>
        </p:nvSpPr>
        <p:spPr bwMode="auto">
          <a:xfrm>
            <a:off x="1371600" y="45720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3657600" y="45720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31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solidFill>
            <a:srgbClr val="FFFF99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6" name="Rectangle 25"/>
          <p:cNvSpPr>
            <a:spLocks noChangeArrowheads="1"/>
          </p:cNvSpPr>
          <p:nvPr/>
        </p:nvSpPr>
        <p:spPr bwMode="auto">
          <a:xfrm>
            <a:off x="3200400" y="45720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26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88" name="Rectangle 25"/>
          <p:cNvSpPr>
            <a:spLocks noChangeArrowheads="1"/>
          </p:cNvSpPr>
          <p:nvPr/>
        </p:nvSpPr>
        <p:spPr bwMode="auto">
          <a:xfrm>
            <a:off x="9144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9" name="Rectangle 25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41148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0" name="Rectangle 25"/>
          <p:cNvSpPr>
            <a:spLocks noChangeArrowheads="1"/>
          </p:cNvSpPr>
          <p:nvPr/>
        </p:nvSpPr>
        <p:spPr bwMode="auto">
          <a:xfrm>
            <a:off x="18288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12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" name="Rectangle 25"/>
          <p:cNvSpPr>
            <a:spLocks noChangeArrowheads="1"/>
          </p:cNvSpPr>
          <p:nvPr/>
        </p:nvSpPr>
        <p:spPr bwMode="auto">
          <a:xfrm>
            <a:off x="45720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42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>
            <a:off x="50292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4" name="Rectangle 25"/>
          <p:cNvSpPr>
            <a:spLocks noChangeArrowheads="1"/>
          </p:cNvSpPr>
          <p:nvPr/>
        </p:nvSpPr>
        <p:spPr bwMode="auto">
          <a:xfrm>
            <a:off x="54864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5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5" name="Rectangle 25"/>
          <p:cNvSpPr>
            <a:spLocks noChangeArrowheads="1"/>
          </p:cNvSpPr>
          <p:nvPr/>
        </p:nvSpPr>
        <p:spPr bwMode="auto">
          <a:xfrm>
            <a:off x="59436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78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64008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7" name="Rectangle 25"/>
          <p:cNvSpPr>
            <a:spLocks noChangeArrowheads="1"/>
          </p:cNvSpPr>
          <p:nvPr/>
        </p:nvSpPr>
        <p:spPr bwMode="auto">
          <a:xfrm>
            <a:off x="68580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90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8" name="Rectangle 25"/>
          <p:cNvSpPr>
            <a:spLocks noChangeArrowheads="1"/>
          </p:cNvSpPr>
          <p:nvPr/>
        </p:nvSpPr>
        <p:spPr bwMode="auto">
          <a:xfrm>
            <a:off x="73152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93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0" name="Rectangle 25"/>
          <p:cNvSpPr>
            <a:spLocks noChangeArrowheads="1"/>
          </p:cNvSpPr>
          <p:nvPr/>
        </p:nvSpPr>
        <p:spPr bwMode="auto">
          <a:xfrm>
            <a:off x="36576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31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9" name="Rectangle 25"/>
          <p:cNvSpPr>
            <a:spLocks noChangeArrowheads="1"/>
          </p:cNvSpPr>
          <p:nvPr/>
        </p:nvSpPr>
        <p:spPr bwMode="auto">
          <a:xfrm>
            <a:off x="13716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8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" name="Rectangle 25"/>
          <p:cNvSpPr>
            <a:spLocks noChangeArrowheads="1"/>
          </p:cNvSpPr>
          <p:nvPr/>
        </p:nvSpPr>
        <p:spPr bwMode="auto">
          <a:xfrm>
            <a:off x="3200400" y="5486400"/>
            <a:ext cx="457200" cy="4572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 w="952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26</a:t>
            </a:r>
            <a:endParaRPr lang="el-GR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1" name="Rectangle 25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rect">
            <a:avLst/>
          </a:prstGeom>
          <a:solidFill>
            <a:srgbClr val="FF9900">
              <a:alpha val="67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Calibri" pitchFamily="34" charset="0"/>
              </a:rPr>
              <a:t>2</a:t>
            </a:r>
            <a:r>
              <a:rPr lang="el-GR" sz="2000" dirty="0" smtClean="0">
                <a:latin typeface="Calibri" pitchFamily="34" charset="0"/>
              </a:rPr>
              <a:t>5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69" name="68 - TextBox"/>
          <p:cNvSpPr txBox="1"/>
          <p:nvPr/>
        </p:nvSpPr>
        <p:spPr>
          <a:xfrm>
            <a:off x="381000" y="6324600"/>
            <a:ext cx="661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Όμως η εισαγωγή ενός νέου στοιχείου απαιτεί</a:t>
            </a:r>
            <a:r>
              <a:rPr lang="en-US" dirty="0" smtClean="0"/>
              <a:t>    </a:t>
            </a:r>
            <a:r>
              <a:rPr lang="el-GR" dirty="0" smtClean="0"/>
              <a:t>         χρόνο. </a:t>
            </a:r>
            <a:endParaRPr lang="el-GR" dirty="0"/>
          </a:p>
        </p:txBody>
      </p:sp>
      <p:pic>
        <p:nvPicPr>
          <p:cNvPr id="71" name="70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415040"/>
            <a:ext cx="609601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56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</a:t>
            </a:r>
            <a:r>
              <a:rPr lang="el-GR" sz="1600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8" name="Oval 16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6" name="AutoShape 24"/>
          <p:cNvCxnSpPr>
            <a:cxnSpLocks noChangeShapeType="1"/>
            <a:stCxn id="67" idx="3"/>
            <a:endCxn id="68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9144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8" idx="3"/>
            <a:endCxn id="79" idx="0"/>
          </p:cNvCxnSpPr>
          <p:nvPr/>
        </p:nvCxnSpPr>
        <p:spPr bwMode="auto">
          <a:xfrm flipH="1">
            <a:off x="11049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762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9144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1430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2398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7" name="AutoShape 35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8" name="AutoShape 36"/>
          <p:cNvCxnSpPr>
            <a:cxnSpLocks noChangeShapeType="1"/>
            <a:stCxn id="87" idx="0"/>
            <a:endCxn id="68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2426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7</a:t>
            </a:r>
            <a:endParaRPr lang="el-GR" sz="1600" dirty="0"/>
          </a:p>
        </p:txBody>
      </p:sp>
      <p:sp>
        <p:nvSpPr>
          <p:cNvPr id="56" name="AutoShape 56"/>
          <p:cNvSpPr>
            <a:spLocks noChangeArrowheads="1"/>
          </p:cNvSpPr>
          <p:nvPr/>
        </p:nvSpPr>
        <p:spPr bwMode="auto">
          <a:xfrm>
            <a:off x="1371600" y="4800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7" idx="3"/>
            <a:endCxn id="79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1143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1295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2426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7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7" idx="3"/>
            <a:endCxn id="79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1143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1295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56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14</a:t>
            </a:r>
            <a:endParaRPr lang="el-GR" sz="1600" dirty="0"/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>
            <a:off x="2590800" y="3276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52 - TextBox"/>
          <p:cNvSpPr txBox="1"/>
          <p:nvPr/>
        </p:nvSpPr>
        <p:spPr>
          <a:xfrm>
            <a:off x="2514600" y="2895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14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7" idx="3"/>
            <a:endCxn id="79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1143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1295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56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14</a:t>
            </a:r>
            <a:endParaRPr lang="el-GR" sz="1600" dirty="0"/>
          </a:p>
        </p:txBody>
      </p:sp>
      <p:sp>
        <p:nvSpPr>
          <p:cNvPr id="52" name="AutoShape 56"/>
          <p:cNvSpPr>
            <a:spLocks noChangeArrowheads="1"/>
          </p:cNvSpPr>
          <p:nvPr/>
        </p:nvSpPr>
        <p:spPr bwMode="auto">
          <a:xfrm>
            <a:off x="2590800" y="3276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52 - TextBox"/>
          <p:cNvSpPr txBox="1"/>
          <p:nvPr/>
        </p:nvSpPr>
        <p:spPr>
          <a:xfrm>
            <a:off x="1295400" y="2554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Αντιγράφουμε το κλειδί του διάδοχου κόμβου</a:t>
            </a:r>
            <a:endParaRPr lang="el-GR" dirty="0"/>
          </a:p>
        </p:txBody>
      </p:sp>
      <p:sp>
        <p:nvSpPr>
          <p:cNvPr id="54" name="AutoShape 56"/>
          <p:cNvSpPr>
            <a:spLocks noChangeArrowheads="1"/>
          </p:cNvSpPr>
          <p:nvPr/>
        </p:nvSpPr>
        <p:spPr bwMode="auto">
          <a:xfrm>
            <a:off x="3200400" y="4800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</a:t>
            </a:r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5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15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7" idx="3"/>
            <a:endCxn id="79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" name="AutoShape 30"/>
          <p:cNvCxnSpPr>
            <a:cxnSpLocks noChangeShapeType="1"/>
            <a:stCxn id="66" idx="3"/>
            <a:endCxn id="77" idx="0"/>
          </p:cNvCxnSpPr>
          <p:nvPr/>
        </p:nvCxnSpPr>
        <p:spPr bwMode="auto">
          <a:xfrm flipH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1143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1295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5" name="AutoShape 4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6" name="AutoShape 44"/>
          <p:cNvCxnSpPr>
            <a:cxnSpLocks noChangeShapeType="1"/>
            <a:stCxn id="95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56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14</a:t>
            </a:r>
            <a:endParaRPr lang="el-GR" sz="1600" dirty="0"/>
          </a:p>
        </p:txBody>
      </p:sp>
      <p:sp>
        <p:nvSpPr>
          <p:cNvPr id="53" name="52 - TextBox"/>
          <p:cNvSpPr txBox="1"/>
          <p:nvPr/>
        </p:nvSpPr>
        <p:spPr>
          <a:xfrm>
            <a:off x="21336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Διαγράφουμε τον διάδοχο κόμβο</a:t>
            </a:r>
            <a:endParaRPr lang="el-GR" dirty="0"/>
          </a:p>
        </p:txBody>
      </p:sp>
      <p:sp>
        <p:nvSpPr>
          <p:cNvPr id="54" name="AutoShape 56"/>
          <p:cNvSpPr>
            <a:spLocks noChangeArrowheads="1"/>
          </p:cNvSpPr>
          <p:nvPr/>
        </p:nvSpPr>
        <p:spPr bwMode="auto">
          <a:xfrm>
            <a:off x="3200400" y="4800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5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0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17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1" name="Oval 9"/>
          <p:cNvSpPr>
            <a:spLocks noChangeArrowheads="1"/>
          </p:cNvSpPr>
          <p:nvPr/>
        </p:nvSpPr>
        <p:spPr bwMode="auto">
          <a:xfrm>
            <a:off x="25908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</a:t>
            </a:r>
            <a:r>
              <a:rPr lang="el-GR" b="1" dirty="0" smtClean="0">
                <a:latin typeface="Calibri" pitchFamily="34" charset="0"/>
              </a:rPr>
              <a:t>5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62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16</a:t>
            </a:r>
            <a:endParaRPr lang="el-GR" b="1">
              <a:latin typeface="Calibri" pitchFamily="34" charset="0"/>
            </a:endParaRP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1752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10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69" name="AutoShape 17"/>
          <p:cNvCxnSpPr>
            <a:cxnSpLocks noChangeShapeType="1"/>
            <a:stCxn id="60" idx="5"/>
            <a:endCxn id="62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0" name="AutoShape 18"/>
          <p:cNvCxnSpPr>
            <a:cxnSpLocks noChangeShapeType="1"/>
            <a:stCxn id="62" idx="5"/>
            <a:endCxn id="64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1" name="AutoShape 19"/>
          <p:cNvCxnSpPr>
            <a:cxnSpLocks noChangeShapeType="1"/>
            <a:stCxn id="62" idx="3"/>
            <a:endCxn id="63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2" name="AutoShape 20"/>
          <p:cNvCxnSpPr>
            <a:cxnSpLocks noChangeShapeType="1"/>
            <a:stCxn id="63" idx="5"/>
            <a:endCxn id="65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3" name="AutoShape 21"/>
          <p:cNvCxnSpPr>
            <a:cxnSpLocks noChangeShapeType="1"/>
            <a:stCxn id="60" idx="3"/>
            <a:endCxn id="61" idx="7"/>
          </p:cNvCxnSpPr>
          <p:nvPr/>
        </p:nvCxnSpPr>
        <p:spPr bwMode="auto">
          <a:xfrm flipH="1">
            <a:off x="2916004" y="3297004"/>
            <a:ext cx="12545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" name="AutoShape 22"/>
          <p:cNvCxnSpPr>
            <a:cxnSpLocks noChangeShapeType="1"/>
            <a:stCxn id="61" idx="5"/>
            <a:endCxn id="66" idx="1"/>
          </p:cNvCxnSpPr>
          <p:nvPr/>
        </p:nvCxnSpPr>
        <p:spPr bwMode="auto">
          <a:xfrm>
            <a:off x="2916238" y="3983038"/>
            <a:ext cx="796925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5" name="AutoShape 23"/>
          <p:cNvCxnSpPr>
            <a:cxnSpLocks noChangeShapeType="1"/>
            <a:stCxn id="61" idx="3"/>
            <a:endCxn id="67" idx="7"/>
          </p:cNvCxnSpPr>
          <p:nvPr/>
        </p:nvCxnSpPr>
        <p:spPr bwMode="auto">
          <a:xfrm flipH="1">
            <a:off x="20778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8" name="Oval 26"/>
          <p:cNvSpPr>
            <a:spLocks noChangeArrowheads="1"/>
          </p:cNvSpPr>
          <p:nvPr/>
        </p:nvSpPr>
        <p:spPr bwMode="auto">
          <a:xfrm>
            <a:off x="22098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12</a:t>
            </a:r>
            <a:endParaRPr lang="el-GR" b="1">
              <a:latin typeface="Calibri" pitchFamily="34" charset="0"/>
            </a:endParaRPr>
          </a:p>
        </p:txBody>
      </p:sp>
      <p:sp>
        <p:nvSpPr>
          <p:cNvPr id="79" name="Oval 27"/>
          <p:cNvSpPr>
            <a:spLocks noChangeArrowheads="1"/>
          </p:cNvSpPr>
          <p:nvPr/>
        </p:nvSpPr>
        <p:spPr bwMode="auto">
          <a:xfrm>
            <a:off x="1295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80" name="AutoShape 28"/>
          <p:cNvCxnSpPr>
            <a:cxnSpLocks noChangeShapeType="1"/>
            <a:stCxn id="67" idx="3"/>
            <a:endCxn id="79" idx="0"/>
          </p:cNvCxnSpPr>
          <p:nvPr/>
        </p:nvCxnSpPr>
        <p:spPr bwMode="auto">
          <a:xfrm flipH="1">
            <a:off x="1485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1" name="AutoShape 29"/>
          <p:cNvCxnSpPr>
            <a:cxnSpLocks noChangeShapeType="1"/>
            <a:stCxn id="67" idx="5"/>
            <a:endCxn id="78" idx="0"/>
          </p:cNvCxnSpPr>
          <p:nvPr/>
        </p:nvCxnSpPr>
        <p:spPr bwMode="auto">
          <a:xfrm>
            <a:off x="20780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AutoShape 31"/>
          <p:cNvSpPr>
            <a:spLocks noChangeArrowheads="1"/>
          </p:cNvSpPr>
          <p:nvPr/>
        </p:nvSpPr>
        <p:spPr bwMode="auto">
          <a:xfrm>
            <a:off x="1143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4" name="AutoShape 32"/>
          <p:cNvCxnSpPr>
            <a:cxnSpLocks noChangeShapeType="1"/>
            <a:stCxn id="83" idx="0"/>
            <a:endCxn id="79" idx="3"/>
          </p:cNvCxnSpPr>
          <p:nvPr/>
        </p:nvCxnSpPr>
        <p:spPr bwMode="auto">
          <a:xfrm flipV="1">
            <a:off x="1295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" name="AutoShape 33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6" name="AutoShape 34"/>
          <p:cNvCxnSpPr>
            <a:cxnSpLocks noChangeShapeType="1"/>
            <a:stCxn id="85" idx="0"/>
            <a:endCxn id="79" idx="5"/>
          </p:cNvCxnSpPr>
          <p:nvPr/>
        </p:nvCxnSpPr>
        <p:spPr bwMode="auto">
          <a:xfrm flipH="1" flipV="1">
            <a:off x="1620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9" name="AutoShape 37"/>
          <p:cNvSpPr>
            <a:spLocks noChangeArrowheads="1"/>
          </p:cNvSpPr>
          <p:nvPr/>
        </p:nvSpPr>
        <p:spPr bwMode="auto">
          <a:xfrm>
            <a:off x="2057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0" name="AutoShape 38"/>
          <p:cNvCxnSpPr>
            <a:cxnSpLocks noChangeShapeType="1"/>
            <a:stCxn id="89" idx="0"/>
            <a:endCxn id="78" idx="3"/>
          </p:cNvCxnSpPr>
          <p:nvPr/>
        </p:nvCxnSpPr>
        <p:spPr bwMode="auto">
          <a:xfrm flipV="1">
            <a:off x="22098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AutoShape 41"/>
          <p:cNvSpPr>
            <a:spLocks noChangeArrowheads="1"/>
          </p:cNvSpPr>
          <p:nvPr/>
        </p:nvSpPr>
        <p:spPr bwMode="auto">
          <a:xfrm>
            <a:off x="3505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4" name="AutoShape 42"/>
          <p:cNvCxnSpPr>
            <a:cxnSpLocks noChangeShapeType="1"/>
            <a:stCxn id="93" idx="0"/>
            <a:endCxn id="66" idx="3"/>
          </p:cNvCxnSpPr>
          <p:nvPr/>
        </p:nvCxnSpPr>
        <p:spPr bwMode="auto">
          <a:xfrm flipV="1">
            <a:off x="3657600" y="4744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98" name="AutoShape 46"/>
          <p:cNvCxnSpPr>
            <a:cxnSpLocks noChangeShapeType="1"/>
            <a:stCxn id="97" idx="0"/>
            <a:endCxn id="66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0" name="AutoShape 48"/>
          <p:cNvCxnSpPr>
            <a:cxnSpLocks noChangeShapeType="1"/>
            <a:stCxn id="99" idx="0"/>
            <a:endCxn id="63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1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2" name="AutoShape 50"/>
          <p:cNvCxnSpPr>
            <a:cxnSpLocks noChangeShapeType="1"/>
            <a:stCxn id="101" idx="0"/>
            <a:endCxn id="65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3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4" name="AutoShape 52"/>
          <p:cNvCxnSpPr>
            <a:cxnSpLocks noChangeShapeType="1"/>
            <a:stCxn id="103" idx="0"/>
            <a:endCxn id="65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6" name="AutoShape 54"/>
          <p:cNvCxnSpPr>
            <a:cxnSpLocks noChangeShapeType="1"/>
            <a:stCxn id="105" idx="0"/>
            <a:endCxn id="64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7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08" name="AutoShape 56"/>
          <p:cNvCxnSpPr>
            <a:cxnSpLocks noChangeShapeType="1"/>
            <a:stCxn id="107" idx="0"/>
            <a:endCxn id="64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9" name="AutoShape 31"/>
          <p:cNvSpPr>
            <a:spLocks noChangeArrowheads="1"/>
          </p:cNvSpPr>
          <p:nvPr/>
        </p:nvSpPr>
        <p:spPr bwMode="auto">
          <a:xfrm>
            <a:off x="24384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110" name="AutoShape 32"/>
          <p:cNvCxnSpPr>
            <a:cxnSpLocks noChangeShapeType="1"/>
            <a:stCxn id="109" idx="0"/>
            <a:endCxn id="78" idx="5"/>
          </p:cNvCxnSpPr>
          <p:nvPr/>
        </p:nvCxnSpPr>
        <p:spPr bwMode="auto">
          <a:xfrm flipH="1" flipV="1">
            <a:off x="2535004" y="5506804"/>
            <a:ext cx="55796" cy="208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4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3564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14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64" name="63 - TextBox"/>
          <p:cNvSpPr txBox="1"/>
          <p:nvPr/>
        </p:nvSpPr>
        <p:spPr>
          <a:xfrm>
            <a:off x="533400" y="2743200"/>
            <a:ext cx="22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κόμβου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685800" y="3352800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/>
              <a:t> </a:t>
            </a:r>
            <a:r>
              <a:rPr lang="el-GR" dirty="0" smtClean="0"/>
              <a:t>έχει κενό παιδί τότε θέτουμε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z=x</a:t>
            </a:r>
            <a:r>
              <a:rPr lang="en-US" dirty="0" smtClean="0">
                <a:latin typeface="+mn-lt"/>
                <a:cs typeface="Courier New" pitchFamily="49" charset="0"/>
              </a:rPr>
              <a:t>, </a:t>
            </a:r>
            <a:r>
              <a:rPr lang="el-GR" dirty="0" smtClean="0">
                <a:latin typeface="+mn-lt"/>
                <a:cs typeface="Courier New" pitchFamily="49" charset="0"/>
              </a:rPr>
              <a:t>διαφορετικά θέτουμε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 = </a:t>
            </a:r>
            <a:r>
              <a:rPr lang="el-GR" dirty="0" smtClean="0">
                <a:latin typeface="+mn-lt"/>
                <a:cs typeface="Courier New" pitchFamily="49" charset="0"/>
              </a:rPr>
              <a:t>διάδοχος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>
                <a:latin typeface="+mn-lt"/>
                <a:cs typeface="Courier New" pitchFamily="49" charset="0"/>
              </a:rPr>
              <a:t>. 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είναι διαφορετικός από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τότε αντιγράφουμε τα δεδομένα </a:t>
            </a:r>
            <a:r>
              <a:rPr lang="en-US" dirty="0" smtClean="0">
                <a:latin typeface="+mn-lt"/>
                <a:cs typeface="Courier New" pitchFamily="49" charset="0"/>
              </a:rPr>
              <a:t> (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key, item</a:t>
            </a:r>
            <a:r>
              <a:rPr lang="en-US" dirty="0" smtClean="0">
                <a:latin typeface="+mn-lt"/>
                <a:cs typeface="Courier New" pitchFamily="49" charset="0"/>
              </a:rPr>
              <a:t>) </a:t>
            </a:r>
            <a:r>
              <a:rPr lang="el-GR" dirty="0" smtClean="0">
                <a:latin typeface="+mn-lt"/>
                <a:cs typeface="Courier New" pitchFamily="49" charset="0"/>
              </a:rPr>
              <a:t>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στον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 smtClean="0">
                <a:latin typeface="+mn-lt"/>
                <a:cs typeface="Courier New" pitchFamily="49" charset="0"/>
              </a:rPr>
              <a:t>.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5800" y="4524266"/>
            <a:ext cx="8229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n-US" dirty="0" smtClean="0"/>
              <a:t> </a:t>
            </a:r>
            <a:r>
              <a:rPr lang="el-GR" dirty="0" smtClean="0"/>
              <a:t>έχει κενό δεξί παιδί τότε θέτουμε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y=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z.left</a:t>
            </a:r>
            <a:r>
              <a:rPr lang="en-US" dirty="0" smtClean="0">
                <a:latin typeface="+mn-lt"/>
                <a:cs typeface="Courier New" pitchFamily="49" charset="0"/>
              </a:rPr>
              <a:t>, </a:t>
            </a:r>
            <a:r>
              <a:rPr lang="el-GR" dirty="0" smtClean="0">
                <a:latin typeface="+mn-lt"/>
                <a:cs typeface="Courier New" pitchFamily="49" charset="0"/>
              </a:rPr>
              <a:t>διαφορετικά θέτουμε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y=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z.right</a:t>
            </a:r>
            <a:r>
              <a:rPr lang="en-US" dirty="0" smtClean="0">
                <a:latin typeface="+mn-lt"/>
                <a:cs typeface="Courier New" pitchFamily="49" charset="0"/>
              </a:rPr>
              <a:t>. </a:t>
            </a:r>
            <a:endParaRPr lang="el-GR" dirty="0">
              <a:latin typeface="+mn-lt"/>
              <a:cs typeface="Courier New" pitchFamily="49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85800" y="5330865"/>
            <a:ext cx="81534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 </a:t>
            </a:r>
            <a:r>
              <a:rPr lang="el-GR" dirty="0" smtClean="0"/>
              <a:t>δεν έχει γονέα τότε θέτουμε 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root=y</a:t>
            </a:r>
            <a:r>
              <a:rPr lang="el-GR" dirty="0" smtClean="0"/>
              <a:t>.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Διαφορετικά έστω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ο γονέας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l-GR" dirty="0" smtClean="0">
                <a:latin typeface="+mn-lt"/>
                <a:cs typeface="Courier New" pitchFamily="49" charset="0"/>
              </a:rPr>
              <a:t>. 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είναι αριστερό παιδί </a:t>
            </a:r>
            <a:r>
              <a:rPr lang="en-US" dirty="0" smtClean="0">
                <a:latin typeface="+mn-lt"/>
                <a:cs typeface="Courier New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w.left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==z</a:t>
            </a:r>
            <a:r>
              <a:rPr lang="en-US" dirty="0" smtClean="0">
                <a:latin typeface="+mn-lt"/>
                <a:cs typeface="Courier New" pitchFamily="49" charset="0"/>
              </a:rPr>
              <a:t>) </a:t>
            </a:r>
            <a:r>
              <a:rPr lang="el-GR" dirty="0" smtClean="0">
                <a:latin typeface="+mn-lt"/>
                <a:cs typeface="Courier New" pitchFamily="49" charset="0"/>
              </a:rPr>
              <a:t>τότε κάνουμε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l-GR" dirty="0" smtClean="0">
                <a:latin typeface="+mn-lt"/>
                <a:cs typeface="Courier New" pitchFamily="49" charset="0"/>
              </a:rPr>
              <a:t> αριστερό 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l-GR" dirty="0" smtClean="0">
                <a:latin typeface="+mn-lt"/>
                <a:cs typeface="Courier New" pitchFamily="49" charset="0"/>
              </a:rPr>
              <a:t>, και αν ο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είναι δεξί παιδί (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w.right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==z</a:t>
            </a:r>
            <a:r>
              <a:rPr lang="el-GR" dirty="0" smtClean="0">
                <a:cs typeface="Courier New" pitchFamily="49" charset="0"/>
              </a:rPr>
              <a:t>)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l-GR" dirty="0" smtClean="0">
                <a:cs typeface="Courier New" pitchFamily="49" charset="0"/>
              </a:rPr>
              <a:t>τότε κάνουμε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l-GR" dirty="0" smtClean="0">
                <a:cs typeface="Courier New" pitchFamily="49" charset="0"/>
              </a:rPr>
              <a:t> δεξί 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w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2522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56124" y="3657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219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62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3" name="AutoShape 17"/>
          <p:cNvCxnSpPr>
            <a:cxnSpLocks noChangeShapeType="1"/>
            <a:stCxn id="11" idx="5"/>
            <a:endCxn id="15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AutoShape 18"/>
          <p:cNvCxnSpPr>
            <a:cxnSpLocks noChangeShapeType="1"/>
            <a:stCxn id="15" idx="5"/>
            <a:endCxn id="18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19"/>
          <p:cNvCxnSpPr>
            <a:cxnSpLocks noChangeShapeType="1"/>
            <a:stCxn id="15" idx="3"/>
            <a:endCxn id="17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20"/>
          <p:cNvCxnSpPr>
            <a:cxnSpLocks noChangeShapeType="1"/>
            <a:stCxn id="17" idx="5"/>
            <a:endCxn id="19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21"/>
          <p:cNvCxnSpPr>
            <a:cxnSpLocks noChangeShapeType="1"/>
            <a:stCxn id="11" idx="3"/>
            <a:endCxn id="14" idx="7"/>
          </p:cNvCxnSpPr>
          <p:nvPr/>
        </p:nvCxnSpPr>
        <p:spPr bwMode="auto">
          <a:xfrm flipH="1">
            <a:off x="2781328" y="3297004"/>
            <a:ext cx="1389268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2"/>
          <p:cNvCxnSpPr>
            <a:cxnSpLocks noChangeShapeType="1"/>
            <a:stCxn id="14" idx="5"/>
            <a:endCxn id="20" idx="1"/>
          </p:cNvCxnSpPr>
          <p:nvPr/>
        </p:nvCxnSpPr>
        <p:spPr bwMode="auto">
          <a:xfrm>
            <a:off x="2781328" y="3982804"/>
            <a:ext cx="932068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3"/>
          <p:cNvCxnSpPr>
            <a:cxnSpLocks noChangeShapeType="1"/>
            <a:stCxn id="14" idx="3"/>
            <a:endCxn id="21" idx="7"/>
          </p:cNvCxnSpPr>
          <p:nvPr/>
        </p:nvCxnSpPr>
        <p:spPr bwMode="auto">
          <a:xfrm flipH="1">
            <a:off x="1544404" y="3982804"/>
            <a:ext cx="967516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4"/>
          <p:cNvCxnSpPr>
            <a:cxnSpLocks noChangeShapeType="1"/>
            <a:stCxn id="21" idx="3"/>
            <a:endCxn id="22" idx="0"/>
          </p:cNvCxnSpPr>
          <p:nvPr/>
        </p:nvCxnSpPr>
        <p:spPr bwMode="auto">
          <a:xfrm flipH="1">
            <a:off x="952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3048000" y="5181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676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81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4" name="AutoShape 28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571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29"/>
          <p:cNvCxnSpPr>
            <a:cxnSpLocks noChangeShapeType="1"/>
            <a:stCxn id="21" idx="5"/>
            <a:endCxn id="32" idx="0"/>
          </p:cNvCxnSpPr>
          <p:nvPr/>
        </p:nvCxnSpPr>
        <p:spPr bwMode="auto">
          <a:xfrm>
            <a:off x="1544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AutoShape 30"/>
          <p:cNvCxnSpPr>
            <a:cxnSpLocks noChangeShapeType="1"/>
            <a:stCxn id="20" idx="3"/>
            <a:endCxn id="31" idx="0"/>
          </p:cNvCxnSpPr>
          <p:nvPr/>
        </p:nvCxnSpPr>
        <p:spPr bwMode="auto">
          <a:xfrm flipH="1">
            <a:off x="3238500" y="4744804"/>
            <a:ext cx="4748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228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" name="AutoShape 32"/>
          <p:cNvCxnSpPr>
            <a:cxnSpLocks noChangeShapeType="1"/>
            <a:stCxn id="37" idx="0"/>
            <a:endCxn id="33" idx="3"/>
          </p:cNvCxnSpPr>
          <p:nvPr/>
        </p:nvCxnSpPr>
        <p:spPr bwMode="auto">
          <a:xfrm flipV="1">
            <a:off x="381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609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4"/>
          <p:cNvCxnSpPr>
            <a:cxnSpLocks noChangeShapeType="1"/>
            <a:stCxn id="39" idx="0"/>
            <a:endCxn id="33" idx="5"/>
          </p:cNvCxnSpPr>
          <p:nvPr/>
        </p:nvCxnSpPr>
        <p:spPr bwMode="auto">
          <a:xfrm flipH="1" flipV="1">
            <a:off x="706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990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6"/>
          <p:cNvCxnSpPr>
            <a:cxnSpLocks noChangeShapeType="1"/>
            <a:stCxn id="41" idx="0"/>
            <a:endCxn id="22" idx="5"/>
          </p:cNvCxnSpPr>
          <p:nvPr/>
        </p:nvCxnSpPr>
        <p:spPr bwMode="auto">
          <a:xfrm flipH="1" flipV="1">
            <a:off x="1087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8"/>
          <p:cNvCxnSpPr>
            <a:cxnSpLocks noChangeShapeType="1"/>
            <a:stCxn id="43" idx="0"/>
            <a:endCxn id="32" idx="3"/>
          </p:cNvCxnSpPr>
          <p:nvPr/>
        </p:nvCxnSpPr>
        <p:spPr bwMode="auto">
          <a:xfrm flipV="1">
            <a:off x="1676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1905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40"/>
          <p:cNvCxnSpPr>
            <a:cxnSpLocks noChangeShapeType="1"/>
            <a:stCxn id="45" idx="0"/>
            <a:endCxn id="32" idx="5"/>
          </p:cNvCxnSpPr>
          <p:nvPr/>
        </p:nvCxnSpPr>
        <p:spPr bwMode="auto">
          <a:xfrm flipH="1" flipV="1">
            <a:off x="2001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2895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2"/>
          <p:cNvCxnSpPr>
            <a:cxnSpLocks noChangeShapeType="1"/>
            <a:stCxn id="47" idx="0"/>
            <a:endCxn id="31" idx="3"/>
          </p:cNvCxnSpPr>
          <p:nvPr/>
        </p:nvCxnSpPr>
        <p:spPr bwMode="auto">
          <a:xfrm flipV="1">
            <a:off x="3048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44"/>
          <p:cNvCxnSpPr>
            <a:cxnSpLocks noChangeShapeType="1"/>
            <a:stCxn id="77" idx="0"/>
            <a:endCxn id="31" idx="5"/>
          </p:cNvCxnSpPr>
          <p:nvPr/>
        </p:nvCxnSpPr>
        <p:spPr bwMode="auto">
          <a:xfrm flipH="1" flipV="1">
            <a:off x="3373204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6"/>
          <p:cNvCxnSpPr>
            <a:cxnSpLocks noChangeShapeType="1"/>
            <a:stCxn id="51" idx="0"/>
            <a:endCxn id="20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8"/>
          <p:cNvCxnSpPr>
            <a:cxnSpLocks noChangeShapeType="1"/>
            <a:stCxn id="53" idx="0"/>
            <a:endCxn id="17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50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2"/>
          <p:cNvCxnSpPr>
            <a:cxnSpLocks noChangeShapeType="1"/>
            <a:stCxn id="58" idx="0"/>
            <a:endCxn id="19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4"/>
          <p:cNvCxnSpPr>
            <a:cxnSpLocks noChangeShapeType="1"/>
            <a:stCxn id="60" idx="0"/>
            <a:endCxn id="18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6"/>
          <p:cNvCxnSpPr>
            <a:cxnSpLocks noChangeShapeType="1"/>
            <a:stCxn id="62" idx="0"/>
            <a:endCxn id="18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7" name="66 - Ορθογώνιο"/>
          <p:cNvSpPr/>
          <p:nvPr/>
        </p:nvSpPr>
        <p:spPr>
          <a:xfrm>
            <a:off x="2438400" y="29834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68" name="67 - Ευθύγραμμο βέλος σύνδεσης"/>
          <p:cNvCxnSpPr>
            <a:endCxn id="14" idx="0"/>
          </p:cNvCxnSpPr>
          <p:nvPr/>
        </p:nvCxnSpPr>
        <p:spPr bwMode="auto">
          <a:xfrm>
            <a:off x="2608524" y="3352800"/>
            <a:ext cx="381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70 - Ευθύγραμμο βέλος σύνδεσης"/>
          <p:cNvCxnSpPr>
            <a:stCxn id="74" idx="2"/>
            <a:endCxn id="31" idx="1"/>
          </p:cNvCxnSpPr>
          <p:nvPr/>
        </p:nvCxnSpPr>
        <p:spPr bwMode="auto">
          <a:xfrm>
            <a:off x="2684323" y="5065931"/>
            <a:ext cx="419473" cy="171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73 - TextBox"/>
          <p:cNvSpPr txBox="1"/>
          <p:nvPr/>
        </p:nvSpPr>
        <p:spPr>
          <a:xfrm>
            <a:off x="1828800" y="4419600"/>
            <a:ext cx="171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z =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διάδοχος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7" name="Oval 27"/>
          <p:cNvSpPr>
            <a:spLocks noChangeArrowheads="1"/>
          </p:cNvSpPr>
          <p:nvPr/>
        </p:nvSpPr>
        <p:spPr bwMode="auto">
          <a:xfrm>
            <a:off x="3429000" y="58674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3276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32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3429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3657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1" name="AutoShape 34"/>
          <p:cNvCxnSpPr>
            <a:cxnSpLocks noChangeShapeType="1"/>
            <a:stCxn id="80" idx="0"/>
            <a:endCxn id="77" idx="5"/>
          </p:cNvCxnSpPr>
          <p:nvPr/>
        </p:nvCxnSpPr>
        <p:spPr bwMode="auto">
          <a:xfrm flipH="1" flipV="1">
            <a:off x="3754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82 - TextBox"/>
          <p:cNvSpPr txBox="1"/>
          <p:nvPr/>
        </p:nvSpPr>
        <p:spPr>
          <a:xfrm>
            <a:off x="4343400" y="6248400"/>
            <a:ext cx="179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y =</a:t>
            </a:r>
            <a:r>
              <a:rPr lang="en-US" dirty="0" smtClean="0"/>
              <a:t> </a:t>
            </a:r>
            <a:r>
              <a:rPr lang="el-GR" dirty="0" smtClean="0"/>
              <a:t>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cxnSp>
        <p:nvCxnSpPr>
          <p:cNvPr id="84" name="83 - Ευθύγραμμο βέλος σύνδεσης"/>
          <p:cNvCxnSpPr>
            <a:stCxn id="83" idx="1"/>
            <a:endCxn id="77" idx="6"/>
          </p:cNvCxnSpPr>
          <p:nvPr/>
        </p:nvCxnSpPr>
        <p:spPr bwMode="auto">
          <a:xfrm flipH="1" flipV="1">
            <a:off x="3810000" y="6057900"/>
            <a:ext cx="533400" cy="3751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87 - Ευθύγραμμο βέλος σύνδεσης"/>
          <p:cNvCxnSpPr>
            <a:stCxn id="91" idx="2"/>
            <a:endCxn id="20" idx="7"/>
          </p:cNvCxnSpPr>
          <p:nvPr/>
        </p:nvCxnSpPr>
        <p:spPr bwMode="auto">
          <a:xfrm flipH="1">
            <a:off x="3982804" y="4191000"/>
            <a:ext cx="282176" cy="284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1" name="90 - TextBox"/>
          <p:cNvSpPr txBox="1"/>
          <p:nvPr/>
        </p:nvSpPr>
        <p:spPr>
          <a:xfrm>
            <a:off x="3276600" y="3821668"/>
            <a:ext cx="197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w =</a:t>
            </a:r>
            <a:r>
              <a:rPr lang="en-US" dirty="0" smtClean="0"/>
              <a:t> </a:t>
            </a:r>
            <a:r>
              <a:rPr lang="el-GR" dirty="0" smtClean="0"/>
              <a:t>γονέας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2522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56124" y="3657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</a:t>
            </a:r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219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62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3" name="AutoShape 17"/>
          <p:cNvCxnSpPr>
            <a:cxnSpLocks noChangeShapeType="1"/>
            <a:stCxn id="11" idx="5"/>
            <a:endCxn id="15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AutoShape 18"/>
          <p:cNvCxnSpPr>
            <a:cxnSpLocks noChangeShapeType="1"/>
            <a:stCxn id="15" idx="5"/>
            <a:endCxn id="18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19"/>
          <p:cNvCxnSpPr>
            <a:cxnSpLocks noChangeShapeType="1"/>
            <a:stCxn id="15" idx="3"/>
            <a:endCxn id="17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20"/>
          <p:cNvCxnSpPr>
            <a:cxnSpLocks noChangeShapeType="1"/>
            <a:stCxn id="17" idx="5"/>
            <a:endCxn id="19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21"/>
          <p:cNvCxnSpPr>
            <a:cxnSpLocks noChangeShapeType="1"/>
            <a:stCxn id="11" idx="3"/>
            <a:endCxn id="14" idx="7"/>
          </p:cNvCxnSpPr>
          <p:nvPr/>
        </p:nvCxnSpPr>
        <p:spPr bwMode="auto">
          <a:xfrm flipH="1">
            <a:off x="2781328" y="3297004"/>
            <a:ext cx="1389268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2"/>
          <p:cNvCxnSpPr>
            <a:cxnSpLocks noChangeShapeType="1"/>
            <a:stCxn id="14" idx="5"/>
            <a:endCxn id="20" idx="1"/>
          </p:cNvCxnSpPr>
          <p:nvPr/>
        </p:nvCxnSpPr>
        <p:spPr bwMode="auto">
          <a:xfrm>
            <a:off x="2781328" y="3982804"/>
            <a:ext cx="932068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3"/>
          <p:cNvCxnSpPr>
            <a:cxnSpLocks noChangeShapeType="1"/>
            <a:stCxn id="14" idx="3"/>
            <a:endCxn id="21" idx="7"/>
          </p:cNvCxnSpPr>
          <p:nvPr/>
        </p:nvCxnSpPr>
        <p:spPr bwMode="auto">
          <a:xfrm flipH="1">
            <a:off x="1544404" y="3982804"/>
            <a:ext cx="967516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4"/>
          <p:cNvCxnSpPr>
            <a:cxnSpLocks noChangeShapeType="1"/>
            <a:stCxn id="21" idx="3"/>
            <a:endCxn id="22" idx="0"/>
          </p:cNvCxnSpPr>
          <p:nvPr/>
        </p:nvCxnSpPr>
        <p:spPr bwMode="auto">
          <a:xfrm flipH="1">
            <a:off x="952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3048000" y="5181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676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81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4" name="AutoShape 28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571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29"/>
          <p:cNvCxnSpPr>
            <a:cxnSpLocks noChangeShapeType="1"/>
            <a:stCxn id="21" idx="5"/>
            <a:endCxn id="32" idx="0"/>
          </p:cNvCxnSpPr>
          <p:nvPr/>
        </p:nvCxnSpPr>
        <p:spPr bwMode="auto">
          <a:xfrm>
            <a:off x="1544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6" name="AutoShape 30"/>
          <p:cNvCxnSpPr>
            <a:cxnSpLocks noChangeShapeType="1"/>
            <a:stCxn id="20" idx="3"/>
            <a:endCxn id="31" idx="0"/>
          </p:cNvCxnSpPr>
          <p:nvPr/>
        </p:nvCxnSpPr>
        <p:spPr bwMode="auto">
          <a:xfrm flipH="1">
            <a:off x="3238500" y="4744804"/>
            <a:ext cx="4748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228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" name="AutoShape 32"/>
          <p:cNvCxnSpPr>
            <a:cxnSpLocks noChangeShapeType="1"/>
            <a:stCxn id="37" idx="0"/>
            <a:endCxn id="33" idx="3"/>
          </p:cNvCxnSpPr>
          <p:nvPr/>
        </p:nvCxnSpPr>
        <p:spPr bwMode="auto">
          <a:xfrm flipV="1">
            <a:off x="381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609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4"/>
          <p:cNvCxnSpPr>
            <a:cxnSpLocks noChangeShapeType="1"/>
            <a:stCxn id="39" idx="0"/>
            <a:endCxn id="33" idx="5"/>
          </p:cNvCxnSpPr>
          <p:nvPr/>
        </p:nvCxnSpPr>
        <p:spPr bwMode="auto">
          <a:xfrm flipH="1" flipV="1">
            <a:off x="706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990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6"/>
          <p:cNvCxnSpPr>
            <a:cxnSpLocks noChangeShapeType="1"/>
            <a:stCxn id="41" idx="0"/>
            <a:endCxn id="22" idx="5"/>
          </p:cNvCxnSpPr>
          <p:nvPr/>
        </p:nvCxnSpPr>
        <p:spPr bwMode="auto">
          <a:xfrm flipH="1" flipV="1">
            <a:off x="1087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8"/>
          <p:cNvCxnSpPr>
            <a:cxnSpLocks noChangeShapeType="1"/>
            <a:stCxn id="43" idx="0"/>
            <a:endCxn id="32" idx="3"/>
          </p:cNvCxnSpPr>
          <p:nvPr/>
        </p:nvCxnSpPr>
        <p:spPr bwMode="auto">
          <a:xfrm flipV="1">
            <a:off x="1676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1905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40"/>
          <p:cNvCxnSpPr>
            <a:cxnSpLocks noChangeShapeType="1"/>
            <a:stCxn id="45" idx="0"/>
            <a:endCxn id="32" idx="5"/>
          </p:cNvCxnSpPr>
          <p:nvPr/>
        </p:nvCxnSpPr>
        <p:spPr bwMode="auto">
          <a:xfrm flipH="1" flipV="1">
            <a:off x="2001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2895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2"/>
          <p:cNvCxnSpPr>
            <a:cxnSpLocks noChangeShapeType="1"/>
            <a:stCxn id="47" idx="0"/>
            <a:endCxn id="31" idx="3"/>
          </p:cNvCxnSpPr>
          <p:nvPr/>
        </p:nvCxnSpPr>
        <p:spPr bwMode="auto">
          <a:xfrm flipV="1">
            <a:off x="3048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44"/>
          <p:cNvCxnSpPr>
            <a:cxnSpLocks noChangeShapeType="1"/>
            <a:stCxn id="77" idx="0"/>
            <a:endCxn id="31" idx="5"/>
          </p:cNvCxnSpPr>
          <p:nvPr/>
        </p:nvCxnSpPr>
        <p:spPr bwMode="auto">
          <a:xfrm flipH="1" flipV="1">
            <a:off x="3373204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6"/>
          <p:cNvCxnSpPr>
            <a:cxnSpLocks noChangeShapeType="1"/>
            <a:stCxn id="51" idx="0"/>
            <a:endCxn id="20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8"/>
          <p:cNvCxnSpPr>
            <a:cxnSpLocks noChangeShapeType="1"/>
            <a:stCxn id="53" idx="0"/>
            <a:endCxn id="17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50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2"/>
          <p:cNvCxnSpPr>
            <a:cxnSpLocks noChangeShapeType="1"/>
            <a:stCxn id="58" idx="0"/>
            <a:endCxn id="19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4"/>
          <p:cNvCxnSpPr>
            <a:cxnSpLocks noChangeShapeType="1"/>
            <a:stCxn id="60" idx="0"/>
            <a:endCxn id="18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6"/>
          <p:cNvCxnSpPr>
            <a:cxnSpLocks noChangeShapeType="1"/>
            <a:stCxn id="62" idx="0"/>
            <a:endCxn id="18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67 - Ευθύγραμμο βέλος σύνδεσης"/>
          <p:cNvCxnSpPr>
            <a:endCxn id="14" idx="0"/>
          </p:cNvCxnSpPr>
          <p:nvPr/>
        </p:nvCxnSpPr>
        <p:spPr bwMode="auto">
          <a:xfrm>
            <a:off x="2608524" y="3352800"/>
            <a:ext cx="381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70 - Ευθύγραμμο βέλος σύνδεσης"/>
          <p:cNvCxnSpPr>
            <a:endCxn id="31" idx="1"/>
          </p:cNvCxnSpPr>
          <p:nvPr/>
        </p:nvCxnSpPr>
        <p:spPr bwMode="auto">
          <a:xfrm>
            <a:off x="2684323" y="5065931"/>
            <a:ext cx="419473" cy="171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Oval 27"/>
          <p:cNvSpPr>
            <a:spLocks noChangeArrowheads="1"/>
          </p:cNvSpPr>
          <p:nvPr/>
        </p:nvSpPr>
        <p:spPr bwMode="auto">
          <a:xfrm>
            <a:off x="3429000" y="58674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3276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32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3429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3657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1" name="AutoShape 34"/>
          <p:cNvCxnSpPr>
            <a:cxnSpLocks noChangeShapeType="1"/>
            <a:stCxn id="80" idx="0"/>
            <a:endCxn id="77" idx="5"/>
          </p:cNvCxnSpPr>
          <p:nvPr/>
        </p:nvCxnSpPr>
        <p:spPr bwMode="auto">
          <a:xfrm flipH="1" flipV="1">
            <a:off x="3754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83 - Ευθύγραμμο βέλος σύνδεσης"/>
          <p:cNvCxnSpPr>
            <a:endCxn id="77" idx="6"/>
          </p:cNvCxnSpPr>
          <p:nvPr/>
        </p:nvCxnSpPr>
        <p:spPr bwMode="auto">
          <a:xfrm flipH="1" flipV="1">
            <a:off x="3810000" y="6057900"/>
            <a:ext cx="533400" cy="3751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65 - TextBox"/>
          <p:cNvSpPr txBox="1"/>
          <p:nvPr/>
        </p:nvSpPr>
        <p:spPr>
          <a:xfrm>
            <a:off x="228600" y="3124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αντιγράφουμε τα περιεχόμενα του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n-US" dirty="0" smtClean="0"/>
              <a:t> </a:t>
            </a:r>
            <a:r>
              <a:rPr lang="el-GR" dirty="0" smtClean="0"/>
              <a:t>στον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69" name="68 - Ευθύγραμμο βέλος σύνδεσης"/>
          <p:cNvCxnSpPr/>
          <p:nvPr/>
        </p:nvCxnSpPr>
        <p:spPr bwMode="auto">
          <a:xfrm flipH="1">
            <a:off x="3982804" y="4191000"/>
            <a:ext cx="282176" cy="284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71 - Ορθογώνιο"/>
          <p:cNvSpPr/>
          <p:nvPr/>
        </p:nvSpPr>
        <p:spPr>
          <a:xfrm>
            <a:off x="2438400" y="29834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1828800" y="4419600"/>
            <a:ext cx="171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z =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διάδοχος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4343400" y="6248400"/>
            <a:ext cx="179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y =</a:t>
            </a:r>
            <a:r>
              <a:rPr lang="en-US" dirty="0" smtClean="0"/>
              <a:t> </a:t>
            </a:r>
            <a:r>
              <a:rPr lang="el-GR" dirty="0" smtClean="0"/>
              <a:t>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3276600" y="3821668"/>
            <a:ext cx="197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w =</a:t>
            </a:r>
            <a:r>
              <a:rPr lang="en-US" dirty="0" smtClean="0"/>
              <a:t> </a:t>
            </a:r>
            <a:r>
              <a:rPr lang="el-GR" dirty="0" smtClean="0"/>
              <a:t>γονέας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37 - TextBox"/>
          <p:cNvSpPr txBox="1"/>
          <p:nvPr/>
        </p:nvSpPr>
        <p:spPr>
          <a:xfrm>
            <a:off x="381000" y="2057400"/>
            <a:ext cx="16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Αναζήτηση  </a:t>
            </a:r>
            <a:r>
              <a:rPr lang="el-GR" dirty="0" smtClean="0">
                <a:latin typeface="Calibri" pitchFamily="34" charset="0"/>
              </a:rPr>
              <a:t>25</a:t>
            </a:r>
            <a:endParaRPr lang="el-GR" dirty="0">
              <a:latin typeface="Calibri" pitchFamily="34" charset="0"/>
            </a:endParaRPr>
          </a:p>
        </p:txBody>
      </p:sp>
      <p:grpSp>
        <p:nvGrpSpPr>
          <p:cNvPr id="70" name="69 - Ομάδα"/>
          <p:cNvGrpSpPr>
            <a:grpSpLocks noChangeAspect="1"/>
          </p:cNvGrpSpPr>
          <p:nvPr/>
        </p:nvGrpSpPr>
        <p:grpSpPr>
          <a:xfrm>
            <a:off x="304800" y="2743200"/>
            <a:ext cx="4114800" cy="1920240"/>
            <a:chOff x="914400" y="2743200"/>
            <a:chExt cx="6858000" cy="3200400"/>
          </a:xfrm>
        </p:grpSpPr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9144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5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13716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8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8288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12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22860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19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7432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</a:t>
              </a:r>
              <a:r>
                <a:rPr lang="el-GR" sz="1600" dirty="0" smtClean="0">
                  <a:latin typeface="Calibri" pitchFamily="34" charset="0"/>
                </a:rPr>
                <a:t>5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2004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26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6576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31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114800" y="2743200"/>
              <a:ext cx="457200" cy="457200"/>
            </a:xfrm>
            <a:prstGeom prst="rect">
              <a:avLst/>
            </a:prstGeom>
            <a:solidFill>
              <a:srgbClr val="FF9900">
                <a:alpha val="67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33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5720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42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50292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5</a:t>
              </a:r>
              <a:r>
                <a:rPr lang="en-US" sz="1600" dirty="0" smtClean="0">
                  <a:latin typeface="Calibri" pitchFamily="34" charset="0"/>
                </a:rPr>
                <a:t>8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54864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5</a:t>
              </a:r>
              <a:r>
                <a:rPr lang="en-US" sz="1600" dirty="0" smtClean="0">
                  <a:latin typeface="Calibri" pitchFamily="34" charset="0"/>
                </a:rPr>
                <a:t>9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59436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78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64008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81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33" name="Rectangle 25"/>
            <p:cNvSpPr>
              <a:spLocks noChangeArrowheads="1"/>
            </p:cNvSpPr>
            <p:nvPr/>
          </p:nvSpPr>
          <p:spPr bwMode="auto">
            <a:xfrm>
              <a:off x="68580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90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7315200" y="27432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93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914400" y="36576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latin typeface="Calibri" pitchFamily="34" charset="0"/>
                </a:rPr>
                <a:t>5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1371600" y="36576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8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1828800" y="36576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12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2286000" y="3657600"/>
              <a:ext cx="457200" cy="457200"/>
            </a:xfrm>
            <a:prstGeom prst="rect">
              <a:avLst/>
            </a:prstGeom>
            <a:solidFill>
              <a:srgbClr val="FF9900">
                <a:alpha val="67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19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2743200" y="36576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</a:t>
              </a:r>
              <a:r>
                <a:rPr lang="el-GR" sz="1600" dirty="0" smtClean="0">
                  <a:latin typeface="Calibri" pitchFamily="34" charset="0"/>
                </a:rPr>
                <a:t>5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3200400" y="36576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26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41148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33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3657600" y="36576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31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45720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42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50292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54864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59436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78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64008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81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68580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90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7315200" y="36576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93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9144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22860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19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18288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12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41148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33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45720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42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50292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54864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59436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78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6" name="Rectangle 25"/>
            <p:cNvSpPr>
              <a:spLocks noChangeArrowheads="1"/>
            </p:cNvSpPr>
            <p:nvPr/>
          </p:nvSpPr>
          <p:spPr bwMode="auto">
            <a:xfrm>
              <a:off x="64008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81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68580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90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73152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93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4" name="Rectangle 25"/>
            <p:cNvSpPr>
              <a:spLocks noChangeArrowheads="1"/>
            </p:cNvSpPr>
            <p:nvPr/>
          </p:nvSpPr>
          <p:spPr bwMode="auto">
            <a:xfrm>
              <a:off x="1371600" y="45720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3657600" y="45720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31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2743200" y="4572000"/>
              <a:ext cx="457200" cy="457200"/>
            </a:xfrm>
            <a:prstGeom prst="rect">
              <a:avLst/>
            </a:prstGeom>
            <a:solidFill>
              <a:srgbClr val="FFFF99">
                <a:alpha val="3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</a:t>
              </a:r>
              <a:r>
                <a:rPr lang="el-GR" sz="1600" dirty="0" smtClean="0">
                  <a:latin typeface="Calibri" pitchFamily="34" charset="0"/>
                </a:rPr>
                <a:t>5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86" name="Rectangle 25"/>
            <p:cNvSpPr>
              <a:spLocks noChangeArrowheads="1"/>
            </p:cNvSpPr>
            <p:nvPr/>
          </p:nvSpPr>
          <p:spPr bwMode="auto">
            <a:xfrm>
              <a:off x="3200400" y="4572000"/>
              <a:ext cx="457200" cy="457200"/>
            </a:xfrm>
            <a:prstGeom prst="rect">
              <a:avLst/>
            </a:prstGeom>
            <a:solidFill>
              <a:srgbClr val="FF9900">
                <a:alpha val="67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26</a:t>
              </a:r>
              <a:endParaRPr lang="el-GR" sz="1600" dirty="0">
                <a:latin typeface="Calibri" pitchFamily="34" charset="0"/>
              </a:endParaRPr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9144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22860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19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1" name="Rectangle 25"/>
            <p:cNvSpPr>
              <a:spLocks noChangeArrowheads="1"/>
            </p:cNvSpPr>
            <p:nvPr/>
          </p:nvSpPr>
          <p:spPr bwMode="auto">
            <a:xfrm>
              <a:off x="41148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33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18288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12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" name="Rectangle 25"/>
            <p:cNvSpPr>
              <a:spLocks noChangeArrowheads="1"/>
            </p:cNvSpPr>
            <p:nvPr/>
          </p:nvSpPr>
          <p:spPr bwMode="auto">
            <a:xfrm>
              <a:off x="45720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42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3" name="Rectangle 25"/>
            <p:cNvSpPr>
              <a:spLocks noChangeArrowheads="1"/>
            </p:cNvSpPr>
            <p:nvPr/>
          </p:nvSpPr>
          <p:spPr bwMode="auto">
            <a:xfrm>
              <a:off x="50292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4" name="Rectangle 25"/>
            <p:cNvSpPr>
              <a:spLocks noChangeArrowheads="1"/>
            </p:cNvSpPr>
            <p:nvPr/>
          </p:nvSpPr>
          <p:spPr bwMode="auto">
            <a:xfrm>
              <a:off x="54864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l-GR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5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5" name="Rectangle 25"/>
            <p:cNvSpPr>
              <a:spLocks noChangeArrowheads="1"/>
            </p:cNvSpPr>
            <p:nvPr/>
          </p:nvSpPr>
          <p:spPr bwMode="auto">
            <a:xfrm>
              <a:off x="59436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78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6" name="Rectangle 25"/>
            <p:cNvSpPr>
              <a:spLocks noChangeArrowheads="1"/>
            </p:cNvSpPr>
            <p:nvPr/>
          </p:nvSpPr>
          <p:spPr bwMode="auto">
            <a:xfrm>
              <a:off x="64008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81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7" name="Rectangle 25"/>
            <p:cNvSpPr>
              <a:spLocks noChangeArrowheads="1"/>
            </p:cNvSpPr>
            <p:nvPr/>
          </p:nvSpPr>
          <p:spPr bwMode="auto">
            <a:xfrm>
              <a:off x="68580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90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8" name="Rectangle 25"/>
            <p:cNvSpPr>
              <a:spLocks noChangeArrowheads="1"/>
            </p:cNvSpPr>
            <p:nvPr/>
          </p:nvSpPr>
          <p:spPr bwMode="auto">
            <a:xfrm>
              <a:off x="73152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93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0" name="Rectangle 25"/>
            <p:cNvSpPr>
              <a:spLocks noChangeArrowheads="1"/>
            </p:cNvSpPr>
            <p:nvPr/>
          </p:nvSpPr>
          <p:spPr bwMode="auto">
            <a:xfrm>
              <a:off x="36576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31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13716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8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3200400" y="5486400"/>
              <a:ext cx="457200" cy="457200"/>
            </a:xfrm>
            <a:prstGeom prst="rect">
              <a:avLst/>
            </a:prstGeom>
            <a:solidFill>
              <a:schemeClr val="bg1">
                <a:lumMod val="85000"/>
                <a:alpha val="40000"/>
              </a:schemeClr>
            </a:solidFill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26</a:t>
              </a:r>
              <a:endParaRPr lang="el-GR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01" name="Rectangle 25"/>
            <p:cNvSpPr>
              <a:spLocks noChangeArrowheads="1"/>
            </p:cNvSpPr>
            <p:nvPr/>
          </p:nvSpPr>
          <p:spPr bwMode="auto">
            <a:xfrm>
              <a:off x="2743200" y="5486400"/>
              <a:ext cx="457200" cy="457200"/>
            </a:xfrm>
            <a:prstGeom prst="rect">
              <a:avLst/>
            </a:prstGeom>
            <a:solidFill>
              <a:srgbClr val="FF9900">
                <a:alpha val="67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 smtClean="0">
                  <a:latin typeface="Calibri" pitchFamily="34" charset="0"/>
                </a:rPr>
                <a:t>2</a:t>
              </a:r>
              <a:r>
                <a:rPr lang="el-GR" sz="1600" dirty="0" smtClean="0">
                  <a:latin typeface="Calibri" pitchFamily="34" charset="0"/>
                </a:rPr>
                <a:t>5</a:t>
              </a:r>
              <a:endParaRPr lang="el-GR" sz="1600" dirty="0">
                <a:latin typeface="Calibri" pitchFamily="34" charset="0"/>
              </a:endParaRPr>
            </a:p>
          </p:txBody>
        </p:sp>
      </p:grpSp>
      <p:sp>
        <p:nvSpPr>
          <p:cNvPr id="72" name="71 - Έλλειψη"/>
          <p:cNvSpPr/>
          <p:nvPr/>
        </p:nvSpPr>
        <p:spPr bwMode="auto">
          <a:xfrm>
            <a:off x="7620000" y="23622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33</a:t>
            </a:r>
          </a:p>
        </p:txBody>
      </p:sp>
      <p:cxnSp>
        <p:nvCxnSpPr>
          <p:cNvPr id="74" name="73 - Ευθεία γραμμή σύνδεσης"/>
          <p:cNvCxnSpPr>
            <a:stCxn id="72" idx="5"/>
            <a:endCxn id="77" idx="0"/>
          </p:cNvCxnSpPr>
          <p:nvPr/>
        </p:nvCxnSpPr>
        <p:spPr bwMode="auto">
          <a:xfrm>
            <a:off x="7945204" y="2687404"/>
            <a:ext cx="703496" cy="284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76 - Ισοσκελές τρίγωνο"/>
          <p:cNvSpPr/>
          <p:nvPr/>
        </p:nvSpPr>
        <p:spPr bwMode="auto">
          <a:xfrm>
            <a:off x="8229600" y="29718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≥ 33</a:t>
            </a:r>
          </a:p>
        </p:txBody>
      </p:sp>
      <p:sp>
        <p:nvSpPr>
          <p:cNvPr id="83" name="82 - Έλλειψη"/>
          <p:cNvSpPr/>
          <p:nvPr/>
        </p:nvSpPr>
        <p:spPr bwMode="auto">
          <a:xfrm>
            <a:off x="5867400" y="29718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19</a:t>
            </a:r>
          </a:p>
        </p:txBody>
      </p:sp>
      <p:cxnSp>
        <p:nvCxnSpPr>
          <p:cNvPr id="103" name="102 - Ευθεία γραμμή σύνδεσης"/>
          <p:cNvCxnSpPr>
            <a:stCxn id="83" idx="7"/>
            <a:endCxn id="72" idx="3"/>
          </p:cNvCxnSpPr>
          <p:nvPr/>
        </p:nvCxnSpPr>
        <p:spPr bwMode="auto">
          <a:xfrm flipV="1">
            <a:off x="6192604" y="2687404"/>
            <a:ext cx="1483192" cy="340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105 - Ευθεία γραμμή σύνδεσης"/>
          <p:cNvCxnSpPr>
            <a:stCxn id="83" idx="3"/>
            <a:endCxn id="110" idx="0"/>
          </p:cNvCxnSpPr>
          <p:nvPr/>
        </p:nvCxnSpPr>
        <p:spPr bwMode="auto">
          <a:xfrm flipH="1">
            <a:off x="5295900" y="3297004"/>
            <a:ext cx="627296" cy="360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0" name="109 - Ισοσκελές τρίγωνο"/>
          <p:cNvSpPr/>
          <p:nvPr/>
        </p:nvSpPr>
        <p:spPr bwMode="auto">
          <a:xfrm>
            <a:off x="4876800" y="36576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≤ 19</a:t>
            </a:r>
          </a:p>
        </p:txBody>
      </p:sp>
      <p:sp>
        <p:nvSpPr>
          <p:cNvPr id="112" name="111 - Έλλειψη"/>
          <p:cNvSpPr/>
          <p:nvPr/>
        </p:nvSpPr>
        <p:spPr bwMode="auto">
          <a:xfrm>
            <a:off x="6705600" y="37338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26</a:t>
            </a:r>
          </a:p>
        </p:txBody>
      </p:sp>
      <p:cxnSp>
        <p:nvCxnSpPr>
          <p:cNvPr id="113" name="112 - Ευθεία γραμμή σύνδεσης"/>
          <p:cNvCxnSpPr>
            <a:stCxn id="83" idx="5"/>
            <a:endCxn id="112" idx="0"/>
          </p:cNvCxnSpPr>
          <p:nvPr/>
        </p:nvCxnSpPr>
        <p:spPr bwMode="auto">
          <a:xfrm>
            <a:off x="6192604" y="3297004"/>
            <a:ext cx="7034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115 - Ευθεία γραμμή σύνδεσης"/>
          <p:cNvCxnSpPr>
            <a:stCxn id="112" idx="3"/>
            <a:endCxn id="120" idx="0"/>
          </p:cNvCxnSpPr>
          <p:nvPr/>
        </p:nvCxnSpPr>
        <p:spPr bwMode="auto">
          <a:xfrm flipH="1">
            <a:off x="6515100" y="4059004"/>
            <a:ext cx="246296" cy="360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9" name="118 - Ισοσκελές τρίγωνο"/>
          <p:cNvSpPr/>
          <p:nvPr/>
        </p:nvSpPr>
        <p:spPr bwMode="auto">
          <a:xfrm>
            <a:off x="6858000" y="44958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dirty="0" smtClean="0">
                <a:latin typeface="Calibri" pitchFamily="34" charset="0"/>
              </a:rPr>
              <a:t>≥ 26</a:t>
            </a:r>
          </a:p>
        </p:txBody>
      </p:sp>
      <p:sp>
        <p:nvSpPr>
          <p:cNvPr id="120" name="119 - Έλλειψη"/>
          <p:cNvSpPr/>
          <p:nvPr/>
        </p:nvSpPr>
        <p:spPr bwMode="auto">
          <a:xfrm>
            <a:off x="6324600" y="44196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25</a:t>
            </a:r>
          </a:p>
        </p:txBody>
      </p:sp>
      <p:cxnSp>
        <p:nvCxnSpPr>
          <p:cNvPr id="122" name="121 - Ευθεία γραμμή σύνδεσης"/>
          <p:cNvCxnSpPr>
            <a:stCxn id="112" idx="5"/>
            <a:endCxn id="119" idx="0"/>
          </p:cNvCxnSpPr>
          <p:nvPr/>
        </p:nvCxnSpPr>
        <p:spPr bwMode="auto">
          <a:xfrm>
            <a:off x="7030804" y="4059004"/>
            <a:ext cx="2462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" name="124 - TextBox"/>
          <p:cNvSpPr txBox="1"/>
          <p:nvPr/>
        </p:nvSpPr>
        <p:spPr>
          <a:xfrm>
            <a:off x="304801" y="1066800"/>
            <a:ext cx="830579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Για να πετύχουμε καλύτερο χρόνο εισαγωγής μπορούμε να χρησιμοποιήσουμε μια δενδρική δομή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0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2522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56124" y="3657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</a:t>
            </a:r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219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62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3" name="AutoShape 17"/>
          <p:cNvCxnSpPr>
            <a:cxnSpLocks noChangeShapeType="1"/>
            <a:stCxn id="11" idx="5"/>
            <a:endCxn id="15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AutoShape 18"/>
          <p:cNvCxnSpPr>
            <a:cxnSpLocks noChangeShapeType="1"/>
            <a:stCxn id="15" idx="5"/>
            <a:endCxn id="18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19"/>
          <p:cNvCxnSpPr>
            <a:cxnSpLocks noChangeShapeType="1"/>
            <a:stCxn id="15" idx="3"/>
            <a:endCxn id="17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20"/>
          <p:cNvCxnSpPr>
            <a:cxnSpLocks noChangeShapeType="1"/>
            <a:stCxn id="17" idx="5"/>
            <a:endCxn id="19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21"/>
          <p:cNvCxnSpPr>
            <a:cxnSpLocks noChangeShapeType="1"/>
            <a:stCxn id="11" idx="3"/>
            <a:endCxn id="14" idx="7"/>
          </p:cNvCxnSpPr>
          <p:nvPr/>
        </p:nvCxnSpPr>
        <p:spPr bwMode="auto">
          <a:xfrm flipH="1">
            <a:off x="2781328" y="3297004"/>
            <a:ext cx="1389268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2"/>
          <p:cNvCxnSpPr>
            <a:cxnSpLocks noChangeShapeType="1"/>
            <a:stCxn id="14" idx="5"/>
            <a:endCxn id="20" idx="1"/>
          </p:cNvCxnSpPr>
          <p:nvPr/>
        </p:nvCxnSpPr>
        <p:spPr bwMode="auto">
          <a:xfrm>
            <a:off x="2781328" y="3982804"/>
            <a:ext cx="932068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3"/>
          <p:cNvCxnSpPr>
            <a:cxnSpLocks noChangeShapeType="1"/>
            <a:stCxn id="14" idx="3"/>
            <a:endCxn id="21" idx="7"/>
          </p:cNvCxnSpPr>
          <p:nvPr/>
        </p:nvCxnSpPr>
        <p:spPr bwMode="auto">
          <a:xfrm flipH="1">
            <a:off x="1544404" y="3982804"/>
            <a:ext cx="967516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4"/>
          <p:cNvCxnSpPr>
            <a:cxnSpLocks noChangeShapeType="1"/>
            <a:stCxn id="21" idx="3"/>
            <a:endCxn id="22" idx="0"/>
          </p:cNvCxnSpPr>
          <p:nvPr/>
        </p:nvCxnSpPr>
        <p:spPr bwMode="auto">
          <a:xfrm flipH="1">
            <a:off x="952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3048000" y="5181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676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81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4" name="AutoShape 28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571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29"/>
          <p:cNvCxnSpPr>
            <a:cxnSpLocks noChangeShapeType="1"/>
            <a:stCxn id="21" idx="5"/>
            <a:endCxn id="32" idx="0"/>
          </p:cNvCxnSpPr>
          <p:nvPr/>
        </p:nvCxnSpPr>
        <p:spPr bwMode="auto">
          <a:xfrm>
            <a:off x="1544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228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" name="AutoShape 32"/>
          <p:cNvCxnSpPr>
            <a:cxnSpLocks noChangeShapeType="1"/>
            <a:stCxn id="37" idx="0"/>
            <a:endCxn id="33" idx="3"/>
          </p:cNvCxnSpPr>
          <p:nvPr/>
        </p:nvCxnSpPr>
        <p:spPr bwMode="auto">
          <a:xfrm flipV="1">
            <a:off x="381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609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4"/>
          <p:cNvCxnSpPr>
            <a:cxnSpLocks noChangeShapeType="1"/>
            <a:stCxn id="39" idx="0"/>
            <a:endCxn id="33" idx="5"/>
          </p:cNvCxnSpPr>
          <p:nvPr/>
        </p:nvCxnSpPr>
        <p:spPr bwMode="auto">
          <a:xfrm flipH="1" flipV="1">
            <a:off x="706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990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6"/>
          <p:cNvCxnSpPr>
            <a:cxnSpLocks noChangeShapeType="1"/>
            <a:stCxn id="41" idx="0"/>
            <a:endCxn id="22" idx="5"/>
          </p:cNvCxnSpPr>
          <p:nvPr/>
        </p:nvCxnSpPr>
        <p:spPr bwMode="auto">
          <a:xfrm flipH="1" flipV="1">
            <a:off x="1087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8"/>
          <p:cNvCxnSpPr>
            <a:cxnSpLocks noChangeShapeType="1"/>
            <a:stCxn id="43" idx="0"/>
            <a:endCxn id="32" idx="3"/>
          </p:cNvCxnSpPr>
          <p:nvPr/>
        </p:nvCxnSpPr>
        <p:spPr bwMode="auto">
          <a:xfrm flipV="1">
            <a:off x="1676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1905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40"/>
          <p:cNvCxnSpPr>
            <a:cxnSpLocks noChangeShapeType="1"/>
            <a:stCxn id="45" idx="0"/>
            <a:endCxn id="32" idx="5"/>
          </p:cNvCxnSpPr>
          <p:nvPr/>
        </p:nvCxnSpPr>
        <p:spPr bwMode="auto">
          <a:xfrm flipH="1" flipV="1">
            <a:off x="2001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2895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2"/>
          <p:cNvCxnSpPr>
            <a:cxnSpLocks noChangeShapeType="1"/>
            <a:stCxn id="47" idx="0"/>
            <a:endCxn id="31" idx="3"/>
          </p:cNvCxnSpPr>
          <p:nvPr/>
        </p:nvCxnSpPr>
        <p:spPr bwMode="auto">
          <a:xfrm flipV="1">
            <a:off x="3048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44"/>
          <p:cNvCxnSpPr>
            <a:cxnSpLocks noChangeShapeType="1"/>
            <a:stCxn id="77" idx="0"/>
            <a:endCxn id="20" idx="3"/>
          </p:cNvCxnSpPr>
          <p:nvPr/>
        </p:nvCxnSpPr>
        <p:spPr bwMode="auto">
          <a:xfrm flipV="1">
            <a:off x="3619500" y="4744804"/>
            <a:ext cx="93896" cy="1122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6"/>
          <p:cNvCxnSpPr>
            <a:cxnSpLocks noChangeShapeType="1"/>
            <a:stCxn id="51" idx="0"/>
            <a:endCxn id="20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8"/>
          <p:cNvCxnSpPr>
            <a:cxnSpLocks noChangeShapeType="1"/>
            <a:stCxn id="53" idx="0"/>
            <a:endCxn id="17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50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2"/>
          <p:cNvCxnSpPr>
            <a:cxnSpLocks noChangeShapeType="1"/>
            <a:stCxn id="58" idx="0"/>
            <a:endCxn id="19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4"/>
          <p:cNvCxnSpPr>
            <a:cxnSpLocks noChangeShapeType="1"/>
            <a:stCxn id="60" idx="0"/>
            <a:endCxn id="18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6"/>
          <p:cNvCxnSpPr>
            <a:cxnSpLocks noChangeShapeType="1"/>
            <a:stCxn id="62" idx="0"/>
            <a:endCxn id="18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67 - Ευθύγραμμο βέλος σύνδεσης"/>
          <p:cNvCxnSpPr>
            <a:endCxn id="14" idx="0"/>
          </p:cNvCxnSpPr>
          <p:nvPr/>
        </p:nvCxnSpPr>
        <p:spPr bwMode="auto">
          <a:xfrm>
            <a:off x="2608524" y="3352800"/>
            <a:ext cx="381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70 - Ευθύγραμμο βέλος σύνδεσης"/>
          <p:cNvCxnSpPr>
            <a:endCxn id="31" idx="1"/>
          </p:cNvCxnSpPr>
          <p:nvPr/>
        </p:nvCxnSpPr>
        <p:spPr bwMode="auto">
          <a:xfrm>
            <a:off x="2684323" y="5065931"/>
            <a:ext cx="419473" cy="171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Oval 27"/>
          <p:cNvSpPr>
            <a:spLocks noChangeArrowheads="1"/>
          </p:cNvSpPr>
          <p:nvPr/>
        </p:nvSpPr>
        <p:spPr bwMode="auto">
          <a:xfrm>
            <a:off x="3429000" y="58674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3276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32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3429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3657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1" name="AutoShape 34"/>
          <p:cNvCxnSpPr>
            <a:cxnSpLocks noChangeShapeType="1"/>
            <a:stCxn id="80" idx="0"/>
            <a:endCxn id="77" idx="5"/>
          </p:cNvCxnSpPr>
          <p:nvPr/>
        </p:nvCxnSpPr>
        <p:spPr bwMode="auto">
          <a:xfrm flipH="1" flipV="1">
            <a:off x="3754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83 - Ευθύγραμμο βέλος σύνδεσης"/>
          <p:cNvCxnSpPr>
            <a:endCxn id="77" idx="6"/>
          </p:cNvCxnSpPr>
          <p:nvPr/>
        </p:nvCxnSpPr>
        <p:spPr bwMode="auto">
          <a:xfrm flipH="1" flipV="1">
            <a:off x="3810000" y="6057900"/>
            <a:ext cx="533400" cy="3751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65 - TextBox"/>
          <p:cNvSpPr txBox="1"/>
          <p:nvPr/>
        </p:nvSpPr>
        <p:spPr>
          <a:xfrm>
            <a:off x="228600" y="3124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θέτουμε τον</a:t>
            </a:r>
            <a:r>
              <a:rPr lang="en-US" dirty="0" smtClean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y</a:t>
            </a:r>
            <a:r>
              <a:rPr lang="en-US" dirty="0" smtClean="0"/>
              <a:t> </a:t>
            </a:r>
            <a:r>
              <a:rPr lang="el-GR" dirty="0" smtClean="0"/>
              <a:t>ως αριστερό 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w</a:t>
            </a:r>
            <a:r>
              <a:rPr lang="el-GR" dirty="0" smtClean="0">
                <a:latin typeface="Lucida Console" pitchFamily="49" charset="0"/>
              </a:rPr>
              <a:t> </a:t>
            </a:r>
            <a:endParaRPr lang="el-GR" dirty="0">
              <a:latin typeface="Lucida Console" pitchFamily="49" charset="0"/>
            </a:endParaRPr>
          </a:p>
        </p:txBody>
      </p:sp>
      <p:cxnSp>
        <p:nvCxnSpPr>
          <p:cNvPr id="70" name="69 - Ευθύγραμμο βέλος σύνδεσης"/>
          <p:cNvCxnSpPr/>
          <p:nvPr/>
        </p:nvCxnSpPr>
        <p:spPr bwMode="auto">
          <a:xfrm flipH="1">
            <a:off x="3982804" y="4191000"/>
            <a:ext cx="282176" cy="284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68 - Ορθογώνιο"/>
          <p:cNvSpPr/>
          <p:nvPr/>
        </p:nvSpPr>
        <p:spPr>
          <a:xfrm>
            <a:off x="2438400" y="29834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1828800" y="4419600"/>
            <a:ext cx="171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z =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διάδοχος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4343400" y="6248400"/>
            <a:ext cx="179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y =</a:t>
            </a:r>
            <a:r>
              <a:rPr lang="en-US" dirty="0" smtClean="0"/>
              <a:t> </a:t>
            </a:r>
            <a:r>
              <a:rPr lang="el-GR" dirty="0" smtClean="0"/>
              <a:t>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3276600" y="3821668"/>
            <a:ext cx="197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w =</a:t>
            </a:r>
            <a:r>
              <a:rPr lang="en-US" dirty="0" smtClean="0"/>
              <a:t> </a:t>
            </a:r>
            <a:r>
              <a:rPr lang="el-GR" dirty="0" smtClean="0"/>
              <a:t>γονέας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56124" y="3657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</a:t>
            </a:r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219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62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3" name="AutoShape 17"/>
          <p:cNvCxnSpPr>
            <a:cxnSpLocks noChangeShapeType="1"/>
            <a:stCxn id="11" idx="5"/>
            <a:endCxn id="15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AutoShape 18"/>
          <p:cNvCxnSpPr>
            <a:cxnSpLocks noChangeShapeType="1"/>
            <a:stCxn id="15" idx="5"/>
            <a:endCxn id="18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19"/>
          <p:cNvCxnSpPr>
            <a:cxnSpLocks noChangeShapeType="1"/>
            <a:stCxn id="15" idx="3"/>
            <a:endCxn id="17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20"/>
          <p:cNvCxnSpPr>
            <a:cxnSpLocks noChangeShapeType="1"/>
            <a:stCxn id="17" idx="5"/>
            <a:endCxn id="19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21"/>
          <p:cNvCxnSpPr>
            <a:cxnSpLocks noChangeShapeType="1"/>
            <a:stCxn id="11" idx="3"/>
            <a:endCxn id="14" idx="7"/>
          </p:cNvCxnSpPr>
          <p:nvPr/>
        </p:nvCxnSpPr>
        <p:spPr bwMode="auto">
          <a:xfrm flipH="1">
            <a:off x="2781328" y="3297004"/>
            <a:ext cx="1389268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2"/>
          <p:cNvCxnSpPr>
            <a:cxnSpLocks noChangeShapeType="1"/>
            <a:stCxn id="14" idx="5"/>
            <a:endCxn id="20" idx="1"/>
          </p:cNvCxnSpPr>
          <p:nvPr/>
        </p:nvCxnSpPr>
        <p:spPr bwMode="auto">
          <a:xfrm>
            <a:off x="2781328" y="3982804"/>
            <a:ext cx="932068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3"/>
          <p:cNvCxnSpPr>
            <a:cxnSpLocks noChangeShapeType="1"/>
            <a:stCxn id="14" idx="3"/>
            <a:endCxn id="21" idx="7"/>
          </p:cNvCxnSpPr>
          <p:nvPr/>
        </p:nvCxnSpPr>
        <p:spPr bwMode="auto">
          <a:xfrm flipH="1">
            <a:off x="1544404" y="3982804"/>
            <a:ext cx="967516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4"/>
          <p:cNvCxnSpPr>
            <a:cxnSpLocks noChangeShapeType="1"/>
            <a:stCxn id="21" idx="3"/>
            <a:endCxn id="22" idx="0"/>
          </p:cNvCxnSpPr>
          <p:nvPr/>
        </p:nvCxnSpPr>
        <p:spPr bwMode="auto">
          <a:xfrm flipH="1">
            <a:off x="952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3048000" y="51816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676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81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4" name="AutoShape 28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571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29"/>
          <p:cNvCxnSpPr>
            <a:cxnSpLocks noChangeShapeType="1"/>
            <a:stCxn id="21" idx="5"/>
            <a:endCxn id="32" idx="0"/>
          </p:cNvCxnSpPr>
          <p:nvPr/>
        </p:nvCxnSpPr>
        <p:spPr bwMode="auto">
          <a:xfrm>
            <a:off x="1544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228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" name="AutoShape 32"/>
          <p:cNvCxnSpPr>
            <a:cxnSpLocks noChangeShapeType="1"/>
            <a:stCxn id="37" idx="0"/>
            <a:endCxn id="33" idx="3"/>
          </p:cNvCxnSpPr>
          <p:nvPr/>
        </p:nvCxnSpPr>
        <p:spPr bwMode="auto">
          <a:xfrm flipV="1">
            <a:off x="381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609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4"/>
          <p:cNvCxnSpPr>
            <a:cxnSpLocks noChangeShapeType="1"/>
            <a:stCxn id="39" idx="0"/>
            <a:endCxn id="33" idx="5"/>
          </p:cNvCxnSpPr>
          <p:nvPr/>
        </p:nvCxnSpPr>
        <p:spPr bwMode="auto">
          <a:xfrm flipH="1" flipV="1">
            <a:off x="706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990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6"/>
          <p:cNvCxnSpPr>
            <a:cxnSpLocks noChangeShapeType="1"/>
            <a:stCxn id="41" idx="0"/>
            <a:endCxn id="22" idx="5"/>
          </p:cNvCxnSpPr>
          <p:nvPr/>
        </p:nvCxnSpPr>
        <p:spPr bwMode="auto">
          <a:xfrm flipH="1" flipV="1">
            <a:off x="1087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8"/>
          <p:cNvCxnSpPr>
            <a:cxnSpLocks noChangeShapeType="1"/>
            <a:stCxn id="43" idx="0"/>
            <a:endCxn id="32" idx="3"/>
          </p:cNvCxnSpPr>
          <p:nvPr/>
        </p:nvCxnSpPr>
        <p:spPr bwMode="auto">
          <a:xfrm flipV="1">
            <a:off x="1676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1905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40"/>
          <p:cNvCxnSpPr>
            <a:cxnSpLocks noChangeShapeType="1"/>
            <a:stCxn id="45" idx="0"/>
            <a:endCxn id="32" idx="5"/>
          </p:cNvCxnSpPr>
          <p:nvPr/>
        </p:nvCxnSpPr>
        <p:spPr bwMode="auto">
          <a:xfrm flipH="1" flipV="1">
            <a:off x="2001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7" name="AutoShape 41"/>
          <p:cNvSpPr>
            <a:spLocks noChangeArrowheads="1"/>
          </p:cNvSpPr>
          <p:nvPr/>
        </p:nvSpPr>
        <p:spPr bwMode="auto">
          <a:xfrm>
            <a:off x="2895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8" name="AutoShape 42"/>
          <p:cNvCxnSpPr>
            <a:cxnSpLocks noChangeShapeType="1"/>
            <a:stCxn id="47" idx="0"/>
            <a:endCxn id="31" idx="3"/>
          </p:cNvCxnSpPr>
          <p:nvPr/>
        </p:nvCxnSpPr>
        <p:spPr bwMode="auto">
          <a:xfrm flipV="1">
            <a:off x="30480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44"/>
          <p:cNvCxnSpPr>
            <a:cxnSpLocks noChangeShapeType="1"/>
            <a:stCxn id="77" idx="0"/>
            <a:endCxn id="20" idx="3"/>
          </p:cNvCxnSpPr>
          <p:nvPr/>
        </p:nvCxnSpPr>
        <p:spPr bwMode="auto">
          <a:xfrm flipV="1">
            <a:off x="3619500" y="4744804"/>
            <a:ext cx="93896" cy="1122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6"/>
          <p:cNvCxnSpPr>
            <a:cxnSpLocks noChangeShapeType="1"/>
            <a:stCxn id="51" idx="0"/>
            <a:endCxn id="20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8"/>
          <p:cNvCxnSpPr>
            <a:cxnSpLocks noChangeShapeType="1"/>
            <a:stCxn id="53" idx="0"/>
            <a:endCxn id="17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50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2"/>
          <p:cNvCxnSpPr>
            <a:cxnSpLocks noChangeShapeType="1"/>
            <a:stCxn id="58" idx="0"/>
            <a:endCxn id="19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4"/>
          <p:cNvCxnSpPr>
            <a:cxnSpLocks noChangeShapeType="1"/>
            <a:stCxn id="60" idx="0"/>
            <a:endCxn id="18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6"/>
          <p:cNvCxnSpPr>
            <a:cxnSpLocks noChangeShapeType="1"/>
            <a:stCxn id="62" idx="0"/>
            <a:endCxn id="18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8" name="67 - Ευθύγραμμο βέλος σύνδεσης"/>
          <p:cNvCxnSpPr>
            <a:endCxn id="14" idx="0"/>
          </p:cNvCxnSpPr>
          <p:nvPr/>
        </p:nvCxnSpPr>
        <p:spPr bwMode="auto">
          <a:xfrm>
            <a:off x="2608524" y="3352800"/>
            <a:ext cx="381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" name="70 - Ευθύγραμμο βέλος σύνδεσης"/>
          <p:cNvCxnSpPr>
            <a:endCxn id="31" idx="1"/>
          </p:cNvCxnSpPr>
          <p:nvPr/>
        </p:nvCxnSpPr>
        <p:spPr bwMode="auto">
          <a:xfrm>
            <a:off x="2684323" y="5065931"/>
            <a:ext cx="419473" cy="171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Oval 27"/>
          <p:cNvSpPr>
            <a:spLocks noChangeArrowheads="1"/>
          </p:cNvSpPr>
          <p:nvPr/>
        </p:nvSpPr>
        <p:spPr bwMode="auto">
          <a:xfrm>
            <a:off x="3429000" y="5867400"/>
            <a:ext cx="381000" cy="381000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3276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32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3429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3657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1" name="AutoShape 34"/>
          <p:cNvCxnSpPr>
            <a:cxnSpLocks noChangeShapeType="1"/>
            <a:stCxn id="80" idx="0"/>
            <a:endCxn id="77" idx="5"/>
          </p:cNvCxnSpPr>
          <p:nvPr/>
        </p:nvCxnSpPr>
        <p:spPr bwMode="auto">
          <a:xfrm flipH="1" flipV="1">
            <a:off x="3754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4" name="83 - Ευθύγραμμο βέλος σύνδεσης"/>
          <p:cNvCxnSpPr>
            <a:endCxn id="77" idx="6"/>
          </p:cNvCxnSpPr>
          <p:nvPr/>
        </p:nvCxnSpPr>
        <p:spPr bwMode="auto">
          <a:xfrm flipH="1" flipV="1">
            <a:off x="3810000" y="6057900"/>
            <a:ext cx="533400" cy="3751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65 - TextBox"/>
          <p:cNvSpPr txBox="1"/>
          <p:nvPr/>
        </p:nvSpPr>
        <p:spPr>
          <a:xfrm>
            <a:off x="228600" y="3124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διαγράφουμε τον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r>
              <a:rPr lang="el-GR" dirty="0" smtClean="0"/>
              <a:t> </a:t>
            </a:r>
            <a:endParaRPr lang="el-GR" dirty="0"/>
          </a:p>
        </p:txBody>
      </p:sp>
      <p:cxnSp>
        <p:nvCxnSpPr>
          <p:cNvPr id="69" name="68 - Ευθύγραμμο βέλος σύνδεσης"/>
          <p:cNvCxnSpPr/>
          <p:nvPr/>
        </p:nvCxnSpPr>
        <p:spPr bwMode="auto">
          <a:xfrm flipH="1">
            <a:off x="3982804" y="4191000"/>
            <a:ext cx="282176" cy="2843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2" name="71 - Ορθογώνιο"/>
          <p:cNvSpPr/>
          <p:nvPr/>
        </p:nvSpPr>
        <p:spPr>
          <a:xfrm>
            <a:off x="2438400" y="298346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3" name="72 - TextBox"/>
          <p:cNvSpPr txBox="1"/>
          <p:nvPr/>
        </p:nvSpPr>
        <p:spPr>
          <a:xfrm>
            <a:off x="1828800" y="4419600"/>
            <a:ext cx="171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z =</a:t>
            </a:r>
            <a:r>
              <a:rPr lang="en-US" dirty="0" smtClean="0"/>
              <a:t> </a:t>
            </a:r>
          </a:p>
          <a:p>
            <a:r>
              <a:rPr lang="el-GR" dirty="0" smtClean="0"/>
              <a:t>διάδοχος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5" name="74 - TextBox"/>
          <p:cNvSpPr txBox="1"/>
          <p:nvPr/>
        </p:nvSpPr>
        <p:spPr>
          <a:xfrm>
            <a:off x="4343400" y="6248400"/>
            <a:ext cx="179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y =</a:t>
            </a:r>
            <a:r>
              <a:rPr lang="en-US" dirty="0" smtClean="0"/>
              <a:t> </a:t>
            </a:r>
            <a:r>
              <a:rPr lang="el-GR" dirty="0" smtClean="0"/>
              <a:t>παιδί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76" name="75 - TextBox"/>
          <p:cNvSpPr txBox="1"/>
          <p:nvPr/>
        </p:nvSpPr>
        <p:spPr>
          <a:xfrm>
            <a:off x="3276600" y="3821668"/>
            <a:ext cx="197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w =</a:t>
            </a:r>
            <a:r>
              <a:rPr lang="en-US" dirty="0" smtClean="0"/>
              <a:t> </a:t>
            </a:r>
            <a:r>
              <a:rPr lang="el-GR" dirty="0" smtClean="0"/>
              <a:t>γονέας του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z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842125" y="2879725"/>
            <a:ext cx="125226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Διαγραφή 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x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5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0010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Το κλειδί οποιουδήποτε εσωτερικού κόμβου είναι μεγαλύτερο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</a:t>
            </a:r>
            <a:r>
              <a:rPr lang="el-GR" dirty="0" smtClean="0"/>
              <a:t>τα </a:t>
            </a:r>
            <a:r>
              <a:rPr lang="el-GR" dirty="0"/>
              <a:t>κλειδιά του αριστερού </a:t>
            </a:r>
            <a:r>
              <a:rPr lang="el-GR" dirty="0" err="1"/>
              <a:t>υποδένδρου</a:t>
            </a:r>
            <a:r>
              <a:rPr lang="el-GR" dirty="0"/>
              <a:t> και μικρότερο </a:t>
            </a:r>
            <a:r>
              <a:rPr lang="en-US" dirty="0" smtClean="0"/>
              <a:t>(</a:t>
            </a:r>
            <a:r>
              <a:rPr lang="el-GR" dirty="0" smtClean="0"/>
              <a:t>ή ίσο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από όλα τα κλειδιά </a:t>
            </a:r>
            <a:r>
              <a:rPr lang="el-GR" dirty="0" smtClean="0"/>
              <a:t>του </a:t>
            </a:r>
            <a:r>
              <a:rPr lang="el-GR" dirty="0"/>
              <a:t>δεξιού </a:t>
            </a:r>
            <a:r>
              <a:rPr lang="el-GR" dirty="0" err="1"/>
              <a:t>υποδένδρου</a:t>
            </a:r>
            <a:r>
              <a:rPr lang="el-GR" dirty="0"/>
              <a:t>. 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17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56124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</a:t>
            </a:r>
            <a:r>
              <a:rPr lang="el-GR" b="1" dirty="0" smtClean="0">
                <a:latin typeface="Calibri" pitchFamily="34" charset="0"/>
              </a:rPr>
              <a:t>2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5715000" y="3657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21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8768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19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23</a:t>
            </a:r>
            <a:endParaRPr lang="el-GR" b="1">
              <a:latin typeface="Calibri" pitchFamily="34" charset="0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5334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20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6576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latin typeface="Calibri" pitchFamily="34" charset="0"/>
              </a:rPr>
              <a:t>16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1219200" y="4419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8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7620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7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23" name="AutoShape 17"/>
          <p:cNvCxnSpPr>
            <a:cxnSpLocks noChangeShapeType="1"/>
            <a:stCxn id="11" idx="5"/>
            <a:endCxn id="15" idx="1"/>
          </p:cNvCxnSpPr>
          <p:nvPr/>
        </p:nvCxnSpPr>
        <p:spPr bwMode="auto">
          <a:xfrm>
            <a:off x="4440004" y="3297004"/>
            <a:ext cx="13307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AutoShape 18"/>
          <p:cNvCxnSpPr>
            <a:cxnSpLocks noChangeShapeType="1"/>
            <a:stCxn id="15" idx="5"/>
            <a:endCxn id="18" idx="1"/>
          </p:cNvCxnSpPr>
          <p:nvPr/>
        </p:nvCxnSpPr>
        <p:spPr bwMode="auto">
          <a:xfrm>
            <a:off x="6040204" y="3982804"/>
            <a:ext cx="4925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AutoShape 19"/>
          <p:cNvCxnSpPr>
            <a:cxnSpLocks noChangeShapeType="1"/>
            <a:stCxn id="15" idx="3"/>
            <a:endCxn id="17" idx="7"/>
          </p:cNvCxnSpPr>
          <p:nvPr/>
        </p:nvCxnSpPr>
        <p:spPr bwMode="auto">
          <a:xfrm flipH="1">
            <a:off x="5202004" y="3982804"/>
            <a:ext cx="568792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AutoShape 20"/>
          <p:cNvCxnSpPr>
            <a:cxnSpLocks noChangeShapeType="1"/>
            <a:stCxn id="17" idx="5"/>
            <a:endCxn id="19" idx="0"/>
          </p:cNvCxnSpPr>
          <p:nvPr/>
        </p:nvCxnSpPr>
        <p:spPr bwMode="auto">
          <a:xfrm>
            <a:off x="5202004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AutoShape 21"/>
          <p:cNvCxnSpPr>
            <a:cxnSpLocks noChangeShapeType="1"/>
            <a:stCxn id="11" idx="3"/>
            <a:endCxn id="14" idx="7"/>
          </p:cNvCxnSpPr>
          <p:nvPr/>
        </p:nvCxnSpPr>
        <p:spPr bwMode="auto">
          <a:xfrm flipH="1">
            <a:off x="2781328" y="3297004"/>
            <a:ext cx="1389268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8" name="AutoShape 22"/>
          <p:cNvCxnSpPr>
            <a:cxnSpLocks noChangeShapeType="1"/>
            <a:stCxn id="14" idx="5"/>
            <a:endCxn id="20" idx="1"/>
          </p:cNvCxnSpPr>
          <p:nvPr/>
        </p:nvCxnSpPr>
        <p:spPr bwMode="auto">
          <a:xfrm>
            <a:off x="2781328" y="3982804"/>
            <a:ext cx="932068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AutoShape 23"/>
          <p:cNvCxnSpPr>
            <a:cxnSpLocks noChangeShapeType="1"/>
            <a:stCxn id="14" idx="3"/>
            <a:endCxn id="21" idx="7"/>
          </p:cNvCxnSpPr>
          <p:nvPr/>
        </p:nvCxnSpPr>
        <p:spPr bwMode="auto">
          <a:xfrm flipH="1">
            <a:off x="1544404" y="3982804"/>
            <a:ext cx="967516" cy="492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AutoShape 24"/>
          <p:cNvCxnSpPr>
            <a:cxnSpLocks noChangeShapeType="1"/>
            <a:stCxn id="21" idx="3"/>
            <a:endCxn id="22" idx="0"/>
          </p:cNvCxnSpPr>
          <p:nvPr/>
        </p:nvCxnSpPr>
        <p:spPr bwMode="auto">
          <a:xfrm flipH="1">
            <a:off x="9525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Oval 26"/>
          <p:cNvSpPr>
            <a:spLocks noChangeArrowheads="1"/>
          </p:cNvSpPr>
          <p:nvPr/>
        </p:nvSpPr>
        <p:spPr bwMode="auto">
          <a:xfrm>
            <a:off x="1676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9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33" name="Oval 27"/>
          <p:cNvSpPr>
            <a:spLocks noChangeArrowheads="1"/>
          </p:cNvSpPr>
          <p:nvPr/>
        </p:nvSpPr>
        <p:spPr bwMode="auto">
          <a:xfrm>
            <a:off x="381000" y="58674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3</a:t>
            </a:r>
            <a:endParaRPr lang="el-GR" b="1">
              <a:latin typeface="Calibri" pitchFamily="34" charset="0"/>
            </a:endParaRPr>
          </a:p>
        </p:txBody>
      </p:sp>
      <p:cxnSp>
        <p:nvCxnSpPr>
          <p:cNvPr id="34" name="AutoShape 28"/>
          <p:cNvCxnSpPr>
            <a:cxnSpLocks noChangeShapeType="1"/>
            <a:stCxn id="22" idx="3"/>
            <a:endCxn id="33" idx="0"/>
          </p:cNvCxnSpPr>
          <p:nvPr/>
        </p:nvCxnSpPr>
        <p:spPr bwMode="auto">
          <a:xfrm flipH="1">
            <a:off x="571500" y="5506804"/>
            <a:ext cx="246296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5" name="AutoShape 29"/>
          <p:cNvCxnSpPr>
            <a:cxnSpLocks noChangeShapeType="1"/>
            <a:stCxn id="21" idx="5"/>
            <a:endCxn id="32" idx="0"/>
          </p:cNvCxnSpPr>
          <p:nvPr/>
        </p:nvCxnSpPr>
        <p:spPr bwMode="auto">
          <a:xfrm>
            <a:off x="1544638" y="4745038"/>
            <a:ext cx="3222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228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38" name="AutoShape 32"/>
          <p:cNvCxnSpPr>
            <a:cxnSpLocks noChangeShapeType="1"/>
            <a:stCxn id="37" idx="0"/>
            <a:endCxn id="33" idx="3"/>
          </p:cNvCxnSpPr>
          <p:nvPr/>
        </p:nvCxnSpPr>
        <p:spPr bwMode="auto">
          <a:xfrm flipV="1">
            <a:off x="381000" y="61928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609600" y="64008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0" name="AutoShape 34"/>
          <p:cNvCxnSpPr>
            <a:cxnSpLocks noChangeShapeType="1"/>
            <a:stCxn id="39" idx="0"/>
            <a:endCxn id="33" idx="5"/>
          </p:cNvCxnSpPr>
          <p:nvPr/>
        </p:nvCxnSpPr>
        <p:spPr bwMode="auto">
          <a:xfrm flipH="1" flipV="1">
            <a:off x="706438" y="61928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1" name="AutoShape 35"/>
          <p:cNvSpPr>
            <a:spLocks noChangeArrowheads="1"/>
          </p:cNvSpPr>
          <p:nvPr/>
        </p:nvSpPr>
        <p:spPr bwMode="auto">
          <a:xfrm>
            <a:off x="9906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2" name="AutoShape 36"/>
          <p:cNvCxnSpPr>
            <a:cxnSpLocks noChangeShapeType="1"/>
            <a:stCxn id="41" idx="0"/>
            <a:endCxn id="22" idx="5"/>
          </p:cNvCxnSpPr>
          <p:nvPr/>
        </p:nvCxnSpPr>
        <p:spPr bwMode="auto">
          <a:xfrm flipH="1" flipV="1">
            <a:off x="10874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1524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4" name="AutoShape 38"/>
          <p:cNvCxnSpPr>
            <a:cxnSpLocks noChangeShapeType="1"/>
            <a:stCxn id="43" idx="0"/>
            <a:endCxn id="32" idx="3"/>
          </p:cNvCxnSpPr>
          <p:nvPr/>
        </p:nvCxnSpPr>
        <p:spPr bwMode="auto">
          <a:xfrm flipV="1">
            <a:off x="1676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AutoShape 39"/>
          <p:cNvSpPr>
            <a:spLocks noChangeArrowheads="1"/>
          </p:cNvSpPr>
          <p:nvPr/>
        </p:nvSpPr>
        <p:spPr bwMode="auto">
          <a:xfrm>
            <a:off x="1905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46" name="AutoShape 40"/>
          <p:cNvCxnSpPr>
            <a:cxnSpLocks noChangeShapeType="1"/>
            <a:stCxn id="45" idx="0"/>
            <a:endCxn id="32" idx="5"/>
          </p:cNvCxnSpPr>
          <p:nvPr/>
        </p:nvCxnSpPr>
        <p:spPr bwMode="auto">
          <a:xfrm flipH="1" flipV="1">
            <a:off x="2001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0" name="AutoShape 44"/>
          <p:cNvCxnSpPr>
            <a:cxnSpLocks noChangeShapeType="1"/>
            <a:stCxn id="77" idx="0"/>
            <a:endCxn id="20" idx="3"/>
          </p:cNvCxnSpPr>
          <p:nvPr/>
        </p:nvCxnSpPr>
        <p:spPr bwMode="auto">
          <a:xfrm flipV="1">
            <a:off x="3390900" y="4744804"/>
            <a:ext cx="322496" cy="436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38862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2" name="AutoShape 46"/>
          <p:cNvCxnSpPr>
            <a:cxnSpLocks noChangeShapeType="1"/>
            <a:stCxn id="51" idx="0"/>
            <a:endCxn id="20" idx="5"/>
          </p:cNvCxnSpPr>
          <p:nvPr/>
        </p:nvCxnSpPr>
        <p:spPr bwMode="auto">
          <a:xfrm flipH="1" flipV="1">
            <a:off x="3983038" y="4745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3" name="AutoShape 47"/>
          <p:cNvSpPr>
            <a:spLocks noChangeArrowheads="1"/>
          </p:cNvSpPr>
          <p:nvPr/>
        </p:nvSpPr>
        <p:spPr bwMode="auto">
          <a:xfrm>
            <a:off x="4724400" y="4953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4" name="AutoShape 48"/>
          <p:cNvCxnSpPr>
            <a:cxnSpLocks noChangeShapeType="1"/>
            <a:stCxn id="53" idx="0"/>
            <a:endCxn id="17" idx="3"/>
          </p:cNvCxnSpPr>
          <p:nvPr/>
        </p:nvCxnSpPr>
        <p:spPr bwMode="auto">
          <a:xfrm flipV="1">
            <a:off x="4876800" y="4745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6" name="AutoShape 49"/>
          <p:cNvSpPr>
            <a:spLocks noChangeArrowheads="1"/>
          </p:cNvSpPr>
          <p:nvPr/>
        </p:nvSpPr>
        <p:spPr bwMode="auto">
          <a:xfrm>
            <a:off x="5181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7" name="AutoShape 50"/>
          <p:cNvCxnSpPr>
            <a:cxnSpLocks noChangeShapeType="1"/>
            <a:stCxn id="56" idx="0"/>
            <a:endCxn id="19" idx="3"/>
          </p:cNvCxnSpPr>
          <p:nvPr/>
        </p:nvCxnSpPr>
        <p:spPr bwMode="auto">
          <a:xfrm flipV="1">
            <a:off x="5334000" y="5507038"/>
            <a:ext cx="555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8" name="AutoShape 51"/>
          <p:cNvSpPr>
            <a:spLocks noChangeArrowheads="1"/>
          </p:cNvSpPr>
          <p:nvPr/>
        </p:nvSpPr>
        <p:spPr bwMode="auto">
          <a:xfrm>
            <a:off x="5562600" y="57705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59" name="AutoShape 52"/>
          <p:cNvCxnSpPr>
            <a:cxnSpLocks noChangeShapeType="1"/>
            <a:stCxn id="58" idx="0"/>
            <a:endCxn id="19" idx="5"/>
          </p:cNvCxnSpPr>
          <p:nvPr/>
        </p:nvCxnSpPr>
        <p:spPr bwMode="auto">
          <a:xfrm flipH="1" flipV="1">
            <a:off x="5659438" y="5507038"/>
            <a:ext cx="555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6324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1" name="AutoShape 54"/>
          <p:cNvCxnSpPr>
            <a:cxnSpLocks noChangeShapeType="1"/>
            <a:stCxn id="60" idx="0"/>
            <a:endCxn id="18" idx="3"/>
          </p:cNvCxnSpPr>
          <p:nvPr/>
        </p:nvCxnSpPr>
        <p:spPr bwMode="auto">
          <a:xfrm flipV="1">
            <a:off x="64770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AutoShape 55"/>
          <p:cNvSpPr>
            <a:spLocks noChangeArrowheads="1"/>
          </p:cNvSpPr>
          <p:nvPr/>
        </p:nvSpPr>
        <p:spPr bwMode="auto">
          <a:xfrm>
            <a:off x="6705600" y="4932363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65" name="AutoShape 56"/>
          <p:cNvCxnSpPr>
            <a:cxnSpLocks noChangeShapeType="1"/>
            <a:stCxn id="62" idx="0"/>
            <a:endCxn id="18" idx="5"/>
          </p:cNvCxnSpPr>
          <p:nvPr/>
        </p:nvCxnSpPr>
        <p:spPr bwMode="auto">
          <a:xfrm flipH="1" flipV="1">
            <a:off x="68024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7" name="Oval 27"/>
          <p:cNvSpPr>
            <a:spLocks noChangeArrowheads="1"/>
          </p:cNvSpPr>
          <p:nvPr/>
        </p:nvSpPr>
        <p:spPr bwMode="auto">
          <a:xfrm>
            <a:off x="3200400" y="5181600"/>
            <a:ext cx="381000" cy="381000"/>
          </a:xfrm>
          <a:prstGeom prst="ellipse">
            <a:avLst/>
          </a:prstGeom>
          <a:solidFill>
            <a:srgbClr val="FFFF9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13</a:t>
            </a:r>
            <a:endParaRPr lang="el-GR" b="1" dirty="0">
              <a:latin typeface="Calibri" pitchFamily="34" charset="0"/>
            </a:endParaRPr>
          </a:p>
        </p:txBody>
      </p:sp>
      <p:sp>
        <p:nvSpPr>
          <p:cNvPr id="78" name="AutoShape 31"/>
          <p:cNvSpPr>
            <a:spLocks noChangeArrowheads="1"/>
          </p:cNvSpPr>
          <p:nvPr/>
        </p:nvSpPr>
        <p:spPr bwMode="auto">
          <a:xfrm>
            <a:off x="3048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" name="AutoShape 32"/>
          <p:cNvCxnSpPr>
            <a:cxnSpLocks noChangeShapeType="1"/>
            <a:stCxn id="78" idx="0"/>
            <a:endCxn id="77" idx="3"/>
          </p:cNvCxnSpPr>
          <p:nvPr/>
        </p:nvCxnSpPr>
        <p:spPr bwMode="auto">
          <a:xfrm flipV="1">
            <a:off x="3200400" y="5507038"/>
            <a:ext cx="555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0" name="AutoShape 33"/>
          <p:cNvSpPr>
            <a:spLocks noChangeArrowheads="1"/>
          </p:cNvSpPr>
          <p:nvPr/>
        </p:nvSpPr>
        <p:spPr bwMode="auto">
          <a:xfrm>
            <a:off x="3429000" y="5715000"/>
            <a:ext cx="304800" cy="152400"/>
          </a:xfrm>
          <a:prstGeom prst="roundRect">
            <a:avLst>
              <a:gd name="adj" fmla="val 16667"/>
            </a:avLst>
          </a:prstGeom>
          <a:solidFill>
            <a:schemeClr val="tx1">
              <a:alpha val="50195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1" name="AutoShape 34"/>
          <p:cNvCxnSpPr>
            <a:cxnSpLocks noChangeShapeType="1"/>
            <a:stCxn id="80" idx="0"/>
            <a:endCxn id="77" idx="5"/>
          </p:cNvCxnSpPr>
          <p:nvPr/>
        </p:nvCxnSpPr>
        <p:spPr bwMode="auto">
          <a:xfrm flipH="1" flipV="1">
            <a:off x="3525838" y="55070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1"/>
          <p:cNvSpPr>
            <a:spLocks noChangeArrowheads="1"/>
          </p:cNvSpPr>
          <p:nvPr/>
        </p:nvSpPr>
        <p:spPr bwMode="auto">
          <a:xfrm>
            <a:off x="6858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1" name="Rectangle 22"/>
          <p:cNvSpPr>
            <a:spLocks noChangeArrowheads="1"/>
          </p:cNvSpPr>
          <p:nvPr/>
        </p:nvSpPr>
        <p:spPr bwMode="auto">
          <a:xfrm>
            <a:off x="990600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2" name="Line 2"/>
          <p:cNvSpPr>
            <a:spLocks noChangeShapeType="1"/>
          </p:cNvSpPr>
          <p:nvPr/>
        </p:nvSpPr>
        <p:spPr bwMode="auto">
          <a:xfrm flipH="1">
            <a:off x="152400" y="4724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7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2774" name="Oval 5"/>
          <p:cNvSpPr>
            <a:spLocks noChangeArrowheads="1"/>
          </p:cNvSpPr>
          <p:nvPr/>
        </p:nvSpPr>
        <p:spPr bwMode="auto">
          <a:xfrm>
            <a:off x="1600200" y="3048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75" name="AutoShape 6"/>
          <p:cNvCxnSpPr>
            <a:cxnSpLocks noChangeShapeType="1"/>
            <a:stCxn id="32777" idx="7"/>
            <a:endCxn id="32774" idx="3"/>
          </p:cNvCxnSpPr>
          <p:nvPr/>
        </p:nvCxnSpPr>
        <p:spPr bwMode="auto">
          <a:xfrm flipV="1">
            <a:off x="1181100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6" name="AutoShape 7"/>
          <p:cNvCxnSpPr>
            <a:cxnSpLocks noChangeShapeType="1"/>
            <a:stCxn id="32780" idx="1"/>
            <a:endCxn id="32774" idx="5"/>
          </p:cNvCxnSpPr>
          <p:nvPr/>
        </p:nvCxnSpPr>
        <p:spPr bwMode="auto">
          <a:xfrm flipH="1" flipV="1">
            <a:off x="1730375" y="3178175"/>
            <a:ext cx="4413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7" name="Oval 8"/>
          <p:cNvSpPr>
            <a:spLocks noChangeArrowheads="1"/>
          </p:cNvSpPr>
          <p:nvPr/>
        </p:nvSpPr>
        <p:spPr bwMode="auto">
          <a:xfrm>
            <a:off x="105092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78" name="AutoShape 9"/>
          <p:cNvCxnSpPr>
            <a:cxnSpLocks noChangeShapeType="1"/>
            <a:stCxn id="32783" idx="0"/>
            <a:endCxn id="32777" idx="3"/>
          </p:cNvCxnSpPr>
          <p:nvPr/>
        </p:nvCxnSpPr>
        <p:spPr bwMode="auto">
          <a:xfrm flipV="1">
            <a:off x="669925" y="3559175"/>
            <a:ext cx="403225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9" name="AutoShape 10"/>
          <p:cNvCxnSpPr>
            <a:cxnSpLocks noChangeShapeType="1"/>
            <a:stCxn id="32796" idx="0"/>
            <a:endCxn id="32777" idx="5"/>
          </p:cNvCxnSpPr>
          <p:nvPr/>
        </p:nvCxnSpPr>
        <p:spPr bwMode="auto">
          <a:xfrm flipH="1" flipV="1">
            <a:off x="1181100" y="3559175"/>
            <a:ext cx="3429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0" name="Oval 11"/>
          <p:cNvSpPr>
            <a:spLocks noChangeArrowheads="1"/>
          </p:cNvSpPr>
          <p:nvPr/>
        </p:nvSpPr>
        <p:spPr bwMode="auto">
          <a:xfrm>
            <a:off x="2149475" y="34290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81" name="AutoShape 12"/>
          <p:cNvCxnSpPr>
            <a:cxnSpLocks noChangeShapeType="1"/>
            <a:stCxn id="32795" idx="0"/>
            <a:endCxn id="32780" idx="3"/>
          </p:cNvCxnSpPr>
          <p:nvPr/>
        </p:nvCxnSpPr>
        <p:spPr bwMode="auto">
          <a:xfrm flipV="1">
            <a:off x="1905000" y="35591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2" name="AutoShape 13"/>
          <p:cNvCxnSpPr>
            <a:cxnSpLocks noChangeShapeType="1"/>
            <a:stCxn id="32790" idx="1"/>
            <a:endCxn id="32780" idx="5"/>
          </p:cNvCxnSpPr>
          <p:nvPr/>
        </p:nvCxnSpPr>
        <p:spPr bwMode="auto">
          <a:xfrm flipH="1" flipV="1">
            <a:off x="2279650" y="3559175"/>
            <a:ext cx="349250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3" name="Oval 14"/>
          <p:cNvSpPr>
            <a:spLocks noChangeArrowheads="1"/>
          </p:cNvSpPr>
          <p:nvPr/>
        </p:nvSpPr>
        <p:spPr bwMode="auto">
          <a:xfrm>
            <a:off x="59372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84" name="AutoShape 15"/>
          <p:cNvCxnSpPr>
            <a:cxnSpLocks noChangeShapeType="1"/>
            <a:stCxn id="32789" idx="0"/>
            <a:endCxn id="32783" idx="3"/>
          </p:cNvCxnSpPr>
          <p:nvPr/>
        </p:nvCxnSpPr>
        <p:spPr bwMode="auto">
          <a:xfrm flipV="1">
            <a:off x="457200" y="4016375"/>
            <a:ext cx="1587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5" name="AutoShape 16"/>
          <p:cNvCxnSpPr>
            <a:cxnSpLocks noChangeShapeType="1"/>
            <a:stCxn id="32786" idx="0"/>
            <a:endCxn id="32783" idx="5"/>
          </p:cNvCxnSpPr>
          <p:nvPr/>
        </p:nvCxnSpPr>
        <p:spPr bwMode="auto">
          <a:xfrm flipH="1" flipV="1">
            <a:off x="723900" y="4016375"/>
            <a:ext cx="20637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6" name="Oval 17"/>
          <p:cNvSpPr>
            <a:spLocks noChangeArrowheads="1"/>
          </p:cNvSpPr>
          <p:nvPr/>
        </p:nvSpPr>
        <p:spPr bwMode="auto">
          <a:xfrm>
            <a:off x="854075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87" name="AutoShape 18"/>
          <p:cNvCxnSpPr>
            <a:cxnSpLocks noChangeShapeType="1"/>
            <a:stCxn id="32770" idx="0"/>
            <a:endCxn id="32786" idx="3"/>
          </p:cNvCxnSpPr>
          <p:nvPr/>
        </p:nvCxnSpPr>
        <p:spPr bwMode="auto">
          <a:xfrm flipV="1">
            <a:off x="762000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8" name="AutoShape 19"/>
          <p:cNvCxnSpPr>
            <a:cxnSpLocks noChangeShapeType="1"/>
            <a:stCxn id="32771" idx="0"/>
            <a:endCxn id="32786" idx="5"/>
          </p:cNvCxnSpPr>
          <p:nvPr/>
        </p:nvCxnSpPr>
        <p:spPr bwMode="auto">
          <a:xfrm flipH="1" flipV="1">
            <a:off x="984250" y="4397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3810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0" name="Oval 23"/>
          <p:cNvSpPr>
            <a:spLocks noChangeArrowheads="1"/>
          </p:cNvSpPr>
          <p:nvPr/>
        </p:nvSpPr>
        <p:spPr bwMode="auto">
          <a:xfrm>
            <a:off x="2606675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2791" name="AutoShape 24"/>
          <p:cNvCxnSpPr>
            <a:cxnSpLocks noChangeShapeType="1"/>
            <a:stCxn id="32793" idx="0"/>
            <a:endCxn id="32790" idx="3"/>
          </p:cNvCxnSpPr>
          <p:nvPr/>
        </p:nvCxnSpPr>
        <p:spPr bwMode="auto">
          <a:xfrm flipV="1">
            <a:off x="2514600" y="4016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92" name="AutoShape 25"/>
          <p:cNvCxnSpPr>
            <a:cxnSpLocks noChangeShapeType="1"/>
            <a:stCxn id="32794" idx="0"/>
            <a:endCxn id="32790" idx="5"/>
          </p:cNvCxnSpPr>
          <p:nvPr/>
        </p:nvCxnSpPr>
        <p:spPr bwMode="auto">
          <a:xfrm flipH="1" flipV="1">
            <a:off x="2736850" y="4016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24384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2743200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5" name="Rectangle 28"/>
          <p:cNvSpPr>
            <a:spLocks noChangeArrowheads="1"/>
          </p:cNvSpPr>
          <p:nvPr/>
        </p:nvSpPr>
        <p:spPr bwMode="auto">
          <a:xfrm>
            <a:off x="1828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6" name="Rectangle 29"/>
          <p:cNvSpPr>
            <a:spLocks noChangeArrowheads="1"/>
          </p:cNvSpPr>
          <p:nvPr/>
        </p:nvSpPr>
        <p:spPr bwMode="auto">
          <a:xfrm>
            <a:off x="1447800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797" name="Text Box 30"/>
          <p:cNvSpPr txBox="1">
            <a:spLocks noChangeArrowheads="1"/>
          </p:cNvSpPr>
          <p:nvPr/>
        </p:nvSpPr>
        <p:spPr bwMode="auto">
          <a:xfrm>
            <a:off x="457200" y="1712913"/>
            <a:ext cx="39497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επίπεδο ρίζας = 0</a:t>
            </a:r>
          </a:p>
          <a:p>
            <a:r>
              <a:rPr lang="el-GR"/>
              <a:t>επίπεδο κόμβου = επίπεδο γονέα + 1</a:t>
            </a:r>
            <a:endParaRPr lang="en-US"/>
          </a:p>
        </p:txBody>
      </p:sp>
      <p:sp>
        <p:nvSpPr>
          <p:cNvPr id="32798" name="Text Box 31"/>
          <p:cNvSpPr txBox="1">
            <a:spLocks noChangeArrowheads="1"/>
          </p:cNvSpPr>
          <p:nvPr/>
        </p:nvSpPr>
        <p:spPr bwMode="auto">
          <a:xfrm>
            <a:off x="3346450" y="28956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  <a:endParaRPr lang="en-US"/>
          </a:p>
        </p:txBody>
      </p:sp>
      <p:sp>
        <p:nvSpPr>
          <p:cNvPr id="32799" name="Text Box 32"/>
          <p:cNvSpPr txBox="1">
            <a:spLocks noChangeArrowheads="1"/>
          </p:cNvSpPr>
          <p:nvPr/>
        </p:nvSpPr>
        <p:spPr bwMode="auto">
          <a:xfrm>
            <a:off x="3346450" y="3352800"/>
            <a:ext cx="311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  <a:endParaRPr lang="en-US"/>
          </a:p>
        </p:txBody>
      </p:sp>
      <p:sp>
        <p:nvSpPr>
          <p:cNvPr id="32800" name="Text Box 33"/>
          <p:cNvSpPr txBox="1">
            <a:spLocks noChangeArrowheads="1"/>
          </p:cNvSpPr>
          <p:nvPr/>
        </p:nvSpPr>
        <p:spPr bwMode="auto">
          <a:xfrm>
            <a:off x="3352800" y="3748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  <a:endParaRPr lang="en-US"/>
          </a:p>
        </p:txBody>
      </p:sp>
      <p:sp>
        <p:nvSpPr>
          <p:cNvPr id="32801" name="Text Box 34"/>
          <p:cNvSpPr txBox="1">
            <a:spLocks noChangeArrowheads="1"/>
          </p:cNvSpPr>
          <p:nvPr/>
        </p:nvSpPr>
        <p:spPr bwMode="auto">
          <a:xfrm>
            <a:off x="3352800" y="4129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  <a:endParaRPr lang="en-US"/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3352800" y="45100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>
            <a:off x="152400" y="4343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>
            <a:off x="152400" y="39624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05" name="Line 38"/>
          <p:cNvSpPr>
            <a:spLocks noChangeShapeType="1"/>
          </p:cNvSpPr>
          <p:nvPr/>
        </p:nvSpPr>
        <p:spPr bwMode="auto">
          <a:xfrm flipH="1">
            <a:off x="152400" y="3505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>
            <a:off x="152400" y="3124200"/>
            <a:ext cx="3124200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4419600" y="2757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4175125" y="2855913"/>
            <a:ext cx="4284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διαδρομής = άθροισμα επιπέδου </a:t>
            </a:r>
          </a:p>
          <a:p>
            <a:r>
              <a:rPr lang="el-GR"/>
              <a:t>κάθε κόμβου (=30)</a:t>
            </a:r>
            <a:endParaRPr lang="en-US"/>
          </a:p>
        </p:txBody>
      </p:sp>
      <p:sp>
        <p:nvSpPr>
          <p:cNvPr id="32809" name="Text Box 42"/>
          <p:cNvSpPr txBox="1">
            <a:spLocks noChangeArrowheads="1"/>
          </p:cNvSpPr>
          <p:nvPr/>
        </p:nvSpPr>
        <p:spPr bwMode="auto">
          <a:xfrm>
            <a:off x="446088" y="2398713"/>
            <a:ext cx="35925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ύψος δένδρου = μέγιστο επίπεδο </a:t>
            </a:r>
            <a:endParaRPr lang="en-US"/>
          </a:p>
        </p:txBody>
      </p:sp>
      <p:sp>
        <p:nvSpPr>
          <p:cNvPr id="32810" name="Text Box 43"/>
          <p:cNvSpPr txBox="1">
            <a:spLocks noChangeArrowheads="1"/>
          </p:cNvSpPr>
          <p:nvPr/>
        </p:nvSpPr>
        <p:spPr bwMode="auto">
          <a:xfrm>
            <a:off x="4173538" y="3702050"/>
            <a:ext cx="44815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άθροισμα </a:t>
            </a:r>
          </a:p>
          <a:p>
            <a:r>
              <a:rPr lang="el-GR"/>
              <a:t>επιπέδου κάθε εσωτερικού κόμβου (=9)</a:t>
            </a:r>
            <a:endParaRPr lang="en-US"/>
          </a:p>
        </p:txBody>
      </p:sp>
      <p:sp>
        <p:nvSpPr>
          <p:cNvPr id="32811" name="Text Box 44"/>
          <p:cNvSpPr txBox="1">
            <a:spLocks noChangeArrowheads="1"/>
          </p:cNvSpPr>
          <p:nvPr/>
        </p:nvSpPr>
        <p:spPr bwMode="auto">
          <a:xfrm>
            <a:off x="4129088" y="4464050"/>
            <a:ext cx="4441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εξωτερικής διαδρομής = άθροισμα </a:t>
            </a:r>
          </a:p>
          <a:p>
            <a:r>
              <a:rPr lang="el-GR"/>
              <a:t>επιπέδου κάθε εξωτερικού κόμβου (=21)</a:t>
            </a:r>
            <a:endParaRPr lang="en-US"/>
          </a:p>
        </p:txBody>
      </p:sp>
      <p:sp>
        <p:nvSpPr>
          <p:cNvPr id="32812" name="Text Box 45"/>
          <p:cNvSpPr txBox="1">
            <a:spLocks noChangeArrowheads="1"/>
          </p:cNvSpPr>
          <p:nvPr/>
        </p:nvSpPr>
        <p:spPr bwMode="auto">
          <a:xfrm>
            <a:off x="288925" y="5294313"/>
            <a:ext cx="75739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Ισχύει</a:t>
            </a:r>
            <a:r>
              <a:rPr lang="en-US"/>
              <a:t>: </a:t>
            </a:r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2813" name="Rectangle 4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6" name="4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893" name="AutoShape 5"/>
          <p:cNvCxnSpPr>
            <a:cxnSpLocks noChangeShapeType="1"/>
            <a:stCxn id="37895" idx="7"/>
            <a:endCxn id="37892" idx="3"/>
          </p:cNvCxnSpPr>
          <p:nvPr/>
        </p:nvCxnSpPr>
        <p:spPr bwMode="auto">
          <a:xfrm flipV="1">
            <a:off x="14255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4" name="AutoShape 6"/>
          <p:cNvCxnSpPr>
            <a:cxnSpLocks noChangeShapeType="1"/>
            <a:stCxn id="37898" idx="1"/>
            <a:endCxn id="37892" idx="5"/>
          </p:cNvCxnSpPr>
          <p:nvPr/>
        </p:nvCxnSpPr>
        <p:spPr bwMode="auto">
          <a:xfrm flipH="1" flipV="1">
            <a:off x="2035175" y="2873375"/>
            <a:ext cx="501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12954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896" name="AutoShape 8"/>
          <p:cNvCxnSpPr>
            <a:cxnSpLocks noChangeShapeType="1"/>
            <a:stCxn id="37901" idx="0"/>
            <a:endCxn id="37895" idx="3"/>
          </p:cNvCxnSpPr>
          <p:nvPr/>
        </p:nvCxnSpPr>
        <p:spPr bwMode="auto">
          <a:xfrm flipV="1">
            <a:off x="105092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AutoShape 9"/>
          <p:cNvCxnSpPr>
            <a:cxnSpLocks noChangeShapeType="1"/>
            <a:stCxn id="37904" idx="0"/>
            <a:endCxn id="37895" idx="5"/>
          </p:cNvCxnSpPr>
          <p:nvPr/>
        </p:nvCxnSpPr>
        <p:spPr bwMode="auto">
          <a:xfrm flipH="1" flipV="1">
            <a:off x="1425575" y="3254375"/>
            <a:ext cx="26670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2514600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899" name="AutoShape 11"/>
          <p:cNvCxnSpPr>
            <a:cxnSpLocks noChangeShapeType="1"/>
            <a:stCxn id="37917" idx="0"/>
            <a:endCxn id="37898" idx="3"/>
          </p:cNvCxnSpPr>
          <p:nvPr/>
        </p:nvCxnSpPr>
        <p:spPr bwMode="auto">
          <a:xfrm flipV="1">
            <a:off x="2301875" y="3254375"/>
            <a:ext cx="234950" cy="327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AutoShape 12"/>
          <p:cNvCxnSpPr>
            <a:cxnSpLocks noChangeShapeType="1"/>
            <a:stCxn id="37910" idx="1"/>
            <a:endCxn id="37898" idx="5"/>
          </p:cNvCxnSpPr>
          <p:nvPr/>
        </p:nvCxnSpPr>
        <p:spPr bwMode="auto">
          <a:xfrm flipH="1" flipV="1">
            <a:off x="2644775" y="3254375"/>
            <a:ext cx="212725" cy="349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97472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02" name="AutoShape 14"/>
          <p:cNvCxnSpPr>
            <a:cxnSpLocks noChangeShapeType="1"/>
            <a:stCxn id="37907" idx="0"/>
            <a:endCxn id="37901" idx="3"/>
          </p:cNvCxnSpPr>
          <p:nvPr/>
        </p:nvCxnSpPr>
        <p:spPr bwMode="auto">
          <a:xfrm flipV="1">
            <a:off x="91440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AutoShape 15"/>
          <p:cNvCxnSpPr>
            <a:cxnSpLocks noChangeShapeType="1"/>
            <a:stCxn id="37915" idx="0"/>
            <a:endCxn id="37901" idx="5"/>
          </p:cNvCxnSpPr>
          <p:nvPr/>
        </p:nvCxnSpPr>
        <p:spPr bwMode="auto">
          <a:xfrm flipH="1" flipV="1">
            <a:off x="11049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16160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05" name="AutoShape 17"/>
          <p:cNvCxnSpPr>
            <a:cxnSpLocks noChangeShapeType="1"/>
            <a:stCxn id="37908" idx="0"/>
            <a:endCxn id="37904" idx="3"/>
          </p:cNvCxnSpPr>
          <p:nvPr/>
        </p:nvCxnSpPr>
        <p:spPr bwMode="auto">
          <a:xfrm flipV="1">
            <a:off x="15240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6" name="AutoShape 18"/>
          <p:cNvCxnSpPr>
            <a:cxnSpLocks noChangeShapeType="1"/>
            <a:stCxn id="37909" idx="0"/>
            <a:endCxn id="37904" idx="5"/>
          </p:cNvCxnSpPr>
          <p:nvPr/>
        </p:nvCxnSpPr>
        <p:spPr bwMode="auto">
          <a:xfrm flipH="1" flipV="1">
            <a:off x="17462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838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1447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17526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8352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11" name="AutoShape 23"/>
          <p:cNvCxnSpPr>
            <a:cxnSpLocks noChangeShapeType="1"/>
            <a:stCxn id="37913" idx="0"/>
            <a:endCxn id="37910" idx="3"/>
          </p:cNvCxnSpPr>
          <p:nvPr/>
        </p:nvCxnSpPr>
        <p:spPr bwMode="auto">
          <a:xfrm flipV="1">
            <a:off x="27432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2" name="AutoShape 24"/>
          <p:cNvCxnSpPr>
            <a:cxnSpLocks noChangeShapeType="1"/>
            <a:stCxn id="37914" idx="0"/>
            <a:endCxn id="37910" idx="5"/>
          </p:cNvCxnSpPr>
          <p:nvPr/>
        </p:nvCxnSpPr>
        <p:spPr bwMode="auto">
          <a:xfrm flipH="1" flipV="1">
            <a:off x="29654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667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29718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11430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8612" y="1995488"/>
            <a:ext cx="7824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Ένα δυαδικό δένδρο με Ν</a:t>
            </a:r>
            <a:r>
              <a:rPr lang="en-US" dirty="0"/>
              <a:t> </a:t>
            </a:r>
            <a:r>
              <a:rPr lang="el-GR" dirty="0"/>
              <a:t>εσωτερικούς κόμβους έχει ύψος μεταξύ </a:t>
            </a:r>
            <a:r>
              <a:rPr lang="en-US" dirty="0" err="1"/>
              <a:t>lgN</a:t>
            </a:r>
            <a:r>
              <a:rPr lang="en-US" dirty="0"/>
              <a:t> </a:t>
            </a:r>
            <a:r>
              <a:rPr lang="el-GR" dirty="0"/>
              <a:t>και Ν</a:t>
            </a:r>
            <a:endParaRPr lang="en-US" dirty="0"/>
          </a:p>
        </p:txBody>
      </p:sp>
      <p:sp>
        <p:nvSpPr>
          <p:cNvPr id="37917" name="Oval 29"/>
          <p:cNvSpPr>
            <a:spLocks noChangeArrowheads="1"/>
          </p:cNvSpPr>
          <p:nvPr/>
        </p:nvSpPr>
        <p:spPr bwMode="auto">
          <a:xfrm>
            <a:off x="2225675" y="35814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18" name="AutoShape 30"/>
          <p:cNvCxnSpPr>
            <a:cxnSpLocks noChangeShapeType="1"/>
            <a:stCxn id="37920" idx="0"/>
            <a:endCxn id="37917" idx="3"/>
          </p:cNvCxnSpPr>
          <p:nvPr/>
        </p:nvCxnSpPr>
        <p:spPr bwMode="auto">
          <a:xfrm flipV="1">
            <a:off x="2133600" y="37115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9" name="AutoShape 31"/>
          <p:cNvCxnSpPr>
            <a:cxnSpLocks noChangeShapeType="1"/>
            <a:stCxn id="37921" idx="0"/>
            <a:endCxn id="37917" idx="5"/>
          </p:cNvCxnSpPr>
          <p:nvPr/>
        </p:nvCxnSpPr>
        <p:spPr bwMode="auto">
          <a:xfrm flipH="1" flipV="1">
            <a:off x="2355850" y="37115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20574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2362200" y="39624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22" name="Oval 34"/>
          <p:cNvSpPr>
            <a:spLocks noChangeArrowheads="1"/>
          </p:cNvSpPr>
          <p:nvPr/>
        </p:nvSpPr>
        <p:spPr bwMode="auto">
          <a:xfrm>
            <a:off x="6319838" y="2743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23" name="AutoShape 35"/>
          <p:cNvCxnSpPr>
            <a:cxnSpLocks noChangeShapeType="1"/>
            <a:stCxn id="37924" idx="1"/>
            <a:endCxn id="37922" idx="5"/>
          </p:cNvCxnSpPr>
          <p:nvPr/>
        </p:nvCxnSpPr>
        <p:spPr bwMode="auto">
          <a:xfrm flipH="1" flipV="1">
            <a:off x="6450013" y="2873375"/>
            <a:ext cx="288925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4" name="Oval 36"/>
          <p:cNvSpPr>
            <a:spLocks noChangeArrowheads="1"/>
          </p:cNvSpPr>
          <p:nvPr/>
        </p:nvSpPr>
        <p:spPr bwMode="auto">
          <a:xfrm>
            <a:off x="6716713" y="3124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25" name="AutoShape 37"/>
          <p:cNvCxnSpPr>
            <a:cxnSpLocks noChangeShapeType="1"/>
            <a:stCxn id="37928" idx="1"/>
            <a:endCxn id="37927" idx="5"/>
          </p:cNvCxnSpPr>
          <p:nvPr/>
        </p:nvCxnSpPr>
        <p:spPr bwMode="auto">
          <a:xfrm flipH="1" flipV="1">
            <a:off x="7227888" y="3635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6" name="AutoShape 38"/>
          <p:cNvCxnSpPr>
            <a:cxnSpLocks noChangeShapeType="1"/>
            <a:stCxn id="37927" idx="1"/>
            <a:endCxn id="37924" idx="5"/>
          </p:cNvCxnSpPr>
          <p:nvPr/>
        </p:nvCxnSpPr>
        <p:spPr bwMode="auto">
          <a:xfrm flipH="1" flipV="1">
            <a:off x="6846888" y="3254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27" name="Oval 39"/>
          <p:cNvSpPr>
            <a:spLocks noChangeArrowheads="1"/>
          </p:cNvSpPr>
          <p:nvPr/>
        </p:nvSpPr>
        <p:spPr bwMode="auto">
          <a:xfrm>
            <a:off x="7097713" y="3505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28" name="Oval 40"/>
          <p:cNvSpPr>
            <a:spLocks noChangeArrowheads="1"/>
          </p:cNvSpPr>
          <p:nvPr/>
        </p:nvSpPr>
        <p:spPr bwMode="auto">
          <a:xfrm>
            <a:off x="7478713" y="3886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29" name="AutoShape 41"/>
          <p:cNvCxnSpPr>
            <a:cxnSpLocks noChangeShapeType="1"/>
            <a:stCxn id="37930" idx="1"/>
            <a:endCxn id="37928" idx="5"/>
          </p:cNvCxnSpPr>
          <p:nvPr/>
        </p:nvCxnSpPr>
        <p:spPr bwMode="auto">
          <a:xfrm flipH="1" flipV="1">
            <a:off x="7608888" y="4016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0" name="Oval 42"/>
          <p:cNvSpPr>
            <a:spLocks noChangeArrowheads="1"/>
          </p:cNvSpPr>
          <p:nvPr/>
        </p:nvSpPr>
        <p:spPr bwMode="auto">
          <a:xfrm>
            <a:off x="7859713" y="4267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1" name="AutoShape 43"/>
          <p:cNvCxnSpPr>
            <a:cxnSpLocks noChangeShapeType="1"/>
            <a:stCxn id="37946" idx="0"/>
            <a:endCxn id="37933" idx="5"/>
          </p:cNvCxnSpPr>
          <p:nvPr/>
        </p:nvCxnSpPr>
        <p:spPr bwMode="auto">
          <a:xfrm flipH="1" flipV="1">
            <a:off x="8370888" y="4778375"/>
            <a:ext cx="250825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32" name="AutoShape 44"/>
          <p:cNvCxnSpPr>
            <a:cxnSpLocks noChangeShapeType="1"/>
            <a:stCxn id="37933" idx="1"/>
            <a:endCxn id="37930" idx="5"/>
          </p:cNvCxnSpPr>
          <p:nvPr/>
        </p:nvCxnSpPr>
        <p:spPr bwMode="auto">
          <a:xfrm flipH="1" flipV="1">
            <a:off x="7989888" y="4397375"/>
            <a:ext cx="2730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3" name="Oval 45"/>
          <p:cNvSpPr>
            <a:spLocks noChangeArrowheads="1"/>
          </p:cNvSpPr>
          <p:nvPr/>
        </p:nvSpPr>
        <p:spPr bwMode="auto">
          <a:xfrm>
            <a:off x="8240713" y="4648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4" name="AutoShape 46"/>
          <p:cNvCxnSpPr>
            <a:cxnSpLocks noChangeShapeType="1"/>
            <a:stCxn id="37935" idx="0"/>
            <a:endCxn id="37922" idx="3"/>
          </p:cNvCxnSpPr>
          <p:nvPr/>
        </p:nvCxnSpPr>
        <p:spPr bwMode="auto">
          <a:xfrm flipV="1">
            <a:off x="6221413" y="2873375"/>
            <a:ext cx="120650" cy="2730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6145213" y="3146425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6" name="AutoShape 48"/>
          <p:cNvCxnSpPr>
            <a:cxnSpLocks noChangeShapeType="1"/>
            <a:stCxn id="37937" idx="0"/>
          </p:cNvCxnSpPr>
          <p:nvPr/>
        </p:nvCxnSpPr>
        <p:spPr bwMode="auto">
          <a:xfrm flipV="1">
            <a:off x="6640513" y="3254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6564313" y="3505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38" name="AutoShape 50"/>
          <p:cNvCxnSpPr>
            <a:cxnSpLocks noChangeShapeType="1"/>
            <a:stCxn id="37939" idx="0"/>
          </p:cNvCxnSpPr>
          <p:nvPr/>
        </p:nvCxnSpPr>
        <p:spPr bwMode="auto">
          <a:xfrm flipV="1">
            <a:off x="7021513" y="3635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6945313" y="3886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0" name="AutoShape 52"/>
          <p:cNvCxnSpPr>
            <a:cxnSpLocks noChangeShapeType="1"/>
            <a:stCxn id="37941" idx="0"/>
          </p:cNvCxnSpPr>
          <p:nvPr/>
        </p:nvCxnSpPr>
        <p:spPr bwMode="auto">
          <a:xfrm flipV="1">
            <a:off x="7402513" y="4016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7326313" y="4267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2" name="AutoShape 54"/>
          <p:cNvCxnSpPr>
            <a:cxnSpLocks noChangeShapeType="1"/>
            <a:stCxn id="37943" idx="0"/>
          </p:cNvCxnSpPr>
          <p:nvPr/>
        </p:nvCxnSpPr>
        <p:spPr bwMode="auto">
          <a:xfrm flipV="1">
            <a:off x="7783513" y="4397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707313" y="4648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4" name="AutoShape 56"/>
          <p:cNvCxnSpPr>
            <a:cxnSpLocks noChangeShapeType="1"/>
            <a:stCxn id="37945" idx="0"/>
          </p:cNvCxnSpPr>
          <p:nvPr/>
        </p:nvCxnSpPr>
        <p:spPr bwMode="auto">
          <a:xfrm flipV="1">
            <a:off x="8164513" y="4778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8088313" y="5029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46" name="Oval 58"/>
          <p:cNvSpPr>
            <a:spLocks noChangeArrowheads="1"/>
          </p:cNvSpPr>
          <p:nvPr/>
        </p:nvSpPr>
        <p:spPr bwMode="auto">
          <a:xfrm>
            <a:off x="8545513" y="5029200"/>
            <a:ext cx="152400" cy="152400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37947" name="AutoShape 59"/>
          <p:cNvCxnSpPr>
            <a:cxnSpLocks noChangeShapeType="1"/>
            <a:stCxn id="37949" idx="0"/>
            <a:endCxn id="37946" idx="3"/>
          </p:cNvCxnSpPr>
          <p:nvPr/>
        </p:nvCxnSpPr>
        <p:spPr bwMode="auto">
          <a:xfrm flipV="1">
            <a:off x="8453438" y="5159375"/>
            <a:ext cx="11430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48" name="AutoShape 60"/>
          <p:cNvCxnSpPr>
            <a:cxnSpLocks noChangeShapeType="1"/>
            <a:stCxn id="37950" idx="0"/>
            <a:endCxn id="37946" idx="5"/>
          </p:cNvCxnSpPr>
          <p:nvPr/>
        </p:nvCxnSpPr>
        <p:spPr bwMode="auto">
          <a:xfrm flipH="1" flipV="1">
            <a:off x="8675688" y="5159375"/>
            <a:ext cx="82550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83772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8682038" y="5410200"/>
            <a:ext cx="152400" cy="1524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7951" name="72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495800"/>
            <a:ext cx="246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2" name="Text Box 64"/>
          <p:cNvSpPr txBox="1">
            <a:spLocks noChangeArrowheads="1"/>
          </p:cNvSpPr>
          <p:nvPr/>
        </p:nvSpPr>
        <p:spPr bwMode="auto">
          <a:xfrm>
            <a:off x="633413" y="4532313"/>
            <a:ext cx="33432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εσωτερικοί κόμβοι </a:t>
            </a:r>
            <a:r>
              <a:rPr lang="el-GR" dirty="0" smtClean="0"/>
              <a:t>στο </a:t>
            </a:r>
            <a:r>
              <a:rPr lang="el-GR" dirty="0"/>
              <a:t>επίπεδο</a:t>
            </a:r>
            <a:endParaRPr lang="en-US" dirty="0"/>
          </a:p>
        </p:txBody>
      </p:sp>
      <p:pic>
        <p:nvPicPr>
          <p:cNvPr id="37953" name="73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4953000"/>
            <a:ext cx="21812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4" name="Text Box 66"/>
          <p:cNvSpPr txBox="1">
            <a:spLocks noChangeArrowheads="1"/>
          </p:cNvSpPr>
          <p:nvPr/>
        </p:nvSpPr>
        <p:spPr bwMode="auto">
          <a:xfrm>
            <a:off x="5176838" y="4540250"/>
            <a:ext cx="2252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ένας εσωτερικός</a:t>
            </a:r>
          </a:p>
          <a:p>
            <a:r>
              <a:rPr lang="el-GR"/>
              <a:t>κόμβος ανά επίπεδο</a:t>
            </a:r>
            <a:endParaRPr lang="en-US"/>
          </a:p>
        </p:txBody>
      </p:sp>
      <p:sp>
        <p:nvSpPr>
          <p:cNvPr id="37955" name="Text Box 67"/>
          <p:cNvSpPr txBox="1">
            <a:spLocks noChangeArrowheads="1"/>
          </p:cNvSpPr>
          <p:nvPr/>
        </p:nvSpPr>
        <p:spPr bwMode="auto">
          <a:xfrm>
            <a:off x="0" y="5638800"/>
            <a:ext cx="3387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</a:t>
            </a:r>
            <a:endParaRPr lang="en-US"/>
          </a:p>
        </p:txBody>
      </p:sp>
      <p:pic>
        <p:nvPicPr>
          <p:cNvPr id="37956" name="74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6288" y="5681663"/>
            <a:ext cx="121602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7" name="Text Box 70"/>
          <p:cNvSpPr txBox="1">
            <a:spLocks noChangeArrowheads="1"/>
          </p:cNvSpPr>
          <p:nvPr/>
        </p:nvSpPr>
        <p:spPr bwMode="auto">
          <a:xfrm>
            <a:off x="4948238" y="5638800"/>
            <a:ext cx="3387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εσωτερικής διαδρομής = </a:t>
            </a:r>
            <a:endParaRPr lang="en-US"/>
          </a:p>
        </p:txBody>
      </p:sp>
      <p:pic>
        <p:nvPicPr>
          <p:cNvPr id="37958" name="75 - Εικόνα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1825" y="5638800"/>
            <a:ext cx="7889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71" name="7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2" name="71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4622292"/>
            <a:ext cx="76200" cy="178308"/>
          </a:xfrm>
          <a:prstGeom prst="rect">
            <a:avLst/>
          </a:prstGeom>
          <a:noFill/>
        </p:spPr>
      </p:pic>
      <p:sp>
        <p:nvSpPr>
          <p:cNvPr id="73" name="72 - TextBox"/>
          <p:cNvSpPr txBox="1"/>
          <p:nvPr/>
        </p:nvSpPr>
        <p:spPr>
          <a:xfrm>
            <a:off x="381000" y="1143000"/>
            <a:ext cx="8305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Ο χρόνος εκτέλεσης των προηγούμενων λειτουργιών είναι ανάλογος του ύψους του δένδρου αναζήτησης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69925" y="1179513"/>
            <a:ext cx="7993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Οι επιτυχείς αναζητήσεις απαιτούν περίπου 2</a:t>
            </a:r>
            <a:r>
              <a:rPr lang="en-US"/>
              <a:t>·lnN</a:t>
            </a:r>
            <a:r>
              <a:rPr lang="el-GR"/>
              <a:t> συγκρίσεις, κατά </a:t>
            </a:r>
          </a:p>
          <a:p>
            <a:r>
              <a:rPr lang="el-GR"/>
              <a:t>μέσο όρο, σε ένα ΔΔΑ κατασκευασμένο από Ν τυχαία κλειδιά.</a:t>
            </a:r>
          </a:p>
        </p:txBody>
      </p:sp>
      <p:pic>
        <p:nvPicPr>
          <p:cNvPr id="33795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3744913"/>
            <a:ext cx="5157787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2625" y="2085975"/>
            <a:ext cx="7986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</a:t>
            </a:r>
            <a:r>
              <a:rPr lang="en-US"/>
              <a:t>C(</a:t>
            </a:r>
            <a:r>
              <a:rPr lang="el-GR"/>
              <a:t>Ν</a:t>
            </a:r>
            <a:r>
              <a:rPr lang="en-US"/>
              <a:t>) </a:t>
            </a:r>
            <a:r>
              <a:rPr lang="el-GR"/>
              <a:t>το μέσο μήκος της εσωτερικής διαδρομής ενός δυαδικού δένδρου</a:t>
            </a:r>
          </a:p>
          <a:p>
            <a:r>
              <a:rPr lang="el-GR"/>
              <a:t>αναζήτησης με Ν κόμβους.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2625" y="3152775"/>
            <a:ext cx="4367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 την ακόλουθη αναδρομική σχέση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876925" y="3919538"/>
            <a:ext cx="8481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, </a:t>
            </a:r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3380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9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5889" y="3988308"/>
            <a:ext cx="1854711" cy="278892"/>
          </a:xfrm>
          <a:prstGeom prst="rect">
            <a:avLst/>
          </a:prstGeom>
          <a:noFill/>
        </p:spPr>
      </p:pic>
      <p:sp>
        <p:nvSpPr>
          <p:cNvPr id="11" name="10 - Έλλειψη"/>
          <p:cNvSpPr/>
          <p:nvPr/>
        </p:nvSpPr>
        <p:spPr bwMode="auto">
          <a:xfrm>
            <a:off x="4191000" y="4800600"/>
            <a:ext cx="228600" cy="2286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11 - Ευθεία γραμμή σύνδεσης"/>
          <p:cNvCxnSpPr>
            <a:stCxn id="11" idx="5"/>
            <a:endCxn id="13" idx="0"/>
          </p:cNvCxnSpPr>
          <p:nvPr/>
        </p:nvCxnSpPr>
        <p:spPr bwMode="auto">
          <a:xfrm>
            <a:off x="4386122" y="4995722"/>
            <a:ext cx="681178" cy="338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12 - Ισοσκελές τρίγωνο"/>
          <p:cNvSpPr/>
          <p:nvPr/>
        </p:nvSpPr>
        <p:spPr bwMode="auto">
          <a:xfrm>
            <a:off x="4648200" y="5334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N-k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16 - Ισοσκελές τρίγωνο"/>
          <p:cNvSpPr/>
          <p:nvPr/>
        </p:nvSpPr>
        <p:spPr bwMode="auto">
          <a:xfrm>
            <a:off x="3124200" y="5334000"/>
            <a:ext cx="838200" cy="762000"/>
          </a:xfrm>
          <a:prstGeom prst="triangl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-1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4" name="23 - Ευθεία γραμμή σύνδεσης"/>
          <p:cNvCxnSpPr>
            <a:stCxn id="11" idx="3"/>
            <a:endCxn id="17" idx="0"/>
          </p:cNvCxnSpPr>
          <p:nvPr/>
        </p:nvCxnSpPr>
        <p:spPr bwMode="auto">
          <a:xfrm flipH="1">
            <a:off x="3543300" y="4995722"/>
            <a:ext cx="681178" cy="3382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69925" y="1179513"/>
            <a:ext cx="7993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Οι επιτυχείς αναζητήσεις απαιτούν περίπου 2</a:t>
            </a:r>
            <a:r>
              <a:rPr lang="en-US"/>
              <a:t>·lnN</a:t>
            </a:r>
            <a:r>
              <a:rPr lang="el-GR"/>
              <a:t> συγκρίσεις, κατά </a:t>
            </a:r>
          </a:p>
          <a:p>
            <a:r>
              <a:rPr lang="el-GR"/>
              <a:t>μέσο όρο, σε ένα ΔΔΑ κατασκευασμένο από Ν τυχαία κλειδιά.</a:t>
            </a:r>
          </a:p>
        </p:txBody>
      </p:sp>
      <p:pic>
        <p:nvPicPr>
          <p:cNvPr id="33795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3744913"/>
            <a:ext cx="5157787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2625" y="2085975"/>
            <a:ext cx="7986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</a:t>
            </a:r>
            <a:r>
              <a:rPr lang="en-US"/>
              <a:t>C(</a:t>
            </a:r>
            <a:r>
              <a:rPr lang="el-GR"/>
              <a:t>Ν</a:t>
            </a:r>
            <a:r>
              <a:rPr lang="en-US"/>
              <a:t>) </a:t>
            </a:r>
            <a:r>
              <a:rPr lang="el-GR"/>
              <a:t>το μέσο μήκος της εσωτερικής διαδρομής ενός δυαδικού δένδρου</a:t>
            </a:r>
          </a:p>
          <a:p>
            <a:r>
              <a:rPr lang="el-GR"/>
              <a:t>αναζήτησης με Ν κόμβους.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2625" y="3152775"/>
            <a:ext cx="4367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 την ακόλουθη αναδρομική σχέση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876925" y="3919538"/>
            <a:ext cx="8481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, </a:t>
            </a:r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3380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" name="10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649" y="4860925"/>
            <a:ext cx="3656951" cy="751150"/>
          </a:xfrm>
          <a:prstGeom prst="rect">
            <a:avLst/>
          </a:prstGeom>
          <a:noFill/>
          <a:ln/>
          <a:effectLst/>
        </p:spPr>
      </p:pic>
      <p:pic>
        <p:nvPicPr>
          <p:cNvPr id="13" name="12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5889" y="3988308"/>
            <a:ext cx="1854711" cy="27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69925" y="1179513"/>
            <a:ext cx="7993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Οι επιτυχείς αναζητήσεις απαιτούν περίπου 2</a:t>
            </a:r>
            <a:r>
              <a:rPr lang="en-US"/>
              <a:t>·lnN</a:t>
            </a:r>
            <a:r>
              <a:rPr lang="el-GR"/>
              <a:t> συγκρίσεις, κατά </a:t>
            </a:r>
          </a:p>
          <a:p>
            <a:r>
              <a:rPr lang="el-GR"/>
              <a:t>μέσο όρο, σε ένα ΔΔΑ κατασκευασμένο από Ν τυχαία κλειδιά.</a:t>
            </a:r>
          </a:p>
        </p:txBody>
      </p:sp>
      <p:pic>
        <p:nvPicPr>
          <p:cNvPr id="33795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463" y="3744913"/>
            <a:ext cx="5157787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2625" y="2085975"/>
            <a:ext cx="7986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</a:t>
            </a:r>
            <a:r>
              <a:rPr lang="en-US"/>
              <a:t>C(</a:t>
            </a:r>
            <a:r>
              <a:rPr lang="el-GR"/>
              <a:t>Ν</a:t>
            </a:r>
            <a:r>
              <a:rPr lang="en-US"/>
              <a:t>) </a:t>
            </a:r>
            <a:r>
              <a:rPr lang="el-GR"/>
              <a:t>το μέσο μήκος της εσωτερικής διαδρομής ενός δυαδικού δένδρου</a:t>
            </a:r>
          </a:p>
          <a:p>
            <a:r>
              <a:rPr lang="el-GR"/>
              <a:t>αναζήτησης με Ν κόμβους.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2625" y="3152775"/>
            <a:ext cx="4367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 την ακόλουθη αναδρομική σχέση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5876925" y="3919538"/>
            <a:ext cx="84818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, </a:t>
            </a:r>
            <a:r>
              <a:rPr lang="el-GR" dirty="0" smtClean="0"/>
              <a:t>όπου</a:t>
            </a:r>
            <a:endParaRPr lang="el-GR" dirty="0"/>
          </a:p>
        </p:txBody>
      </p:sp>
      <p:sp>
        <p:nvSpPr>
          <p:cNvPr id="3380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12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5889" y="3988308"/>
            <a:ext cx="1854711" cy="278892"/>
          </a:xfrm>
          <a:prstGeom prst="rect">
            <a:avLst/>
          </a:prstGeom>
          <a:noFill/>
        </p:spPr>
      </p:pic>
      <p:pic>
        <p:nvPicPr>
          <p:cNvPr id="14" name="13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603" y="4876800"/>
            <a:ext cx="8160797" cy="726438"/>
          </a:xfrm>
          <a:prstGeom prst="rect">
            <a:avLst/>
          </a:prstGeom>
          <a:noFill/>
          <a:ln/>
          <a:effectLst/>
        </p:spPr>
      </p:pic>
      <p:pic>
        <p:nvPicPr>
          <p:cNvPr id="17" name="16 - Εικόνα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6676" y="5943600"/>
            <a:ext cx="5642460" cy="751263"/>
          </a:xfrm>
          <a:prstGeom prst="rect">
            <a:avLst/>
          </a:prstGeom>
          <a:noFill/>
          <a:ln/>
          <a:effectLst/>
        </p:spPr>
      </p:pic>
      <p:sp>
        <p:nvSpPr>
          <p:cNvPr id="18" name="17 - TextBox"/>
          <p:cNvSpPr txBox="1"/>
          <p:nvPr/>
        </p:nvSpPr>
        <p:spPr>
          <a:xfrm>
            <a:off x="685800" y="61076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Ομοίως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69925" y="1179513"/>
            <a:ext cx="7993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Οι επιτυχείς αναζητήσεις απαιτούν περίπου 2</a:t>
            </a:r>
            <a:r>
              <a:rPr lang="en-US"/>
              <a:t>·lnN</a:t>
            </a:r>
            <a:r>
              <a:rPr lang="el-GR"/>
              <a:t> συγκρίσεις, κατά </a:t>
            </a:r>
          </a:p>
          <a:p>
            <a:r>
              <a:rPr lang="el-GR"/>
              <a:t>μέσο όρο, σε ένα ΔΔΑ κατασκευασμένο από Ν τυχαία κλειδιά.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2625" y="2085975"/>
            <a:ext cx="79867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Έστω </a:t>
            </a:r>
            <a:r>
              <a:rPr lang="en-US"/>
              <a:t>C(</a:t>
            </a:r>
            <a:r>
              <a:rPr lang="el-GR"/>
              <a:t>Ν</a:t>
            </a:r>
            <a:r>
              <a:rPr lang="en-US"/>
              <a:t>) </a:t>
            </a:r>
            <a:r>
              <a:rPr lang="el-GR"/>
              <a:t>το μέσο μήκος της εσωτερικής διαδρομής ενός δυαδικού δένδρου</a:t>
            </a:r>
          </a:p>
          <a:p>
            <a:r>
              <a:rPr lang="el-GR"/>
              <a:t>αναζήτησης με Ν κόμβους.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2625" y="3152775"/>
            <a:ext cx="126342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/>
              <a:t>Επομένως</a:t>
            </a:r>
            <a:endParaRPr lang="el-GR" dirty="0"/>
          </a:p>
        </p:txBody>
      </p:sp>
      <p:sp>
        <p:nvSpPr>
          <p:cNvPr id="33800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" name="20 - Εικόνα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3810000"/>
            <a:ext cx="8206873" cy="605711"/>
          </a:xfrm>
          <a:prstGeom prst="rect">
            <a:avLst/>
          </a:prstGeom>
          <a:noFill/>
          <a:ln/>
          <a:effectLst/>
        </p:spPr>
      </p:pic>
      <p:pic>
        <p:nvPicPr>
          <p:cNvPr id="25" name="24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4572000"/>
            <a:ext cx="4309430" cy="556290"/>
          </a:xfrm>
          <a:prstGeom prst="rect">
            <a:avLst/>
          </a:prstGeom>
          <a:noFill/>
          <a:ln/>
          <a:effectLst/>
        </p:spPr>
      </p:pic>
      <p:pic>
        <p:nvPicPr>
          <p:cNvPr id="28" name="27 - Εικόνα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90600" y="5525371"/>
            <a:ext cx="2494152" cy="2658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9925" y="1179513"/>
            <a:ext cx="79930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Ιδιότητα</a:t>
            </a:r>
            <a:r>
              <a:rPr lang="en-US"/>
              <a:t>: </a:t>
            </a:r>
            <a:r>
              <a:rPr lang="el-GR"/>
              <a:t>Οι επιτυχείς αναζητήσεις απαιτούν περίπου 2</a:t>
            </a:r>
            <a:r>
              <a:rPr lang="en-US"/>
              <a:t>·lnN</a:t>
            </a:r>
            <a:r>
              <a:rPr lang="el-GR"/>
              <a:t> συγκρίσεις, κατά </a:t>
            </a:r>
          </a:p>
          <a:p>
            <a:r>
              <a:rPr lang="el-GR"/>
              <a:t>μέσο όρο, σε ένα ΔΔΑ κατασκευασμένο από Ν τυχαία κλειδιά.</a:t>
            </a:r>
          </a:p>
        </p:txBody>
      </p:sp>
      <p:sp>
        <p:nvSpPr>
          <p:cNvPr id="3481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Δυαδικό Δένδρο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609600" y="3313113"/>
            <a:ext cx="82089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Ιδιότητα</a:t>
            </a:r>
            <a:r>
              <a:rPr lang="en-US" dirty="0"/>
              <a:t>: </a:t>
            </a:r>
            <a:r>
              <a:rPr lang="el-GR" dirty="0"/>
              <a:t>Οι εισαγωγές και οι ανεπιτυχείς αναζητήσεις απαιτούν περίπου 2</a:t>
            </a:r>
            <a:r>
              <a:rPr lang="en-US" dirty="0"/>
              <a:t>·</a:t>
            </a:r>
            <a:r>
              <a:rPr lang="en-US" dirty="0" err="1"/>
              <a:t>lnN</a:t>
            </a:r>
            <a:r>
              <a:rPr lang="el-GR" dirty="0"/>
              <a:t> </a:t>
            </a:r>
          </a:p>
          <a:p>
            <a:r>
              <a:rPr lang="el-GR" dirty="0"/>
              <a:t>συγκρίσεις, κατά μέσο όρο, σε ένα ΔΔΑ κατασκευασμένο από Ν τυχαία κλειδιά.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55638" y="2133600"/>
            <a:ext cx="68437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μήκος εξωτερικής διαδρομής = μήκος</a:t>
            </a:r>
            <a:r>
              <a:rPr lang="da-DK"/>
              <a:t> </a:t>
            </a:r>
            <a:r>
              <a:rPr lang="el-GR"/>
              <a:t>εσωτερικής διαδρομής + 2Ν</a:t>
            </a:r>
            <a:endParaRPr lang="en-US"/>
          </a:p>
        </p:txBody>
      </p:sp>
      <p:sp>
        <p:nvSpPr>
          <p:cNvPr id="34822" name="Text Box 11"/>
          <p:cNvSpPr txBox="1">
            <a:spLocks noChangeArrowheads="1"/>
          </p:cNvSpPr>
          <p:nvPr/>
        </p:nvSpPr>
        <p:spPr bwMode="auto">
          <a:xfrm>
            <a:off x="669925" y="2779713"/>
            <a:ext cx="17240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Έχουμε λοιπόν</a:t>
            </a:r>
            <a:endParaRPr lang="en-US"/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8" name="7 - Ορθογώνιο"/>
          <p:cNvSpPr/>
          <p:nvPr/>
        </p:nvSpPr>
        <p:spPr bwMode="auto">
          <a:xfrm>
            <a:off x="0" y="60198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2" name="71 - Έλλειψη"/>
          <p:cNvSpPr/>
          <p:nvPr/>
        </p:nvSpPr>
        <p:spPr bwMode="auto">
          <a:xfrm>
            <a:off x="4191000" y="22098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33</a:t>
            </a:r>
          </a:p>
        </p:txBody>
      </p:sp>
      <p:cxnSp>
        <p:nvCxnSpPr>
          <p:cNvPr id="74" name="73 - Ευθεία γραμμή σύνδεσης"/>
          <p:cNvCxnSpPr>
            <a:stCxn id="72" idx="5"/>
            <a:endCxn id="118" idx="1"/>
          </p:cNvCxnSpPr>
          <p:nvPr/>
        </p:nvCxnSpPr>
        <p:spPr bwMode="auto">
          <a:xfrm>
            <a:off x="4516204" y="2535004"/>
            <a:ext cx="1483192" cy="340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" name="82 - Έλλειψη"/>
          <p:cNvSpPr/>
          <p:nvPr/>
        </p:nvSpPr>
        <p:spPr bwMode="auto">
          <a:xfrm>
            <a:off x="2438400" y="28194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19</a:t>
            </a:r>
          </a:p>
        </p:txBody>
      </p:sp>
      <p:cxnSp>
        <p:nvCxnSpPr>
          <p:cNvPr id="103" name="102 - Ευθεία γραμμή σύνδεσης"/>
          <p:cNvCxnSpPr>
            <a:stCxn id="83" idx="7"/>
            <a:endCxn id="72" idx="3"/>
          </p:cNvCxnSpPr>
          <p:nvPr/>
        </p:nvCxnSpPr>
        <p:spPr bwMode="auto">
          <a:xfrm flipV="1">
            <a:off x="2763604" y="2535004"/>
            <a:ext cx="1483192" cy="340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6" name="105 - Ευθεία γραμμή σύνδεσης"/>
          <p:cNvCxnSpPr>
            <a:stCxn id="83" idx="3"/>
            <a:endCxn id="81" idx="0"/>
          </p:cNvCxnSpPr>
          <p:nvPr/>
        </p:nvCxnSpPr>
        <p:spPr bwMode="auto">
          <a:xfrm flipH="1">
            <a:off x="1790700" y="3144604"/>
            <a:ext cx="7034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2" name="111 - Έλλειψη"/>
          <p:cNvSpPr/>
          <p:nvPr/>
        </p:nvSpPr>
        <p:spPr bwMode="auto">
          <a:xfrm>
            <a:off x="3276600" y="35814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26</a:t>
            </a:r>
          </a:p>
        </p:txBody>
      </p:sp>
      <p:cxnSp>
        <p:nvCxnSpPr>
          <p:cNvPr id="113" name="112 - Ευθεία γραμμή σύνδεσης"/>
          <p:cNvCxnSpPr>
            <a:stCxn id="83" idx="5"/>
            <a:endCxn id="112" idx="0"/>
          </p:cNvCxnSpPr>
          <p:nvPr/>
        </p:nvCxnSpPr>
        <p:spPr bwMode="auto">
          <a:xfrm>
            <a:off x="2763604" y="3144604"/>
            <a:ext cx="7034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16" name="115 - Ευθεία γραμμή σύνδεσης"/>
          <p:cNvCxnSpPr>
            <a:stCxn id="112" idx="3"/>
            <a:endCxn id="120" idx="0"/>
          </p:cNvCxnSpPr>
          <p:nvPr/>
        </p:nvCxnSpPr>
        <p:spPr bwMode="auto">
          <a:xfrm flipH="1">
            <a:off x="3086100" y="3906604"/>
            <a:ext cx="246296" cy="360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0" name="119 - Έλλειψη"/>
          <p:cNvSpPr/>
          <p:nvPr/>
        </p:nvSpPr>
        <p:spPr bwMode="auto">
          <a:xfrm>
            <a:off x="2895600" y="42672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25</a:t>
            </a:r>
          </a:p>
        </p:txBody>
      </p:sp>
      <p:cxnSp>
        <p:nvCxnSpPr>
          <p:cNvPr id="122" name="121 - Ευθεία γραμμή σύνδεσης"/>
          <p:cNvCxnSpPr>
            <a:stCxn id="112" idx="5"/>
            <a:endCxn id="115" idx="0"/>
          </p:cNvCxnSpPr>
          <p:nvPr/>
        </p:nvCxnSpPr>
        <p:spPr bwMode="auto">
          <a:xfrm>
            <a:off x="3601804" y="3906604"/>
            <a:ext cx="246296" cy="360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" name="124 - TextBox"/>
          <p:cNvSpPr txBox="1"/>
          <p:nvPr/>
        </p:nvSpPr>
        <p:spPr>
          <a:xfrm>
            <a:off x="304801" y="1066800"/>
            <a:ext cx="830579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Για να πετύχουμε καλύτερο χρόνο εισαγωγής μπορούμε να χρησιμοποιήσουμε μια δενδρική δομή</a:t>
            </a:r>
            <a:endParaRPr lang="el-GR" dirty="0"/>
          </a:p>
        </p:txBody>
      </p:sp>
      <p:sp>
        <p:nvSpPr>
          <p:cNvPr id="81" name="80 - Έλλειψη"/>
          <p:cNvSpPr/>
          <p:nvPr/>
        </p:nvSpPr>
        <p:spPr bwMode="auto">
          <a:xfrm>
            <a:off x="1600200" y="35814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4" name="103 - Ευθεία γραμμή σύνδεσης"/>
          <p:cNvCxnSpPr>
            <a:stCxn id="81" idx="3"/>
            <a:endCxn id="105" idx="0"/>
          </p:cNvCxnSpPr>
          <p:nvPr/>
        </p:nvCxnSpPr>
        <p:spPr bwMode="auto">
          <a:xfrm flipH="1">
            <a:off x="1409700" y="3906604"/>
            <a:ext cx="246296" cy="340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5" name="104 - Έλλειψη"/>
          <p:cNvSpPr/>
          <p:nvPr/>
        </p:nvSpPr>
        <p:spPr bwMode="auto">
          <a:xfrm>
            <a:off x="1219200" y="4246796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</a:t>
            </a:r>
          </a:p>
        </p:txBody>
      </p:sp>
      <p:cxnSp>
        <p:nvCxnSpPr>
          <p:cNvPr id="109" name="108 - Ευθεία γραμμή σύνδεσης"/>
          <p:cNvCxnSpPr>
            <a:stCxn id="81" idx="5"/>
            <a:endCxn id="111" idx="0"/>
          </p:cNvCxnSpPr>
          <p:nvPr/>
        </p:nvCxnSpPr>
        <p:spPr bwMode="auto">
          <a:xfrm>
            <a:off x="1925404" y="3906604"/>
            <a:ext cx="246296" cy="319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1" name="110 - Έλλειψη"/>
          <p:cNvSpPr/>
          <p:nvPr/>
        </p:nvSpPr>
        <p:spPr bwMode="auto">
          <a:xfrm>
            <a:off x="1981200" y="4226392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12</a:t>
            </a:r>
          </a:p>
        </p:txBody>
      </p:sp>
      <p:sp>
        <p:nvSpPr>
          <p:cNvPr id="115" name="114 - Έλλειψη"/>
          <p:cNvSpPr/>
          <p:nvPr/>
        </p:nvSpPr>
        <p:spPr bwMode="auto">
          <a:xfrm>
            <a:off x="3657600" y="42672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31</a:t>
            </a:r>
          </a:p>
        </p:txBody>
      </p:sp>
      <p:sp>
        <p:nvSpPr>
          <p:cNvPr id="118" name="117 - Έλλειψη"/>
          <p:cNvSpPr/>
          <p:nvPr/>
        </p:nvSpPr>
        <p:spPr bwMode="auto">
          <a:xfrm>
            <a:off x="5943600" y="28194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78</a:t>
            </a:r>
          </a:p>
        </p:txBody>
      </p:sp>
      <p:cxnSp>
        <p:nvCxnSpPr>
          <p:cNvPr id="121" name="120 - Ευθεία γραμμή σύνδεσης"/>
          <p:cNvCxnSpPr>
            <a:stCxn id="118" idx="3"/>
            <a:endCxn id="129" idx="0"/>
          </p:cNvCxnSpPr>
          <p:nvPr/>
        </p:nvCxnSpPr>
        <p:spPr bwMode="auto">
          <a:xfrm flipH="1">
            <a:off x="5295900" y="3144604"/>
            <a:ext cx="7034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3" name="122 - Έλλειψη"/>
          <p:cNvSpPr/>
          <p:nvPr/>
        </p:nvSpPr>
        <p:spPr bwMode="auto">
          <a:xfrm>
            <a:off x="6781800" y="35814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90</a:t>
            </a:r>
          </a:p>
        </p:txBody>
      </p:sp>
      <p:cxnSp>
        <p:nvCxnSpPr>
          <p:cNvPr id="124" name="123 - Ευθεία γραμμή σύνδεσης"/>
          <p:cNvCxnSpPr>
            <a:stCxn id="118" idx="5"/>
            <a:endCxn id="123" idx="0"/>
          </p:cNvCxnSpPr>
          <p:nvPr/>
        </p:nvCxnSpPr>
        <p:spPr bwMode="auto">
          <a:xfrm>
            <a:off x="6268804" y="3144604"/>
            <a:ext cx="703496" cy="436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6" name="125 - Ευθεία γραμμή σύνδεσης"/>
          <p:cNvCxnSpPr>
            <a:stCxn id="123" idx="3"/>
            <a:endCxn id="127" idx="0"/>
          </p:cNvCxnSpPr>
          <p:nvPr/>
        </p:nvCxnSpPr>
        <p:spPr bwMode="auto">
          <a:xfrm flipH="1">
            <a:off x="6591300" y="3906604"/>
            <a:ext cx="246296" cy="360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7" name="126 - Έλλειψη"/>
          <p:cNvSpPr/>
          <p:nvPr/>
        </p:nvSpPr>
        <p:spPr bwMode="auto">
          <a:xfrm>
            <a:off x="6400800" y="42672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81</a:t>
            </a:r>
          </a:p>
        </p:txBody>
      </p:sp>
      <p:cxnSp>
        <p:nvCxnSpPr>
          <p:cNvPr id="128" name="127 - Ευθεία γραμμή σύνδεσης"/>
          <p:cNvCxnSpPr>
            <a:stCxn id="123" idx="5"/>
            <a:endCxn id="134" idx="0"/>
          </p:cNvCxnSpPr>
          <p:nvPr/>
        </p:nvCxnSpPr>
        <p:spPr bwMode="auto">
          <a:xfrm>
            <a:off x="7107004" y="3906604"/>
            <a:ext cx="246296" cy="360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9" name="128 - Έλλειψη"/>
          <p:cNvSpPr/>
          <p:nvPr/>
        </p:nvSpPr>
        <p:spPr bwMode="auto">
          <a:xfrm>
            <a:off x="5105400" y="35814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>
                <a:latin typeface="Calibri" pitchFamily="34" charset="0"/>
              </a:rPr>
              <a:t>58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0" name="129 - Ευθεία γραμμή σύνδεσης"/>
          <p:cNvCxnSpPr>
            <a:stCxn id="129" idx="3"/>
            <a:endCxn id="131" idx="0"/>
          </p:cNvCxnSpPr>
          <p:nvPr/>
        </p:nvCxnSpPr>
        <p:spPr bwMode="auto">
          <a:xfrm flipH="1">
            <a:off x="4914900" y="3906604"/>
            <a:ext cx="246296" cy="3401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1" name="130 - Έλλειψη"/>
          <p:cNvSpPr/>
          <p:nvPr/>
        </p:nvSpPr>
        <p:spPr bwMode="auto">
          <a:xfrm>
            <a:off x="4724400" y="4246796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42</a:t>
            </a:r>
          </a:p>
        </p:txBody>
      </p:sp>
      <p:cxnSp>
        <p:nvCxnSpPr>
          <p:cNvPr id="132" name="131 - Ευθεία γραμμή σύνδεσης"/>
          <p:cNvCxnSpPr>
            <a:stCxn id="129" idx="5"/>
            <a:endCxn id="133" idx="0"/>
          </p:cNvCxnSpPr>
          <p:nvPr/>
        </p:nvCxnSpPr>
        <p:spPr bwMode="auto">
          <a:xfrm>
            <a:off x="5430604" y="3906604"/>
            <a:ext cx="246296" cy="3197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3" name="132 - Έλλειψη"/>
          <p:cNvSpPr/>
          <p:nvPr/>
        </p:nvSpPr>
        <p:spPr bwMode="auto">
          <a:xfrm>
            <a:off x="5486400" y="4226392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59</a:t>
            </a:r>
          </a:p>
        </p:txBody>
      </p:sp>
      <p:sp>
        <p:nvSpPr>
          <p:cNvPr id="134" name="133 - Έλλειψη"/>
          <p:cNvSpPr/>
          <p:nvPr/>
        </p:nvSpPr>
        <p:spPr bwMode="auto">
          <a:xfrm>
            <a:off x="7162800" y="4267200"/>
            <a:ext cx="381000" cy="381000"/>
          </a:xfrm>
          <a:prstGeom prst="ellipse">
            <a:avLst/>
          </a:prstGeom>
          <a:solidFill>
            <a:srgbClr val="FFFF99">
              <a:alpha val="7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93</a:t>
            </a:r>
          </a:p>
        </p:txBody>
      </p:sp>
      <p:sp>
        <p:nvSpPr>
          <p:cNvPr id="136" name="135 - TextBox"/>
          <p:cNvSpPr txBox="1"/>
          <p:nvPr/>
        </p:nvSpPr>
        <p:spPr>
          <a:xfrm>
            <a:off x="2971800" y="5181600"/>
            <a:ext cx="308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Δυαδικό δένδρο αναζήτησης</a:t>
            </a:r>
            <a:endParaRPr lang="el-GR" dirty="0"/>
          </a:p>
        </p:txBody>
      </p:sp>
      <p:sp>
        <p:nvSpPr>
          <p:cNvPr id="137" name="136 - Ορθογώνιο"/>
          <p:cNvSpPr/>
          <p:nvPr/>
        </p:nvSpPr>
        <p:spPr>
          <a:xfrm>
            <a:off x="533400" y="5847238"/>
            <a:ext cx="8229600" cy="70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Η </a:t>
            </a:r>
            <a:r>
              <a:rPr lang="el-GR" dirty="0" err="1" smtClean="0"/>
              <a:t>ενδοδιάτεταγμένη</a:t>
            </a:r>
            <a:r>
              <a:rPr lang="el-GR" dirty="0" smtClean="0"/>
              <a:t> διάσχιση του δένδρου επισκέπτεται τους κόμβους σε αύξουσα σειρά κλειδιού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4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Διάσχιση Δυαδικού Δένδρου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59396" name="9 - Έλλειψη"/>
          <p:cNvSpPr>
            <a:spLocks noChangeArrowheads="1"/>
          </p:cNvSpPr>
          <p:nvPr/>
        </p:nvSpPr>
        <p:spPr bwMode="auto">
          <a:xfrm>
            <a:off x="3962400" y="3352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7" name="10 - Έλλειψη"/>
          <p:cNvSpPr>
            <a:spLocks noChangeArrowheads="1"/>
          </p:cNvSpPr>
          <p:nvPr/>
        </p:nvSpPr>
        <p:spPr bwMode="auto">
          <a:xfrm>
            <a:off x="22098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8" name="11 - Έλλειψη"/>
          <p:cNvSpPr>
            <a:spLocks noChangeArrowheads="1"/>
          </p:cNvSpPr>
          <p:nvPr/>
        </p:nvSpPr>
        <p:spPr bwMode="auto">
          <a:xfrm>
            <a:off x="7086600" y="3886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399" name="13 - Ευθεία γραμμή σύνδεσης"/>
          <p:cNvCxnSpPr>
            <a:cxnSpLocks noChangeShapeType="1"/>
            <a:stCxn id="59397" idx="7"/>
            <a:endCxn id="59396" idx="3"/>
          </p:cNvCxnSpPr>
          <p:nvPr/>
        </p:nvCxnSpPr>
        <p:spPr bwMode="auto">
          <a:xfrm rot="5400000" flipH="1" flipV="1">
            <a:off x="3014663" y="2938463"/>
            <a:ext cx="371475" cy="15906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0" name="17 - Ευθεία γραμμή σύνδεσης"/>
          <p:cNvCxnSpPr>
            <a:cxnSpLocks noChangeShapeType="1"/>
            <a:stCxn id="59396" idx="5"/>
            <a:endCxn id="59398" idx="1"/>
          </p:cNvCxnSpPr>
          <p:nvPr/>
        </p:nvCxnSpPr>
        <p:spPr bwMode="auto">
          <a:xfrm rot="16200000" flipH="1">
            <a:off x="5453063" y="2252663"/>
            <a:ext cx="371475" cy="2962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1" name="24 - Έλλειψη"/>
          <p:cNvSpPr>
            <a:spLocks noChangeArrowheads="1"/>
          </p:cNvSpPr>
          <p:nvPr/>
        </p:nvSpPr>
        <p:spPr bwMode="auto">
          <a:xfrm>
            <a:off x="59436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25 - Έλλειψη"/>
          <p:cNvSpPr>
            <a:spLocks noChangeArrowheads="1"/>
          </p:cNvSpPr>
          <p:nvPr/>
        </p:nvSpPr>
        <p:spPr bwMode="auto">
          <a:xfrm>
            <a:off x="5105400" y="4800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3" name="27 - Ευθεία γραμμή σύνδεσης"/>
          <p:cNvCxnSpPr>
            <a:cxnSpLocks noChangeShapeType="1"/>
            <a:stCxn id="59402" idx="7"/>
            <a:endCxn id="59401" idx="3"/>
          </p:cNvCxnSpPr>
          <p:nvPr/>
        </p:nvCxnSpPr>
        <p:spPr bwMode="auto">
          <a:xfrm rot="5400000" flipH="1" flipV="1">
            <a:off x="5529263" y="4386263"/>
            <a:ext cx="219075" cy="6762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4" name="28 - Ευθεία γραμμή σύνδεσης"/>
          <p:cNvCxnSpPr>
            <a:cxnSpLocks noChangeShapeType="1"/>
            <a:stCxn id="59401" idx="5"/>
            <a:endCxn id="57" idx="1"/>
          </p:cNvCxnSpPr>
          <p:nvPr/>
        </p:nvCxnSpPr>
        <p:spPr bwMode="auto">
          <a:xfrm>
            <a:off x="6138722" y="4614722"/>
            <a:ext cx="6003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05" name="34 - Έλλειψη"/>
          <p:cNvSpPr>
            <a:spLocks noChangeArrowheads="1"/>
          </p:cNvSpPr>
          <p:nvPr/>
        </p:nvSpPr>
        <p:spPr bwMode="auto">
          <a:xfrm>
            <a:off x="1447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06" name="37 - Ευθεία γραμμή σύνδεσης"/>
          <p:cNvCxnSpPr>
            <a:cxnSpLocks noChangeShapeType="1"/>
            <a:endCxn id="59405" idx="3"/>
          </p:cNvCxnSpPr>
          <p:nvPr/>
        </p:nvCxnSpPr>
        <p:spPr bwMode="auto">
          <a:xfrm rot="5400000" flipH="1" flipV="1">
            <a:off x="1200150" y="4595813"/>
            <a:ext cx="261937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7" name="38 - Ευθεία γραμμή σύνδεσης"/>
          <p:cNvCxnSpPr>
            <a:cxnSpLocks noChangeShapeType="1"/>
            <a:stCxn id="59405" idx="5"/>
            <a:endCxn id="52" idx="1"/>
          </p:cNvCxnSpPr>
          <p:nvPr/>
        </p:nvCxnSpPr>
        <p:spPr bwMode="auto">
          <a:xfrm>
            <a:off x="1642922" y="4614722"/>
            <a:ext cx="295556" cy="2955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8" name="40 - Ευθεία γραμμή σύνδεσης"/>
          <p:cNvCxnSpPr>
            <a:cxnSpLocks noChangeShapeType="1"/>
            <a:stCxn id="59397" idx="3"/>
            <a:endCxn id="59405" idx="0"/>
          </p:cNvCxnSpPr>
          <p:nvPr/>
        </p:nvCxnSpPr>
        <p:spPr bwMode="auto">
          <a:xfrm rot="5400000">
            <a:off x="1733550" y="3910013"/>
            <a:ext cx="338137" cy="681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09" name="42 - Ευθεία γραμμή σύνδεσης"/>
          <p:cNvCxnSpPr>
            <a:cxnSpLocks noChangeShapeType="1"/>
            <a:stCxn id="59397" idx="5"/>
            <a:endCxn id="53" idx="1"/>
          </p:cNvCxnSpPr>
          <p:nvPr/>
        </p:nvCxnSpPr>
        <p:spPr bwMode="auto">
          <a:xfrm>
            <a:off x="2404922" y="4081322"/>
            <a:ext cx="6003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0" name="44 - Ευθεία γραμμή σύνδεσης"/>
          <p:cNvCxnSpPr>
            <a:cxnSpLocks noChangeShapeType="1"/>
            <a:stCxn id="59398" idx="3"/>
            <a:endCxn id="59401" idx="7"/>
          </p:cNvCxnSpPr>
          <p:nvPr/>
        </p:nvCxnSpPr>
        <p:spPr bwMode="auto">
          <a:xfrm rot="5400000">
            <a:off x="6443663" y="3776663"/>
            <a:ext cx="371475" cy="981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1" name="46 - Ευθεία γραμμή σύνδεσης"/>
          <p:cNvCxnSpPr>
            <a:cxnSpLocks noChangeShapeType="1"/>
            <a:stCxn id="59398" idx="5"/>
            <a:endCxn id="58" idx="1"/>
          </p:cNvCxnSpPr>
          <p:nvPr/>
        </p:nvCxnSpPr>
        <p:spPr bwMode="auto">
          <a:xfrm>
            <a:off x="7281722" y="4081322"/>
            <a:ext cx="752756" cy="3717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12" name="52 - Έλλειψη"/>
          <p:cNvSpPr>
            <a:spLocks noChangeArrowheads="1"/>
          </p:cNvSpPr>
          <p:nvPr/>
        </p:nvSpPr>
        <p:spPr bwMode="auto">
          <a:xfrm>
            <a:off x="55626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59413" name="55 - Ευθεία γραμμή σύνδεσης"/>
          <p:cNvCxnSpPr>
            <a:cxnSpLocks noChangeShapeType="1"/>
            <a:endCxn id="59412" idx="3"/>
          </p:cNvCxnSpPr>
          <p:nvPr/>
        </p:nvCxnSpPr>
        <p:spPr bwMode="auto">
          <a:xfrm rot="5400000" flipH="1" flipV="1">
            <a:off x="5353050" y="5624513"/>
            <a:ext cx="261937" cy="223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4" name="56 - Ευθεία γραμμή σύνδεσης"/>
          <p:cNvCxnSpPr>
            <a:cxnSpLocks noChangeShapeType="1"/>
            <a:stCxn id="59412" idx="5"/>
          </p:cNvCxnSpPr>
          <p:nvPr/>
        </p:nvCxnSpPr>
        <p:spPr bwMode="auto">
          <a:xfrm rot="16200000" flipH="1">
            <a:off x="5776913" y="5586413"/>
            <a:ext cx="261937" cy="3000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5" name="58 - Ευθεία γραμμή σύνδεσης"/>
          <p:cNvCxnSpPr>
            <a:cxnSpLocks noChangeShapeType="1"/>
            <a:stCxn id="54" idx="7"/>
            <a:endCxn id="59402" idx="3"/>
          </p:cNvCxnSpPr>
          <p:nvPr/>
        </p:nvCxnSpPr>
        <p:spPr bwMode="auto">
          <a:xfrm flipV="1">
            <a:off x="4690922" y="4995722"/>
            <a:ext cx="447956" cy="44795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416" name="60 - Ευθεία γραμμή σύνδεσης"/>
          <p:cNvCxnSpPr>
            <a:cxnSpLocks noChangeShapeType="1"/>
            <a:stCxn id="59402" idx="5"/>
            <a:endCxn id="59412" idx="0"/>
          </p:cNvCxnSpPr>
          <p:nvPr/>
        </p:nvCxnSpPr>
        <p:spPr bwMode="auto">
          <a:xfrm rot="16200000" flipH="1">
            <a:off x="5281613" y="5014913"/>
            <a:ext cx="414337" cy="376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427" name="34 - TextBox"/>
          <p:cNvSpPr txBox="1">
            <a:spLocks noChangeArrowheads="1"/>
          </p:cNvSpPr>
          <p:nvPr/>
        </p:nvSpPr>
        <p:spPr bwMode="auto">
          <a:xfrm>
            <a:off x="685800" y="48006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el-GR"/>
          </a:p>
        </p:txBody>
      </p:sp>
      <p:sp>
        <p:nvSpPr>
          <p:cNvPr id="59428" name="37 - TextBox"/>
          <p:cNvSpPr txBox="1">
            <a:spLocks noChangeArrowheads="1"/>
          </p:cNvSpPr>
          <p:nvPr/>
        </p:nvSpPr>
        <p:spPr bwMode="auto">
          <a:xfrm>
            <a:off x="1066800" y="4267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el-GR"/>
          </a:p>
        </p:txBody>
      </p:sp>
      <p:sp>
        <p:nvSpPr>
          <p:cNvPr id="59429" name="38 - TextBox"/>
          <p:cNvSpPr txBox="1">
            <a:spLocks noChangeArrowheads="1"/>
          </p:cNvSpPr>
          <p:nvPr/>
        </p:nvSpPr>
        <p:spPr bwMode="auto">
          <a:xfrm>
            <a:off x="2125663" y="4800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el-GR"/>
          </a:p>
        </p:txBody>
      </p:sp>
      <p:sp>
        <p:nvSpPr>
          <p:cNvPr id="59430" name="39 - TextBox"/>
          <p:cNvSpPr txBox="1">
            <a:spLocks noChangeArrowheads="1"/>
          </p:cNvSpPr>
          <p:nvPr/>
        </p:nvSpPr>
        <p:spPr bwMode="auto">
          <a:xfrm>
            <a:off x="1828800" y="3733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59431" name="40 - TextBox"/>
          <p:cNvSpPr txBox="1">
            <a:spLocks noChangeArrowheads="1"/>
          </p:cNvSpPr>
          <p:nvPr/>
        </p:nvSpPr>
        <p:spPr bwMode="auto">
          <a:xfrm>
            <a:off x="3192463" y="4343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  <a:endParaRPr lang="el-GR" dirty="0"/>
          </a:p>
        </p:txBody>
      </p:sp>
      <p:sp>
        <p:nvSpPr>
          <p:cNvPr id="59432" name="41 - TextBox"/>
          <p:cNvSpPr txBox="1">
            <a:spLocks noChangeArrowheads="1"/>
          </p:cNvSpPr>
          <p:nvPr/>
        </p:nvSpPr>
        <p:spPr bwMode="auto">
          <a:xfrm>
            <a:off x="3581400" y="32115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59433" name="42 - TextBox"/>
          <p:cNvSpPr txBox="1">
            <a:spLocks noChangeArrowheads="1"/>
          </p:cNvSpPr>
          <p:nvPr/>
        </p:nvSpPr>
        <p:spPr bwMode="auto">
          <a:xfrm>
            <a:off x="4191000" y="5345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59434" name="43 - TextBox"/>
          <p:cNvSpPr txBox="1">
            <a:spLocks noChangeArrowheads="1"/>
          </p:cNvSpPr>
          <p:nvPr/>
        </p:nvSpPr>
        <p:spPr bwMode="auto">
          <a:xfrm>
            <a:off x="4792663" y="47244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59435" name="44 - TextBox"/>
          <p:cNvSpPr txBox="1">
            <a:spLocks noChangeArrowheads="1"/>
          </p:cNvSpPr>
          <p:nvPr/>
        </p:nvSpPr>
        <p:spPr bwMode="auto">
          <a:xfrm>
            <a:off x="4876800" y="5802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59436" name="45 - TextBox"/>
          <p:cNvSpPr txBox="1">
            <a:spLocks noChangeArrowheads="1"/>
          </p:cNvSpPr>
          <p:nvPr/>
        </p:nvSpPr>
        <p:spPr bwMode="auto">
          <a:xfrm>
            <a:off x="5783263" y="53340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el-GR"/>
          </a:p>
        </p:txBody>
      </p:sp>
      <p:sp>
        <p:nvSpPr>
          <p:cNvPr id="59437" name="46 - TextBox"/>
          <p:cNvSpPr txBox="1">
            <a:spLocks noChangeArrowheads="1"/>
          </p:cNvSpPr>
          <p:nvPr/>
        </p:nvSpPr>
        <p:spPr bwMode="auto">
          <a:xfrm>
            <a:off x="6172200" y="5802313"/>
            <a:ext cx="423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  <a:endParaRPr lang="el-GR"/>
          </a:p>
        </p:txBody>
      </p:sp>
      <p:sp>
        <p:nvSpPr>
          <p:cNvPr id="59438" name="47 - TextBox"/>
          <p:cNvSpPr txBox="1">
            <a:spLocks noChangeArrowheads="1"/>
          </p:cNvSpPr>
          <p:nvPr/>
        </p:nvSpPr>
        <p:spPr bwMode="auto">
          <a:xfrm>
            <a:off x="5486400" y="42021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  <a:endParaRPr lang="el-GR"/>
          </a:p>
        </p:txBody>
      </p:sp>
      <p:sp>
        <p:nvSpPr>
          <p:cNvPr id="59439" name="48 - TextBox"/>
          <p:cNvSpPr txBox="1">
            <a:spLocks noChangeArrowheads="1"/>
          </p:cNvSpPr>
          <p:nvPr/>
        </p:nvSpPr>
        <p:spPr bwMode="auto">
          <a:xfrm>
            <a:off x="6858000" y="47355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  <a:endParaRPr lang="el-GR"/>
          </a:p>
        </p:txBody>
      </p:sp>
      <p:sp>
        <p:nvSpPr>
          <p:cNvPr id="59440" name="49 - TextBox"/>
          <p:cNvSpPr txBox="1">
            <a:spLocks noChangeArrowheads="1"/>
          </p:cNvSpPr>
          <p:nvPr/>
        </p:nvSpPr>
        <p:spPr bwMode="auto">
          <a:xfrm>
            <a:off x="7254875" y="37338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  <a:endParaRPr lang="el-GR"/>
          </a:p>
        </p:txBody>
      </p:sp>
      <p:sp>
        <p:nvSpPr>
          <p:cNvPr id="59441" name="50 - TextBox"/>
          <p:cNvSpPr txBox="1">
            <a:spLocks noChangeArrowheads="1"/>
          </p:cNvSpPr>
          <p:nvPr/>
        </p:nvSpPr>
        <p:spPr bwMode="auto">
          <a:xfrm>
            <a:off x="8169275" y="43434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el-GR"/>
          </a:p>
        </p:txBody>
      </p:sp>
      <p:sp>
        <p:nvSpPr>
          <p:cNvPr id="51" name="34 - Έλλειψη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" name="34 - Έλλειψη"/>
          <p:cNvSpPr>
            <a:spLocks noChangeArrowheads="1"/>
          </p:cNvSpPr>
          <p:nvPr/>
        </p:nvSpPr>
        <p:spPr bwMode="auto">
          <a:xfrm>
            <a:off x="19050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34 - Έλλειψη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4" name="34 - Έλλειψη"/>
          <p:cNvSpPr>
            <a:spLocks noChangeArrowheads="1"/>
          </p:cNvSpPr>
          <p:nvPr/>
        </p:nvSpPr>
        <p:spPr bwMode="auto">
          <a:xfrm>
            <a:off x="4495800" y="54102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" name="34 - Έλλειψη"/>
          <p:cNvSpPr>
            <a:spLocks noChangeArrowheads="1"/>
          </p:cNvSpPr>
          <p:nvPr/>
        </p:nvSpPr>
        <p:spPr bwMode="auto">
          <a:xfrm>
            <a:off x="52578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6" name="34 - Έλλειψη"/>
          <p:cNvSpPr>
            <a:spLocks noChangeArrowheads="1"/>
          </p:cNvSpPr>
          <p:nvPr/>
        </p:nvSpPr>
        <p:spPr bwMode="auto">
          <a:xfrm>
            <a:off x="5943600" y="58674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7" name="34 - Έλλειψη"/>
          <p:cNvSpPr>
            <a:spLocks noChangeArrowheads="1"/>
          </p:cNvSpPr>
          <p:nvPr/>
        </p:nvSpPr>
        <p:spPr bwMode="auto">
          <a:xfrm>
            <a:off x="6705600" y="48768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8" name="34 - Έλλειψη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0000">
              <a:alpha val="2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" name="Text Box 75"/>
          <p:cNvSpPr txBox="1">
            <a:spLocks noChangeArrowheads="1"/>
          </p:cNvSpPr>
          <p:nvPr/>
        </p:nvSpPr>
        <p:spPr bwMode="auto">
          <a:xfrm>
            <a:off x="5181600" y="1690688"/>
            <a:ext cx="25273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ενδοδιάταξη (</a:t>
            </a:r>
            <a:r>
              <a:rPr lang="en-US" b="1"/>
              <a:t>inorder)</a:t>
            </a:r>
            <a:endParaRPr lang="el-GR" b="1"/>
          </a:p>
        </p:txBody>
      </p:sp>
      <p:sp>
        <p:nvSpPr>
          <p:cNvPr id="60" name="Text Box 71"/>
          <p:cNvSpPr txBox="1">
            <a:spLocks noChangeArrowheads="1"/>
          </p:cNvSpPr>
          <p:nvPr/>
        </p:nvSpPr>
        <p:spPr bwMode="auto">
          <a:xfrm>
            <a:off x="1025525" y="1174750"/>
            <a:ext cx="3886200" cy="1569660"/>
          </a:xfrm>
          <a:prstGeom prst="rect">
            <a:avLst/>
          </a:prstGeom>
          <a:noFill/>
          <a:ln w="9525" algn="ctr">
            <a:solidFill>
              <a:srgbClr val="33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smtClean="0">
                <a:latin typeface="Lucida Console" pitchFamily="49" charset="0"/>
              </a:rPr>
              <a:t>traverse(Node h) {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</a:t>
            </a:r>
            <a:r>
              <a:rPr lang="en-US" sz="1600" dirty="0">
                <a:latin typeface="Lucida Console" pitchFamily="49" charset="0"/>
              </a:rPr>
              <a:t>(h == </a:t>
            </a:r>
            <a:r>
              <a:rPr lang="en-US" sz="1600" dirty="0" smtClean="0">
                <a:latin typeface="Lucida Console" pitchFamily="49" charset="0"/>
              </a:rPr>
              <a:t>null) </a:t>
            </a:r>
            <a:r>
              <a:rPr lang="en-US" sz="1600" dirty="0">
                <a:latin typeface="Lucida Console" pitchFamily="49" charset="0"/>
              </a:rPr>
              <a:t>return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h.left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h.item.visit</a:t>
            </a:r>
            <a:r>
              <a:rPr lang="en-US" sz="1600" dirty="0" smtClean="0">
                <a:latin typeface="Lucida Console" pitchFamily="49" charset="0"/>
              </a:rPr>
              <a:t>();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  </a:t>
            </a:r>
            <a:r>
              <a:rPr lang="en-US" sz="1600" dirty="0" smtClean="0">
                <a:latin typeface="Lucida Console" pitchFamily="49" charset="0"/>
              </a:rPr>
              <a:t>	traverse(</a:t>
            </a:r>
            <a:r>
              <a:rPr lang="en-US" sz="1600" dirty="0" err="1" smtClean="0">
                <a:latin typeface="Lucida Console" pitchFamily="49" charset="0"/>
              </a:rPr>
              <a:t>h.right</a:t>
            </a:r>
            <a:r>
              <a:rPr lang="en-US" sz="1600" dirty="0" smtClean="0">
                <a:latin typeface="Lucida Console" pitchFamily="49" charset="0"/>
              </a:rPr>
              <a:t>);</a:t>
            </a:r>
            <a:endParaRPr lang="en-US" sz="1600" dirty="0">
              <a:latin typeface="Lucida Console" pitchFamily="49" charset="0"/>
            </a:endParaRPr>
          </a:p>
          <a:p>
            <a:r>
              <a:rPr lang="en-US" sz="1600" dirty="0">
                <a:latin typeface="Lucida Console" pitchFamily="49" charset="0"/>
              </a:rPr>
              <a:t>}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Δομές Αναζήτησης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13" name="1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3789" y="19429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561363" y="1368623"/>
            <a:ext cx="9380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/>
              <a:t>εισαγωγή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692076" y="1357510"/>
            <a:ext cx="1037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αναζήτηση</a:t>
            </a:r>
            <a:endParaRPr lang="el-GR" sz="1400" dirty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998176" y="1357510"/>
            <a:ext cx="80393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 smtClean="0"/>
              <a:t>επιλογή</a:t>
            </a:r>
            <a:endParaRPr lang="el-GR" sz="1400" baseline="30000" dirty="0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60402" y="1828676"/>
            <a:ext cx="130099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διατεταγμένος</a:t>
            </a:r>
          </a:p>
          <a:p>
            <a:pPr algn="ctr"/>
            <a:r>
              <a:rPr lang="el-GR" sz="1400"/>
              <a:t>πίνακας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603683" y="2377951"/>
            <a:ext cx="121443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διατεταγμένη</a:t>
            </a:r>
          </a:p>
          <a:p>
            <a:pPr algn="ctr"/>
            <a:r>
              <a:rPr lang="el-GR" sz="1400"/>
              <a:t>λίστα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473870" y="3428876"/>
            <a:ext cx="1467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μη διατεταγμένη</a:t>
            </a:r>
          </a:p>
          <a:p>
            <a:pPr algn="ctr"/>
            <a:r>
              <a:rPr lang="el-GR" sz="1400"/>
              <a:t>λίστα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35352" y="2895476"/>
            <a:ext cx="155427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/>
              <a:t>μη διατεταγμένος</a:t>
            </a:r>
          </a:p>
          <a:p>
            <a:pPr algn="ctr"/>
            <a:r>
              <a:rPr lang="el-GR" sz="1400"/>
              <a:t>πίνακας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333584" y="4038476"/>
            <a:ext cx="17546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δένδρο αναζήτησης</a:t>
            </a:r>
          </a:p>
          <a:p>
            <a:pPr algn="ctr"/>
            <a:r>
              <a:rPr lang="el-GR" sz="1400" dirty="0" smtClean="0"/>
              <a:t>(μη ισορροπημένο) </a:t>
            </a:r>
            <a:endParaRPr lang="el-GR" sz="1400" dirty="0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69641" y="4658256"/>
            <a:ext cx="146674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τυχαιοποιημένο </a:t>
            </a:r>
          </a:p>
          <a:p>
            <a:pPr algn="ctr"/>
            <a:r>
              <a:rPr lang="el-GR" sz="1400" dirty="0" smtClean="0"/>
              <a:t>δένδρο</a:t>
            </a:r>
            <a:endParaRPr lang="el-GR" sz="14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313076" y="5267856"/>
            <a:ext cx="17443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ισορροπημένο </a:t>
            </a:r>
          </a:p>
          <a:p>
            <a:pPr algn="ctr"/>
            <a:r>
              <a:rPr lang="el-GR" sz="1400" dirty="0" smtClean="0"/>
              <a:t>δένδρο αναζήτησης</a:t>
            </a:r>
          </a:p>
        </p:txBody>
      </p:sp>
      <p:pic>
        <p:nvPicPr>
          <p:cNvPr id="31" name="Picture 4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3789" y="25144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" name="Picture 5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114" y="30097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" name="Picture 55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414" y="30097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3" name="Picture 65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54114" y="35431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4" name="Picture 66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4414" y="3543176"/>
            <a:ext cx="60483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" name="Picture 88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5438" y="48006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8" name="Picture 86" descr="TP_tmp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0838" y="4800600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" name="Picture 96" descr="TP_tmp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014" y="5371976"/>
            <a:ext cx="9429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" name="Picture 97" descr="TP_tmp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49627" y="5371976"/>
            <a:ext cx="94773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" name="80 - Εικόνα" descr="TP_t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9998" y="5371976"/>
            <a:ext cx="944168" cy="265819"/>
          </a:xfrm>
          <a:prstGeom prst="rect">
            <a:avLst/>
          </a:prstGeom>
          <a:noFill/>
          <a:ln/>
          <a:effectLst/>
        </p:spPr>
      </p:pic>
      <p:pic>
        <p:nvPicPr>
          <p:cNvPr id="82" name="81 - Εικόνα" descr="TP_t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75832" y="5372981"/>
            <a:ext cx="944168" cy="265819"/>
          </a:xfrm>
          <a:prstGeom prst="rect">
            <a:avLst/>
          </a:prstGeom>
          <a:noFill/>
          <a:ln/>
          <a:effectLst/>
        </p:spPr>
      </p:pic>
      <p:pic>
        <p:nvPicPr>
          <p:cNvPr id="83" name="82 - Εικόνα" descr="TP_t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71234" y="5372981"/>
            <a:ext cx="944166" cy="265819"/>
          </a:xfrm>
          <a:prstGeom prst="rect">
            <a:avLst/>
          </a:prstGeom>
          <a:noFill/>
          <a:ln/>
          <a:effectLst/>
        </p:spPr>
      </p:pic>
      <p:sp>
        <p:nvSpPr>
          <p:cNvPr id="66" name="58 - TextBox"/>
          <p:cNvSpPr txBox="1">
            <a:spLocks noChangeArrowheads="1"/>
          </p:cNvSpPr>
          <p:nvPr/>
        </p:nvSpPr>
        <p:spPr bwMode="auto">
          <a:xfrm>
            <a:off x="381000" y="6397823"/>
            <a:ext cx="3692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 smtClean="0"/>
              <a:t>(*) Συμβαίνει με εξαιρετικά μικρή πιθανότητα</a:t>
            </a:r>
            <a:endParaRPr lang="el-GR" sz="1400" dirty="0"/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6681923" y="1368623"/>
            <a:ext cx="93807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dirty="0"/>
              <a:t>εισαγωγή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7872162" y="1371600"/>
            <a:ext cx="103739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αναζήτηση</a:t>
            </a:r>
            <a:endParaRPr lang="el-GR" sz="1400" dirty="0"/>
          </a:p>
        </p:txBody>
      </p: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471717" y="5864299"/>
            <a:ext cx="1540871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400" dirty="0" smtClean="0"/>
              <a:t>κατακερματισμός</a:t>
            </a:r>
            <a:endParaRPr lang="el-GR" sz="1400" dirty="0"/>
          </a:p>
        </p:txBody>
      </p:sp>
      <p:pic>
        <p:nvPicPr>
          <p:cNvPr id="71" name="Picture 90" descr="TP_tmp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4589" y="59053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9" name="98 - Εικόνα" descr="TP_t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64498" y="1942976"/>
            <a:ext cx="484656" cy="266341"/>
          </a:xfrm>
          <a:prstGeom prst="rect">
            <a:avLst/>
          </a:prstGeom>
          <a:noFill/>
          <a:ln/>
          <a:effectLst/>
        </p:spPr>
      </p:pic>
      <p:pic>
        <p:nvPicPr>
          <p:cNvPr id="103" name="102 - Εικόνα" descr="TP_t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3972" y="2514476"/>
            <a:ext cx="605721" cy="265819"/>
          </a:xfrm>
          <a:prstGeom prst="rect">
            <a:avLst/>
          </a:prstGeom>
          <a:noFill/>
          <a:ln/>
          <a:effectLst/>
        </p:spPr>
      </p:pic>
      <p:pic>
        <p:nvPicPr>
          <p:cNvPr id="104" name="103 - Εικόνα" descr="TP_t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2973" y="2514476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79" name="78 - Εικόνα" descr="TP_tmp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27749" y="59053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0" name="79 - Εικόνα" descr="TP_tmp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0813" y="5905376"/>
            <a:ext cx="1214563" cy="266824"/>
          </a:xfrm>
          <a:prstGeom prst="rect">
            <a:avLst/>
          </a:prstGeom>
          <a:noFill/>
          <a:ln/>
          <a:effectLst/>
        </p:spPr>
      </p:pic>
      <p:pic>
        <p:nvPicPr>
          <p:cNvPr id="74" name="Picture 98" descr="TP_tmp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0225" y="5905376"/>
            <a:ext cx="484188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8" name="107 - Εικόνα" descr="TP_tmp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9849" y="3009776"/>
            <a:ext cx="1213953" cy="266690"/>
          </a:xfrm>
          <a:prstGeom prst="rect">
            <a:avLst/>
          </a:prstGeom>
          <a:noFill/>
          <a:ln/>
          <a:effectLst/>
        </p:spPr>
      </p:pic>
      <p:pic>
        <p:nvPicPr>
          <p:cNvPr id="109" name="108 - Εικόνα" descr="TP_tmp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0149" y="3009776"/>
            <a:ext cx="483388" cy="265645"/>
          </a:xfrm>
          <a:prstGeom prst="rect">
            <a:avLst/>
          </a:prstGeom>
          <a:noFill/>
          <a:ln/>
          <a:effectLst/>
        </p:spPr>
      </p:pic>
      <p:pic>
        <p:nvPicPr>
          <p:cNvPr id="75" name="Picture 99" descr="TP_tmp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613" y="5905376"/>
            <a:ext cx="484187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3" name="112 - Εικόνα" descr="TP_tmp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0149" y="3543176"/>
            <a:ext cx="483388" cy="265645"/>
          </a:xfrm>
          <a:prstGeom prst="rect">
            <a:avLst/>
          </a:prstGeom>
          <a:noFill/>
          <a:ln/>
          <a:effectLst/>
        </p:spPr>
      </p:pic>
      <p:sp>
        <p:nvSpPr>
          <p:cNvPr id="77" name="76 - TextBox"/>
          <p:cNvSpPr txBox="1"/>
          <p:nvPr/>
        </p:nvSpPr>
        <p:spPr>
          <a:xfrm>
            <a:off x="2617589" y="9144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χειρότερη περίπτωση</a:t>
            </a:r>
            <a:endParaRPr lang="el-GR" sz="1600" dirty="0"/>
          </a:p>
        </p:txBody>
      </p:sp>
      <p:pic>
        <p:nvPicPr>
          <p:cNvPr id="91" name="90 - Εικόνα" descr="TP_tmp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4147" y="1943644"/>
            <a:ext cx="945365" cy="266156"/>
          </a:xfrm>
          <a:prstGeom prst="rect">
            <a:avLst/>
          </a:prstGeom>
          <a:noFill/>
          <a:ln/>
          <a:effectLst/>
        </p:spPr>
      </p:pic>
      <p:sp>
        <p:nvSpPr>
          <p:cNvPr id="78" name="77 - TextBox"/>
          <p:cNvSpPr txBox="1"/>
          <p:nvPr/>
        </p:nvSpPr>
        <p:spPr>
          <a:xfrm>
            <a:off x="6629400" y="9144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μέση περίπτωση</a:t>
            </a:r>
            <a:endParaRPr lang="el-GR" sz="1600" dirty="0"/>
          </a:p>
        </p:txBody>
      </p:sp>
      <p:pic>
        <p:nvPicPr>
          <p:cNvPr id="85" name="84 - Εικόνα" descr="TP_tmp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17589" y="48004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6" name="85 - Εικόνα" descr="TP_tmp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36789" y="48004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7" name="86 - Εικόνα" descr="TP_tmp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55989" y="4800476"/>
            <a:ext cx="700704" cy="265483"/>
          </a:xfrm>
          <a:prstGeom prst="rect">
            <a:avLst/>
          </a:prstGeom>
          <a:noFill/>
          <a:ln/>
          <a:effectLst/>
        </p:spPr>
      </p:pic>
      <p:pic>
        <p:nvPicPr>
          <p:cNvPr id="88" name="Picture 17" descr="TP_tmp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6189" y="4162956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9" name="Picture 75" descr="TP_tmp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1589" y="4162956"/>
            <a:ext cx="944562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4" name="93 - Εικόνα" descr="TP_tmp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65670" y="4153992"/>
            <a:ext cx="604540" cy="265301"/>
          </a:xfrm>
          <a:prstGeom prst="rect">
            <a:avLst/>
          </a:prstGeom>
          <a:noFill/>
          <a:ln/>
          <a:effectLst/>
        </p:spPr>
      </p:pic>
      <p:pic>
        <p:nvPicPr>
          <p:cNvPr id="95" name="94 - Εικόνα" descr="TP_tmp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4870" y="4153992"/>
            <a:ext cx="604540" cy="265301"/>
          </a:xfrm>
          <a:prstGeom prst="rect">
            <a:avLst/>
          </a:prstGeom>
          <a:noFill/>
          <a:ln/>
          <a:effectLst/>
        </p:spPr>
      </p:pic>
      <p:pic>
        <p:nvPicPr>
          <p:cNvPr id="96" name="95 - Εικόνα" descr="TP_tmp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4070" y="4153992"/>
            <a:ext cx="604540" cy="265301"/>
          </a:xfrm>
          <a:prstGeom prst="rect">
            <a:avLst/>
          </a:prstGeom>
          <a:noFill/>
          <a:ln/>
          <a:effectLst/>
        </p:spPr>
      </p:pic>
      <p:pic>
        <p:nvPicPr>
          <p:cNvPr id="112" name="111 - Εικόνα" descr="TP_tmp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2636" y="3543186"/>
            <a:ext cx="1213953" cy="266690"/>
          </a:xfrm>
          <a:prstGeom prst="rect">
            <a:avLst/>
          </a:prstGeom>
          <a:noFill/>
          <a:ln/>
          <a:effectLst/>
        </p:spPr>
      </p:pic>
      <p:pic>
        <p:nvPicPr>
          <p:cNvPr id="98" name="97 - Εικόνα" descr="TP_tmp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951218" y="1943560"/>
            <a:ext cx="945663" cy="266240"/>
          </a:xfrm>
          <a:prstGeom prst="rect">
            <a:avLst/>
          </a:prstGeom>
          <a:noFill/>
          <a:ln/>
          <a:effectLst/>
        </p:spPr>
      </p:pic>
      <p:pic>
        <p:nvPicPr>
          <p:cNvPr id="102" name="101 - Εικόνα" descr="TP_tmp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8589" y="194311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0" name="119 - Εικόνα" descr="TP_tmp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08589" y="251460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1" name="120 - Εικόνα" descr="TP_tmp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5883" y="251460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4" name="123 - Εικόνα" descr="TP_tmp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3989" y="3009910"/>
            <a:ext cx="607706" cy="266690"/>
          </a:xfrm>
          <a:prstGeom prst="rect">
            <a:avLst/>
          </a:prstGeom>
          <a:noFill/>
          <a:ln/>
          <a:effectLst/>
        </p:spPr>
      </p:pic>
      <p:pic>
        <p:nvPicPr>
          <p:cNvPr id="125" name="124 - Εικόνα" descr="TP_tmp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3989" y="3543310"/>
            <a:ext cx="607706" cy="2666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in 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2^i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"/>
  <p:tag name="PICTUREFILESIZE" val="2379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2^{h-1} &lt; N+1 \le 2^h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3"/>
  <p:tag name="PICTUREFILESIZE" val="2778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\Theta(N \lg N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45"/>
  <p:tag name="PICTUREFILESIZE" val="13869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&#10;\[&#10;\Theta(N^2)&#10;\]&#10;&#10;\end{document}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10610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i&#10;$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"/>
  <p:tag name="PICTUREFILESIZE" val="71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C(N) = (N-1) + \frac{1}{N} \sum_{k=1}^{N} \big[ C(k-1)+C(N-k) \big]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3"/>
  <p:tag name="PICTUREFILESIZE" val="167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(0)=C(1)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2433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C(N) = (N-1) + \frac{1}{N} \sum_{k=1}^{N} \big[ C(k-1)+C(N-k) \big]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3"/>
  <p:tag name="PICTUREFILESIZE" val="1674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C(N) = (N-1) + \frac{2}{N} \sum_{k=1}^{N}  C(k-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1"/>
  <p:tag name="PICTUREFILESIZE" val="131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(0)=C(1)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2433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C(N) = (N-1) + \frac{1}{N} \sum_{k=1}^{N} \big[ C(k-1)+C(N-k) \big]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13"/>
  <p:tag name="PICTUREFILESIZE" val="1674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C(0)=C(1)=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3"/>
  <p:tag name="PICTUREFILESIZE" val="2243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C(N) = (N-1) + \frac{2}{N} \sum_{k=1}^{N}  C(k-1) \ \Rightarrow \ NC(N) = N(N-1) + 2 \sum_{k=1}^{N}  C(k-1) 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7"/>
  <p:tag name="PICTUREFILESIZE" val="2396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(N-1)C(N-1) = (N-1)(N-2) + 2 \sum_{k=1}^{N-1} C(k-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3"/>
  <p:tag name="PICTUREFILESIZE" val="1608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NC(N) = (N+1)C(N-1)+2(N-1) \ \Rightarrow  \ \frac{C(N)}{N+1} = \frac{C(N-1)}{N} + \frac{2(N-1)}{N(N+1)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9"/>
  <p:tag name="PICTUREFILESIZE" val="2239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\Rightarrow  \ \frac{C(N)}{N+1} \le  \frac{C(N-1)}{N} + \frac{2}{N} = 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8"/>
  <p:tag name="PICTUREFILESIZE" val="1359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\Rightarrow \ C(N) = O(N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03"/>
  <p:tag name="PICTUREFILESIZE" val="72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1746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\log{N}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174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O(N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74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 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4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"/>
  <p:tag name="PICTUREFILESIZE" val="2129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51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 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51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1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"/>
  <p:tag name="PICTUREFILESIZE" val="23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 \in 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5"/>
  <p:tag name="PICTUREFILESIZE" val="640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^{\ast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9"/>
  <p:tag name="PICTUREFILESIZE" val="31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7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 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0"/>
  <p:tag name="PICTUREFILESIZE" val="451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\log{N}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9"/>
  <p:tag name="PICTUREFILESIZE" val="38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$$&#10;O(N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"/>
  <p:tag name="PICTUREFILESIZE" val="289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ge 1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538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le 17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1"/>
  <p:tag name="PICTUREFILESIZE" val="538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in 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6887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23795</TotalTime>
  <Words>5087</Words>
  <Application>Microsoft Office PowerPoint</Application>
  <PresentationFormat>Προβολή στην οθόνη (4:3)</PresentationFormat>
  <Paragraphs>1314</Paragraphs>
  <Slides>69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85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Wingdings</vt:lpstr>
      <vt:lpstr>Lucida Console</vt:lpstr>
      <vt:lpstr>Symbol</vt:lpstr>
      <vt:lpstr>Calibri</vt:lpstr>
      <vt:lpstr>cmr7</vt:lpstr>
      <vt:lpstr>cmsy7</vt:lpstr>
      <vt:lpstr>Courier New</vt:lpstr>
      <vt:lpstr>Garamond</vt:lpstr>
      <vt:lpstr>Kant</vt:lpstr>
      <vt:lpstr>Δομές Αναζήτησης</vt:lpstr>
      <vt:lpstr>Δομές Αναζήτησης</vt:lpstr>
      <vt:lpstr>Δομές Αναζήτησης</vt:lpstr>
      <vt:lpstr>Δομές Αναζήτησης</vt:lpstr>
      <vt:lpstr>Δομές Αναζήτησης</vt:lpstr>
      <vt:lpstr>Δομές Αναζήτησης</vt:lpstr>
      <vt:lpstr>Δομές Αναζήτησης</vt:lpstr>
      <vt:lpstr>Διάσχιση Δυαδικού Δένδρου</vt:lpstr>
      <vt:lpstr>Δομές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  <vt:lpstr>Δυαδικό Δένδρο Αναζήτησης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874</cp:revision>
  <dcterms:created xsi:type="dcterms:W3CDTF">2005-02-17T20:55:19Z</dcterms:created>
  <dcterms:modified xsi:type="dcterms:W3CDTF">2013-12-02T12:35:05Z</dcterms:modified>
</cp:coreProperties>
</file>