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36" r:id="rId1"/>
  </p:sldMasterIdLst>
  <p:handoutMasterIdLst>
    <p:handoutMasterId r:id="rId17"/>
  </p:handoutMasterIdLst>
  <p:sldIdLst>
    <p:sldId id="489" r:id="rId2"/>
    <p:sldId id="476" r:id="rId3"/>
    <p:sldId id="478" r:id="rId4"/>
    <p:sldId id="477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90" r:id="rId14"/>
    <p:sldId id="491" r:id="rId15"/>
    <p:sldId id="492" r:id="rId16"/>
  </p:sldIdLst>
  <p:sldSz cx="9144000" cy="6858000" type="screen4x3"/>
  <p:notesSz cx="6858000" cy="9144000"/>
  <p:embeddedFontLst>
    <p:embeddedFont>
      <p:font typeface="Garamond" pitchFamily="18" charset="0"/>
      <p:regular r:id="rId18"/>
      <p:bold r:id="rId19"/>
      <p:italic r:id="rId20"/>
    </p:embeddedFont>
  </p:embeddedFontLst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CC"/>
    <a:srgbClr val="F8F8F8"/>
    <a:srgbClr val="CCECFF"/>
    <a:srgbClr val="FFFF66"/>
    <a:srgbClr val="FF9900"/>
    <a:srgbClr val="CC0000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0" autoAdjust="0"/>
    <p:restoredTop sz="98875" autoAdjust="0"/>
  </p:normalViewPr>
  <p:slideViewPr>
    <p:cSldViewPr>
      <p:cViewPr>
        <p:scale>
          <a:sx n="90" d="100"/>
          <a:sy n="90" d="100"/>
        </p:scale>
        <p:origin x="-13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690F124-1F7A-452C-A515-B425150E91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Klik for at redigere titeltypografi i masteren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Klik for at redigere undertiteltypografien i masteren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DCAC20-EA9D-4C84-BF1E-F52868A953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23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CEBDA-3B1E-43D4-A775-9D8CB82915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0963E-0238-440D-B621-70DB4646EE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46E50-7628-48CF-BB82-91B5CEE703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89079-88DC-4861-9BF6-DC2082FF90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D842D-57E0-4014-96CE-B13BB127CF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0EAE-EA1D-4D8D-9820-6B2C6C2259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8F788-A6B9-49DE-8508-D15C5B1156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3DACE-A89B-450D-8EB3-349B9B30ED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93DB9-CF77-443B-84A6-9FE67CBABF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F65BE-4036-442B-8966-99BC931B72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titeltypografi i masteren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teksttypografierne i masteren</a:t>
            </a:r>
          </a:p>
          <a:p>
            <a:pPr lvl="1"/>
            <a:r>
              <a:rPr lang="en-US" altLang="en-US" smtClean="0"/>
              <a:t>Andet niveau</a:t>
            </a:r>
          </a:p>
          <a:p>
            <a:pPr lvl="2"/>
            <a:r>
              <a:rPr lang="en-US" altLang="en-US" smtClean="0"/>
              <a:t>Tredje niveau</a:t>
            </a:r>
          </a:p>
          <a:p>
            <a:pPr lvl="3"/>
            <a:r>
              <a:rPr lang="en-US" altLang="en-US" smtClean="0"/>
              <a:t>Fjerde niveau</a:t>
            </a:r>
          </a:p>
          <a:p>
            <a:pPr lvl="4"/>
            <a:r>
              <a:rPr lang="en-US" altLang="en-US" smtClean="0"/>
              <a:t>Femte niveau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37DD980B-405A-4F9D-9B3B-CDCAC6102D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1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71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0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7.png"/><Relationship Id="rId5" Type="http://schemas.openxmlformats.org/officeDocument/2006/relationships/tags" Target="../tags/tag22.xml"/><Relationship Id="rId10" Type="http://schemas.openxmlformats.org/officeDocument/2006/relationships/image" Target="../media/image6.png"/><Relationship Id="rId4" Type="http://schemas.openxmlformats.org/officeDocument/2006/relationships/tags" Target="../tags/tag2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98" name="Rectangle 14"/>
          <p:cNvSpPr>
            <a:spLocks noChangeArrowheads="1"/>
          </p:cNvSpPr>
          <p:nvPr/>
        </p:nvSpPr>
        <p:spPr bwMode="auto">
          <a:xfrm>
            <a:off x="838200" y="4473575"/>
            <a:ext cx="6400800" cy="609600"/>
          </a:xfrm>
          <a:prstGeom prst="rect">
            <a:avLst/>
          </a:prstGeom>
          <a:solidFill>
            <a:srgbClr val="FF6600">
              <a:alpha val="17000"/>
            </a:srgbClr>
          </a:solidFill>
          <a:ln w="9525" algn="ctr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5638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45488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Μέθοδος συμπίεσης δεδομένων</a:t>
            </a:r>
            <a:r>
              <a:rPr lang="en-US"/>
              <a:t>: </a:t>
            </a:r>
            <a:endParaRPr lang="el-GR"/>
          </a:p>
          <a:p>
            <a:endParaRPr lang="el-GR"/>
          </a:p>
          <a:p>
            <a:r>
              <a:rPr lang="el-GR"/>
              <a:t>Μας δίνεται αρχείο με </a:t>
            </a:r>
            <a:r>
              <a:rPr lang="en-US"/>
              <a:t>n </a:t>
            </a:r>
            <a:r>
              <a:rPr lang="el-GR"/>
              <a:t>διαφορετικούς χαρακτήρες. Θέλουμε να αντιστοιχίσουμε </a:t>
            </a:r>
          </a:p>
          <a:p>
            <a:r>
              <a:rPr lang="el-GR"/>
              <a:t>τον κάθε χαρακτήρα σε ένα δυαδικό κωδικό, έτσι ώστε να ελαχιστοποιηθεί ο</a:t>
            </a:r>
          </a:p>
          <a:p>
            <a:r>
              <a:rPr lang="el-GR"/>
              <a:t>συνολικός αριθμός των </a:t>
            </a:r>
            <a:r>
              <a:rPr lang="en-US"/>
              <a:t>bits </a:t>
            </a:r>
            <a:r>
              <a:rPr lang="el-GR"/>
              <a:t>όλου του αρχείου.</a:t>
            </a: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69119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Π.χ.  Αρχείο που αποτελείται από τους χαρακτήρες α,β,γ,δ,ε και ζ  </a:t>
            </a:r>
          </a:p>
        </p:txBody>
      </p:sp>
      <p:sp>
        <p:nvSpPr>
          <p:cNvPr id="656389" name="Text Box 5"/>
          <p:cNvSpPr txBox="1">
            <a:spLocks noChangeArrowheads="1"/>
          </p:cNvSpPr>
          <p:nvPr/>
        </p:nvSpPr>
        <p:spPr bwMode="auto">
          <a:xfrm>
            <a:off x="3048000" y="2908300"/>
            <a:ext cx="565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α</a:t>
            </a:r>
          </a:p>
          <a:p>
            <a:pPr algn="ctr"/>
            <a:endParaRPr lang="el-GR"/>
          </a:p>
          <a:p>
            <a:pPr algn="ctr"/>
            <a:r>
              <a:rPr lang="el-GR"/>
              <a:t>45</a:t>
            </a:r>
          </a:p>
          <a:p>
            <a:pPr algn="ctr"/>
            <a:endParaRPr lang="el-GR"/>
          </a:p>
          <a:p>
            <a:pPr algn="ctr"/>
            <a:r>
              <a:rPr lang="el-GR"/>
              <a:t>000</a:t>
            </a:r>
          </a:p>
          <a:p>
            <a:pPr algn="ctr"/>
            <a:endParaRPr lang="el-GR"/>
          </a:p>
          <a:p>
            <a:pPr algn="ctr"/>
            <a:r>
              <a:rPr lang="el-GR"/>
              <a:t>0</a:t>
            </a:r>
          </a:p>
        </p:txBody>
      </p:sp>
      <p:sp>
        <p:nvSpPr>
          <p:cNvPr id="656390" name="Text Box 6"/>
          <p:cNvSpPr txBox="1">
            <a:spLocks noChangeArrowheads="1"/>
          </p:cNvSpPr>
          <p:nvPr/>
        </p:nvSpPr>
        <p:spPr bwMode="auto">
          <a:xfrm>
            <a:off x="3702050" y="2908300"/>
            <a:ext cx="565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β</a:t>
            </a:r>
          </a:p>
          <a:p>
            <a:pPr algn="ctr"/>
            <a:endParaRPr lang="el-GR"/>
          </a:p>
          <a:p>
            <a:pPr algn="ctr"/>
            <a:r>
              <a:rPr lang="el-GR"/>
              <a:t>13</a:t>
            </a:r>
          </a:p>
          <a:p>
            <a:pPr algn="ctr"/>
            <a:endParaRPr lang="el-GR"/>
          </a:p>
          <a:p>
            <a:pPr algn="ctr"/>
            <a:r>
              <a:rPr lang="el-GR"/>
              <a:t>001</a:t>
            </a:r>
          </a:p>
          <a:p>
            <a:pPr algn="ctr"/>
            <a:endParaRPr lang="el-GR"/>
          </a:p>
          <a:p>
            <a:pPr algn="ctr"/>
            <a:r>
              <a:rPr lang="el-GR"/>
              <a:t>101</a:t>
            </a:r>
          </a:p>
        </p:txBody>
      </p:sp>
      <p:sp>
        <p:nvSpPr>
          <p:cNvPr id="656391" name="Text Box 7"/>
          <p:cNvSpPr txBox="1">
            <a:spLocks noChangeArrowheads="1"/>
          </p:cNvSpPr>
          <p:nvPr/>
        </p:nvSpPr>
        <p:spPr bwMode="auto">
          <a:xfrm>
            <a:off x="4387850" y="2908300"/>
            <a:ext cx="565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γ</a:t>
            </a:r>
          </a:p>
          <a:p>
            <a:pPr algn="ctr"/>
            <a:endParaRPr lang="el-GR"/>
          </a:p>
          <a:p>
            <a:pPr algn="ctr"/>
            <a:r>
              <a:rPr lang="el-GR"/>
              <a:t>12</a:t>
            </a:r>
          </a:p>
          <a:p>
            <a:pPr algn="ctr"/>
            <a:endParaRPr lang="el-GR"/>
          </a:p>
          <a:p>
            <a:pPr algn="ctr"/>
            <a:r>
              <a:rPr lang="el-GR"/>
              <a:t>010</a:t>
            </a:r>
          </a:p>
          <a:p>
            <a:pPr algn="ctr"/>
            <a:endParaRPr lang="el-GR"/>
          </a:p>
          <a:p>
            <a:pPr algn="ctr"/>
            <a:r>
              <a:rPr lang="el-GR"/>
              <a:t>100</a:t>
            </a:r>
          </a:p>
        </p:txBody>
      </p:sp>
      <p:sp>
        <p:nvSpPr>
          <p:cNvPr id="656392" name="Text Box 8"/>
          <p:cNvSpPr txBox="1">
            <a:spLocks noChangeArrowheads="1"/>
          </p:cNvSpPr>
          <p:nvPr/>
        </p:nvSpPr>
        <p:spPr bwMode="auto">
          <a:xfrm>
            <a:off x="5073650" y="2908300"/>
            <a:ext cx="565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δ</a:t>
            </a:r>
          </a:p>
          <a:p>
            <a:pPr algn="ctr"/>
            <a:endParaRPr lang="el-GR" u="sng"/>
          </a:p>
          <a:p>
            <a:pPr algn="ctr"/>
            <a:r>
              <a:rPr lang="el-GR"/>
              <a:t>16</a:t>
            </a:r>
          </a:p>
          <a:p>
            <a:pPr algn="ctr"/>
            <a:endParaRPr lang="el-GR"/>
          </a:p>
          <a:p>
            <a:pPr algn="ctr"/>
            <a:r>
              <a:rPr lang="el-GR"/>
              <a:t>011</a:t>
            </a:r>
          </a:p>
          <a:p>
            <a:pPr algn="ctr"/>
            <a:endParaRPr lang="el-GR"/>
          </a:p>
          <a:p>
            <a:pPr algn="ctr"/>
            <a:r>
              <a:rPr lang="el-GR"/>
              <a:t>111</a:t>
            </a:r>
          </a:p>
        </p:txBody>
      </p:sp>
      <p:sp>
        <p:nvSpPr>
          <p:cNvPr id="656393" name="Text Box 9"/>
          <p:cNvSpPr txBox="1">
            <a:spLocks noChangeArrowheads="1"/>
          </p:cNvSpPr>
          <p:nvPr/>
        </p:nvSpPr>
        <p:spPr bwMode="auto">
          <a:xfrm>
            <a:off x="5708650" y="2908300"/>
            <a:ext cx="692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ε</a:t>
            </a:r>
          </a:p>
          <a:p>
            <a:pPr algn="ctr"/>
            <a:endParaRPr lang="el-GR"/>
          </a:p>
          <a:p>
            <a:pPr algn="ctr"/>
            <a:r>
              <a:rPr lang="el-GR"/>
              <a:t>9</a:t>
            </a:r>
          </a:p>
          <a:p>
            <a:pPr algn="ctr"/>
            <a:endParaRPr lang="el-GR"/>
          </a:p>
          <a:p>
            <a:pPr algn="ctr"/>
            <a:r>
              <a:rPr lang="el-GR"/>
              <a:t>100</a:t>
            </a:r>
          </a:p>
          <a:p>
            <a:pPr algn="ctr"/>
            <a:endParaRPr lang="el-GR"/>
          </a:p>
          <a:p>
            <a:pPr algn="ctr"/>
            <a:r>
              <a:rPr lang="el-GR"/>
              <a:t>1101</a:t>
            </a:r>
          </a:p>
        </p:txBody>
      </p:sp>
      <p:sp>
        <p:nvSpPr>
          <p:cNvPr id="656394" name="Text Box 10"/>
          <p:cNvSpPr txBox="1">
            <a:spLocks noChangeArrowheads="1"/>
          </p:cNvSpPr>
          <p:nvPr/>
        </p:nvSpPr>
        <p:spPr bwMode="auto">
          <a:xfrm>
            <a:off x="6394450" y="2908300"/>
            <a:ext cx="692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ζ</a:t>
            </a:r>
          </a:p>
          <a:p>
            <a:pPr algn="ctr"/>
            <a:endParaRPr lang="el-GR"/>
          </a:p>
          <a:p>
            <a:pPr algn="ctr"/>
            <a:r>
              <a:rPr lang="el-GR"/>
              <a:t>5</a:t>
            </a:r>
          </a:p>
          <a:p>
            <a:pPr algn="ctr"/>
            <a:endParaRPr lang="el-GR"/>
          </a:p>
          <a:p>
            <a:pPr algn="ctr"/>
            <a:r>
              <a:rPr lang="el-GR"/>
              <a:t>101</a:t>
            </a:r>
          </a:p>
          <a:p>
            <a:pPr algn="ctr"/>
            <a:endParaRPr lang="el-GR"/>
          </a:p>
          <a:p>
            <a:pPr algn="ctr"/>
            <a:r>
              <a:rPr lang="el-GR"/>
              <a:t>1100</a:t>
            </a:r>
          </a:p>
        </p:txBody>
      </p:sp>
      <p:sp>
        <p:nvSpPr>
          <p:cNvPr id="656395" name="Text Box 11"/>
          <p:cNvSpPr txBox="1">
            <a:spLocks noChangeArrowheads="1"/>
          </p:cNvSpPr>
          <p:nvPr/>
        </p:nvSpPr>
        <p:spPr bwMode="auto">
          <a:xfrm>
            <a:off x="974725" y="3459163"/>
            <a:ext cx="17414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600"/>
              <a:t>συχνότητα (</a:t>
            </a:r>
            <a:r>
              <a:rPr lang="el-GR" sz="1600">
                <a:sym typeface="Symbol" pitchFamily="18" charset="2"/>
              </a:rPr>
              <a:t>10</a:t>
            </a:r>
            <a:r>
              <a:rPr lang="el-GR" sz="1600" baseline="30000">
                <a:sym typeface="Symbol" pitchFamily="18" charset="2"/>
              </a:rPr>
              <a:t>3</a:t>
            </a:r>
            <a:r>
              <a:rPr lang="el-GR" sz="1600"/>
              <a:t>)</a:t>
            </a:r>
          </a:p>
        </p:txBody>
      </p:sp>
      <p:sp>
        <p:nvSpPr>
          <p:cNvPr id="656396" name="Text Box 12"/>
          <p:cNvSpPr txBox="1">
            <a:spLocks noChangeArrowheads="1"/>
          </p:cNvSpPr>
          <p:nvPr/>
        </p:nvSpPr>
        <p:spPr bwMode="auto">
          <a:xfrm>
            <a:off x="974725" y="3892550"/>
            <a:ext cx="18430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/>
              <a:t>κώδικας σταθερού</a:t>
            </a:r>
          </a:p>
          <a:p>
            <a:pPr algn="ctr"/>
            <a:r>
              <a:rPr lang="el-GR" sz="1600"/>
              <a:t>μήκους</a:t>
            </a:r>
          </a:p>
        </p:txBody>
      </p:sp>
      <p:sp>
        <p:nvSpPr>
          <p:cNvPr id="656397" name="Text Box 13"/>
          <p:cNvSpPr txBox="1">
            <a:spLocks noChangeArrowheads="1"/>
          </p:cNvSpPr>
          <p:nvPr/>
        </p:nvSpPr>
        <p:spPr bwMode="auto">
          <a:xfrm>
            <a:off x="898525" y="4502150"/>
            <a:ext cx="20193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/>
              <a:t>κώδικας μεταβλητού</a:t>
            </a:r>
          </a:p>
          <a:p>
            <a:pPr algn="ctr"/>
            <a:r>
              <a:rPr lang="el-GR" sz="1600"/>
              <a:t>μήκους</a:t>
            </a:r>
          </a:p>
        </p:txBody>
      </p:sp>
      <p:sp>
        <p:nvSpPr>
          <p:cNvPr id="656399" name="Text Box 15"/>
          <p:cNvSpPr txBox="1">
            <a:spLocks noChangeArrowheads="1"/>
          </p:cNvSpPr>
          <p:nvPr/>
        </p:nvSpPr>
        <p:spPr bwMode="auto">
          <a:xfrm>
            <a:off x="304800" y="5348288"/>
            <a:ext cx="86185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 err="1"/>
              <a:t>Απροθηματικός</a:t>
            </a:r>
            <a:r>
              <a:rPr lang="el-GR" b="1" dirty="0"/>
              <a:t> κώδικας</a:t>
            </a:r>
            <a:r>
              <a:rPr lang="en-US" dirty="0"/>
              <a:t>: </a:t>
            </a:r>
            <a:r>
              <a:rPr lang="el-GR" dirty="0"/>
              <a:t>κανένας κωδικός δεν αποτελεί πρόθημα άλλου κωδικού</a:t>
            </a:r>
          </a:p>
        </p:txBody>
      </p:sp>
      <p:sp useBgFill="1">
        <p:nvSpPr>
          <p:cNvPr id="20" name="19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51267" name="AutoShape 3"/>
          <p:cNvSpPr>
            <a:spLocks noChangeArrowheads="1"/>
          </p:cNvSpPr>
          <p:nvPr/>
        </p:nvSpPr>
        <p:spPr bwMode="auto">
          <a:xfrm>
            <a:off x="685800" y="4419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51268" name="AutoShape 4"/>
          <p:cNvSpPr>
            <a:spLocks noChangeArrowheads="1"/>
          </p:cNvSpPr>
          <p:nvPr/>
        </p:nvSpPr>
        <p:spPr bwMode="auto">
          <a:xfrm>
            <a:off x="30480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51269" name="AutoShape 5"/>
          <p:cNvSpPr>
            <a:spLocks noChangeArrowheads="1"/>
          </p:cNvSpPr>
          <p:nvPr/>
        </p:nvSpPr>
        <p:spPr bwMode="auto">
          <a:xfrm>
            <a:off x="37338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51270" name="AutoShape 6"/>
          <p:cNvSpPr>
            <a:spLocks noChangeArrowheads="1"/>
          </p:cNvSpPr>
          <p:nvPr/>
        </p:nvSpPr>
        <p:spPr bwMode="auto">
          <a:xfrm>
            <a:off x="14478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51271" name="AutoShape 7"/>
          <p:cNvSpPr>
            <a:spLocks noChangeArrowheads="1"/>
          </p:cNvSpPr>
          <p:nvPr/>
        </p:nvSpPr>
        <p:spPr bwMode="auto">
          <a:xfrm>
            <a:off x="18288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51272" name="AutoShape 8"/>
          <p:cNvSpPr>
            <a:spLocks noChangeArrowheads="1"/>
          </p:cNvSpPr>
          <p:nvPr/>
        </p:nvSpPr>
        <p:spPr bwMode="auto">
          <a:xfrm>
            <a:off x="24384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51273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51274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51275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51276" name="Oval 12"/>
          <p:cNvSpPr>
            <a:spLocks noChangeArrowheads="1"/>
          </p:cNvSpPr>
          <p:nvPr/>
        </p:nvSpPr>
        <p:spPr bwMode="auto">
          <a:xfrm>
            <a:off x="2209800" y="50292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51277" name="AutoShape 13"/>
          <p:cNvCxnSpPr>
            <a:cxnSpLocks noChangeShapeType="1"/>
            <a:stCxn id="651276" idx="3"/>
            <a:endCxn id="651271" idx="0"/>
          </p:cNvCxnSpPr>
          <p:nvPr/>
        </p:nvCxnSpPr>
        <p:spPr bwMode="auto">
          <a:xfrm flipH="1">
            <a:off x="2095500" y="53546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1278" name="AutoShape 14"/>
          <p:cNvCxnSpPr>
            <a:cxnSpLocks noChangeShapeType="1"/>
            <a:stCxn id="651276" idx="5"/>
            <a:endCxn id="651272" idx="0"/>
          </p:cNvCxnSpPr>
          <p:nvPr/>
        </p:nvCxnSpPr>
        <p:spPr bwMode="auto">
          <a:xfrm>
            <a:off x="2535238" y="53546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1279" name="Oval 15"/>
          <p:cNvSpPr>
            <a:spLocks noChangeArrowheads="1"/>
          </p:cNvSpPr>
          <p:nvPr/>
        </p:nvSpPr>
        <p:spPr bwMode="auto">
          <a:xfrm>
            <a:off x="3505200" y="44196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  <a:endParaRPr lang="el-GR"/>
          </a:p>
        </p:txBody>
      </p:sp>
      <p:cxnSp>
        <p:nvCxnSpPr>
          <p:cNvPr id="651280" name="AutoShape 16"/>
          <p:cNvCxnSpPr>
            <a:cxnSpLocks noChangeShapeType="1"/>
            <a:stCxn id="651279" idx="3"/>
            <a:endCxn id="651268" idx="0"/>
          </p:cNvCxnSpPr>
          <p:nvPr/>
        </p:nvCxnSpPr>
        <p:spPr bwMode="auto">
          <a:xfrm flipH="1">
            <a:off x="3352800" y="4745038"/>
            <a:ext cx="2079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1281" name="AutoShape 17"/>
          <p:cNvCxnSpPr>
            <a:cxnSpLocks noChangeShapeType="1"/>
            <a:stCxn id="651279" idx="5"/>
            <a:endCxn id="651269" idx="0"/>
          </p:cNvCxnSpPr>
          <p:nvPr/>
        </p:nvCxnSpPr>
        <p:spPr bwMode="auto">
          <a:xfrm>
            <a:off x="3830638" y="47450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1282" name="Oval 18"/>
          <p:cNvSpPr>
            <a:spLocks noChangeArrowheads="1"/>
          </p:cNvSpPr>
          <p:nvPr/>
        </p:nvSpPr>
        <p:spPr bwMode="auto">
          <a:xfrm>
            <a:off x="1866900" y="44196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  <a:endParaRPr lang="el-GR"/>
          </a:p>
        </p:txBody>
      </p:sp>
      <p:cxnSp>
        <p:nvCxnSpPr>
          <p:cNvPr id="651283" name="AutoShape 19"/>
          <p:cNvCxnSpPr>
            <a:cxnSpLocks noChangeShapeType="1"/>
            <a:stCxn id="651282" idx="3"/>
            <a:endCxn id="651270" idx="0"/>
          </p:cNvCxnSpPr>
          <p:nvPr/>
        </p:nvCxnSpPr>
        <p:spPr bwMode="auto">
          <a:xfrm flipH="1">
            <a:off x="1752600" y="47450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1284" name="AutoShape 20"/>
          <p:cNvCxnSpPr>
            <a:cxnSpLocks noChangeShapeType="1"/>
            <a:stCxn id="651282" idx="5"/>
            <a:endCxn id="651276" idx="0"/>
          </p:cNvCxnSpPr>
          <p:nvPr/>
        </p:nvCxnSpPr>
        <p:spPr bwMode="auto">
          <a:xfrm>
            <a:off x="2192338" y="47450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 useBgFill="1">
        <p:nvSpPr>
          <p:cNvPr id="23" name="22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52291" name="AutoShape 3"/>
          <p:cNvSpPr>
            <a:spLocks noChangeArrowheads="1"/>
          </p:cNvSpPr>
          <p:nvPr/>
        </p:nvSpPr>
        <p:spPr bwMode="auto">
          <a:xfrm>
            <a:off x="685800" y="4419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52292" name="AutoShape 4"/>
          <p:cNvSpPr>
            <a:spLocks noChangeArrowheads="1"/>
          </p:cNvSpPr>
          <p:nvPr/>
        </p:nvSpPr>
        <p:spPr bwMode="auto">
          <a:xfrm>
            <a:off x="30480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52293" name="AutoShape 5"/>
          <p:cNvSpPr>
            <a:spLocks noChangeArrowheads="1"/>
          </p:cNvSpPr>
          <p:nvPr/>
        </p:nvSpPr>
        <p:spPr bwMode="auto">
          <a:xfrm>
            <a:off x="37338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52294" name="AutoShape 6"/>
          <p:cNvSpPr>
            <a:spLocks noChangeArrowheads="1"/>
          </p:cNvSpPr>
          <p:nvPr/>
        </p:nvSpPr>
        <p:spPr bwMode="auto">
          <a:xfrm>
            <a:off x="14478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52295" name="AutoShape 7"/>
          <p:cNvSpPr>
            <a:spLocks noChangeArrowheads="1"/>
          </p:cNvSpPr>
          <p:nvPr/>
        </p:nvSpPr>
        <p:spPr bwMode="auto">
          <a:xfrm>
            <a:off x="18288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52296" name="AutoShape 8"/>
          <p:cNvSpPr>
            <a:spLocks noChangeArrowheads="1"/>
          </p:cNvSpPr>
          <p:nvPr/>
        </p:nvSpPr>
        <p:spPr bwMode="auto">
          <a:xfrm>
            <a:off x="24384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52297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52298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52299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52300" name="Oval 12"/>
          <p:cNvSpPr>
            <a:spLocks noChangeArrowheads="1"/>
          </p:cNvSpPr>
          <p:nvPr/>
        </p:nvSpPr>
        <p:spPr bwMode="auto">
          <a:xfrm>
            <a:off x="2209800" y="50292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52301" name="AutoShape 13"/>
          <p:cNvCxnSpPr>
            <a:cxnSpLocks noChangeShapeType="1"/>
            <a:stCxn id="652300" idx="3"/>
            <a:endCxn id="652295" idx="0"/>
          </p:cNvCxnSpPr>
          <p:nvPr/>
        </p:nvCxnSpPr>
        <p:spPr bwMode="auto">
          <a:xfrm flipH="1">
            <a:off x="2095500" y="53546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2302" name="AutoShape 14"/>
          <p:cNvCxnSpPr>
            <a:cxnSpLocks noChangeShapeType="1"/>
            <a:stCxn id="652300" idx="5"/>
            <a:endCxn id="652296" idx="0"/>
          </p:cNvCxnSpPr>
          <p:nvPr/>
        </p:nvCxnSpPr>
        <p:spPr bwMode="auto">
          <a:xfrm>
            <a:off x="2535238" y="53546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2303" name="Oval 15"/>
          <p:cNvSpPr>
            <a:spLocks noChangeArrowheads="1"/>
          </p:cNvSpPr>
          <p:nvPr/>
        </p:nvSpPr>
        <p:spPr bwMode="auto">
          <a:xfrm>
            <a:off x="3505200" y="44196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  <a:endParaRPr lang="el-GR"/>
          </a:p>
        </p:txBody>
      </p:sp>
      <p:cxnSp>
        <p:nvCxnSpPr>
          <p:cNvPr id="652304" name="AutoShape 16"/>
          <p:cNvCxnSpPr>
            <a:cxnSpLocks noChangeShapeType="1"/>
            <a:stCxn id="652303" idx="3"/>
            <a:endCxn id="652292" idx="0"/>
          </p:cNvCxnSpPr>
          <p:nvPr/>
        </p:nvCxnSpPr>
        <p:spPr bwMode="auto">
          <a:xfrm flipH="1">
            <a:off x="3352800" y="4745038"/>
            <a:ext cx="2079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2305" name="AutoShape 17"/>
          <p:cNvCxnSpPr>
            <a:cxnSpLocks noChangeShapeType="1"/>
            <a:stCxn id="652303" idx="5"/>
            <a:endCxn id="652293" idx="0"/>
          </p:cNvCxnSpPr>
          <p:nvPr/>
        </p:nvCxnSpPr>
        <p:spPr bwMode="auto">
          <a:xfrm>
            <a:off x="3830638" y="47450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2306" name="Oval 18"/>
          <p:cNvSpPr>
            <a:spLocks noChangeArrowheads="1"/>
          </p:cNvSpPr>
          <p:nvPr/>
        </p:nvSpPr>
        <p:spPr bwMode="auto">
          <a:xfrm>
            <a:off x="1866900" y="44196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  <a:endParaRPr lang="el-GR"/>
          </a:p>
        </p:txBody>
      </p:sp>
      <p:cxnSp>
        <p:nvCxnSpPr>
          <p:cNvPr id="652307" name="AutoShape 19"/>
          <p:cNvCxnSpPr>
            <a:cxnSpLocks noChangeShapeType="1"/>
            <a:stCxn id="652306" idx="3"/>
            <a:endCxn id="652294" idx="0"/>
          </p:cNvCxnSpPr>
          <p:nvPr/>
        </p:nvCxnSpPr>
        <p:spPr bwMode="auto">
          <a:xfrm flipH="1">
            <a:off x="1752600" y="47450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2308" name="AutoShape 20"/>
          <p:cNvCxnSpPr>
            <a:cxnSpLocks noChangeShapeType="1"/>
            <a:stCxn id="652306" idx="5"/>
            <a:endCxn id="652300" idx="0"/>
          </p:cNvCxnSpPr>
          <p:nvPr/>
        </p:nvCxnSpPr>
        <p:spPr bwMode="auto">
          <a:xfrm>
            <a:off x="2192338" y="47450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2309" name="Oval 21"/>
          <p:cNvSpPr>
            <a:spLocks noChangeArrowheads="1"/>
          </p:cNvSpPr>
          <p:nvPr/>
        </p:nvSpPr>
        <p:spPr bwMode="auto">
          <a:xfrm>
            <a:off x="2667000" y="38100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55</a:t>
            </a:r>
            <a:endParaRPr lang="el-GR"/>
          </a:p>
        </p:txBody>
      </p:sp>
      <p:cxnSp>
        <p:nvCxnSpPr>
          <p:cNvPr id="652310" name="AutoShape 22"/>
          <p:cNvCxnSpPr>
            <a:cxnSpLocks noChangeShapeType="1"/>
            <a:stCxn id="652309" idx="3"/>
            <a:endCxn id="652306" idx="0"/>
          </p:cNvCxnSpPr>
          <p:nvPr/>
        </p:nvCxnSpPr>
        <p:spPr bwMode="auto">
          <a:xfrm flipH="1">
            <a:off x="2057400" y="4135438"/>
            <a:ext cx="6651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2311" name="AutoShape 23"/>
          <p:cNvCxnSpPr>
            <a:cxnSpLocks noChangeShapeType="1"/>
            <a:stCxn id="652309" idx="5"/>
            <a:endCxn id="652303" idx="0"/>
          </p:cNvCxnSpPr>
          <p:nvPr/>
        </p:nvCxnSpPr>
        <p:spPr bwMode="auto">
          <a:xfrm>
            <a:off x="2992438" y="4135438"/>
            <a:ext cx="7032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 useBgFill="1">
        <p:nvSpPr>
          <p:cNvPr id="26" name="25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25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331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53315" name="AutoShape 3"/>
          <p:cNvSpPr>
            <a:spLocks noChangeArrowheads="1"/>
          </p:cNvSpPr>
          <p:nvPr/>
        </p:nvSpPr>
        <p:spPr bwMode="auto">
          <a:xfrm>
            <a:off x="3962400" y="4419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53316" name="AutoShape 4"/>
          <p:cNvSpPr>
            <a:spLocks noChangeArrowheads="1"/>
          </p:cNvSpPr>
          <p:nvPr/>
        </p:nvSpPr>
        <p:spPr bwMode="auto">
          <a:xfrm>
            <a:off x="2286000" y="5562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53317" name="AutoShape 5"/>
          <p:cNvSpPr>
            <a:spLocks noChangeArrowheads="1"/>
          </p:cNvSpPr>
          <p:nvPr/>
        </p:nvSpPr>
        <p:spPr bwMode="auto">
          <a:xfrm>
            <a:off x="2971800" y="5562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53318" name="AutoShape 6"/>
          <p:cNvSpPr>
            <a:spLocks noChangeArrowheads="1"/>
          </p:cNvSpPr>
          <p:nvPr/>
        </p:nvSpPr>
        <p:spPr bwMode="auto">
          <a:xfrm>
            <a:off x="685800" y="5562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53319" name="AutoShape 7"/>
          <p:cNvSpPr>
            <a:spLocks noChangeArrowheads="1"/>
          </p:cNvSpPr>
          <p:nvPr/>
        </p:nvSpPr>
        <p:spPr bwMode="auto">
          <a:xfrm>
            <a:off x="1066800" y="61722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53320" name="AutoShape 8"/>
          <p:cNvSpPr>
            <a:spLocks noChangeArrowheads="1"/>
          </p:cNvSpPr>
          <p:nvPr/>
        </p:nvSpPr>
        <p:spPr bwMode="auto">
          <a:xfrm>
            <a:off x="1676400" y="61722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53321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53322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Σε κάθε βήμα συνδυάζουμε 2 χαρακτήρες με την </a:t>
            </a:r>
            <a:r>
              <a:rPr lang="el-GR" b="1" dirty="0"/>
              <a:t>ελάχιστη συχνότητα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Έστω </a:t>
            </a:r>
            <a:r>
              <a:rPr lang="en-US" dirty="0"/>
              <a:t>x </a:t>
            </a:r>
            <a:r>
              <a:rPr lang="el-GR" dirty="0"/>
              <a:t>και </a:t>
            </a:r>
            <a:r>
              <a:rPr lang="en-US" dirty="0"/>
              <a:t>y </a:t>
            </a:r>
            <a:r>
              <a:rPr lang="el-GR" dirty="0"/>
              <a:t>δύο τέτοιοι χαρακτήρες.</a:t>
            </a:r>
          </a:p>
          <a:p>
            <a:endParaRPr lang="el-GR" dirty="0"/>
          </a:p>
          <a:p>
            <a:r>
              <a:rPr lang="el-GR" dirty="0"/>
              <a:t>Αντικαθιστούμε τους </a:t>
            </a:r>
            <a:r>
              <a:rPr lang="en-US" dirty="0"/>
              <a:t>x </a:t>
            </a:r>
            <a:r>
              <a:rPr lang="el-GR" dirty="0"/>
              <a:t>και </a:t>
            </a:r>
            <a:r>
              <a:rPr lang="en-US" dirty="0"/>
              <a:t>y</a:t>
            </a:r>
            <a:r>
              <a:rPr lang="el-GR" dirty="0"/>
              <a:t> από νέο χαρακτήρα </a:t>
            </a:r>
            <a:r>
              <a:rPr lang="en-US" dirty="0"/>
              <a:t>z </a:t>
            </a:r>
            <a:r>
              <a:rPr lang="el-GR" dirty="0"/>
              <a:t>με συχνότητα</a:t>
            </a:r>
          </a:p>
        </p:txBody>
      </p:sp>
      <p:pic>
        <p:nvPicPr>
          <p:cNvPr id="653323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53324" name="Oval 12"/>
          <p:cNvSpPr>
            <a:spLocks noChangeArrowheads="1"/>
          </p:cNvSpPr>
          <p:nvPr/>
        </p:nvSpPr>
        <p:spPr bwMode="auto">
          <a:xfrm>
            <a:off x="1447800" y="55626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53325" name="AutoShape 13"/>
          <p:cNvCxnSpPr>
            <a:cxnSpLocks noChangeShapeType="1"/>
            <a:stCxn id="653324" idx="3"/>
            <a:endCxn id="653319" idx="0"/>
          </p:cNvCxnSpPr>
          <p:nvPr/>
        </p:nvCxnSpPr>
        <p:spPr bwMode="auto">
          <a:xfrm flipH="1">
            <a:off x="1333500" y="58880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3326" name="AutoShape 14"/>
          <p:cNvCxnSpPr>
            <a:cxnSpLocks noChangeShapeType="1"/>
            <a:stCxn id="653324" idx="5"/>
            <a:endCxn id="653320" idx="0"/>
          </p:cNvCxnSpPr>
          <p:nvPr/>
        </p:nvCxnSpPr>
        <p:spPr bwMode="auto">
          <a:xfrm>
            <a:off x="1773238" y="58880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3327" name="Oval 15"/>
          <p:cNvSpPr>
            <a:spLocks noChangeArrowheads="1"/>
          </p:cNvSpPr>
          <p:nvPr/>
        </p:nvSpPr>
        <p:spPr bwMode="auto">
          <a:xfrm>
            <a:off x="2743200" y="49530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  <a:endParaRPr lang="el-GR"/>
          </a:p>
        </p:txBody>
      </p:sp>
      <p:cxnSp>
        <p:nvCxnSpPr>
          <p:cNvPr id="653328" name="AutoShape 16"/>
          <p:cNvCxnSpPr>
            <a:cxnSpLocks noChangeShapeType="1"/>
            <a:stCxn id="653327" idx="3"/>
            <a:endCxn id="653316" idx="0"/>
          </p:cNvCxnSpPr>
          <p:nvPr/>
        </p:nvCxnSpPr>
        <p:spPr bwMode="auto">
          <a:xfrm flipH="1">
            <a:off x="2590800" y="5278438"/>
            <a:ext cx="2079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3329" name="AutoShape 17"/>
          <p:cNvCxnSpPr>
            <a:cxnSpLocks noChangeShapeType="1"/>
            <a:stCxn id="653327" idx="5"/>
            <a:endCxn id="653317" idx="0"/>
          </p:cNvCxnSpPr>
          <p:nvPr/>
        </p:nvCxnSpPr>
        <p:spPr bwMode="auto">
          <a:xfrm>
            <a:off x="3068638" y="52784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3330" name="Oval 18"/>
          <p:cNvSpPr>
            <a:spLocks noChangeArrowheads="1"/>
          </p:cNvSpPr>
          <p:nvPr/>
        </p:nvSpPr>
        <p:spPr bwMode="auto">
          <a:xfrm>
            <a:off x="1104900" y="49530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  <a:endParaRPr lang="el-GR"/>
          </a:p>
        </p:txBody>
      </p:sp>
      <p:cxnSp>
        <p:nvCxnSpPr>
          <p:cNvPr id="653331" name="AutoShape 19"/>
          <p:cNvCxnSpPr>
            <a:cxnSpLocks noChangeShapeType="1"/>
            <a:stCxn id="653330" idx="3"/>
            <a:endCxn id="653318" idx="0"/>
          </p:cNvCxnSpPr>
          <p:nvPr/>
        </p:nvCxnSpPr>
        <p:spPr bwMode="auto">
          <a:xfrm flipH="1">
            <a:off x="990600" y="52784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3332" name="AutoShape 20"/>
          <p:cNvCxnSpPr>
            <a:cxnSpLocks noChangeShapeType="1"/>
            <a:stCxn id="653330" idx="5"/>
            <a:endCxn id="653324" idx="0"/>
          </p:cNvCxnSpPr>
          <p:nvPr/>
        </p:nvCxnSpPr>
        <p:spPr bwMode="auto">
          <a:xfrm>
            <a:off x="1430338" y="52784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3333" name="Oval 21"/>
          <p:cNvSpPr>
            <a:spLocks noChangeArrowheads="1"/>
          </p:cNvSpPr>
          <p:nvPr/>
        </p:nvSpPr>
        <p:spPr bwMode="auto">
          <a:xfrm>
            <a:off x="1905000" y="43434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55</a:t>
            </a:r>
            <a:endParaRPr lang="el-GR"/>
          </a:p>
        </p:txBody>
      </p:sp>
      <p:cxnSp>
        <p:nvCxnSpPr>
          <p:cNvPr id="653334" name="AutoShape 22"/>
          <p:cNvCxnSpPr>
            <a:cxnSpLocks noChangeShapeType="1"/>
            <a:stCxn id="653333" idx="3"/>
            <a:endCxn id="653330" idx="0"/>
          </p:cNvCxnSpPr>
          <p:nvPr/>
        </p:nvCxnSpPr>
        <p:spPr bwMode="auto">
          <a:xfrm flipH="1">
            <a:off x="1295400" y="4668838"/>
            <a:ext cx="6651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3335" name="AutoShape 23"/>
          <p:cNvCxnSpPr>
            <a:cxnSpLocks noChangeShapeType="1"/>
            <a:stCxn id="653333" idx="5"/>
            <a:endCxn id="653327" idx="0"/>
          </p:cNvCxnSpPr>
          <p:nvPr/>
        </p:nvCxnSpPr>
        <p:spPr bwMode="auto">
          <a:xfrm>
            <a:off x="2230438" y="4668838"/>
            <a:ext cx="7032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2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433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54339" name="AutoShape 3"/>
          <p:cNvSpPr>
            <a:spLocks noChangeArrowheads="1"/>
          </p:cNvSpPr>
          <p:nvPr/>
        </p:nvSpPr>
        <p:spPr bwMode="auto">
          <a:xfrm>
            <a:off x="3962400" y="4419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FF99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54340" name="AutoShape 4"/>
          <p:cNvSpPr>
            <a:spLocks noChangeArrowheads="1"/>
          </p:cNvSpPr>
          <p:nvPr/>
        </p:nvSpPr>
        <p:spPr bwMode="auto">
          <a:xfrm>
            <a:off x="2286000" y="5562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54341" name="AutoShape 5"/>
          <p:cNvSpPr>
            <a:spLocks noChangeArrowheads="1"/>
          </p:cNvSpPr>
          <p:nvPr/>
        </p:nvSpPr>
        <p:spPr bwMode="auto">
          <a:xfrm>
            <a:off x="2971800" y="5562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54342" name="AutoShape 6"/>
          <p:cNvSpPr>
            <a:spLocks noChangeArrowheads="1"/>
          </p:cNvSpPr>
          <p:nvPr/>
        </p:nvSpPr>
        <p:spPr bwMode="auto">
          <a:xfrm>
            <a:off x="685800" y="55626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54343" name="AutoShape 7"/>
          <p:cNvSpPr>
            <a:spLocks noChangeArrowheads="1"/>
          </p:cNvSpPr>
          <p:nvPr/>
        </p:nvSpPr>
        <p:spPr bwMode="auto">
          <a:xfrm>
            <a:off x="1066800" y="61722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54344" name="AutoShape 8"/>
          <p:cNvSpPr>
            <a:spLocks noChangeArrowheads="1"/>
          </p:cNvSpPr>
          <p:nvPr/>
        </p:nvSpPr>
        <p:spPr bwMode="auto">
          <a:xfrm>
            <a:off x="1676400" y="61722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54345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54346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54347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54348" name="Oval 12"/>
          <p:cNvSpPr>
            <a:spLocks noChangeArrowheads="1"/>
          </p:cNvSpPr>
          <p:nvPr/>
        </p:nvSpPr>
        <p:spPr bwMode="auto">
          <a:xfrm>
            <a:off x="1447800" y="55626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54349" name="AutoShape 13"/>
          <p:cNvCxnSpPr>
            <a:cxnSpLocks noChangeShapeType="1"/>
            <a:stCxn id="654348" idx="3"/>
            <a:endCxn id="654343" idx="0"/>
          </p:cNvCxnSpPr>
          <p:nvPr/>
        </p:nvCxnSpPr>
        <p:spPr bwMode="auto">
          <a:xfrm flipH="1">
            <a:off x="1333500" y="58880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4350" name="AutoShape 14"/>
          <p:cNvCxnSpPr>
            <a:cxnSpLocks noChangeShapeType="1"/>
            <a:stCxn id="654348" idx="5"/>
            <a:endCxn id="654344" idx="0"/>
          </p:cNvCxnSpPr>
          <p:nvPr/>
        </p:nvCxnSpPr>
        <p:spPr bwMode="auto">
          <a:xfrm>
            <a:off x="1773238" y="58880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4351" name="Oval 15"/>
          <p:cNvSpPr>
            <a:spLocks noChangeArrowheads="1"/>
          </p:cNvSpPr>
          <p:nvPr/>
        </p:nvSpPr>
        <p:spPr bwMode="auto">
          <a:xfrm>
            <a:off x="2743200" y="49530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  <a:endParaRPr lang="el-GR"/>
          </a:p>
        </p:txBody>
      </p:sp>
      <p:cxnSp>
        <p:nvCxnSpPr>
          <p:cNvPr id="654352" name="AutoShape 16"/>
          <p:cNvCxnSpPr>
            <a:cxnSpLocks noChangeShapeType="1"/>
            <a:stCxn id="654351" idx="3"/>
            <a:endCxn id="654340" idx="0"/>
          </p:cNvCxnSpPr>
          <p:nvPr/>
        </p:nvCxnSpPr>
        <p:spPr bwMode="auto">
          <a:xfrm flipH="1">
            <a:off x="2590800" y="5278438"/>
            <a:ext cx="2079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4353" name="AutoShape 17"/>
          <p:cNvCxnSpPr>
            <a:cxnSpLocks noChangeShapeType="1"/>
            <a:stCxn id="654351" idx="5"/>
            <a:endCxn id="654341" idx="0"/>
          </p:cNvCxnSpPr>
          <p:nvPr/>
        </p:nvCxnSpPr>
        <p:spPr bwMode="auto">
          <a:xfrm>
            <a:off x="3068638" y="52784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4354" name="Oval 18"/>
          <p:cNvSpPr>
            <a:spLocks noChangeArrowheads="1"/>
          </p:cNvSpPr>
          <p:nvPr/>
        </p:nvSpPr>
        <p:spPr bwMode="auto">
          <a:xfrm>
            <a:off x="1104900" y="49530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  <a:endParaRPr lang="el-GR"/>
          </a:p>
        </p:txBody>
      </p:sp>
      <p:cxnSp>
        <p:nvCxnSpPr>
          <p:cNvPr id="654355" name="AutoShape 19"/>
          <p:cNvCxnSpPr>
            <a:cxnSpLocks noChangeShapeType="1"/>
            <a:stCxn id="654354" idx="3"/>
            <a:endCxn id="654342" idx="0"/>
          </p:cNvCxnSpPr>
          <p:nvPr/>
        </p:nvCxnSpPr>
        <p:spPr bwMode="auto">
          <a:xfrm flipH="1">
            <a:off x="990600" y="52784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4356" name="AutoShape 20"/>
          <p:cNvCxnSpPr>
            <a:cxnSpLocks noChangeShapeType="1"/>
            <a:stCxn id="654354" idx="5"/>
            <a:endCxn id="654348" idx="0"/>
          </p:cNvCxnSpPr>
          <p:nvPr/>
        </p:nvCxnSpPr>
        <p:spPr bwMode="auto">
          <a:xfrm>
            <a:off x="1430338" y="52784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4357" name="Oval 21"/>
          <p:cNvSpPr>
            <a:spLocks noChangeArrowheads="1"/>
          </p:cNvSpPr>
          <p:nvPr/>
        </p:nvSpPr>
        <p:spPr bwMode="auto">
          <a:xfrm>
            <a:off x="1905000" y="43434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55</a:t>
            </a:r>
            <a:endParaRPr lang="el-GR"/>
          </a:p>
        </p:txBody>
      </p:sp>
      <p:cxnSp>
        <p:nvCxnSpPr>
          <p:cNvPr id="654358" name="AutoShape 22"/>
          <p:cNvCxnSpPr>
            <a:cxnSpLocks noChangeShapeType="1"/>
            <a:stCxn id="654357" idx="3"/>
            <a:endCxn id="654354" idx="0"/>
          </p:cNvCxnSpPr>
          <p:nvPr/>
        </p:nvCxnSpPr>
        <p:spPr bwMode="auto">
          <a:xfrm flipH="1">
            <a:off x="1295400" y="4668838"/>
            <a:ext cx="6651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4359" name="AutoShape 23"/>
          <p:cNvCxnSpPr>
            <a:cxnSpLocks noChangeShapeType="1"/>
            <a:stCxn id="654357" idx="5"/>
            <a:endCxn id="654351" idx="0"/>
          </p:cNvCxnSpPr>
          <p:nvPr/>
        </p:nvCxnSpPr>
        <p:spPr bwMode="auto">
          <a:xfrm>
            <a:off x="2230438" y="4668838"/>
            <a:ext cx="7032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4360" name="Oval 24"/>
          <p:cNvSpPr>
            <a:spLocks noChangeArrowheads="1"/>
          </p:cNvSpPr>
          <p:nvPr/>
        </p:nvSpPr>
        <p:spPr bwMode="auto">
          <a:xfrm>
            <a:off x="2933700" y="36576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100</a:t>
            </a:r>
            <a:endParaRPr lang="el-GR"/>
          </a:p>
        </p:txBody>
      </p:sp>
      <p:cxnSp>
        <p:nvCxnSpPr>
          <p:cNvPr id="654361" name="AutoShape 25"/>
          <p:cNvCxnSpPr>
            <a:cxnSpLocks noChangeShapeType="1"/>
            <a:stCxn id="654360" idx="3"/>
            <a:endCxn id="654357" idx="0"/>
          </p:cNvCxnSpPr>
          <p:nvPr/>
        </p:nvCxnSpPr>
        <p:spPr bwMode="auto">
          <a:xfrm flipH="1">
            <a:off x="2095500" y="3983038"/>
            <a:ext cx="8937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4362" name="AutoShape 26"/>
          <p:cNvCxnSpPr>
            <a:cxnSpLocks noChangeShapeType="1"/>
            <a:stCxn id="654360" idx="5"/>
            <a:endCxn id="654339" idx="0"/>
          </p:cNvCxnSpPr>
          <p:nvPr/>
        </p:nvCxnSpPr>
        <p:spPr bwMode="auto">
          <a:xfrm>
            <a:off x="3259138" y="3983038"/>
            <a:ext cx="1008062" cy="436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2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433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54345" name="Text Box 9"/>
          <p:cNvSpPr txBox="1">
            <a:spLocks noChangeArrowheads="1"/>
          </p:cNvSpPr>
          <p:nvPr/>
        </p:nvSpPr>
        <p:spPr bwMode="auto">
          <a:xfrm>
            <a:off x="304800" y="1103214"/>
            <a:ext cx="417011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 smtClean="0"/>
              <a:t>Υλοποίηση με ουρά προτεραιότητας</a:t>
            </a:r>
            <a:endParaRPr lang="el-GR" b="1" dirty="0"/>
          </a:p>
        </p:txBody>
      </p:sp>
      <p:sp>
        <p:nvSpPr>
          <p:cNvPr id="654346" name="Text Box 10"/>
          <p:cNvSpPr txBox="1">
            <a:spLocks noChangeArrowheads="1"/>
          </p:cNvSpPr>
          <p:nvPr/>
        </p:nvSpPr>
        <p:spPr bwMode="auto">
          <a:xfrm>
            <a:off x="152400" y="1835686"/>
            <a:ext cx="7445884" cy="26058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</a:pPr>
            <a:r>
              <a:rPr lang="el-GR" dirty="0"/>
              <a:t>Σε κάθε </a:t>
            </a:r>
            <a:r>
              <a:rPr lang="el-GR" dirty="0" smtClean="0"/>
              <a:t>βήμα</a:t>
            </a:r>
            <a:r>
              <a:rPr lang="en-US" dirty="0" smtClean="0"/>
              <a:t> :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lnSpc>
                <a:spcPts val="2800"/>
              </a:lnSpc>
            </a:pPr>
            <a:endParaRPr lang="en-US" dirty="0" smtClean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  Σ</a:t>
            </a:r>
            <a:r>
              <a:rPr lang="el-GR" dirty="0" smtClean="0"/>
              <a:t>υνδυάζουμε </a:t>
            </a:r>
            <a:r>
              <a:rPr lang="el-GR" dirty="0"/>
              <a:t>2 </a:t>
            </a:r>
            <a:r>
              <a:rPr lang="el-GR" dirty="0" smtClean="0"/>
              <a:t>χαρακτήρες, έστω </a:t>
            </a:r>
            <a:r>
              <a:rPr lang="en-US" dirty="0" smtClean="0"/>
              <a:t>x </a:t>
            </a:r>
            <a:r>
              <a:rPr lang="el-GR" dirty="0" smtClean="0"/>
              <a:t>και </a:t>
            </a:r>
            <a:r>
              <a:rPr lang="en-US" dirty="0" smtClean="0"/>
              <a:t>y</a:t>
            </a:r>
            <a:r>
              <a:rPr lang="el-GR" dirty="0" smtClean="0"/>
              <a:t>,</a:t>
            </a:r>
            <a:r>
              <a:rPr lang="el-GR" dirty="0" smtClean="0"/>
              <a:t> </a:t>
            </a:r>
            <a:r>
              <a:rPr lang="el-GR" dirty="0"/>
              <a:t>με την ελάχιστη </a:t>
            </a:r>
            <a:r>
              <a:rPr lang="el-GR" dirty="0" smtClean="0"/>
              <a:t>συχνότητα</a:t>
            </a:r>
            <a:r>
              <a:rPr lang="el-GR" dirty="0" smtClean="0"/>
              <a:t> </a:t>
            </a:r>
            <a:endParaRPr lang="el-GR" dirty="0"/>
          </a:p>
          <a:p>
            <a:pPr>
              <a:lnSpc>
                <a:spcPts val="2800"/>
              </a:lnSpc>
            </a:pPr>
            <a:r>
              <a:rPr lang="el-GR" dirty="0" smtClean="0"/>
              <a:t>   </a:t>
            </a:r>
            <a:r>
              <a:rPr lang="en-US" dirty="0" smtClean="0"/>
              <a:t>      </a:t>
            </a:r>
            <a:r>
              <a:rPr lang="el-GR" dirty="0" smtClean="0"/>
              <a:t>2 εξαγωγές ελάχιστου</a:t>
            </a:r>
          </a:p>
          <a:p>
            <a:pPr>
              <a:lnSpc>
                <a:spcPts val="2800"/>
              </a:lnSpc>
            </a:pPr>
            <a:endParaRPr lang="el-GR" dirty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  Αντικαθιστούμε </a:t>
            </a:r>
            <a:r>
              <a:rPr lang="el-GR" dirty="0"/>
              <a:t>τους </a:t>
            </a:r>
            <a:r>
              <a:rPr lang="en-US" dirty="0"/>
              <a:t>x </a:t>
            </a:r>
            <a:r>
              <a:rPr lang="el-GR" dirty="0"/>
              <a:t>και </a:t>
            </a:r>
            <a:r>
              <a:rPr lang="en-US" dirty="0"/>
              <a:t>y</a:t>
            </a:r>
            <a:r>
              <a:rPr lang="el-GR" dirty="0"/>
              <a:t> από νέο χαρακτήρα </a:t>
            </a:r>
            <a:r>
              <a:rPr lang="en-US" dirty="0"/>
              <a:t>z </a:t>
            </a:r>
            <a:r>
              <a:rPr lang="el-GR" dirty="0"/>
              <a:t>με </a:t>
            </a:r>
            <a:r>
              <a:rPr lang="el-GR" dirty="0" smtClean="0"/>
              <a:t>συχνότητα</a:t>
            </a:r>
          </a:p>
          <a:p>
            <a:pPr>
              <a:lnSpc>
                <a:spcPts val="2800"/>
              </a:lnSpc>
            </a:pPr>
            <a:r>
              <a:rPr lang="el-GR" dirty="0" smtClean="0"/>
              <a:t>   </a:t>
            </a:r>
            <a:r>
              <a:rPr lang="en-US" dirty="0" smtClean="0"/>
              <a:t>     </a:t>
            </a:r>
            <a:r>
              <a:rPr lang="el-GR" dirty="0" smtClean="0"/>
              <a:t>εισαγωγή στοιχείου</a:t>
            </a:r>
            <a:endParaRPr lang="el-GR" dirty="0"/>
          </a:p>
        </p:txBody>
      </p:sp>
      <p:pic>
        <p:nvPicPr>
          <p:cNvPr id="654347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7536" y="3733800"/>
            <a:ext cx="2080264" cy="2719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9" name="28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3058506"/>
            <a:ext cx="254508" cy="178308"/>
          </a:xfrm>
          <a:prstGeom prst="rect">
            <a:avLst/>
          </a:prstGeom>
          <a:noFill/>
        </p:spPr>
      </p:pic>
      <p:pic>
        <p:nvPicPr>
          <p:cNvPr id="30" name="29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292" y="4165092"/>
            <a:ext cx="254508" cy="178308"/>
          </a:xfrm>
          <a:prstGeom prst="rect">
            <a:avLst/>
          </a:prstGeom>
          <a:noFill/>
        </p:spPr>
      </p:pic>
      <p:sp>
        <p:nvSpPr>
          <p:cNvPr id="32" name="31 - TextBox"/>
          <p:cNvSpPr txBox="1"/>
          <p:nvPr/>
        </p:nvSpPr>
        <p:spPr>
          <a:xfrm>
            <a:off x="186125" y="4572000"/>
            <a:ext cx="5812617" cy="452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200"/>
              </a:lnSpc>
            </a:pPr>
            <a:r>
              <a:rPr lang="el-GR" dirty="0" smtClean="0"/>
              <a:t>Π</a:t>
            </a:r>
            <a:r>
              <a:rPr lang="el-GR" dirty="0" smtClean="0"/>
              <a:t>λήθος των εξαγωγών ελάχιστου = πλήθος εισαγωγών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2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433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54345" name="Text Box 9"/>
          <p:cNvSpPr txBox="1">
            <a:spLocks noChangeArrowheads="1"/>
          </p:cNvSpPr>
          <p:nvPr/>
        </p:nvSpPr>
        <p:spPr bwMode="auto">
          <a:xfrm>
            <a:off x="304800" y="1103214"/>
            <a:ext cx="417011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 smtClean="0"/>
              <a:t>Υλοποίηση με ουρά προτεραιότητας</a:t>
            </a:r>
            <a:endParaRPr lang="el-GR" b="1" dirty="0"/>
          </a:p>
        </p:txBody>
      </p:sp>
      <p:sp>
        <p:nvSpPr>
          <p:cNvPr id="654346" name="Text Box 10"/>
          <p:cNvSpPr txBox="1">
            <a:spLocks noChangeArrowheads="1"/>
          </p:cNvSpPr>
          <p:nvPr/>
        </p:nvSpPr>
        <p:spPr bwMode="auto">
          <a:xfrm>
            <a:off x="152400" y="1835686"/>
            <a:ext cx="7445884" cy="26058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</a:pPr>
            <a:r>
              <a:rPr lang="el-GR" dirty="0"/>
              <a:t>Σε κάθε </a:t>
            </a:r>
            <a:r>
              <a:rPr lang="el-GR" dirty="0" smtClean="0"/>
              <a:t>βήμα</a:t>
            </a:r>
            <a:r>
              <a:rPr lang="en-US" dirty="0" smtClean="0"/>
              <a:t> :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lnSpc>
                <a:spcPts val="2800"/>
              </a:lnSpc>
            </a:pPr>
            <a:endParaRPr lang="en-US" dirty="0" smtClean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  Σ</a:t>
            </a:r>
            <a:r>
              <a:rPr lang="el-GR" dirty="0" smtClean="0"/>
              <a:t>υνδυάζουμε </a:t>
            </a:r>
            <a:r>
              <a:rPr lang="el-GR" dirty="0"/>
              <a:t>2 </a:t>
            </a:r>
            <a:r>
              <a:rPr lang="el-GR" dirty="0" smtClean="0"/>
              <a:t>χαρακτήρες, έστω </a:t>
            </a:r>
            <a:r>
              <a:rPr lang="en-US" dirty="0" smtClean="0"/>
              <a:t>x </a:t>
            </a:r>
            <a:r>
              <a:rPr lang="el-GR" dirty="0" smtClean="0"/>
              <a:t>και </a:t>
            </a:r>
            <a:r>
              <a:rPr lang="en-US" dirty="0" smtClean="0"/>
              <a:t>y</a:t>
            </a:r>
            <a:r>
              <a:rPr lang="el-GR" dirty="0" smtClean="0"/>
              <a:t>,</a:t>
            </a:r>
            <a:r>
              <a:rPr lang="el-GR" dirty="0" smtClean="0"/>
              <a:t> </a:t>
            </a:r>
            <a:r>
              <a:rPr lang="el-GR" dirty="0"/>
              <a:t>με την ελάχιστη </a:t>
            </a:r>
            <a:r>
              <a:rPr lang="el-GR" dirty="0" smtClean="0"/>
              <a:t>συχνότητα</a:t>
            </a:r>
            <a:r>
              <a:rPr lang="el-GR" dirty="0" smtClean="0"/>
              <a:t> </a:t>
            </a:r>
            <a:endParaRPr lang="el-GR" dirty="0"/>
          </a:p>
          <a:p>
            <a:pPr>
              <a:lnSpc>
                <a:spcPts val="2800"/>
              </a:lnSpc>
            </a:pPr>
            <a:r>
              <a:rPr lang="el-GR" dirty="0" smtClean="0"/>
              <a:t>   </a:t>
            </a:r>
            <a:r>
              <a:rPr lang="en-US" dirty="0" smtClean="0"/>
              <a:t>      </a:t>
            </a:r>
            <a:r>
              <a:rPr lang="el-GR" dirty="0" smtClean="0"/>
              <a:t>2 εξαγωγές ελάχιστου</a:t>
            </a:r>
          </a:p>
          <a:p>
            <a:pPr>
              <a:lnSpc>
                <a:spcPts val="2800"/>
              </a:lnSpc>
            </a:pPr>
            <a:endParaRPr lang="el-GR" dirty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el-GR" dirty="0" smtClean="0"/>
              <a:t>  Αντικαθιστούμε </a:t>
            </a:r>
            <a:r>
              <a:rPr lang="el-GR" dirty="0"/>
              <a:t>τους </a:t>
            </a:r>
            <a:r>
              <a:rPr lang="en-US" dirty="0"/>
              <a:t>x </a:t>
            </a:r>
            <a:r>
              <a:rPr lang="el-GR" dirty="0"/>
              <a:t>και </a:t>
            </a:r>
            <a:r>
              <a:rPr lang="en-US" dirty="0"/>
              <a:t>y</a:t>
            </a:r>
            <a:r>
              <a:rPr lang="el-GR" dirty="0"/>
              <a:t> από νέο χαρακτήρα </a:t>
            </a:r>
            <a:r>
              <a:rPr lang="en-US" dirty="0"/>
              <a:t>z </a:t>
            </a:r>
            <a:r>
              <a:rPr lang="el-GR" dirty="0"/>
              <a:t>με </a:t>
            </a:r>
            <a:r>
              <a:rPr lang="el-GR" dirty="0" smtClean="0"/>
              <a:t>συχνότητα</a:t>
            </a:r>
          </a:p>
          <a:p>
            <a:pPr>
              <a:lnSpc>
                <a:spcPts val="2800"/>
              </a:lnSpc>
            </a:pPr>
            <a:r>
              <a:rPr lang="el-GR" dirty="0" smtClean="0"/>
              <a:t>   </a:t>
            </a:r>
            <a:r>
              <a:rPr lang="en-US" dirty="0" smtClean="0"/>
              <a:t>     </a:t>
            </a:r>
            <a:r>
              <a:rPr lang="el-GR" dirty="0" smtClean="0"/>
              <a:t>εισαγωγή στοιχείου</a:t>
            </a:r>
            <a:endParaRPr lang="el-GR" dirty="0"/>
          </a:p>
        </p:txBody>
      </p:sp>
      <p:pic>
        <p:nvPicPr>
          <p:cNvPr id="654347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7536" y="3733800"/>
            <a:ext cx="2080264" cy="2719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9" name="28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3058506"/>
            <a:ext cx="254508" cy="178308"/>
          </a:xfrm>
          <a:prstGeom prst="rect">
            <a:avLst/>
          </a:prstGeom>
          <a:noFill/>
        </p:spPr>
      </p:pic>
      <p:pic>
        <p:nvPicPr>
          <p:cNvPr id="30" name="29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292" y="4165092"/>
            <a:ext cx="254508" cy="178308"/>
          </a:xfrm>
          <a:prstGeom prst="rect">
            <a:avLst/>
          </a:prstGeom>
          <a:noFill/>
        </p:spPr>
      </p:pic>
      <p:sp>
        <p:nvSpPr>
          <p:cNvPr id="31" name="30 - TextBox"/>
          <p:cNvSpPr txBox="1"/>
          <p:nvPr/>
        </p:nvSpPr>
        <p:spPr>
          <a:xfrm>
            <a:off x="186125" y="4572000"/>
            <a:ext cx="5812617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200"/>
              </a:lnSpc>
            </a:pPr>
            <a:r>
              <a:rPr lang="el-GR" dirty="0" smtClean="0"/>
              <a:t>Π</a:t>
            </a:r>
            <a:r>
              <a:rPr lang="el-GR" dirty="0" smtClean="0"/>
              <a:t>λήθος των εξαγωγών ελάχιστου = πλήθος εισαγωγών</a:t>
            </a:r>
          </a:p>
          <a:p>
            <a:pPr>
              <a:lnSpc>
                <a:spcPts val="3200"/>
              </a:lnSpc>
            </a:pPr>
            <a:r>
              <a:rPr lang="el-GR" dirty="0" smtClean="0"/>
              <a:t>= πλήθος κόμβων του δένδρου = </a:t>
            </a:r>
            <a:endParaRPr lang="el-GR" dirty="0"/>
          </a:p>
        </p:txBody>
      </p:sp>
      <p:grpSp>
        <p:nvGrpSpPr>
          <p:cNvPr id="56" name="55 - Ομάδα"/>
          <p:cNvGrpSpPr>
            <a:grpSpLocks noChangeAspect="1"/>
          </p:cNvGrpSpPr>
          <p:nvPr/>
        </p:nvGrpSpPr>
        <p:grpSpPr>
          <a:xfrm>
            <a:off x="5943600" y="4419600"/>
            <a:ext cx="3108960" cy="2255520"/>
            <a:chOff x="685800" y="3657600"/>
            <a:chExt cx="3886200" cy="2819400"/>
          </a:xfrm>
        </p:grpSpPr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3962400" y="44196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l-GR" sz="1400"/>
                <a:t>α</a:t>
              </a:r>
              <a:r>
                <a:rPr lang="en-US" sz="1400"/>
                <a:t>:45</a:t>
              </a:r>
              <a:r>
                <a:rPr lang="el-GR" sz="1400"/>
                <a:t> </a:t>
              </a:r>
            </a:p>
          </p:txBody>
        </p:sp>
        <p:sp>
          <p:nvSpPr>
            <p:cNvPr id="36" name="AutoShape 4"/>
            <p:cNvSpPr>
              <a:spLocks noChangeArrowheads="1"/>
            </p:cNvSpPr>
            <p:nvPr/>
          </p:nvSpPr>
          <p:spPr bwMode="auto">
            <a:xfrm>
              <a:off x="2286000" y="55626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C0C0C0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l-GR" sz="1400"/>
                <a:t>β</a:t>
              </a:r>
              <a:r>
                <a:rPr lang="en-US" sz="1400"/>
                <a:t>:</a:t>
              </a:r>
              <a:r>
                <a:rPr lang="el-GR" sz="1400"/>
                <a:t>13 </a:t>
              </a:r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2971800" y="55626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C0C0C0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l-GR" sz="1400"/>
                <a:t>γ</a:t>
              </a:r>
              <a:r>
                <a:rPr lang="en-US" sz="1400"/>
                <a:t>:</a:t>
              </a:r>
              <a:r>
                <a:rPr lang="el-GR" sz="1400"/>
                <a:t>12 </a:t>
              </a: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685800" y="55626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C0C0C0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l-GR" sz="1400"/>
                <a:t>δ</a:t>
              </a:r>
              <a:r>
                <a:rPr lang="en-US" sz="1400"/>
                <a:t>:</a:t>
              </a:r>
              <a:r>
                <a:rPr lang="el-GR" sz="1400"/>
                <a:t>16</a:t>
              </a:r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1066800" y="6172200"/>
              <a:ext cx="533400" cy="304800"/>
            </a:xfrm>
            <a:prstGeom prst="roundRect">
              <a:avLst>
                <a:gd name="adj" fmla="val 16667"/>
              </a:avLst>
            </a:prstGeom>
            <a:solidFill>
              <a:srgbClr val="C0C0C0">
                <a:alpha val="39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l-GR" sz="1400"/>
                <a:t>ε</a:t>
              </a:r>
              <a:r>
                <a:rPr lang="en-US" sz="1400"/>
                <a:t>:</a:t>
              </a:r>
              <a:r>
                <a:rPr lang="el-GR" sz="1400"/>
                <a:t>9 </a:t>
              </a:r>
            </a:p>
          </p:txBody>
        </p:sp>
        <p:sp>
          <p:nvSpPr>
            <p:cNvPr id="40" name="AutoShape 8"/>
            <p:cNvSpPr>
              <a:spLocks noChangeArrowheads="1"/>
            </p:cNvSpPr>
            <p:nvPr/>
          </p:nvSpPr>
          <p:spPr bwMode="auto">
            <a:xfrm>
              <a:off x="1676400" y="6172200"/>
              <a:ext cx="533400" cy="304800"/>
            </a:xfrm>
            <a:prstGeom prst="roundRect">
              <a:avLst>
                <a:gd name="adj" fmla="val 16667"/>
              </a:avLst>
            </a:prstGeom>
            <a:solidFill>
              <a:srgbClr val="C0C0C0">
                <a:alpha val="39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l-GR" sz="1400"/>
                <a:t>ζ</a:t>
              </a:r>
              <a:r>
                <a:rPr lang="en-US" sz="1400"/>
                <a:t>:5</a:t>
              </a:r>
              <a:r>
                <a:rPr lang="el-GR" sz="1400"/>
                <a:t> </a:t>
              </a:r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1447800" y="5562600"/>
              <a:ext cx="381000" cy="381000"/>
            </a:xfrm>
            <a:prstGeom prst="ellipse">
              <a:avLst/>
            </a:prstGeom>
            <a:solidFill>
              <a:srgbClr val="C0C0C0">
                <a:alpha val="60001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l-GR" sz="1400"/>
                <a:t>14</a:t>
              </a:r>
            </a:p>
          </p:txBody>
        </p:sp>
        <p:cxnSp>
          <p:nvCxnSpPr>
            <p:cNvPr id="42" name="AutoShape 13"/>
            <p:cNvCxnSpPr>
              <a:cxnSpLocks noChangeShapeType="1"/>
              <a:stCxn id="41" idx="3"/>
              <a:endCxn id="39" idx="0"/>
            </p:cNvCxnSpPr>
            <p:nvPr/>
          </p:nvCxnSpPr>
          <p:spPr bwMode="auto">
            <a:xfrm flipH="1">
              <a:off x="1333500" y="5888038"/>
              <a:ext cx="169863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4"/>
            <p:cNvCxnSpPr>
              <a:cxnSpLocks noChangeShapeType="1"/>
              <a:stCxn id="41" idx="5"/>
              <a:endCxn id="40" idx="0"/>
            </p:cNvCxnSpPr>
            <p:nvPr/>
          </p:nvCxnSpPr>
          <p:spPr bwMode="auto">
            <a:xfrm>
              <a:off x="1773238" y="5888038"/>
              <a:ext cx="169862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4" name="Oval 15"/>
            <p:cNvSpPr>
              <a:spLocks noChangeArrowheads="1"/>
            </p:cNvSpPr>
            <p:nvPr/>
          </p:nvSpPr>
          <p:spPr bwMode="auto">
            <a:xfrm>
              <a:off x="2743200" y="4953000"/>
              <a:ext cx="381000" cy="381000"/>
            </a:xfrm>
            <a:prstGeom prst="ellipse">
              <a:avLst/>
            </a:prstGeom>
            <a:solidFill>
              <a:srgbClr val="C0C0C0">
                <a:alpha val="60001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25</a:t>
              </a:r>
              <a:endParaRPr lang="el-GR" sz="1400"/>
            </a:p>
          </p:txBody>
        </p:sp>
        <p:cxnSp>
          <p:nvCxnSpPr>
            <p:cNvPr id="45" name="AutoShape 16"/>
            <p:cNvCxnSpPr>
              <a:cxnSpLocks noChangeShapeType="1"/>
              <a:stCxn id="44" idx="3"/>
              <a:endCxn id="36" idx="0"/>
            </p:cNvCxnSpPr>
            <p:nvPr/>
          </p:nvCxnSpPr>
          <p:spPr bwMode="auto">
            <a:xfrm flipH="1">
              <a:off x="2590800" y="5278438"/>
              <a:ext cx="207963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17"/>
            <p:cNvCxnSpPr>
              <a:cxnSpLocks noChangeShapeType="1"/>
              <a:stCxn id="44" idx="5"/>
              <a:endCxn id="37" idx="0"/>
            </p:cNvCxnSpPr>
            <p:nvPr/>
          </p:nvCxnSpPr>
          <p:spPr bwMode="auto">
            <a:xfrm>
              <a:off x="3068638" y="5278438"/>
              <a:ext cx="207962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7" name="Oval 18"/>
            <p:cNvSpPr>
              <a:spLocks noChangeArrowheads="1"/>
            </p:cNvSpPr>
            <p:nvPr/>
          </p:nvSpPr>
          <p:spPr bwMode="auto">
            <a:xfrm>
              <a:off x="1104900" y="4953000"/>
              <a:ext cx="381000" cy="381000"/>
            </a:xfrm>
            <a:prstGeom prst="ellipse">
              <a:avLst/>
            </a:prstGeom>
            <a:solidFill>
              <a:srgbClr val="C0C0C0">
                <a:alpha val="60001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30</a:t>
              </a:r>
              <a:endParaRPr lang="el-GR" sz="1400"/>
            </a:p>
          </p:txBody>
        </p:sp>
        <p:cxnSp>
          <p:nvCxnSpPr>
            <p:cNvPr id="48" name="AutoShape 19"/>
            <p:cNvCxnSpPr>
              <a:cxnSpLocks noChangeShapeType="1"/>
              <a:stCxn id="47" idx="3"/>
              <a:endCxn id="38" idx="0"/>
            </p:cNvCxnSpPr>
            <p:nvPr/>
          </p:nvCxnSpPr>
          <p:spPr bwMode="auto">
            <a:xfrm flipH="1">
              <a:off x="990600" y="5278438"/>
              <a:ext cx="169863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20"/>
            <p:cNvCxnSpPr>
              <a:cxnSpLocks noChangeShapeType="1"/>
              <a:stCxn id="47" idx="5"/>
              <a:endCxn id="41" idx="0"/>
            </p:cNvCxnSpPr>
            <p:nvPr/>
          </p:nvCxnSpPr>
          <p:spPr bwMode="auto">
            <a:xfrm>
              <a:off x="1430338" y="5278438"/>
              <a:ext cx="207962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0" name="Oval 21"/>
            <p:cNvSpPr>
              <a:spLocks noChangeArrowheads="1"/>
            </p:cNvSpPr>
            <p:nvPr/>
          </p:nvSpPr>
          <p:spPr bwMode="auto">
            <a:xfrm>
              <a:off x="1905000" y="4343400"/>
              <a:ext cx="381000" cy="381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55</a:t>
              </a:r>
              <a:endParaRPr lang="el-GR" sz="1400"/>
            </a:p>
          </p:txBody>
        </p:sp>
        <p:cxnSp>
          <p:nvCxnSpPr>
            <p:cNvPr id="51" name="AutoShape 22"/>
            <p:cNvCxnSpPr>
              <a:cxnSpLocks noChangeShapeType="1"/>
              <a:stCxn id="50" idx="3"/>
              <a:endCxn id="47" idx="0"/>
            </p:cNvCxnSpPr>
            <p:nvPr/>
          </p:nvCxnSpPr>
          <p:spPr bwMode="auto">
            <a:xfrm flipH="1">
              <a:off x="1295400" y="4668838"/>
              <a:ext cx="665163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" name="AutoShape 23"/>
            <p:cNvCxnSpPr>
              <a:cxnSpLocks noChangeShapeType="1"/>
              <a:stCxn id="50" idx="5"/>
              <a:endCxn id="44" idx="0"/>
            </p:cNvCxnSpPr>
            <p:nvPr/>
          </p:nvCxnSpPr>
          <p:spPr bwMode="auto">
            <a:xfrm>
              <a:off x="2230438" y="4668838"/>
              <a:ext cx="703262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3" name="Oval 24"/>
            <p:cNvSpPr>
              <a:spLocks noChangeArrowheads="1"/>
            </p:cNvSpPr>
            <p:nvPr/>
          </p:nvSpPr>
          <p:spPr bwMode="auto">
            <a:xfrm>
              <a:off x="2933700" y="3657600"/>
              <a:ext cx="381000" cy="381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100</a:t>
              </a:r>
              <a:endParaRPr lang="el-GR" sz="1400"/>
            </a:p>
          </p:txBody>
        </p:sp>
        <p:cxnSp>
          <p:nvCxnSpPr>
            <p:cNvPr id="54" name="AutoShape 25"/>
            <p:cNvCxnSpPr>
              <a:cxnSpLocks noChangeShapeType="1"/>
              <a:stCxn id="53" idx="3"/>
              <a:endCxn id="50" idx="0"/>
            </p:cNvCxnSpPr>
            <p:nvPr/>
          </p:nvCxnSpPr>
          <p:spPr bwMode="auto">
            <a:xfrm flipH="1">
              <a:off x="2095500" y="3983038"/>
              <a:ext cx="893763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5" name="AutoShape 26"/>
            <p:cNvCxnSpPr>
              <a:cxnSpLocks noChangeShapeType="1"/>
              <a:stCxn id="53" idx="5"/>
              <a:endCxn id="35" idx="0"/>
            </p:cNvCxnSpPr>
            <p:nvPr/>
          </p:nvCxnSpPr>
          <p:spPr bwMode="auto">
            <a:xfrm>
              <a:off x="3259138" y="3983038"/>
              <a:ext cx="1008062" cy="436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pic>
        <p:nvPicPr>
          <p:cNvPr id="58" name="57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2742" y="5155692"/>
            <a:ext cx="711709" cy="178308"/>
          </a:xfrm>
          <a:prstGeom prst="rect">
            <a:avLst/>
          </a:prstGeom>
          <a:noFill/>
        </p:spPr>
      </p:pic>
      <p:sp>
        <p:nvSpPr>
          <p:cNvPr id="59" name="58 - TextBox"/>
          <p:cNvSpPr txBox="1"/>
          <p:nvPr/>
        </p:nvSpPr>
        <p:spPr>
          <a:xfrm>
            <a:off x="152400" y="5562600"/>
            <a:ext cx="546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</a:t>
            </a:r>
            <a:r>
              <a:rPr lang="el-GR" dirty="0" smtClean="0"/>
              <a:t>που      ο αριθμός των διαφορετικών χαρακτήρων</a:t>
            </a:r>
            <a:r>
              <a:rPr lang="en-US" dirty="0" smtClean="0"/>
              <a:t>  </a:t>
            </a:r>
            <a:endParaRPr lang="el-GR" dirty="0"/>
          </a:p>
        </p:txBody>
      </p:sp>
      <p:pic>
        <p:nvPicPr>
          <p:cNvPr id="61" name="60 - Εικόνα" descr="TP_tmp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7435" y="5715000"/>
            <a:ext cx="178307" cy="126491"/>
          </a:xfrm>
          <a:prstGeom prst="rect">
            <a:avLst/>
          </a:prstGeom>
          <a:noFill/>
        </p:spPr>
      </p:pic>
      <p:sp>
        <p:nvSpPr>
          <p:cNvPr id="62" name="61 - TextBox"/>
          <p:cNvSpPr txBox="1"/>
          <p:nvPr/>
        </p:nvSpPr>
        <p:spPr>
          <a:xfrm>
            <a:off x="152400" y="6248400"/>
            <a:ext cx="359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Συνολικός χρόνος κατασκευής  = </a:t>
            </a:r>
            <a:endParaRPr lang="el-GR" dirty="0"/>
          </a:p>
        </p:txBody>
      </p:sp>
      <p:pic>
        <p:nvPicPr>
          <p:cNvPr id="65" name="64 - Εικόνα" descr="TP_tmp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657600" y="6324600"/>
            <a:ext cx="1092088" cy="278733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80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307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43077" name="Text Box 5"/>
          <p:cNvSpPr txBox="1">
            <a:spLocks noChangeArrowheads="1"/>
          </p:cNvSpPr>
          <p:nvPr/>
        </p:nvSpPr>
        <p:spPr bwMode="auto">
          <a:xfrm>
            <a:off x="3124200" y="838200"/>
            <a:ext cx="565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α</a:t>
            </a:r>
          </a:p>
          <a:p>
            <a:pPr algn="ctr"/>
            <a:endParaRPr lang="el-GR"/>
          </a:p>
          <a:p>
            <a:pPr algn="ctr"/>
            <a:r>
              <a:rPr lang="el-GR"/>
              <a:t>45</a:t>
            </a:r>
          </a:p>
          <a:p>
            <a:pPr algn="ctr"/>
            <a:endParaRPr lang="el-GR"/>
          </a:p>
          <a:p>
            <a:pPr algn="ctr"/>
            <a:r>
              <a:rPr lang="el-GR"/>
              <a:t>000</a:t>
            </a:r>
          </a:p>
          <a:p>
            <a:pPr algn="ctr"/>
            <a:endParaRPr lang="el-GR"/>
          </a:p>
          <a:p>
            <a:pPr algn="ctr"/>
            <a:r>
              <a:rPr lang="el-GR"/>
              <a:t>0</a:t>
            </a:r>
          </a:p>
        </p:txBody>
      </p:sp>
      <p:sp>
        <p:nvSpPr>
          <p:cNvPr id="643078" name="Text Box 6"/>
          <p:cNvSpPr txBox="1">
            <a:spLocks noChangeArrowheads="1"/>
          </p:cNvSpPr>
          <p:nvPr/>
        </p:nvSpPr>
        <p:spPr bwMode="auto">
          <a:xfrm>
            <a:off x="3778250" y="838200"/>
            <a:ext cx="565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β</a:t>
            </a:r>
          </a:p>
          <a:p>
            <a:pPr algn="ctr"/>
            <a:endParaRPr lang="el-GR"/>
          </a:p>
          <a:p>
            <a:pPr algn="ctr"/>
            <a:r>
              <a:rPr lang="el-GR"/>
              <a:t>13</a:t>
            </a:r>
          </a:p>
          <a:p>
            <a:pPr algn="ctr"/>
            <a:endParaRPr lang="el-GR"/>
          </a:p>
          <a:p>
            <a:pPr algn="ctr"/>
            <a:r>
              <a:rPr lang="el-GR"/>
              <a:t>001</a:t>
            </a:r>
          </a:p>
          <a:p>
            <a:pPr algn="ctr"/>
            <a:endParaRPr lang="el-GR"/>
          </a:p>
          <a:p>
            <a:pPr algn="ctr"/>
            <a:r>
              <a:rPr lang="el-GR"/>
              <a:t>101</a:t>
            </a:r>
          </a:p>
        </p:txBody>
      </p:sp>
      <p:sp>
        <p:nvSpPr>
          <p:cNvPr id="643079" name="Text Box 7"/>
          <p:cNvSpPr txBox="1">
            <a:spLocks noChangeArrowheads="1"/>
          </p:cNvSpPr>
          <p:nvPr/>
        </p:nvSpPr>
        <p:spPr bwMode="auto">
          <a:xfrm>
            <a:off x="4464050" y="838200"/>
            <a:ext cx="565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γ</a:t>
            </a:r>
          </a:p>
          <a:p>
            <a:pPr algn="ctr"/>
            <a:endParaRPr lang="el-GR"/>
          </a:p>
          <a:p>
            <a:pPr algn="ctr"/>
            <a:r>
              <a:rPr lang="el-GR"/>
              <a:t>12</a:t>
            </a:r>
          </a:p>
          <a:p>
            <a:pPr algn="ctr"/>
            <a:endParaRPr lang="el-GR"/>
          </a:p>
          <a:p>
            <a:pPr algn="ctr"/>
            <a:r>
              <a:rPr lang="el-GR"/>
              <a:t>010</a:t>
            </a:r>
          </a:p>
          <a:p>
            <a:pPr algn="ctr"/>
            <a:endParaRPr lang="el-GR"/>
          </a:p>
          <a:p>
            <a:pPr algn="ctr"/>
            <a:r>
              <a:rPr lang="el-GR"/>
              <a:t>100</a:t>
            </a:r>
          </a:p>
        </p:txBody>
      </p:sp>
      <p:sp>
        <p:nvSpPr>
          <p:cNvPr id="643080" name="Text Box 8"/>
          <p:cNvSpPr txBox="1">
            <a:spLocks noChangeArrowheads="1"/>
          </p:cNvSpPr>
          <p:nvPr/>
        </p:nvSpPr>
        <p:spPr bwMode="auto">
          <a:xfrm>
            <a:off x="5149850" y="838200"/>
            <a:ext cx="565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δ</a:t>
            </a:r>
          </a:p>
          <a:p>
            <a:pPr algn="ctr"/>
            <a:endParaRPr lang="el-GR" u="sng"/>
          </a:p>
          <a:p>
            <a:pPr algn="ctr"/>
            <a:r>
              <a:rPr lang="el-GR"/>
              <a:t>16</a:t>
            </a:r>
          </a:p>
          <a:p>
            <a:pPr algn="ctr"/>
            <a:endParaRPr lang="el-GR"/>
          </a:p>
          <a:p>
            <a:pPr algn="ctr"/>
            <a:r>
              <a:rPr lang="el-GR"/>
              <a:t>011</a:t>
            </a:r>
          </a:p>
          <a:p>
            <a:pPr algn="ctr"/>
            <a:endParaRPr lang="el-GR"/>
          </a:p>
          <a:p>
            <a:pPr algn="ctr"/>
            <a:r>
              <a:rPr lang="el-GR"/>
              <a:t>111</a:t>
            </a:r>
          </a:p>
        </p:txBody>
      </p:sp>
      <p:sp>
        <p:nvSpPr>
          <p:cNvPr id="643081" name="Text Box 9"/>
          <p:cNvSpPr txBox="1">
            <a:spLocks noChangeArrowheads="1"/>
          </p:cNvSpPr>
          <p:nvPr/>
        </p:nvSpPr>
        <p:spPr bwMode="auto">
          <a:xfrm>
            <a:off x="5784850" y="838200"/>
            <a:ext cx="692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ε</a:t>
            </a:r>
          </a:p>
          <a:p>
            <a:pPr algn="ctr"/>
            <a:endParaRPr lang="el-GR"/>
          </a:p>
          <a:p>
            <a:pPr algn="ctr"/>
            <a:r>
              <a:rPr lang="el-GR"/>
              <a:t>9</a:t>
            </a:r>
          </a:p>
          <a:p>
            <a:pPr algn="ctr"/>
            <a:endParaRPr lang="el-GR"/>
          </a:p>
          <a:p>
            <a:pPr algn="ctr"/>
            <a:r>
              <a:rPr lang="el-GR"/>
              <a:t>100</a:t>
            </a:r>
          </a:p>
          <a:p>
            <a:pPr algn="ctr"/>
            <a:endParaRPr lang="el-GR"/>
          </a:p>
          <a:p>
            <a:pPr algn="ctr"/>
            <a:r>
              <a:rPr lang="el-GR"/>
              <a:t>1101</a:t>
            </a:r>
          </a:p>
        </p:txBody>
      </p:sp>
      <p:sp>
        <p:nvSpPr>
          <p:cNvPr id="643082" name="Text Box 10"/>
          <p:cNvSpPr txBox="1">
            <a:spLocks noChangeArrowheads="1"/>
          </p:cNvSpPr>
          <p:nvPr/>
        </p:nvSpPr>
        <p:spPr bwMode="auto">
          <a:xfrm>
            <a:off x="6470650" y="838200"/>
            <a:ext cx="692150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u="sng"/>
              <a:t>ζ</a:t>
            </a:r>
          </a:p>
          <a:p>
            <a:pPr algn="ctr"/>
            <a:endParaRPr lang="el-GR"/>
          </a:p>
          <a:p>
            <a:pPr algn="ctr"/>
            <a:r>
              <a:rPr lang="el-GR"/>
              <a:t>5</a:t>
            </a:r>
          </a:p>
          <a:p>
            <a:pPr algn="ctr"/>
            <a:endParaRPr lang="el-GR"/>
          </a:p>
          <a:p>
            <a:pPr algn="ctr"/>
            <a:r>
              <a:rPr lang="el-GR"/>
              <a:t>101</a:t>
            </a:r>
          </a:p>
          <a:p>
            <a:pPr algn="ctr"/>
            <a:endParaRPr lang="el-GR"/>
          </a:p>
          <a:p>
            <a:pPr algn="ctr"/>
            <a:r>
              <a:rPr lang="el-GR"/>
              <a:t>1100</a:t>
            </a:r>
          </a:p>
        </p:txBody>
      </p:sp>
      <p:sp>
        <p:nvSpPr>
          <p:cNvPr id="643083" name="Text Box 11"/>
          <p:cNvSpPr txBox="1">
            <a:spLocks noChangeArrowheads="1"/>
          </p:cNvSpPr>
          <p:nvPr/>
        </p:nvSpPr>
        <p:spPr bwMode="auto">
          <a:xfrm>
            <a:off x="1050925" y="1389063"/>
            <a:ext cx="17414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600"/>
              <a:t>συχνότητα (</a:t>
            </a:r>
            <a:r>
              <a:rPr lang="el-GR" sz="1600">
                <a:sym typeface="Symbol" pitchFamily="18" charset="2"/>
              </a:rPr>
              <a:t>10</a:t>
            </a:r>
            <a:r>
              <a:rPr lang="el-GR" sz="1600" baseline="30000">
                <a:sym typeface="Symbol" pitchFamily="18" charset="2"/>
              </a:rPr>
              <a:t>3</a:t>
            </a:r>
            <a:r>
              <a:rPr lang="el-GR" sz="1600"/>
              <a:t>)</a:t>
            </a:r>
          </a:p>
        </p:txBody>
      </p:sp>
      <p:sp>
        <p:nvSpPr>
          <p:cNvPr id="643084" name="Text Box 12"/>
          <p:cNvSpPr txBox="1">
            <a:spLocks noChangeArrowheads="1"/>
          </p:cNvSpPr>
          <p:nvPr/>
        </p:nvSpPr>
        <p:spPr bwMode="auto">
          <a:xfrm>
            <a:off x="1050925" y="1822450"/>
            <a:ext cx="18430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/>
              <a:t>κώδικας σταθερού</a:t>
            </a:r>
          </a:p>
          <a:p>
            <a:pPr algn="ctr"/>
            <a:r>
              <a:rPr lang="el-GR" sz="1600"/>
              <a:t>μήκους</a:t>
            </a:r>
          </a:p>
        </p:txBody>
      </p:sp>
      <p:sp>
        <p:nvSpPr>
          <p:cNvPr id="643085" name="Text Box 13"/>
          <p:cNvSpPr txBox="1">
            <a:spLocks noChangeArrowheads="1"/>
          </p:cNvSpPr>
          <p:nvPr/>
        </p:nvSpPr>
        <p:spPr bwMode="auto">
          <a:xfrm>
            <a:off x="974725" y="2432050"/>
            <a:ext cx="20193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/>
              <a:t>κώδικας μεταβλητού</a:t>
            </a:r>
          </a:p>
          <a:p>
            <a:pPr algn="ctr"/>
            <a:r>
              <a:rPr lang="el-GR" sz="1600"/>
              <a:t>μήκους</a:t>
            </a:r>
          </a:p>
        </p:txBody>
      </p:sp>
      <p:sp>
        <p:nvSpPr>
          <p:cNvPr id="643086" name="Oval 14"/>
          <p:cNvSpPr>
            <a:spLocks noChangeArrowheads="1"/>
          </p:cNvSpPr>
          <p:nvPr/>
        </p:nvSpPr>
        <p:spPr bwMode="auto">
          <a:xfrm>
            <a:off x="533400" y="50292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58</a:t>
            </a:r>
          </a:p>
        </p:txBody>
      </p:sp>
      <p:cxnSp>
        <p:nvCxnSpPr>
          <p:cNvPr id="643099" name="AutoShape 27"/>
          <p:cNvCxnSpPr>
            <a:cxnSpLocks noChangeShapeType="1"/>
            <a:stCxn id="643086" idx="3"/>
            <a:endCxn id="643135" idx="0"/>
          </p:cNvCxnSpPr>
          <p:nvPr/>
        </p:nvCxnSpPr>
        <p:spPr bwMode="auto">
          <a:xfrm flipH="1">
            <a:off x="381000" y="5354638"/>
            <a:ext cx="2079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35" name="AutoShape 63"/>
          <p:cNvSpPr>
            <a:spLocks noChangeArrowheads="1"/>
          </p:cNvSpPr>
          <p:nvPr/>
        </p:nvSpPr>
        <p:spPr bwMode="auto">
          <a:xfrm>
            <a:off x="76200" y="57150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3137" name="AutoShape 65"/>
          <p:cNvSpPr>
            <a:spLocks noChangeArrowheads="1"/>
          </p:cNvSpPr>
          <p:nvPr/>
        </p:nvSpPr>
        <p:spPr bwMode="auto">
          <a:xfrm>
            <a:off x="762000" y="57150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3138" name="AutoShape 66"/>
          <p:cNvSpPr>
            <a:spLocks noChangeArrowheads="1"/>
          </p:cNvSpPr>
          <p:nvPr/>
        </p:nvSpPr>
        <p:spPr bwMode="auto">
          <a:xfrm>
            <a:off x="1447800" y="57150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3139" name="AutoShape 67"/>
          <p:cNvSpPr>
            <a:spLocks noChangeArrowheads="1"/>
          </p:cNvSpPr>
          <p:nvPr/>
        </p:nvSpPr>
        <p:spPr bwMode="auto">
          <a:xfrm>
            <a:off x="2133600" y="57150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43140" name="AutoShape 68"/>
          <p:cNvSpPr>
            <a:spLocks noChangeArrowheads="1"/>
          </p:cNvSpPr>
          <p:nvPr/>
        </p:nvSpPr>
        <p:spPr bwMode="auto">
          <a:xfrm>
            <a:off x="2819400" y="57150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3141" name="AutoShape 69"/>
          <p:cNvSpPr>
            <a:spLocks noChangeArrowheads="1"/>
          </p:cNvSpPr>
          <p:nvPr/>
        </p:nvSpPr>
        <p:spPr bwMode="auto">
          <a:xfrm>
            <a:off x="3429000" y="57150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cxnSp>
        <p:nvCxnSpPr>
          <p:cNvPr id="643142" name="AutoShape 70"/>
          <p:cNvCxnSpPr>
            <a:cxnSpLocks noChangeShapeType="1"/>
            <a:stCxn id="643086" idx="5"/>
            <a:endCxn id="643137" idx="0"/>
          </p:cNvCxnSpPr>
          <p:nvPr/>
        </p:nvCxnSpPr>
        <p:spPr bwMode="auto">
          <a:xfrm>
            <a:off x="858838" y="5354638"/>
            <a:ext cx="2079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43" name="Oval 71"/>
          <p:cNvSpPr>
            <a:spLocks noChangeArrowheads="1"/>
          </p:cNvSpPr>
          <p:nvPr/>
        </p:nvSpPr>
        <p:spPr bwMode="auto">
          <a:xfrm>
            <a:off x="1905000" y="50292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28</a:t>
            </a:r>
          </a:p>
        </p:txBody>
      </p:sp>
      <p:cxnSp>
        <p:nvCxnSpPr>
          <p:cNvPr id="643144" name="AutoShape 72"/>
          <p:cNvCxnSpPr>
            <a:cxnSpLocks noChangeShapeType="1"/>
            <a:stCxn id="643143" idx="3"/>
            <a:endCxn id="643138" idx="0"/>
          </p:cNvCxnSpPr>
          <p:nvPr/>
        </p:nvCxnSpPr>
        <p:spPr bwMode="auto">
          <a:xfrm flipH="1">
            <a:off x="1752600" y="5354638"/>
            <a:ext cx="2079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3145" name="AutoShape 73"/>
          <p:cNvCxnSpPr>
            <a:cxnSpLocks noChangeShapeType="1"/>
            <a:stCxn id="643143" idx="5"/>
            <a:endCxn id="643139" idx="0"/>
          </p:cNvCxnSpPr>
          <p:nvPr/>
        </p:nvCxnSpPr>
        <p:spPr bwMode="auto">
          <a:xfrm>
            <a:off x="2230438" y="5354638"/>
            <a:ext cx="2079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46" name="Oval 74"/>
          <p:cNvSpPr>
            <a:spLocks noChangeArrowheads="1"/>
          </p:cNvSpPr>
          <p:nvPr/>
        </p:nvSpPr>
        <p:spPr bwMode="auto">
          <a:xfrm>
            <a:off x="3200400" y="50292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3147" name="AutoShape 75"/>
          <p:cNvCxnSpPr>
            <a:cxnSpLocks noChangeShapeType="1"/>
            <a:stCxn id="643146" idx="3"/>
            <a:endCxn id="643140" idx="0"/>
          </p:cNvCxnSpPr>
          <p:nvPr/>
        </p:nvCxnSpPr>
        <p:spPr bwMode="auto">
          <a:xfrm flipH="1">
            <a:off x="3086100" y="5354638"/>
            <a:ext cx="169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3148" name="AutoShape 76"/>
          <p:cNvCxnSpPr>
            <a:cxnSpLocks noChangeShapeType="1"/>
            <a:stCxn id="643146" idx="5"/>
            <a:endCxn id="643141" idx="0"/>
          </p:cNvCxnSpPr>
          <p:nvPr/>
        </p:nvCxnSpPr>
        <p:spPr bwMode="auto">
          <a:xfrm>
            <a:off x="3525838" y="5354638"/>
            <a:ext cx="169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49" name="Oval 77"/>
          <p:cNvSpPr>
            <a:spLocks noChangeArrowheads="1"/>
          </p:cNvSpPr>
          <p:nvPr/>
        </p:nvSpPr>
        <p:spPr bwMode="auto">
          <a:xfrm>
            <a:off x="1219200" y="43434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86</a:t>
            </a:r>
          </a:p>
        </p:txBody>
      </p:sp>
      <p:cxnSp>
        <p:nvCxnSpPr>
          <p:cNvPr id="643150" name="AutoShape 78"/>
          <p:cNvCxnSpPr>
            <a:cxnSpLocks noChangeShapeType="1"/>
            <a:stCxn id="643149" idx="3"/>
            <a:endCxn id="643086" idx="0"/>
          </p:cNvCxnSpPr>
          <p:nvPr/>
        </p:nvCxnSpPr>
        <p:spPr bwMode="auto">
          <a:xfrm flipH="1">
            <a:off x="723900" y="4668838"/>
            <a:ext cx="550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3151" name="AutoShape 79"/>
          <p:cNvCxnSpPr>
            <a:cxnSpLocks noChangeShapeType="1"/>
            <a:stCxn id="643149" idx="5"/>
            <a:endCxn id="643143" idx="0"/>
          </p:cNvCxnSpPr>
          <p:nvPr/>
        </p:nvCxnSpPr>
        <p:spPr bwMode="auto">
          <a:xfrm>
            <a:off x="1544638" y="4668838"/>
            <a:ext cx="550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52" name="Oval 80"/>
          <p:cNvSpPr>
            <a:spLocks noChangeArrowheads="1"/>
          </p:cNvSpPr>
          <p:nvPr/>
        </p:nvSpPr>
        <p:spPr bwMode="auto">
          <a:xfrm>
            <a:off x="3924300" y="43434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3153" name="AutoShape 81"/>
          <p:cNvCxnSpPr>
            <a:cxnSpLocks noChangeShapeType="1"/>
            <a:stCxn id="643152" idx="3"/>
            <a:endCxn id="643146" idx="0"/>
          </p:cNvCxnSpPr>
          <p:nvPr/>
        </p:nvCxnSpPr>
        <p:spPr bwMode="auto">
          <a:xfrm flipH="1">
            <a:off x="3390900" y="4668838"/>
            <a:ext cx="5889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55" name="Oval 83"/>
          <p:cNvSpPr>
            <a:spLocks noChangeArrowheads="1"/>
          </p:cNvSpPr>
          <p:nvPr/>
        </p:nvSpPr>
        <p:spPr bwMode="auto">
          <a:xfrm>
            <a:off x="2628900" y="35052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100</a:t>
            </a:r>
          </a:p>
        </p:txBody>
      </p:sp>
      <p:cxnSp>
        <p:nvCxnSpPr>
          <p:cNvPr id="643156" name="AutoShape 84"/>
          <p:cNvCxnSpPr>
            <a:cxnSpLocks noChangeShapeType="1"/>
            <a:stCxn id="643155" idx="3"/>
            <a:endCxn id="643149" idx="0"/>
          </p:cNvCxnSpPr>
          <p:nvPr/>
        </p:nvCxnSpPr>
        <p:spPr bwMode="auto">
          <a:xfrm flipH="1">
            <a:off x="1409700" y="3830638"/>
            <a:ext cx="1274763" cy="512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3157" name="AutoShape 85"/>
          <p:cNvCxnSpPr>
            <a:cxnSpLocks noChangeShapeType="1"/>
            <a:stCxn id="643155" idx="5"/>
            <a:endCxn id="643152" idx="0"/>
          </p:cNvCxnSpPr>
          <p:nvPr/>
        </p:nvCxnSpPr>
        <p:spPr bwMode="auto">
          <a:xfrm>
            <a:off x="2954338" y="3830638"/>
            <a:ext cx="1160462" cy="512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58" name="Oval 86"/>
          <p:cNvSpPr>
            <a:spLocks noChangeArrowheads="1"/>
          </p:cNvSpPr>
          <p:nvPr/>
        </p:nvSpPr>
        <p:spPr bwMode="auto">
          <a:xfrm>
            <a:off x="6324600" y="44196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25</a:t>
            </a:r>
          </a:p>
        </p:txBody>
      </p:sp>
      <p:cxnSp>
        <p:nvCxnSpPr>
          <p:cNvPr id="643159" name="AutoShape 87"/>
          <p:cNvCxnSpPr>
            <a:cxnSpLocks noChangeShapeType="1"/>
            <a:stCxn id="643158" idx="3"/>
            <a:endCxn id="643160" idx="0"/>
          </p:cNvCxnSpPr>
          <p:nvPr/>
        </p:nvCxnSpPr>
        <p:spPr bwMode="auto">
          <a:xfrm flipH="1">
            <a:off x="6172200" y="4745038"/>
            <a:ext cx="2079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60" name="AutoShape 88"/>
          <p:cNvSpPr>
            <a:spLocks noChangeArrowheads="1"/>
          </p:cNvSpPr>
          <p:nvPr/>
        </p:nvSpPr>
        <p:spPr bwMode="auto">
          <a:xfrm>
            <a:off x="5867400" y="51054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3161" name="AutoShape 89"/>
          <p:cNvSpPr>
            <a:spLocks noChangeArrowheads="1"/>
          </p:cNvSpPr>
          <p:nvPr/>
        </p:nvSpPr>
        <p:spPr bwMode="auto">
          <a:xfrm>
            <a:off x="6553200" y="51054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3163" name="AutoShape 91"/>
          <p:cNvSpPr>
            <a:spLocks noChangeArrowheads="1"/>
          </p:cNvSpPr>
          <p:nvPr/>
        </p:nvSpPr>
        <p:spPr bwMode="auto">
          <a:xfrm>
            <a:off x="7924800" y="51054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cxnSp>
        <p:nvCxnSpPr>
          <p:cNvPr id="643164" name="AutoShape 92"/>
          <p:cNvCxnSpPr>
            <a:cxnSpLocks noChangeShapeType="1"/>
            <a:stCxn id="643158" idx="5"/>
            <a:endCxn id="643161" idx="0"/>
          </p:cNvCxnSpPr>
          <p:nvPr/>
        </p:nvCxnSpPr>
        <p:spPr bwMode="auto">
          <a:xfrm>
            <a:off x="6650038" y="4745038"/>
            <a:ext cx="2079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65" name="Oval 93"/>
          <p:cNvSpPr>
            <a:spLocks noChangeArrowheads="1"/>
          </p:cNvSpPr>
          <p:nvPr/>
        </p:nvSpPr>
        <p:spPr bwMode="auto">
          <a:xfrm>
            <a:off x="7696200" y="44196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30</a:t>
            </a:r>
          </a:p>
        </p:txBody>
      </p:sp>
      <p:cxnSp>
        <p:nvCxnSpPr>
          <p:cNvPr id="643166" name="AutoShape 94"/>
          <p:cNvCxnSpPr>
            <a:cxnSpLocks noChangeShapeType="1"/>
            <a:stCxn id="643165" idx="3"/>
            <a:endCxn id="643173" idx="0"/>
          </p:cNvCxnSpPr>
          <p:nvPr/>
        </p:nvCxnSpPr>
        <p:spPr bwMode="auto">
          <a:xfrm flipH="1">
            <a:off x="7505700" y="4745038"/>
            <a:ext cx="2460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3167" name="AutoShape 95"/>
          <p:cNvCxnSpPr>
            <a:cxnSpLocks noChangeShapeType="1"/>
            <a:stCxn id="643165" idx="5"/>
            <a:endCxn id="643163" idx="0"/>
          </p:cNvCxnSpPr>
          <p:nvPr/>
        </p:nvCxnSpPr>
        <p:spPr bwMode="auto">
          <a:xfrm>
            <a:off x="8021638" y="4745038"/>
            <a:ext cx="2079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68" name="Oval 96"/>
          <p:cNvSpPr>
            <a:spLocks noChangeArrowheads="1"/>
          </p:cNvSpPr>
          <p:nvPr/>
        </p:nvSpPr>
        <p:spPr bwMode="auto">
          <a:xfrm>
            <a:off x="7010400" y="37338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55</a:t>
            </a:r>
          </a:p>
        </p:txBody>
      </p:sp>
      <p:cxnSp>
        <p:nvCxnSpPr>
          <p:cNvPr id="643169" name="AutoShape 97"/>
          <p:cNvCxnSpPr>
            <a:cxnSpLocks noChangeShapeType="1"/>
            <a:stCxn id="643168" idx="3"/>
            <a:endCxn id="643158" idx="0"/>
          </p:cNvCxnSpPr>
          <p:nvPr/>
        </p:nvCxnSpPr>
        <p:spPr bwMode="auto">
          <a:xfrm flipH="1">
            <a:off x="6515100" y="4059238"/>
            <a:ext cx="550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3170" name="AutoShape 98"/>
          <p:cNvCxnSpPr>
            <a:cxnSpLocks noChangeShapeType="1"/>
            <a:stCxn id="643168" idx="5"/>
            <a:endCxn id="643165" idx="0"/>
          </p:cNvCxnSpPr>
          <p:nvPr/>
        </p:nvCxnSpPr>
        <p:spPr bwMode="auto">
          <a:xfrm>
            <a:off x="7335838" y="4059238"/>
            <a:ext cx="550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71" name="AutoShape 99"/>
          <p:cNvSpPr>
            <a:spLocks noChangeArrowheads="1"/>
          </p:cNvSpPr>
          <p:nvPr/>
        </p:nvSpPr>
        <p:spPr bwMode="auto">
          <a:xfrm>
            <a:off x="6934200" y="57912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</a:t>
            </a:r>
            <a:r>
              <a:rPr lang="el-GR"/>
              <a:t>5 </a:t>
            </a:r>
          </a:p>
        </p:txBody>
      </p:sp>
      <p:sp>
        <p:nvSpPr>
          <p:cNvPr id="643172" name="AutoShape 100"/>
          <p:cNvSpPr>
            <a:spLocks noChangeArrowheads="1"/>
          </p:cNvSpPr>
          <p:nvPr/>
        </p:nvSpPr>
        <p:spPr bwMode="auto">
          <a:xfrm>
            <a:off x="7543800" y="57912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3173" name="Oval 101"/>
          <p:cNvSpPr>
            <a:spLocks noChangeArrowheads="1"/>
          </p:cNvSpPr>
          <p:nvPr/>
        </p:nvSpPr>
        <p:spPr bwMode="auto">
          <a:xfrm>
            <a:off x="7315200" y="51054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3174" name="AutoShape 102"/>
          <p:cNvCxnSpPr>
            <a:cxnSpLocks noChangeShapeType="1"/>
            <a:stCxn id="643173" idx="3"/>
            <a:endCxn id="643171" idx="0"/>
          </p:cNvCxnSpPr>
          <p:nvPr/>
        </p:nvCxnSpPr>
        <p:spPr bwMode="auto">
          <a:xfrm flipH="1">
            <a:off x="7200900" y="5430838"/>
            <a:ext cx="169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3175" name="AutoShape 103"/>
          <p:cNvCxnSpPr>
            <a:cxnSpLocks noChangeShapeType="1"/>
            <a:stCxn id="643173" idx="5"/>
            <a:endCxn id="643172" idx="0"/>
          </p:cNvCxnSpPr>
          <p:nvPr/>
        </p:nvCxnSpPr>
        <p:spPr bwMode="auto">
          <a:xfrm>
            <a:off x="7640638" y="5430838"/>
            <a:ext cx="169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76" name="Oval 104"/>
          <p:cNvSpPr>
            <a:spLocks noChangeArrowheads="1"/>
          </p:cNvSpPr>
          <p:nvPr/>
        </p:nvSpPr>
        <p:spPr bwMode="auto">
          <a:xfrm>
            <a:off x="6019800" y="30480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100</a:t>
            </a:r>
          </a:p>
        </p:txBody>
      </p:sp>
      <p:cxnSp>
        <p:nvCxnSpPr>
          <p:cNvPr id="643178" name="AutoShape 106"/>
          <p:cNvCxnSpPr>
            <a:cxnSpLocks noChangeShapeType="1"/>
            <a:stCxn id="643176" idx="5"/>
            <a:endCxn id="643168" idx="0"/>
          </p:cNvCxnSpPr>
          <p:nvPr/>
        </p:nvCxnSpPr>
        <p:spPr bwMode="auto">
          <a:xfrm>
            <a:off x="6345238" y="3373438"/>
            <a:ext cx="8556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3179" name="AutoShape 107"/>
          <p:cNvCxnSpPr>
            <a:cxnSpLocks noChangeShapeType="1"/>
            <a:stCxn id="643176" idx="3"/>
            <a:endCxn id="643180" idx="0"/>
          </p:cNvCxnSpPr>
          <p:nvPr/>
        </p:nvCxnSpPr>
        <p:spPr bwMode="auto">
          <a:xfrm flipH="1">
            <a:off x="5715000" y="3373438"/>
            <a:ext cx="3603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3180" name="AutoShape 108"/>
          <p:cNvSpPr>
            <a:spLocks noChangeArrowheads="1"/>
          </p:cNvSpPr>
          <p:nvPr/>
        </p:nvSpPr>
        <p:spPr bwMode="auto">
          <a:xfrm>
            <a:off x="5410200" y="3733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3181" name="Text Box 109"/>
          <p:cNvSpPr txBox="1">
            <a:spLocks noChangeArrowheads="1"/>
          </p:cNvSpPr>
          <p:nvPr/>
        </p:nvSpPr>
        <p:spPr bwMode="auto">
          <a:xfrm>
            <a:off x="1889125" y="3694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82" name="Text Box 110"/>
          <p:cNvSpPr txBox="1">
            <a:spLocks noChangeArrowheads="1"/>
          </p:cNvSpPr>
          <p:nvPr/>
        </p:nvSpPr>
        <p:spPr bwMode="auto">
          <a:xfrm>
            <a:off x="3422650" y="37338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83" name="Text Box 111"/>
          <p:cNvSpPr txBox="1">
            <a:spLocks noChangeArrowheads="1"/>
          </p:cNvSpPr>
          <p:nvPr/>
        </p:nvSpPr>
        <p:spPr bwMode="auto">
          <a:xfrm>
            <a:off x="755650" y="4572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84" name="Text Box 112"/>
          <p:cNvSpPr txBox="1">
            <a:spLocks noChangeArrowheads="1"/>
          </p:cNvSpPr>
          <p:nvPr/>
        </p:nvSpPr>
        <p:spPr bwMode="auto">
          <a:xfrm>
            <a:off x="22225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85" name="Text Box 113"/>
          <p:cNvSpPr txBox="1">
            <a:spLocks noChangeArrowheads="1"/>
          </p:cNvSpPr>
          <p:nvPr/>
        </p:nvSpPr>
        <p:spPr bwMode="auto">
          <a:xfrm>
            <a:off x="1593850" y="52578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86" name="Text Box 114"/>
          <p:cNvSpPr txBox="1">
            <a:spLocks noChangeArrowheads="1"/>
          </p:cNvSpPr>
          <p:nvPr/>
        </p:nvSpPr>
        <p:spPr bwMode="auto">
          <a:xfrm>
            <a:off x="289560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87" name="Text Box 115"/>
          <p:cNvSpPr txBox="1">
            <a:spLocks noChangeArrowheads="1"/>
          </p:cNvSpPr>
          <p:nvPr/>
        </p:nvSpPr>
        <p:spPr bwMode="auto">
          <a:xfrm>
            <a:off x="3429000" y="45862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88" name="Text Box 116"/>
          <p:cNvSpPr txBox="1">
            <a:spLocks noChangeArrowheads="1"/>
          </p:cNvSpPr>
          <p:nvPr/>
        </p:nvSpPr>
        <p:spPr bwMode="auto">
          <a:xfrm>
            <a:off x="1746250" y="4572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89" name="Text Box 117"/>
          <p:cNvSpPr txBox="1">
            <a:spLocks noChangeArrowheads="1"/>
          </p:cNvSpPr>
          <p:nvPr/>
        </p:nvSpPr>
        <p:spPr bwMode="auto">
          <a:xfrm>
            <a:off x="90805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90" name="Text Box 118"/>
          <p:cNvSpPr txBox="1">
            <a:spLocks noChangeArrowheads="1"/>
          </p:cNvSpPr>
          <p:nvPr/>
        </p:nvSpPr>
        <p:spPr bwMode="auto">
          <a:xfrm>
            <a:off x="227965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91" name="Text Box 119"/>
          <p:cNvSpPr txBox="1">
            <a:spLocks noChangeArrowheads="1"/>
          </p:cNvSpPr>
          <p:nvPr/>
        </p:nvSpPr>
        <p:spPr bwMode="auto">
          <a:xfrm>
            <a:off x="357505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92" name="Text Box 120"/>
          <p:cNvSpPr txBox="1">
            <a:spLocks noChangeArrowheads="1"/>
          </p:cNvSpPr>
          <p:nvPr/>
        </p:nvSpPr>
        <p:spPr bwMode="auto">
          <a:xfrm>
            <a:off x="6699250" y="32766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93" name="Text Box 121"/>
          <p:cNvSpPr txBox="1">
            <a:spLocks noChangeArrowheads="1"/>
          </p:cNvSpPr>
          <p:nvPr/>
        </p:nvSpPr>
        <p:spPr bwMode="auto">
          <a:xfrm>
            <a:off x="7537450" y="39624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94" name="Text Box 122"/>
          <p:cNvSpPr txBox="1">
            <a:spLocks noChangeArrowheads="1"/>
          </p:cNvSpPr>
          <p:nvPr/>
        </p:nvSpPr>
        <p:spPr bwMode="auto">
          <a:xfrm>
            <a:off x="8001000" y="46482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95" name="Text Box 123"/>
          <p:cNvSpPr txBox="1">
            <a:spLocks noChangeArrowheads="1"/>
          </p:cNvSpPr>
          <p:nvPr/>
        </p:nvSpPr>
        <p:spPr bwMode="auto">
          <a:xfrm>
            <a:off x="7689850" y="5424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196" name="Text Box 124"/>
          <p:cNvSpPr txBox="1">
            <a:spLocks noChangeArrowheads="1"/>
          </p:cNvSpPr>
          <p:nvPr/>
        </p:nvSpPr>
        <p:spPr bwMode="auto">
          <a:xfrm>
            <a:off x="5638800" y="3290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97" name="Text Box 125"/>
          <p:cNvSpPr txBox="1">
            <a:spLocks noChangeArrowheads="1"/>
          </p:cNvSpPr>
          <p:nvPr/>
        </p:nvSpPr>
        <p:spPr bwMode="auto">
          <a:xfrm>
            <a:off x="6553200" y="39624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98" name="Text Box 126"/>
          <p:cNvSpPr txBox="1">
            <a:spLocks noChangeArrowheads="1"/>
          </p:cNvSpPr>
          <p:nvPr/>
        </p:nvSpPr>
        <p:spPr bwMode="auto">
          <a:xfrm>
            <a:off x="6019800" y="4662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199" name="Text Box 127"/>
          <p:cNvSpPr txBox="1">
            <a:spLocks noChangeArrowheads="1"/>
          </p:cNvSpPr>
          <p:nvPr/>
        </p:nvSpPr>
        <p:spPr bwMode="auto">
          <a:xfrm>
            <a:off x="7391400" y="4662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200" name="Text Box 128"/>
          <p:cNvSpPr txBox="1">
            <a:spLocks noChangeArrowheads="1"/>
          </p:cNvSpPr>
          <p:nvPr/>
        </p:nvSpPr>
        <p:spPr bwMode="auto">
          <a:xfrm>
            <a:off x="7004050" y="5424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3201" name="Text Box 129"/>
          <p:cNvSpPr txBox="1">
            <a:spLocks noChangeArrowheads="1"/>
          </p:cNvSpPr>
          <p:nvPr/>
        </p:nvSpPr>
        <p:spPr bwMode="auto">
          <a:xfrm>
            <a:off x="6699250" y="4662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3202" name="Text Box 130"/>
          <p:cNvSpPr txBox="1">
            <a:spLocks noChangeArrowheads="1"/>
          </p:cNvSpPr>
          <p:nvPr/>
        </p:nvSpPr>
        <p:spPr bwMode="auto">
          <a:xfrm>
            <a:off x="1676400" y="6248400"/>
            <a:ext cx="139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3</a:t>
            </a:r>
            <a:r>
              <a:rPr lang="en-US"/>
              <a:t>·</a:t>
            </a:r>
            <a:r>
              <a:rPr lang="el-GR"/>
              <a:t>100 = 300</a:t>
            </a:r>
          </a:p>
        </p:txBody>
      </p:sp>
      <p:sp>
        <p:nvSpPr>
          <p:cNvPr id="643203" name="Text Box 131"/>
          <p:cNvSpPr txBox="1">
            <a:spLocks noChangeArrowheads="1"/>
          </p:cNvSpPr>
          <p:nvPr/>
        </p:nvSpPr>
        <p:spPr bwMode="auto">
          <a:xfrm>
            <a:off x="4572000" y="6248400"/>
            <a:ext cx="4540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  <a:r>
              <a:rPr lang="en-US"/>
              <a:t>·</a:t>
            </a:r>
            <a:r>
              <a:rPr lang="el-GR"/>
              <a:t>45 + 3</a:t>
            </a:r>
            <a:r>
              <a:rPr lang="en-US"/>
              <a:t>·</a:t>
            </a:r>
            <a:r>
              <a:rPr lang="el-GR"/>
              <a:t>13 + 3</a:t>
            </a:r>
            <a:r>
              <a:rPr lang="en-US"/>
              <a:t>·</a:t>
            </a:r>
            <a:r>
              <a:rPr lang="el-GR"/>
              <a:t>12 + 3</a:t>
            </a:r>
            <a:r>
              <a:rPr lang="en-US"/>
              <a:t>·</a:t>
            </a:r>
            <a:r>
              <a:rPr lang="el-GR"/>
              <a:t>16 + 4</a:t>
            </a:r>
            <a:r>
              <a:rPr lang="en-US"/>
              <a:t>·</a:t>
            </a:r>
            <a:r>
              <a:rPr lang="el-GR"/>
              <a:t>9 + 4</a:t>
            </a:r>
            <a:r>
              <a:rPr lang="en-US"/>
              <a:t>·</a:t>
            </a:r>
            <a:r>
              <a:rPr lang="el-GR"/>
              <a:t>5 = 224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77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512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45132" name="Oval 12"/>
          <p:cNvSpPr>
            <a:spLocks noChangeArrowheads="1"/>
          </p:cNvSpPr>
          <p:nvPr/>
        </p:nvSpPr>
        <p:spPr bwMode="auto">
          <a:xfrm>
            <a:off x="533400" y="50292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58</a:t>
            </a:r>
          </a:p>
        </p:txBody>
      </p:sp>
      <p:cxnSp>
        <p:nvCxnSpPr>
          <p:cNvPr id="645133" name="AutoShape 13"/>
          <p:cNvCxnSpPr>
            <a:cxnSpLocks noChangeShapeType="1"/>
            <a:stCxn id="645132" idx="3"/>
            <a:endCxn id="645134" idx="0"/>
          </p:cNvCxnSpPr>
          <p:nvPr/>
        </p:nvCxnSpPr>
        <p:spPr bwMode="auto">
          <a:xfrm flipH="1">
            <a:off x="381000" y="5354638"/>
            <a:ext cx="2079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34" name="AutoShape 14"/>
          <p:cNvSpPr>
            <a:spLocks noChangeArrowheads="1"/>
          </p:cNvSpPr>
          <p:nvPr/>
        </p:nvSpPr>
        <p:spPr bwMode="auto">
          <a:xfrm>
            <a:off x="76200" y="57150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5135" name="AutoShape 15"/>
          <p:cNvSpPr>
            <a:spLocks noChangeArrowheads="1"/>
          </p:cNvSpPr>
          <p:nvPr/>
        </p:nvSpPr>
        <p:spPr bwMode="auto">
          <a:xfrm>
            <a:off x="762000" y="57150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5136" name="AutoShape 16"/>
          <p:cNvSpPr>
            <a:spLocks noChangeArrowheads="1"/>
          </p:cNvSpPr>
          <p:nvPr/>
        </p:nvSpPr>
        <p:spPr bwMode="auto">
          <a:xfrm>
            <a:off x="1447800" y="57150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5137" name="AutoShape 17"/>
          <p:cNvSpPr>
            <a:spLocks noChangeArrowheads="1"/>
          </p:cNvSpPr>
          <p:nvPr/>
        </p:nvSpPr>
        <p:spPr bwMode="auto">
          <a:xfrm>
            <a:off x="2133600" y="57150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45138" name="AutoShape 18"/>
          <p:cNvSpPr>
            <a:spLocks noChangeArrowheads="1"/>
          </p:cNvSpPr>
          <p:nvPr/>
        </p:nvSpPr>
        <p:spPr bwMode="auto">
          <a:xfrm>
            <a:off x="2819400" y="57150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5139" name="AutoShape 19"/>
          <p:cNvSpPr>
            <a:spLocks noChangeArrowheads="1"/>
          </p:cNvSpPr>
          <p:nvPr/>
        </p:nvSpPr>
        <p:spPr bwMode="auto">
          <a:xfrm>
            <a:off x="3429000" y="57150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cxnSp>
        <p:nvCxnSpPr>
          <p:cNvPr id="645140" name="AutoShape 20"/>
          <p:cNvCxnSpPr>
            <a:cxnSpLocks noChangeShapeType="1"/>
            <a:stCxn id="645132" idx="5"/>
            <a:endCxn id="645135" idx="0"/>
          </p:cNvCxnSpPr>
          <p:nvPr/>
        </p:nvCxnSpPr>
        <p:spPr bwMode="auto">
          <a:xfrm>
            <a:off x="858838" y="5354638"/>
            <a:ext cx="2079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41" name="Oval 21"/>
          <p:cNvSpPr>
            <a:spLocks noChangeArrowheads="1"/>
          </p:cNvSpPr>
          <p:nvPr/>
        </p:nvSpPr>
        <p:spPr bwMode="auto">
          <a:xfrm>
            <a:off x="1905000" y="50292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28</a:t>
            </a:r>
          </a:p>
        </p:txBody>
      </p:sp>
      <p:cxnSp>
        <p:nvCxnSpPr>
          <p:cNvPr id="645142" name="AutoShape 22"/>
          <p:cNvCxnSpPr>
            <a:cxnSpLocks noChangeShapeType="1"/>
            <a:stCxn id="645141" idx="3"/>
            <a:endCxn id="645136" idx="0"/>
          </p:cNvCxnSpPr>
          <p:nvPr/>
        </p:nvCxnSpPr>
        <p:spPr bwMode="auto">
          <a:xfrm flipH="1">
            <a:off x="1752600" y="5354638"/>
            <a:ext cx="2079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143" name="AutoShape 23"/>
          <p:cNvCxnSpPr>
            <a:cxnSpLocks noChangeShapeType="1"/>
            <a:stCxn id="645141" idx="5"/>
            <a:endCxn id="645137" idx="0"/>
          </p:cNvCxnSpPr>
          <p:nvPr/>
        </p:nvCxnSpPr>
        <p:spPr bwMode="auto">
          <a:xfrm>
            <a:off x="2230438" y="5354638"/>
            <a:ext cx="2079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44" name="Oval 24"/>
          <p:cNvSpPr>
            <a:spLocks noChangeArrowheads="1"/>
          </p:cNvSpPr>
          <p:nvPr/>
        </p:nvSpPr>
        <p:spPr bwMode="auto">
          <a:xfrm>
            <a:off x="3200400" y="50292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5145" name="AutoShape 25"/>
          <p:cNvCxnSpPr>
            <a:cxnSpLocks noChangeShapeType="1"/>
            <a:stCxn id="645144" idx="3"/>
            <a:endCxn id="645138" idx="0"/>
          </p:cNvCxnSpPr>
          <p:nvPr/>
        </p:nvCxnSpPr>
        <p:spPr bwMode="auto">
          <a:xfrm flipH="1">
            <a:off x="3086100" y="5354638"/>
            <a:ext cx="169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146" name="AutoShape 26"/>
          <p:cNvCxnSpPr>
            <a:cxnSpLocks noChangeShapeType="1"/>
            <a:stCxn id="645144" idx="5"/>
            <a:endCxn id="645139" idx="0"/>
          </p:cNvCxnSpPr>
          <p:nvPr/>
        </p:nvCxnSpPr>
        <p:spPr bwMode="auto">
          <a:xfrm>
            <a:off x="3525838" y="5354638"/>
            <a:ext cx="169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47" name="Oval 27"/>
          <p:cNvSpPr>
            <a:spLocks noChangeArrowheads="1"/>
          </p:cNvSpPr>
          <p:nvPr/>
        </p:nvSpPr>
        <p:spPr bwMode="auto">
          <a:xfrm>
            <a:off x="1219200" y="43434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86</a:t>
            </a:r>
          </a:p>
        </p:txBody>
      </p:sp>
      <p:cxnSp>
        <p:nvCxnSpPr>
          <p:cNvPr id="645148" name="AutoShape 28"/>
          <p:cNvCxnSpPr>
            <a:cxnSpLocks noChangeShapeType="1"/>
            <a:stCxn id="645147" idx="3"/>
            <a:endCxn id="645132" idx="0"/>
          </p:cNvCxnSpPr>
          <p:nvPr/>
        </p:nvCxnSpPr>
        <p:spPr bwMode="auto">
          <a:xfrm flipH="1">
            <a:off x="723900" y="4668838"/>
            <a:ext cx="550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149" name="AutoShape 29"/>
          <p:cNvCxnSpPr>
            <a:cxnSpLocks noChangeShapeType="1"/>
            <a:stCxn id="645147" idx="5"/>
            <a:endCxn id="645141" idx="0"/>
          </p:cNvCxnSpPr>
          <p:nvPr/>
        </p:nvCxnSpPr>
        <p:spPr bwMode="auto">
          <a:xfrm>
            <a:off x="1544638" y="4668838"/>
            <a:ext cx="550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50" name="Oval 30"/>
          <p:cNvSpPr>
            <a:spLocks noChangeArrowheads="1"/>
          </p:cNvSpPr>
          <p:nvPr/>
        </p:nvSpPr>
        <p:spPr bwMode="auto">
          <a:xfrm>
            <a:off x="3924300" y="43434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5151" name="AutoShape 31"/>
          <p:cNvCxnSpPr>
            <a:cxnSpLocks noChangeShapeType="1"/>
            <a:stCxn id="645150" idx="3"/>
            <a:endCxn id="645144" idx="0"/>
          </p:cNvCxnSpPr>
          <p:nvPr/>
        </p:nvCxnSpPr>
        <p:spPr bwMode="auto">
          <a:xfrm flipH="1">
            <a:off x="3390900" y="4668838"/>
            <a:ext cx="5889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52" name="Oval 32"/>
          <p:cNvSpPr>
            <a:spLocks noChangeArrowheads="1"/>
          </p:cNvSpPr>
          <p:nvPr/>
        </p:nvSpPr>
        <p:spPr bwMode="auto">
          <a:xfrm>
            <a:off x="2628900" y="35052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100</a:t>
            </a:r>
          </a:p>
        </p:txBody>
      </p:sp>
      <p:cxnSp>
        <p:nvCxnSpPr>
          <p:cNvPr id="645153" name="AutoShape 33"/>
          <p:cNvCxnSpPr>
            <a:cxnSpLocks noChangeShapeType="1"/>
            <a:stCxn id="645152" idx="3"/>
            <a:endCxn id="645147" idx="0"/>
          </p:cNvCxnSpPr>
          <p:nvPr/>
        </p:nvCxnSpPr>
        <p:spPr bwMode="auto">
          <a:xfrm flipH="1">
            <a:off x="1409700" y="3830638"/>
            <a:ext cx="1274763" cy="512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154" name="AutoShape 34"/>
          <p:cNvCxnSpPr>
            <a:cxnSpLocks noChangeShapeType="1"/>
            <a:stCxn id="645152" idx="5"/>
            <a:endCxn id="645150" idx="0"/>
          </p:cNvCxnSpPr>
          <p:nvPr/>
        </p:nvCxnSpPr>
        <p:spPr bwMode="auto">
          <a:xfrm>
            <a:off x="2954338" y="3830638"/>
            <a:ext cx="1160462" cy="512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55" name="Oval 35"/>
          <p:cNvSpPr>
            <a:spLocks noChangeArrowheads="1"/>
          </p:cNvSpPr>
          <p:nvPr/>
        </p:nvSpPr>
        <p:spPr bwMode="auto">
          <a:xfrm>
            <a:off x="6324600" y="44196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25</a:t>
            </a:r>
          </a:p>
        </p:txBody>
      </p:sp>
      <p:cxnSp>
        <p:nvCxnSpPr>
          <p:cNvPr id="645156" name="AutoShape 36"/>
          <p:cNvCxnSpPr>
            <a:cxnSpLocks noChangeShapeType="1"/>
            <a:stCxn id="645155" idx="3"/>
            <a:endCxn id="645157" idx="0"/>
          </p:cNvCxnSpPr>
          <p:nvPr/>
        </p:nvCxnSpPr>
        <p:spPr bwMode="auto">
          <a:xfrm flipH="1">
            <a:off x="6172200" y="4745038"/>
            <a:ext cx="2079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57" name="AutoShape 37"/>
          <p:cNvSpPr>
            <a:spLocks noChangeArrowheads="1"/>
          </p:cNvSpPr>
          <p:nvPr/>
        </p:nvSpPr>
        <p:spPr bwMode="auto">
          <a:xfrm>
            <a:off x="5867400" y="51054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5158" name="AutoShape 38"/>
          <p:cNvSpPr>
            <a:spLocks noChangeArrowheads="1"/>
          </p:cNvSpPr>
          <p:nvPr/>
        </p:nvSpPr>
        <p:spPr bwMode="auto">
          <a:xfrm>
            <a:off x="6553200" y="51054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5159" name="AutoShape 39"/>
          <p:cNvSpPr>
            <a:spLocks noChangeArrowheads="1"/>
          </p:cNvSpPr>
          <p:nvPr/>
        </p:nvSpPr>
        <p:spPr bwMode="auto">
          <a:xfrm>
            <a:off x="7924800" y="51054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cxnSp>
        <p:nvCxnSpPr>
          <p:cNvPr id="645160" name="AutoShape 40"/>
          <p:cNvCxnSpPr>
            <a:cxnSpLocks noChangeShapeType="1"/>
            <a:stCxn id="645155" idx="5"/>
            <a:endCxn id="645158" idx="0"/>
          </p:cNvCxnSpPr>
          <p:nvPr/>
        </p:nvCxnSpPr>
        <p:spPr bwMode="auto">
          <a:xfrm>
            <a:off x="6650038" y="4745038"/>
            <a:ext cx="2079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61" name="Oval 41"/>
          <p:cNvSpPr>
            <a:spLocks noChangeArrowheads="1"/>
          </p:cNvSpPr>
          <p:nvPr/>
        </p:nvSpPr>
        <p:spPr bwMode="auto">
          <a:xfrm>
            <a:off x="7696200" y="44196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30</a:t>
            </a:r>
          </a:p>
        </p:txBody>
      </p:sp>
      <p:cxnSp>
        <p:nvCxnSpPr>
          <p:cNvPr id="645162" name="AutoShape 42"/>
          <p:cNvCxnSpPr>
            <a:cxnSpLocks noChangeShapeType="1"/>
            <a:stCxn id="645161" idx="3"/>
            <a:endCxn id="645169" idx="0"/>
          </p:cNvCxnSpPr>
          <p:nvPr/>
        </p:nvCxnSpPr>
        <p:spPr bwMode="auto">
          <a:xfrm flipH="1">
            <a:off x="7505700" y="4745038"/>
            <a:ext cx="2460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163" name="AutoShape 43"/>
          <p:cNvCxnSpPr>
            <a:cxnSpLocks noChangeShapeType="1"/>
            <a:stCxn id="645161" idx="5"/>
            <a:endCxn id="645159" idx="0"/>
          </p:cNvCxnSpPr>
          <p:nvPr/>
        </p:nvCxnSpPr>
        <p:spPr bwMode="auto">
          <a:xfrm>
            <a:off x="8021638" y="4745038"/>
            <a:ext cx="2079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64" name="Oval 44"/>
          <p:cNvSpPr>
            <a:spLocks noChangeArrowheads="1"/>
          </p:cNvSpPr>
          <p:nvPr/>
        </p:nvSpPr>
        <p:spPr bwMode="auto">
          <a:xfrm>
            <a:off x="7010400" y="37338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55</a:t>
            </a:r>
          </a:p>
        </p:txBody>
      </p:sp>
      <p:cxnSp>
        <p:nvCxnSpPr>
          <p:cNvPr id="645165" name="AutoShape 45"/>
          <p:cNvCxnSpPr>
            <a:cxnSpLocks noChangeShapeType="1"/>
            <a:stCxn id="645164" idx="3"/>
            <a:endCxn id="645155" idx="0"/>
          </p:cNvCxnSpPr>
          <p:nvPr/>
        </p:nvCxnSpPr>
        <p:spPr bwMode="auto">
          <a:xfrm flipH="1">
            <a:off x="6515100" y="4059238"/>
            <a:ext cx="550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166" name="AutoShape 46"/>
          <p:cNvCxnSpPr>
            <a:cxnSpLocks noChangeShapeType="1"/>
            <a:stCxn id="645164" idx="5"/>
            <a:endCxn id="645161" idx="0"/>
          </p:cNvCxnSpPr>
          <p:nvPr/>
        </p:nvCxnSpPr>
        <p:spPr bwMode="auto">
          <a:xfrm>
            <a:off x="7335838" y="4059238"/>
            <a:ext cx="550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67" name="AutoShape 47"/>
          <p:cNvSpPr>
            <a:spLocks noChangeArrowheads="1"/>
          </p:cNvSpPr>
          <p:nvPr/>
        </p:nvSpPr>
        <p:spPr bwMode="auto">
          <a:xfrm>
            <a:off x="6934200" y="57912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</a:t>
            </a:r>
            <a:r>
              <a:rPr lang="el-GR"/>
              <a:t>5 </a:t>
            </a:r>
          </a:p>
        </p:txBody>
      </p:sp>
      <p:sp>
        <p:nvSpPr>
          <p:cNvPr id="645168" name="AutoShape 48"/>
          <p:cNvSpPr>
            <a:spLocks noChangeArrowheads="1"/>
          </p:cNvSpPr>
          <p:nvPr/>
        </p:nvSpPr>
        <p:spPr bwMode="auto">
          <a:xfrm>
            <a:off x="7543800" y="57912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5169" name="Oval 49"/>
          <p:cNvSpPr>
            <a:spLocks noChangeArrowheads="1"/>
          </p:cNvSpPr>
          <p:nvPr/>
        </p:nvSpPr>
        <p:spPr bwMode="auto">
          <a:xfrm>
            <a:off x="7315200" y="51054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5170" name="AutoShape 50"/>
          <p:cNvCxnSpPr>
            <a:cxnSpLocks noChangeShapeType="1"/>
            <a:stCxn id="645169" idx="3"/>
            <a:endCxn id="645167" idx="0"/>
          </p:cNvCxnSpPr>
          <p:nvPr/>
        </p:nvCxnSpPr>
        <p:spPr bwMode="auto">
          <a:xfrm flipH="1">
            <a:off x="7200900" y="5430838"/>
            <a:ext cx="1698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171" name="AutoShape 51"/>
          <p:cNvCxnSpPr>
            <a:cxnSpLocks noChangeShapeType="1"/>
            <a:stCxn id="645169" idx="5"/>
            <a:endCxn id="645168" idx="0"/>
          </p:cNvCxnSpPr>
          <p:nvPr/>
        </p:nvCxnSpPr>
        <p:spPr bwMode="auto">
          <a:xfrm>
            <a:off x="7640638" y="5430838"/>
            <a:ext cx="1698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72" name="Oval 52"/>
          <p:cNvSpPr>
            <a:spLocks noChangeArrowheads="1"/>
          </p:cNvSpPr>
          <p:nvPr/>
        </p:nvSpPr>
        <p:spPr bwMode="auto">
          <a:xfrm>
            <a:off x="6019800" y="3048000"/>
            <a:ext cx="381000" cy="381000"/>
          </a:xfrm>
          <a:prstGeom prst="ellipse">
            <a:avLst/>
          </a:prstGeom>
          <a:solidFill>
            <a:srgbClr val="EAEAEA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100</a:t>
            </a:r>
          </a:p>
        </p:txBody>
      </p:sp>
      <p:cxnSp>
        <p:nvCxnSpPr>
          <p:cNvPr id="645173" name="AutoShape 53"/>
          <p:cNvCxnSpPr>
            <a:cxnSpLocks noChangeShapeType="1"/>
            <a:stCxn id="645172" idx="5"/>
            <a:endCxn id="645164" idx="0"/>
          </p:cNvCxnSpPr>
          <p:nvPr/>
        </p:nvCxnSpPr>
        <p:spPr bwMode="auto">
          <a:xfrm>
            <a:off x="6345238" y="3373438"/>
            <a:ext cx="85566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5174" name="AutoShape 54"/>
          <p:cNvCxnSpPr>
            <a:cxnSpLocks noChangeShapeType="1"/>
            <a:stCxn id="645172" idx="3"/>
            <a:endCxn id="645175" idx="0"/>
          </p:cNvCxnSpPr>
          <p:nvPr/>
        </p:nvCxnSpPr>
        <p:spPr bwMode="auto">
          <a:xfrm flipH="1">
            <a:off x="5715000" y="3373438"/>
            <a:ext cx="3603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5175" name="AutoShape 55"/>
          <p:cNvSpPr>
            <a:spLocks noChangeArrowheads="1"/>
          </p:cNvSpPr>
          <p:nvPr/>
        </p:nvSpPr>
        <p:spPr bwMode="auto">
          <a:xfrm>
            <a:off x="5410200" y="3733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5176" name="Text Box 56"/>
          <p:cNvSpPr txBox="1">
            <a:spLocks noChangeArrowheads="1"/>
          </p:cNvSpPr>
          <p:nvPr/>
        </p:nvSpPr>
        <p:spPr bwMode="auto">
          <a:xfrm>
            <a:off x="1889125" y="36941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77" name="Text Box 57"/>
          <p:cNvSpPr txBox="1">
            <a:spLocks noChangeArrowheads="1"/>
          </p:cNvSpPr>
          <p:nvPr/>
        </p:nvSpPr>
        <p:spPr bwMode="auto">
          <a:xfrm>
            <a:off x="3422650" y="37338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78" name="Text Box 58"/>
          <p:cNvSpPr txBox="1">
            <a:spLocks noChangeArrowheads="1"/>
          </p:cNvSpPr>
          <p:nvPr/>
        </p:nvSpPr>
        <p:spPr bwMode="auto">
          <a:xfrm>
            <a:off x="755650" y="4572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79" name="Text Box 59"/>
          <p:cNvSpPr txBox="1">
            <a:spLocks noChangeArrowheads="1"/>
          </p:cNvSpPr>
          <p:nvPr/>
        </p:nvSpPr>
        <p:spPr bwMode="auto">
          <a:xfrm>
            <a:off x="22225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80" name="Text Box 60"/>
          <p:cNvSpPr txBox="1">
            <a:spLocks noChangeArrowheads="1"/>
          </p:cNvSpPr>
          <p:nvPr/>
        </p:nvSpPr>
        <p:spPr bwMode="auto">
          <a:xfrm>
            <a:off x="1593850" y="52578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81" name="Text Box 61"/>
          <p:cNvSpPr txBox="1">
            <a:spLocks noChangeArrowheads="1"/>
          </p:cNvSpPr>
          <p:nvPr/>
        </p:nvSpPr>
        <p:spPr bwMode="auto">
          <a:xfrm>
            <a:off x="289560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82" name="Text Box 62"/>
          <p:cNvSpPr txBox="1">
            <a:spLocks noChangeArrowheads="1"/>
          </p:cNvSpPr>
          <p:nvPr/>
        </p:nvSpPr>
        <p:spPr bwMode="auto">
          <a:xfrm>
            <a:off x="3429000" y="45862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83" name="Text Box 63"/>
          <p:cNvSpPr txBox="1">
            <a:spLocks noChangeArrowheads="1"/>
          </p:cNvSpPr>
          <p:nvPr/>
        </p:nvSpPr>
        <p:spPr bwMode="auto">
          <a:xfrm>
            <a:off x="1746250" y="45720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84" name="Text Box 64"/>
          <p:cNvSpPr txBox="1">
            <a:spLocks noChangeArrowheads="1"/>
          </p:cNvSpPr>
          <p:nvPr/>
        </p:nvSpPr>
        <p:spPr bwMode="auto">
          <a:xfrm>
            <a:off x="90805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85" name="Text Box 65"/>
          <p:cNvSpPr txBox="1">
            <a:spLocks noChangeArrowheads="1"/>
          </p:cNvSpPr>
          <p:nvPr/>
        </p:nvSpPr>
        <p:spPr bwMode="auto">
          <a:xfrm>
            <a:off x="227965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86" name="Text Box 66"/>
          <p:cNvSpPr txBox="1">
            <a:spLocks noChangeArrowheads="1"/>
          </p:cNvSpPr>
          <p:nvPr/>
        </p:nvSpPr>
        <p:spPr bwMode="auto">
          <a:xfrm>
            <a:off x="3575050" y="5272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87" name="Text Box 67"/>
          <p:cNvSpPr txBox="1">
            <a:spLocks noChangeArrowheads="1"/>
          </p:cNvSpPr>
          <p:nvPr/>
        </p:nvSpPr>
        <p:spPr bwMode="auto">
          <a:xfrm>
            <a:off x="6699250" y="32766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88" name="Text Box 68"/>
          <p:cNvSpPr txBox="1">
            <a:spLocks noChangeArrowheads="1"/>
          </p:cNvSpPr>
          <p:nvPr/>
        </p:nvSpPr>
        <p:spPr bwMode="auto">
          <a:xfrm>
            <a:off x="7537450" y="39624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89" name="Text Box 69"/>
          <p:cNvSpPr txBox="1">
            <a:spLocks noChangeArrowheads="1"/>
          </p:cNvSpPr>
          <p:nvPr/>
        </p:nvSpPr>
        <p:spPr bwMode="auto">
          <a:xfrm>
            <a:off x="8001000" y="46482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90" name="Text Box 70"/>
          <p:cNvSpPr txBox="1">
            <a:spLocks noChangeArrowheads="1"/>
          </p:cNvSpPr>
          <p:nvPr/>
        </p:nvSpPr>
        <p:spPr bwMode="auto">
          <a:xfrm>
            <a:off x="7689850" y="5424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91" name="Text Box 71"/>
          <p:cNvSpPr txBox="1">
            <a:spLocks noChangeArrowheads="1"/>
          </p:cNvSpPr>
          <p:nvPr/>
        </p:nvSpPr>
        <p:spPr bwMode="auto">
          <a:xfrm>
            <a:off x="5638800" y="32908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92" name="Text Box 72"/>
          <p:cNvSpPr txBox="1">
            <a:spLocks noChangeArrowheads="1"/>
          </p:cNvSpPr>
          <p:nvPr/>
        </p:nvSpPr>
        <p:spPr bwMode="auto">
          <a:xfrm>
            <a:off x="6553200" y="39624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93" name="Text Box 73"/>
          <p:cNvSpPr txBox="1">
            <a:spLocks noChangeArrowheads="1"/>
          </p:cNvSpPr>
          <p:nvPr/>
        </p:nvSpPr>
        <p:spPr bwMode="auto">
          <a:xfrm>
            <a:off x="6019800" y="4662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94" name="Text Box 74"/>
          <p:cNvSpPr txBox="1">
            <a:spLocks noChangeArrowheads="1"/>
          </p:cNvSpPr>
          <p:nvPr/>
        </p:nvSpPr>
        <p:spPr bwMode="auto">
          <a:xfrm>
            <a:off x="7391400" y="4662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95" name="Text Box 75"/>
          <p:cNvSpPr txBox="1">
            <a:spLocks noChangeArrowheads="1"/>
          </p:cNvSpPr>
          <p:nvPr/>
        </p:nvSpPr>
        <p:spPr bwMode="auto">
          <a:xfrm>
            <a:off x="7004050" y="5424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0</a:t>
            </a:r>
          </a:p>
        </p:txBody>
      </p:sp>
      <p:sp>
        <p:nvSpPr>
          <p:cNvPr id="645196" name="Text Box 76"/>
          <p:cNvSpPr txBox="1">
            <a:spLocks noChangeArrowheads="1"/>
          </p:cNvSpPr>
          <p:nvPr/>
        </p:nvSpPr>
        <p:spPr bwMode="auto">
          <a:xfrm>
            <a:off x="6699250" y="46624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</a:p>
        </p:txBody>
      </p:sp>
      <p:sp>
        <p:nvSpPr>
          <p:cNvPr id="645197" name="Text Box 77"/>
          <p:cNvSpPr txBox="1">
            <a:spLocks noChangeArrowheads="1"/>
          </p:cNvSpPr>
          <p:nvPr/>
        </p:nvSpPr>
        <p:spPr bwMode="auto">
          <a:xfrm>
            <a:off x="1676400" y="6248400"/>
            <a:ext cx="139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3</a:t>
            </a:r>
            <a:r>
              <a:rPr lang="en-US"/>
              <a:t>·</a:t>
            </a:r>
            <a:r>
              <a:rPr lang="el-GR"/>
              <a:t>100 = 300</a:t>
            </a:r>
          </a:p>
        </p:txBody>
      </p:sp>
      <p:sp>
        <p:nvSpPr>
          <p:cNvPr id="645198" name="Text Box 78"/>
          <p:cNvSpPr txBox="1">
            <a:spLocks noChangeArrowheads="1"/>
          </p:cNvSpPr>
          <p:nvPr/>
        </p:nvSpPr>
        <p:spPr bwMode="auto">
          <a:xfrm>
            <a:off x="4572000" y="6248400"/>
            <a:ext cx="4540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1</a:t>
            </a:r>
            <a:r>
              <a:rPr lang="en-US"/>
              <a:t>·</a:t>
            </a:r>
            <a:r>
              <a:rPr lang="el-GR"/>
              <a:t>45 + 3</a:t>
            </a:r>
            <a:r>
              <a:rPr lang="en-US"/>
              <a:t>·</a:t>
            </a:r>
            <a:r>
              <a:rPr lang="el-GR"/>
              <a:t>13 + 3</a:t>
            </a:r>
            <a:r>
              <a:rPr lang="en-US"/>
              <a:t>·</a:t>
            </a:r>
            <a:r>
              <a:rPr lang="el-GR"/>
              <a:t>12 + 3</a:t>
            </a:r>
            <a:r>
              <a:rPr lang="en-US"/>
              <a:t>·</a:t>
            </a:r>
            <a:r>
              <a:rPr lang="el-GR"/>
              <a:t>16 + 4</a:t>
            </a:r>
            <a:r>
              <a:rPr lang="en-US"/>
              <a:t>·</a:t>
            </a:r>
            <a:r>
              <a:rPr lang="el-GR"/>
              <a:t>9 + 4</a:t>
            </a:r>
            <a:r>
              <a:rPr lang="en-US"/>
              <a:t>·</a:t>
            </a:r>
            <a:r>
              <a:rPr lang="el-GR"/>
              <a:t>5 = 224</a:t>
            </a:r>
          </a:p>
        </p:txBody>
      </p:sp>
      <p:pic>
        <p:nvPicPr>
          <p:cNvPr id="645200" name="Picture 80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143000"/>
            <a:ext cx="53340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45202" name="Picture 82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338" y="1636713"/>
            <a:ext cx="722312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45204" name="Picture 84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244725"/>
            <a:ext cx="2921000" cy="34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45205" name="Text Box 85"/>
          <p:cNvSpPr txBox="1">
            <a:spLocks noChangeArrowheads="1"/>
          </p:cNvSpPr>
          <p:nvPr/>
        </p:nvSpPr>
        <p:spPr bwMode="auto">
          <a:xfrm>
            <a:off x="1660525" y="1143000"/>
            <a:ext cx="30083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συχνότητα του χαρακτήρα </a:t>
            </a:r>
            <a:r>
              <a:rPr lang="en-US"/>
              <a:t>c</a:t>
            </a:r>
            <a:endParaRPr lang="el-GR"/>
          </a:p>
        </p:txBody>
      </p:sp>
      <p:sp>
        <p:nvSpPr>
          <p:cNvPr id="645206" name="Text Box 86"/>
          <p:cNvSpPr txBox="1">
            <a:spLocks noChangeArrowheads="1"/>
          </p:cNvSpPr>
          <p:nvPr/>
        </p:nvSpPr>
        <p:spPr bwMode="auto">
          <a:xfrm>
            <a:off x="1639888" y="1614488"/>
            <a:ext cx="28114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βάθος του </a:t>
            </a:r>
            <a:r>
              <a:rPr lang="en-US"/>
              <a:t>c</a:t>
            </a:r>
            <a:r>
              <a:rPr lang="el-GR"/>
              <a:t> στο δένδρο Τ</a:t>
            </a:r>
          </a:p>
        </p:txBody>
      </p:sp>
      <p:sp>
        <p:nvSpPr>
          <p:cNvPr id="645207" name="Text Box 87"/>
          <p:cNvSpPr txBox="1">
            <a:spLocks noChangeArrowheads="1"/>
          </p:cNvSpPr>
          <p:nvPr/>
        </p:nvSpPr>
        <p:spPr bwMode="auto">
          <a:xfrm>
            <a:off x="3810000" y="2224088"/>
            <a:ext cx="41132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συνολικός αριθμός </a:t>
            </a:r>
            <a:r>
              <a:rPr lang="en-US"/>
              <a:t>bits </a:t>
            </a:r>
            <a:r>
              <a:rPr lang="el-GR"/>
              <a:t>κωδικοποίησης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44110" name="AutoShape 14"/>
          <p:cNvSpPr>
            <a:spLocks noChangeArrowheads="1"/>
          </p:cNvSpPr>
          <p:nvPr/>
        </p:nvSpPr>
        <p:spPr bwMode="auto">
          <a:xfrm>
            <a:off x="6858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4111" name="AutoShape 15"/>
          <p:cNvSpPr>
            <a:spLocks noChangeArrowheads="1"/>
          </p:cNvSpPr>
          <p:nvPr/>
        </p:nvSpPr>
        <p:spPr bwMode="auto">
          <a:xfrm>
            <a:off x="13716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4112" name="AutoShape 16"/>
          <p:cNvSpPr>
            <a:spLocks noChangeArrowheads="1"/>
          </p:cNvSpPr>
          <p:nvPr/>
        </p:nvSpPr>
        <p:spPr bwMode="auto">
          <a:xfrm>
            <a:off x="20574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4113" name="AutoShape 17"/>
          <p:cNvSpPr>
            <a:spLocks noChangeArrowheads="1"/>
          </p:cNvSpPr>
          <p:nvPr/>
        </p:nvSpPr>
        <p:spPr bwMode="auto">
          <a:xfrm>
            <a:off x="27432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44114" name="AutoShape 18"/>
          <p:cNvSpPr>
            <a:spLocks noChangeArrowheads="1"/>
          </p:cNvSpPr>
          <p:nvPr/>
        </p:nvSpPr>
        <p:spPr bwMode="auto">
          <a:xfrm>
            <a:off x="34290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4115" name="AutoShape 19"/>
          <p:cNvSpPr>
            <a:spLocks noChangeArrowheads="1"/>
          </p:cNvSpPr>
          <p:nvPr/>
        </p:nvSpPr>
        <p:spPr bwMode="auto">
          <a:xfrm>
            <a:off x="40386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44175" name="Text Box 7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44176" name="Text Box 8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44178" name="Picture 82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 useBgFill="1">
        <p:nvSpPr>
          <p:cNvPr id="14" name="13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46147" name="AutoShape 3"/>
          <p:cNvSpPr>
            <a:spLocks noChangeArrowheads="1"/>
          </p:cNvSpPr>
          <p:nvPr/>
        </p:nvSpPr>
        <p:spPr bwMode="auto">
          <a:xfrm>
            <a:off x="6858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6148" name="AutoShape 4"/>
          <p:cNvSpPr>
            <a:spLocks noChangeArrowheads="1"/>
          </p:cNvSpPr>
          <p:nvPr/>
        </p:nvSpPr>
        <p:spPr bwMode="auto">
          <a:xfrm>
            <a:off x="13716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6149" name="AutoShape 5"/>
          <p:cNvSpPr>
            <a:spLocks noChangeArrowheads="1"/>
          </p:cNvSpPr>
          <p:nvPr/>
        </p:nvSpPr>
        <p:spPr bwMode="auto">
          <a:xfrm>
            <a:off x="20574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6150" name="AutoShape 6"/>
          <p:cNvSpPr>
            <a:spLocks noChangeArrowheads="1"/>
          </p:cNvSpPr>
          <p:nvPr/>
        </p:nvSpPr>
        <p:spPr bwMode="auto">
          <a:xfrm>
            <a:off x="27432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46151" name="AutoShape 7"/>
          <p:cNvSpPr>
            <a:spLocks noChangeArrowheads="1"/>
          </p:cNvSpPr>
          <p:nvPr/>
        </p:nvSpPr>
        <p:spPr bwMode="auto">
          <a:xfrm>
            <a:off x="34290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FF990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6152" name="AutoShape 8"/>
          <p:cNvSpPr>
            <a:spLocks noChangeArrowheads="1"/>
          </p:cNvSpPr>
          <p:nvPr/>
        </p:nvSpPr>
        <p:spPr bwMode="auto">
          <a:xfrm>
            <a:off x="40386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FF990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46153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46154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46155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46156" name="Oval 12"/>
          <p:cNvSpPr>
            <a:spLocks noChangeArrowheads="1"/>
          </p:cNvSpPr>
          <p:nvPr/>
        </p:nvSpPr>
        <p:spPr bwMode="auto">
          <a:xfrm>
            <a:off x="3810000" y="50292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6157" name="AutoShape 13"/>
          <p:cNvCxnSpPr>
            <a:cxnSpLocks noChangeShapeType="1"/>
            <a:stCxn id="646156" idx="3"/>
            <a:endCxn id="646151" idx="0"/>
          </p:cNvCxnSpPr>
          <p:nvPr/>
        </p:nvCxnSpPr>
        <p:spPr bwMode="auto">
          <a:xfrm flipH="1">
            <a:off x="3695700" y="53546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6158" name="AutoShape 14"/>
          <p:cNvCxnSpPr>
            <a:cxnSpLocks noChangeShapeType="1"/>
            <a:stCxn id="646156" idx="5"/>
            <a:endCxn id="646152" idx="0"/>
          </p:cNvCxnSpPr>
          <p:nvPr/>
        </p:nvCxnSpPr>
        <p:spPr bwMode="auto">
          <a:xfrm>
            <a:off x="4135438" y="53546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 useBgFill="1">
        <p:nvSpPr>
          <p:cNvPr id="17" name="1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47171" name="AutoShape 3"/>
          <p:cNvSpPr>
            <a:spLocks noChangeArrowheads="1"/>
          </p:cNvSpPr>
          <p:nvPr/>
        </p:nvSpPr>
        <p:spPr bwMode="auto">
          <a:xfrm>
            <a:off x="6858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7172" name="AutoShape 4"/>
          <p:cNvSpPr>
            <a:spLocks noChangeArrowheads="1"/>
          </p:cNvSpPr>
          <p:nvPr/>
        </p:nvSpPr>
        <p:spPr bwMode="auto">
          <a:xfrm>
            <a:off x="32766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7173" name="AutoShape 5"/>
          <p:cNvSpPr>
            <a:spLocks noChangeArrowheads="1"/>
          </p:cNvSpPr>
          <p:nvPr/>
        </p:nvSpPr>
        <p:spPr bwMode="auto">
          <a:xfrm>
            <a:off x="39624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7174" name="AutoShape 6"/>
          <p:cNvSpPr>
            <a:spLocks noChangeArrowheads="1"/>
          </p:cNvSpPr>
          <p:nvPr/>
        </p:nvSpPr>
        <p:spPr bwMode="auto">
          <a:xfrm>
            <a:off x="13716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47175" name="AutoShape 7"/>
          <p:cNvSpPr>
            <a:spLocks noChangeArrowheads="1"/>
          </p:cNvSpPr>
          <p:nvPr/>
        </p:nvSpPr>
        <p:spPr bwMode="auto">
          <a:xfrm>
            <a:off x="20574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7176" name="AutoShape 8"/>
          <p:cNvSpPr>
            <a:spLocks noChangeArrowheads="1"/>
          </p:cNvSpPr>
          <p:nvPr/>
        </p:nvSpPr>
        <p:spPr bwMode="auto">
          <a:xfrm>
            <a:off x="26670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47177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47178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47179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47180" name="Oval 12"/>
          <p:cNvSpPr>
            <a:spLocks noChangeArrowheads="1"/>
          </p:cNvSpPr>
          <p:nvPr/>
        </p:nvSpPr>
        <p:spPr bwMode="auto">
          <a:xfrm>
            <a:off x="2438400" y="5029200"/>
            <a:ext cx="381000" cy="381000"/>
          </a:xfrm>
          <a:prstGeom prst="ellipse">
            <a:avLst/>
          </a:prstGeom>
          <a:solidFill>
            <a:srgbClr val="DDDDDD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7181" name="AutoShape 13"/>
          <p:cNvCxnSpPr>
            <a:cxnSpLocks noChangeShapeType="1"/>
            <a:stCxn id="647180" idx="3"/>
            <a:endCxn id="647175" idx="0"/>
          </p:cNvCxnSpPr>
          <p:nvPr/>
        </p:nvCxnSpPr>
        <p:spPr bwMode="auto">
          <a:xfrm flipH="1">
            <a:off x="2324100" y="53546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7182" name="AutoShape 14"/>
          <p:cNvCxnSpPr>
            <a:cxnSpLocks noChangeShapeType="1"/>
            <a:stCxn id="647180" idx="5"/>
            <a:endCxn id="647176" idx="0"/>
          </p:cNvCxnSpPr>
          <p:nvPr/>
        </p:nvCxnSpPr>
        <p:spPr bwMode="auto">
          <a:xfrm>
            <a:off x="2763838" y="53546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 useBgFill="1">
        <p:nvSpPr>
          <p:cNvPr id="17" name="16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48195" name="AutoShape 3"/>
          <p:cNvSpPr>
            <a:spLocks noChangeArrowheads="1"/>
          </p:cNvSpPr>
          <p:nvPr/>
        </p:nvSpPr>
        <p:spPr bwMode="auto">
          <a:xfrm>
            <a:off x="6858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8196" name="AutoShape 4"/>
          <p:cNvSpPr>
            <a:spLocks noChangeArrowheads="1"/>
          </p:cNvSpPr>
          <p:nvPr/>
        </p:nvSpPr>
        <p:spPr bwMode="auto">
          <a:xfrm>
            <a:off x="32766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FF99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8197" name="AutoShape 5"/>
          <p:cNvSpPr>
            <a:spLocks noChangeArrowheads="1"/>
          </p:cNvSpPr>
          <p:nvPr/>
        </p:nvSpPr>
        <p:spPr bwMode="auto">
          <a:xfrm>
            <a:off x="39624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FF99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8198" name="AutoShape 6"/>
          <p:cNvSpPr>
            <a:spLocks noChangeArrowheads="1"/>
          </p:cNvSpPr>
          <p:nvPr/>
        </p:nvSpPr>
        <p:spPr bwMode="auto">
          <a:xfrm>
            <a:off x="13716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48199" name="AutoShape 7"/>
          <p:cNvSpPr>
            <a:spLocks noChangeArrowheads="1"/>
          </p:cNvSpPr>
          <p:nvPr/>
        </p:nvSpPr>
        <p:spPr bwMode="auto">
          <a:xfrm>
            <a:off x="20574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8200" name="AutoShape 8"/>
          <p:cNvSpPr>
            <a:spLocks noChangeArrowheads="1"/>
          </p:cNvSpPr>
          <p:nvPr/>
        </p:nvSpPr>
        <p:spPr bwMode="auto">
          <a:xfrm>
            <a:off x="26670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48201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48202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48203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48204" name="Oval 12"/>
          <p:cNvSpPr>
            <a:spLocks noChangeArrowheads="1"/>
          </p:cNvSpPr>
          <p:nvPr/>
        </p:nvSpPr>
        <p:spPr bwMode="auto">
          <a:xfrm>
            <a:off x="2438400" y="5029200"/>
            <a:ext cx="381000" cy="381000"/>
          </a:xfrm>
          <a:prstGeom prst="ellipse">
            <a:avLst/>
          </a:prstGeom>
          <a:solidFill>
            <a:srgbClr val="DDDDDD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8205" name="AutoShape 13"/>
          <p:cNvCxnSpPr>
            <a:cxnSpLocks noChangeShapeType="1"/>
            <a:stCxn id="648204" idx="3"/>
            <a:endCxn id="648199" idx="0"/>
          </p:cNvCxnSpPr>
          <p:nvPr/>
        </p:nvCxnSpPr>
        <p:spPr bwMode="auto">
          <a:xfrm flipH="1">
            <a:off x="2324100" y="53546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8206" name="AutoShape 14"/>
          <p:cNvCxnSpPr>
            <a:cxnSpLocks noChangeShapeType="1"/>
            <a:stCxn id="648204" idx="5"/>
            <a:endCxn id="648200" idx="0"/>
          </p:cNvCxnSpPr>
          <p:nvPr/>
        </p:nvCxnSpPr>
        <p:spPr bwMode="auto">
          <a:xfrm>
            <a:off x="2763838" y="53546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8207" name="Oval 15"/>
          <p:cNvSpPr>
            <a:spLocks noChangeArrowheads="1"/>
          </p:cNvSpPr>
          <p:nvPr/>
        </p:nvSpPr>
        <p:spPr bwMode="auto">
          <a:xfrm>
            <a:off x="3733800" y="50292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  <a:endParaRPr lang="el-GR"/>
          </a:p>
        </p:txBody>
      </p:sp>
      <p:cxnSp>
        <p:nvCxnSpPr>
          <p:cNvPr id="648208" name="AutoShape 16"/>
          <p:cNvCxnSpPr>
            <a:cxnSpLocks noChangeShapeType="1"/>
            <a:stCxn id="648207" idx="3"/>
            <a:endCxn id="648196" idx="0"/>
          </p:cNvCxnSpPr>
          <p:nvPr/>
        </p:nvCxnSpPr>
        <p:spPr bwMode="auto">
          <a:xfrm flipH="1">
            <a:off x="3581400" y="5354638"/>
            <a:ext cx="2079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8209" name="AutoShape 17"/>
          <p:cNvCxnSpPr>
            <a:cxnSpLocks noChangeShapeType="1"/>
            <a:stCxn id="648207" idx="5"/>
            <a:endCxn id="648197" idx="0"/>
          </p:cNvCxnSpPr>
          <p:nvPr/>
        </p:nvCxnSpPr>
        <p:spPr bwMode="auto">
          <a:xfrm>
            <a:off x="4059238" y="53546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 useBgFill="1">
        <p:nvSpPr>
          <p:cNvPr id="20" name="19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49219" name="AutoShape 3"/>
          <p:cNvSpPr>
            <a:spLocks noChangeArrowheads="1"/>
          </p:cNvSpPr>
          <p:nvPr/>
        </p:nvSpPr>
        <p:spPr bwMode="auto">
          <a:xfrm>
            <a:off x="6858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49220" name="AutoShape 4"/>
          <p:cNvSpPr>
            <a:spLocks noChangeArrowheads="1"/>
          </p:cNvSpPr>
          <p:nvPr/>
        </p:nvSpPr>
        <p:spPr bwMode="auto">
          <a:xfrm>
            <a:off x="13716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49221" name="AutoShape 5"/>
          <p:cNvSpPr>
            <a:spLocks noChangeArrowheads="1"/>
          </p:cNvSpPr>
          <p:nvPr/>
        </p:nvSpPr>
        <p:spPr bwMode="auto">
          <a:xfrm>
            <a:off x="20574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49222" name="AutoShape 6"/>
          <p:cNvSpPr>
            <a:spLocks noChangeArrowheads="1"/>
          </p:cNvSpPr>
          <p:nvPr/>
        </p:nvSpPr>
        <p:spPr bwMode="auto">
          <a:xfrm>
            <a:off x="27432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49223" name="AutoShape 7"/>
          <p:cNvSpPr>
            <a:spLocks noChangeArrowheads="1"/>
          </p:cNvSpPr>
          <p:nvPr/>
        </p:nvSpPr>
        <p:spPr bwMode="auto">
          <a:xfrm>
            <a:off x="34290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49224" name="AutoShape 8"/>
          <p:cNvSpPr>
            <a:spLocks noChangeArrowheads="1"/>
          </p:cNvSpPr>
          <p:nvPr/>
        </p:nvSpPr>
        <p:spPr bwMode="auto">
          <a:xfrm>
            <a:off x="40386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49225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49226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49227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49228" name="Oval 12"/>
          <p:cNvSpPr>
            <a:spLocks noChangeArrowheads="1"/>
          </p:cNvSpPr>
          <p:nvPr/>
        </p:nvSpPr>
        <p:spPr bwMode="auto">
          <a:xfrm>
            <a:off x="3810000" y="5029200"/>
            <a:ext cx="381000" cy="381000"/>
          </a:xfrm>
          <a:prstGeom prst="ellipse">
            <a:avLst/>
          </a:prstGeom>
          <a:solidFill>
            <a:srgbClr val="DDDDDD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49229" name="AutoShape 13"/>
          <p:cNvCxnSpPr>
            <a:cxnSpLocks noChangeShapeType="1"/>
            <a:stCxn id="649228" idx="3"/>
            <a:endCxn id="649223" idx="0"/>
          </p:cNvCxnSpPr>
          <p:nvPr/>
        </p:nvCxnSpPr>
        <p:spPr bwMode="auto">
          <a:xfrm flipH="1">
            <a:off x="3695700" y="53546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9230" name="AutoShape 14"/>
          <p:cNvCxnSpPr>
            <a:cxnSpLocks noChangeShapeType="1"/>
            <a:stCxn id="649228" idx="5"/>
            <a:endCxn id="649224" idx="0"/>
          </p:cNvCxnSpPr>
          <p:nvPr/>
        </p:nvCxnSpPr>
        <p:spPr bwMode="auto">
          <a:xfrm>
            <a:off x="4135438" y="53546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49231" name="Oval 15"/>
          <p:cNvSpPr>
            <a:spLocks noChangeArrowheads="1"/>
          </p:cNvSpPr>
          <p:nvPr/>
        </p:nvSpPr>
        <p:spPr bwMode="auto">
          <a:xfrm>
            <a:off x="1828800" y="50292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  <a:endParaRPr lang="el-GR"/>
          </a:p>
        </p:txBody>
      </p:sp>
      <p:cxnSp>
        <p:nvCxnSpPr>
          <p:cNvPr id="649232" name="AutoShape 16"/>
          <p:cNvCxnSpPr>
            <a:cxnSpLocks noChangeShapeType="1"/>
            <a:stCxn id="649231" idx="3"/>
            <a:endCxn id="649220" idx="0"/>
          </p:cNvCxnSpPr>
          <p:nvPr/>
        </p:nvCxnSpPr>
        <p:spPr bwMode="auto">
          <a:xfrm flipH="1">
            <a:off x="1676400" y="5354638"/>
            <a:ext cx="2079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49233" name="AutoShape 17"/>
          <p:cNvCxnSpPr>
            <a:cxnSpLocks noChangeShapeType="1"/>
            <a:stCxn id="649231" idx="5"/>
            <a:endCxn id="649221" idx="0"/>
          </p:cNvCxnSpPr>
          <p:nvPr/>
        </p:nvCxnSpPr>
        <p:spPr bwMode="auto">
          <a:xfrm>
            <a:off x="2154238" y="53546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 useBgFill="1">
        <p:nvSpPr>
          <p:cNvPr id="20" name="19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l-GR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Κώδικες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Huffman</a:t>
            </a:r>
          </a:p>
        </p:txBody>
      </p:sp>
      <p:sp>
        <p:nvSpPr>
          <p:cNvPr id="650243" name="AutoShape 3"/>
          <p:cNvSpPr>
            <a:spLocks noChangeArrowheads="1"/>
          </p:cNvSpPr>
          <p:nvPr/>
        </p:nvSpPr>
        <p:spPr bwMode="auto">
          <a:xfrm>
            <a:off x="6858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α</a:t>
            </a:r>
            <a:r>
              <a:rPr lang="en-US"/>
              <a:t>:45</a:t>
            </a:r>
            <a:r>
              <a:rPr lang="el-GR"/>
              <a:t> </a:t>
            </a:r>
          </a:p>
        </p:txBody>
      </p:sp>
      <p:sp>
        <p:nvSpPr>
          <p:cNvPr id="650244" name="AutoShape 4"/>
          <p:cNvSpPr>
            <a:spLocks noChangeArrowheads="1"/>
          </p:cNvSpPr>
          <p:nvPr/>
        </p:nvSpPr>
        <p:spPr bwMode="auto">
          <a:xfrm>
            <a:off x="13716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β</a:t>
            </a:r>
            <a:r>
              <a:rPr lang="en-US"/>
              <a:t>:</a:t>
            </a:r>
            <a:r>
              <a:rPr lang="el-GR"/>
              <a:t>13 </a:t>
            </a:r>
          </a:p>
        </p:txBody>
      </p:sp>
      <p:sp>
        <p:nvSpPr>
          <p:cNvPr id="650245" name="AutoShape 5"/>
          <p:cNvSpPr>
            <a:spLocks noChangeArrowheads="1"/>
          </p:cNvSpPr>
          <p:nvPr/>
        </p:nvSpPr>
        <p:spPr bwMode="auto">
          <a:xfrm>
            <a:off x="2057400" y="56388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γ</a:t>
            </a:r>
            <a:r>
              <a:rPr lang="en-US"/>
              <a:t>:</a:t>
            </a:r>
            <a:r>
              <a:rPr lang="el-GR"/>
              <a:t>12 </a:t>
            </a:r>
          </a:p>
        </p:txBody>
      </p:sp>
      <p:sp>
        <p:nvSpPr>
          <p:cNvPr id="650246" name="AutoShape 6"/>
          <p:cNvSpPr>
            <a:spLocks noChangeArrowheads="1"/>
          </p:cNvSpPr>
          <p:nvPr/>
        </p:nvSpPr>
        <p:spPr bwMode="auto">
          <a:xfrm>
            <a:off x="30480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FF9900">
              <a:alpha val="50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δ</a:t>
            </a:r>
            <a:r>
              <a:rPr lang="en-US"/>
              <a:t>:</a:t>
            </a:r>
            <a:r>
              <a:rPr lang="el-GR"/>
              <a:t>16</a:t>
            </a:r>
          </a:p>
        </p:txBody>
      </p:sp>
      <p:sp>
        <p:nvSpPr>
          <p:cNvPr id="650247" name="AutoShape 7"/>
          <p:cNvSpPr>
            <a:spLocks noChangeArrowheads="1"/>
          </p:cNvSpPr>
          <p:nvPr/>
        </p:nvSpPr>
        <p:spPr bwMode="auto">
          <a:xfrm>
            <a:off x="34290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ε</a:t>
            </a:r>
            <a:r>
              <a:rPr lang="en-US"/>
              <a:t>:</a:t>
            </a:r>
            <a:r>
              <a:rPr lang="el-GR"/>
              <a:t>9 </a:t>
            </a:r>
          </a:p>
        </p:txBody>
      </p:sp>
      <p:sp>
        <p:nvSpPr>
          <p:cNvPr id="650248" name="AutoShape 8"/>
          <p:cNvSpPr>
            <a:spLocks noChangeArrowheads="1"/>
          </p:cNvSpPr>
          <p:nvPr/>
        </p:nvSpPr>
        <p:spPr bwMode="auto">
          <a:xfrm>
            <a:off x="4038600" y="5638800"/>
            <a:ext cx="533400" cy="304800"/>
          </a:xfrm>
          <a:prstGeom prst="roundRect">
            <a:avLst>
              <a:gd name="adj" fmla="val 16667"/>
            </a:avLst>
          </a:prstGeom>
          <a:solidFill>
            <a:srgbClr val="C0C0C0">
              <a:alpha val="39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ζ</a:t>
            </a:r>
            <a:r>
              <a:rPr lang="en-US"/>
              <a:t>:5</a:t>
            </a:r>
            <a:r>
              <a:rPr lang="el-GR"/>
              <a:t> </a:t>
            </a:r>
          </a:p>
        </p:txBody>
      </p:sp>
      <p:sp>
        <p:nvSpPr>
          <p:cNvPr id="650249" name="Text Box 9"/>
          <p:cNvSpPr txBox="1">
            <a:spLocks noChangeArrowheads="1"/>
          </p:cNvSpPr>
          <p:nvPr/>
        </p:nvSpPr>
        <p:spPr bwMode="auto">
          <a:xfrm>
            <a:off x="457200" y="990600"/>
            <a:ext cx="2690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Κατασκευή του κώδικα</a:t>
            </a:r>
          </a:p>
        </p:txBody>
      </p:sp>
      <p:sp>
        <p:nvSpPr>
          <p:cNvPr id="650250" name="Text Box 10"/>
          <p:cNvSpPr txBox="1">
            <a:spLocks noChangeArrowheads="1"/>
          </p:cNvSpPr>
          <p:nvPr/>
        </p:nvSpPr>
        <p:spPr bwMode="auto">
          <a:xfrm>
            <a:off x="974725" y="1560513"/>
            <a:ext cx="7432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Σε κάθε βήμα συνδυάζουμε 2 χαρακτήρες με την </a:t>
            </a:r>
            <a:r>
              <a:rPr lang="el-GR" b="1"/>
              <a:t>ελάχιστη συχνότητα</a:t>
            </a:r>
            <a:r>
              <a:rPr lang="el-GR"/>
              <a:t>.</a:t>
            </a:r>
          </a:p>
          <a:p>
            <a:endParaRPr lang="el-GR"/>
          </a:p>
          <a:p>
            <a:r>
              <a:rPr lang="el-GR"/>
              <a:t>Έστω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 </a:t>
            </a:r>
            <a:r>
              <a:rPr lang="el-GR"/>
              <a:t>δύο τέτοιοι χαρακτήρες.</a:t>
            </a:r>
          </a:p>
          <a:p>
            <a:endParaRPr lang="el-GR"/>
          </a:p>
          <a:p>
            <a:r>
              <a:rPr lang="el-GR"/>
              <a:t>Αντικαθιστούμε τους </a:t>
            </a:r>
            <a:r>
              <a:rPr lang="en-US"/>
              <a:t>x </a:t>
            </a:r>
            <a:r>
              <a:rPr lang="el-GR"/>
              <a:t>και </a:t>
            </a:r>
            <a:r>
              <a:rPr lang="en-US"/>
              <a:t>y</a:t>
            </a:r>
            <a:r>
              <a:rPr lang="el-GR"/>
              <a:t> από νέο χαρακτήρα </a:t>
            </a:r>
            <a:r>
              <a:rPr lang="en-US"/>
              <a:t>z </a:t>
            </a:r>
            <a:r>
              <a:rPr lang="el-GR"/>
              <a:t>με συχνότητα</a:t>
            </a:r>
          </a:p>
        </p:txBody>
      </p:sp>
      <p:pic>
        <p:nvPicPr>
          <p:cNvPr id="650251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8350" y="3200400"/>
            <a:ext cx="2635250" cy="34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50252" name="Oval 12"/>
          <p:cNvSpPr>
            <a:spLocks noChangeArrowheads="1"/>
          </p:cNvSpPr>
          <p:nvPr/>
        </p:nvSpPr>
        <p:spPr bwMode="auto">
          <a:xfrm>
            <a:off x="3810000" y="50292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/>
              <a:t>14</a:t>
            </a:r>
          </a:p>
        </p:txBody>
      </p:sp>
      <p:cxnSp>
        <p:nvCxnSpPr>
          <p:cNvPr id="650253" name="AutoShape 13"/>
          <p:cNvCxnSpPr>
            <a:cxnSpLocks noChangeShapeType="1"/>
            <a:stCxn id="650252" idx="3"/>
            <a:endCxn id="650247" idx="0"/>
          </p:cNvCxnSpPr>
          <p:nvPr/>
        </p:nvCxnSpPr>
        <p:spPr bwMode="auto">
          <a:xfrm flipH="1">
            <a:off x="3695700" y="53546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0254" name="AutoShape 14"/>
          <p:cNvCxnSpPr>
            <a:cxnSpLocks noChangeShapeType="1"/>
            <a:stCxn id="650252" idx="5"/>
            <a:endCxn id="650248" idx="0"/>
          </p:cNvCxnSpPr>
          <p:nvPr/>
        </p:nvCxnSpPr>
        <p:spPr bwMode="auto">
          <a:xfrm>
            <a:off x="4135438" y="5354638"/>
            <a:ext cx="1698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0255" name="Oval 15"/>
          <p:cNvSpPr>
            <a:spLocks noChangeArrowheads="1"/>
          </p:cNvSpPr>
          <p:nvPr/>
        </p:nvSpPr>
        <p:spPr bwMode="auto">
          <a:xfrm>
            <a:off x="1828800" y="5029200"/>
            <a:ext cx="381000" cy="381000"/>
          </a:xfrm>
          <a:prstGeom prst="ellipse">
            <a:avLst/>
          </a:prstGeom>
          <a:solidFill>
            <a:srgbClr val="C0C0C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  <a:endParaRPr lang="el-GR"/>
          </a:p>
        </p:txBody>
      </p:sp>
      <p:cxnSp>
        <p:nvCxnSpPr>
          <p:cNvPr id="650256" name="AutoShape 16"/>
          <p:cNvCxnSpPr>
            <a:cxnSpLocks noChangeShapeType="1"/>
            <a:stCxn id="650255" idx="3"/>
            <a:endCxn id="650244" idx="0"/>
          </p:cNvCxnSpPr>
          <p:nvPr/>
        </p:nvCxnSpPr>
        <p:spPr bwMode="auto">
          <a:xfrm flipH="1">
            <a:off x="1676400" y="5354638"/>
            <a:ext cx="2079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0257" name="AutoShape 17"/>
          <p:cNvCxnSpPr>
            <a:cxnSpLocks noChangeShapeType="1"/>
            <a:stCxn id="650255" idx="5"/>
            <a:endCxn id="650245" idx="0"/>
          </p:cNvCxnSpPr>
          <p:nvPr/>
        </p:nvCxnSpPr>
        <p:spPr bwMode="auto">
          <a:xfrm>
            <a:off x="2154238" y="53546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50258" name="Oval 18"/>
          <p:cNvSpPr>
            <a:spLocks noChangeArrowheads="1"/>
          </p:cNvSpPr>
          <p:nvPr/>
        </p:nvSpPr>
        <p:spPr bwMode="auto">
          <a:xfrm>
            <a:off x="3467100" y="4419600"/>
            <a:ext cx="381000" cy="381000"/>
          </a:xfrm>
          <a:prstGeom prst="ellipse">
            <a:avLst/>
          </a:prstGeom>
          <a:solidFill>
            <a:srgbClr val="FF99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  <a:endParaRPr lang="el-GR"/>
          </a:p>
        </p:txBody>
      </p:sp>
      <p:cxnSp>
        <p:nvCxnSpPr>
          <p:cNvPr id="650259" name="AutoShape 19"/>
          <p:cNvCxnSpPr>
            <a:cxnSpLocks noChangeShapeType="1"/>
            <a:stCxn id="650258" idx="3"/>
            <a:endCxn id="650246" idx="0"/>
          </p:cNvCxnSpPr>
          <p:nvPr/>
        </p:nvCxnSpPr>
        <p:spPr bwMode="auto">
          <a:xfrm flipH="1">
            <a:off x="3352800" y="47450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0260" name="AutoShape 20"/>
          <p:cNvCxnSpPr>
            <a:cxnSpLocks noChangeShapeType="1"/>
            <a:stCxn id="650258" idx="5"/>
            <a:endCxn id="650252" idx="0"/>
          </p:cNvCxnSpPr>
          <p:nvPr/>
        </p:nvCxnSpPr>
        <p:spPr bwMode="auto">
          <a:xfrm>
            <a:off x="3792538" y="4745038"/>
            <a:ext cx="2079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 useBgFill="1">
        <p:nvSpPr>
          <p:cNvPr id="23" name="22 - Ορθογώνιο"/>
          <p:cNvSpPr/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LOUKAS20G@9JM6IHMR48BGY5K9" val="3164"/>
  <p:tag name="FIRSTGEORGIAD@QR90Z50HB7WXYZ01" val="2846"/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Rightarrow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0"/>
  <p:tag name="PICTUREFILESIZE" val="207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Rightarrow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0"/>
  <p:tag name="PICTUREFILESIZE" val="2073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Rightarrow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0"/>
  <p:tag name="PICTUREFILESIZE" val="2073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c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17"/>
  <p:tag name="PICTUREFILESIZE" val="229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Rightarrow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0"/>
  <p:tag name="PICTUREFILESIZE" val="2073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2n-1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28"/>
  <p:tag name="PICTUREFILESIZE" val="558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7"/>
  <p:tag name="PICTUREFILESIZE" val="1103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O(n \log{n})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43"/>
  <p:tag name="PICTUREFILESIZE" val="13283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d_T(c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23"/>
  <p:tag name="PICTUREFILESIZE" val="266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B(T) = \sum_{c} f(c) d_T(c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93"/>
  <p:tag name="PICTUREFILESIZE" val="71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f(z) \leftarrow f(x) + f(y)$&#10;&#10;\end{document}"/>
  <p:tag name="FILENAME" val="TP_tmp"/>
  <p:tag name="FORMAT" val="png256"/>
  <p:tag name="RES" val="1200"/>
  <p:tag name="BLEND" val="0"/>
  <p:tag name="TRANSPARENT" val="1"/>
  <p:tag name="TBUG" val="0"/>
  <p:tag name="ALLOWFS" val="0"/>
  <p:tag name="ORIGWIDTH" val="84"/>
  <p:tag name="PICTUREFILESIZE" val="5951"/>
</p:tagLst>
</file>

<file path=ppt/theme/theme1.xml><?xml version="1.0" encoding="utf-8"?>
<a:theme xmlns:a="http://schemas.openxmlformats.org/drawingml/2006/main" name="Kant">
  <a:themeElements>
    <a:clrScheme name="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17000"/>
          </a:srgbClr>
        </a:solidFill>
        <a:ln w="9525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17000"/>
          </a:srgbClr>
        </a:solidFill>
        <a:ln w="9525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25763</TotalTime>
  <Words>1009</Words>
  <Application>Microsoft Office PowerPoint</Application>
  <PresentationFormat>Προβολή στην οθόνη (4:3)</PresentationFormat>
  <Paragraphs>388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Symbol</vt:lpstr>
      <vt:lpstr>Wingdings</vt:lpstr>
      <vt:lpstr>Garamond</vt:lpstr>
      <vt:lpstr>Kant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916</cp:revision>
  <dcterms:created xsi:type="dcterms:W3CDTF">2005-02-17T20:55:19Z</dcterms:created>
  <dcterms:modified xsi:type="dcterms:W3CDTF">2013-11-13T10:12:36Z</dcterms:modified>
</cp:coreProperties>
</file>