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tags/tag248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62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handoutMasterIdLst>
    <p:handoutMasterId r:id="rId21"/>
  </p:handoutMasterIdLst>
  <p:sldIdLst>
    <p:sldId id="461" r:id="rId2"/>
    <p:sldId id="462" r:id="rId3"/>
    <p:sldId id="464" r:id="rId4"/>
    <p:sldId id="465" r:id="rId5"/>
    <p:sldId id="463" r:id="rId6"/>
    <p:sldId id="601" r:id="rId7"/>
    <p:sldId id="602" r:id="rId8"/>
    <p:sldId id="603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9" r:id="rId19"/>
    <p:sldId id="600" r:id="rId20"/>
  </p:sldIdLst>
  <p:sldSz cx="9144000" cy="6858000" type="screen4x3"/>
  <p:notesSz cx="6858000" cy="9144000"/>
  <p:embeddedFontLst>
    <p:embeddedFont>
      <p:font typeface="cmmi10" pitchFamily="34" charset="0"/>
      <p:regular r:id="rId22"/>
    </p:embeddedFont>
    <p:embeddedFont>
      <p:font typeface="cmr10" pitchFamily="34" charset="0"/>
      <p:regular r:id="rId23"/>
    </p:embeddedFont>
    <p:embeddedFont>
      <p:font typeface="cmsy10orig" pitchFamily="34" charset="0"/>
      <p:regular r:id="rId24"/>
    </p:embeddedFont>
    <p:embeddedFont>
      <p:font typeface="cmr7" pitchFamily="34" charset="0"/>
      <p:regular r:id="rId25"/>
    </p:embeddedFont>
    <p:embeddedFont>
      <p:font typeface="cmmi7" pitchFamily="34" charset="0"/>
      <p:regular r:id="rId26"/>
    </p:embeddedFont>
    <p:embeddedFont>
      <p:font typeface="cmsy7" pitchFamily="34" charset="0"/>
      <p:regular r:id="rId27"/>
    </p:embeddedFont>
    <p:embeddedFont>
      <p:font typeface="cmex10" pitchFamily="34" charset="0"/>
      <p:regular r:id="rId28"/>
    </p:embeddedFont>
    <p:embeddedFont>
      <p:font typeface="Georgia" pitchFamily="18" charset="0"/>
      <p:regular r:id="rId29"/>
      <p:bold r:id="rId30"/>
      <p:italic r:id="rId31"/>
      <p:boldItalic r:id="rId32"/>
    </p:embeddedFont>
    <p:embeddedFont>
      <p:font typeface="Garamond" pitchFamily="18" charset="0"/>
      <p:regular r:id="rId33"/>
      <p:bold r:id="rId34"/>
      <p:italic r:id="rId35"/>
    </p:embeddedFont>
  </p:embeddedFontLst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DDDDDD"/>
    <a:srgbClr val="FFFFCC"/>
    <a:srgbClr val="F8F8F8"/>
    <a:srgbClr val="FFFF00"/>
    <a:srgbClr val="B2B2B2"/>
    <a:srgbClr val="CC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5" autoAdjust="0"/>
    <p:restoredTop sz="98875" autoAdjust="0"/>
  </p:normalViewPr>
  <p:slideViewPr>
    <p:cSldViewPr>
      <p:cViewPr>
        <p:scale>
          <a:sx n="80" d="100"/>
          <a:sy n="80" d="100"/>
        </p:scale>
        <p:origin x="-2322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80A0E0F-4B23-4A1E-B312-444D95E843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1F148B-1B46-4F07-ABD1-4330B46DBE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2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DEE40-1D90-4275-89BB-50AD26CC48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75198-325E-43D7-BE1C-790E4A6B27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DCC07-7FDC-4025-8D54-6CA40127DA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1E299-EEF1-40AF-BFB2-B5AEED2C0A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27934-23AC-4FE7-AE6D-9832F51FF9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FC17A-BB3E-4AC2-8D87-B0F6E014AD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157A1-D0EE-4782-9D19-0C3C28E949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063EC-2C43-4883-A213-D76A3C7644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E788D-818B-462A-BCAF-C771CD837A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334F4-E7B5-407A-AD57-28CB988ADA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352E066-BCB1-42AB-8791-EF9F1A8996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5.png"/><Relationship Id="rId3" Type="http://schemas.openxmlformats.org/officeDocument/2006/relationships/tags" Target="../tags/tag94.xml"/><Relationship Id="rId21" Type="http://schemas.openxmlformats.org/officeDocument/2006/relationships/image" Target="../media/image38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image" Target="../media/image34.png"/><Relationship Id="rId2" Type="http://schemas.openxmlformats.org/officeDocument/2006/relationships/tags" Target="../tags/tag9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41.png"/><Relationship Id="rId5" Type="http://schemas.openxmlformats.org/officeDocument/2006/relationships/tags" Target="../tags/tag96.xml"/><Relationship Id="rId15" Type="http://schemas.openxmlformats.org/officeDocument/2006/relationships/image" Target="../media/image17.png"/><Relationship Id="rId23" Type="http://schemas.openxmlformats.org/officeDocument/2006/relationships/image" Target="../media/image40.png"/><Relationship Id="rId10" Type="http://schemas.openxmlformats.org/officeDocument/2006/relationships/tags" Target="../tags/tag101.xml"/><Relationship Id="rId19" Type="http://schemas.openxmlformats.org/officeDocument/2006/relationships/image" Target="../media/image36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8.png"/><Relationship Id="rId2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8.png"/><Relationship Id="rId3" Type="http://schemas.openxmlformats.org/officeDocument/2006/relationships/tags" Target="../tags/tag106.xml"/><Relationship Id="rId21" Type="http://schemas.openxmlformats.org/officeDocument/2006/relationships/image" Target="../media/image33.png"/><Relationship Id="rId34" Type="http://schemas.openxmlformats.org/officeDocument/2006/relationships/image" Target="../media/image45.pn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image" Target="../media/image37.png"/><Relationship Id="rId33" Type="http://schemas.openxmlformats.org/officeDocument/2006/relationships/image" Target="../media/image44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image" Target="../media/image17.png"/><Relationship Id="rId29" Type="http://schemas.openxmlformats.org/officeDocument/2006/relationships/image" Target="../media/image41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36.png"/><Relationship Id="rId32" Type="http://schemas.openxmlformats.org/officeDocument/2006/relationships/image" Target="../media/image7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tags" Target="../tags/tag113.xml"/><Relationship Id="rId19" Type="http://schemas.openxmlformats.org/officeDocument/2006/relationships/image" Target="../media/image8.png"/><Relationship Id="rId31" Type="http://schemas.openxmlformats.org/officeDocument/2006/relationships/image" Target="../media/image43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image" Target="../media/image34.png"/><Relationship Id="rId39" Type="http://schemas.openxmlformats.org/officeDocument/2006/relationships/image" Target="../media/image46.png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34" Type="http://schemas.openxmlformats.org/officeDocument/2006/relationships/image" Target="../media/image42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5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image" Target="../media/image37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17.png"/><Relationship Id="rId32" Type="http://schemas.openxmlformats.org/officeDocument/2006/relationships/image" Target="../media/image40.png"/><Relationship Id="rId37" Type="http://schemas.openxmlformats.org/officeDocument/2006/relationships/image" Target="../media/image44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8.png"/><Relationship Id="rId28" Type="http://schemas.openxmlformats.org/officeDocument/2006/relationships/image" Target="../media/image36.png"/><Relationship Id="rId36" Type="http://schemas.openxmlformats.org/officeDocument/2006/relationships/image" Target="../media/image7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image" Target="../media/image39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36.png"/><Relationship Id="rId3" Type="http://schemas.openxmlformats.org/officeDocument/2006/relationships/tags" Target="../tags/tag144.xml"/><Relationship Id="rId21" Type="http://schemas.openxmlformats.org/officeDocument/2006/relationships/image" Target="../media/image8.png"/><Relationship Id="rId34" Type="http://schemas.openxmlformats.org/officeDocument/2006/relationships/image" Target="../media/image7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9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6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5.png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image" Target="../media/image41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image" Target="../media/image17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8.png"/><Relationship Id="rId3" Type="http://schemas.openxmlformats.org/officeDocument/2006/relationships/tags" Target="../tags/tag163.xml"/><Relationship Id="rId21" Type="http://schemas.openxmlformats.org/officeDocument/2006/relationships/image" Target="../media/image33.png"/><Relationship Id="rId34" Type="http://schemas.openxmlformats.org/officeDocument/2006/relationships/image" Target="../media/image45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image" Target="../media/image37.png"/><Relationship Id="rId33" Type="http://schemas.openxmlformats.org/officeDocument/2006/relationships/image" Target="../media/image44.pn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image" Target="../media/image17.png"/><Relationship Id="rId29" Type="http://schemas.openxmlformats.org/officeDocument/2006/relationships/image" Target="../media/image41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36.png"/><Relationship Id="rId32" Type="http://schemas.openxmlformats.org/officeDocument/2006/relationships/image" Target="../media/image7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tags" Target="../tags/tag170.xml"/><Relationship Id="rId19" Type="http://schemas.openxmlformats.org/officeDocument/2006/relationships/image" Target="../media/image8.png"/><Relationship Id="rId31" Type="http://schemas.openxmlformats.org/officeDocument/2006/relationships/image" Target="../media/image43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8.png"/><Relationship Id="rId3" Type="http://schemas.openxmlformats.org/officeDocument/2006/relationships/tags" Target="../tags/tag180.xml"/><Relationship Id="rId21" Type="http://schemas.openxmlformats.org/officeDocument/2006/relationships/image" Target="../media/image33.png"/><Relationship Id="rId34" Type="http://schemas.openxmlformats.org/officeDocument/2006/relationships/image" Target="../media/image45.png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image" Target="../media/image37.png"/><Relationship Id="rId33" Type="http://schemas.openxmlformats.org/officeDocument/2006/relationships/image" Target="../media/image44.png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image" Target="../media/image17.png"/><Relationship Id="rId29" Type="http://schemas.openxmlformats.org/officeDocument/2006/relationships/image" Target="../media/image41.pn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image" Target="../media/image36.png"/><Relationship Id="rId32" Type="http://schemas.openxmlformats.org/officeDocument/2006/relationships/image" Target="../media/image7.pn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tags" Target="../tags/tag187.xml"/><Relationship Id="rId19" Type="http://schemas.openxmlformats.org/officeDocument/2006/relationships/image" Target="../media/image8.png"/><Relationship Id="rId31" Type="http://schemas.openxmlformats.org/officeDocument/2006/relationships/image" Target="../media/image43.pn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8.png"/><Relationship Id="rId3" Type="http://schemas.openxmlformats.org/officeDocument/2006/relationships/tags" Target="../tags/tag197.xml"/><Relationship Id="rId21" Type="http://schemas.openxmlformats.org/officeDocument/2006/relationships/image" Target="../media/image33.png"/><Relationship Id="rId34" Type="http://schemas.openxmlformats.org/officeDocument/2006/relationships/image" Target="../media/image45.png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image" Target="../media/image37.png"/><Relationship Id="rId33" Type="http://schemas.openxmlformats.org/officeDocument/2006/relationships/image" Target="../media/image44.png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image" Target="../media/image17.png"/><Relationship Id="rId29" Type="http://schemas.openxmlformats.org/officeDocument/2006/relationships/image" Target="../media/image41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image" Target="../media/image36.png"/><Relationship Id="rId32" Type="http://schemas.openxmlformats.org/officeDocument/2006/relationships/image" Target="../media/image7.png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tags" Target="../tags/tag204.xml"/><Relationship Id="rId19" Type="http://schemas.openxmlformats.org/officeDocument/2006/relationships/image" Target="../media/image8.png"/><Relationship Id="rId31" Type="http://schemas.openxmlformats.org/officeDocument/2006/relationships/image" Target="../media/image43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8.png"/><Relationship Id="rId3" Type="http://schemas.openxmlformats.org/officeDocument/2006/relationships/tags" Target="../tags/tag214.xml"/><Relationship Id="rId21" Type="http://schemas.openxmlformats.org/officeDocument/2006/relationships/image" Target="../media/image33.png"/><Relationship Id="rId34" Type="http://schemas.openxmlformats.org/officeDocument/2006/relationships/image" Target="../media/image41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image" Target="../media/image17.png"/><Relationship Id="rId29" Type="http://schemas.openxmlformats.org/officeDocument/2006/relationships/image" Target="../media/image42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tags" Target="../tags/tag221.xml"/><Relationship Id="rId19" Type="http://schemas.openxmlformats.org/officeDocument/2006/relationships/image" Target="../media/image8.png"/><Relationship Id="rId31" Type="http://schemas.openxmlformats.org/officeDocument/2006/relationships/image" Target="../media/image7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tags" Target="../tags/tag231.xml"/><Relationship Id="rId21" Type="http://schemas.openxmlformats.org/officeDocument/2006/relationships/image" Target="../media/image36.png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image" Target="../media/image17.png"/><Relationship Id="rId25" Type="http://schemas.openxmlformats.org/officeDocument/2006/relationships/image" Target="../media/image40.png"/><Relationship Id="rId2" Type="http://schemas.openxmlformats.org/officeDocument/2006/relationships/tags" Target="../tags/tag230.xml"/><Relationship Id="rId16" Type="http://schemas.openxmlformats.org/officeDocument/2006/relationships/image" Target="../media/image8.png"/><Relationship Id="rId20" Type="http://schemas.openxmlformats.org/officeDocument/2006/relationships/image" Target="../media/image35.png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image" Target="../media/image39.png"/><Relationship Id="rId5" Type="http://schemas.openxmlformats.org/officeDocument/2006/relationships/tags" Target="../tags/tag23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8.png"/><Relationship Id="rId28" Type="http://schemas.openxmlformats.org/officeDocument/2006/relationships/image" Target="../media/image48.png"/><Relationship Id="rId10" Type="http://schemas.openxmlformats.org/officeDocument/2006/relationships/tags" Target="../tags/tag238.xml"/><Relationship Id="rId19" Type="http://schemas.openxmlformats.org/officeDocument/2006/relationships/image" Target="../media/image34.pn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image" Target="../media/image37.png"/><Relationship Id="rId27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image" Target="../media/image33.png"/><Relationship Id="rId39" Type="http://schemas.openxmlformats.org/officeDocument/2006/relationships/image" Target="../media/image24.png"/><Relationship Id="rId3" Type="http://schemas.openxmlformats.org/officeDocument/2006/relationships/tags" Target="../tags/tag245.xml"/><Relationship Id="rId21" Type="http://schemas.openxmlformats.org/officeDocument/2006/relationships/tags" Target="../tags/tag263.xml"/><Relationship Id="rId34" Type="http://schemas.openxmlformats.org/officeDocument/2006/relationships/image" Target="../media/image41.png"/><Relationship Id="rId42" Type="http://schemas.openxmlformats.org/officeDocument/2006/relationships/image" Target="../media/image51.png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image" Target="../media/image17.png"/><Relationship Id="rId33" Type="http://schemas.openxmlformats.org/officeDocument/2006/relationships/image" Target="../media/image40.png"/><Relationship Id="rId38" Type="http://schemas.openxmlformats.org/officeDocument/2006/relationships/image" Target="../media/image23.png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tags" Target="../tags/tag262.xml"/><Relationship Id="rId29" Type="http://schemas.openxmlformats.org/officeDocument/2006/relationships/image" Target="../media/image36.png"/><Relationship Id="rId41" Type="http://schemas.openxmlformats.org/officeDocument/2006/relationships/image" Target="../media/image50.png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image" Target="../media/image8.png"/><Relationship Id="rId32" Type="http://schemas.openxmlformats.org/officeDocument/2006/relationships/image" Target="../media/image39.png"/><Relationship Id="rId37" Type="http://schemas.openxmlformats.org/officeDocument/2006/relationships/image" Target="../media/image22.png"/><Relationship Id="rId40" Type="http://schemas.openxmlformats.org/officeDocument/2006/relationships/image" Target="../media/image49.png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5.png"/><Relationship Id="rId36" Type="http://schemas.openxmlformats.org/officeDocument/2006/relationships/image" Target="../media/image48.png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31" Type="http://schemas.openxmlformats.org/officeDocument/2006/relationships/image" Target="../media/image38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7.png"/><Relationship Id="rId4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.png"/><Relationship Id="rId5" Type="http://schemas.openxmlformats.org/officeDocument/2006/relationships/tags" Target="../tags/tag13.xml"/><Relationship Id="rId10" Type="http://schemas.openxmlformats.org/officeDocument/2006/relationships/image" Target="../media/image2.png"/><Relationship Id="rId4" Type="http://schemas.openxmlformats.org/officeDocument/2006/relationships/tags" Target="../tags/tag12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.png"/><Relationship Id="rId5" Type="http://schemas.openxmlformats.org/officeDocument/2006/relationships/tags" Target="../tags/tag20.xml"/><Relationship Id="rId10" Type="http://schemas.openxmlformats.org/officeDocument/2006/relationships/image" Target="../media/image2.png"/><Relationship Id="rId4" Type="http://schemas.openxmlformats.org/officeDocument/2006/relationships/tags" Target="../tags/tag19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.png"/><Relationship Id="rId5" Type="http://schemas.openxmlformats.org/officeDocument/2006/relationships/tags" Target="../tags/tag27.xml"/><Relationship Id="rId10" Type="http://schemas.openxmlformats.org/officeDocument/2006/relationships/image" Target="../media/image2.png"/><Relationship Id="rId4" Type="http://schemas.openxmlformats.org/officeDocument/2006/relationships/tags" Target="../tags/tag26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3.png"/><Relationship Id="rId5" Type="http://schemas.openxmlformats.org/officeDocument/2006/relationships/tags" Target="../tags/tag34.xml"/><Relationship Id="rId10" Type="http://schemas.openxmlformats.org/officeDocument/2006/relationships/image" Target="../media/image2.png"/><Relationship Id="rId4" Type="http://schemas.openxmlformats.org/officeDocument/2006/relationships/tags" Target="../tags/tag33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39.xml"/><Relationship Id="rId21" Type="http://schemas.openxmlformats.org/officeDocument/2006/relationships/image" Target="../media/image15.png"/><Relationship Id="rId7" Type="http://schemas.openxmlformats.org/officeDocument/2006/relationships/tags" Target="../tags/tag4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1.png"/><Relationship Id="rId2" Type="http://schemas.openxmlformats.org/officeDocument/2006/relationships/tags" Target="../tags/tag38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image" Target="../media/image9.png"/><Relationship Id="rId10" Type="http://schemas.openxmlformats.org/officeDocument/2006/relationships/tags" Target="../tags/tag46.xml"/><Relationship Id="rId19" Type="http://schemas.openxmlformats.org/officeDocument/2006/relationships/image" Target="../media/image13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image" Target="../media/image9.png"/><Relationship Id="rId3" Type="http://schemas.openxmlformats.org/officeDocument/2006/relationships/tags" Target="../tags/tag50.xml"/><Relationship Id="rId21" Type="http://schemas.openxmlformats.org/officeDocument/2006/relationships/image" Target="../media/image12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tags" Target="../tags/tag49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15.png"/><Relationship Id="rId5" Type="http://schemas.openxmlformats.org/officeDocument/2006/relationships/tags" Target="../tags/tag5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4.png"/><Relationship Id="rId10" Type="http://schemas.openxmlformats.org/officeDocument/2006/relationships/tags" Target="../tags/tag57.xml"/><Relationship Id="rId19" Type="http://schemas.openxmlformats.org/officeDocument/2006/relationships/image" Target="../media/image10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image" Target="../media/image21.png"/><Relationship Id="rId3" Type="http://schemas.openxmlformats.org/officeDocument/2006/relationships/tags" Target="../tags/tag64.xml"/><Relationship Id="rId21" Type="http://schemas.openxmlformats.org/officeDocument/2006/relationships/image" Target="../media/image17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image" Target="../media/image9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image" Target="../media/image8.png"/><Relationship Id="rId29" Type="http://schemas.openxmlformats.org/officeDocument/2006/relationships/image" Target="../media/image24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20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openxmlformats.org/officeDocument/2006/relationships/tags" Target="../tags/tag7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18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9.png"/><Relationship Id="rId3" Type="http://schemas.openxmlformats.org/officeDocument/2006/relationships/tags" Target="../tags/tag82.xml"/><Relationship Id="rId21" Type="http://schemas.openxmlformats.org/officeDocument/2006/relationships/image" Target="../media/image31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image" Target="../media/image7.png"/><Relationship Id="rId2" Type="http://schemas.openxmlformats.org/officeDocument/2006/relationships/tags" Target="../tags/tag81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image" Target="../media/image27.png"/><Relationship Id="rId10" Type="http://schemas.openxmlformats.org/officeDocument/2006/relationships/tags" Target="../tags/tag89.xml"/><Relationship Id="rId19" Type="http://schemas.openxmlformats.org/officeDocument/2006/relationships/image" Target="../media/image20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26.png"/><Relationship Id="rId2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7714" name="AutoShape 2"/>
          <p:cNvCxnSpPr>
            <a:cxnSpLocks noChangeShapeType="1"/>
            <a:stCxn id="627728" idx="1"/>
            <a:endCxn id="627725" idx="6"/>
          </p:cNvCxnSpPr>
          <p:nvPr/>
        </p:nvCxnSpPr>
        <p:spPr bwMode="auto">
          <a:xfrm flipH="1" flipV="1">
            <a:off x="6019800" y="3033713"/>
            <a:ext cx="2319338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77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71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627717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1288" y="1546225"/>
            <a:ext cx="1204912" cy="19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7718" name="Text Box 6"/>
          <p:cNvSpPr txBox="1">
            <a:spLocks noChangeArrowheads="1"/>
          </p:cNvSpPr>
          <p:nvPr/>
        </p:nvSpPr>
        <p:spPr bwMode="auto">
          <a:xfrm>
            <a:off x="441325" y="1471613"/>
            <a:ext cx="2132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Συνάρτηση βάρους</a:t>
            </a:r>
            <a:endParaRPr lang="en-US"/>
          </a:p>
        </p:txBody>
      </p:sp>
      <p:pic>
        <p:nvPicPr>
          <p:cNvPr id="627719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3900" y="1052513"/>
            <a:ext cx="1155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441325" y="990600"/>
            <a:ext cx="2732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Κατευθυνόμενο γράφημα</a:t>
            </a:r>
            <a:endParaRPr lang="en-US"/>
          </a:p>
        </p:txBody>
      </p:sp>
      <p:sp>
        <p:nvSpPr>
          <p:cNvPr id="627721" name="Oval 9"/>
          <p:cNvSpPr>
            <a:spLocks noChangeArrowheads="1"/>
          </p:cNvSpPr>
          <p:nvPr/>
        </p:nvSpPr>
        <p:spPr bwMode="auto">
          <a:xfrm>
            <a:off x="7010400" y="3681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7722" name="Text Box 10"/>
          <p:cNvSpPr txBox="1">
            <a:spLocks noChangeArrowheads="1"/>
          </p:cNvSpPr>
          <p:nvPr/>
        </p:nvSpPr>
        <p:spPr bwMode="auto">
          <a:xfrm>
            <a:off x="6969125" y="38338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y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7723" name="Oval 11"/>
          <p:cNvSpPr>
            <a:spLocks noChangeArrowheads="1"/>
          </p:cNvSpPr>
          <p:nvPr/>
        </p:nvSpPr>
        <p:spPr bwMode="auto">
          <a:xfrm>
            <a:off x="70104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sp>
        <p:nvSpPr>
          <p:cNvPr id="627724" name="Text Box 12"/>
          <p:cNvSpPr txBox="1">
            <a:spLocks noChangeArrowheads="1"/>
          </p:cNvSpPr>
          <p:nvPr/>
        </p:nvSpPr>
        <p:spPr bwMode="auto">
          <a:xfrm>
            <a:off x="6969125" y="17764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t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7725" name="Oval 13"/>
          <p:cNvSpPr>
            <a:spLocks noChangeArrowheads="1"/>
          </p:cNvSpPr>
          <p:nvPr/>
        </p:nvSpPr>
        <p:spPr bwMode="auto">
          <a:xfrm>
            <a:off x="5791200" y="2919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7726" name="AutoShape 14"/>
          <p:cNvCxnSpPr>
            <a:cxnSpLocks noChangeShapeType="1"/>
            <a:stCxn id="627721" idx="1"/>
            <a:endCxn id="627723" idx="3"/>
          </p:cNvCxnSpPr>
          <p:nvPr/>
        </p:nvCxnSpPr>
        <p:spPr bwMode="auto">
          <a:xfrm flipV="1">
            <a:off x="70437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7727" name="AutoShape 15"/>
          <p:cNvCxnSpPr>
            <a:cxnSpLocks noChangeShapeType="1"/>
            <a:stCxn id="627723" idx="5"/>
            <a:endCxn id="627721" idx="7"/>
          </p:cNvCxnSpPr>
          <p:nvPr/>
        </p:nvCxnSpPr>
        <p:spPr bwMode="auto">
          <a:xfrm>
            <a:off x="72056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7728" name="Oval 16"/>
          <p:cNvSpPr>
            <a:spLocks noChangeArrowheads="1"/>
          </p:cNvSpPr>
          <p:nvPr/>
        </p:nvSpPr>
        <p:spPr bwMode="auto">
          <a:xfrm>
            <a:off x="8305800" y="3681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7729" name="Oval 17"/>
          <p:cNvSpPr>
            <a:spLocks noChangeArrowheads="1"/>
          </p:cNvSpPr>
          <p:nvPr/>
        </p:nvSpPr>
        <p:spPr bwMode="auto">
          <a:xfrm>
            <a:off x="83058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cxnSp>
        <p:nvCxnSpPr>
          <p:cNvPr id="627730" name="AutoShape 18"/>
          <p:cNvCxnSpPr>
            <a:cxnSpLocks noChangeShapeType="1"/>
            <a:stCxn id="627728" idx="1"/>
            <a:endCxn id="627729" idx="3"/>
          </p:cNvCxnSpPr>
          <p:nvPr/>
        </p:nvCxnSpPr>
        <p:spPr bwMode="auto">
          <a:xfrm flipV="1">
            <a:off x="83391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7731" name="AutoShape 19"/>
          <p:cNvCxnSpPr>
            <a:cxnSpLocks noChangeShapeType="1"/>
            <a:stCxn id="627729" idx="5"/>
            <a:endCxn id="627728" idx="7"/>
          </p:cNvCxnSpPr>
          <p:nvPr/>
        </p:nvCxnSpPr>
        <p:spPr bwMode="auto">
          <a:xfrm>
            <a:off x="85010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7732" name="AutoShape 20"/>
          <p:cNvCxnSpPr>
            <a:cxnSpLocks noChangeShapeType="1"/>
            <a:stCxn id="627725" idx="7"/>
            <a:endCxn id="627723" idx="2"/>
          </p:cNvCxnSpPr>
          <p:nvPr/>
        </p:nvCxnSpPr>
        <p:spPr bwMode="auto">
          <a:xfrm flipV="1">
            <a:off x="5986463" y="2195513"/>
            <a:ext cx="1023937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7733" name="AutoShape 21"/>
          <p:cNvCxnSpPr>
            <a:cxnSpLocks noChangeShapeType="1"/>
            <a:stCxn id="627725" idx="5"/>
            <a:endCxn id="627721" idx="2"/>
          </p:cNvCxnSpPr>
          <p:nvPr/>
        </p:nvCxnSpPr>
        <p:spPr bwMode="auto">
          <a:xfrm>
            <a:off x="5986463" y="3114675"/>
            <a:ext cx="1023937" cy="681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7734" name="AutoShape 22"/>
          <p:cNvCxnSpPr>
            <a:cxnSpLocks noChangeShapeType="1"/>
            <a:stCxn id="627721" idx="6"/>
            <a:endCxn id="627728" idx="2"/>
          </p:cNvCxnSpPr>
          <p:nvPr/>
        </p:nvCxnSpPr>
        <p:spPr bwMode="auto">
          <a:xfrm>
            <a:off x="7239000" y="37957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7735" name="AutoShape 23"/>
          <p:cNvCxnSpPr>
            <a:cxnSpLocks noChangeShapeType="1"/>
            <a:stCxn id="627723" idx="6"/>
            <a:endCxn id="627729" idx="2"/>
          </p:cNvCxnSpPr>
          <p:nvPr/>
        </p:nvCxnSpPr>
        <p:spPr bwMode="auto">
          <a:xfrm>
            <a:off x="7239000" y="21955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7736" name="AutoShape 24"/>
          <p:cNvCxnSpPr>
            <a:cxnSpLocks noChangeShapeType="1"/>
            <a:stCxn id="627721" idx="7"/>
            <a:endCxn id="627729" idx="2"/>
          </p:cNvCxnSpPr>
          <p:nvPr/>
        </p:nvCxnSpPr>
        <p:spPr bwMode="auto">
          <a:xfrm flipV="1">
            <a:off x="7205663" y="2195513"/>
            <a:ext cx="1100137" cy="151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7737" name="Text Box 25"/>
          <p:cNvSpPr txBox="1">
            <a:spLocks noChangeArrowheads="1"/>
          </p:cNvSpPr>
          <p:nvPr/>
        </p:nvSpPr>
        <p:spPr bwMode="auto">
          <a:xfrm>
            <a:off x="5521325" y="28432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s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7738" name="Text Box 26"/>
          <p:cNvSpPr txBox="1">
            <a:spLocks noChangeArrowheads="1"/>
          </p:cNvSpPr>
          <p:nvPr/>
        </p:nvSpPr>
        <p:spPr bwMode="auto">
          <a:xfrm>
            <a:off x="8264525" y="17764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x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7739" name="Text Box 27"/>
          <p:cNvSpPr txBox="1">
            <a:spLocks noChangeArrowheads="1"/>
          </p:cNvSpPr>
          <p:nvPr/>
        </p:nvSpPr>
        <p:spPr bwMode="auto">
          <a:xfrm>
            <a:off x="8264525" y="38338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z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7740" name="Text Box 28"/>
          <p:cNvSpPr txBox="1">
            <a:spLocks noChangeArrowheads="1"/>
          </p:cNvSpPr>
          <p:nvPr/>
        </p:nvSpPr>
        <p:spPr bwMode="auto">
          <a:xfrm>
            <a:off x="624205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27741" name="Text Box 29"/>
          <p:cNvSpPr txBox="1">
            <a:spLocks noChangeArrowheads="1"/>
          </p:cNvSpPr>
          <p:nvPr/>
        </p:nvSpPr>
        <p:spPr bwMode="auto">
          <a:xfrm>
            <a:off x="6242050" y="3376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27742" name="Text Box 30"/>
          <p:cNvSpPr txBox="1">
            <a:spLocks noChangeArrowheads="1"/>
          </p:cNvSpPr>
          <p:nvPr/>
        </p:nvSpPr>
        <p:spPr bwMode="auto">
          <a:xfrm>
            <a:off x="7766050" y="33004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27743" name="Text Box 31"/>
          <p:cNvSpPr txBox="1">
            <a:spLocks noChangeArrowheads="1"/>
          </p:cNvSpPr>
          <p:nvPr/>
        </p:nvSpPr>
        <p:spPr bwMode="auto">
          <a:xfrm>
            <a:off x="777240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27744" name="Text Box 32"/>
          <p:cNvSpPr txBox="1">
            <a:spLocks noChangeArrowheads="1"/>
          </p:cNvSpPr>
          <p:nvPr/>
        </p:nvSpPr>
        <p:spPr bwMode="auto">
          <a:xfrm>
            <a:off x="7613650" y="1852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27745" name="Text Box 33"/>
          <p:cNvSpPr txBox="1">
            <a:spLocks noChangeArrowheads="1"/>
          </p:cNvSpPr>
          <p:nvPr/>
        </p:nvSpPr>
        <p:spPr bwMode="auto">
          <a:xfrm>
            <a:off x="7613650" y="37719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27746" name="Text Box 34"/>
          <p:cNvSpPr txBox="1">
            <a:spLocks noChangeArrowheads="1"/>
          </p:cNvSpPr>
          <p:nvPr/>
        </p:nvSpPr>
        <p:spPr bwMode="auto">
          <a:xfrm>
            <a:off x="845185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27747" name="Text Box 35"/>
          <p:cNvSpPr txBox="1">
            <a:spLocks noChangeArrowheads="1"/>
          </p:cNvSpPr>
          <p:nvPr/>
        </p:nvSpPr>
        <p:spPr bwMode="auto">
          <a:xfrm>
            <a:off x="80772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7</a:t>
            </a:r>
            <a:endParaRPr lang="en-US"/>
          </a:p>
        </p:txBody>
      </p:sp>
      <p:sp>
        <p:nvSpPr>
          <p:cNvPr id="627748" name="Text Box 36"/>
          <p:cNvSpPr txBox="1">
            <a:spLocks noChangeArrowheads="1"/>
          </p:cNvSpPr>
          <p:nvPr/>
        </p:nvSpPr>
        <p:spPr bwMode="auto">
          <a:xfrm>
            <a:off x="7162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27749" name="Text Box 37"/>
          <p:cNvSpPr txBox="1">
            <a:spLocks noChangeArrowheads="1"/>
          </p:cNvSpPr>
          <p:nvPr/>
        </p:nvSpPr>
        <p:spPr bwMode="auto">
          <a:xfrm>
            <a:off x="6781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627750" name="Text Box 38"/>
          <p:cNvSpPr txBox="1">
            <a:spLocks noChangeArrowheads="1"/>
          </p:cNvSpPr>
          <p:nvPr/>
        </p:nvSpPr>
        <p:spPr bwMode="auto">
          <a:xfrm>
            <a:off x="430213" y="2028825"/>
            <a:ext cx="43227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Ελαφρύτατη διαδρομή</a:t>
            </a:r>
            <a:r>
              <a:rPr lang="el-GR"/>
              <a:t> από το </a:t>
            </a:r>
            <a:r>
              <a:rPr lang="en-US" i="1">
                <a:latin typeface="Georgia" pitchFamily="18" charset="0"/>
              </a:rPr>
              <a:t>u</a:t>
            </a:r>
            <a:r>
              <a:rPr lang="en-US"/>
              <a:t> </a:t>
            </a:r>
            <a:r>
              <a:rPr lang="el-GR"/>
              <a:t>στο </a:t>
            </a:r>
            <a:r>
              <a:rPr lang="en-US" i="1">
                <a:latin typeface="Georgia" pitchFamily="18" charset="0"/>
              </a:rPr>
              <a:t>v</a:t>
            </a:r>
            <a:r>
              <a:rPr lang="en-US">
                <a:latin typeface="Georgia" pitchFamily="18" charset="0"/>
              </a:rPr>
              <a:t> :</a:t>
            </a:r>
          </a:p>
        </p:txBody>
      </p:sp>
      <p:sp>
        <p:nvSpPr>
          <p:cNvPr id="627751" name="Text Box 39"/>
          <p:cNvSpPr txBox="1">
            <a:spLocks noChangeArrowheads="1"/>
          </p:cNvSpPr>
          <p:nvPr/>
        </p:nvSpPr>
        <p:spPr bwMode="auto">
          <a:xfrm>
            <a:off x="427038" y="2447925"/>
            <a:ext cx="1136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διαδρομή</a:t>
            </a:r>
            <a:endParaRPr lang="en-US"/>
          </a:p>
        </p:txBody>
      </p:sp>
      <p:pic>
        <p:nvPicPr>
          <p:cNvPr id="627752" name="Picture 4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7500" y="2495550"/>
            <a:ext cx="1993900" cy="27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7753" name="Text Box 41"/>
          <p:cNvSpPr txBox="1">
            <a:spLocks noChangeArrowheads="1"/>
          </p:cNvSpPr>
          <p:nvPr/>
        </p:nvSpPr>
        <p:spPr bwMode="auto">
          <a:xfrm>
            <a:off x="427038" y="2867025"/>
            <a:ext cx="406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με </a:t>
            </a:r>
            <a:r>
              <a:rPr lang="en-US"/>
              <a:t>   </a:t>
            </a:r>
            <a:r>
              <a:rPr lang="el-GR"/>
              <a:t>                       και ελάχιστο βάρος</a:t>
            </a:r>
            <a:endParaRPr lang="en-US"/>
          </a:p>
        </p:txBody>
      </p:sp>
      <p:pic>
        <p:nvPicPr>
          <p:cNvPr id="627754" name="Picture 4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3005138"/>
            <a:ext cx="1527175" cy="17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7755" name="Picture 4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300413"/>
            <a:ext cx="2386013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7756" name="Picture 44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3" y="4849813"/>
            <a:ext cx="3321050" cy="61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7757" name="Text Box 45"/>
          <p:cNvSpPr txBox="1">
            <a:spLocks noChangeArrowheads="1"/>
          </p:cNvSpPr>
          <p:nvPr/>
        </p:nvSpPr>
        <p:spPr bwMode="auto">
          <a:xfrm>
            <a:off x="3957638" y="4830763"/>
            <a:ext cx="40560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εάν υπάρχει διαδρομή από το </a:t>
            </a:r>
            <a:r>
              <a:rPr lang="en-US" i="1">
                <a:latin typeface="Georgia" pitchFamily="18" charset="0"/>
              </a:rPr>
              <a:t>u</a:t>
            </a:r>
            <a:r>
              <a:rPr lang="en-US"/>
              <a:t> </a:t>
            </a:r>
            <a:r>
              <a:rPr lang="el-GR"/>
              <a:t>στο </a:t>
            </a:r>
            <a:r>
              <a:rPr lang="en-US" i="1">
                <a:latin typeface="Georgia" pitchFamily="18" charset="0"/>
              </a:rPr>
              <a:t>v</a:t>
            </a:r>
            <a:r>
              <a:rPr lang="el-GR"/>
              <a:t> </a:t>
            </a:r>
            <a:endParaRPr lang="en-US"/>
          </a:p>
        </p:txBody>
      </p:sp>
      <p:sp>
        <p:nvSpPr>
          <p:cNvPr id="627758" name="Text Box 46"/>
          <p:cNvSpPr txBox="1">
            <a:spLocks noChangeArrowheads="1"/>
          </p:cNvSpPr>
          <p:nvPr/>
        </p:nvSpPr>
        <p:spPr bwMode="auto">
          <a:xfrm>
            <a:off x="3968750" y="5119688"/>
            <a:ext cx="1387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διαφορετικά</a:t>
            </a:r>
            <a:endParaRPr lang="en-US"/>
          </a:p>
        </p:txBody>
      </p:sp>
      <p:sp>
        <p:nvSpPr>
          <p:cNvPr id="627759" name="Text Box 47"/>
          <p:cNvSpPr txBox="1">
            <a:spLocks noChangeArrowheads="1"/>
          </p:cNvSpPr>
          <p:nvPr/>
        </p:nvSpPr>
        <p:spPr bwMode="auto">
          <a:xfrm>
            <a:off x="441325" y="4303713"/>
            <a:ext cx="3595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Βάρος ελαφρύτατης διαδρομής</a:t>
            </a:r>
            <a:endParaRPr lang="en-US" b="1"/>
          </a:p>
        </p:txBody>
      </p:sp>
      <p:sp useBgFill="1">
        <p:nvSpPr>
          <p:cNvPr id="50" name="4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976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29764" name="Text Box 4"/>
          <p:cNvSpPr txBox="1">
            <a:spLocks noChangeArrowheads="1"/>
          </p:cNvSpPr>
          <p:nvPr/>
        </p:nvSpPr>
        <p:spPr bwMode="auto">
          <a:xfrm>
            <a:off x="295275" y="1295400"/>
            <a:ext cx="2371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/>
              <a:t>Αλγόριθμος </a:t>
            </a:r>
            <a:r>
              <a:rPr lang="en-US" b="1" dirty="0"/>
              <a:t>Dijkstra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828800"/>
            <a:ext cx="4648200" cy="366713"/>
            <a:chOff x="96" y="1113"/>
            <a:chExt cx="2928" cy="231"/>
          </a:xfrm>
        </p:grpSpPr>
        <p:sp>
          <p:nvSpPr>
            <p:cNvPr id="629766" name="Text Box 6"/>
            <p:cNvSpPr txBox="1">
              <a:spLocks noChangeArrowheads="1"/>
            </p:cNvSpPr>
            <p:nvPr/>
          </p:nvSpPr>
          <p:spPr bwMode="auto">
            <a:xfrm>
              <a:off x="96" y="1113"/>
              <a:ext cx="190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αρχικοποίηση των           και</a:t>
              </a:r>
              <a:endParaRPr lang="en-US"/>
            </a:p>
          </p:txBody>
        </p:sp>
        <p:pic>
          <p:nvPicPr>
            <p:cNvPr id="629767" name="Picture 7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2" y="1160"/>
              <a:ext cx="29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9768" name="Picture 8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1160"/>
              <a:ext cx="278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9769" name="Picture 9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0" y="1161"/>
              <a:ext cx="69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4316413"/>
            <a:ext cx="2655888" cy="366712"/>
            <a:chOff x="432" y="2575"/>
            <a:chExt cx="1673" cy="231"/>
          </a:xfrm>
        </p:grpSpPr>
        <p:sp>
          <p:nvSpPr>
            <p:cNvPr id="629771" name="Text Box 11"/>
            <p:cNvSpPr txBox="1">
              <a:spLocks noChangeArrowheads="1"/>
            </p:cNvSpPr>
            <p:nvPr/>
          </p:nvSpPr>
          <p:spPr bwMode="auto">
            <a:xfrm>
              <a:off x="432" y="2575"/>
              <a:ext cx="10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για</a:t>
              </a:r>
              <a:r>
                <a:rPr lang="en-US"/>
                <a:t> </a:t>
              </a:r>
              <a:r>
                <a:rPr lang="el-GR"/>
                <a:t>κάθε</a:t>
              </a:r>
              <a:r>
                <a:rPr lang="en-US"/>
                <a:t> </a:t>
              </a:r>
              <a:r>
                <a:rPr lang="el-GR"/>
                <a:t>ακμή</a:t>
              </a:r>
              <a:endParaRPr lang="en-US"/>
            </a:p>
          </p:txBody>
        </p:sp>
        <p:pic>
          <p:nvPicPr>
            <p:cNvPr id="629772" name="Picture 12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2614"/>
              <a:ext cx="66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52600" y="4738688"/>
            <a:ext cx="1981200" cy="366712"/>
            <a:chOff x="1008" y="2841"/>
            <a:chExt cx="1248" cy="231"/>
          </a:xfrm>
        </p:grpSpPr>
        <p:sp>
          <p:nvSpPr>
            <p:cNvPr id="629774" name="Text Box 14"/>
            <p:cNvSpPr txBox="1">
              <a:spLocks noChangeArrowheads="1"/>
            </p:cNvSpPr>
            <p:nvPr/>
          </p:nvSpPr>
          <p:spPr bwMode="auto">
            <a:xfrm>
              <a:off x="1008" y="2841"/>
              <a:ext cx="74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Χ</a:t>
              </a:r>
              <a:r>
                <a:rPr lang="el-GR" sz="1400"/>
                <a:t>ΑΛΑΡΩΣΗ</a:t>
              </a:r>
              <a:endParaRPr lang="en-US"/>
            </a:p>
          </p:txBody>
        </p:sp>
        <p:pic>
          <p:nvPicPr>
            <p:cNvPr id="629775" name="Picture 15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" y="2880"/>
              <a:ext cx="526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9776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70138"/>
            <a:ext cx="66357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9777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01938"/>
            <a:ext cx="7620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65125" y="3124200"/>
            <a:ext cx="1539875" cy="366713"/>
            <a:chOff x="230" y="1968"/>
            <a:chExt cx="970" cy="231"/>
          </a:xfrm>
        </p:grpSpPr>
        <p:sp>
          <p:nvSpPr>
            <p:cNvPr id="629779" name="Text Box 19"/>
            <p:cNvSpPr txBox="1">
              <a:spLocks noChangeArrowheads="1"/>
            </p:cNvSpPr>
            <p:nvPr/>
          </p:nvSpPr>
          <p:spPr bwMode="auto">
            <a:xfrm>
              <a:off x="230" y="1968"/>
              <a:ext cx="53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ενόσω</a:t>
              </a:r>
              <a:endParaRPr lang="en-US"/>
            </a:p>
          </p:txBody>
        </p:sp>
        <p:pic>
          <p:nvPicPr>
            <p:cNvPr id="629780" name="Picture 20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" y="2005"/>
              <a:ext cx="418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914400" y="3505200"/>
            <a:ext cx="2730500" cy="366713"/>
            <a:chOff x="3072" y="2416"/>
            <a:chExt cx="1720" cy="231"/>
          </a:xfrm>
        </p:grpSpPr>
        <p:sp>
          <p:nvSpPr>
            <p:cNvPr id="629782" name="Text Box 22"/>
            <p:cNvSpPr txBox="1">
              <a:spLocks noChangeArrowheads="1"/>
            </p:cNvSpPr>
            <p:nvPr/>
          </p:nvSpPr>
          <p:spPr bwMode="auto">
            <a:xfrm>
              <a:off x="3319" y="2416"/>
              <a:ext cx="13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</a:t>
              </a:r>
              <a:r>
                <a:rPr lang="el-GR" sz="1400"/>
                <a:t>ΞΑΓΩΓΗ</a:t>
              </a:r>
              <a:r>
                <a:rPr lang="el-GR"/>
                <a:t>Ε</a:t>
              </a:r>
              <a:r>
                <a:rPr lang="el-GR" sz="1400"/>
                <a:t>ΛΑΧΙΣΤΟΥ</a:t>
              </a:r>
              <a:endParaRPr lang="en-US"/>
            </a:p>
          </p:txBody>
        </p:sp>
        <p:pic>
          <p:nvPicPr>
            <p:cNvPr id="629783" name="Picture 23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0" y="2448"/>
              <a:ext cx="232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9784" name="Picture 24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2" y="2496"/>
              <a:ext cx="294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9785" name="Picture 2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962400"/>
            <a:ext cx="13509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28" name="2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25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295275" y="1295400"/>
            <a:ext cx="2371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/>
              <a:t>Αλγόριθμος </a:t>
            </a:r>
            <a:r>
              <a:rPr lang="en-US" b="1" dirty="0"/>
              <a:t>Dijkstra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828800"/>
            <a:ext cx="4648200" cy="366713"/>
            <a:chOff x="96" y="1113"/>
            <a:chExt cx="2928" cy="231"/>
          </a:xfrm>
        </p:grpSpPr>
        <p:sp>
          <p:nvSpPr>
            <p:cNvPr id="622598" name="Text Box 6"/>
            <p:cNvSpPr txBox="1">
              <a:spLocks noChangeArrowheads="1"/>
            </p:cNvSpPr>
            <p:nvPr/>
          </p:nvSpPr>
          <p:spPr bwMode="auto">
            <a:xfrm>
              <a:off x="96" y="1113"/>
              <a:ext cx="190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αρχικοποίηση των           και</a:t>
              </a:r>
              <a:endParaRPr lang="en-US"/>
            </a:p>
          </p:txBody>
        </p:sp>
        <p:pic>
          <p:nvPicPr>
            <p:cNvPr id="622599" name="Picture 7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2" y="1160"/>
              <a:ext cx="29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2600" name="Picture 8" descr="TP_tmp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1160"/>
              <a:ext cx="278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2601" name="Picture 9" descr="TP_tmp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0" y="1161"/>
              <a:ext cx="69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4316413"/>
            <a:ext cx="2655888" cy="366712"/>
            <a:chOff x="432" y="2575"/>
            <a:chExt cx="1673" cy="231"/>
          </a:xfrm>
        </p:grpSpPr>
        <p:sp>
          <p:nvSpPr>
            <p:cNvPr id="622603" name="Text Box 11"/>
            <p:cNvSpPr txBox="1">
              <a:spLocks noChangeArrowheads="1"/>
            </p:cNvSpPr>
            <p:nvPr/>
          </p:nvSpPr>
          <p:spPr bwMode="auto">
            <a:xfrm>
              <a:off x="432" y="2575"/>
              <a:ext cx="10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για</a:t>
              </a:r>
              <a:r>
                <a:rPr lang="en-US"/>
                <a:t> </a:t>
              </a:r>
              <a:r>
                <a:rPr lang="el-GR"/>
                <a:t>κάθε</a:t>
              </a:r>
              <a:r>
                <a:rPr lang="en-US"/>
                <a:t> </a:t>
              </a:r>
              <a:r>
                <a:rPr lang="el-GR"/>
                <a:t>ακμή</a:t>
              </a:r>
              <a:endParaRPr lang="en-US"/>
            </a:p>
          </p:txBody>
        </p:sp>
        <p:pic>
          <p:nvPicPr>
            <p:cNvPr id="622604" name="Picture 12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2614"/>
              <a:ext cx="66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52600" y="4738688"/>
            <a:ext cx="1981200" cy="366712"/>
            <a:chOff x="1008" y="2841"/>
            <a:chExt cx="1248" cy="231"/>
          </a:xfrm>
        </p:grpSpPr>
        <p:sp>
          <p:nvSpPr>
            <p:cNvPr id="622606" name="Text Box 14"/>
            <p:cNvSpPr txBox="1">
              <a:spLocks noChangeArrowheads="1"/>
            </p:cNvSpPr>
            <p:nvPr/>
          </p:nvSpPr>
          <p:spPr bwMode="auto">
            <a:xfrm>
              <a:off x="1008" y="2841"/>
              <a:ext cx="74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Χ</a:t>
              </a:r>
              <a:r>
                <a:rPr lang="el-GR" sz="1400"/>
                <a:t>ΑΛΑΡΩΣΗ</a:t>
              </a:r>
              <a:endParaRPr lang="en-US"/>
            </a:p>
          </p:txBody>
        </p:sp>
        <p:pic>
          <p:nvPicPr>
            <p:cNvPr id="622607" name="Picture 15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" y="2880"/>
              <a:ext cx="526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2608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70138"/>
            <a:ext cx="66357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2609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01938"/>
            <a:ext cx="7620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65125" y="3124200"/>
            <a:ext cx="1539875" cy="366713"/>
            <a:chOff x="230" y="1968"/>
            <a:chExt cx="970" cy="231"/>
          </a:xfrm>
        </p:grpSpPr>
        <p:sp>
          <p:nvSpPr>
            <p:cNvPr id="622611" name="Text Box 19"/>
            <p:cNvSpPr txBox="1">
              <a:spLocks noChangeArrowheads="1"/>
            </p:cNvSpPr>
            <p:nvPr/>
          </p:nvSpPr>
          <p:spPr bwMode="auto">
            <a:xfrm>
              <a:off x="230" y="1968"/>
              <a:ext cx="53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ενόσω</a:t>
              </a:r>
              <a:endParaRPr lang="en-US"/>
            </a:p>
          </p:txBody>
        </p:sp>
        <p:pic>
          <p:nvPicPr>
            <p:cNvPr id="622612" name="Picture 20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" y="2005"/>
              <a:ext cx="418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914400" y="3505200"/>
            <a:ext cx="2730500" cy="366713"/>
            <a:chOff x="3072" y="2416"/>
            <a:chExt cx="1720" cy="231"/>
          </a:xfrm>
        </p:grpSpPr>
        <p:sp>
          <p:nvSpPr>
            <p:cNvPr id="622614" name="Text Box 22"/>
            <p:cNvSpPr txBox="1">
              <a:spLocks noChangeArrowheads="1"/>
            </p:cNvSpPr>
            <p:nvPr/>
          </p:nvSpPr>
          <p:spPr bwMode="auto">
            <a:xfrm>
              <a:off x="3319" y="2416"/>
              <a:ext cx="13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</a:t>
              </a:r>
              <a:r>
                <a:rPr lang="el-GR" sz="1400"/>
                <a:t>ΞΑΓΩΓΗ</a:t>
              </a:r>
              <a:r>
                <a:rPr lang="el-GR"/>
                <a:t>Ε</a:t>
              </a:r>
              <a:r>
                <a:rPr lang="el-GR" sz="1400"/>
                <a:t>ΛΑΧΙΣΤΟΥ</a:t>
              </a:r>
              <a:endParaRPr lang="en-US"/>
            </a:p>
          </p:txBody>
        </p:sp>
        <p:pic>
          <p:nvPicPr>
            <p:cNvPr id="622615" name="Picture 23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0" y="2448"/>
              <a:ext cx="232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2616" name="Picture 24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2" y="2496"/>
              <a:ext cx="294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2617" name="Picture 2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962400"/>
            <a:ext cx="13509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622618" name="AutoShape 26"/>
          <p:cNvCxnSpPr>
            <a:cxnSpLocks noChangeShapeType="1"/>
            <a:stCxn id="622626" idx="1"/>
            <a:endCxn id="622623" idx="6"/>
          </p:cNvCxnSpPr>
          <p:nvPr/>
        </p:nvCxnSpPr>
        <p:spPr bwMode="auto">
          <a:xfrm flipH="1" flipV="1">
            <a:off x="6019800" y="3033713"/>
            <a:ext cx="2319338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2619" name="Oval 27"/>
          <p:cNvSpPr>
            <a:spLocks noChangeArrowheads="1"/>
          </p:cNvSpPr>
          <p:nvPr/>
        </p:nvSpPr>
        <p:spPr bwMode="auto">
          <a:xfrm>
            <a:off x="7010400" y="3681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2621" name="Oval 29"/>
          <p:cNvSpPr>
            <a:spLocks noChangeArrowheads="1"/>
          </p:cNvSpPr>
          <p:nvPr/>
        </p:nvSpPr>
        <p:spPr bwMode="auto">
          <a:xfrm>
            <a:off x="70104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sp>
        <p:nvSpPr>
          <p:cNvPr id="622623" name="Oval 31"/>
          <p:cNvSpPr>
            <a:spLocks noChangeArrowheads="1"/>
          </p:cNvSpPr>
          <p:nvPr/>
        </p:nvSpPr>
        <p:spPr bwMode="auto">
          <a:xfrm>
            <a:off x="5791200" y="2919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2624" name="AutoShape 32"/>
          <p:cNvCxnSpPr>
            <a:cxnSpLocks noChangeShapeType="1"/>
            <a:stCxn id="622619" idx="1"/>
            <a:endCxn id="622621" idx="3"/>
          </p:cNvCxnSpPr>
          <p:nvPr/>
        </p:nvCxnSpPr>
        <p:spPr bwMode="auto">
          <a:xfrm flipV="1">
            <a:off x="70437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2625" name="AutoShape 33"/>
          <p:cNvCxnSpPr>
            <a:cxnSpLocks noChangeShapeType="1"/>
            <a:stCxn id="622621" idx="5"/>
            <a:endCxn id="622619" idx="7"/>
          </p:cNvCxnSpPr>
          <p:nvPr/>
        </p:nvCxnSpPr>
        <p:spPr bwMode="auto">
          <a:xfrm>
            <a:off x="72056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2626" name="Oval 34"/>
          <p:cNvSpPr>
            <a:spLocks noChangeArrowheads="1"/>
          </p:cNvSpPr>
          <p:nvPr/>
        </p:nvSpPr>
        <p:spPr bwMode="auto">
          <a:xfrm>
            <a:off x="8305800" y="3681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2627" name="Oval 35"/>
          <p:cNvSpPr>
            <a:spLocks noChangeArrowheads="1"/>
          </p:cNvSpPr>
          <p:nvPr/>
        </p:nvSpPr>
        <p:spPr bwMode="auto">
          <a:xfrm>
            <a:off x="83058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cxnSp>
        <p:nvCxnSpPr>
          <p:cNvPr id="622628" name="AutoShape 36"/>
          <p:cNvCxnSpPr>
            <a:cxnSpLocks noChangeShapeType="1"/>
            <a:stCxn id="622626" idx="1"/>
            <a:endCxn id="622627" idx="3"/>
          </p:cNvCxnSpPr>
          <p:nvPr/>
        </p:nvCxnSpPr>
        <p:spPr bwMode="auto">
          <a:xfrm flipV="1">
            <a:off x="83391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2629" name="AutoShape 37"/>
          <p:cNvCxnSpPr>
            <a:cxnSpLocks noChangeShapeType="1"/>
            <a:stCxn id="622627" idx="5"/>
            <a:endCxn id="622626" idx="7"/>
          </p:cNvCxnSpPr>
          <p:nvPr/>
        </p:nvCxnSpPr>
        <p:spPr bwMode="auto">
          <a:xfrm>
            <a:off x="85010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2630" name="AutoShape 38"/>
          <p:cNvCxnSpPr>
            <a:cxnSpLocks noChangeShapeType="1"/>
            <a:stCxn id="622623" idx="7"/>
            <a:endCxn id="622621" idx="2"/>
          </p:cNvCxnSpPr>
          <p:nvPr/>
        </p:nvCxnSpPr>
        <p:spPr bwMode="auto">
          <a:xfrm flipV="1">
            <a:off x="5986463" y="2195513"/>
            <a:ext cx="1023937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2631" name="AutoShape 39"/>
          <p:cNvCxnSpPr>
            <a:cxnSpLocks noChangeShapeType="1"/>
            <a:stCxn id="622623" idx="5"/>
            <a:endCxn id="622619" idx="2"/>
          </p:cNvCxnSpPr>
          <p:nvPr/>
        </p:nvCxnSpPr>
        <p:spPr bwMode="auto">
          <a:xfrm>
            <a:off x="5986463" y="3114675"/>
            <a:ext cx="1023937" cy="681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2632" name="AutoShape 40"/>
          <p:cNvCxnSpPr>
            <a:cxnSpLocks noChangeShapeType="1"/>
            <a:stCxn id="622619" idx="6"/>
            <a:endCxn id="622626" idx="2"/>
          </p:cNvCxnSpPr>
          <p:nvPr/>
        </p:nvCxnSpPr>
        <p:spPr bwMode="auto">
          <a:xfrm>
            <a:off x="7239000" y="37957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2633" name="AutoShape 41"/>
          <p:cNvCxnSpPr>
            <a:cxnSpLocks noChangeShapeType="1"/>
            <a:stCxn id="622621" idx="6"/>
            <a:endCxn id="622627" idx="2"/>
          </p:cNvCxnSpPr>
          <p:nvPr/>
        </p:nvCxnSpPr>
        <p:spPr bwMode="auto">
          <a:xfrm>
            <a:off x="7239000" y="21955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2634" name="AutoShape 42"/>
          <p:cNvCxnSpPr>
            <a:cxnSpLocks noChangeShapeType="1"/>
            <a:stCxn id="622619" idx="7"/>
            <a:endCxn id="622627" idx="2"/>
          </p:cNvCxnSpPr>
          <p:nvPr/>
        </p:nvCxnSpPr>
        <p:spPr bwMode="auto">
          <a:xfrm flipV="1">
            <a:off x="7205663" y="2195513"/>
            <a:ext cx="1100137" cy="151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2638" name="Text Box 46"/>
          <p:cNvSpPr txBox="1">
            <a:spLocks noChangeArrowheads="1"/>
          </p:cNvSpPr>
          <p:nvPr/>
        </p:nvSpPr>
        <p:spPr bwMode="auto">
          <a:xfrm>
            <a:off x="6096000" y="23241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622639" name="Text Box 47"/>
          <p:cNvSpPr txBox="1">
            <a:spLocks noChangeArrowheads="1"/>
          </p:cNvSpPr>
          <p:nvPr/>
        </p:nvSpPr>
        <p:spPr bwMode="auto">
          <a:xfrm>
            <a:off x="6242050" y="3376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22640" name="Text Box 48"/>
          <p:cNvSpPr txBox="1">
            <a:spLocks noChangeArrowheads="1"/>
          </p:cNvSpPr>
          <p:nvPr/>
        </p:nvSpPr>
        <p:spPr bwMode="auto">
          <a:xfrm>
            <a:off x="7766050" y="33004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622641" name="Text Box 49"/>
          <p:cNvSpPr txBox="1">
            <a:spLocks noChangeArrowheads="1"/>
          </p:cNvSpPr>
          <p:nvPr/>
        </p:nvSpPr>
        <p:spPr bwMode="auto">
          <a:xfrm>
            <a:off x="777240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622642" name="Text Box 50"/>
          <p:cNvSpPr txBox="1">
            <a:spLocks noChangeArrowheads="1"/>
          </p:cNvSpPr>
          <p:nvPr/>
        </p:nvSpPr>
        <p:spPr bwMode="auto">
          <a:xfrm>
            <a:off x="7613650" y="1852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22643" name="Text Box 51"/>
          <p:cNvSpPr txBox="1">
            <a:spLocks noChangeArrowheads="1"/>
          </p:cNvSpPr>
          <p:nvPr/>
        </p:nvSpPr>
        <p:spPr bwMode="auto">
          <a:xfrm>
            <a:off x="7613650" y="37719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22644" name="Text Box 52"/>
          <p:cNvSpPr txBox="1">
            <a:spLocks noChangeArrowheads="1"/>
          </p:cNvSpPr>
          <p:nvPr/>
        </p:nvSpPr>
        <p:spPr bwMode="auto">
          <a:xfrm>
            <a:off x="845185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22645" name="Text Box 53"/>
          <p:cNvSpPr txBox="1">
            <a:spLocks noChangeArrowheads="1"/>
          </p:cNvSpPr>
          <p:nvPr/>
        </p:nvSpPr>
        <p:spPr bwMode="auto">
          <a:xfrm>
            <a:off x="80772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22646" name="Text Box 54"/>
          <p:cNvSpPr txBox="1">
            <a:spLocks noChangeArrowheads="1"/>
          </p:cNvSpPr>
          <p:nvPr/>
        </p:nvSpPr>
        <p:spPr bwMode="auto">
          <a:xfrm>
            <a:off x="7162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22647" name="Text Box 55"/>
          <p:cNvSpPr txBox="1">
            <a:spLocks noChangeArrowheads="1"/>
          </p:cNvSpPr>
          <p:nvPr/>
        </p:nvSpPr>
        <p:spPr bwMode="auto">
          <a:xfrm>
            <a:off x="6781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pic>
        <p:nvPicPr>
          <p:cNvPr id="622648" name="Picture 5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0563" y="3962400"/>
            <a:ext cx="122237" cy="17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2649" name="Picture 57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5963" y="39624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2650" name="Picture 58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2763" y="29718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2651" name="Picture 59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1363" y="1884363"/>
            <a:ext cx="98425" cy="17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2652" name="Picture 60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63" y="1912938"/>
            <a:ext cx="17303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361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295275" y="1295400"/>
            <a:ext cx="2371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/>
              <a:t>Αλγόριθμος </a:t>
            </a:r>
            <a:r>
              <a:rPr lang="en-US" b="1" dirty="0"/>
              <a:t>Dijkstra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828800"/>
            <a:ext cx="4648200" cy="366713"/>
            <a:chOff x="96" y="1113"/>
            <a:chExt cx="2928" cy="231"/>
          </a:xfrm>
        </p:grpSpPr>
        <p:sp>
          <p:nvSpPr>
            <p:cNvPr id="623622" name="Text Box 6"/>
            <p:cNvSpPr txBox="1">
              <a:spLocks noChangeArrowheads="1"/>
            </p:cNvSpPr>
            <p:nvPr/>
          </p:nvSpPr>
          <p:spPr bwMode="auto">
            <a:xfrm>
              <a:off x="96" y="1113"/>
              <a:ext cx="190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αρχικοποίηση των           και</a:t>
              </a:r>
              <a:endParaRPr lang="en-US"/>
            </a:p>
          </p:txBody>
        </p:sp>
        <p:pic>
          <p:nvPicPr>
            <p:cNvPr id="623623" name="Picture 7" descr="TP_tmp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2" y="1160"/>
              <a:ext cx="29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3624" name="Picture 8" descr="TP_tmp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1160"/>
              <a:ext cx="278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3625" name="Picture 9" descr="TP_tmp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0" y="1161"/>
              <a:ext cx="69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4316413"/>
            <a:ext cx="2655888" cy="366712"/>
            <a:chOff x="432" y="2575"/>
            <a:chExt cx="1673" cy="231"/>
          </a:xfrm>
        </p:grpSpPr>
        <p:sp>
          <p:nvSpPr>
            <p:cNvPr id="623627" name="Text Box 11"/>
            <p:cNvSpPr txBox="1">
              <a:spLocks noChangeArrowheads="1"/>
            </p:cNvSpPr>
            <p:nvPr/>
          </p:nvSpPr>
          <p:spPr bwMode="auto">
            <a:xfrm>
              <a:off x="432" y="2575"/>
              <a:ext cx="10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για</a:t>
              </a:r>
              <a:r>
                <a:rPr lang="en-US"/>
                <a:t> </a:t>
              </a:r>
              <a:r>
                <a:rPr lang="el-GR"/>
                <a:t>κάθε</a:t>
              </a:r>
              <a:r>
                <a:rPr lang="en-US"/>
                <a:t> </a:t>
              </a:r>
              <a:r>
                <a:rPr lang="el-GR"/>
                <a:t>ακμή</a:t>
              </a:r>
              <a:endParaRPr lang="en-US"/>
            </a:p>
          </p:txBody>
        </p:sp>
        <p:pic>
          <p:nvPicPr>
            <p:cNvPr id="623628" name="Picture 12" descr="TP_tmp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2614"/>
              <a:ext cx="66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52600" y="4738688"/>
            <a:ext cx="1981200" cy="366712"/>
            <a:chOff x="1008" y="2841"/>
            <a:chExt cx="1248" cy="231"/>
          </a:xfrm>
        </p:grpSpPr>
        <p:sp>
          <p:nvSpPr>
            <p:cNvPr id="623630" name="Text Box 14"/>
            <p:cNvSpPr txBox="1">
              <a:spLocks noChangeArrowheads="1"/>
            </p:cNvSpPr>
            <p:nvPr/>
          </p:nvSpPr>
          <p:spPr bwMode="auto">
            <a:xfrm>
              <a:off x="1008" y="2841"/>
              <a:ext cx="74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Χ</a:t>
              </a:r>
              <a:r>
                <a:rPr lang="el-GR" sz="1400"/>
                <a:t>ΑΛΑΡΩΣΗ</a:t>
              </a:r>
              <a:endParaRPr lang="en-US"/>
            </a:p>
          </p:txBody>
        </p:sp>
        <p:pic>
          <p:nvPicPr>
            <p:cNvPr id="623631" name="Picture 15" descr="TP_tmp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" y="2880"/>
              <a:ext cx="526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3632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70138"/>
            <a:ext cx="66357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3633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01938"/>
            <a:ext cx="7620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65125" y="3124200"/>
            <a:ext cx="1539875" cy="366713"/>
            <a:chOff x="230" y="1968"/>
            <a:chExt cx="970" cy="231"/>
          </a:xfrm>
        </p:grpSpPr>
        <p:sp>
          <p:nvSpPr>
            <p:cNvPr id="623635" name="Text Box 19"/>
            <p:cNvSpPr txBox="1">
              <a:spLocks noChangeArrowheads="1"/>
            </p:cNvSpPr>
            <p:nvPr/>
          </p:nvSpPr>
          <p:spPr bwMode="auto">
            <a:xfrm>
              <a:off x="230" y="1968"/>
              <a:ext cx="53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ενόσω</a:t>
              </a:r>
              <a:endParaRPr lang="en-US"/>
            </a:p>
          </p:txBody>
        </p:sp>
        <p:pic>
          <p:nvPicPr>
            <p:cNvPr id="623636" name="Picture 20" descr="TP_tmp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" y="2005"/>
              <a:ext cx="418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914400" y="3505200"/>
            <a:ext cx="2730500" cy="366713"/>
            <a:chOff x="3072" y="2416"/>
            <a:chExt cx="1720" cy="231"/>
          </a:xfrm>
        </p:grpSpPr>
        <p:sp>
          <p:nvSpPr>
            <p:cNvPr id="623638" name="Text Box 22"/>
            <p:cNvSpPr txBox="1">
              <a:spLocks noChangeArrowheads="1"/>
            </p:cNvSpPr>
            <p:nvPr/>
          </p:nvSpPr>
          <p:spPr bwMode="auto">
            <a:xfrm>
              <a:off x="3319" y="2416"/>
              <a:ext cx="13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</a:t>
              </a:r>
              <a:r>
                <a:rPr lang="el-GR" sz="1400"/>
                <a:t>ΞΑΓΩΓΗ</a:t>
              </a:r>
              <a:r>
                <a:rPr lang="el-GR"/>
                <a:t>Ε</a:t>
              </a:r>
              <a:r>
                <a:rPr lang="el-GR" sz="1400"/>
                <a:t>ΛΑΧΙΣΤΟΥ</a:t>
              </a:r>
              <a:endParaRPr lang="en-US"/>
            </a:p>
          </p:txBody>
        </p:sp>
        <p:pic>
          <p:nvPicPr>
            <p:cNvPr id="623639" name="Picture 23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0" y="2448"/>
              <a:ext cx="232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3640" name="Picture 24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2" y="2496"/>
              <a:ext cx="294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3641" name="Picture 2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962400"/>
            <a:ext cx="13509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623642" name="AutoShape 26"/>
          <p:cNvCxnSpPr>
            <a:cxnSpLocks noChangeShapeType="1"/>
            <a:stCxn id="623648" idx="1"/>
            <a:endCxn id="623645" idx="6"/>
          </p:cNvCxnSpPr>
          <p:nvPr/>
        </p:nvCxnSpPr>
        <p:spPr bwMode="auto">
          <a:xfrm flipH="1" flipV="1">
            <a:off x="6019800" y="3033713"/>
            <a:ext cx="2319338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3643" name="Oval 27"/>
          <p:cNvSpPr>
            <a:spLocks noChangeArrowheads="1"/>
          </p:cNvSpPr>
          <p:nvPr/>
        </p:nvSpPr>
        <p:spPr bwMode="auto">
          <a:xfrm>
            <a:off x="7010400" y="3681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3644" name="Oval 28"/>
          <p:cNvSpPr>
            <a:spLocks noChangeArrowheads="1"/>
          </p:cNvSpPr>
          <p:nvPr/>
        </p:nvSpPr>
        <p:spPr bwMode="auto">
          <a:xfrm>
            <a:off x="70104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sp>
        <p:nvSpPr>
          <p:cNvPr id="623645" name="Oval 29"/>
          <p:cNvSpPr>
            <a:spLocks noChangeArrowheads="1"/>
          </p:cNvSpPr>
          <p:nvPr/>
        </p:nvSpPr>
        <p:spPr bwMode="auto">
          <a:xfrm>
            <a:off x="5791200" y="2919413"/>
            <a:ext cx="228600" cy="228600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cxnSp>
        <p:nvCxnSpPr>
          <p:cNvPr id="623646" name="AutoShape 30"/>
          <p:cNvCxnSpPr>
            <a:cxnSpLocks noChangeShapeType="1"/>
            <a:stCxn id="623643" idx="1"/>
            <a:endCxn id="623644" idx="3"/>
          </p:cNvCxnSpPr>
          <p:nvPr/>
        </p:nvCxnSpPr>
        <p:spPr bwMode="auto">
          <a:xfrm flipV="1">
            <a:off x="70437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3647" name="AutoShape 31"/>
          <p:cNvCxnSpPr>
            <a:cxnSpLocks noChangeShapeType="1"/>
            <a:stCxn id="623644" idx="5"/>
            <a:endCxn id="623643" idx="7"/>
          </p:cNvCxnSpPr>
          <p:nvPr/>
        </p:nvCxnSpPr>
        <p:spPr bwMode="auto">
          <a:xfrm>
            <a:off x="72056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3648" name="Oval 32"/>
          <p:cNvSpPr>
            <a:spLocks noChangeArrowheads="1"/>
          </p:cNvSpPr>
          <p:nvPr/>
        </p:nvSpPr>
        <p:spPr bwMode="auto">
          <a:xfrm>
            <a:off x="8305800" y="3681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3649" name="Oval 33"/>
          <p:cNvSpPr>
            <a:spLocks noChangeArrowheads="1"/>
          </p:cNvSpPr>
          <p:nvPr/>
        </p:nvSpPr>
        <p:spPr bwMode="auto">
          <a:xfrm>
            <a:off x="83058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cxnSp>
        <p:nvCxnSpPr>
          <p:cNvPr id="623650" name="AutoShape 34"/>
          <p:cNvCxnSpPr>
            <a:cxnSpLocks noChangeShapeType="1"/>
            <a:stCxn id="623648" idx="1"/>
            <a:endCxn id="623649" idx="3"/>
          </p:cNvCxnSpPr>
          <p:nvPr/>
        </p:nvCxnSpPr>
        <p:spPr bwMode="auto">
          <a:xfrm flipV="1">
            <a:off x="83391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3651" name="AutoShape 35"/>
          <p:cNvCxnSpPr>
            <a:cxnSpLocks noChangeShapeType="1"/>
            <a:stCxn id="623649" idx="5"/>
            <a:endCxn id="623648" idx="7"/>
          </p:cNvCxnSpPr>
          <p:nvPr/>
        </p:nvCxnSpPr>
        <p:spPr bwMode="auto">
          <a:xfrm>
            <a:off x="85010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3652" name="AutoShape 36"/>
          <p:cNvCxnSpPr>
            <a:cxnSpLocks noChangeShapeType="1"/>
            <a:stCxn id="623645" idx="7"/>
            <a:endCxn id="623644" idx="2"/>
          </p:cNvCxnSpPr>
          <p:nvPr/>
        </p:nvCxnSpPr>
        <p:spPr bwMode="auto">
          <a:xfrm flipV="1">
            <a:off x="5986463" y="2195513"/>
            <a:ext cx="1023937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3653" name="AutoShape 37"/>
          <p:cNvCxnSpPr>
            <a:cxnSpLocks noChangeShapeType="1"/>
            <a:stCxn id="623645" idx="5"/>
            <a:endCxn id="623643" idx="2"/>
          </p:cNvCxnSpPr>
          <p:nvPr/>
        </p:nvCxnSpPr>
        <p:spPr bwMode="auto">
          <a:xfrm>
            <a:off x="5986463" y="3114675"/>
            <a:ext cx="1023937" cy="681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3654" name="AutoShape 38"/>
          <p:cNvCxnSpPr>
            <a:cxnSpLocks noChangeShapeType="1"/>
            <a:stCxn id="623643" idx="6"/>
            <a:endCxn id="623648" idx="2"/>
          </p:cNvCxnSpPr>
          <p:nvPr/>
        </p:nvCxnSpPr>
        <p:spPr bwMode="auto">
          <a:xfrm>
            <a:off x="7239000" y="37957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3655" name="AutoShape 39"/>
          <p:cNvCxnSpPr>
            <a:cxnSpLocks noChangeShapeType="1"/>
            <a:stCxn id="623644" idx="6"/>
            <a:endCxn id="623649" idx="2"/>
          </p:cNvCxnSpPr>
          <p:nvPr/>
        </p:nvCxnSpPr>
        <p:spPr bwMode="auto">
          <a:xfrm>
            <a:off x="7239000" y="21955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3656" name="AutoShape 40"/>
          <p:cNvCxnSpPr>
            <a:cxnSpLocks noChangeShapeType="1"/>
            <a:stCxn id="623643" idx="7"/>
            <a:endCxn id="623649" idx="2"/>
          </p:cNvCxnSpPr>
          <p:nvPr/>
        </p:nvCxnSpPr>
        <p:spPr bwMode="auto">
          <a:xfrm flipV="1">
            <a:off x="7205663" y="2195513"/>
            <a:ext cx="1100137" cy="151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3657" name="Text Box 41"/>
          <p:cNvSpPr txBox="1">
            <a:spLocks noChangeArrowheads="1"/>
          </p:cNvSpPr>
          <p:nvPr/>
        </p:nvSpPr>
        <p:spPr bwMode="auto">
          <a:xfrm>
            <a:off x="6096000" y="23241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623658" name="Text Box 42"/>
          <p:cNvSpPr txBox="1">
            <a:spLocks noChangeArrowheads="1"/>
          </p:cNvSpPr>
          <p:nvPr/>
        </p:nvSpPr>
        <p:spPr bwMode="auto">
          <a:xfrm>
            <a:off x="6242050" y="3376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23659" name="Text Box 43"/>
          <p:cNvSpPr txBox="1">
            <a:spLocks noChangeArrowheads="1"/>
          </p:cNvSpPr>
          <p:nvPr/>
        </p:nvSpPr>
        <p:spPr bwMode="auto">
          <a:xfrm>
            <a:off x="7766050" y="33004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623660" name="Text Box 44"/>
          <p:cNvSpPr txBox="1">
            <a:spLocks noChangeArrowheads="1"/>
          </p:cNvSpPr>
          <p:nvPr/>
        </p:nvSpPr>
        <p:spPr bwMode="auto">
          <a:xfrm>
            <a:off x="777240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623661" name="Text Box 45"/>
          <p:cNvSpPr txBox="1">
            <a:spLocks noChangeArrowheads="1"/>
          </p:cNvSpPr>
          <p:nvPr/>
        </p:nvSpPr>
        <p:spPr bwMode="auto">
          <a:xfrm>
            <a:off x="7613650" y="1852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23662" name="Text Box 46"/>
          <p:cNvSpPr txBox="1">
            <a:spLocks noChangeArrowheads="1"/>
          </p:cNvSpPr>
          <p:nvPr/>
        </p:nvSpPr>
        <p:spPr bwMode="auto">
          <a:xfrm>
            <a:off x="7613650" y="37719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23663" name="Text Box 47"/>
          <p:cNvSpPr txBox="1">
            <a:spLocks noChangeArrowheads="1"/>
          </p:cNvSpPr>
          <p:nvPr/>
        </p:nvSpPr>
        <p:spPr bwMode="auto">
          <a:xfrm>
            <a:off x="845185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23664" name="Text Box 48"/>
          <p:cNvSpPr txBox="1">
            <a:spLocks noChangeArrowheads="1"/>
          </p:cNvSpPr>
          <p:nvPr/>
        </p:nvSpPr>
        <p:spPr bwMode="auto">
          <a:xfrm>
            <a:off x="80772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23665" name="Text Box 49"/>
          <p:cNvSpPr txBox="1">
            <a:spLocks noChangeArrowheads="1"/>
          </p:cNvSpPr>
          <p:nvPr/>
        </p:nvSpPr>
        <p:spPr bwMode="auto">
          <a:xfrm>
            <a:off x="7162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23666" name="Text Box 50"/>
          <p:cNvSpPr txBox="1">
            <a:spLocks noChangeArrowheads="1"/>
          </p:cNvSpPr>
          <p:nvPr/>
        </p:nvSpPr>
        <p:spPr bwMode="auto">
          <a:xfrm>
            <a:off x="6781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pic>
        <p:nvPicPr>
          <p:cNvPr id="623667" name="Picture 5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0563" y="3962400"/>
            <a:ext cx="122237" cy="17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3668" name="Picture 5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5963" y="39624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3669" name="Picture 5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2763" y="29718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3670" name="Picture 5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1363" y="1884363"/>
            <a:ext cx="98425" cy="17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3671" name="Picture 55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63" y="1912938"/>
            <a:ext cx="17303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3672" name="Picture 56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5325" y="3733800"/>
            <a:ext cx="193675" cy="9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3673" name="Picture 57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0725" y="3733800"/>
            <a:ext cx="193675" cy="9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3674" name="Picture 58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0725" y="2133600"/>
            <a:ext cx="193675" cy="9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3675" name="Picture 59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5325" y="2133600"/>
            <a:ext cx="193675" cy="9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62" name="6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295275" y="1295400"/>
            <a:ext cx="2371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/>
              <a:t>Αλγόριθμος </a:t>
            </a:r>
            <a:r>
              <a:rPr lang="en-US" b="1" dirty="0"/>
              <a:t>Dijkstra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828800"/>
            <a:ext cx="4648200" cy="366713"/>
            <a:chOff x="96" y="1113"/>
            <a:chExt cx="2928" cy="231"/>
          </a:xfrm>
        </p:grpSpPr>
        <p:sp>
          <p:nvSpPr>
            <p:cNvPr id="624646" name="Text Box 6"/>
            <p:cNvSpPr txBox="1">
              <a:spLocks noChangeArrowheads="1"/>
            </p:cNvSpPr>
            <p:nvPr/>
          </p:nvSpPr>
          <p:spPr bwMode="auto">
            <a:xfrm>
              <a:off x="96" y="1113"/>
              <a:ext cx="190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αρχικοποίηση των           και</a:t>
              </a:r>
              <a:endParaRPr lang="en-US"/>
            </a:p>
          </p:txBody>
        </p:sp>
        <p:pic>
          <p:nvPicPr>
            <p:cNvPr id="624647" name="Picture 7" descr="TP_tmp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2" y="1160"/>
              <a:ext cx="29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4648" name="Picture 8" descr="TP_tmp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1160"/>
              <a:ext cx="278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4649" name="Picture 9" descr="TP_tmp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0" y="1161"/>
              <a:ext cx="69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4316413"/>
            <a:ext cx="2655888" cy="366712"/>
            <a:chOff x="432" y="2575"/>
            <a:chExt cx="1673" cy="231"/>
          </a:xfrm>
        </p:grpSpPr>
        <p:sp>
          <p:nvSpPr>
            <p:cNvPr id="624651" name="Text Box 11"/>
            <p:cNvSpPr txBox="1">
              <a:spLocks noChangeArrowheads="1"/>
            </p:cNvSpPr>
            <p:nvPr/>
          </p:nvSpPr>
          <p:spPr bwMode="auto">
            <a:xfrm>
              <a:off x="432" y="2575"/>
              <a:ext cx="10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για</a:t>
              </a:r>
              <a:r>
                <a:rPr lang="en-US"/>
                <a:t> </a:t>
              </a:r>
              <a:r>
                <a:rPr lang="el-GR"/>
                <a:t>κάθε</a:t>
              </a:r>
              <a:r>
                <a:rPr lang="en-US"/>
                <a:t> </a:t>
              </a:r>
              <a:r>
                <a:rPr lang="el-GR"/>
                <a:t>ακμή</a:t>
              </a:r>
              <a:endParaRPr lang="en-US"/>
            </a:p>
          </p:txBody>
        </p:sp>
        <p:pic>
          <p:nvPicPr>
            <p:cNvPr id="624652" name="Picture 12" descr="TP_tmp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2614"/>
              <a:ext cx="66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52600" y="4738688"/>
            <a:ext cx="1981200" cy="366712"/>
            <a:chOff x="1008" y="2841"/>
            <a:chExt cx="1248" cy="231"/>
          </a:xfrm>
        </p:grpSpPr>
        <p:sp>
          <p:nvSpPr>
            <p:cNvPr id="624654" name="Text Box 14"/>
            <p:cNvSpPr txBox="1">
              <a:spLocks noChangeArrowheads="1"/>
            </p:cNvSpPr>
            <p:nvPr/>
          </p:nvSpPr>
          <p:spPr bwMode="auto">
            <a:xfrm>
              <a:off x="1008" y="2841"/>
              <a:ext cx="74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Χ</a:t>
              </a:r>
              <a:r>
                <a:rPr lang="el-GR" sz="1400"/>
                <a:t>ΑΛΑΡΩΣΗ</a:t>
              </a:r>
              <a:endParaRPr lang="en-US"/>
            </a:p>
          </p:txBody>
        </p:sp>
        <p:pic>
          <p:nvPicPr>
            <p:cNvPr id="624655" name="Picture 15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" y="2880"/>
              <a:ext cx="526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4656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70138"/>
            <a:ext cx="66357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4657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01938"/>
            <a:ext cx="7620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65125" y="3124200"/>
            <a:ext cx="1539875" cy="366713"/>
            <a:chOff x="230" y="1968"/>
            <a:chExt cx="970" cy="231"/>
          </a:xfrm>
        </p:grpSpPr>
        <p:sp>
          <p:nvSpPr>
            <p:cNvPr id="624659" name="Text Box 19"/>
            <p:cNvSpPr txBox="1">
              <a:spLocks noChangeArrowheads="1"/>
            </p:cNvSpPr>
            <p:nvPr/>
          </p:nvSpPr>
          <p:spPr bwMode="auto">
            <a:xfrm>
              <a:off x="230" y="1968"/>
              <a:ext cx="53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ενόσω</a:t>
              </a:r>
              <a:endParaRPr lang="en-US"/>
            </a:p>
          </p:txBody>
        </p:sp>
        <p:pic>
          <p:nvPicPr>
            <p:cNvPr id="624660" name="Picture 20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" y="2005"/>
              <a:ext cx="418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914400" y="3505200"/>
            <a:ext cx="2730500" cy="366713"/>
            <a:chOff x="3072" y="2416"/>
            <a:chExt cx="1720" cy="231"/>
          </a:xfrm>
        </p:grpSpPr>
        <p:sp>
          <p:nvSpPr>
            <p:cNvPr id="624662" name="Text Box 22"/>
            <p:cNvSpPr txBox="1">
              <a:spLocks noChangeArrowheads="1"/>
            </p:cNvSpPr>
            <p:nvPr/>
          </p:nvSpPr>
          <p:spPr bwMode="auto">
            <a:xfrm>
              <a:off x="3319" y="2416"/>
              <a:ext cx="13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</a:t>
              </a:r>
              <a:r>
                <a:rPr lang="el-GR" sz="1400"/>
                <a:t>ΞΑΓΩΓΗ</a:t>
              </a:r>
              <a:r>
                <a:rPr lang="el-GR"/>
                <a:t>Ε</a:t>
              </a:r>
              <a:r>
                <a:rPr lang="el-GR" sz="1400"/>
                <a:t>ΛΑΧΙΣΤΟΥ</a:t>
              </a:r>
              <a:endParaRPr lang="en-US"/>
            </a:p>
          </p:txBody>
        </p:sp>
        <p:pic>
          <p:nvPicPr>
            <p:cNvPr id="624663" name="Picture 23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0" y="2448"/>
              <a:ext cx="232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4664" name="Picture 24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2" y="2496"/>
              <a:ext cx="294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4665" name="Picture 2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962400"/>
            <a:ext cx="13509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624666" name="AutoShape 26"/>
          <p:cNvCxnSpPr>
            <a:cxnSpLocks noChangeShapeType="1"/>
            <a:stCxn id="624672" idx="1"/>
            <a:endCxn id="624669" idx="6"/>
          </p:cNvCxnSpPr>
          <p:nvPr/>
        </p:nvCxnSpPr>
        <p:spPr bwMode="auto">
          <a:xfrm flipH="1" flipV="1">
            <a:off x="6019800" y="3033713"/>
            <a:ext cx="2319338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4667" name="Oval 27"/>
          <p:cNvSpPr>
            <a:spLocks noChangeArrowheads="1"/>
          </p:cNvSpPr>
          <p:nvPr/>
        </p:nvSpPr>
        <p:spPr bwMode="auto">
          <a:xfrm>
            <a:off x="7010400" y="3681413"/>
            <a:ext cx="228600" cy="228600"/>
          </a:xfrm>
          <a:prstGeom prst="ellipse">
            <a:avLst/>
          </a:prstGeom>
          <a:solidFill>
            <a:srgbClr val="CC0000">
              <a:alpha val="35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4668" name="Oval 28"/>
          <p:cNvSpPr>
            <a:spLocks noChangeArrowheads="1"/>
          </p:cNvSpPr>
          <p:nvPr/>
        </p:nvSpPr>
        <p:spPr bwMode="auto">
          <a:xfrm>
            <a:off x="70104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10</a:t>
            </a:r>
          </a:p>
        </p:txBody>
      </p:sp>
      <p:sp>
        <p:nvSpPr>
          <p:cNvPr id="624669" name="Oval 29"/>
          <p:cNvSpPr>
            <a:spLocks noChangeArrowheads="1"/>
          </p:cNvSpPr>
          <p:nvPr/>
        </p:nvSpPr>
        <p:spPr bwMode="auto">
          <a:xfrm>
            <a:off x="5791200" y="2919413"/>
            <a:ext cx="228600" cy="228600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624670" name="AutoShape 30"/>
          <p:cNvCxnSpPr>
            <a:cxnSpLocks noChangeShapeType="1"/>
            <a:stCxn id="624667" idx="1"/>
            <a:endCxn id="624668" idx="3"/>
          </p:cNvCxnSpPr>
          <p:nvPr/>
        </p:nvCxnSpPr>
        <p:spPr bwMode="auto">
          <a:xfrm flipV="1">
            <a:off x="70437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4671" name="AutoShape 31"/>
          <p:cNvCxnSpPr>
            <a:cxnSpLocks noChangeShapeType="1"/>
            <a:stCxn id="624668" idx="5"/>
            <a:endCxn id="624667" idx="7"/>
          </p:cNvCxnSpPr>
          <p:nvPr/>
        </p:nvCxnSpPr>
        <p:spPr bwMode="auto">
          <a:xfrm>
            <a:off x="72056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4672" name="Oval 32"/>
          <p:cNvSpPr>
            <a:spLocks noChangeArrowheads="1"/>
          </p:cNvSpPr>
          <p:nvPr/>
        </p:nvSpPr>
        <p:spPr bwMode="auto">
          <a:xfrm>
            <a:off x="8305800" y="3681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4673" name="Oval 33"/>
          <p:cNvSpPr>
            <a:spLocks noChangeArrowheads="1"/>
          </p:cNvSpPr>
          <p:nvPr/>
        </p:nvSpPr>
        <p:spPr bwMode="auto">
          <a:xfrm>
            <a:off x="83058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cxnSp>
        <p:nvCxnSpPr>
          <p:cNvPr id="624674" name="AutoShape 34"/>
          <p:cNvCxnSpPr>
            <a:cxnSpLocks noChangeShapeType="1"/>
            <a:stCxn id="624672" idx="1"/>
            <a:endCxn id="624673" idx="3"/>
          </p:cNvCxnSpPr>
          <p:nvPr/>
        </p:nvCxnSpPr>
        <p:spPr bwMode="auto">
          <a:xfrm flipV="1">
            <a:off x="83391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4675" name="AutoShape 35"/>
          <p:cNvCxnSpPr>
            <a:cxnSpLocks noChangeShapeType="1"/>
            <a:stCxn id="624673" idx="5"/>
            <a:endCxn id="624672" idx="7"/>
          </p:cNvCxnSpPr>
          <p:nvPr/>
        </p:nvCxnSpPr>
        <p:spPr bwMode="auto">
          <a:xfrm>
            <a:off x="85010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4676" name="AutoShape 36"/>
          <p:cNvCxnSpPr>
            <a:cxnSpLocks noChangeShapeType="1"/>
            <a:stCxn id="624669" idx="7"/>
            <a:endCxn id="624668" idx="2"/>
          </p:cNvCxnSpPr>
          <p:nvPr/>
        </p:nvCxnSpPr>
        <p:spPr bwMode="auto">
          <a:xfrm flipV="1">
            <a:off x="5986463" y="2195513"/>
            <a:ext cx="1023937" cy="757237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4677" name="AutoShape 37"/>
          <p:cNvCxnSpPr>
            <a:cxnSpLocks noChangeShapeType="1"/>
            <a:stCxn id="624669" idx="5"/>
            <a:endCxn id="624667" idx="2"/>
          </p:cNvCxnSpPr>
          <p:nvPr/>
        </p:nvCxnSpPr>
        <p:spPr bwMode="auto">
          <a:xfrm>
            <a:off x="5986463" y="3114675"/>
            <a:ext cx="1023937" cy="681038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4678" name="AutoShape 38"/>
          <p:cNvCxnSpPr>
            <a:cxnSpLocks noChangeShapeType="1"/>
            <a:stCxn id="624667" idx="6"/>
            <a:endCxn id="624672" idx="2"/>
          </p:cNvCxnSpPr>
          <p:nvPr/>
        </p:nvCxnSpPr>
        <p:spPr bwMode="auto">
          <a:xfrm>
            <a:off x="7239000" y="37957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4679" name="AutoShape 39"/>
          <p:cNvCxnSpPr>
            <a:cxnSpLocks noChangeShapeType="1"/>
            <a:stCxn id="624668" idx="6"/>
            <a:endCxn id="624673" idx="2"/>
          </p:cNvCxnSpPr>
          <p:nvPr/>
        </p:nvCxnSpPr>
        <p:spPr bwMode="auto">
          <a:xfrm>
            <a:off x="7239000" y="21955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4680" name="AutoShape 40"/>
          <p:cNvCxnSpPr>
            <a:cxnSpLocks noChangeShapeType="1"/>
            <a:stCxn id="624667" idx="7"/>
            <a:endCxn id="624673" idx="2"/>
          </p:cNvCxnSpPr>
          <p:nvPr/>
        </p:nvCxnSpPr>
        <p:spPr bwMode="auto">
          <a:xfrm flipV="1">
            <a:off x="7205663" y="2195513"/>
            <a:ext cx="1100137" cy="151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4681" name="Text Box 41"/>
          <p:cNvSpPr txBox="1">
            <a:spLocks noChangeArrowheads="1"/>
          </p:cNvSpPr>
          <p:nvPr/>
        </p:nvSpPr>
        <p:spPr bwMode="auto">
          <a:xfrm>
            <a:off x="6096000" y="23241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624682" name="Text Box 42"/>
          <p:cNvSpPr txBox="1">
            <a:spLocks noChangeArrowheads="1"/>
          </p:cNvSpPr>
          <p:nvPr/>
        </p:nvSpPr>
        <p:spPr bwMode="auto">
          <a:xfrm>
            <a:off x="6242050" y="3376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24683" name="Text Box 43"/>
          <p:cNvSpPr txBox="1">
            <a:spLocks noChangeArrowheads="1"/>
          </p:cNvSpPr>
          <p:nvPr/>
        </p:nvSpPr>
        <p:spPr bwMode="auto">
          <a:xfrm>
            <a:off x="7766050" y="33004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624684" name="Text Box 44"/>
          <p:cNvSpPr txBox="1">
            <a:spLocks noChangeArrowheads="1"/>
          </p:cNvSpPr>
          <p:nvPr/>
        </p:nvSpPr>
        <p:spPr bwMode="auto">
          <a:xfrm>
            <a:off x="777240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624685" name="Text Box 45"/>
          <p:cNvSpPr txBox="1">
            <a:spLocks noChangeArrowheads="1"/>
          </p:cNvSpPr>
          <p:nvPr/>
        </p:nvSpPr>
        <p:spPr bwMode="auto">
          <a:xfrm>
            <a:off x="7613650" y="1852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24686" name="Text Box 46"/>
          <p:cNvSpPr txBox="1">
            <a:spLocks noChangeArrowheads="1"/>
          </p:cNvSpPr>
          <p:nvPr/>
        </p:nvSpPr>
        <p:spPr bwMode="auto">
          <a:xfrm>
            <a:off x="7613650" y="37719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24687" name="Text Box 47"/>
          <p:cNvSpPr txBox="1">
            <a:spLocks noChangeArrowheads="1"/>
          </p:cNvSpPr>
          <p:nvPr/>
        </p:nvSpPr>
        <p:spPr bwMode="auto">
          <a:xfrm>
            <a:off x="845185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24688" name="Text Box 48"/>
          <p:cNvSpPr txBox="1">
            <a:spLocks noChangeArrowheads="1"/>
          </p:cNvSpPr>
          <p:nvPr/>
        </p:nvSpPr>
        <p:spPr bwMode="auto">
          <a:xfrm>
            <a:off x="80772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24689" name="Text Box 49"/>
          <p:cNvSpPr txBox="1">
            <a:spLocks noChangeArrowheads="1"/>
          </p:cNvSpPr>
          <p:nvPr/>
        </p:nvSpPr>
        <p:spPr bwMode="auto">
          <a:xfrm>
            <a:off x="7162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24690" name="Text Box 50"/>
          <p:cNvSpPr txBox="1">
            <a:spLocks noChangeArrowheads="1"/>
          </p:cNvSpPr>
          <p:nvPr/>
        </p:nvSpPr>
        <p:spPr bwMode="auto">
          <a:xfrm>
            <a:off x="6781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pic>
        <p:nvPicPr>
          <p:cNvPr id="624691" name="Picture 5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0563" y="3962400"/>
            <a:ext cx="122237" cy="17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4692" name="Picture 5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5963" y="39624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4693" name="Picture 5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2763" y="29718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4694" name="Picture 5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1363" y="1884363"/>
            <a:ext cx="98425" cy="17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4695" name="Picture 55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63" y="1912938"/>
            <a:ext cx="17303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4697" name="Picture 57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0725" y="3733800"/>
            <a:ext cx="193675" cy="9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4698" name="Picture 58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0725" y="2133600"/>
            <a:ext cx="193675" cy="9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60" name="5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56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295275" y="1295400"/>
            <a:ext cx="2371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/>
              <a:t>Αλγόριθμος </a:t>
            </a:r>
            <a:r>
              <a:rPr lang="en-US" b="1" dirty="0"/>
              <a:t>Dijkstra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828800"/>
            <a:ext cx="4648200" cy="366713"/>
            <a:chOff x="96" y="1113"/>
            <a:chExt cx="2928" cy="231"/>
          </a:xfrm>
        </p:grpSpPr>
        <p:sp>
          <p:nvSpPr>
            <p:cNvPr id="625670" name="Text Box 6"/>
            <p:cNvSpPr txBox="1">
              <a:spLocks noChangeArrowheads="1"/>
            </p:cNvSpPr>
            <p:nvPr/>
          </p:nvSpPr>
          <p:spPr bwMode="auto">
            <a:xfrm>
              <a:off x="96" y="1113"/>
              <a:ext cx="190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αρχικοποίηση των           και</a:t>
              </a:r>
              <a:endParaRPr lang="en-US"/>
            </a:p>
          </p:txBody>
        </p:sp>
        <p:pic>
          <p:nvPicPr>
            <p:cNvPr id="625671" name="Picture 7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2" y="1160"/>
              <a:ext cx="29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5672" name="Picture 8" descr="TP_tmp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1160"/>
              <a:ext cx="278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5673" name="Picture 9" descr="TP_tmp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0" y="1161"/>
              <a:ext cx="69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4316413"/>
            <a:ext cx="2655888" cy="366712"/>
            <a:chOff x="432" y="2575"/>
            <a:chExt cx="1673" cy="231"/>
          </a:xfrm>
        </p:grpSpPr>
        <p:sp>
          <p:nvSpPr>
            <p:cNvPr id="625675" name="Text Box 11"/>
            <p:cNvSpPr txBox="1">
              <a:spLocks noChangeArrowheads="1"/>
            </p:cNvSpPr>
            <p:nvPr/>
          </p:nvSpPr>
          <p:spPr bwMode="auto">
            <a:xfrm>
              <a:off x="432" y="2575"/>
              <a:ext cx="10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για</a:t>
              </a:r>
              <a:r>
                <a:rPr lang="en-US"/>
                <a:t> </a:t>
              </a:r>
              <a:r>
                <a:rPr lang="el-GR"/>
                <a:t>κάθε</a:t>
              </a:r>
              <a:r>
                <a:rPr lang="en-US"/>
                <a:t> </a:t>
              </a:r>
              <a:r>
                <a:rPr lang="el-GR"/>
                <a:t>ακμή</a:t>
              </a:r>
              <a:endParaRPr lang="en-US"/>
            </a:p>
          </p:txBody>
        </p:sp>
        <p:pic>
          <p:nvPicPr>
            <p:cNvPr id="625676" name="Picture 12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2614"/>
              <a:ext cx="66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52600" y="4738688"/>
            <a:ext cx="1981200" cy="366712"/>
            <a:chOff x="1008" y="2841"/>
            <a:chExt cx="1248" cy="231"/>
          </a:xfrm>
        </p:grpSpPr>
        <p:sp>
          <p:nvSpPr>
            <p:cNvPr id="625678" name="Text Box 14"/>
            <p:cNvSpPr txBox="1">
              <a:spLocks noChangeArrowheads="1"/>
            </p:cNvSpPr>
            <p:nvPr/>
          </p:nvSpPr>
          <p:spPr bwMode="auto">
            <a:xfrm>
              <a:off x="1008" y="2841"/>
              <a:ext cx="74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Χ</a:t>
              </a:r>
              <a:r>
                <a:rPr lang="el-GR" sz="1400"/>
                <a:t>ΑΛΑΡΩΣΗ</a:t>
              </a:r>
              <a:endParaRPr lang="en-US"/>
            </a:p>
          </p:txBody>
        </p:sp>
        <p:pic>
          <p:nvPicPr>
            <p:cNvPr id="625679" name="Picture 15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" y="2880"/>
              <a:ext cx="526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5680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70138"/>
            <a:ext cx="66357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5681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01938"/>
            <a:ext cx="7620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65125" y="3124200"/>
            <a:ext cx="1539875" cy="366713"/>
            <a:chOff x="230" y="1968"/>
            <a:chExt cx="970" cy="231"/>
          </a:xfrm>
        </p:grpSpPr>
        <p:sp>
          <p:nvSpPr>
            <p:cNvPr id="625683" name="Text Box 19"/>
            <p:cNvSpPr txBox="1">
              <a:spLocks noChangeArrowheads="1"/>
            </p:cNvSpPr>
            <p:nvPr/>
          </p:nvSpPr>
          <p:spPr bwMode="auto">
            <a:xfrm>
              <a:off x="230" y="1968"/>
              <a:ext cx="53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ενόσω</a:t>
              </a:r>
              <a:endParaRPr lang="en-US"/>
            </a:p>
          </p:txBody>
        </p:sp>
        <p:pic>
          <p:nvPicPr>
            <p:cNvPr id="625684" name="Picture 20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" y="2005"/>
              <a:ext cx="418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914400" y="3505200"/>
            <a:ext cx="2730500" cy="366713"/>
            <a:chOff x="3072" y="2416"/>
            <a:chExt cx="1720" cy="231"/>
          </a:xfrm>
        </p:grpSpPr>
        <p:sp>
          <p:nvSpPr>
            <p:cNvPr id="625686" name="Text Box 22"/>
            <p:cNvSpPr txBox="1">
              <a:spLocks noChangeArrowheads="1"/>
            </p:cNvSpPr>
            <p:nvPr/>
          </p:nvSpPr>
          <p:spPr bwMode="auto">
            <a:xfrm>
              <a:off x="3319" y="2416"/>
              <a:ext cx="13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</a:t>
              </a:r>
              <a:r>
                <a:rPr lang="el-GR" sz="1400"/>
                <a:t>ΞΑΓΩΓΗ</a:t>
              </a:r>
              <a:r>
                <a:rPr lang="el-GR"/>
                <a:t>Ε</a:t>
              </a:r>
              <a:r>
                <a:rPr lang="el-GR" sz="1400"/>
                <a:t>ΛΑΧΙΣΤΟΥ</a:t>
              </a:r>
              <a:endParaRPr lang="en-US"/>
            </a:p>
          </p:txBody>
        </p:sp>
        <p:pic>
          <p:nvPicPr>
            <p:cNvPr id="625687" name="Picture 23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0" y="2448"/>
              <a:ext cx="232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5688" name="Picture 24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2" y="2496"/>
              <a:ext cx="294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5689" name="Picture 2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962400"/>
            <a:ext cx="13509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625690" name="AutoShape 26"/>
          <p:cNvCxnSpPr>
            <a:cxnSpLocks noChangeShapeType="1"/>
            <a:stCxn id="625696" idx="1"/>
            <a:endCxn id="625693" idx="6"/>
          </p:cNvCxnSpPr>
          <p:nvPr/>
        </p:nvCxnSpPr>
        <p:spPr bwMode="auto">
          <a:xfrm flipH="1" flipV="1">
            <a:off x="6019800" y="3033713"/>
            <a:ext cx="2319338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5691" name="Oval 27"/>
          <p:cNvSpPr>
            <a:spLocks noChangeArrowheads="1"/>
          </p:cNvSpPr>
          <p:nvPr/>
        </p:nvSpPr>
        <p:spPr bwMode="auto">
          <a:xfrm>
            <a:off x="7010400" y="3681413"/>
            <a:ext cx="228600" cy="228600"/>
          </a:xfrm>
          <a:prstGeom prst="ellipse">
            <a:avLst/>
          </a:prstGeom>
          <a:solidFill>
            <a:schemeClr val="tx1">
              <a:alpha val="35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25692" name="Oval 28"/>
          <p:cNvSpPr>
            <a:spLocks noChangeArrowheads="1"/>
          </p:cNvSpPr>
          <p:nvPr/>
        </p:nvSpPr>
        <p:spPr bwMode="auto">
          <a:xfrm>
            <a:off x="70104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8</a:t>
            </a:r>
          </a:p>
        </p:txBody>
      </p:sp>
      <p:sp>
        <p:nvSpPr>
          <p:cNvPr id="625693" name="Oval 29"/>
          <p:cNvSpPr>
            <a:spLocks noChangeArrowheads="1"/>
          </p:cNvSpPr>
          <p:nvPr/>
        </p:nvSpPr>
        <p:spPr bwMode="auto">
          <a:xfrm>
            <a:off x="5791200" y="2919413"/>
            <a:ext cx="228600" cy="228600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625694" name="AutoShape 30"/>
          <p:cNvCxnSpPr>
            <a:cxnSpLocks noChangeShapeType="1"/>
            <a:stCxn id="625691" idx="1"/>
            <a:endCxn id="625692" idx="3"/>
          </p:cNvCxnSpPr>
          <p:nvPr/>
        </p:nvCxnSpPr>
        <p:spPr bwMode="auto">
          <a:xfrm flipV="1">
            <a:off x="7043738" y="2276475"/>
            <a:ext cx="0" cy="1438275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5695" name="AutoShape 31"/>
          <p:cNvCxnSpPr>
            <a:cxnSpLocks noChangeShapeType="1"/>
            <a:stCxn id="625692" idx="5"/>
            <a:endCxn id="625691" idx="7"/>
          </p:cNvCxnSpPr>
          <p:nvPr/>
        </p:nvCxnSpPr>
        <p:spPr bwMode="auto">
          <a:xfrm>
            <a:off x="72056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5696" name="Oval 32"/>
          <p:cNvSpPr>
            <a:spLocks noChangeArrowheads="1"/>
          </p:cNvSpPr>
          <p:nvPr/>
        </p:nvSpPr>
        <p:spPr bwMode="auto">
          <a:xfrm>
            <a:off x="8305800" y="3681413"/>
            <a:ext cx="228600" cy="228600"/>
          </a:xfrm>
          <a:prstGeom prst="ellipse">
            <a:avLst/>
          </a:prstGeom>
          <a:solidFill>
            <a:srgbClr val="CC0000">
              <a:alpha val="35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25697" name="Oval 33"/>
          <p:cNvSpPr>
            <a:spLocks noChangeArrowheads="1"/>
          </p:cNvSpPr>
          <p:nvPr/>
        </p:nvSpPr>
        <p:spPr bwMode="auto">
          <a:xfrm>
            <a:off x="83058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14</a:t>
            </a:r>
          </a:p>
        </p:txBody>
      </p:sp>
      <p:cxnSp>
        <p:nvCxnSpPr>
          <p:cNvPr id="625698" name="AutoShape 34"/>
          <p:cNvCxnSpPr>
            <a:cxnSpLocks noChangeShapeType="1"/>
            <a:stCxn id="625696" idx="1"/>
            <a:endCxn id="625697" idx="3"/>
          </p:cNvCxnSpPr>
          <p:nvPr/>
        </p:nvCxnSpPr>
        <p:spPr bwMode="auto">
          <a:xfrm flipV="1">
            <a:off x="83391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5699" name="AutoShape 35"/>
          <p:cNvCxnSpPr>
            <a:cxnSpLocks noChangeShapeType="1"/>
            <a:stCxn id="625697" idx="5"/>
            <a:endCxn id="625696" idx="7"/>
          </p:cNvCxnSpPr>
          <p:nvPr/>
        </p:nvCxnSpPr>
        <p:spPr bwMode="auto">
          <a:xfrm>
            <a:off x="85010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5700" name="AutoShape 36"/>
          <p:cNvCxnSpPr>
            <a:cxnSpLocks noChangeShapeType="1"/>
            <a:stCxn id="625693" idx="7"/>
            <a:endCxn id="625692" idx="2"/>
          </p:cNvCxnSpPr>
          <p:nvPr/>
        </p:nvCxnSpPr>
        <p:spPr bwMode="auto">
          <a:xfrm flipV="1">
            <a:off x="5986463" y="2195513"/>
            <a:ext cx="1023937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5701" name="AutoShape 37"/>
          <p:cNvCxnSpPr>
            <a:cxnSpLocks noChangeShapeType="1"/>
            <a:stCxn id="625693" idx="5"/>
            <a:endCxn id="625691" idx="2"/>
          </p:cNvCxnSpPr>
          <p:nvPr/>
        </p:nvCxnSpPr>
        <p:spPr bwMode="auto">
          <a:xfrm>
            <a:off x="5986463" y="3114675"/>
            <a:ext cx="1023937" cy="681038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5702" name="AutoShape 38"/>
          <p:cNvCxnSpPr>
            <a:cxnSpLocks noChangeShapeType="1"/>
            <a:stCxn id="625691" idx="6"/>
            <a:endCxn id="625696" idx="2"/>
          </p:cNvCxnSpPr>
          <p:nvPr/>
        </p:nvCxnSpPr>
        <p:spPr bwMode="auto">
          <a:xfrm>
            <a:off x="7239000" y="3795713"/>
            <a:ext cx="1066800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5703" name="AutoShape 39"/>
          <p:cNvCxnSpPr>
            <a:cxnSpLocks noChangeShapeType="1"/>
            <a:stCxn id="625692" idx="6"/>
            <a:endCxn id="625697" idx="2"/>
          </p:cNvCxnSpPr>
          <p:nvPr/>
        </p:nvCxnSpPr>
        <p:spPr bwMode="auto">
          <a:xfrm>
            <a:off x="7239000" y="21955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5704" name="AutoShape 40"/>
          <p:cNvCxnSpPr>
            <a:cxnSpLocks noChangeShapeType="1"/>
            <a:stCxn id="625691" idx="7"/>
            <a:endCxn id="625697" idx="2"/>
          </p:cNvCxnSpPr>
          <p:nvPr/>
        </p:nvCxnSpPr>
        <p:spPr bwMode="auto">
          <a:xfrm flipV="1">
            <a:off x="7205663" y="2195513"/>
            <a:ext cx="1100137" cy="1519237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sp>
        <p:nvSpPr>
          <p:cNvPr id="625705" name="Text Box 41"/>
          <p:cNvSpPr txBox="1">
            <a:spLocks noChangeArrowheads="1"/>
          </p:cNvSpPr>
          <p:nvPr/>
        </p:nvSpPr>
        <p:spPr bwMode="auto">
          <a:xfrm>
            <a:off x="6096000" y="23241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625706" name="Text Box 42"/>
          <p:cNvSpPr txBox="1">
            <a:spLocks noChangeArrowheads="1"/>
          </p:cNvSpPr>
          <p:nvPr/>
        </p:nvSpPr>
        <p:spPr bwMode="auto">
          <a:xfrm>
            <a:off x="6242050" y="3376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25707" name="Text Box 43"/>
          <p:cNvSpPr txBox="1">
            <a:spLocks noChangeArrowheads="1"/>
          </p:cNvSpPr>
          <p:nvPr/>
        </p:nvSpPr>
        <p:spPr bwMode="auto">
          <a:xfrm>
            <a:off x="7766050" y="33004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625708" name="Text Box 44"/>
          <p:cNvSpPr txBox="1">
            <a:spLocks noChangeArrowheads="1"/>
          </p:cNvSpPr>
          <p:nvPr/>
        </p:nvSpPr>
        <p:spPr bwMode="auto">
          <a:xfrm>
            <a:off x="777240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625709" name="Text Box 45"/>
          <p:cNvSpPr txBox="1">
            <a:spLocks noChangeArrowheads="1"/>
          </p:cNvSpPr>
          <p:nvPr/>
        </p:nvSpPr>
        <p:spPr bwMode="auto">
          <a:xfrm>
            <a:off x="7613650" y="1852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25710" name="Text Box 46"/>
          <p:cNvSpPr txBox="1">
            <a:spLocks noChangeArrowheads="1"/>
          </p:cNvSpPr>
          <p:nvPr/>
        </p:nvSpPr>
        <p:spPr bwMode="auto">
          <a:xfrm>
            <a:off x="7613650" y="37719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25711" name="Text Box 47"/>
          <p:cNvSpPr txBox="1">
            <a:spLocks noChangeArrowheads="1"/>
          </p:cNvSpPr>
          <p:nvPr/>
        </p:nvSpPr>
        <p:spPr bwMode="auto">
          <a:xfrm>
            <a:off x="845185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25712" name="Text Box 48"/>
          <p:cNvSpPr txBox="1">
            <a:spLocks noChangeArrowheads="1"/>
          </p:cNvSpPr>
          <p:nvPr/>
        </p:nvSpPr>
        <p:spPr bwMode="auto">
          <a:xfrm>
            <a:off x="80772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25713" name="Text Box 49"/>
          <p:cNvSpPr txBox="1">
            <a:spLocks noChangeArrowheads="1"/>
          </p:cNvSpPr>
          <p:nvPr/>
        </p:nvSpPr>
        <p:spPr bwMode="auto">
          <a:xfrm>
            <a:off x="7162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25714" name="Text Box 50"/>
          <p:cNvSpPr txBox="1">
            <a:spLocks noChangeArrowheads="1"/>
          </p:cNvSpPr>
          <p:nvPr/>
        </p:nvSpPr>
        <p:spPr bwMode="auto">
          <a:xfrm>
            <a:off x="6781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pic>
        <p:nvPicPr>
          <p:cNvPr id="625715" name="Picture 5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0563" y="3962400"/>
            <a:ext cx="122237" cy="17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5716" name="Picture 5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5963" y="39624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5717" name="Picture 5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2763" y="29718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5718" name="Picture 5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1363" y="1884363"/>
            <a:ext cx="98425" cy="17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5719" name="Picture 55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63" y="1912938"/>
            <a:ext cx="17303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669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295275" y="1295400"/>
            <a:ext cx="2371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/>
              <a:t>Αλγόριθμος </a:t>
            </a:r>
            <a:r>
              <a:rPr lang="en-US" b="1" dirty="0"/>
              <a:t>Dijkstra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828800"/>
            <a:ext cx="4648200" cy="366713"/>
            <a:chOff x="96" y="1113"/>
            <a:chExt cx="2928" cy="231"/>
          </a:xfrm>
        </p:grpSpPr>
        <p:sp>
          <p:nvSpPr>
            <p:cNvPr id="626694" name="Text Box 6"/>
            <p:cNvSpPr txBox="1">
              <a:spLocks noChangeArrowheads="1"/>
            </p:cNvSpPr>
            <p:nvPr/>
          </p:nvSpPr>
          <p:spPr bwMode="auto">
            <a:xfrm>
              <a:off x="96" y="1113"/>
              <a:ext cx="190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αρχικοποίηση των           και</a:t>
              </a:r>
              <a:endParaRPr lang="en-US"/>
            </a:p>
          </p:txBody>
        </p:sp>
        <p:pic>
          <p:nvPicPr>
            <p:cNvPr id="626695" name="Picture 7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2" y="1160"/>
              <a:ext cx="29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6696" name="Picture 8" descr="TP_tmp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1160"/>
              <a:ext cx="278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6697" name="Picture 9" descr="TP_tmp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0" y="1161"/>
              <a:ext cx="69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4316413"/>
            <a:ext cx="2655888" cy="366712"/>
            <a:chOff x="432" y="2575"/>
            <a:chExt cx="1673" cy="231"/>
          </a:xfrm>
        </p:grpSpPr>
        <p:sp>
          <p:nvSpPr>
            <p:cNvPr id="626699" name="Text Box 11"/>
            <p:cNvSpPr txBox="1">
              <a:spLocks noChangeArrowheads="1"/>
            </p:cNvSpPr>
            <p:nvPr/>
          </p:nvSpPr>
          <p:spPr bwMode="auto">
            <a:xfrm>
              <a:off x="432" y="2575"/>
              <a:ext cx="10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για</a:t>
              </a:r>
              <a:r>
                <a:rPr lang="en-US"/>
                <a:t> </a:t>
              </a:r>
              <a:r>
                <a:rPr lang="el-GR"/>
                <a:t>κάθε</a:t>
              </a:r>
              <a:r>
                <a:rPr lang="en-US"/>
                <a:t> </a:t>
              </a:r>
              <a:r>
                <a:rPr lang="el-GR"/>
                <a:t>ακμή</a:t>
              </a:r>
              <a:endParaRPr lang="en-US"/>
            </a:p>
          </p:txBody>
        </p:sp>
        <p:pic>
          <p:nvPicPr>
            <p:cNvPr id="626700" name="Picture 12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2614"/>
              <a:ext cx="66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52600" y="4738688"/>
            <a:ext cx="1981200" cy="366712"/>
            <a:chOff x="1008" y="2841"/>
            <a:chExt cx="1248" cy="231"/>
          </a:xfrm>
        </p:grpSpPr>
        <p:sp>
          <p:nvSpPr>
            <p:cNvPr id="626702" name="Text Box 14"/>
            <p:cNvSpPr txBox="1">
              <a:spLocks noChangeArrowheads="1"/>
            </p:cNvSpPr>
            <p:nvPr/>
          </p:nvSpPr>
          <p:spPr bwMode="auto">
            <a:xfrm>
              <a:off x="1008" y="2841"/>
              <a:ext cx="74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Χ</a:t>
              </a:r>
              <a:r>
                <a:rPr lang="el-GR" sz="1400"/>
                <a:t>ΑΛΑΡΩΣΗ</a:t>
              </a:r>
              <a:endParaRPr lang="en-US"/>
            </a:p>
          </p:txBody>
        </p:sp>
        <p:pic>
          <p:nvPicPr>
            <p:cNvPr id="626703" name="Picture 15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" y="2880"/>
              <a:ext cx="526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6704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70138"/>
            <a:ext cx="66357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6705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01938"/>
            <a:ext cx="7620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65125" y="3124200"/>
            <a:ext cx="1539875" cy="366713"/>
            <a:chOff x="230" y="1968"/>
            <a:chExt cx="970" cy="231"/>
          </a:xfrm>
        </p:grpSpPr>
        <p:sp>
          <p:nvSpPr>
            <p:cNvPr id="626707" name="Text Box 19"/>
            <p:cNvSpPr txBox="1">
              <a:spLocks noChangeArrowheads="1"/>
            </p:cNvSpPr>
            <p:nvPr/>
          </p:nvSpPr>
          <p:spPr bwMode="auto">
            <a:xfrm>
              <a:off x="230" y="1968"/>
              <a:ext cx="53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ενόσω</a:t>
              </a:r>
              <a:endParaRPr lang="en-US"/>
            </a:p>
          </p:txBody>
        </p:sp>
        <p:pic>
          <p:nvPicPr>
            <p:cNvPr id="626708" name="Picture 20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" y="2005"/>
              <a:ext cx="418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914400" y="3505200"/>
            <a:ext cx="2730500" cy="366713"/>
            <a:chOff x="3072" y="2416"/>
            <a:chExt cx="1720" cy="231"/>
          </a:xfrm>
        </p:grpSpPr>
        <p:sp>
          <p:nvSpPr>
            <p:cNvPr id="626710" name="Text Box 22"/>
            <p:cNvSpPr txBox="1">
              <a:spLocks noChangeArrowheads="1"/>
            </p:cNvSpPr>
            <p:nvPr/>
          </p:nvSpPr>
          <p:spPr bwMode="auto">
            <a:xfrm>
              <a:off x="3319" y="2416"/>
              <a:ext cx="13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</a:t>
              </a:r>
              <a:r>
                <a:rPr lang="el-GR" sz="1400"/>
                <a:t>ΞΑΓΩΓΗ</a:t>
              </a:r>
              <a:r>
                <a:rPr lang="el-GR"/>
                <a:t>Ε</a:t>
              </a:r>
              <a:r>
                <a:rPr lang="el-GR" sz="1400"/>
                <a:t>ΛΑΧΙΣΤΟΥ</a:t>
              </a:r>
              <a:endParaRPr lang="en-US"/>
            </a:p>
          </p:txBody>
        </p:sp>
        <p:pic>
          <p:nvPicPr>
            <p:cNvPr id="626711" name="Picture 23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0" y="2448"/>
              <a:ext cx="232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6712" name="Picture 24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2" y="2496"/>
              <a:ext cx="294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6713" name="Picture 2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962400"/>
            <a:ext cx="13509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626714" name="AutoShape 26"/>
          <p:cNvCxnSpPr>
            <a:cxnSpLocks noChangeShapeType="1"/>
            <a:stCxn id="626720" idx="1"/>
            <a:endCxn id="626717" idx="6"/>
          </p:cNvCxnSpPr>
          <p:nvPr/>
        </p:nvCxnSpPr>
        <p:spPr bwMode="auto">
          <a:xfrm flipH="1" flipV="1">
            <a:off x="6019800" y="3033713"/>
            <a:ext cx="2319338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6715" name="Oval 27"/>
          <p:cNvSpPr>
            <a:spLocks noChangeArrowheads="1"/>
          </p:cNvSpPr>
          <p:nvPr/>
        </p:nvSpPr>
        <p:spPr bwMode="auto">
          <a:xfrm>
            <a:off x="7010400" y="3681413"/>
            <a:ext cx="228600" cy="228600"/>
          </a:xfrm>
          <a:prstGeom prst="ellipse">
            <a:avLst/>
          </a:prstGeom>
          <a:solidFill>
            <a:schemeClr val="tx1">
              <a:alpha val="35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26716" name="Oval 28"/>
          <p:cNvSpPr>
            <a:spLocks noChangeArrowheads="1"/>
          </p:cNvSpPr>
          <p:nvPr/>
        </p:nvSpPr>
        <p:spPr bwMode="auto">
          <a:xfrm>
            <a:off x="7010400" y="2081213"/>
            <a:ext cx="228600" cy="228600"/>
          </a:xfrm>
          <a:prstGeom prst="ellipse">
            <a:avLst/>
          </a:prstGeom>
          <a:solidFill>
            <a:srgbClr val="CC0000">
              <a:alpha val="35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8</a:t>
            </a:r>
          </a:p>
        </p:txBody>
      </p:sp>
      <p:sp>
        <p:nvSpPr>
          <p:cNvPr id="626717" name="Oval 29"/>
          <p:cNvSpPr>
            <a:spLocks noChangeArrowheads="1"/>
          </p:cNvSpPr>
          <p:nvPr/>
        </p:nvSpPr>
        <p:spPr bwMode="auto">
          <a:xfrm>
            <a:off x="5791200" y="2919413"/>
            <a:ext cx="228600" cy="228600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626718" name="AutoShape 30"/>
          <p:cNvCxnSpPr>
            <a:cxnSpLocks noChangeShapeType="1"/>
            <a:stCxn id="626715" idx="1"/>
            <a:endCxn id="626716" idx="3"/>
          </p:cNvCxnSpPr>
          <p:nvPr/>
        </p:nvCxnSpPr>
        <p:spPr bwMode="auto">
          <a:xfrm flipV="1">
            <a:off x="7043738" y="2276475"/>
            <a:ext cx="0" cy="1438275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6719" name="AutoShape 31"/>
          <p:cNvCxnSpPr>
            <a:cxnSpLocks noChangeShapeType="1"/>
            <a:stCxn id="626716" idx="5"/>
            <a:endCxn id="626715" idx="7"/>
          </p:cNvCxnSpPr>
          <p:nvPr/>
        </p:nvCxnSpPr>
        <p:spPr bwMode="auto">
          <a:xfrm>
            <a:off x="72056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6720" name="Oval 32"/>
          <p:cNvSpPr>
            <a:spLocks noChangeArrowheads="1"/>
          </p:cNvSpPr>
          <p:nvPr/>
        </p:nvSpPr>
        <p:spPr bwMode="auto">
          <a:xfrm>
            <a:off x="8305800" y="3681413"/>
            <a:ext cx="228600" cy="228600"/>
          </a:xfrm>
          <a:prstGeom prst="ellipse">
            <a:avLst/>
          </a:prstGeom>
          <a:solidFill>
            <a:schemeClr val="tx1">
              <a:alpha val="35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26721" name="Oval 33"/>
          <p:cNvSpPr>
            <a:spLocks noChangeArrowheads="1"/>
          </p:cNvSpPr>
          <p:nvPr/>
        </p:nvSpPr>
        <p:spPr bwMode="auto">
          <a:xfrm>
            <a:off x="83058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13</a:t>
            </a:r>
          </a:p>
        </p:txBody>
      </p:sp>
      <p:cxnSp>
        <p:nvCxnSpPr>
          <p:cNvPr id="626722" name="AutoShape 34"/>
          <p:cNvCxnSpPr>
            <a:cxnSpLocks noChangeShapeType="1"/>
            <a:stCxn id="626720" idx="1"/>
            <a:endCxn id="626721" idx="3"/>
          </p:cNvCxnSpPr>
          <p:nvPr/>
        </p:nvCxnSpPr>
        <p:spPr bwMode="auto">
          <a:xfrm flipV="1">
            <a:off x="8339138" y="2276475"/>
            <a:ext cx="0" cy="1438275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6723" name="AutoShape 35"/>
          <p:cNvCxnSpPr>
            <a:cxnSpLocks noChangeShapeType="1"/>
            <a:stCxn id="626721" idx="5"/>
            <a:endCxn id="626720" idx="7"/>
          </p:cNvCxnSpPr>
          <p:nvPr/>
        </p:nvCxnSpPr>
        <p:spPr bwMode="auto">
          <a:xfrm>
            <a:off x="85010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6724" name="AutoShape 36"/>
          <p:cNvCxnSpPr>
            <a:cxnSpLocks noChangeShapeType="1"/>
            <a:stCxn id="626717" idx="7"/>
            <a:endCxn id="626716" idx="2"/>
          </p:cNvCxnSpPr>
          <p:nvPr/>
        </p:nvCxnSpPr>
        <p:spPr bwMode="auto">
          <a:xfrm flipV="1">
            <a:off x="5986463" y="2195513"/>
            <a:ext cx="1023937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6725" name="AutoShape 37"/>
          <p:cNvCxnSpPr>
            <a:cxnSpLocks noChangeShapeType="1"/>
            <a:stCxn id="626717" idx="5"/>
            <a:endCxn id="626715" idx="2"/>
          </p:cNvCxnSpPr>
          <p:nvPr/>
        </p:nvCxnSpPr>
        <p:spPr bwMode="auto">
          <a:xfrm>
            <a:off x="5986463" y="3114675"/>
            <a:ext cx="1023937" cy="681038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6726" name="AutoShape 38"/>
          <p:cNvCxnSpPr>
            <a:cxnSpLocks noChangeShapeType="1"/>
            <a:stCxn id="626715" idx="6"/>
            <a:endCxn id="626720" idx="2"/>
          </p:cNvCxnSpPr>
          <p:nvPr/>
        </p:nvCxnSpPr>
        <p:spPr bwMode="auto">
          <a:xfrm>
            <a:off x="7239000" y="3795713"/>
            <a:ext cx="1066800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6727" name="AutoShape 39"/>
          <p:cNvCxnSpPr>
            <a:cxnSpLocks noChangeShapeType="1"/>
            <a:stCxn id="626716" idx="6"/>
            <a:endCxn id="626721" idx="2"/>
          </p:cNvCxnSpPr>
          <p:nvPr/>
        </p:nvCxnSpPr>
        <p:spPr bwMode="auto">
          <a:xfrm>
            <a:off x="7239000" y="21955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6728" name="AutoShape 40"/>
          <p:cNvCxnSpPr>
            <a:cxnSpLocks noChangeShapeType="1"/>
            <a:stCxn id="626715" idx="7"/>
            <a:endCxn id="626721" idx="2"/>
          </p:cNvCxnSpPr>
          <p:nvPr/>
        </p:nvCxnSpPr>
        <p:spPr bwMode="auto">
          <a:xfrm flipV="1">
            <a:off x="7205663" y="2195513"/>
            <a:ext cx="1100137" cy="151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6729" name="Text Box 41"/>
          <p:cNvSpPr txBox="1">
            <a:spLocks noChangeArrowheads="1"/>
          </p:cNvSpPr>
          <p:nvPr/>
        </p:nvSpPr>
        <p:spPr bwMode="auto">
          <a:xfrm>
            <a:off x="6096000" y="23241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626730" name="Text Box 42"/>
          <p:cNvSpPr txBox="1">
            <a:spLocks noChangeArrowheads="1"/>
          </p:cNvSpPr>
          <p:nvPr/>
        </p:nvSpPr>
        <p:spPr bwMode="auto">
          <a:xfrm>
            <a:off x="6242050" y="3376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26731" name="Text Box 43"/>
          <p:cNvSpPr txBox="1">
            <a:spLocks noChangeArrowheads="1"/>
          </p:cNvSpPr>
          <p:nvPr/>
        </p:nvSpPr>
        <p:spPr bwMode="auto">
          <a:xfrm>
            <a:off x="7766050" y="33004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626732" name="Text Box 44"/>
          <p:cNvSpPr txBox="1">
            <a:spLocks noChangeArrowheads="1"/>
          </p:cNvSpPr>
          <p:nvPr/>
        </p:nvSpPr>
        <p:spPr bwMode="auto">
          <a:xfrm>
            <a:off x="777240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626733" name="Text Box 45"/>
          <p:cNvSpPr txBox="1">
            <a:spLocks noChangeArrowheads="1"/>
          </p:cNvSpPr>
          <p:nvPr/>
        </p:nvSpPr>
        <p:spPr bwMode="auto">
          <a:xfrm>
            <a:off x="7613650" y="1852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26734" name="Text Box 46"/>
          <p:cNvSpPr txBox="1">
            <a:spLocks noChangeArrowheads="1"/>
          </p:cNvSpPr>
          <p:nvPr/>
        </p:nvSpPr>
        <p:spPr bwMode="auto">
          <a:xfrm>
            <a:off x="7613650" y="37719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26735" name="Text Box 47"/>
          <p:cNvSpPr txBox="1">
            <a:spLocks noChangeArrowheads="1"/>
          </p:cNvSpPr>
          <p:nvPr/>
        </p:nvSpPr>
        <p:spPr bwMode="auto">
          <a:xfrm>
            <a:off x="845185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26736" name="Text Box 48"/>
          <p:cNvSpPr txBox="1">
            <a:spLocks noChangeArrowheads="1"/>
          </p:cNvSpPr>
          <p:nvPr/>
        </p:nvSpPr>
        <p:spPr bwMode="auto">
          <a:xfrm>
            <a:off x="80772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26737" name="Text Box 49"/>
          <p:cNvSpPr txBox="1">
            <a:spLocks noChangeArrowheads="1"/>
          </p:cNvSpPr>
          <p:nvPr/>
        </p:nvSpPr>
        <p:spPr bwMode="auto">
          <a:xfrm>
            <a:off x="7162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26738" name="Text Box 50"/>
          <p:cNvSpPr txBox="1">
            <a:spLocks noChangeArrowheads="1"/>
          </p:cNvSpPr>
          <p:nvPr/>
        </p:nvSpPr>
        <p:spPr bwMode="auto">
          <a:xfrm>
            <a:off x="6781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pic>
        <p:nvPicPr>
          <p:cNvPr id="626739" name="Picture 5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0563" y="3962400"/>
            <a:ext cx="122237" cy="17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6740" name="Picture 5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5963" y="39624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6741" name="Picture 5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2763" y="29718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6742" name="Picture 5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1363" y="1884363"/>
            <a:ext cx="98425" cy="17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6743" name="Picture 55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63" y="1912938"/>
            <a:ext cx="17303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7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295275" y="1295400"/>
            <a:ext cx="2371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/>
              <a:t>Αλγόριθμος </a:t>
            </a:r>
            <a:r>
              <a:rPr lang="en-US" b="1" dirty="0"/>
              <a:t>Dijkstra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828800"/>
            <a:ext cx="4648200" cy="366713"/>
            <a:chOff x="96" y="1113"/>
            <a:chExt cx="2928" cy="231"/>
          </a:xfrm>
        </p:grpSpPr>
        <p:sp>
          <p:nvSpPr>
            <p:cNvPr id="627718" name="Text Box 6"/>
            <p:cNvSpPr txBox="1">
              <a:spLocks noChangeArrowheads="1"/>
            </p:cNvSpPr>
            <p:nvPr/>
          </p:nvSpPr>
          <p:spPr bwMode="auto">
            <a:xfrm>
              <a:off x="96" y="1113"/>
              <a:ext cx="190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αρχικοποίηση των           και</a:t>
              </a:r>
              <a:endParaRPr lang="en-US"/>
            </a:p>
          </p:txBody>
        </p:sp>
        <p:pic>
          <p:nvPicPr>
            <p:cNvPr id="627719" name="Picture 7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2" y="1160"/>
              <a:ext cx="29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7720" name="Picture 8" descr="TP_tmp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1160"/>
              <a:ext cx="278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7721" name="Picture 9" descr="TP_tmp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0" y="1161"/>
              <a:ext cx="69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4316413"/>
            <a:ext cx="2655888" cy="366712"/>
            <a:chOff x="432" y="2575"/>
            <a:chExt cx="1673" cy="231"/>
          </a:xfrm>
        </p:grpSpPr>
        <p:sp>
          <p:nvSpPr>
            <p:cNvPr id="627723" name="Text Box 11"/>
            <p:cNvSpPr txBox="1">
              <a:spLocks noChangeArrowheads="1"/>
            </p:cNvSpPr>
            <p:nvPr/>
          </p:nvSpPr>
          <p:spPr bwMode="auto">
            <a:xfrm>
              <a:off x="432" y="2575"/>
              <a:ext cx="10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για</a:t>
              </a:r>
              <a:r>
                <a:rPr lang="en-US"/>
                <a:t> </a:t>
              </a:r>
              <a:r>
                <a:rPr lang="el-GR"/>
                <a:t>κάθε</a:t>
              </a:r>
              <a:r>
                <a:rPr lang="en-US"/>
                <a:t> </a:t>
              </a:r>
              <a:r>
                <a:rPr lang="el-GR"/>
                <a:t>ακμή</a:t>
              </a:r>
              <a:endParaRPr lang="en-US"/>
            </a:p>
          </p:txBody>
        </p:sp>
        <p:pic>
          <p:nvPicPr>
            <p:cNvPr id="627724" name="Picture 12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2614"/>
              <a:ext cx="66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52600" y="4738688"/>
            <a:ext cx="1981200" cy="366712"/>
            <a:chOff x="1008" y="2841"/>
            <a:chExt cx="1248" cy="231"/>
          </a:xfrm>
        </p:grpSpPr>
        <p:sp>
          <p:nvSpPr>
            <p:cNvPr id="627726" name="Text Box 14"/>
            <p:cNvSpPr txBox="1">
              <a:spLocks noChangeArrowheads="1"/>
            </p:cNvSpPr>
            <p:nvPr/>
          </p:nvSpPr>
          <p:spPr bwMode="auto">
            <a:xfrm>
              <a:off x="1008" y="2841"/>
              <a:ext cx="74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Χ</a:t>
              </a:r>
              <a:r>
                <a:rPr lang="el-GR" sz="1400"/>
                <a:t>ΑΛΑΡΩΣΗ</a:t>
              </a:r>
              <a:endParaRPr lang="en-US"/>
            </a:p>
          </p:txBody>
        </p:sp>
        <p:pic>
          <p:nvPicPr>
            <p:cNvPr id="627727" name="Picture 15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" y="2880"/>
              <a:ext cx="526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7728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70138"/>
            <a:ext cx="66357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7729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01938"/>
            <a:ext cx="7620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65125" y="3124200"/>
            <a:ext cx="1539875" cy="366713"/>
            <a:chOff x="230" y="1968"/>
            <a:chExt cx="970" cy="231"/>
          </a:xfrm>
        </p:grpSpPr>
        <p:sp>
          <p:nvSpPr>
            <p:cNvPr id="627731" name="Text Box 19"/>
            <p:cNvSpPr txBox="1">
              <a:spLocks noChangeArrowheads="1"/>
            </p:cNvSpPr>
            <p:nvPr/>
          </p:nvSpPr>
          <p:spPr bwMode="auto">
            <a:xfrm>
              <a:off x="230" y="1968"/>
              <a:ext cx="53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ενόσω</a:t>
              </a:r>
              <a:endParaRPr lang="en-US"/>
            </a:p>
          </p:txBody>
        </p:sp>
        <p:pic>
          <p:nvPicPr>
            <p:cNvPr id="627732" name="Picture 20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" y="2005"/>
              <a:ext cx="418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914400" y="3505200"/>
            <a:ext cx="2730500" cy="366713"/>
            <a:chOff x="3072" y="2416"/>
            <a:chExt cx="1720" cy="231"/>
          </a:xfrm>
        </p:grpSpPr>
        <p:sp>
          <p:nvSpPr>
            <p:cNvPr id="627734" name="Text Box 22"/>
            <p:cNvSpPr txBox="1">
              <a:spLocks noChangeArrowheads="1"/>
            </p:cNvSpPr>
            <p:nvPr/>
          </p:nvSpPr>
          <p:spPr bwMode="auto">
            <a:xfrm>
              <a:off x="3319" y="2416"/>
              <a:ext cx="13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</a:t>
              </a:r>
              <a:r>
                <a:rPr lang="el-GR" sz="1400"/>
                <a:t>ΞΑΓΩΓΗ</a:t>
              </a:r>
              <a:r>
                <a:rPr lang="el-GR"/>
                <a:t>Ε</a:t>
              </a:r>
              <a:r>
                <a:rPr lang="el-GR" sz="1400"/>
                <a:t>ΛΑΧΙΣΤΟΥ</a:t>
              </a:r>
              <a:endParaRPr lang="en-US"/>
            </a:p>
          </p:txBody>
        </p:sp>
        <p:pic>
          <p:nvPicPr>
            <p:cNvPr id="627735" name="Picture 23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0" y="2448"/>
              <a:ext cx="232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7736" name="Picture 24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2" y="2496"/>
              <a:ext cx="294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7737" name="Picture 2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962400"/>
            <a:ext cx="13509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627738" name="AutoShape 26"/>
          <p:cNvCxnSpPr>
            <a:cxnSpLocks noChangeShapeType="1"/>
            <a:stCxn id="627744" idx="1"/>
            <a:endCxn id="627741" idx="6"/>
          </p:cNvCxnSpPr>
          <p:nvPr/>
        </p:nvCxnSpPr>
        <p:spPr bwMode="auto">
          <a:xfrm flipH="1" flipV="1">
            <a:off x="6019800" y="3033713"/>
            <a:ext cx="2319338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7739" name="Oval 27"/>
          <p:cNvSpPr>
            <a:spLocks noChangeArrowheads="1"/>
          </p:cNvSpPr>
          <p:nvPr/>
        </p:nvSpPr>
        <p:spPr bwMode="auto">
          <a:xfrm>
            <a:off x="7010400" y="3681413"/>
            <a:ext cx="228600" cy="228600"/>
          </a:xfrm>
          <a:prstGeom prst="ellipse">
            <a:avLst/>
          </a:prstGeom>
          <a:solidFill>
            <a:schemeClr val="tx1">
              <a:alpha val="35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27740" name="Oval 28"/>
          <p:cNvSpPr>
            <a:spLocks noChangeArrowheads="1"/>
          </p:cNvSpPr>
          <p:nvPr/>
        </p:nvSpPr>
        <p:spPr bwMode="auto">
          <a:xfrm>
            <a:off x="7010400" y="2081213"/>
            <a:ext cx="228600" cy="228600"/>
          </a:xfrm>
          <a:prstGeom prst="ellipse">
            <a:avLst/>
          </a:prstGeom>
          <a:solidFill>
            <a:schemeClr val="tx1">
              <a:alpha val="35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sym typeface="Symbol" pitchFamily="18" charset="2"/>
              </a:rPr>
              <a:t>8</a:t>
            </a:r>
          </a:p>
        </p:txBody>
      </p:sp>
      <p:sp>
        <p:nvSpPr>
          <p:cNvPr id="627741" name="Oval 29"/>
          <p:cNvSpPr>
            <a:spLocks noChangeArrowheads="1"/>
          </p:cNvSpPr>
          <p:nvPr/>
        </p:nvSpPr>
        <p:spPr bwMode="auto">
          <a:xfrm>
            <a:off x="5791200" y="2919413"/>
            <a:ext cx="228600" cy="228600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627742" name="AutoShape 30"/>
          <p:cNvCxnSpPr>
            <a:cxnSpLocks noChangeShapeType="1"/>
            <a:stCxn id="627739" idx="1"/>
            <a:endCxn id="627740" idx="3"/>
          </p:cNvCxnSpPr>
          <p:nvPr/>
        </p:nvCxnSpPr>
        <p:spPr bwMode="auto">
          <a:xfrm flipV="1">
            <a:off x="7043738" y="2276475"/>
            <a:ext cx="0" cy="1438275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7743" name="AutoShape 31"/>
          <p:cNvCxnSpPr>
            <a:cxnSpLocks noChangeShapeType="1"/>
            <a:stCxn id="627740" idx="5"/>
            <a:endCxn id="627739" idx="7"/>
          </p:cNvCxnSpPr>
          <p:nvPr/>
        </p:nvCxnSpPr>
        <p:spPr bwMode="auto">
          <a:xfrm>
            <a:off x="72056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7744" name="Oval 32"/>
          <p:cNvSpPr>
            <a:spLocks noChangeArrowheads="1"/>
          </p:cNvSpPr>
          <p:nvPr/>
        </p:nvSpPr>
        <p:spPr bwMode="auto">
          <a:xfrm>
            <a:off x="8305800" y="3681413"/>
            <a:ext cx="228600" cy="228600"/>
          </a:xfrm>
          <a:prstGeom prst="ellipse">
            <a:avLst/>
          </a:prstGeom>
          <a:solidFill>
            <a:schemeClr val="tx1">
              <a:alpha val="35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27745" name="Oval 33"/>
          <p:cNvSpPr>
            <a:spLocks noChangeArrowheads="1"/>
          </p:cNvSpPr>
          <p:nvPr/>
        </p:nvSpPr>
        <p:spPr bwMode="auto">
          <a:xfrm>
            <a:off x="8305800" y="2081213"/>
            <a:ext cx="228600" cy="228600"/>
          </a:xfrm>
          <a:prstGeom prst="ellipse">
            <a:avLst/>
          </a:prstGeom>
          <a:solidFill>
            <a:srgbClr val="CC0000">
              <a:alpha val="35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9</a:t>
            </a:r>
          </a:p>
        </p:txBody>
      </p:sp>
      <p:cxnSp>
        <p:nvCxnSpPr>
          <p:cNvPr id="627746" name="AutoShape 34"/>
          <p:cNvCxnSpPr>
            <a:cxnSpLocks noChangeShapeType="1"/>
            <a:stCxn id="627744" idx="1"/>
            <a:endCxn id="627745" idx="3"/>
          </p:cNvCxnSpPr>
          <p:nvPr/>
        </p:nvCxnSpPr>
        <p:spPr bwMode="auto">
          <a:xfrm flipV="1">
            <a:off x="83391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7747" name="AutoShape 35"/>
          <p:cNvCxnSpPr>
            <a:cxnSpLocks noChangeShapeType="1"/>
            <a:stCxn id="627745" idx="5"/>
            <a:endCxn id="627744" idx="7"/>
          </p:cNvCxnSpPr>
          <p:nvPr/>
        </p:nvCxnSpPr>
        <p:spPr bwMode="auto">
          <a:xfrm>
            <a:off x="85010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7748" name="AutoShape 36"/>
          <p:cNvCxnSpPr>
            <a:cxnSpLocks noChangeShapeType="1"/>
            <a:stCxn id="627741" idx="7"/>
            <a:endCxn id="627740" idx="2"/>
          </p:cNvCxnSpPr>
          <p:nvPr/>
        </p:nvCxnSpPr>
        <p:spPr bwMode="auto">
          <a:xfrm flipV="1">
            <a:off x="5986463" y="2195513"/>
            <a:ext cx="1023937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7749" name="AutoShape 37"/>
          <p:cNvCxnSpPr>
            <a:cxnSpLocks noChangeShapeType="1"/>
            <a:stCxn id="627741" idx="5"/>
            <a:endCxn id="627739" idx="2"/>
          </p:cNvCxnSpPr>
          <p:nvPr/>
        </p:nvCxnSpPr>
        <p:spPr bwMode="auto">
          <a:xfrm>
            <a:off x="5986463" y="3114675"/>
            <a:ext cx="1023937" cy="681038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7750" name="AutoShape 38"/>
          <p:cNvCxnSpPr>
            <a:cxnSpLocks noChangeShapeType="1"/>
            <a:stCxn id="627739" idx="6"/>
            <a:endCxn id="627744" idx="2"/>
          </p:cNvCxnSpPr>
          <p:nvPr/>
        </p:nvCxnSpPr>
        <p:spPr bwMode="auto">
          <a:xfrm>
            <a:off x="7239000" y="3795713"/>
            <a:ext cx="1066800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7751" name="AutoShape 39"/>
          <p:cNvCxnSpPr>
            <a:cxnSpLocks noChangeShapeType="1"/>
            <a:stCxn id="627740" idx="6"/>
            <a:endCxn id="627745" idx="2"/>
          </p:cNvCxnSpPr>
          <p:nvPr/>
        </p:nvCxnSpPr>
        <p:spPr bwMode="auto">
          <a:xfrm>
            <a:off x="7239000" y="2195513"/>
            <a:ext cx="1066800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7752" name="AutoShape 40"/>
          <p:cNvCxnSpPr>
            <a:cxnSpLocks noChangeShapeType="1"/>
            <a:stCxn id="627739" idx="7"/>
            <a:endCxn id="627745" idx="2"/>
          </p:cNvCxnSpPr>
          <p:nvPr/>
        </p:nvCxnSpPr>
        <p:spPr bwMode="auto">
          <a:xfrm flipV="1">
            <a:off x="7205663" y="2195513"/>
            <a:ext cx="1100137" cy="151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7753" name="Text Box 41"/>
          <p:cNvSpPr txBox="1">
            <a:spLocks noChangeArrowheads="1"/>
          </p:cNvSpPr>
          <p:nvPr/>
        </p:nvSpPr>
        <p:spPr bwMode="auto">
          <a:xfrm>
            <a:off x="6096000" y="23241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627754" name="Text Box 42"/>
          <p:cNvSpPr txBox="1">
            <a:spLocks noChangeArrowheads="1"/>
          </p:cNvSpPr>
          <p:nvPr/>
        </p:nvSpPr>
        <p:spPr bwMode="auto">
          <a:xfrm>
            <a:off x="6242050" y="3376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27755" name="Text Box 43"/>
          <p:cNvSpPr txBox="1">
            <a:spLocks noChangeArrowheads="1"/>
          </p:cNvSpPr>
          <p:nvPr/>
        </p:nvSpPr>
        <p:spPr bwMode="auto">
          <a:xfrm>
            <a:off x="7766050" y="33004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627756" name="Text Box 44"/>
          <p:cNvSpPr txBox="1">
            <a:spLocks noChangeArrowheads="1"/>
          </p:cNvSpPr>
          <p:nvPr/>
        </p:nvSpPr>
        <p:spPr bwMode="auto">
          <a:xfrm>
            <a:off x="777240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627757" name="Text Box 45"/>
          <p:cNvSpPr txBox="1">
            <a:spLocks noChangeArrowheads="1"/>
          </p:cNvSpPr>
          <p:nvPr/>
        </p:nvSpPr>
        <p:spPr bwMode="auto">
          <a:xfrm>
            <a:off x="7613650" y="1852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27758" name="Text Box 46"/>
          <p:cNvSpPr txBox="1">
            <a:spLocks noChangeArrowheads="1"/>
          </p:cNvSpPr>
          <p:nvPr/>
        </p:nvSpPr>
        <p:spPr bwMode="auto">
          <a:xfrm>
            <a:off x="7613650" y="37719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27759" name="Text Box 47"/>
          <p:cNvSpPr txBox="1">
            <a:spLocks noChangeArrowheads="1"/>
          </p:cNvSpPr>
          <p:nvPr/>
        </p:nvSpPr>
        <p:spPr bwMode="auto">
          <a:xfrm>
            <a:off x="845185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27760" name="Text Box 48"/>
          <p:cNvSpPr txBox="1">
            <a:spLocks noChangeArrowheads="1"/>
          </p:cNvSpPr>
          <p:nvPr/>
        </p:nvSpPr>
        <p:spPr bwMode="auto">
          <a:xfrm>
            <a:off x="80772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27761" name="Text Box 49"/>
          <p:cNvSpPr txBox="1">
            <a:spLocks noChangeArrowheads="1"/>
          </p:cNvSpPr>
          <p:nvPr/>
        </p:nvSpPr>
        <p:spPr bwMode="auto">
          <a:xfrm>
            <a:off x="7162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27762" name="Text Box 50"/>
          <p:cNvSpPr txBox="1">
            <a:spLocks noChangeArrowheads="1"/>
          </p:cNvSpPr>
          <p:nvPr/>
        </p:nvSpPr>
        <p:spPr bwMode="auto">
          <a:xfrm>
            <a:off x="6781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pic>
        <p:nvPicPr>
          <p:cNvPr id="627763" name="Picture 5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0563" y="3962400"/>
            <a:ext cx="122237" cy="17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7764" name="Picture 5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5963" y="39624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7765" name="Picture 5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2763" y="29718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7766" name="Picture 5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1363" y="1884363"/>
            <a:ext cx="98425" cy="17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7767" name="Picture 55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63" y="1912938"/>
            <a:ext cx="17303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873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295275" y="1295400"/>
            <a:ext cx="2371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/>
              <a:t>Αλγόριθμος </a:t>
            </a:r>
            <a:r>
              <a:rPr lang="en-US" b="1" dirty="0"/>
              <a:t>Dijkstra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828800"/>
            <a:ext cx="4648200" cy="366713"/>
            <a:chOff x="96" y="1113"/>
            <a:chExt cx="2928" cy="231"/>
          </a:xfrm>
        </p:grpSpPr>
        <p:sp>
          <p:nvSpPr>
            <p:cNvPr id="628742" name="Text Box 6"/>
            <p:cNvSpPr txBox="1">
              <a:spLocks noChangeArrowheads="1"/>
            </p:cNvSpPr>
            <p:nvPr/>
          </p:nvSpPr>
          <p:spPr bwMode="auto">
            <a:xfrm>
              <a:off x="96" y="1113"/>
              <a:ext cx="190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αρχικοποίηση των           και</a:t>
              </a:r>
              <a:endParaRPr lang="en-US"/>
            </a:p>
          </p:txBody>
        </p:sp>
        <p:pic>
          <p:nvPicPr>
            <p:cNvPr id="628743" name="Picture 7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2" y="1160"/>
              <a:ext cx="29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8744" name="Picture 8" descr="TP_tmp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1160"/>
              <a:ext cx="278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8745" name="Picture 9" descr="TP_tmp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0" y="1161"/>
              <a:ext cx="69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4316413"/>
            <a:ext cx="2655888" cy="366712"/>
            <a:chOff x="432" y="2575"/>
            <a:chExt cx="1673" cy="231"/>
          </a:xfrm>
        </p:grpSpPr>
        <p:sp>
          <p:nvSpPr>
            <p:cNvPr id="628747" name="Text Box 11"/>
            <p:cNvSpPr txBox="1">
              <a:spLocks noChangeArrowheads="1"/>
            </p:cNvSpPr>
            <p:nvPr/>
          </p:nvSpPr>
          <p:spPr bwMode="auto">
            <a:xfrm>
              <a:off x="432" y="2575"/>
              <a:ext cx="10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για</a:t>
              </a:r>
              <a:r>
                <a:rPr lang="en-US"/>
                <a:t> </a:t>
              </a:r>
              <a:r>
                <a:rPr lang="el-GR"/>
                <a:t>κάθε</a:t>
              </a:r>
              <a:r>
                <a:rPr lang="en-US"/>
                <a:t> </a:t>
              </a:r>
              <a:r>
                <a:rPr lang="el-GR"/>
                <a:t>ακμή</a:t>
              </a:r>
              <a:endParaRPr lang="en-US"/>
            </a:p>
          </p:txBody>
        </p:sp>
        <p:pic>
          <p:nvPicPr>
            <p:cNvPr id="628748" name="Picture 12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2614"/>
              <a:ext cx="66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52600" y="4738688"/>
            <a:ext cx="1981200" cy="366712"/>
            <a:chOff x="1008" y="2841"/>
            <a:chExt cx="1248" cy="231"/>
          </a:xfrm>
        </p:grpSpPr>
        <p:sp>
          <p:nvSpPr>
            <p:cNvPr id="628750" name="Text Box 14"/>
            <p:cNvSpPr txBox="1">
              <a:spLocks noChangeArrowheads="1"/>
            </p:cNvSpPr>
            <p:nvPr/>
          </p:nvSpPr>
          <p:spPr bwMode="auto">
            <a:xfrm>
              <a:off x="1008" y="2841"/>
              <a:ext cx="74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Χ</a:t>
              </a:r>
              <a:r>
                <a:rPr lang="el-GR" sz="1400"/>
                <a:t>ΑΛΑΡΩΣΗ</a:t>
              </a:r>
              <a:endParaRPr lang="en-US"/>
            </a:p>
          </p:txBody>
        </p:sp>
        <p:pic>
          <p:nvPicPr>
            <p:cNvPr id="628751" name="Picture 15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" y="2880"/>
              <a:ext cx="526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8752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70138"/>
            <a:ext cx="66357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8753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01938"/>
            <a:ext cx="7620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65125" y="3124200"/>
            <a:ext cx="1539875" cy="366713"/>
            <a:chOff x="230" y="1968"/>
            <a:chExt cx="970" cy="231"/>
          </a:xfrm>
        </p:grpSpPr>
        <p:sp>
          <p:nvSpPr>
            <p:cNvPr id="628755" name="Text Box 19"/>
            <p:cNvSpPr txBox="1">
              <a:spLocks noChangeArrowheads="1"/>
            </p:cNvSpPr>
            <p:nvPr/>
          </p:nvSpPr>
          <p:spPr bwMode="auto">
            <a:xfrm>
              <a:off x="230" y="1968"/>
              <a:ext cx="53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ενόσω</a:t>
              </a:r>
              <a:endParaRPr lang="en-US"/>
            </a:p>
          </p:txBody>
        </p:sp>
        <p:pic>
          <p:nvPicPr>
            <p:cNvPr id="628756" name="Picture 20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" y="2005"/>
              <a:ext cx="418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914400" y="3505200"/>
            <a:ext cx="2730500" cy="366713"/>
            <a:chOff x="3072" y="2416"/>
            <a:chExt cx="1720" cy="231"/>
          </a:xfrm>
        </p:grpSpPr>
        <p:sp>
          <p:nvSpPr>
            <p:cNvPr id="628758" name="Text Box 22"/>
            <p:cNvSpPr txBox="1">
              <a:spLocks noChangeArrowheads="1"/>
            </p:cNvSpPr>
            <p:nvPr/>
          </p:nvSpPr>
          <p:spPr bwMode="auto">
            <a:xfrm>
              <a:off x="3319" y="2416"/>
              <a:ext cx="13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</a:t>
              </a:r>
              <a:r>
                <a:rPr lang="el-GR" sz="1400"/>
                <a:t>ΞΑΓΩΓΗ</a:t>
              </a:r>
              <a:r>
                <a:rPr lang="el-GR"/>
                <a:t>Ε</a:t>
              </a:r>
              <a:r>
                <a:rPr lang="el-GR" sz="1400"/>
                <a:t>ΛΑΧΙΣΤΟΥ</a:t>
              </a:r>
              <a:endParaRPr lang="en-US"/>
            </a:p>
          </p:txBody>
        </p:sp>
        <p:pic>
          <p:nvPicPr>
            <p:cNvPr id="628759" name="Picture 23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0" y="2448"/>
              <a:ext cx="232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28760" name="Picture 24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2" y="2496"/>
              <a:ext cx="294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628762" name="AutoShape 26"/>
          <p:cNvCxnSpPr>
            <a:cxnSpLocks noChangeShapeType="1"/>
            <a:stCxn id="628768" idx="1"/>
            <a:endCxn id="628765" idx="6"/>
          </p:cNvCxnSpPr>
          <p:nvPr/>
        </p:nvCxnSpPr>
        <p:spPr bwMode="auto">
          <a:xfrm flipH="1" flipV="1">
            <a:off x="6019800" y="3033713"/>
            <a:ext cx="2319338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8763" name="Oval 27"/>
          <p:cNvSpPr>
            <a:spLocks noChangeArrowheads="1"/>
          </p:cNvSpPr>
          <p:nvPr/>
        </p:nvSpPr>
        <p:spPr bwMode="auto">
          <a:xfrm>
            <a:off x="7010400" y="3681413"/>
            <a:ext cx="228600" cy="228600"/>
          </a:xfrm>
          <a:prstGeom prst="ellipse">
            <a:avLst/>
          </a:prstGeom>
          <a:solidFill>
            <a:schemeClr val="tx1">
              <a:alpha val="35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28764" name="Oval 28"/>
          <p:cNvSpPr>
            <a:spLocks noChangeArrowheads="1"/>
          </p:cNvSpPr>
          <p:nvPr/>
        </p:nvSpPr>
        <p:spPr bwMode="auto">
          <a:xfrm>
            <a:off x="7010400" y="2081213"/>
            <a:ext cx="228600" cy="228600"/>
          </a:xfrm>
          <a:prstGeom prst="ellipse">
            <a:avLst/>
          </a:prstGeom>
          <a:solidFill>
            <a:schemeClr val="tx1">
              <a:alpha val="35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sym typeface="Symbol" pitchFamily="18" charset="2"/>
              </a:rPr>
              <a:t>8</a:t>
            </a:r>
          </a:p>
        </p:txBody>
      </p:sp>
      <p:sp>
        <p:nvSpPr>
          <p:cNvPr id="628765" name="Oval 29"/>
          <p:cNvSpPr>
            <a:spLocks noChangeArrowheads="1"/>
          </p:cNvSpPr>
          <p:nvPr/>
        </p:nvSpPr>
        <p:spPr bwMode="auto">
          <a:xfrm>
            <a:off x="5791200" y="2919413"/>
            <a:ext cx="228600" cy="228600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628766" name="AutoShape 30"/>
          <p:cNvCxnSpPr>
            <a:cxnSpLocks noChangeShapeType="1"/>
            <a:stCxn id="628763" idx="1"/>
            <a:endCxn id="628764" idx="3"/>
          </p:cNvCxnSpPr>
          <p:nvPr/>
        </p:nvCxnSpPr>
        <p:spPr bwMode="auto">
          <a:xfrm flipV="1">
            <a:off x="7043738" y="2276475"/>
            <a:ext cx="0" cy="1438275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8767" name="AutoShape 31"/>
          <p:cNvCxnSpPr>
            <a:cxnSpLocks noChangeShapeType="1"/>
            <a:stCxn id="628764" idx="5"/>
            <a:endCxn id="628763" idx="7"/>
          </p:cNvCxnSpPr>
          <p:nvPr/>
        </p:nvCxnSpPr>
        <p:spPr bwMode="auto">
          <a:xfrm>
            <a:off x="72056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8768" name="Oval 32"/>
          <p:cNvSpPr>
            <a:spLocks noChangeArrowheads="1"/>
          </p:cNvSpPr>
          <p:nvPr/>
        </p:nvSpPr>
        <p:spPr bwMode="auto">
          <a:xfrm>
            <a:off x="8305800" y="3681413"/>
            <a:ext cx="228600" cy="228600"/>
          </a:xfrm>
          <a:prstGeom prst="ellipse">
            <a:avLst/>
          </a:prstGeom>
          <a:solidFill>
            <a:schemeClr val="tx1">
              <a:alpha val="35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28769" name="Oval 33"/>
          <p:cNvSpPr>
            <a:spLocks noChangeArrowheads="1"/>
          </p:cNvSpPr>
          <p:nvPr/>
        </p:nvSpPr>
        <p:spPr bwMode="auto">
          <a:xfrm>
            <a:off x="8305800" y="2081213"/>
            <a:ext cx="228600" cy="228600"/>
          </a:xfrm>
          <a:prstGeom prst="ellipse">
            <a:avLst/>
          </a:prstGeom>
          <a:solidFill>
            <a:schemeClr val="tx1">
              <a:alpha val="35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sym typeface="Symbol" pitchFamily="18" charset="2"/>
              </a:rPr>
              <a:t>9</a:t>
            </a:r>
          </a:p>
        </p:txBody>
      </p:sp>
      <p:cxnSp>
        <p:nvCxnSpPr>
          <p:cNvPr id="628770" name="AutoShape 34"/>
          <p:cNvCxnSpPr>
            <a:cxnSpLocks noChangeShapeType="1"/>
            <a:stCxn id="628768" idx="1"/>
            <a:endCxn id="628769" idx="3"/>
          </p:cNvCxnSpPr>
          <p:nvPr/>
        </p:nvCxnSpPr>
        <p:spPr bwMode="auto">
          <a:xfrm flipV="1">
            <a:off x="83391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8771" name="AutoShape 35"/>
          <p:cNvCxnSpPr>
            <a:cxnSpLocks noChangeShapeType="1"/>
            <a:stCxn id="628769" idx="5"/>
            <a:endCxn id="628768" idx="7"/>
          </p:cNvCxnSpPr>
          <p:nvPr/>
        </p:nvCxnSpPr>
        <p:spPr bwMode="auto">
          <a:xfrm>
            <a:off x="8501063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8772" name="AutoShape 36"/>
          <p:cNvCxnSpPr>
            <a:cxnSpLocks noChangeShapeType="1"/>
            <a:stCxn id="628765" idx="7"/>
            <a:endCxn id="628764" idx="2"/>
          </p:cNvCxnSpPr>
          <p:nvPr/>
        </p:nvCxnSpPr>
        <p:spPr bwMode="auto">
          <a:xfrm flipV="1">
            <a:off x="5986463" y="2195513"/>
            <a:ext cx="1023937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8773" name="AutoShape 37"/>
          <p:cNvCxnSpPr>
            <a:cxnSpLocks noChangeShapeType="1"/>
            <a:stCxn id="628765" idx="5"/>
            <a:endCxn id="628763" idx="2"/>
          </p:cNvCxnSpPr>
          <p:nvPr/>
        </p:nvCxnSpPr>
        <p:spPr bwMode="auto">
          <a:xfrm>
            <a:off x="5986463" y="3114675"/>
            <a:ext cx="1023937" cy="681038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8774" name="AutoShape 38"/>
          <p:cNvCxnSpPr>
            <a:cxnSpLocks noChangeShapeType="1"/>
            <a:stCxn id="628763" idx="6"/>
            <a:endCxn id="628768" idx="2"/>
          </p:cNvCxnSpPr>
          <p:nvPr/>
        </p:nvCxnSpPr>
        <p:spPr bwMode="auto">
          <a:xfrm>
            <a:off x="7239000" y="3795713"/>
            <a:ext cx="1066800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8775" name="AutoShape 39"/>
          <p:cNvCxnSpPr>
            <a:cxnSpLocks noChangeShapeType="1"/>
            <a:stCxn id="628764" idx="6"/>
            <a:endCxn id="628769" idx="2"/>
          </p:cNvCxnSpPr>
          <p:nvPr/>
        </p:nvCxnSpPr>
        <p:spPr bwMode="auto">
          <a:xfrm>
            <a:off x="7239000" y="2195513"/>
            <a:ext cx="1066800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</p:cxnSp>
      <p:cxnSp>
        <p:nvCxnSpPr>
          <p:cNvPr id="628776" name="AutoShape 40"/>
          <p:cNvCxnSpPr>
            <a:cxnSpLocks noChangeShapeType="1"/>
            <a:stCxn id="628763" idx="7"/>
            <a:endCxn id="628769" idx="2"/>
          </p:cNvCxnSpPr>
          <p:nvPr/>
        </p:nvCxnSpPr>
        <p:spPr bwMode="auto">
          <a:xfrm flipV="1">
            <a:off x="7205663" y="2195513"/>
            <a:ext cx="1100137" cy="151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8777" name="Text Box 41"/>
          <p:cNvSpPr txBox="1">
            <a:spLocks noChangeArrowheads="1"/>
          </p:cNvSpPr>
          <p:nvPr/>
        </p:nvSpPr>
        <p:spPr bwMode="auto">
          <a:xfrm>
            <a:off x="6096000" y="23241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628778" name="Text Box 42"/>
          <p:cNvSpPr txBox="1">
            <a:spLocks noChangeArrowheads="1"/>
          </p:cNvSpPr>
          <p:nvPr/>
        </p:nvSpPr>
        <p:spPr bwMode="auto">
          <a:xfrm>
            <a:off x="6242050" y="3376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28779" name="Text Box 43"/>
          <p:cNvSpPr txBox="1">
            <a:spLocks noChangeArrowheads="1"/>
          </p:cNvSpPr>
          <p:nvPr/>
        </p:nvSpPr>
        <p:spPr bwMode="auto">
          <a:xfrm>
            <a:off x="7766050" y="33004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628780" name="Text Box 44"/>
          <p:cNvSpPr txBox="1">
            <a:spLocks noChangeArrowheads="1"/>
          </p:cNvSpPr>
          <p:nvPr/>
        </p:nvSpPr>
        <p:spPr bwMode="auto">
          <a:xfrm>
            <a:off x="777240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628781" name="Text Box 45"/>
          <p:cNvSpPr txBox="1">
            <a:spLocks noChangeArrowheads="1"/>
          </p:cNvSpPr>
          <p:nvPr/>
        </p:nvSpPr>
        <p:spPr bwMode="auto">
          <a:xfrm>
            <a:off x="7613650" y="1852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28782" name="Text Box 46"/>
          <p:cNvSpPr txBox="1">
            <a:spLocks noChangeArrowheads="1"/>
          </p:cNvSpPr>
          <p:nvPr/>
        </p:nvSpPr>
        <p:spPr bwMode="auto">
          <a:xfrm>
            <a:off x="7613650" y="37719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28783" name="Text Box 47"/>
          <p:cNvSpPr txBox="1">
            <a:spLocks noChangeArrowheads="1"/>
          </p:cNvSpPr>
          <p:nvPr/>
        </p:nvSpPr>
        <p:spPr bwMode="auto">
          <a:xfrm>
            <a:off x="845185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28784" name="Text Box 48"/>
          <p:cNvSpPr txBox="1">
            <a:spLocks noChangeArrowheads="1"/>
          </p:cNvSpPr>
          <p:nvPr/>
        </p:nvSpPr>
        <p:spPr bwMode="auto">
          <a:xfrm>
            <a:off x="80772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28785" name="Text Box 49"/>
          <p:cNvSpPr txBox="1">
            <a:spLocks noChangeArrowheads="1"/>
          </p:cNvSpPr>
          <p:nvPr/>
        </p:nvSpPr>
        <p:spPr bwMode="auto">
          <a:xfrm>
            <a:off x="7162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28786" name="Text Box 50"/>
          <p:cNvSpPr txBox="1">
            <a:spLocks noChangeArrowheads="1"/>
          </p:cNvSpPr>
          <p:nvPr/>
        </p:nvSpPr>
        <p:spPr bwMode="auto">
          <a:xfrm>
            <a:off x="6781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pic>
        <p:nvPicPr>
          <p:cNvPr id="628787" name="Picture 5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0563" y="3962400"/>
            <a:ext cx="122237" cy="17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8788" name="Picture 5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5963" y="39624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8789" name="Picture 5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2763" y="297180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8790" name="Picture 54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1363" y="1884363"/>
            <a:ext cx="98425" cy="17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8791" name="Picture 55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63" y="1912938"/>
            <a:ext cx="17303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7" name="Picture 25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962400"/>
            <a:ext cx="13509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70" name="Rectangle 38"/>
          <p:cNvSpPr>
            <a:spLocks noChangeArrowheads="1"/>
          </p:cNvSpPr>
          <p:nvPr/>
        </p:nvSpPr>
        <p:spPr bwMode="auto">
          <a:xfrm>
            <a:off x="838200" y="4343400"/>
            <a:ext cx="2971800" cy="762000"/>
          </a:xfrm>
          <a:prstGeom prst="rect">
            <a:avLst/>
          </a:prstGeom>
          <a:solidFill>
            <a:srgbClr val="3399FF">
              <a:alpha val="1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36" name="3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2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295275" y="1295400"/>
            <a:ext cx="2371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/>
              <a:t>Αλγόριθμος </a:t>
            </a:r>
            <a:r>
              <a:rPr lang="en-US" b="1" dirty="0"/>
              <a:t>Dijkstra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828800"/>
            <a:ext cx="4648200" cy="366713"/>
            <a:chOff x="96" y="1113"/>
            <a:chExt cx="2928" cy="231"/>
          </a:xfrm>
        </p:grpSpPr>
        <p:sp>
          <p:nvSpPr>
            <p:cNvPr id="632838" name="Text Box 6"/>
            <p:cNvSpPr txBox="1">
              <a:spLocks noChangeArrowheads="1"/>
            </p:cNvSpPr>
            <p:nvPr/>
          </p:nvSpPr>
          <p:spPr bwMode="auto">
            <a:xfrm>
              <a:off x="96" y="1113"/>
              <a:ext cx="190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αρχικοποίηση των           και</a:t>
              </a:r>
              <a:endParaRPr lang="en-US"/>
            </a:p>
          </p:txBody>
        </p:sp>
        <p:pic>
          <p:nvPicPr>
            <p:cNvPr id="632839" name="Picture 7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2" y="1160"/>
              <a:ext cx="29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32840" name="Picture 8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1160"/>
              <a:ext cx="278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32841" name="Picture 9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0" y="1161"/>
              <a:ext cx="69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4316413"/>
            <a:ext cx="2655888" cy="366712"/>
            <a:chOff x="432" y="2575"/>
            <a:chExt cx="1673" cy="231"/>
          </a:xfrm>
        </p:grpSpPr>
        <p:sp>
          <p:nvSpPr>
            <p:cNvPr id="632843" name="Text Box 11"/>
            <p:cNvSpPr txBox="1">
              <a:spLocks noChangeArrowheads="1"/>
            </p:cNvSpPr>
            <p:nvPr/>
          </p:nvSpPr>
          <p:spPr bwMode="auto">
            <a:xfrm>
              <a:off x="432" y="2575"/>
              <a:ext cx="10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για</a:t>
              </a:r>
              <a:r>
                <a:rPr lang="en-US"/>
                <a:t> </a:t>
              </a:r>
              <a:r>
                <a:rPr lang="el-GR"/>
                <a:t>κάθε</a:t>
              </a:r>
              <a:r>
                <a:rPr lang="en-US"/>
                <a:t> </a:t>
              </a:r>
              <a:r>
                <a:rPr lang="el-GR"/>
                <a:t>ακμή</a:t>
              </a:r>
              <a:endParaRPr lang="en-US"/>
            </a:p>
          </p:txBody>
        </p:sp>
        <p:pic>
          <p:nvPicPr>
            <p:cNvPr id="632844" name="Picture 12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2614"/>
              <a:ext cx="66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52600" y="4738688"/>
            <a:ext cx="1981200" cy="366712"/>
            <a:chOff x="1008" y="2841"/>
            <a:chExt cx="1248" cy="231"/>
          </a:xfrm>
        </p:grpSpPr>
        <p:sp>
          <p:nvSpPr>
            <p:cNvPr id="632846" name="Text Box 14"/>
            <p:cNvSpPr txBox="1">
              <a:spLocks noChangeArrowheads="1"/>
            </p:cNvSpPr>
            <p:nvPr/>
          </p:nvSpPr>
          <p:spPr bwMode="auto">
            <a:xfrm>
              <a:off x="1008" y="2841"/>
              <a:ext cx="74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Χ</a:t>
              </a:r>
              <a:r>
                <a:rPr lang="el-GR" sz="1400"/>
                <a:t>ΑΛΑΡΩΣΗ</a:t>
              </a:r>
              <a:endParaRPr lang="en-US"/>
            </a:p>
          </p:txBody>
        </p:sp>
        <p:pic>
          <p:nvPicPr>
            <p:cNvPr id="632847" name="Picture 15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" y="2880"/>
              <a:ext cx="526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32848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70138"/>
            <a:ext cx="66357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2849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01938"/>
            <a:ext cx="7620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65125" y="3124200"/>
            <a:ext cx="1539875" cy="366713"/>
            <a:chOff x="230" y="1968"/>
            <a:chExt cx="970" cy="231"/>
          </a:xfrm>
        </p:grpSpPr>
        <p:sp>
          <p:nvSpPr>
            <p:cNvPr id="632851" name="Text Box 19"/>
            <p:cNvSpPr txBox="1">
              <a:spLocks noChangeArrowheads="1"/>
            </p:cNvSpPr>
            <p:nvPr/>
          </p:nvSpPr>
          <p:spPr bwMode="auto">
            <a:xfrm>
              <a:off x="230" y="1968"/>
              <a:ext cx="53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ενόσω</a:t>
              </a:r>
              <a:endParaRPr lang="en-US"/>
            </a:p>
          </p:txBody>
        </p:sp>
        <p:pic>
          <p:nvPicPr>
            <p:cNvPr id="632852" name="Picture 20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" y="2005"/>
              <a:ext cx="418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914400" y="3505200"/>
            <a:ext cx="2730500" cy="366713"/>
            <a:chOff x="3072" y="2416"/>
            <a:chExt cx="1720" cy="231"/>
          </a:xfrm>
        </p:grpSpPr>
        <p:sp>
          <p:nvSpPr>
            <p:cNvPr id="632854" name="Text Box 22"/>
            <p:cNvSpPr txBox="1">
              <a:spLocks noChangeArrowheads="1"/>
            </p:cNvSpPr>
            <p:nvPr/>
          </p:nvSpPr>
          <p:spPr bwMode="auto">
            <a:xfrm>
              <a:off x="3319" y="2416"/>
              <a:ext cx="13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</a:t>
              </a:r>
              <a:r>
                <a:rPr lang="el-GR" sz="1400"/>
                <a:t>ΞΑΓΩΓΗ</a:t>
              </a:r>
              <a:r>
                <a:rPr lang="el-GR"/>
                <a:t>Ε</a:t>
              </a:r>
              <a:r>
                <a:rPr lang="el-GR" sz="1400"/>
                <a:t>ΛΑΧΙΣΤΟΥ</a:t>
              </a:r>
              <a:endParaRPr lang="en-US"/>
            </a:p>
          </p:txBody>
        </p:sp>
        <p:pic>
          <p:nvPicPr>
            <p:cNvPr id="632855" name="Picture 23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0" y="2448"/>
              <a:ext cx="232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32856" name="Picture 24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2" y="2496"/>
              <a:ext cx="294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32857" name="Picture 2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962400"/>
            <a:ext cx="13509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2858" name="Rectangle 26"/>
          <p:cNvSpPr>
            <a:spLocks noChangeArrowheads="1"/>
          </p:cNvSpPr>
          <p:nvPr/>
        </p:nvSpPr>
        <p:spPr bwMode="auto">
          <a:xfrm>
            <a:off x="381000" y="3124200"/>
            <a:ext cx="1600200" cy="381000"/>
          </a:xfrm>
          <a:prstGeom prst="rect">
            <a:avLst/>
          </a:prstGeom>
          <a:solidFill>
            <a:srgbClr val="3399FF">
              <a:alpha val="1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2859" name="AutoShape 27"/>
          <p:cNvSpPr>
            <a:spLocks noChangeArrowheads="1"/>
          </p:cNvSpPr>
          <p:nvPr/>
        </p:nvSpPr>
        <p:spPr bwMode="auto">
          <a:xfrm>
            <a:off x="2133600" y="3276600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bg2">
              <a:alpha val="1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32864" name="Picture 3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200400"/>
            <a:ext cx="320675" cy="27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2863" name="Text Box 31"/>
          <p:cNvSpPr txBox="1">
            <a:spLocks noChangeArrowheads="1"/>
          </p:cNvSpPr>
          <p:nvPr/>
        </p:nvSpPr>
        <p:spPr bwMode="auto">
          <a:xfrm>
            <a:off x="3084513" y="3124200"/>
            <a:ext cx="14874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επαναλήψεις</a:t>
            </a:r>
            <a:endParaRPr lang="en-US"/>
          </a:p>
        </p:txBody>
      </p:sp>
      <p:sp>
        <p:nvSpPr>
          <p:cNvPr id="632865" name="AutoShape 33"/>
          <p:cNvSpPr>
            <a:spLocks noChangeArrowheads="1"/>
          </p:cNvSpPr>
          <p:nvPr/>
        </p:nvSpPr>
        <p:spPr bwMode="auto">
          <a:xfrm>
            <a:off x="3886200" y="4876800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bg2">
              <a:alpha val="1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32868" name="Picture 3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2300" y="4800600"/>
            <a:ext cx="296863" cy="27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2869" name="Text Box 37"/>
          <p:cNvSpPr txBox="1">
            <a:spLocks noChangeArrowheads="1"/>
          </p:cNvSpPr>
          <p:nvPr/>
        </p:nvSpPr>
        <p:spPr bwMode="auto">
          <a:xfrm>
            <a:off x="4748213" y="4738688"/>
            <a:ext cx="9667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πράξεις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913" name="Rectangle 57"/>
          <p:cNvSpPr>
            <a:spLocks noChangeArrowheads="1"/>
          </p:cNvSpPr>
          <p:nvPr/>
        </p:nvSpPr>
        <p:spPr bwMode="auto">
          <a:xfrm>
            <a:off x="4800600" y="2743200"/>
            <a:ext cx="4267200" cy="14478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57" name="5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3900" name="Rectangle 44"/>
          <p:cNvSpPr>
            <a:spLocks noChangeArrowheads="1"/>
          </p:cNvSpPr>
          <p:nvPr/>
        </p:nvSpPr>
        <p:spPr bwMode="auto">
          <a:xfrm>
            <a:off x="838200" y="3505200"/>
            <a:ext cx="2819400" cy="3048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3899" name="Rectangle 43"/>
          <p:cNvSpPr>
            <a:spLocks noChangeArrowheads="1"/>
          </p:cNvSpPr>
          <p:nvPr/>
        </p:nvSpPr>
        <p:spPr bwMode="auto">
          <a:xfrm>
            <a:off x="1414463" y="6200775"/>
            <a:ext cx="2514600" cy="3048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385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295275" y="1295400"/>
            <a:ext cx="2371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/>
              <a:t>Αλγόριθμος </a:t>
            </a:r>
            <a:r>
              <a:rPr lang="en-US" b="1" dirty="0"/>
              <a:t>Dijkstra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828800"/>
            <a:ext cx="4648200" cy="366713"/>
            <a:chOff x="96" y="1113"/>
            <a:chExt cx="2928" cy="231"/>
          </a:xfrm>
        </p:grpSpPr>
        <p:sp>
          <p:nvSpPr>
            <p:cNvPr id="633862" name="Text Box 6"/>
            <p:cNvSpPr txBox="1">
              <a:spLocks noChangeArrowheads="1"/>
            </p:cNvSpPr>
            <p:nvPr/>
          </p:nvSpPr>
          <p:spPr bwMode="auto">
            <a:xfrm>
              <a:off x="96" y="1113"/>
              <a:ext cx="190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αρχικοποίηση των           και</a:t>
              </a:r>
              <a:endParaRPr lang="en-US"/>
            </a:p>
          </p:txBody>
        </p:sp>
        <p:pic>
          <p:nvPicPr>
            <p:cNvPr id="633863" name="Picture 7" descr="TP_tmp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2" y="1160"/>
              <a:ext cx="29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33864" name="Picture 8" descr="TP_tmp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1160"/>
              <a:ext cx="278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33865" name="Picture 9" descr="TP_tmp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0" y="1161"/>
              <a:ext cx="69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4316413"/>
            <a:ext cx="2655888" cy="366712"/>
            <a:chOff x="432" y="2575"/>
            <a:chExt cx="1673" cy="231"/>
          </a:xfrm>
        </p:grpSpPr>
        <p:sp>
          <p:nvSpPr>
            <p:cNvPr id="633867" name="Text Box 11"/>
            <p:cNvSpPr txBox="1">
              <a:spLocks noChangeArrowheads="1"/>
            </p:cNvSpPr>
            <p:nvPr/>
          </p:nvSpPr>
          <p:spPr bwMode="auto">
            <a:xfrm>
              <a:off x="432" y="2575"/>
              <a:ext cx="10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για</a:t>
              </a:r>
              <a:r>
                <a:rPr lang="en-US"/>
                <a:t> </a:t>
              </a:r>
              <a:r>
                <a:rPr lang="el-GR"/>
                <a:t>κάθε</a:t>
              </a:r>
              <a:r>
                <a:rPr lang="en-US"/>
                <a:t> </a:t>
              </a:r>
              <a:r>
                <a:rPr lang="el-GR"/>
                <a:t>ακμή</a:t>
              </a:r>
              <a:endParaRPr lang="en-US"/>
            </a:p>
          </p:txBody>
        </p:sp>
        <p:pic>
          <p:nvPicPr>
            <p:cNvPr id="633868" name="Picture 12" descr="TP_tmp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2614"/>
              <a:ext cx="66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52600" y="4738688"/>
            <a:ext cx="1981200" cy="366712"/>
            <a:chOff x="1008" y="2841"/>
            <a:chExt cx="1248" cy="231"/>
          </a:xfrm>
        </p:grpSpPr>
        <p:sp>
          <p:nvSpPr>
            <p:cNvPr id="633870" name="Text Box 14"/>
            <p:cNvSpPr txBox="1">
              <a:spLocks noChangeArrowheads="1"/>
            </p:cNvSpPr>
            <p:nvPr/>
          </p:nvSpPr>
          <p:spPr bwMode="auto">
            <a:xfrm>
              <a:off x="1008" y="2841"/>
              <a:ext cx="74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Χ</a:t>
              </a:r>
              <a:r>
                <a:rPr lang="el-GR" sz="1400"/>
                <a:t>ΑΛΑΡΩΣΗ</a:t>
              </a:r>
              <a:endParaRPr lang="en-US"/>
            </a:p>
          </p:txBody>
        </p:sp>
        <p:pic>
          <p:nvPicPr>
            <p:cNvPr id="633871" name="Picture 15" descr="TP_tmp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" y="2880"/>
              <a:ext cx="526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33872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70138"/>
            <a:ext cx="66357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3873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01938"/>
            <a:ext cx="7620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65125" y="3124200"/>
            <a:ext cx="1539875" cy="366713"/>
            <a:chOff x="230" y="1968"/>
            <a:chExt cx="970" cy="231"/>
          </a:xfrm>
        </p:grpSpPr>
        <p:sp>
          <p:nvSpPr>
            <p:cNvPr id="633875" name="Text Box 19"/>
            <p:cNvSpPr txBox="1">
              <a:spLocks noChangeArrowheads="1"/>
            </p:cNvSpPr>
            <p:nvPr/>
          </p:nvSpPr>
          <p:spPr bwMode="auto">
            <a:xfrm>
              <a:off x="230" y="1968"/>
              <a:ext cx="53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ενόσω</a:t>
              </a:r>
              <a:endParaRPr lang="en-US"/>
            </a:p>
          </p:txBody>
        </p:sp>
        <p:pic>
          <p:nvPicPr>
            <p:cNvPr id="633876" name="Picture 20" descr="TP_tmp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" y="2005"/>
              <a:ext cx="418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633878" name="Text Box 22"/>
          <p:cNvSpPr txBox="1">
            <a:spLocks noChangeArrowheads="1"/>
          </p:cNvSpPr>
          <p:nvPr/>
        </p:nvSpPr>
        <p:spPr bwMode="auto">
          <a:xfrm>
            <a:off x="1306513" y="3505200"/>
            <a:ext cx="2063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</a:t>
            </a:r>
            <a:r>
              <a:rPr lang="el-GR" sz="1400" dirty="0"/>
              <a:t>ΞΑΓΩΓΗ</a:t>
            </a:r>
            <a:r>
              <a:rPr lang="el-GR" dirty="0"/>
              <a:t>Ε</a:t>
            </a:r>
            <a:r>
              <a:rPr lang="el-GR" sz="1400" dirty="0"/>
              <a:t>ΛΑΧΙΣΤΟΥ</a:t>
            </a:r>
            <a:endParaRPr lang="en-US" dirty="0"/>
          </a:p>
        </p:txBody>
      </p:sp>
      <p:pic>
        <p:nvPicPr>
          <p:cNvPr id="633879" name="Picture 2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556000"/>
            <a:ext cx="3683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3880" name="Picture 2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632200"/>
            <a:ext cx="4667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3881" name="Picture 2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962400"/>
            <a:ext cx="13509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3882" name="Rectangle 26"/>
          <p:cNvSpPr>
            <a:spLocks noChangeArrowheads="1"/>
          </p:cNvSpPr>
          <p:nvPr/>
        </p:nvSpPr>
        <p:spPr bwMode="auto">
          <a:xfrm>
            <a:off x="381000" y="3124200"/>
            <a:ext cx="1600200" cy="381000"/>
          </a:xfrm>
          <a:prstGeom prst="rect">
            <a:avLst/>
          </a:prstGeom>
          <a:solidFill>
            <a:srgbClr val="3399FF">
              <a:alpha val="1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3883" name="AutoShape 27"/>
          <p:cNvSpPr>
            <a:spLocks noChangeArrowheads="1"/>
          </p:cNvSpPr>
          <p:nvPr/>
        </p:nvSpPr>
        <p:spPr bwMode="auto">
          <a:xfrm>
            <a:off x="2133600" y="3276600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bg2">
              <a:alpha val="1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33884" name="Picture 28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200400"/>
            <a:ext cx="320675" cy="27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3885" name="Text Box 29"/>
          <p:cNvSpPr txBox="1">
            <a:spLocks noChangeArrowheads="1"/>
          </p:cNvSpPr>
          <p:nvPr/>
        </p:nvSpPr>
        <p:spPr bwMode="auto">
          <a:xfrm>
            <a:off x="3084513" y="3124200"/>
            <a:ext cx="14874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επαναλήψεις</a:t>
            </a:r>
            <a:endParaRPr lang="en-US"/>
          </a:p>
        </p:txBody>
      </p:sp>
      <p:sp>
        <p:nvSpPr>
          <p:cNvPr id="633886" name="AutoShape 30"/>
          <p:cNvSpPr>
            <a:spLocks noChangeArrowheads="1"/>
          </p:cNvSpPr>
          <p:nvPr/>
        </p:nvSpPr>
        <p:spPr bwMode="auto">
          <a:xfrm>
            <a:off x="3886200" y="4876800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bg2">
              <a:alpha val="1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33887" name="Picture 31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2300" y="4800600"/>
            <a:ext cx="296863" cy="27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3888" name="Text Box 32"/>
          <p:cNvSpPr txBox="1">
            <a:spLocks noChangeArrowheads="1"/>
          </p:cNvSpPr>
          <p:nvPr/>
        </p:nvSpPr>
        <p:spPr bwMode="auto">
          <a:xfrm>
            <a:off x="4748213" y="4738688"/>
            <a:ext cx="9667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πράξεις</a:t>
            </a:r>
            <a:endParaRPr lang="en-US"/>
          </a:p>
        </p:txBody>
      </p:sp>
      <p:sp>
        <p:nvSpPr>
          <p:cNvPr id="633889" name="Rectangle 33"/>
          <p:cNvSpPr>
            <a:spLocks noChangeArrowheads="1"/>
          </p:cNvSpPr>
          <p:nvPr/>
        </p:nvSpPr>
        <p:spPr bwMode="auto">
          <a:xfrm>
            <a:off x="838200" y="4343400"/>
            <a:ext cx="2971800" cy="762000"/>
          </a:xfrm>
          <a:prstGeom prst="rect">
            <a:avLst/>
          </a:prstGeom>
          <a:solidFill>
            <a:srgbClr val="3399FF">
              <a:alpha val="1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33891" name="Picture 35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6235700"/>
            <a:ext cx="23288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3892" name="Picture 36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0663" y="6616700"/>
            <a:ext cx="10033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3893" name="Picture 37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7575" y="5854700"/>
            <a:ext cx="2255838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3894" name="Text Box 38"/>
          <p:cNvSpPr txBox="1">
            <a:spLocks noChangeArrowheads="1"/>
          </p:cNvSpPr>
          <p:nvPr/>
        </p:nvSpPr>
        <p:spPr bwMode="auto">
          <a:xfrm>
            <a:off x="423863" y="5792788"/>
            <a:ext cx="4302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αν</a:t>
            </a:r>
            <a:endParaRPr lang="en-US"/>
          </a:p>
        </p:txBody>
      </p:sp>
      <p:sp>
        <p:nvSpPr>
          <p:cNvPr id="633895" name="Text Box 39"/>
          <p:cNvSpPr txBox="1">
            <a:spLocks noChangeArrowheads="1"/>
          </p:cNvSpPr>
          <p:nvPr/>
        </p:nvSpPr>
        <p:spPr bwMode="auto">
          <a:xfrm>
            <a:off x="881063" y="6173788"/>
            <a:ext cx="593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τότε</a:t>
            </a:r>
            <a:endParaRPr lang="en-US" dirty="0"/>
          </a:p>
        </p:txBody>
      </p:sp>
      <p:sp>
        <p:nvSpPr>
          <p:cNvPr id="633896" name="Text Box 40"/>
          <p:cNvSpPr txBox="1">
            <a:spLocks noChangeArrowheads="1"/>
          </p:cNvSpPr>
          <p:nvPr/>
        </p:nvSpPr>
        <p:spPr bwMode="auto">
          <a:xfrm>
            <a:off x="381000" y="5410200"/>
            <a:ext cx="1184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Χ</a:t>
            </a:r>
            <a:r>
              <a:rPr lang="el-GR" sz="1400"/>
              <a:t>ΑΛΑΡΩΣΗ</a:t>
            </a:r>
            <a:endParaRPr lang="en-US"/>
          </a:p>
        </p:txBody>
      </p:sp>
      <p:pic>
        <p:nvPicPr>
          <p:cNvPr id="633898" name="Picture 42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0663" y="5473700"/>
            <a:ext cx="83185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3901" name="AutoShape 45"/>
          <p:cNvSpPr>
            <a:spLocks noChangeArrowheads="1"/>
          </p:cNvSpPr>
          <p:nvPr/>
        </p:nvSpPr>
        <p:spPr bwMode="auto">
          <a:xfrm>
            <a:off x="4038600" y="6324600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bg2">
              <a:alpha val="1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3902" name="Text Box 46"/>
          <p:cNvSpPr txBox="1">
            <a:spLocks noChangeArrowheads="1"/>
          </p:cNvSpPr>
          <p:nvPr/>
        </p:nvSpPr>
        <p:spPr bwMode="auto">
          <a:xfrm>
            <a:off x="4495800" y="6186488"/>
            <a:ext cx="1779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Μ</a:t>
            </a:r>
            <a:r>
              <a:rPr lang="el-GR" sz="1400"/>
              <a:t>ΕΙΩΣΗ</a:t>
            </a:r>
            <a:r>
              <a:rPr lang="el-GR"/>
              <a:t>Κ</a:t>
            </a:r>
            <a:r>
              <a:rPr lang="el-GR" sz="1400"/>
              <a:t>ΛΕΙΔΙΟΥ</a:t>
            </a:r>
            <a:endParaRPr lang="en-US" sz="1400"/>
          </a:p>
        </p:txBody>
      </p:sp>
      <p:pic>
        <p:nvPicPr>
          <p:cNvPr id="633905" name="Picture 49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6263" y="2895600"/>
            <a:ext cx="145573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3907" name="Picture 51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413125"/>
            <a:ext cx="1455738" cy="27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3909" name="Picture 53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8325" y="3843338"/>
            <a:ext cx="2073275" cy="271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3910" name="Text Box 54"/>
          <p:cNvSpPr txBox="1">
            <a:spLocks noChangeArrowheads="1"/>
          </p:cNvSpPr>
          <p:nvPr/>
        </p:nvSpPr>
        <p:spPr bwMode="auto">
          <a:xfrm>
            <a:off x="5715000" y="2855913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sp>
        <p:nvSpPr>
          <p:cNvPr id="633911" name="Text Box 55"/>
          <p:cNvSpPr txBox="1">
            <a:spLocks noChangeArrowheads="1"/>
          </p:cNvSpPr>
          <p:nvPr/>
        </p:nvSpPr>
        <p:spPr bwMode="auto">
          <a:xfrm>
            <a:off x="4876800" y="3290888"/>
            <a:ext cx="18462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δυαδικός σωρός</a:t>
            </a:r>
            <a:endParaRPr lang="en-US"/>
          </a:p>
        </p:txBody>
      </p:sp>
      <p:sp>
        <p:nvSpPr>
          <p:cNvPr id="633912" name="Text Box 56"/>
          <p:cNvSpPr txBox="1">
            <a:spLocks noChangeArrowheads="1"/>
          </p:cNvSpPr>
          <p:nvPr/>
        </p:nvSpPr>
        <p:spPr bwMode="auto">
          <a:xfrm>
            <a:off x="4800600" y="3748088"/>
            <a:ext cx="1911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σωρός </a:t>
            </a:r>
            <a:r>
              <a:rPr lang="en-US"/>
              <a:t>Fibonacci</a:t>
            </a:r>
          </a:p>
        </p:txBody>
      </p:sp>
      <p:sp>
        <p:nvSpPr>
          <p:cNvPr id="633914" name="Text Box 58"/>
          <p:cNvSpPr txBox="1">
            <a:spLocks noChangeArrowheads="1"/>
          </p:cNvSpPr>
          <p:nvPr/>
        </p:nvSpPr>
        <p:spPr bwMode="auto">
          <a:xfrm>
            <a:off x="5638800" y="2376488"/>
            <a:ext cx="762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/>
              <a:t>δομή   </a:t>
            </a:r>
            <a:endParaRPr lang="en-US"/>
          </a:p>
        </p:txBody>
      </p:sp>
      <p:sp>
        <p:nvSpPr>
          <p:cNvPr id="633915" name="Text Box 59"/>
          <p:cNvSpPr txBox="1">
            <a:spLocks noChangeArrowheads="1"/>
          </p:cNvSpPr>
          <p:nvPr/>
        </p:nvSpPr>
        <p:spPr bwMode="auto">
          <a:xfrm>
            <a:off x="6858000" y="2362200"/>
            <a:ext cx="2149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χρόνος εκτέλεσης</a:t>
            </a:r>
            <a:endParaRPr lang="en-US"/>
          </a:p>
        </p:txBody>
      </p:sp>
      <p:pic>
        <p:nvPicPr>
          <p:cNvPr id="633916" name="Picture 60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438400"/>
            <a:ext cx="1968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8738" name="AutoShape 2"/>
          <p:cNvCxnSpPr>
            <a:cxnSpLocks noChangeShapeType="1"/>
            <a:stCxn id="628752" idx="1"/>
            <a:endCxn id="628749" idx="6"/>
          </p:cNvCxnSpPr>
          <p:nvPr/>
        </p:nvCxnSpPr>
        <p:spPr bwMode="auto">
          <a:xfrm flipH="1" flipV="1">
            <a:off x="6019800" y="3033713"/>
            <a:ext cx="2319338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87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874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628741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1288" y="1546225"/>
            <a:ext cx="1204912" cy="19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8742" name="Text Box 6"/>
          <p:cNvSpPr txBox="1">
            <a:spLocks noChangeArrowheads="1"/>
          </p:cNvSpPr>
          <p:nvPr/>
        </p:nvSpPr>
        <p:spPr bwMode="auto">
          <a:xfrm>
            <a:off x="441325" y="1471613"/>
            <a:ext cx="2132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Συνάρτηση βάρους</a:t>
            </a:r>
            <a:endParaRPr lang="en-US"/>
          </a:p>
        </p:txBody>
      </p:sp>
      <p:pic>
        <p:nvPicPr>
          <p:cNvPr id="628743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3900" y="1052513"/>
            <a:ext cx="1155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8744" name="Text Box 8"/>
          <p:cNvSpPr txBox="1">
            <a:spLocks noChangeArrowheads="1"/>
          </p:cNvSpPr>
          <p:nvPr/>
        </p:nvSpPr>
        <p:spPr bwMode="auto">
          <a:xfrm>
            <a:off x="441325" y="990600"/>
            <a:ext cx="2732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Κατευθυνόμενο γράφημα</a:t>
            </a:r>
            <a:endParaRPr lang="en-US"/>
          </a:p>
        </p:txBody>
      </p:sp>
      <p:sp>
        <p:nvSpPr>
          <p:cNvPr id="628745" name="Oval 9"/>
          <p:cNvSpPr>
            <a:spLocks noChangeArrowheads="1"/>
          </p:cNvSpPr>
          <p:nvPr/>
        </p:nvSpPr>
        <p:spPr bwMode="auto">
          <a:xfrm>
            <a:off x="7010400" y="3681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8746" name="Text Box 10"/>
          <p:cNvSpPr txBox="1">
            <a:spLocks noChangeArrowheads="1"/>
          </p:cNvSpPr>
          <p:nvPr/>
        </p:nvSpPr>
        <p:spPr bwMode="auto">
          <a:xfrm>
            <a:off x="6969125" y="38338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y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8747" name="Oval 11"/>
          <p:cNvSpPr>
            <a:spLocks noChangeArrowheads="1"/>
          </p:cNvSpPr>
          <p:nvPr/>
        </p:nvSpPr>
        <p:spPr bwMode="auto">
          <a:xfrm>
            <a:off x="70104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sp>
        <p:nvSpPr>
          <p:cNvPr id="628748" name="Text Box 12"/>
          <p:cNvSpPr txBox="1">
            <a:spLocks noChangeArrowheads="1"/>
          </p:cNvSpPr>
          <p:nvPr/>
        </p:nvSpPr>
        <p:spPr bwMode="auto">
          <a:xfrm>
            <a:off x="6969125" y="17764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t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8749" name="Oval 13"/>
          <p:cNvSpPr>
            <a:spLocks noChangeArrowheads="1"/>
          </p:cNvSpPr>
          <p:nvPr/>
        </p:nvSpPr>
        <p:spPr bwMode="auto">
          <a:xfrm>
            <a:off x="5791200" y="2919413"/>
            <a:ext cx="228600" cy="228600"/>
          </a:xfrm>
          <a:prstGeom prst="ellipse">
            <a:avLst/>
          </a:prstGeom>
          <a:solidFill>
            <a:schemeClr val="tx1">
              <a:alpha val="2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8750" name="AutoShape 14"/>
          <p:cNvCxnSpPr>
            <a:cxnSpLocks noChangeShapeType="1"/>
            <a:stCxn id="628745" idx="1"/>
            <a:endCxn id="628747" idx="3"/>
          </p:cNvCxnSpPr>
          <p:nvPr/>
        </p:nvCxnSpPr>
        <p:spPr bwMode="auto">
          <a:xfrm flipV="1">
            <a:off x="70437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8751" name="AutoShape 15"/>
          <p:cNvCxnSpPr>
            <a:cxnSpLocks noChangeShapeType="1"/>
            <a:stCxn id="628747" idx="5"/>
            <a:endCxn id="628745" idx="7"/>
          </p:cNvCxnSpPr>
          <p:nvPr/>
        </p:nvCxnSpPr>
        <p:spPr bwMode="auto">
          <a:xfrm>
            <a:off x="7205663" y="2276475"/>
            <a:ext cx="0" cy="14382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8752" name="Oval 16"/>
          <p:cNvSpPr>
            <a:spLocks noChangeArrowheads="1"/>
          </p:cNvSpPr>
          <p:nvPr/>
        </p:nvSpPr>
        <p:spPr bwMode="auto">
          <a:xfrm>
            <a:off x="8305800" y="3681413"/>
            <a:ext cx="228600" cy="228600"/>
          </a:xfrm>
          <a:prstGeom prst="ellipse">
            <a:avLst/>
          </a:prstGeom>
          <a:solidFill>
            <a:schemeClr val="tx1">
              <a:alpha val="2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8753" name="Oval 17"/>
          <p:cNvSpPr>
            <a:spLocks noChangeArrowheads="1"/>
          </p:cNvSpPr>
          <p:nvPr/>
        </p:nvSpPr>
        <p:spPr bwMode="auto">
          <a:xfrm>
            <a:off x="83058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cxnSp>
        <p:nvCxnSpPr>
          <p:cNvPr id="628754" name="AutoShape 18"/>
          <p:cNvCxnSpPr>
            <a:cxnSpLocks noChangeShapeType="1"/>
            <a:stCxn id="628752" idx="1"/>
            <a:endCxn id="628753" idx="3"/>
          </p:cNvCxnSpPr>
          <p:nvPr/>
        </p:nvCxnSpPr>
        <p:spPr bwMode="auto">
          <a:xfrm flipV="1">
            <a:off x="83391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8755" name="AutoShape 19"/>
          <p:cNvCxnSpPr>
            <a:cxnSpLocks noChangeShapeType="1"/>
            <a:stCxn id="628753" idx="5"/>
            <a:endCxn id="628752" idx="7"/>
          </p:cNvCxnSpPr>
          <p:nvPr/>
        </p:nvCxnSpPr>
        <p:spPr bwMode="auto">
          <a:xfrm>
            <a:off x="8501063" y="2276475"/>
            <a:ext cx="0" cy="14382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8756" name="AutoShape 20"/>
          <p:cNvCxnSpPr>
            <a:cxnSpLocks noChangeShapeType="1"/>
            <a:stCxn id="628749" idx="7"/>
            <a:endCxn id="628747" idx="2"/>
          </p:cNvCxnSpPr>
          <p:nvPr/>
        </p:nvCxnSpPr>
        <p:spPr bwMode="auto">
          <a:xfrm flipV="1">
            <a:off x="5986463" y="2195513"/>
            <a:ext cx="1023937" cy="7572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8757" name="AutoShape 21"/>
          <p:cNvCxnSpPr>
            <a:cxnSpLocks noChangeShapeType="1"/>
            <a:stCxn id="628749" idx="5"/>
            <a:endCxn id="628745" idx="2"/>
          </p:cNvCxnSpPr>
          <p:nvPr/>
        </p:nvCxnSpPr>
        <p:spPr bwMode="auto">
          <a:xfrm>
            <a:off x="5986463" y="3114675"/>
            <a:ext cx="1023937" cy="68103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28758" name="AutoShape 22"/>
          <p:cNvCxnSpPr>
            <a:cxnSpLocks noChangeShapeType="1"/>
            <a:stCxn id="628745" idx="6"/>
            <a:endCxn id="628752" idx="2"/>
          </p:cNvCxnSpPr>
          <p:nvPr/>
        </p:nvCxnSpPr>
        <p:spPr bwMode="auto">
          <a:xfrm>
            <a:off x="7239000" y="3795713"/>
            <a:ext cx="106680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28759" name="AutoShape 23"/>
          <p:cNvCxnSpPr>
            <a:cxnSpLocks noChangeShapeType="1"/>
            <a:stCxn id="628747" idx="6"/>
            <a:endCxn id="628753" idx="2"/>
          </p:cNvCxnSpPr>
          <p:nvPr/>
        </p:nvCxnSpPr>
        <p:spPr bwMode="auto">
          <a:xfrm>
            <a:off x="7239000" y="21955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8760" name="AutoShape 24"/>
          <p:cNvCxnSpPr>
            <a:cxnSpLocks noChangeShapeType="1"/>
            <a:stCxn id="628745" idx="7"/>
            <a:endCxn id="628753" idx="2"/>
          </p:cNvCxnSpPr>
          <p:nvPr/>
        </p:nvCxnSpPr>
        <p:spPr bwMode="auto">
          <a:xfrm flipV="1">
            <a:off x="7205663" y="2195513"/>
            <a:ext cx="1100137" cy="15192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8761" name="Text Box 25"/>
          <p:cNvSpPr txBox="1">
            <a:spLocks noChangeArrowheads="1"/>
          </p:cNvSpPr>
          <p:nvPr/>
        </p:nvSpPr>
        <p:spPr bwMode="auto">
          <a:xfrm>
            <a:off x="5521325" y="28432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s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8762" name="Text Box 26"/>
          <p:cNvSpPr txBox="1">
            <a:spLocks noChangeArrowheads="1"/>
          </p:cNvSpPr>
          <p:nvPr/>
        </p:nvSpPr>
        <p:spPr bwMode="auto">
          <a:xfrm>
            <a:off x="8264525" y="17764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x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8763" name="Text Box 27"/>
          <p:cNvSpPr txBox="1">
            <a:spLocks noChangeArrowheads="1"/>
          </p:cNvSpPr>
          <p:nvPr/>
        </p:nvSpPr>
        <p:spPr bwMode="auto">
          <a:xfrm>
            <a:off x="8264525" y="38338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z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8764" name="Text Box 28"/>
          <p:cNvSpPr txBox="1">
            <a:spLocks noChangeArrowheads="1"/>
          </p:cNvSpPr>
          <p:nvPr/>
        </p:nvSpPr>
        <p:spPr bwMode="auto">
          <a:xfrm>
            <a:off x="624205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28765" name="Text Box 29"/>
          <p:cNvSpPr txBox="1">
            <a:spLocks noChangeArrowheads="1"/>
          </p:cNvSpPr>
          <p:nvPr/>
        </p:nvSpPr>
        <p:spPr bwMode="auto">
          <a:xfrm>
            <a:off x="6242050" y="3376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28766" name="Text Box 30"/>
          <p:cNvSpPr txBox="1">
            <a:spLocks noChangeArrowheads="1"/>
          </p:cNvSpPr>
          <p:nvPr/>
        </p:nvSpPr>
        <p:spPr bwMode="auto">
          <a:xfrm>
            <a:off x="7766050" y="33004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28767" name="Text Box 31"/>
          <p:cNvSpPr txBox="1">
            <a:spLocks noChangeArrowheads="1"/>
          </p:cNvSpPr>
          <p:nvPr/>
        </p:nvSpPr>
        <p:spPr bwMode="auto">
          <a:xfrm>
            <a:off x="777240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28768" name="Text Box 32"/>
          <p:cNvSpPr txBox="1">
            <a:spLocks noChangeArrowheads="1"/>
          </p:cNvSpPr>
          <p:nvPr/>
        </p:nvSpPr>
        <p:spPr bwMode="auto">
          <a:xfrm>
            <a:off x="7613650" y="1852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28769" name="Text Box 33"/>
          <p:cNvSpPr txBox="1">
            <a:spLocks noChangeArrowheads="1"/>
          </p:cNvSpPr>
          <p:nvPr/>
        </p:nvSpPr>
        <p:spPr bwMode="auto">
          <a:xfrm>
            <a:off x="7613650" y="37719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28770" name="Text Box 34"/>
          <p:cNvSpPr txBox="1">
            <a:spLocks noChangeArrowheads="1"/>
          </p:cNvSpPr>
          <p:nvPr/>
        </p:nvSpPr>
        <p:spPr bwMode="auto">
          <a:xfrm>
            <a:off x="845185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28771" name="Text Box 35"/>
          <p:cNvSpPr txBox="1">
            <a:spLocks noChangeArrowheads="1"/>
          </p:cNvSpPr>
          <p:nvPr/>
        </p:nvSpPr>
        <p:spPr bwMode="auto">
          <a:xfrm>
            <a:off x="80772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7</a:t>
            </a:r>
            <a:endParaRPr lang="en-US"/>
          </a:p>
        </p:txBody>
      </p:sp>
      <p:sp>
        <p:nvSpPr>
          <p:cNvPr id="628772" name="Text Box 36"/>
          <p:cNvSpPr txBox="1">
            <a:spLocks noChangeArrowheads="1"/>
          </p:cNvSpPr>
          <p:nvPr/>
        </p:nvSpPr>
        <p:spPr bwMode="auto">
          <a:xfrm>
            <a:off x="7162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28773" name="Text Box 37"/>
          <p:cNvSpPr txBox="1">
            <a:spLocks noChangeArrowheads="1"/>
          </p:cNvSpPr>
          <p:nvPr/>
        </p:nvSpPr>
        <p:spPr bwMode="auto">
          <a:xfrm>
            <a:off x="6781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628774" name="Text Box 38"/>
          <p:cNvSpPr txBox="1">
            <a:spLocks noChangeArrowheads="1"/>
          </p:cNvSpPr>
          <p:nvPr/>
        </p:nvSpPr>
        <p:spPr bwMode="auto">
          <a:xfrm>
            <a:off x="430213" y="2028825"/>
            <a:ext cx="43227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Ελαφρύτατη διαδρομή</a:t>
            </a:r>
            <a:r>
              <a:rPr lang="el-GR"/>
              <a:t> από το </a:t>
            </a:r>
            <a:r>
              <a:rPr lang="en-US" i="1">
                <a:latin typeface="Georgia" pitchFamily="18" charset="0"/>
              </a:rPr>
              <a:t>u</a:t>
            </a:r>
            <a:r>
              <a:rPr lang="en-US"/>
              <a:t> </a:t>
            </a:r>
            <a:r>
              <a:rPr lang="el-GR"/>
              <a:t>στο </a:t>
            </a:r>
            <a:r>
              <a:rPr lang="en-US" i="1">
                <a:latin typeface="Georgia" pitchFamily="18" charset="0"/>
              </a:rPr>
              <a:t>v</a:t>
            </a:r>
            <a:r>
              <a:rPr lang="en-US">
                <a:latin typeface="Georgia" pitchFamily="18" charset="0"/>
              </a:rPr>
              <a:t> :</a:t>
            </a:r>
          </a:p>
        </p:txBody>
      </p:sp>
      <p:sp>
        <p:nvSpPr>
          <p:cNvPr id="628775" name="Text Box 39"/>
          <p:cNvSpPr txBox="1">
            <a:spLocks noChangeArrowheads="1"/>
          </p:cNvSpPr>
          <p:nvPr/>
        </p:nvSpPr>
        <p:spPr bwMode="auto">
          <a:xfrm>
            <a:off x="427038" y="2447925"/>
            <a:ext cx="1136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διαδρομή</a:t>
            </a:r>
            <a:endParaRPr lang="en-US"/>
          </a:p>
        </p:txBody>
      </p:sp>
      <p:pic>
        <p:nvPicPr>
          <p:cNvPr id="628776" name="Picture 4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7500" y="2495550"/>
            <a:ext cx="1993900" cy="27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8777" name="Text Box 41"/>
          <p:cNvSpPr txBox="1">
            <a:spLocks noChangeArrowheads="1"/>
          </p:cNvSpPr>
          <p:nvPr/>
        </p:nvSpPr>
        <p:spPr bwMode="auto">
          <a:xfrm>
            <a:off x="427038" y="2867025"/>
            <a:ext cx="406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με </a:t>
            </a:r>
            <a:r>
              <a:rPr lang="en-US"/>
              <a:t>   </a:t>
            </a:r>
            <a:r>
              <a:rPr lang="el-GR"/>
              <a:t>                       και ελάχιστο βάρος</a:t>
            </a:r>
            <a:endParaRPr lang="en-US"/>
          </a:p>
        </p:txBody>
      </p:sp>
      <p:pic>
        <p:nvPicPr>
          <p:cNvPr id="628778" name="Picture 4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3005138"/>
            <a:ext cx="1527175" cy="17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8779" name="Picture 4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300413"/>
            <a:ext cx="2386013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8780" name="Picture 44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3" y="4849813"/>
            <a:ext cx="3321050" cy="61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8781" name="Text Box 45"/>
          <p:cNvSpPr txBox="1">
            <a:spLocks noChangeArrowheads="1"/>
          </p:cNvSpPr>
          <p:nvPr/>
        </p:nvSpPr>
        <p:spPr bwMode="auto">
          <a:xfrm>
            <a:off x="3957638" y="4830763"/>
            <a:ext cx="40560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εάν υπάρχει διαδρομή από το </a:t>
            </a:r>
            <a:r>
              <a:rPr lang="en-US" i="1">
                <a:latin typeface="Georgia" pitchFamily="18" charset="0"/>
              </a:rPr>
              <a:t>u</a:t>
            </a:r>
            <a:r>
              <a:rPr lang="en-US"/>
              <a:t> </a:t>
            </a:r>
            <a:r>
              <a:rPr lang="el-GR"/>
              <a:t>στο </a:t>
            </a:r>
            <a:r>
              <a:rPr lang="en-US" i="1">
                <a:latin typeface="Georgia" pitchFamily="18" charset="0"/>
              </a:rPr>
              <a:t>v</a:t>
            </a:r>
            <a:r>
              <a:rPr lang="el-GR"/>
              <a:t> </a:t>
            </a:r>
            <a:endParaRPr lang="en-US"/>
          </a:p>
        </p:txBody>
      </p:sp>
      <p:sp>
        <p:nvSpPr>
          <p:cNvPr id="628782" name="Text Box 46"/>
          <p:cNvSpPr txBox="1">
            <a:spLocks noChangeArrowheads="1"/>
          </p:cNvSpPr>
          <p:nvPr/>
        </p:nvSpPr>
        <p:spPr bwMode="auto">
          <a:xfrm>
            <a:off x="3968750" y="5119688"/>
            <a:ext cx="1387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διαφορετικά</a:t>
            </a:r>
            <a:endParaRPr lang="en-US"/>
          </a:p>
        </p:txBody>
      </p:sp>
      <p:sp>
        <p:nvSpPr>
          <p:cNvPr id="628783" name="Text Box 47"/>
          <p:cNvSpPr txBox="1">
            <a:spLocks noChangeArrowheads="1"/>
          </p:cNvSpPr>
          <p:nvPr/>
        </p:nvSpPr>
        <p:spPr bwMode="auto">
          <a:xfrm>
            <a:off x="441325" y="4303713"/>
            <a:ext cx="3595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Βάρος ελαφρύτατης διαδρομής</a:t>
            </a:r>
            <a:endParaRPr lang="en-US" b="1"/>
          </a:p>
        </p:txBody>
      </p:sp>
      <p:sp useBgFill="1">
        <p:nvSpPr>
          <p:cNvPr id="50" name="4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0786" name="AutoShape 2"/>
          <p:cNvCxnSpPr>
            <a:cxnSpLocks noChangeShapeType="1"/>
            <a:stCxn id="630800" idx="1"/>
            <a:endCxn id="630797" idx="6"/>
          </p:cNvCxnSpPr>
          <p:nvPr/>
        </p:nvCxnSpPr>
        <p:spPr bwMode="auto">
          <a:xfrm flipH="1" flipV="1">
            <a:off x="6019800" y="3033713"/>
            <a:ext cx="2319338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307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078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630789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1288" y="1546225"/>
            <a:ext cx="1204912" cy="19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441325" y="1471613"/>
            <a:ext cx="2132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Συνάρτηση βάρους</a:t>
            </a:r>
            <a:endParaRPr lang="en-US"/>
          </a:p>
        </p:txBody>
      </p:sp>
      <p:pic>
        <p:nvPicPr>
          <p:cNvPr id="630791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3900" y="1052513"/>
            <a:ext cx="1155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0792" name="Text Box 8"/>
          <p:cNvSpPr txBox="1">
            <a:spLocks noChangeArrowheads="1"/>
          </p:cNvSpPr>
          <p:nvPr/>
        </p:nvSpPr>
        <p:spPr bwMode="auto">
          <a:xfrm>
            <a:off x="441325" y="990600"/>
            <a:ext cx="2732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Κατευθυνόμενο γράφημα</a:t>
            </a:r>
            <a:endParaRPr lang="en-US"/>
          </a:p>
        </p:txBody>
      </p:sp>
      <p:sp>
        <p:nvSpPr>
          <p:cNvPr id="630793" name="Oval 9"/>
          <p:cNvSpPr>
            <a:spLocks noChangeArrowheads="1"/>
          </p:cNvSpPr>
          <p:nvPr/>
        </p:nvSpPr>
        <p:spPr bwMode="auto">
          <a:xfrm>
            <a:off x="7010400" y="3681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0794" name="Text Box 10"/>
          <p:cNvSpPr txBox="1">
            <a:spLocks noChangeArrowheads="1"/>
          </p:cNvSpPr>
          <p:nvPr/>
        </p:nvSpPr>
        <p:spPr bwMode="auto">
          <a:xfrm>
            <a:off x="6969125" y="38338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y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0795" name="Oval 11"/>
          <p:cNvSpPr>
            <a:spLocks noChangeArrowheads="1"/>
          </p:cNvSpPr>
          <p:nvPr/>
        </p:nvSpPr>
        <p:spPr bwMode="auto">
          <a:xfrm>
            <a:off x="70104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sp>
        <p:nvSpPr>
          <p:cNvPr id="630796" name="Text Box 12"/>
          <p:cNvSpPr txBox="1">
            <a:spLocks noChangeArrowheads="1"/>
          </p:cNvSpPr>
          <p:nvPr/>
        </p:nvSpPr>
        <p:spPr bwMode="auto">
          <a:xfrm>
            <a:off x="6969125" y="17764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t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0797" name="Oval 13"/>
          <p:cNvSpPr>
            <a:spLocks noChangeArrowheads="1"/>
          </p:cNvSpPr>
          <p:nvPr/>
        </p:nvSpPr>
        <p:spPr bwMode="auto">
          <a:xfrm>
            <a:off x="5791200" y="2919413"/>
            <a:ext cx="228600" cy="228600"/>
          </a:xfrm>
          <a:prstGeom prst="ellipse">
            <a:avLst/>
          </a:prstGeom>
          <a:solidFill>
            <a:schemeClr val="tx1">
              <a:alpha val="2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30798" name="AutoShape 14"/>
          <p:cNvCxnSpPr>
            <a:cxnSpLocks noChangeShapeType="1"/>
            <a:stCxn id="630793" idx="1"/>
            <a:endCxn id="630795" idx="3"/>
          </p:cNvCxnSpPr>
          <p:nvPr/>
        </p:nvCxnSpPr>
        <p:spPr bwMode="auto">
          <a:xfrm flipV="1">
            <a:off x="70437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0799" name="AutoShape 15"/>
          <p:cNvCxnSpPr>
            <a:cxnSpLocks noChangeShapeType="1"/>
            <a:stCxn id="630795" idx="5"/>
            <a:endCxn id="630793" idx="7"/>
          </p:cNvCxnSpPr>
          <p:nvPr/>
        </p:nvCxnSpPr>
        <p:spPr bwMode="auto">
          <a:xfrm>
            <a:off x="7205663" y="2276475"/>
            <a:ext cx="0" cy="14382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sp>
        <p:nvSpPr>
          <p:cNvPr id="630800" name="Oval 16"/>
          <p:cNvSpPr>
            <a:spLocks noChangeArrowheads="1"/>
          </p:cNvSpPr>
          <p:nvPr/>
        </p:nvSpPr>
        <p:spPr bwMode="auto">
          <a:xfrm>
            <a:off x="8305800" y="3681413"/>
            <a:ext cx="228600" cy="228600"/>
          </a:xfrm>
          <a:prstGeom prst="ellipse">
            <a:avLst/>
          </a:prstGeom>
          <a:solidFill>
            <a:schemeClr val="tx1">
              <a:alpha val="2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0801" name="Oval 17"/>
          <p:cNvSpPr>
            <a:spLocks noChangeArrowheads="1"/>
          </p:cNvSpPr>
          <p:nvPr/>
        </p:nvSpPr>
        <p:spPr bwMode="auto">
          <a:xfrm>
            <a:off x="83058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cxnSp>
        <p:nvCxnSpPr>
          <p:cNvPr id="630802" name="AutoShape 18"/>
          <p:cNvCxnSpPr>
            <a:cxnSpLocks noChangeShapeType="1"/>
            <a:stCxn id="630800" idx="1"/>
            <a:endCxn id="630801" idx="3"/>
          </p:cNvCxnSpPr>
          <p:nvPr/>
        </p:nvCxnSpPr>
        <p:spPr bwMode="auto">
          <a:xfrm flipV="1">
            <a:off x="83391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0803" name="AutoShape 19"/>
          <p:cNvCxnSpPr>
            <a:cxnSpLocks noChangeShapeType="1"/>
            <a:stCxn id="630801" idx="5"/>
            <a:endCxn id="630800" idx="7"/>
          </p:cNvCxnSpPr>
          <p:nvPr/>
        </p:nvCxnSpPr>
        <p:spPr bwMode="auto">
          <a:xfrm>
            <a:off x="8501063" y="2276475"/>
            <a:ext cx="0" cy="14382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30804" name="AutoShape 20"/>
          <p:cNvCxnSpPr>
            <a:cxnSpLocks noChangeShapeType="1"/>
            <a:stCxn id="630797" idx="7"/>
            <a:endCxn id="630795" idx="2"/>
          </p:cNvCxnSpPr>
          <p:nvPr/>
        </p:nvCxnSpPr>
        <p:spPr bwMode="auto">
          <a:xfrm flipV="1">
            <a:off x="5986463" y="2195513"/>
            <a:ext cx="1023937" cy="75723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30805" name="AutoShape 21"/>
          <p:cNvCxnSpPr>
            <a:cxnSpLocks noChangeShapeType="1"/>
            <a:stCxn id="630797" idx="5"/>
            <a:endCxn id="630793" idx="2"/>
          </p:cNvCxnSpPr>
          <p:nvPr/>
        </p:nvCxnSpPr>
        <p:spPr bwMode="auto">
          <a:xfrm>
            <a:off x="5986463" y="3114675"/>
            <a:ext cx="1023937" cy="681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0806" name="AutoShape 22"/>
          <p:cNvCxnSpPr>
            <a:cxnSpLocks noChangeShapeType="1"/>
            <a:stCxn id="630793" idx="6"/>
            <a:endCxn id="630800" idx="2"/>
          </p:cNvCxnSpPr>
          <p:nvPr/>
        </p:nvCxnSpPr>
        <p:spPr bwMode="auto">
          <a:xfrm>
            <a:off x="7239000" y="37957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0807" name="AutoShape 23"/>
          <p:cNvCxnSpPr>
            <a:cxnSpLocks noChangeShapeType="1"/>
            <a:stCxn id="630795" idx="6"/>
            <a:endCxn id="630801" idx="2"/>
          </p:cNvCxnSpPr>
          <p:nvPr/>
        </p:nvCxnSpPr>
        <p:spPr bwMode="auto">
          <a:xfrm>
            <a:off x="7239000" y="21955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0808" name="AutoShape 24"/>
          <p:cNvCxnSpPr>
            <a:cxnSpLocks noChangeShapeType="1"/>
            <a:stCxn id="630793" idx="7"/>
            <a:endCxn id="630801" idx="2"/>
          </p:cNvCxnSpPr>
          <p:nvPr/>
        </p:nvCxnSpPr>
        <p:spPr bwMode="auto">
          <a:xfrm flipV="1">
            <a:off x="7205663" y="2195513"/>
            <a:ext cx="1100137" cy="151923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sp>
        <p:nvSpPr>
          <p:cNvPr id="630809" name="Text Box 25"/>
          <p:cNvSpPr txBox="1">
            <a:spLocks noChangeArrowheads="1"/>
          </p:cNvSpPr>
          <p:nvPr/>
        </p:nvSpPr>
        <p:spPr bwMode="auto">
          <a:xfrm>
            <a:off x="5521325" y="28432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s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0810" name="Text Box 26"/>
          <p:cNvSpPr txBox="1">
            <a:spLocks noChangeArrowheads="1"/>
          </p:cNvSpPr>
          <p:nvPr/>
        </p:nvSpPr>
        <p:spPr bwMode="auto">
          <a:xfrm>
            <a:off x="8264525" y="17764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x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0811" name="Text Box 27"/>
          <p:cNvSpPr txBox="1">
            <a:spLocks noChangeArrowheads="1"/>
          </p:cNvSpPr>
          <p:nvPr/>
        </p:nvSpPr>
        <p:spPr bwMode="auto">
          <a:xfrm>
            <a:off x="8264525" y="38338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z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0812" name="Text Box 28"/>
          <p:cNvSpPr txBox="1">
            <a:spLocks noChangeArrowheads="1"/>
          </p:cNvSpPr>
          <p:nvPr/>
        </p:nvSpPr>
        <p:spPr bwMode="auto">
          <a:xfrm>
            <a:off x="624205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30813" name="Text Box 29"/>
          <p:cNvSpPr txBox="1">
            <a:spLocks noChangeArrowheads="1"/>
          </p:cNvSpPr>
          <p:nvPr/>
        </p:nvSpPr>
        <p:spPr bwMode="auto">
          <a:xfrm>
            <a:off x="6242050" y="3376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30814" name="Text Box 30"/>
          <p:cNvSpPr txBox="1">
            <a:spLocks noChangeArrowheads="1"/>
          </p:cNvSpPr>
          <p:nvPr/>
        </p:nvSpPr>
        <p:spPr bwMode="auto">
          <a:xfrm>
            <a:off x="7766050" y="33004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30815" name="Text Box 31"/>
          <p:cNvSpPr txBox="1">
            <a:spLocks noChangeArrowheads="1"/>
          </p:cNvSpPr>
          <p:nvPr/>
        </p:nvSpPr>
        <p:spPr bwMode="auto">
          <a:xfrm>
            <a:off x="777240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30816" name="Text Box 32"/>
          <p:cNvSpPr txBox="1">
            <a:spLocks noChangeArrowheads="1"/>
          </p:cNvSpPr>
          <p:nvPr/>
        </p:nvSpPr>
        <p:spPr bwMode="auto">
          <a:xfrm>
            <a:off x="7613650" y="1852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30817" name="Text Box 33"/>
          <p:cNvSpPr txBox="1">
            <a:spLocks noChangeArrowheads="1"/>
          </p:cNvSpPr>
          <p:nvPr/>
        </p:nvSpPr>
        <p:spPr bwMode="auto">
          <a:xfrm>
            <a:off x="7613650" y="37719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30818" name="Text Box 34"/>
          <p:cNvSpPr txBox="1">
            <a:spLocks noChangeArrowheads="1"/>
          </p:cNvSpPr>
          <p:nvPr/>
        </p:nvSpPr>
        <p:spPr bwMode="auto">
          <a:xfrm>
            <a:off x="845185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30819" name="Text Box 35"/>
          <p:cNvSpPr txBox="1">
            <a:spLocks noChangeArrowheads="1"/>
          </p:cNvSpPr>
          <p:nvPr/>
        </p:nvSpPr>
        <p:spPr bwMode="auto">
          <a:xfrm>
            <a:off x="80772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7</a:t>
            </a:r>
            <a:endParaRPr lang="en-US"/>
          </a:p>
        </p:txBody>
      </p:sp>
      <p:sp>
        <p:nvSpPr>
          <p:cNvPr id="630820" name="Text Box 36"/>
          <p:cNvSpPr txBox="1">
            <a:spLocks noChangeArrowheads="1"/>
          </p:cNvSpPr>
          <p:nvPr/>
        </p:nvSpPr>
        <p:spPr bwMode="auto">
          <a:xfrm>
            <a:off x="7162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30821" name="Text Box 37"/>
          <p:cNvSpPr txBox="1">
            <a:spLocks noChangeArrowheads="1"/>
          </p:cNvSpPr>
          <p:nvPr/>
        </p:nvSpPr>
        <p:spPr bwMode="auto">
          <a:xfrm>
            <a:off x="6781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630822" name="Text Box 38"/>
          <p:cNvSpPr txBox="1">
            <a:spLocks noChangeArrowheads="1"/>
          </p:cNvSpPr>
          <p:nvPr/>
        </p:nvSpPr>
        <p:spPr bwMode="auto">
          <a:xfrm>
            <a:off x="430213" y="2028825"/>
            <a:ext cx="43227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Ελαφρύτατη διαδρομή</a:t>
            </a:r>
            <a:r>
              <a:rPr lang="el-GR"/>
              <a:t> από το </a:t>
            </a:r>
            <a:r>
              <a:rPr lang="en-US" i="1">
                <a:latin typeface="Georgia" pitchFamily="18" charset="0"/>
              </a:rPr>
              <a:t>u</a:t>
            </a:r>
            <a:r>
              <a:rPr lang="en-US"/>
              <a:t> </a:t>
            </a:r>
            <a:r>
              <a:rPr lang="el-GR"/>
              <a:t>στο </a:t>
            </a:r>
            <a:r>
              <a:rPr lang="en-US" i="1">
                <a:latin typeface="Georgia" pitchFamily="18" charset="0"/>
              </a:rPr>
              <a:t>v</a:t>
            </a:r>
            <a:r>
              <a:rPr lang="en-US">
                <a:latin typeface="Georgia" pitchFamily="18" charset="0"/>
              </a:rPr>
              <a:t> :</a:t>
            </a:r>
          </a:p>
        </p:txBody>
      </p:sp>
      <p:sp>
        <p:nvSpPr>
          <p:cNvPr id="630823" name="Text Box 39"/>
          <p:cNvSpPr txBox="1">
            <a:spLocks noChangeArrowheads="1"/>
          </p:cNvSpPr>
          <p:nvPr/>
        </p:nvSpPr>
        <p:spPr bwMode="auto">
          <a:xfrm>
            <a:off x="427038" y="2447925"/>
            <a:ext cx="1136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διαδρομή</a:t>
            </a:r>
            <a:endParaRPr lang="en-US"/>
          </a:p>
        </p:txBody>
      </p:sp>
      <p:pic>
        <p:nvPicPr>
          <p:cNvPr id="630824" name="Picture 4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7500" y="2495550"/>
            <a:ext cx="1993900" cy="27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0825" name="Text Box 41"/>
          <p:cNvSpPr txBox="1">
            <a:spLocks noChangeArrowheads="1"/>
          </p:cNvSpPr>
          <p:nvPr/>
        </p:nvSpPr>
        <p:spPr bwMode="auto">
          <a:xfrm>
            <a:off x="427038" y="2867025"/>
            <a:ext cx="406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με </a:t>
            </a:r>
            <a:r>
              <a:rPr lang="en-US"/>
              <a:t>   </a:t>
            </a:r>
            <a:r>
              <a:rPr lang="el-GR"/>
              <a:t>                       και ελάχιστο βάρος</a:t>
            </a:r>
            <a:endParaRPr lang="en-US"/>
          </a:p>
        </p:txBody>
      </p:sp>
      <p:pic>
        <p:nvPicPr>
          <p:cNvPr id="630826" name="Picture 4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3005138"/>
            <a:ext cx="1527175" cy="17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0827" name="Picture 4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300413"/>
            <a:ext cx="2386013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0828" name="Picture 44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3" y="4849813"/>
            <a:ext cx="3321050" cy="61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0829" name="Text Box 45"/>
          <p:cNvSpPr txBox="1">
            <a:spLocks noChangeArrowheads="1"/>
          </p:cNvSpPr>
          <p:nvPr/>
        </p:nvSpPr>
        <p:spPr bwMode="auto">
          <a:xfrm>
            <a:off x="3957638" y="4830763"/>
            <a:ext cx="40560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εάν υπάρχει διαδρομή από το </a:t>
            </a:r>
            <a:r>
              <a:rPr lang="en-US" i="1">
                <a:latin typeface="Georgia" pitchFamily="18" charset="0"/>
              </a:rPr>
              <a:t>u</a:t>
            </a:r>
            <a:r>
              <a:rPr lang="en-US"/>
              <a:t> </a:t>
            </a:r>
            <a:r>
              <a:rPr lang="el-GR"/>
              <a:t>στο </a:t>
            </a:r>
            <a:r>
              <a:rPr lang="en-US" i="1">
                <a:latin typeface="Georgia" pitchFamily="18" charset="0"/>
              </a:rPr>
              <a:t>v</a:t>
            </a:r>
            <a:r>
              <a:rPr lang="el-GR"/>
              <a:t> </a:t>
            </a:r>
            <a:endParaRPr lang="en-US"/>
          </a:p>
        </p:txBody>
      </p:sp>
      <p:sp>
        <p:nvSpPr>
          <p:cNvPr id="630830" name="Text Box 46"/>
          <p:cNvSpPr txBox="1">
            <a:spLocks noChangeArrowheads="1"/>
          </p:cNvSpPr>
          <p:nvPr/>
        </p:nvSpPr>
        <p:spPr bwMode="auto">
          <a:xfrm>
            <a:off x="3968750" y="5119688"/>
            <a:ext cx="1387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διαφορετικά</a:t>
            </a:r>
            <a:endParaRPr lang="en-US"/>
          </a:p>
        </p:txBody>
      </p:sp>
      <p:sp>
        <p:nvSpPr>
          <p:cNvPr id="630831" name="Text Box 47"/>
          <p:cNvSpPr txBox="1">
            <a:spLocks noChangeArrowheads="1"/>
          </p:cNvSpPr>
          <p:nvPr/>
        </p:nvSpPr>
        <p:spPr bwMode="auto">
          <a:xfrm>
            <a:off x="441325" y="4303713"/>
            <a:ext cx="3595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Βάρος ελαφρύτατης διαδρομής</a:t>
            </a:r>
            <a:endParaRPr lang="en-US" b="1"/>
          </a:p>
        </p:txBody>
      </p:sp>
      <p:sp useBgFill="1">
        <p:nvSpPr>
          <p:cNvPr id="50" name="4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1810" name="AutoShape 2"/>
          <p:cNvCxnSpPr>
            <a:cxnSpLocks noChangeShapeType="1"/>
            <a:stCxn id="631824" idx="1"/>
            <a:endCxn id="631821" idx="6"/>
          </p:cNvCxnSpPr>
          <p:nvPr/>
        </p:nvCxnSpPr>
        <p:spPr bwMode="auto">
          <a:xfrm flipH="1" flipV="1">
            <a:off x="6019800" y="3033713"/>
            <a:ext cx="2319338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318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181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631813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1288" y="1546225"/>
            <a:ext cx="1204912" cy="19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1814" name="Text Box 6"/>
          <p:cNvSpPr txBox="1">
            <a:spLocks noChangeArrowheads="1"/>
          </p:cNvSpPr>
          <p:nvPr/>
        </p:nvSpPr>
        <p:spPr bwMode="auto">
          <a:xfrm>
            <a:off x="441325" y="1471613"/>
            <a:ext cx="2132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Συνάρτηση βάρους</a:t>
            </a:r>
            <a:endParaRPr lang="en-US"/>
          </a:p>
        </p:txBody>
      </p:sp>
      <p:pic>
        <p:nvPicPr>
          <p:cNvPr id="631815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3900" y="1052513"/>
            <a:ext cx="1155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441325" y="990600"/>
            <a:ext cx="2732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Κατευθυνόμενο γράφημα</a:t>
            </a:r>
            <a:endParaRPr lang="en-US"/>
          </a:p>
        </p:txBody>
      </p:sp>
      <p:sp>
        <p:nvSpPr>
          <p:cNvPr id="631817" name="Oval 9"/>
          <p:cNvSpPr>
            <a:spLocks noChangeArrowheads="1"/>
          </p:cNvSpPr>
          <p:nvPr/>
        </p:nvSpPr>
        <p:spPr bwMode="auto">
          <a:xfrm>
            <a:off x="7010400" y="3681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5</a:t>
            </a:r>
            <a:endParaRPr lang="en-US"/>
          </a:p>
        </p:txBody>
      </p:sp>
      <p:sp>
        <p:nvSpPr>
          <p:cNvPr id="631818" name="Text Box 10"/>
          <p:cNvSpPr txBox="1">
            <a:spLocks noChangeArrowheads="1"/>
          </p:cNvSpPr>
          <p:nvPr/>
        </p:nvSpPr>
        <p:spPr bwMode="auto">
          <a:xfrm>
            <a:off x="6969125" y="38338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y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1819" name="Oval 11"/>
          <p:cNvSpPr>
            <a:spLocks noChangeArrowheads="1"/>
          </p:cNvSpPr>
          <p:nvPr/>
        </p:nvSpPr>
        <p:spPr bwMode="auto">
          <a:xfrm>
            <a:off x="70104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>
                <a:sym typeface="Symbol" pitchFamily="18" charset="2"/>
              </a:rPr>
              <a:t>3</a:t>
            </a:r>
            <a:endParaRPr lang="en-US">
              <a:sym typeface="Symbol" pitchFamily="18" charset="2"/>
            </a:endParaRPr>
          </a:p>
        </p:txBody>
      </p:sp>
      <p:sp>
        <p:nvSpPr>
          <p:cNvPr id="631820" name="Text Box 12"/>
          <p:cNvSpPr txBox="1">
            <a:spLocks noChangeArrowheads="1"/>
          </p:cNvSpPr>
          <p:nvPr/>
        </p:nvSpPr>
        <p:spPr bwMode="auto">
          <a:xfrm>
            <a:off x="6969125" y="17764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t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1821" name="Oval 13"/>
          <p:cNvSpPr>
            <a:spLocks noChangeArrowheads="1"/>
          </p:cNvSpPr>
          <p:nvPr/>
        </p:nvSpPr>
        <p:spPr bwMode="auto">
          <a:xfrm>
            <a:off x="5791200" y="2919413"/>
            <a:ext cx="228600" cy="228600"/>
          </a:xfrm>
          <a:prstGeom prst="ellipse">
            <a:avLst/>
          </a:prstGeom>
          <a:solidFill>
            <a:srgbClr val="FF99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0</a:t>
            </a:r>
            <a:endParaRPr lang="en-US"/>
          </a:p>
        </p:txBody>
      </p:sp>
      <p:cxnSp>
        <p:nvCxnSpPr>
          <p:cNvPr id="631822" name="AutoShape 14"/>
          <p:cNvCxnSpPr>
            <a:cxnSpLocks noChangeShapeType="1"/>
            <a:stCxn id="631817" idx="1"/>
            <a:endCxn id="631819" idx="3"/>
          </p:cNvCxnSpPr>
          <p:nvPr/>
        </p:nvCxnSpPr>
        <p:spPr bwMode="auto">
          <a:xfrm flipV="1">
            <a:off x="70437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1823" name="AutoShape 15"/>
          <p:cNvCxnSpPr>
            <a:cxnSpLocks noChangeShapeType="1"/>
            <a:stCxn id="631819" idx="5"/>
            <a:endCxn id="631817" idx="7"/>
          </p:cNvCxnSpPr>
          <p:nvPr/>
        </p:nvCxnSpPr>
        <p:spPr bwMode="auto">
          <a:xfrm>
            <a:off x="7205663" y="2276475"/>
            <a:ext cx="0" cy="14382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31824" name="Oval 16"/>
          <p:cNvSpPr>
            <a:spLocks noChangeArrowheads="1"/>
          </p:cNvSpPr>
          <p:nvPr/>
        </p:nvSpPr>
        <p:spPr bwMode="auto">
          <a:xfrm>
            <a:off x="8305800" y="3681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11</a:t>
            </a:r>
            <a:endParaRPr lang="en-US"/>
          </a:p>
        </p:txBody>
      </p:sp>
      <p:sp>
        <p:nvSpPr>
          <p:cNvPr id="631825" name="Oval 17"/>
          <p:cNvSpPr>
            <a:spLocks noChangeArrowheads="1"/>
          </p:cNvSpPr>
          <p:nvPr/>
        </p:nvSpPr>
        <p:spPr bwMode="auto">
          <a:xfrm>
            <a:off x="83058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>
                <a:sym typeface="Symbol" pitchFamily="18" charset="2"/>
              </a:rPr>
              <a:t>9</a:t>
            </a:r>
            <a:endParaRPr lang="en-US">
              <a:sym typeface="Symbol" pitchFamily="18" charset="2"/>
            </a:endParaRPr>
          </a:p>
        </p:txBody>
      </p:sp>
      <p:cxnSp>
        <p:nvCxnSpPr>
          <p:cNvPr id="631826" name="AutoShape 18"/>
          <p:cNvCxnSpPr>
            <a:cxnSpLocks noChangeShapeType="1"/>
            <a:stCxn id="631824" idx="1"/>
            <a:endCxn id="631825" idx="3"/>
          </p:cNvCxnSpPr>
          <p:nvPr/>
        </p:nvCxnSpPr>
        <p:spPr bwMode="auto">
          <a:xfrm flipV="1">
            <a:off x="83391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1827" name="AutoShape 19"/>
          <p:cNvCxnSpPr>
            <a:cxnSpLocks noChangeShapeType="1"/>
            <a:stCxn id="631825" idx="5"/>
            <a:endCxn id="631824" idx="7"/>
          </p:cNvCxnSpPr>
          <p:nvPr/>
        </p:nvCxnSpPr>
        <p:spPr bwMode="auto">
          <a:xfrm>
            <a:off x="8501063" y="2276475"/>
            <a:ext cx="0" cy="14382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1828" name="AutoShape 20"/>
          <p:cNvCxnSpPr>
            <a:cxnSpLocks noChangeShapeType="1"/>
            <a:stCxn id="631821" idx="7"/>
            <a:endCxn id="631819" idx="2"/>
          </p:cNvCxnSpPr>
          <p:nvPr/>
        </p:nvCxnSpPr>
        <p:spPr bwMode="auto">
          <a:xfrm flipV="1">
            <a:off x="5986463" y="2195513"/>
            <a:ext cx="1023937" cy="75723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31829" name="AutoShape 21"/>
          <p:cNvCxnSpPr>
            <a:cxnSpLocks noChangeShapeType="1"/>
            <a:stCxn id="631821" idx="5"/>
            <a:endCxn id="631817" idx="2"/>
          </p:cNvCxnSpPr>
          <p:nvPr/>
        </p:nvCxnSpPr>
        <p:spPr bwMode="auto">
          <a:xfrm>
            <a:off x="5986463" y="3114675"/>
            <a:ext cx="1023937" cy="68103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31830" name="AutoShape 22"/>
          <p:cNvCxnSpPr>
            <a:cxnSpLocks noChangeShapeType="1"/>
            <a:stCxn id="631817" idx="6"/>
            <a:endCxn id="631824" idx="2"/>
          </p:cNvCxnSpPr>
          <p:nvPr/>
        </p:nvCxnSpPr>
        <p:spPr bwMode="auto">
          <a:xfrm>
            <a:off x="7239000" y="3795713"/>
            <a:ext cx="106680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31831" name="AutoShape 23"/>
          <p:cNvCxnSpPr>
            <a:cxnSpLocks noChangeShapeType="1"/>
            <a:stCxn id="631819" idx="6"/>
            <a:endCxn id="631825" idx="2"/>
          </p:cNvCxnSpPr>
          <p:nvPr/>
        </p:nvCxnSpPr>
        <p:spPr bwMode="auto">
          <a:xfrm>
            <a:off x="7239000" y="2195513"/>
            <a:ext cx="106680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31832" name="AutoShape 24"/>
          <p:cNvCxnSpPr>
            <a:cxnSpLocks noChangeShapeType="1"/>
            <a:stCxn id="631817" idx="7"/>
            <a:endCxn id="631825" idx="2"/>
          </p:cNvCxnSpPr>
          <p:nvPr/>
        </p:nvCxnSpPr>
        <p:spPr bwMode="auto">
          <a:xfrm flipV="1">
            <a:off x="7205663" y="2195513"/>
            <a:ext cx="1100137" cy="15192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31833" name="Text Box 25"/>
          <p:cNvSpPr txBox="1">
            <a:spLocks noChangeArrowheads="1"/>
          </p:cNvSpPr>
          <p:nvPr/>
        </p:nvSpPr>
        <p:spPr bwMode="auto">
          <a:xfrm>
            <a:off x="5521325" y="28432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s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1834" name="Text Box 26"/>
          <p:cNvSpPr txBox="1">
            <a:spLocks noChangeArrowheads="1"/>
          </p:cNvSpPr>
          <p:nvPr/>
        </p:nvSpPr>
        <p:spPr bwMode="auto">
          <a:xfrm>
            <a:off x="8264525" y="17764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x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1835" name="Text Box 27"/>
          <p:cNvSpPr txBox="1">
            <a:spLocks noChangeArrowheads="1"/>
          </p:cNvSpPr>
          <p:nvPr/>
        </p:nvSpPr>
        <p:spPr bwMode="auto">
          <a:xfrm>
            <a:off x="8264525" y="38338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z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1836" name="Text Box 28"/>
          <p:cNvSpPr txBox="1">
            <a:spLocks noChangeArrowheads="1"/>
          </p:cNvSpPr>
          <p:nvPr/>
        </p:nvSpPr>
        <p:spPr bwMode="auto">
          <a:xfrm>
            <a:off x="624205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31837" name="Text Box 29"/>
          <p:cNvSpPr txBox="1">
            <a:spLocks noChangeArrowheads="1"/>
          </p:cNvSpPr>
          <p:nvPr/>
        </p:nvSpPr>
        <p:spPr bwMode="auto">
          <a:xfrm>
            <a:off x="6242050" y="3376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31838" name="Text Box 30"/>
          <p:cNvSpPr txBox="1">
            <a:spLocks noChangeArrowheads="1"/>
          </p:cNvSpPr>
          <p:nvPr/>
        </p:nvSpPr>
        <p:spPr bwMode="auto">
          <a:xfrm>
            <a:off x="7766050" y="33004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31839" name="Text Box 31"/>
          <p:cNvSpPr txBox="1">
            <a:spLocks noChangeArrowheads="1"/>
          </p:cNvSpPr>
          <p:nvPr/>
        </p:nvSpPr>
        <p:spPr bwMode="auto">
          <a:xfrm>
            <a:off x="777240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31840" name="Text Box 32"/>
          <p:cNvSpPr txBox="1">
            <a:spLocks noChangeArrowheads="1"/>
          </p:cNvSpPr>
          <p:nvPr/>
        </p:nvSpPr>
        <p:spPr bwMode="auto">
          <a:xfrm>
            <a:off x="7613650" y="1852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31841" name="Text Box 33"/>
          <p:cNvSpPr txBox="1">
            <a:spLocks noChangeArrowheads="1"/>
          </p:cNvSpPr>
          <p:nvPr/>
        </p:nvSpPr>
        <p:spPr bwMode="auto">
          <a:xfrm>
            <a:off x="7613650" y="37719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31842" name="Text Box 34"/>
          <p:cNvSpPr txBox="1">
            <a:spLocks noChangeArrowheads="1"/>
          </p:cNvSpPr>
          <p:nvPr/>
        </p:nvSpPr>
        <p:spPr bwMode="auto">
          <a:xfrm>
            <a:off x="845185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31843" name="Text Box 35"/>
          <p:cNvSpPr txBox="1">
            <a:spLocks noChangeArrowheads="1"/>
          </p:cNvSpPr>
          <p:nvPr/>
        </p:nvSpPr>
        <p:spPr bwMode="auto">
          <a:xfrm>
            <a:off x="80772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7</a:t>
            </a:r>
            <a:endParaRPr lang="en-US"/>
          </a:p>
        </p:txBody>
      </p:sp>
      <p:sp>
        <p:nvSpPr>
          <p:cNvPr id="631844" name="Text Box 36"/>
          <p:cNvSpPr txBox="1">
            <a:spLocks noChangeArrowheads="1"/>
          </p:cNvSpPr>
          <p:nvPr/>
        </p:nvSpPr>
        <p:spPr bwMode="auto">
          <a:xfrm>
            <a:off x="7162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31845" name="Text Box 37"/>
          <p:cNvSpPr txBox="1">
            <a:spLocks noChangeArrowheads="1"/>
          </p:cNvSpPr>
          <p:nvPr/>
        </p:nvSpPr>
        <p:spPr bwMode="auto">
          <a:xfrm>
            <a:off x="6781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631846" name="Text Box 38"/>
          <p:cNvSpPr txBox="1">
            <a:spLocks noChangeArrowheads="1"/>
          </p:cNvSpPr>
          <p:nvPr/>
        </p:nvSpPr>
        <p:spPr bwMode="auto">
          <a:xfrm>
            <a:off x="430213" y="2028825"/>
            <a:ext cx="43227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Ελαφρύτατη διαδρομή</a:t>
            </a:r>
            <a:r>
              <a:rPr lang="el-GR"/>
              <a:t> από το </a:t>
            </a:r>
            <a:r>
              <a:rPr lang="en-US" i="1">
                <a:latin typeface="Georgia" pitchFamily="18" charset="0"/>
              </a:rPr>
              <a:t>u</a:t>
            </a:r>
            <a:r>
              <a:rPr lang="en-US"/>
              <a:t> </a:t>
            </a:r>
            <a:r>
              <a:rPr lang="el-GR"/>
              <a:t>στο </a:t>
            </a:r>
            <a:r>
              <a:rPr lang="en-US" i="1">
                <a:latin typeface="Georgia" pitchFamily="18" charset="0"/>
              </a:rPr>
              <a:t>v</a:t>
            </a:r>
            <a:r>
              <a:rPr lang="en-US">
                <a:latin typeface="Georgia" pitchFamily="18" charset="0"/>
              </a:rPr>
              <a:t> :</a:t>
            </a:r>
          </a:p>
        </p:txBody>
      </p:sp>
      <p:sp>
        <p:nvSpPr>
          <p:cNvPr id="631847" name="Text Box 39"/>
          <p:cNvSpPr txBox="1">
            <a:spLocks noChangeArrowheads="1"/>
          </p:cNvSpPr>
          <p:nvPr/>
        </p:nvSpPr>
        <p:spPr bwMode="auto">
          <a:xfrm>
            <a:off x="427038" y="2447925"/>
            <a:ext cx="1136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διαδρομή</a:t>
            </a:r>
            <a:endParaRPr lang="en-US"/>
          </a:p>
        </p:txBody>
      </p:sp>
      <p:pic>
        <p:nvPicPr>
          <p:cNvPr id="631848" name="Picture 4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7500" y="2495550"/>
            <a:ext cx="1993900" cy="27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1849" name="Text Box 41"/>
          <p:cNvSpPr txBox="1">
            <a:spLocks noChangeArrowheads="1"/>
          </p:cNvSpPr>
          <p:nvPr/>
        </p:nvSpPr>
        <p:spPr bwMode="auto">
          <a:xfrm>
            <a:off x="427038" y="2867025"/>
            <a:ext cx="406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με </a:t>
            </a:r>
            <a:r>
              <a:rPr lang="en-US"/>
              <a:t>   </a:t>
            </a:r>
            <a:r>
              <a:rPr lang="el-GR"/>
              <a:t>                       και ελάχιστο βάρος</a:t>
            </a:r>
            <a:endParaRPr lang="en-US"/>
          </a:p>
        </p:txBody>
      </p:sp>
      <p:pic>
        <p:nvPicPr>
          <p:cNvPr id="631850" name="Picture 4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3005138"/>
            <a:ext cx="1527175" cy="17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1851" name="Picture 4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300413"/>
            <a:ext cx="2386013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1852" name="Picture 44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3" y="4849813"/>
            <a:ext cx="3321050" cy="61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1853" name="Text Box 45"/>
          <p:cNvSpPr txBox="1">
            <a:spLocks noChangeArrowheads="1"/>
          </p:cNvSpPr>
          <p:nvPr/>
        </p:nvSpPr>
        <p:spPr bwMode="auto">
          <a:xfrm>
            <a:off x="3957638" y="4830763"/>
            <a:ext cx="40560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εάν υπάρχει διαδρομή από το </a:t>
            </a:r>
            <a:r>
              <a:rPr lang="en-US" i="1">
                <a:latin typeface="Georgia" pitchFamily="18" charset="0"/>
              </a:rPr>
              <a:t>u</a:t>
            </a:r>
            <a:r>
              <a:rPr lang="en-US"/>
              <a:t> </a:t>
            </a:r>
            <a:r>
              <a:rPr lang="el-GR"/>
              <a:t>στο </a:t>
            </a:r>
            <a:r>
              <a:rPr lang="en-US" i="1">
                <a:latin typeface="Georgia" pitchFamily="18" charset="0"/>
              </a:rPr>
              <a:t>v</a:t>
            </a:r>
            <a:r>
              <a:rPr lang="el-GR"/>
              <a:t> </a:t>
            </a:r>
            <a:endParaRPr lang="en-US"/>
          </a:p>
        </p:txBody>
      </p:sp>
      <p:sp>
        <p:nvSpPr>
          <p:cNvPr id="631854" name="Text Box 46"/>
          <p:cNvSpPr txBox="1">
            <a:spLocks noChangeArrowheads="1"/>
          </p:cNvSpPr>
          <p:nvPr/>
        </p:nvSpPr>
        <p:spPr bwMode="auto">
          <a:xfrm>
            <a:off x="3968750" y="5119688"/>
            <a:ext cx="1387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διαφορετικά</a:t>
            </a:r>
            <a:endParaRPr lang="en-US"/>
          </a:p>
        </p:txBody>
      </p:sp>
      <p:sp>
        <p:nvSpPr>
          <p:cNvPr id="631855" name="Text Box 47"/>
          <p:cNvSpPr txBox="1">
            <a:spLocks noChangeArrowheads="1"/>
          </p:cNvSpPr>
          <p:nvPr/>
        </p:nvSpPr>
        <p:spPr bwMode="auto">
          <a:xfrm>
            <a:off x="441325" y="4303713"/>
            <a:ext cx="3595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Βάρος ελαφρύτατης διαδρομής</a:t>
            </a:r>
            <a:endParaRPr lang="en-US" b="1"/>
          </a:p>
        </p:txBody>
      </p:sp>
      <p:sp>
        <p:nvSpPr>
          <p:cNvPr id="631856" name="Text Box 48"/>
          <p:cNvSpPr txBox="1">
            <a:spLocks noChangeArrowheads="1"/>
          </p:cNvSpPr>
          <p:nvPr/>
        </p:nvSpPr>
        <p:spPr bwMode="auto">
          <a:xfrm>
            <a:off x="152400" y="5716588"/>
            <a:ext cx="875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Θέλουμε να βρούμε όλες τις ελαφρύτερες διαδρομές από το </a:t>
            </a:r>
            <a:r>
              <a:rPr lang="en-US" i="1">
                <a:latin typeface="Georgia" pitchFamily="18" charset="0"/>
              </a:rPr>
              <a:t>s</a:t>
            </a:r>
            <a:r>
              <a:rPr lang="en-US"/>
              <a:t> </a:t>
            </a:r>
            <a:r>
              <a:rPr lang="el-GR"/>
              <a:t>προς κάθε άλλο κόμβο</a:t>
            </a:r>
            <a:endParaRPr lang="en-US"/>
          </a:p>
        </p:txBody>
      </p:sp>
      <p:sp useBgFill="1">
        <p:nvSpPr>
          <p:cNvPr id="51" name="5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9762" name="AutoShape 2"/>
          <p:cNvCxnSpPr>
            <a:cxnSpLocks noChangeShapeType="1"/>
            <a:stCxn id="629776" idx="1"/>
            <a:endCxn id="629773" idx="6"/>
          </p:cNvCxnSpPr>
          <p:nvPr/>
        </p:nvCxnSpPr>
        <p:spPr bwMode="auto">
          <a:xfrm flipH="1" flipV="1">
            <a:off x="6019800" y="3033713"/>
            <a:ext cx="2319338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976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629765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1288" y="1546225"/>
            <a:ext cx="1204912" cy="19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9766" name="Text Box 6"/>
          <p:cNvSpPr txBox="1">
            <a:spLocks noChangeArrowheads="1"/>
          </p:cNvSpPr>
          <p:nvPr/>
        </p:nvSpPr>
        <p:spPr bwMode="auto">
          <a:xfrm>
            <a:off x="441325" y="1471613"/>
            <a:ext cx="2132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Συνάρτηση βάρους</a:t>
            </a:r>
            <a:endParaRPr lang="en-US"/>
          </a:p>
        </p:txBody>
      </p:sp>
      <p:pic>
        <p:nvPicPr>
          <p:cNvPr id="629767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3900" y="1052513"/>
            <a:ext cx="1155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441325" y="990600"/>
            <a:ext cx="2732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Κατευθυνόμενο γράφημα</a:t>
            </a:r>
            <a:endParaRPr lang="en-US"/>
          </a:p>
        </p:txBody>
      </p:sp>
      <p:sp>
        <p:nvSpPr>
          <p:cNvPr id="629769" name="Oval 9"/>
          <p:cNvSpPr>
            <a:spLocks noChangeArrowheads="1"/>
          </p:cNvSpPr>
          <p:nvPr/>
        </p:nvSpPr>
        <p:spPr bwMode="auto">
          <a:xfrm>
            <a:off x="7010400" y="3681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5</a:t>
            </a:r>
            <a:endParaRPr lang="en-US"/>
          </a:p>
        </p:txBody>
      </p:sp>
      <p:sp>
        <p:nvSpPr>
          <p:cNvPr id="629770" name="Text Box 10"/>
          <p:cNvSpPr txBox="1">
            <a:spLocks noChangeArrowheads="1"/>
          </p:cNvSpPr>
          <p:nvPr/>
        </p:nvSpPr>
        <p:spPr bwMode="auto">
          <a:xfrm>
            <a:off x="6969125" y="38338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y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9771" name="Oval 11"/>
          <p:cNvSpPr>
            <a:spLocks noChangeArrowheads="1"/>
          </p:cNvSpPr>
          <p:nvPr/>
        </p:nvSpPr>
        <p:spPr bwMode="auto">
          <a:xfrm>
            <a:off x="70104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>
                <a:sym typeface="Symbol" pitchFamily="18" charset="2"/>
              </a:rPr>
              <a:t>3</a:t>
            </a:r>
            <a:endParaRPr lang="en-US">
              <a:sym typeface="Symbol" pitchFamily="18" charset="2"/>
            </a:endParaRPr>
          </a:p>
        </p:txBody>
      </p:sp>
      <p:sp>
        <p:nvSpPr>
          <p:cNvPr id="629772" name="Text Box 12"/>
          <p:cNvSpPr txBox="1">
            <a:spLocks noChangeArrowheads="1"/>
          </p:cNvSpPr>
          <p:nvPr/>
        </p:nvSpPr>
        <p:spPr bwMode="auto">
          <a:xfrm>
            <a:off x="6969125" y="17764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t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9773" name="Oval 13"/>
          <p:cNvSpPr>
            <a:spLocks noChangeArrowheads="1"/>
          </p:cNvSpPr>
          <p:nvPr/>
        </p:nvSpPr>
        <p:spPr bwMode="auto">
          <a:xfrm>
            <a:off x="5791200" y="2919413"/>
            <a:ext cx="228600" cy="228600"/>
          </a:xfrm>
          <a:prstGeom prst="ellipse">
            <a:avLst/>
          </a:prstGeom>
          <a:solidFill>
            <a:srgbClr val="FF99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0</a:t>
            </a:r>
            <a:endParaRPr lang="en-US"/>
          </a:p>
        </p:txBody>
      </p:sp>
      <p:cxnSp>
        <p:nvCxnSpPr>
          <p:cNvPr id="629774" name="AutoShape 14"/>
          <p:cNvCxnSpPr>
            <a:cxnSpLocks noChangeShapeType="1"/>
            <a:stCxn id="629769" idx="1"/>
            <a:endCxn id="629771" idx="3"/>
          </p:cNvCxnSpPr>
          <p:nvPr/>
        </p:nvCxnSpPr>
        <p:spPr bwMode="auto">
          <a:xfrm flipV="1">
            <a:off x="70437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9775" name="AutoShape 15"/>
          <p:cNvCxnSpPr>
            <a:cxnSpLocks noChangeShapeType="1"/>
            <a:stCxn id="629771" idx="5"/>
            <a:endCxn id="629769" idx="7"/>
          </p:cNvCxnSpPr>
          <p:nvPr/>
        </p:nvCxnSpPr>
        <p:spPr bwMode="auto">
          <a:xfrm>
            <a:off x="7205663" y="2276475"/>
            <a:ext cx="0" cy="14382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sp>
        <p:nvSpPr>
          <p:cNvPr id="629776" name="Oval 16"/>
          <p:cNvSpPr>
            <a:spLocks noChangeArrowheads="1"/>
          </p:cNvSpPr>
          <p:nvPr/>
        </p:nvSpPr>
        <p:spPr bwMode="auto">
          <a:xfrm>
            <a:off x="8305800" y="36814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11</a:t>
            </a:r>
            <a:endParaRPr lang="en-US"/>
          </a:p>
        </p:txBody>
      </p:sp>
      <p:sp>
        <p:nvSpPr>
          <p:cNvPr id="629777" name="Oval 17"/>
          <p:cNvSpPr>
            <a:spLocks noChangeArrowheads="1"/>
          </p:cNvSpPr>
          <p:nvPr/>
        </p:nvSpPr>
        <p:spPr bwMode="auto">
          <a:xfrm>
            <a:off x="8305800" y="2081213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>
                <a:sym typeface="Symbol" pitchFamily="18" charset="2"/>
              </a:rPr>
              <a:t>9</a:t>
            </a:r>
            <a:endParaRPr lang="en-US">
              <a:sym typeface="Symbol" pitchFamily="18" charset="2"/>
            </a:endParaRPr>
          </a:p>
        </p:txBody>
      </p:sp>
      <p:cxnSp>
        <p:nvCxnSpPr>
          <p:cNvPr id="629778" name="AutoShape 18"/>
          <p:cNvCxnSpPr>
            <a:cxnSpLocks noChangeShapeType="1"/>
            <a:stCxn id="629776" idx="1"/>
            <a:endCxn id="629777" idx="3"/>
          </p:cNvCxnSpPr>
          <p:nvPr/>
        </p:nvCxnSpPr>
        <p:spPr bwMode="auto">
          <a:xfrm flipV="1">
            <a:off x="8339138" y="2276475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9779" name="AutoShape 19"/>
          <p:cNvCxnSpPr>
            <a:cxnSpLocks noChangeShapeType="1"/>
            <a:stCxn id="629777" idx="5"/>
            <a:endCxn id="629776" idx="7"/>
          </p:cNvCxnSpPr>
          <p:nvPr/>
        </p:nvCxnSpPr>
        <p:spPr bwMode="auto">
          <a:xfrm>
            <a:off x="8501063" y="2276475"/>
            <a:ext cx="0" cy="14382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29780" name="AutoShape 20"/>
          <p:cNvCxnSpPr>
            <a:cxnSpLocks noChangeShapeType="1"/>
            <a:stCxn id="629773" idx="7"/>
            <a:endCxn id="629771" idx="2"/>
          </p:cNvCxnSpPr>
          <p:nvPr/>
        </p:nvCxnSpPr>
        <p:spPr bwMode="auto">
          <a:xfrm flipV="1">
            <a:off x="5986463" y="2195513"/>
            <a:ext cx="1023937" cy="75723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29781" name="AutoShape 21"/>
          <p:cNvCxnSpPr>
            <a:cxnSpLocks noChangeShapeType="1"/>
            <a:stCxn id="629773" idx="5"/>
            <a:endCxn id="629769" idx="2"/>
          </p:cNvCxnSpPr>
          <p:nvPr/>
        </p:nvCxnSpPr>
        <p:spPr bwMode="auto">
          <a:xfrm>
            <a:off x="5986463" y="3114675"/>
            <a:ext cx="1023937" cy="681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9782" name="AutoShape 22"/>
          <p:cNvCxnSpPr>
            <a:cxnSpLocks noChangeShapeType="1"/>
            <a:stCxn id="629769" idx="6"/>
            <a:endCxn id="629776" idx="2"/>
          </p:cNvCxnSpPr>
          <p:nvPr/>
        </p:nvCxnSpPr>
        <p:spPr bwMode="auto">
          <a:xfrm>
            <a:off x="7239000" y="37957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9783" name="AutoShape 23"/>
          <p:cNvCxnSpPr>
            <a:cxnSpLocks noChangeShapeType="1"/>
            <a:stCxn id="629771" idx="6"/>
            <a:endCxn id="629777" idx="2"/>
          </p:cNvCxnSpPr>
          <p:nvPr/>
        </p:nvCxnSpPr>
        <p:spPr bwMode="auto">
          <a:xfrm>
            <a:off x="7239000" y="219551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9784" name="AutoShape 24"/>
          <p:cNvCxnSpPr>
            <a:cxnSpLocks noChangeShapeType="1"/>
            <a:stCxn id="629769" idx="7"/>
            <a:endCxn id="629777" idx="2"/>
          </p:cNvCxnSpPr>
          <p:nvPr/>
        </p:nvCxnSpPr>
        <p:spPr bwMode="auto">
          <a:xfrm flipV="1">
            <a:off x="7205663" y="2195513"/>
            <a:ext cx="1100137" cy="151923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sp>
        <p:nvSpPr>
          <p:cNvPr id="629785" name="Text Box 25"/>
          <p:cNvSpPr txBox="1">
            <a:spLocks noChangeArrowheads="1"/>
          </p:cNvSpPr>
          <p:nvPr/>
        </p:nvSpPr>
        <p:spPr bwMode="auto">
          <a:xfrm>
            <a:off x="5521325" y="28432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s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9786" name="Text Box 26"/>
          <p:cNvSpPr txBox="1">
            <a:spLocks noChangeArrowheads="1"/>
          </p:cNvSpPr>
          <p:nvPr/>
        </p:nvSpPr>
        <p:spPr bwMode="auto">
          <a:xfrm>
            <a:off x="8264525" y="17764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x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9787" name="Text Box 27"/>
          <p:cNvSpPr txBox="1">
            <a:spLocks noChangeArrowheads="1"/>
          </p:cNvSpPr>
          <p:nvPr/>
        </p:nvSpPr>
        <p:spPr bwMode="auto">
          <a:xfrm>
            <a:off x="8264525" y="3833813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z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29788" name="Text Box 28"/>
          <p:cNvSpPr txBox="1">
            <a:spLocks noChangeArrowheads="1"/>
          </p:cNvSpPr>
          <p:nvPr/>
        </p:nvSpPr>
        <p:spPr bwMode="auto">
          <a:xfrm>
            <a:off x="624205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29789" name="Text Box 29"/>
          <p:cNvSpPr txBox="1">
            <a:spLocks noChangeArrowheads="1"/>
          </p:cNvSpPr>
          <p:nvPr/>
        </p:nvSpPr>
        <p:spPr bwMode="auto">
          <a:xfrm>
            <a:off x="6242050" y="3376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29790" name="Text Box 30"/>
          <p:cNvSpPr txBox="1">
            <a:spLocks noChangeArrowheads="1"/>
          </p:cNvSpPr>
          <p:nvPr/>
        </p:nvSpPr>
        <p:spPr bwMode="auto">
          <a:xfrm>
            <a:off x="7766050" y="33004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29791" name="Text Box 31"/>
          <p:cNvSpPr txBox="1">
            <a:spLocks noChangeArrowheads="1"/>
          </p:cNvSpPr>
          <p:nvPr/>
        </p:nvSpPr>
        <p:spPr bwMode="auto">
          <a:xfrm>
            <a:off x="777240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29792" name="Text Box 32"/>
          <p:cNvSpPr txBox="1">
            <a:spLocks noChangeArrowheads="1"/>
          </p:cNvSpPr>
          <p:nvPr/>
        </p:nvSpPr>
        <p:spPr bwMode="auto">
          <a:xfrm>
            <a:off x="7613650" y="18526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29793" name="Text Box 33"/>
          <p:cNvSpPr txBox="1">
            <a:spLocks noChangeArrowheads="1"/>
          </p:cNvSpPr>
          <p:nvPr/>
        </p:nvSpPr>
        <p:spPr bwMode="auto">
          <a:xfrm>
            <a:off x="7613650" y="37719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29794" name="Text Box 34"/>
          <p:cNvSpPr txBox="1">
            <a:spLocks noChangeArrowheads="1"/>
          </p:cNvSpPr>
          <p:nvPr/>
        </p:nvSpPr>
        <p:spPr bwMode="auto">
          <a:xfrm>
            <a:off x="845185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29795" name="Text Box 35"/>
          <p:cNvSpPr txBox="1">
            <a:spLocks noChangeArrowheads="1"/>
          </p:cNvSpPr>
          <p:nvPr/>
        </p:nvSpPr>
        <p:spPr bwMode="auto">
          <a:xfrm>
            <a:off x="80772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7</a:t>
            </a:r>
            <a:endParaRPr lang="en-US"/>
          </a:p>
        </p:txBody>
      </p:sp>
      <p:sp>
        <p:nvSpPr>
          <p:cNvPr id="629796" name="Text Box 36"/>
          <p:cNvSpPr txBox="1">
            <a:spLocks noChangeArrowheads="1"/>
          </p:cNvSpPr>
          <p:nvPr/>
        </p:nvSpPr>
        <p:spPr bwMode="auto">
          <a:xfrm>
            <a:off x="7162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29797" name="Text Box 37"/>
          <p:cNvSpPr txBox="1">
            <a:spLocks noChangeArrowheads="1"/>
          </p:cNvSpPr>
          <p:nvPr/>
        </p:nvSpPr>
        <p:spPr bwMode="auto">
          <a:xfrm>
            <a:off x="6781800" y="2767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629798" name="Text Box 38"/>
          <p:cNvSpPr txBox="1">
            <a:spLocks noChangeArrowheads="1"/>
          </p:cNvSpPr>
          <p:nvPr/>
        </p:nvSpPr>
        <p:spPr bwMode="auto">
          <a:xfrm>
            <a:off x="430213" y="2028825"/>
            <a:ext cx="43227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Ελαφρύτατη διαδρομή</a:t>
            </a:r>
            <a:r>
              <a:rPr lang="el-GR"/>
              <a:t> από το </a:t>
            </a:r>
            <a:r>
              <a:rPr lang="en-US" i="1">
                <a:latin typeface="Georgia" pitchFamily="18" charset="0"/>
              </a:rPr>
              <a:t>u</a:t>
            </a:r>
            <a:r>
              <a:rPr lang="en-US"/>
              <a:t> </a:t>
            </a:r>
            <a:r>
              <a:rPr lang="el-GR"/>
              <a:t>στο </a:t>
            </a:r>
            <a:r>
              <a:rPr lang="en-US" i="1">
                <a:latin typeface="Georgia" pitchFamily="18" charset="0"/>
              </a:rPr>
              <a:t>v</a:t>
            </a:r>
            <a:r>
              <a:rPr lang="en-US">
                <a:latin typeface="Georgia" pitchFamily="18" charset="0"/>
              </a:rPr>
              <a:t> :</a:t>
            </a:r>
          </a:p>
        </p:txBody>
      </p:sp>
      <p:sp>
        <p:nvSpPr>
          <p:cNvPr id="629799" name="Text Box 39"/>
          <p:cNvSpPr txBox="1">
            <a:spLocks noChangeArrowheads="1"/>
          </p:cNvSpPr>
          <p:nvPr/>
        </p:nvSpPr>
        <p:spPr bwMode="auto">
          <a:xfrm>
            <a:off x="427038" y="2447925"/>
            <a:ext cx="1136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διαδρομή</a:t>
            </a:r>
            <a:endParaRPr lang="en-US"/>
          </a:p>
        </p:txBody>
      </p:sp>
      <p:pic>
        <p:nvPicPr>
          <p:cNvPr id="629800" name="Picture 4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7500" y="2495550"/>
            <a:ext cx="1993900" cy="27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9801" name="Text Box 41"/>
          <p:cNvSpPr txBox="1">
            <a:spLocks noChangeArrowheads="1"/>
          </p:cNvSpPr>
          <p:nvPr/>
        </p:nvSpPr>
        <p:spPr bwMode="auto">
          <a:xfrm>
            <a:off x="427038" y="2867025"/>
            <a:ext cx="406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με </a:t>
            </a:r>
            <a:r>
              <a:rPr lang="en-US"/>
              <a:t>   </a:t>
            </a:r>
            <a:r>
              <a:rPr lang="el-GR"/>
              <a:t>                       και ελάχιστο βάρος</a:t>
            </a:r>
            <a:endParaRPr lang="en-US"/>
          </a:p>
        </p:txBody>
      </p:sp>
      <p:pic>
        <p:nvPicPr>
          <p:cNvPr id="629802" name="Picture 4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3005138"/>
            <a:ext cx="1527175" cy="17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9803" name="Picture 4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300413"/>
            <a:ext cx="2386013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9804" name="Picture 44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3" y="4849813"/>
            <a:ext cx="3321050" cy="61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9805" name="Text Box 45"/>
          <p:cNvSpPr txBox="1">
            <a:spLocks noChangeArrowheads="1"/>
          </p:cNvSpPr>
          <p:nvPr/>
        </p:nvSpPr>
        <p:spPr bwMode="auto">
          <a:xfrm>
            <a:off x="3957638" y="4830763"/>
            <a:ext cx="40560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εάν υπάρχει διαδρομή από το </a:t>
            </a:r>
            <a:r>
              <a:rPr lang="en-US" i="1">
                <a:latin typeface="Georgia" pitchFamily="18" charset="0"/>
              </a:rPr>
              <a:t>u</a:t>
            </a:r>
            <a:r>
              <a:rPr lang="en-US"/>
              <a:t> </a:t>
            </a:r>
            <a:r>
              <a:rPr lang="el-GR"/>
              <a:t>στο </a:t>
            </a:r>
            <a:r>
              <a:rPr lang="en-US" i="1">
                <a:latin typeface="Georgia" pitchFamily="18" charset="0"/>
              </a:rPr>
              <a:t>v</a:t>
            </a:r>
            <a:r>
              <a:rPr lang="el-GR"/>
              <a:t> </a:t>
            </a:r>
            <a:endParaRPr lang="en-US"/>
          </a:p>
        </p:txBody>
      </p:sp>
      <p:sp>
        <p:nvSpPr>
          <p:cNvPr id="629806" name="Text Box 46"/>
          <p:cNvSpPr txBox="1">
            <a:spLocks noChangeArrowheads="1"/>
          </p:cNvSpPr>
          <p:nvPr/>
        </p:nvSpPr>
        <p:spPr bwMode="auto">
          <a:xfrm>
            <a:off x="3968750" y="5119688"/>
            <a:ext cx="1387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διαφορετικά</a:t>
            </a:r>
            <a:endParaRPr lang="en-US"/>
          </a:p>
        </p:txBody>
      </p:sp>
      <p:sp>
        <p:nvSpPr>
          <p:cNvPr id="629807" name="Text Box 47"/>
          <p:cNvSpPr txBox="1">
            <a:spLocks noChangeArrowheads="1"/>
          </p:cNvSpPr>
          <p:nvPr/>
        </p:nvSpPr>
        <p:spPr bwMode="auto">
          <a:xfrm>
            <a:off x="441325" y="4303713"/>
            <a:ext cx="3595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Βάρος ελαφρύτατης διαδρομής</a:t>
            </a:r>
            <a:endParaRPr lang="en-US" b="1"/>
          </a:p>
        </p:txBody>
      </p:sp>
      <p:sp>
        <p:nvSpPr>
          <p:cNvPr id="629809" name="Text Box 49"/>
          <p:cNvSpPr txBox="1">
            <a:spLocks noChangeArrowheads="1"/>
          </p:cNvSpPr>
          <p:nvPr/>
        </p:nvSpPr>
        <p:spPr bwMode="auto">
          <a:xfrm>
            <a:off x="152400" y="5716588"/>
            <a:ext cx="875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Θέλουμε να βρούμε όλες τις ελαφρύτερες διαδρομές από το </a:t>
            </a:r>
            <a:r>
              <a:rPr lang="en-US" i="1">
                <a:latin typeface="Georgia" pitchFamily="18" charset="0"/>
              </a:rPr>
              <a:t>s</a:t>
            </a:r>
            <a:r>
              <a:rPr lang="en-US"/>
              <a:t> </a:t>
            </a:r>
            <a:r>
              <a:rPr lang="el-GR"/>
              <a:t>προς κάθε άλλο κόμβο</a:t>
            </a:r>
            <a:endParaRPr lang="en-US"/>
          </a:p>
        </p:txBody>
      </p:sp>
      <p:sp useBgFill="1">
        <p:nvSpPr>
          <p:cNvPr id="51" name="5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90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5934" name="Oval 30"/>
          <p:cNvSpPr>
            <a:spLocks noChangeArrowheads="1"/>
          </p:cNvSpPr>
          <p:nvPr/>
        </p:nvSpPr>
        <p:spPr bwMode="auto">
          <a:xfrm>
            <a:off x="3021013" y="2211388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sp>
        <p:nvSpPr>
          <p:cNvPr id="635935" name="Oval 31"/>
          <p:cNvSpPr>
            <a:spLocks noChangeArrowheads="1"/>
          </p:cNvSpPr>
          <p:nvPr/>
        </p:nvSpPr>
        <p:spPr bwMode="auto">
          <a:xfrm>
            <a:off x="4316413" y="2211388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sp>
        <p:nvSpPr>
          <p:cNvPr id="635936" name="Oval 32"/>
          <p:cNvSpPr>
            <a:spLocks noChangeArrowheads="1"/>
          </p:cNvSpPr>
          <p:nvPr/>
        </p:nvSpPr>
        <p:spPr bwMode="auto">
          <a:xfrm>
            <a:off x="5002213" y="2211388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sp>
        <p:nvSpPr>
          <p:cNvPr id="635938" name="Freeform 34"/>
          <p:cNvSpPr>
            <a:spLocks/>
          </p:cNvSpPr>
          <p:nvPr/>
        </p:nvSpPr>
        <p:spPr bwMode="auto">
          <a:xfrm>
            <a:off x="3173413" y="2122488"/>
            <a:ext cx="1143000" cy="2667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88" y="8"/>
              </a:cxn>
              <a:cxn ang="0">
                <a:pos x="480" y="152"/>
              </a:cxn>
              <a:cxn ang="0">
                <a:pos x="720" y="104"/>
              </a:cxn>
            </a:cxnLst>
            <a:rect l="0" t="0" r="r" b="b"/>
            <a:pathLst>
              <a:path w="720" h="168">
                <a:moveTo>
                  <a:pt x="0" y="104"/>
                </a:moveTo>
                <a:cubicBezTo>
                  <a:pt x="104" y="52"/>
                  <a:pt x="208" y="0"/>
                  <a:pt x="288" y="8"/>
                </a:cubicBezTo>
                <a:cubicBezTo>
                  <a:pt x="368" y="16"/>
                  <a:pt x="408" y="136"/>
                  <a:pt x="480" y="152"/>
                </a:cubicBezTo>
                <a:cubicBezTo>
                  <a:pt x="552" y="168"/>
                  <a:pt x="680" y="112"/>
                  <a:pt x="720" y="10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35944" name="AutoShape 40"/>
          <p:cNvCxnSpPr>
            <a:cxnSpLocks noChangeShapeType="1"/>
            <a:stCxn id="635935" idx="6"/>
            <a:endCxn id="635936" idx="2"/>
          </p:cNvCxnSpPr>
          <p:nvPr/>
        </p:nvCxnSpPr>
        <p:spPr bwMode="auto">
          <a:xfrm>
            <a:off x="4545013" y="2325688"/>
            <a:ext cx="457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pic>
        <p:nvPicPr>
          <p:cNvPr id="635953" name="Picture 4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014538"/>
            <a:ext cx="122238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5951" name="Picture 4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9100" y="1943100"/>
            <a:ext cx="465138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5950" name="Picture 4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6200" y="2014538"/>
            <a:ext cx="122238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5952" name="Text Box 48"/>
          <p:cNvSpPr txBox="1">
            <a:spLocks noChangeArrowheads="1"/>
          </p:cNvSpPr>
          <p:nvPr/>
        </p:nvSpPr>
        <p:spPr bwMode="auto">
          <a:xfrm>
            <a:off x="457200" y="990600"/>
            <a:ext cx="1530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Προκάτοχος</a:t>
            </a:r>
            <a:endParaRPr lang="en-US" b="1"/>
          </a:p>
        </p:txBody>
      </p:sp>
      <p:pic>
        <p:nvPicPr>
          <p:cNvPr id="635954" name="Picture 5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508125"/>
            <a:ext cx="465138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5956" name="Text Box 52"/>
          <p:cNvSpPr txBox="1">
            <a:spLocks noChangeArrowheads="1"/>
          </p:cNvSpPr>
          <p:nvPr/>
        </p:nvSpPr>
        <p:spPr bwMode="auto">
          <a:xfrm>
            <a:off x="457200" y="2667000"/>
            <a:ext cx="26701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Γράφημα προκατόχων</a:t>
            </a:r>
            <a:endParaRPr lang="en-US" b="1"/>
          </a:p>
        </p:txBody>
      </p:sp>
      <p:sp>
        <p:nvSpPr>
          <p:cNvPr id="635957" name="Text Box 53"/>
          <p:cNvSpPr txBox="1">
            <a:spLocks noChangeArrowheads="1"/>
          </p:cNvSpPr>
          <p:nvPr/>
        </p:nvSpPr>
        <p:spPr bwMode="auto">
          <a:xfrm>
            <a:off x="517525" y="3122613"/>
            <a:ext cx="8024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Αποτελείται από τους κόμβους </a:t>
            </a:r>
            <a:r>
              <a:rPr lang="en-US" i="1">
                <a:latin typeface="Georgia" pitchFamily="18" charset="0"/>
              </a:rPr>
              <a:t>v</a:t>
            </a:r>
            <a:r>
              <a:rPr lang="en-US"/>
              <a:t> </a:t>
            </a:r>
            <a:r>
              <a:rPr lang="el-GR"/>
              <a:t>για τους οποίους υπάρχει μονοπάτι από το </a:t>
            </a:r>
            <a:r>
              <a:rPr lang="en-US" i="1">
                <a:latin typeface="Georgia" pitchFamily="18" charset="0"/>
              </a:rPr>
              <a:t>s</a:t>
            </a:r>
          </a:p>
        </p:txBody>
      </p:sp>
      <p:sp>
        <p:nvSpPr>
          <p:cNvPr id="635958" name="Text Box 54"/>
          <p:cNvSpPr txBox="1">
            <a:spLocks noChangeArrowheads="1"/>
          </p:cNvSpPr>
          <p:nvPr/>
        </p:nvSpPr>
        <p:spPr bwMode="auto">
          <a:xfrm>
            <a:off x="517525" y="3578225"/>
            <a:ext cx="199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και από τις ακμές </a:t>
            </a:r>
            <a:endParaRPr lang="en-US"/>
          </a:p>
        </p:txBody>
      </p:sp>
      <p:pic>
        <p:nvPicPr>
          <p:cNvPr id="635961" name="Picture 57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5550" y="3652838"/>
            <a:ext cx="85725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635962" name="AutoShape 58"/>
          <p:cNvCxnSpPr>
            <a:cxnSpLocks noChangeShapeType="1"/>
            <a:stCxn id="635970" idx="1"/>
            <a:endCxn id="635967" idx="6"/>
          </p:cNvCxnSpPr>
          <p:nvPr/>
        </p:nvCxnSpPr>
        <p:spPr bwMode="auto">
          <a:xfrm flipH="1" flipV="1">
            <a:off x="3124200" y="4914900"/>
            <a:ext cx="2319338" cy="681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35963" name="Oval 5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5</a:t>
            </a:r>
            <a:endParaRPr lang="en-US"/>
          </a:p>
        </p:txBody>
      </p:sp>
      <p:sp>
        <p:nvSpPr>
          <p:cNvPr id="635964" name="Text Box 60"/>
          <p:cNvSpPr txBox="1">
            <a:spLocks noChangeArrowheads="1"/>
          </p:cNvSpPr>
          <p:nvPr/>
        </p:nvSpPr>
        <p:spPr bwMode="auto">
          <a:xfrm>
            <a:off x="4073525" y="5715000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y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5965" name="Oval 61"/>
          <p:cNvSpPr>
            <a:spLocks noChangeArrowheads="1"/>
          </p:cNvSpPr>
          <p:nvPr/>
        </p:nvSpPr>
        <p:spPr bwMode="auto">
          <a:xfrm>
            <a:off x="4114800" y="3962400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>
                <a:sym typeface="Symbol" pitchFamily="18" charset="2"/>
              </a:rPr>
              <a:t>3</a:t>
            </a:r>
            <a:endParaRPr lang="en-US">
              <a:sym typeface="Symbol" pitchFamily="18" charset="2"/>
            </a:endParaRPr>
          </a:p>
        </p:txBody>
      </p:sp>
      <p:sp>
        <p:nvSpPr>
          <p:cNvPr id="635966" name="Text Box 62"/>
          <p:cNvSpPr txBox="1">
            <a:spLocks noChangeArrowheads="1"/>
          </p:cNvSpPr>
          <p:nvPr/>
        </p:nvSpPr>
        <p:spPr bwMode="auto">
          <a:xfrm>
            <a:off x="4073525" y="3657600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t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5967" name="Oval 63"/>
          <p:cNvSpPr>
            <a:spLocks noChangeArrowheads="1"/>
          </p:cNvSpPr>
          <p:nvPr/>
        </p:nvSpPr>
        <p:spPr bwMode="auto">
          <a:xfrm>
            <a:off x="2895600" y="4800600"/>
            <a:ext cx="228600" cy="228600"/>
          </a:xfrm>
          <a:prstGeom prst="ellipse">
            <a:avLst/>
          </a:prstGeom>
          <a:solidFill>
            <a:srgbClr val="FF99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0</a:t>
            </a:r>
            <a:endParaRPr lang="en-US"/>
          </a:p>
        </p:txBody>
      </p:sp>
      <p:cxnSp>
        <p:nvCxnSpPr>
          <p:cNvPr id="635968" name="AutoShape 64"/>
          <p:cNvCxnSpPr>
            <a:cxnSpLocks noChangeShapeType="1"/>
            <a:stCxn id="635963" idx="1"/>
            <a:endCxn id="635965" idx="3"/>
          </p:cNvCxnSpPr>
          <p:nvPr/>
        </p:nvCxnSpPr>
        <p:spPr bwMode="auto">
          <a:xfrm flipV="1">
            <a:off x="4148138" y="4157663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5969" name="AutoShape 65"/>
          <p:cNvCxnSpPr>
            <a:cxnSpLocks noChangeShapeType="1"/>
            <a:stCxn id="635965" idx="5"/>
            <a:endCxn id="635963" idx="7"/>
          </p:cNvCxnSpPr>
          <p:nvPr/>
        </p:nvCxnSpPr>
        <p:spPr bwMode="auto">
          <a:xfrm>
            <a:off x="4310063" y="4157663"/>
            <a:ext cx="0" cy="14382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35970" name="Oval 66"/>
          <p:cNvSpPr>
            <a:spLocks noChangeArrowheads="1"/>
          </p:cNvSpPr>
          <p:nvPr/>
        </p:nvSpPr>
        <p:spPr bwMode="auto">
          <a:xfrm>
            <a:off x="5410200" y="5562600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11</a:t>
            </a:r>
            <a:endParaRPr lang="en-US"/>
          </a:p>
        </p:txBody>
      </p:sp>
      <p:sp>
        <p:nvSpPr>
          <p:cNvPr id="635971" name="Oval 67"/>
          <p:cNvSpPr>
            <a:spLocks noChangeArrowheads="1"/>
          </p:cNvSpPr>
          <p:nvPr/>
        </p:nvSpPr>
        <p:spPr bwMode="auto">
          <a:xfrm>
            <a:off x="5410200" y="3962400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>
                <a:sym typeface="Symbol" pitchFamily="18" charset="2"/>
              </a:rPr>
              <a:t>9</a:t>
            </a:r>
            <a:endParaRPr lang="en-US">
              <a:sym typeface="Symbol" pitchFamily="18" charset="2"/>
            </a:endParaRPr>
          </a:p>
        </p:txBody>
      </p:sp>
      <p:cxnSp>
        <p:nvCxnSpPr>
          <p:cNvPr id="635972" name="AutoShape 68"/>
          <p:cNvCxnSpPr>
            <a:cxnSpLocks noChangeShapeType="1"/>
            <a:stCxn id="635970" idx="1"/>
            <a:endCxn id="635971" idx="3"/>
          </p:cNvCxnSpPr>
          <p:nvPr/>
        </p:nvCxnSpPr>
        <p:spPr bwMode="auto">
          <a:xfrm flipV="1">
            <a:off x="5443538" y="4157663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5973" name="AutoShape 69"/>
          <p:cNvCxnSpPr>
            <a:cxnSpLocks noChangeShapeType="1"/>
            <a:stCxn id="635971" idx="5"/>
            <a:endCxn id="635970" idx="7"/>
          </p:cNvCxnSpPr>
          <p:nvPr/>
        </p:nvCxnSpPr>
        <p:spPr bwMode="auto">
          <a:xfrm>
            <a:off x="5605463" y="4157663"/>
            <a:ext cx="0" cy="14382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5974" name="AutoShape 70"/>
          <p:cNvCxnSpPr>
            <a:cxnSpLocks noChangeShapeType="1"/>
            <a:stCxn id="635967" idx="7"/>
            <a:endCxn id="635965" idx="2"/>
          </p:cNvCxnSpPr>
          <p:nvPr/>
        </p:nvCxnSpPr>
        <p:spPr bwMode="auto">
          <a:xfrm flipV="1">
            <a:off x="3090863" y="4076700"/>
            <a:ext cx="1023937" cy="75723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35975" name="AutoShape 71"/>
          <p:cNvCxnSpPr>
            <a:cxnSpLocks noChangeShapeType="1"/>
            <a:stCxn id="635967" idx="5"/>
            <a:endCxn id="635963" idx="2"/>
          </p:cNvCxnSpPr>
          <p:nvPr/>
        </p:nvCxnSpPr>
        <p:spPr bwMode="auto">
          <a:xfrm>
            <a:off x="3090863" y="4995863"/>
            <a:ext cx="1023937" cy="68103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35976" name="AutoShape 72"/>
          <p:cNvCxnSpPr>
            <a:cxnSpLocks noChangeShapeType="1"/>
            <a:stCxn id="635963" idx="6"/>
            <a:endCxn id="635970" idx="2"/>
          </p:cNvCxnSpPr>
          <p:nvPr/>
        </p:nvCxnSpPr>
        <p:spPr bwMode="auto">
          <a:xfrm>
            <a:off x="4343400" y="5676900"/>
            <a:ext cx="106680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35977" name="AutoShape 73"/>
          <p:cNvCxnSpPr>
            <a:cxnSpLocks noChangeShapeType="1"/>
            <a:stCxn id="635965" idx="6"/>
            <a:endCxn id="635971" idx="2"/>
          </p:cNvCxnSpPr>
          <p:nvPr/>
        </p:nvCxnSpPr>
        <p:spPr bwMode="auto">
          <a:xfrm>
            <a:off x="4343400" y="4076700"/>
            <a:ext cx="106680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lg" len="lg"/>
          </a:ln>
          <a:effectLst/>
        </p:spPr>
      </p:cxnSp>
      <p:cxnSp>
        <p:nvCxnSpPr>
          <p:cNvPr id="635978" name="AutoShape 74"/>
          <p:cNvCxnSpPr>
            <a:cxnSpLocks noChangeShapeType="1"/>
            <a:stCxn id="635963" idx="7"/>
            <a:endCxn id="635971" idx="2"/>
          </p:cNvCxnSpPr>
          <p:nvPr/>
        </p:nvCxnSpPr>
        <p:spPr bwMode="auto">
          <a:xfrm flipV="1">
            <a:off x="4310063" y="4076700"/>
            <a:ext cx="1100137" cy="1519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35979" name="Text Box 75"/>
          <p:cNvSpPr txBox="1">
            <a:spLocks noChangeArrowheads="1"/>
          </p:cNvSpPr>
          <p:nvPr/>
        </p:nvSpPr>
        <p:spPr bwMode="auto">
          <a:xfrm>
            <a:off x="2625725" y="4724400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s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5980" name="Text Box 76"/>
          <p:cNvSpPr txBox="1">
            <a:spLocks noChangeArrowheads="1"/>
          </p:cNvSpPr>
          <p:nvPr/>
        </p:nvSpPr>
        <p:spPr bwMode="auto">
          <a:xfrm>
            <a:off x="5368925" y="3657600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x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5981" name="Text Box 77"/>
          <p:cNvSpPr txBox="1">
            <a:spLocks noChangeArrowheads="1"/>
          </p:cNvSpPr>
          <p:nvPr/>
        </p:nvSpPr>
        <p:spPr bwMode="auto">
          <a:xfrm>
            <a:off x="5368925" y="5715000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z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5982" name="Text Box 78"/>
          <p:cNvSpPr txBox="1">
            <a:spLocks noChangeArrowheads="1"/>
          </p:cNvSpPr>
          <p:nvPr/>
        </p:nvSpPr>
        <p:spPr bwMode="auto">
          <a:xfrm>
            <a:off x="3346450" y="4205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35983" name="Text Box 79"/>
          <p:cNvSpPr txBox="1">
            <a:spLocks noChangeArrowheads="1"/>
          </p:cNvSpPr>
          <p:nvPr/>
        </p:nvSpPr>
        <p:spPr bwMode="auto">
          <a:xfrm>
            <a:off x="3346450" y="5257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35984" name="Text Box 80"/>
          <p:cNvSpPr txBox="1">
            <a:spLocks noChangeArrowheads="1"/>
          </p:cNvSpPr>
          <p:nvPr/>
        </p:nvSpPr>
        <p:spPr bwMode="auto">
          <a:xfrm>
            <a:off x="4870450" y="5181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35985" name="Text Box 81"/>
          <p:cNvSpPr txBox="1">
            <a:spLocks noChangeArrowheads="1"/>
          </p:cNvSpPr>
          <p:nvPr/>
        </p:nvSpPr>
        <p:spPr bwMode="auto">
          <a:xfrm>
            <a:off x="4876800" y="4205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35986" name="Text Box 82"/>
          <p:cNvSpPr txBox="1">
            <a:spLocks noChangeArrowheads="1"/>
          </p:cNvSpPr>
          <p:nvPr/>
        </p:nvSpPr>
        <p:spPr bwMode="auto">
          <a:xfrm>
            <a:off x="4718050" y="3733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35987" name="Text Box 83"/>
          <p:cNvSpPr txBox="1">
            <a:spLocks noChangeArrowheads="1"/>
          </p:cNvSpPr>
          <p:nvPr/>
        </p:nvSpPr>
        <p:spPr bwMode="auto">
          <a:xfrm>
            <a:off x="4718050" y="5653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35988" name="Text Box 84"/>
          <p:cNvSpPr txBox="1">
            <a:spLocks noChangeArrowheads="1"/>
          </p:cNvSpPr>
          <p:nvPr/>
        </p:nvSpPr>
        <p:spPr bwMode="auto">
          <a:xfrm>
            <a:off x="5556250" y="4648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35989" name="Text Box 85"/>
          <p:cNvSpPr txBox="1">
            <a:spLocks noChangeArrowheads="1"/>
          </p:cNvSpPr>
          <p:nvPr/>
        </p:nvSpPr>
        <p:spPr bwMode="auto">
          <a:xfrm>
            <a:off x="5181600" y="4648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7</a:t>
            </a:r>
            <a:endParaRPr lang="en-US"/>
          </a:p>
        </p:txBody>
      </p:sp>
      <p:sp>
        <p:nvSpPr>
          <p:cNvPr id="635990" name="Text Box 86"/>
          <p:cNvSpPr txBox="1">
            <a:spLocks noChangeArrowheads="1"/>
          </p:cNvSpPr>
          <p:nvPr/>
        </p:nvSpPr>
        <p:spPr bwMode="auto">
          <a:xfrm>
            <a:off x="4267200" y="4648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635991" name="Text Box 87"/>
          <p:cNvSpPr txBox="1">
            <a:spLocks noChangeArrowheads="1"/>
          </p:cNvSpPr>
          <p:nvPr/>
        </p:nvSpPr>
        <p:spPr bwMode="auto">
          <a:xfrm>
            <a:off x="3886200" y="4648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pic>
        <p:nvPicPr>
          <p:cNvPr id="636023" name="Picture 11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6113" y="2743200"/>
            <a:ext cx="319087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6025" name="Picture 121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750" y="4149725"/>
            <a:ext cx="85725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6029" name="Picture 125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938" y="4572000"/>
            <a:ext cx="906462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6030" name="Picture 126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938" y="4987925"/>
            <a:ext cx="906462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6031" name="Picture 127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938" y="5410200"/>
            <a:ext cx="906462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6032" name="Text Box 128"/>
          <p:cNvSpPr txBox="1">
            <a:spLocks noChangeArrowheads="1"/>
          </p:cNvSpPr>
          <p:nvPr/>
        </p:nvSpPr>
        <p:spPr bwMode="auto">
          <a:xfrm>
            <a:off x="1279525" y="1447800"/>
            <a:ext cx="7054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ο κόμβος που προηγείται του </a:t>
            </a:r>
            <a:r>
              <a:rPr lang="en-US" i="1">
                <a:latin typeface="Georgia" pitchFamily="18" charset="0"/>
              </a:rPr>
              <a:t>v</a:t>
            </a:r>
            <a:r>
              <a:rPr lang="en-US"/>
              <a:t> </a:t>
            </a:r>
            <a:r>
              <a:rPr lang="el-GR"/>
              <a:t>στην ελαφρύτατη διαδρομή από το </a:t>
            </a:r>
            <a:r>
              <a:rPr lang="en-US" i="1">
                <a:latin typeface="Georgia" pitchFamily="18" charset="0"/>
              </a:rPr>
              <a:t>s</a:t>
            </a:r>
          </a:p>
        </p:txBody>
      </p:sp>
      <p:sp useBgFill="1">
        <p:nvSpPr>
          <p:cNvPr id="56" name="5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6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693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6932" name="Oval 4"/>
          <p:cNvSpPr>
            <a:spLocks noChangeArrowheads="1"/>
          </p:cNvSpPr>
          <p:nvPr/>
        </p:nvSpPr>
        <p:spPr bwMode="auto">
          <a:xfrm>
            <a:off x="3021013" y="2211388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sp>
        <p:nvSpPr>
          <p:cNvPr id="636933" name="Oval 5"/>
          <p:cNvSpPr>
            <a:spLocks noChangeArrowheads="1"/>
          </p:cNvSpPr>
          <p:nvPr/>
        </p:nvSpPr>
        <p:spPr bwMode="auto">
          <a:xfrm>
            <a:off x="4316413" y="2211388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sp>
        <p:nvSpPr>
          <p:cNvPr id="636934" name="Oval 6"/>
          <p:cNvSpPr>
            <a:spLocks noChangeArrowheads="1"/>
          </p:cNvSpPr>
          <p:nvPr/>
        </p:nvSpPr>
        <p:spPr bwMode="auto">
          <a:xfrm>
            <a:off x="5002213" y="2211388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sp>
        <p:nvSpPr>
          <p:cNvPr id="636935" name="Freeform 7"/>
          <p:cNvSpPr>
            <a:spLocks/>
          </p:cNvSpPr>
          <p:nvPr/>
        </p:nvSpPr>
        <p:spPr bwMode="auto">
          <a:xfrm>
            <a:off x="3173413" y="2122488"/>
            <a:ext cx="1143000" cy="2667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88" y="8"/>
              </a:cxn>
              <a:cxn ang="0">
                <a:pos x="480" y="152"/>
              </a:cxn>
              <a:cxn ang="0">
                <a:pos x="720" y="104"/>
              </a:cxn>
            </a:cxnLst>
            <a:rect l="0" t="0" r="r" b="b"/>
            <a:pathLst>
              <a:path w="720" h="168">
                <a:moveTo>
                  <a:pt x="0" y="104"/>
                </a:moveTo>
                <a:cubicBezTo>
                  <a:pt x="104" y="52"/>
                  <a:pt x="208" y="0"/>
                  <a:pt x="288" y="8"/>
                </a:cubicBezTo>
                <a:cubicBezTo>
                  <a:pt x="368" y="16"/>
                  <a:pt x="408" y="136"/>
                  <a:pt x="480" y="152"/>
                </a:cubicBezTo>
                <a:cubicBezTo>
                  <a:pt x="552" y="168"/>
                  <a:pt x="680" y="112"/>
                  <a:pt x="720" y="10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36936" name="AutoShape 8"/>
          <p:cNvCxnSpPr>
            <a:cxnSpLocks noChangeShapeType="1"/>
            <a:stCxn id="636933" idx="6"/>
            <a:endCxn id="636934" idx="2"/>
          </p:cNvCxnSpPr>
          <p:nvPr/>
        </p:nvCxnSpPr>
        <p:spPr bwMode="auto">
          <a:xfrm>
            <a:off x="4545013" y="2325688"/>
            <a:ext cx="457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pic>
        <p:nvPicPr>
          <p:cNvPr id="636937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014538"/>
            <a:ext cx="122238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6938" name="Picture 1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9100" y="1943100"/>
            <a:ext cx="465138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6939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6200" y="2014538"/>
            <a:ext cx="122238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6940" name="Text Box 12"/>
          <p:cNvSpPr txBox="1">
            <a:spLocks noChangeArrowheads="1"/>
          </p:cNvSpPr>
          <p:nvPr/>
        </p:nvSpPr>
        <p:spPr bwMode="auto">
          <a:xfrm>
            <a:off x="457200" y="990600"/>
            <a:ext cx="1530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Προκάτοχος</a:t>
            </a:r>
            <a:endParaRPr lang="en-US" b="1"/>
          </a:p>
        </p:txBody>
      </p:sp>
      <p:pic>
        <p:nvPicPr>
          <p:cNvPr id="636941" name="Picture 13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508125"/>
            <a:ext cx="465138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6943" name="Text Box 15"/>
          <p:cNvSpPr txBox="1">
            <a:spLocks noChangeArrowheads="1"/>
          </p:cNvSpPr>
          <p:nvPr/>
        </p:nvSpPr>
        <p:spPr bwMode="auto">
          <a:xfrm>
            <a:off x="457200" y="2667000"/>
            <a:ext cx="26701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Γράφημα προκατόχων</a:t>
            </a:r>
            <a:endParaRPr lang="en-US" b="1"/>
          </a:p>
        </p:txBody>
      </p:sp>
      <p:sp>
        <p:nvSpPr>
          <p:cNvPr id="636944" name="Text Box 16"/>
          <p:cNvSpPr txBox="1">
            <a:spLocks noChangeArrowheads="1"/>
          </p:cNvSpPr>
          <p:nvPr/>
        </p:nvSpPr>
        <p:spPr bwMode="auto">
          <a:xfrm>
            <a:off x="517525" y="3122613"/>
            <a:ext cx="8024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Αποτελείται από τους κόμβους </a:t>
            </a:r>
            <a:r>
              <a:rPr lang="en-US" i="1">
                <a:latin typeface="Georgia" pitchFamily="18" charset="0"/>
              </a:rPr>
              <a:t>v</a:t>
            </a:r>
            <a:r>
              <a:rPr lang="en-US"/>
              <a:t> </a:t>
            </a:r>
            <a:r>
              <a:rPr lang="el-GR"/>
              <a:t>για τους οποίους υπάρχει μονοπάτι από το </a:t>
            </a:r>
            <a:r>
              <a:rPr lang="en-US" i="1">
                <a:latin typeface="Georgia" pitchFamily="18" charset="0"/>
              </a:rPr>
              <a:t>s</a:t>
            </a:r>
          </a:p>
        </p:txBody>
      </p:sp>
      <p:sp>
        <p:nvSpPr>
          <p:cNvPr id="636945" name="Text Box 17"/>
          <p:cNvSpPr txBox="1">
            <a:spLocks noChangeArrowheads="1"/>
          </p:cNvSpPr>
          <p:nvPr/>
        </p:nvSpPr>
        <p:spPr bwMode="auto">
          <a:xfrm>
            <a:off x="517525" y="3578225"/>
            <a:ext cx="1990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και από τις ακμές </a:t>
            </a:r>
            <a:endParaRPr lang="en-US"/>
          </a:p>
        </p:txBody>
      </p:sp>
      <p:pic>
        <p:nvPicPr>
          <p:cNvPr id="636946" name="Picture 1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5550" y="3652838"/>
            <a:ext cx="85725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636947" name="AutoShape 19"/>
          <p:cNvCxnSpPr>
            <a:cxnSpLocks noChangeShapeType="1"/>
            <a:stCxn id="636955" idx="1"/>
            <a:endCxn id="636952" idx="6"/>
          </p:cNvCxnSpPr>
          <p:nvPr/>
        </p:nvCxnSpPr>
        <p:spPr bwMode="auto">
          <a:xfrm flipH="1" flipV="1">
            <a:off x="3124200" y="4914900"/>
            <a:ext cx="2319338" cy="681038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</p:cxnSp>
      <p:sp>
        <p:nvSpPr>
          <p:cNvPr id="636948" name="Oval 20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5</a:t>
            </a:r>
            <a:endParaRPr lang="en-US"/>
          </a:p>
        </p:txBody>
      </p:sp>
      <p:sp>
        <p:nvSpPr>
          <p:cNvPr id="636949" name="Text Box 21"/>
          <p:cNvSpPr txBox="1">
            <a:spLocks noChangeArrowheads="1"/>
          </p:cNvSpPr>
          <p:nvPr/>
        </p:nvSpPr>
        <p:spPr bwMode="auto">
          <a:xfrm>
            <a:off x="4073525" y="5715000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y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6950" name="Oval 22"/>
          <p:cNvSpPr>
            <a:spLocks noChangeArrowheads="1"/>
          </p:cNvSpPr>
          <p:nvPr/>
        </p:nvSpPr>
        <p:spPr bwMode="auto">
          <a:xfrm>
            <a:off x="4114800" y="3962400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>
                <a:sym typeface="Symbol" pitchFamily="18" charset="2"/>
              </a:rPr>
              <a:t>3</a:t>
            </a:r>
            <a:endParaRPr lang="en-US">
              <a:sym typeface="Symbol" pitchFamily="18" charset="2"/>
            </a:endParaRPr>
          </a:p>
        </p:txBody>
      </p:sp>
      <p:sp>
        <p:nvSpPr>
          <p:cNvPr id="636951" name="Text Box 23"/>
          <p:cNvSpPr txBox="1">
            <a:spLocks noChangeArrowheads="1"/>
          </p:cNvSpPr>
          <p:nvPr/>
        </p:nvSpPr>
        <p:spPr bwMode="auto">
          <a:xfrm>
            <a:off x="4073525" y="3657600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t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6952" name="Oval 24"/>
          <p:cNvSpPr>
            <a:spLocks noChangeArrowheads="1"/>
          </p:cNvSpPr>
          <p:nvPr/>
        </p:nvSpPr>
        <p:spPr bwMode="auto">
          <a:xfrm>
            <a:off x="2895600" y="4800600"/>
            <a:ext cx="228600" cy="228600"/>
          </a:xfrm>
          <a:prstGeom prst="ellipse">
            <a:avLst/>
          </a:prstGeom>
          <a:solidFill>
            <a:srgbClr val="FF99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0</a:t>
            </a:r>
            <a:endParaRPr lang="en-US"/>
          </a:p>
        </p:txBody>
      </p:sp>
      <p:cxnSp>
        <p:nvCxnSpPr>
          <p:cNvPr id="636953" name="AutoShape 25"/>
          <p:cNvCxnSpPr>
            <a:cxnSpLocks noChangeShapeType="1"/>
            <a:stCxn id="636948" idx="1"/>
            <a:endCxn id="636950" idx="3"/>
          </p:cNvCxnSpPr>
          <p:nvPr/>
        </p:nvCxnSpPr>
        <p:spPr bwMode="auto">
          <a:xfrm flipV="1">
            <a:off x="4148138" y="4157663"/>
            <a:ext cx="0" cy="1438275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</p:cxnSp>
      <p:cxnSp>
        <p:nvCxnSpPr>
          <p:cNvPr id="636954" name="AutoShape 26"/>
          <p:cNvCxnSpPr>
            <a:cxnSpLocks noChangeShapeType="1"/>
            <a:stCxn id="636950" idx="5"/>
            <a:endCxn id="636948" idx="7"/>
          </p:cNvCxnSpPr>
          <p:nvPr/>
        </p:nvCxnSpPr>
        <p:spPr bwMode="auto">
          <a:xfrm>
            <a:off x="4310063" y="4157663"/>
            <a:ext cx="0" cy="1438275"/>
          </a:xfrm>
          <a:prstGeom prst="straightConnector1">
            <a:avLst/>
          </a:prstGeom>
          <a:noFill/>
          <a:ln w="12700">
            <a:solidFill>
              <a:srgbClr val="969696"/>
            </a:solidFill>
            <a:round/>
            <a:headEnd/>
            <a:tailEnd type="stealth" w="lg" len="lg"/>
          </a:ln>
          <a:effectLst/>
        </p:spPr>
      </p:cxnSp>
      <p:sp>
        <p:nvSpPr>
          <p:cNvPr id="636955" name="Oval 27"/>
          <p:cNvSpPr>
            <a:spLocks noChangeArrowheads="1"/>
          </p:cNvSpPr>
          <p:nvPr/>
        </p:nvSpPr>
        <p:spPr bwMode="auto">
          <a:xfrm>
            <a:off x="5410200" y="5562600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11</a:t>
            </a:r>
            <a:endParaRPr lang="en-US"/>
          </a:p>
        </p:txBody>
      </p:sp>
      <p:sp>
        <p:nvSpPr>
          <p:cNvPr id="636956" name="Oval 28"/>
          <p:cNvSpPr>
            <a:spLocks noChangeArrowheads="1"/>
          </p:cNvSpPr>
          <p:nvPr/>
        </p:nvSpPr>
        <p:spPr bwMode="auto">
          <a:xfrm>
            <a:off x="5410200" y="3962400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>
                <a:sym typeface="Symbol" pitchFamily="18" charset="2"/>
              </a:rPr>
              <a:t>9</a:t>
            </a:r>
            <a:endParaRPr lang="en-US">
              <a:sym typeface="Symbol" pitchFamily="18" charset="2"/>
            </a:endParaRPr>
          </a:p>
        </p:txBody>
      </p:sp>
      <p:cxnSp>
        <p:nvCxnSpPr>
          <p:cNvPr id="636957" name="AutoShape 29"/>
          <p:cNvCxnSpPr>
            <a:cxnSpLocks noChangeShapeType="1"/>
            <a:stCxn id="636955" idx="1"/>
            <a:endCxn id="636956" idx="3"/>
          </p:cNvCxnSpPr>
          <p:nvPr/>
        </p:nvCxnSpPr>
        <p:spPr bwMode="auto">
          <a:xfrm flipV="1">
            <a:off x="5443538" y="4157663"/>
            <a:ext cx="0" cy="1438275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</p:cxnSp>
      <p:cxnSp>
        <p:nvCxnSpPr>
          <p:cNvPr id="636958" name="AutoShape 30"/>
          <p:cNvCxnSpPr>
            <a:cxnSpLocks noChangeShapeType="1"/>
            <a:stCxn id="636956" idx="5"/>
            <a:endCxn id="636955" idx="7"/>
          </p:cNvCxnSpPr>
          <p:nvPr/>
        </p:nvCxnSpPr>
        <p:spPr bwMode="auto">
          <a:xfrm>
            <a:off x="5605463" y="4157663"/>
            <a:ext cx="0" cy="1438275"/>
          </a:xfrm>
          <a:prstGeom prst="straightConnector1">
            <a:avLst/>
          </a:prstGeom>
          <a:noFill/>
          <a:ln w="12700">
            <a:solidFill>
              <a:srgbClr val="969696"/>
            </a:solidFill>
            <a:round/>
            <a:headEnd/>
            <a:tailEnd type="stealth" w="lg" len="lg"/>
          </a:ln>
          <a:effectLst/>
        </p:spPr>
      </p:cxnSp>
      <p:cxnSp>
        <p:nvCxnSpPr>
          <p:cNvPr id="636959" name="AutoShape 31"/>
          <p:cNvCxnSpPr>
            <a:cxnSpLocks noChangeShapeType="1"/>
            <a:stCxn id="636952" idx="7"/>
            <a:endCxn id="636950" idx="2"/>
          </p:cNvCxnSpPr>
          <p:nvPr/>
        </p:nvCxnSpPr>
        <p:spPr bwMode="auto">
          <a:xfrm flipV="1">
            <a:off x="3090863" y="4076700"/>
            <a:ext cx="1023937" cy="7572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6960" name="AutoShape 32"/>
          <p:cNvCxnSpPr>
            <a:cxnSpLocks noChangeShapeType="1"/>
            <a:stCxn id="636952" idx="5"/>
            <a:endCxn id="636948" idx="2"/>
          </p:cNvCxnSpPr>
          <p:nvPr/>
        </p:nvCxnSpPr>
        <p:spPr bwMode="auto">
          <a:xfrm>
            <a:off x="3090863" y="4995863"/>
            <a:ext cx="1023937" cy="6810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6961" name="AutoShape 33"/>
          <p:cNvCxnSpPr>
            <a:cxnSpLocks noChangeShapeType="1"/>
            <a:stCxn id="636948" idx="6"/>
            <a:endCxn id="636955" idx="2"/>
          </p:cNvCxnSpPr>
          <p:nvPr/>
        </p:nvCxnSpPr>
        <p:spPr bwMode="auto">
          <a:xfrm>
            <a:off x="4343400" y="5676900"/>
            <a:ext cx="1066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6962" name="AutoShape 34"/>
          <p:cNvCxnSpPr>
            <a:cxnSpLocks noChangeShapeType="1"/>
            <a:stCxn id="636950" idx="6"/>
            <a:endCxn id="636956" idx="2"/>
          </p:cNvCxnSpPr>
          <p:nvPr/>
        </p:nvCxnSpPr>
        <p:spPr bwMode="auto">
          <a:xfrm>
            <a:off x="4343400" y="4076700"/>
            <a:ext cx="1066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36963" name="AutoShape 35"/>
          <p:cNvCxnSpPr>
            <a:cxnSpLocks noChangeShapeType="1"/>
            <a:stCxn id="636948" idx="7"/>
            <a:endCxn id="636956" idx="2"/>
          </p:cNvCxnSpPr>
          <p:nvPr/>
        </p:nvCxnSpPr>
        <p:spPr bwMode="auto">
          <a:xfrm flipV="1">
            <a:off x="4310063" y="4076700"/>
            <a:ext cx="1100137" cy="1519238"/>
          </a:xfrm>
          <a:prstGeom prst="straightConnector1">
            <a:avLst/>
          </a:prstGeom>
          <a:noFill/>
          <a:ln w="12700">
            <a:solidFill>
              <a:srgbClr val="969696"/>
            </a:solidFill>
            <a:round/>
            <a:headEnd/>
            <a:tailEnd type="stealth" w="lg" len="lg"/>
          </a:ln>
          <a:effectLst/>
        </p:spPr>
      </p:cxnSp>
      <p:sp>
        <p:nvSpPr>
          <p:cNvPr id="636964" name="Text Box 36"/>
          <p:cNvSpPr txBox="1">
            <a:spLocks noChangeArrowheads="1"/>
          </p:cNvSpPr>
          <p:nvPr/>
        </p:nvSpPr>
        <p:spPr bwMode="auto">
          <a:xfrm>
            <a:off x="2625725" y="4724400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s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6965" name="Text Box 37"/>
          <p:cNvSpPr txBox="1">
            <a:spLocks noChangeArrowheads="1"/>
          </p:cNvSpPr>
          <p:nvPr/>
        </p:nvSpPr>
        <p:spPr bwMode="auto">
          <a:xfrm>
            <a:off x="5368925" y="3657600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x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6966" name="Text Box 38"/>
          <p:cNvSpPr txBox="1">
            <a:spLocks noChangeArrowheads="1"/>
          </p:cNvSpPr>
          <p:nvPr/>
        </p:nvSpPr>
        <p:spPr bwMode="auto">
          <a:xfrm>
            <a:off x="5368925" y="5715000"/>
            <a:ext cx="346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latin typeface="Georgia" pitchFamily="18" charset="0"/>
              </a:rPr>
              <a:t>z</a:t>
            </a:r>
            <a:endParaRPr lang="en-US" sz="1600" i="1" baseline="-25000">
              <a:latin typeface="Georgia" pitchFamily="18" charset="0"/>
            </a:endParaRPr>
          </a:p>
        </p:txBody>
      </p:sp>
      <p:sp>
        <p:nvSpPr>
          <p:cNvPr id="636967" name="Text Box 39"/>
          <p:cNvSpPr txBox="1">
            <a:spLocks noChangeArrowheads="1"/>
          </p:cNvSpPr>
          <p:nvPr/>
        </p:nvSpPr>
        <p:spPr bwMode="auto">
          <a:xfrm>
            <a:off x="3346450" y="4205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36968" name="Text Box 40"/>
          <p:cNvSpPr txBox="1">
            <a:spLocks noChangeArrowheads="1"/>
          </p:cNvSpPr>
          <p:nvPr/>
        </p:nvSpPr>
        <p:spPr bwMode="auto">
          <a:xfrm>
            <a:off x="3346450" y="5257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36969" name="Text Box 41"/>
          <p:cNvSpPr txBox="1">
            <a:spLocks noChangeArrowheads="1"/>
          </p:cNvSpPr>
          <p:nvPr/>
        </p:nvSpPr>
        <p:spPr bwMode="auto">
          <a:xfrm>
            <a:off x="4870450" y="5181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69696"/>
                </a:solidFill>
              </a:rPr>
              <a:t>3</a:t>
            </a:r>
          </a:p>
        </p:txBody>
      </p:sp>
      <p:sp>
        <p:nvSpPr>
          <p:cNvPr id="636970" name="Text Box 42"/>
          <p:cNvSpPr txBox="1">
            <a:spLocks noChangeArrowheads="1"/>
          </p:cNvSpPr>
          <p:nvPr/>
        </p:nvSpPr>
        <p:spPr bwMode="auto">
          <a:xfrm>
            <a:off x="4876800" y="4205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69696"/>
                </a:solidFill>
              </a:rPr>
              <a:t>4</a:t>
            </a:r>
          </a:p>
        </p:txBody>
      </p:sp>
      <p:sp>
        <p:nvSpPr>
          <p:cNvPr id="636971" name="Text Box 43"/>
          <p:cNvSpPr txBox="1">
            <a:spLocks noChangeArrowheads="1"/>
          </p:cNvSpPr>
          <p:nvPr/>
        </p:nvSpPr>
        <p:spPr bwMode="auto">
          <a:xfrm>
            <a:off x="4718050" y="3733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36972" name="Text Box 44"/>
          <p:cNvSpPr txBox="1">
            <a:spLocks noChangeArrowheads="1"/>
          </p:cNvSpPr>
          <p:nvPr/>
        </p:nvSpPr>
        <p:spPr bwMode="auto">
          <a:xfrm>
            <a:off x="4718050" y="5653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636973" name="Text Box 45"/>
          <p:cNvSpPr txBox="1">
            <a:spLocks noChangeArrowheads="1"/>
          </p:cNvSpPr>
          <p:nvPr/>
        </p:nvSpPr>
        <p:spPr bwMode="auto">
          <a:xfrm>
            <a:off x="5556250" y="4648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969696"/>
                </a:solidFill>
              </a:rPr>
              <a:t>2</a:t>
            </a:r>
            <a:endParaRPr lang="en-US">
              <a:solidFill>
                <a:srgbClr val="969696"/>
              </a:solidFill>
            </a:endParaRPr>
          </a:p>
        </p:txBody>
      </p:sp>
      <p:sp>
        <p:nvSpPr>
          <p:cNvPr id="636974" name="Text Box 46"/>
          <p:cNvSpPr txBox="1">
            <a:spLocks noChangeArrowheads="1"/>
          </p:cNvSpPr>
          <p:nvPr/>
        </p:nvSpPr>
        <p:spPr bwMode="auto">
          <a:xfrm>
            <a:off x="5181600" y="4648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969696"/>
                </a:solidFill>
              </a:rPr>
              <a:t>7</a:t>
            </a:r>
            <a:endParaRPr lang="en-US">
              <a:solidFill>
                <a:srgbClr val="969696"/>
              </a:solidFill>
            </a:endParaRPr>
          </a:p>
        </p:txBody>
      </p:sp>
      <p:sp>
        <p:nvSpPr>
          <p:cNvPr id="636975" name="Text Box 47"/>
          <p:cNvSpPr txBox="1">
            <a:spLocks noChangeArrowheads="1"/>
          </p:cNvSpPr>
          <p:nvPr/>
        </p:nvSpPr>
        <p:spPr bwMode="auto">
          <a:xfrm>
            <a:off x="4267200" y="4648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969696"/>
                </a:solidFill>
              </a:rPr>
              <a:t>2</a:t>
            </a:r>
            <a:endParaRPr lang="en-US">
              <a:solidFill>
                <a:srgbClr val="969696"/>
              </a:solidFill>
            </a:endParaRPr>
          </a:p>
        </p:txBody>
      </p:sp>
      <p:sp>
        <p:nvSpPr>
          <p:cNvPr id="636976" name="Text Box 48"/>
          <p:cNvSpPr txBox="1">
            <a:spLocks noChangeArrowheads="1"/>
          </p:cNvSpPr>
          <p:nvPr/>
        </p:nvSpPr>
        <p:spPr bwMode="auto">
          <a:xfrm>
            <a:off x="3886200" y="4648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969696"/>
                </a:solidFill>
              </a:rPr>
              <a:t>1</a:t>
            </a:r>
            <a:endParaRPr lang="en-US">
              <a:solidFill>
                <a:srgbClr val="969696"/>
              </a:solidFill>
            </a:endParaRPr>
          </a:p>
        </p:txBody>
      </p:sp>
      <p:pic>
        <p:nvPicPr>
          <p:cNvPr id="636977" name="Picture 4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6113" y="2743200"/>
            <a:ext cx="319087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6978" name="Picture 50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750" y="4149725"/>
            <a:ext cx="85725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6979" name="Picture 51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938" y="4572000"/>
            <a:ext cx="906462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6980" name="Picture 52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938" y="4987925"/>
            <a:ext cx="906462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6981" name="Picture 53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938" y="5410200"/>
            <a:ext cx="906462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6982" name="Text Box 54"/>
          <p:cNvSpPr txBox="1">
            <a:spLocks noChangeArrowheads="1"/>
          </p:cNvSpPr>
          <p:nvPr/>
        </p:nvSpPr>
        <p:spPr bwMode="auto">
          <a:xfrm>
            <a:off x="6248400" y="3732213"/>
            <a:ext cx="2528888" cy="763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/>
              <a:t> Το γράφημα        είναι</a:t>
            </a:r>
          </a:p>
          <a:p>
            <a:endParaRPr lang="el-GR" sz="800"/>
          </a:p>
          <a:p>
            <a:r>
              <a:rPr lang="el-GR"/>
              <a:t>  δένδρο με ρίζα το </a:t>
            </a:r>
            <a:r>
              <a:rPr lang="en-US" i="1"/>
              <a:t>s</a:t>
            </a:r>
            <a:r>
              <a:rPr lang="el-GR"/>
              <a:t> </a:t>
            </a:r>
            <a:endParaRPr lang="en-US"/>
          </a:p>
        </p:txBody>
      </p:sp>
      <p:pic>
        <p:nvPicPr>
          <p:cNvPr id="636983" name="Picture 55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4313" y="3830638"/>
            <a:ext cx="319087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6984" name="Text Box 56"/>
          <p:cNvSpPr txBox="1">
            <a:spLocks noChangeArrowheads="1"/>
          </p:cNvSpPr>
          <p:nvPr/>
        </p:nvSpPr>
        <p:spPr bwMode="auto">
          <a:xfrm>
            <a:off x="6248400" y="4648200"/>
            <a:ext cx="2581275" cy="155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/>
              <a:t> Το μονοπάτι του</a:t>
            </a:r>
          </a:p>
          <a:p>
            <a:endParaRPr lang="el-GR" sz="800"/>
          </a:p>
          <a:p>
            <a:r>
              <a:rPr lang="el-GR"/>
              <a:t>  από το </a:t>
            </a:r>
            <a:r>
              <a:rPr lang="en-US" i="1">
                <a:latin typeface="Georgia" pitchFamily="18" charset="0"/>
              </a:rPr>
              <a:t>s</a:t>
            </a:r>
            <a:r>
              <a:rPr lang="el-GR"/>
              <a:t> στο </a:t>
            </a:r>
            <a:r>
              <a:rPr lang="en-US" i="1">
                <a:latin typeface="Georgia" pitchFamily="18" charset="0"/>
              </a:rPr>
              <a:t>v</a:t>
            </a:r>
            <a:r>
              <a:rPr lang="en-US"/>
              <a:t> </a:t>
            </a:r>
            <a:r>
              <a:rPr lang="el-GR"/>
              <a:t>είναι</a:t>
            </a:r>
          </a:p>
          <a:p>
            <a:endParaRPr lang="el-GR" sz="800"/>
          </a:p>
          <a:p>
            <a:r>
              <a:rPr lang="el-GR"/>
              <a:t>  ελαφρύτατη διαδρομή </a:t>
            </a:r>
          </a:p>
          <a:p>
            <a:endParaRPr lang="el-GR" sz="800"/>
          </a:p>
          <a:p>
            <a:r>
              <a:rPr lang="el-GR"/>
              <a:t>  στο      από το </a:t>
            </a:r>
            <a:r>
              <a:rPr lang="en-US" i="1">
                <a:latin typeface="Georgia" pitchFamily="18" charset="0"/>
              </a:rPr>
              <a:t>s</a:t>
            </a:r>
            <a:r>
              <a:rPr lang="en-US"/>
              <a:t> </a:t>
            </a:r>
            <a:r>
              <a:rPr lang="el-GR"/>
              <a:t>στο </a:t>
            </a:r>
            <a:r>
              <a:rPr lang="en-US" i="1">
                <a:latin typeface="Georgia" pitchFamily="18" charset="0"/>
              </a:rPr>
              <a:t>v</a:t>
            </a:r>
          </a:p>
        </p:txBody>
      </p:sp>
      <p:pic>
        <p:nvPicPr>
          <p:cNvPr id="636985" name="Picture 57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1513" y="4746625"/>
            <a:ext cx="319087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6987" name="Picture 5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5899150"/>
            <a:ext cx="196850" cy="19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6988" name="Text Box 60"/>
          <p:cNvSpPr txBox="1">
            <a:spLocks noChangeArrowheads="1"/>
          </p:cNvSpPr>
          <p:nvPr/>
        </p:nvSpPr>
        <p:spPr bwMode="auto">
          <a:xfrm>
            <a:off x="1279525" y="1447800"/>
            <a:ext cx="7054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ο κόμβος που προηγείται του </a:t>
            </a:r>
            <a:r>
              <a:rPr lang="en-US" i="1" dirty="0">
                <a:latin typeface="Georgia" pitchFamily="18" charset="0"/>
              </a:rPr>
              <a:t>v</a:t>
            </a:r>
            <a:r>
              <a:rPr lang="en-US" dirty="0"/>
              <a:t> </a:t>
            </a:r>
            <a:r>
              <a:rPr lang="el-GR" dirty="0"/>
              <a:t>στην ελαφρύτατη διαδρομή από το </a:t>
            </a:r>
            <a:r>
              <a:rPr lang="en-US" i="1" dirty="0">
                <a:latin typeface="Georgia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79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7964" name="Text Box 12"/>
          <p:cNvSpPr txBox="1">
            <a:spLocks noChangeArrowheads="1"/>
          </p:cNvSpPr>
          <p:nvPr/>
        </p:nvSpPr>
        <p:spPr bwMode="auto">
          <a:xfrm>
            <a:off x="457200" y="990600"/>
            <a:ext cx="1530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Προκάτοχος</a:t>
            </a:r>
            <a:endParaRPr lang="en-US" b="1"/>
          </a:p>
        </p:txBody>
      </p:sp>
      <p:pic>
        <p:nvPicPr>
          <p:cNvPr id="637965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508125"/>
            <a:ext cx="465138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1279525" y="1447800"/>
            <a:ext cx="7054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ο κόμβος που προηγείται του </a:t>
            </a:r>
            <a:r>
              <a:rPr lang="en-US" i="1">
                <a:latin typeface="Georgia" pitchFamily="18" charset="0"/>
              </a:rPr>
              <a:t>v</a:t>
            </a:r>
            <a:r>
              <a:rPr lang="en-US"/>
              <a:t> </a:t>
            </a:r>
            <a:r>
              <a:rPr lang="el-GR"/>
              <a:t>στην ελαφρύτατη διαδρομή από το </a:t>
            </a:r>
            <a:r>
              <a:rPr lang="en-US" i="1">
                <a:latin typeface="Georgia" pitchFamily="18" charset="0"/>
              </a:rPr>
              <a:t>s</a:t>
            </a:r>
          </a:p>
        </p:txBody>
      </p:sp>
      <p:sp>
        <p:nvSpPr>
          <p:cNvPr id="637967" name="Text Box 15"/>
          <p:cNvSpPr txBox="1">
            <a:spLocks noChangeArrowheads="1"/>
          </p:cNvSpPr>
          <p:nvPr/>
        </p:nvSpPr>
        <p:spPr bwMode="auto">
          <a:xfrm>
            <a:off x="457200" y="1905000"/>
            <a:ext cx="4311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Προεκτίμηση ελαφρύτατης διαδρομής</a:t>
            </a:r>
            <a:endParaRPr lang="en-US" b="1"/>
          </a:p>
        </p:txBody>
      </p:sp>
      <p:pic>
        <p:nvPicPr>
          <p:cNvPr id="638012" name="Picture 6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300" y="2424113"/>
            <a:ext cx="44132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8013" name="Text Box 61"/>
          <p:cNvSpPr txBox="1">
            <a:spLocks noChangeArrowheads="1"/>
          </p:cNvSpPr>
          <p:nvPr/>
        </p:nvSpPr>
        <p:spPr bwMode="auto">
          <a:xfrm>
            <a:off x="1287463" y="2347913"/>
            <a:ext cx="70945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άνω φράγμα του βάρους της ελαφρύτατης διαδρομής από το </a:t>
            </a:r>
            <a:r>
              <a:rPr lang="en-US" i="1">
                <a:latin typeface="Georgia" pitchFamily="18" charset="0"/>
              </a:rPr>
              <a:t>s</a:t>
            </a:r>
            <a:r>
              <a:rPr lang="el-GR" i="1"/>
              <a:t> </a:t>
            </a:r>
            <a:r>
              <a:rPr lang="el-GR"/>
              <a:t>στο </a:t>
            </a:r>
            <a:r>
              <a:rPr lang="en-US" i="1">
                <a:latin typeface="Georgia" pitchFamily="18" charset="0"/>
              </a:rPr>
              <a:t>v</a:t>
            </a:r>
          </a:p>
        </p:txBody>
      </p:sp>
      <p:pic>
        <p:nvPicPr>
          <p:cNvPr id="638017" name="Picture 6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894013"/>
            <a:ext cx="75882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8016" name="Text Box 64"/>
          <p:cNvSpPr txBox="1">
            <a:spLocks noChangeArrowheads="1"/>
          </p:cNvSpPr>
          <p:nvPr/>
        </p:nvSpPr>
        <p:spPr bwMode="auto">
          <a:xfrm>
            <a:off x="3041650" y="2819400"/>
            <a:ext cx="752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ΚΕΝΟ</a:t>
            </a:r>
            <a:r>
              <a:rPr lang="el-GR"/>
              <a:t>,</a:t>
            </a:r>
            <a:endParaRPr lang="en-US"/>
          </a:p>
        </p:txBody>
      </p:sp>
      <p:pic>
        <p:nvPicPr>
          <p:cNvPr id="638019" name="Picture 6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8900" y="2894013"/>
            <a:ext cx="10541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8020" name="Text Box 68"/>
          <p:cNvSpPr txBox="1">
            <a:spLocks noChangeArrowheads="1"/>
          </p:cNvSpPr>
          <p:nvPr/>
        </p:nvSpPr>
        <p:spPr bwMode="auto">
          <a:xfrm>
            <a:off x="517525" y="2819400"/>
            <a:ext cx="1800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Αρχικοποίηση</a:t>
            </a:r>
            <a:r>
              <a:rPr lang="en-US"/>
              <a:t> : </a:t>
            </a:r>
          </a:p>
        </p:txBody>
      </p:sp>
      <p:sp>
        <p:nvSpPr>
          <p:cNvPr id="638025" name="Oval 73"/>
          <p:cNvSpPr>
            <a:spLocks noChangeArrowheads="1"/>
          </p:cNvSpPr>
          <p:nvPr/>
        </p:nvSpPr>
        <p:spPr bwMode="auto">
          <a:xfrm>
            <a:off x="762000" y="4368800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5</a:t>
            </a:r>
          </a:p>
        </p:txBody>
      </p:sp>
      <p:sp>
        <p:nvSpPr>
          <p:cNvPr id="638026" name="Oval 74"/>
          <p:cNvSpPr>
            <a:spLocks noChangeArrowheads="1"/>
          </p:cNvSpPr>
          <p:nvPr/>
        </p:nvSpPr>
        <p:spPr bwMode="auto">
          <a:xfrm>
            <a:off x="1600200" y="4368800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9</a:t>
            </a:r>
          </a:p>
        </p:txBody>
      </p:sp>
      <p:cxnSp>
        <p:nvCxnSpPr>
          <p:cNvPr id="638027" name="AutoShape 75"/>
          <p:cNvCxnSpPr>
            <a:cxnSpLocks noChangeShapeType="1"/>
            <a:stCxn id="638025" idx="6"/>
            <a:endCxn id="638026" idx="2"/>
          </p:cNvCxnSpPr>
          <p:nvPr/>
        </p:nvCxnSpPr>
        <p:spPr bwMode="auto">
          <a:xfrm>
            <a:off x="990600" y="4483100"/>
            <a:ext cx="609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pic>
        <p:nvPicPr>
          <p:cNvPr id="638032" name="Picture 8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170363"/>
            <a:ext cx="171450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8029" name="Picture 77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0363" y="4171950"/>
            <a:ext cx="1222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8031" name="Picture 79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235325"/>
            <a:ext cx="95567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8033" name="Text Box 81"/>
          <p:cNvSpPr txBox="1">
            <a:spLocks noChangeArrowheads="1"/>
          </p:cNvSpPr>
          <p:nvPr/>
        </p:nvSpPr>
        <p:spPr bwMode="auto">
          <a:xfrm>
            <a:off x="1136650" y="4154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38034" name="Oval 82"/>
          <p:cNvSpPr>
            <a:spLocks noChangeArrowheads="1"/>
          </p:cNvSpPr>
          <p:nvPr/>
        </p:nvSpPr>
        <p:spPr bwMode="auto">
          <a:xfrm>
            <a:off x="762000" y="5678488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5</a:t>
            </a:r>
          </a:p>
        </p:txBody>
      </p:sp>
      <p:sp>
        <p:nvSpPr>
          <p:cNvPr id="638035" name="Oval 83"/>
          <p:cNvSpPr>
            <a:spLocks noChangeArrowheads="1"/>
          </p:cNvSpPr>
          <p:nvPr/>
        </p:nvSpPr>
        <p:spPr bwMode="auto">
          <a:xfrm>
            <a:off x="1600200" y="5678488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7</a:t>
            </a:r>
          </a:p>
        </p:txBody>
      </p:sp>
      <p:cxnSp>
        <p:nvCxnSpPr>
          <p:cNvPr id="638036" name="AutoShape 84"/>
          <p:cNvCxnSpPr>
            <a:cxnSpLocks noChangeShapeType="1"/>
            <a:stCxn id="638034" idx="6"/>
            <a:endCxn id="638035" idx="2"/>
          </p:cNvCxnSpPr>
          <p:nvPr/>
        </p:nvCxnSpPr>
        <p:spPr bwMode="auto">
          <a:xfrm>
            <a:off x="990600" y="5792788"/>
            <a:ext cx="609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pic>
        <p:nvPicPr>
          <p:cNvPr id="638037" name="Picture 85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480050"/>
            <a:ext cx="171450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8038" name="Picture 86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0363" y="5481638"/>
            <a:ext cx="122237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8039" name="Text Box 87"/>
          <p:cNvSpPr txBox="1">
            <a:spLocks noChangeArrowheads="1"/>
          </p:cNvSpPr>
          <p:nvPr/>
        </p:nvSpPr>
        <p:spPr bwMode="auto">
          <a:xfrm>
            <a:off x="1136650" y="5464175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38052" name="AutoShape 100"/>
          <p:cNvSpPr>
            <a:spLocks noChangeArrowheads="1"/>
          </p:cNvSpPr>
          <p:nvPr/>
        </p:nvSpPr>
        <p:spPr bwMode="auto">
          <a:xfrm>
            <a:off x="1219200" y="4764088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336699">
              <a:alpha val="17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8053" name="Text Box 101"/>
          <p:cNvSpPr txBox="1">
            <a:spLocks noChangeArrowheads="1"/>
          </p:cNvSpPr>
          <p:nvPr/>
        </p:nvSpPr>
        <p:spPr bwMode="auto">
          <a:xfrm>
            <a:off x="1431925" y="4802188"/>
            <a:ext cx="18716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ΧΑΛΑΡΩΣΗ</a:t>
            </a:r>
            <a:r>
              <a:rPr lang="el-GR"/>
              <a:t>(</a:t>
            </a:r>
            <a:r>
              <a:rPr lang="en-US" i="1">
                <a:latin typeface="Georgia" pitchFamily="18" charset="0"/>
              </a:rPr>
              <a:t>u</a:t>
            </a:r>
            <a:r>
              <a:rPr lang="en-US"/>
              <a:t>,</a:t>
            </a:r>
            <a:r>
              <a:rPr lang="en-US" i="1">
                <a:latin typeface="Georgia" pitchFamily="18" charset="0"/>
              </a:rPr>
              <a:t>v</a:t>
            </a:r>
            <a:r>
              <a:rPr lang="en-US"/>
              <a:t>,</a:t>
            </a:r>
            <a:r>
              <a:rPr lang="en-US" i="1">
                <a:latin typeface="Georgia" pitchFamily="18" charset="0"/>
              </a:rPr>
              <a:t>w</a:t>
            </a:r>
            <a:r>
              <a:rPr lang="el-GR"/>
              <a:t>)</a:t>
            </a:r>
            <a:endParaRPr lang="en-US"/>
          </a:p>
        </p:txBody>
      </p:sp>
      <p:sp>
        <p:nvSpPr>
          <p:cNvPr id="638054" name="Oval 102"/>
          <p:cNvSpPr>
            <a:spLocks noChangeArrowheads="1"/>
          </p:cNvSpPr>
          <p:nvPr/>
        </p:nvSpPr>
        <p:spPr bwMode="auto">
          <a:xfrm>
            <a:off x="3478213" y="4368800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5</a:t>
            </a:r>
          </a:p>
        </p:txBody>
      </p:sp>
      <p:sp>
        <p:nvSpPr>
          <p:cNvPr id="638055" name="Oval 103"/>
          <p:cNvSpPr>
            <a:spLocks noChangeArrowheads="1"/>
          </p:cNvSpPr>
          <p:nvPr/>
        </p:nvSpPr>
        <p:spPr bwMode="auto">
          <a:xfrm>
            <a:off x="4316413" y="4368800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6</a:t>
            </a:r>
          </a:p>
        </p:txBody>
      </p:sp>
      <p:cxnSp>
        <p:nvCxnSpPr>
          <p:cNvPr id="638056" name="AutoShape 104"/>
          <p:cNvCxnSpPr>
            <a:cxnSpLocks noChangeShapeType="1"/>
            <a:stCxn id="638054" idx="6"/>
            <a:endCxn id="638055" idx="2"/>
          </p:cNvCxnSpPr>
          <p:nvPr/>
        </p:nvCxnSpPr>
        <p:spPr bwMode="auto">
          <a:xfrm>
            <a:off x="3706813" y="4483100"/>
            <a:ext cx="609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pic>
        <p:nvPicPr>
          <p:cNvPr id="638057" name="Picture 105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8213" y="4170363"/>
            <a:ext cx="171450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8058" name="Picture 106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6575" y="4171950"/>
            <a:ext cx="122238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8059" name="Text Box 107"/>
          <p:cNvSpPr txBox="1">
            <a:spLocks noChangeArrowheads="1"/>
          </p:cNvSpPr>
          <p:nvPr/>
        </p:nvSpPr>
        <p:spPr bwMode="auto">
          <a:xfrm>
            <a:off x="3852863" y="4154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38060" name="Oval 108"/>
          <p:cNvSpPr>
            <a:spLocks noChangeArrowheads="1"/>
          </p:cNvSpPr>
          <p:nvPr/>
        </p:nvSpPr>
        <p:spPr bwMode="auto">
          <a:xfrm>
            <a:off x="3478213" y="5678488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5</a:t>
            </a:r>
          </a:p>
        </p:txBody>
      </p:sp>
      <p:sp>
        <p:nvSpPr>
          <p:cNvPr id="638061" name="Oval 109"/>
          <p:cNvSpPr>
            <a:spLocks noChangeArrowheads="1"/>
          </p:cNvSpPr>
          <p:nvPr/>
        </p:nvSpPr>
        <p:spPr bwMode="auto">
          <a:xfrm>
            <a:off x="4316413" y="5678488"/>
            <a:ext cx="228600" cy="2286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ym typeface="Symbol" pitchFamily="18" charset="2"/>
              </a:rPr>
              <a:t>6</a:t>
            </a:r>
          </a:p>
        </p:txBody>
      </p:sp>
      <p:cxnSp>
        <p:nvCxnSpPr>
          <p:cNvPr id="638062" name="AutoShape 110"/>
          <p:cNvCxnSpPr>
            <a:cxnSpLocks noChangeShapeType="1"/>
            <a:stCxn id="638060" idx="6"/>
            <a:endCxn id="638061" idx="2"/>
          </p:cNvCxnSpPr>
          <p:nvPr/>
        </p:nvCxnSpPr>
        <p:spPr bwMode="auto">
          <a:xfrm>
            <a:off x="3706813" y="5792788"/>
            <a:ext cx="609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pic>
        <p:nvPicPr>
          <p:cNvPr id="638063" name="Picture 111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8213" y="5480050"/>
            <a:ext cx="171450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8064" name="Picture 112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6575" y="5481638"/>
            <a:ext cx="122238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8065" name="Text Box 113"/>
          <p:cNvSpPr txBox="1">
            <a:spLocks noChangeArrowheads="1"/>
          </p:cNvSpPr>
          <p:nvPr/>
        </p:nvSpPr>
        <p:spPr bwMode="auto">
          <a:xfrm>
            <a:off x="3852863" y="5464175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38066" name="AutoShape 114"/>
          <p:cNvSpPr>
            <a:spLocks noChangeArrowheads="1"/>
          </p:cNvSpPr>
          <p:nvPr/>
        </p:nvSpPr>
        <p:spPr bwMode="auto">
          <a:xfrm>
            <a:off x="3935413" y="4764088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336699">
              <a:alpha val="17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8067" name="Text Box 115"/>
          <p:cNvSpPr txBox="1">
            <a:spLocks noChangeArrowheads="1"/>
          </p:cNvSpPr>
          <p:nvPr/>
        </p:nvSpPr>
        <p:spPr bwMode="auto">
          <a:xfrm>
            <a:off x="4148138" y="4802188"/>
            <a:ext cx="1871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ΧΑΛΑΡΩΣΗ</a:t>
            </a:r>
            <a:r>
              <a:rPr lang="el-GR"/>
              <a:t>(</a:t>
            </a:r>
            <a:r>
              <a:rPr lang="en-US" i="1">
                <a:latin typeface="Georgia" pitchFamily="18" charset="0"/>
              </a:rPr>
              <a:t>u</a:t>
            </a:r>
            <a:r>
              <a:rPr lang="en-US"/>
              <a:t>,</a:t>
            </a:r>
            <a:r>
              <a:rPr lang="en-US" i="1">
                <a:latin typeface="Georgia" pitchFamily="18" charset="0"/>
              </a:rPr>
              <a:t>v</a:t>
            </a:r>
            <a:r>
              <a:rPr lang="en-US"/>
              <a:t>,</a:t>
            </a:r>
            <a:r>
              <a:rPr lang="en-US" i="1">
                <a:latin typeface="Georgia" pitchFamily="18" charset="0"/>
              </a:rPr>
              <a:t>w</a:t>
            </a:r>
            <a:r>
              <a:rPr lang="el-GR"/>
              <a:t>)</a:t>
            </a:r>
            <a:endParaRPr lang="en-US"/>
          </a:p>
        </p:txBody>
      </p:sp>
      <p:sp>
        <p:nvSpPr>
          <p:cNvPr id="638068" name="Text Box 116"/>
          <p:cNvSpPr txBox="1">
            <a:spLocks noChangeArrowheads="1"/>
          </p:cNvSpPr>
          <p:nvPr/>
        </p:nvSpPr>
        <p:spPr bwMode="auto">
          <a:xfrm>
            <a:off x="517525" y="3505200"/>
            <a:ext cx="1377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Χαλάρωση</a:t>
            </a:r>
            <a:endParaRPr lang="en-US" b="1"/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5595938" y="3581400"/>
            <a:ext cx="3471862" cy="1474788"/>
            <a:chOff x="3477" y="2169"/>
            <a:chExt cx="2187" cy="929"/>
          </a:xfrm>
        </p:grpSpPr>
        <p:pic>
          <p:nvPicPr>
            <p:cNvPr id="638070" name="Picture 118" descr="TP_tmp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7" y="2688"/>
              <a:ext cx="1467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38072" name="Picture 120" descr="TP_tmp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76" y="2928"/>
              <a:ext cx="632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38074" name="Picture 122" descr="TP_tmp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5" y="2448"/>
              <a:ext cx="1421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638075" name="Text Box 123"/>
            <p:cNvSpPr txBox="1">
              <a:spLocks noChangeArrowheads="1"/>
            </p:cNvSpPr>
            <p:nvPr/>
          </p:nvSpPr>
          <p:spPr bwMode="auto">
            <a:xfrm>
              <a:off x="3504" y="2409"/>
              <a:ext cx="27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αν</a:t>
              </a:r>
              <a:endParaRPr lang="en-US"/>
            </a:p>
          </p:txBody>
        </p:sp>
        <p:sp>
          <p:nvSpPr>
            <p:cNvPr id="638076" name="Text Box 124"/>
            <p:cNvSpPr txBox="1">
              <a:spLocks noChangeArrowheads="1"/>
            </p:cNvSpPr>
            <p:nvPr/>
          </p:nvSpPr>
          <p:spPr bwMode="auto">
            <a:xfrm>
              <a:off x="3792" y="2649"/>
              <a:ext cx="37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τότε</a:t>
              </a:r>
              <a:endParaRPr lang="en-US"/>
            </a:p>
          </p:txBody>
        </p:sp>
        <p:sp>
          <p:nvSpPr>
            <p:cNvPr id="638077" name="Text Box 125"/>
            <p:cNvSpPr txBox="1">
              <a:spLocks noChangeArrowheads="1"/>
            </p:cNvSpPr>
            <p:nvPr/>
          </p:nvSpPr>
          <p:spPr bwMode="auto">
            <a:xfrm>
              <a:off x="3477" y="2169"/>
              <a:ext cx="117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400"/>
                <a:t>ΧΑΛΑΡΩΣΗ</a:t>
              </a:r>
              <a:r>
                <a:rPr lang="el-GR"/>
                <a:t>(</a:t>
              </a:r>
              <a:r>
                <a:rPr lang="en-US" i="1">
                  <a:latin typeface="Georgia" pitchFamily="18" charset="0"/>
                </a:rPr>
                <a:t>u</a:t>
              </a:r>
              <a:r>
                <a:rPr lang="en-US"/>
                <a:t>,</a:t>
              </a:r>
              <a:r>
                <a:rPr lang="en-US" i="1">
                  <a:latin typeface="Georgia" pitchFamily="18" charset="0"/>
                </a:rPr>
                <a:t>v</a:t>
              </a:r>
              <a:r>
                <a:rPr lang="en-US"/>
                <a:t>,</a:t>
              </a:r>
              <a:r>
                <a:rPr lang="en-US" i="1">
                  <a:latin typeface="Georgia" pitchFamily="18" charset="0"/>
                </a:rPr>
                <a:t>w</a:t>
              </a:r>
              <a:r>
                <a:rPr lang="el-GR"/>
                <a:t>)</a:t>
              </a:r>
              <a:endParaRPr lang="en-US"/>
            </a:p>
          </p:txBody>
        </p:sp>
      </p:grpSp>
      <p:sp>
        <p:nvSpPr>
          <p:cNvPr id="638079" name="Text Box 127"/>
          <p:cNvSpPr txBox="1">
            <a:spLocks noChangeArrowheads="1"/>
          </p:cNvSpPr>
          <p:nvPr/>
        </p:nvSpPr>
        <p:spPr bwMode="auto">
          <a:xfrm>
            <a:off x="457200" y="6262688"/>
            <a:ext cx="8348663" cy="366712"/>
          </a:xfrm>
          <a:prstGeom prst="rect">
            <a:avLst/>
          </a:prstGeom>
          <a:solidFill>
            <a:srgbClr val="FF9900">
              <a:alpha val="1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Μετά την αρχικοποίηση πραγματοποιούμε μια αλληλουχία πράξεων χαλάρωσης.</a:t>
            </a:r>
            <a:endParaRPr lang="en-US"/>
          </a:p>
        </p:txBody>
      </p:sp>
      <p:pic>
        <p:nvPicPr>
          <p:cNvPr id="638082" name="Picture 13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8400" y="2895600"/>
            <a:ext cx="1346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672" name="Oval 104"/>
          <p:cNvSpPr>
            <a:spLocks noChangeArrowheads="1"/>
          </p:cNvSpPr>
          <p:nvPr/>
        </p:nvSpPr>
        <p:spPr bwMode="auto">
          <a:xfrm>
            <a:off x="685800" y="4572000"/>
            <a:ext cx="1143000" cy="1066800"/>
          </a:xfrm>
          <a:prstGeom prst="ellipse">
            <a:avLst/>
          </a:prstGeom>
          <a:solidFill>
            <a:srgbClr val="3399FF">
              <a:alpha val="17000"/>
            </a:srgbClr>
          </a:solidFill>
          <a:ln w="9525" algn="ctr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Ελαφρύτατες διαδρομές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157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295275" y="1295400"/>
            <a:ext cx="2371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/>
              <a:t>Αλγόριθμος </a:t>
            </a:r>
            <a:r>
              <a:rPr lang="en-US" b="1" dirty="0"/>
              <a:t>Dijkstra</a:t>
            </a:r>
          </a:p>
        </p:txBody>
      </p:sp>
      <p:pic>
        <p:nvPicPr>
          <p:cNvPr id="621650" name="Picture 8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4388" y="2362200"/>
            <a:ext cx="171450" cy="19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1658" name="Picture 9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2200" y="3198813"/>
            <a:ext cx="105727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1645" name="Text Box 77"/>
          <p:cNvSpPr txBox="1">
            <a:spLocks noChangeArrowheads="1"/>
          </p:cNvSpPr>
          <p:nvPr/>
        </p:nvSpPr>
        <p:spPr bwMode="auto">
          <a:xfrm>
            <a:off x="352425" y="1752600"/>
            <a:ext cx="511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Χρησιμοποιείται όταν τα βάρη είναι μη αρνητικά</a:t>
            </a:r>
            <a:r>
              <a:rPr lang="en-US"/>
              <a:t> :</a:t>
            </a:r>
          </a:p>
        </p:txBody>
      </p:sp>
      <p:pic>
        <p:nvPicPr>
          <p:cNvPr id="621649" name="Picture 8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3700" y="1827213"/>
            <a:ext cx="2679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1651" name="Text Box 83"/>
          <p:cNvSpPr txBox="1">
            <a:spLocks noChangeArrowheads="1"/>
          </p:cNvSpPr>
          <p:nvPr/>
        </p:nvSpPr>
        <p:spPr bwMode="auto">
          <a:xfrm>
            <a:off x="325438" y="2286000"/>
            <a:ext cx="77517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Διατηρούμε σύνολο κόμβων      για τους οποίους έχει υπολογιστεί το τελικό</a:t>
            </a:r>
            <a:endParaRPr lang="en-US"/>
          </a:p>
        </p:txBody>
      </p:sp>
      <p:sp>
        <p:nvSpPr>
          <p:cNvPr id="621652" name="Rectangle 84"/>
          <p:cNvSpPr>
            <a:spLocks noChangeArrowheads="1"/>
          </p:cNvSpPr>
          <p:nvPr/>
        </p:nvSpPr>
        <p:spPr bwMode="auto">
          <a:xfrm>
            <a:off x="249238" y="2605088"/>
            <a:ext cx="45180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 βάρος της ελαφρύτατης διαδρομής από το</a:t>
            </a:r>
            <a:endParaRPr lang="en-US"/>
          </a:p>
        </p:txBody>
      </p:sp>
      <p:pic>
        <p:nvPicPr>
          <p:cNvPr id="621654" name="Picture 8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5200" y="2743200"/>
            <a:ext cx="122238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1655" name="Text Box 87"/>
          <p:cNvSpPr txBox="1">
            <a:spLocks noChangeArrowheads="1"/>
          </p:cNvSpPr>
          <p:nvPr/>
        </p:nvSpPr>
        <p:spPr bwMode="auto">
          <a:xfrm>
            <a:off x="304800" y="3124200"/>
            <a:ext cx="7429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Σε κάθε επανάληψη επιλέγουμε έναν κόμβο                    που να έχει την</a:t>
            </a:r>
            <a:endParaRPr lang="en-US"/>
          </a:p>
        </p:txBody>
      </p:sp>
      <p:sp>
        <p:nvSpPr>
          <p:cNvPr id="621656" name="Text Box 88"/>
          <p:cNvSpPr txBox="1">
            <a:spLocks noChangeArrowheads="1"/>
          </p:cNvSpPr>
          <p:nvPr/>
        </p:nvSpPr>
        <p:spPr bwMode="auto">
          <a:xfrm>
            <a:off x="320675" y="3849688"/>
            <a:ext cx="6315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   </a:t>
            </a:r>
            <a:r>
              <a:rPr lang="en-US"/>
              <a:t>  </a:t>
            </a:r>
            <a:r>
              <a:rPr lang="el-GR"/>
              <a:t> και χαλαρώνουμε τις ακμές που εκκινούν από αυτόν. </a:t>
            </a:r>
            <a:endParaRPr lang="en-US"/>
          </a:p>
        </p:txBody>
      </p:sp>
      <p:sp>
        <p:nvSpPr>
          <p:cNvPr id="621659" name="Rectangle 91"/>
          <p:cNvSpPr>
            <a:spLocks noChangeArrowheads="1"/>
          </p:cNvSpPr>
          <p:nvPr/>
        </p:nvSpPr>
        <p:spPr bwMode="auto">
          <a:xfrm>
            <a:off x="312738" y="3482975"/>
            <a:ext cx="71897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ελάχιστη προεκτίμηση ελαφρύτατης διαδρομής</a:t>
            </a:r>
            <a:r>
              <a:rPr lang="en-US"/>
              <a:t>        , </a:t>
            </a:r>
            <a:r>
              <a:rPr lang="el-GR"/>
              <a:t>προσθέτουμε το</a:t>
            </a:r>
            <a:endParaRPr lang="en-US"/>
          </a:p>
        </p:txBody>
      </p:sp>
      <p:pic>
        <p:nvPicPr>
          <p:cNvPr id="621662" name="Picture 94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7475" y="3544888"/>
            <a:ext cx="442913" cy="271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1666" name="Picture 98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350" y="3925888"/>
            <a:ext cx="171450" cy="19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1665" name="Picture 9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4425" y="3621088"/>
            <a:ext cx="171450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1667" name="Oval 99"/>
          <p:cNvSpPr>
            <a:spLocks noChangeArrowheads="1"/>
          </p:cNvSpPr>
          <p:nvPr/>
        </p:nvSpPr>
        <p:spPr bwMode="auto">
          <a:xfrm>
            <a:off x="1143000" y="4648200"/>
            <a:ext cx="152400" cy="152400"/>
          </a:xfrm>
          <a:prstGeom prst="ellipse">
            <a:avLst/>
          </a:prstGeom>
          <a:solidFill>
            <a:schemeClr val="tx1">
              <a:alpha val="17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1668" name="Oval 100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tx1">
              <a:alpha val="17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1669" name="Oval 101"/>
          <p:cNvSpPr>
            <a:spLocks noChangeArrowheads="1"/>
          </p:cNvSpPr>
          <p:nvPr/>
        </p:nvSpPr>
        <p:spPr bwMode="auto">
          <a:xfrm>
            <a:off x="1143000" y="5410200"/>
            <a:ext cx="152400" cy="152400"/>
          </a:xfrm>
          <a:prstGeom prst="ellipse">
            <a:avLst/>
          </a:prstGeom>
          <a:solidFill>
            <a:schemeClr val="tx1">
              <a:alpha val="17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1670" name="Oval 102"/>
          <p:cNvSpPr>
            <a:spLocks noChangeArrowheads="1"/>
          </p:cNvSpPr>
          <p:nvPr/>
        </p:nvSpPr>
        <p:spPr bwMode="auto">
          <a:xfrm>
            <a:off x="2133600" y="4800600"/>
            <a:ext cx="152400" cy="1524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1671" name="Oval 103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1673" name="Oval 105"/>
          <p:cNvSpPr>
            <a:spLocks noChangeArrowheads="1"/>
          </p:cNvSpPr>
          <p:nvPr/>
        </p:nvSpPr>
        <p:spPr bwMode="auto">
          <a:xfrm>
            <a:off x="1905000" y="4648200"/>
            <a:ext cx="762000" cy="914400"/>
          </a:xfrm>
          <a:prstGeom prst="ellipse">
            <a:avLst/>
          </a:prstGeom>
          <a:solidFill>
            <a:srgbClr val="FF6600">
              <a:alpha val="17000"/>
            </a:srgbClr>
          </a:solidFill>
          <a:ln w="9525" algn="ctr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21674" name="Picture 106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672138"/>
            <a:ext cx="171450" cy="19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1676" name="Picture 108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3425" y="5673725"/>
            <a:ext cx="58737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621678" name="AutoShape 110"/>
          <p:cNvCxnSpPr>
            <a:cxnSpLocks noChangeShapeType="1"/>
            <a:stCxn id="621669" idx="6"/>
            <a:endCxn id="621671" idx="2"/>
          </p:cNvCxnSpPr>
          <p:nvPr/>
        </p:nvCxnSpPr>
        <p:spPr bwMode="auto">
          <a:xfrm flipV="1">
            <a:off x="1295400" y="5334000"/>
            <a:ext cx="990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1679" name="AutoShape 111"/>
          <p:cNvCxnSpPr>
            <a:cxnSpLocks noChangeShapeType="1"/>
            <a:stCxn id="621667" idx="6"/>
            <a:endCxn id="621670" idx="2"/>
          </p:cNvCxnSpPr>
          <p:nvPr/>
        </p:nvCxnSpPr>
        <p:spPr bwMode="auto">
          <a:xfrm>
            <a:off x="1295400" y="47244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621680" name="AutoShape 112"/>
          <p:cNvCxnSpPr>
            <a:cxnSpLocks noChangeShapeType="1"/>
            <a:stCxn id="621668" idx="6"/>
            <a:endCxn id="621670" idx="4"/>
          </p:cNvCxnSpPr>
          <p:nvPr/>
        </p:nvCxnSpPr>
        <p:spPr bwMode="auto">
          <a:xfrm flipV="1">
            <a:off x="1524000" y="4953000"/>
            <a:ext cx="685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21681" name="Text Box 113"/>
          <p:cNvSpPr txBox="1">
            <a:spLocks noChangeArrowheads="1"/>
          </p:cNvSpPr>
          <p:nvPr/>
        </p:nvSpPr>
        <p:spPr bwMode="auto">
          <a:xfrm>
            <a:off x="2879725" y="4684713"/>
            <a:ext cx="4543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Χρησιμοποιούμε μια ουρά προτεραιότητας </a:t>
            </a:r>
            <a:endParaRPr lang="en-US"/>
          </a:p>
        </p:txBody>
      </p:sp>
      <p:pic>
        <p:nvPicPr>
          <p:cNvPr id="621683" name="Picture 115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783138"/>
            <a:ext cx="19685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21684" name="Text Box 116"/>
          <p:cNvSpPr txBox="1">
            <a:spLocks noChangeArrowheads="1"/>
          </p:cNvSpPr>
          <p:nvPr/>
        </p:nvSpPr>
        <p:spPr bwMode="auto">
          <a:xfrm>
            <a:off x="2879725" y="5043488"/>
            <a:ext cx="2033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με κλειδιά τις τιμές</a:t>
            </a:r>
            <a:endParaRPr lang="en-US"/>
          </a:p>
        </p:txBody>
      </p:sp>
      <p:pic>
        <p:nvPicPr>
          <p:cNvPr id="621687" name="Picture 119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6488" y="5105400"/>
            <a:ext cx="181927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36" name="3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w : E \rightarrow \bf{R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306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) \in 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67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 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45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, \ \forall \  v \, \in \,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13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41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leftarrow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"/>
  <p:tag name="PICTUREFILESIZE" val="269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S \cup \{ u \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369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z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G = (V, E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7"/>
  <p:tag name="PICTUREFILESIZE" val="382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"/>
  <p:tag name="PICTUREFILESIZE" val="115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x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Q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28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 \leftarrow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16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not=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80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,w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25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) \in 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67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 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4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p = (v_0, v_1, \ldots, v_k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1"/>
  <p:tag name="PICTUREFILESIZE" val="482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, \ \forall \  v \, \in \,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13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41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leftarrow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"/>
  <p:tag name="PICTUREFILESIZE" val="269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S \cup \{ u \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369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z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"/>
  <p:tag name="PICTUREFILESIZE" val="115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x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v_0 = u, v_k=v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2"/>
  <p:tag name="PICTUREFILESIZE" val="341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inft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9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inft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9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inft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9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inft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9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Q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28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 \leftarrow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161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not=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80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,w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25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) \in 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67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 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w(p) = \sum_{i=1}^{k} w(v_{i-1},v_k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7"/>
  <p:tag name="PICTUREFILESIZE" val="933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45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, \ \forall \  v \, \in \,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13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41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leftarrow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"/>
  <p:tag name="PICTUREFILESIZE" val="269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S \cup \{ u \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369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z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"/>
  <p:tag name="PICTUREFILESIZE" val="11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delta(u,v) = &#10;\left\{&#10;  \begin{array}{l}&#10;    \min \{ w(p) : u \stackrel{p}\rightarrow v \} \\&#10;    \infty&#10;  \end{array}&#10;\right.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5"/>
  <p:tag name="PICTUREFILESIZE" val="1230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x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inft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9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inft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9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Q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28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 \leftarrow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161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not=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80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,w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25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) \in 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67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 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4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, \ \forall \  v \, \in \,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13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41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leftarrow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"/>
  <p:tag name="PICTUREFILESIZE" val="269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S \cup \{ u \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369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z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"/>
  <p:tag name="PICTUREFILESIZE" val="115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x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w : E \rightarrow \bf{R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306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Q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28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 \leftarrow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161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not=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80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,w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2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) \in 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67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 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4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, \ \forall \  v \, \in \,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13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4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G = (V, E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7"/>
  <p:tag name="PICTUREFILESIZE" val="38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leftarrow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"/>
  <p:tag name="PICTUREFILESIZE" val="269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S \cup \{ u \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369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z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"/>
  <p:tag name="PICTUREFILESIZE" val="115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x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Q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28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 \leftarrow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161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not=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8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p = (v_0, v_1, \ldots, v_k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1"/>
  <p:tag name="PICTUREFILESIZE" val="482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,w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) \in 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67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 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4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, \ \forall \  v \, \in \,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13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41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leftarrow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"/>
  <p:tag name="PICTUREFILESIZE" val="269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S \cup \{ u \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369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v_0 = u, v_k=v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2"/>
  <p:tag name="PICTUREFILESIZE" val="341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z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"/>
  <p:tag name="PICTUREFILESIZE" val="115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x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Q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28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 \leftarrow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161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not=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80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,w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25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) \in 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67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 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w(p) = \sum_{i=1}^{k} w(v_{i-1},v_k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7"/>
  <p:tag name="PICTUREFILESIZE" val="933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4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, \ \forall \  v \, \in \,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13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41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leftarrow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"/>
  <p:tag name="PICTUREFILESIZE" val="269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z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"/>
  <p:tag name="PICTUREFILESIZE" val="115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x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delta(u,v) = &#10;\left\{&#10;  \begin{array}{l}&#10;    \min \{ w(p) : u \stackrel{p}\rightarrow v \} \\&#10;    \infty&#10;  \end{array}&#10;\right.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5"/>
  <p:tag name="PICTUREFILESIZE" val="1230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S \cup \{ u \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369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Q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28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 \leftarrow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161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not=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80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,w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25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) \in 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67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 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45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, \ \forall \  v \, \in \,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13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41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leftarrow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"/>
  <p:tag name="PICTUREFILESIZE" val="269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S \cup \{ u \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369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|V|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"/>
  <p:tag name="PICTUREFILESIZE" val="178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|E|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0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Q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28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 \leftarrow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161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not=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80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,w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25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) \in 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67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w : E \rightarrow \bf{R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306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 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45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, \ \forall \  v \, \in \,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13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41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leftarrow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"/>
  <p:tag name="PICTUREFILESIZE" val="269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Q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28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 \leftarrow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161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S \cup \{ u \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369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|V|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"/>
  <p:tag name="PICTUREFILESIZE" val="17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G = (V, E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7"/>
  <p:tag name="PICTUREFILESIZE" val="382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|E|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0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 \leftarrow d(u) + w(u,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5"/>
  <p:tag name="PICTUREFILESIZE" val="677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 \leftarrow u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1"/>
  <p:tag name="PICTUREFILESIZE" val="336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 &gt; d(u) + w(u,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2"/>
  <p:tag name="PICTUREFILESIZE" val="688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,w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25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O(|V|^2 + |E|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520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O( |E| \log |V|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569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O( |E|+|V| \log |V|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4"/>
  <p:tag name="PICTUREFILESIZE" val="702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66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not=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8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p = (v_0, v_1, \ldots, v_k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1"/>
  <p:tag name="PICTUREFILESIZE" val="482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,w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25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) \in 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67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 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45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, \ \forall \  v \, \in \,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13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v_0 = u, v_k=v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2"/>
  <p:tag name="PICTUREFILESIZE" val="34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w(p) = \sum_{i=1}^{k} w(v_{i-1},v_k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7"/>
  <p:tag name="PICTUREFILESIZE" val="93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delta(u,v) = &#10;\left\{&#10;  \begin{array}{l}&#10;    \min \{ w(p) : u \stackrel{p}\rightarrow v \} \\&#10;    \infty&#10;  \end{array}&#10;\right.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5"/>
  <p:tag name="PICTUREFILESIZE" val="123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w : E \rightarrow \bf{R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306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w : E \rightarrow \bf{R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306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G = (V, E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7"/>
  <p:tag name="PICTUREFILESIZE" val="382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p = (v_0, v_1, \ldots, v_k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1"/>
  <p:tag name="PICTUREFILESIZE" val="48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v_0 = u, v_k=v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2"/>
  <p:tag name="PICTUREFILESIZE" val="34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w(p) = \sum_{i=1}^{k} w(v_{i-1},v_k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7"/>
  <p:tag name="PICTUREFILESIZE" val="933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delta(u,v) = &#10;\left\{&#10;  \begin{array}{l}&#10;    \min \{ w(p) : u \stackrel{p}\rightarrow v \} \\&#10;    \infty&#10;  \end{array}&#10;\right.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5"/>
  <p:tag name="PICTUREFILESIZE" val="1230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G = (V, E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7"/>
  <p:tag name="PICTUREFILESIZE" val="38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7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\pi(v),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5"/>
  <p:tag name="PICTUREFILESIZE" val="335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_{\pi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"/>
  <p:tag name="PICTUREFILESIZE" val="179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t)=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5"/>
  <p:tag name="PICTUREFILESIZE" val="293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y)=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2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x)=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1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z)=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23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p = (v_0, v_1, \ldots, v_k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1"/>
  <p:tag name="PICTUREFILESIZE" val="4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7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\pi(v),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5"/>
  <p:tag name="PICTUREFILESIZE" val="335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_{\pi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"/>
  <p:tag name="PICTUREFILESIZE" val="17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t)=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5"/>
  <p:tag name="PICTUREFILESIZE" val="293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y)=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2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x)=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1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z)=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23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_{\pi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"/>
  <p:tag name="PICTUREFILESIZE" val="17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v_0 = u, v_k=v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2"/>
  <p:tag name="PICTUREFILESIZE" val="34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_{\pi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"/>
  <p:tag name="PICTUREFILESIZE" val="179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46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4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4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 \leftarrow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"/>
  <p:tag name="PICTUREFILESIZE" val="288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 \leftarrow \inft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65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8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7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s) \leftarrow 0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2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w(p) = \sum_{i=1}^{k} w(v_{i-1},v_k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7"/>
  <p:tag name="PICTUREFILESIZE" val="93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8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7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8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7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8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7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, \ \forall v \in V-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353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 \leftarrow d(u) + w(u,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5"/>
  <p:tag name="PICTUREFILESIZE" val="677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pi(v) \leftarrow u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1"/>
  <p:tag name="PICTUREFILESIZE" val="336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v) &gt; d(u) + w(u,v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2"/>
  <p:tag name="PICTUREFILESIZE" val="68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delta(u,v) = &#10;\left\{&#10;  \begin{array}{l}&#10;    \min \{ w(p) : u \stackrel{p}\rightarrow v \} \\&#10;    \infty&#10;  \end{array}&#10;\right.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5"/>
  <p:tag name="PICTUREFILESIZE" val="1230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43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 \in V \setminus 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44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w(u,v) \ge 0, \ \forall \ (u,v) \in 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73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u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40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43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8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43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V \setminus 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"/>
  <p:tag name="PICTUREFILESIZE" val="25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66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(u), \forall \ u \in V \setminus 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4"/>
  <p:tag name="PICTUREFILESIZE" val="584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41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leftarrow V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"/>
  <p:tag name="PICTUREFILESIZE" val="269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leftarrow S \cup \{ u \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369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Q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28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u \leftarrow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16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Q \not= \emptyset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80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(u,v,w)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252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17000"/>
          </a:srgbClr>
        </a:soli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17000"/>
          </a:srgbClr>
        </a:soli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34050</TotalTime>
  <Words>1101</Words>
  <Application>Microsoft Office PowerPoint</Application>
  <PresentationFormat>Προβολή στην οθόνη (4:3)</PresentationFormat>
  <Paragraphs>445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33" baseType="lpstr">
      <vt:lpstr>Arial</vt:lpstr>
      <vt:lpstr>Times New Roman</vt:lpstr>
      <vt:lpstr>cmmi10</vt:lpstr>
      <vt:lpstr>cmr10</vt:lpstr>
      <vt:lpstr>cmsy10orig</vt:lpstr>
      <vt:lpstr>cmr7</vt:lpstr>
      <vt:lpstr>cmmi7</vt:lpstr>
      <vt:lpstr>cmsy7</vt:lpstr>
      <vt:lpstr>cmex10</vt:lpstr>
      <vt:lpstr>Georgia</vt:lpstr>
      <vt:lpstr>Symbol</vt:lpstr>
      <vt:lpstr>Wingdings</vt:lpstr>
      <vt:lpstr>Garamond</vt:lpstr>
      <vt:lpstr>Kant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  <vt:lpstr>Ελαφρύτατες διαδρομές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Loukas</cp:lastModifiedBy>
  <cp:revision>1008</cp:revision>
  <dcterms:created xsi:type="dcterms:W3CDTF">2005-02-17T20:55:19Z</dcterms:created>
  <dcterms:modified xsi:type="dcterms:W3CDTF">2013-11-10T17:16:09Z</dcterms:modified>
</cp:coreProperties>
</file>