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slides/slide99.xml" ContentType="application/vnd.openxmlformats-officedocument.presentationml.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94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tags/tag226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slides/slide98.xml" ContentType="application/vnd.openxmlformats-officedocument.presentationml.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notesMasterIdLst>
    <p:notesMasterId r:id="rId103"/>
  </p:notesMasterIdLst>
  <p:handoutMasterIdLst>
    <p:handoutMasterId r:id="rId104"/>
  </p:handoutMasterIdLst>
  <p:sldIdLst>
    <p:sldId id="524" r:id="rId2"/>
    <p:sldId id="422" r:id="rId3"/>
    <p:sldId id="522" r:id="rId4"/>
    <p:sldId id="523" r:id="rId5"/>
    <p:sldId id="500" r:id="rId6"/>
    <p:sldId id="501" r:id="rId7"/>
    <p:sldId id="425" r:id="rId8"/>
    <p:sldId id="502" r:id="rId9"/>
    <p:sldId id="426" r:id="rId10"/>
    <p:sldId id="510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525" r:id="rId34"/>
    <p:sldId id="526" r:id="rId35"/>
    <p:sldId id="449" r:id="rId36"/>
    <p:sldId id="483" r:id="rId37"/>
    <p:sldId id="484" r:id="rId38"/>
    <p:sldId id="485" r:id="rId39"/>
    <p:sldId id="486" r:id="rId40"/>
    <p:sldId id="487" r:id="rId41"/>
    <p:sldId id="488" r:id="rId42"/>
    <p:sldId id="489" r:id="rId43"/>
    <p:sldId id="490" r:id="rId44"/>
    <p:sldId id="491" r:id="rId45"/>
    <p:sldId id="492" r:id="rId46"/>
    <p:sldId id="493" r:id="rId47"/>
    <p:sldId id="494" r:id="rId48"/>
    <p:sldId id="495" r:id="rId49"/>
    <p:sldId id="496" r:id="rId50"/>
    <p:sldId id="497" r:id="rId51"/>
    <p:sldId id="498" r:id="rId52"/>
    <p:sldId id="499" r:id="rId53"/>
    <p:sldId id="503" r:id="rId54"/>
    <p:sldId id="504" r:id="rId55"/>
    <p:sldId id="505" r:id="rId56"/>
    <p:sldId id="506" r:id="rId57"/>
    <p:sldId id="507" r:id="rId58"/>
    <p:sldId id="508" r:id="rId59"/>
    <p:sldId id="509" r:id="rId60"/>
    <p:sldId id="527" r:id="rId61"/>
    <p:sldId id="452" r:id="rId62"/>
    <p:sldId id="453" r:id="rId63"/>
    <p:sldId id="511" r:id="rId64"/>
    <p:sldId id="512" r:id="rId65"/>
    <p:sldId id="513" r:id="rId66"/>
    <p:sldId id="454" r:id="rId67"/>
    <p:sldId id="455" r:id="rId68"/>
    <p:sldId id="456" r:id="rId69"/>
    <p:sldId id="457" r:id="rId70"/>
    <p:sldId id="458" r:id="rId71"/>
    <p:sldId id="459" r:id="rId72"/>
    <p:sldId id="460" r:id="rId73"/>
    <p:sldId id="461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  <p:sldId id="472" r:id="rId85"/>
    <p:sldId id="474" r:id="rId86"/>
    <p:sldId id="475" r:id="rId87"/>
    <p:sldId id="477" r:id="rId88"/>
    <p:sldId id="476" r:id="rId89"/>
    <p:sldId id="478" r:id="rId90"/>
    <p:sldId id="480" r:id="rId91"/>
    <p:sldId id="481" r:id="rId92"/>
    <p:sldId id="482" r:id="rId93"/>
    <p:sldId id="514" r:id="rId94"/>
    <p:sldId id="515" r:id="rId95"/>
    <p:sldId id="516" r:id="rId96"/>
    <p:sldId id="517" r:id="rId97"/>
    <p:sldId id="518" r:id="rId98"/>
    <p:sldId id="519" r:id="rId99"/>
    <p:sldId id="520" r:id="rId100"/>
    <p:sldId id="521" r:id="rId101"/>
    <p:sldId id="528" r:id="rId102"/>
  </p:sldIdLst>
  <p:sldSz cx="9144000" cy="6858000" type="screen4x3"/>
  <p:notesSz cx="6858000" cy="9144000"/>
  <p:embeddedFontLst>
    <p:embeddedFont>
      <p:font typeface="cmmi10" pitchFamily="34" charset="0"/>
      <p:regular r:id="rId105"/>
    </p:embeddedFont>
    <p:embeddedFont>
      <p:font typeface="cmr10" pitchFamily="34" charset="0"/>
      <p:regular r:id="rId106"/>
    </p:embeddedFont>
    <p:embeddedFont>
      <p:font typeface="cmsy10orig" pitchFamily="34" charset="0"/>
      <p:regular r:id="rId107"/>
    </p:embeddedFont>
    <p:embeddedFont>
      <p:font typeface="cmmi7" pitchFamily="34" charset="0"/>
      <p:regular r:id="rId108"/>
    </p:embeddedFont>
    <p:embeddedFont>
      <p:font typeface="cmex10" pitchFamily="34" charset="0"/>
      <p:regular r:id="rId109"/>
    </p:embeddedFont>
    <p:embeddedFont>
      <p:font typeface="Lucida Console" pitchFamily="49" charset="0"/>
      <p:regular r:id="rId110"/>
    </p:embeddedFont>
    <p:embeddedFont>
      <p:font typeface="Calibri" pitchFamily="34" charset="0"/>
      <p:regular r:id="rId111"/>
      <p:bold r:id="rId112"/>
      <p:italic r:id="rId113"/>
      <p:boldItalic r:id="rId114"/>
    </p:embeddedFont>
    <p:embeddedFont>
      <p:font typeface="cmr7" pitchFamily="34" charset="0"/>
      <p:regular r:id="rId115"/>
    </p:embeddedFont>
    <p:embeddedFont>
      <p:font typeface="cmsy7" pitchFamily="34" charset="0"/>
      <p:regular r:id="rId116"/>
    </p:embeddedFont>
    <p:embeddedFont>
      <p:font typeface="Garamond" pitchFamily="18" charset="0"/>
      <p:regular r:id="rId117"/>
      <p:bold r:id="rId118"/>
      <p:italic r:id="rId119"/>
    </p:embeddedFont>
  </p:embeddedFontLst>
  <p:custDataLst>
    <p:tags r:id="rId1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FF6600"/>
    <a:srgbClr val="FFC979"/>
    <a:srgbClr val="FFB547"/>
    <a:srgbClr val="FF9900"/>
    <a:srgbClr val="DDDDD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0" autoAdjust="0"/>
    <p:restoredTop sz="98875" autoAdjust="0"/>
  </p:normalViewPr>
  <p:slideViewPr>
    <p:cSldViewPr>
      <p:cViewPr>
        <p:scale>
          <a:sx n="90" d="100"/>
          <a:sy n="90" d="100"/>
        </p:scale>
        <p:origin x="-206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3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8.fntdata"/><Relationship Id="rId16" Type="http://schemas.openxmlformats.org/officeDocument/2006/relationships/slide" Target="slides/slide15.xml"/><Relationship Id="rId107" Type="http://schemas.openxmlformats.org/officeDocument/2006/relationships/font" Target="fonts/font3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1.fntdata"/><Relationship Id="rId113" Type="http://schemas.openxmlformats.org/officeDocument/2006/relationships/font" Target="fonts/font9.fntdata"/><Relationship Id="rId11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font" Target="fonts/font4.fntdata"/><Relationship Id="rId116" Type="http://schemas.openxmlformats.org/officeDocument/2006/relationships/font" Target="fonts/font12.fntdata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.fntdata"/><Relationship Id="rId114" Type="http://schemas.openxmlformats.org/officeDocument/2006/relationships/font" Target="fonts/font10.fntdata"/><Relationship Id="rId119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5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120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6.fntdata"/><Relationship Id="rId11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6E3FB3-6363-46B5-855D-3BB8E7EA6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8299D0-13BC-459A-99C6-7C3F0B290982}" type="datetimeFigureOut">
              <a:rPr lang="el-GR"/>
              <a:pPr>
                <a:defRPr/>
              </a:pPr>
              <a:t>17/11/2013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A2CBB2-02A4-4426-823A-761D925579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2CBB2-02A4-4426-823A-761D92557900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DBE728-5964-46EB-A322-B56A73D818A0}" type="slidenum">
              <a:rPr lang="el-GR" smtClean="0"/>
              <a:pPr/>
              <a:t>46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AD4460-86BE-429B-ACD3-00B45A49324C}" type="slidenum">
              <a:rPr lang="el-GR" smtClean="0"/>
              <a:pPr/>
              <a:t>47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33605-CDDD-4478-AEBD-25783D948C89}" type="slidenum">
              <a:rPr lang="el-GR" smtClean="0"/>
              <a:pPr/>
              <a:t>48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CD6041-560A-4A53-B7F8-7992502BCE03}" type="slidenum">
              <a:rPr lang="el-GR" smtClean="0"/>
              <a:pPr/>
              <a:t>49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71EA57-E0A0-4A60-A64B-43C35D70A91C}" type="slidenum">
              <a:rPr lang="el-GR" smtClean="0"/>
              <a:pPr/>
              <a:t>50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23E54-4218-4FAD-8764-9BA8404439F5}" type="slidenum">
              <a:rPr lang="el-GR" smtClean="0"/>
              <a:pPr/>
              <a:t>51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86C7E5-B469-477D-BF21-D2D1B11758BC}" type="slidenum">
              <a:rPr lang="el-GR" smtClean="0"/>
              <a:pPr/>
              <a:t>52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23E54-4218-4FAD-8764-9BA8404439F5}" type="slidenum">
              <a:rPr lang="el-GR" smtClean="0"/>
              <a:pPr/>
              <a:t>60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F89C-2B91-4152-8F80-1F29A680B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A56BD-5B36-4819-B73A-C00DA07EE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B2AA-E867-4364-A467-9F03D57BA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548E-14CC-4D37-9715-D91E26C1F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887B-B285-423C-81EC-B7D7DF3C8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87E4-C03C-4CBD-B47D-147C9B1CA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A3E8-37B7-49DD-A196-3C3478901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912C-9D69-40E2-91CB-C9BF5E3AD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B15C-24C9-41F7-A495-716ED90A4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5D53-A258-40AB-81E0-A38FF496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038F-4CAD-40F3-857B-25F0E163D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406B272-7D42-4C99-BD49-468C5E71F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33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32.png"/><Relationship Id="rId2" Type="http://schemas.openxmlformats.org/officeDocument/2006/relationships/tags" Target="../tags/tag224.xml"/><Relationship Id="rId16" Type="http://schemas.openxmlformats.org/officeDocument/2006/relationships/image" Target="../media/image36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31.png"/><Relationship Id="rId5" Type="http://schemas.openxmlformats.org/officeDocument/2006/relationships/tags" Target="../tags/tag227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2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233.xml"/><Relationship Id="rId7" Type="http://schemas.openxmlformats.org/officeDocument/2006/relationships/image" Target="../media/image37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5.xml"/><Relationship Id="rId10" Type="http://schemas.openxmlformats.org/officeDocument/2006/relationships/image" Target="../media/image40.png"/><Relationship Id="rId4" Type="http://schemas.openxmlformats.org/officeDocument/2006/relationships/tags" Target="../tags/tag234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5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51.xml"/><Relationship Id="rId7" Type="http://schemas.openxmlformats.org/officeDocument/2006/relationships/image" Target="../media/image8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9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4.png"/><Relationship Id="rId5" Type="http://schemas.openxmlformats.org/officeDocument/2006/relationships/tags" Target="../tags/tag160.xml"/><Relationship Id="rId10" Type="http://schemas.openxmlformats.org/officeDocument/2006/relationships/image" Target="../media/image13.png"/><Relationship Id="rId4" Type="http://schemas.openxmlformats.org/officeDocument/2006/relationships/tags" Target="../tags/tag159.xml"/><Relationship Id="rId9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tags" Target="../tags/tag164.xml"/><Relationship Id="rId21" Type="http://schemas.openxmlformats.org/officeDocument/2006/relationships/image" Target="../media/image12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tags" Target="../tags/tag1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21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171.xml"/><Relationship Id="rId19" Type="http://schemas.openxmlformats.org/officeDocument/2006/relationships/image" Target="../media/image17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tags" Target="../tags/tag46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tags" Target="../tags/tag49.xml"/><Relationship Id="rId47" Type="http://schemas.openxmlformats.org/officeDocument/2006/relationships/image" Target="../media/image3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image" Target="../media/image2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openxmlformats.org/officeDocument/2006/relationships/tags" Target="../tags/tag48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image" Target="../media/image1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9" Type="http://schemas.openxmlformats.org/officeDocument/2006/relationships/tags" Target="../tags/tag89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tags" Target="../tags/tag84.xml"/><Relationship Id="rId42" Type="http://schemas.openxmlformats.org/officeDocument/2006/relationships/tags" Target="../tags/tag92.xml"/><Relationship Id="rId47" Type="http://schemas.openxmlformats.org/officeDocument/2006/relationships/image" Target="../media/image3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46" Type="http://schemas.openxmlformats.org/officeDocument/2006/relationships/image" Target="../media/image2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tags" Target="../tags/tag79.xml"/><Relationship Id="rId41" Type="http://schemas.openxmlformats.org/officeDocument/2006/relationships/tags" Target="../tags/tag91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40" Type="http://schemas.openxmlformats.org/officeDocument/2006/relationships/tags" Target="../tags/tag90.xml"/><Relationship Id="rId45" Type="http://schemas.openxmlformats.org/officeDocument/2006/relationships/image" Target="../media/image1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tags" Target="../tags/tag81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43" Type="http://schemas.openxmlformats.org/officeDocument/2006/relationships/tags" Target="../tags/tag9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image" Target="../media/image2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image" Target="../media/image2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29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33.png"/><Relationship Id="rId5" Type="http://schemas.openxmlformats.org/officeDocument/2006/relationships/tags" Target="../tags/tag221.xml"/><Relationship Id="rId10" Type="http://schemas.openxmlformats.org/officeDocument/2006/relationships/image" Target="../media/image32.png"/><Relationship Id="rId4" Type="http://schemas.openxmlformats.org/officeDocument/2006/relationships/tags" Target="../tags/tag220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41325" y="1219200"/>
            <a:ext cx="63544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Δομή δεδομένων που υποστηρίζει </a:t>
            </a:r>
            <a:r>
              <a:rPr lang="el-GR" sz="1800" dirty="0" smtClean="0"/>
              <a:t>δύο βασικές λειτουργίες </a:t>
            </a:r>
            <a:r>
              <a:rPr lang="en-US" sz="1800" dirty="0" smtClean="0"/>
              <a:t>:</a:t>
            </a:r>
            <a:r>
              <a:rPr lang="el-GR" sz="1800" dirty="0" smtClean="0"/>
              <a:t> </a:t>
            </a:r>
            <a:endParaRPr lang="el-GR" sz="1800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33400" y="1842978"/>
            <a:ext cx="43764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1800" dirty="0" smtClean="0"/>
              <a:t> Εισαγωγή στοιχείου με δεδομένο κλειδί.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457200" y="3733800"/>
            <a:ext cx="60594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Αποτελεί γενίκευση των δομών της στοίβας και της ουράς.</a:t>
            </a:r>
          </a:p>
        </p:txBody>
      </p:sp>
      <p:sp>
        <p:nvSpPr>
          <p:cNvPr id="5127" name="AutoShape 15"/>
          <p:cNvSpPr>
            <a:spLocks noChangeArrowheads="1"/>
          </p:cNvSpPr>
          <p:nvPr/>
        </p:nvSpPr>
        <p:spPr bwMode="auto">
          <a:xfrm>
            <a:off x="609600" y="44053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3399FF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995688" y="4287227"/>
            <a:ext cx="6243312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l-GR" sz="1800" dirty="0"/>
              <a:t>Εξαιρετικά χρήσιμη δομή δεδομένων με πολλές εφαρμογές.</a:t>
            </a:r>
          </a:p>
          <a:p>
            <a:pPr>
              <a:lnSpc>
                <a:spcPts val="3000"/>
              </a:lnSpc>
            </a:pPr>
            <a:r>
              <a:rPr lang="el-GR" sz="1800" dirty="0"/>
              <a:t>Π.χ. ταξινόμηση με χρήση ουράς προτεραιότητας.</a:t>
            </a:r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533400" y="2466866"/>
            <a:ext cx="7848600" cy="733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Tx/>
              <a:buChar char="•"/>
            </a:pPr>
            <a:r>
              <a:rPr lang="el-GR" sz="1800" dirty="0" smtClean="0"/>
              <a:t> Επιστροφή ενός στοιχείου </a:t>
            </a:r>
            <a:r>
              <a:rPr lang="el-GR" sz="1800" dirty="0"/>
              <a:t>με </a:t>
            </a:r>
            <a:r>
              <a:rPr lang="el-GR" sz="1800" dirty="0" smtClean="0"/>
              <a:t>μέγιστο (ή ελάχιστο) </a:t>
            </a:r>
            <a:r>
              <a:rPr lang="el-GR" sz="1800" dirty="0"/>
              <a:t>κλειδί και διαγραφή</a:t>
            </a:r>
            <a:r>
              <a:rPr lang="en-US" sz="1800" dirty="0"/>
              <a:t> </a:t>
            </a:r>
            <a:r>
              <a:rPr lang="el-GR" sz="1800" dirty="0"/>
              <a:t>του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  </a:t>
            </a:r>
            <a:r>
              <a:rPr lang="el-GR" sz="1800" dirty="0" smtClean="0"/>
              <a:t>από </a:t>
            </a:r>
            <a:r>
              <a:rPr lang="el-GR" sz="1800" dirty="0"/>
              <a:t>τη </a:t>
            </a:r>
            <a:r>
              <a:rPr lang="el-GR" sz="1800" dirty="0" smtClean="0"/>
              <a:t>δομή.</a:t>
            </a:r>
            <a:endParaRPr lang="el-GR" sz="1800" dirty="0"/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Δομή Δεδομένων Σωρού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heap)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41325" y="1066800"/>
            <a:ext cx="6924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Υποστηρίζει αποδοτικά τις λειτουργίες μιας ουράς προτεραιότητας.</a:t>
            </a:r>
          </a:p>
        </p:txBody>
      </p:sp>
      <p:sp>
        <p:nvSpPr>
          <p:cNvPr id="9221" name="Oval 12"/>
          <p:cNvSpPr>
            <a:spLocks noChangeArrowheads="1"/>
          </p:cNvSpPr>
          <p:nvPr/>
        </p:nvSpPr>
        <p:spPr bwMode="auto">
          <a:xfrm>
            <a:off x="2514600" y="2819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9222" name="AutoShape 13"/>
          <p:cNvCxnSpPr>
            <a:cxnSpLocks noChangeShapeType="1"/>
            <a:stCxn id="9224" idx="7"/>
            <a:endCxn id="9221" idx="3"/>
          </p:cNvCxnSpPr>
          <p:nvPr/>
        </p:nvCxnSpPr>
        <p:spPr bwMode="auto">
          <a:xfrm flipV="1">
            <a:off x="1620838" y="3132138"/>
            <a:ext cx="9493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23" name="AutoShape 14"/>
          <p:cNvCxnSpPr>
            <a:cxnSpLocks noChangeShapeType="1"/>
            <a:stCxn id="9227" idx="1"/>
            <a:endCxn id="9221" idx="5"/>
          </p:cNvCxnSpPr>
          <p:nvPr/>
        </p:nvCxnSpPr>
        <p:spPr bwMode="auto">
          <a:xfrm flipH="1" flipV="1">
            <a:off x="2840038" y="3132138"/>
            <a:ext cx="8128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24" name="Oval 15"/>
          <p:cNvSpPr>
            <a:spLocks noChangeArrowheads="1"/>
          </p:cNvSpPr>
          <p:nvPr/>
        </p:nvSpPr>
        <p:spPr bwMode="auto">
          <a:xfrm>
            <a:off x="1295400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9225" name="AutoShape 16"/>
          <p:cNvCxnSpPr>
            <a:cxnSpLocks noChangeShapeType="1"/>
            <a:stCxn id="9229" idx="0"/>
            <a:endCxn id="9224" idx="3"/>
          </p:cNvCxnSpPr>
          <p:nvPr/>
        </p:nvCxnSpPr>
        <p:spPr bwMode="auto">
          <a:xfrm flipV="1">
            <a:off x="892175" y="38179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26" name="AutoShape 17"/>
          <p:cNvCxnSpPr>
            <a:cxnSpLocks noChangeShapeType="1"/>
            <a:stCxn id="9238" idx="0"/>
            <a:endCxn id="9224" idx="5"/>
          </p:cNvCxnSpPr>
          <p:nvPr/>
        </p:nvCxnSpPr>
        <p:spPr bwMode="auto">
          <a:xfrm flipH="1" flipV="1">
            <a:off x="1620838" y="38179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27" name="Oval 18"/>
          <p:cNvSpPr>
            <a:spLocks noChangeArrowheads="1"/>
          </p:cNvSpPr>
          <p:nvPr/>
        </p:nvSpPr>
        <p:spPr bwMode="auto">
          <a:xfrm>
            <a:off x="3597275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9228" name="AutoShape 19"/>
          <p:cNvCxnSpPr>
            <a:cxnSpLocks noChangeShapeType="1"/>
            <a:stCxn id="9234" idx="0"/>
            <a:endCxn id="9227" idx="5"/>
          </p:cNvCxnSpPr>
          <p:nvPr/>
        </p:nvCxnSpPr>
        <p:spPr bwMode="auto">
          <a:xfrm flipH="1" flipV="1">
            <a:off x="3922713" y="38179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29" name="Oval 20"/>
          <p:cNvSpPr>
            <a:spLocks noChangeArrowheads="1"/>
          </p:cNvSpPr>
          <p:nvPr/>
        </p:nvSpPr>
        <p:spPr bwMode="auto">
          <a:xfrm>
            <a:off x="701675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9230" name="AutoShape 21"/>
          <p:cNvCxnSpPr>
            <a:cxnSpLocks noChangeShapeType="1"/>
            <a:stCxn id="9231" idx="0"/>
            <a:endCxn id="9229" idx="5"/>
          </p:cNvCxnSpPr>
          <p:nvPr/>
        </p:nvCxnSpPr>
        <p:spPr bwMode="auto">
          <a:xfrm flipH="1" flipV="1">
            <a:off x="1027113" y="45180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1143000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9232" name="AutoShape 23"/>
          <p:cNvCxnSpPr>
            <a:cxnSpLocks noChangeShapeType="1"/>
            <a:stCxn id="9236" idx="0"/>
            <a:endCxn id="9229" idx="3"/>
          </p:cNvCxnSpPr>
          <p:nvPr/>
        </p:nvCxnSpPr>
        <p:spPr bwMode="auto">
          <a:xfrm flipV="1">
            <a:off x="495300" y="45180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33" name="AutoShape 24"/>
          <p:cNvCxnSpPr>
            <a:cxnSpLocks noChangeShapeType="1"/>
            <a:stCxn id="9237" idx="0"/>
            <a:endCxn id="9238" idx="5"/>
          </p:cNvCxnSpPr>
          <p:nvPr/>
        </p:nvCxnSpPr>
        <p:spPr bwMode="auto">
          <a:xfrm flipH="1" flipV="1">
            <a:off x="2306638" y="45037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34" name="Oval 25"/>
          <p:cNvSpPr>
            <a:spLocks noChangeArrowheads="1"/>
          </p:cNvSpPr>
          <p:nvPr/>
        </p:nvSpPr>
        <p:spPr bwMode="auto">
          <a:xfrm>
            <a:off x="3978275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9235" name="AutoShape 26"/>
          <p:cNvCxnSpPr>
            <a:cxnSpLocks noChangeShapeType="1"/>
            <a:stCxn id="9239" idx="0"/>
            <a:endCxn id="9238" idx="3"/>
          </p:cNvCxnSpPr>
          <p:nvPr/>
        </p:nvCxnSpPr>
        <p:spPr bwMode="auto">
          <a:xfrm flipV="1">
            <a:off x="1790700" y="45037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36" name="Oval 27"/>
          <p:cNvSpPr>
            <a:spLocks noChangeArrowheads="1"/>
          </p:cNvSpPr>
          <p:nvPr/>
        </p:nvSpPr>
        <p:spPr bwMode="auto">
          <a:xfrm>
            <a:off x="304800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9237" name="Oval 28"/>
          <p:cNvSpPr>
            <a:spLocks noChangeArrowheads="1"/>
          </p:cNvSpPr>
          <p:nvPr/>
        </p:nvSpPr>
        <p:spPr bwMode="auto">
          <a:xfrm>
            <a:off x="2454275" y="48307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9238" name="Oval 29"/>
          <p:cNvSpPr>
            <a:spLocks noChangeArrowheads="1"/>
          </p:cNvSpPr>
          <p:nvPr/>
        </p:nvSpPr>
        <p:spPr bwMode="auto">
          <a:xfrm>
            <a:off x="1981200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9239" name="Oval 30"/>
          <p:cNvSpPr>
            <a:spLocks noChangeArrowheads="1"/>
          </p:cNvSpPr>
          <p:nvPr/>
        </p:nvSpPr>
        <p:spPr bwMode="auto">
          <a:xfrm>
            <a:off x="1600200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9240" name="AutoShape 32"/>
          <p:cNvCxnSpPr>
            <a:cxnSpLocks noChangeShapeType="1"/>
            <a:stCxn id="9242" idx="0"/>
            <a:endCxn id="9227" idx="3"/>
          </p:cNvCxnSpPr>
          <p:nvPr/>
        </p:nvCxnSpPr>
        <p:spPr bwMode="auto">
          <a:xfrm flipV="1">
            <a:off x="3482975" y="38179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41" name="AutoShape 33"/>
          <p:cNvCxnSpPr>
            <a:cxnSpLocks noChangeShapeType="1"/>
            <a:stCxn id="9243" idx="0"/>
            <a:endCxn id="9242" idx="3"/>
          </p:cNvCxnSpPr>
          <p:nvPr/>
        </p:nvCxnSpPr>
        <p:spPr bwMode="auto">
          <a:xfrm flipV="1">
            <a:off x="3254375" y="45037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42" name="Oval 34"/>
          <p:cNvSpPr>
            <a:spLocks noChangeArrowheads="1"/>
          </p:cNvSpPr>
          <p:nvPr/>
        </p:nvSpPr>
        <p:spPr bwMode="auto">
          <a:xfrm>
            <a:off x="3292475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9243" name="Oval 35"/>
          <p:cNvSpPr>
            <a:spLocks noChangeArrowheads="1"/>
          </p:cNvSpPr>
          <p:nvPr/>
        </p:nvSpPr>
        <p:spPr bwMode="auto">
          <a:xfrm>
            <a:off x="3063875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9244" name="Text Box 48"/>
          <p:cNvSpPr txBox="1">
            <a:spLocks noChangeArrowheads="1"/>
          </p:cNvSpPr>
          <p:nvPr/>
        </p:nvSpPr>
        <p:spPr bwMode="auto">
          <a:xfrm>
            <a:off x="152400" y="1600200"/>
            <a:ext cx="891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/>
              <a:t>Σωρός μέγιστου</a:t>
            </a:r>
            <a:r>
              <a:rPr lang="en-US" sz="1800" dirty="0" smtClean="0"/>
              <a:t>: </a:t>
            </a:r>
            <a:r>
              <a:rPr lang="el-GR" sz="1800" dirty="0"/>
              <a:t>κάθε κόμβος έχει κλειδί </a:t>
            </a:r>
            <a:r>
              <a:rPr lang="el-GR" sz="1800" dirty="0" smtClean="0"/>
              <a:t>μικρότερο ή </a:t>
            </a:r>
            <a:r>
              <a:rPr lang="el-GR" sz="1800" dirty="0"/>
              <a:t>ίσο με το κλειδί του γονέα </a:t>
            </a:r>
            <a:r>
              <a:rPr lang="el-GR" sz="1800" dirty="0" smtClean="0"/>
              <a:t>του.  </a:t>
            </a:r>
            <a:endParaRPr lang="en-US" sz="1800" dirty="0"/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7146925" y="2819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2</a:t>
            </a:r>
            <a:endParaRPr lang="el-GR" sz="1600" b="1" dirty="0"/>
          </a:p>
        </p:txBody>
      </p:sp>
      <p:cxnSp>
        <p:nvCxnSpPr>
          <p:cNvPr id="31" name="AutoShape 13"/>
          <p:cNvCxnSpPr>
            <a:cxnSpLocks noChangeShapeType="1"/>
            <a:stCxn id="33" idx="7"/>
            <a:endCxn id="30" idx="3"/>
          </p:cNvCxnSpPr>
          <p:nvPr/>
        </p:nvCxnSpPr>
        <p:spPr bwMode="auto">
          <a:xfrm flipV="1">
            <a:off x="6253163" y="3132138"/>
            <a:ext cx="9493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AutoShape 14"/>
          <p:cNvCxnSpPr>
            <a:cxnSpLocks noChangeShapeType="1"/>
            <a:stCxn id="36" idx="1"/>
            <a:endCxn id="30" idx="5"/>
          </p:cNvCxnSpPr>
          <p:nvPr/>
        </p:nvCxnSpPr>
        <p:spPr bwMode="auto">
          <a:xfrm flipH="1" flipV="1">
            <a:off x="7472363" y="3132138"/>
            <a:ext cx="8128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5927725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5</a:t>
            </a:r>
            <a:endParaRPr lang="en-US" sz="1600" b="1" dirty="0"/>
          </a:p>
        </p:txBody>
      </p:sp>
      <p:cxnSp>
        <p:nvCxnSpPr>
          <p:cNvPr id="34" name="AutoShape 16"/>
          <p:cNvCxnSpPr>
            <a:cxnSpLocks noChangeShapeType="1"/>
            <a:stCxn id="38" idx="0"/>
            <a:endCxn id="33" idx="3"/>
          </p:cNvCxnSpPr>
          <p:nvPr/>
        </p:nvCxnSpPr>
        <p:spPr bwMode="auto">
          <a:xfrm flipV="1">
            <a:off x="5524500" y="38179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17"/>
          <p:cNvCxnSpPr>
            <a:cxnSpLocks noChangeShapeType="1"/>
            <a:stCxn id="47" idx="0"/>
            <a:endCxn id="33" idx="5"/>
          </p:cNvCxnSpPr>
          <p:nvPr/>
        </p:nvCxnSpPr>
        <p:spPr bwMode="auto">
          <a:xfrm flipH="1" flipV="1">
            <a:off x="6253163" y="38179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8229600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4</a:t>
            </a:r>
            <a:endParaRPr lang="en-US" sz="1600" b="1" dirty="0"/>
          </a:p>
        </p:txBody>
      </p:sp>
      <p:cxnSp>
        <p:nvCxnSpPr>
          <p:cNvPr id="37" name="AutoShape 19"/>
          <p:cNvCxnSpPr>
            <a:cxnSpLocks noChangeShapeType="1"/>
            <a:stCxn id="43" idx="0"/>
            <a:endCxn id="36" idx="5"/>
          </p:cNvCxnSpPr>
          <p:nvPr/>
        </p:nvCxnSpPr>
        <p:spPr bwMode="auto">
          <a:xfrm flipH="1" flipV="1">
            <a:off x="8555038" y="38179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5334000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/>
              <a:t>11</a:t>
            </a:r>
          </a:p>
        </p:txBody>
      </p:sp>
      <p:cxnSp>
        <p:nvCxnSpPr>
          <p:cNvPr id="39" name="AutoShape 21"/>
          <p:cNvCxnSpPr>
            <a:cxnSpLocks noChangeShapeType="1"/>
            <a:stCxn id="40" idx="0"/>
            <a:endCxn id="38" idx="5"/>
          </p:cNvCxnSpPr>
          <p:nvPr/>
        </p:nvCxnSpPr>
        <p:spPr bwMode="auto">
          <a:xfrm flipH="1" flipV="1">
            <a:off x="5659438" y="45180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5775325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18</a:t>
            </a:r>
            <a:endParaRPr lang="en-US" sz="1600" b="1" dirty="0"/>
          </a:p>
        </p:txBody>
      </p:sp>
      <p:cxnSp>
        <p:nvCxnSpPr>
          <p:cNvPr id="41" name="AutoShape 23"/>
          <p:cNvCxnSpPr>
            <a:cxnSpLocks noChangeShapeType="1"/>
            <a:stCxn id="45" idx="0"/>
            <a:endCxn id="38" idx="3"/>
          </p:cNvCxnSpPr>
          <p:nvPr/>
        </p:nvCxnSpPr>
        <p:spPr bwMode="auto">
          <a:xfrm flipV="1">
            <a:off x="5127625" y="45180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AutoShape 24"/>
          <p:cNvCxnSpPr>
            <a:cxnSpLocks noChangeShapeType="1"/>
            <a:stCxn id="46" idx="0"/>
            <a:endCxn id="47" idx="5"/>
          </p:cNvCxnSpPr>
          <p:nvPr/>
        </p:nvCxnSpPr>
        <p:spPr bwMode="auto">
          <a:xfrm flipH="1" flipV="1">
            <a:off x="6938963" y="45037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8610600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7</a:t>
            </a:r>
            <a:endParaRPr lang="en-US" sz="1600" b="1" dirty="0"/>
          </a:p>
        </p:txBody>
      </p:sp>
      <p:cxnSp>
        <p:nvCxnSpPr>
          <p:cNvPr id="44" name="AutoShape 26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6423025" y="45037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Oval 27"/>
          <p:cNvSpPr>
            <a:spLocks noChangeArrowheads="1"/>
          </p:cNvSpPr>
          <p:nvPr/>
        </p:nvSpPr>
        <p:spPr bwMode="auto">
          <a:xfrm>
            <a:off x="4937125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20</a:t>
            </a:r>
            <a:endParaRPr lang="en-US" sz="1600" b="1" dirty="0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7086600" y="48307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 smtClean="0"/>
              <a:t>1</a:t>
            </a:r>
            <a:r>
              <a:rPr lang="el-GR" sz="1600" b="1" dirty="0" smtClean="0"/>
              <a:t>5</a:t>
            </a:r>
            <a:endParaRPr lang="en-US" sz="1600" b="1" dirty="0"/>
          </a:p>
        </p:txBody>
      </p:sp>
      <p:sp>
        <p:nvSpPr>
          <p:cNvPr id="47" name="Oval 29"/>
          <p:cNvSpPr>
            <a:spLocks noChangeArrowheads="1"/>
          </p:cNvSpPr>
          <p:nvPr/>
        </p:nvSpPr>
        <p:spPr bwMode="auto">
          <a:xfrm>
            <a:off x="6613525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9</a:t>
            </a:r>
            <a:endParaRPr lang="en-US" sz="1600" b="1" dirty="0"/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6232525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13</a:t>
            </a:r>
            <a:endParaRPr lang="en-US" sz="1600" b="1" dirty="0"/>
          </a:p>
        </p:txBody>
      </p:sp>
      <p:cxnSp>
        <p:nvCxnSpPr>
          <p:cNvPr id="49" name="AutoShape 32"/>
          <p:cNvCxnSpPr>
            <a:cxnSpLocks noChangeShapeType="1"/>
            <a:stCxn id="51" idx="0"/>
            <a:endCxn id="36" idx="3"/>
          </p:cNvCxnSpPr>
          <p:nvPr/>
        </p:nvCxnSpPr>
        <p:spPr bwMode="auto">
          <a:xfrm flipV="1">
            <a:off x="8115300" y="38179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AutoShape 33"/>
          <p:cNvCxnSpPr>
            <a:cxnSpLocks noChangeShapeType="1"/>
            <a:stCxn id="52" idx="0"/>
            <a:endCxn id="51" idx="3"/>
          </p:cNvCxnSpPr>
          <p:nvPr/>
        </p:nvCxnSpPr>
        <p:spPr bwMode="auto">
          <a:xfrm flipV="1">
            <a:off x="7886700" y="45037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Oval 34"/>
          <p:cNvSpPr>
            <a:spLocks noChangeArrowheads="1"/>
          </p:cNvSpPr>
          <p:nvPr/>
        </p:nvSpPr>
        <p:spPr bwMode="auto">
          <a:xfrm>
            <a:off x="7924800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6</a:t>
            </a:r>
            <a:endParaRPr lang="en-US" sz="1600" b="1" dirty="0"/>
          </a:p>
        </p:txBody>
      </p:sp>
      <p:sp>
        <p:nvSpPr>
          <p:cNvPr id="52" name="Oval 35"/>
          <p:cNvSpPr>
            <a:spLocks noChangeArrowheads="1"/>
          </p:cNvSpPr>
          <p:nvPr/>
        </p:nvSpPr>
        <p:spPr bwMode="auto">
          <a:xfrm>
            <a:off x="7696200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 dirty="0" smtClean="0"/>
              <a:t>12</a:t>
            </a:r>
            <a:endParaRPr lang="en-US" sz="1600" b="1" dirty="0"/>
          </a:p>
        </p:txBody>
      </p:sp>
      <p:sp>
        <p:nvSpPr>
          <p:cNvPr id="53" name="52 - TextBox"/>
          <p:cNvSpPr txBox="1"/>
          <p:nvPr/>
        </p:nvSpPr>
        <p:spPr>
          <a:xfrm>
            <a:off x="762000" y="5715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σωρός μέγιστου </a:t>
            </a:r>
            <a:r>
              <a:rPr lang="en-US" sz="1600" dirty="0" smtClean="0"/>
              <a:t>: </a:t>
            </a:r>
            <a:r>
              <a:rPr lang="el-GR" sz="1600" dirty="0" smtClean="0"/>
              <a:t>γρήγορη εξαγωγή </a:t>
            </a:r>
          </a:p>
          <a:p>
            <a:r>
              <a:rPr lang="el-GR" sz="1600" dirty="0" smtClean="0"/>
              <a:t>                            μέγιστου στοιχείου</a:t>
            </a:r>
            <a:endParaRPr lang="el-GR" sz="1600" dirty="0"/>
          </a:p>
        </p:txBody>
      </p:sp>
      <p:sp>
        <p:nvSpPr>
          <p:cNvPr id="54" name="53 - TextBox"/>
          <p:cNvSpPr txBox="1"/>
          <p:nvPr/>
        </p:nvSpPr>
        <p:spPr>
          <a:xfrm>
            <a:off x="5334000" y="5715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σωρός ελάχιστου </a:t>
            </a:r>
            <a:r>
              <a:rPr lang="en-US" sz="1600" dirty="0" smtClean="0"/>
              <a:t>: </a:t>
            </a:r>
            <a:r>
              <a:rPr lang="el-GR" sz="1600" dirty="0" smtClean="0"/>
              <a:t>γρήγορη εξαγωγή </a:t>
            </a:r>
          </a:p>
          <a:p>
            <a:r>
              <a:rPr lang="el-GR" sz="1600" dirty="0" smtClean="0"/>
              <a:t>                              ελάχιστου στοιχείου</a:t>
            </a:r>
            <a:endParaRPr lang="el-GR" sz="1600" dirty="0"/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152400" y="2069068"/>
            <a:ext cx="891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/>
              <a:t>Σωρός ελάχιστου</a:t>
            </a:r>
            <a:r>
              <a:rPr lang="en-US" sz="1800" dirty="0" smtClean="0"/>
              <a:t>: </a:t>
            </a:r>
            <a:r>
              <a:rPr lang="el-GR" sz="1800" dirty="0"/>
              <a:t>κάθε κόμβος έχει κλειδί </a:t>
            </a:r>
            <a:r>
              <a:rPr lang="el-GR" sz="1800" dirty="0" smtClean="0"/>
              <a:t>μεγαλύτερο ή </a:t>
            </a:r>
            <a:r>
              <a:rPr lang="el-GR" sz="1800" dirty="0"/>
              <a:t>ίσο με το κλειδί του γονέα </a:t>
            </a:r>
            <a:r>
              <a:rPr lang="el-GR" sz="1800" dirty="0" smtClean="0"/>
              <a:t>του.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57525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Έστω ένας μετρητής </a:t>
            </a:r>
            <a:r>
              <a:rPr lang="en-US" sz="1600" dirty="0"/>
              <a:t>C </a:t>
            </a:r>
            <a:r>
              <a:rPr lang="el-GR" sz="1600" dirty="0"/>
              <a:t>με </a:t>
            </a: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dirty="0"/>
              <a:t> bits</a:t>
            </a:r>
            <a:r>
              <a:rPr lang="el-GR" sz="1600" dirty="0"/>
              <a:t> </a:t>
            </a:r>
            <a:r>
              <a:rPr lang="en-US" sz="1600" dirty="0"/>
              <a:t>: </a:t>
            </a:r>
            <a:r>
              <a:rPr lang="el-GR" sz="1600" dirty="0"/>
              <a:t> μια πράξη επαύξησης θέτει</a:t>
            </a:r>
          </a:p>
        </p:txBody>
      </p:sp>
      <p:pic>
        <p:nvPicPr>
          <p:cNvPr id="3072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6" name="73 - TextBox"/>
          <p:cNvSpPr txBox="1">
            <a:spLocks noChangeArrowheads="1"/>
          </p:cNvSpPr>
          <p:nvPr/>
        </p:nvSpPr>
        <p:spPr bwMode="auto">
          <a:xfrm>
            <a:off x="690563" y="3200400"/>
            <a:ext cx="6788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Γενικά το </a:t>
            </a:r>
            <a:r>
              <a:rPr lang="en-US" sz="1600"/>
              <a:t>i-</a:t>
            </a:r>
            <a:r>
              <a:rPr lang="el-GR" sz="1600"/>
              <a:t>οστό ψηφίο από το τέλος αλλάζει μετά από          </a:t>
            </a:r>
            <a:r>
              <a:rPr lang="en-US" sz="1600"/>
              <a:t> </a:t>
            </a:r>
            <a:r>
              <a:rPr lang="el-GR" sz="1600"/>
              <a:t>επαυξήσεις</a:t>
            </a:r>
            <a:r>
              <a:rPr lang="en-US" sz="1600"/>
              <a:t>.</a:t>
            </a:r>
            <a:endParaRPr lang="el-GR" sz="1600"/>
          </a:p>
        </p:txBody>
      </p:sp>
      <p:pic>
        <p:nvPicPr>
          <p:cNvPr id="30727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200400"/>
            <a:ext cx="457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7909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9" name="82 - TextBox"/>
          <p:cNvSpPr txBox="1">
            <a:spLocks noChangeArrowheads="1"/>
          </p:cNvSpPr>
          <p:nvPr/>
        </p:nvSpPr>
        <p:spPr bwMode="auto">
          <a:xfrm>
            <a:off x="1143000" y="3722688"/>
            <a:ext cx="5950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Σε ακολουθία </a:t>
            </a:r>
            <a:r>
              <a:rPr lang="en-US" sz="1600"/>
              <a:t>N </a:t>
            </a:r>
            <a:r>
              <a:rPr lang="el-GR" sz="1600"/>
              <a:t>πράξεων το </a:t>
            </a:r>
            <a:r>
              <a:rPr lang="en-US" sz="1600"/>
              <a:t>i-</a:t>
            </a:r>
            <a:r>
              <a:rPr lang="el-GR" sz="1600"/>
              <a:t>οστό ψηφίο από το τέλος αλλάζει </a:t>
            </a:r>
          </a:p>
        </p:txBody>
      </p:sp>
      <p:pic>
        <p:nvPicPr>
          <p:cNvPr id="30730" name="8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03688"/>
            <a:ext cx="71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87 - TextBox"/>
          <p:cNvSpPr txBox="1">
            <a:spLocks noChangeArrowheads="1"/>
          </p:cNvSpPr>
          <p:nvPr/>
        </p:nvSpPr>
        <p:spPr bwMode="auto">
          <a:xfrm>
            <a:off x="1136650" y="4191000"/>
            <a:ext cx="2653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συνολικά </a:t>
            </a:r>
            <a:r>
              <a:rPr lang="el-GR" sz="1600" dirty="0" smtClean="0"/>
              <a:t>                  </a:t>
            </a:r>
            <a:r>
              <a:rPr lang="el-GR" sz="1600" dirty="0"/>
              <a:t>φορές</a:t>
            </a:r>
          </a:p>
        </p:txBody>
      </p:sp>
      <p:pic>
        <p:nvPicPr>
          <p:cNvPr id="30732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101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33" name="93 - Ορθογώνιο"/>
          <p:cNvSpPr>
            <a:spLocks noChangeArrowheads="1"/>
          </p:cNvSpPr>
          <p:nvPr/>
        </p:nvSpPr>
        <p:spPr bwMode="auto">
          <a:xfrm>
            <a:off x="1143000" y="4941888"/>
            <a:ext cx="3468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αλλαγών για όλα τα ψηφία =</a:t>
            </a:r>
          </a:p>
        </p:txBody>
      </p:sp>
      <p:pic>
        <p:nvPicPr>
          <p:cNvPr id="30734" name="9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713288"/>
            <a:ext cx="1169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71943" y="4724400"/>
            <a:ext cx="2616713" cy="812294"/>
          </a:xfrm>
          <a:prstGeom prst="rect">
            <a:avLst/>
          </a:prstGeom>
          <a:noFill/>
          <a:ln/>
          <a:effectLst/>
        </p:spPr>
      </p:pic>
      <p:pic>
        <p:nvPicPr>
          <p:cNvPr id="30736" name="1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638800"/>
            <a:ext cx="203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0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Επαύξηση </a:t>
            </a:r>
            <a:r>
              <a:rPr lang="el-GR" sz="1600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2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838200" y="4572000"/>
            <a:ext cx="6019800" cy="1447800"/>
          </a:xfrm>
          <a:prstGeom prst="rect">
            <a:avLst/>
          </a:prstGeom>
          <a:solidFill>
            <a:srgbClr val="9DC7F5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Σωρός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Fibonacci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Βασίζεται στο διωνυμικό σωρό (δηλαδή αποτελεί μια συλλογή από δένδρα) αλλά έχει πιο χαλαρή δομή</a:t>
            </a:r>
            <a:endParaRPr lang="en-US" dirty="0"/>
          </a:p>
        </p:txBody>
      </p:sp>
      <p:sp>
        <p:nvSpPr>
          <p:cNvPr id="29" name="28 - Έλλειψη"/>
          <p:cNvSpPr/>
          <p:nvPr/>
        </p:nvSpPr>
        <p:spPr bwMode="auto">
          <a:xfrm>
            <a:off x="914400" y="2286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23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29 - Έλλειψη"/>
          <p:cNvSpPr/>
          <p:nvPr/>
        </p:nvSpPr>
        <p:spPr bwMode="auto">
          <a:xfrm>
            <a:off x="1828800" y="2286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30 - Έλλειψη"/>
          <p:cNvSpPr/>
          <p:nvPr/>
        </p:nvSpPr>
        <p:spPr bwMode="auto">
          <a:xfrm>
            <a:off x="3505200" y="2286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31 - Έλλειψη"/>
          <p:cNvSpPr/>
          <p:nvPr/>
        </p:nvSpPr>
        <p:spPr bwMode="auto">
          <a:xfrm>
            <a:off x="2743200" y="3048000"/>
            <a:ext cx="381000" cy="381000"/>
          </a:xfrm>
          <a:prstGeom prst="ellipse">
            <a:avLst/>
          </a:prstGeom>
          <a:solidFill>
            <a:srgbClr val="FFC0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18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32 - Έλλειψη"/>
          <p:cNvSpPr/>
          <p:nvPr/>
        </p:nvSpPr>
        <p:spPr bwMode="auto">
          <a:xfrm>
            <a:off x="3505200" y="3048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52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33 - Έλλειψη"/>
          <p:cNvSpPr/>
          <p:nvPr/>
        </p:nvSpPr>
        <p:spPr bwMode="auto">
          <a:xfrm>
            <a:off x="4267200" y="3048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38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35 - Ευθεία γραμμή σύνδεσης"/>
          <p:cNvCxnSpPr>
            <a:stCxn id="31" idx="3"/>
            <a:endCxn id="32" idx="7"/>
          </p:cNvCxnSpPr>
          <p:nvPr/>
        </p:nvCxnSpPr>
        <p:spPr bwMode="auto">
          <a:xfrm flipH="1">
            <a:off x="3068404" y="2611204"/>
            <a:ext cx="492592" cy="4925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36 - Ευθεία γραμμή σύνδεσης"/>
          <p:cNvCxnSpPr>
            <a:stCxn id="31" idx="4"/>
            <a:endCxn id="33" idx="0"/>
          </p:cNvCxnSpPr>
          <p:nvPr/>
        </p:nvCxnSpPr>
        <p:spPr bwMode="auto">
          <a:xfrm>
            <a:off x="3695700" y="26670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39 - Ευθεία γραμμή σύνδεσης"/>
          <p:cNvCxnSpPr>
            <a:stCxn id="31" idx="5"/>
            <a:endCxn id="34" idx="1"/>
          </p:cNvCxnSpPr>
          <p:nvPr/>
        </p:nvCxnSpPr>
        <p:spPr bwMode="auto">
          <a:xfrm>
            <a:off x="3830404" y="2611204"/>
            <a:ext cx="492592" cy="4925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43 - Έλλειψη"/>
          <p:cNvSpPr/>
          <p:nvPr/>
        </p:nvSpPr>
        <p:spPr bwMode="auto">
          <a:xfrm>
            <a:off x="2743200" y="3810000"/>
            <a:ext cx="381000" cy="381000"/>
          </a:xfrm>
          <a:prstGeom prst="ellipse">
            <a:avLst/>
          </a:prstGeom>
          <a:solidFill>
            <a:srgbClr val="FFC0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39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5" name="44 - Ευθεία γραμμή σύνδεσης"/>
          <p:cNvCxnSpPr>
            <a:stCxn id="32" idx="4"/>
            <a:endCxn id="44" idx="0"/>
          </p:cNvCxnSpPr>
          <p:nvPr/>
        </p:nvCxnSpPr>
        <p:spPr bwMode="auto">
          <a:xfrm>
            <a:off x="2933700" y="34290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46 - Έλλειψη"/>
          <p:cNvSpPr/>
          <p:nvPr/>
        </p:nvSpPr>
        <p:spPr bwMode="auto">
          <a:xfrm>
            <a:off x="4267200" y="3810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41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8" name="47 - Ευθεία γραμμή σύνδεσης"/>
          <p:cNvCxnSpPr>
            <a:stCxn id="34" idx="4"/>
            <a:endCxn id="47" idx="0"/>
          </p:cNvCxnSpPr>
          <p:nvPr/>
        </p:nvCxnSpPr>
        <p:spPr bwMode="auto">
          <a:xfrm>
            <a:off x="4457700" y="34290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49 - Έλλειψη"/>
          <p:cNvSpPr/>
          <p:nvPr/>
        </p:nvSpPr>
        <p:spPr bwMode="auto">
          <a:xfrm>
            <a:off x="5334000" y="2286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17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50 - Έλλειψη"/>
          <p:cNvSpPr/>
          <p:nvPr/>
        </p:nvSpPr>
        <p:spPr bwMode="auto">
          <a:xfrm>
            <a:off x="5334000" y="3048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30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2" name="51 - Ευθεία γραμμή σύνδεσης"/>
          <p:cNvCxnSpPr>
            <a:stCxn id="50" idx="4"/>
            <a:endCxn id="51" idx="0"/>
          </p:cNvCxnSpPr>
          <p:nvPr/>
        </p:nvCxnSpPr>
        <p:spPr bwMode="auto">
          <a:xfrm>
            <a:off x="5524500" y="26670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52 - Έλλειψη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24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Έλλειψη"/>
          <p:cNvSpPr/>
          <p:nvPr/>
        </p:nvSpPr>
        <p:spPr bwMode="auto">
          <a:xfrm>
            <a:off x="6477000" y="3048000"/>
            <a:ext cx="381000" cy="381000"/>
          </a:xfrm>
          <a:prstGeom prst="ellipse">
            <a:avLst/>
          </a:prstGeom>
          <a:solidFill>
            <a:srgbClr val="FFC0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26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>
            <a:off x="7239000" y="3048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46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6" name="55 - Ευθεία γραμμή σύνδεσης"/>
          <p:cNvCxnSpPr>
            <a:stCxn id="53" idx="3"/>
            <a:endCxn id="54" idx="0"/>
          </p:cNvCxnSpPr>
          <p:nvPr/>
        </p:nvCxnSpPr>
        <p:spPr bwMode="auto">
          <a:xfrm flipH="1">
            <a:off x="6667500" y="2611204"/>
            <a:ext cx="2462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53" idx="5"/>
            <a:endCxn id="55" idx="0"/>
          </p:cNvCxnSpPr>
          <p:nvPr/>
        </p:nvCxnSpPr>
        <p:spPr bwMode="auto">
          <a:xfrm>
            <a:off x="7183204" y="2611204"/>
            <a:ext cx="2462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57 - Έλλειψη"/>
          <p:cNvSpPr/>
          <p:nvPr/>
        </p:nvSpPr>
        <p:spPr bwMode="auto">
          <a:xfrm>
            <a:off x="6477000" y="3810000"/>
            <a:ext cx="381000" cy="381000"/>
          </a:xfrm>
          <a:prstGeom prst="ellipse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35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9" name="58 - Ευθεία γραμμή σύνδεσης"/>
          <p:cNvCxnSpPr>
            <a:stCxn id="54" idx="4"/>
            <a:endCxn id="58" idx="0"/>
          </p:cNvCxnSpPr>
          <p:nvPr/>
        </p:nvCxnSpPr>
        <p:spPr bwMode="auto">
          <a:xfrm>
            <a:off x="6667500" y="34290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63 - Ευθεία γραμμή σύνδεσης"/>
          <p:cNvCxnSpPr>
            <a:stCxn id="29" idx="6"/>
            <a:endCxn id="30" idx="2"/>
          </p:cNvCxnSpPr>
          <p:nvPr/>
        </p:nvCxnSpPr>
        <p:spPr bwMode="auto">
          <a:xfrm>
            <a:off x="1295400" y="24765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64 - Ευθεία γραμμή σύνδεσης"/>
          <p:cNvCxnSpPr>
            <a:stCxn id="30" idx="6"/>
            <a:endCxn id="31" idx="2"/>
          </p:cNvCxnSpPr>
          <p:nvPr/>
        </p:nvCxnSpPr>
        <p:spPr bwMode="auto">
          <a:xfrm>
            <a:off x="2209800" y="24765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8" name="67 - Ευθεία γραμμή σύνδεσης"/>
          <p:cNvCxnSpPr>
            <a:stCxn id="31" idx="6"/>
            <a:endCxn id="50" idx="2"/>
          </p:cNvCxnSpPr>
          <p:nvPr/>
        </p:nvCxnSpPr>
        <p:spPr bwMode="auto">
          <a:xfrm>
            <a:off x="3886200" y="2476500"/>
            <a:ext cx="144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70 - Ευθεία γραμμή σύνδεσης"/>
          <p:cNvCxnSpPr>
            <a:stCxn id="50" idx="6"/>
            <a:endCxn id="53" idx="2"/>
          </p:cNvCxnSpPr>
          <p:nvPr/>
        </p:nvCxnSpPr>
        <p:spPr bwMode="auto">
          <a:xfrm>
            <a:off x="5715000" y="247650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75" name="7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676400"/>
            <a:ext cx="812294" cy="278892"/>
          </a:xfrm>
          <a:prstGeom prst="rect">
            <a:avLst/>
          </a:prstGeom>
          <a:noFill/>
        </p:spPr>
      </p:pic>
      <p:cxnSp>
        <p:nvCxnSpPr>
          <p:cNvPr id="77" name="76 - Ευθύγραμμο βέλος σύνδεσης"/>
          <p:cNvCxnSpPr>
            <a:stCxn id="75" idx="2"/>
            <a:endCxn id="31" idx="0"/>
          </p:cNvCxnSpPr>
          <p:nvPr/>
        </p:nvCxnSpPr>
        <p:spPr bwMode="auto">
          <a:xfrm>
            <a:off x="3682747" y="1955292"/>
            <a:ext cx="12953" cy="3307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48 - TextBox"/>
          <p:cNvSpPr txBox="1"/>
          <p:nvPr/>
        </p:nvSpPr>
        <p:spPr>
          <a:xfrm>
            <a:off x="838200" y="4645223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Αντισταθμιστικοί χρόνοι εκτέλεσης</a:t>
            </a:r>
            <a:endParaRPr lang="el-GR" dirty="0"/>
          </a:p>
        </p:txBody>
      </p:sp>
      <p:sp>
        <p:nvSpPr>
          <p:cNvPr id="84" name="83 - TextBox"/>
          <p:cNvSpPr txBox="1"/>
          <p:nvPr/>
        </p:nvSpPr>
        <p:spPr>
          <a:xfrm>
            <a:off x="4191000" y="1524000"/>
            <a:ext cx="224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δείκτης στον κόμβο (ρίζα) </a:t>
            </a:r>
          </a:p>
          <a:p>
            <a:r>
              <a:rPr lang="el-GR" dirty="0" smtClean="0"/>
              <a:t>με ελάχιστο κλειδί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8532" y="2286000"/>
            <a:ext cx="1142290" cy="278718"/>
          </a:xfrm>
          <a:prstGeom prst="rect">
            <a:avLst/>
          </a:prstGeom>
          <a:noFill/>
          <a:ln/>
          <a:effectLst/>
        </p:spPr>
      </p:pic>
      <p:sp>
        <p:nvSpPr>
          <p:cNvPr id="87" name="86 - TextBox"/>
          <p:cNvSpPr txBox="1"/>
          <p:nvPr/>
        </p:nvSpPr>
        <p:spPr>
          <a:xfrm>
            <a:off x="7764930" y="2590800"/>
            <a:ext cx="145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πλήθος κόμβων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709" y="5257800"/>
            <a:ext cx="507494" cy="278892"/>
          </a:xfrm>
          <a:prstGeom prst="rect">
            <a:avLst/>
          </a:prstGeom>
          <a:noFill/>
        </p:spPr>
      </p:pic>
      <p:pic>
        <p:nvPicPr>
          <p:cNvPr id="66" name="6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9709" y="5667685"/>
            <a:ext cx="913491" cy="278614"/>
          </a:xfrm>
          <a:prstGeom prst="rect">
            <a:avLst/>
          </a:prstGeom>
          <a:noFill/>
          <a:ln/>
          <a:effectLst/>
        </p:spPr>
      </p:pic>
      <p:sp>
        <p:nvSpPr>
          <p:cNvPr id="67" name="66 - TextBox"/>
          <p:cNvSpPr txBox="1"/>
          <p:nvPr/>
        </p:nvSpPr>
        <p:spPr>
          <a:xfrm>
            <a:off x="916252" y="5181600"/>
            <a:ext cx="4417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εισαγωγή, ένωση, εύρεση ελάχιστου, μείωση κλειδιού</a:t>
            </a:r>
            <a:endParaRPr lang="el-GR" dirty="0"/>
          </a:p>
        </p:txBody>
      </p:sp>
      <p:sp>
        <p:nvSpPr>
          <p:cNvPr id="69" name="68 - TextBox"/>
          <p:cNvSpPr txBox="1"/>
          <p:nvPr/>
        </p:nvSpPr>
        <p:spPr>
          <a:xfrm>
            <a:off x="2760564" y="5638800"/>
            <a:ext cx="264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διαγραφή, εξαγωγή ελάχιστου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Δομή Δεδομένων Σωρού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heap)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41325" y="1066800"/>
            <a:ext cx="6924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Υποστηρίζει αποδοτικά τις λειτουργίες μιας ουράς προτεραιότητας.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17525" y="1676400"/>
            <a:ext cx="8110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Αναπαράσταση ως πλήρες δυαδικό δένδρο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</a:t>
            </a:r>
          </a:p>
          <a:p>
            <a:r>
              <a:rPr lang="el-GR" sz="1800"/>
              <a:t>ή ίσο με το κλειδί του γονέα του.  </a:t>
            </a:r>
            <a:endParaRPr lang="en-US" sz="1800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114800" y="2779713"/>
            <a:ext cx="3086100" cy="37623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η ρίζα έχει το μέγιστο κλειδί. </a:t>
            </a:r>
            <a:endParaRPr lang="en-US" sz="1800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3124200" y="2971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5059363" y="3281363"/>
            <a:ext cx="1189037" cy="376237"/>
          </a:xfrm>
          <a:prstGeom prst="rect">
            <a:avLst/>
          </a:prstGeom>
          <a:solidFill>
            <a:srgbClr val="FFFF99">
              <a:alpha val="50195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ύψος </a:t>
            </a:r>
            <a:r>
              <a:rPr lang="en-US" sz="1800"/>
              <a:t>lgN</a:t>
            </a:r>
            <a:r>
              <a:rPr lang="el-GR" sz="1800"/>
              <a:t> </a:t>
            </a:r>
            <a:endParaRPr lang="en-US" sz="1800"/>
          </a:p>
        </p:txBody>
      </p:sp>
      <p:sp useBgFill="1">
        <p:nvSpPr>
          <p:cNvPr id="32" name="3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2514600" y="2819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34" name="AutoShape 13"/>
          <p:cNvCxnSpPr>
            <a:cxnSpLocks noChangeShapeType="1"/>
            <a:stCxn id="36" idx="7"/>
            <a:endCxn id="33" idx="3"/>
          </p:cNvCxnSpPr>
          <p:nvPr/>
        </p:nvCxnSpPr>
        <p:spPr bwMode="auto">
          <a:xfrm flipV="1">
            <a:off x="1620838" y="3132138"/>
            <a:ext cx="9493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14"/>
          <p:cNvCxnSpPr>
            <a:cxnSpLocks noChangeShapeType="1"/>
            <a:stCxn id="39" idx="1"/>
            <a:endCxn id="33" idx="5"/>
          </p:cNvCxnSpPr>
          <p:nvPr/>
        </p:nvCxnSpPr>
        <p:spPr bwMode="auto">
          <a:xfrm flipH="1" flipV="1">
            <a:off x="2840038" y="3132138"/>
            <a:ext cx="8128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1295400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37" name="AutoShape 16"/>
          <p:cNvCxnSpPr>
            <a:cxnSpLocks noChangeShapeType="1"/>
            <a:stCxn id="41" idx="0"/>
            <a:endCxn id="36" idx="3"/>
          </p:cNvCxnSpPr>
          <p:nvPr/>
        </p:nvCxnSpPr>
        <p:spPr bwMode="auto">
          <a:xfrm flipV="1">
            <a:off x="892175" y="38179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17"/>
          <p:cNvCxnSpPr>
            <a:cxnSpLocks noChangeShapeType="1"/>
            <a:stCxn id="50" idx="0"/>
            <a:endCxn id="36" idx="5"/>
          </p:cNvCxnSpPr>
          <p:nvPr/>
        </p:nvCxnSpPr>
        <p:spPr bwMode="auto">
          <a:xfrm flipH="1" flipV="1">
            <a:off x="1620838" y="38179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3597275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40" name="AutoShape 19"/>
          <p:cNvCxnSpPr>
            <a:cxnSpLocks noChangeShapeType="1"/>
            <a:stCxn id="46" idx="0"/>
            <a:endCxn id="39" idx="5"/>
          </p:cNvCxnSpPr>
          <p:nvPr/>
        </p:nvCxnSpPr>
        <p:spPr bwMode="auto">
          <a:xfrm flipH="1" flipV="1">
            <a:off x="3922713" y="38179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701675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42" name="AutoShape 21"/>
          <p:cNvCxnSpPr>
            <a:cxnSpLocks noChangeShapeType="1"/>
            <a:stCxn id="43" idx="0"/>
            <a:endCxn id="41" idx="5"/>
          </p:cNvCxnSpPr>
          <p:nvPr/>
        </p:nvCxnSpPr>
        <p:spPr bwMode="auto">
          <a:xfrm flipH="1" flipV="1">
            <a:off x="1027113" y="45180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1143000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4" name="AutoShape 23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495300" y="45180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AutoShape 24"/>
          <p:cNvCxnSpPr>
            <a:cxnSpLocks noChangeShapeType="1"/>
            <a:stCxn id="49" idx="0"/>
            <a:endCxn id="50" idx="5"/>
          </p:cNvCxnSpPr>
          <p:nvPr/>
        </p:nvCxnSpPr>
        <p:spPr bwMode="auto">
          <a:xfrm flipH="1" flipV="1">
            <a:off x="2306638" y="45037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3978275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47" name="AutoShape 26"/>
          <p:cNvCxnSpPr>
            <a:cxnSpLocks noChangeShapeType="1"/>
            <a:stCxn id="51" idx="0"/>
            <a:endCxn id="50" idx="3"/>
          </p:cNvCxnSpPr>
          <p:nvPr/>
        </p:nvCxnSpPr>
        <p:spPr bwMode="auto">
          <a:xfrm flipV="1">
            <a:off x="1790700" y="45037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" name="Oval 27"/>
          <p:cNvSpPr>
            <a:spLocks noChangeArrowheads="1"/>
          </p:cNvSpPr>
          <p:nvPr/>
        </p:nvSpPr>
        <p:spPr bwMode="auto">
          <a:xfrm>
            <a:off x="304800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49" name="Oval 28"/>
          <p:cNvSpPr>
            <a:spLocks noChangeArrowheads="1"/>
          </p:cNvSpPr>
          <p:nvPr/>
        </p:nvSpPr>
        <p:spPr bwMode="auto">
          <a:xfrm>
            <a:off x="2454275" y="48307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50" name="Oval 29"/>
          <p:cNvSpPr>
            <a:spLocks noChangeArrowheads="1"/>
          </p:cNvSpPr>
          <p:nvPr/>
        </p:nvSpPr>
        <p:spPr bwMode="auto">
          <a:xfrm>
            <a:off x="1981200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51" name="Oval 30"/>
          <p:cNvSpPr>
            <a:spLocks noChangeArrowheads="1"/>
          </p:cNvSpPr>
          <p:nvPr/>
        </p:nvSpPr>
        <p:spPr bwMode="auto">
          <a:xfrm>
            <a:off x="1600200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52" name="AutoShape 32"/>
          <p:cNvCxnSpPr>
            <a:cxnSpLocks noChangeShapeType="1"/>
            <a:stCxn id="54" idx="0"/>
            <a:endCxn id="39" idx="3"/>
          </p:cNvCxnSpPr>
          <p:nvPr/>
        </p:nvCxnSpPr>
        <p:spPr bwMode="auto">
          <a:xfrm flipV="1">
            <a:off x="3482975" y="38179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3" name="AutoShape 33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3254375" y="45037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4" name="Oval 34"/>
          <p:cNvSpPr>
            <a:spLocks noChangeArrowheads="1"/>
          </p:cNvSpPr>
          <p:nvPr/>
        </p:nvSpPr>
        <p:spPr bwMode="auto">
          <a:xfrm>
            <a:off x="3292475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55" name="Oval 35"/>
          <p:cNvSpPr>
            <a:spLocks noChangeArrowheads="1"/>
          </p:cNvSpPr>
          <p:nvPr/>
        </p:nvSpPr>
        <p:spPr bwMode="auto">
          <a:xfrm>
            <a:off x="3063875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Δομή Δεδομένων Σωρού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heap)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1325" y="1066800"/>
            <a:ext cx="6924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Υποστηρίζει αποδοτικά τις λειτουργίες μιας ουράς προτεραιότητας.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743200" y="2514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1270" name="AutoShape 6"/>
          <p:cNvCxnSpPr>
            <a:cxnSpLocks noChangeShapeType="1"/>
            <a:stCxn id="11272" idx="7"/>
            <a:endCxn id="11269" idx="3"/>
          </p:cNvCxnSpPr>
          <p:nvPr/>
        </p:nvCxnSpPr>
        <p:spPr bwMode="auto">
          <a:xfrm flipV="1">
            <a:off x="1620838" y="28273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71" name="AutoShape 7"/>
          <p:cNvCxnSpPr>
            <a:cxnSpLocks noChangeShapeType="1"/>
            <a:stCxn id="11275" idx="1"/>
            <a:endCxn id="11269" idx="5"/>
          </p:cNvCxnSpPr>
          <p:nvPr/>
        </p:nvCxnSpPr>
        <p:spPr bwMode="auto">
          <a:xfrm flipH="1" flipV="1">
            <a:off x="3068638" y="28273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295400" y="3200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11273" name="AutoShape 9"/>
          <p:cNvCxnSpPr>
            <a:cxnSpLocks noChangeShapeType="1"/>
            <a:stCxn id="11277" idx="0"/>
            <a:endCxn id="11272" idx="3"/>
          </p:cNvCxnSpPr>
          <p:nvPr/>
        </p:nvCxnSpPr>
        <p:spPr bwMode="auto">
          <a:xfrm flipV="1">
            <a:off x="892175" y="35131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74" name="AutoShape 10"/>
          <p:cNvCxnSpPr>
            <a:cxnSpLocks noChangeShapeType="1"/>
            <a:stCxn id="11286" idx="0"/>
            <a:endCxn id="11272" idx="5"/>
          </p:cNvCxnSpPr>
          <p:nvPr/>
        </p:nvCxnSpPr>
        <p:spPr bwMode="auto">
          <a:xfrm flipH="1" flipV="1">
            <a:off x="1620838" y="35131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902075" y="3200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1276" name="AutoShape 12"/>
          <p:cNvCxnSpPr>
            <a:cxnSpLocks noChangeShapeType="1"/>
            <a:stCxn id="11282" idx="0"/>
            <a:endCxn id="11275" idx="5"/>
          </p:cNvCxnSpPr>
          <p:nvPr/>
        </p:nvCxnSpPr>
        <p:spPr bwMode="auto">
          <a:xfrm flipH="1" flipV="1">
            <a:off x="4227513" y="35131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701675" y="3900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1278" name="AutoShape 14"/>
          <p:cNvCxnSpPr>
            <a:cxnSpLocks noChangeShapeType="1"/>
            <a:stCxn id="11279" idx="0"/>
            <a:endCxn id="11277" idx="5"/>
          </p:cNvCxnSpPr>
          <p:nvPr/>
        </p:nvCxnSpPr>
        <p:spPr bwMode="auto">
          <a:xfrm flipH="1" flipV="1">
            <a:off x="1027113" y="42132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1143000" y="4510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1280" name="AutoShape 16"/>
          <p:cNvCxnSpPr>
            <a:cxnSpLocks noChangeShapeType="1"/>
            <a:stCxn id="11284" idx="0"/>
            <a:endCxn id="11277" idx="3"/>
          </p:cNvCxnSpPr>
          <p:nvPr/>
        </p:nvCxnSpPr>
        <p:spPr bwMode="auto">
          <a:xfrm flipV="1">
            <a:off x="495300" y="42132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81" name="AutoShape 17"/>
          <p:cNvCxnSpPr>
            <a:cxnSpLocks noChangeShapeType="1"/>
            <a:stCxn id="11285" idx="0"/>
            <a:endCxn id="11286" idx="5"/>
          </p:cNvCxnSpPr>
          <p:nvPr/>
        </p:nvCxnSpPr>
        <p:spPr bwMode="auto">
          <a:xfrm flipH="1" flipV="1">
            <a:off x="2306638" y="41989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4283075" y="3900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1283" name="AutoShape 19"/>
          <p:cNvCxnSpPr>
            <a:cxnSpLocks noChangeShapeType="1"/>
            <a:stCxn id="11287" idx="0"/>
            <a:endCxn id="11286" idx="3"/>
          </p:cNvCxnSpPr>
          <p:nvPr/>
        </p:nvCxnSpPr>
        <p:spPr bwMode="auto">
          <a:xfrm flipV="1">
            <a:off x="1790700" y="41989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304800" y="4495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2454275" y="45259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1981200" y="3886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/>
              <a:t>15</a:t>
            </a:r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1600200" y="4495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11288" name="AutoShape 24"/>
          <p:cNvCxnSpPr>
            <a:cxnSpLocks noChangeShapeType="1"/>
            <a:stCxn id="11290" idx="0"/>
            <a:endCxn id="11275" idx="3"/>
          </p:cNvCxnSpPr>
          <p:nvPr/>
        </p:nvCxnSpPr>
        <p:spPr bwMode="auto">
          <a:xfrm flipV="1">
            <a:off x="3787775" y="35131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89" name="AutoShape 25"/>
          <p:cNvCxnSpPr>
            <a:cxnSpLocks noChangeShapeType="1"/>
            <a:stCxn id="11291" idx="0"/>
            <a:endCxn id="11290" idx="3"/>
          </p:cNvCxnSpPr>
          <p:nvPr/>
        </p:nvCxnSpPr>
        <p:spPr bwMode="auto">
          <a:xfrm flipV="1">
            <a:off x="3559175" y="41989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3597275" y="3886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3368675" y="4510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17525" y="1676400"/>
            <a:ext cx="8110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Αναπαράσταση ως πλήρες δυαδικό δένδρο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</a:t>
            </a:r>
          </a:p>
          <a:p>
            <a:r>
              <a:rPr lang="el-GR" sz="1800"/>
              <a:t>ή ίσο με το κλειδί του γονέα του.  </a:t>
            </a:r>
            <a:endParaRPr lang="en-US" sz="1800"/>
          </a:p>
        </p:txBody>
      </p:sp>
      <p:sp>
        <p:nvSpPr>
          <p:cNvPr id="11293" name="Text Box 31"/>
          <p:cNvSpPr txBox="1">
            <a:spLocks noChangeArrowheads="1"/>
          </p:cNvSpPr>
          <p:nvPr/>
        </p:nvSpPr>
        <p:spPr bwMode="auto">
          <a:xfrm>
            <a:off x="2408238" y="2362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1294" name="Text Box 32"/>
          <p:cNvSpPr txBox="1">
            <a:spLocks noChangeArrowheads="1"/>
          </p:cNvSpPr>
          <p:nvPr/>
        </p:nvSpPr>
        <p:spPr bwMode="auto">
          <a:xfrm>
            <a:off x="960438" y="3048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1295" name="Text Box 33"/>
          <p:cNvSpPr txBox="1">
            <a:spLocks noChangeArrowheads="1"/>
          </p:cNvSpPr>
          <p:nvPr/>
        </p:nvSpPr>
        <p:spPr bwMode="auto">
          <a:xfrm>
            <a:off x="4237038" y="3048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1296" name="Text Box 34"/>
          <p:cNvSpPr txBox="1">
            <a:spLocks noChangeArrowheads="1"/>
          </p:cNvSpPr>
          <p:nvPr/>
        </p:nvSpPr>
        <p:spPr bwMode="auto">
          <a:xfrm>
            <a:off x="4618038" y="37782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1297" name="Text Box 35"/>
          <p:cNvSpPr txBox="1">
            <a:spLocks noChangeArrowheads="1"/>
          </p:cNvSpPr>
          <p:nvPr/>
        </p:nvSpPr>
        <p:spPr bwMode="auto">
          <a:xfrm>
            <a:off x="3246438" y="37782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1298" name="Text Box 36"/>
          <p:cNvSpPr txBox="1">
            <a:spLocks noChangeArrowheads="1"/>
          </p:cNvSpPr>
          <p:nvPr/>
        </p:nvSpPr>
        <p:spPr bwMode="auto">
          <a:xfrm>
            <a:off x="3703638" y="43878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1299" name="Text Box 37"/>
          <p:cNvSpPr txBox="1">
            <a:spLocks noChangeArrowheads="1"/>
          </p:cNvSpPr>
          <p:nvPr/>
        </p:nvSpPr>
        <p:spPr bwMode="auto">
          <a:xfrm>
            <a:off x="2743200" y="43434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1300" name="Text Box 38"/>
          <p:cNvSpPr txBox="1">
            <a:spLocks noChangeArrowheads="1"/>
          </p:cNvSpPr>
          <p:nvPr/>
        </p:nvSpPr>
        <p:spPr bwMode="auto">
          <a:xfrm>
            <a:off x="1905000" y="43434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1301" name="Text Box 39"/>
          <p:cNvSpPr txBox="1">
            <a:spLocks noChangeArrowheads="1"/>
          </p:cNvSpPr>
          <p:nvPr/>
        </p:nvSpPr>
        <p:spPr bwMode="auto">
          <a:xfrm>
            <a:off x="808038" y="4343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1302" name="Text Box 40"/>
          <p:cNvSpPr txBox="1">
            <a:spLocks noChangeArrowheads="1"/>
          </p:cNvSpPr>
          <p:nvPr/>
        </p:nvSpPr>
        <p:spPr bwMode="auto">
          <a:xfrm>
            <a:off x="-76200" y="4343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1303" name="Text Box 41"/>
          <p:cNvSpPr txBox="1">
            <a:spLocks noChangeArrowheads="1"/>
          </p:cNvSpPr>
          <p:nvPr/>
        </p:nvSpPr>
        <p:spPr bwMode="auto">
          <a:xfrm>
            <a:off x="350838" y="3733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1304" name="Text Box 42"/>
          <p:cNvSpPr txBox="1">
            <a:spLocks noChangeArrowheads="1"/>
          </p:cNvSpPr>
          <p:nvPr/>
        </p:nvSpPr>
        <p:spPr bwMode="auto">
          <a:xfrm>
            <a:off x="2286000" y="37338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1305" name="Rectangle 43"/>
          <p:cNvSpPr>
            <a:spLocks noChangeArrowheads="1"/>
          </p:cNvSpPr>
          <p:nvPr/>
        </p:nvSpPr>
        <p:spPr bwMode="auto">
          <a:xfrm>
            <a:off x="4352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20</a:t>
            </a:r>
            <a:endParaRPr lang="en-US" sz="1800"/>
          </a:p>
        </p:txBody>
      </p:sp>
      <p:sp>
        <p:nvSpPr>
          <p:cNvPr id="11306" name="Rectangle 44"/>
          <p:cNvSpPr>
            <a:spLocks noChangeArrowheads="1"/>
          </p:cNvSpPr>
          <p:nvPr/>
        </p:nvSpPr>
        <p:spPr bwMode="auto">
          <a:xfrm>
            <a:off x="4733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18</a:t>
            </a:r>
            <a:endParaRPr lang="en-US" sz="1800"/>
          </a:p>
        </p:txBody>
      </p:sp>
      <p:sp>
        <p:nvSpPr>
          <p:cNvPr id="11307" name="Rectangle 45"/>
          <p:cNvSpPr>
            <a:spLocks noChangeArrowheads="1"/>
          </p:cNvSpPr>
          <p:nvPr/>
        </p:nvSpPr>
        <p:spPr bwMode="auto">
          <a:xfrm>
            <a:off x="5114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12</a:t>
            </a:r>
            <a:endParaRPr lang="en-US" sz="1800"/>
          </a:p>
        </p:txBody>
      </p:sp>
      <p:sp>
        <p:nvSpPr>
          <p:cNvPr id="11308" name="Rectangle 46"/>
          <p:cNvSpPr>
            <a:spLocks noChangeArrowheads="1"/>
          </p:cNvSpPr>
          <p:nvPr/>
        </p:nvSpPr>
        <p:spPr bwMode="auto">
          <a:xfrm>
            <a:off x="5495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11</a:t>
            </a:r>
            <a:endParaRPr lang="en-US" sz="1800"/>
          </a:p>
        </p:txBody>
      </p:sp>
      <p:sp>
        <p:nvSpPr>
          <p:cNvPr id="11309" name="Rectangle 47"/>
          <p:cNvSpPr>
            <a:spLocks noChangeArrowheads="1"/>
          </p:cNvSpPr>
          <p:nvPr/>
        </p:nvSpPr>
        <p:spPr bwMode="auto">
          <a:xfrm>
            <a:off x="5876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15</a:t>
            </a:r>
            <a:endParaRPr lang="en-US" sz="1800"/>
          </a:p>
        </p:txBody>
      </p:sp>
      <p:sp>
        <p:nvSpPr>
          <p:cNvPr id="11310" name="Rectangle 48"/>
          <p:cNvSpPr>
            <a:spLocks noChangeArrowheads="1"/>
          </p:cNvSpPr>
          <p:nvPr/>
        </p:nvSpPr>
        <p:spPr bwMode="auto">
          <a:xfrm>
            <a:off x="6257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9</a:t>
            </a:r>
            <a:endParaRPr lang="en-US" sz="1800"/>
          </a:p>
        </p:txBody>
      </p:sp>
      <p:sp>
        <p:nvSpPr>
          <p:cNvPr id="11311" name="Rectangle 49"/>
          <p:cNvSpPr>
            <a:spLocks noChangeArrowheads="1"/>
          </p:cNvSpPr>
          <p:nvPr/>
        </p:nvSpPr>
        <p:spPr bwMode="auto">
          <a:xfrm>
            <a:off x="6638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5</a:t>
            </a:r>
            <a:endParaRPr lang="en-US" sz="1800"/>
          </a:p>
        </p:txBody>
      </p:sp>
      <p:sp>
        <p:nvSpPr>
          <p:cNvPr id="11312" name="Rectangle 50"/>
          <p:cNvSpPr>
            <a:spLocks noChangeArrowheads="1"/>
          </p:cNvSpPr>
          <p:nvPr/>
        </p:nvSpPr>
        <p:spPr bwMode="auto">
          <a:xfrm>
            <a:off x="7019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4</a:t>
            </a:r>
            <a:endParaRPr lang="en-US" sz="1800"/>
          </a:p>
        </p:txBody>
      </p:sp>
      <p:sp>
        <p:nvSpPr>
          <p:cNvPr id="11313" name="Rectangle 51"/>
          <p:cNvSpPr>
            <a:spLocks noChangeArrowheads="1"/>
          </p:cNvSpPr>
          <p:nvPr/>
        </p:nvSpPr>
        <p:spPr bwMode="auto">
          <a:xfrm>
            <a:off x="7400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2</a:t>
            </a:r>
            <a:endParaRPr lang="en-US" sz="1800"/>
          </a:p>
        </p:txBody>
      </p:sp>
      <p:sp>
        <p:nvSpPr>
          <p:cNvPr id="11314" name="Rectangle 52"/>
          <p:cNvSpPr>
            <a:spLocks noChangeArrowheads="1"/>
          </p:cNvSpPr>
          <p:nvPr/>
        </p:nvSpPr>
        <p:spPr bwMode="auto">
          <a:xfrm>
            <a:off x="7781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7</a:t>
            </a:r>
            <a:endParaRPr lang="en-US" sz="1800"/>
          </a:p>
        </p:txBody>
      </p:sp>
      <p:sp>
        <p:nvSpPr>
          <p:cNvPr id="11315" name="Rectangle 53"/>
          <p:cNvSpPr>
            <a:spLocks noChangeArrowheads="1"/>
          </p:cNvSpPr>
          <p:nvPr/>
        </p:nvSpPr>
        <p:spPr bwMode="auto">
          <a:xfrm>
            <a:off x="8162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13</a:t>
            </a:r>
            <a:endParaRPr lang="en-US" sz="1800"/>
          </a:p>
        </p:txBody>
      </p:sp>
      <p:sp>
        <p:nvSpPr>
          <p:cNvPr id="11316" name="Rectangle 54"/>
          <p:cNvSpPr>
            <a:spLocks noChangeArrowheads="1"/>
          </p:cNvSpPr>
          <p:nvPr/>
        </p:nvSpPr>
        <p:spPr bwMode="auto">
          <a:xfrm>
            <a:off x="8543925" y="53657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/>
              <a:t>6</a:t>
            </a:r>
            <a:endParaRPr lang="en-US" sz="1800"/>
          </a:p>
        </p:txBody>
      </p:sp>
      <p:sp>
        <p:nvSpPr>
          <p:cNvPr id="11317" name="Text Box 55"/>
          <p:cNvSpPr txBox="1">
            <a:spLocks noChangeArrowheads="1"/>
          </p:cNvSpPr>
          <p:nvPr/>
        </p:nvSpPr>
        <p:spPr bwMode="auto">
          <a:xfrm>
            <a:off x="4322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1318" name="Text Box 56"/>
          <p:cNvSpPr txBox="1">
            <a:spLocks noChangeArrowheads="1"/>
          </p:cNvSpPr>
          <p:nvPr/>
        </p:nvSpPr>
        <p:spPr bwMode="auto">
          <a:xfrm>
            <a:off x="4703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1319" name="Text Box 57"/>
          <p:cNvSpPr txBox="1">
            <a:spLocks noChangeArrowheads="1"/>
          </p:cNvSpPr>
          <p:nvPr/>
        </p:nvSpPr>
        <p:spPr bwMode="auto">
          <a:xfrm>
            <a:off x="5084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1320" name="Text Box 58"/>
          <p:cNvSpPr txBox="1">
            <a:spLocks noChangeArrowheads="1"/>
          </p:cNvSpPr>
          <p:nvPr/>
        </p:nvSpPr>
        <p:spPr bwMode="auto">
          <a:xfrm>
            <a:off x="5465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1321" name="Text Box 59"/>
          <p:cNvSpPr txBox="1">
            <a:spLocks noChangeArrowheads="1"/>
          </p:cNvSpPr>
          <p:nvPr/>
        </p:nvSpPr>
        <p:spPr bwMode="auto">
          <a:xfrm>
            <a:off x="5846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1322" name="Text Box 60"/>
          <p:cNvSpPr txBox="1">
            <a:spLocks noChangeArrowheads="1"/>
          </p:cNvSpPr>
          <p:nvPr/>
        </p:nvSpPr>
        <p:spPr bwMode="auto">
          <a:xfrm>
            <a:off x="6227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1323" name="Text Box 61"/>
          <p:cNvSpPr txBox="1">
            <a:spLocks noChangeArrowheads="1"/>
          </p:cNvSpPr>
          <p:nvPr/>
        </p:nvSpPr>
        <p:spPr bwMode="auto">
          <a:xfrm>
            <a:off x="6608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1324" name="Text Box 62"/>
          <p:cNvSpPr txBox="1">
            <a:spLocks noChangeArrowheads="1"/>
          </p:cNvSpPr>
          <p:nvPr/>
        </p:nvSpPr>
        <p:spPr bwMode="auto">
          <a:xfrm>
            <a:off x="6989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1325" name="Text Box 63"/>
          <p:cNvSpPr txBox="1">
            <a:spLocks noChangeArrowheads="1"/>
          </p:cNvSpPr>
          <p:nvPr/>
        </p:nvSpPr>
        <p:spPr bwMode="auto">
          <a:xfrm>
            <a:off x="7370763" y="5029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1326" name="Text Box 64"/>
          <p:cNvSpPr txBox="1">
            <a:spLocks noChangeArrowheads="1"/>
          </p:cNvSpPr>
          <p:nvPr/>
        </p:nvSpPr>
        <p:spPr bwMode="auto">
          <a:xfrm>
            <a:off x="7705725" y="50292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1327" name="Text Box 65"/>
          <p:cNvSpPr txBox="1">
            <a:spLocks noChangeArrowheads="1"/>
          </p:cNvSpPr>
          <p:nvPr/>
        </p:nvSpPr>
        <p:spPr bwMode="auto">
          <a:xfrm>
            <a:off x="8086725" y="50292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1328" name="Text Box 66"/>
          <p:cNvSpPr txBox="1">
            <a:spLocks noChangeArrowheads="1"/>
          </p:cNvSpPr>
          <p:nvPr/>
        </p:nvSpPr>
        <p:spPr bwMode="auto">
          <a:xfrm>
            <a:off x="8467725" y="50292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1329" name="Text Box 68"/>
          <p:cNvSpPr txBox="1">
            <a:spLocks noChangeArrowheads="1"/>
          </p:cNvSpPr>
          <p:nvPr/>
        </p:nvSpPr>
        <p:spPr bwMode="auto">
          <a:xfrm>
            <a:off x="5181600" y="3617913"/>
            <a:ext cx="4071938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Υλοποίηση με πίνακα</a:t>
            </a:r>
            <a:r>
              <a:rPr lang="en-US" sz="1800"/>
              <a:t>: </a:t>
            </a:r>
            <a:r>
              <a:rPr lang="el-GR" sz="1800"/>
              <a:t>το στοιχείο στη </a:t>
            </a:r>
          </a:p>
          <a:p>
            <a:r>
              <a:rPr lang="el-GR" sz="1800"/>
              <a:t>θέση </a:t>
            </a:r>
            <a:r>
              <a:rPr lang="en-US" sz="1800"/>
              <a:t>i </a:t>
            </a:r>
            <a:r>
              <a:rPr lang="el-GR" sz="1800"/>
              <a:t>είναι ο γονέας των στοιχείων </a:t>
            </a:r>
          </a:p>
          <a:p>
            <a:r>
              <a:rPr lang="el-GR" sz="1800"/>
              <a:t>στις θέσεις 2</a:t>
            </a:r>
            <a:r>
              <a:rPr lang="en-US" sz="1800"/>
              <a:t>i </a:t>
            </a:r>
            <a:r>
              <a:rPr lang="el-GR" sz="1800"/>
              <a:t>και 2</a:t>
            </a:r>
            <a:r>
              <a:rPr lang="en-US" sz="1800"/>
              <a:t>i+1.</a:t>
            </a:r>
          </a:p>
        </p:txBody>
      </p:sp>
      <p:sp>
        <p:nvSpPr>
          <p:cNvPr id="11330" name="Text Box 70"/>
          <p:cNvSpPr txBox="1">
            <a:spLocks noChangeArrowheads="1"/>
          </p:cNvSpPr>
          <p:nvPr/>
        </p:nvSpPr>
        <p:spPr bwMode="auto">
          <a:xfrm>
            <a:off x="4343400" y="2514600"/>
            <a:ext cx="3086100" cy="376238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η ρίζα έχει το μέγιστο κλειδί. </a:t>
            </a:r>
            <a:endParaRPr lang="en-US" sz="1800"/>
          </a:p>
        </p:txBody>
      </p:sp>
      <p:sp>
        <p:nvSpPr>
          <p:cNvPr id="11331" name="Text Box 71"/>
          <p:cNvSpPr txBox="1">
            <a:spLocks noChangeArrowheads="1"/>
          </p:cNvSpPr>
          <p:nvPr/>
        </p:nvSpPr>
        <p:spPr bwMode="auto">
          <a:xfrm>
            <a:off x="5287963" y="3016250"/>
            <a:ext cx="1189037" cy="376238"/>
          </a:xfrm>
          <a:prstGeom prst="rect">
            <a:avLst/>
          </a:prstGeom>
          <a:solidFill>
            <a:srgbClr val="FFFF99">
              <a:alpha val="50195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ύψος </a:t>
            </a:r>
            <a:r>
              <a:rPr lang="en-US" sz="1800"/>
              <a:t>lgN</a:t>
            </a:r>
            <a:r>
              <a:rPr lang="el-GR" sz="1800"/>
              <a:t> </a:t>
            </a:r>
            <a:endParaRPr lang="en-US" sz="1800"/>
          </a:p>
        </p:txBody>
      </p:sp>
      <p:sp useBgFill="1">
        <p:nvSpPr>
          <p:cNvPr id="68" name="6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28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2293" name="Oval 91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2294" name="AutoShape 92"/>
          <p:cNvCxnSpPr>
            <a:cxnSpLocks noChangeShapeType="1"/>
            <a:stCxn id="12296" idx="7"/>
            <a:endCxn id="12293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5" name="AutoShape 93"/>
          <p:cNvCxnSpPr>
            <a:cxnSpLocks noChangeShapeType="1"/>
            <a:stCxn id="12299" idx="1"/>
            <a:endCxn id="12293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6" name="Oval 94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12297" name="AutoShape 95"/>
          <p:cNvCxnSpPr>
            <a:cxnSpLocks noChangeShapeType="1"/>
            <a:stCxn id="12301" idx="0"/>
            <a:endCxn id="12296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AutoShape 96"/>
          <p:cNvCxnSpPr>
            <a:cxnSpLocks noChangeShapeType="1"/>
            <a:stCxn id="12310" idx="0"/>
            <a:endCxn id="12296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9" name="Oval 97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2300" name="AutoShape 98"/>
          <p:cNvCxnSpPr>
            <a:cxnSpLocks noChangeShapeType="1"/>
            <a:stCxn id="12306" idx="0"/>
            <a:endCxn id="12299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1" name="Oval 99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2302" name="AutoShape 100"/>
          <p:cNvCxnSpPr>
            <a:cxnSpLocks noChangeShapeType="1"/>
            <a:stCxn id="12303" idx="0"/>
            <a:endCxn id="12301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3" name="Oval 101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2304" name="AutoShape 102"/>
          <p:cNvCxnSpPr>
            <a:cxnSpLocks noChangeShapeType="1"/>
            <a:stCxn id="12308" idx="0"/>
            <a:endCxn id="12301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5" name="AutoShape 103"/>
          <p:cNvCxnSpPr>
            <a:cxnSpLocks noChangeShapeType="1"/>
            <a:stCxn id="12309" idx="0"/>
            <a:endCxn id="12310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6" name="Oval 104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2307" name="AutoShape 105"/>
          <p:cNvCxnSpPr>
            <a:cxnSpLocks noChangeShapeType="1"/>
            <a:stCxn id="12311" idx="0"/>
            <a:endCxn id="12310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8" name="Oval 106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2309" name="Oval 107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2310" name="Oval 108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12311" name="Oval 109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12312" name="AutoShape 110"/>
          <p:cNvCxnSpPr>
            <a:cxnSpLocks noChangeShapeType="1"/>
            <a:stCxn id="12314" idx="0"/>
            <a:endCxn id="12299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3" name="AutoShape 111"/>
          <p:cNvCxnSpPr>
            <a:cxnSpLocks noChangeShapeType="1"/>
            <a:stCxn id="12315" idx="0"/>
            <a:endCxn id="12314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14" name="Oval 112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2315" name="Oval 113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2316" name="Text Box 114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2317" name="Text Box 115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2318" name="Text Box 116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2319" name="Text Box 117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2320" name="Text Box 118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2321" name="Text Box 119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2322" name="Text Box 120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2323" name="Text Box 121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2324" name="Text Box 122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2325" name="Text Box 123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2326" name="Text Box 124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2327" name="Text Box 125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3318" name="AutoShape 6"/>
          <p:cNvCxnSpPr>
            <a:cxnSpLocks noChangeShapeType="1"/>
            <a:stCxn id="13320" idx="7"/>
            <a:endCxn id="13317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9" name="AutoShape 7"/>
          <p:cNvCxnSpPr>
            <a:cxnSpLocks noChangeShapeType="1"/>
            <a:stCxn id="13323" idx="1"/>
            <a:endCxn id="13317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13321" name="AutoShape 9"/>
          <p:cNvCxnSpPr>
            <a:cxnSpLocks noChangeShapeType="1"/>
            <a:stCxn id="13325" idx="0"/>
            <a:endCxn id="13320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2" name="AutoShape 10"/>
          <p:cNvCxnSpPr>
            <a:cxnSpLocks noChangeShapeType="1"/>
            <a:stCxn id="13334" idx="0"/>
            <a:endCxn id="13320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3324" name="AutoShape 12"/>
          <p:cNvCxnSpPr>
            <a:cxnSpLocks noChangeShapeType="1"/>
            <a:stCxn id="13330" idx="0"/>
            <a:endCxn id="13323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3326" name="AutoShape 14"/>
          <p:cNvCxnSpPr>
            <a:cxnSpLocks noChangeShapeType="1"/>
            <a:stCxn id="13327" idx="0"/>
            <a:endCxn id="13325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3328" name="AutoShape 16"/>
          <p:cNvCxnSpPr>
            <a:cxnSpLocks noChangeShapeType="1"/>
            <a:stCxn id="13332" idx="0"/>
            <a:endCxn id="13325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9" name="AutoShape 17"/>
          <p:cNvCxnSpPr>
            <a:cxnSpLocks noChangeShapeType="1"/>
            <a:stCxn id="13333" idx="0"/>
            <a:endCxn id="13334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3331" name="AutoShape 19"/>
          <p:cNvCxnSpPr>
            <a:cxnSpLocks noChangeShapeType="1"/>
            <a:stCxn id="13335" idx="0"/>
            <a:endCxn id="13334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19</a:t>
            </a:r>
            <a:endParaRPr lang="en-US" sz="1600" b="1"/>
          </a:p>
        </p:txBody>
      </p:sp>
      <p:cxnSp>
        <p:nvCxnSpPr>
          <p:cNvPr id="13336" name="AutoShape 24"/>
          <p:cNvCxnSpPr>
            <a:cxnSpLocks noChangeShapeType="1"/>
            <a:stCxn id="13338" idx="0"/>
            <a:endCxn id="13323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7" name="AutoShape 25"/>
          <p:cNvCxnSpPr>
            <a:cxnSpLocks noChangeShapeType="1"/>
            <a:stCxn id="13339" idx="0"/>
            <a:endCxn id="13338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2362200" y="5294313"/>
            <a:ext cx="19351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παραβίαση της</a:t>
            </a:r>
          </a:p>
          <a:p>
            <a:pPr algn="ctr"/>
            <a:r>
              <a:rPr lang="el-GR" sz="1800"/>
              <a:t>συνθήκης σωρού</a:t>
            </a:r>
            <a:endParaRPr lang="en-US" sz="1800"/>
          </a:p>
        </p:txBody>
      </p:sp>
      <p:sp>
        <p:nvSpPr>
          <p:cNvPr id="13353" name="Line 43"/>
          <p:cNvSpPr>
            <a:spLocks noChangeShapeType="1"/>
          </p:cNvSpPr>
          <p:nvPr/>
        </p:nvSpPr>
        <p:spPr bwMode="auto">
          <a:xfrm flipV="1">
            <a:off x="32766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4342" name="AutoShape 6"/>
          <p:cNvCxnSpPr>
            <a:cxnSpLocks noChangeShapeType="1"/>
            <a:stCxn id="14344" idx="7"/>
            <a:endCxn id="14341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3" name="AutoShape 7"/>
          <p:cNvCxnSpPr>
            <a:cxnSpLocks noChangeShapeType="1"/>
            <a:stCxn id="14347" idx="1"/>
            <a:endCxn id="14341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14345" name="AutoShape 9"/>
          <p:cNvCxnSpPr>
            <a:cxnSpLocks noChangeShapeType="1"/>
            <a:stCxn id="14349" idx="0"/>
            <a:endCxn id="14344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6" name="AutoShape 10"/>
          <p:cNvCxnSpPr>
            <a:cxnSpLocks noChangeShapeType="1"/>
            <a:stCxn id="14358" idx="0"/>
            <a:endCxn id="14344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4348" name="AutoShape 12"/>
          <p:cNvCxnSpPr>
            <a:cxnSpLocks noChangeShapeType="1"/>
            <a:stCxn id="14354" idx="0"/>
            <a:endCxn id="14347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4350" name="AutoShape 14"/>
          <p:cNvCxnSpPr>
            <a:cxnSpLocks noChangeShapeType="1"/>
            <a:stCxn id="14351" idx="0"/>
            <a:endCxn id="14349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4352" name="AutoShape 16"/>
          <p:cNvCxnSpPr>
            <a:cxnSpLocks noChangeShapeType="1"/>
            <a:stCxn id="14356" idx="0"/>
            <a:endCxn id="14349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3" name="AutoShape 17"/>
          <p:cNvCxnSpPr>
            <a:cxnSpLocks noChangeShapeType="1"/>
            <a:stCxn id="14357" idx="0"/>
            <a:endCxn id="14358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4355" name="AutoShape 19"/>
          <p:cNvCxnSpPr>
            <a:cxnSpLocks noChangeShapeType="1"/>
            <a:stCxn id="14359" idx="0"/>
            <a:endCxn id="14358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9</a:t>
            </a:r>
            <a:endParaRPr lang="en-US" sz="1600" b="1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  <a:endParaRPr lang="en-US" sz="1600" b="1"/>
          </a:p>
        </p:txBody>
      </p:sp>
      <p:cxnSp>
        <p:nvCxnSpPr>
          <p:cNvPr id="14360" name="AutoShape 24"/>
          <p:cNvCxnSpPr>
            <a:cxnSpLocks noChangeShapeType="1"/>
            <a:stCxn id="14362" idx="0"/>
            <a:endCxn id="14347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1" name="AutoShape 25"/>
          <p:cNvCxnSpPr>
            <a:cxnSpLocks noChangeShapeType="1"/>
            <a:stCxn id="14363" idx="0"/>
            <a:endCxn id="14362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4376" name="Text Box 42"/>
          <p:cNvSpPr txBox="1">
            <a:spLocks noChangeArrowheads="1"/>
          </p:cNvSpPr>
          <p:nvPr/>
        </p:nvSpPr>
        <p:spPr bwMode="auto">
          <a:xfrm>
            <a:off x="2430463" y="5294313"/>
            <a:ext cx="18208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αντιμετάθεση με</a:t>
            </a:r>
          </a:p>
          <a:p>
            <a:pPr algn="ctr"/>
            <a:r>
              <a:rPr lang="el-GR" sz="1800"/>
              <a:t>το γονέα</a:t>
            </a:r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5366" name="AutoShape 6"/>
          <p:cNvCxnSpPr>
            <a:cxnSpLocks noChangeShapeType="1"/>
            <a:stCxn id="15368" idx="7"/>
            <a:endCxn id="15365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7" name="AutoShape 7"/>
          <p:cNvCxnSpPr>
            <a:cxnSpLocks noChangeShapeType="1"/>
            <a:stCxn id="15371" idx="1"/>
            <a:endCxn id="15365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9</a:t>
            </a:r>
            <a:endParaRPr lang="en-US" sz="1600" b="1"/>
          </a:p>
        </p:txBody>
      </p:sp>
      <p:cxnSp>
        <p:nvCxnSpPr>
          <p:cNvPr id="15369" name="AutoShape 9"/>
          <p:cNvCxnSpPr>
            <a:cxnSpLocks noChangeShapeType="1"/>
            <a:stCxn id="15373" idx="0"/>
            <a:endCxn id="15368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0" name="AutoShape 10"/>
          <p:cNvCxnSpPr>
            <a:cxnSpLocks noChangeShapeType="1"/>
            <a:stCxn id="15382" idx="0"/>
            <a:endCxn id="15368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5372" name="AutoShape 12"/>
          <p:cNvCxnSpPr>
            <a:cxnSpLocks noChangeShapeType="1"/>
            <a:stCxn id="15378" idx="0"/>
            <a:endCxn id="15371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5374" name="AutoShape 14"/>
          <p:cNvCxnSpPr>
            <a:cxnSpLocks noChangeShapeType="1"/>
            <a:stCxn id="15375" idx="0"/>
            <a:endCxn id="15373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5376" name="AutoShape 16"/>
          <p:cNvCxnSpPr>
            <a:cxnSpLocks noChangeShapeType="1"/>
            <a:stCxn id="15380" idx="0"/>
            <a:endCxn id="15373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7" name="AutoShape 17"/>
          <p:cNvCxnSpPr>
            <a:cxnSpLocks noChangeShapeType="1"/>
            <a:stCxn id="15381" idx="0"/>
            <a:endCxn id="15382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5379" name="AutoShape 19"/>
          <p:cNvCxnSpPr>
            <a:cxnSpLocks noChangeShapeType="1"/>
            <a:stCxn id="15383" idx="0"/>
            <a:endCxn id="15382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8</a:t>
            </a:r>
            <a:endParaRPr lang="en-US" sz="1600" b="1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  <a:endParaRPr lang="en-US" sz="1600" b="1"/>
          </a:p>
        </p:txBody>
      </p:sp>
      <p:cxnSp>
        <p:nvCxnSpPr>
          <p:cNvPr id="15384" name="AutoShape 24"/>
          <p:cNvCxnSpPr>
            <a:cxnSpLocks noChangeShapeType="1"/>
            <a:stCxn id="15386" idx="0"/>
            <a:endCxn id="15371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5" name="AutoShape 25"/>
          <p:cNvCxnSpPr>
            <a:cxnSpLocks noChangeShapeType="1"/>
            <a:stCxn id="15387" idx="0"/>
            <a:endCxn id="15386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2430463" y="5294313"/>
            <a:ext cx="18208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αντιμετάθεση με</a:t>
            </a:r>
          </a:p>
          <a:p>
            <a:pPr algn="ctr"/>
            <a:r>
              <a:rPr lang="el-GR" sz="1800"/>
              <a:t>το γονέα</a:t>
            </a:r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6390" name="AutoShape 6"/>
          <p:cNvCxnSpPr>
            <a:cxnSpLocks noChangeShapeType="1"/>
            <a:stCxn id="16392" idx="7"/>
            <a:endCxn id="16389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1" name="AutoShape 7"/>
          <p:cNvCxnSpPr>
            <a:cxnSpLocks noChangeShapeType="1"/>
            <a:stCxn id="16395" idx="1"/>
            <a:endCxn id="16389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9</a:t>
            </a:r>
            <a:endParaRPr lang="en-US" sz="1600" b="1"/>
          </a:p>
        </p:txBody>
      </p:sp>
      <p:cxnSp>
        <p:nvCxnSpPr>
          <p:cNvPr id="16393" name="AutoShape 9"/>
          <p:cNvCxnSpPr>
            <a:cxnSpLocks noChangeShapeType="1"/>
            <a:stCxn id="16397" idx="0"/>
            <a:endCxn id="16392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4" name="AutoShape 10"/>
          <p:cNvCxnSpPr>
            <a:cxnSpLocks noChangeShapeType="1"/>
            <a:stCxn id="16406" idx="0"/>
            <a:endCxn id="16392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6396" name="AutoShape 12"/>
          <p:cNvCxnSpPr>
            <a:cxnSpLocks noChangeShapeType="1"/>
            <a:stCxn id="16402" idx="0"/>
            <a:endCxn id="16395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6398" name="AutoShape 14"/>
          <p:cNvCxnSpPr>
            <a:cxnSpLocks noChangeShapeType="1"/>
            <a:stCxn id="16399" idx="0"/>
            <a:endCxn id="16397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6400" name="AutoShape 16"/>
          <p:cNvCxnSpPr>
            <a:cxnSpLocks noChangeShapeType="1"/>
            <a:stCxn id="16404" idx="0"/>
            <a:endCxn id="16397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1" name="AutoShape 17"/>
          <p:cNvCxnSpPr>
            <a:cxnSpLocks noChangeShapeType="1"/>
            <a:stCxn id="16405" idx="0"/>
            <a:endCxn id="16406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6403" name="AutoShape 19"/>
          <p:cNvCxnSpPr>
            <a:cxnSpLocks noChangeShapeType="1"/>
            <a:stCxn id="16407" idx="0"/>
            <a:endCxn id="16406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8</a:t>
            </a:r>
            <a:endParaRPr lang="en-US" sz="1600" b="1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  <a:endParaRPr lang="en-US" sz="1600" b="1"/>
          </a:p>
        </p:txBody>
      </p:sp>
      <p:cxnSp>
        <p:nvCxnSpPr>
          <p:cNvPr id="16408" name="AutoShape 24"/>
          <p:cNvCxnSpPr>
            <a:cxnSpLocks noChangeShapeType="1"/>
            <a:stCxn id="16410" idx="0"/>
            <a:endCxn id="16395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9" name="AutoShape 25"/>
          <p:cNvCxnSpPr>
            <a:cxnSpLocks noChangeShapeType="1"/>
            <a:stCxn id="16411" idx="0"/>
            <a:endCxn id="16410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2430463" y="5294313"/>
            <a:ext cx="18208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αντιμετάθεση με</a:t>
            </a:r>
          </a:p>
          <a:p>
            <a:pPr algn="ctr"/>
            <a:r>
              <a:rPr lang="el-GR" sz="1800"/>
              <a:t>το γονέα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263525" y="2209800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η συνθήκη σωρού</a:t>
            </a:r>
          </a:p>
          <a:p>
            <a:pPr algn="ctr"/>
            <a:r>
              <a:rPr lang="el-GR" sz="1800"/>
              <a:t>αποκαταστάθηκε</a:t>
            </a:r>
            <a:endParaRPr lang="en-US" sz="180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819400" y="3108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7414" name="AutoShape 6"/>
          <p:cNvCxnSpPr>
            <a:cxnSpLocks noChangeShapeType="1"/>
            <a:stCxn id="17416" idx="7"/>
            <a:endCxn id="17413" idx="3"/>
          </p:cNvCxnSpPr>
          <p:nvPr/>
        </p:nvCxnSpPr>
        <p:spPr bwMode="auto">
          <a:xfrm flipV="1">
            <a:off x="1697038" y="34210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5" name="AutoShape 7"/>
          <p:cNvCxnSpPr>
            <a:cxnSpLocks noChangeShapeType="1"/>
            <a:stCxn id="17419" idx="1"/>
            <a:endCxn id="17413" idx="5"/>
          </p:cNvCxnSpPr>
          <p:nvPr/>
        </p:nvCxnSpPr>
        <p:spPr bwMode="auto">
          <a:xfrm flipH="1" flipV="1">
            <a:off x="3144838" y="34210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13716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9</a:t>
            </a:r>
            <a:endParaRPr lang="en-US" sz="1600" b="1"/>
          </a:p>
        </p:txBody>
      </p:sp>
      <p:cxnSp>
        <p:nvCxnSpPr>
          <p:cNvPr id="17417" name="AutoShape 9"/>
          <p:cNvCxnSpPr>
            <a:cxnSpLocks noChangeShapeType="1"/>
            <a:stCxn id="17421" idx="0"/>
            <a:endCxn id="17416" idx="3"/>
          </p:cNvCxnSpPr>
          <p:nvPr/>
        </p:nvCxnSpPr>
        <p:spPr bwMode="auto">
          <a:xfrm flipV="1">
            <a:off x="968375" y="41068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8" name="AutoShape 10"/>
          <p:cNvCxnSpPr>
            <a:cxnSpLocks noChangeShapeType="1"/>
            <a:stCxn id="17430" idx="0"/>
            <a:endCxn id="17416" idx="5"/>
          </p:cNvCxnSpPr>
          <p:nvPr/>
        </p:nvCxnSpPr>
        <p:spPr bwMode="auto">
          <a:xfrm flipH="1" flipV="1">
            <a:off x="1697038" y="41068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978275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7420" name="AutoShape 12"/>
          <p:cNvCxnSpPr>
            <a:cxnSpLocks noChangeShapeType="1"/>
            <a:stCxn id="17426" idx="0"/>
            <a:endCxn id="17419" idx="5"/>
          </p:cNvCxnSpPr>
          <p:nvPr/>
        </p:nvCxnSpPr>
        <p:spPr bwMode="auto">
          <a:xfrm flipH="1" flipV="1">
            <a:off x="4303713" y="41068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77875" y="4494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7422" name="AutoShape 14"/>
          <p:cNvCxnSpPr>
            <a:cxnSpLocks noChangeShapeType="1"/>
            <a:stCxn id="17423" idx="0"/>
            <a:endCxn id="17421" idx="5"/>
          </p:cNvCxnSpPr>
          <p:nvPr/>
        </p:nvCxnSpPr>
        <p:spPr bwMode="auto">
          <a:xfrm flipH="1" flipV="1">
            <a:off x="1103313" y="48069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1219200" y="51038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7424" name="AutoShape 16"/>
          <p:cNvCxnSpPr>
            <a:cxnSpLocks noChangeShapeType="1"/>
            <a:stCxn id="17428" idx="0"/>
            <a:endCxn id="17421" idx="3"/>
          </p:cNvCxnSpPr>
          <p:nvPr/>
        </p:nvCxnSpPr>
        <p:spPr bwMode="auto">
          <a:xfrm flipV="1">
            <a:off x="571500" y="48069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5" name="AutoShape 17"/>
          <p:cNvCxnSpPr>
            <a:cxnSpLocks noChangeShapeType="1"/>
            <a:stCxn id="17429" idx="0"/>
            <a:endCxn id="17430" idx="5"/>
          </p:cNvCxnSpPr>
          <p:nvPr/>
        </p:nvCxnSpPr>
        <p:spPr bwMode="auto">
          <a:xfrm flipH="1" flipV="1">
            <a:off x="2382838" y="47926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4359275" y="4494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7427" name="AutoShape 19"/>
          <p:cNvCxnSpPr>
            <a:cxnSpLocks noChangeShapeType="1"/>
            <a:stCxn id="17431" idx="0"/>
            <a:endCxn id="17430" idx="3"/>
          </p:cNvCxnSpPr>
          <p:nvPr/>
        </p:nvCxnSpPr>
        <p:spPr bwMode="auto">
          <a:xfrm flipV="1">
            <a:off x="1866900" y="47926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381000" y="5089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2530475" y="5119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20574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8</a:t>
            </a:r>
            <a:endParaRPr lang="en-US" sz="1600" b="1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1676400" y="5089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  <a:endParaRPr lang="en-US" sz="1600" b="1"/>
          </a:p>
        </p:txBody>
      </p:sp>
      <p:cxnSp>
        <p:nvCxnSpPr>
          <p:cNvPr id="17432" name="AutoShape 24"/>
          <p:cNvCxnSpPr>
            <a:cxnSpLocks noChangeShapeType="1"/>
            <a:stCxn id="17434" idx="0"/>
            <a:endCxn id="17419" idx="3"/>
          </p:cNvCxnSpPr>
          <p:nvPr/>
        </p:nvCxnSpPr>
        <p:spPr bwMode="auto">
          <a:xfrm flipV="1">
            <a:off x="3863975" y="41068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3" name="AutoShape 25"/>
          <p:cNvCxnSpPr>
            <a:cxnSpLocks noChangeShapeType="1"/>
            <a:stCxn id="17435" idx="0"/>
            <a:endCxn id="17434" idx="3"/>
          </p:cNvCxnSpPr>
          <p:nvPr/>
        </p:nvCxnSpPr>
        <p:spPr bwMode="auto">
          <a:xfrm flipV="1">
            <a:off x="3635375" y="47926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36734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3444875" y="51038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484438" y="2955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10366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3132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694238" y="43719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3322638" y="43719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779838" y="49815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2819400" y="49371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981200" y="49371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884238" y="4937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0" y="49371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27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362200" y="4327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7448" name="Text Box 42"/>
          <p:cNvSpPr txBox="1">
            <a:spLocks noChangeArrowheads="1"/>
          </p:cNvSpPr>
          <p:nvPr/>
        </p:nvSpPr>
        <p:spPr bwMode="auto">
          <a:xfrm>
            <a:off x="4419600" y="1524000"/>
            <a:ext cx="47244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Lucida Console" pitchFamily="49" charset="0"/>
              </a:rPr>
              <a:t>private void </a:t>
            </a:r>
            <a:r>
              <a:rPr lang="en-US" sz="1800" dirty="0" err="1" smtClean="0">
                <a:latin typeface="Lucida Console" pitchFamily="49" charset="0"/>
              </a:rPr>
              <a:t>fixUp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n-US" sz="1800" dirty="0">
                <a:latin typeface="Lucida Console" pitchFamily="49" charset="0"/>
              </a:rPr>
              <a:t>k)</a:t>
            </a:r>
          </a:p>
          <a:p>
            <a:r>
              <a:rPr lang="en-US" sz="1800" dirty="0">
                <a:latin typeface="Lucida Console" pitchFamily="49" charset="0"/>
              </a:rPr>
              <a:t>{</a:t>
            </a:r>
          </a:p>
          <a:p>
            <a:r>
              <a:rPr lang="en-US" sz="1800" dirty="0">
                <a:latin typeface="Lucida Console" pitchFamily="49" charset="0"/>
              </a:rPr>
              <a:t>   while (k&gt;1 &amp;&amp; </a:t>
            </a:r>
            <a:r>
              <a:rPr lang="en-US" sz="1800" dirty="0" smtClean="0">
                <a:latin typeface="Lucida Console" pitchFamily="49" charset="0"/>
              </a:rPr>
              <a:t>less(k/2, k))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{  </a:t>
            </a:r>
          </a:p>
          <a:p>
            <a:r>
              <a:rPr lang="en-US" sz="1800" dirty="0" smtClean="0">
                <a:latin typeface="Lucida Console" pitchFamily="49" charset="0"/>
              </a:rPr>
              <a:t>  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k,k</a:t>
            </a:r>
            <a:r>
              <a:rPr lang="en-US" sz="1800" dirty="0" smtClean="0">
                <a:latin typeface="Lucida Console" pitchFamily="49" charset="0"/>
              </a:rPr>
              <a:t>/2</a:t>
            </a:r>
            <a:r>
              <a:rPr lang="en-US" sz="1800" dirty="0">
                <a:latin typeface="Lucida Console" pitchFamily="49" charset="0"/>
              </a:rPr>
              <a:t>); </a:t>
            </a:r>
            <a:endParaRPr lang="en-US" sz="1800" dirty="0" smtClean="0">
              <a:latin typeface="Lucida Console" pitchFamily="49" charset="0"/>
            </a:endParaRPr>
          </a:p>
          <a:p>
            <a:r>
              <a:rPr lang="en-US" sz="1800" dirty="0" smtClean="0">
                <a:latin typeface="Lucida Console" pitchFamily="49" charset="0"/>
              </a:rPr>
              <a:t>      k=k/2</a:t>
            </a:r>
            <a:r>
              <a:rPr lang="en-US" sz="1800" dirty="0">
                <a:latin typeface="Lucida Console" pitchFamily="49" charset="0"/>
              </a:rPr>
              <a:t>; </a:t>
            </a:r>
            <a:endParaRPr lang="en-US" sz="1800" dirty="0" smtClean="0">
              <a:latin typeface="Lucida Console" pitchFamily="49" charset="0"/>
            </a:endParaRPr>
          </a:p>
          <a:p>
            <a:r>
              <a:rPr lang="en-US" sz="1800" dirty="0" smtClean="0">
                <a:latin typeface="Lucida Console" pitchFamily="49" charset="0"/>
              </a:rPr>
              <a:t>   }</a:t>
            </a:r>
            <a:endParaRPr lang="en-US" sz="1800" dirty="0">
              <a:latin typeface="Lucida Console" pitchFamily="49" charset="0"/>
            </a:endParaRPr>
          </a:p>
          <a:p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18438" name="AutoShape 6"/>
          <p:cNvCxnSpPr>
            <a:cxnSpLocks noChangeShapeType="1"/>
            <a:stCxn id="18440" idx="7"/>
            <a:endCxn id="18437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AutoShape 7"/>
          <p:cNvCxnSpPr>
            <a:cxnSpLocks noChangeShapeType="1"/>
            <a:stCxn id="18443" idx="1"/>
            <a:endCxn id="18437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18441" name="AutoShape 9"/>
          <p:cNvCxnSpPr>
            <a:cxnSpLocks noChangeShapeType="1"/>
            <a:stCxn id="18445" idx="0"/>
            <a:endCxn id="18440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2" name="AutoShape 10"/>
          <p:cNvCxnSpPr>
            <a:cxnSpLocks noChangeShapeType="1"/>
            <a:stCxn id="18454" idx="0"/>
            <a:endCxn id="18440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8444" name="AutoShape 12"/>
          <p:cNvCxnSpPr>
            <a:cxnSpLocks noChangeShapeType="1"/>
            <a:stCxn id="18450" idx="0"/>
            <a:endCxn id="18443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8446" name="AutoShape 14"/>
          <p:cNvCxnSpPr>
            <a:cxnSpLocks noChangeShapeType="1"/>
            <a:stCxn id="18447" idx="0"/>
            <a:endCxn id="18445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8448" name="AutoShape 16"/>
          <p:cNvCxnSpPr>
            <a:cxnSpLocks noChangeShapeType="1"/>
            <a:stCxn id="18452" idx="0"/>
            <a:endCxn id="18445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AutoShape 17"/>
          <p:cNvCxnSpPr>
            <a:cxnSpLocks noChangeShapeType="1"/>
            <a:stCxn id="18453" idx="0"/>
            <a:endCxn id="18454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8451" name="AutoShape 19"/>
          <p:cNvCxnSpPr>
            <a:cxnSpLocks noChangeShapeType="1"/>
            <a:stCxn id="18455" idx="0"/>
            <a:endCxn id="18454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18456" name="AutoShape 24"/>
          <p:cNvCxnSpPr>
            <a:cxnSpLocks noChangeShapeType="1"/>
            <a:stCxn id="18458" idx="0"/>
            <a:endCxn id="18443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7" name="AutoShape 25"/>
          <p:cNvCxnSpPr>
            <a:cxnSpLocks noChangeShapeType="1"/>
            <a:stCxn id="18459" idx="0"/>
            <a:endCxn id="18458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41325" y="1219200"/>
            <a:ext cx="63544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Δομή δεδομένων που υποστηρίζει </a:t>
            </a:r>
            <a:r>
              <a:rPr lang="el-GR" sz="1800" dirty="0" smtClean="0"/>
              <a:t>δύο βασικές λειτουργίες </a:t>
            </a:r>
            <a:r>
              <a:rPr lang="en-US" sz="1800" dirty="0" smtClean="0"/>
              <a:t>:</a:t>
            </a:r>
            <a:r>
              <a:rPr lang="el-GR" sz="1800" dirty="0" smtClean="0"/>
              <a:t> </a:t>
            </a:r>
            <a:endParaRPr lang="el-GR" sz="1800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33400" y="1842978"/>
            <a:ext cx="43764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1800" dirty="0" smtClean="0"/>
              <a:t> Εισαγωγή στοιχείου με δεδομένο κλειδί.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457200" y="3733800"/>
            <a:ext cx="60594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Αποτελεί γενίκευση των δομών της στοίβας και της ουράς.</a:t>
            </a:r>
          </a:p>
        </p:txBody>
      </p:sp>
      <p:sp>
        <p:nvSpPr>
          <p:cNvPr id="5127" name="AutoShape 15"/>
          <p:cNvSpPr>
            <a:spLocks noChangeArrowheads="1"/>
          </p:cNvSpPr>
          <p:nvPr/>
        </p:nvSpPr>
        <p:spPr bwMode="auto">
          <a:xfrm>
            <a:off x="609600" y="44053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3399FF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995688" y="4287227"/>
            <a:ext cx="6243312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l-GR" sz="1800" dirty="0"/>
              <a:t>Εξαιρετικά χρήσιμη δομή δεδομένων με πολλές εφαρμογές.</a:t>
            </a:r>
          </a:p>
          <a:p>
            <a:pPr>
              <a:lnSpc>
                <a:spcPts val="3000"/>
              </a:lnSpc>
            </a:pPr>
            <a:r>
              <a:rPr lang="el-GR" sz="1800" dirty="0"/>
              <a:t>Π.χ. ταξινόμηση με χρήση ουράς προτεραιότητας.</a:t>
            </a:r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533400" y="2466866"/>
            <a:ext cx="7848600" cy="733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Tx/>
              <a:buChar char="•"/>
            </a:pPr>
            <a:r>
              <a:rPr lang="el-GR" sz="1800" dirty="0" smtClean="0"/>
              <a:t> Επιστροφή ενός στοιχείου </a:t>
            </a:r>
            <a:r>
              <a:rPr lang="el-GR" sz="1800" dirty="0"/>
              <a:t>με </a:t>
            </a:r>
            <a:r>
              <a:rPr lang="el-GR" sz="1800" dirty="0" smtClean="0"/>
              <a:t>μέγιστο (ή ελάχιστο) </a:t>
            </a:r>
            <a:r>
              <a:rPr lang="el-GR" sz="1800" dirty="0"/>
              <a:t>κλειδί και διαγραφή</a:t>
            </a:r>
            <a:r>
              <a:rPr lang="en-US" sz="1800" dirty="0"/>
              <a:t> </a:t>
            </a:r>
            <a:r>
              <a:rPr lang="el-GR" sz="1800" dirty="0"/>
              <a:t>του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  </a:t>
            </a:r>
            <a:r>
              <a:rPr lang="el-GR" sz="1800" dirty="0" smtClean="0"/>
              <a:t>από </a:t>
            </a:r>
            <a:r>
              <a:rPr lang="el-GR" sz="1800" dirty="0"/>
              <a:t>τη </a:t>
            </a:r>
            <a:r>
              <a:rPr lang="el-GR" sz="1800" dirty="0" smtClean="0"/>
              <a:t>δομή.</a:t>
            </a:r>
            <a:endParaRPr lang="el-GR" sz="1800" dirty="0"/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8382000" cy="1097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sz="1800" dirty="0"/>
              <a:t>Σε </a:t>
            </a:r>
            <a:r>
              <a:rPr lang="el-GR" sz="1800" dirty="0" smtClean="0"/>
              <a:t>ορισμένες εφαρμογές </a:t>
            </a:r>
            <a:r>
              <a:rPr lang="el-GR" sz="1800" dirty="0"/>
              <a:t>χρειαζόμαστε επιπλέον </a:t>
            </a:r>
            <a:r>
              <a:rPr lang="el-GR" sz="1800" dirty="0" smtClean="0"/>
              <a:t>λειτουργίες, όπως αλλαγή κλειδιού ενός στοιχείου, διαγραφή στοιχείου, ένωση δύο ουρών προτεραιότητας σε μία νέα ουρά προτεραιότητας.</a:t>
            </a:r>
            <a:endParaRPr lang="el-GR" sz="18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  <a:endParaRPr lang="el-GR" sz="1600" b="1"/>
          </a:p>
        </p:txBody>
      </p:sp>
      <p:cxnSp>
        <p:nvCxnSpPr>
          <p:cNvPr id="19462" name="AutoShape 6"/>
          <p:cNvCxnSpPr>
            <a:cxnSpLocks noChangeShapeType="1"/>
            <a:stCxn id="19464" idx="7"/>
            <a:endCxn id="19461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3" name="AutoShape 7"/>
          <p:cNvCxnSpPr>
            <a:cxnSpLocks noChangeShapeType="1"/>
            <a:stCxn id="19467" idx="1"/>
            <a:endCxn id="19461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19465" name="AutoShape 9"/>
          <p:cNvCxnSpPr>
            <a:cxnSpLocks noChangeShapeType="1"/>
            <a:stCxn id="19469" idx="0"/>
            <a:endCxn id="19464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6" name="AutoShape 10"/>
          <p:cNvCxnSpPr>
            <a:cxnSpLocks noChangeShapeType="1"/>
            <a:stCxn id="19478" idx="0"/>
            <a:endCxn id="19464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19468" name="AutoShape 12"/>
          <p:cNvCxnSpPr>
            <a:cxnSpLocks noChangeShapeType="1"/>
            <a:stCxn id="19474" idx="0"/>
            <a:endCxn id="19467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19470" name="AutoShape 14"/>
          <p:cNvCxnSpPr>
            <a:cxnSpLocks noChangeShapeType="1"/>
            <a:stCxn id="19471" idx="0"/>
            <a:endCxn id="19469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19472" name="AutoShape 16"/>
          <p:cNvCxnSpPr>
            <a:cxnSpLocks noChangeShapeType="1"/>
            <a:stCxn id="19476" idx="0"/>
            <a:endCxn id="19469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17"/>
          <p:cNvCxnSpPr>
            <a:cxnSpLocks noChangeShapeType="1"/>
            <a:stCxn id="19477" idx="0"/>
            <a:endCxn id="19478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19475" name="AutoShape 19"/>
          <p:cNvCxnSpPr>
            <a:cxnSpLocks noChangeShapeType="1"/>
            <a:stCxn id="19479" idx="0"/>
            <a:endCxn id="19478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19480" name="AutoShape 24"/>
          <p:cNvCxnSpPr>
            <a:cxnSpLocks noChangeShapeType="1"/>
            <a:stCxn id="19482" idx="0"/>
            <a:endCxn id="19467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25"/>
          <p:cNvCxnSpPr>
            <a:cxnSpLocks noChangeShapeType="1"/>
            <a:stCxn id="19483" idx="0"/>
            <a:endCxn id="19482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1600200" y="1600200"/>
            <a:ext cx="19351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παραβίαση της</a:t>
            </a:r>
          </a:p>
          <a:p>
            <a:pPr algn="ctr"/>
            <a:r>
              <a:rPr lang="el-GR" sz="1800"/>
              <a:t>συνθήκης σωρού</a:t>
            </a:r>
            <a:endParaRPr lang="en-US" sz="1800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3429000" y="2209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20486" name="AutoShape 6"/>
          <p:cNvCxnSpPr>
            <a:cxnSpLocks noChangeShapeType="1"/>
            <a:stCxn id="20488" idx="7"/>
            <a:endCxn id="20485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87" name="AutoShape 7"/>
          <p:cNvCxnSpPr>
            <a:cxnSpLocks noChangeShapeType="1"/>
            <a:stCxn id="20491" idx="1"/>
            <a:endCxn id="20485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20489" name="AutoShape 9"/>
          <p:cNvCxnSpPr>
            <a:cxnSpLocks noChangeShapeType="1"/>
            <a:stCxn id="20493" idx="0"/>
            <a:endCxn id="20488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0" name="AutoShape 10"/>
          <p:cNvCxnSpPr>
            <a:cxnSpLocks noChangeShapeType="1"/>
            <a:stCxn id="20502" idx="0"/>
            <a:endCxn id="20488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0492" name="AutoShape 12"/>
          <p:cNvCxnSpPr>
            <a:cxnSpLocks noChangeShapeType="1"/>
            <a:stCxn id="20498" idx="0"/>
            <a:endCxn id="20491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0494" name="AutoShape 14"/>
          <p:cNvCxnSpPr>
            <a:cxnSpLocks noChangeShapeType="1"/>
            <a:stCxn id="20495" idx="0"/>
            <a:endCxn id="20493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0496" name="AutoShape 16"/>
          <p:cNvCxnSpPr>
            <a:cxnSpLocks noChangeShapeType="1"/>
            <a:stCxn id="20500" idx="0"/>
            <a:endCxn id="20493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7" name="AutoShape 17"/>
          <p:cNvCxnSpPr>
            <a:cxnSpLocks noChangeShapeType="1"/>
            <a:stCxn id="20501" idx="0"/>
            <a:endCxn id="20502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0499" name="AutoShape 19"/>
          <p:cNvCxnSpPr>
            <a:cxnSpLocks noChangeShapeType="1"/>
            <a:stCxn id="20503" idx="0"/>
            <a:endCxn id="20502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0504" name="AutoShape 24"/>
          <p:cNvCxnSpPr>
            <a:cxnSpLocks noChangeShapeType="1"/>
            <a:stCxn id="20506" idx="0"/>
            <a:endCxn id="20491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AutoShape 25"/>
          <p:cNvCxnSpPr>
            <a:cxnSpLocks noChangeShapeType="1"/>
            <a:stCxn id="20507" idx="0"/>
            <a:endCxn id="20506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0520" name="Text Box 42"/>
          <p:cNvSpPr txBox="1">
            <a:spLocks noChangeArrowheads="1"/>
          </p:cNvSpPr>
          <p:nvPr/>
        </p:nvSpPr>
        <p:spPr bwMode="auto">
          <a:xfrm>
            <a:off x="247650" y="2551113"/>
            <a:ext cx="1933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αντιμετάθεση με</a:t>
            </a:r>
          </a:p>
          <a:p>
            <a:pPr algn="ctr"/>
            <a:r>
              <a:rPr lang="el-GR" sz="1800"/>
              <a:t>μεγαλύτερο παιδί</a:t>
            </a:r>
            <a:endParaRPr lang="en-US" sz="1800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21510" name="AutoShape 6"/>
          <p:cNvCxnSpPr>
            <a:cxnSpLocks noChangeShapeType="1"/>
            <a:stCxn id="21512" idx="7"/>
            <a:endCxn id="21509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1" name="AutoShape 7"/>
          <p:cNvCxnSpPr>
            <a:cxnSpLocks noChangeShapeType="1"/>
            <a:stCxn id="21515" idx="1"/>
            <a:endCxn id="21509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5</a:t>
            </a:r>
            <a:endParaRPr lang="en-US" sz="1600" b="1"/>
          </a:p>
        </p:txBody>
      </p:sp>
      <p:cxnSp>
        <p:nvCxnSpPr>
          <p:cNvPr id="21513" name="AutoShape 9"/>
          <p:cNvCxnSpPr>
            <a:cxnSpLocks noChangeShapeType="1"/>
            <a:stCxn id="21517" idx="0"/>
            <a:endCxn id="21512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4" name="AutoShape 10"/>
          <p:cNvCxnSpPr>
            <a:cxnSpLocks noChangeShapeType="1"/>
            <a:stCxn id="21526" idx="0"/>
            <a:endCxn id="21512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1516" name="AutoShape 12"/>
          <p:cNvCxnSpPr>
            <a:cxnSpLocks noChangeShapeType="1"/>
            <a:stCxn id="21522" idx="0"/>
            <a:endCxn id="21515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1518" name="AutoShape 14"/>
          <p:cNvCxnSpPr>
            <a:cxnSpLocks noChangeShapeType="1"/>
            <a:stCxn id="21519" idx="0"/>
            <a:endCxn id="21517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1520" name="AutoShape 16"/>
          <p:cNvCxnSpPr>
            <a:cxnSpLocks noChangeShapeType="1"/>
            <a:stCxn id="21524" idx="0"/>
            <a:endCxn id="21517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1" name="AutoShape 17"/>
          <p:cNvCxnSpPr>
            <a:cxnSpLocks noChangeShapeType="1"/>
            <a:stCxn id="21525" idx="0"/>
            <a:endCxn id="21526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1523" name="AutoShape 19"/>
          <p:cNvCxnSpPr>
            <a:cxnSpLocks noChangeShapeType="1"/>
            <a:stCxn id="21527" idx="0"/>
            <a:endCxn id="21526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4</a:t>
            </a:r>
            <a:endParaRPr lang="en-US" sz="1600" b="1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1528" name="AutoShape 24"/>
          <p:cNvCxnSpPr>
            <a:cxnSpLocks noChangeShapeType="1"/>
            <a:stCxn id="21530" idx="0"/>
            <a:endCxn id="21515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9" name="AutoShape 25"/>
          <p:cNvCxnSpPr>
            <a:cxnSpLocks noChangeShapeType="1"/>
            <a:stCxn id="21531" idx="0"/>
            <a:endCxn id="21530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247650" y="2551113"/>
            <a:ext cx="1933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αντιμετάθεση με</a:t>
            </a:r>
          </a:p>
          <a:p>
            <a:pPr algn="ctr"/>
            <a:r>
              <a:rPr lang="el-GR" sz="1800"/>
              <a:t>μεγαλύτερο παιδί</a:t>
            </a:r>
            <a:endParaRPr lang="en-US" sz="1800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22534" name="AutoShape 6"/>
          <p:cNvCxnSpPr>
            <a:cxnSpLocks noChangeShapeType="1"/>
            <a:stCxn id="22536" idx="7"/>
            <a:endCxn id="22533" idx="3"/>
          </p:cNvCxnSpPr>
          <p:nvPr/>
        </p:nvCxnSpPr>
        <p:spPr bwMode="auto">
          <a:xfrm flipV="1">
            <a:off x="3144838" y="26749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5" name="AutoShape 7"/>
          <p:cNvCxnSpPr>
            <a:cxnSpLocks noChangeShapeType="1"/>
            <a:stCxn id="22539" idx="1"/>
            <a:endCxn id="22533" idx="5"/>
          </p:cNvCxnSpPr>
          <p:nvPr/>
        </p:nvCxnSpPr>
        <p:spPr bwMode="auto">
          <a:xfrm flipH="1" flipV="1">
            <a:off x="4592638" y="26749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819400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5</a:t>
            </a:r>
            <a:endParaRPr lang="en-US" sz="1600" b="1"/>
          </a:p>
        </p:txBody>
      </p:sp>
      <p:cxnSp>
        <p:nvCxnSpPr>
          <p:cNvPr id="22537" name="AutoShape 9"/>
          <p:cNvCxnSpPr>
            <a:cxnSpLocks noChangeShapeType="1"/>
            <a:stCxn id="22541" idx="0"/>
            <a:endCxn id="22536" idx="3"/>
          </p:cNvCxnSpPr>
          <p:nvPr/>
        </p:nvCxnSpPr>
        <p:spPr bwMode="auto">
          <a:xfrm flipV="1">
            <a:off x="2416175" y="33607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8" name="AutoShape 10"/>
          <p:cNvCxnSpPr>
            <a:cxnSpLocks noChangeShapeType="1"/>
            <a:stCxn id="22550" idx="0"/>
            <a:endCxn id="22536" idx="5"/>
          </p:cNvCxnSpPr>
          <p:nvPr/>
        </p:nvCxnSpPr>
        <p:spPr bwMode="auto">
          <a:xfrm flipH="1" flipV="1">
            <a:off x="3144838" y="33607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426075" y="3048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2540" name="AutoShape 12"/>
          <p:cNvCxnSpPr>
            <a:cxnSpLocks noChangeShapeType="1"/>
            <a:stCxn id="22546" idx="0"/>
            <a:endCxn id="22539" idx="5"/>
          </p:cNvCxnSpPr>
          <p:nvPr/>
        </p:nvCxnSpPr>
        <p:spPr bwMode="auto">
          <a:xfrm flipH="1" flipV="1">
            <a:off x="5751513" y="33607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2256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2542" name="AutoShape 14"/>
          <p:cNvCxnSpPr>
            <a:cxnSpLocks noChangeShapeType="1"/>
            <a:stCxn id="22543" idx="0"/>
            <a:endCxn id="22541" idx="5"/>
          </p:cNvCxnSpPr>
          <p:nvPr/>
        </p:nvCxnSpPr>
        <p:spPr bwMode="auto">
          <a:xfrm flipH="1" flipV="1">
            <a:off x="2551113" y="40608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2667000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2544" name="AutoShape 16"/>
          <p:cNvCxnSpPr>
            <a:cxnSpLocks noChangeShapeType="1"/>
            <a:stCxn id="22548" idx="0"/>
            <a:endCxn id="22541" idx="3"/>
          </p:cNvCxnSpPr>
          <p:nvPr/>
        </p:nvCxnSpPr>
        <p:spPr bwMode="auto">
          <a:xfrm flipV="1">
            <a:off x="2019300" y="40608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5" name="AutoShape 17"/>
          <p:cNvCxnSpPr>
            <a:cxnSpLocks noChangeShapeType="1"/>
            <a:stCxn id="22549" idx="0"/>
            <a:endCxn id="22550" idx="5"/>
          </p:cNvCxnSpPr>
          <p:nvPr/>
        </p:nvCxnSpPr>
        <p:spPr bwMode="auto">
          <a:xfrm flipH="1" flipV="1">
            <a:off x="3830638" y="40465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807075" y="3748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2547" name="AutoShape 19"/>
          <p:cNvCxnSpPr>
            <a:cxnSpLocks noChangeShapeType="1"/>
            <a:stCxn id="22551" idx="0"/>
            <a:endCxn id="22550" idx="3"/>
          </p:cNvCxnSpPr>
          <p:nvPr/>
        </p:nvCxnSpPr>
        <p:spPr bwMode="auto">
          <a:xfrm flipV="1">
            <a:off x="3314700" y="40465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18288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3978275" y="43735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3505200" y="3733800"/>
            <a:ext cx="381000" cy="366713"/>
          </a:xfrm>
          <a:prstGeom prst="ellipse">
            <a:avLst/>
          </a:prstGeom>
          <a:solidFill>
            <a:srgbClr val="FFB54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4</a:t>
            </a:r>
            <a:endParaRPr lang="en-US" sz="1600" b="1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31242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2552" name="AutoShape 24"/>
          <p:cNvCxnSpPr>
            <a:cxnSpLocks noChangeShapeType="1"/>
            <a:stCxn id="22554" idx="0"/>
            <a:endCxn id="22539" idx="3"/>
          </p:cNvCxnSpPr>
          <p:nvPr/>
        </p:nvCxnSpPr>
        <p:spPr bwMode="auto">
          <a:xfrm flipV="1">
            <a:off x="5311775" y="33607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3" name="AutoShape 25"/>
          <p:cNvCxnSpPr>
            <a:cxnSpLocks noChangeShapeType="1"/>
            <a:stCxn id="22555" idx="0"/>
            <a:endCxn id="22554" idx="3"/>
          </p:cNvCxnSpPr>
          <p:nvPr/>
        </p:nvCxnSpPr>
        <p:spPr bwMode="auto">
          <a:xfrm flipV="1">
            <a:off x="5083175" y="40465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5121275" y="3733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4892675" y="43576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3932238" y="2209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844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5761038" y="2895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61420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4770438" y="36258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5227638" y="42354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2672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3429000" y="41910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332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447800" y="41910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1874838" y="3581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3810000" y="3581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47650" y="2551113"/>
            <a:ext cx="1933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αντιμετάθεση με</a:t>
            </a:r>
          </a:p>
          <a:p>
            <a:pPr algn="ctr"/>
            <a:r>
              <a:rPr lang="el-GR" sz="1800"/>
              <a:t>μεγαλύτερο παιδί</a:t>
            </a:r>
            <a:endParaRPr lang="en-US" sz="1800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895600" y="5029200"/>
            <a:ext cx="2016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η συνθήκη σωρού</a:t>
            </a:r>
          </a:p>
          <a:p>
            <a:pPr algn="ctr"/>
            <a:r>
              <a:rPr lang="el-GR" sz="1800"/>
              <a:t>αποκαταστάθηκε</a:t>
            </a:r>
            <a:endParaRPr lang="en-US" sz="180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83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Συνθήκη σωρού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 ή ίσο με το κλειδί του γονέα του. </a:t>
            </a:r>
            <a:endParaRPr lang="en-US" sz="1800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743200" y="3657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23558" name="AutoShape 6"/>
          <p:cNvCxnSpPr>
            <a:cxnSpLocks noChangeShapeType="1"/>
            <a:stCxn id="23560" idx="7"/>
            <a:endCxn id="23557" idx="3"/>
          </p:cNvCxnSpPr>
          <p:nvPr/>
        </p:nvCxnSpPr>
        <p:spPr bwMode="auto">
          <a:xfrm flipV="1">
            <a:off x="1620838" y="3970338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9" name="AutoShape 7"/>
          <p:cNvCxnSpPr>
            <a:cxnSpLocks noChangeShapeType="1"/>
            <a:stCxn id="23563" idx="1"/>
            <a:endCxn id="23557" idx="5"/>
          </p:cNvCxnSpPr>
          <p:nvPr/>
        </p:nvCxnSpPr>
        <p:spPr bwMode="auto">
          <a:xfrm flipH="1" flipV="1">
            <a:off x="3068638" y="3970338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295400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5</a:t>
            </a:r>
            <a:endParaRPr lang="en-US" sz="1600" b="1"/>
          </a:p>
        </p:txBody>
      </p:sp>
      <p:cxnSp>
        <p:nvCxnSpPr>
          <p:cNvPr id="23561" name="AutoShape 9"/>
          <p:cNvCxnSpPr>
            <a:cxnSpLocks noChangeShapeType="1"/>
            <a:stCxn id="23565" idx="0"/>
            <a:endCxn id="23560" idx="3"/>
          </p:cNvCxnSpPr>
          <p:nvPr/>
        </p:nvCxnSpPr>
        <p:spPr bwMode="auto">
          <a:xfrm flipV="1">
            <a:off x="892175" y="46561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2" name="AutoShape 10"/>
          <p:cNvCxnSpPr>
            <a:cxnSpLocks noChangeShapeType="1"/>
            <a:stCxn id="23574" idx="0"/>
            <a:endCxn id="23560" idx="5"/>
          </p:cNvCxnSpPr>
          <p:nvPr/>
        </p:nvCxnSpPr>
        <p:spPr bwMode="auto">
          <a:xfrm flipH="1" flipV="1">
            <a:off x="1620838" y="46561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902075" y="4343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3564" name="AutoShape 12"/>
          <p:cNvCxnSpPr>
            <a:cxnSpLocks noChangeShapeType="1"/>
            <a:stCxn id="23570" idx="0"/>
            <a:endCxn id="23563" idx="5"/>
          </p:cNvCxnSpPr>
          <p:nvPr/>
        </p:nvCxnSpPr>
        <p:spPr bwMode="auto">
          <a:xfrm flipH="1" flipV="1">
            <a:off x="4227513" y="46561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01675" y="5043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3566" name="AutoShape 14"/>
          <p:cNvCxnSpPr>
            <a:cxnSpLocks noChangeShapeType="1"/>
            <a:stCxn id="23567" idx="0"/>
            <a:endCxn id="23565" idx="5"/>
          </p:cNvCxnSpPr>
          <p:nvPr/>
        </p:nvCxnSpPr>
        <p:spPr bwMode="auto">
          <a:xfrm flipH="1" flipV="1">
            <a:off x="1027113" y="53562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1143000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3568" name="AutoShape 16"/>
          <p:cNvCxnSpPr>
            <a:cxnSpLocks noChangeShapeType="1"/>
            <a:stCxn id="23572" idx="0"/>
            <a:endCxn id="23565" idx="3"/>
          </p:cNvCxnSpPr>
          <p:nvPr/>
        </p:nvCxnSpPr>
        <p:spPr bwMode="auto">
          <a:xfrm flipV="1">
            <a:off x="495300" y="53562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AutoShape 17"/>
          <p:cNvCxnSpPr>
            <a:cxnSpLocks noChangeShapeType="1"/>
            <a:stCxn id="23573" idx="0"/>
            <a:endCxn id="23574" idx="5"/>
          </p:cNvCxnSpPr>
          <p:nvPr/>
        </p:nvCxnSpPr>
        <p:spPr bwMode="auto">
          <a:xfrm flipH="1" flipV="1">
            <a:off x="2306638" y="53419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283075" y="5043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3571" name="AutoShape 19"/>
          <p:cNvCxnSpPr>
            <a:cxnSpLocks noChangeShapeType="1"/>
            <a:stCxn id="23575" idx="0"/>
            <a:endCxn id="23574" idx="3"/>
          </p:cNvCxnSpPr>
          <p:nvPr/>
        </p:nvCxnSpPr>
        <p:spPr bwMode="auto">
          <a:xfrm flipV="1">
            <a:off x="1790700" y="53419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04800" y="5638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2454275" y="56689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1981200" y="5029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4</a:t>
            </a:r>
            <a:endParaRPr lang="en-US" sz="1600" b="1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1600200" y="56388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3576" name="AutoShape 24"/>
          <p:cNvCxnSpPr>
            <a:cxnSpLocks noChangeShapeType="1"/>
            <a:stCxn id="23578" idx="0"/>
            <a:endCxn id="23563" idx="3"/>
          </p:cNvCxnSpPr>
          <p:nvPr/>
        </p:nvCxnSpPr>
        <p:spPr bwMode="auto">
          <a:xfrm flipV="1">
            <a:off x="3787775" y="46561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7" name="AutoShape 25"/>
          <p:cNvCxnSpPr>
            <a:cxnSpLocks noChangeShapeType="1"/>
            <a:stCxn id="23579" idx="0"/>
            <a:endCxn id="23578" idx="3"/>
          </p:cNvCxnSpPr>
          <p:nvPr/>
        </p:nvCxnSpPr>
        <p:spPr bwMode="auto">
          <a:xfrm flipV="1">
            <a:off x="3559175" y="53419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3597275" y="5029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33686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408238" y="3505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9604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237038" y="41910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4618038" y="49212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3246438" y="49212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703638" y="55308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2743200" y="54864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1905000" y="54864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808038" y="54864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-76200" y="54864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350838" y="48768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2286000" y="48768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3592" name="Text Box 42"/>
          <p:cNvSpPr txBox="1">
            <a:spLocks noChangeArrowheads="1"/>
          </p:cNvSpPr>
          <p:nvPr/>
        </p:nvSpPr>
        <p:spPr bwMode="auto">
          <a:xfrm>
            <a:off x="4280912" y="1524000"/>
            <a:ext cx="4786888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Lucida Console" pitchFamily="49" charset="0"/>
              </a:rPr>
              <a:t>private void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k)</a:t>
            </a:r>
            <a:endParaRPr lang="en-US" sz="1800" dirty="0">
              <a:latin typeface="Lucida Console" pitchFamily="49" charset="0"/>
            </a:endParaRPr>
          </a:p>
          <a:p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j;</a:t>
            </a:r>
          </a:p>
          <a:p>
            <a:r>
              <a:rPr lang="en-US" sz="1800" dirty="0">
                <a:latin typeface="Lucida Console" pitchFamily="49" charset="0"/>
              </a:rPr>
              <a:t>  while (2*k &lt;= N)</a:t>
            </a:r>
          </a:p>
          <a:p>
            <a:r>
              <a:rPr lang="en-US" sz="1800" dirty="0">
                <a:latin typeface="Lucida Console" pitchFamily="49" charset="0"/>
              </a:rPr>
              <a:t>  { j=2*k;</a:t>
            </a:r>
          </a:p>
          <a:p>
            <a:r>
              <a:rPr lang="en-US" sz="1800" dirty="0">
                <a:latin typeface="Lucida Console" pitchFamily="49" charset="0"/>
              </a:rPr>
              <a:t>    if </a:t>
            </a:r>
            <a:r>
              <a:rPr lang="en-US" sz="1800" dirty="0" smtClean="0">
                <a:latin typeface="Lucida Console" pitchFamily="49" charset="0"/>
              </a:rPr>
              <a:t>(j&lt;N </a:t>
            </a:r>
            <a:r>
              <a:rPr lang="en-US" sz="1800" dirty="0">
                <a:latin typeface="Lucida Console" pitchFamily="49" charset="0"/>
              </a:rPr>
              <a:t>&amp;&amp; </a:t>
            </a:r>
            <a:r>
              <a:rPr lang="en-US" sz="1800" dirty="0" smtClean="0">
                <a:latin typeface="Lucida Console" pitchFamily="49" charset="0"/>
              </a:rPr>
              <a:t>less(j,j+1)) </a:t>
            </a:r>
            <a:r>
              <a:rPr lang="en-US" sz="1800" dirty="0">
                <a:latin typeface="Lucida Console" pitchFamily="49" charset="0"/>
              </a:rPr>
              <a:t>j++;</a:t>
            </a:r>
          </a:p>
          <a:p>
            <a:r>
              <a:rPr lang="en-US" sz="1800" dirty="0">
                <a:latin typeface="Lucida Console" pitchFamily="49" charset="0"/>
              </a:rPr>
              <a:t>    if </a:t>
            </a:r>
            <a:r>
              <a:rPr lang="en-US" sz="1800" dirty="0" smtClean="0">
                <a:latin typeface="Lucida Console" pitchFamily="49" charset="0"/>
              </a:rPr>
              <a:t>(!less(</a:t>
            </a:r>
            <a:r>
              <a:rPr lang="en-US" sz="1800" dirty="0" err="1" smtClean="0">
                <a:latin typeface="Lucida Console" pitchFamily="49" charset="0"/>
              </a:rPr>
              <a:t>k,j</a:t>
            </a:r>
            <a:r>
              <a:rPr lang="en-US" sz="1800" dirty="0">
                <a:latin typeface="Lucida Console" pitchFamily="49" charset="0"/>
              </a:rPr>
              <a:t>)</a:t>
            </a:r>
            <a:r>
              <a:rPr lang="en-US" sz="1800" dirty="0" smtClean="0">
                <a:latin typeface="Lucida Console" pitchFamily="49" charset="0"/>
              </a:rPr>
              <a:t>) </a:t>
            </a:r>
            <a:r>
              <a:rPr lang="en-US" sz="1800" dirty="0">
                <a:latin typeface="Lucida Console" pitchFamily="49" charset="0"/>
              </a:rPr>
              <a:t>break;</a:t>
            </a:r>
          </a:p>
          <a:p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k,j</a:t>
            </a:r>
            <a:r>
              <a:rPr lang="en-US" sz="1800" dirty="0">
                <a:latin typeface="Lucida Console" pitchFamily="49" charset="0"/>
              </a:rPr>
              <a:t>); k=j;</a:t>
            </a:r>
          </a:p>
          <a:p>
            <a:r>
              <a:rPr lang="en-US" sz="1800" dirty="0">
                <a:latin typeface="Lucida Console" pitchFamily="49" charset="0"/>
              </a:rPr>
              <a:t>  }</a:t>
            </a:r>
          </a:p>
          <a:p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85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Ουρά προτεραιότητας βασισμένη σε σωρό</a:t>
            </a:r>
            <a:endParaRPr lang="en-US" sz="1800"/>
          </a:p>
        </p:txBody>
      </p:sp>
      <p:sp>
        <p:nvSpPr>
          <p:cNvPr id="24581" name="Text Box 40"/>
          <p:cNvSpPr txBox="1">
            <a:spLocks noChangeArrowheads="1"/>
          </p:cNvSpPr>
          <p:nvPr/>
        </p:nvSpPr>
        <p:spPr bwMode="auto">
          <a:xfrm>
            <a:off x="304800" y="1703388"/>
            <a:ext cx="623279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&lt;Key extends Comparable&lt;Key&gt;&gt;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Key[]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;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0;</a:t>
            </a:r>
            <a:endParaRPr lang="el-GR" sz="1600" dirty="0"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 = (Key[]) new Comparable[maxN+1];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void insert(Key </a:t>
            </a:r>
            <a:r>
              <a:rPr lang="en-US" sz="1600" dirty="0">
                <a:latin typeface="Lucida Console" pitchFamily="49" charset="0"/>
              </a:rPr>
              <a:t>v)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>
                <a:latin typeface="Lucida Console" pitchFamily="49" charset="0"/>
              </a:rPr>
              <a:t>pq</a:t>
            </a:r>
            <a:r>
              <a:rPr lang="en-US" sz="1600" dirty="0">
                <a:latin typeface="Lucida Console" pitchFamily="49" charset="0"/>
              </a:rPr>
              <a:t>[++N]=v; </a:t>
            </a:r>
            <a:r>
              <a:rPr lang="en-US" sz="1600" dirty="0" err="1" smtClean="0">
                <a:latin typeface="Lucida Console" pitchFamily="49" charset="0"/>
              </a:rPr>
              <a:t>fixUp</a:t>
            </a:r>
            <a:r>
              <a:rPr lang="en-US" sz="1600" dirty="0" smtClean="0">
                <a:latin typeface="Lucida Console" pitchFamily="49" charset="0"/>
              </a:rPr>
              <a:t>(N</a:t>
            </a:r>
            <a:r>
              <a:rPr lang="en-US" sz="1600" dirty="0">
                <a:latin typeface="Lucida Console" pitchFamily="49" charset="0"/>
              </a:rPr>
              <a:t>); }</a:t>
            </a: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smtClean="0">
                <a:latin typeface="Lucida Console" pitchFamily="49" charset="0"/>
              </a:rPr>
              <a:t>Key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delMax</a:t>
            </a:r>
            <a:r>
              <a:rPr lang="en-US" sz="1600" dirty="0">
                <a:latin typeface="Lucida Console" pitchFamily="49" charset="0"/>
              </a:rPr>
              <a:t>()</a:t>
            </a:r>
          </a:p>
          <a:p>
            <a:r>
              <a:rPr lang="en-US" sz="1600" dirty="0" smtClean="0">
                <a:latin typeface="Lucida Console" pitchFamily="49" charset="0"/>
              </a:rPr>
              <a:t>   {</a:t>
            </a:r>
          </a:p>
          <a:p>
            <a:r>
              <a:rPr lang="en-US" sz="1600" dirty="0" smtClean="0">
                <a:latin typeface="Lucida Console" pitchFamily="49" charset="0"/>
              </a:rPr>
              <a:t>      Key max =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[1];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exch</a:t>
            </a:r>
            <a:r>
              <a:rPr lang="en-US" sz="1600" dirty="0" smtClean="0">
                <a:latin typeface="Lucida Console" pitchFamily="49" charset="0"/>
              </a:rPr>
              <a:t>(1,N);</a:t>
            </a: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[N--] = null;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fixDown</a:t>
            </a:r>
            <a:r>
              <a:rPr lang="en-US" sz="1600" dirty="0" smtClean="0">
                <a:latin typeface="Lucida Console" pitchFamily="49" charset="0"/>
              </a:rPr>
              <a:t>(1);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return max;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} 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24582" name="Oval 41"/>
          <p:cNvSpPr>
            <a:spLocks noChangeArrowheads="1"/>
          </p:cNvSpPr>
          <p:nvPr/>
        </p:nvSpPr>
        <p:spPr bwMode="auto">
          <a:xfrm>
            <a:off x="6781800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24583" name="AutoShape 42"/>
          <p:cNvCxnSpPr>
            <a:cxnSpLocks noChangeShapeType="1"/>
            <a:stCxn id="24585" idx="7"/>
            <a:endCxn id="24582" idx="3"/>
          </p:cNvCxnSpPr>
          <p:nvPr/>
        </p:nvCxnSpPr>
        <p:spPr bwMode="auto">
          <a:xfrm flipV="1">
            <a:off x="5659438" y="39544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4" name="AutoShape 43"/>
          <p:cNvCxnSpPr>
            <a:cxnSpLocks noChangeShapeType="1"/>
            <a:stCxn id="24588" idx="1"/>
            <a:endCxn id="24582" idx="5"/>
          </p:cNvCxnSpPr>
          <p:nvPr/>
        </p:nvCxnSpPr>
        <p:spPr bwMode="auto">
          <a:xfrm flipH="1" flipV="1">
            <a:off x="7107238" y="39544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5" name="Oval 44"/>
          <p:cNvSpPr>
            <a:spLocks noChangeArrowheads="1"/>
          </p:cNvSpPr>
          <p:nvPr/>
        </p:nvSpPr>
        <p:spPr bwMode="auto">
          <a:xfrm>
            <a:off x="5334000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5</a:t>
            </a:r>
            <a:endParaRPr lang="en-US" sz="1600" b="1"/>
          </a:p>
        </p:txBody>
      </p:sp>
      <p:cxnSp>
        <p:nvCxnSpPr>
          <p:cNvPr id="24586" name="AutoShape 45"/>
          <p:cNvCxnSpPr>
            <a:cxnSpLocks noChangeShapeType="1"/>
            <a:stCxn id="24590" idx="0"/>
            <a:endCxn id="24585" idx="3"/>
          </p:cNvCxnSpPr>
          <p:nvPr/>
        </p:nvCxnSpPr>
        <p:spPr bwMode="auto">
          <a:xfrm flipV="1">
            <a:off x="4930775" y="46402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7" name="AutoShape 46"/>
          <p:cNvCxnSpPr>
            <a:cxnSpLocks noChangeShapeType="1"/>
            <a:stCxn id="24599" idx="0"/>
            <a:endCxn id="24585" idx="5"/>
          </p:cNvCxnSpPr>
          <p:nvPr/>
        </p:nvCxnSpPr>
        <p:spPr bwMode="auto">
          <a:xfrm flipH="1" flipV="1">
            <a:off x="5659438" y="46402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8" name="Oval 47"/>
          <p:cNvSpPr>
            <a:spLocks noChangeArrowheads="1"/>
          </p:cNvSpPr>
          <p:nvPr/>
        </p:nvSpPr>
        <p:spPr bwMode="auto">
          <a:xfrm>
            <a:off x="7940675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4589" name="AutoShape 48"/>
          <p:cNvCxnSpPr>
            <a:cxnSpLocks noChangeShapeType="1"/>
            <a:stCxn id="24595" idx="0"/>
            <a:endCxn id="24588" idx="5"/>
          </p:cNvCxnSpPr>
          <p:nvPr/>
        </p:nvCxnSpPr>
        <p:spPr bwMode="auto">
          <a:xfrm flipH="1" flipV="1">
            <a:off x="8266113" y="46402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0" name="Oval 49"/>
          <p:cNvSpPr>
            <a:spLocks noChangeArrowheads="1"/>
          </p:cNvSpPr>
          <p:nvPr/>
        </p:nvSpPr>
        <p:spPr bwMode="auto">
          <a:xfrm>
            <a:off x="47402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4591" name="AutoShape 50"/>
          <p:cNvCxnSpPr>
            <a:cxnSpLocks noChangeShapeType="1"/>
            <a:stCxn id="24592" idx="0"/>
            <a:endCxn id="24590" idx="5"/>
          </p:cNvCxnSpPr>
          <p:nvPr/>
        </p:nvCxnSpPr>
        <p:spPr bwMode="auto">
          <a:xfrm flipH="1" flipV="1">
            <a:off x="5065713" y="53403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2" name="Oval 51"/>
          <p:cNvSpPr>
            <a:spLocks noChangeArrowheads="1"/>
          </p:cNvSpPr>
          <p:nvPr/>
        </p:nvSpPr>
        <p:spPr bwMode="auto">
          <a:xfrm>
            <a:off x="5181600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4593" name="AutoShape 52"/>
          <p:cNvCxnSpPr>
            <a:cxnSpLocks noChangeShapeType="1"/>
            <a:stCxn id="24597" idx="0"/>
            <a:endCxn id="24590" idx="3"/>
          </p:cNvCxnSpPr>
          <p:nvPr/>
        </p:nvCxnSpPr>
        <p:spPr bwMode="auto">
          <a:xfrm flipV="1">
            <a:off x="4533900" y="53403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4" name="AutoShape 53"/>
          <p:cNvCxnSpPr>
            <a:cxnSpLocks noChangeShapeType="1"/>
            <a:stCxn id="24598" idx="0"/>
            <a:endCxn id="24599" idx="5"/>
          </p:cNvCxnSpPr>
          <p:nvPr/>
        </p:nvCxnSpPr>
        <p:spPr bwMode="auto">
          <a:xfrm flipH="1" flipV="1">
            <a:off x="6345238" y="53260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5" name="Oval 54"/>
          <p:cNvSpPr>
            <a:spLocks noChangeArrowheads="1"/>
          </p:cNvSpPr>
          <p:nvPr/>
        </p:nvSpPr>
        <p:spPr bwMode="auto">
          <a:xfrm>
            <a:off x="83216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4596" name="AutoShape 55"/>
          <p:cNvCxnSpPr>
            <a:cxnSpLocks noChangeShapeType="1"/>
            <a:stCxn id="24600" idx="0"/>
            <a:endCxn id="24599" idx="3"/>
          </p:cNvCxnSpPr>
          <p:nvPr/>
        </p:nvCxnSpPr>
        <p:spPr bwMode="auto">
          <a:xfrm flipV="1">
            <a:off x="5829300" y="53260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7" name="Oval 56"/>
          <p:cNvSpPr>
            <a:spLocks noChangeArrowheads="1"/>
          </p:cNvSpPr>
          <p:nvPr/>
        </p:nvSpPr>
        <p:spPr bwMode="auto">
          <a:xfrm>
            <a:off x="43434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4598" name="Oval 57"/>
          <p:cNvSpPr>
            <a:spLocks noChangeArrowheads="1"/>
          </p:cNvSpPr>
          <p:nvPr/>
        </p:nvSpPr>
        <p:spPr bwMode="auto">
          <a:xfrm>
            <a:off x="64928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4599" name="Oval 58"/>
          <p:cNvSpPr>
            <a:spLocks noChangeArrowheads="1"/>
          </p:cNvSpPr>
          <p:nvPr/>
        </p:nvSpPr>
        <p:spPr bwMode="auto">
          <a:xfrm>
            <a:off x="6019800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4</a:t>
            </a:r>
            <a:endParaRPr lang="en-US" sz="1600" b="1"/>
          </a:p>
        </p:txBody>
      </p:sp>
      <p:sp>
        <p:nvSpPr>
          <p:cNvPr id="24600" name="Oval 59"/>
          <p:cNvSpPr>
            <a:spLocks noChangeArrowheads="1"/>
          </p:cNvSpPr>
          <p:nvPr/>
        </p:nvSpPr>
        <p:spPr bwMode="auto">
          <a:xfrm>
            <a:off x="56388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4601" name="AutoShape 60"/>
          <p:cNvCxnSpPr>
            <a:cxnSpLocks noChangeShapeType="1"/>
            <a:stCxn id="24603" idx="0"/>
            <a:endCxn id="24588" idx="3"/>
          </p:cNvCxnSpPr>
          <p:nvPr/>
        </p:nvCxnSpPr>
        <p:spPr bwMode="auto">
          <a:xfrm flipV="1">
            <a:off x="7826375" y="46402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2" name="AutoShape 61"/>
          <p:cNvCxnSpPr>
            <a:cxnSpLocks noChangeShapeType="1"/>
            <a:stCxn id="24604" idx="0"/>
            <a:endCxn id="24603" idx="3"/>
          </p:cNvCxnSpPr>
          <p:nvPr/>
        </p:nvCxnSpPr>
        <p:spPr bwMode="auto">
          <a:xfrm flipV="1">
            <a:off x="7597775" y="53260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3" name="Oval 62"/>
          <p:cNvSpPr>
            <a:spLocks noChangeArrowheads="1"/>
          </p:cNvSpPr>
          <p:nvPr/>
        </p:nvSpPr>
        <p:spPr bwMode="auto">
          <a:xfrm>
            <a:off x="7635875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4604" name="Oval 63"/>
          <p:cNvSpPr>
            <a:spLocks noChangeArrowheads="1"/>
          </p:cNvSpPr>
          <p:nvPr/>
        </p:nvSpPr>
        <p:spPr bwMode="auto">
          <a:xfrm>
            <a:off x="7407275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24605" name="Text Box 64"/>
          <p:cNvSpPr txBox="1">
            <a:spLocks noChangeArrowheads="1"/>
          </p:cNvSpPr>
          <p:nvPr/>
        </p:nvSpPr>
        <p:spPr bwMode="auto">
          <a:xfrm>
            <a:off x="6446838" y="3489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4606" name="Text Box 65"/>
          <p:cNvSpPr txBox="1">
            <a:spLocks noChangeArrowheads="1"/>
          </p:cNvSpPr>
          <p:nvPr/>
        </p:nvSpPr>
        <p:spPr bwMode="auto">
          <a:xfrm>
            <a:off x="49990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4607" name="Text Box 66"/>
          <p:cNvSpPr txBox="1">
            <a:spLocks noChangeArrowheads="1"/>
          </p:cNvSpPr>
          <p:nvPr/>
        </p:nvSpPr>
        <p:spPr bwMode="auto">
          <a:xfrm>
            <a:off x="82756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4608" name="Text Box 67"/>
          <p:cNvSpPr txBox="1">
            <a:spLocks noChangeArrowheads="1"/>
          </p:cNvSpPr>
          <p:nvPr/>
        </p:nvSpPr>
        <p:spPr bwMode="auto">
          <a:xfrm>
            <a:off x="86566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4609" name="Text Box 68"/>
          <p:cNvSpPr txBox="1">
            <a:spLocks noChangeArrowheads="1"/>
          </p:cNvSpPr>
          <p:nvPr/>
        </p:nvSpPr>
        <p:spPr bwMode="auto">
          <a:xfrm>
            <a:off x="72850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4610" name="Text Box 69"/>
          <p:cNvSpPr txBox="1">
            <a:spLocks noChangeArrowheads="1"/>
          </p:cNvSpPr>
          <p:nvPr/>
        </p:nvSpPr>
        <p:spPr bwMode="auto">
          <a:xfrm>
            <a:off x="7742238" y="55149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24611" name="Text Box 70"/>
          <p:cNvSpPr txBox="1">
            <a:spLocks noChangeArrowheads="1"/>
          </p:cNvSpPr>
          <p:nvPr/>
        </p:nvSpPr>
        <p:spPr bwMode="auto">
          <a:xfrm>
            <a:off x="67818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4612" name="Text Box 71"/>
          <p:cNvSpPr txBox="1">
            <a:spLocks noChangeArrowheads="1"/>
          </p:cNvSpPr>
          <p:nvPr/>
        </p:nvSpPr>
        <p:spPr bwMode="auto">
          <a:xfrm>
            <a:off x="59436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4613" name="Text Box 72"/>
          <p:cNvSpPr txBox="1">
            <a:spLocks noChangeArrowheads="1"/>
          </p:cNvSpPr>
          <p:nvPr/>
        </p:nvSpPr>
        <p:spPr bwMode="auto">
          <a:xfrm>
            <a:off x="4846638" y="5470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4614" name="Text Box 73"/>
          <p:cNvSpPr txBox="1">
            <a:spLocks noChangeArrowheads="1"/>
          </p:cNvSpPr>
          <p:nvPr/>
        </p:nvSpPr>
        <p:spPr bwMode="auto">
          <a:xfrm>
            <a:off x="3962400" y="5470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4615" name="Text Box 74"/>
          <p:cNvSpPr txBox="1">
            <a:spLocks noChangeArrowheads="1"/>
          </p:cNvSpPr>
          <p:nvPr/>
        </p:nvSpPr>
        <p:spPr bwMode="auto">
          <a:xfrm>
            <a:off x="4389438" y="4860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4616" name="Text Box 75"/>
          <p:cNvSpPr txBox="1">
            <a:spLocks noChangeArrowheads="1"/>
          </p:cNvSpPr>
          <p:nvPr/>
        </p:nvSpPr>
        <p:spPr bwMode="auto">
          <a:xfrm>
            <a:off x="6324600" y="4860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85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Ουρά προτεραιότητας βασισμένη σε σωρό</a:t>
            </a:r>
            <a:endParaRPr lang="en-US" sz="1800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781800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25607" name="AutoShape 7"/>
          <p:cNvCxnSpPr>
            <a:cxnSpLocks noChangeShapeType="1"/>
            <a:stCxn id="25609" idx="7"/>
            <a:endCxn id="25606" idx="3"/>
          </p:cNvCxnSpPr>
          <p:nvPr/>
        </p:nvCxnSpPr>
        <p:spPr bwMode="auto">
          <a:xfrm flipV="1">
            <a:off x="5659438" y="39544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8" name="AutoShape 8"/>
          <p:cNvCxnSpPr>
            <a:cxnSpLocks noChangeShapeType="1"/>
            <a:stCxn id="25612" idx="1"/>
            <a:endCxn id="25606" idx="5"/>
          </p:cNvCxnSpPr>
          <p:nvPr/>
        </p:nvCxnSpPr>
        <p:spPr bwMode="auto">
          <a:xfrm flipH="1" flipV="1">
            <a:off x="7107238" y="39544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5334000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5</a:t>
            </a:r>
            <a:endParaRPr lang="en-US" sz="1600" b="1"/>
          </a:p>
        </p:txBody>
      </p:sp>
      <p:cxnSp>
        <p:nvCxnSpPr>
          <p:cNvPr id="25610" name="AutoShape 10"/>
          <p:cNvCxnSpPr>
            <a:cxnSpLocks noChangeShapeType="1"/>
            <a:stCxn id="25614" idx="0"/>
            <a:endCxn id="25609" idx="3"/>
          </p:cNvCxnSpPr>
          <p:nvPr/>
        </p:nvCxnSpPr>
        <p:spPr bwMode="auto">
          <a:xfrm flipV="1">
            <a:off x="4930775" y="46402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1" name="AutoShape 11"/>
          <p:cNvCxnSpPr>
            <a:cxnSpLocks noChangeShapeType="1"/>
            <a:stCxn id="25623" idx="0"/>
            <a:endCxn id="25609" idx="5"/>
          </p:cNvCxnSpPr>
          <p:nvPr/>
        </p:nvCxnSpPr>
        <p:spPr bwMode="auto">
          <a:xfrm flipH="1" flipV="1">
            <a:off x="5659438" y="46402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7940675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5613" name="AutoShape 13"/>
          <p:cNvCxnSpPr>
            <a:cxnSpLocks noChangeShapeType="1"/>
            <a:stCxn id="25619" idx="0"/>
            <a:endCxn id="25612" idx="5"/>
          </p:cNvCxnSpPr>
          <p:nvPr/>
        </p:nvCxnSpPr>
        <p:spPr bwMode="auto">
          <a:xfrm flipH="1" flipV="1">
            <a:off x="8266113" y="46402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7402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5615" name="AutoShape 15"/>
          <p:cNvCxnSpPr>
            <a:cxnSpLocks noChangeShapeType="1"/>
            <a:stCxn id="25616" idx="0"/>
            <a:endCxn id="25614" idx="5"/>
          </p:cNvCxnSpPr>
          <p:nvPr/>
        </p:nvCxnSpPr>
        <p:spPr bwMode="auto">
          <a:xfrm flipH="1" flipV="1">
            <a:off x="5065713" y="53403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181600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5617" name="AutoShape 17"/>
          <p:cNvCxnSpPr>
            <a:cxnSpLocks noChangeShapeType="1"/>
            <a:stCxn id="25621" idx="0"/>
            <a:endCxn id="25614" idx="3"/>
          </p:cNvCxnSpPr>
          <p:nvPr/>
        </p:nvCxnSpPr>
        <p:spPr bwMode="auto">
          <a:xfrm flipV="1">
            <a:off x="4533900" y="53403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8" name="AutoShape 18"/>
          <p:cNvCxnSpPr>
            <a:cxnSpLocks noChangeShapeType="1"/>
            <a:stCxn id="25622" idx="0"/>
            <a:endCxn id="25623" idx="5"/>
          </p:cNvCxnSpPr>
          <p:nvPr/>
        </p:nvCxnSpPr>
        <p:spPr bwMode="auto">
          <a:xfrm flipH="1" flipV="1">
            <a:off x="6345238" y="53260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83216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5620" name="AutoShape 20"/>
          <p:cNvCxnSpPr>
            <a:cxnSpLocks noChangeShapeType="1"/>
            <a:stCxn id="25624" idx="0"/>
            <a:endCxn id="25623" idx="3"/>
          </p:cNvCxnSpPr>
          <p:nvPr/>
        </p:nvCxnSpPr>
        <p:spPr bwMode="auto">
          <a:xfrm flipV="1">
            <a:off x="5829300" y="53260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43434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64928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6019800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4</a:t>
            </a:r>
            <a:endParaRPr lang="en-US" sz="1600" b="1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56388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5625" name="AutoShape 25"/>
          <p:cNvCxnSpPr>
            <a:cxnSpLocks noChangeShapeType="1"/>
            <a:stCxn id="25627" idx="0"/>
            <a:endCxn id="25612" idx="3"/>
          </p:cNvCxnSpPr>
          <p:nvPr/>
        </p:nvCxnSpPr>
        <p:spPr bwMode="auto">
          <a:xfrm flipV="1">
            <a:off x="7826375" y="46402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6" name="AutoShape 26"/>
          <p:cNvCxnSpPr>
            <a:cxnSpLocks noChangeShapeType="1"/>
            <a:stCxn id="25628" idx="0"/>
            <a:endCxn id="25627" idx="3"/>
          </p:cNvCxnSpPr>
          <p:nvPr/>
        </p:nvCxnSpPr>
        <p:spPr bwMode="auto">
          <a:xfrm flipV="1">
            <a:off x="7597775" y="53260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7635875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7407275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446838" y="3489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49990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82756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86566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72850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7742238" y="55149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67818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59436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4846638" y="5470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962400" y="5470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4389438" y="4860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6324600" y="4860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5910263" y="3062288"/>
            <a:ext cx="2090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διαγραφή μέγιστου</a:t>
            </a:r>
            <a:endParaRPr lang="en-US" sz="180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04800" y="1703388"/>
            <a:ext cx="623279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&lt;Key extends Comparable&lt;Key&gt;&gt;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Key[]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;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0;</a:t>
            </a:r>
            <a:endParaRPr lang="el-GR" sz="1600" dirty="0"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 = (Key[]) new Comparable[maxN+1];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void insert(Key </a:t>
            </a:r>
            <a:r>
              <a:rPr lang="en-US" sz="1600" dirty="0">
                <a:latin typeface="Lucida Console" pitchFamily="49" charset="0"/>
              </a:rPr>
              <a:t>v)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>
                <a:latin typeface="Lucida Console" pitchFamily="49" charset="0"/>
              </a:rPr>
              <a:t>pq</a:t>
            </a:r>
            <a:r>
              <a:rPr lang="en-US" sz="1600" dirty="0">
                <a:latin typeface="Lucida Console" pitchFamily="49" charset="0"/>
              </a:rPr>
              <a:t>[++N]=v; </a:t>
            </a:r>
            <a:r>
              <a:rPr lang="en-US" sz="1600" dirty="0" err="1" smtClean="0">
                <a:latin typeface="Lucida Console" pitchFamily="49" charset="0"/>
              </a:rPr>
              <a:t>fixUp</a:t>
            </a:r>
            <a:r>
              <a:rPr lang="en-US" sz="1600" dirty="0" smtClean="0">
                <a:latin typeface="Lucida Console" pitchFamily="49" charset="0"/>
              </a:rPr>
              <a:t>(N</a:t>
            </a:r>
            <a:r>
              <a:rPr lang="en-US" sz="1600" dirty="0">
                <a:latin typeface="Lucida Console" pitchFamily="49" charset="0"/>
              </a:rPr>
              <a:t>); }</a:t>
            </a: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smtClean="0">
                <a:latin typeface="Lucida Console" pitchFamily="49" charset="0"/>
              </a:rPr>
              <a:t>Key </a:t>
            </a:r>
            <a:r>
              <a:rPr lang="en-US" sz="1600" dirty="0" err="1" smtClean="0">
                <a:latin typeface="Lucida Console" pitchFamily="49" charset="0"/>
              </a:rPr>
              <a:t>delMax</a:t>
            </a:r>
            <a:r>
              <a:rPr lang="en-US" sz="1600" dirty="0">
                <a:latin typeface="Lucida Console" pitchFamily="49" charset="0"/>
              </a:rPr>
              <a:t>()</a:t>
            </a:r>
          </a:p>
          <a:p>
            <a:r>
              <a:rPr lang="en-US" sz="1600" dirty="0" smtClean="0">
                <a:latin typeface="Lucida Console" pitchFamily="49" charset="0"/>
              </a:rPr>
              <a:t>   {</a:t>
            </a:r>
          </a:p>
          <a:p>
            <a:r>
              <a:rPr lang="en-US" sz="1600" dirty="0" smtClean="0">
                <a:latin typeface="Lucida Console" pitchFamily="49" charset="0"/>
              </a:rPr>
              <a:t>      Key max =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[1];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exch</a:t>
            </a:r>
            <a:r>
              <a:rPr lang="en-US" sz="1600" dirty="0" smtClean="0">
                <a:latin typeface="Lucida Console" pitchFamily="49" charset="0"/>
              </a:rPr>
              <a:t>(1,N);</a:t>
            </a: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[N--] = null;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fixDown</a:t>
            </a:r>
            <a:r>
              <a:rPr lang="en-US" sz="1600" dirty="0" smtClean="0">
                <a:latin typeface="Lucida Console" pitchFamily="49" charset="0"/>
              </a:rPr>
              <a:t>(1);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return max;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} 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85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Ουρά προτεραιότητας βασισμένη σε σωρό</a:t>
            </a:r>
            <a:endParaRPr lang="en-US" sz="1800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781800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6</a:t>
            </a:r>
          </a:p>
        </p:txBody>
      </p:sp>
      <p:cxnSp>
        <p:nvCxnSpPr>
          <p:cNvPr id="26631" name="AutoShape 7"/>
          <p:cNvCxnSpPr>
            <a:cxnSpLocks noChangeShapeType="1"/>
            <a:stCxn id="26633" idx="7"/>
            <a:endCxn id="26630" idx="3"/>
          </p:cNvCxnSpPr>
          <p:nvPr/>
        </p:nvCxnSpPr>
        <p:spPr bwMode="auto">
          <a:xfrm flipV="1">
            <a:off x="5659438" y="39544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2" name="AutoShape 8"/>
          <p:cNvCxnSpPr>
            <a:cxnSpLocks noChangeShapeType="1"/>
            <a:stCxn id="26636" idx="1"/>
            <a:endCxn id="26630" idx="5"/>
          </p:cNvCxnSpPr>
          <p:nvPr/>
        </p:nvCxnSpPr>
        <p:spPr bwMode="auto">
          <a:xfrm flipH="1" flipV="1">
            <a:off x="7107238" y="39544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5334000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5</a:t>
            </a:r>
            <a:endParaRPr lang="en-US" sz="1600" b="1"/>
          </a:p>
        </p:txBody>
      </p:sp>
      <p:cxnSp>
        <p:nvCxnSpPr>
          <p:cNvPr id="26634" name="AutoShape 10"/>
          <p:cNvCxnSpPr>
            <a:cxnSpLocks noChangeShapeType="1"/>
            <a:stCxn id="26638" idx="0"/>
            <a:endCxn id="26633" idx="3"/>
          </p:cNvCxnSpPr>
          <p:nvPr/>
        </p:nvCxnSpPr>
        <p:spPr bwMode="auto">
          <a:xfrm flipV="1">
            <a:off x="4930775" y="46402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5" name="AutoShape 11"/>
          <p:cNvCxnSpPr>
            <a:cxnSpLocks noChangeShapeType="1"/>
            <a:stCxn id="26647" idx="0"/>
            <a:endCxn id="26633" idx="5"/>
          </p:cNvCxnSpPr>
          <p:nvPr/>
        </p:nvCxnSpPr>
        <p:spPr bwMode="auto">
          <a:xfrm flipH="1" flipV="1">
            <a:off x="5659438" y="46402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7940675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6637" name="AutoShape 13"/>
          <p:cNvCxnSpPr>
            <a:cxnSpLocks noChangeShapeType="1"/>
            <a:stCxn id="26643" idx="0"/>
            <a:endCxn id="26636" idx="5"/>
          </p:cNvCxnSpPr>
          <p:nvPr/>
        </p:nvCxnSpPr>
        <p:spPr bwMode="auto">
          <a:xfrm flipH="1" flipV="1">
            <a:off x="8266113" y="46402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7402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6639" name="AutoShape 15"/>
          <p:cNvCxnSpPr>
            <a:cxnSpLocks noChangeShapeType="1"/>
            <a:stCxn id="26640" idx="0"/>
            <a:endCxn id="26638" idx="5"/>
          </p:cNvCxnSpPr>
          <p:nvPr/>
        </p:nvCxnSpPr>
        <p:spPr bwMode="auto">
          <a:xfrm flipH="1" flipV="1">
            <a:off x="5065713" y="53403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5181600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6641" name="AutoShape 17"/>
          <p:cNvCxnSpPr>
            <a:cxnSpLocks noChangeShapeType="1"/>
            <a:stCxn id="26645" idx="0"/>
            <a:endCxn id="26638" idx="3"/>
          </p:cNvCxnSpPr>
          <p:nvPr/>
        </p:nvCxnSpPr>
        <p:spPr bwMode="auto">
          <a:xfrm flipV="1">
            <a:off x="4533900" y="53403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2" name="AutoShape 18"/>
          <p:cNvCxnSpPr>
            <a:cxnSpLocks noChangeShapeType="1"/>
            <a:stCxn id="26646" idx="0"/>
            <a:endCxn id="26647" idx="5"/>
          </p:cNvCxnSpPr>
          <p:nvPr/>
        </p:nvCxnSpPr>
        <p:spPr bwMode="auto">
          <a:xfrm flipH="1" flipV="1">
            <a:off x="6345238" y="53260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83216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6644" name="AutoShape 20"/>
          <p:cNvCxnSpPr>
            <a:cxnSpLocks noChangeShapeType="1"/>
            <a:stCxn id="26648" idx="0"/>
            <a:endCxn id="26647" idx="3"/>
          </p:cNvCxnSpPr>
          <p:nvPr/>
        </p:nvCxnSpPr>
        <p:spPr bwMode="auto">
          <a:xfrm flipV="1">
            <a:off x="5829300" y="53260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3434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64928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6019800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4</a:t>
            </a:r>
            <a:endParaRPr lang="en-US" sz="1600" b="1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56388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6649" name="AutoShape 25"/>
          <p:cNvCxnSpPr>
            <a:cxnSpLocks noChangeShapeType="1"/>
            <a:stCxn id="26651" idx="0"/>
            <a:endCxn id="26636" idx="3"/>
          </p:cNvCxnSpPr>
          <p:nvPr/>
        </p:nvCxnSpPr>
        <p:spPr bwMode="auto">
          <a:xfrm flipV="1">
            <a:off x="7826375" y="46402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0" name="AutoShape 26"/>
          <p:cNvCxnSpPr>
            <a:cxnSpLocks noChangeShapeType="1"/>
            <a:stCxn id="26652" idx="0"/>
            <a:endCxn id="26651" idx="3"/>
          </p:cNvCxnSpPr>
          <p:nvPr/>
        </p:nvCxnSpPr>
        <p:spPr bwMode="auto">
          <a:xfrm flipV="1">
            <a:off x="7597775" y="5326063"/>
            <a:ext cx="93663" cy="311150"/>
          </a:xfrm>
          <a:prstGeom prst="straightConnector1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</p:cxn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7635875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7407275" y="5637213"/>
            <a:ext cx="381000" cy="366712"/>
          </a:xfrm>
          <a:prstGeom prst="ellipse">
            <a:avLst/>
          </a:prstGeom>
          <a:solidFill>
            <a:srgbClr val="DDDDDD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rgbClr val="C0C0C0"/>
                </a:solidFill>
              </a:rPr>
              <a:t>18</a:t>
            </a:r>
            <a:endParaRPr lang="en-US" sz="1600" b="1">
              <a:solidFill>
                <a:srgbClr val="C0C0C0"/>
              </a:solidFill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6446838" y="3489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9990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82756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86566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72850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7742238" y="55149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C0C0C0"/>
                </a:solidFill>
              </a:rPr>
              <a:t>[12]</a:t>
            </a:r>
            <a:endParaRPr lang="en-US" sz="1600">
              <a:solidFill>
                <a:srgbClr val="C0C0C0"/>
              </a:solidFill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7818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59436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4846638" y="5470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3962400" y="5470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4389438" y="4860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6324600" y="4860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5910263" y="3062288"/>
            <a:ext cx="2090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διαγραφή μέγιστου</a:t>
            </a:r>
            <a:endParaRPr lang="en-US" sz="1800" dirty="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04800" y="1703388"/>
            <a:ext cx="623279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&lt;Key extends Comparable&lt;Key&gt;&gt;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Key[]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;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0;</a:t>
            </a:r>
            <a:endParaRPr lang="el-GR" sz="1600" dirty="0"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 = (Key[]) new Comparable[maxN+1];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void insert(Key </a:t>
            </a:r>
            <a:r>
              <a:rPr lang="en-US" sz="1600" dirty="0">
                <a:latin typeface="Lucida Console" pitchFamily="49" charset="0"/>
              </a:rPr>
              <a:t>v)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>
                <a:latin typeface="Lucida Console" pitchFamily="49" charset="0"/>
              </a:rPr>
              <a:t>pq</a:t>
            </a:r>
            <a:r>
              <a:rPr lang="en-US" sz="1600" dirty="0">
                <a:latin typeface="Lucida Console" pitchFamily="49" charset="0"/>
              </a:rPr>
              <a:t>[++N]=v; </a:t>
            </a:r>
            <a:r>
              <a:rPr lang="en-US" sz="1600" dirty="0" err="1" smtClean="0">
                <a:latin typeface="Lucida Console" pitchFamily="49" charset="0"/>
              </a:rPr>
              <a:t>fixUp</a:t>
            </a:r>
            <a:r>
              <a:rPr lang="en-US" sz="1600" dirty="0" smtClean="0">
                <a:latin typeface="Lucida Console" pitchFamily="49" charset="0"/>
              </a:rPr>
              <a:t>(N</a:t>
            </a:r>
            <a:r>
              <a:rPr lang="en-US" sz="1600" dirty="0">
                <a:latin typeface="Lucida Console" pitchFamily="49" charset="0"/>
              </a:rPr>
              <a:t>); }</a:t>
            </a: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smtClean="0">
                <a:latin typeface="Lucida Console" pitchFamily="49" charset="0"/>
              </a:rPr>
              <a:t>Key </a:t>
            </a:r>
            <a:r>
              <a:rPr lang="en-US" sz="1600" dirty="0" err="1" smtClean="0">
                <a:latin typeface="Lucida Console" pitchFamily="49" charset="0"/>
              </a:rPr>
              <a:t>delMax</a:t>
            </a:r>
            <a:r>
              <a:rPr lang="en-US" sz="1600" dirty="0">
                <a:latin typeface="Lucida Console" pitchFamily="49" charset="0"/>
              </a:rPr>
              <a:t>()</a:t>
            </a:r>
          </a:p>
          <a:p>
            <a:r>
              <a:rPr lang="en-US" sz="1600" dirty="0" smtClean="0">
                <a:latin typeface="Lucida Console" pitchFamily="49" charset="0"/>
              </a:rPr>
              <a:t>   {</a:t>
            </a:r>
          </a:p>
          <a:p>
            <a:r>
              <a:rPr lang="en-US" sz="1600" dirty="0" smtClean="0">
                <a:latin typeface="Lucida Console" pitchFamily="49" charset="0"/>
              </a:rPr>
              <a:t>      Key max =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[1];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exch</a:t>
            </a:r>
            <a:r>
              <a:rPr lang="en-US" sz="1600" dirty="0" smtClean="0">
                <a:latin typeface="Lucida Console" pitchFamily="49" charset="0"/>
              </a:rPr>
              <a:t>(1,N);</a:t>
            </a: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[N--] = null;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fixDown</a:t>
            </a:r>
            <a:r>
              <a:rPr lang="en-US" sz="1600" dirty="0" smtClean="0">
                <a:latin typeface="Lucida Console" pitchFamily="49" charset="0"/>
              </a:rPr>
              <a:t>(1);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return max;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} 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85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Ουρά προτεραιότητας βασισμένη σε σωρό</a:t>
            </a:r>
            <a:endParaRPr lang="en-US" sz="1800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781800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</a:p>
        </p:txBody>
      </p:sp>
      <p:cxnSp>
        <p:nvCxnSpPr>
          <p:cNvPr id="27655" name="AutoShape 7"/>
          <p:cNvCxnSpPr>
            <a:cxnSpLocks noChangeShapeType="1"/>
            <a:stCxn id="27657" idx="7"/>
            <a:endCxn id="27654" idx="3"/>
          </p:cNvCxnSpPr>
          <p:nvPr/>
        </p:nvCxnSpPr>
        <p:spPr bwMode="auto">
          <a:xfrm flipV="1">
            <a:off x="5659438" y="39544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6" name="AutoShape 8"/>
          <p:cNvCxnSpPr>
            <a:cxnSpLocks noChangeShapeType="1"/>
            <a:stCxn id="27660" idx="1"/>
            <a:endCxn id="27654" idx="5"/>
          </p:cNvCxnSpPr>
          <p:nvPr/>
        </p:nvCxnSpPr>
        <p:spPr bwMode="auto">
          <a:xfrm flipH="1" flipV="1">
            <a:off x="7107238" y="39544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334000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6</a:t>
            </a:r>
            <a:endParaRPr lang="en-US" sz="1600" b="1"/>
          </a:p>
        </p:txBody>
      </p:sp>
      <p:cxnSp>
        <p:nvCxnSpPr>
          <p:cNvPr id="27658" name="AutoShape 10"/>
          <p:cNvCxnSpPr>
            <a:cxnSpLocks noChangeShapeType="1"/>
            <a:stCxn id="27662" idx="0"/>
            <a:endCxn id="27657" idx="3"/>
          </p:cNvCxnSpPr>
          <p:nvPr/>
        </p:nvCxnSpPr>
        <p:spPr bwMode="auto">
          <a:xfrm flipV="1">
            <a:off x="4930775" y="46402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9" name="AutoShape 11"/>
          <p:cNvCxnSpPr>
            <a:cxnSpLocks noChangeShapeType="1"/>
            <a:stCxn id="27671" idx="0"/>
            <a:endCxn id="27657" idx="5"/>
          </p:cNvCxnSpPr>
          <p:nvPr/>
        </p:nvCxnSpPr>
        <p:spPr bwMode="auto">
          <a:xfrm flipH="1" flipV="1">
            <a:off x="5659438" y="46402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940675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7661" name="AutoShape 13"/>
          <p:cNvCxnSpPr>
            <a:cxnSpLocks noChangeShapeType="1"/>
            <a:stCxn id="27667" idx="0"/>
            <a:endCxn id="27660" idx="5"/>
          </p:cNvCxnSpPr>
          <p:nvPr/>
        </p:nvCxnSpPr>
        <p:spPr bwMode="auto">
          <a:xfrm flipH="1" flipV="1">
            <a:off x="8266113" y="46402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7402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7663" name="AutoShape 15"/>
          <p:cNvCxnSpPr>
            <a:cxnSpLocks noChangeShapeType="1"/>
            <a:stCxn id="27664" idx="0"/>
            <a:endCxn id="27662" idx="5"/>
          </p:cNvCxnSpPr>
          <p:nvPr/>
        </p:nvCxnSpPr>
        <p:spPr bwMode="auto">
          <a:xfrm flipH="1" flipV="1">
            <a:off x="5065713" y="53403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5181600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7665" name="AutoShape 17"/>
          <p:cNvCxnSpPr>
            <a:cxnSpLocks noChangeShapeType="1"/>
            <a:stCxn id="27669" idx="0"/>
            <a:endCxn id="27662" idx="3"/>
          </p:cNvCxnSpPr>
          <p:nvPr/>
        </p:nvCxnSpPr>
        <p:spPr bwMode="auto">
          <a:xfrm flipV="1">
            <a:off x="4533900" y="53403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6" name="AutoShape 18"/>
          <p:cNvCxnSpPr>
            <a:cxnSpLocks noChangeShapeType="1"/>
            <a:stCxn id="27670" idx="0"/>
            <a:endCxn id="27671" idx="5"/>
          </p:cNvCxnSpPr>
          <p:nvPr/>
        </p:nvCxnSpPr>
        <p:spPr bwMode="auto">
          <a:xfrm flipH="1" flipV="1">
            <a:off x="6345238" y="53260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83216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7668" name="AutoShape 20"/>
          <p:cNvCxnSpPr>
            <a:cxnSpLocks noChangeShapeType="1"/>
            <a:stCxn id="27672" idx="0"/>
            <a:endCxn id="27671" idx="3"/>
          </p:cNvCxnSpPr>
          <p:nvPr/>
        </p:nvCxnSpPr>
        <p:spPr bwMode="auto">
          <a:xfrm flipV="1">
            <a:off x="5829300" y="53260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43434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64928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019800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  <a:r>
              <a:rPr lang="el-GR" sz="1600" b="1"/>
              <a:t>4</a:t>
            </a:r>
            <a:endParaRPr lang="en-US" sz="1600" b="1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56388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7673" name="AutoShape 25"/>
          <p:cNvCxnSpPr>
            <a:cxnSpLocks noChangeShapeType="1"/>
            <a:stCxn id="27675" idx="0"/>
            <a:endCxn id="27660" idx="3"/>
          </p:cNvCxnSpPr>
          <p:nvPr/>
        </p:nvCxnSpPr>
        <p:spPr bwMode="auto">
          <a:xfrm flipV="1">
            <a:off x="7826375" y="46402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4" name="AutoShape 26"/>
          <p:cNvCxnSpPr>
            <a:cxnSpLocks noChangeShapeType="1"/>
            <a:stCxn id="27676" idx="0"/>
            <a:endCxn id="27675" idx="3"/>
          </p:cNvCxnSpPr>
          <p:nvPr/>
        </p:nvCxnSpPr>
        <p:spPr bwMode="auto">
          <a:xfrm flipV="1">
            <a:off x="7597775" y="5326063"/>
            <a:ext cx="93663" cy="311150"/>
          </a:xfrm>
          <a:prstGeom prst="straightConnector1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</p:cxn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7635875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7407275" y="5637213"/>
            <a:ext cx="381000" cy="366712"/>
          </a:xfrm>
          <a:prstGeom prst="ellipse">
            <a:avLst/>
          </a:prstGeom>
          <a:solidFill>
            <a:srgbClr val="DDDDDD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rgbClr val="C0C0C0"/>
                </a:solidFill>
              </a:rPr>
              <a:t>18</a:t>
            </a:r>
            <a:endParaRPr lang="en-US" sz="1600" b="1">
              <a:solidFill>
                <a:srgbClr val="C0C0C0"/>
              </a:solidFill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446838" y="3489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9990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82756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86566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2850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742238" y="55149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C0C0C0"/>
                </a:solidFill>
              </a:rPr>
              <a:t>[12]</a:t>
            </a:r>
            <a:endParaRPr lang="en-US" sz="1600">
              <a:solidFill>
                <a:srgbClr val="C0C0C0"/>
              </a:solidFill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7818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59436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846638" y="5470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3962400" y="5470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4389438" y="4860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6324600" y="4860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5910263" y="3062288"/>
            <a:ext cx="2090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διαγραφή μέγιστου</a:t>
            </a:r>
            <a:endParaRPr lang="en-US" sz="180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04800" y="1703388"/>
            <a:ext cx="623279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&lt;Key extends Comparable&lt;Key&gt;&gt;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Key[]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;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0;</a:t>
            </a:r>
            <a:endParaRPr lang="el-GR" sz="1600" dirty="0"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 = (Key[]) new Comparable[maxN+1];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void insert(Key </a:t>
            </a:r>
            <a:r>
              <a:rPr lang="en-US" sz="1600" dirty="0">
                <a:latin typeface="Lucida Console" pitchFamily="49" charset="0"/>
              </a:rPr>
              <a:t>v)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>
                <a:latin typeface="Lucida Console" pitchFamily="49" charset="0"/>
              </a:rPr>
              <a:t>pq</a:t>
            </a:r>
            <a:r>
              <a:rPr lang="en-US" sz="1600" dirty="0">
                <a:latin typeface="Lucida Console" pitchFamily="49" charset="0"/>
              </a:rPr>
              <a:t>[++N]=v; </a:t>
            </a:r>
            <a:r>
              <a:rPr lang="en-US" sz="1600" dirty="0" err="1" smtClean="0">
                <a:latin typeface="Lucida Console" pitchFamily="49" charset="0"/>
              </a:rPr>
              <a:t>fixUp</a:t>
            </a:r>
            <a:r>
              <a:rPr lang="en-US" sz="1600" dirty="0" smtClean="0">
                <a:latin typeface="Lucida Console" pitchFamily="49" charset="0"/>
              </a:rPr>
              <a:t>(N</a:t>
            </a:r>
            <a:r>
              <a:rPr lang="en-US" sz="1600" dirty="0">
                <a:latin typeface="Lucida Console" pitchFamily="49" charset="0"/>
              </a:rPr>
              <a:t>); }</a:t>
            </a: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smtClean="0">
                <a:latin typeface="Lucida Console" pitchFamily="49" charset="0"/>
              </a:rPr>
              <a:t>Key </a:t>
            </a:r>
            <a:r>
              <a:rPr lang="en-US" sz="1600" dirty="0" err="1" smtClean="0">
                <a:latin typeface="Lucida Console" pitchFamily="49" charset="0"/>
              </a:rPr>
              <a:t>delMax</a:t>
            </a:r>
            <a:r>
              <a:rPr lang="en-US" sz="1600" dirty="0">
                <a:latin typeface="Lucida Console" pitchFamily="49" charset="0"/>
              </a:rPr>
              <a:t>()</a:t>
            </a:r>
          </a:p>
          <a:p>
            <a:r>
              <a:rPr lang="en-US" sz="1600" dirty="0" smtClean="0">
                <a:latin typeface="Lucida Console" pitchFamily="49" charset="0"/>
              </a:rPr>
              <a:t>   {</a:t>
            </a:r>
          </a:p>
          <a:p>
            <a:r>
              <a:rPr lang="en-US" sz="1600" dirty="0" smtClean="0">
                <a:latin typeface="Lucida Console" pitchFamily="49" charset="0"/>
              </a:rPr>
              <a:t>      Key max =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[1];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exch</a:t>
            </a:r>
            <a:r>
              <a:rPr lang="en-US" sz="1600" dirty="0" smtClean="0">
                <a:latin typeface="Lucida Console" pitchFamily="49" charset="0"/>
              </a:rPr>
              <a:t>(1,N);</a:t>
            </a: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[N--] = null;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fixDown</a:t>
            </a:r>
            <a:r>
              <a:rPr lang="en-US" sz="1600" dirty="0" smtClean="0">
                <a:latin typeface="Lucida Console" pitchFamily="49" charset="0"/>
              </a:rPr>
              <a:t>(1);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return max;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} 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85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Ουρά προτεραιότητας βασισμένη σε σωρό</a:t>
            </a:r>
            <a:endParaRPr lang="en-US" sz="1800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781800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</a:p>
        </p:txBody>
      </p:sp>
      <p:cxnSp>
        <p:nvCxnSpPr>
          <p:cNvPr id="28679" name="AutoShape 7"/>
          <p:cNvCxnSpPr>
            <a:cxnSpLocks noChangeShapeType="1"/>
            <a:stCxn id="28681" idx="7"/>
            <a:endCxn id="28678" idx="3"/>
          </p:cNvCxnSpPr>
          <p:nvPr/>
        </p:nvCxnSpPr>
        <p:spPr bwMode="auto">
          <a:xfrm flipV="1">
            <a:off x="5659438" y="39544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0" name="AutoShape 8"/>
          <p:cNvCxnSpPr>
            <a:cxnSpLocks noChangeShapeType="1"/>
            <a:stCxn id="28684" idx="1"/>
            <a:endCxn id="28678" idx="5"/>
          </p:cNvCxnSpPr>
          <p:nvPr/>
        </p:nvCxnSpPr>
        <p:spPr bwMode="auto">
          <a:xfrm flipH="1" flipV="1">
            <a:off x="7107238" y="39544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334000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14</a:t>
            </a:r>
            <a:endParaRPr lang="en-US" sz="1600" b="1"/>
          </a:p>
        </p:txBody>
      </p:sp>
      <p:cxnSp>
        <p:nvCxnSpPr>
          <p:cNvPr id="28682" name="AutoShape 10"/>
          <p:cNvCxnSpPr>
            <a:cxnSpLocks noChangeShapeType="1"/>
            <a:stCxn id="28686" idx="0"/>
            <a:endCxn id="28681" idx="3"/>
          </p:cNvCxnSpPr>
          <p:nvPr/>
        </p:nvCxnSpPr>
        <p:spPr bwMode="auto">
          <a:xfrm flipV="1">
            <a:off x="4930775" y="46402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3" name="AutoShape 11"/>
          <p:cNvCxnSpPr>
            <a:cxnSpLocks noChangeShapeType="1"/>
            <a:stCxn id="28695" idx="0"/>
            <a:endCxn id="28681" idx="5"/>
          </p:cNvCxnSpPr>
          <p:nvPr/>
        </p:nvCxnSpPr>
        <p:spPr bwMode="auto">
          <a:xfrm flipH="1" flipV="1">
            <a:off x="5659438" y="46402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7940675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8685" name="AutoShape 13"/>
          <p:cNvCxnSpPr>
            <a:cxnSpLocks noChangeShapeType="1"/>
            <a:stCxn id="28691" idx="0"/>
            <a:endCxn id="28684" idx="5"/>
          </p:cNvCxnSpPr>
          <p:nvPr/>
        </p:nvCxnSpPr>
        <p:spPr bwMode="auto">
          <a:xfrm flipH="1" flipV="1">
            <a:off x="8266113" y="46402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47402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8687" name="AutoShape 15"/>
          <p:cNvCxnSpPr>
            <a:cxnSpLocks noChangeShapeType="1"/>
            <a:stCxn id="28688" idx="0"/>
            <a:endCxn id="28686" idx="5"/>
          </p:cNvCxnSpPr>
          <p:nvPr/>
        </p:nvCxnSpPr>
        <p:spPr bwMode="auto">
          <a:xfrm flipH="1" flipV="1">
            <a:off x="5065713" y="53403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5181600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8689" name="AutoShape 17"/>
          <p:cNvCxnSpPr>
            <a:cxnSpLocks noChangeShapeType="1"/>
            <a:stCxn id="28693" idx="0"/>
            <a:endCxn id="28686" idx="3"/>
          </p:cNvCxnSpPr>
          <p:nvPr/>
        </p:nvCxnSpPr>
        <p:spPr bwMode="auto">
          <a:xfrm flipV="1">
            <a:off x="4533900" y="53403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90" name="AutoShape 18"/>
          <p:cNvCxnSpPr>
            <a:cxnSpLocks noChangeShapeType="1"/>
            <a:stCxn id="28694" idx="0"/>
            <a:endCxn id="28695" idx="5"/>
          </p:cNvCxnSpPr>
          <p:nvPr/>
        </p:nvCxnSpPr>
        <p:spPr bwMode="auto">
          <a:xfrm flipH="1" flipV="1">
            <a:off x="6345238" y="53260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83216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8692" name="AutoShape 20"/>
          <p:cNvCxnSpPr>
            <a:cxnSpLocks noChangeShapeType="1"/>
            <a:stCxn id="28696" idx="0"/>
            <a:endCxn id="28695" idx="3"/>
          </p:cNvCxnSpPr>
          <p:nvPr/>
        </p:nvCxnSpPr>
        <p:spPr bwMode="auto">
          <a:xfrm flipV="1">
            <a:off x="5829300" y="53260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43434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4928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6019800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6</a:t>
            </a:r>
            <a:endParaRPr lang="en-US" sz="1600" b="1"/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56388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8697" name="AutoShape 25"/>
          <p:cNvCxnSpPr>
            <a:cxnSpLocks noChangeShapeType="1"/>
            <a:stCxn id="28699" idx="0"/>
            <a:endCxn id="28684" idx="3"/>
          </p:cNvCxnSpPr>
          <p:nvPr/>
        </p:nvCxnSpPr>
        <p:spPr bwMode="auto">
          <a:xfrm flipV="1">
            <a:off x="7826375" y="46402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98" name="AutoShape 26"/>
          <p:cNvCxnSpPr>
            <a:cxnSpLocks noChangeShapeType="1"/>
            <a:stCxn id="28700" idx="0"/>
            <a:endCxn id="28699" idx="3"/>
          </p:cNvCxnSpPr>
          <p:nvPr/>
        </p:nvCxnSpPr>
        <p:spPr bwMode="auto">
          <a:xfrm flipV="1">
            <a:off x="7597775" y="5326063"/>
            <a:ext cx="93663" cy="311150"/>
          </a:xfrm>
          <a:prstGeom prst="straightConnector1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</p:cxn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7635875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8700" name="Oval 28"/>
          <p:cNvSpPr>
            <a:spLocks noChangeArrowheads="1"/>
          </p:cNvSpPr>
          <p:nvPr/>
        </p:nvSpPr>
        <p:spPr bwMode="auto">
          <a:xfrm>
            <a:off x="7407275" y="5637213"/>
            <a:ext cx="381000" cy="366712"/>
          </a:xfrm>
          <a:prstGeom prst="ellipse">
            <a:avLst/>
          </a:prstGeom>
          <a:solidFill>
            <a:srgbClr val="DDDDDD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rgbClr val="C0C0C0"/>
                </a:solidFill>
              </a:rPr>
              <a:t>18</a:t>
            </a:r>
            <a:endParaRPr lang="en-US" sz="1600" b="1">
              <a:solidFill>
                <a:srgbClr val="C0C0C0"/>
              </a:solidFill>
            </a:endParaRP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6446838" y="3489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49990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82756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86566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72850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742238" y="55149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C0C0C0"/>
                </a:solidFill>
              </a:rPr>
              <a:t>[12]</a:t>
            </a:r>
            <a:endParaRPr lang="en-US" sz="1600">
              <a:solidFill>
                <a:srgbClr val="C0C0C0"/>
              </a:solidFill>
            </a:endParaRP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67818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59436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4846638" y="5470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3962400" y="5470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4389438" y="4860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6324600" y="4860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910263" y="3062288"/>
            <a:ext cx="2090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διαγραφή μέγιστου</a:t>
            </a:r>
            <a:endParaRPr lang="en-US" sz="1800" dirty="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04800" y="1703388"/>
            <a:ext cx="623279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&lt;Key extends Comparable&lt;Key&gt;&gt;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Key[]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;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0;</a:t>
            </a:r>
            <a:endParaRPr lang="el-GR" sz="1600" dirty="0"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 = (Key[]) new Comparable[maxN+1];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void insert(Key </a:t>
            </a:r>
            <a:r>
              <a:rPr lang="en-US" sz="1600" dirty="0">
                <a:latin typeface="Lucida Console" pitchFamily="49" charset="0"/>
              </a:rPr>
              <a:t>v)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>
                <a:latin typeface="Lucida Console" pitchFamily="49" charset="0"/>
              </a:rPr>
              <a:t>pq</a:t>
            </a:r>
            <a:r>
              <a:rPr lang="en-US" sz="1600" dirty="0">
                <a:latin typeface="Lucida Console" pitchFamily="49" charset="0"/>
              </a:rPr>
              <a:t>[++N]=v; </a:t>
            </a:r>
            <a:r>
              <a:rPr lang="en-US" sz="1600" dirty="0" err="1" smtClean="0">
                <a:latin typeface="Lucida Console" pitchFamily="49" charset="0"/>
              </a:rPr>
              <a:t>fixUp</a:t>
            </a:r>
            <a:r>
              <a:rPr lang="en-US" sz="1600" dirty="0" smtClean="0">
                <a:latin typeface="Lucida Console" pitchFamily="49" charset="0"/>
              </a:rPr>
              <a:t>(N</a:t>
            </a:r>
            <a:r>
              <a:rPr lang="en-US" sz="1600" dirty="0">
                <a:latin typeface="Lucida Console" pitchFamily="49" charset="0"/>
              </a:rPr>
              <a:t>); }</a:t>
            </a: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smtClean="0">
                <a:latin typeface="Lucida Console" pitchFamily="49" charset="0"/>
              </a:rPr>
              <a:t>Key </a:t>
            </a:r>
            <a:r>
              <a:rPr lang="en-US" sz="1600" dirty="0" err="1" smtClean="0">
                <a:latin typeface="Lucida Console" pitchFamily="49" charset="0"/>
              </a:rPr>
              <a:t>delMax</a:t>
            </a:r>
            <a:r>
              <a:rPr lang="en-US" sz="1600" dirty="0">
                <a:latin typeface="Lucida Console" pitchFamily="49" charset="0"/>
              </a:rPr>
              <a:t>()</a:t>
            </a:r>
          </a:p>
          <a:p>
            <a:r>
              <a:rPr lang="en-US" sz="1600" dirty="0" smtClean="0">
                <a:latin typeface="Lucida Console" pitchFamily="49" charset="0"/>
              </a:rPr>
              <a:t>   {</a:t>
            </a:r>
          </a:p>
          <a:p>
            <a:r>
              <a:rPr lang="en-US" sz="1600" dirty="0" smtClean="0">
                <a:latin typeface="Lucida Console" pitchFamily="49" charset="0"/>
              </a:rPr>
              <a:t>      Key max =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[1];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exch</a:t>
            </a:r>
            <a:r>
              <a:rPr lang="en-US" sz="1600" dirty="0" smtClean="0">
                <a:latin typeface="Lucida Console" pitchFamily="49" charset="0"/>
              </a:rPr>
              <a:t>(1,N);</a:t>
            </a: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[N--] = null;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fixDown</a:t>
            </a:r>
            <a:r>
              <a:rPr lang="en-US" sz="1600" dirty="0" smtClean="0">
                <a:latin typeface="Lucida Console" pitchFamily="49" charset="0"/>
              </a:rPr>
              <a:t>(1);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return max;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} 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41325" y="1066800"/>
            <a:ext cx="78317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/>
              <a:t>Ουρά Προτεραιότητας Μέγιστου </a:t>
            </a:r>
            <a:r>
              <a:rPr lang="en-US" sz="1800" dirty="0" smtClean="0"/>
              <a:t>:  </a:t>
            </a:r>
            <a:r>
              <a:rPr lang="el-GR" sz="1800" dirty="0" smtClean="0"/>
              <a:t>υποστηρίζει τις ακόλουθες λειτουργίες  </a:t>
            </a:r>
            <a:endParaRPr lang="el-GR" sz="1800" dirty="0"/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152400" y="1752600"/>
          <a:ext cx="8763000" cy="3799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3457"/>
                <a:gridCol w="6089543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b="0" dirty="0" err="1" smtClean="0">
                          <a:latin typeface="Lucida Console" pitchFamily="49" charset="0"/>
                        </a:rPr>
                        <a:t>MaxPQ</a:t>
                      </a:r>
                      <a:r>
                        <a:rPr lang="en-US" b="0" dirty="0" smtClean="0">
                          <a:latin typeface="Lucida Console" pitchFamily="49" charset="0"/>
                        </a:rPr>
                        <a:t>()</a:t>
                      </a:r>
                      <a:endParaRPr lang="el-GR" b="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b="0" dirty="0" smtClean="0"/>
                        <a:t>κατασκευή</a:t>
                      </a:r>
                      <a:r>
                        <a:rPr lang="el-GR" b="0" baseline="0" dirty="0" smtClean="0"/>
                        <a:t> </a:t>
                      </a:r>
                      <a:r>
                        <a:rPr lang="el-GR" b="0" dirty="0" smtClean="0"/>
                        <a:t>ουράς προτεραιότητας </a:t>
                      </a:r>
                      <a:endParaRPr lang="el-G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latin typeface="Lucida Console" pitchFamily="49" charset="0"/>
                        </a:rPr>
                        <a:t>MaxPQ</a:t>
                      </a:r>
                      <a:r>
                        <a:rPr lang="en-US" b="0" dirty="0" smtClean="0">
                          <a:latin typeface="Lucida Console" pitchFamily="49" charset="0"/>
                        </a:rPr>
                        <a:t>(</a:t>
                      </a:r>
                      <a:r>
                        <a:rPr lang="en-US" b="0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 max</a:t>
                      </a:r>
                      <a:r>
                        <a:rPr lang="el-GR" b="0" baseline="0" dirty="0" smtClean="0">
                          <a:latin typeface="Lucida Console" pitchFamily="49" charset="0"/>
                        </a:rPr>
                        <a:t>Ν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)</a:t>
                      </a:r>
                      <a:endParaRPr lang="el-GR" b="0" dirty="0" smtClean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κατασκευή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ουράς προτεραιότητας για 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max</a:t>
                      </a:r>
                      <a:r>
                        <a:rPr lang="el-GR" b="0" baseline="0" dirty="0" smtClean="0">
                          <a:latin typeface="Lucida Console" pitchFamily="49" charset="0"/>
                        </a:rPr>
                        <a:t>Ν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κλειδιά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latin typeface="Lucida Console" pitchFamily="49" charset="0"/>
                        </a:rPr>
                        <a:t>MaxPQ</a:t>
                      </a:r>
                      <a:r>
                        <a:rPr lang="en-US" b="0" dirty="0" smtClean="0">
                          <a:latin typeface="Lucida Console" pitchFamily="49" charset="0"/>
                        </a:rPr>
                        <a:t>(Key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[] a)</a:t>
                      </a:r>
                      <a:endParaRPr lang="el-GR" b="0" dirty="0" smtClean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κατασκευή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ουράς προτεραιότητας από</a:t>
                      </a:r>
                      <a:r>
                        <a:rPr lang="el-GR" baseline="0" dirty="0" smtClean="0"/>
                        <a:t> τα κλειδιά του πίνακα 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a</a:t>
                      </a:r>
                      <a:r>
                        <a:rPr lang="el-GR" b="0" baseline="0" dirty="0" smtClean="0">
                          <a:latin typeface="Lucida Console" pitchFamily="49" charset="0"/>
                        </a:rPr>
                        <a:t>[]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ucida Console" pitchFamily="49" charset="0"/>
                        </a:rPr>
                        <a:t>void insert(Key v) 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εισαγωγή κλειδιού 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v</a:t>
                      </a:r>
                      <a:endParaRPr lang="en-US" sz="1800" dirty="0" smtClean="0"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ucida Console" pitchFamily="49" charset="0"/>
                        </a:rPr>
                        <a:t>Key max()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επιστροφή του μέγιστου</a:t>
                      </a:r>
                      <a:r>
                        <a:rPr lang="el-GR" baseline="0" dirty="0" smtClean="0"/>
                        <a:t> κλειδιού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ucida Console" pitchFamily="49" charset="0"/>
                        </a:rPr>
                        <a:t>Key </a:t>
                      </a:r>
                      <a:r>
                        <a:rPr lang="en-US" dirty="0" err="1" smtClean="0">
                          <a:latin typeface="Lucida Console" pitchFamily="49" charset="0"/>
                        </a:rPr>
                        <a:t>delMax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διαγραφή</a:t>
                      </a:r>
                      <a:r>
                        <a:rPr lang="el-GR" baseline="0" dirty="0" smtClean="0"/>
                        <a:t> και </a:t>
                      </a:r>
                      <a:r>
                        <a:rPr lang="el-GR" dirty="0" smtClean="0"/>
                        <a:t>επιστροφή του μέγιστου</a:t>
                      </a:r>
                      <a:r>
                        <a:rPr lang="el-GR" baseline="0" dirty="0" smtClean="0"/>
                        <a:t> κλειδιού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Lucida Console" pitchFamily="49" charset="0"/>
                        </a:rPr>
                        <a:t>boolean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Lucida Console" pitchFamily="49" charset="0"/>
                        </a:rPr>
                        <a:t>isEmpty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έλεγχος αν η ουρά προτεραιότητας είναι κενή 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 size()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 κλειδιών στην</a:t>
                      </a:r>
                      <a:r>
                        <a:rPr lang="el-GR" baseline="0" dirty="0" smtClean="0"/>
                        <a:t> ουρά </a:t>
                      </a:r>
                      <a:r>
                        <a:rPr lang="el-GR" dirty="0" smtClean="0"/>
                        <a:t>προτεραιότητας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85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Ουρά προτεραιότητας βασισμένη σε σωρό</a:t>
            </a:r>
            <a:endParaRPr lang="en-US" sz="1800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781800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</a:p>
        </p:txBody>
      </p:sp>
      <p:cxnSp>
        <p:nvCxnSpPr>
          <p:cNvPr id="29703" name="AutoShape 7"/>
          <p:cNvCxnSpPr>
            <a:cxnSpLocks noChangeShapeType="1"/>
            <a:stCxn id="29705" idx="7"/>
            <a:endCxn id="29702" idx="3"/>
          </p:cNvCxnSpPr>
          <p:nvPr/>
        </p:nvCxnSpPr>
        <p:spPr bwMode="auto">
          <a:xfrm flipV="1">
            <a:off x="5659438" y="39544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4" name="AutoShape 8"/>
          <p:cNvCxnSpPr>
            <a:cxnSpLocks noChangeShapeType="1"/>
            <a:stCxn id="29708" idx="1"/>
            <a:endCxn id="29702" idx="5"/>
          </p:cNvCxnSpPr>
          <p:nvPr/>
        </p:nvCxnSpPr>
        <p:spPr bwMode="auto">
          <a:xfrm flipH="1" flipV="1">
            <a:off x="7107238" y="39544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334000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14</a:t>
            </a:r>
            <a:endParaRPr lang="en-US" sz="1600" b="1"/>
          </a:p>
        </p:txBody>
      </p:sp>
      <p:cxnSp>
        <p:nvCxnSpPr>
          <p:cNvPr id="29706" name="AutoShape 10"/>
          <p:cNvCxnSpPr>
            <a:cxnSpLocks noChangeShapeType="1"/>
            <a:stCxn id="29710" idx="0"/>
            <a:endCxn id="29705" idx="3"/>
          </p:cNvCxnSpPr>
          <p:nvPr/>
        </p:nvCxnSpPr>
        <p:spPr bwMode="auto">
          <a:xfrm flipV="1">
            <a:off x="4930775" y="46402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7" name="AutoShape 11"/>
          <p:cNvCxnSpPr>
            <a:cxnSpLocks noChangeShapeType="1"/>
            <a:stCxn id="29719" idx="0"/>
            <a:endCxn id="29705" idx="5"/>
          </p:cNvCxnSpPr>
          <p:nvPr/>
        </p:nvCxnSpPr>
        <p:spPr bwMode="auto">
          <a:xfrm flipH="1" flipV="1">
            <a:off x="5659438" y="46402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7940675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29709" name="AutoShape 13"/>
          <p:cNvCxnSpPr>
            <a:cxnSpLocks noChangeShapeType="1"/>
            <a:stCxn id="29715" idx="0"/>
            <a:endCxn id="29708" idx="5"/>
          </p:cNvCxnSpPr>
          <p:nvPr/>
        </p:nvCxnSpPr>
        <p:spPr bwMode="auto">
          <a:xfrm flipH="1" flipV="1">
            <a:off x="8266113" y="46402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47402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29711" name="AutoShape 15"/>
          <p:cNvCxnSpPr>
            <a:cxnSpLocks noChangeShapeType="1"/>
            <a:stCxn id="29712" idx="0"/>
            <a:endCxn id="29710" idx="5"/>
          </p:cNvCxnSpPr>
          <p:nvPr/>
        </p:nvCxnSpPr>
        <p:spPr bwMode="auto">
          <a:xfrm flipH="1" flipV="1">
            <a:off x="5065713" y="53403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5181600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29713" name="AutoShape 17"/>
          <p:cNvCxnSpPr>
            <a:cxnSpLocks noChangeShapeType="1"/>
            <a:stCxn id="29717" idx="0"/>
            <a:endCxn id="29710" idx="3"/>
          </p:cNvCxnSpPr>
          <p:nvPr/>
        </p:nvCxnSpPr>
        <p:spPr bwMode="auto">
          <a:xfrm flipV="1">
            <a:off x="4533900" y="53403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4" name="AutoShape 18"/>
          <p:cNvCxnSpPr>
            <a:cxnSpLocks noChangeShapeType="1"/>
            <a:stCxn id="29718" idx="0"/>
            <a:endCxn id="29719" idx="5"/>
          </p:cNvCxnSpPr>
          <p:nvPr/>
        </p:nvCxnSpPr>
        <p:spPr bwMode="auto">
          <a:xfrm flipH="1" flipV="1">
            <a:off x="6345238" y="53260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83216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29716" name="AutoShape 20"/>
          <p:cNvCxnSpPr>
            <a:cxnSpLocks noChangeShapeType="1"/>
            <a:stCxn id="29720" idx="0"/>
            <a:endCxn id="29719" idx="3"/>
          </p:cNvCxnSpPr>
          <p:nvPr/>
        </p:nvCxnSpPr>
        <p:spPr bwMode="auto">
          <a:xfrm flipV="1">
            <a:off x="5829300" y="53260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43434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64928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6</a:t>
            </a:r>
            <a:endParaRPr lang="en-US" sz="1600" b="1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6019800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13</a:t>
            </a:r>
            <a:endParaRPr lang="en-US" sz="1600" b="1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56388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29721" name="AutoShape 25"/>
          <p:cNvCxnSpPr>
            <a:cxnSpLocks noChangeShapeType="1"/>
            <a:stCxn id="29723" idx="0"/>
            <a:endCxn id="29708" idx="3"/>
          </p:cNvCxnSpPr>
          <p:nvPr/>
        </p:nvCxnSpPr>
        <p:spPr bwMode="auto">
          <a:xfrm flipV="1">
            <a:off x="7826375" y="46402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2" name="AutoShape 26"/>
          <p:cNvCxnSpPr>
            <a:cxnSpLocks noChangeShapeType="1"/>
            <a:stCxn id="29724" idx="0"/>
            <a:endCxn id="29723" idx="3"/>
          </p:cNvCxnSpPr>
          <p:nvPr/>
        </p:nvCxnSpPr>
        <p:spPr bwMode="auto">
          <a:xfrm flipV="1">
            <a:off x="7597775" y="5326063"/>
            <a:ext cx="93663" cy="311150"/>
          </a:xfrm>
          <a:prstGeom prst="straightConnector1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</p:cxn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7635875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7407275" y="5637213"/>
            <a:ext cx="381000" cy="366712"/>
          </a:xfrm>
          <a:prstGeom prst="ellipse">
            <a:avLst/>
          </a:prstGeom>
          <a:solidFill>
            <a:srgbClr val="DDDDDD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rgbClr val="C0C0C0"/>
                </a:solidFill>
              </a:rPr>
              <a:t>18</a:t>
            </a:r>
            <a:endParaRPr lang="en-US" sz="1600" b="1">
              <a:solidFill>
                <a:srgbClr val="C0C0C0"/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446838" y="3489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9990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82756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86566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72850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7742238" y="55149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C0C0C0"/>
                </a:solidFill>
              </a:rPr>
              <a:t>[12]</a:t>
            </a:r>
            <a:endParaRPr lang="en-US" sz="1600">
              <a:solidFill>
                <a:srgbClr val="C0C0C0"/>
              </a:solidFill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67818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59436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846638" y="5470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3962400" y="5470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389438" y="4860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6324600" y="4860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04800" y="1703388"/>
            <a:ext cx="623279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&lt;Key extends Comparable&lt;Key&gt;&gt;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Key[]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;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0;</a:t>
            </a:r>
            <a:endParaRPr lang="el-GR" sz="1600" dirty="0"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 = (Key[]) new Comparable[maxN+1];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void insert(Key </a:t>
            </a:r>
            <a:r>
              <a:rPr lang="en-US" sz="1600" dirty="0">
                <a:latin typeface="Lucida Console" pitchFamily="49" charset="0"/>
              </a:rPr>
              <a:t>v)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>
                <a:latin typeface="Lucida Console" pitchFamily="49" charset="0"/>
              </a:rPr>
              <a:t>pq</a:t>
            </a:r>
            <a:r>
              <a:rPr lang="en-US" sz="1600" dirty="0">
                <a:latin typeface="Lucida Console" pitchFamily="49" charset="0"/>
              </a:rPr>
              <a:t>[++N]=v; </a:t>
            </a:r>
            <a:r>
              <a:rPr lang="en-US" sz="1600" dirty="0" err="1" smtClean="0">
                <a:latin typeface="Lucida Console" pitchFamily="49" charset="0"/>
              </a:rPr>
              <a:t>fixUp</a:t>
            </a:r>
            <a:r>
              <a:rPr lang="en-US" sz="1600" dirty="0" smtClean="0">
                <a:latin typeface="Lucida Console" pitchFamily="49" charset="0"/>
              </a:rPr>
              <a:t>(N</a:t>
            </a:r>
            <a:r>
              <a:rPr lang="en-US" sz="1600" dirty="0">
                <a:latin typeface="Lucida Console" pitchFamily="49" charset="0"/>
              </a:rPr>
              <a:t>); }</a:t>
            </a: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smtClean="0">
                <a:latin typeface="Lucida Console" pitchFamily="49" charset="0"/>
              </a:rPr>
              <a:t>Key </a:t>
            </a:r>
            <a:r>
              <a:rPr lang="en-US" sz="1600" dirty="0" err="1" smtClean="0">
                <a:latin typeface="Lucida Console" pitchFamily="49" charset="0"/>
              </a:rPr>
              <a:t>delMax</a:t>
            </a:r>
            <a:r>
              <a:rPr lang="en-US" sz="1600" dirty="0">
                <a:latin typeface="Lucida Console" pitchFamily="49" charset="0"/>
              </a:rPr>
              <a:t>()</a:t>
            </a:r>
          </a:p>
          <a:p>
            <a:r>
              <a:rPr lang="en-US" sz="1600" dirty="0" smtClean="0">
                <a:latin typeface="Lucida Console" pitchFamily="49" charset="0"/>
              </a:rPr>
              <a:t>   {</a:t>
            </a:r>
          </a:p>
          <a:p>
            <a:r>
              <a:rPr lang="en-US" sz="1600" dirty="0" smtClean="0">
                <a:latin typeface="Lucida Console" pitchFamily="49" charset="0"/>
              </a:rPr>
              <a:t>      Key max =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[1];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exch</a:t>
            </a:r>
            <a:r>
              <a:rPr lang="en-US" sz="1600" dirty="0" smtClean="0">
                <a:latin typeface="Lucida Console" pitchFamily="49" charset="0"/>
              </a:rPr>
              <a:t>(1,N);</a:t>
            </a: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[N--] = null;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fixDown</a:t>
            </a:r>
            <a:r>
              <a:rPr lang="en-US" sz="1600" dirty="0" smtClean="0">
                <a:latin typeface="Lucida Console" pitchFamily="49" charset="0"/>
              </a:rPr>
              <a:t>(1);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return max;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} 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5910263" y="3062288"/>
            <a:ext cx="2090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διαγραφή μέγιστου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85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Ουρά προτεραιότητας βασισμένη σε σωρό</a:t>
            </a:r>
            <a:endParaRPr lang="en-US" sz="180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781800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15</a:t>
            </a:r>
          </a:p>
        </p:txBody>
      </p:sp>
      <p:cxnSp>
        <p:nvCxnSpPr>
          <p:cNvPr id="30727" name="AutoShape 7"/>
          <p:cNvCxnSpPr>
            <a:cxnSpLocks noChangeShapeType="1"/>
            <a:stCxn id="30729" idx="7"/>
            <a:endCxn id="30726" idx="3"/>
          </p:cNvCxnSpPr>
          <p:nvPr/>
        </p:nvCxnSpPr>
        <p:spPr bwMode="auto">
          <a:xfrm flipV="1">
            <a:off x="5659438" y="39544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28" name="AutoShape 8"/>
          <p:cNvCxnSpPr>
            <a:cxnSpLocks noChangeShapeType="1"/>
            <a:stCxn id="30732" idx="1"/>
            <a:endCxn id="30726" idx="5"/>
          </p:cNvCxnSpPr>
          <p:nvPr/>
        </p:nvCxnSpPr>
        <p:spPr bwMode="auto">
          <a:xfrm flipH="1" flipV="1">
            <a:off x="7107238" y="39544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5334000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14</a:t>
            </a:r>
            <a:endParaRPr lang="en-US" sz="1600" b="1"/>
          </a:p>
        </p:txBody>
      </p:sp>
      <p:cxnSp>
        <p:nvCxnSpPr>
          <p:cNvPr id="30730" name="AutoShape 10"/>
          <p:cNvCxnSpPr>
            <a:cxnSpLocks noChangeShapeType="1"/>
            <a:stCxn id="30734" idx="0"/>
            <a:endCxn id="30729" idx="3"/>
          </p:cNvCxnSpPr>
          <p:nvPr/>
        </p:nvCxnSpPr>
        <p:spPr bwMode="auto">
          <a:xfrm flipV="1">
            <a:off x="4930775" y="46402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1" name="AutoShape 11"/>
          <p:cNvCxnSpPr>
            <a:cxnSpLocks noChangeShapeType="1"/>
            <a:stCxn id="30743" idx="0"/>
            <a:endCxn id="30729" idx="5"/>
          </p:cNvCxnSpPr>
          <p:nvPr/>
        </p:nvCxnSpPr>
        <p:spPr bwMode="auto">
          <a:xfrm flipH="1" flipV="1">
            <a:off x="5659438" y="46402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7940675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30733" name="AutoShape 13"/>
          <p:cNvCxnSpPr>
            <a:cxnSpLocks noChangeShapeType="1"/>
            <a:stCxn id="30739" idx="0"/>
            <a:endCxn id="30732" idx="5"/>
          </p:cNvCxnSpPr>
          <p:nvPr/>
        </p:nvCxnSpPr>
        <p:spPr bwMode="auto">
          <a:xfrm flipH="1" flipV="1">
            <a:off x="8266113" y="46402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47402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30735" name="AutoShape 15"/>
          <p:cNvCxnSpPr>
            <a:cxnSpLocks noChangeShapeType="1"/>
            <a:stCxn id="30736" idx="0"/>
            <a:endCxn id="30734" idx="5"/>
          </p:cNvCxnSpPr>
          <p:nvPr/>
        </p:nvCxnSpPr>
        <p:spPr bwMode="auto">
          <a:xfrm flipH="1" flipV="1">
            <a:off x="5065713" y="53403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5181600" y="56372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30737" name="AutoShape 17"/>
          <p:cNvCxnSpPr>
            <a:cxnSpLocks noChangeShapeType="1"/>
            <a:stCxn id="30741" idx="0"/>
            <a:endCxn id="30734" idx="3"/>
          </p:cNvCxnSpPr>
          <p:nvPr/>
        </p:nvCxnSpPr>
        <p:spPr bwMode="auto">
          <a:xfrm flipV="1">
            <a:off x="4533900" y="53403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8" name="AutoShape 18"/>
          <p:cNvCxnSpPr>
            <a:cxnSpLocks noChangeShapeType="1"/>
            <a:stCxn id="30742" idx="0"/>
            <a:endCxn id="30743" idx="5"/>
          </p:cNvCxnSpPr>
          <p:nvPr/>
        </p:nvCxnSpPr>
        <p:spPr bwMode="auto">
          <a:xfrm flipH="1" flipV="1">
            <a:off x="6345238" y="53260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8321675" y="5027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30740" name="AutoShape 20"/>
          <p:cNvCxnSpPr>
            <a:cxnSpLocks noChangeShapeType="1"/>
            <a:stCxn id="30744" idx="0"/>
            <a:endCxn id="30743" idx="3"/>
          </p:cNvCxnSpPr>
          <p:nvPr/>
        </p:nvCxnSpPr>
        <p:spPr bwMode="auto">
          <a:xfrm flipV="1">
            <a:off x="5829300" y="53260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43434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6492875" y="56530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6</a:t>
            </a:r>
            <a:endParaRPr lang="en-US" sz="1600" b="1"/>
          </a:p>
        </p:txBody>
      </p:sp>
      <p:sp>
        <p:nvSpPr>
          <p:cNvPr id="30743" name="Oval 23"/>
          <p:cNvSpPr>
            <a:spLocks noChangeArrowheads="1"/>
          </p:cNvSpPr>
          <p:nvPr/>
        </p:nvSpPr>
        <p:spPr bwMode="auto">
          <a:xfrm>
            <a:off x="6019800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13</a:t>
            </a:r>
            <a:endParaRPr lang="en-US" sz="1600" b="1"/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>
            <a:off x="5638800" y="5622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30745" name="AutoShape 25"/>
          <p:cNvCxnSpPr>
            <a:cxnSpLocks noChangeShapeType="1"/>
            <a:stCxn id="30747" idx="0"/>
            <a:endCxn id="30732" idx="3"/>
          </p:cNvCxnSpPr>
          <p:nvPr/>
        </p:nvCxnSpPr>
        <p:spPr bwMode="auto">
          <a:xfrm flipV="1">
            <a:off x="7826375" y="46402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6" name="AutoShape 26"/>
          <p:cNvCxnSpPr>
            <a:cxnSpLocks noChangeShapeType="1"/>
            <a:stCxn id="30748" idx="0"/>
            <a:endCxn id="30747" idx="3"/>
          </p:cNvCxnSpPr>
          <p:nvPr/>
        </p:nvCxnSpPr>
        <p:spPr bwMode="auto">
          <a:xfrm flipV="1">
            <a:off x="7597775" y="5326063"/>
            <a:ext cx="93663" cy="311150"/>
          </a:xfrm>
          <a:prstGeom prst="straightConnector1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</p:cxn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7635875" y="5013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7407275" y="5637213"/>
            <a:ext cx="381000" cy="366712"/>
          </a:xfrm>
          <a:prstGeom prst="ellipse">
            <a:avLst/>
          </a:prstGeom>
          <a:solidFill>
            <a:srgbClr val="DDDDDD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rgbClr val="C0C0C0"/>
                </a:solidFill>
              </a:rPr>
              <a:t>18</a:t>
            </a:r>
            <a:endParaRPr lang="en-US" sz="1600" b="1">
              <a:solidFill>
                <a:srgbClr val="C0C0C0"/>
              </a:solidFill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6446838" y="3489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9990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8275638" y="41751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6566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7285038" y="49053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7742238" y="55149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C0C0C0"/>
                </a:solidFill>
              </a:rPr>
              <a:t>[12]</a:t>
            </a:r>
            <a:endParaRPr lang="en-US" sz="1600">
              <a:solidFill>
                <a:srgbClr val="C0C0C0"/>
              </a:solidFill>
            </a:endParaRP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67818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5943600" y="54705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4846638" y="5470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3962400" y="54705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4389438" y="4860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6324600" y="4860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5910263" y="3062288"/>
            <a:ext cx="2090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διαγραφή μέγιστου</a:t>
            </a:r>
            <a:endParaRPr lang="en-US" sz="1800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04800" y="1703388"/>
            <a:ext cx="623279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&lt;Key extends Comparable&lt;Key&gt;&gt;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Key[]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;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0;</a:t>
            </a:r>
            <a:endParaRPr lang="el-GR" sz="1600" dirty="0"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</a:t>
            </a:r>
            <a:r>
              <a:rPr lang="en-US" sz="1600" dirty="0" err="1" smtClean="0">
                <a:latin typeface="Lucida Console" pitchFamily="49" charset="0"/>
              </a:rPr>
              <a:t>MaxPQ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 = (Key[]) new Comparable[maxN+1];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void insert(Key </a:t>
            </a:r>
            <a:r>
              <a:rPr lang="en-US" sz="1600" dirty="0">
                <a:latin typeface="Lucida Console" pitchFamily="49" charset="0"/>
              </a:rPr>
              <a:t>v)</a:t>
            </a:r>
          </a:p>
          <a:p>
            <a:r>
              <a:rPr lang="en-US" sz="1600" dirty="0" smtClean="0">
                <a:latin typeface="Lucida Console" pitchFamily="49" charset="0"/>
              </a:rPr>
              <a:t>   { </a:t>
            </a:r>
            <a:r>
              <a:rPr lang="en-US" sz="1600" dirty="0" err="1">
                <a:latin typeface="Lucida Console" pitchFamily="49" charset="0"/>
              </a:rPr>
              <a:t>pq</a:t>
            </a:r>
            <a:r>
              <a:rPr lang="en-US" sz="1600" dirty="0">
                <a:latin typeface="Lucida Console" pitchFamily="49" charset="0"/>
              </a:rPr>
              <a:t>[++N]=v; </a:t>
            </a:r>
            <a:r>
              <a:rPr lang="en-US" sz="1600" dirty="0" err="1" smtClean="0">
                <a:latin typeface="Lucida Console" pitchFamily="49" charset="0"/>
              </a:rPr>
              <a:t>fixUp</a:t>
            </a:r>
            <a:r>
              <a:rPr lang="en-US" sz="1600" dirty="0" smtClean="0">
                <a:latin typeface="Lucida Console" pitchFamily="49" charset="0"/>
              </a:rPr>
              <a:t>(N</a:t>
            </a:r>
            <a:r>
              <a:rPr lang="en-US" sz="1600" dirty="0">
                <a:latin typeface="Lucida Console" pitchFamily="49" charset="0"/>
              </a:rPr>
              <a:t>); }</a:t>
            </a: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smtClean="0">
                <a:latin typeface="Lucida Console" pitchFamily="49" charset="0"/>
              </a:rPr>
              <a:t>Key </a:t>
            </a:r>
            <a:r>
              <a:rPr lang="en-US" sz="1600" dirty="0" err="1" smtClean="0">
                <a:latin typeface="Lucida Console" pitchFamily="49" charset="0"/>
              </a:rPr>
              <a:t>delMax</a:t>
            </a:r>
            <a:r>
              <a:rPr lang="en-US" sz="1600" dirty="0">
                <a:latin typeface="Lucida Console" pitchFamily="49" charset="0"/>
              </a:rPr>
              <a:t>()</a:t>
            </a:r>
          </a:p>
          <a:p>
            <a:r>
              <a:rPr lang="en-US" sz="1600" dirty="0" smtClean="0">
                <a:latin typeface="Lucida Console" pitchFamily="49" charset="0"/>
              </a:rPr>
              <a:t>   {</a:t>
            </a:r>
          </a:p>
          <a:p>
            <a:r>
              <a:rPr lang="en-US" sz="1600" dirty="0" smtClean="0">
                <a:latin typeface="Lucida Console" pitchFamily="49" charset="0"/>
              </a:rPr>
              <a:t>      Key max =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[1];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exch</a:t>
            </a:r>
            <a:r>
              <a:rPr lang="en-US" sz="1600" dirty="0" smtClean="0">
                <a:latin typeface="Lucida Console" pitchFamily="49" charset="0"/>
              </a:rPr>
              <a:t>(1,N);</a:t>
            </a: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  <a:r>
              <a:rPr lang="en-US" sz="1600" dirty="0" err="1" smtClean="0">
                <a:latin typeface="Lucida Console" pitchFamily="49" charset="0"/>
              </a:rPr>
              <a:t>pq</a:t>
            </a:r>
            <a:r>
              <a:rPr lang="en-US" sz="1600" dirty="0" smtClean="0">
                <a:latin typeface="Lucida Console" pitchFamily="49" charset="0"/>
              </a:rPr>
              <a:t>[N--] = null;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</a:t>
            </a:r>
            <a:r>
              <a:rPr lang="en-US" sz="1600" dirty="0" err="1" smtClean="0">
                <a:latin typeface="Lucida Console" pitchFamily="49" charset="0"/>
              </a:rPr>
              <a:t>fixDown</a:t>
            </a:r>
            <a:r>
              <a:rPr lang="en-US" sz="1600" dirty="0" smtClean="0">
                <a:latin typeface="Lucida Console" pitchFamily="49" charset="0"/>
              </a:rPr>
              <a:t>(1);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    return max;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} 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221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ουρά προτεραιότητας</a:t>
            </a:r>
            <a:endParaRPr lang="en-US" sz="18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703388"/>
            <a:ext cx="6599884" cy="23628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PQsort</a:t>
            </a:r>
            <a:r>
              <a:rPr lang="en-US" sz="1800" dirty="0" smtClean="0">
                <a:latin typeface="Lucida Console" pitchFamily="49" charset="0"/>
              </a:rPr>
              <a:t>(Comparable a[])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</a:t>
            </a:r>
            <a:r>
              <a:rPr lang="en-US" sz="1800" dirty="0" err="1" smtClean="0">
                <a:latin typeface="Lucida Console" pitchFamily="49" charset="0"/>
              </a:rPr>
              <a:t>MaxPQ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n-US" sz="1800" dirty="0" err="1" smtClean="0">
                <a:latin typeface="Lucida Console" pitchFamily="49" charset="0"/>
              </a:rPr>
              <a:t>pq</a:t>
            </a:r>
            <a:r>
              <a:rPr lang="en-US" sz="1800" dirty="0" smtClean="0">
                <a:latin typeface="Lucida Console" pitchFamily="49" charset="0"/>
              </a:rPr>
              <a:t> = new </a:t>
            </a:r>
            <a:r>
              <a:rPr lang="en-US" sz="1800" dirty="0" err="1" smtClean="0">
                <a:latin typeface="Lucida Console" pitchFamily="49" charset="0"/>
              </a:rPr>
              <a:t>MaxPQ</a:t>
            </a:r>
            <a:r>
              <a:rPr lang="en-US" sz="1800" dirty="0" smtClean="0">
                <a:latin typeface="Lucida Console" pitchFamily="49" charset="0"/>
              </a:rPr>
              <a:t>(N);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k=0; k&lt;N; </a:t>
            </a:r>
            <a:r>
              <a:rPr lang="en-US" sz="1800" dirty="0">
                <a:latin typeface="Lucida Console" pitchFamily="49" charset="0"/>
              </a:rPr>
              <a:t>k++) </a:t>
            </a:r>
            <a:r>
              <a:rPr lang="en-US" sz="1800" dirty="0" err="1" smtClean="0">
                <a:latin typeface="Lucida Console" pitchFamily="49" charset="0"/>
              </a:rPr>
              <a:t>pq.insert</a:t>
            </a:r>
            <a:r>
              <a:rPr lang="en-US" sz="1800" dirty="0" smtClean="0">
                <a:latin typeface="Lucida Console" pitchFamily="49" charset="0"/>
              </a:rPr>
              <a:t>(a[k</a:t>
            </a:r>
            <a:r>
              <a:rPr lang="en-US" sz="1800" dirty="0">
                <a:latin typeface="Lucida Console" pitchFamily="49" charset="0"/>
              </a:rPr>
              <a:t>]);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k=N-1; </a:t>
            </a:r>
            <a:r>
              <a:rPr lang="en-US" sz="1800" dirty="0">
                <a:latin typeface="Lucida Console" pitchFamily="49" charset="0"/>
              </a:rPr>
              <a:t>k</a:t>
            </a:r>
            <a:r>
              <a:rPr lang="en-US" sz="1800" dirty="0" smtClean="0">
                <a:latin typeface="Lucida Console" pitchFamily="49" charset="0"/>
              </a:rPr>
              <a:t>&gt;=0; </a:t>
            </a:r>
            <a:r>
              <a:rPr lang="en-US" sz="1800" dirty="0">
                <a:latin typeface="Lucida Console" pitchFamily="49" charset="0"/>
              </a:rPr>
              <a:t>k--) a[k</a:t>
            </a:r>
            <a:r>
              <a:rPr lang="en-US" sz="1800" dirty="0" smtClean="0">
                <a:latin typeface="Lucida Console" pitchFamily="49" charset="0"/>
              </a:rPr>
              <a:t>]=</a:t>
            </a:r>
            <a:r>
              <a:rPr lang="en-US" sz="1800" dirty="0" err="1" smtClean="0">
                <a:latin typeface="Lucida Console" pitchFamily="49" charset="0"/>
              </a:rPr>
              <a:t>pq.delMax</a:t>
            </a:r>
            <a:r>
              <a:rPr lang="en-US" sz="1800" dirty="0">
                <a:latin typeface="Lucida Console" pitchFamily="49" charset="0"/>
              </a:rPr>
              <a:t>();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" y="2895600"/>
            <a:ext cx="5638800" cy="3810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221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ουρά προτεραιότητας</a:t>
            </a:r>
            <a:endParaRPr lang="en-US" sz="18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703388"/>
            <a:ext cx="6599884" cy="23628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PQsort</a:t>
            </a:r>
            <a:r>
              <a:rPr lang="en-US" sz="1800" dirty="0" smtClean="0">
                <a:latin typeface="Lucida Console" pitchFamily="49" charset="0"/>
              </a:rPr>
              <a:t>(Comparable a[])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</a:t>
            </a:r>
            <a:r>
              <a:rPr lang="en-US" sz="1800" dirty="0" err="1" smtClean="0">
                <a:latin typeface="Lucida Console" pitchFamily="49" charset="0"/>
              </a:rPr>
              <a:t>MaxPQ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n-US" sz="1800" dirty="0" err="1" smtClean="0">
                <a:latin typeface="Lucida Console" pitchFamily="49" charset="0"/>
              </a:rPr>
              <a:t>pq</a:t>
            </a:r>
            <a:r>
              <a:rPr lang="en-US" sz="1800" dirty="0" smtClean="0">
                <a:latin typeface="Lucida Console" pitchFamily="49" charset="0"/>
              </a:rPr>
              <a:t> = new </a:t>
            </a:r>
            <a:r>
              <a:rPr lang="en-US" sz="1800" dirty="0" err="1" smtClean="0">
                <a:latin typeface="Lucida Console" pitchFamily="49" charset="0"/>
              </a:rPr>
              <a:t>MaxPQ</a:t>
            </a:r>
            <a:r>
              <a:rPr lang="en-US" sz="1800" dirty="0" smtClean="0">
                <a:latin typeface="Lucida Console" pitchFamily="49" charset="0"/>
              </a:rPr>
              <a:t>(N);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k=0; k&lt;N; </a:t>
            </a:r>
            <a:r>
              <a:rPr lang="en-US" sz="1800" dirty="0">
                <a:latin typeface="Lucida Console" pitchFamily="49" charset="0"/>
              </a:rPr>
              <a:t>k++) </a:t>
            </a:r>
            <a:r>
              <a:rPr lang="en-US" sz="1800" dirty="0" err="1" smtClean="0">
                <a:latin typeface="Lucida Console" pitchFamily="49" charset="0"/>
              </a:rPr>
              <a:t>pq.insert</a:t>
            </a:r>
            <a:r>
              <a:rPr lang="en-US" sz="1800" dirty="0" smtClean="0">
                <a:latin typeface="Lucida Console" pitchFamily="49" charset="0"/>
              </a:rPr>
              <a:t>(a[k</a:t>
            </a:r>
            <a:r>
              <a:rPr lang="en-US" sz="1800" dirty="0">
                <a:latin typeface="Lucida Console" pitchFamily="49" charset="0"/>
              </a:rPr>
              <a:t>]);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k=N-1; </a:t>
            </a:r>
            <a:r>
              <a:rPr lang="en-US" sz="1800" dirty="0">
                <a:latin typeface="Lucida Console" pitchFamily="49" charset="0"/>
              </a:rPr>
              <a:t>k</a:t>
            </a:r>
            <a:r>
              <a:rPr lang="en-US" sz="1800" dirty="0" smtClean="0">
                <a:latin typeface="Lucida Console" pitchFamily="49" charset="0"/>
              </a:rPr>
              <a:t>&gt;=0; </a:t>
            </a:r>
            <a:r>
              <a:rPr lang="en-US" sz="1800" dirty="0">
                <a:latin typeface="Lucida Console" pitchFamily="49" charset="0"/>
              </a:rPr>
              <a:t>k--) a[k</a:t>
            </a:r>
            <a:r>
              <a:rPr lang="en-US" sz="1800" dirty="0" smtClean="0">
                <a:latin typeface="Lucida Console" pitchFamily="49" charset="0"/>
              </a:rPr>
              <a:t>]=</a:t>
            </a:r>
            <a:r>
              <a:rPr lang="en-US" sz="1800" dirty="0" err="1" smtClean="0">
                <a:latin typeface="Lucida Console" pitchFamily="49" charset="0"/>
              </a:rPr>
              <a:t>pq.delMax</a:t>
            </a:r>
            <a:r>
              <a:rPr lang="en-US" sz="1800" dirty="0">
                <a:latin typeface="Lucida Console" pitchFamily="49" charset="0"/>
              </a:rPr>
              <a:t>();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-2202448">
            <a:off x="6042632" y="2476350"/>
            <a:ext cx="458788" cy="228600"/>
          </a:xfrm>
          <a:prstGeom prst="leftArrow">
            <a:avLst>
              <a:gd name="adj1" fmla="val 50000"/>
              <a:gd name="adj2" fmla="val 50174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53200" y="1828800"/>
            <a:ext cx="2447925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Διαδοχική εισαγωγή των </a:t>
            </a:r>
          </a:p>
          <a:p>
            <a:r>
              <a:rPr lang="el-GR" sz="1600"/>
              <a:t>στοιχείων στην ουρά</a:t>
            </a:r>
          </a:p>
          <a:p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</a:t>
            </a:r>
            <a:r>
              <a:rPr lang="el-GR" sz="1600">
                <a:sym typeface="Symbol" pitchFamily="18" charset="2"/>
              </a:rPr>
              <a:t>·</a:t>
            </a:r>
            <a:r>
              <a:rPr lang="en-US" sz="1600">
                <a:sym typeface="Symbol" pitchFamily="18" charset="2"/>
              </a:rPr>
              <a:t>logN)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3352800"/>
            <a:ext cx="6172200" cy="304800"/>
          </a:xfrm>
          <a:prstGeom prst="rect">
            <a:avLst/>
          </a:prstGeom>
          <a:solidFill>
            <a:srgbClr val="FFCC00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" y="2895600"/>
            <a:ext cx="5638800" cy="3810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221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ουρά προτεραιότητας</a:t>
            </a:r>
            <a:endParaRPr lang="en-US" sz="18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703388"/>
            <a:ext cx="6599884" cy="23628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PQsort</a:t>
            </a:r>
            <a:r>
              <a:rPr lang="en-US" sz="1800" dirty="0" smtClean="0">
                <a:latin typeface="Lucida Console" pitchFamily="49" charset="0"/>
              </a:rPr>
              <a:t>(Comparable a[])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</a:t>
            </a:r>
            <a:r>
              <a:rPr lang="en-US" sz="1800" dirty="0" err="1" smtClean="0">
                <a:latin typeface="Lucida Console" pitchFamily="49" charset="0"/>
              </a:rPr>
              <a:t>MaxPQ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n-US" sz="1800" dirty="0" err="1" smtClean="0">
                <a:latin typeface="Lucida Console" pitchFamily="49" charset="0"/>
              </a:rPr>
              <a:t>pq</a:t>
            </a:r>
            <a:r>
              <a:rPr lang="en-US" sz="1800" dirty="0" smtClean="0">
                <a:latin typeface="Lucida Console" pitchFamily="49" charset="0"/>
              </a:rPr>
              <a:t> = new </a:t>
            </a:r>
            <a:r>
              <a:rPr lang="en-US" sz="1800" dirty="0" err="1" smtClean="0">
                <a:latin typeface="Lucida Console" pitchFamily="49" charset="0"/>
              </a:rPr>
              <a:t>MaxPQ</a:t>
            </a:r>
            <a:r>
              <a:rPr lang="en-US" sz="1800" dirty="0" smtClean="0">
                <a:latin typeface="Lucida Console" pitchFamily="49" charset="0"/>
              </a:rPr>
              <a:t>(N);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k=0; k&lt;N; </a:t>
            </a:r>
            <a:r>
              <a:rPr lang="en-US" sz="1800" dirty="0">
                <a:latin typeface="Lucida Console" pitchFamily="49" charset="0"/>
              </a:rPr>
              <a:t>k++) </a:t>
            </a:r>
            <a:r>
              <a:rPr lang="en-US" sz="1800" dirty="0" err="1" smtClean="0">
                <a:latin typeface="Lucida Console" pitchFamily="49" charset="0"/>
              </a:rPr>
              <a:t>pq.insert</a:t>
            </a:r>
            <a:r>
              <a:rPr lang="en-US" sz="1800" dirty="0" smtClean="0">
                <a:latin typeface="Lucida Console" pitchFamily="49" charset="0"/>
              </a:rPr>
              <a:t>(a[k</a:t>
            </a:r>
            <a:r>
              <a:rPr lang="en-US" sz="1800" dirty="0">
                <a:latin typeface="Lucida Console" pitchFamily="49" charset="0"/>
              </a:rPr>
              <a:t>]);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k=N-1; </a:t>
            </a:r>
            <a:r>
              <a:rPr lang="en-US" sz="1800" dirty="0">
                <a:latin typeface="Lucida Console" pitchFamily="49" charset="0"/>
              </a:rPr>
              <a:t>k</a:t>
            </a:r>
            <a:r>
              <a:rPr lang="en-US" sz="1800" dirty="0" smtClean="0">
                <a:latin typeface="Lucida Console" pitchFamily="49" charset="0"/>
              </a:rPr>
              <a:t>&gt;=0; </a:t>
            </a:r>
            <a:r>
              <a:rPr lang="en-US" sz="1800" dirty="0">
                <a:latin typeface="Lucida Console" pitchFamily="49" charset="0"/>
              </a:rPr>
              <a:t>k--) a[k</a:t>
            </a:r>
            <a:r>
              <a:rPr lang="en-US" sz="1800" dirty="0" smtClean="0">
                <a:latin typeface="Lucida Console" pitchFamily="49" charset="0"/>
              </a:rPr>
              <a:t>]=</a:t>
            </a:r>
            <a:r>
              <a:rPr lang="en-US" sz="1800" dirty="0" err="1" smtClean="0">
                <a:latin typeface="Lucida Console" pitchFamily="49" charset="0"/>
              </a:rPr>
              <a:t>pq.delMax</a:t>
            </a:r>
            <a:r>
              <a:rPr lang="en-US" sz="1800" dirty="0">
                <a:latin typeface="Lucida Console" pitchFamily="49" charset="0"/>
              </a:rPr>
              <a:t>();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-2202448">
            <a:off x="6042632" y="2476350"/>
            <a:ext cx="458788" cy="228600"/>
          </a:xfrm>
          <a:prstGeom prst="leftArrow">
            <a:avLst>
              <a:gd name="adj1" fmla="val 50000"/>
              <a:gd name="adj2" fmla="val 50174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53200" y="1828800"/>
            <a:ext cx="2447925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Διαδοχική εισαγωγή των </a:t>
            </a:r>
          </a:p>
          <a:p>
            <a:r>
              <a:rPr lang="el-GR" sz="1600"/>
              <a:t>στοιχείων στην ουρά</a:t>
            </a:r>
          </a:p>
          <a:p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</a:t>
            </a:r>
            <a:r>
              <a:rPr lang="el-GR" sz="1600">
                <a:sym typeface="Symbol" pitchFamily="18" charset="2"/>
              </a:rPr>
              <a:t>·</a:t>
            </a:r>
            <a:r>
              <a:rPr lang="en-US" sz="1600">
                <a:sym typeface="Symbol" pitchFamily="18" charset="2"/>
              </a:rPr>
              <a:t>logN)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368043">
            <a:off x="6116349" y="3766450"/>
            <a:ext cx="458787" cy="228600"/>
          </a:xfrm>
          <a:prstGeom prst="leftArrow">
            <a:avLst>
              <a:gd name="adj1" fmla="val 50000"/>
              <a:gd name="adj2" fmla="val 50174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29400" y="3889375"/>
            <a:ext cx="2184400" cy="835025"/>
          </a:xfrm>
          <a:prstGeom prst="rect">
            <a:avLst/>
          </a:prstGeom>
          <a:solidFill>
            <a:srgbClr val="FFCC00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Διαδοχική εξαγωγή</a:t>
            </a:r>
          </a:p>
          <a:p>
            <a:r>
              <a:rPr lang="el-GR" sz="1600"/>
              <a:t>μέγιστου στοιχείου</a:t>
            </a:r>
          </a:p>
          <a:p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</a:t>
            </a:r>
            <a:r>
              <a:rPr lang="el-GR" sz="1600">
                <a:sym typeface="Symbol" pitchFamily="18" charset="2"/>
              </a:rPr>
              <a:t>·</a:t>
            </a:r>
            <a:r>
              <a:rPr lang="en-US" sz="1600">
                <a:sym typeface="Symbol" pitchFamily="18" charset="2"/>
              </a:rPr>
              <a:t>logN)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1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04800" y="5105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/>
              <a:t>Ταξινομεί σε αύξουσα σειρά τα στοιχεία </a:t>
            </a:r>
            <a:r>
              <a:rPr lang="en-US" sz="1800" dirty="0" smtClean="0">
                <a:latin typeface="Lucida Console" pitchFamily="49" charset="0"/>
              </a:rPr>
              <a:t>a</a:t>
            </a:r>
            <a:r>
              <a:rPr lang="el-GR" sz="1800" dirty="0" smtClean="0">
                <a:latin typeface="Lucida Console" pitchFamily="49" charset="0"/>
              </a:rPr>
              <a:t>[1]</a:t>
            </a:r>
            <a:r>
              <a:rPr lang="en-US" sz="1800" dirty="0" smtClean="0"/>
              <a:t> </a:t>
            </a:r>
            <a:r>
              <a:rPr lang="el-GR" sz="1800" dirty="0" smtClean="0"/>
              <a:t>έως </a:t>
            </a:r>
            <a:r>
              <a:rPr lang="en-US" sz="1800" dirty="0" smtClean="0">
                <a:latin typeface="Lucida Console" pitchFamily="49" charset="0"/>
              </a:rPr>
              <a:t>a</a:t>
            </a:r>
            <a:r>
              <a:rPr lang="el-GR" sz="1800" dirty="0" smtClean="0">
                <a:latin typeface="Lucida Console" pitchFamily="49" charset="0"/>
              </a:rPr>
              <a:t>[Ν]</a:t>
            </a:r>
            <a:r>
              <a:rPr lang="el-GR" sz="1800" dirty="0" smtClean="0"/>
              <a:t>. Χρησιμοποιούμε παραλλαγές των μεθόδων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Lucida Console" pitchFamily="49" charset="0"/>
              </a:rPr>
              <a:t>fixUp</a:t>
            </a:r>
            <a:r>
              <a:rPr lang="en-US" sz="1800" dirty="0" smtClean="0"/>
              <a:t> </a:t>
            </a:r>
            <a:r>
              <a:rPr lang="el-GR" sz="1800" dirty="0" smtClean="0"/>
              <a:t>και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/>
              <a:t>, </a:t>
            </a:r>
            <a:r>
              <a:rPr lang="el-GR" sz="1800" dirty="0" smtClean="0"/>
              <a:t>οι οποίες δέχονται τον πίνακα </a:t>
            </a:r>
            <a:r>
              <a:rPr lang="en-US" sz="1800" dirty="0" smtClean="0">
                <a:latin typeface="Lucida Console" pitchFamily="49" charset="0"/>
              </a:rPr>
              <a:t>a</a:t>
            </a:r>
            <a:r>
              <a:rPr lang="el-GR" sz="1800" dirty="0" smtClean="0">
                <a:latin typeface="Lucida Console" pitchFamily="49" charset="0"/>
              </a:rPr>
              <a:t>[]</a:t>
            </a:r>
            <a:r>
              <a:rPr lang="en-US" sz="1800" dirty="0" smtClean="0"/>
              <a:t> </a:t>
            </a:r>
            <a:r>
              <a:rPr lang="el-GR" sz="1800" dirty="0" smtClean="0"/>
              <a:t>και το </a:t>
            </a:r>
            <a:r>
              <a:rPr lang="el-GR" sz="1800" dirty="0" smtClean="0">
                <a:latin typeface="Lucida Console" pitchFamily="49" charset="0"/>
              </a:rPr>
              <a:t>Ν</a:t>
            </a:r>
            <a:r>
              <a:rPr lang="el-GR" sz="1800" dirty="0" smtClean="0"/>
              <a:t> ως ορίσματα.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35849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35850" name="AutoShape 42"/>
          <p:cNvCxnSpPr>
            <a:cxnSpLocks noChangeShapeType="1"/>
            <a:stCxn id="35852" idx="7"/>
            <a:endCxn id="35849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AutoShape 43"/>
          <p:cNvCxnSpPr>
            <a:cxnSpLocks noChangeShapeType="1"/>
            <a:stCxn id="35855" idx="1"/>
            <a:endCxn id="35849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2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35853" name="AutoShape 45"/>
          <p:cNvCxnSpPr>
            <a:cxnSpLocks noChangeShapeType="1"/>
            <a:stCxn id="35857" idx="0"/>
            <a:endCxn id="35852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4" name="AutoShape 46"/>
          <p:cNvCxnSpPr>
            <a:cxnSpLocks noChangeShapeType="1"/>
            <a:stCxn id="35866" idx="0"/>
            <a:endCxn id="35852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5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35856" name="AutoShape 48"/>
          <p:cNvCxnSpPr>
            <a:cxnSpLocks noChangeShapeType="1"/>
            <a:stCxn id="35862" idx="0"/>
            <a:endCxn id="35855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7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35858" name="AutoShape 50"/>
          <p:cNvCxnSpPr>
            <a:cxnSpLocks noChangeShapeType="1"/>
            <a:stCxn id="35859" idx="0"/>
            <a:endCxn id="35857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9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35860" name="AutoShape 52"/>
          <p:cNvCxnSpPr>
            <a:cxnSpLocks noChangeShapeType="1"/>
            <a:stCxn id="35864" idx="0"/>
            <a:endCxn id="35857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1" name="AutoShape 53"/>
          <p:cNvCxnSpPr>
            <a:cxnSpLocks noChangeShapeType="1"/>
            <a:stCxn id="35865" idx="0"/>
            <a:endCxn id="35866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2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35863" name="AutoShape 55"/>
          <p:cNvCxnSpPr>
            <a:cxnSpLocks noChangeShapeType="1"/>
            <a:stCxn id="35867" idx="0"/>
            <a:endCxn id="35866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4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35865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35866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35867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35868" name="AutoShape 60"/>
          <p:cNvCxnSpPr>
            <a:cxnSpLocks noChangeShapeType="1"/>
            <a:stCxn id="35870" idx="0"/>
            <a:endCxn id="35855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9" name="AutoShape 61"/>
          <p:cNvCxnSpPr>
            <a:cxnSpLocks noChangeShapeType="1"/>
            <a:stCxn id="35871" idx="0"/>
            <a:endCxn id="35870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0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35871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35872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35873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35874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35875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35876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35877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35878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35879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35880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35881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35882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35883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36873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36874" name="AutoShape 42"/>
          <p:cNvCxnSpPr>
            <a:cxnSpLocks noChangeShapeType="1"/>
            <a:stCxn id="36876" idx="7"/>
            <a:endCxn id="36873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5" name="AutoShape 43"/>
          <p:cNvCxnSpPr>
            <a:cxnSpLocks noChangeShapeType="1"/>
            <a:stCxn id="36879" idx="1"/>
            <a:endCxn id="36873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6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36877" name="AutoShape 45"/>
          <p:cNvCxnSpPr>
            <a:cxnSpLocks noChangeShapeType="1"/>
            <a:stCxn id="36881" idx="0"/>
            <a:endCxn id="36876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8" name="AutoShape 46"/>
          <p:cNvCxnSpPr>
            <a:cxnSpLocks noChangeShapeType="1"/>
            <a:stCxn id="36890" idx="0"/>
            <a:endCxn id="36876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9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36880" name="AutoShape 48"/>
          <p:cNvCxnSpPr>
            <a:cxnSpLocks noChangeShapeType="1"/>
            <a:stCxn id="36886" idx="0"/>
            <a:endCxn id="36879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1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36882" name="AutoShape 50"/>
          <p:cNvCxnSpPr>
            <a:cxnSpLocks noChangeShapeType="1"/>
            <a:stCxn id="36883" idx="0"/>
            <a:endCxn id="36881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3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36884" name="AutoShape 52"/>
          <p:cNvCxnSpPr>
            <a:cxnSpLocks noChangeShapeType="1"/>
            <a:stCxn id="36888" idx="0"/>
            <a:endCxn id="36881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5" name="AutoShape 53"/>
          <p:cNvCxnSpPr>
            <a:cxnSpLocks noChangeShapeType="1"/>
            <a:stCxn id="36889" idx="0"/>
            <a:endCxn id="36890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6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36887" name="AutoShape 55"/>
          <p:cNvCxnSpPr>
            <a:cxnSpLocks noChangeShapeType="1"/>
            <a:stCxn id="36891" idx="0"/>
            <a:endCxn id="36890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8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36889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36890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36891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36892" name="AutoShape 60"/>
          <p:cNvCxnSpPr>
            <a:cxnSpLocks noChangeShapeType="1"/>
            <a:stCxn id="36894" idx="0"/>
            <a:endCxn id="36879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3" name="AutoShape 61"/>
          <p:cNvCxnSpPr>
            <a:cxnSpLocks noChangeShapeType="1"/>
            <a:stCxn id="36895" idx="0"/>
            <a:endCxn id="36894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4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36895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36896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36897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36898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36899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36900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36901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36902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36903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36904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36905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36906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36907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37897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37898" name="AutoShape 42"/>
          <p:cNvCxnSpPr>
            <a:cxnSpLocks noChangeShapeType="1"/>
            <a:stCxn id="37900" idx="7"/>
            <a:endCxn id="37897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9" name="AutoShape 43"/>
          <p:cNvCxnSpPr>
            <a:cxnSpLocks noChangeShapeType="1"/>
            <a:stCxn id="37903" idx="1"/>
            <a:endCxn id="37897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0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37901" name="AutoShape 45"/>
          <p:cNvCxnSpPr>
            <a:cxnSpLocks noChangeShapeType="1"/>
            <a:stCxn id="37905" idx="0"/>
            <a:endCxn id="37900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2" name="AutoShape 46"/>
          <p:cNvCxnSpPr>
            <a:cxnSpLocks noChangeShapeType="1"/>
            <a:stCxn id="37914" idx="0"/>
            <a:endCxn id="37900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3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37904" name="AutoShape 48"/>
          <p:cNvCxnSpPr>
            <a:cxnSpLocks noChangeShapeType="1"/>
            <a:stCxn id="37910" idx="0"/>
            <a:endCxn id="37903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37906" name="AutoShape 50"/>
          <p:cNvCxnSpPr>
            <a:cxnSpLocks noChangeShapeType="1"/>
            <a:stCxn id="37907" idx="0"/>
            <a:endCxn id="37905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7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37908" name="AutoShape 52"/>
          <p:cNvCxnSpPr>
            <a:cxnSpLocks noChangeShapeType="1"/>
            <a:stCxn id="37912" idx="0"/>
            <a:endCxn id="37905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9" name="AutoShape 53"/>
          <p:cNvCxnSpPr>
            <a:cxnSpLocks noChangeShapeType="1"/>
            <a:stCxn id="37913" idx="0"/>
            <a:endCxn id="37914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0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37911" name="AutoShape 55"/>
          <p:cNvCxnSpPr>
            <a:cxnSpLocks noChangeShapeType="1"/>
            <a:stCxn id="37915" idx="0"/>
            <a:endCxn id="37914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2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37913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37914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37915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37916" name="AutoShape 60"/>
          <p:cNvCxnSpPr>
            <a:cxnSpLocks noChangeShapeType="1"/>
            <a:stCxn id="37918" idx="0"/>
            <a:endCxn id="37903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7" name="AutoShape 61"/>
          <p:cNvCxnSpPr>
            <a:cxnSpLocks noChangeShapeType="1"/>
            <a:stCxn id="37919" idx="0"/>
            <a:endCxn id="37918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8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000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37919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000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37920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37921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37922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37923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37924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37925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37926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37927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37928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37929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37930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37931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38921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38922" name="AutoShape 42"/>
          <p:cNvCxnSpPr>
            <a:cxnSpLocks noChangeShapeType="1"/>
            <a:stCxn id="38924" idx="7"/>
            <a:endCxn id="38921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3" name="AutoShape 43"/>
          <p:cNvCxnSpPr>
            <a:cxnSpLocks noChangeShapeType="1"/>
            <a:stCxn id="38927" idx="1"/>
            <a:endCxn id="38921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4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38925" name="AutoShape 45"/>
          <p:cNvCxnSpPr>
            <a:cxnSpLocks noChangeShapeType="1"/>
            <a:stCxn id="38929" idx="0"/>
            <a:endCxn id="38924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6" name="AutoShape 46"/>
          <p:cNvCxnSpPr>
            <a:cxnSpLocks noChangeShapeType="1"/>
            <a:stCxn id="38938" idx="0"/>
            <a:endCxn id="38924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7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38928" name="AutoShape 48"/>
          <p:cNvCxnSpPr>
            <a:cxnSpLocks noChangeShapeType="1"/>
            <a:stCxn id="38934" idx="0"/>
            <a:endCxn id="38927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9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38930" name="AutoShape 50"/>
          <p:cNvCxnSpPr>
            <a:cxnSpLocks noChangeShapeType="1"/>
            <a:stCxn id="38931" idx="0"/>
            <a:endCxn id="38929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1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38932" name="AutoShape 52"/>
          <p:cNvCxnSpPr>
            <a:cxnSpLocks noChangeShapeType="1"/>
            <a:stCxn id="38936" idx="0"/>
            <a:endCxn id="38929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3" name="AutoShape 53"/>
          <p:cNvCxnSpPr>
            <a:cxnSpLocks noChangeShapeType="1"/>
            <a:stCxn id="38937" idx="0"/>
            <a:endCxn id="38938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4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38935" name="AutoShape 55"/>
          <p:cNvCxnSpPr>
            <a:cxnSpLocks noChangeShapeType="1"/>
            <a:stCxn id="38939" idx="0"/>
            <a:endCxn id="38938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6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38937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38938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38939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38940" name="AutoShape 60"/>
          <p:cNvCxnSpPr>
            <a:cxnSpLocks noChangeShapeType="1"/>
            <a:stCxn id="38942" idx="0"/>
            <a:endCxn id="38927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1" name="AutoShape 61"/>
          <p:cNvCxnSpPr>
            <a:cxnSpLocks noChangeShapeType="1"/>
            <a:stCxn id="38943" idx="0"/>
            <a:endCxn id="38942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42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38943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38944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38945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38946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38947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38948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38949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38950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38951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38952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38953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38954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38955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41325" y="1066800"/>
            <a:ext cx="77923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/>
              <a:t>Ουρά Προτεραιότητας Ελάχιστου </a:t>
            </a:r>
            <a:r>
              <a:rPr lang="en-US" sz="1800" dirty="0" smtClean="0"/>
              <a:t>:  </a:t>
            </a:r>
            <a:r>
              <a:rPr lang="el-GR" sz="1800" dirty="0" smtClean="0"/>
              <a:t>υποστηρίζει τις ακόλουθες λειτουργίες  </a:t>
            </a:r>
            <a:endParaRPr lang="el-GR" sz="1800" dirty="0"/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152400" y="1752600"/>
          <a:ext cx="8763000" cy="3799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3457"/>
                <a:gridCol w="6089543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b="0" dirty="0" err="1" smtClean="0">
                          <a:latin typeface="Lucida Console" pitchFamily="49" charset="0"/>
                        </a:rPr>
                        <a:t>MinPQ</a:t>
                      </a:r>
                      <a:r>
                        <a:rPr lang="en-US" b="0" dirty="0" smtClean="0">
                          <a:latin typeface="Lucida Console" pitchFamily="49" charset="0"/>
                        </a:rPr>
                        <a:t>()</a:t>
                      </a:r>
                      <a:endParaRPr lang="el-GR" b="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b="0" dirty="0" smtClean="0"/>
                        <a:t>κατασκευή</a:t>
                      </a:r>
                      <a:r>
                        <a:rPr lang="el-GR" b="0" baseline="0" dirty="0" smtClean="0"/>
                        <a:t> </a:t>
                      </a:r>
                      <a:r>
                        <a:rPr lang="el-GR" b="0" dirty="0" smtClean="0"/>
                        <a:t>ουράς προτεραιότητας </a:t>
                      </a:r>
                      <a:endParaRPr lang="el-G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latin typeface="Lucida Console" pitchFamily="49" charset="0"/>
                        </a:rPr>
                        <a:t>MinPQ</a:t>
                      </a:r>
                      <a:r>
                        <a:rPr lang="en-US" b="0" dirty="0" smtClean="0">
                          <a:latin typeface="Lucida Console" pitchFamily="49" charset="0"/>
                        </a:rPr>
                        <a:t>(</a:t>
                      </a:r>
                      <a:r>
                        <a:rPr lang="en-US" b="0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 max</a:t>
                      </a:r>
                      <a:r>
                        <a:rPr lang="el-GR" b="0" baseline="0" dirty="0" smtClean="0">
                          <a:latin typeface="Lucida Console" pitchFamily="49" charset="0"/>
                        </a:rPr>
                        <a:t>Ν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)</a:t>
                      </a:r>
                      <a:endParaRPr lang="el-GR" b="0" dirty="0" smtClean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κατασκευή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ουράς προτεραιότητας για </a:t>
                      </a:r>
                      <a:r>
                        <a:rPr lang="en-US" b="0" baseline="0" dirty="0" err="1" smtClean="0">
                          <a:latin typeface="Lucida Console" pitchFamily="49" charset="0"/>
                        </a:rPr>
                        <a:t>maxN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κλειδιά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latin typeface="Lucida Console" pitchFamily="49" charset="0"/>
                        </a:rPr>
                        <a:t>MinPQ</a:t>
                      </a:r>
                      <a:r>
                        <a:rPr lang="en-US" b="0" dirty="0" smtClean="0">
                          <a:latin typeface="Lucida Console" pitchFamily="49" charset="0"/>
                        </a:rPr>
                        <a:t>(Key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[] a)</a:t>
                      </a:r>
                      <a:endParaRPr lang="el-GR" b="0" dirty="0" smtClean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κατασκευή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ουράς προτεραιότητας από</a:t>
                      </a:r>
                      <a:r>
                        <a:rPr lang="el-GR" baseline="0" dirty="0" smtClean="0"/>
                        <a:t> τα κλειδιά του πίνακα </a:t>
                      </a:r>
                      <a:r>
                        <a:rPr lang="en-US" b="0" baseline="0" dirty="0" smtClean="0">
                          <a:latin typeface="Lucida Console" pitchFamily="49" charset="0"/>
                        </a:rPr>
                        <a:t>a</a:t>
                      </a:r>
                      <a:r>
                        <a:rPr lang="el-GR" b="0" baseline="0" dirty="0" smtClean="0">
                          <a:latin typeface="Lucida Console" pitchFamily="49" charset="0"/>
                        </a:rPr>
                        <a:t>[]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ucida Console" pitchFamily="49" charset="0"/>
                        </a:rPr>
                        <a:t>void insert(Key v) 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εισαγωγή κλειδιού 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v</a:t>
                      </a:r>
                      <a:endParaRPr lang="en-US" sz="1800" dirty="0" smtClean="0"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ucida Console" pitchFamily="49" charset="0"/>
                        </a:rPr>
                        <a:t>Key min()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επιστροφή του ελάχιστου</a:t>
                      </a:r>
                      <a:r>
                        <a:rPr lang="el-GR" baseline="0" dirty="0" smtClean="0"/>
                        <a:t> κλειδιού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ucida Console" pitchFamily="49" charset="0"/>
                        </a:rPr>
                        <a:t>Key </a:t>
                      </a:r>
                      <a:r>
                        <a:rPr lang="en-US" dirty="0" err="1" smtClean="0">
                          <a:latin typeface="Lucida Console" pitchFamily="49" charset="0"/>
                        </a:rPr>
                        <a:t>delMin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διαγραφή</a:t>
                      </a:r>
                      <a:r>
                        <a:rPr lang="el-GR" baseline="0" dirty="0" smtClean="0"/>
                        <a:t> και </a:t>
                      </a:r>
                      <a:r>
                        <a:rPr lang="el-GR" dirty="0" smtClean="0"/>
                        <a:t>επιστροφή του ελάχιστου</a:t>
                      </a:r>
                      <a:r>
                        <a:rPr lang="el-GR" baseline="0" dirty="0" smtClean="0"/>
                        <a:t> κλειδιού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Lucida Console" pitchFamily="49" charset="0"/>
                        </a:rPr>
                        <a:t>boolean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Lucida Console" pitchFamily="49" charset="0"/>
                        </a:rPr>
                        <a:t>isEmpty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έλεγχος αν η ουρά προτεραιότητας είναι κενή 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 size()</a:t>
                      </a:r>
                      <a:endParaRPr lang="el-GR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 κλειδιών στην</a:t>
                      </a:r>
                      <a:r>
                        <a:rPr lang="el-GR" baseline="0" dirty="0" smtClean="0"/>
                        <a:t> ουρά </a:t>
                      </a:r>
                      <a:r>
                        <a:rPr lang="el-GR" dirty="0" smtClean="0"/>
                        <a:t>προτεραιότητας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39945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39946" name="AutoShape 42"/>
          <p:cNvCxnSpPr>
            <a:cxnSpLocks noChangeShapeType="1"/>
            <a:stCxn id="39948" idx="7"/>
            <a:endCxn id="39945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7" name="AutoShape 43"/>
          <p:cNvCxnSpPr>
            <a:cxnSpLocks noChangeShapeType="1"/>
            <a:stCxn id="39951" idx="1"/>
            <a:endCxn id="39945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48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39949" name="AutoShape 45"/>
          <p:cNvCxnSpPr>
            <a:cxnSpLocks noChangeShapeType="1"/>
            <a:stCxn id="39953" idx="0"/>
            <a:endCxn id="39948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0" name="AutoShape 46"/>
          <p:cNvCxnSpPr>
            <a:cxnSpLocks noChangeShapeType="1"/>
            <a:stCxn id="39962" idx="0"/>
            <a:endCxn id="39948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1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39952" name="AutoShape 48"/>
          <p:cNvCxnSpPr>
            <a:cxnSpLocks noChangeShapeType="1"/>
            <a:stCxn id="39958" idx="0"/>
            <a:endCxn id="39951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3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39954" name="AutoShape 50"/>
          <p:cNvCxnSpPr>
            <a:cxnSpLocks noChangeShapeType="1"/>
            <a:stCxn id="39955" idx="0"/>
            <a:endCxn id="39953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5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39956" name="AutoShape 52"/>
          <p:cNvCxnSpPr>
            <a:cxnSpLocks noChangeShapeType="1"/>
            <a:stCxn id="39960" idx="0"/>
            <a:endCxn id="39953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7" name="AutoShape 53"/>
          <p:cNvCxnSpPr>
            <a:cxnSpLocks noChangeShapeType="1"/>
            <a:stCxn id="39961" idx="0"/>
            <a:endCxn id="39962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8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39959" name="AutoShape 55"/>
          <p:cNvCxnSpPr>
            <a:cxnSpLocks noChangeShapeType="1"/>
            <a:stCxn id="39963" idx="0"/>
            <a:endCxn id="39962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60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39961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39962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39963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39964" name="AutoShape 60"/>
          <p:cNvCxnSpPr>
            <a:cxnSpLocks noChangeShapeType="1"/>
            <a:stCxn id="39966" idx="0"/>
            <a:endCxn id="39951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65" name="AutoShape 61"/>
          <p:cNvCxnSpPr>
            <a:cxnSpLocks noChangeShapeType="1"/>
            <a:stCxn id="39967" idx="0"/>
            <a:endCxn id="39966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66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39967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39968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39969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39970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39971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39972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39973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39974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39975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39976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39977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39978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39979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dirty="0"/>
              <a:t>Τακτοποίηση σωρού</a:t>
            </a:r>
          </a:p>
          <a:p>
            <a:r>
              <a:rPr lang="el-GR" sz="1600" dirty="0"/>
              <a:t>(αντικαθιστά τη διαδοχική εισαγωγή των </a:t>
            </a:r>
            <a:endParaRPr lang="en-US" sz="1600" dirty="0"/>
          </a:p>
          <a:p>
            <a:r>
              <a:rPr lang="el-GR" sz="1600" dirty="0"/>
              <a:t>στοιχείων στην ουρά) </a:t>
            </a:r>
            <a:r>
              <a:rPr lang="el-GR" sz="1600" dirty="0">
                <a:sym typeface="Symbol" pitchFamily="18" charset="2"/>
              </a:rPr>
              <a:t> </a:t>
            </a:r>
            <a:r>
              <a:rPr lang="en-US" sz="1600" dirty="0">
                <a:sym typeface="Symbol" pitchFamily="18" charset="2"/>
              </a:rPr>
              <a:t>O(N) </a:t>
            </a:r>
            <a:r>
              <a:rPr lang="el-GR" sz="1600" dirty="0">
                <a:sym typeface="Symbol" pitchFamily="18" charset="2"/>
              </a:rPr>
              <a:t>χρόνος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l-GR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0969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40970" name="AutoShape 42"/>
          <p:cNvCxnSpPr>
            <a:cxnSpLocks noChangeShapeType="1"/>
            <a:stCxn id="40972" idx="7"/>
            <a:endCxn id="40969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1" name="AutoShape 43"/>
          <p:cNvCxnSpPr>
            <a:cxnSpLocks noChangeShapeType="1"/>
            <a:stCxn id="40975" idx="1"/>
            <a:endCxn id="40969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2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40973" name="AutoShape 45"/>
          <p:cNvCxnSpPr>
            <a:cxnSpLocks noChangeShapeType="1"/>
            <a:stCxn id="40977" idx="0"/>
            <a:endCxn id="40972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4" name="AutoShape 46"/>
          <p:cNvCxnSpPr>
            <a:cxnSpLocks noChangeShapeType="1"/>
            <a:stCxn id="40986" idx="0"/>
            <a:endCxn id="40972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5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40976" name="AutoShape 48"/>
          <p:cNvCxnSpPr>
            <a:cxnSpLocks noChangeShapeType="1"/>
            <a:stCxn id="40982" idx="0"/>
            <a:endCxn id="40975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7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0978" name="AutoShape 50"/>
          <p:cNvCxnSpPr>
            <a:cxnSpLocks noChangeShapeType="1"/>
            <a:stCxn id="40979" idx="0"/>
            <a:endCxn id="40977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9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0980" name="AutoShape 52"/>
          <p:cNvCxnSpPr>
            <a:cxnSpLocks noChangeShapeType="1"/>
            <a:stCxn id="40984" idx="0"/>
            <a:endCxn id="40977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1" name="AutoShape 53"/>
          <p:cNvCxnSpPr>
            <a:cxnSpLocks noChangeShapeType="1"/>
            <a:stCxn id="40985" idx="0"/>
            <a:endCxn id="40986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2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0983" name="AutoShape 55"/>
          <p:cNvCxnSpPr>
            <a:cxnSpLocks noChangeShapeType="1"/>
            <a:stCxn id="40987" idx="0"/>
            <a:endCxn id="40986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4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0985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0986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40987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0988" name="AutoShape 60"/>
          <p:cNvCxnSpPr>
            <a:cxnSpLocks noChangeShapeType="1"/>
            <a:stCxn id="40990" idx="0"/>
            <a:endCxn id="40975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9" name="AutoShape 61"/>
          <p:cNvCxnSpPr>
            <a:cxnSpLocks noChangeShapeType="1"/>
            <a:stCxn id="40991" idx="0"/>
            <a:endCxn id="40990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90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0991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0992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0993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0994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0995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0996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0997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0998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0999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1000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1001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1002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1003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1993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41994" name="AutoShape 42"/>
          <p:cNvCxnSpPr>
            <a:cxnSpLocks noChangeShapeType="1"/>
            <a:stCxn id="41996" idx="7"/>
            <a:endCxn id="41993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5" name="AutoShape 43"/>
          <p:cNvCxnSpPr>
            <a:cxnSpLocks noChangeShapeType="1"/>
            <a:stCxn id="41999" idx="1"/>
            <a:endCxn id="41993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6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41997" name="AutoShape 45"/>
          <p:cNvCxnSpPr>
            <a:cxnSpLocks noChangeShapeType="1"/>
            <a:stCxn id="42001" idx="0"/>
            <a:endCxn id="41996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46"/>
          <p:cNvCxnSpPr>
            <a:cxnSpLocks noChangeShapeType="1"/>
            <a:stCxn id="42010" idx="0"/>
            <a:endCxn id="41996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9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42000" name="AutoShape 48"/>
          <p:cNvCxnSpPr>
            <a:cxnSpLocks noChangeShapeType="1"/>
            <a:stCxn id="42006" idx="0"/>
            <a:endCxn id="41999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1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2002" name="AutoShape 50"/>
          <p:cNvCxnSpPr>
            <a:cxnSpLocks noChangeShapeType="1"/>
            <a:stCxn id="42003" idx="0"/>
            <a:endCxn id="42001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3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2004" name="AutoShape 52"/>
          <p:cNvCxnSpPr>
            <a:cxnSpLocks noChangeShapeType="1"/>
            <a:stCxn id="42008" idx="0"/>
            <a:endCxn id="42001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5" name="AutoShape 53"/>
          <p:cNvCxnSpPr>
            <a:cxnSpLocks noChangeShapeType="1"/>
            <a:stCxn id="42009" idx="0"/>
            <a:endCxn id="42010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6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2007" name="AutoShape 55"/>
          <p:cNvCxnSpPr>
            <a:cxnSpLocks noChangeShapeType="1"/>
            <a:stCxn id="42011" idx="0"/>
            <a:endCxn id="42010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8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2009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2010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42011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2012" name="AutoShape 60"/>
          <p:cNvCxnSpPr>
            <a:cxnSpLocks noChangeShapeType="1"/>
            <a:stCxn id="42014" idx="0"/>
            <a:endCxn id="41999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3" name="AutoShape 61"/>
          <p:cNvCxnSpPr>
            <a:cxnSpLocks noChangeShapeType="1"/>
            <a:stCxn id="42015" idx="0"/>
            <a:endCxn id="42014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14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2015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2016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2017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2018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2019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2020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2021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2022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2023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2024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2025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2026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2027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3017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43018" name="AutoShape 42"/>
          <p:cNvCxnSpPr>
            <a:cxnSpLocks noChangeShapeType="1"/>
            <a:stCxn id="43020" idx="7"/>
            <a:endCxn id="43017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9" name="AutoShape 43"/>
          <p:cNvCxnSpPr>
            <a:cxnSpLocks noChangeShapeType="1"/>
            <a:stCxn id="43023" idx="1"/>
            <a:endCxn id="43017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0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cxnSp>
        <p:nvCxnSpPr>
          <p:cNvPr id="43021" name="AutoShape 45"/>
          <p:cNvCxnSpPr>
            <a:cxnSpLocks noChangeShapeType="1"/>
            <a:stCxn id="43025" idx="0"/>
            <a:endCxn id="43020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2" name="AutoShape 46"/>
          <p:cNvCxnSpPr>
            <a:cxnSpLocks noChangeShapeType="1"/>
            <a:stCxn id="43034" idx="0"/>
            <a:endCxn id="43020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3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43024" name="AutoShape 48"/>
          <p:cNvCxnSpPr>
            <a:cxnSpLocks noChangeShapeType="1"/>
            <a:stCxn id="43030" idx="0"/>
            <a:endCxn id="43023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5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3026" name="AutoShape 50"/>
          <p:cNvCxnSpPr>
            <a:cxnSpLocks noChangeShapeType="1"/>
            <a:stCxn id="43027" idx="0"/>
            <a:endCxn id="43025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7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3028" name="AutoShape 52"/>
          <p:cNvCxnSpPr>
            <a:cxnSpLocks noChangeShapeType="1"/>
            <a:stCxn id="43032" idx="0"/>
            <a:endCxn id="43025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9" name="AutoShape 53"/>
          <p:cNvCxnSpPr>
            <a:cxnSpLocks noChangeShapeType="1"/>
            <a:stCxn id="43033" idx="0"/>
            <a:endCxn id="43034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30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3031" name="AutoShape 55"/>
          <p:cNvCxnSpPr>
            <a:cxnSpLocks noChangeShapeType="1"/>
            <a:stCxn id="43035" idx="0"/>
            <a:endCxn id="43034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32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3033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3034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43035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3036" name="AutoShape 60"/>
          <p:cNvCxnSpPr>
            <a:cxnSpLocks noChangeShapeType="1"/>
            <a:stCxn id="43038" idx="0"/>
            <a:endCxn id="43023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37" name="AutoShape 61"/>
          <p:cNvCxnSpPr>
            <a:cxnSpLocks noChangeShapeType="1"/>
            <a:stCxn id="43039" idx="0"/>
            <a:endCxn id="43038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38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3039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3040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3041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3042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3043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3044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3045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3046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3047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3048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3049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3050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3051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4041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44042" name="AutoShape 42"/>
          <p:cNvCxnSpPr>
            <a:cxnSpLocks noChangeShapeType="1"/>
            <a:stCxn id="44044" idx="7"/>
            <a:endCxn id="44041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3" name="AutoShape 43"/>
          <p:cNvCxnSpPr>
            <a:cxnSpLocks noChangeShapeType="1"/>
            <a:stCxn id="44047" idx="1"/>
            <a:endCxn id="44041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44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44045" name="AutoShape 45"/>
          <p:cNvCxnSpPr>
            <a:cxnSpLocks noChangeShapeType="1"/>
            <a:stCxn id="44049" idx="0"/>
            <a:endCxn id="44044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6" name="AutoShape 46"/>
          <p:cNvCxnSpPr>
            <a:cxnSpLocks noChangeShapeType="1"/>
            <a:stCxn id="44058" idx="0"/>
            <a:endCxn id="44044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47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44048" name="AutoShape 48"/>
          <p:cNvCxnSpPr>
            <a:cxnSpLocks noChangeShapeType="1"/>
            <a:stCxn id="44054" idx="0"/>
            <a:endCxn id="44047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49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4050" name="AutoShape 50"/>
          <p:cNvCxnSpPr>
            <a:cxnSpLocks noChangeShapeType="1"/>
            <a:stCxn id="44051" idx="0"/>
            <a:endCxn id="44049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51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4052" name="AutoShape 52"/>
          <p:cNvCxnSpPr>
            <a:cxnSpLocks noChangeShapeType="1"/>
            <a:stCxn id="44056" idx="0"/>
            <a:endCxn id="44049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3" name="AutoShape 53"/>
          <p:cNvCxnSpPr>
            <a:cxnSpLocks noChangeShapeType="1"/>
            <a:stCxn id="44057" idx="0"/>
            <a:endCxn id="44058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54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4055" name="AutoShape 55"/>
          <p:cNvCxnSpPr>
            <a:cxnSpLocks noChangeShapeType="1"/>
            <a:stCxn id="44059" idx="0"/>
            <a:endCxn id="44058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56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4057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4058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44059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4060" name="AutoShape 60"/>
          <p:cNvCxnSpPr>
            <a:cxnSpLocks noChangeShapeType="1"/>
            <a:stCxn id="44062" idx="0"/>
            <a:endCxn id="44047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61" name="AutoShape 61"/>
          <p:cNvCxnSpPr>
            <a:cxnSpLocks noChangeShapeType="1"/>
            <a:stCxn id="44063" idx="0"/>
            <a:endCxn id="44062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62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4063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4064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4065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4066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4067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4068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4069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4070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4071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4072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4073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4074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4075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5065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45066" name="AutoShape 42"/>
          <p:cNvCxnSpPr>
            <a:cxnSpLocks noChangeShapeType="1"/>
            <a:stCxn id="45068" idx="7"/>
            <a:endCxn id="45065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7" name="AutoShape 43"/>
          <p:cNvCxnSpPr>
            <a:cxnSpLocks noChangeShapeType="1"/>
            <a:stCxn id="45071" idx="1"/>
            <a:endCxn id="45065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68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45069" name="AutoShape 45"/>
          <p:cNvCxnSpPr>
            <a:cxnSpLocks noChangeShapeType="1"/>
            <a:stCxn id="45073" idx="0"/>
            <a:endCxn id="45068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0" name="AutoShape 46"/>
          <p:cNvCxnSpPr>
            <a:cxnSpLocks noChangeShapeType="1"/>
            <a:stCxn id="45082" idx="0"/>
            <a:endCxn id="45068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1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45072" name="AutoShape 48"/>
          <p:cNvCxnSpPr>
            <a:cxnSpLocks noChangeShapeType="1"/>
            <a:stCxn id="45078" idx="0"/>
            <a:endCxn id="45071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3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5074" name="AutoShape 50"/>
          <p:cNvCxnSpPr>
            <a:cxnSpLocks noChangeShapeType="1"/>
            <a:stCxn id="45075" idx="0"/>
            <a:endCxn id="45073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5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5076" name="AutoShape 52"/>
          <p:cNvCxnSpPr>
            <a:cxnSpLocks noChangeShapeType="1"/>
            <a:stCxn id="45080" idx="0"/>
            <a:endCxn id="45073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7" name="AutoShape 53"/>
          <p:cNvCxnSpPr>
            <a:cxnSpLocks noChangeShapeType="1"/>
            <a:stCxn id="45081" idx="0"/>
            <a:endCxn id="45082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8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5079" name="AutoShape 55"/>
          <p:cNvCxnSpPr>
            <a:cxnSpLocks noChangeShapeType="1"/>
            <a:stCxn id="45083" idx="0"/>
            <a:endCxn id="45082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80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5081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5082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45083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5084" name="AutoShape 60"/>
          <p:cNvCxnSpPr>
            <a:cxnSpLocks noChangeShapeType="1"/>
            <a:stCxn id="45086" idx="0"/>
            <a:endCxn id="45071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5" name="AutoShape 61"/>
          <p:cNvCxnSpPr>
            <a:cxnSpLocks noChangeShapeType="1"/>
            <a:stCxn id="45087" idx="0"/>
            <a:endCxn id="45086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86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5087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5088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5089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5090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5091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5092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5093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5094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5095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5096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5097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5098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5099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6089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46090" name="AutoShape 42"/>
          <p:cNvCxnSpPr>
            <a:cxnSpLocks noChangeShapeType="1"/>
            <a:stCxn id="46092" idx="7"/>
            <a:endCxn id="46089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1" name="AutoShape 43"/>
          <p:cNvCxnSpPr>
            <a:cxnSpLocks noChangeShapeType="1"/>
            <a:stCxn id="46095" idx="1"/>
            <a:endCxn id="46089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2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46093" name="AutoShape 45"/>
          <p:cNvCxnSpPr>
            <a:cxnSpLocks noChangeShapeType="1"/>
            <a:stCxn id="46097" idx="0"/>
            <a:endCxn id="46092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4" name="AutoShape 46"/>
          <p:cNvCxnSpPr>
            <a:cxnSpLocks noChangeShapeType="1"/>
            <a:stCxn id="46106" idx="0"/>
            <a:endCxn id="46092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5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46096" name="AutoShape 48"/>
          <p:cNvCxnSpPr>
            <a:cxnSpLocks noChangeShapeType="1"/>
            <a:stCxn id="46102" idx="0"/>
            <a:endCxn id="46095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7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6098" name="AutoShape 50"/>
          <p:cNvCxnSpPr>
            <a:cxnSpLocks noChangeShapeType="1"/>
            <a:stCxn id="46099" idx="0"/>
            <a:endCxn id="46097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9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6100" name="AutoShape 52"/>
          <p:cNvCxnSpPr>
            <a:cxnSpLocks noChangeShapeType="1"/>
            <a:stCxn id="46104" idx="0"/>
            <a:endCxn id="46097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1" name="AutoShape 53"/>
          <p:cNvCxnSpPr>
            <a:cxnSpLocks noChangeShapeType="1"/>
            <a:stCxn id="46105" idx="0"/>
            <a:endCxn id="46106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02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6103" name="AutoShape 55"/>
          <p:cNvCxnSpPr>
            <a:cxnSpLocks noChangeShapeType="1"/>
            <a:stCxn id="46107" idx="0"/>
            <a:endCxn id="46106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04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6105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46106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6107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6108" name="AutoShape 60"/>
          <p:cNvCxnSpPr>
            <a:cxnSpLocks noChangeShapeType="1"/>
            <a:stCxn id="46110" idx="0"/>
            <a:endCxn id="46095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9" name="AutoShape 61"/>
          <p:cNvCxnSpPr>
            <a:cxnSpLocks noChangeShapeType="1"/>
            <a:stCxn id="46111" idx="0"/>
            <a:endCxn id="46110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0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6111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6112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6113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6114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6115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6116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6117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6118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6119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6120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6121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6122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6123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7113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  <a:endParaRPr lang="el-GR" sz="1600" b="1"/>
          </a:p>
        </p:txBody>
      </p:sp>
      <p:cxnSp>
        <p:nvCxnSpPr>
          <p:cNvPr id="47114" name="AutoShape 42"/>
          <p:cNvCxnSpPr>
            <a:cxnSpLocks noChangeShapeType="1"/>
            <a:stCxn id="47116" idx="7"/>
            <a:endCxn id="47113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5" name="AutoShape 43"/>
          <p:cNvCxnSpPr>
            <a:cxnSpLocks noChangeShapeType="1"/>
            <a:stCxn id="47119" idx="1"/>
            <a:endCxn id="47113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16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47117" name="AutoShape 45"/>
          <p:cNvCxnSpPr>
            <a:cxnSpLocks noChangeShapeType="1"/>
            <a:stCxn id="47121" idx="0"/>
            <a:endCxn id="47116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8" name="AutoShape 46"/>
          <p:cNvCxnSpPr>
            <a:cxnSpLocks noChangeShapeType="1"/>
            <a:stCxn id="47130" idx="0"/>
            <a:endCxn id="47116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19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47120" name="AutoShape 48"/>
          <p:cNvCxnSpPr>
            <a:cxnSpLocks noChangeShapeType="1"/>
            <a:stCxn id="47126" idx="0"/>
            <a:endCxn id="47119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21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7122" name="AutoShape 50"/>
          <p:cNvCxnSpPr>
            <a:cxnSpLocks noChangeShapeType="1"/>
            <a:stCxn id="47123" idx="0"/>
            <a:endCxn id="47121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23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7124" name="AutoShape 52"/>
          <p:cNvCxnSpPr>
            <a:cxnSpLocks noChangeShapeType="1"/>
            <a:stCxn id="47128" idx="0"/>
            <a:endCxn id="47121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5" name="AutoShape 53"/>
          <p:cNvCxnSpPr>
            <a:cxnSpLocks noChangeShapeType="1"/>
            <a:stCxn id="47129" idx="0"/>
            <a:endCxn id="47130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26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7127" name="AutoShape 55"/>
          <p:cNvCxnSpPr>
            <a:cxnSpLocks noChangeShapeType="1"/>
            <a:stCxn id="47131" idx="0"/>
            <a:endCxn id="47130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28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7129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47130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7131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7132" name="AutoShape 60"/>
          <p:cNvCxnSpPr>
            <a:cxnSpLocks noChangeShapeType="1"/>
            <a:stCxn id="47134" idx="0"/>
            <a:endCxn id="47119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33" name="AutoShape 61"/>
          <p:cNvCxnSpPr>
            <a:cxnSpLocks noChangeShapeType="1"/>
            <a:stCxn id="47135" idx="0"/>
            <a:endCxn id="47134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34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7135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7136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7137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7138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7139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7140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7141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7142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7143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7144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7145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7146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7147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8137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48138" name="AutoShape 42"/>
          <p:cNvCxnSpPr>
            <a:cxnSpLocks noChangeShapeType="1"/>
            <a:stCxn id="48140" idx="7"/>
            <a:endCxn id="48137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9" name="AutoShape 43"/>
          <p:cNvCxnSpPr>
            <a:cxnSpLocks noChangeShapeType="1"/>
            <a:stCxn id="48143" idx="1"/>
            <a:endCxn id="48137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0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48141" name="AutoShape 45"/>
          <p:cNvCxnSpPr>
            <a:cxnSpLocks noChangeShapeType="1"/>
            <a:stCxn id="48145" idx="0"/>
            <a:endCxn id="48140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2" name="AutoShape 46"/>
          <p:cNvCxnSpPr>
            <a:cxnSpLocks noChangeShapeType="1"/>
            <a:stCxn id="48154" idx="0"/>
            <a:endCxn id="48140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3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48144" name="AutoShape 48"/>
          <p:cNvCxnSpPr>
            <a:cxnSpLocks noChangeShapeType="1"/>
            <a:stCxn id="48150" idx="0"/>
            <a:endCxn id="48143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5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8146" name="AutoShape 50"/>
          <p:cNvCxnSpPr>
            <a:cxnSpLocks noChangeShapeType="1"/>
            <a:stCxn id="48147" idx="0"/>
            <a:endCxn id="48145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7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8148" name="AutoShape 52"/>
          <p:cNvCxnSpPr>
            <a:cxnSpLocks noChangeShapeType="1"/>
            <a:stCxn id="48152" idx="0"/>
            <a:endCxn id="48145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9" name="AutoShape 53"/>
          <p:cNvCxnSpPr>
            <a:cxnSpLocks noChangeShapeType="1"/>
            <a:stCxn id="48153" idx="0"/>
            <a:endCxn id="48154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0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8151" name="AutoShape 55"/>
          <p:cNvCxnSpPr>
            <a:cxnSpLocks noChangeShapeType="1"/>
            <a:stCxn id="48155" idx="0"/>
            <a:endCxn id="48154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2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8153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48154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8155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8156" name="AutoShape 60"/>
          <p:cNvCxnSpPr>
            <a:cxnSpLocks noChangeShapeType="1"/>
            <a:stCxn id="48158" idx="0"/>
            <a:endCxn id="48143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7" name="AutoShape 61"/>
          <p:cNvCxnSpPr>
            <a:cxnSpLocks noChangeShapeType="1"/>
            <a:stCxn id="48159" idx="0"/>
            <a:endCxn id="48158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8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8159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8160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8161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8162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8163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8164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8165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8166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8167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8168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8169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8170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8171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49161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49162" name="AutoShape 42"/>
          <p:cNvCxnSpPr>
            <a:cxnSpLocks noChangeShapeType="1"/>
            <a:stCxn id="49164" idx="7"/>
            <a:endCxn id="49161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3" name="AutoShape 43"/>
          <p:cNvCxnSpPr>
            <a:cxnSpLocks noChangeShapeType="1"/>
            <a:stCxn id="49167" idx="1"/>
            <a:endCxn id="49161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64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49165" name="AutoShape 45"/>
          <p:cNvCxnSpPr>
            <a:cxnSpLocks noChangeShapeType="1"/>
            <a:stCxn id="49169" idx="0"/>
            <a:endCxn id="49164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6" name="AutoShape 46"/>
          <p:cNvCxnSpPr>
            <a:cxnSpLocks noChangeShapeType="1"/>
            <a:stCxn id="49178" idx="0"/>
            <a:endCxn id="49164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67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49168" name="AutoShape 48"/>
          <p:cNvCxnSpPr>
            <a:cxnSpLocks noChangeShapeType="1"/>
            <a:stCxn id="49174" idx="0"/>
            <a:endCxn id="49167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69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49170" name="AutoShape 50"/>
          <p:cNvCxnSpPr>
            <a:cxnSpLocks noChangeShapeType="1"/>
            <a:stCxn id="49171" idx="0"/>
            <a:endCxn id="49169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1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49172" name="AutoShape 52"/>
          <p:cNvCxnSpPr>
            <a:cxnSpLocks noChangeShapeType="1"/>
            <a:stCxn id="49176" idx="0"/>
            <a:endCxn id="49169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3" name="AutoShape 53"/>
          <p:cNvCxnSpPr>
            <a:cxnSpLocks noChangeShapeType="1"/>
            <a:stCxn id="49177" idx="0"/>
            <a:endCxn id="49178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4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49175" name="AutoShape 55"/>
          <p:cNvCxnSpPr>
            <a:cxnSpLocks noChangeShapeType="1"/>
            <a:stCxn id="49179" idx="0"/>
            <a:endCxn id="49178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6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9177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49178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49179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49180" name="AutoShape 60"/>
          <p:cNvCxnSpPr>
            <a:cxnSpLocks noChangeShapeType="1"/>
            <a:stCxn id="49182" idx="0"/>
            <a:endCxn id="49167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1" name="AutoShape 61"/>
          <p:cNvCxnSpPr>
            <a:cxnSpLocks noChangeShapeType="1"/>
            <a:stCxn id="49183" idx="0"/>
            <a:endCxn id="49182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82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49183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49190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49191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49192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49193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49194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49195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3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441325" y="849313"/>
            <a:ext cx="53480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Στοιχειώδης υλοποίηση με </a:t>
            </a:r>
            <a:r>
              <a:rPr lang="el-GR" sz="1800" dirty="0" smtClean="0"/>
              <a:t>μη διατεταγμένο πίνακα</a:t>
            </a:r>
            <a:endParaRPr lang="el-GR" sz="1800" dirty="0"/>
          </a:p>
        </p:txBody>
      </p:sp>
      <p:sp>
        <p:nvSpPr>
          <p:cNvPr id="7173" name="Text Box 40"/>
          <p:cNvSpPr txBox="1">
            <a:spLocks noChangeArrowheads="1"/>
          </p:cNvSpPr>
          <p:nvPr/>
        </p:nvSpPr>
        <p:spPr bwMode="auto">
          <a:xfrm>
            <a:off x="457200" y="2251611"/>
            <a:ext cx="8458200" cy="46063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public class </a:t>
            </a:r>
            <a:r>
              <a:rPr lang="en-US" dirty="0" err="1" smtClean="0">
                <a:latin typeface="Lucida Console" pitchFamily="49" charset="0"/>
              </a:rPr>
              <a:t>NaïveMaxPQ</a:t>
            </a:r>
            <a:r>
              <a:rPr lang="en-US" dirty="0" smtClean="0">
                <a:latin typeface="Lucida Console" pitchFamily="49" charset="0"/>
              </a:rPr>
              <a:t>&lt;Key extends Comparable&lt;Key&gt;&gt; {</a:t>
            </a:r>
            <a:endParaRPr lang="el-GR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private Key[] 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; private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N=0;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private </a:t>
            </a:r>
            <a:r>
              <a:rPr lang="en-US" dirty="0" err="1" smtClean="0">
                <a:latin typeface="Lucida Console" pitchFamily="49" charset="0"/>
              </a:rPr>
              <a:t>boolean</a:t>
            </a:r>
            <a:r>
              <a:rPr lang="en-US" dirty="0" smtClean="0">
                <a:latin typeface="Lucida Console" pitchFamily="49" charset="0"/>
              </a:rPr>
              <a:t> less(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,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j) { return 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].</a:t>
            </a:r>
            <a:r>
              <a:rPr lang="en-US" dirty="0" err="1" smtClean="0">
                <a:latin typeface="Lucida Console" pitchFamily="49" charset="0"/>
              </a:rPr>
              <a:t>compareTo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[j]) &lt; 0; }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private void </a:t>
            </a:r>
            <a:r>
              <a:rPr lang="en-US" dirty="0" err="1" smtClean="0">
                <a:latin typeface="Lucida Console" pitchFamily="49" charset="0"/>
              </a:rPr>
              <a:t>exch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,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j) { Key t=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]; 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]=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[j]; 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[j]=t; }</a:t>
            </a:r>
            <a:endParaRPr lang="en-US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</a:t>
            </a:r>
            <a:r>
              <a:rPr lang="en-US" dirty="0" err="1" smtClean="0">
                <a:latin typeface="Lucida Console" pitchFamily="49" charset="0"/>
              </a:rPr>
              <a:t>NaïveMaxPQ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maxN</a:t>
            </a:r>
            <a:r>
              <a:rPr lang="en-US" dirty="0" smtClean="0">
                <a:latin typeface="Lucida Console" pitchFamily="49" charset="0"/>
              </a:rPr>
              <a:t>) { </a:t>
            </a:r>
            <a:r>
              <a:rPr lang="en-US" dirty="0" err="1">
                <a:latin typeface="Lucida Console" pitchFamily="49" charset="0"/>
              </a:rPr>
              <a:t>pq</a:t>
            </a:r>
            <a:r>
              <a:rPr lang="en-US" dirty="0">
                <a:latin typeface="Lucida Console" pitchFamily="49" charset="0"/>
              </a:rPr>
              <a:t> = </a:t>
            </a:r>
            <a:r>
              <a:rPr lang="en-US" dirty="0" smtClean="0">
                <a:latin typeface="Lucida Console" pitchFamily="49" charset="0"/>
              </a:rPr>
              <a:t>(Key[]) new Comparable[</a:t>
            </a:r>
            <a:r>
              <a:rPr lang="en-US" dirty="0" err="1" smtClean="0">
                <a:latin typeface="Lucida Console" pitchFamily="49" charset="0"/>
              </a:rPr>
              <a:t>maxN</a:t>
            </a:r>
            <a:r>
              <a:rPr lang="en-US" dirty="0" smtClean="0">
                <a:latin typeface="Lucida Console" pitchFamily="49" charset="0"/>
              </a:rPr>
              <a:t>]; N </a:t>
            </a:r>
            <a:r>
              <a:rPr lang="en-US" dirty="0">
                <a:latin typeface="Lucida Console" pitchFamily="49" charset="0"/>
              </a:rPr>
              <a:t>= 0;} </a:t>
            </a:r>
            <a:endParaRPr lang="en-US" dirty="0" smtClean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public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size() { return N; }</a:t>
            </a:r>
            <a:endParaRPr lang="el-GR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public </a:t>
            </a:r>
            <a:r>
              <a:rPr lang="en-US" dirty="0" err="1" smtClean="0">
                <a:latin typeface="Lucida Console" pitchFamily="49" charset="0"/>
              </a:rPr>
              <a:t>boolean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isEmpty</a:t>
            </a:r>
            <a:r>
              <a:rPr lang="en-US" dirty="0" smtClean="0">
                <a:latin typeface="Lucida Console" pitchFamily="49" charset="0"/>
              </a:rPr>
              <a:t>() { </a:t>
            </a:r>
            <a:r>
              <a:rPr lang="en-US" dirty="0">
                <a:latin typeface="Lucida Console" pitchFamily="49" charset="0"/>
              </a:rPr>
              <a:t>return N==0</a:t>
            </a:r>
            <a:r>
              <a:rPr lang="en-US" dirty="0" smtClean="0">
                <a:latin typeface="Lucida Console" pitchFamily="49" charset="0"/>
              </a:rPr>
              <a:t>;}</a:t>
            </a:r>
            <a:endParaRPr lang="en-US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void insert(Key </a:t>
            </a:r>
            <a:r>
              <a:rPr lang="en-US" dirty="0">
                <a:latin typeface="Lucida Console" pitchFamily="49" charset="0"/>
              </a:rPr>
              <a:t>v</a:t>
            </a:r>
            <a:r>
              <a:rPr lang="en-US" dirty="0" smtClean="0">
                <a:latin typeface="Lucida Console" pitchFamily="49" charset="0"/>
              </a:rPr>
              <a:t>) { </a:t>
            </a:r>
            <a:r>
              <a:rPr lang="en-US" dirty="0" err="1">
                <a:latin typeface="Lucida Console" pitchFamily="49" charset="0"/>
              </a:rPr>
              <a:t>pq</a:t>
            </a:r>
            <a:r>
              <a:rPr lang="en-US" dirty="0">
                <a:latin typeface="Lucida Console" pitchFamily="49" charset="0"/>
              </a:rPr>
              <a:t>[N++]=v; </a:t>
            </a:r>
            <a:r>
              <a:rPr lang="en-US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endParaRPr lang="en-US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Key </a:t>
            </a:r>
            <a:r>
              <a:rPr lang="en-US" dirty="0" err="1" smtClean="0">
                <a:latin typeface="Lucida Console" pitchFamily="49" charset="0"/>
              </a:rPr>
              <a:t>delMax</a:t>
            </a:r>
            <a:r>
              <a:rPr lang="en-US" dirty="0" smtClean="0">
                <a:latin typeface="Lucida Console" pitchFamily="49" charset="0"/>
              </a:rPr>
              <a:t>() { </a:t>
            </a:r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j, max = 0;</a:t>
            </a:r>
          </a:p>
          <a:p>
            <a:pPr>
              <a:lnSpc>
                <a:spcPts val="2200"/>
              </a:lnSpc>
            </a:pPr>
            <a:r>
              <a:rPr lang="en-US" dirty="0">
                <a:latin typeface="Lucida Console" pitchFamily="49" charset="0"/>
              </a:rPr>
              <a:t>  </a:t>
            </a:r>
            <a:r>
              <a:rPr lang="en-US" dirty="0" smtClean="0">
                <a:latin typeface="Lucida Console" pitchFamily="49" charset="0"/>
              </a:rPr>
              <a:t>   for </a:t>
            </a:r>
            <a:r>
              <a:rPr lang="en-US" dirty="0">
                <a:latin typeface="Lucida Console" pitchFamily="49" charset="0"/>
              </a:rPr>
              <a:t>(j = 1; j &lt; N; j</a:t>
            </a:r>
            <a:r>
              <a:rPr lang="en-US" dirty="0" smtClean="0">
                <a:latin typeface="Lucida Console" pitchFamily="49" charset="0"/>
              </a:rPr>
              <a:t>++)  if ( less(</a:t>
            </a:r>
            <a:r>
              <a:rPr lang="en-US" dirty="0" err="1" smtClean="0">
                <a:latin typeface="Lucida Console" pitchFamily="49" charset="0"/>
              </a:rPr>
              <a:t>max,j</a:t>
            </a:r>
            <a:r>
              <a:rPr lang="en-US" dirty="0" smtClean="0">
                <a:latin typeface="Lucida Console" pitchFamily="49" charset="0"/>
              </a:rPr>
              <a:t>) ) </a:t>
            </a:r>
            <a:r>
              <a:rPr lang="en-US" dirty="0">
                <a:latin typeface="Lucida Console" pitchFamily="49" charset="0"/>
              </a:rPr>
              <a:t>max = j;</a:t>
            </a:r>
          </a:p>
          <a:p>
            <a:pPr>
              <a:lnSpc>
                <a:spcPts val="2200"/>
              </a:lnSpc>
            </a:pPr>
            <a:r>
              <a:rPr lang="en-US" dirty="0">
                <a:latin typeface="Lucida Console" pitchFamily="49" charset="0"/>
              </a:rPr>
              <a:t>  </a:t>
            </a:r>
            <a:r>
              <a:rPr lang="en-US" dirty="0" smtClean="0">
                <a:latin typeface="Lucida Console" pitchFamily="49" charset="0"/>
              </a:rPr>
              <a:t>   </a:t>
            </a:r>
            <a:r>
              <a:rPr lang="en-US" dirty="0" err="1" smtClean="0">
                <a:latin typeface="Lucida Console" pitchFamily="49" charset="0"/>
              </a:rPr>
              <a:t>exch</a:t>
            </a:r>
            <a:r>
              <a:rPr lang="en-US" dirty="0" smtClean="0">
                <a:latin typeface="Lucida Console" pitchFamily="49" charset="0"/>
              </a:rPr>
              <a:t>(pq,max,N-1);</a:t>
            </a:r>
            <a:r>
              <a:rPr lang="el-GR" dirty="0" smtClean="0">
                <a:latin typeface="Lucida Console" pitchFamily="49" charset="0"/>
              </a:rPr>
              <a:t> /</a:t>
            </a:r>
            <a:r>
              <a:rPr lang="en-US" dirty="0" smtClean="0">
                <a:latin typeface="Lucida Console" pitchFamily="49" charset="0"/>
              </a:rPr>
              <a:t>/</a:t>
            </a:r>
            <a:r>
              <a:rPr lang="el-GR" dirty="0" smtClean="0">
                <a:latin typeface="Lucida Console" pitchFamily="49" charset="0"/>
              </a:rPr>
              <a:t> ανταλλαγή 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[max] </a:t>
            </a:r>
            <a:r>
              <a:rPr lang="el-GR" dirty="0" smtClean="0">
                <a:latin typeface="Lucida Console" pitchFamily="49" charset="0"/>
              </a:rPr>
              <a:t>και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pq</a:t>
            </a:r>
            <a:r>
              <a:rPr lang="en-US" dirty="0" smtClean="0">
                <a:latin typeface="Lucida Console" pitchFamily="49" charset="0"/>
              </a:rPr>
              <a:t>[N-1]</a:t>
            </a:r>
            <a:r>
              <a:rPr lang="el-GR" dirty="0" smtClean="0">
                <a:latin typeface="Lucida Console" pitchFamily="49" charset="0"/>
              </a:rPr>
              <a:t> </a:t>
            </a:r>
            <a:endParaRPr lang="en-US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dirty="0">
                <a:latin typeface="Lucida Console" pitchFamily="49" charset="0"/>
              </a:rPr>
              <a:t>  </a:t>
            </a:r>
            <a:r>
              <a:rPr lang="en-US" dirty="0" smtClean="0">
                <a:latin typeface="Lucida Console" pitchFamily="49" charset="0"/>
              </a:rPr>
              <a:t>   return </a:t>
            </a:r>
            <a:r>
              <a:rPr lang="en-US" dirty="0" err="1">
                <a:latin typeface="Lucida Console" pitchFamily="49" charset="0"/>
              </a:rPr>
              <a:t>pq</a:t>
            </a:r>
            <a:r>
              <a:rPr lang="en-US" dirty="0">
                <a:latin typeface="Lucida Console" pitchFamily="49" charset="0"/>
              </a:rPr>
              <a:t>[--N];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   }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latin typeface="Lucida Console" pitchFamily="49" charset="0"/>
              </a:rPr>
              <a:t>}   </a:t>
            </a:r>
            <a:endParaRPr lang="en-US" dirty="0">
              <a:latin typeface="Lucida Console" pitchFamily="49" charset="0"/>
            </a:endParaRPr>
          </a:p>
        </p:txBody>
      </p:sp>
      <p:grpSp>
        <p:nvGrpSpPr>
          <p:cNvPr id="60" name="59 - Ομάδα"/>
          <p:cNvGrpSpPr>
            <a:grpSpLocks noChangeAspect="1"/>
          </p:cNvGrpSpPr>
          <p:nvPr/>
        </p:nvGrpSpPr>
        <p:grpSpPr>
          <a:xfrm>
            <a:off x="4662572" y="1295400"/>
            <a:ext cx="4405228" cy="992150"/>
            <a:chOff x="4267200" y="1143000"/>
            <a:chExt cx="4894706" cy="1102389"/>
          </a:xfrm>
        </p:grpSpPr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4297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alibri" pitchFamily="34" charset="0"/>
                </a:rPr>
                <a:t>18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4678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alibri" pitchFamily="34" charset="0"/>
                </a:rPr>
                <a:t>12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5059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alibri" pitchFamily="34" charset="0"/>
                </a:rPr>
                <a:t>20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5440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>
                  <a:latin typeface="Calibri" pitchFamily="34" charset="0"/>
                </a:rPr>
                <a:t>11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5821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>
                  <a:latin typeface="Calibri" pitchFamily="34" charset="0"/>
                </a:rPr>
                <a:t>15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6202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>
                  <a:latin typeface="Calibri" pitchFamily="34" charset="0"/>
                </a:rPr>
                <a:t>9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6583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>
                  <a:latin typeface="Calibri" pitchFamily="34" charset="0"/>
                </a:rPr>
                <a:t>5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>
              <a:off x="6964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600">
                <a:latin typeface="Calibri" pitchFamily="34" charset="0"/>
              </a:endParaRPr>
            </a:p>
          </p:txBody>
        </p:sp>
        <p:sp>
          <p:nvSpPr>
            <p:cNvPr id="42" name="Rectangle 51"/>
            <p:cNvSpPr>
              <a:spLocks noChangeArrowheads="1"/>
            </p:cNvSpPr>
            <p:nvPr/>
          </p:nvSpPr>
          <p:spPr bwMode="auto">
            <a:xfrm>
              <a:off x="7345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600">
                <a:latin typeface="Calibri" pitchFamily="34" charset="0"/>
              </a:endParaRPr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7726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600">
                <a:latin typeface="Calibri" pitchFamily="34" charset="0"/>
              </a:endParaRPr>
            </a:p>
          </p:txBody>
        </p:sp>
        <p:sp>
          <p:nvSpPr>
            <p:cNvPr id="44" name="Rectangle 53"/>
            <p:cNvSpPr>
              <a:spLocks noChangeArrowheads="1"/>
            </p:cNvSpPr>
            <p:nvPr/>
          </p:nvSpPr>
          <p:spPr bwMode="auto">
            <a:xfrm>
              <a:off x="8107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600">
                <a:latin typeface="Calibri" pitchFamily="34" charset="0"/>
              </a:endParaRPr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8488362" y="1479550"/>
              <a:ext cx="381000" cy="381000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600">
                <a:latin typeface="Calibri" pitchFamily="34" charset="0"/>
              </a:endParaRPr>
            </a:p>
          </p:txBody>
        </p:sp>
        <p:sp>
          <p:nvSpPr>
            <p:cNvPr id="46" name="Text Box 55"/>
            <p:cNvSpPr txBox="1">
              <a:spLocks noChangeArrowheads="1"/>
            </p:cNvSpPr>
            <p:nvPr/>
          </p:nvSpPr>
          <p:spPr bwMode="auto">
            <a:xfrm>
              <a:off x="4267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0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47" name="Text Box 56"/>
            <p:cNvSpPr txBox="1">
              <a:spLocks noChangeArrowheads="1"/>
            </p:cNvSpPr>
            <p:nvPr/>
          </p:nvSpPr>
          <p:spPr bwMode="auto">
            <a:xfrm>
              <a:off x="4648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1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48" name="Text Box 57"/>
            <p:cNvSpPr txBox="1">
              <a:spLocks noChangeArrowheads="1"/>
            </p:cNvSpPr>
            <p:nvPr/>
          </p:nvSpPr>
          <p:spPr bwMode="auto">
            <a:xfrm>
              <a:off x="5029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2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5410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3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0" name="Text Box 59"/>
            <p:cNvSpPr txBox="1">
              <a:spLocks noChangeArrowheads="1"/>
            </p:cNvSpPr>
            <p:nvPr/>
          </p:nvSpPr>
          <p:spPr bwMode="auto">
            <a:xfrm>
              <a:off x="5791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>
                  <a:latin typeface="Calibri" pitchFamily="34" charset="0"/>
                </a:rPr>
                <a:t>[</a:t>
              </a:r>
              <a:r>
                <a:rPr lang="en-US" dirty="0">
                  <a:latin typeface="Calibri" pitchFamily="34" charset="0"/>
                </a:rPr>
                <a:t>4</a:t>
              </a:r>
              <a:r>
                <a:rPr lang="el-GR" dirty="0">
                  <a:latin typeface="Calibri" pitchFamily="34" charset="0"/>
                </a:rPr>
                <a:t>]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Text Box 60"/>
            <p:cNvSpPr txBox="1">
              <a:spLocks noChangeArrowheads="1"/>
            </p:cNvSpPr>
            <p:nvPr/>
          </p:nvSpPr>
          <p:spPr bwMode="auto">
            <a:xfrm>
              <a:off x="6172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5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2" name="Text Box 61"/>
            <p:cNvSpPr txBox="1">
              <a:spLocks noChangeArrowheads="1"/>
            </p:cNvSpPr>
            <p:nvPr/>
          </p:nvSpPr>
          <p:spPr bwMode="auto">
            <a:xfrm>
              <a:off x="6553201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6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6934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7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7315200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8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7650162" y="1143000"/>
              <a:ext cx="427825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</a:t>
              </a:r>
              <a:r>
                <a:rPr lang="en-US">
                  <a:latin typeface="Calibri" pitchFamily="34" charset="0"/>
                </a:rPr>
                <a:t>9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8031162" y="1143000"/>
              <a:ext cx="529348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[1</a:t>
              </a:r>
              <a:r>
                <a:rPr lang="en-US">
                  <a:latin typeface="Calibri" pitchFamily="34" charset="0"/>
                </a:rPr>
                <a:t>0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7" name="Text Box 66"/>
            <p:cNvSpPr txBox="1">
              <a:spLocks noChangeArrowheads="1"/>
            </p:cNvSpPr>
            <p:nvPr/>
          </p:nvSpPr>
          <p:spPr bwMode="auto">
            <a:xfrm>
              <a:off x="8412161" y="1143000"/>
              <a:ext cx="529348" cy="341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latin typeface="Calibri" pitchFamily="34" charset="0"/>
                </a:rPr>
                <a:t>[1</a:t>
              </a:r>
              <a:r>
                <a:rPr lang="en-US">
                  <a:latin typeface="Calibri" pitchFamily="34" charset="0"/>
                </a:rPr>
                <a:t>1</a:t>
              </a:r>
              <a:r>
                <a:rPr lang="el-GR">
                  <a:latin typeface="Calibri" pitchFamily="34" charset="0"/>
                </a:rPr>
                <a:t>]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8" name="37 - TextBox"/>
            <p:cNvSpPr txBox="1">
              <a:spLocks noChangeArrowheads="1"/>
            </p:cNvSpPr>
            <p:nvPr/>
          </p:nvSpPr>
          <p:spPr bwMode="auto">
            <a:xfrm>
              <a:off x="7019925" y="1903413"/>
              <a:ext cx="324521" cy="34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ucida Console" pitchFamily="49" charset="0"/>
                  <a:cs typeface="Courier New" pitchFamily="49" charset="0"/>
                </a:rPr>
                <a:t>N</a:t>
              </a:r>
              <a:endParaRPr lang="el-GR" dirty="0">
                <a:latin typeface="Lucida Console" pitchFamily="49" charset="0"/>
                <a:cs typeface="Courier New" pitchFamily="49" charset="0"/>
              </a:endParaRPr>
            </a:p>
          </p:txBody>
        </p:sp>
        <p:sp>
          <p:nvSpPr>
            <p:cNvPr id="59" name="38 - TextBox"/>
            <p:cNvSpPr txBox="1">
              <a:spLocks noChangeArrowheads="1"/>
            </p:cNvSpPr>
            <p:nvPr/>
          </p:nvSpPr>
          <p:spPr bwMode="auto">
            <a:xfrm>
              <a:off x="8240712" y="1903414"/>
              <a:ext cx="921194" cy="34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ucida Console" pitchFamily="49" charset="0"/>
                  <a:cs typeface="Courier New" pitchFamily="49" charset="0"/>
                </a:rPr>
                <a:t>maxN-1</a:t>
              </a:r>
              <a:endParaRPr lang="el-GR" dirty="0">
                <a:latin typeface="Lucida Console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50185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50186" name="AutoShape 42"/>
          <p:cNvCxnSpPr>
            <a:cxnSpLocks noChangeShapeType="1"/>
            <a:stCxn id="50188" idx="7"/>
            <a:endCxn id="50185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7" name="AutoShape 43"/>
          <p:cNvCxnSpPr>
            <a:cxnSpLocks noChangeShapeType="1"/>
            <a:stCxn id="50191" idx="1"/>
            <a:endCxn id="50185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8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50189" name="AutoShape 45"/>
          <p:cNvCxnSpPr>
            <a:cxnSpLocks noChangeShapeType="1"/>
            <a:stCxn id="50193" idx="0"/>
            <a:endCxn id="50188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0" name="AutoShape 46"/>
          <p:cNvCxnSpPr>
            <a:cxnSpLocks noChangeShapeType="1"/>
            <a:stCxn id="50202" idx="0"/>
            <a:endCxn id="50188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1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50192" name="AutoShape 48"/>
          <p:cNvCxnSpPr>
            <a:cxnSpLocks noChangeShapeType="1"/>
            <a:stCxn id="50198" idx="0"/>
            <a:endCxn id="50191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3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50194" name="AutoShape 50"/>
          <p:cNvCxnSpPr>
            <a:cxnSpLocks noChangeShapeType="1"/>
            <a:stCxn id="50195" idx="0"/>
            <a:endCxn id="50193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5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50196" name="AutoShape 52"/>
          <p:cNvCxnSpPr>
            <a:cxnSpLocks noChangeShapeType="1"/>
            <a:stCxn id="50200" idx="0"/>
            <a:endCxn id="50193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7" name="AutoShape 53"/>
          <p:cNvCxnSpPr>
            <a:cxnSpLocks noChangeShapeType="1"/>
            <a:stCxn id="50201" idx="0"/>
            <a:endCxn id="50202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8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50199" name="AutoShape 55"/>
          <p:cNvCxnSpPr>
            <a:cxnSpLocks noChangeShapeType="1"/>
            <a:stCxn id="50203" idx="0"/>
            <a:endCxn id="50202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0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50201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50202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50203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50204" name="AutoShape 60"/>
          <p:cNvCxnSpPr>
            <a:cxnSpLocks noChangeShapeType="1"/>
            <a:stCxn id="50206" idx="0"/>
            <a:endCxn id="50191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5" name="AutoShape 61"/>
          <p:cNvCxnSpPr>
            <a:cxnSpLocks noChangeShapeType="1"/>
            <a:stCxn id="50207" idx="0"/>
            <a:endCxn id="50206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6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50207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50208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50209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50210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50211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50212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50213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50214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50215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50216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50217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50218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50219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51209" name="Oval 41"/>
          <p:cNvSpPr>
            <a:spLocks noChangeArrowheads="1"/>
          </p:cNvSpPr>
          <p:nvPr/>
        </p:nvSpPr>
        <p:spPr bwMode="auto">
          <a:xfrm>
            <a:off x="6781800" y="3794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  <a:endParaRPr lang="el-GR" sz="1600" b="1"/>
          </a:p>
        </p:txBody>
      </p:sp>
      <p:cxnSp>
        <p:nvCxnSpPr>
          <p:cNvPr id="51210" name="AutoShape 42"/>
          <p:cNvCxnSpPr>
            <a:cxnSpLocks noChangeShapeType="1"/>
            <a:stCxn id="51212" idx="7"/>
            <a:endCxn id="51209" idx="3"/>
          </p:cNvCxnSpPr>
          <p:nvPr/>
        </p:nvCxnSpPr>
        <p:spPr bwMode="auto">
          <a:xfrm flipV="1">
            <a:off x="5659438" y="41068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1" name="AutoShape 43"/>
          <p:cNvCxnSpPr>
            <a:cxnSpLocks noChangeShapeType="1"/>
            <a:stCxn id="51215" idx="1"/>
            <a:endCxn id="51209" idx="5"/>
          </p:cNvCxnSpPr>
          <p:nvPr/>
        </p:nvCxnSpPr>
        <p:spPr bwMode="auto">
          <a:xfrm flipH="1" flipV="1">
            <a:off x="7107238" y="41068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2" name="Oval 44"/>
          <p:cNvSpPr>
            <a:spLocks noChangeArrowheads="1"/>
          </p:cNvSpPr>
          <p:nvPr/>
        </p:nvSpPr>
        <p:spPr bwMode="auto">
          <a:xfrm>
            <a:off x="5334000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cxnSp>
        <p:nvCxnSpPr>
          <p:cNvPr id="51213" name="AutoShape 45"/>
          <p:cNvCxnSpPr>
            <a:cxnSpLocks noChangeShapeType="1"/>
            <a:stCxn id="51217" idx="0"/>
            <a:endCxn id="51212" idx="3"/>
          </p:cNvCxnSpPr>
          <p:nvPr/>
        </p:nvCxnSpPr>
        <p:spPr bwMode="auto">
          <a:xfrm flipV="1">
            <a:off x="4930775" y="47926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4" name="AutoShape 46"/>
          <p:cNvCxnSpPr>
            <a:cxnSpLocks noChangeShapeType="1"/>
            <a:stCxn id="51226" idx="0"/>
            <a:endCxn id="51212" idx="5"/>
          </p:cNvCxnSpPr>
          <p:nvPr/>
        </p:nvCxnSpPr>
        <p:spPr bwMode="auto">
          <a:xfrm flipH="1" flipV="1">
            <a:off x="5659438" y="47926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5" name="Oval 47"/>
          <p:cNvSpPr>
            <a:spLocks noChangeArrowheads="1"/>
          </p:cNvSpPr>
          <p:nvPr/>
        </p:nvSpPr>
        <p:spPr bwMode="auto">
          <a:xfrm>
            <a:off x="7940675" y="4479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14</a:t>
            </a:r>
          </a:p>
        </p:txBody>
      </p:sp>
      <p:cxnSp>
        <p:nvCxnSpPr>
          <p:cNvPr id="51216" name="AutoShape 48"/>
          <p:cNvCxnSpPr>
            <a:cxnSpLocks noChangeShapeType="1"/>
            <a:stCxn id="51222" idx="0"/>
            <a:endCxn id="51215" idx="5"/>
          </p:cNvCxnSpPr>
          <p:nvPr/>
        </p:nvCxnSpPr>
        <p:spPr bwMode="auto">
          <a:xfrm flipH="1" flipV="1">
            <a:off x="8266113" y="47926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7" name="Oval 49"/>
          <p:cNvSpPr>
            <a:spLocks noChangeArrowheads="1"/>
          </p:cNvSpPr>
          <p:nvPr/>
        </p:nvSpPr>
        <p:spPr bwMode="auto">
          <a:xfrm>
            <a:off x="47402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cxnSp>
        <p:nvCxnSpPr>
          <p:cNvPr id="51218" name="AutoShape 50"/>
          <p:cNvCxnSpPr>
            <a:cxnSpLocks noChangeShapeType="1"/>
            <a:stCxn id="51219" idx="0"/>
            <a:endCxn id="51217" idx="5"/>
          </p:cNvCxnSpPr>
          <p:nvPr/>
        </p:nvCxnSpPr>
        <p:spPr bwMode="auto">
          <a:xfrm flipH="1" flipV="1">
            <a:off x="5065713" y="54927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9" name="Oval 51"/>
          <p:cNvSpPr>
            <a:spLocks noChangeArrowheads="1"/>
          </p:cNvSpPr>
          <p:nvPr/>
        </p:nvSpPr>
        <p:spPr bwMode="auto">
          <a:xfrm>
            <a:off x="5181600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51220" name="AutoShape 52"/>
          <p:cNvCxnSpPr>
            <a:cxnSpLocks noChangeShapeType="1"/>
            <a:stCxn id="51224" idx="0"/>
            <a:endCxn id="51217" idx="3"/>
          </p:cNvCxnSpPr>
          <p:nvPr/>
        </p:nvCxnSpPr>
        <p:spPr bwMode="auto">
          <a:xfrm flipV="1">
            <a:off x="4533900" y="54927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1" name="AutoShape 53"/>
          <p:cNvCxnSpPr>
            <a:cxnSpLocks noChangeShapeType="1"/>
            <a:stCxn id="51225" idx="0"/>
            <a:endCxn id="51226" idx="5"/>
          </p:cNvCxnSpPr>
          <p:nvPr/>
        </p:nvCxnSpPr>
        <p:spPr bwMode="auto">
          <a:xfrm flipH="1" flipV="1">
            <a:off x="6345238" y="54784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22" name="Oval 54"/>
          <p:cNvSpPr>
            <a:spLocks noChangeArrowheads="1"/>
          </p:cNvSpPr>
          <p:nvPr/>
        </p:nvSpPr>
        <p:spPr bwMode="auto">
          <a:xfrm>
            <a:off x="8321675" y="51800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51223" name="AutoShape 55"/>
          <p:cNvCxnSpPr>
            <a:cxnSpLocks noChangeShapeType="1"/>
            <a:stCxn id="51227" idx="0"/>
            <a:endCxn id="51226" idx="3"/>
          </p:cNvCxnSpPr>
          <p:nvPr/>
        </p:nvCxnSpPr>
        <p:spPr bwMode="auto">
          <a:xfrm rot="5400000" flipH="1" flipV="1">
            <a:off x="5795963" y="5511800"/>
            <a:ext cx="31273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24" name="Oval 56"/>
          <p:cNvSpPr>
            <a:spLocks noChangeArrowheads="1"/>
          </p:cNvSpPr>
          <p:nvPr/>
        </p:nvSpPr>
        <p:spPr bwMode="auto">
          <a:xfrm>
            <a:off x="4343400" y="57753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51225" name="Oval 57"/>
          <p:cNvSpPr>
            <a:spLocks noChangeArrowheads="1"/>
          </p:cNvSpPr>
          <p:nvPr/>
        </p:nvSpPr>
        <p:spPr bwMode="auto">
          <a:xfrm>
            <a:off x="6492875" y="58054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51226" name="Oval 58"/>
          <p:cNvSpPr>
            <a:spLocks noChangeArrowheads="1"/>
          </p:cNvSpPr>
          <p:nvPr/>
        </p:nvSpPr>
        <p:spPr bwMode="auto">
          <a:xfrm>
            <a:off x="6019800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51227" name="Oval 59"/>
          <p:cNvSpPr>
            <a:spLocks noChangeArrowheads="1"/>
          </p:cNvSpPr>
          <p:nvPr/>
        </p:nvSpPr>
        <p:spPr bwMode="auto">
          <a:xfrm>
            <a:off x="5638800" y="5791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cxnSp>
        <p:nvCxnSpPr>
          <p:cNvPr id="51228" name="AutoShape 60"/>
          <p:cNvCxnSpPr>
            <a:cxnSpLocks noChangeShapeType="1"/>
            <a:stCxn id="51230" idx="0"/>
            <a:endCxn id="51215" idx="3"/>
          </p:cNvCxnSpPr>
          <p:nvPr/>
        </p:nvCxnSpPr>
        <p:spPr bwMode="auto">
          <a:xfrm flipV="1">
            <a:off x="7826375" y="47926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9" name="AutoShape 61"/>
          <p:cNvCxnSpPr>
            <a:cxnSpLocks noChangeShapeType="1"/>
            <a:stCxn id="51231" idx="0"/>
            <a:endCxn id="51230" idx="3"/>
          </p:cNvCxnSpPr>
          <p:nvPr/>
        </p:nvCxnSpPr>
        <p:spPr bwMode="auto">
          <a:xfrm flipV="1">
            <a:off x="7597775" y="54784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30" name="Oval 62"/>
          <p:cNvSpPr>
            <a:spLocks noChangeArrowheads="1"/>
          </p:cNvSpPr>
          <p:nvPr/>
        </p:nvSpPr>
        <p:spPr bwMode="auto">
          <a:xfrm>
            <a:off x="7635875" y="5165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sp>
        <p:nvSpPr>
          <p:cNvPr id="51231" name="Oval 63"/>
          <p:cNvSpPr>
            <a:spLocks noChangeArrowheads="1"/>
          </p:cNvSpPr>
          <p:nvPr/>
        </p:nvSpPr>
        <p:spPr bwMode="auto">
          <a:xfrm>
            <a:off x="7407275" y="57896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51232" name="Text Box 64"/>
          <p:cNvSpPr txBox="1">
            <a:spLocks noChangeArrowheads="1"/>
          </p:cNvSpPr>
          <p:nvPr/>
        </p:nvSpPr>
        <p:spPr bwMode="auto">
          <a:xfrm>
            <a:off x="6446838" y="3641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51233" name="Text Box 65"/>
          <p:cNvSpPr txBox="1">
            <a:spLocks noChangeArrowheads="1"/>
          </p:cNvSpPr>
          <p:nvPr/>
        </p:nvSpPr>
        <p:spPr bwMode="auto">
          <a:xfrm>
            <a:off x="49990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51234" name="Text Box 66"/>
          <p:cNvSpPr txBox="1">
            <a:spLocks noChangeArrowheads="1"/>
          </p:cNvSpPr>
          <p:nvPr/>
        </p:nvSpPr>
        <p:spPr bwMode="auto">
          <a:xfrm>
            <a:off x="8275638" y="4327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[3]</a:t>
            </a:r>
            <a:endParaRPr lang="en-US" sz="1600"/>
          </a:p>
        </p:txBody>
      </p:sp>
      <p:sp>
        <p:nvSpPr>
          <p:cNvPr id="51235" name="Text Box 67"/>
          <p:cNvSpPr txBox="1">
            <a:spLocks noChangeArrowheads="1"/>
          </p:cNvSpPr>
          <p:nvPr/>
        </p:nvSpPr>
        <p:spPr bwMode="auto">
          <a:xfrm>
            <a:off x="86566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[7]</a:t>
            </a:r>
            <a:endParaRPr lang="en-US" sz="1600"/>
          </a:p>
        </p:txBody>
      </p:sp>
      <p:sp>
        <p:nvSpPr>
          <p:cNvPr id="51236" name="Text Box 68"/>
          <p:cNvSpPr txBox="1">
            <a:spLocks noChangeArrowheads="1"/>
          </p:cNvSpPr>
          <p:nvPr/>
        </p:nvSpPr>
        <p:spPr bwMode="auto">
          <a:xfrm>
            <a:off x="7285038" y="505777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[6]</a:t>
            </a:r>
            <a:endParaRPr lang="en-US" sz="1600"/>
          </a:p>
        </p:txBody>
      </p:sp>
      <p:sp>
        <p:nvSpPr>
          <p:cNvPr id="51237" name="Text Box 69"/>
          <p:cNvSpPr txBox="1">
            <a:spLocks noChangeArrowheads="1"/>
          </p:cNvSpPr>
          <p:nvPr/>
        </p:nvSpPr>
        <p:spPr bwMode="auto">
          <a:xfrm>
            <a:off x="7742238" y="56673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[12]</a:t>
            </a:r>
            <a:endParaRPr lang="en-US" sz="1600"/>
          </a:p>
        </p:txBody>
      </p:sp>
      <p:sp>
        <p:nvSpPr>
          <p:cNvPr id="51238" name="Text Box 70"/>
          <p:cNvSpPr txBox="1">
            <a:spLocks noChangeArrowheads="1"/>
          </p:cNvSpPr>
          <p:nvPr/>
        </p:nvSpPr>
        <p:spPr bwMode="auto">
          <a:xfrm>
            <a:off x="6781800" y="56229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[11]</a:t>
            </a:r>
            <a:endParaRPr lang="en-US" sz="1600"/>
          </a:p>
        </p:txBody>
      </p:sp>
      <p:sp>
        <p:nvSpPr>
          <p:cNvPr id="51239" name="Text Box 71"/>
          <p:cNvSpPr txBox="1">
            <a:spLocks noChangeArrowheads="1"/>
          </p:cNvSpPr>
          <p:nvPr/>
        </p:nvSpPr>
        <p:spPr bwMode="auto">
          <a:xfrm>
            <a:off x="5943600" y="563880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[10]</a:t>
            </a:r>
            <a:endParaRPr lang="en-US" sz="1600"/>
          </a:p>
        </p:txBody>
      </p:sp>
      <p:sp>
        <p:nvSpPr>
          <p:cNvPr id="51240" name="Text Box 72"/>
          <p:cNvSpPr txBox="1">
            <a:spLocks noChangeArrowheads="1"/>
          </p:cNvSpPr>
          <p:nvPr/>
        </p:nvSpPr>
        <p:spPr bwMode="auto">
          <a:xfrm>
            <a:off x="4846638" y="56229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[9]</a:t>
            </a:r>
            <a:endParaRPr lang="en-US" sz="1600"/>
          </a:p>
        </p:txBody>
      </p:sp>
      <p:sp>
        <p:nvSpPr>
          <p:cNvPr id="51241" name="Text Box 73"/>
          <p:cNvSpPr txBox="1">
            <a:spLocks noChangeArrowheads="1"/>
          </p:cNvSpPr>
          <p:nvPr/>
        </p:nvSpPr>
        <p:spPr bwMode="auto">
          <a:xfrm>
            <a:off x="3962400" y="56229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[8]</a:t>
            </a:r>
            <a:endParaRPr lang="en-US" sz="1600"/>
          </a:p>
        </p:txBody>
      </p:sp>
      <p:sp>
        <p:nvSpPr>
          <p:cNvPr id="51242" name="Text Box 74"/>
          <p:cNvSpPr txBox="1">
            <a:spLocks noChangeArrowheads="1"/>
          </p:cNvSpPr>
          <p:nvPr/>
        </p:nvSpPr>
        <p:spPr bwMode="auto">
          <a:xfrm>
            <a:off x="4389438" y="50133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[4]</a:t>
            </a:r>
            <a:endParaRPr lang="en-US" sz="1600"/>
          </a:p>
        </p:txBody>
      </p:sp>
      <p:sp>
        <p:nvSpPr>
          <p:cNvPr id="51243" name="Text Box 75"/>
          <p:cNvSpPr txBox="1">
            <a:spLocks noChangeArrowheads="1"/>
          </p:cNvSpPr>
          <p:nvPr/>
        </p:nvSpPr>
        <p:spPr bwMode="auto">
          <a:xfrm>
            <a:off x="6324600" y="50133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[5]</a:t>
            </a:r>
            <a:endParaRPr lang="en-US" sz="160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σε Σωρούς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79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Ταξινόμηση με</a:t>
            </a:r>
            <a:r>
              <a:rPr lang="en-US" sz="1800" b="1"/>
              <a:t> </a:t>
            </a:r>
            <a:r>
              <a:rPr lang="el-GR" sz="1800" b="1"/>
              <a:t>σωρό</a:t>
            </a:r>
            <a:endParaRPr lang="en-US" sz="1800"/>
          </a:p>
        </p:txBody>
      </p:sp>
      <p:sp>
        <p:nvSpPr>
          <p:cNvPr id="52233" name="43 - TextBox"/>
          <p:cNvSpPr txBox="1">
            <a:spLocks noChangeArrowheads="1"/>
          </p:cNvSpPr>
          <p:nvPr/>
        </p:nvSpPr>
        <p:spPr bwMode="auto">
          <a:xfrm>
            <a:off x="4419600" y="3886200"/>
            <a:ext cx="1354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Απόδειξη για</a:t>
            </a:r>
          </a:p>
        </p:txBody>
      </p:sp>
      <p:pic>
        <p:nvPicPr>
          <p:cNvPr id="52234" name="4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941763"/>
            <a:ext cx="13716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46 - TextBox"/>
          <p:cNvSpPr txBox="1">
            <a:spLocks noChangeArrowheads="1"/>
          </p:cNvSpPr>
          <p:nvPr/>
        </p:nvSpPr>
        <p:spPr bwMode="auto">
          <a:xfrm>
            <a:off x="4414838" y="4343400"/>
            <a:ext cx="425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Ο αριθμός των αντιμεταθέσεων είναι το πολύ</a:t>
            </a:r>
          </a:p>
        </p:txBody>
      </p:sp>
      <p:pic>
        <p:nvPicPr>
          <p:cNvPr id="52236" name="5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857750"/>
            <a:ext cx="39893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9600" y="2209800"/>
            <a:ext cx="3810000" cy="685800"/>
          </a:xfrm>
          <a:prstGeom prst="rect">
            <a:avLst/>
          </a:prstGeom>
          <a:solidFill>
            <a:srgbClr val="FFFF99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181500" cy="327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>
                <a:latin typeface="Lucida Console" pitchFamily="49" charset="0"/>
              </a:rPr>
              <a:t>public static void </a:t>
            </a:r>
            <a:r>
              <a:rPr lang="en-US" sz="1800" dirty="0" err="1" smtClean="0">
                <a:latin typeface="Lucida Console" pitchFamily="49" charset="0"/>
              </a:rPr>
              <a:t>heapsort</a:t>
            </a:r>
            <a:r>
              <a:rPr lang="en-US" sz="1800" dirty="0" smtClean="0">
                <a:latin typeface="Lucida Console" pitchFamily="49" charset="0"/>
              </a:rPr>
              <a:t>(Comparable[] a)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{ </a:t>
            </a:r>
            <a:r>
              <a:rPr lang="en-US" sz="1800" dirty="0" err="1">
                <a:latin typeface="Lucida Console" pitchFamily="49" charset="0"/>
              </a:rPr>
              <a:t>int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N = </a:t>
            </a:r>
            <a:r>
              <a:rPr lang="en-US" sz="1800" dirty="0" err="1" smtClean="0">
                <a:latin typeface="Lucida Console" pitchFamily="49" charset="0"/>
              </a:rPr>
              <a:t>a.length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for 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k=N/2</a:t>
            </a:r>
            <a:r>
              <a:rPr lang="en-US" sz="1800" dirty="0">
                <a:latin typeface="Lucida Console" pitchFamily="49" charset="0"/>
              </a:rPr>
              <a:t>; k&gt;=1; k--)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</a:t>
            </a:r>
            <a:r>
              <a:rPr lang="en-US" sz="1800" dirty="0" err="1" smtClean="0">
                <a:latin typeface="Lucida Console" pitchFamily="49" charset="0"/>
              </a:rPr>
              <a:t>a,k,N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while (N&gt;1)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{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exch</a:t>
            </a:r>
            <a:r>
              <a:rPr lang="en-US" sz="1800" dirty="0" smtClean="0">
                <a:latin typeface="Lucida Console" pitchFamily="49" charset="0"/>
              </a:rPr>
              <a:t>(a,1,N--);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err="1" smtClean="0">
                <a:latin typeface="Lucida Console" pitchFamily="49" charset="0"/>
              </a:rPr>
              <a:t>fixDown</a:t>
            </a:r>
            <a:r>
              <a:rPr lang="en-US" sz="1800" dirty="0" smtClean="0">
                <a:latin typeface="Lucida Console" pitchFamily="49" charset="0"/>
              </a:rPr>
              <a:t>(a,1,N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495800" y="2438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3810000" cy="835025"/>
          </a:xfrm>
          <a:prstGeom prst="rect">
            <a:avLst/>
          </a:prstGeom>
          <a:solidFill>
            <a:srgbClr val="FFFF99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Τακτοποίηση σωρού</a:t>
            </a:r>
          </a:p>
          <a:p>
            <a:r>
              <a:rPr lang="el-GR" sz="1600"/>
              <a:t>(αντικαθιστά τη διαδοχική εισαγωγή των </a:t>
            </a:r>
            <a:endParaRPr lang="en-US" sz="1600"/>
          </a:p>
          <a:p>
            <a:r>
              <a:rPr lang="el-GR" sz="1600"/>
              <a:t>στοιχείων στην ουρά) </a:t>
            </a:r>
            <a:r>
              <a:rPr lang="el-GR" sz="1600">
                <a:sym typeface="Symbol" pitchFamily="18" charset="2"/>
              </a:rPr>
              <a:t> </a:t>
            </a:r>
            <a:r>
              <a:rPr lang="en-US" sz="1600">
                <a:sym typeface="Symbol" pitchFamily="18" charset="2"/>
              </a:rPr>
              <a:t>O(N) </a:t>
            </a:r>
            <a:r>
              <a:rPr lang="el-GR" sz="1600">
                <a:sym typeface="Symbol" pitchFamily="18" charset="2"/>
              </a:rPr>
              <a:t>χρόνος</a:t>
            </a:r>
            <a:r>
              <a:rPr lang="en-US" sz="1600">
                <a:sym typeface="Symbol" pitchFamily="18" charset="2"/>
              </a:rPr>
              <a:t> </a:t>
            </a:r>
            <a:r>
              <a:rPr lang="el-GR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88419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Ταξινόμησης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0" name="5 - TextBox"/>
          <p:cNvSpPr txBox="1">
            <a:spLocks noChangeArrowheads="1"/>
          </p:cNvSpPr>
          <p:nvPr/>
        </p:nvSpPr>
        <p:spPr bwMode="auto">
          <a:xfrm>
            <a:off x="457200" y="1295400"/>
            <a:ext cx="7352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 dirty="0"/>
              <a:t>Κάτω φράγμα για ταξινόμηση που χρησιμοποιεί μόνο συγκρίσεις</a:t>
            </a:r>
          </a:p>
        </p:txBody>
      </p:sp>
      <p:sp>
        <p:nvSpPr>
          <p:cNvPr id="5" name="4 - Διάγραμμα ροής: Απόφαση"/>
          <p:cNvSpPr/>
          <p:nvPr/>
        </p:nvSpPr>
        <p:spPr bwMode="auto">
          <a:xfrm>
            <a:off x="3200400" y="2743200"/>
            <a:ext cx="2057400" cy="1143000"/>
          </a:xfrm>
          <a:prstGeom prst="flowChartDecision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Lucida Console" pitchFamily="49" charset="0"/>
                <a:cs typeface="Courier New" pitchFamily="49" charset="0"/>
              </a:rPr>
              <a:t>a[</a:t>
            </a:r>
            <a:r>
              <a:rPr lang="en-US" sz="18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Lucida Console" pitchFamily="49" charset="0"/>
                <a:cs typeface="Courier New" pitchFamily="49" charset="0"/>
              </a:rPr>
              <a:t>] </a:t>
            </a:r>
            <a:r>
              <a:rPr lang="en-US" sz="1800" dirty="0" smtClean="0">
                <a:latin typeface="Lucida Console" pitchFamily="49" charset="0"/>
                <a:cs typeface="Courier New" pitchFamily="49" charset="0"/>
              </a:rPr>
              <a:t>&lt; a[j</a:t>
            </a:r>
            <a:r>
              <a:rPr lang="en-US" sz="1800" dirty="0">
                <a:latin typeface="Lucida Console" pitchFamily="49" charset="0"/>
                <a:cs typeface="Courier New" pitchFamily="49" charset="0"/>
              </a:rPr>
              <a:t>]</a:t>
            </a:r>
            <a:endParaRPr lang="el-GR" sz="1800" dirty="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88422" name="9 - Shape"/>
          <p:cNvCxnSpPr>
            <a:cxnSpLocks noChangeShapeType="1"/>
            <a:stCxn id="5" idx="2"/>
          </p:cNvCxnSpPr>
          <p:nvPr/>
        </p:nvCxnSpPr>
        <p:spPr bwMode="auto">
          <a:xfrm rot="5400000">
            <a:off x="2838450" y="3105150"/>
            <a:ext cx="609600" cy="21717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8423" name="15 - Shape"/>
          <p:cNvCxnSpPr>
            <a:cxnSpLocks noChangeShapeType="1"/>
            <a:stCxn id="5" idx="3"/>
          </p:cNvCxnSpPr>
          <p:nvPr/>
        </p:nvCxnSpPr>
        <p:spPr bwMode="auto">
          <a:xfrm>
            <a:off x="5257800" y="3314700"/>
            <a:ext cx="1066800" cy="12573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8424" name="16 - TextBox"/>
          <p:cNvSpPr txBox="1">
            <a:spLocks noChangeArrowheads="1"/>
          </p:cNvSpPr>
          <p:nvPr/>
        </p:nvSpPr>
        <p:spPr bwMode="auto">
          <a:xfrm>
            <a:off x="2819400" y="411480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NAI</a:t>
            </a:r>
            <a:endParaRPr lang="el-GR" sz="1800"/>
          </a:p>
        </p:txBody>
      </p:sp>
      <p:sp>
        <p:nvSpPr>
          <p:cNvPr id="188425" name="17 - TextBox"/>
          <p:cNvSpPr txBox="1">
            <a:spLocks noChangeArrowheads="1"/>
          </p:cNvSpPr>
          <p:nvPr/>
        </p:nvSpPr>
        <p:spPr bwMode="auto">
          <a:xfrm>
            <a:off x="5486400" y="2895600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OXI</a:t>
            </a:r>
            <a:endParaRPr lang="el-GR" sz="1800"/>
          </a:p>
        </p:txBody>
      </p:sp>
      <p:sp>
        <p:nvSpPr>
          <p:cNvPr id="188426" name="18 - TextBox"/>
          <p:cNvSpPr txBox="1">
            <a:spLocks noChangeArrowheads="1"/>
          </p:cNvSpPr>
          <p:nvPr/>
        </p:nvSpPr>
        <p:spPr bwMode="auto">
          <a:xfrm>
            <a:off x="457200" y="1905000"/>
            <a:ext cx="82352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Οι αλγόριθμοι ταξινόμησης που μελετάμε στο μάθημα βασίζονται σε συγκρίσεις</a:t>
            </a:r>
          </a:p>
          <a:p>
            <a:r>
              <a:rPr lang="el-GR" sz="1800" dirty="0"/>
              <a:t>ανά δύο των στοιχείων της ακολουθίας</a:t>
            </a:r>
            <a:r>
              <a:rPr lang="en-US" sz="1800" dirty="0"/>
              <a:t>: </a:t>
            </a:r>
            <a:endParaRPr lang="el-GR" sz="1800" dirty="0"/>
          </a:p>
        </p:txBody>
      </p:sp>
      <p:sp>
        <p:nvSpPr>
          <p:cNvPr id="188427" name="19 - TextBox"/>
          <p:cNvSpPr txBox="1">
            <a:spLocks noChangeArrowheads="1"/>
          </p:cNvSpPr>
          <p:nvPr/>
        </p:nvSpPr>
        <p:spPr bwMode="auto">
          <a:xfrm>
            <a:off x="609600" y="4800600"/>
            <a:ext cx="7206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Οποιοσδήποτε τέτοιος αλγόριθμος μπορεί να αναπαρασταθεί με ένα </a:t>
            </a:r>
          </a:p>
          <a:p>
            <a:r>
              <a:rPr lang="el-GR" sz="1800" b="1" dirty="0"/>
              <a:t>δένδρο απόφασης</a:t>
            </a:r>
          </a:p>
        </p:txBody>
      </p:sp>
      <p:sp>
        <p:nvSpPr>
          <p:cNvPr id="188428" name="20 - TextBox"/>
          <p:cNvSpPr txBox="1">
            <a:spLocks noChangeArrowheads="1"/>
          </p:cNvSpPr>
          <p:nvPr/>
        </p:nvSpPr>
        <p:spPr bwMode="auto">
          <a:xfrm>
            <a:off x="609600" y="5638800"/>
            <a:ext cx="702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Θα δείξουμε ότι ο χρόνος εκτέλεσης στη χειρότερη περίπτωση είναι</a:t>
            </a:r>
          </a:p>
        </p:txBody>
      </p:sp>
      <p:pic>
        <p:nvPicPr>
          <p:cNvPr id="188429" name="2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715000"/>
            <a:ext cx="1093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89443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Ταξινόμησης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4" name="5 - TextBox"/>
          <p:cNvSpPr txBox="1">
            <a:spLocks noChangeArrowheads="1"/>
          </p:cNvSpPr>
          <p:nvPr/>
        </p:nvSpPr>
        <p:spPr bwMode="auto">
          <a:xfrm>
            <a:off x="457200" y="914400"/>
            <a:ext cx="7352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Κάτω φράγμα για ταξινόμηση που χρησιμοποιεί μόνο συγκρίσεις</a:t>
            </a:r>
          </a:p>
        </p:txBody>
      </p:sp>
      <p:sp>
        <p:nvSpPr>
          <p:cNvPr id="189445" name="19 - TextBox"/>
          <p:cNvSpPr txBox="1">
            <a:spLocks noChangeArrowheads="1"/>
          </p:cNvSpPr>
          <p:nvPr/>
        </p:nvSpPr>
        <p:spPr bwMode="auto">
          <a:xfrm>
            <a:off x="457200" y="1447800"/>
            <a:ext cx="209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Δένδρο απόφασης</a:t>
            </a:r>
          </a:p>
        </p:txBody>
      </p:sp>
      <p:sp>
        <p:nvSpPr>
          <p:cNvPr id="189446" name="11 - Στρογγυλεμένο ορθογώνιο"/>
          <p:cNvSpPr>
            <a:spLocks noChangeArrowheads="1"/>
          </p:cNvSpPr>
          <p:nvPr/>
        </p:nvSpPr>
        <p:spPr bwMode="auto">
          <a:xfrm>
            <a:off x="3581400" y="1828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a[i]&lt;a[j]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89447" name="12 - Στρογγυλεμένο ορθογώνιο"/>
          <p:cNvSpPr>
            <a:spLocks noChangeArrowheads="1"/>
          </p:cNvSpPr>
          <p:nvPr/>
        </p:nvSpPr>
        <p:spPr bwMode="auto">
          <a:xfrm>
            <a:off x="14478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a[b]&lt;a[c]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89448" name="13 - Στρογγυλεμένο ορθογώνιο"/>
          <p:cNvSpPr>
            <a:spLocks noChangeArrowheads="1"/>
          </p:cNvSpPr>
          <p:nvPr/>
        </p:nvSpPr>
        <p:spPr bwMode="auto">
          <a:xfrm>
            <a:off x="457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a[f]&lt;a[g]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89449" name="14 - Στρογγυλεμένο ορθογώνιο"/>
          <p:cNvSpPr>
            <a:spLocks noChangeArrowheads="1"/>
          </p:cNvSpPr>
          <p:nvPr/>
        </p:nvSpPr>
        <p:spPr bwMode="auto">
          <a:xfrm>
            <a:off x="24384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a[h]&lt;a[i]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89450" name="20 - Στρογγυλεμένο ορθογώνιο"/>
          <p:cNvSpPr>
            <a:spLocks noChangeArrowheads="1"/>
          </p:cNvSpPr>
          <p:nvPr/>
        </p:nvSpPr>
        <p:spPr bwMode="auto">
          <a:xfrm>
            <a:off x="55626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a[d]&lt;a[e]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89451" name="21 - Στρογγυλεμένο ορθογώνιο"/>
          <p:cNvSpPr>
            <a:spLocks noChangeArrowheads="1"/>
          </p:cNvSpPr>
          <p:nvPr/>
        </p:nvSpPr>
        <p:spPr bwMode="auto">
          <a:xfrm>
            <a:off x="45720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a[j]&lt;a[k]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89452" name="22 - Στρογγυλεμένο ορθογώνιο"/>
          <p:cNvSpPr>
            <a:spLocks noChangeArrowheads="1"/>
          </p:cNvSpPr>
          <p:nvPr/>
        </p:nvSpPr>
        <p:spPr bwMode="auto">
          <a:xfrm>
            <a:off x="6553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a[l]&lt;a[m]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89453" name="24 - Ευθεία γραμμή σύνδεσης"/>
          <p:cNvCxnSpPr>
            <a:cxnSpLocks noChangeShapeType="1"/>
            <a:endCxn id="189447" idx="0"/>
          </p:cNvCxnSpPr>
          <p:nvPr/>
        </p:nvCxnSpPr>
        <p:spPr bwMode="auto">
          <a:xfrm rot="10800000" flipV="1">
            <a:off x="2286000" y="2438400"/>
            <a:ext cx="1828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54" name="26 - Ευθεία γραμμή σύνδεσης"/>
          <p:cNvCxnSpPr>
            <a:cxnSpLocks noChangeShapeType="1"/>
            <a:endCxn id="189450" idx="0"/>
          </p:cNvCxnSpPr>
          <p:nvPr/>
        </p:nvCxnSpPr>
        <p:spPr bwMode="auto">
          <a:xfrm>
            <a:off x="4800600" y="2438400"/>
            <a:ext cx="16002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55" name="28 - Ευθεία γραμμή σύνδεσης"/>
          <p:cNvCxnSpPr>
            <a:cxnSpLocks noChangeShapeType="1"/>
            <a:endCxn id="189448" idx="0"/>
          </p:cNvCxnSpPr>
          <p:nvPr/>
        </p:nvCxnSpPr>
        <p:spPr bwMode="auto">
          <a:xfrm rot="10800000" flipV="1">
            <a:off x="12954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56" name="30 - Ευθεία γραμμή σύνδεσης"/>
          <p:cNvCxnSpPr>
            <a:cxnSpLocks noChangeShapeType="1"/>
            <a:endCxn id="189449" idx="0"/>
          </p:cNvCxnSpPr>
          <p:nvPr/>
        </p:nvCxnSpPr>
        <p:spPr bwMode="auto">
          <a:xfrm rot="16200000" flipH="1">
            <a:off x="27051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57" name="36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68199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58" name="37 - Ευθεία γραμμή σύνδεσης"/>
          <p:cNvCxnSpPr>
            <a:cxnSpLocks noChangeShapeType="1"/>
          </p:cNvCxnSpPr>
          <p:nvPr/>
        </p:nvCxnSpPr>
        <p:spPr bwMode="auto">
          <a:xfrm rot="10800000" flipV="1">
            <a:off x="54102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59" name="38 - Ευθεία γραμμή σύνδεσης"/>
          <p:cNvCxnSpPr>
            <a:cxnSpLocks noChangeShapeType="1"/>
          </p:cNvCxnSpPr>
          <p:nvPr/>
        </p:nvCxnSpPr>
        <p:spPr bwMode="auto">
          <a:xfrm rot="5400000">
            <a:off x="723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60" name="4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1600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61" name="42 - Ευθεία γραμμή σύνδεσης"/>
          <p:cNvCxnSpPr>
            <a:cxnSpLocks noChangeShapeType="1"/>
          </p:cNvCxnSpPr>
          <p:nvPr/>
        </p:nvCxnSpPr>
        <p:spPr bwMode="auto">
          <a:xfrm rot="5400000">
            <a:off x="27051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62" name="43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35814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63" name="44 - Ευθεία γραμμή σύνδεσης"/>
          <p:cNvCxnSpPr>
            <a:cxnSpLocks noChangeShapeType="1"/>
          </p:cNvCxnSpPr>
          <p:nvPr/>
        </p:nvCxnSpPr>
        <p:spPr bwMode="auto">
          <a:xfrm rot="5400000">
            <a:off x="48387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64" name="45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57150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65" name="46 - Ευθεία γραμμή σύνδεσης"/>
          <p:cNvCxnSpPr>
            <a:cxnSpLocks noChangeShapeType="1"/>
          </p:cNvCxnSpPr>
          <p:nvPr/>
        </p:nvCxnSpPr>
        <p:spPr bwMode="auto">
          <a:xfrm rot="5400000">
            <a:off x="6819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9466" name="47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7696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0467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Ταξινόμησης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68" name="5 - TextBox"/>
          <p:cNvSpPr txBox="1">
            <a:spLocks noChangeArrowheads="1"/>
          </p:cNvSpPr>
          <p:nvPr/>
        </p:nvSpPr>
        <p:spPr bwMode="auto">
          <a:xfrm>
            <a:off x="457200" y="914400"/>
            <a:ext cx="7352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Κάτω φράγμα για ταξινόμηση που χρησιμοποιεί μόνο συγκρίσεις</a:t>
            </a:r>
          </a:p>
        </p:txBody>
      </p:sp>
      <p:sp>
        <p:nvSpPr>
          <p:cNvPr id="190469" name="19 - TextBox"/>
          <p:cNvSpPr txBox="1">
            <a:spLocks noChangeArrowheads="1"/>
          </p:cNvSpPr>
          <p:nvPr/>
        </p:nvSpPr>
        <p:spPr bwMode="auto">
          <a:xfrm>
            <a:off x="457200" y="1447800"/>
            <a:ext cx="209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Δένδρο απόφασης</a:t>
            </a:r>
          </a:p>
        </p:txBody>
      </p:sp>
      <p:sp>
        <p:nvSpPr>
          <p:cNvPr id="190470" name="11 - Στρογγυλεμένο ορθογώνιο"/>
          <p:cNvSpPr>
            <a:spLocks noChangeArrowheads="1"/>
          </p:cNvSpPr>
          <p:nvPr/>
        </p:nvSpPr>
        <p:spPr bwMode="auto">
          <a:xfrm>
            <a:off x="3581400" y="1828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0471" name="12 - Στρογγυλεμένο ορθογώνιο"/>
          <p:cNvSpPr>
            <a:spLocks noChangeArrowheads="1"/>
          </p:cNvSpPr>
          <p:nvPr/>
        </p:nvSpPr>
        <p:spPr bwMode="auto">
          <a:xfrm>
            <a:off x="14478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0472" name="13 - Στρογγυλεμένο ορθογώνιο"/>
          <p:cNvSpPr>
            <a:spLocks noChangeArrowheads="1"/>
          </p:cNvSpPr>
          <p:nvPr/>
        </p:nvSpPr>
        <p:spPr bwMode="auto">
          <a:xfrm>
            <a:off x="457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0473" name="20 - Στρογγυλεμένο ορθογώνιο"/>
          <p:cNvSpPr>
            <a:spLocks noChangeArrowheads="1"/>
          </p:cNvSpPr>
          <p:nvPr/>
        </p:nvSpPr>
        <p:spPr bwMode="auto">
          <a:xfrm>
            <a:off x="55626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a[1]&lt;a[3]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0474" name="22 - Στρογγυλεμένο ορθογώνιο"/>
          <p:cNvSpPr>
            <a:spLocks noChangeArrowheads="1"/>
          </p:cNvSpPr>
          <p:nvPr/>
        </p:nvSpPr>
        <p:spPr bwMode="auto">
          <a:xfrm>
            <a:off x="6553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a[2]&lt;a[3]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90475" name="24 - Ευθεία γραμμή σύνδεσης"/>
          <p:cNvCxnSpPr>
            <a:cxnSpLocks noChangeShapeType="1"/>
            <a:endCxn id="190471" idx="0"/>
          </p:cNvCxnSpPr>
          <p:nvPr/>
        </p:nvCxnSpPr>
        <p:spPr bwMode="auto">
          <a:xfrm rot="10800000" flipV="1">
            <a:off x="2286000" y="2438400"/>
            <a:ext cx="1828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76" name="26 - Ευθεία γραμμή σύνδεσης"/>
          <p:cNvCxnSpPr>
            <a:cxnSpLocks noChangeShapeType="1"/>
            <a:endCxn id="190473" idx="0"/>
          </p:cNvCxnSpPr>
          <p:nvPr/>
        </p:nvCxnSpPr>
        <p:spPr bwMode="auto">
          <a:xfrm>
            <a:off x="4800600" y="2438400"/>
            <a:ext cx="16002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77" name="28 - Ευθεία γραμμή σύνδεσης"/>
          <p:cNvCxnSpPr>
            <a:cxnSpLocks noChangeShapeType="1"/>
            <a:endCxn id="190472" idx="0"/>
          </p:cNvCxnSpPr>
          <p:nvPr/>
        </p:nvCxnSpPr>
        <p:spPr bwMode="auto">
          <a:xfrm rot="10800000" flipV="1">
            <a:off x="12954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78" name="3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27051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79" name="36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68199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80" name="37 - Ευθεία γραμμή σύνδεσης"/>
          <p:cNvCxnSpPr>
            <a:cxnSpLocks noChangeShapeType="1"/>
          </p:cNvCxnSpPr>
          <p:nvPr/>
        </p:nvCxnSpPr>
        <p:spPr bwMode="auto">
          <a:xfrm rot="10800000" flipV="1">
            <a:off x="54102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81" name="38 - Ευθεία γραμμή σύνδεσης"/>
          <p:cNvCxnSpPr>
            <a:cxnSpLocks noChangeShapeType="1"/>
          </p:cNvCxnSpPr>
          <p:nvPr/>
        </p:nvCxnSpPr>
        <p:spPr bwMode="auto">
          <a:xfrm rot="5400000">
            <a:off x="723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82" name="4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1600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83" name="46 - Ευθεία γραμμή σύνδεσης"/>
          <p:cNvCxnSpPr>
            <a:cxnSpLocks noChangeShapeType="1"/>
          </p:cNvCxnSpPr>
          <p:nvPr/>
        </p:nvCxnSpPr>
        <p:spPr bwMode="auto">
          <a:xfrm rot="5400000">
            <a:off x="6819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484" name="47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7696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0485" name="27 - Ορθογώνιο"/>
          <p:cNvSpPr>
            <a:spLocks noChangeArrowheads="1"/>
          </p:cNvSpPr>
          <p:nvPr/>
        </p:nvSpPr>
        <p:spPr bwMode="auto">
          <a:xfrm>
            <a:off x="305178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 </a:t>
            </a:r>
          </a:p>
        </p:txBody>
      </p:sp>
      <p:sp>
        <p:nvSpPr>
          <p:cNvPr id="190486" name="29 - Ορθογώνιο"/>
          <p:cNvSpPr>
            <a:spLocks noChangeArrowheads="1"/>
          </p:cNvSpPr>
          <p:nvPr/>
        </p:nvSpPr>
        <p:spPr bwMode="auto">
          <a:xfrm>
            <a:off x="1411666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 </a:t>
            </a:r>
          </a:p>
        </p:txBody>
      </p:sp>
      <p:sp>
        <p:nvSpPr>
          <p:cNvPr id="190487" name="31 - Ορθογώνιο"/>
          <p:cNvSpPr>
            <a:spLocks noChangeArrowheads="1"/>
          </p:cNvSpPr>
          <p:nvPr/>
        </p:nvSpPr>
        <p:spPr bwMode="auto">
          <a:xfrm>
            <a:off x="2859466" y="42672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 </a:t>
            </a:r>
          </a:p>
        </p:txBody>
      </p:sp>
      <p:sp>
        <p:nvSpPr>
          <p:cNvPr id="190488" name="32 - TextBox"/>
          <p:cNvSpPr txBox="1">
            <a:spLocks noChangeArrowheads="1"/>
          </p:cNvSpPr>
          <p:nvPr/>
        </p:nvSpPr>
        <p:spPr bwMode="auto">
          <a:xfrm>
            <a:off x="457200" y="1905000"/>
            <a:ext cx="1420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Π.χ. για </a:t>
            </a:r>
            <a:r>
              <a:rPr lang="en-US" sz="1800"/>
              <a:t>n</a:t>
            </a:r>
            <a:r>
              <a:rPr lang="el-GR" sz="1800"/>
              <a:t>=3</a:t>
            </a:r>
          </a:p>
        </p:txBody>
      </p:sp>
      <p:sp>
        <p:nvSpPr>
          <p:cNvPr id="190489" name="33 - Ορθογώνιο"/>
          <p:cNvSpPr>
            <a:spLocks noChangeArrowheads="1"/>
          </p:cNvSpPr>
          <p:nvPr/>
        </p:nvSpPr>
        <p:spPr bwMode="auto">
          <a:xfrm>
            <a:off x="4953378" y="4257675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0490" name="34 - Ορθογώνιο"/>
          <p:cNvSpPr>
            <a:spLocks noChangeArrowheads="1"/>
          </p:cNvSpPr>
          <p:nvPr/>
        </p:nvSpPr>
        <p:spPr bwMode="auto">
          <a:xfrm>
            <a:off x="6401178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0491" name="35 - Ορθογώνιο"/>
          <p:cNvSpPr>
            <a:spLocks noChangeArrowheads="1"/>
          </p:cNvSpPr>
          <p:nvPr/>
        </p:nvSpPr>
        <p:spPr bwMode="auto">
          <a:xfrm>
            <a:off x="7507666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0492" name="39 - TextBox"/>
          <p:cNvSpPr txBox="1">
            <a:spLocks noChangeArrowheads="1"/>
          </p:cNvSpPr>
          <p:nvPr/>
        </p:nvSpPr>
        <p:spPr bwMode="auto">
          <a:xfrm>
            <a:off x="228600" y="6248400"/>
            <a:ext cx="8768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Η εκτέλεση του αλγόριθμου ακολουθεί ένα μονοπάτι από τη ρίζα προς κάποιο φύλλο</a:t>
            </a:r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149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1491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Ταξινόμησης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2" name="5 - TextBox"/>
          <p:cNvSpPr txBox="1">
            <a:spLocks noChangeArrowheads="1"/>
          </p:cNvSpPr>
          <p:nvPr/>
        </p:nvSpPr>
        <p:spPr bwMode="auto">
          <a:xfrm>
            <a:off x="457200" y="914400"/>
            <a:ext cx="7352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Κάτω φράγμα για ταξινόμηση που χρησιμοποιεί μόνο συγκρίσεις</a:t>
            </a:r>
          </a:p>
        </p:txBody>
      </p:sp>
      <p:sp>
        <p:nvSpPr>
          <p:cNvPr id="191493" name="19 - TextBox"/>
          <p:cNvSpPr txBox="1">
            <a:spLocks noChangeArrowheads="1"/>
          </p:cNvSpPr>
          <p:nvPr/>
        </p:nvSpPr>
        <p:spPr bwMode="auto">
          <a:xfrm>
            <a:off x="457200" y="1447800"/>
            <a:ext cx="209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Δένδρο απόφασης</a:t>
            </a:r>
          </a:p>
        </p:txBody>
      </p:sp>
      <p:sp>
        <p:nvSpPr>
          <p:cNvPr id="191494" name="11 - Στρογγυλεμένο ορθογώνιο"/>
          <p:cNvSpPr>
            <a:spLocks noChangeArrowheads="1"/>
          </p:cNvSpPr>
          <p:nvPr/>
        </p:nvSpPr>
        <p:spPr bwMode="auto">
          <a:xfrm>
            <a:off x="3581400" y="1828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C0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1495" name="12 - Στρογγυλεμένο ορθογώνιο"/>
          <p:cNvSpPr>
            <a:spLocks noChangeArrowheads="1"/>
          </p:cNvSpPr>
          <p:nvPr/>
        </p:nvSpPr>
        <p:spPr bwMode="auto">
          <a:xfrm>
            <a:off x="14478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C000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1496" name="13 - Στρογγυλεμένο ορθογώνιο"/>
          <p:cNvSpPr>
            <a:spLocks noChangeArrowheads="1"/>
          </p:cNvSpPr>
          <p:nvPr/>
        </p:nvSpPr>
        <p:spPr bwMode="auto">
          <a:xfrm>
            <a:off x="457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C000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1497" name="20 - Στρογγυλεμένο ορθογώνιο"/>
          <p:cNvSpPr>
            <a:spLocks noChangeArrowheads="1"/>
          </p:cNvSpPr>
          <p:nvPr/>
        </p:nvSpPr>
        <p:spPr bwMode="auto">
          <a:xfrm>
            <a:off x="55626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a[1]&lt;a[3]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1498" name="22 - Στρογγυλεμένο ορθογώνιο"/>
          <p:cNvSpPr>
            <a:spLocks noChangeArrowheads="1"/>
          </p:cNvSpPr>
          <p:nvPr/>
        </p:nvSpPr>
        <p:spPr bwMode="auto">
          <a:xfrm>
            <a:off x="6553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a[2]&lt;a[3]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91499" name="24 - Ευθεία γραμμή σύνδεσης"/>
          <p:cNvCxnSpPr>
            <a:cxnSpLocks noChangeShapeType="1"/>
            <a:endCxn id="191495" idx="0"/>
          </p:cNvCxnSpPr>
          <p:nvPr/>
        </p:nvCxnSpPr>
        <p:spPr bwMode="auto">
          <a:xfrm rot="10800000" flipV="1">
            <a:off x="2286000" y="2438400"/>
            <a:ext cx="1828800" cy="609600"/>
          </a:xfrm>
          <a:prstGeom prst="lin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191500" name="26 - Ευθεία γραμμή σύνδεσης"/>
          <p:cNvCxnSpPr>
            <a:cxnSpLocks noChangeShapeType="1"/>
            <a:endCxn id="191497" idx="0"/>
          </p:cNvCxnSpPr>
          <p:nvPr/>
        </p:nvCxnSpPr>
        <p:spPr bwMode="auto">
          <a:xfrm>
            <a:off x="4800600" y="2438400"/>
            <a:ext cx="16002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1501" name="28 - Ευθεία γραμμή σύνδεσης"/>
          <p:cNvCxnSpPr>
            <a:cxnSpLocks noChangeShapeType="1"/>
            <a:endCxn id="191496" idx="0"/>
          </p:cNvCxnSpPr>
          <p:nvPr/>
        </p:nvCxnSpPr>
        <p:spPr bwMode="auto">
          <a:xfrm rot="10800000" flipV="1">
            <a:off x="1295400" y="3657600"/>
            <a:ext cx="685800" cy="609600"/>
          </a:xfrm>
          <a:prstGeom prst="lin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191502" name="3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27051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1503" name="36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68199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1504" name="37 - Ευθεία γραμμή σύνδεσης"/>
          <p:cNvCxnSpPr>
            <a:cxnSpLocks noChangeShapeType="1"/>
          </p:cNvCxnSpPr>
          <p:nvPr/>
        </p:nvCxnSpPr>
        <p:spPr bwMode="auto">
          <a:xfrm rot="10800000" flipV="1">
            <a:off x="54102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1505" name="38 - Ευθεία γραμμή σύνδεσης"/>
          <p:cNvCxnSpPr>
            <a:cxnSpLocks noChangeShapeType="1"/>
          </p:cNvCxnSpPr>
          <p:nvPr/>
        </p:nvCxnSpPr>
        <p:spPr bwMode="auto">
          <a:xfrm rot="5400000">
            <a:off x="723900" y="4914900"/>
            <a:ext cx="304800" cy="228600"/>
          </a:xfrm>
          <a:prstGeom prst="lin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191506" name="4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1600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1507" name="46 - Ευθεία γραμμή σύνδεσης"/>
          <p:cNvCxnSpPr>
            <a:cxnSpLocks noChangeShapeType="1"/>
          </p:cNvCxnSpPr>
          <p:nvPr/>
        </p:nvCxnSpPr>
        <p:spPr bwMode="auto">
          <a:xfrm rot="5400000">
            <a:off x="6819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1508" name="47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7696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1509" name="27 - Ορθογώνιο"/>
          <p:cNvSpPr>
            <a:spLocks noChangeArrowheads="1"/>
          </p:cNvSpPr>
          <p:nvPr/>
        </p:nvSpPr>
        <p:spPr bwMode="auto">
          <a:xfrm>
            <a:off x="305178" y="5181600"/>
            <a:ext cx="873957" cy="92333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 </a:t>
            </a:r>
          </a:p>
        </p:txBody>
      </p:sp>
      <p:sp>
        <p:nvSpPr>
          <p:cNvPr id="191510" name="29 - Ορθογώνιο"/>
          <p:cNvSpPr>
            <a:spLocks noChangeArrowheads="1"/>
          </p:cNvSpPr>
          <p:nvPr/>
        </p:nvSpPr>
        <p:spPr bwMode="auto">
          <a:xfrm>
            <a:off x="1411666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 </a:t>
            </a:r>
          </a:p>
        </p:txBody>
      </p:sp>
      <p:sp>
        <p:nvSpPr>
          <p:cNvPr id="191511" name="31 - Ορθογώνιο"/>
          <p:cNvSpPr>
            <a:spLocks noChangeArrowheads="1"/>
          </p:cNvSpPr>
          <p:nvPr/>
        </p:nvSpPr>
        <p:spPr bwMode="auto">
          <a:xfrm>
            <a:off x="2859466" y="42672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 </a:t>
            </a:r>
          </a:p>
        </p:txBody>
      </p:sp>
      <p:sp>
        <p:nvSpPr>
          <p:cNvPr id="191512" name="32 - TextBox"/>
          <p:cNvSpPr txBox="1">
            <a:spLocks noChangeArrowheads="1"/>
          </p:cNvSpPr>
          <p:nvPr/>
        </p:nvSpPr>
        <p:spPr bwMode="auto">
          <a:xfrm>
            <a:off x="457200" y="1905000"/>
            <a:ext cx="1420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Π.χ. για </a:t>
            </a:r>
            <a:r>
              <a:rPr lang="en-US" sz="1800"/>
              <a:t>n</a:t>
            </a:r>
            <a:r>
              <a:rPr lang="el-GR" sz="1800"/>
              <a:t>=3</a:t>
            </a:r>
          </a:p>
        </p:txBody>
      </p:sp>
      <p:sp>
        <p:nvSpPr>
          <p:cNvPr id="191513" name="33 - Ορθογώνιο"/>
          <p:cNvSpPr>
            <a:spLocks noChangeArrowheads="1"/>
          </p:cNvSpPr>
          <p:nvPr/>
        </p:nvSpPr>
        <p:spPr bwMode="auto">
          <a:xfrm>
            <a:off x="4953378" y="4257675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1514" name="34 - Ορθογώνιο"/>
          <p:cNvSpPr>
            <a:spLocks noChangeArrowheads="1"/>
          </p:cNvSpPr>
          <p:nvPr/>
        </p:nvSpPr>
        <p:spPr bwMode="auto">
          <a:xfrm>
            <a:off x="6401178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1515" name="35 - Ορθογώνιο"/>
          <p:cNvSpPr>
            <a:spLocks noChangeArrowheads="1"/>
          </p:cNvSpPr>
          <p:nvPr/>
        </p:nvSpPr>
        <p:spPr bwMode="auto">
          <a:xfrm>
            <a:off x="7507666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1516" name="39 - TextBox"/>
          <p:cNvSpPr txBox="1">
            <a:spLocks noChangeArrowheads="1"/>
          </p:cNvSpPr>
          <p:nvPr/>
        </p:nvSpPr>
        <p:spPr bwMode="auto">
          <a:xfrm>
            <a:off x="228600" y="6248400"/>
            <a:ext cx="8768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Η εκτέλεση του αλγόριθμου ακολουθεί ένα μονοπάτι από τη ρίζα προς κάποιο φύλλο</a:t>
            </a:r>
          </a:p>
        </p:txBody>
      </p:sp>
      <p:sp>
        <p:nvSpPr>
          <p:cNvPr id="191517" name="41 - TextBox"/>
          <p:cNvSpPr txBox="1">
            <a:spLocks noChangeArrowheads="1"/>
          </p:cNvSpPr>
          <p:nvPr/>
        </p:nvSpPr>
        <p:spPr bwMode="auto">
          <a:xfrm>
            <a:off x="6477000" y="1828800"/>
            <a:ext cx="1880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+mn-lt"/>
              </a:rPr>
              <a:t>Για</a:t>
            </a:r>
            <a:r>
              <a:rPr lang="el-GR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  <a:cs typeface="Courier New" pitchFamily="49" charset="0"/>
              </a:rPr>
              <a:t>a</a:t>
            </a:r>
            <a:r>
              <a:rPr lang="en-US" sz="1800" dirty="0">
                <a:latin typeface="Lucida Console" pitchFamily="49" charset="0"/>
                <a:cs typeface="Courier New" pitchFamily="49" charset="0"/>
              </a:rPr>
              <a:t>=[1,2,3]</a:t>
            </a:r>
            <a:endParaRPr lang="el-GR" sz="1800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2515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Ταξινόμησης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516" name="5 - TextBox"/>
          <p:cNvSpPr txBox="1">
            <a:spLocks noChangeArrowheads="1"/>
          </p:cNvSpPr>
          <p:nvPr/>
        </p:nvSpPr>
        <p:spPr bwMode="auto">
          <a:xfrm>
            <a:off x="457200" y="914400"/>
            <a:ext cx="7352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Κάτω φράγμα για ταξινόμηση που χρησιμοποιεί μόνο συγκρίσεις</a:t>
            </a:r>
          </a:p>
        </p:txBody>
      </p:sp>
      <p:sp>
        <p:nvSpPr>
          <p:cNvPr id="192517" name="19 - TextBox"/>
          <p:cNvSpPr txBox="1">
            <a:spLocks noChangeArrowheads="1"/>
          </p:cNvSpPr>
          <p:nvPr/>
        </p:nvSpPr>
        <p:spPr bwMode="auto">
          <a:xfrm>
            <a:off x="457200" y="1447800"/>
            <a:ext cx="209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Δένδρο απόφασης</a:t>
            </a:r>
          </a:p>
        </p:txBody>
      </p:sp>
      <p:sp>
        <p:nvSpPr>
          <p:cNvPr id="192518" name="11 - Στρογγυλεμένο ορθογώνιο"/>
          <p:cNvSpPr>
            <a:spLocks noChangeArrowheads="1"/>
          </p:cNvSpPr>
          <p:nvPr/>
        </p:nvSpPr>
        <p:spPr bwMode="auto">
          <a:xfrm>
            <a:off x="3581400" y="1828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C000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2519" name="12 - Στρογγυλεμένο ορθογώνιο"/>
          <p:cNvSpPr>
            <a:spLocks noChangeArrowheads="1"/>
          </p:cNvSpPr>
          <p:nvPr/>
        </p:nvSpPr>
        <p:spPr bwMode="auto">
          <a:xfrm>
            <a:off x="14478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2520" name="13 - Στρογγυλεμένο ορθογώνιο"/>
          <p:cNvSpPr>
            <a:spLocks noChangeArrowheads="1"/>
          </p:cNvSpPr>
          <p:nvPr/>
        </p:nvSpPr>
        <p:spPr bwMode="auto">
          <a:xfrm>
            <a:off x="457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2521" name="20 - Στρογγυλεμένο ορθογώνιο"/>
          <p:cNvSpPr>
            <a:spLocks noChangeArrowheads="1"/>
          </p:cNvSpPr>
          <p:nvPr/>
        </p:nvSpPr>
        <p:spPr bwMode="auto">
          <a:xfrm>
            <a:off x="55626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C000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a[1]&lt;a[3]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2522" name="22 - Στρογγυλεμένο ορθογώνιο"/>
          <p:cNvSpPr>
            <a:spLocks noChangeArrowheads="1"/>
          </p:cNvSpPr>
          <p:nvPr/>
        </p:nvSpPr>
        <p:spPr bwMode="auto">
          <a:xfrm>
            <a:off x="6553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a[2]&lt;a[3]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92523" name="24 - Ευθεία γραμμή σύνδεσης"/>
          <p:cNvCxnSpPr>
            <a:cxnSpLocks noChangeShapeType="1"/>
            <a:endCxn id="192519" idx="0"/>
          </p:cNvCxnSpPr>
          <p:nvPr/>
        </p:nvCxnSpPr>
        <p:spPr bwMode="auto">
          <a:xfrm rot="10800000" flipV="1">
            <a:off x="2286000" y="2438400"/>
            <a:ext cx="1828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2524" name="26 - Ευθεία γραμμή σύνδεσης"/>
          <p:cNvCxnSpPr>
            <a:cxnSpLocks noChangeShapeType="1"/>
            <a:endCxn id="192521" idx="0"/>
          </p:cNvCxnSpPr>
          <p:nvPr/>
        </p:nvCxnSpPr>
        <p:spPr bwMode="auto">
          <a:xfrm>
            <a:off x="4800600" y="2438400"/>
            <a:ext cx="1600200" cy="609600"/>
          </a:xfrm>
          <a:prstGeom prst="lin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192525" name="28 - Ευθεία γραμμή σύνδεσης"/>
          <p:cNvCxnSpPr>
            <a:cxnSpLocks noChangeShapeType="1"/>
            <a:endCxn id="192520" idx="0"/>
          </p:cNvCxnSpPr>
          <p:nvPr/>
        </p:nvCxnSpPr>
        <p:spPr bwMode="auto">
          <a:xfrm rot="10800000" flipV="1">
            <a:off x="12954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2526" name="3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27051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2527" name="36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68199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2528" name="37 - Ευθεία γραμμή σύνδεσης"/>
          <p:cNvCxnSpPr>
            <a:cxnSpLocks noChangeShapeType="1"/>
          </p:cNvCxnSpPr>
          <p:nvPr/>
        </p:nvCxnSpPr>
        <p:spPr bwMode="auto">
          <a:xfrm rot="10800000" flipV="1">
            <a:off x="5410200" y="3657600"/>
            <a:ext cx="685800" cy="609600"/>
          </a:xfrm>
          <a:prstGeom prst="lin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192529" name="38 - Ευθεία γραμμή σύνδεσης"/>
          <p:cNvCxnSpPr>
            <a:cxnSpLocks noChangeShapeType="1"/>
          </p:cNvCxnSpPr>
          <p:nvPr/>
        </p:nvCxnSpPr>
        <p:spPr bwMode="auto">
          <a:xfrm rot="5400000">
            <a:off x="723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2530" name="4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1600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2531" name="46 - Ευθεία γραμμή σύνδεσης"/>
          <p:cNvCxnSpPr>
            <a:cxnSpLocks noChangeShapeType="1"/>
          </p:cNvCxnSpPr>
          <p:nvPr/>
        </p:nvCxnSpPr>
        <p:spPr bwMode="auto">
          <a:xfrm rot="5400000">
            <a:off x="6819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2532" name="47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7696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2533" name="27 - Ορθογώνιο"/>
          <p:cNvSpPr>
            <a:spLocks noChangeArrowheads="1"/>
          </p:cNvSpPr>
          <p:nvPr/>
        </p:nvSpPr>
        <p:spPr bwMode="auto">
          <a:xfrm>
            <a:off x="305178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 </a:t>
            </a:r>
          </a:p>
        </p:txBody>
      </p:sp>
      <p:sp>
        <p:nvSpPr>
          <p:cNvPr id="192534" name="29 - Ορθογώνιο"/>
          <p:cNvSpPr>
            <a:spLocks noChangeArrowheads="1"/>
          </p:cNvSpPr>
          <p:nvPr/>
        </p:nvSpPr>
        <p:spPr bwMode="auto">
          <a:xfrm>
            <a:off x="1411666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 </a:t>
            </a:r>
          </a:p>
        </p:txBody>
      </p:sp>
      <p:sp>
        <p:nvSpPr>
          <p:cNvPr id="192535" name="31 - Ορθογώνιο"/>
          <p:cNvSpPr>
            <a:spLocks noChangeArrowheads="1"/>
          </p:cNvSpPr>
          <p:nvPr/>
        </p:nvSpPr>
        <p:spPr bwMode="auto">
          <a:xfrm>
            <a:off x="2859466" y="42672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a[3]&lt;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a[2] </a:t>
            </a:r>
          </a:p>
        </p:txBody>
      </p:sp>
      <p:sp>
        <p:nvSpPr>
          <p:cNvPr id="192536" name="32 - TextBox"/>
          <p:cNvSpPr txBox="1">
            <a:spLocks noChangeArrowheads="1"/>
          </p:cNvSpPr>
          <p:nvPr/>
        </p:nvSpPr>
        <p:spPr bwMode="auto">
          <a:xfrm>
            <a:off x="457200" y="1905000"/>
            <a:ext cx="1420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Π.χ. για </a:t>
            </a:r>
            <a:r>
              <a:rPr lang="en-US" sz="1800"/>
              <a:t>n</a:t>
            </a:r>
            <a:r>
              <a:rPr lang="el-GR" sz="1800"/>
              <a:t>=3</a:t>
            </a:r>
          </a:p>
        </p:txBody>
      </p:sp>
      <p:sp>
        <p:nvSpPr>
          <p:cNvPr id="192537" name="33 - Ορθογώνιο"/>
          <p:cNvSpPr>
            <a:spLocks noChangeArrowheads="1"/>
          </p:cNvSpPr>
          <p:nvPr/>
        </p:nvSpPr>
        <p:spPr bwMode="auto">
          <a:xfrm>
            <a:off x="4953378" y="4257675"/>
            <a:ext cx="873957" cy="92333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a[1]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2538" name="34 - Ορθογώνιο"/>
          <p:cNvSpPr>
            <a:spLocks noChangeArrowheads="1"/>
          </p:cNvSpPr>
          <p:nvPr/>
        </p:nvSpPr>
        <p:spPr bwMode="auto">
          <a:xfrm>
            <a:off x="6401178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2539" name="35 - Ορθογώνιο"/>
          <p:cNvSpPr>
            <a:spLocks noChangeArrowheads="1"/>
          </p:cNvSpPr>
          <p:nvPr/>
        </p:nvSpPr>
        <p:spPr bwMode="auto">
          <a:xfrm>
            <a:off x="7507666" y="5181600"/>
            <a:ext cx="87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3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]&lt;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2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&lt;</a:t>
            </a:r>
            <a:endParaRPr lang="en-US" sz="1800">
              <a:latin typeface="Lucida Console" pitchFamily="49" charset="0"/>
              <a:cs typeface="Courier New" pitchFamily="49" charset="0"/>
            </a:endParaRP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</a:t>
            </a:r>
            <a:r>
              <a:rPr lang="el-GR" sz="1800">
                <a:latin typeface="Lucida Console" pitchFamily="49" charset="0"/>
                <a:cs typeface="Courier New" pitchFamily="49" charset="0"/>
              </a:rPr>
              <a:t>1</a:t>
            </a:r>
            <a:r>
              <a:rPr lang="en-US" sz="1800">
                <a:latin typeface="Lucida Console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192540" name="39 - TextBox"/>
          <p:cNvSpPr txBox="1">
            <a:spLocks noChangeArrowheads="1"/>
          </p:cNvSpPr>
          <p:nvPr/>
        </p:nvSpPr>
        <p:spPr bwMode="auto">
          <a:xfrm>
            <a:off x="228600" y="6248400"/>
            <a:ext cx="8768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Η εκτέλεση του αλγόριθμου ακολουθεί ένα μονοπάτι από τη ρίζα προς κάποιο φύλλο</a:t>
            </a:r>
          </a:p>
        </p:txBody>
      </p:sp>
      <p:sp>
        <p:nvSpPr>
          <p:cNvPr id="192541" name="41 - TextBox"/>
          <p:cNvSpPr txBox="1">
            <a:spLocks noChangeArrowheads="1"/>
          </p:cNvSpPr>
          <p:nvPr/>
        </p:nvSpPr>
        <p:spPr bwMode="auto">
          <a:xfrm>
            <a:off x="6477000" y="1828800"/>
            <a:ext cx="185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Για </a:t>
            </a:r>
            <a:r>
              <a:rPr lang="en-US" sz="1800" dirty="0"/>
              <a:t> </a:t>
            </a:r>
            <a:r>
              <a:rPr lang="en-US" sz="1800" dirty="0">
                <a:latin typeface="Lucida Console" pitchFamily="49" charset="0"/>
                <a:cs typeface="Courier New" pitchFamily="49" charset="0"/>
              </a:rPr>
              <a:t>a=[2,1,3]</a:t>
            </a:r>
            <a:endParaRPr lang="el-GR" sz="1800" dirty="0">
              <a:latin typeface="Lucida Console" pitchFamily="49" charset="0"/>
              <a:cs typeface="Courier New" pitchFamily="49" charset="0"/>
            </a:endParaRPr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353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3539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Ταξινόμησης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540" name="5 - TextBox"/>
          <p:cNvSpPr txBox="1">
            <a:spLocks noChangeArrowheads="1"/>
          </p:cNvSpPr>
          <p:nvPr/>
        </p:nvSpPr>
        <p:spPr bwMode="auto">
          <a:xfrm>
            <a:off x="457200" y="914400"/>
            <a:ext cx="7352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Κάτω φράγμα για ταξινόμηση που χρησιμοποιεί μόνο συγκρίσεις</a:t>
            </a:r>
          </a:p>
        </p:txBody>
      </p:sp>
      <p:sp>
        <p:nvSpPr>
          <p:cNvPr id="193541" name="19 - TextBox"/>
          <p:cNvSpPr txBox="1">
            <a:spLocks noChangeArrowheads="1"/>
          </p:cNvSpPr>
          <p:nvPr/>
        </p:nvSpPr>
        <p:spPr bwMode="auto">
          <a:xfrm>
            <a:off x="457200" y="1447800"/>
            <a:ext cx="209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Δένδρο απόφασης</a:t>
            </a:r>
          </a:p>
        </p:txBody>
      </p:sp>
      <p:sp>
        <p:nvSpPr>
          <p:cNvPr id="193542" name="11 - Στρογγυλεμένο ορθογώνιο"/>
          <p:cNvSpPr>
            <a:spLocks noChangeArrowheads="1"/>
          </p:cNvSpPr>
          <p:nvPr/>
        </p:nvSpPr>
        <p:spPr bwMode="auto">
          <a:xfrm>
            <a:off x="3581400" y="1828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a[i]&lt;a[j]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3543" name="12 - Στρογγυλεμένο ορθογώνιο"/>
          <p:cNvSpPr>
            <a:spLocks noChangeArrowheads="1"/>
          </p:cNvSpPr>
          <p:nvPr/>
        </p:nvSpPr>
        <p:spPr bwMode="auto">
          <a:xfrm>
            <a:off x="14478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a[b]&lt;a[c]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3544" name="13 - Στρογγυλεμένο ορθογώνιο"/>
          <p:cNvSpPr>
            <a:spLocks noChangeArrowheads="1"/>
          </p:cNvSpPr>
          <p:nvPr/>
        </p:nvSpPr>
        <p:spPr bwMode="auto">
          <a:xfrm>
            <a:off x="457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a[f]&lt;a[g]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3545" name="14 - Στρογγυλεμένο ορθογώνιο"/>
          <p:cNvSpPr>
            <a:spLocks noChangeArrowheads="1"/>
          </p:cNvSpPr>
          <p:nvPr/>
        </p:nvSpPr>
        <p:spPr bwMode="auto">
          <a:xfrm>
            <a:off x="24384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a[h]&lt;a[i]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3546" name="20 - Στρογγυλεμένο ορθογώνιο"/>
          <p:cNvSpPr>
            <a:spLocks noChangeArrowheads="1"/>
          </p:cNvSpPr>
          <p:nvPr/>
        </p:nvSpPr>
        <p:spPr bwMode="auto">
          <a:xfrm>
            <a:off x="55626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a[d]&lt;a[e]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3547" name="21 - Στρογγυλεμένο ορθογώνιο"/>
          <p:cNvSpPr>
            <a:spLocks noChangeArrowheads="1"/>
          </p:cNvSpPr>
          <p:nvPr/>
        </p:nvSpPr>
        <p:spPr bwMode="auto">
          <a:xfrm>
            <a:off x="45720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a[j]&lt;a[k]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3548" name="22 - Στρογγυλεμένο ορθογώνιο"/>
          <p:cNvSpPr>
            <a:spLocks noChangeArrowheads="1"/>
          </p:cNvSpPr>
          <p:nvPr/>
        </p:nvSpPr>
        <p:spPr bwMode="auto">
          <a:xfrm>
            <a:off x="6553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a[l]&lt;a[m]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93549" name="24 - Ευθεία γραμμή σύνδεσης"/>
          <p:cNvCxnSpPr>
            <a:cxnSpLocks noChangeShapeType="1"/>
            <a:endCxn id="193543" idx="0"/>
          </p:cNvCxnSpPr>
          <p:nvPr/>
        </p:nvCxnSpPr>
        <p:spPr bwMode="auto">
          <a:xfrm rot="10800000" flipV="1">
            <a:off x="2286000" y="2438400"/>
            <a:ext cx="1828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0" name="26 - Ευθεία γραμμή σύνδεσης"/>
          <p:cNvCxnSpPr>
            <a:cxnSpLocks noChangeShapeType="1"/>
            <a:endCxn id="193546" idx="0"/>
          </p:cNvCxnSpPr>
          <p:nvPr/>
        </p:nvCxnSpPr>
        <p:spPr bwMode="auto">
          <a:xfrm>
            <a:off x="4800600" y="2438400"/>
            <a:ext cx="16002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1" name="28 - Ευθεία γραμμή σύνδεσης"/>
          <p:cNvCxnSpPr>
            <a:cxnSpLocks noChangeShapeType="1"/>
            <a:endCxn id="193544" idx="0"/>
          </p:cNvCxnSpPr>
          <p:nvPr/>
        </p:nvCxnSpPr>
        <p:spPr bwMode="auto">
          <a:xfrm rot="10800000" flipV="1">
            <a:off x="12954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2" name="30 - Ευθεία γραμμή σύνδεσης"/>
          <p:cNvCxnSpPr>
            <a:cxnSpLocks noChangeShapeType="1"/>
            <a:endCxn id="193545" idx="0"/>
          </p:cNvCxnSpPr>
          <p:nvPr/>
        </p:nvCxnSpPr>
        <p:spPr bwMode="auto">
          <a:xfrm rot="16200000" flipH="1">
            <a:off x="27051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3" name="36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68199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4" name="37 - Ευθεία γραμμή σύνδεσης"/>
          <p:cNvCxnSpPr>
            <a:cxnSpLocks noChangeShapeType="1"/>
          </p:cNvCxnSpPr>
          <p:nvPr/>
        </p:nvCxnSpPr>
        <p:spPr bwMode="auto">
          <a:xfrm rot="10800000" flipV="1">
            <a:off x="54102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5" name="38 - Ευθεία γραμμή σύνδεσης"/>
          <p:cNvCxnSpPr>
            <a:cxnSpLocks noChangeShapeType="1"/>
          </p:cNvCxnSpPr>
          <p:nvPr/>
        </p:nvCxnSpPr>
        <p:spPr bwMode="auto">
          <a:xfrm rot="5400000">
            <a:off x="723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6" name="4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1600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7" name="42 - Ευθεία γραμμή σύνδεσης"/>
          <p:cNvCxnSpPr>
            <a:cxnSpLocks noChangeShapeType="1"/>
          </p:cNvCxnSpPr>
          <p:nvPr/>
        </p:nvCxnSpPr>
        <p:spPr bwMode="auto">
          <a:xfrm rot="5400000">
            <a:off x="27051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8" name="43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35814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59" name="44 - Ευθεία γραμμή σύνδεσης"/>
          <p:cNvCxnSpPr>
            <a:cxnSpLocks noChangeShapeType="1"/>
          </p:cNvCxnSpPr>
          <p:nvPr/>
        </p:nvCxnSpPr>
        <p:spPr bwMode="auto">
          <a:xfrm rot="5400000">
            <a:off x="48387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60" name="45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57150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61" name="46 - Ευθεία γραμμή σύνδεσης"/>
          <p:cNvCxnSpPr>
            <a:cxnSpLocks noChangeShapeType="1"/>
          </p:cNvCxnSpPr>
          <p:nvPr/>
        </p:nvCxnSpPr>
        <p:spPr bwMode="auto">
          <a:xfrm rot="5400000">
            <a:off x="6819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562" name="47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7696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27 - TextBox"/>
          <p:cNvSpPr txBox="1"/>
          <p:nvPr/>
        </p:nvSpPr>
        <p:spPr>
          <a:xfrm>
            <a:off x="304800" y="5441950"/>
            <a:ext cx="82407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1800" dirty="0"/>
              <a:t>  Κάθε μετάθεση της ακολουθίας εισόδου αντιστοιχεί σε διαφορετικό φύλλο </a:t>
            </a:r>
            <a:r>
              <a:rPr lang="el-GR" sz="1800" dirty="0">
                <a:sym typeface="Symbol"/>
              </a:rPr>
              <a:t> </a:t>
            </a:r>
            <a:endParaRPr lang="el-GR" sz="1800" dirty="0"/>
          </a:p>
          <a:p>
            <a:pPr>
              <a:defRPr/>
            </a:pPr>
            <a:r>
              <a:rPr lang="el-GR" sz="1800" dirty="0"/>
              <a:t>   υπάρχουν </a:t>
            </a:r>
            <a:r>
              <a:rPr lang="en-US" sz="1800" dirty="0"/>
              <a:t>n! </a:t>
            </a:r>
            <a:r>
              <a:rPr lang="el-GR" sz="1800" dirty="0"/>
              <a:t>φύλλα</a:t>
            </a:r>
          </a:p>
          <a:p>
            <a:pPr>
              <a:buFont typeface="Arial" pitchFamily="34" charset="0"/>
              <a:buChar char="•"/>
              <a:defRPr/>
            </a:pPr>
            <a:endParaRPr lang="el-GR" sz="1200" dirty="0"/>
          </a:p>
          <a:p>
            <a:pPr>
              <a:buFont typeface="Arial" pitchFamily="34" charset="0"/>
              <a:buChar char="•"/>
              <a:defRPr/>
            </a:pPr>
            <a:r>
              <a:rPr lang="el-GR" sz="1800" dirty="0"/>
              <a:t>  Ο αριθμός των συγκρίσεων που πραγματοποιεί μια εκτέλεση του αλγόριθμου</a:t>
            </a:r>
          </a:p>
          <a:p>
            <a:pPr>
              <a:defRPr/>
            </a:pPr>
            <a:r>
              <a:rPr lang="el-GR" sz="1800" dirty="0"/>
              <a:t>   στη χειρότερη περίπτωση είναι ίσος με το ύψος του δένδρου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4562" name="33 - Ορθογώνιο"/>
          <p:cNvSpPr>
            <a:spLocks noChangeArrowheads="1"/>
          </p:cNvSpPr>
          <p:nvPr/>
        </p:nvSpPr>
        <p:spPr bwMode="auto">
          <a:xfrm>
            <a:off x="6172200" y="1524000"/>
            <a:ext cx="2971800" cy="1143000"/>
          </a:xfrm>
          <a:prstGeom prst="rect">
            <a:avLst/>
          </a:prstGeom>
          <a:solidFill>
            <a:srgbClr val="FFFF00">
              <a:alpha val="1686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1945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4564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Αλγόριθμοι Ταξινόμησης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5" name="5 - TextBox"/>
          <p:cNvSpPr txBox="1">
            <a:spLocks noChangeArrowheads="1"/>
          </p:cNvSpPr>
          <p:nvPr/>
        </p:nvSpPr>
        <p:spPr bwMode="auto">
          <a:xfrm>
            <a:off x="457200" y="914400"/>
            <a:ext cx="7352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Κάτω φράγμα για ταξινόμηση που χρησιμοποιεί μόνο συγκρίσεις</a:t>
            </a:r>
          </a:p>
        </p:txBody>
      </p:sp>
      <p:sp>
        <p:nvSpPr>
          <p:cNvPr id="194566" name="19 - TextBox"/>
          <p:cNvSpPr txBox="1">
            <a:spLocks noChangeArrowheads="1"/>
          </p:cNvSpPr>
          <p:nvPr/>
        </p:nvSpPr>
        <p:spPr bwMode="auto">
          <a:xfrm>
            <a:off x="457200" y="1447800"/>
            <a:ext cx="209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Δένδρο απόφασης</a:t>
            </a:r>
          </a:p>
        </p:txBody>
      </p:sp>
      <p:sp>
        <p:nvSpPr>
          <p:cNvPr id="194567" name="11 - Στρογγυλεμένο ορθογώνιο"/>
          <p:cNvSpPr>
            <a:spLocks noChangeArrowheads="1"/>
          </p:cNvSpPr>
          <p:nvPr/>
        </p:nvSpPr>
        <p:spPr bwMode="auto">
          <a:xfrm>
            <a:off x="3581400" y="1828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a[i]&lt;a[j]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4568" name="12 - Στρογγυλεμένο ορθογώνιο"/>
          <p:cNvSpPr>
            <a:spLocks noChangeArrowheads="1"/>
          </p:cNvSpPr>
          <p:nvPr/>
        </p:nvSpPr>
        <p:spPr bwMode="auto">
          <a:xfrm>
            <a:off x="14478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a[b]&lt;a[c]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4569" name="13 - Στρογγυλεμένο ορθογώνιο"/>
          <p:cNvSpPr>
            <a:spLocks noChangeArrowheads="1"/>
          </p:cNvSpPr>
          <p:nvPr/>
        </p:nvSpPr>
        <p:spPr bwMode="auto">
          <a:xfrm>
            <a:off x="457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a[f]&lt;a[g]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4570" name="14 - Στρογγυλεμένο ορθογώνιο"/>
          <p:cNvSpPr>
            <a:spLocks noChangeArrowheads="1"/>
          </p:cNvSpPr>
          <p:nvPr/>
        </p:nvSpPr>
        <p:spPr bwMode="auto">
          <a:xfrm>
            <a:off x="24384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a[h]&lt;a[i]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4571" name="20 - Στρογγυλεμένο ορθογώνιο"/>
          <p:cNvSpPr>
            <a:spLocks noChangeArrowheads="1"/>
          </p:cNvSpPr>
          <p:nvPr/>
        </p:nvSpPr>
        <p:spPr bwMode="auto">
          <a:xfrm>
            <a:off x="5562600" y="3048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a[d]&lt;a[e]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4572" name="21 - Στρογγυλεμένο ορθογώνιο"/>
          <p:cNvSpPr>
            <a:spLocks noChangeArrowheads="1"/>
          </p:cNvSpPr>
          <p:nvPr/>
        </p:nvSpPr>
        <p:spPr bwMode="auto">
          <a:xfrm>
            <a:off x="45720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a[j]&lt;a[k]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4573" name="22 - Στρογγυλεμένο ορθογώνιο"/>
          <p:cNvSpPr>
            <a:spLocks noChangeArrowheads="1"/>
          </p:cNvSpPr>
          <p:nvPr/>
        </p:nvSpPr>
        <p:spPr bwMode="auto">
          <a:xfrm>
            <a:off x="6553200" y="4267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CC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a[l]&lt;a[m]</a:t>
            </a:r>
          </a:p>
          <a:p>
            <a:pPr algn="ctr"/>
            <a:r>
              <a:rPr lang="en-US" sz="1800">
                <a:latin typeface="Lucida Console" pitchFamily="49" charset="0"/>
                <a:cs typeface="Courier New" pitchFamily="49" charset="0"/>
              </a:rPr>
              <a:t>?</a:t>
            </a:r>
            <a:endParaRPr lang="el-GR" sz="180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94574" name="24 - Ευθεία γραμμή σύνδεσης"/>
          <p:cNvCxnSpPr>
            <a:cxnSpLocks noChangeShapeType="1"/>
            <a:endCxn id="194568" idx="0"/>
          </p:cNvCxnSpPr>
          <p:nvPr/>
        </p:nvCxnSpPr>
        <p:spPr bwMode="auto">
          <a:xfrm rot="10800000" flipV="1">
            <a:off x="2286000" y="2438400"/>
            <a:ext cx="1828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75" name="26 - Ευθεία γραμμή σύνδεσης"/>
          <p:cNvCxnSpPr>
            <a:cxnSpLocks noChangeShapeType="1"/>
            <a:endCxn id="194571" idx="0"/>
          </p:cNvCxnSpPr>
          <p:nvPr/>
        </p:nvCxnSpPr>
        <p:spPr bwMode="auto">
          <a:xfrm>
            <a:off x="4800600" y="2438400"/>
            <a:ext cx="16002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76" name="28 - Ευθεία γραμμή σύνδεσης"/>
          <p:cNvCxnSpPr>
            <a:cxnSpLocks noChangeShapeType="1"/>
            <a:endCxn id="194569" idx="0"/>
          </p:cNvCxnSpPr>
          <p:nvPr/>
        </p:nvCxnSpPr>
        <p:spPr bwMode="auto">
          <a:xfrm rot="10800000" flipV="1">
            <a:off x="12954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77" name="30 - Ευθεία γραμμή σύνδεσης"/>
          <p:cNvCxnSpPr>
            <a:cxnSpLocks noChangeShapeType="1"/>
            <a:endCxn id="194570" idx="0"/>
          </p:cNvCxnSpPr>
          <p:nvPr/>
        </p:nvCxnSpPr>
        <p:spPr bwMode="auto">
          <a:xfrm rot="16200000" flipH="1">
            <a:off x="27051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78" name="36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6819900" y="36957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79" name="37 - Ευθεία γραμμή σύνδεσης"/>
          <p:cNvCxnSpPr>
            <a:cxnSpLocks noChangeShapeType="1"/>
          </p:cNvCxnSpPr>
          <p:nvPr/>
        </p:nvCxnSpPr>
        <p:spPr bwMode="auto">
          <a:xfrm rot="10800000" flipV="1">
            <a:off x="5410200" y="36576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0" name="38 - Ευθεία γραμμή σύνδεσης"/>
          <p:cNvCxnSpPr>
            <a:cxnSpLocks noChangeShapeType="1"/>
          </p:cNvCxnSpPr>
          <p:nvPr/>
        </p:nvCxnSpPr>
        <p:spPr bwMode="auto">
          <a:xfrm rot="5400000">
            <a:off x="723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1" name="40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1600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2" name="42 - Ευθεία γραμμή σύνδεσης"/>
          <p:cNvCxnSpPr>
            <a:cxnSpLocks noChangeShapeType="1"/>
          </p:cNvCxnSpPr>
          <p:nvPr/>
        </p:nvCxnSpPr>
        <p:spPr bwMode="auto">
          <a:xfrm rot="5400000">
            <a:off x="27051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3" name="43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35814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4" name="44 - Ευθεία γραμμή σύνδεσης"/>
          <p:cNvCxnSpPr>
            <a:cxnSpLocks noChangeShapeType="1"/>
          </p:cNvCxnSpPr>
          <p:nvPr/>
        </p:nvCxnSpPr>
        <p:spPr bwMode="auto">
          <a:xfrm rot="5400000">
            <a:off x="48387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5" name="45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57150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6" name="46 - Ευθεία γραμμή σύνδεσης"/>
          <p:cNvCxnSpPr>
            <a:cxnSpLocks noChangeShapeType="1"/>
          </p:cNvCxnSpPr>
          <p:nvPr/>
        </p:nvCxnSpPr>
        <p:spPr bwMode="auto">
          <a:xfrm rot="5400000">
            <a:off x="6819900" y="491490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587" name="47 - Ευθεία γραμμή σύνδεσης"/>
          <p:cNvCxnSpPr>
            <a:cxnSpLocks noChangeShapeType="1"/>
          </p:cNvCxnSpPr>
          <p:nvPr/>
        </p:nvCxnSpPr>
        <p:spPr bwMode="auto">
          <a:xfrm rot="16200000" flipH="1">
            <a:off x="7696200" y="49530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27 - TextBox"/>
          <p:cNvSpPr txBox="1"/>
          <p:nvPr/>
        </p:nvSpPr>
        <p:spPr>
          <a:xfrm>
            <a:off x="304800" y="5441950"/>
            <a:ext cx="82407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1800" dirty="0"/>
              <a:t>  Κάθε μετάθεση της ακολουθίας εισόδου αντιστοιχεί σε διαφορετικό φύλλο </a:t>
            </a:r>
            <a:r>
              <a:rPr lang="el-GR" sz="1800" dirty="0">
                <a:sym typeface="Symbol"/>
              </a:rPr>
              <a:t> </a:t>
            </a:r>
            <a:endParaRPr lang="el-GR" sz="1800" dirty="0"/>
          </a:p>
          <a:p>
            <a:pPr>
              <a:defRPr/>
            </a:pPr>
            <a:r>
              <a:rPr lang="el-GR" sz="1800" dirty="0"/>
              <a:t>   υπάρχουν </a:t>
            </a:r>
            <a:r>
              <a:rPr lang="en-US" sz="1800" dirty="0" smtClean="0"/>
              <a:t>n! </a:t>
            </a:r>
            <a:r>
              <a:rPr lang="el-GR" sz="1800" dirty="0"/>
              <a:t>φύλλα</a:t>
            </a:r>
          </a:p>
          <a:p>
            <a:pPr>
              <a:buFont typeface="Arial" pitchFamily="34" charset="0"/>
              <a:buChar char="•"/>
              <a:defRPr/>
            </a:pPr>
            <a:endParaRPr lang="el-GR" sz="1200" dirty="0"/>
          </a:p>
          <a:p>
            <a:pPr>
              <a:buFont typeface="Arial" pitchFamily="34" charset="0"/>
              <a:buChar char="•"/>
              <a:defRPr/>
            </a:pPr>
            <a:r>
              <a:rPr lang="el-GR" sz="1800" dirty="0"/>
              <a:t>  Ο αριθμός των συγκρίσεων που πραγματοποιεί μια εκτέλεση του αλγόριθμου</a:t>
            </a:r>
          </a:p>
          <a:p>
            <a:pPr>
              <a:defRPr/>
            </a:pPr>
            <a:r>
              <a:rPr lang="el-GR" sz="1800" dirty="0"/>
              <a:t>   στη χειρότερη περίπτωση είναι ίσος με το ύψος του δένδρου</a:t>
            </a:r>
          </a:p>
        </p:txBody>
      </p:sp>
      <p:sp>
        <p:nvSpPr>
          <p:cNvPr id="194589" name="29 - TextBox"/>
          <p:cNvSpPr txBox="1">
            <a:spLocks noChangeArrowheads="1"/>
          </p:cNvSpPr>
          <p:nvPr/>
        </p:nvSpPr>
        <p:spPr bwMode="auto">
          <a:xfrm>
            <a:off x="6171931" y="1524000"/>
            <a:ext cx="27739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/>
              <a:t>Ύψος δυαδικού δένδρου </a:t>
            </a:r>
          </a:p>
          <a:p>
            <a:pPr algn="ctr"/>
            <a:r>
              <a:rPr lang="el-GR" sz="1800"/>
              <a:t>με </a:t>
            </a:r>
            <a:r>
              <a:rPr lang="en-US" sz="1800"/>
              <a:t>n</a:t>
            </a:r>
            <a:r>
              <a:rPr lang="el-GR" sz="1800"/>
              <a:t>! φύλλα = </a:t>
            </a:r>
          </a:p>
        </p:txBody>
      </p:sp>
      <p:pic>
        <p:nvPicPr>
          <p:cNvPr id="194590" name="3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2209800"/>
            <a:ext cx="238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441325" y="849313"/>
            <a:ext cx="34030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/>
              <a:t>Άλλες στοιχειώδεις υλοποιήσεις</a:t>
            </a:r>
            <a:endParaRPr lang="el-GR" sz="1800" dirty="0"/>
          </a:p>
        </p:txBody>
      </p:sp>
      <p:sp>
        <p:nvSpPr>
          <p:cNvPr id="7174" name="Rectangle 43"/>
          <p:cNvSpPr>
            <a:spLocks noChangeArrowheads="1"/>
          </p:cNvSpPr>
          <p:nvPr/>
        </p:nvSpPr>
        <p:spPr bwMode="auto">
          <a:xfrm>
            <a:off x="2057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5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2438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176" name="Rectangle 45"/>
          <p:cNvSpPr>
            <a:spLocks noChangeArrowheads="1"/>
          </p:cNvSpPr>
          <p:nvPr/>
        </p:nvSpPr>
        <p:spPr bwMode="auto">
          <a:xfrm>
            <a:off x="2819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11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177" name="Rectangle 46"/>
          <p:cNvSpPr>
            <a:spLocks noChangeArrowheads="1"/>
          </p:cNvSpPr>
          <p:nvPr/>
        </p:nvSpPr>
        <p:spPr bwMode="auto">
          <a:xfrm>
            <a:off x="3200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12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178" name="Rectangle 47"/>
          <p:cNvSpPr>
            <a:spLocks noChangeArrowheads="1"/>
          </p:cNvSpPr>
          <p:nvPr/>
        </p:nvSpPr>
        <p:spPr bwMode="auto">
          <a:xfrm>
            <a:off x="3581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>
                <a:latin typeface="Calibri" pitchFamily="34" charset="0"/>
              </a:rPr>
              <a:t>15</a:t>
            </a:r>
            <a:endParaRPr lang="en-US" sz="1800">
              <a:latin typeface="Calibri" pitchFamily="34" charset="0"/>
            </a:endParaRPr>
          </a:p>
        </p:txBody>
      </p:sp>
      <p:sp>
        <p:nvSpPr>
          <p:cNvPr id="7179" name="Rectangle 48"/>
          <p:cNvSpPr>
            <a:spLocks noChangeArrowheads="1"/>
          </p:cNvSpPr>
          <p:nvPr/>
        </p:nvSpPr>
        <p:spPr bwMode="auto">
          <a:xfrm>
            <a:off x="3962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18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180" name="Rectangle 49"/>
          <p:cNvSpPr>
            <a:spLocks noChangeArrowheads="1"/>
          </p:cNvSpPr>
          <p:nvPr/>
        </p:nvSpPr>
        <p:spPr bwMode="auto">
          <a:xfrm>
            <a:off x="4343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20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181" name="Rectangle 50"/>
          <p:cNvSpPr>
            <a:spLocks noChangeArrowheads="1"/>
          </p:cNvSpPr>
          <p:nvPr/>
        </p:nvSpPr>
        <p:spPr bwMode="auto">
          <a:xfrm>
            <a:off x="4724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800">
              <a:latin typeface="Calibri" pitchFamily="34" charset="0"/>
            </a:endParaRPr>
          </a:p>
        </p:txBody>
      </p:sp>
      <p:sp>
        <p:nvSpPr>
          <p:cNvPr id="7182" name="Rectangle 51"/>
          <p:cNvSpPr>
            <a:spLocks noChangeArrowheads="1"/>
          </p:cNvSpPr>
          <p:nvPr/>
        </p:nvSpPr>
        <p:spPr bwMode="auto">
          <a:xfrm>
            <a:off x="5105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800">
              <a:latin typeface="Calibri" pitchFamily="34" charset="0"/>
            </a:endParaRPr>
          </a:p>
        </p:txBody>
      </p:sp>
      <p:sp>
        <p:nvSpPr>
          <p:cNvPr id="7183" name="Rectangle 52"/>
          <p:cNvSpPr>
            <a:spLocks noChangeArrowheads="1"/>
          </p:cNvSpPr>
          <p:nvPr/>
        </p:nvSpPr>
        <p:spPr bwMode="auto">
          <a:xfrm>
            <a:off x="5486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800">
              <a:latin typeface="Calibri" pitchFamily="34" charset="0"/>
            </a:endParaRPr>
          </a:p>
        </p:txBody>
      </p:sp>
      <p:sp>
        <p:nvSpPr>
          <p:cNvPr id="7184" name="Rectangle 53"/>
          <p:cNvSpPr>
            <a:spLocks noChangeArrowheads="1"/>
          </p:cNvSpPr>
          <p:nvPr/>
        </p:nvSpPr>
        <p:spPr bwMode="auto">
          <a:xfrm>
            <a:off x="5867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800">
              <a:latin typeface="Calibri" pitchFamily="34" charset="0"/>
            </a:endParaRPr>
          </a:p>
        </p:txBody>
      </p:sp>
      <p:sp>
        <p:nvSpPr>
          <p:cNvPr id="7185" name="Rectangle 54"/>
          <p:cNvSpPr>
            <a:spLocks noChangeArrowheads="1"/>
          </p:cNvSpPr>
          <p:nvPr/>
        </p:nvSpPr>
        <p:spPr bwMode="auto">
          <a:xfrm>
            <a:off x="6248400" y="247015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800">
              <a:latin typeface="Calibri" pitchFamily="34" charset="0"/>
            </a:endParaRPr>
          </a:p>
        </p:txBody>
      </p:sp>
      <p:sp>
        <p:nvSpPr>
          <p:cNvPr id="7186" name="Text Box 55"/>
          <p:cNvSpPr txBox="1">
            <a:spLocks noChangeArrowheads="1"/>
          </p:cNvSpPr>
          <p:nvPr/>
        </p:nvSpPr>
        <p:spPr bwMode="auto">
          <a:xfrm>
            <a:off x="2027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0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87" name="Text Box 56"/>
          <p:cNvSpPr txBox="1">
            <a:spLocks noChangeArrowheads="1"/>
          </p:cNvSpPr>
          <p:nvPr/>
        </p:nvSpPr>
        <p:spPr bwMode="auto">
          <a:xfrm>
            <a:off x="2408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1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88" name="Text Box 57"/>
          <p:cNvSpPr txBox="1">
            <a:spLocks noChangeArrowheads="1"/>
          </p:cNvSpPr>
          <p:nvPr/>
        </p:nvSpPr>
        <p:spPr bwMode="auto">
          <a:xfrm>
            <a:off x="2789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2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89" name="Text Box 58"/>
          <p:cNvSpPr txBox="1">
            <a:spLocks noChangeArrowheads="1"/>
          </p:cNvSpPr>
          <p:nvPr/>
        </p:nvSpPr>
        <p:spPr bwMode="auto">
          <a:xfrm>
            <a:off x="3170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3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0" name="Text Box 59"/>
          <p:cNvSpPr txBox="1">
            <a:spLocks noChangeArrowheads="1"/>
          </p:cNvSpPr>
          <p:nvPr/>
        </p:nvSpPr>
        <p:spPr bwMode="auto">
          <a:xfrm>
            <a:off x="3551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4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1" name="Text Box 60"/>
          <p:cNvSpPr txBox="1">
            <a:spLocks noChangeArrowheads="1"/>
          </p:cNvSpPr>
          <p:nvPr/>
        </p:nvSpPr>
        <p:spPr bwMode="auto">
          <a:xfrm>
            <a:off x="3932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5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2" name="Text Box 61"/>
          <p:cNvSpPr txBox="1">
            <a:spLocks noChangeArrowheads="1"/>
          </p:cNvSpPr>
          <p:nvPr/>
        </p:nvSpPr>
        <p:spPr bwMode="auto">
          <a:xfrm>
            <a:off x="4313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6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3" name="Text Box 62"/>
          <p:cNvSpPr txBox="1">
            <a:spLocks noChangeArrowheads="1"/>
          </p:cNvSpPr>
          <p:nvPr/>
        </p:nvSpPr>
        <p:spPr bwMode="auto">
          <a:xfrm>
            <a:off x="4694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7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4" name="Text Box 63"/>
          <p:cNvSpPr txBox="1">
            <a:spLocks noChangeArrowheads="1"/>
          </p:cNvSpPr>
          <p:nvPr/>
        </p:nvSpPr>
        <p:spPr bwMode="auto">
          <a:xfrm>
            <a:off x="5075238" y="2133600"/>
            <a:ext cx="4143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8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5" name="Text Box 64"/>
          <p:cNvSpPr txBox="1">
            <a:spLocks noChangeArrowheads="1"/>
          </p:cNvSpPr>
          <p:nvPr/>
        </p:nvSpPr>
        <p:spPr bwMode="auto">
          <a:xfrm>
            <a:off x="5410200" y="2133600"/>
            <a:ext cx="4143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</a:t>
            </a:r>
            <a:r>
              <a:rPr lang="en-US" sz="1600">
                <a:latin typeface="Calibri" pitchFamily="34" charset="0"/>
              </a:rPr>
              <a:t>9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6" name="Text Box 65"/>
          <p:cNvSpPr txBox="1">
            <a:spLocks noChangeArrowheads="1"/>
          </p:cNvSpPr>
          <p:nvPr/>
        </p:nvSpPr>
        <p:spPr bwMode="auto">
          <a:xfrm>
            <a:off x="5791200" y="2133600"/>
            <a:ext cx="5270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</a:t>
            </a:r>
            <a:r>
              <a:rPr lang="en-US" sz="1600">
                <a:latin typeface="Calibri" pitchFamily="34" charset="0"/>
              </a:rPr>
              <a:t>0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7" name="Text Box 66"/>
          <p:cNvSpPr txBox="1">
            <a:spLocks noChangeArrowheads="1"/>
          </p:cNvSpPr>
          <p:nvPr/>
        </p:nvSpPr>
        <p:spPr bwMode="auto">
          <a:xfrm>
            <a:off x="6172200" y="2133600"/>
            <a:ext cx="51809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</a:t>
            </a:r>
            <a:r>
              <a:rPr lang="en-US" sz="1600">
                <a:latin typeface="Calibri" pitchFamily="34" charset="0"/>
              </a:rPr>
              <a:t>1</a:t>
            </a:r>
            <a:r>
              <a:rPr lang="el-GR" sz="1600">
                <a:latin typeface="Calibri" pitchFamily="34" charset="0"/>
              </a:rPr>
              <a:t>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98" name="37 - TextBox"/>
          <p:cNvSpPr txBox="1">
            <a:spLocks noChangeArrowheads="1"/>
          </p:cNvSpPr>
          <p:nvPr/>
        </p:nvSpPr>
        <p:spPr bwMode="auto">
          <a:xfrm>
            <a:off x="4787900" y="29384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  <a:cs typeface="Courier New" pitchFamily="49" charset="0"/>
              </a:rPr>
              <a:t>N</a:t>
            </a:r>
            <a:endParaRPr lang="el-GR" sz="16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199" name="38 - TextBox"/>
          <p:cNvSpPr txBox="1">
            <a:spLocks noChangeArrowheads="1"/>
          </p:cNvSpPr>
          <p:nvPr/>
        </p:nvSpPr>
        <p:spPr bwMode="auto">
          <a:xfrm>
            <a:off x="6008687" y="2938463"/>
            <a:ext cx="925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Console" pitchFamily="49" charset="0"/>
                <a:cs typeface="Courier New" pitchFamily="49" charset="0"/>
              </a:rPr>
              <a:t>maxN-1</a:t>
            </a:r>
            <a:endParaRPr lang="el-GR" sz="1600">
              <a:latin typeface="Lucida Console" pitchFamily="49" charset="0"/>
              <a:cs typeface="Courier New" pitchFamily="49" charset="0"/>
            </a:endParaRPr>
          </a:p>
        </p:txBody>
      </p:sp>
      <p:sp useBgFill="1">
        <p:nvSpPr>
          <p:cNvPr id="32" name="3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533400" y="1524000"/>
            <a:ext cx="769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800" dirty="0" smtClean="0"/>
              <a:t>  Διατεταγμένος πίνακας</a:t>
            </a:r>
            <a:r>
              <a:rPr lang="en-US" sz="1800" dirty="0" smtClean="0"/>
              <a:t>: </a:t>
            </a:r>
            <a:r>
              <a:rPr lang="el-GR" sz="1800" dirty="0" smtClean="0"/>
              <a:t>Το μέγιστο στοιχείο στην τελευταία μη κενή θέση</a:t>
            </a:r>
            <a:endParaRPr lang="el-GR" sz="1800" dirty="0"/>
          </a:p>
        </p:txBody>
      </p:sp>
      <p:sp>
        <p:nvSpPr>
          <p:cNvPr id="34" name="33 - TextBox"/>
          <p:cNvSpPr txBox="1"/>
          <p:nvPr/>
        </p:nvSpPr>
        <p:spPr>
          <a:xfrm>
            <a:off x="533400" y="3440668"/>
            <a:ext cx="279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800" dirty="0" smtClean="0"/>
              <a:t>  Μη διατεταγμένη λίστα</a:t>
            </a:r>
            <a:endParaRPr lang="el-GR" sz="1800" dirty="0"/>
          </a:p>
        </p:txBody>
      </p:sp>
      <p:sp>
        <p:nvSpPr>
          <p:cNvPr id="35" name="34 - TextBox"/>
          <p:cNvSpPr txBox="1"/>
          <p:nvPr/>
        </p:nvSpPr>
        <p:spPr>
          <a:xfrm>
            <a:off x="533400" y="5269468"/>
            <a:ext cx="661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800" dirty="0" smtClean="0"/>
              <a:t>  Διατεταγμένη λίστα</a:t>
            </a:r>
            <a:r>
              <a:rPr lang="en-US" sz="1800" dirty="0" smtClean="0"/>
              <a:t>: </a:t>
            </a:r>
            <a:r>
              <a:rPr lang="el-GR" sz="1800" dirty="0" smtClean="0"/>
              <a:t>Το μέγιστο στοιχείο στην αρχή της λίστας</a:t>
            </a:r>
            <a:endParaRPr lang="el-GR" sz="1800" dirty="0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914400" y="4219194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18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1467612" y="4219194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1559814" y="4311396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39" name="43 - Ευθύγραμμο βέλος σύνδεσης"/>
          <p:cNvCxnSpPr>
            <a:cxnSpLocks noChangeShapeType="1"/>
            <a:stCxn id="38" idx="6"/>
            <a:endCxn id="40" idx="1"/>
          </p:cNvCxnSpPr>
          <p:nvPr/>
        </p:nvCxnSpPr>
        <p:spPr bwMode="auto">
          <a:xfrm>
            <a:off x="1652016" y="4357497"/>
            <a:ext cx="46367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2115693" y="4219194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2668905" y="4219194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2761107" y="4311396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43" name="62 - Ευθύγραμμο βέλος σύνδεσης"/>
          <p:cNvCxnSpPr>
            <a:cxnSpLocks noChangeShapeType="1"/>
            <a:stCxn id="42" idx="6"/>
            <a:endCxn id="44" idx="1"/>
          </p:cNvCxnSpPr>
          <p:nvPr/>
        </p:nvCxnSpPr>
        <p:spPr bwMode="auto">
          <a:xfrm>
            <a:off x="2853309" y="4357497"/>
            <a:ext cx="48158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3334893" y="4219194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0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888104" y="4219194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3980306" y="4311396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47" name="70 - Ευθύγραμμο βέλος σύνδεσης"/>
          <p:cNvCxnSpPr>
            <a:cxnSpLocks noChangeShapeType="1"/>
            <a:stCxn id="46" idx="6"/>
            <a:endCxn id="48" idx="1"/>
          </p:cNvCxnSpPr>
          <p:nvPr/>
        </p:nvCxnSpPr>
        <p:spPr bwMode="auto">
          <a:xfrm>
            <a:off x="4072508" y="4357497"/>
            <a:ext cx="48158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4554093" y="4219194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11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5107305" y="4219194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50" name="Oval 46"/>
          <p:cNvSpPr>
            <a:spLocks noChangeArrowheads="1"/>
          </p:cNvSpPr>
          <p:nvPr/>
        </p:nvSpPr>
        <p:spPr bwMode="auto">
          <a:xfrm>
            <a:off x="5199507" y="4311396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5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625927" y="4110665"/>
            <a:ext cx="197851" cy="23050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2" name="78 - Ευθύγραμμο βέλος σύνδεσης"/>
          <p:cNvCxnSpPr>
            <a:cxnSpLocks noChangeShapeType="1"/>
            <a:stCxn id="50" idx="6"/>
            <a:endCxn id="53" idx="1"/>
          </p:cNvCxnSpPr>
          <p:nvPr/>
        </p:nvCxnSpPr>
        <p:spPr bwMode="auto">
          <a:xfrm>
            <a:off x="5291709" y="4357497"/>
            <a:ext cx="48158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5773293" y="4219194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6326505" y="4219194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6418707" y="4311396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9" name="70 - Ευθύγραμμο βέλος σύνδεσης"/>
          <p:cNvCxnSpPr>
            <a:cxnSpLocks noChangeShapeType="1"/>
            <a:stCxn id="55" idx="6"/>
            <a:endCxn id="70" idx="1"/>
          </p:cNvCxnSpPr>
          <p:nvPr/>
        </p:nvCxnSpPr>
        <p:spPr bwMode="auto">
          <a:xfrm>
            <a:off x="6510909" y="4357497"/>
            <a:ext cx="489966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7000875" y="4219194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7554087" y="4219194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72" name="Oval 46"/>
          <p:cNvSpPr>
            <a:spLocks noChangeArrowheads="1"/>
          </p:cNvSpPr>
          <p:nvPr/>
        </p:nvSpPr>
        <p:spPr bwMode="auto">
          <a:xfrm>
            <a:off x="7646289" y="4311396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73" name="78 - Ευθύγραμμο βέλος σύνδεσης"/>
          <p:cNvCxnSpPr>
            <a:cxnSpLocks noChangeShapeType="1"/>
            <a:stCxn id="72" idx="6"/>
            <a:endCxn id="74" idx="1"/>
          </p:cNvCxnSpPr>
          <p:nvPr/>
        </p:nvCxnSpPr>
        <p:spPr bwMode="auto">
          <a:xfrm>
            <a:off x="7738491" y="4357497"/>
            <a:ext cx="48158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4" name="Rectangle 42"/>
          <p:cNvSpPr>
            <a:spLocks noChangeArrowheads="1"/>
          </p:cNvSpPr>
          <p:nvPr/>
        </p:nvSpPr>
        <p:spPr bwMode="auto">
          <a:xfrm>
            <a:off x="8220075" y="4219194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773287" y="4219194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6" name="Oval 46"/>
          <p:cNvSpPr>
            <a:spLocks noChangeArrowheads="1"/>
          </p:cNvSpPr>
          <p:nvPr/>
        </p:nvSpPr>
        <p:spPr bwMode="auto">
          <a:xfrm>
            <a:off x="8865489" y="4311396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7409" y="3886200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head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906991" y="6112526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20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1460203" y="6112526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84" name="Oval 46"/>
          <p:cNvSpPr>
            <a:spLocks noChangeArrowheads="1"/>
          </p:cNvSpPr>
          <p:nvPr/>
        </p:nvSpPr>
        <p:spPr bwMode="auto">
          <a:xfrm>
            <a:off x="1552405" y="6204728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85" name="43 - Ευθύγραμμο βέλος σύνδεσης"/>
          <p:cNvCxnSpPr>
            <a:cxnSpLocks noChangeShapeType="1"/>
            <a:stCxn id="84" idx="6"/>
            <a:endCxn id="86" idx="1"/>
          </p:cNvCxnSpPr>
          <p:nvPr/>
        </p:nvCxnSpPr>
        <p:spPr bwMode="auto">
          <a:xfrm>
            <a:off x="1644607" y="6250829"/>
            <a:ext cx="46367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2108284" y="6112526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18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2661496" y="6112526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88" name="Oval 46"/>
          <p:cNvSpPr>
            <a:spLocks noChangeArrowheads="1"/>
          </p:cNvSpPr>
          <p:nvPr/>
        </p:nvSpPr>
        <p:spPr bwMode="auto">
          <a:xfrm>
            <a:off x="2753698" y="6204728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89" name="62 - Ευθύγραμμο βέλος σύνδεσης"/>
          <p:cNvCxnSpPr>
            <a:cxnSpLocks noChangeShapeType="1"/>
            <a:stCxn id="88" idx="6"/>
            <a:endCxn id="90" idx="1"/>
          </p:cNvCxnSpPr>
          <p:nvPr/>
        </p:nvCxnSpPr>
        <p:spPr bwMode="auto">
          <a:xfrm>
            <a:off x="2845900" y="6250829"/>
            <a:ext cx="48158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90" name="Rectangle 42"/>
          <p:cNvSpPr>
            <a:spLocks noChangeArrowheads="1"/>
          </p:cNvSpPr>
          <p:nvPr/>
        </p:nvSpPr>
        <p:spPr bwMode="auto">
          <a:xfrm>
            <a:off x="3327484" y="6112526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15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91" name="Rectangle 43"/>
          <p:cNvSpPr>
            <a:spLocks noChangeArrowheads="1"/>
          </p:cNvSpPr>
          <p:nvPr/>
        </p:nvSpPr>
        <p:spPr bwMode="auto">
          <a:xfrm>
            <a:off x="3880695" y="6112526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92" name="Oval 46"/>
          <p:cNvSpPr>
            <a:spLocks noChangeArrowheads="1"/>
          </p:cNvSpPr>
          <p:nvPr/>
        </p:nvSpPr>
        <p:spPr bwMode="auto">
          <a:xfrm>
            <a:off x="3972897" y="6204728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93" name="70 - Ευθύγραμμο βέλος σύνδεσης"/>
          <p:cNvCxnSpPr>
            <a:cxnSpLocks noChangeShapeType="1"/>
            <a:stCxn id="92" idx="6"/>
            <a:endCxn id="94" idx="1"/>
          </p:cNvCxnSpPr>
          <p:nvPr/>
        </p:nvCxnSpPr>
        <p:spPr bwMode="auto">
          <a:xfrm>
            <a:off x="4065099" y="6250829"/>
            <a:ext cx="48158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4546684" y="6112526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12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5099896" y="6112526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auto">
          <a:xfrm>
            <a:off x="5192098" y="6204728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9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618518" y="6003997"/>
            <a:ext cx="197851" cy="23050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98" name="78 - Ευθύγραμμο βέλος σύνδεσης"/>
          <p:cNvCxnSpPr>
            <a:cxnSpLocks noChangeShapeType="1"/>
            <a:stCxn id="96" idx="6"/>
            <a:endCxn id="99" idx="1"/>
          </p:cNvCxnSpPr>
          <p:nvPr/>
        </p:nvCxnSpPr>
        <p:spPr bwMode="auto">
          <a:xfrm>
            <a:off x="5284300" y="6250829"/>
            <a:ext cx="48158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5765884" y="6112526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dirty="0" smtClean="0">
                <a:latin typeface="Calibri" pitchFamily="34" charset="0"/>
              </a:rPr>
              <a:t>11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6319096" y="6112526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1" name="Oval 46"/>
          <p:cNvSpPr>
            <a:spLocks noChangeArrowheads="1"/>
          </p:cNvSpPr>
          <p:nvPr/>
        </p:nvSpPr>
        <p:spPr bwMode="auto">
          <a:xfrm>
            <a:off x="6411298" y="6204728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70 - Ευθύγραμμο βέλος σύνδεσης"/>
          <p:cNvCxnSpPr>
            <a:cxnSpLocks noChangeShapeType="1"/>
            <a:stCxn id="101" idx="6"/>
            <a:endCxn id="103" idx="1"/>
          </p:cNvCxnSpPr>
          <p:nvPr/>
        </p:nvCxnSpPr>
        <p:spPr bwMode="auto">
          <a:xfrm>
            <a:off x="6503500" y="6250829"/>
            <a:ext cx="489966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03" name="Rectangle 42"/>
          <p:cNvSpPr>
            <a:spLocks noChangeArrowheads="1"/>
          </p:cNvSpPr>
          <p:nvPr/>
        </p:nvSpPr>
        <p:spPr bwMode="auto">
          <a:xfrm>
            <a:off x="6993466" y="6112526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7546678" y="6112526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105" name="Oval 46"/>
          <p:cNvSpPr>
            <a:spLocks noChangeArrowheads="1"/>
          </p:cNvSpPr>
          <p:nvPr/>
        </p:nvSpPr>
        <p:spPr bwMode="auto">
          <a:xfrm>
            <a:off x="7638880" y="6204728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cxnSp>
        <p:nvCxnSpPr>
          <p:cNvPr id="106" name="78 - Ευθύγραμμο βέλος σύνδεσης"/>
          <p:cNvCxnSpPr>
            <a:cxnSpLocks noChangeShapeType="1"/>
            <a:stCxn id="105" idx="6"/>
            <a:endCxn id="107" idx="1"/>
          </p:cNvCxnSpPr>
          <p:nvPr/>
        </p:nvCxnSpPr>
        <p:spPr bwMode="auto">
          <a:xfrm>
            <a:off x="7731082" y="6250829"/>
            <a:ext cx="48158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07" name="Rectangle 42"/>
          <p:cNvSpPr>
            <a:spLocks noChangeArrowheads="1"/>
          </p:cNvSpPr>
          <p:nvPr/>
        </p:nvSpPr>
        <p:spPr bwMode="auto">
          <a:xfrm>
            <a:off x="8212666" y="6112526"/>
            <a:ext cx="553212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8765878" y="6112526"/>
            <a:ext cx="276606" cy="276606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9" name="Oval 46"/>
          <p:cNvSpPr>
            <a:spLocks noChangeArrowheads="1"/>
          </p:cNvSpPr>
          <p:nvPr/>
        </p:nvSpPr>
        <p:spPr bwMode="auto">
          <a:xfrm>
            <a:off x="8858080" y="6204728"/>
            <a:ext cx="92202" cy="9220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0" y="5779532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head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δ-Σωρός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28601" y="1157287"/>
            <a:ext cx="8686800" cy="10541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sz="1800" dirty="0" smtClean="0"/>
              <a:t>Αποτελεί άμεση γενίκευση του δυαδικού σωρού </a:t>
            </a:r>
            <a:r>
              <a:rPr lang="en-US" sz="1800" dirty="0" smtClean="0"/>
              <a:t>:  </a:t>
            </a:r>
            <a:r>
              <a:rPr lang="el-GR" sz="1800" dirty="0" smtClean="0"/>
              <a:t>Κάθε κόμβος έχει το πολύ      παιδιά και οι νέοι κόμβοι προστίθενται στο τελευταίο επίπεδο από τα αριστερά προς τα δεξιά</a:t>
            </a:r>
            <a:endParaRPr lang="en-US" sz="1800" dirty="0"/>
          </a:p>
        </p:txBody>
      </p:sp>
      <p:sp>
        <p:nvSpPr>
          <p:cNvPr id="51209" name="Oval 41"/>
          <p:cNvSpPr>
            <a:spLocks noChangeArrowheads="1"/>
          </p:cNvSpPr>
          <p:nvPr/>
        </p:nvSpPr>
        <p:spPr bwMode="auto">
          <a:xfrm>
            <a:off x="4648200" y="2514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2</a:t>
            </a:r>
            <a:endParaRPr lang="el-GR" sz="1600" b="1" dirty="0"/>
          </a:p>
        </p:txBody>
      </p:sp>
      <p:cxnSp>
        <p:nvCxnSpPr>
          <p:cNvPr id="51210" name="AutoShape 42"/>
          <p:cNvCxnSpPr>
            <a:cxnSpLocks noChangeShapeType="1"/>
            <a:stCxn id="51212" idx="7"/>
            <a:endCxn id="51209" idx="3"/>
          </p:cNvCxnSpPr>
          <p:nvPr/>
        </p:nvCxnSpPr>
        <p:spPr bwMode="auto">
          <a:xfrm flipV="1">
            <a:off x="2230204" y="2827609"/>
            <a:ext cx="2473792" cy="5630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1" name="AutoShape 43"/>
          <p:cNvCxnSpPr>
            <a:cxnSpLocks noChangeShapeType="1"/>
            <a:stCxn id="51215" idx="1"/>
            <a:endCxn id="51209" idx="5"/>
          </p:cNvCxnSpPr>
          <p:nvPr/>
        </p:nvCxnSpPr>
        <p:spPr bwMode="auto">
          <a:xfrm flipH="1" flipV="1">
            <a:off x="4973404" y="2827609"/>
            <a:ext cx="1880067" cy="5630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2" name="Oval 44"/>
          <p:cNvSpPr>
            <a:spLocks noChangeArrowheads="1"/>
          </p:cNvSpPr>
          <p:nvPr/>
        </p:nvSpPr>
        <p:spPr bwMode="auto">
          <a:xfrm>
            <a:off x="1905000" y="3336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6</a:t>
            </a:r>
            <a:endParaRPr lang="en-US" sz="1600" b="1" dirty="0"/>
          </a:p>
        </p:txBody>
      </p:sp>
      <p:cxnSp>
        <p:nvCxnSpPr>
          <p:cNvPr id="51213" name="AutoShape 45"/>
          <p:cNvCxnSpPr>
            <a:cxnSpLocks noChangeShapeType="1"/>
            <a:stCxn id="51217" idx="0"/>
            <a:endCxn id="51212" idx="3"/>
          </p:cNvCxnSpPr>
          <p:nvPr/>
        </p:nvCxnSpPr>
        <p:spPr bwMode="auto">
          <a:xfrm flipV="1">
            <a:off x="1303337" y="3649934"/>
            <a:ext cx="657459" cy="53947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4" name="AutoShape 46"/>
          <p:cNvCxnSpPr>
            <a:cxnSpLocks noChangeShapeType="1"/>
            <a:stCxn id="51226" idx="0"/>
            <a:endCxn id="51209" idx="4"/>
          </p:cNvCxnSpPr>
          <p:nvPr/>
        </p:nvCxnSpPr>
        <p:spPr bwMode="auto">
          <a:xfrm flipV="1">
            <a:off x="4838700" y="2881313"/>
            <a:ext cx="0" cy="531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5" name="Oval 47"/>
          <p:cNvSpPr>
            <a:spLocks noChangeArrowheads="1"/>
          </p:cNvSpPr>
          <p:nvPr/>
        </p:nvSpPr>
        <p:spPr bwMode="auto">
          <a:xfrm>
            <a:off x="6797675" y="3336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14</a:t>
            </a:r>
          </a:p>
        </p:txBody>
      </p:sp>
      <p:sp>
        <p:nvSpPr>
          <p:cNvPr id="51217" name="Oval 49"/>
          <p:cNvSpPr>
            <a:spLocks noChangeArrowheads="1"/>
          </p:cNvSpPr>
          <p:nvPr/>
        </p:nvSpPr>
        <p:spPr bwMode="auto">
          <a:xfrm>
            <a:off x="1112837" y="41894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15</a:t>
            </a:r>
            <a:endParaRPr lang="en-US" sz="1600" b="1" dirty="0"/>
          </a:p>
        </p:txBody>
      </p:sp>
      <p:cxnSp>
        <p:nvCxnSpPr>
          <p:cNvPr id="51218" name="AutoShape 50"/>
          <p:cNvCxnSpPr>
            <a:cxnSpLocks noChangeShapeType="1"/>
            <a:stCxn id="51219" idx="0"/>
            <a:endCxn id="51212" idx="4"/>
          </p:cNvCxnSpPr>
          <p:nvPr/>
        </p:nvCxnSpPr>
        <p:spPr bwMode="auto">
          <a:xfrm flipV="1">
            <a:off x="2095500" y="3703638"/>
            <a:ext cx="0" cy="501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9" name="Oval 51"/>
          <p:cNvSpPr>
            <a:spLocks noChangeArrowheads="1"/>
          </p:cNvSpPr>
          <p:nvPr/>
        </p:nvSpPr>
        <p:spPr bwMode="auto">
          <a:xfrm>
            <a:off x="1905000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8</a:t>
            </a:r>
            <a:endParaRPr lang="en-US" sz="1600" b="1" dirty="0"/>
          </a:p>
        </p:txBody>
      </p:sp>
      <p:cxnSp>
        <p:nvCxnSpPr>
          <p:cNvPr id="51220" name="AutoShape 52"/>
          <p:cNvCxnSpPr>
            <a:cxnSpLocks noChangeShapeType="1"/>
            <a:stCxn id="51224" idx="0"/>
            <a:endCxn id="51212" idx="5"/>
          </p:cNvCxnSpPr>
          <p:nvPr/>
        </p:nvCxnSpPr>
        <p:spPr bwMode="auto">
          <a:xfrm flipH="1" flipV="1">
            <a:off x="2230204" y="3649934"/>
            <a:ext cx="597133" cy="5410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1" name="AutoShape 53"/>
          <p:cNvCxnSpPr>
            <a:cxnSpLocks noChangeShapeType="1"/>
            <a:stCxn id="51225" idx="0"/>
            <a:endCxn id="51226" idx="4"/>
          </p:cNvCxnSpPr>
          <p:nvPr/>
        </p:nvCxnSpPr>
        <p:spPr bwMode="auto">
          <a:xfrm flipV="1">
            <a:off x="4838700" y="3779838"/>
            <a:ext cx="0" cy="4111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3" name="AutoShape 55"/>
          <p:cNvCxnSpPr>
            <a:cxnSpLocks noChangeShapeType="1"/>
            <a:stCxn id="51227" idx="0"/>
            <a:endCxn id="51226" idx="3"/>
          </p:cNvCxnSpPr>
          <p:nvPr/>
        </p:nvCxnSpPr>
        <p:spPr bwMode="auto">
          <a:xfrm flipV="1">
            <a:off x="4067175" y="3726134"/>
            <a:ext cx="636821" cy="4648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24" name="Oval 56"/>
          <p:cNvSpPr>
            <a:spLocks noChangeArrowheads="1"/>
          </p:cNvSpPr>
          <p:nvPr/>
        </p:nvSpPr>
        <p:spPr bwMode="auto">
          <a:xfrm>
            <a:off x="2636837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51225" name="Oval 57"/>
          <p:cNvSpPr>
            <a:spLocks noChangeArrowheads="1"/>
          </p:cNvSpPr>
          <p:nvPr/>
        </p:nvSpPr>
        <p:spPr bwMode="auto">
          <a:xfrm>
            <a:off x="4648200" y="4191000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9</a:t>
            </a:r>
            <a:endParaRPr lang="en-US" sz="1600" b="1" dirty="0"/>
          </a:p>
        </p:txBody>
      </p:sp>
      <p:sp>
        <p:nvSpPr>
          <p:cNvPr id="51226" name="Oval 58"/>
          <p:cNvSpPr>
            <a:spLocks noChangeArrowheads="1"/>
          </p:cNvSpPr>
          <p:nvPr/>
        </p:nvSpPr>
        <p:spPr bwMode="auto">
          <a:xfrm>
            <a:off x="4648200" y="3413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4</a:t>
            </a:r>
            <a:endParaRPr lang="en-US" sz="1600" b="1" dirty="0"/>
          </a:p>
        </p:txBody>
      </p:sp>
      <p:sp>
        <p:nvSpPr>
          <p:cNvPr id="51227" name="Oval 59"/>
          <p:cNvSpPr>
            <a:spLocks noChangeArrowheads="1"/>
          </p:cNvSpPr>
          <p:nvPr/>
        </p:nvSpPr>
        <p:spPr bwMode="auto">
          <a:xfrm>
            <a:off x="3876675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5</a:t>
            </a:r>
            <a:endParaRPr lang="en-US" sz="1600" b="1" dirty="0"/>
          </a:p>
        </p:txBody>
      </p:sp>
      <p:sp>
        <p:nvSpPr>
          <p:cNvPr id="51232" name="Text Box 64"/>
          <p:cNvSpPr txBox="1">
            <a:spLocks noChangeArrowheads="1"/>
          </p:cNvSpPr>
          <p:nvPr/>
        </p:nvSpPr>
        <p:spPr bwMode="auto">
          <a:xfrm>
            <a:off x="4313238" y="23622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[1]</a:t>
            </a:r>
            <a:endParaRPr lang="en-US" sz="1600"/>
          </a:p>
        </p:txBody>
      </p:sp>
      <p:sp>
        <p:nvSpPr>
          <p:cNvPr id="51233" name="Text Box 65"/>
          <p:cNvSpPr txBox="1">
            <a:spLocks noChangeArrowheads="1"/>
          </p:cNvSpPr>
          <p:nvPr/>
        </p:nvSpPr>
        <p:spPr bwMode="auto">
          <a:xfrm>
            <a:off x="1570038" y="3184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[2]</a:t>
            </a:r>
            <a:endParaRPr lang="en-US" sz="1600"/>
          </a:p>
        </p:txBody>
      </p:sp>
      <p:sp>
        <p:nvSpPr>
          <p:cNvPr id="51234" name="Text Box 66"/>
          <p:cNvSpPr txBox="1">
            <a:spLocks noChangeArrowheads="1"/>
          </p:cNvSpPr>
          <p:nvPr/>
        </p:nvSpPr>
        <p:spPr bwMode="auto">
          <a:xfrm>
            <a:off x="7132638" y="31845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[</a:t>
            </a:r>
            <a:r>
              <a:rPr lang="en-US" sz="1600" dirty="0" smtClean="0"/>
              <a:t>4</a:t>
            </a:r>
            <a:r>
              <a:rPr lang="el-GR" sz="1600" dirty="0" smtClean="0"/>
              <a:t>]</a:t>
            </a:r>
            <a:endParaRPr lang="en-US" sz="1600" dirty="0"/>
          </a:p>
        </p:txBody>
      </p:sp>
      <p:sp>
        <p:nvSpPr>
          <p:cNvPr id="51238" name="Text Box 70"/>
          <p:cNvSpPr txBox="1">
            <a:spLocks noChangeArrowheads="1"/>
          </p:cNvSpPr>
          <p:nvPr/>
        </p:nvSpPr>
        <p:spPr bwMode="auto">
          <a:xfrm>
            <a:off x="4953000" y="4022725"/>
            <a:ext cx="4138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[</a:t>
            </a:r>
            <a:r>
              <a:rPr lang="en-US" sz="1600" dirty="0" smtClean="0"/>
              <a:t>9</a:t>
            </a:r>
            <a:r>
              <a:rPr lang="el-GR" sz="1600" dirty="0" smtClean="0"/>
              <a:t>]</a:t>
            </a:r>
            <a:endParaRPr lang="en-US" sz="1600" dirty="0"/>
          </a:p>
        </p:txBody>
      </p:sp>
      <p:sp>
        <p:nvSpPr>
          <p:cNvPr id="51239" name="Text Box 71"/>
          <p:cNvSpPr txBox="1">
            <a:spLocks noChangeArrowheads="1"/>
          </p:cNvSpPr>
          <p:nvPr/>
        </p:nvSpPr>
        <p:spPr bwMode="auto">
          <a:xfrm>
            <a:off x="3505200" y="4038600"/>
            <a:ext cx="4138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[</a:t>
            </a:r>
            <a:r>
              <a:rPr lang="en-US" sz="1600" dirty="0" smtClean="0"/>
              <a:t>8</a:t>
            </a:r>
            <a:r>
              <a:rPr lang="el-GR" sz="1600" dirty="0" smtClean="0"/>
              <a:t>]</a:t>
            </a:r>
            <a:endParaRPr lang="en-US" sz="1600" dirty="0"/>
          </a:p>
        </p:txBody>
      </p:sp>
      <p:sp>
        <p:nvSpPr>
          <p:cNvPr id="51240" name="Text Box 72"/>
          <p:cNvSpPr txBox="1">
            <a:spLocks noChangeArrowheads="1"/>
          </p:cNvSpPr>
          <p:nvPr/>
        </p:nvSpPr>
        <p:spPr bwMode="auto">
          <a:xfrm>
            <a:off x="1570038" y="403860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[</a:t>
            </a:r>
            <a:r>
              <a:rPr lang="en-US" sz="1600" dirty="0" smtClean="0"/>
              <a:t>6</a:t>
            </a:r>
            <a:r>
              <a:rPr lang="el-GR" sz="1600" dirty="0" smtClean="0"/>
              <a:t>]</a:t>
            </a:r>
            <a:endParaRPr lang="en-US" sz="1600" dirty="0"/>
          </a:p>
        </p:txBody>
      </p:sp>
      <p:sp>
        <p:nvSpPr>
          <p:cNvPr id="51241" name="Text Box 73"/>
          <p:cNvSpPr txBox="1">
            <a:spLocks noChangeArrowheads="1"/>
          </p:cNvSpPr>
          <p:nvPr/>
        </p:nvSpPr>
        <p:spPr bwMode="auto">
          <a:xfrm>
            <a:off x="2971800" y="4038600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[</a:t>
            </a:r>
            <a:r>
              <a:rPr lang="en-US" sz="1600" dirty="0" smtClean="0"/>
              <a:t>7</a:t>
            </a:r>
            <a:r>
              <a:rPr lang="el-GR" sz="1600" dirty="0" smtClean="0"/>
              <a:t>]</a:t>
            </a:r>
            <a:endParaRPr lang="en-US" sz="1600" dirty="0"/>
          </a:p>
        </p:txBody>
      </p:sp>
      <p:sp>
        <p:nvSpPr>
          <p:cNvPr id="51242" name="Text Box 74"/>
          <p:cNvSpPr txBox="1">
            <a:spLocks noChangeArrowheads="1"/>
          </p:cNvSpPr>
          <p:nvPr/>
        </p:nvSpPr>
        <p:spPr bwMode="auto">
          <a:xfrm>
            <a:off x="762000" y="4022725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[</a:t>
            </a:r>
            <a:r>
              <a:rPr lang="en-US" sz="1600" dirty="0" smtClean="0"/>
              <a:t>5</a:t>
            </a:r>
            <a:r>
              <a:rPr lang="el-GR" sz="1600" dirty="0" smtClean="0"/>
              <a:t>]</a:t>
            </a:r>
            <a:endParaRPr lang="en-US" sz="1600" dirty="0"/>
          </a:p>
        </p:txBody>
      </p:sp>
      <p:sp>
        <p:nvSpPr>
          <p:cNvPr id="51243" name="Text Box 75"/>
          <p:cNvSpPr txBox="1">
            <a:spLocks noChangeArrowheads="1"/>
          </p:cNvSpPr>
          <p:nvPr/>
        </p:nvSpPr>
        <p:spPr bwMode="auto">
          <a:xfrm>
            <a:off x="4953000" y="3260725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[</a:t>
            </a:r>
            <a:r>
              <a:rPr lang="en-US" sz="1600" dirty="0" smtClean="0"/>
              <a:t>3</a:t>
            </a:r>
            <a:r>
              <a:rPr lang="el-GR" sz="1600" dirty="0" smtClean="0"/>
              <a:t>]</a:t>
            </a:r>
            <a:endParaRPr lang="en-US" sz="1600" dirty="0"/>
          </a:p>
        </p:txBody>
      </p:sp>
      <p:pic>
        <p:nvPicPr>
          <p:cNvPr id="47" name="4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1219200"/>
            <a:ext cx="126492" cy="202692"/>
          </a:xfrm>
          <a:prstGeom prst="rect">
            <a:avLst/>
          </a:prstGeom>
          <a:noFill/>
        </p:spPr>
      </p:pic>
      <p:sp>
        <p:nvSpPr>
          <p:cNvPr id="53" name="52 - TextBox"/>
          <p:cNvSpPr txBox="1"/>
          <p:nvPr/>
        </p:nvSpPr>
        <p:spPr>
          <a:xfrm>
            <a:off x="228600" y="2514600"/>
            <a:ext cx="180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3-</a:t>
            </a:r>
            <a:r>
              <a:rPr lang="el-GR" sz="1600" dirty="0" smtClean="0">
                <a:latin typeface="Calibri" pitchFamily="34" charset="0"/>
              </a:rPr>
              <a:t>σωρός ελάχιστου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2906048" y="5181600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Εισαγωγή </a:t>
            </a:r>
            <a:r>
              <a:rPr lang="en-US" sz="1800" dirty="0" smtClean="0"/>
              <a:t>:                       </a:t>
            </a:r>
            <a:r>
              <a:rPr lang="el-GR" sz="1800" dirty="0" smtClean="0"/>
              <a:t>χρόνος</a:t>
            </a:r>
            <a:r>
              <a:rPr lang="en-US" sz="1800" dirty="0" smtClean="0"/>
              <a:t> </a:t>
            </a:r>
            <a:endParaRPr lang="el-GR" sz="1800" dirty="0"/>
          </a:p>
        </p:txBody>
      </p:sp>
      <p:pic>
        <p:nvPicPr>
          <p:cNvPr id="56" name="5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4138" y="5257800"/>
            <a:ext cx="1016510" cy="278892"/>
          </a:xfrm>
          <a:prstGeom prst="rect">
            <a:avLst/>
          </a:prstGeom>
          <a:noFill/>
        </p:spPr>
      </p:pic>
      <p:sp>
        <p:nvSpPr>
          <p:cNvPr id="57" name="56 - TextBox"/>
          <p:cNvSpPr txBox="1"/>
          <p:nvPr/>
        </p:nvSpPr>
        <p:spPr>
          <a:xfrm>
            <a:off x="2906048" y="56504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Διαγραφή </a:t>
            </a:r>
            <a:r>
              <a:rPr lang="en-US" sz="1800" dirty="0" smtClean="0"/>
              <a:t>:                        </a:t>
            </a:r>
            <a:r>
              <a:rPr lang="el-GR" sz="1800" dirty="0" smtClean="0"/>
              <a:t>χρόνος</a:t>
            </a:r>
            <a:r>
              <a:rPr lang="en-US" sz="1800" dirty="0" smtClean="0"/>
              <a:t> </a:t>
            </a:r>
            <a:endParaRPr lang="el-GR" sz="1800" dirty="0"/>
          </a:p>
        </p:txBody>
      </p:sp>
      <p:pic>
        <p:nvPicPr>
          <p:cNvPr id="59" name="5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27352" y="5726667"/>
            <a:ext cx="1169496" cy="2790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41325" y="1090613"/>
            <a:ext cx="4941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Δυαδικά δένδρα αριστερά διατεταγμένα σε σωρό</a:t>
            </a: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6248400" y="2286000"/>
            <a:ext cx="1736725" cy="1738313"/>
            <a:chOff x="3274" y="2208"/>
            <a:chExt cx="940" cy="951"/>
          </a:xfrm>
        </p:grpSpPr>
        <p:sp>
          <p:nvSpPr>
            <p:cNvPr id="53257" name="Oval 6"/>
            <p:cNvSpPr>
              <a:spLocks noChangeArrowheads="1"/>
            </p:cNvSpPr>
            <p:nvPr/>
          </p:nvSpPr>
          <p:spPr bwMode="auto">
            <a:xfrm>
              <a:off x="4032" y="2208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20</a:t>
              </a:r>
            </a:p>
          </p:txBody>
        </p:sp>
        <p:cxnSp>
          <p:nvCxnSpPr>
            <p:cNvPr id="53258" name="AutoShape 7"/>
            <p:cNvCxnSpPr>
              <a:cxnSpLocks noChangeShapeType="1"/>
              <a:stCxn id="53259" idx="7"/>
              <a:endCxn id="53257" idx="3"/>
            </p:cNvCxnSpPr>
            <p:nvPr/>
          </p:nvCxnSpPr>
          <p:spPr bwMode="auto">
            <a:xfrm flipV="1">
              <a:off x="3762" y="2323"/>
              <a:ext cx="290" cy="1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59" name="Oval 8"/>
            <p:cNvSpPr>
              <a:spLocks noChangeArrowheads="1"/>
            </p:cNvSpPr>
            <p:nvPr/>
          </p:nvSpPr>
          <p:spPr bwMode="auto">
            <a:xfrm>
              <a:off x="3648" y="2409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16</a:t>
              </a:r>
              <a:endParaRPr lang="en-US" b="1"/>
            </a:p>
          </p:txBody>
        </p:sp>
        <p:cxnSp>
          <p:nvCxnSpPr>
            <p:cNvPr id="53260" name="AutoShape 9"/>
            <p:cNvCxnSpPr>
              <a:cxnSpLocks noChangeShapeType="1"/>
              <a:stCxn id="53262" idx="0"/>
              <a:endCxn id="53259" idx="3"/>
            </p:cNvCxnSpPr>
            <p:nvPr/>
          </p:nvCxnSpPr>
          <p:spPr bwMode="auto">
            <a:xfrm flipV="1">
              <a:off x="3465" y="2524"/>
              <a:ext cx="203" cy="2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1" name="AutoShape 10"/>
            <p:cNvCxnSpPr>
              <a:cxnSpLocks noChangeShapeType="1"/>
              <a:endCxn id="53259" idx="5"/>
            </p:cNvCxnSpPr>
            <p:nvPr/>
          </p:nvCxnSpPr>
          <p:spPr bwMode="auto">
            <a:xfrm flipH="1" flipV="1">
              <a:off x="3762" y="2524"/>
              <a:ext cx="216" cy="2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62" name="Oval 11"/>
            <p:cNvSpPr>
              <a:spLocks noChangeArrowheads="1"/>
            </p:cNvSpPr>
            <p:nvPr/>
          </p:nvSpPr>
          <p:spPr bwMode="auto">
            <a:xfrm>
              <a:off x="3398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12</a:t>
              </a:r>
              <a:endParaRPr lang="en-US" b="1"/>
            </a:p>
          </p:txBody>
        </p:sp>
        <p:cxnSp>
          <p:nvCxnSpPr>
            <p:cNvPr id="53263" name="AutoShape 12"/>
            <p:cNvCxnSpPr>
              <a:cxnSpLocks noChangeShapeType="1"/>
              <a:stCxn id="53264" idx="0"/>
              <a:endCxn id="53262" idx="5"/>
            </p:cNvCxnSpPr>
            <p:nvPr/>
          </p:nvCxnSpPr>
          <p:spPr bwMode="auto">
            <a:xfrm flipH="1" flipV="1">
              <a:off x="3512" y="2851"/>
              <a:ext cx="6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64" name="Oval 13"/>
            <p:cNvSpPr>
              <a:spLocks noChangeArrowheads="1"/>
            </p:cNvSpPr>
            <p:nvPr/>
          </p:nvSpPr>
          <p:spPr bwMode="auto">
            <a:xfrm>
              <a:off x="351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14</a:t>
              </a:r>
              <a:endParaRPr lang="en-US" b="1"/>
            </a:p>
          </p:txBody>
        </p:sp>
        <p:cxnSp>
          <p:nvCxnSpPr>
            <p:cNvPr id="53265" name="AutoShape 14"/>
            <p:cNvCxnSpPr>
              <a:cxnSpLocks noChangeShapeType="1"/>
              <a:stCxn id="53268" idx="0"/>
              <a:endCxn id="53262" idx="3"/>
            </p:cNvCxnSpPr>
            <p:nvPr/>
          </p:nvCxnSpPr>
          <p:spPr bwMode="auto">
            <a:xfrm flipV="1">
              <a:off x="3341" y="2851"/>
              <a:ext cx="7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6" name="AutoShape 15"/>
            <p:cNvCxnSpPr>
              <a:cxnSpLocks noChangeShapeType="1"/>
              <a:stCxn id="53269" idx="0"/>
              <a:endCxn id="53270" idx="5"/>
            </p:cNvCxnSpPr>
            <p:nvPr/>
          </p:nvCxnSpPr>
          <p:spPr bwMode="auto">
            <a:xfrm flipH="1" flipV="1">
              <a:off x="4050" y="2851"/>
              <a:ext cx="9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7" name="AutoShape 16"/>
            <p:cNvCxnSpPr>
              <a:cxnSpLocks noChangeShapeType="1"/>
              <a:stCxn id="53271" idx="0"/>
              <a:endCxn id="53270" idx="3"/>
            </p:cNvCxnSpPr>
            <p:nvPr/>
          </p:nvCxnSpPr>
          <p:spPr bwMode="auto">
            <a:xfrm flipV="1">
              <a:off x="3907" y="2851"/>
              <a:ext cx="4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68" name="Oval 17"/>
            <p:cNvSpPr>
              <a:spLocks noChangeArrowheads="1"/>
            </p:cNvSpPr>
            <p:nvPr/>
          </p:nvSpPr>
          <p:spPr bwMode="auto">
            <a:xfrm>
              <a:off x="327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8</a:t>
              </a:r>
              <a:endParaRPr lang="en-US" b="1"/>
            </a:p>
          </p:txBody>
        </p:sp>
        <p:sp>
          <p:nvSpPr>
            <p:cNvPr id="53269" name="Oval 18"/>
            <p:cNvSpPr>
              <a:spLocks noChangeArrowheads="1"/>
            </p:cNvSpPr>
            <p:nvPr/>
          </p:nvSpPr>
          <p:spPr bwMode="auto">
            <a:xfrm>
              <a:off x="408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5</a:t>
              </a:r>
              <a:endParaRPr lang="en-US" b="1"/>
            </a:p>
          </p:txBody>
        </p:sp>
        <p:sp>
          <p:nvSpPr>
            <p:cNvPr id="53270" name="Oval 19"/>
            <p:cNvSpPr>
              <a:spLocks noChangeArrowheads="1"/>
            </p:cNvSpPr>
            <p:nvPr/>
          </p:nvSpPr>
          <p:spPr bwMode="auto">
            <a:xfrm>
              <a:off x="3936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18</a:t>
              </a:r>
              <a:endParaRPr lang="en-US" b="1"/>
            </a:p>
          </p:txBody>
        </p:sp>
        <p:sp>
          <p:nvSpPr>
            <p:cNvPr id="53271" name="Oval 20"/>
            <p:cNvSpPr>
              <a:spLocks noChangeArrowheads="1"/>
            </p:cNvSpPr>
            <p:nvPr/>
          </p:nvSpPr>
          <p:spPr bwMode="auto">
            <a:xfrm>
              <a:off x="384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7</a:t>
              </a:r>
              <a:endParaRPr lang="en-US" b="1"/>
            </a:p>
          </p:txBody>
        </p:sp>
      </p:grpSp>
      <p:sp>
        <p:nvSpPr>
          <p:cNvPr id="53254" name="Text Box 21"/>
          <p:cNvSpPr txBox="1">
            <a:spLocks noChangeArrowheads="1"/>
          </p:cNvSpPr>
          <p:nvPr/>
        </p:nvSpPr>
        <p:spPr bwMode="auto">
          <a:xfrm>
            <a:off x="457200" y="1524000"/>
            <a:ext cx="73771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Το κλειδί κάθε κόμβου είναι μεγαλύτερο ή ίσο από όλα τα κλειδιά του αριστερού </a:t>
            </a:r>
          </a:p>
          <a:p>
            <a:r>
              <a:rPr lang="el-GR" sz="1600" dirty="0" err="1"/>
              <a:t>υποδένδρου</a:t>
            </a:r>
            <a:r>
              <a:rPr lang="el-GR" sz="1600" dirty="0"/>
              <a:t> αυτού του κόμβου. </a:t>
            </a:r>
            <a:endParaRPr lang="en-US" sz="1600" dirty="0"/>
          </a:p>
        </p:txBody>
      </p:sp>
      <p:sp>
        <p:nvSpPr>
          <p:cNvPr id="53255" name="Text Box 22"/>
          <p:cNvSpPr txBox="1">
            <a:spLocks noChangeArrowheads="1"/>
          </p:cNvSpPr>
          <p:nvPr/>
        </p:nvSpPr>
        <p:spPr bwMode="auto">
          <a:xfrm>
            <a:off x="457200" y="2503488"/>
            <a:ext cx="228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Σωρός δύναμης του 2</a:t>
            </a:r>
          </a:p>
        </p:txBody>
      </p:sp>
      <p:sp>
        <p:nvSpPr>
          <p:cNvPr id="53256" name="Text Box 23"/>
          <p:cNvSpPr txBox="1">
            <a:spLocks noChangeArrowheads="1"/>
          </p:cNvSpPr>
          <p:nvPr/>
        </p:nvSpPr>
        <p:spPr bwMode="auto">
          <a:xfrm>
            <a:off x="457200" y="2908300"/>
            <a:ext cx="5119688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Δένδρο αριστερά διατεταγμένο σε σωρό, στο οποίο </a:t>
            </a:r>
          </a:p>
          <a:p>
            <a:r>
              <a:rPr lang="el-GR" sz="1600"/>
              <a:t>το δεξί υποδένδρο της ρίζας είναι κενό και το αριστερό </a:t>
            </a:r>
          </a:p>
          <a:p>
            <a:r>
              <a:rPr lang="el-GR" sz="1600"/>
              <a:t>υποδένδρο είναι πλήρες. </a:t>
            </a:r>
            <a:endParaRPr lang="en-US" sz="1600"/>
          </a:p>
        </p:txBody>
      </p:sp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325" y="1090613"/>
            <a:ext cx="4941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Δυαδικά δένδρα αριστερά διατεταγμένα σε σωρό</a:t>
            </a:r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6248400" y="2286000"/>
            <a:ext cx="1736725" cy="1738313"/>
            <a:chOff x="3274" y="2208"/>
            <a:chExt cx="940" cy="951"/>
          </a:xfrm>
        </p:grpSpPr>
        <p:sp>
          <p:nvSpPr>
            <p:cNvPr id="54298" name="Oval 6"/>
            <p:cNvSpPr>
              <a:spLocks noChangeArrowheads="1"/>
            </p:cNvSpPr>
            <p:nvPr/>
          </p:nvSpPr>
          <p:spPr bwMode="auto">
            <a:xfrm>
              <a:off x="4032" y="2208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20</a:t>
              </a:r>
            </a:p>
          </p:txBody>
        </p:sp>
        <p:cxnSp>
          <p:nvCxnSpPr>
            <p:cNvPr id="54299" name="AutoShape 7"/>
            <p:cNvCxnSpPr>
              <a:cxnSpLocks noChangeShapeType="1"/>
              <a:stCxn id="54300" idx="7"/>
              <a:endCxn id="54298" idx="3"/>
            </p:cNvCxnSpPr>
            <p:nvPr/>
          </p:nvCxnSpPr>
          <p:spPr bwMode="auto">
            <a:xfrm flipV="1">
              <a:off x="3762" y="2323"/>
              <a:ext cx="290" cy="1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0" name="Oval 8"/>
            <p:cNvSpPr>
              <a:spLocks noChangeArrowheads="1"/>
            </p:cNvSpPr>
            <p:nvPr/>
          </p:nvSpPr>
          <p:spPr bwMode="auto">
            <a:xfrm>
              <a:off x="3648" y="2409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16</a:t>
              </a:r>
              <a:endParaRPr lang="en-US" b="1"/>
            </a:p>
          </p:txBody>
        </p:sp>
        <p:cxnSp>
          <p:nvCxnSpPr>
            <p:cNvPr id="54301" name="AutoShape 9"/>
            <p:cNvCxnSpPr>
              <a:cxnSpLocks noChangeShapeType="1"/>
              <a:stCxn id="54303" idx="0"/>
              <a:endCxn id="54300" idx="3"/>
            </p:cNvCxnSpPr>
            <p:nvPr/>
          </p:nvCxnSpPr>
          <p:spPr bwMode="auto">
            <a:xfrm flipV="1">
              <a:off x="3465" y="2524"/>
              <a:ext cx="203" cy="2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02" name="AutoShape 10"/>
            <p:cNvCxnSpPr>
              <a:cxnSpLocks noChangeShapeType="1"/>
              <a:endCxn id="54300" idx="5"/>
            </p:cNvCxnSpPr>
            <p:nvPr/>
          </p:nvCxnSpPr>
          <p:spPr bwMode="auto">
            <a:xfrm flipH="1" flipV="1">
              <a:off x="3762" y="2524"/>
              <a:ext cx="216" cy="2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3" name="Oval 11"/>
            <p:cNvSpPr>
              <a:spLocks noChangeArrowheads="1"/>
            </p:cNvSpPr>
            <p:nvPr/>
          </p:nvSpPr>
          <p:spPr bwMode="auto">
            <a:xfrm>
              <a:off x="3398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12</a:t>
              </a:r>
              <a:endParaRPr lang="en-US" b="1"/>
            </a:p>
          </p:txBody>
        </p:sp>
        <p:cxnSp>
          <p:nvCxnSpPr>
            <p:cNvPr id="54304" name="AutoShape 12"/>
            <p:cNvCxnSpPr>
              <a:cxnSpLocks noChangeShapeType="1"/>
              <a:stCxn id="54305" idx="0"/>
              <a:endCxn id="54303" idx="5"/>
            </p:cNvCxnSpPr>
            <p:nvPr/>
          </p:nvCxnSpPr>
          <p:spPr bwMode="auto">
            <a:xfrm flipH="1" flipV="1">
              <a:off x="3512" y="2851"/>
              <a:ext cx="6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5" name="Oval 13"/>
            <p:cNvSpPr>
              <a:spLocks noChangeArrowheads="1"/>
            </p:cNvSpPr>
            <p:nvPr/>
          </p:nvSpPr>
          <p:spPr bwMode="auto">
            <a:xfrm>
              <a:off x="351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14</a:t>
              </a:r>
              <a:endParaRPr lang="en-US" b="1"/>
            </a:p>
          </p:txBody>
        </p:sp>
        <p:cxnSp>
          <p:nvCxnSpPr>
            <p:cNvPr id="54306" name="AutoShape 14"/>
            <p:cNvCxnSpPr>
              <a:cxnSpLocks noChangeShapeType="1"/>
              <a:stCxn id="54309" idx="0"/>
              <a:endCxn id="54303" idx="3"/>
            </p:cNvCxnSpPr>
            <p:nvPr/>
          </p:nvCxnSpPr>
          <p:spPr bwMode="auto">
            <a:xfrm flipV="1">
              <a:off x="3341" y="2851"/>
              <a:ext cx="7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07" name="AutoShape 15"/>
            <p:cNvCxnSpPr>
              <a:cxnSpLocks noChangeShapeType="1"/>
              <a:stCxn id="54310" idx="0"/>
              <a:endCxn id="54311" idx="5"/>
            </p:cNvCxnSpPr>
            <p:nvPr/>
          </p:nvCxnSpPr>
          <p:spPr bwMode="auto">
            <a:xfrm flipH="1" flipV="1">
              <a:off x="4050" y="2851"/>
              <a:ext cx="9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08" name="AutoShape 16"/>
            <p:cNvCxnSpPr>
              <a:cxnSpLocks noChangeShapeType="1"/>
              <a:stCxn id="54312" idx="0"/>
              <a:endCxn id="54311" idx="3"/>
            </p:cNvCxnSpPr>
            <p:nvPr/>
          </p:nvCxnSpPr>
          <p:spPr bwMode="auto">
            <a:xfrm flipV="1">
              <a:off x="3907" y="2851"/>
              <a:ext cx="4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9" name="Oval 17"/>
            <p:cNvSpPr>
              <a:spLocks noChangeArrowheads="1"/>
            </p:cNvSpPr>
            <p:nvPr/>
          </p:nvSpPr>
          <p:spPr bwMode="auto">
            <a:xfrm>
              <a:off x="327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8</a:t>
              </a:r>
              <a:endParaRPr lang="en-US" b="1"/>
            </a:p>
          </p:txBody>
        </p:sp>
        <p:sp>
          <p:nvSpPr>
            <p:cNvPr id="54310" name="Oval 18"/>
            <p:cNvSpPr>
              <a:spLocks noChangeArrowheads="1"/>
            </p:cNvSpPr>
            <p:nvPr/>
          </p:nvSpPr>
          <p:spPr bwMode="auto">
            <a:xfrm>
              <a:off x="408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5</a:t>
              </a:r>
              <a:endParaRPr lang="en-US" b="1"/>
            </a:p>
          </p:txBody>
        </p:sp>
        <p:sp>
          <p:nvSpPr>
            <p:cNvPr id="54311" name="Oval 19"/>
            <p:cNvSpPr>
              <a:spLocks noChangeArrowheads="1"/>
            </p:cNvSpPr>
            <p:nvPr/>
          </p:nvSpPr>
          <p:spPr bwMode="auto">
            <a:xfrm>
              <a:off x="3936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18</a:t>
              </a:r>
              <a:endParaRPr lang="en-US" b="1"/>
            </a:p>
          </p:txBody>
        </p:sp>
        <p:sp>
          <p:nvSpPr>
            <p:cNvPr id="54312" name="Oval 20"/>
            <p:cNvSpPr>
              <a:spLocks noChangeArrowheads="1"/>
            </p:cNvSpPr>
            <p:nvPr/>
          </p:nvSpPr>
          <p:spPr bwMode="auto">
            <a:xfrm>
              <a:off x="384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7</a:t>
              </a:r>
              <a:endParaRPr lang="en-US" b="1"/>
            </a:p>
          </p:txBody>
        </p:sp>
      </p:grpSp>
      <p:sp>
        <p:nvSpPr>
          <p:cNvPr id="54278" name="Text Box 21"/>
          <p:cNvSpPr txBox="1">
            <a:spLocks noChangeArrowheads="1"/>
          </p:cNvSpPr>
          <p:nvPr/>
        </p:nvSpPr>
        <p:spPr bwMode="auto">
          <a:xfrm>
            <a:off x="457200" y="1524000"/>
            <a:ext cx="73771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Το κλειδί κάθε κόμβου είναι μεγαλύτερο ή ίσο από όλα τα κλειδιά του αριστερού </a:t>
            </a:r>
          </a:p>
          <a:p>
            <a:r>
              <a:rPr lang="el-GR" sz="1600"/>
              <a:t>υποδένδρου αυτού του κόμβου. </a:t>
            </a:r>
            <a:endParaRPr lang="en-US" sz="1600"/>
          </a:p>
        </p:txBody>
      </p:sp>
      <p:sp>
        <p:nvSpPr>
          <p:cNvPr id="54279" name="Text Box 22"/>
          <p:cNvSpPr txBox="1">
            <a:spLocks noChangeArrowheads="1"/>
          </p:cNvSpPr>
          <p:nvPr/>
        </p:nvSpPr>
        <p:spPr bwMode="auto">
          <a:xfrm>
            <a:off x="457200" y="2503488"/>
            <a:ext cx="228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Σωρός δύναμης του 2</a:t>
            </a:r>
          </a:p>
        </p:txBody>
      </p:sp>
      <p:sp>
        <p:nvSpPr>
          <p:cNvPr id="54280" name="Text Box 23"/>
          <p:cNvSpPr txBox="1">
            <a:spLocks noChangeArrowheads="1"/>
          </p:cNvSpPr>
          <p:nvPr/>
        </p:nvSpPr>
        <p:spPr bwMode="auto">
          <a:xfrm>
            <a:off x="457200" y="2908300"/>
            <a:ext cx="5119688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Δένδρο αριστερά διατεταγμένο σε σωρό, στο οποίο </a:t>
            </a:r>
          </a:p>
          <a:p>
            <a:r>
              <a:rPr lang="el-GR" sz="1600"/>
              <a:t>το δεξί υποδένδρο της ρίζας είναι κενό και το αριστερό </a:t>
            </a:r>
          </a:p>
          <a:p>
            <a:r>
              <a:rPr lang="el-GR" sz="1600"/>
              <a:t>υποδένδρο είναι πλήρες. </a:t>
            </a:r>
            <a:endParaRPr lang="en-US" sz="1600"/>
          </a:p>
        </p:txBody>
      </p:sp>
      <p:sp>
        <p:nvSpPr>
          <p:cNvPr id="54281" name="Oval 24"/>
          <p:cNvSpPr>
            <a:spLocks noChangeArrowheads="1"/>
          </p:cNvSpPr>
          <p:nvPr/>
        </p:nvSpPr>
        <p:spPr bwMode="auto">
          <a:xfrm>
            <a:off x="7677150" y="44196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4282" name="AutoShape 25"/>
          <p:cNvCxnSpPr>
            <a:cxnSpLocks noChangeShapeType="1"/>
            <a:stCxn id="54283" idx="7"/>
            <a:endCxn id="54281" idx="3"/>
          </p:cNvCxnSpPr>
          <p:nvPr/>
        </p:nvCxnSpPr>
        <p:spPr bwMode="auto">
          <a:xfrm flipV="1">
            <a:off x="7278688" y="4629150"/>
            <a:ext cx="4349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3" name="Oval 26"/>
          <p:cNvSpPr>
            <a:spLocks noChangeArrowheads="1"/>
          </p:cNvSpPr>
          <p:nvPr/>
        </p:nvSpPr>
        <p:spPr bwMode="auto">
          <a:xfrm>
            <a:off x="7067550" y="4903788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4284" name="AutoShape 27"/>
          <p:cNvCxnSpPr>
            <a:cxnSpLocks noChangeShapeType="1"/>
            <a:stCxn id="54286" idx="0"/>
            <a:endCxn id="54283" idx="3"/>
          </p:cNvCxnSpPr>
          <p:nvPr/>
        </p:nvCxnSpPr>
        <p:spPr bwMode="auto">
          <a:xfrm flipV="1">
            <a:off x="6843713" y="5114925"/>
            <a:ext cx="260350" cy="252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5" name="AutoShape 28"/>
          <p:cNvCxnSpPr>
            <a:cxnSpLocks noChangeShapeType="1"/>
            <a:stCxn id="54294" idx="0"/>
            <a:endCxn id="54281" idx="4"/>
          </p:cNvCxnSpPr>
          <p:nvPr/>
        </p:nvCxnSpPr>
        <p:spPr bwMode="auto">
          <a:xfrm flipV="1">
            <a:off x="7800975" y="4665663"/>
            <a:ext cx="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6" name="Oval 29"/>
          <p:cNvSpPr>
            <a:spLocks noChangeArrowheads="1"/>
          </p:cNvSpPr>
          <p:nvPr/>
        </p:nvSpPr>
        <p:spPr bwMode="auto">
          <a:xfrm>
            <a:off x="6719888" y="5367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4287" name="AutoShape 30"/>
          <p:cNvCxnSpPr>
            <a:cxnSpLocks noChangeShapeType="1"/>
            <a:stCxn id="54288" idx="0"/>
            <a:endCxn id="54283" idx="4"/>
          </p:cNvCxnSpPr>
          <p:nvPr/>
        </p:nvCxnSpPr>
        <p:spPr bwMode="auto">
          <a:xfrm flipV="1">
            <a:off x="7186613" y="5151438"/>
            <a:ext cx="4762" cy="2270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8" name="Oval 31"/>
          <p:cNvSpPr>
            <a:spLocks noChangeArrowheads="1"/>
          </p:cNvSpPr>
          <p:nvPr/>
        </p:nvSpPr>
        <p:spPr bwMode="auto">
          <a:xfrm>
            <a:off x="7062788" y="53784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4289" name="AutoShape 32"/>
          <p:cNvCxnSpPr>
            <a:cxnSpLocks noChangeShapeType="1"/>
            <a:stCxn id="54292" idx="0"/>
            <a:endCxn id="54286" idx="4"/>
          </p:cNvCxnSpPr>
          <p:nvPr/>
        </p:nvCxnSpPr>
        <p:spPr bwMode="auto">
          <a:xfrm flipV="1">
            <a:off x="6843713" y="5613400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0" name="AutoShape 33"/>
          <p:cNvCxnSpPr>
            <a:cxnSpLocks noChangeShapeType="1"/>
            <a:stCxn id="54293" idx="1"/>
            <a:endCxn id="54281" idx="5"/>
          </p:cNvCxnSpPr>
          <p:nvPr/>
        </p:nvCxnSpPr>
        <p:spPr bwMode="auto">
          <a:xfrm flipH="1" flipV="1">
            <a:off x="7888288" y="4629150"/>
            <a:ext cx="2825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1" name="AutoShape 34"/>
          <p:cNvCxnSpPr>
            <a:cxnSpLocks noChangeShapeType="1"/>
            <a:stCxn id="54295" idx="0"/>
            <a:endCxn id="54294" idx="4"/>
          </p:cNvCxnSpPr>
          <p:nvPr/>
        </p:nvCxnSpPr>
        <p:spPr bwMode="auto">
          <a:xfrm flipV="1">
            <a:off x="7800975" y="5149850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92" name="Oval 35"/>
          <p:cNvSpPr>
            <a:spLocks noChangeArrowheads="1"/>
          </p:cNvSpPr>
          <p:nvPr/>
        </p:nvSpPr>
        <p:spPr bwMode="auto">
          <a:xfrm>
            <a:off x="6719888" y="58356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4293" name="Oval 36"/>
          <p:cNvSpPr>
            <a:spLocks noChangeArrowheads="1"/>
          </p:cNvSpPr>
          <p:nvPr/>
        </p:nvSpPr>
        <p:spPr bwMode="auto">
          <a:xfrm>
            <a:off x="8134350" y="49037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4294" name="Oval 37"/>
          <p:cNvSpPr>
            <a:spLocks noChangeArrowheads="1"/>
          </p:cNvSpPr>
          <p:nvPr/>
        </p:nvSpPr>
        <p:spPr bwMode="auto">
          <a:xfrm>
            <a:off x="7677150" y="49037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4295" name="Oval 38"/>
          <p:cNvSpPr>
            <a:spLocks noChangeArrowheads="1"/>
          </p:cNvSpPr>
          <p:nvPr/>
        </p:nvSpPr>
        <p:spPr bwMode="auto">
          <a:xfrm>
            <a:off x="7677150" y="53721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54296" name="Text Box 39"/>
          <p:cNvSpPr txBox="1">
            <a:spLocks noChangeArrowheads="1"/>
          </p:cNvSpPr>
          <p:nvPr/>
        </p:nvSpPr>
        <p:spPr bwMode="auto">
          <a:xfrm>
            <a:off x="457200" y="4410075"/>
            <a:ext cx="1966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Διωνυμικό δένδρο</a:t>
            </a:r>
          </a:p>
        </p:txBody>
      </p:sp>
      <p:sp>
        <p:nvSpPr>
          <p:cNvPr id="54297" name="Text Box 40"/>
          <p:cNvSpPr txBox="1">
            <a:spLocks noChangeArrowheads="1"/>
          </p:cNvSpPr>
          <p:nvPr/>
        </p:nvSpPr>
        <p:spPr bwMode="auto">
          <a:xfrm>
            <a:off x="457200" y="4814888"/>
            <a:ext cx="5765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Δένδρο που με την αντιστοίχηση αριστερού παιδιού και δεξιού</a:t>
            </a:r>
          </a:p>
          <a:p>
            <a:r>
              <a:rPr lang="el-GR" sz="1600"/>
              <a:t>αδελφού δίνει σωρό δύναμης του 2. 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301"/>
          <p:cNvSpPr>
            <a:spLocks noChangeArrowheads="1"/>
          </p:cNvSpPr>
          <p:nvPr/>
        </p:nvSpPr>
        <p:spPr bwMode="auto">
          <a:xfrm>
            <a:off x="2590800" y="55626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73" name="Rectangle 302"/>
          <p:cNvSpPr>
            <a:spLocks noChangeArrowheads="1"/>
          </p:cNvSpPr>
          <p:nvPr/>
        </p:nvSpPr>
        <p:spPr bwMode="auto">
          <a:xfrm>
            <a:off x="2819400" y="55626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12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174" name="Rectangle 303"/>
          <p:cNvSpPr>
            <a:spLocks noChangeArrowheads="1"/>
          </p:cNvSpPr>
          <p:nvPr/>
        </p:nvSpPr>
        <p:spPr bwMode="auto">
          <a:xfrm>
            <a:off x="3048000" y="55626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325" y="1090613"/>
            <a:ext cx="12768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Υλοποίηση</a:t>
            </a:r>
            <a:endParaRPr lang="el-GR" sz="1600" b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35075" y="1600200"/>
            <a:ext cx="1736725" cy="1738313"/>
            <a:chOff x="3274" y="2208"/>
            <a:chExt cx="940" cy="951"/>
          </a:xfrm>
        </p:grpSpPr>
        <p:sp>
          <p:nvSpPr>
            <p:cNvPr id="54298" name="Oval 6"/>
            <p:cNvSpPr>
              <a:spLocks noChangeArrowheads="1"/>
            </p:cNvSpPr>
            <p:nvPr/>
          </p:nvSpPr>
          <p:spPr bwMode="auto">
            <a:xfrm>
              <a:off x="4032" y="2208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20</a:t>
              </a:r>
            </a:p>
          </p:txBody>
        </p:sp>
        <p:cxnSp>
          <p:nvCxnSpPr>
            <p:cNvPr id="54299" name="AutoShape 7"/>
            <p:cNvCxnSpPr>
              <a:cxnSpLocks noChangeShapeType="1"/>
              <a:stCxn id="54300" idx="7"/>
              <a:endCxn id="54298" idx="3"/>
            </p:cNvCxnSpPr>
            <p:nvPr/>
          </p:nvCxnSpPr>
          <p:spPr bwMode="auto">
            <a:xfrm flipV="1">
              <a:off x="3762" y="2323"/>
              <a:ext cx="290" cy="1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0" name="Oval 8"/>
            <p:cNvSpPr>
              <a:spLocks noChangeArrowheads="1"/>
            </p:cNvSpPr>
            <p:nvPr/>
          </p:nvSpPr>
          <p:spPr bwMode="auto">
            <a:xfrm>
              <a:off x="3648" y="2409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16</a:t>
              </a:r>
              <a:endParaRPr lang="en-US" b="1"/>
            </a:p>
          </p:txBody>
        </p:sp>
        <p:cxnSp>
          <p:nvCxnSpPr>
            <p:cNvPr id="54301" name="AutoShape 9"/>
            <p:cNvCxnSpPr>
              <a:cxnSpLocks noChangeShapeType="1"/>
              <a:stCxn id="54303" idx="0"/>
              <a:endCxn id="54300" idx="3"/>
            </p:cNvCxnSpPr>
            <p:nvPr/>
          </p:nvCxnSpPr>
          <p:spPr bwMode="auto">
            <a:xfrm flipV="1">
              <a:off x="3465" y="2524"/>
              <a:ext cx="203" cy="2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02" name="AutoShape 10"/>
            <p:cNvCxnSpPr>
              <a:cxnSpLocks noChangeShapeType="1"/>
              <a:endCxn id="54300" idx="5"/>
            </p:cNvCxnSpPr>
            <p:nvPr/>
          </p:nvCxnSpPr>
          <p:spPr bwMode="auto">
            <a:xfrm flipH="1" flipV="1">
              <a:off x="3762" y="2524"/>
              <a:ext cx="216" cy="2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3" name="Oval 11"/>
            <p:cNvSpPr>
              <a:spLocks noChangeArrowheads="1"/>
            </p:cNvSpPr>
            <p:nvPr/>
          </p:nvSpPr>
          <p:spPr bwMode="auto">
            <a:xfrm>
              <a:off x="3398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12</a:t>
              </a:r>
              <a:endParaRPr lang="en-US" b="1"/>
            </a:p>
          </p:txBody>
        </p:sp>
        <p:cxnSp>
          <p:nvCxnSpPr>
            <p:cNvPr id="54304" name="AutoShape 12"/>
            <p:cNvCxnSpPr>
              <a:cxnSpLocks noChangeShapeType="1"/>
              <a:stCxn id="54305" idx="0"/>
              <a:endCxn id="54303" idx="5"/>
            </p:cNvCxnSpPr>
            <p:nvPr/>
          </p:nvCxnSpPr>
          <p:spPr bwMode="auto">
            <a:xfrm flipH="1" flipV="1">
              <a:off x="3512" y="2851"/>
              <a:ext cx="6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5" name="Oval 13"/>
            <p:cNvSpPr>
              <a:spLocks noChangeArrowheads="1"/>
            </p:cNvSpPr>
            <p:nvPr/>
          </p:nvSpPr>
          <p:spPr bwMode="auto">
            <a:xfrm>
              <a:off x="351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14</a:t>
              </a:r>
              <a:endParaRPr lang="en-US" b="1"/>
            </a:p>
          </p:txBody>
        </p:sp>
        <p:cxnSp>
          <p:nvCxnSpPr>
            <p:cNvPr id="54306" name="AutoShape 14"/>
            <p:cNvCxnSpPr>
              <a:cxnSpLocks noChangeShapeType="1"/>
              <a:stCxn id="54309" idx="0"/>
              <a:endCxn id="54303" idx="3"/>
            </p:cNvCxnSpPr>
            <p:nvPr/>
          </p:nvCxnSpPr>
          <p:spPr bwMode="auto">
            <a:xfrm flipV="1">
              <a:off x="3341" y="2851"/>
              <a:ext cx="7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07" name="AutoShape 15"/>
            <p:cNvCxnSpPr>
              <a:cxnSpLocks noChangeShapeType="1"/>
              <a:stCxn id="54310" idx="0"/>
              <a:endCxn id="54311" idx="5"/>
            </p:cNvCxnSpPr>
            <p:nvPr/>
          </p:nvCxnSpPr>
          <p:spPr bwMode="auto">
            <a:xfrm flipH="1" flipV="1">
              <a:off x="4050" y="2851"/>
              <a:ext cx="9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08" name="AutoShape 16"/>
            <p:cNvCxnSpPr>
              <a:cxnSpLocks noChangeShapeType="1"/>
              <a:stCxn id="54312" idx="0"/>
              <a:endCxn id="54311" idx="3"/>
            </p:cNvCxnSpPr>
            <p:nvPr/>
          </p:nvCxnSpPr>
          <p:spPr bwMode="auto">
            <a:xfrm flipV="1">
              <a:off x="3907" y="2851"/>
              <a:ext cx="4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09" name="Oval 17"/>
            <p:cNvSpPr>
              <a:spLocks noChangeArrowheads="1"/>
            </p:cNvSpPr>
            <p:nvPr/>
          </p:nvSpPr>
          <p:spPr bwMode="auto">
            <a:xfrm>
              <a:off x="327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8</a:t>
              </a:r>
              <a:endParaRPr lang="en-US" b="1"/>
            </a:p>
          </p:txBody>
        </p:sp>
        <p:sp>
          <p:nvSpPr>
            <p:cNvPr id="54310" name="Oval 18"/>
            <p:cNvSpPr>
              <a:spLocks noChangeArrowheads="1"/>
            </p:cNvSpPr>
            <p:nvPr/>
          </p:nvSpPr>
          <p:spPr bwMode="auto">
            <a:xfrm>
              <a:off x="408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5</a:t>
              </a:r>
              <a:endParaRPr lang="en-US" b="1"/>
            </a:p>
          </p:txBody>
        </p:sp>
        <p:sp>
          <p:nvSpPr>
            <p:cNvPr id="54311" name="Oval 19"/>
            <p:cNvSpPr>
              <a:spLocks noChangeArrowheads="1"/>
            </p:cNvSpPr>
            <p:nvPr/>
          </p:nvSpPr>
          <p:spPr bwMode="auto">
            <a:xfrm>
              <a:off x="3936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18</a:t>
              </a:r>
              <a:endParaRPr lang="en-US" b="1"/>
            </a:p>
          </p:txBody>
        </p:sp>
        <p:sp>
          <p:nvSpPr>
            <p:cNvPr id="54312" name="Oval 20"/>
            <p:cNvSpPr>
              <a:spLocks noChangeArrowheads="1"/>
            </p:cNvSpPr>
            <p:nvPr/>
          </p:nvSpPr>
          <p:spPr bwMode="auto">
            <a:xfrm>
              <a:off x="384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b="1"/>
                <a:t>7</a:t>
              </a:r>
              <a:endParaRPr lang="en-US" b="1"/>
            </a:p>
          </p:txBody>
        </p:sp>
      </p:grpSp>
      <p:sp>
        <p:nvSpPr>
          <p:cNvPr id="54281" name="Oval 24"/>
          <p:cNvSpPr>
            <a:spLocks noChangeArrowheads="1"/>
          </p:cNvSpPr>
          <p:nvPr/>
        </p:nvSpPr>
        <p:spPr bwMode="auto">
          <a:xfrm>
            <a:off x="6672262" y="1524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/>
              <a:t>20</a:t>
            </a:r>
          </a:p>
        </p:txBody>
      </p:sp>
      <p:cxnSp>
        <p:nvCxnSpPr>
          <p:cNvPr id="54282" name="AutoShape 25"/>
          <p:cNvCxnSpPr>
            <a:cxnSpLocks noChangeShapeType="1"/>
            <a:stCxn id="54283" idx="7"/>
            <a:endCxn id="54281" idx="3"/>
          </p:cNvCxnSpPr>
          <p:nvPr/>
        </p:nvCxnSpPr>
        <p:spPr bwMode="auto">
          <a:xfrm flipV="1">
            <a:off x="6274044" y="1734028"/>
            <a:ext cx="434486" cy="3405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3" name="Oval 26"/>
          <p:cNvSpPr>
            <a:spLocks noChangeArrowheads="1"/>
          </p:cNvSpPr>
          <p:nvPr/>
        </p:nvSpPr>
        <p:spPr bwMode="auto">
          <a:xfrm>
            <a:off x="6062662" y="203835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4284" name="AutoShape 27"/>
          <p:cNvCxnSpPr>
            <a:cxnSpLocks noChangeShapeType="1"/>
            <a:stCxn id="54286" idx="0"/>
            <a:endCxn id="54283" idx="3"/>
          </p:cNvCxnSpPr>
          <p:nvPr/>
        </p:nvCxnSpPr>
        <p:spPr bwMode="auto">
          <a:xfrm flipV="1">
            <a:off x="5838825" y="2249733"/>
            <a:ext cx="260105" cy="31249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5" name="AutoShape 28"/>
          <p:cNvCxnSpPr>
            <a:cxnSpLocks noChangeShapeType="1"/>
            <a:stCxn id="54294" idx="0"/>
            <a:endCxn id="54281" idx="4"/>
          </p:cNvCxnSpPr>
          <p:nvPr/>
        </p:nvCxnSpPr>
        <p:spPr bwMode="auto">
          <a:xfrm flipV="1">
            <a:off x="6796087" y="1770063"/>
            <a:ext cx="0" cy="268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6" name="Oval 29"/>
          <p:cNvSpPr>
            <a:spLocks noChangeArrowheads="1"/>
          </p:cNvSpPr>
          <p:nvPr/>
        </p:nvSpPr>
        <p:spPr bwMode="auto">
          <a:xfrm>
            <a:off x="5715000" y="2562225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4287" name="AutoShape 30"/>
          <p:cNvCxnSpPr>
            <a:cxnSpLocks noChangeShapeType="1"/>
            <a:stCxn id="54288" idx="0"/>
            <a:endCxn id="54283" idx="4"/>
          </p:cNvCxnSpPr>
          <p:nvPr/>
        </p:nvCxnSpPr>
        <p:spPr bwMode="auto">
          <a:xfrm flipV="1">
            <a:off x="6181725" y="2286000"/>
            <a:ext cx="4762" cy="287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8" name="Oval 31"/>
          <p:cNvSpPr>
            <a:spLocks noChangeArrowheads="1"/>
          </p:cNvSpPr>
          <p:nvPr/>
        </p:nvSpPr>
        <p:spPr bwMode="auto">
          <a:xfrm>
            <a:off x="6057900" y="2573337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4289" name="AutoShape 32"/>
          <p:cNvCxnSpPr>
            <a:cxnSpLocks noChangeShapeType="1"/>
            <a:stCxn id="54292" idx="0"/>
            <a:endCxn id="54286" idx="4"/>
          </p:cNvCxnSpPr>
          <p:nvPr/>
        </p:nvCxnSpPr>
        <p:spPr bwMode="auto">
          <a:xfrm flipV="1">
            <a:off x="5838825" y="2808287"/>
            <a:ext cx="0" cy="298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0" name="AutoShape 33"/>
          <p:cNvCxnSpPr>
            <a:cxnSpLocks noChangeShapeType="1"/>
            <a:stCxn id="54293" idx="1"/>
            <a:endCxn id="54281" idx="5"/>
          </p:cNvCxnSpPr>
          <p:nvPr/>
        </p:nvCxnSpPr>
        <p:spPr bwMode="auto">
          <a:xfrm flipH="1" flipV="1">
            <a:off x="6883644" y="1734028"/>
            <a:ext cx="282086" cy="34035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1" name="AutoShape 34"/>
          <p:cNvCxnSpPr>
            <a:cxnSpLocks noChangeShapeType="1"/>
            <a:stCxn id="54295" idx="0"/>
            <a:endCxn id="54294" idx="4"/>
          </p:cNvCxnSpPr>
          <p:nvPr/>
        </p:nvCxnSpPr>
        <p:spPr bwMode="auto">
          <a:xfrm flipV="1">
            <a:off x="6796087" y="2284412"/>
            <a:ext cx="0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92" name="Oval 35"/>
          <p:cNvSpPr>
            <a:spLocks noChangeArrowheads="1"/>
          </p:cNvSpPr>
          <p:nvPr/>
        </p:nvSpPr>
        <p:spPr bwMode="auto">
          <a:xfrm>
            <a:off x="5715000" y="3106737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4293" name="Oval 36"/>
          <p:cNvSpPr>
            <a:spLocks noChangeArrowheads="1"/>
          </p:cNvSpPr>
          <p:nvPr/>
        </p:nvSpPr>
        <p:spPr bwMode="auto">
          <a:xfrm>
            <a:off x="7129462" y="2038350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4294" name="Oval 37"/>
          <p:cNvSpPr>
            <a:spLocks noChangeArrowheads="1"/>
          </p:cNvSpPr>
          <p:nvPr/>
        </p:nvSpPr>
        <p:spPr bwMode="auto">
          <a:xfrm>
            <a:off x="6672262" y="2038350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4295" name="Oval 38"/>
          <p:cNvSpPr>
            <a:spLocks noChangeArrowheads="1"/>
          </p:cNvSpPr>
          <p:nvPr/>
        </p:nvSpPr>
        <p:spPr bwMode="auto">
          <a:xfrm>
            <a:off x="6672262" y="2566987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119" name="Rectangle 247"/>
          <p:cNvSpPr>
            <a:spLocks noChangeArrowheads="1"/>
          </p:cNvSpPr>
          <p:nvPr/>
        </p:nvSpPr>
        <p:spPr bwMode="auto">
          <a:xfrm>
            <a:off x="5867400" y="4267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20" name="Rectangle 248"/>
          <p:cNvSpPr>
            <a:spLocks noChangeArrowheads="1"/>
          </p:cNvSpPr>
          <p:nvPr/>
        </p:nvSpPr>
        <p:spPr bwMode="auto">
          <a:xfrm>
            <a:off x="6096000" y="4267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dirty="0" smtClean="0">
                <a:latin typeface="Calibri" pitchFamily="34" charset="0"/>
              </a:rPr>
              <a:t>20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121" name="Rectangle 249"/>
          <p:cNvSpPr>
            <a:spLocks noChangeArrowheads="1"/>
          </p:cNvSpPr>
          <p:nvPr/>
        </p:nvSpPr>
        <p:spPr bwMode="auto">
          <a:xfrm>
            <a:off x="6324600" y="4267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22" name="Oval 250"/>
          <p:cNvSpPr>
            <a:spLocks noChangeArrowheads="1"/>
          </p:cNvSpPr>
          <p:nvPr/>
        </p:nvSpPr>
        <p:spPr bwMode="auto">
          <a:xfrm>
            <a:off x="5943600" y="4343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24" name="Rectangle 253"/>
          <p:cNvSpPr>
            <a:spLocks noChangeArrowheads="1"/>
          </p:cNvSpPr>
          <p:nvPr/>
        </p:nvSpPr>
        <p:spPr bwMode="auto">
          <a:xfrm>
            <a:off x="3810000" y="4953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25" name="Rectangle 254"/>
          <p:cNvSpPr>
            <a:spLocks noChangeArrowheads="1"/>
          </p:cNvSpPr>
          <p:nvPr/>
        </p:nvSpPr>
        <p:spPr bwMode="auto">
          <a:xfrm>
            <a:off x="4038600" y="4953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16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126" name="Rectangle 255"/>
          <p:cNvSpPr>
            <a:spLocks noChangeArrowheads="1"/>
          </p:cNvSpPr>
          <p:nvPr/>
        </p:nvSpPr>
        <p:spPr bwMode="auto">
          <a:xfrm>
            <a:off x="4267200" y="4953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27" name="Oval 256"/>
          <p:cNvSpPr>
            <a:spLocks noChangeArrowheads="1"/>
          </p:cNvSpPr>
          <p:nvPr/>
        </p:nvSpPr>
        <p:spPr bwMode="auto">
          <a:xfrm>
            <a:off x="3886200" y="5029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28" name="Oval 257"/>
          <p:cNvSpPr>
            <a:spLocks noChangeArrowheads="1"/>
          </p:cNvSpPr>
          <p:nvPr/>
        </p:nvSpPr>
        <p:spPr bwMode="auto">
          <a:xfrm>
            <a:off x="4343400" y="5029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30" name="Rectangle 259"/>
          <p:cNvSpPr>
            <a:spLocks noChangeArrowheads="1"/>
          </p:cNvSpPr>
          <p:nvPr/>
        </p:nvSpPr>
        <p:spPr bwMode="auto">
          <a:xfrm>
            <a:off x="4965700" y="55626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31" name="Rectangle 260"/>
          <p:cNvSpPr>
            <a:spLocks noChangeArrowheads="1"/>
          </p:cNvSpPr>
          <p:nvPr/>
        </p:nvSpPr>
        <p:spPr bwMode="auto">
          <a:xfrm>
            <a:off x="5194300" y="55626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18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132" name="Rectangle 261"/>
          <p:cNvSpPr>
            <a:spLocks noChangeArrowheads="1"/>
          </p:cNvSpPr>
          <p:nvPr/>
        </p:nvSpPr>
        <p:spPr bwMode="auto">
          <a:xfrm>
            <a:off x="5422900" y="55626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33" name="Oval 262"/>
          <p:cNvSpPr>
            <a:spLocks noChangeArrowheads="1"/>
          </p:cNvSpPr>
          <p:nvPr/>
        </p:nvSpPr>
        <p:spPr bwMode="auto">
          <a:xfrm>
            <a:off x="5041900" y="5638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34" name="Oval 263"/>
          <p:cNvSpPr>
            <a:spLocks noChangeArrowheads="1"/>
          </p:cNvSpPr>
          <p:nvPr/>
        </p:nvSpPr>
        <p:spPr bwMode="auto">
          <a:xfrm>
            <a:off x="5499100" y="5638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36" name="Rectangle 265"/>
          <p:cNvSpPr>
            <a:spLocks noChangeArrowheads="1"/>
          </p:cNvSpPr>
          <p:nvPr/>
        </p:nvSpPr>
        <p:spPr bwMode="auto">
          <a:xfrm>
            <a:off x="56388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37" name="Rectangle 266"/>
          <p:cNvSpPr>
            <a:spLocks noChangeArrowheads="1"/>
          </p:cNvSpPr>
          <p:nvPr/>
        </p:nvSpPr>
        <p:spPr bwMode="auto">
          <a:xfrm>
            <a:off x="58674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5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138" name="Rectangle 267"/>
          <p:cNvSpPr>
            <a:spLocks noChangeArrowheads="1"/>
          </p:cNvSpPr>
          <p:nvPr/>
        </p:nvSpPr>
        <p:spPr bwMode="auto">
          <a:xfrm>
            <a:off x="60960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39" name="Oval 268"/>
          <p:cNvSpPr>
            <a:spLocks noChangeArrowheads="1"/>
          </p:cNvSpPr>
          <p:nvPr/>
        </p:nvSpPr>
        <p:spPr bwMode="auto">
          <a:xfrm>
            <a:off x="57150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40" name="Oval 269"/>
          <p:cNvSpPr>
            <a:spLocks noChangeArrowheads="1"/>
          </p:cNvSpPr>
          <p:nvPr/>
        </p:nvSpPr>
        <p:spPr bwMode="auto">
          <a:xfrm>
            <a:off x="61722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42" name="Rectangle 271"/>
          <p:cNvSpPr>
            <a:spLocks noChangeArrowheads="1"/>
          </p:cNvSpPr>
          <p:nvPr/>
        </p:nvSpPr>
        <p:spPr bwMode="auto">
          <a:xfrm>
            <a:off x="43434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43" name="Rectangle 272"/>
          <p:cNvSpPr>
            <a:spLocks noChangeArrowheads="1"/>
          </p:cNvSpPr>
          <p:nvPr/>
        </p:nvSpPr>
        <p:spPr bwMode="auto">
          <a:xfrm>
            <a:off x="45720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7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144" name="Rectangle 273"/>
          <p:cNvSpPr>
            <a:spLocks noChangeArrowheads="1"/>
          </p:cNvSpPr>
          <p:nvPr/>
        </p:nvSpPr>
        <p:spPr bwMode="auto">
          <a:xfrm>
            <a:off x="48006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45" name="Oval 274"/>
          <p:cNvSpPr>
            <a:spLocks noChangeArrowheads="1"/>
          </p:cNvSpPr>
          <p:nvPr/>
        </p:nvSpPr>
        <p:spPr bwMode="auto">
          <a:xfrm>
            <a:off x="2654300" y="5638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46" name="Oval 275"/>
          <p:cNvSpPr>
            <a:spLocks noChangeArrowheads="1"/>
          </p:cNvSpPr>
          <p:nvPr/>
        </p:nvSpPr>
        <p:spPr bwMode="auto">
          <a:xfrm>
            <a:off x="48768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grpSp>
        <p:nvGrpSpPr>
          <p:cNvPr id="147" name="Group 276"/>
          <p:cNvGrpSpPr>
            <a:grpSpLocks/>
          </p:cNvGrpSpPr>
          <p:nvPr/>
        </p:nvGrpSpPr>
        <p:grpSpPr bwMode="auto">
          <a:xfrm>
            <a:off x="1905000" y="6096000"/>
            <a:ext cx="685800" cy="228600"/>
            <a:chOff x="2880" y="2592"/>
            <a:chExt cx="432" cy="144"/>
          </a:xfrm>
        </p:grpSpPr>
        <p:sp>
          <p:nvSpPr>
            <p:cNvPr id="148" name="Rectangle 27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solidFill>
              <a:srgbClr val="EAEAEA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200">
                <a:latin typeface="Calibri" pitchFamily="34" charset="0"/>
              </a:endParaRPr>
            </a:p>
          </p:txBody>
        </p:sp>
        <p:sp>
          <p:nvSpPr>
            <p:cNvPr id="149" name="Rectangle 27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solidFill>
              <a:srgbClr val="EAEAEA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8</a:t>
              </a:r>
              <a:endParaRPr lang="el-GR" sz="1200" dirty="0">
                <a:latin typeface="Calibri" pitchFamily="34" charset="0"/>
              </a:endParaRPr>
            </a:p>
          </p:txBody>
        </p:sp>
        <p:sp>
          <p:nvSpPr>
            <p:cNvPr id="150" name="Rectangle 27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solidFill>
              <a:srgbClr val="EAEAEA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1200">
                <a:latin typeface="Calibri" pitchFamily="34" charset="0"/>
              </a:endParaRPr>
            </a:p>
          </p:txBody>
        </p:sp>
      </p:grpSp>
      <p:sp>
        <p:nvSpPr>
          <p:cNvPr id="151" name="Oval 280"/>
          <p:cNvSpPr>
            <a:spLocks noChangeArrowheads="1"/>
          </p:cNvSpPr>
          <p:nvPr/>
        </p:nvSpPr>
        <p:spPr bwMode="auto">
          <a:xfrm>
            <a:off x="19812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76" name="Oval 305"/>
          <p:cNvSpPr>
            <a:spLocks noChangeArrowheads="1"/>
          </p:cNvSpPr>
          <p:nvPr/>
        </p:nvSpPr>
        <p:spPr bwMode="auto">
          <a:xfrm>
            <a:off x="3124200" y="5638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78" name="Rectangle 307"/>
          <p:cNvSpPr>
            <a:spLocks noChangeArrowheads="1"/>
          </p:cNvSpPr>
          <p:nvPr/>
        </p:nvSpPr>
        <p:spPr bwMode="auto">
          <a:xfrm>
            <a:off x="32893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79" name="Rectangle 308"/>
          <p:cNvSpPr>
            <a:spLocks noChangeArrowheads="1"/>
          </p:cNvSpPr>
          <p:nvPr/>
        </p:nvSpPr>
        <p:spPr bwMode="auto">
          <a:xfrm>
            <a:off x="35179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14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180" name="Rectangle 309"/>
          <p:cNvSpPr>
            <a:spLocks noChangeArrowheads="1"/>
          </p:cNvSpPr>
          <p:nvPr/>
        </p:nvSpPr>
        <p:spPr bwMode="auto">
          <a:xfrm>
            <a:off x="37465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200">
              <a:latin typeface="Calibri" pitchFamily="34" charset="0"/>
            </a:endParaRPr>
          </a:p>
        </p:txBody>
      </p:sp>
      <p:sp>
        <p:nvSpPr>
          <p:cNvPr id="181" name="Oval 310"/>
          <p:cNvSpPr>
            <a:spLocks noChangeArrowheads="1"/>
          </p:cNvSpPr>
          <p:nvPr/>
        </p:nvSpPr>
        <p:spPr bwMode="auto">
          <a:xfrm>
            <a:off x="33655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82" name="Oval 311"/>
          <p:cNvSpPr>
            <a:spLocks noChangeArrowheads="1"/>
          </p:cNvSpPr>
          <p:nvPr/>
        </p:nvSpPr>
        <p:spPr bwMode="auto">
          <a:xfrm>
            <a:off x="38227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cxnSp>
        <p:nvCxnSpPr>
          <p:cNvPr id="183" name="AutoShape 312"/>
          <p:cNvCxnSpPr>
            <a:cxnSpLocks noChangeShapeType="1"/>
            <a:stCxn id="122" idx="3"/>
            <a:endCxn id="125" idx="0"/>
          </p:cNvCxnSpPr>
          <p:nvPr/>
        </p:nvCxnSpPr>
        <p:spPr bwMode="auto">
          <a:xfrm flipH="1">
            <a:off x="4152900" y="4408441"/>
            <a:ext cx="1801859" cy="54455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" name="AutoShape 313"/>
          <p:cNvCxnSpPr>
            <a:cxnSpLocks noChangeShapeType="1"/>
            <a:stCxn id="128" idx="2"/>
            <a:endCxn id="131" idx="0"/>
          </p:cNvCxnSpPr>
          <p:nvPr/>
        </p:nvCxnSpPr>
        <p:spPr bwMode="auto">
          <a:xfrm>
            <a:off x="4343400" y="5067300"/>
            <a:ext cx="965200" cy="495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5" name="AutoShape 314"/>
          <p:cNvCxnSpPr>
            <a:cxnSpLocks noChangeShapeType="1"/>
            <a:stCxn id="134" idx="1"/>
            <a:endCxn id="137" idx="0"/>
          </p:cNvCxnSpPr>
          <p:nvPr/>
        </p:nvCxnSpPr>
        <p:spPr bwMode="auto">
          <a:xfrm>
            <a:off x="5510259" y="5649959"/>
            <a:ext cx="471441" cy="44604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6" name="AutoShape 315"/>
          <p:cNvCxnSpPr>
            <a:cxnSpLocks noChangeShapeType="1"/>
            <a:stCxn id="176" idx="1"/>
            <a:endCxn id="179" idx="0"/>
          </p:cNvCxnSpPr>
          <p:nvPr/>
        </p:nvCxnSpPr>
        <p:spPr bwMode="auto">
          <a:xfrm>
            <a:off x="3135359" y="5649959"/>
            <a:ext cx="496841" cy="44604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7" name="AutoShape 316"/>
          <p:cNvCxnSpPr>
            <a:cxnSpLocks noChangeShapeType="1"/>
            <a:stCxn id="145" idx="3"/>
            <a:endCxn id="149" idx="0"/>
          </p:cNvCxnSpPr>
          <p:nvPr/>
        </p:nvCxnSpPr>
        <p:spPr bwMode="auto">
          <a:xfrm flipH="1">
            <a:off x="2247900" y="5703841"/>
            <a:ext cx="417559" cy="39215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1" name="AutoShape 320"/>
          <p:cNvCxnSpPr>
            <a:cxnSpLocks noChangeShapeType="1"/>
            <a:stCxn id="127" idx="7"/>
            <a:endCxn id="173" idx="0"/>
          </p:cNvCxnSpPr>
          <p:nvPr/>
        </p:nvCxnSpPr>
        <p:spPr bwMode="auto">
          <a:xfrm flipH="1">
            <a:off x="2933700" y="5040359"/>
            <a:ext cx="1017541" cy="52224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2" name="AutoShape 321"/>
          <p:cNvCxnSpPr>
            <a:cxnSpLocks noChangeShapeType="1"/>
            <a:stCxn id="133" idx="7"/>
            <a:endCxn id="143" idx="0"/>
          </p:cNvCxnSpPr>
          <p:nvPr/>
        </p:nvCxnSpPr>
        <p:spPr bwMode="auto">
          <a:xfrm flipH="1">
            <a:off x="4686300" y="5649959"/>
            <a:ext cx="420641" cy="44604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3" name="Oval 79"/>
          <p:cNvSpPr>
            <a:spLocks noChangeArrowheads="1"/>
          </p:cNvSpPr>
          <p:nvPr/>
        </p:nvSpPr>
        <p:spPr bwMode="auto">
          <a:xfrm>
            <a:off x="6400800" y="43434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94" name="Oval 268"/>
          <p:cNvSpPr>
            <a:spLocks noChangeArrowheads="1"/>
          </p:cNvSpPr>
          <p:nvPr/>
        </p:nvSpPr>
        <p:spPr bwMode="auto">
          <a:xfrm>
            <a:off x="24384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  <p:sp>
        <p:nvSpPr>
          <p:cNvPr id="197" name="196 - TextBox"/>
          <p:cNvSpPr txBox="1"/>
          <p:nvPr/>
        </p:nvSpPr>
        <p:spPr>
          <a:xfrm>
            <a:off x="1371600" y="3505200"/>
            <a:ext cx="1453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Δυαδικό δένδρο</a:t>
            </a:r>
            <a:endParaRPr lang="el-GR" dirty="0"/>
          </a:p>
        </p:txBody>
      </p:sp>
      <p:sp>
        <p:nvSpPr>
          <p:cNvPr id="198" name="197 - TextBox"/>
          <p:cNvSpPr txBox="1"/>
          <p:nvPr/>
        </p:nvSpPr>
        <p:spPr>
          <a:xfrm>
            <a:off x="5029200" y="350222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Νοητή αναπαράσταση</a:t>
            </a:r>
            <a:r>
              <a:rPr lang="en-US" dirty="0" smtClean="0"/>
              <a:t>: </a:t>
            </a:r>
            <a:endParaRPr lang="el-GR" dirty="0" smtClean="0"/>
          </a:p>
          <a:p>
            <a:pPr algn="ctr"/>
            <a:r>
              <a:rPr lang="el-GR" dirty="0" err="1" smtClean="0"/>
              <a:t>Διωνυμικό</a:t>
            </a:r>
            <a:r>
              <a:rPr lang="el-GR" dirty="0" smtClean="0"/>
              <a:t> δένδρο διατεταγμένο σε σωρό</a:t>
            </a:r>
            <a:endParaRPr lang="el-GR" dirty="0"/>
          </a:p>
        </p:txBody>
      </p:sp>
      <p:sp>
        <p:nvSpPr>
          <p:cNvPr id="199" name="Oval 311"/>
          <p:cNvSpPr>
            <a:spLocks noChangeArrowheads="1"/>
          </p:cNvSpPr>
          <p:nvPr/>
        </p:nvSpPr>
        <p:spPr bwMode="auto">
          <a:xfrm>
            <a:off x="4406900" y="6172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325" y="1090613"/>
            <a:ext cx="19812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err="1" smtClean="0"/>
              <a:t>Διωνυμικά</a:t>
            </a:r>
            <a:r>
              <a:rPr lang="el-GR" sz="1600" b="1" dirty="0" smtClean="0"/>
              <a:t> δένδρα</a:t>
            </a:r>
            <a:endParaRPr lang="el-GR" sz="1600" b="1" dirty="0"/>
          </a:p>
        </p:txBody>
      </p:sp>
      <p:sp>
        <p:nvSpPr>
          <p:cNvPr id="87" name="Oval 24"/>
          <p:cNvSpPr>
            <a:spLocks noChangeArrowheads="1"/>
          </p:cNvSpPr>
          <p:nvPr/>
        </p:nvSpPr>
        <p:spPr bwMode="auto">
          <a:xfrm>
            <a:off x="152400" y="22098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pic>
        <p:nvPicPr>
          <p:cNvPr id="89" name="8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828800"/>
            <a:ext cx="278891" cy="254507"/>
          </a:xfrm>
          <a:prstGeom prst="rect">
            <a:avLst/>
          </a:prstGeom>
          <a:noFill/>
        </p:spPr>
      </p:pic>
      <p:sp>
        <p:nvSpPr>
          <p:cNvPr id="90" name="Oval 24"/>
          <p:cNvSpPr>
            <a:spLocks noChangeArrowheads="1"/>
          </p:cNvSpPr>
          <p:nvPr/>
        </p:nvSpPr>
        <p:spPr bwMode="auto">
          <a:xfrm>
            <a:off x="940564" y="22098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pic>
        <p:nvPicPr>
          <p:cNvPr id="92" name="9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0817" y="1828800"/>
            <a:ext cx="278383" cy="254044"/>
          </a:xfrm>
          <a:prstGeom prst="rect">
            <a:avLst/>
          </a:prstGeom>
          <a:noFill/>
          <a:ln/>
          <a:effectLst/>
        </p:spPr>
      </p:pic>
      <p:cxnSp>
        <p:nvCxnSpPr>
          <p:cNvPr id="94" name="93 - Ευθεία γραμμή σύνδεσης"/>
          <p:cNvCxnSpPr>
            <a:stCxn id="90" idx="4"/>
            <a:endCxn id="95" idx="0"/>
          </p:cNvCxnSpPr>
          <p:nvPr/>
        </p:nvCxnSpPr>
        <p:spPr bwMode="auto">
          <a:xfrm>
            <a:off x="1064389" y="2455863"/>
            <a:ext cx="0" cy="422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Oval 24"/>
          <p:cNvSpPr>
            <a:spLocks noChangeArrowheads="1"/>
          </p:cNvSpPr>
          <p:nvPr/>
        </p:nvSpPr>
        <p:spPr bwMode="auto">
          <a:xfrm>
            <a:off x="940564" y="2878137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sp>
        <p:nvSpPr>
          <p:cNvPr id="97" name="Oval 24"/>
          <p:cNvSpPr>
            <a:spLocks noChangeArrowheads="1"/>
          </p:cNvSpPr>
          <p:nvPr/>
        </p:nvSpPr>
        <p:spPr bwMode="auto">
          <a:xfrm>
            <a:off x="2266950" y="22098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pic>
        <p:nvPicPr>
          <p:cNvPr id="101" name="10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456" y="1803819"/>
            <a:ext cx="277876" cy="253581"/>
          </a:xfrm>
          <a:prstGeom prst="rect">
            <a:avLst/>
          </a:prstGeom>
          <a:noFill/>
          <a:ln/>
          <a:effectLst/>
        </p:spPr>
      </p:pic>
      <p:cxnSp>
        <p:nvCxnSpPr>
          <p:cNvPr id="99" name="98 - Ευθεία γραμμή σύνδεσης"/>
          <p:cNvCxnSpPr>
            <a:stCxn id="97" idx="4"/>
            <a:endCxn id="100" idx="0"/>
          </p:cNvCxnSpPr>
          <p:nvPr/>
        </p:nvCxnSpPr>
        <p:spPr bwMode="auto">
          <a:xfrm>
            <a:off x="2390775" y="2455863"/>
            <a:ext cx="0" cy="422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0" name="Oval 24"/>
          <p:cNvSpPr>
            <a:spLocks noChangeArrowheads="1"/>
          </p:cNvSpPr>
          <p:nvPr/>
        </p:nvSpPr>
        <p:spPr bwMode="auto">
          <a:xfrm>
            <a:off x="2266950" y="2878137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sp>
        <p:nvSpPr>
          <p:cNvPr id="102" name="Oval 24"/>
          <p:cNvSpPr>
            <a:spLocks noChangeArrowheads="1"/>
          </p:cNvSpPr>
          <p:nvPr/>
        </p:nvSpPr>
        <p:spPr bwMode="auto">
          <a:xfrm>
            <a:off x="1752600" y="28956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cxnSp>
        <p:nvCxnSpPr>
          <p:cNvPr id="103" name="102 - Ευθεία γραμμή σύνδεσης"/>
          <p:cNvCxnSpPr>
            <a:stCxn id="102" idx="4"/>
            <a:endCxn id="104" idx="0"/>
          </p:cNvCxnSpPr>
          <p:nvPr/>
        </p:nvCxnSpPr>
        <p:spPr bwMode="auto">
          <a:xfrm>
            <a:off x="1876425" y="3141663"/>
            <a:ext cx="0" cy="422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4" name="Oval 24"/>
          <p:cNvSpPr>
            <a:spLocks noChangeArrowheads="1"/>
          </p:cNvSpPr>
          <p:nvPr/>
        </p:nvSpPr>
        <p:spPr bwMode="auto">
          <a:xfrm>
            <a:off x="1752600" y="3563937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cxnSp>
        <p:nvCxnSpPr>
          <p:cNvPr id="105" name="104 - Ευθεία γραμμή σύνδεσης"/>
          <p:cNvCxnSpPr>
            <a:stCxn id="97" idx="3"/>
            <a:endCxn id="102" idx="0"/>
          </p:cNvCxnSpPr>
          <p:nvPr/>
        </p:nvCxnSpPr>
        <p:spPr bwMode="auto">
          <a:xfrm flipH="1">
            <a:off x="1876425" y="2419828"/>
            <a:ext cx="426793" cy="475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2" name="15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9430" y="1828800"/>
            <a:ext cx="277370" cy="253119"/>
          </a:xfrm>
          <a:prstGeom prst="rect">
            <a:avLst/>
          </a:prstGeom>
          <a:noFill/>
          <a:ln/>
          <a:effectLst/>
        </p:spPr>
      </p:pic>
      <p:grpSp>
        <p:nvGrpSpPr>
          <p:cNvPr id="213" name="212 - Ομάδα"/>
          <p:cNvGrpSpPr/>
          <p:nvPr/>
        </p:nvGrpSpPr>
        <p:grpSpPr>
          <a:xfrm>
            <a:off x="2971800" y="2209800"/>
            <a:ext cx="1905000" cy="2286000"/>
            <a:chOff x="3200400" y="2209800"/>
            <a:chExt cx="1905000" cy="2286000"/>
          </a:xfrm>
        </p:grpSpPr>
        <p:sp>
          <p:nvSpPr>
            <p:cNvPr id="108" name="Oval 24"/>
            <p:cNvSpPr>
              <a:spLocks noChangeArrowheads="1"/>
            </p:cNvSpPr>
            <p:nvPr/>
          </p:nvSpPr>
          <p:spPr bwMode="auto">
            <a:xfrm>
              <a:off x="4857750" y="22098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10" name="109 - Ευθεία γραμμή σύνδεσης"/>
            <p:cNvCxnSpPr>
              <a:stCxn id="108" idx="4"/>
              <a:endCxn id="111" idx="0"/>
            </p:cNvCxnSpPr>
            <p:nvPr/>
          </p:nvCxnSpPr>
          <p:spPr bwMode="auto">
            <a:xfrm>
              <a:off x="4981575" y="24558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1" name="Oval 24"/>
            <p:cNvSpPr>
              <a:spLocks noChangeArrowheads="1"/>
            </p:cNvSpPr>
            <p:nvPr/>
          </p:nvSpPr>
          <p:spPr bwMode="auto">
            <a:xfrm>
              <a:off x="4857750" y="28781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sp>
          <p:nvSpPr>
            <p:cNvPr id="112" name="Oval 24"/>
            <p:cNvSpPr>
              <a:spLocks noChangeArrowheads="1"/>
            </p:cNvSpPr>
            <p:nvPr/>
          </p:nvSpPr>
          <p:spPr bwMode="auto">
            <a:xfrm>
              <a:off x="4343400" y="28956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13" name="112 - Ευθεία γραμμή σύνδεσης"/>
            <p:cNvCxnSpPr>
              <a:stCxn id="112" idx="4"/>
              <a:endCxn id="114" idx="0"/>
            </p:cNvCxnSpPr>
            <p:nvPr/>
          </p:nvCxnSpPr>
          <p:spPr bwMode="auto">
            <a:xfrm>
              <a:off x="4467225" y="31416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4" name="Oval 24"/>
            <p:cNvSpPr>
              <a:spLocks noChangeArrowheads="1"/>
            </p:cNvSpPr>
            <p:nvPr/>
          </p:nvSpPr>
          <p:spPr bwMode="auto">
            <a:xfrm>
              <a:off x="4343400" y="35639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15" name="114 - Ευθεία γραμμή σύνδεσης"/>
            <p:cNvCxnSpPr>
              <a:stCxn id="108" idx="3"/>
              <a:endCxn id="112" idx="0"/>
            </p:cNvCxnSpPr>
            <p:nvPr/>
          </p:nvCxnSpPr>
          <p:spPr bwMode="auto">
            <a:xfrm flipH="1">
              <a:off x="4467225" y="2419828"/>
              <a:ext cx="426793" cy="475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3714750" y="28956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18" name="117 - Ευθεία γραμμή σύνδεσης"/>
            <p:cNvCxnSpPr>
              <a:stCxn id="116" idx="4"/>
              <a:endCxn id="123" idx="0"/>
            </p:cNvCxnSpPr>
            <p:nvPr/>
          </p:nvCxnSpPr>
          <p:spPr bwMode="auto">
            <a:xfrm>
              <a:off x="3838575" y="31416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3" name="Oval 24"/>
            <p:cNvSpPr>
              <a:spLocks noChangeArrowheads="1"/>
            </p:cNvSpPr>
            <p:nvPr/>
          </p:nvSpPr>
          <p:spPr bwMode="auto">
            <a:xfrm>
              <a:off x="3714750" y="35639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3200400" y="35814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35" name="134 - Ευθεία γραμμή σύνδεσης"/>
            <p:cNvCxnSpPr>
              <a:stCxn id="129" idx="4"/>
              <a:endCxn id="141" idx="0"/>
            </p:cNvCxnSpPr>
            <p:nvPr/>
          </p:nvCxnSpPr>
          <p:spPr bwMode="auto">
            <a:xfrm>
              <a:off x="3324225" y="38274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1" name="Oval 24"/>
            <p:cNvSpPr>
              <a:spLocks noChangeArrowheads="1"/>
            </p:cNvSpPr>
            <p:nvPr/>
          </p:nvSpPr>
          <p:spPr bwMode="auto">
            <a:xfrm>
              <a:off x="3200400" y="42497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47" name="146 - Ευθεία γραμμή σύνδεσης"/>
            <p:cNvCxnSpPr>
              <a:stCxn id="116" idx="3"/>
              <a:endCxn id="129" idx="0"/>
            </p:cNvCxnSpPr>
            <p:nvPr/>
          </p:nvCxnSpPr>
          <p:spPr bwMode="auto">
            <a:xfrm flipH="1">
              <a:off x="3324225" y="3105628"/>
              <a:ext cx="426793" cy="475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3" name="152 - Ευθεία γραμμή σύνδεσης"/>
            <p:cNvCxnSpPr>
              <a:stCxn id="108" idx="2"/>
              <a:endCxn id="116" idx="0"/>
            </p:cNvCxnSpPr>
            <p:nvPr/>
          </p:nvCxnSpPr>
          <p:spPr bwMode="auto">
            <a:xfrm flipH="1">
              <a:off x="3838575" y="2332832"/>
              <a:ext cx="1019175" cy="562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08" name="207 - Ομάδα"/>
          <p:cNvGrpSpPr/>
          <p:nvPr/>
        </p:nvGrpSpPr>
        <p:grpSpPr>
          <a:xfrm>
            <a:off x="7086600" y="2209800"/>
            <a:ext cx="1905000" cy="2286000"/>
            <a:chOff x="6858000" y="2209800"/>
            <a:chExt cx="1905000" cy="2286000"/>
          </a:xfrm>
        </p:grpSpPr>
        <p:sp>
          <p:nvSpPr>
            <p:cNvPr id="156" name="Oval 24"/>
            <p:cNvSpPr>
              <a:spLocks noChangeArrowheads="1"/>
            </p:cNvSpPr>
            <p:nvPr/>
          </p:nvSpPr>
          <p:spPr bwMode="auto">
            <a:xfrm>
              <a:off x="8515350" y="22098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57" name="156 - Ευθεία γραμμή σύνδεσης"/>
            <p:cNvCxnSpPr>
              <a:stCxn id="156" idx="4"/>
              <a:endCxn id="158" idx="0"/>
            </p:cNvCxnSpPr>
            <p:nvPr/>
          </p:nvCxnSpPr>
          <p:spPr bwMode="auto">
            <a:xfrm>
              <a:off x="8639175" y="24558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58" name="Oval 24"/>
            <p:cNvSpPr>
              <a:spLocks noChangeArrowheads="1"/>
            </p:cNvSpPr>
            <p:nvPr/>
          </p:nvSpPr>
          <p:spPr bwMode="auto">
            <a:xfrm>
              <a:off x="8515350" y="28781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sp>
          <p:nvSpPr>
            <p:cNvPr id="159" name="Oval 24"/>
            <p:cNvSpPr>
              <a:spLocks noChangeArrowheads="1"/>
            </p:cNvSpPr>
            <p:nvPr/>
          </p:nvSpPr>
          <p:spPr bwMode="auto">
            <a:xfrm>
              <a:off x="8001000" y="28956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60" name="159 - Ευθεία γραμμή σύνδεσης"/>
            <p:cNvCxnSpPr>
              <a:stCxn id="159" idx="4"/>
              <a:endCxn id="161" idx="0"/>
            </p:cNvCxnSpPr>
            <p:nvPr/>
          </p:nvCxnSpPr>
          <p:spPr bwMode="auto">
            <a:xfrm>
              <a:off x="8124825" y="31416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61" name="Oval 24"/>
            <p:cNvSpPr>
              <a:spLocks noChangeArrowheads="1"/>
            </p:cNvSpPr>
            <p:nvPr/>
          </p:nvSpPr>
          <p:spPr bwMode="auto">
            <a:xfrm>
              <a:off x="8001000" y="35639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62" name="161 - Ευθεία γραμμή σύνδεσης"/>
            <p:cNvCxnSpPr>
              <a:stCxn id="156" idx="3"/>
              <a:endCxn id="159" idx="0"/>
            </p:cNvCxnSpPr>
            <p:nvPr/>
          </p:nvCxnSpPr>
          <p:spPr bwMode="auto">
            <a:xfrm flipH="1">
              <a:off x="8124825" y="2419828"/>
              <a:ext cx="426793" cy="475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63" name="Oval 24"/>
            <p:cNvSpPr>
              <a:spLocks noChangeArrowheads="1"/>
            </p:cNvSpPr>
            <p:nvPr/>
          </p:nvSpPr>
          <p:spPr bwMode="auto">
            <a:xfrm>
              <a:off x="7372350" y="28956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64" name="163 - Ευθεία γραμμή σύνδεσης"/>
            <p:cNvCxnSpPr>
              <a:stCxn id="163" idx="4"/>
              <a:endCxn id="165" idx="0"/>
            </p:cNvCxnSpPr>
            <p:nvPr/>
          </p:nvCxnSpPr>
          <p:spPr bwMode="auto">
            <a:xfrm>
              <a:off x="7496175" y="31416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65" name="Oval 24"/>
            <p:cNvSpPr>
              <a:spLocks noChangeArrowheads="1"/>
            </p:cNvSpPr>
            <p:nvPr/>
          </p:nvSpPr>
          <p:spPr bwMode="auto">
            <a:xfrm>
              <a:off x="7372350" y="35639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sp>
          <p:nvSpPr>
            <p:cNvPr id="166" name="Oval 24"/>
            <p:cNvSpPr>
              <a:spLocks noChangeArrowheads="1"/>
            </p:cNvSpPr>
            <p:nvPr/>
          </p:nvSpPr>
          <p:spPr bwMode="auto">
            <a:xfrm>
              <a:off x="6858000" y="35814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67" name="166 - Ευθεία γραμμή σύνδεσης"/>
            <p:cNvCxnSpPr>
              <a:stCxn id="166" idx="4"/>
              <a:endCxn id="168" idx="0"/>
            </p:cNvCxnSpPr>
            <p:nvPr/>
          </p:nvCxnSpPr>
          <p:spPr bwMode="auto">
            <a:xfrm>
              <a:off x="6981825" y="38274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68" name="Oval 24"/>
            <p:cNvSpPr>
              <a:spLocks noChangeArrowheads="1"/>
            </p:cNvSpPr>
            <p:nvPr/>
          </p:nvSpPr>
          <p:spPr bwMode="auto">
            <a:xfrm>
              <a:off x="6858000" y="42497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69" name="168 - Ευθεία γραμμή σύνδεσης"/>
            <p:cNvCxnSpPr>
              <a:stCxn id="163" idx="3"/>
              <a:endCxn id="166" idx="0"/>
            </p:cNvCxnSpPr>
            <p:nvPr/>
          </p:nvCxnSpPr>
          <p:spPr bwMode="auto">
            <a:xfrm flipH="1">
              <a:off x="6981825" y="3105628"/>
              <a:ext cx="426793" cy="475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0" name="169 - Ευθεία γραμμή σύνδεσης"/>
            <p:cNvCxnSpPr>
              <a:stCxn id="156" idx="2"/>
              <a:endCxn id="163" idx="0"/>
            </p:cNvCxnSpPr>
            <p:nvPr/>
          </p:nvCxnSpPr>
          <p:spPr bwMode="auto">
            <a:xfrm flipH="1">
              <a:off x="7496175" y="2332832"/>
              <a:ext cx="1019175" cy="562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07" name="206 - Ομάδα"/>
          <p:cNvGrpSpPr/>
          <p:nvPr/>
        </p:nvGrpSpPr>
        <p:grpSpPr>
          <a:xfrm>
            <a:off x="5029200" y="2895600"/>
            <a:ext cx="1905000" cy="2286000"/>
            <a:chOff x="4800600" y="2895600"/>
            <a:chExt cx="1905000" cy="2286000"/>
          </a:xfrm>
        </p:grpSpPr>
        <p:sp>
          <p:nvSpPr>
            <p:cNvPr id="171" name="Oval 24"/>
            <p:cNvSpPr>
              <a:spLocks noChangeArrowheads="1"/>
            </p:cNvSpPr>
            <p:nvPr/>
          </p:nvSpPr>
          <p:spPr bwMode="auto">
            <a:xfrm>
              <a:off x="6457950" y="28956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75" name="174 - Ευθεία γραμμή σύνδεσης"/>
            <p:cNvCxnSpPr>
              <a:stCxn id="171" idx="4"/>
              <a:endCxn id="177" idx="0"/>
            </p:cNvCxnSpPr>
            <p:nvPr/>
          </p:nvCxnSpPr>
          <p:spPr bwMode="auto">
            <a:xfrm>
              <a:off x="6581775" y="31416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77" name="Oval 24"/>
            <p:cNvSpPr>
              <a:spLocks noChangeArrowheads="1"/>
            </p:cNvSpPr>
            <p:nvPr/>
          </p:nvSpPr>
          <p:spPr bwMode="auto">
            <a:xfrm>
              <a:off x="6457950" y="35639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sp>
          <p:nvSpPr>
            <p:cNvPr id="188" name="Oval 24"/>
            <p:cNvSpPr>
              <a:spLocks noChangeArrowheads="1"/>
            </p:cNvSpPr>
            <p:nvPr/>
          </p:nvSpPr>
          <p:spPr bwMode="auto">
            <a:xfrm>
              <a:off x="5943600" y="35814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89" name="188 - Ευθεία γραμμή σύνδεσης"/>
            <p:cNvCxnSpPr>
              <a:stCxn id="188" idx="4"/>
              <a:endCxn id="190" idx="0"/>
            </p:cNvCxnSpPr>
            <p:nvPr/>
          </p:nvCxnSpPr>
          <p:spPr bwMode="auto">
            <a:xfrm>
              <a:off x="6067425" y="38274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90" name="Oval 24"/>
            <p:cNvSpPr>
              <a:spLocks noChangeArrowheads="1"/>
            </p:cNvSpPr>
            <p:nvPr/>
          </p:nvSpPr>
          <p:spPr bwMode="auto">
            <a:xfrm>
              <a:off x="5943600" y="42497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195" name="194 - Ευθεία γραμμή σύνδεσης"/>
            <p:cNvCxnSpPr>
              <a:stCxn id="171" idx="3"/>
              <a:endCxn id="188" idx="0"/>
            </p:cNvCxnSpPr>
            <p:nvPr/>
          </p:nvCxnSpPr>
          <p:spPr bwMode="auto">
            <a:xfrm flipH="1">
              <a:off x="6067425" y="3105628"/>
              <a:ext cx="426793" cy="475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96" name="Oval 24"/>
            <p:cNvSpPr>
              <a:spLocks noChangeArrowheads="1"/>
            </p:cNvSpPr>
            <p:nvPr/>
          </p:nvSpPr>
          <p:spPr bwMode="auto">
            <a:xfrm>
              <a:off x="5314950" y="35814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200" name="199 - Ευθεία γραμμή σύνδεσης"/>
            <p:cNvCxnSpPr>
              <a:stCxn id="196" idx="4"/>
              <a:endCxn id="201" idx="0"/>
            </p:cNvCxnSpPr>
            <p:nvPr/>
          </p:nvCxnSpPr>
          <p:spPr bwMode="auto">
            <a:xfrm>
              <a:off x="5438775" y="38274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01" name="Oval 24"/>
            <p:cNvSpPr>
              <a:spLocks noChangeArrowheads="1"/>
            </p:cNvSpPr>
            <p:nvPr/>
          </p:nvSpPr>
          <p:spPr bwMode="auto">
            <a:xfrm>
              <a:off x="5314950" y="42497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sp>
          <p:nvSpPr>
            <p:cNvPr id="202" name="Oval 24"/>
            <p:cNvSpPr>
              <a:spLocks noChangeArrowheads="1"/>
            </p:cNvSpPr>
            <p:nvPr/>
          </p:nvSpPr>
          <p:spPr bwMode="auto">
            <a:xfrm>
              <a:off x="4800600" y="4267200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203" name="202 - Ευθεία γραμμή σύνδεσης"/>
            <p:cNvCxnSpPr>
              <a:stCxn id="202" idx="4"/>
              <a:endCxn id="204" idx="0"/>
            </p:cNvCxnSpPr>
            <p:nvPr/>
          </p:nvCxnSpPr>
          <p:spPr bwMode="auto">
            <a:xfrm>
              <a:off x="4924425" y="4513263"/>
              <a:ext cx="0" cy="422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04" name="Oval 24"/>
            <p:cNvSpPr>
              <a:spLocks noChangeArrowheads="1"/>
            </p:cNvSpPr>
            <p:nvPr/>
          </p:nvSpPr>
          <p:spPr bwMode="auto">
            <a:xfrm>
              <a:off x="4800600" y="4935537"/>
              <a:ext cx="247650" cy="246063"/>
            </a:xfrm>
            <a:prstGeom prst="ellipse">
              <a:avLst/>
            </a:prstGeom>
            <a:solidFill>
              <a:srgbClr val="FFFF99">
                <a:alpha val="6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l-GR" b="1" dirty="0"/>
            </a:p>
          </p:txBody>
        </p:sp>
        <p:cxnSp>
          <p:nvCxnSpPr>
            <p:cNvPr id="205" name="204 - Ευθεία γραμμή σύνδεσης"/>
            <p:cNvCxnSpPr>
              <a:stCxn id="196" idx="3"/>
              <a:endCxn id="202" idx="0"/>
            </p:cNvCxnSpPr>
            <p:nvPr/>
          </p:nvCxnSpPr>
          <p:spPr bwMode="auto">
            <a:xfrm flipH="1">
              <a:off x="4924425" y="3791428"/>
              <a:ext cx="426793" cy="475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6" name="205 - Ευθεία γραμμή σύνδεσης"/>
            <p:cNvCxnSpPr>
              <a:stCxn id="171" idx="2"/>
              <a:endCxn id="196" idx="0"/>
            </p:cNvCxnSpPr>
            <p:nvPr/>
          </p:nvCxnSpPr>
          <p:spPr bwMode="auto">
            <a:xfrm flipH="1">
              <a:off x="5438775" y="3018632"/>
              <a:ext cx="1019175" cy="562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cxnSp>
        <p:nvCxnSpPr>
          <p:cNvPr id="210" name="209 - Ευθεία γραμμή σύνδεσης"/>
          <p:cNvCxnSpPr>
            <a:stCxn id="156" idx="1"/>
            <a:endCxn id="171" idx="7"/>
          </p:cNvCxnSpPr>
          <p:nvPr/>
        </p:nvCxnSpPr>
        <p:spPr bwMode="auto">
          <a:xfrm flipH="1">
            <a:off x="6897932" y="2245835"/>
            <a:ext cx="1882286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15" name="21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63252" y="1828800"/>
            <a:ext cx="276865" cy="2526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70 - Ισοσκελές τρίγωνο"/>
          <p:cNvSpPr/>
          <p:nvPr/>
        </p:nvSpPr>
        <p:spPr bwMode="auto">
          <a:xfrm>
            <a:off x="2286000" y="2286000"/>
            <a:ext cx="838200" cy="685800"/>
          </a:xfrm>
          <a:prstGeom prst="triangle">
            <a:avLst/>
          </a:prstGeom>
          <a:solidFill>
            <a:srgbClr val="FFFF99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325" y="1090613"/>
            <a:ext cx="19812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err="1" smtClean="0"/>
              <a:t>Διωνυμικά</a:t>
            </a:r>
            <a:r>
              <a:rPr lang="el-GR" sz="1600" b="1" dirty="0" smtClean="0"/>
              <a:t> δένδρα</a:t>
            </a:r>
            <a:endParaRPr lang="el-GR" sz="1600" b="1" dirty="0"/>
          </a:p>
        </p:txBody>
      </p:sp>
      <p:sp>
        <p:nvSpPr>
          <p:cNvPr id="87" name="Oval 24"/>
          <p:cNvSpPr>
            <a:spLocks noChangeArrowheads="1"/>
          </p:cNvSpPr>
          <p:nvPr/>
        </p:nvSpPr>
        <p:spPr bwMode="auto">
          <a:xfrm>
            <a:off x="2590800" y="22098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sp>
        <p:nvSpPr>
          <p:cNvPr id="74" name="73 - Ισοσκελές τρίγωνο"/>
          <p:cNvSpPr/>
          <p:nvPr/>
        </p:nvSpPr>
        <p:spPr bwMode="auto">
          <a:xfrm>
            <a:off x="1371600" y="2743200"/>
            <a:ext cx="838200" cy="685800"/>
          </a:xfrm>
          <a:prstGeom prst="triangle">
            <a:avLst/>
          </a:prstGeom>
          <a:solidFill>
            <a:srgbClr val="FFFF99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Oval 24"/>
          <p:cNvSpPr>
            <a:spLocks noChangeArrowheads="1"/>
          </p:cNvSpPr>
          <p:nvPr/>
        </p:nvSpPr>
        <p:spPr bwMode="auto">
          <a:xfrm>
            <a:off x="1676400" y="26670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cxnSp>
        <p:nvCxnSpPr>
          <p:cNvPr id="77" name="76 - Ευθεία γραμμή σύνδεσης"/>
          <p:cNvCxnSpPr>
            <a:stCxn id="87" idx="2"/>
            <a:endCxn id="75" idx="7"/>
          </p:cNvCxnSpPr>
          <p:nvPr/>
        </p:nvCxnSpPr>
        <p:spPr bwMode="auto">
          <a:xfrm flipH="1">
            <a:off x="1887782" y="2332832"/>
            <a:ext cx="703018" cy="370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1" name="80 - Ισοσκελές τρίγωνο"/>
          <p:cNvSpPr/>
          <p:nvPr/>
        </p:nvSpPr>
        <p:spPr bwMode="auto">
          <a:xfrm>
            <a:off x="4876800" y="2895600"/>
            <a:ext cx="838200" cy="685800"/>
          </a:xfrm>
          <a:prstGeom prst="triangle">
            <a:avLst/>
          </a:prstGeom>
          <a:solidFill>
            <a:srgbClr val="FFFF99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Oval 24"/>
          <p:cNvSpPr>
            <a:spLocks noChangeArrowheads="1"/>
          </p:cNvSpPr>
          <p:nvPr/>
        </p:nvSpPr>
        <p:spPr bwMode="auto">
          <a:xfrm>
            <a:off x="5181600" y="28194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sp>
        <p:nvSpPr>
          <p:cNvPr id="84" name="83 - Ισοσκελές τρίγωνο"/>
          <p:cNvSpPr/>
          <p:nvPr/>
        </p:nvSpPr>
        <p:spPr bwMode="auto">
          <a:xfrm>
            <a:off x="3810000" y="2895600"/>
            <a:ext cx="838200" cy="685800"/>
          </a:xfrm>
          <a:prstGeom prst="triangle">
            <a:avLst/>
          </a:prstGeom>
          <a:solidFill>
            <a:srgbClr val="FFFF99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Oval 24"/>
          <p:cNvSpPr>
            <a:spLocks noChangeArrowheads="1"/>
          </p:cNvSpPr>
          <p:nvPr/>
        </p:nvSpPr>
        <p:spPr bwMode="auto">
          <a:xfrm>
            <a:off x="4114800" y="28194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sp>
        <p:nvSpPr>
          <p:cNvPr id="88" name="87 - Ισοσκελές τρίγωνο"/>
          <p:cNvSpPr/>
          <p:nvPr/>
        </p:nvSpPr>
        <p:spPr bwMode="auto">
          <a:xfrm>
            <a:off x="8153400" y="2895600"/>
            <a:ext cx="838200" cy="685800"/>
          </a:xfrm>
          <a:prstGeom prst="triangle">
            <a:avLst/>
          </a:prstGeom>
          <a:solidFill>
            <a:srgbClr val="FFFF99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Oval 24"/>
          <p:cNvSpPr>
            <a:spLocks noChangeArrowheads="1"/>
          </p:cNvSpPr>
          <p:nvPr/>
        </p:nvSpPr>
        <p:spPr bwMode="auto">
          <a:xfrm>
            <a:off x="8458200" y="28194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pic>
        <p:nvPicPr>
          <p:cNvPr id="107" name="10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453" y="3276600"/>
            <a:ext cx="278383" cy="254044"/>
          </a:xfrm>
          <a:prstGeom prst="rect">
            <a:avLst/>
          </a:prstGeom>
          <a:noFill/>
          <a:ln/>
          <a:effectLst/>
        </p:spPr>
      </p:pic>
      <p:pic>
        <p:nvPicPr>
          <p:cNvPr id="184" name="18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5621" y="2541016"/>
            <a:ext cx="582631" cy="254045"/>
          </a:xfrm>
          <a:prstGeom prst="rect">
            <a:avLst/>
          </a:prstGeom>
          <a:noFill/>
          <a:ln/>
          <a:effectLst/>
        </p:spPr>
      </p:pic>
      <p:pic>
        <p:nvPicPr>
          <p:cNvPr id="185" name="18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36700" y="3124200"/>
            <a:ext cx="558289" cy="254043"/>
          </a:xfrm>
          <a:prstGeom prst="rect">
            <a:avLst/>
          </a:prstGeom>
          <a:noFill/>
          <a:ln/>
          <a:effectLst/>
        </p:spPr>
      </p:pic>
      <p:pic>
        <p:nvPicPr>
          <p:cNvPr id="186" name="18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51100" y="2667000"/>
            <a:ext cx="558289" cy="254043"/>
          </a:xfrm>
          <a:prstGeom prst="rect">
            <a:avLst/>
          </a:prstGeom>
          <a:noFill/>
          <a:ln/>
          <a:effectLst/>
        </p:spPr>
      </p:pic>
      <p:pic>
        <p:nvPicPr>
          <p:cNvPr id="187" name="18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75100" y="3276600"/>
            <a:ext cx="558289" cy="254043"/>
          </a:xfrm>
          <a:prstGeom prst="rect">
            <a:avLst/>
          </a:prstGeom>
          <a:noFill/>
          <a:ln/>
          <a:effectLst/>
        </p:spPr>
      </p:pic>
      <p:pic>
        <p:nvPicPr>
          <p:cNvPr id="191" name="19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41645" y="3276600"/>
            <a:ext cx="558798" cy="254275"/>
          </a:xfrm>
          <a:prstGeom prst="rect">
            <a:avLst/>
          </a:prstGeom>
          <a:noFill/>
          <a:ln/>
          <a:effectLst/>
        </p:spPr>
      </p:pic>
      <p:sp>
        <p:nvSpPr>
          <p:cNvPr id="96" name="95 - Ισοσκελές τρίγωνο"/>
          <p:cNvSpPr/>
          <p:nvPr/>
        </p:nvSpPr>
        <p:spPr bwMode="auto">
          <a:xfrm>
            <a:off x="7162800" y="2895600"/>
            <a:ext cx="838200" cy="685800"/>
          </a:xfrm>
          <a:prstGeom prst="triangle">
            <a:avLst/>
          </a:prstGeom>
          <a:solidFill>
            <a:srgbClr val="FFFF99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Oval 24"/>
          <p:cNvSpPr>
            <a:spLocks noChangeArrowheads="1"/>
          </p:cNvSpPr>
          <p:nvPr/>
        </p:nvSpPr>
        <p:spPr bwMode="auto">
          <a:xfrm>
            <a:off x="7467600" y="28194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pic>
        <p:nvPicPr>
          <p:cNvPr id="109" name="10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7853" y="3276600"/>
            <a:ext cx="278383" cy="254044"/>
          </a:xfrm>
          <a:prstGeom prst="rect">
            <a:avLst/>
          </a:prstGeom>
          <a:noFill/>
          <a:ln/>
          <a:effectLst/>
        </p:spPr>
      </p:pic>
      <p:sp>
        <p:nvSpPr>
          <p:cNvPr id="119" name="Oval 24"/>
          <p:cNvSpPr>
            <a:spLocks noChangeArrowheads="1"/>
          </p:cNvSpPr>
          <p:nvPr/>
        </p:nvSpPr>
        <p:spPr bwMode="auto">
          <a:xfrm>
            <a:off x="8439150" y="2133600"/>
            <a:ext cx="247650" cy="246063"/>
          </a:xfrm>
          <a:prstGeom prst="ellipse">
            <a:avLst/>
          </a:prstGeom>
          <a:solidFill>
            <a:srgbClr val="FFFF99">
              <a:alpha val="6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l-GR" b="1" dirty="0"/>
          </a:p>
        </p:txBody>
      </p:sp>
      <p:cxnSp>
        <p:nvCxnSpPr>
          <p:cNvPr id="120" name="119 - Ευθεία γραμμή σύνδεσης"/>
          <p:cNvCxnSpPr>
            <a:stCxn id="119" idx="1"/>
            <a:endCxn id="85" idx="0"/>
          </p:cNvCxnSpPr>
          <p:nvPr/>
        </p:nvCxnSpPr>
        <p:spPr bwMode="auto">
          <a:xfrm flipH="1">
            <a:off x="4238625" y="2169635"/>
            <a:ext cx="4236793" cy="649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4" name="123 - Ευθεία γραμμή σύνδεσης"/>
          <p:cNvCxnSpPr>
            <a:stCxn id="119" idx="2"/>
            <a:endCxn id="82" idx="0"/>
          </p:cNvCxnSpPr>
          <p:nvPr/>
        </p:nvCxnSpPr>
        <p:spPr bwMode="auto">
          <a:xfrm flipH="1">
            <a:off x="5305425" y="2256632"/>
            <a:ext cx="3133725" cy="5627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7" name="126 - Ευθεία γραμμή σύνδεσης"/>
          <p:cNvCxnSpPr>
            <a:stCxn id="119" idx="4"/>
            <a:endCxn id="91" idx="0"/>
          </p:cNvCxnSpPr>
          <p:nvPr/>
        </p:nvCxnSpPr>
        <p:spPr bwMode="auto">
          <a:xfrm>
            <a:off x="8562975" y="2379663"/>
            <a:ext cx="19050" cy="439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1" name="130 - Ευθεία γραμμή σύνδεσης"/>
          <p:cNvCxnSpPr>
            <a:stCxn id="119" idx="3"/>
            <a:endCxn id="98" idx="0"/>
          </p:cNvCxnSpPr>
          <p:nvPr/>
        </p:nvCxnSpPr>
        <p:spPr bwMode="auto">
          <a:xfrm flipH="1">
            <a:off x="7591425" y="2343628"/>
            <a:ext cx="883993" cy="475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44" name="14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293" y="2667000"/>
            <a:ext cx="178307" cy="76200"/>
          </a:xfrm>
          <a:prstGeom prst="rect">
            <a:avLst/>
          </a:prstGeom>
          <a:noFill/>
        </p:spPr>
      </p:pic>
      <p:pic>
        <p:nvPicPr>
          <p:cNvPr id="146" name="145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200400"/>
            <a:ext cx="278891" cy="50292"/>
          </a:xfrm>
          <a:prstGeom prst="rect">
            <a:avLst/>
          </a:prstGeom>
          <a:noFill/>
        </p:spPr>
      </p:pic>
      <p:sp>
        <p:nvSpPr>
          <p:cNvPr id="151" name="150 - TextBox"/>
          <p:cNvSpPr txBox="1"/>
          <p:nvPr/>
        </p:nvSpPr>
        <p:spPr>
          <a:xfrm>
            <a:off x="228600" y="4690646"/>
            <a:ext cx="7102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Το </a:t>
            </a:r>
            <a:r>
              <a:rPr lang="el-GR" sz="1600" dirty="0" err="1" smtClean="0"/>
              <a:t>διωνυμικό</a:t>
            </a:r>
            <a:r>
              <a:rPr lang="el-GR" sz="1600" dirty="0" smtClean="0"/>
              <a:t> δένδρο         </a:t>
            </a:r>
            <a:r>
              <a:rPr lang="en-US" sz="1600" dirty="0" smtClean="0"/>
              <a:t>  </a:t>
            </a:r>
            <a:r>
              <a:rPr lang="el-GR" sz="1600" dirty="0" smtClean="0"/>
              <a:t>έχει         κόμβους</a:t>
            </a:r>
            <a:r>
              <a:rPr lang="en-US" sz="1600" dirty="0" smtClean="0"/>
              <a:t> : </a:t>
            </a:r>
            <a:r>
              <a:rPr lang="el-GR" sz="1600" dirty="0" smtClean="0"/>
              <a:t>          </a:t>
            </a:r>
            <a:r>
              <a:rPr lang="en-US" sz="1600" dirty="0" smtClean="0"/>
              <a:t> </a:t>
            </a:r>
            <a:r>
              <a:rPr lang="el-GR" sz="1600" dirty="0" smtClean="0"/>
              <a:t>κόμβους στο επίπεδο </a:t>
            </a:r>
            <a:endParaRPr lang="el-GR" sz="1600" dirty="0"/>
          </a:p>
        </p:txBody>
      </p:sp>
      <p:pic>
        <p:nvPicPr>
          <p:cNvPr id="155" name="154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4724400"/>
            <a:ext cx="304800" cy="254508"/>
          </a:xfrm>
          <a:prstGeom prst="rect">
            <a:avLst/>
          </a:prstGeom>
          <a:noFill/>
        </p:spPr>
      </p:pic>
      <p:pic>
        <p:nvPicPr>
          <p:cNvPr id="173" name="172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4724400"/>
            <a:ext cx="228600" cy="228600"/>
          </a:xfrm>
          <a:prstGeom prst="rect">
            <a:avLst/>
          </a:prstGeom>
          <a:noFill/>
        </p:spPr>
      </p:pic>
      <p:pic>
        <p:nvPicPr>
          <p:cNvPr id="178" name="177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4546091"/>
            <a:ext cx="431291" cy="635509"/>
          </a:xfrm>
          <a:prstGeom prst="rect">
            <a:avLst/>
          </a:prstGeom>
          <a:noFill/>
          <a:ln/>
          <a:effectLst/>
        </p:spPr>
      </p:pic>
      <p:pic>
        <p:nvPicPr>
          <p:cNvPr id="180" name="179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4800600"/>
            <a:ext cx="126492" cy="228600"/>
          </a:xfrm>
          <a:prstGeom prst="rect">
            <a:avLst/>
          </a:prstGeom>
          <a:noFill/>
        </p:spPr>
      </p:pic>
      <p:pic>
        <p:nvPicPr>
          <p:cNvPr id="183" name="182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251" y="5334000"/>
            <a:ext cx="1495826" cy="8110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41325" y="1090613"/>
            <a:ext cx="4941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Δυαδικά δένδρα αριστερά διατεταγμένα σε σωρό</a:t>
            </a: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6629400" y="2146300"/>
            <a:ext cx="1355725" cy="1219200"/>
            <a:chOff x="3274" y="2208"/>
            <a:chExt cx="940" cy="951"/>
          </a:xfrm>
        </p:grpSpPr>
        <p:sp>
          <p:nvSpPr>
            <p:cNvPr id="55324" name="Oval 6"/>
            <p:cNvSpPr>
              <a:spLocks noChangeArrowheads="1"/>
            </p:cNvSpPr>
            <p:nvPr/>
          </p:nvSpPr>
          <p:spPr bwMode="auto">
            <a:xfrm>
              <a:off x="4032" y="2208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20</a:t>
              </a:r>
            </a:p>
          </p:txBody>
        </p:sp>
        <p:cxnSp>
          <p:nvCxnSpPr>
            <p:cNvPr id="55325" name="AutoShape 7"/>
            <p:cNvCxnSpPr>
              <a:cxnSpLocks noChangeShapeType="1"/>
              <a:stCxn id="55326" idx="7"/>
              <a:endCxn id="55324" idx="3"/>
            </p:cNvCxnSpPr>
            <p:nvPr/>
          </p:nvCxnSpPr>
          <p:spPr bwMode="auto">
            <a:xfrm flipV="1">
              <a:off x="3762" y="2323"/>
              <a:ext cx="290" cy="1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26" name="Oval 8"/>
            <p:cNvSpPr>
              <a:spLocks noChangeArrowheads="1"/>
            </p:cNvSpPr>
            <p:nvPr/>
          </p:nvSpPr>
          <p:spPr bwMode="auto">
            <a:xfrm>
              <a:off x="3648" y="2409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16</a:t>
              </a:r>
              <a:endParaRPr lang="en-US" sz="1000" b="1"/>
            </a:p>
          </p:txBody>
        </p:sp>
        <p:cxnSp>
          <p:nvCxnSpPr>
            <p:cNvPr id="55327" name="AutoShape 9"/>
            <p:cNvCxnSpPr>
              <a:cxnSpLocks noChangeShapeType="1"/>
              <a:stCxn id="55329" idx="0"/>
              <a:endCxn id="55326" idx="3"/>
            </p:cNvCxnSpPr>
            <p:nvPr/>
          </p:nvCxnSpPr>
          <p:spPr bwMode="auto">
            <a:xfrm flipV="1">
              <a:off x="3465" y="2524"/>
              <a:ext cx="203" cy="2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28" name="AutoShape 10"/>
            <p:cNvCxnSpPr>
              <a:cxnSpLocks noChangeShapeType="1"/>
              <a:endCxn id="55326" idx="5"/>
            </p:cNvCxnSpPr>
            <p:nvPr/>
          </p:nvCxnSpPr>
          <p:spPr bwMode="auto">
            <a:xfrm flipH="1" flipV="1">
              <a:off x="3762" y="2524"/>
              <a:ext cx="216" cy="2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29" name="Oval 11"/>
            <p:cNvSpPr>
              <a:spLocks noChangeArrowheads="1"/>
            </p:cNvSpPr>
            <p:nvPr/>
          </p:nvSpPr>
          <p:spPr bwMode="auto">
            <a:xfrm>
              <a:off x="3398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12</a:t>
              </a:r>
              <a:endParaRPr lang="en-US" sz="1000" b="1"/>
            </a:p>
          </p:txBody>
        </p:sp>
        <p:cxnSp>
          <p:nvCxnSpPr>
            <p:cNvPr id="55330" name="AutoShape 12"/>
            <p:cNvCxnSpPr>
              <a:cxnSpLocks noChangeShapeType="1"/>
              <a:stCxn id="55331" idx="0"/>
              <a:endCxn id="55329" idx="5"/>
            </p:cNvCxnSpPr>
            <p:nvPr/>
          </p:nvCxnSpPr>
          <p:spPr bwMode="auto">
            <a:xfrm flipH="1" flipV="1">
              <a:off x="3512" y="2851"/>
              <a:ext cx="6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31" name="Oval 13"/>
            <p:cNvSpPr>
              <a:spLocks noChangeArrowheads="1"/>
            </p:cNvSpPr>
            <p:nvPr/>
          </p:nvSpPr>
          <p:spPr bwMode="auto">
            <a:xfrm>
              <a:off x="351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14</a:t>
              </a:r>
              <a:endParaRPr lang="en-US" sz="1000" b="1"/>
            </a:p>
          </p:txBody>
        </p:sp>
        <p:cxnSp>
          <p:nvCxnSpPr>
            <p:cNvPr id="55332" name="AutoShape 14"/>
            <p:cNvCxnSpPr>
              <a:cxnSpLocks noChangeShapeType="1"/>
              <a:stCxn id="55335" idx="0"/>
              <a:endCxn id="55329" idx="3"/>
            </p:cNvCxnSpPr>
            <p:nvPr/>
          </p:nvCxnSpPr>
          <p:spPr bwMode="auto">
            <a:xfrm flipV="1">
              <a:off x="3341" y="2851"/>
              <a:ext cx="7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33" name="AutoShape 15"/>
            <p:cNvCxnSpPr>
              <a:cxnSpLocks noChangeShapeType="1"/>
              <a:stCxn id="55336" idx="0"/>
              <a:endCxn id="55337" idx="5"/>
            </p:cNvCxnSpPr>
            <p:nvPr/>
          </p:nvCxnSpPr>
          <p:spPr bwMode="auto">
            <a:xfrm flipH="1" flipV="1">
              <a:off x="4050" y="2851"/>
              <a:ext cx="97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34" name="AutoShape 16"/>
            <p:cNvCxnSpPr>
              <a:cxnSpLocks noChangeShapeType="1"/>
              <a:stCxn id="55338" idx="0"/>
              <a:endCxn id="55337" idx="3"/>
            </p:cNvCxnSpPr>
            <p:nvPr/>
          </p:nvCxnSpPr>
          <p:spPr bwMode="auto">
            <a:xfrm flipV="1">
              <a:off x="3907" y="2851"/>
              <a:ext cx="49" cy="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35" name="Oval 17"/>
            <p:cNvSpPr>
              <a:spLocks noChangeArrowheads="1"/>
            </p:cNvSpPr>
            <p:nvPr/>
          </p:nvSpPr>
          <p:spPr bwMode="auto">
            <a:xfrm>
              <a:off x="3274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8</a:t>
              </a:r>
              <a:endParaRPr lang="en-US" sz="1000" b="1"/>
            </a:p>
          </p:txBody>
        </p:sp>
        <p:sp>
          <p:nvSpPr>
            <p:cNvPr id="55336" name="Oval 18"/>
            <p:cNvSpPr>
              <a:spLocks noChangeArrowheads="1"/>
            </p:cNvSpPr>
            <p:nvPr/>
          </p:nvSpPr>
          <p:spPr bwMode="auto">
            <a:xfrm>
              <a:off x="408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5</a:t>
              </a:r>
              <a:endParaRPr lang="en-US" sz="1000" b="1"/>
            </a:p>
          </p:txBody>
        </p:sp>
        <p:sp>
          <p:nvSpPr>
            <p:cNvPr id="55337" name="Oval 19"/>
            <p:cNvSpPr>
              <a:spLocks noChangeArrowheads="1"/>
            </p:cNvSpPr>
            <p:nvPr/>
          </p:nvSpPr>
          <p:spPr bwMode="auto">
            <a:xfrm>
              <a:off x="3936" y="2736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18</a:t>
              </a:r>
              <a:endParaRPr lang="en-US" sz="1000" b="1"/>
            </a:p>
          </p:txBody>
        </p:sp>
        <p:sp>
          <p:nvSpPr>
            <p:cNvPr id="55338" name="Oval 20"/>
            <p:cNvSpPr>
              <a:spLocks noChangeArrowheads="1"/>
            </p:cNvSpPr>
            <p:nvPr/>
          </p:nvSpPr>
          <p:spPr bwMode="auto">
            <a:xfrm>
              <a:off x="3840" y="3024"/>
              <a:ext cx="134" cy="13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7</a:t>
              </a:r>
              <a:endParaRPr lang="en-US" sz="1000" b="1"/>
            </a:p>
          </p:txBody>
        </p:sp>
      </p:grpSp>
      <p:sp>
        <p:nvSpPr>
          <p:cNvPr id="55302" name="Text Box 21"/>
          <p:cNvSpPr txBox="1">
            <a:spLocks noChangeArrowheads="1"/>
          </p:cNvSpPr>
          <p:nvPr/>
        </p:nvSpPr>
        <p:spPr bwMode="auto">
          <a:xfrm>
            <a:off x="457200" y="1524000"/>
            <a:ext cx="73771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Το κλειδί κάθε κόμβου είναι μεγαλύτερο ή ίσο από όλα τα κλειδιά του αριστερού </a:t>
            </a:r>
          </a:p>
          <a:p>
            <a:r>
              <a:rPr lang="el-GR" sz="1600"/>
              <a:t>υποδένδρου αυτού του κόμβου. </a:t>
            </a:r>
            <a:endParaRPr lang="en-US" sz="1600"/>
          </a:p>
        </p:txBody>
      </p:sp>
      <p:sp>
        <p:nvSpPr>
          <p:cNvPr id="55303" name="Text Box 22"/>
          <p:cNvSpPr txBox="1">
            <a:spLocks noChangeArrowheads="1"/>
          </p:cNvSpPr>
          <p:nvPr/>
        </p:nvSpPr>
        <p:spPr bwMode="auto">
          <a:xfrm>
            <a:off x="457200" y="2198688"/>
            <a:ext cx="228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Σωρός δύναμης του 2</a:t>
            </a:r>
          </a:p>
        </p:txBody>
      </p:sp>
      <p:sp>
        <p:nvSpPr>
          <p:cNvPr id="55304" name="Text Box 23"/>
          <p:cNvSpPr txBox="1">
            <a:spLocks noChangeArrowheads="1"/>
          </p:cNvSpPr>
          <p:nvPr/>
        </p:nvSpPr>
        <p:spPr bwMode="auto">
          <a:xfrm>
            <a:off x="457200" y="2603500"/>
            <a:ext cx="5119688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Δένδρο αριστερά διατεταγμένο σε σωρό, στο οποίο </a:t>
            </a:r>
          </a:p>
          <a:p>
            <a:r>
              <a:rPr lang="el-GR" sz="1600"/>
              <a:t>το δεξί υποδένδρο της ρίζας είναι κενό και το αριστερό </a:t>
            </a:r>
          </a:p>
          <a:p>
            <a:r>
              <a:rPr lang="el-GR" sz="1600"/>
              <a:t>υποδένδρο είναι πλήρες. </a:t>
            </a:r>
            <a:endParaRPr lang="en-US" sz="1600"/>
          </a:p>
        </p:txBody>
      </p:sp>
      <p:grpSp>
        <p:nvGrpSpPr>
          <p:cNvPr id="55305" name="Group 24"/>
          <p:cNvGrpSpPr>
            <a:grpSpLocks/>
          </p:cNvGrpSpPr>
          <p:nvPr/>
        </p:nvGrpSpPr>
        <p:grpSpPr bwMode="auto">
          <a:xfrm>
            <a:off x="7086600" y="3590925"/>
            <a:ext cx="1295400" cy="1219200"/>
            <a:chOff x="4233" y="2784"/>
            <a:chExt cx="1047" cy="1047"/>
          </a:xfrm>
        </p:grpSpPr>
        <p:sp>
          <p:nvSpPr>
            <p:cNvPr id="55309" name="Oval 25"/>
            <p:cNvSpPr>
              <a:spLocks noChangeArrowheads="1"/>
            </p:cNvSpPr>
            <p:nvPr/>
          </p:nvSpPr>
          <p:spPr bwMode="auto">
            <a:xfrm>
              <a:off x="4836" y="2784"/>
              <a:ext cx="156" cy="15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20</a:t>
              </a:r>
            </a:p>
          </p:txBody>
        </p:sp>
        <p:cxnSp>
          <p:nvCxnSpPr>
            <p:cNvPr id="55310" name="AutoShape 26"/>
            <p:cNvCxnSpPr>
              <a:cxnSpLocks noChangeShapeType="1"/>
              <a:stCxn id="55311" idx="7"/>
              <a:endCxn id="55309" idx="3"/>
            </p:cNvCxnSpPr>
            <p:nvPr/>
          </p:nvCxnSpPr>
          <p:spPr bwMode="auto">
            <a:xfrm flipV="1">
              <a:off x="4585" y="2916"/>
              <a:ext cx="274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11" name="Oval 27"/>
            <p:cNvSpPr>
              <a:spLocks noChangeArrowheads="1"/>
            </p:cNvSpPr>
            <p:nvPr/>
          </p:nvSpPr>
          <p:spPr bwMode="auto">
            <a:xfrm>
              <a:off x="4452" y="3089"/>
              <a:ext cx="156" cy="156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16</a:t>
              </a:r>
              <a:endParaRPr lang="en-US" sz="1000" b="1"/>
            </a:p>
          </p:txBody>
        </p:sp>
        <p:cxnSp>
          <p:nvCxnSpPr>
            <p:cNvPr id="55312" name="AutoShape 28"/>
            <p:cNvCxnSpPr>
              <a:cxnSpLocks noChangeShapeType="1"/>
              <a:stCxn id="55314" idx="0"/>
              <a:endCxn id="55311" idx="3"/>
            </p:cNvCxnSpPr>
            <p:nvPr/>
          </p:nvCxnSpPr>
          <p:spPr bwMode="auto">
            <a:xfrm flipV="1">
              <a:off x="4311" y="3222"/>
              <a:ext cx="164" cy="15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13" name="AutoShape 29"/>
            <p:cNvCxnSpPr>
              <a:cxnSpLocks noChangeShapeType="1"/>
              <a:stCxn id="55322" idx="0"/>
              <a:endCxn id="55309" idx="4"/>
            </p:cNvCxnSpPr>
            <p:nvPr/>
          </p:nvCxnSpPr>
          <p:spPr bwMode="auto">
            <a:xfrm flipV="1">
              <a:off x="4914" y="2939"/>
              <a:ext cx="0" cy="1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14" name="Oval 30"/>
            <p:cNvSpPr>
              <a:spLocks noChangeArrowheads="1"/>
            </p:cNvSpPr>
            <p:nvPr/>
          </p:nvSpPr>
          <p:spPr bwMode="auto">
            <a:xfrm>
              <a:off x="4233" y="3381"/>
              <a:ext cx="156" cy="15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12</a:t>
              </a:r>
              <a:endParaRPr lang="en-US" sz="1000" b="1"/>
            </a:p>
          </p:txBody>
        </p:sp>
        <p:cxnSp>
          <p:nvCxnSpPr>
            <p:cNvPr id="55315" name="AutoShape 31"/>
            <p:cNvCxnSpPr>
              <a:cxnSpLocks noChangeShapeType="1"/>
              <a:stCxn id="55316" idx="0"/>
              <a:endCxn id="55311" idx="4"/>
            </p:cNvCxnSpPr>
            <p:nvPr/>
          </p:nvCxnSpPr>
          <p:spPr bwMode="auto">
            <a:xfrm flipV="1">
              <a:off x="4527" y="3245"/>
              <a:ext cx="3" cy="1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16" name="Oval 32"/>
            <p:cNvSpPr>
              <a:spLocks noChangeArrowheads="1"/>
            </p:cNvSpPr>
            <p:nvPr/>
          </p:nvSpPr>
          <p:spPr bwMode="auto">
            <a:xfrm>
              <a:off x="4449" y="3388"/>
              <a:ext cx="156" cy="15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14</a:t>
              </a:r>
              <a:endParaRPr lang="en-US" sz="1000" b="1"/>
            </a:p>
          </p:txBody>
        </p:sp>
        <p:cxnSp>
          <p:nvCxnSpPr>
            <p:cNvPr id="55317" name="AutoShape 33"/>
            <p:cNvCxnSpPr>
              <a:cxnSpLocks noChangeShapeType="1"/>
              <a:stCxn id="55320" idx="0"/>
              <a:endCxn id="55314" idx="4"/>
            </p:cNvCxnSpPr>
            <p:nvPr/>
          </p:nvCxnSpPr>
          <p:spPr bwMode="auto">
            <a:xfrm flipV="1">
              <a:off x="4311" y="3536"/>
              <a:ext cx="0" cy="1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18" name="AutoShape 34"/>
            <p:cNvCxnSpPr>
              <a:cxnSpLocks noChangeShapeType="1"/>
              <a:stCxn id="55321" idx="1"/>
              <a:endCxn id="55309" idx="5"/>
            </p:cNvCxnSpPr>
            <p:nvPr/>
          </p:nvCxnSpPr>
          <p:spPr bwMode="auto">
            <a:xfrm flipH="1" flipV="1">
              <a:off x="4969" y="2916"/>
              <a:ext cx="178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19" name="AutoShape 35"/>
            <p:cNvCxnSpPr>
              <a:cxnSpLocks noChangeShapeType="1"/>
              <a:stCxn id="55323" idx="0"/>
              <a:endCxn id="55322" idx="4"/>
            </p:cNvCxnSpPr>
            <p:nvPr/>
          </p:nvCxnSpPr>
          <p:spPr bwMode="auto">
            <a:xfrm flipV="1">
              <a:off x="4914" y="3244"/>
              <a:ext cx="0" cy="1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20" name="Oval 36"/>
            <p:cNvSpPr>
              <a:spLocks noChangeArrowheads="1"/>
            </p:cNvSpPr>
            <p:nvPr/>
          </p:nvSpPr>
          <p:spPr bwMode="auto">
            <a:xfrm>
              <a:off x="4233" y="3676"/>
              <a:ext cx="156" cy="15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8</a:t>
              </a:r>
              <a:endParaRPr lang="en-US" sz="1000" b="1"/>
            </a:p>
          </p:txBody>
        </p:sp>
        <p:sp>
          <p:nvSpPr>
            <p:cNvPr id="55321" name="Oval 37"/>
            <p:cNvSpPr>
              <a:spLocks noChangeArrowheads="1"/>
            </p:cNvSpPr>
            <p:nvPr/>
          </p:nvSpPr>
          <p:spPr bwMode="auto">
            <a:xfrm>
              <a:off x="5124" y="3089"/>
              <a:ext cx="156" cy="15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5</a:t>
              </a:r>
              <a:endParaRPr lang="en-US" sz="1000" b="1"/>
            </a:p>
          </p:txBody>
        </p:sp>
        <p:sp>
          <p:nvSpPr>
            <p:cNvPr id="55322" name="Oval 38"/>
            <p:cNvSpPr>
              <a:spLocks noChangeArrowheads="1"/>
            </p:cNvSpPr>
            <p:nvPr/>
          </p:nvSpPr>
          <p:spPr bwMode="auto">
            <a:xfrm>
              <a:off x="4836" y="3089"/>
              <a:ext cx="156" cy="15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18</a:t>
              </a:r>
              <a:endParaRPr lang="en-US" sz="1000" b="1"/>
            </a:p>
          </p:txBody>
        </p:sp>
        <p:sp>
          <p:nvSpPr>
            <p:cNvPr id="55323" name="Oval 39"/>
            <p:cNvSpPr>
              <a:spLocks noChangeArrowheads="1"/>
            </p:cNvSpPr>
            <p:nvPr/>
          </p:nvSpPr>
          <p:spPr bwMode="auto">
            <a:xfrm>
              <a:off x="4836" y="3384"/>
              <a:ext cx="156" cy="15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000" b="1"/>
                <a:t>7</a:t>
              </a:r>
              <a:endParaRPr lang="en-US" sz="1000" b="1"/>
            </a:p>
          </p:txBody>
        </p:sp>
      </p:grpSp>
      <p:sp>
        <p:nvSpPr>
          <p:cNvPr id="55306" name="Text Box 40"/>
          <p:cNvSpPr txBox="1">
            <a:spLocks noChangeArrowheads="1"/>
          </p:cNvSpPr>
          <p:nvPr/>
        </p:nvSpPr>
        <p:spPr bwMode="auto">
          <a:xfrm>
            <a:off x="457200" y="3581400"/>
            <a:ext cx="1966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Διωνυμικό δένδρο</a:t>
            </a:r>
          </a:p>
        </p:txBody>
      </p:sp>
      <p:sp>
        <p:nvSpPr>
          <p:cNvPr id="55307" name="Text Box 41"/>
          <p:cNvSpPr txBox="1">
            <a:spLocks noChangeArrowheads="1"/>
          </p:cNvSpPr>
          <p:nvPr/>
        </p:nvSpPr>
        <p:spPr bwMode="auto">
          <a:xfrm>
            <a:off x="457200" y="3986213"/>
            <a:ext cx="5765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Δένδρο που με την αντιστοίχηση αριστερού παιδιού και δεξιού</a:t>
            </a:r>
          </a:p>
          <a:p>
            <a:r>
              <a:rPr lang="el-GR" sz="1600"/>
              <a:t>αδελφού δίνει σωρό δύναμης του 2. </a:t>
            </a:r>
            <a:endParaRPr lang="en-US" sz="1600"/>
          </a:p>
        </p:txBody>
      </p:sp>
      <p:sp>
        <p:nvSpPr>
          <p:cNvPr id="55308" name="Text Box 42"/>
          <p:cNvSpPr txBox="1">
            <a:spLocks noChangeArrowheads="1"/>
          </p:cNvSpPr>
          <p:nvPr/>
        </p:nvSpPr>
        <p:spPr bwMode="auto">
          <a:xfrm>
            <a:off x="501650" y="4965700"/>
            <a:ext cx="6764416" cy="950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FontTx/>
              <a:buChar char="•"/>
            </a:pPr>
            <a:r>
              <a:rPr lang="el-GR" sz="1600" dirty="0"/>
              <a:t> Το πλήθος των κόμβων σε ένα σωρό δύναμης του 2 είναι δύναμη του 2</a:t>
            </a:r>
          </a:p>
          <a:p>
            <a:pPr>
              <a:lnSpc>
                <a:spcPts val="2300"/>
              </a:lnSpc>
              <a:buFontTx/>
              <a:buChar char="•"/>
            </a:pPr>
            <a:r>
              <a:rPr lang="el-GR" sz="1600" dirty="0"/>
              <a:t> Κανένας κόμβος δεν έχει κλειδί μεγαλύτερο από το κλειδί της ρίζας</a:t>
            </a:r>
          </a:p>
          <a:p>
            <a:pPr>
              <a:lnSpc>
                <a:spcPts val="2300"/>
              </a:lnSpc>
              <a:buFontTx/>
              <a:buChar char="•"/>
            </a:pPr>
            <a:r>
              <a:rPr lang="el-GR" sz="1600" dirty="0"/>
              <a:t> Τα </a:t>
            </a:r>
            <a:r>
              <a:rPr lang="el-GR" sz="1600" dirty="0" err="1"/>
              <a:t>διωνυμικά</a:t>
            </a:r>
            <a:r>
              <a:rPr lang="el-GR" sz="1600" dirty="0"/>
              <a:t> δέντρα είναι διατεταγμένα σε σωρό</a:t>
            </a:r>
            <a:endParaRPr lang="en-US" sz="1600" dirty="0"/>
          </a:p>
        </p:txBody>
      </p:sp>
      <p:sp useBgFill="1">
        <p:nvSpPr>
          <p:cNvPr id="43" name="4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628775" y="13128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6325" name="AutoShape 5"/>
          <p:cNvCxnSpPr>
            <a:cxnSpLocks noChangeShapeType="1"/>
            <a:stCxn id="56326" idx="7"/>
            <a:endCxn id="56324" idx="3"/>
          </p:cNvCxnSpPr>
          <p:nvPr/>
        </p:nvCxnSpPr>
        <p:spPr bwMode="auto">
          <a:xfrm flipV="1">
            <a:off x="1130300" y="1522413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919163" y="1679575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6327" name="AutoShape 7"/>
          <p:cNvCxnSpPr>
            <a:cxnSpLocks noChangeShapeType="1"/>
            <a:stCxn id="56329" idx="0"/>
            <a:endCxn id="56326" idx="3"/>
          </p:cNvCxnSpPr>
          <p:nvPr/>
        </p:nvCxnSpPr>
        <p:spPr bwMode="auto">
          <a:xfrm flipV="1">
            <a:off x="581025" y="1890713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28" name="AutoShape 8"/>
          <p:cNvCxnSpPr>
            <a:cxnSpLocks noChangeShapeType="1"/>
            <a:endCxn id="56326" idx="5"/>
          </p:cNvCxnSpPr>
          <p:nvPr/>
        </p:nvCxnSpPr>
        <p:spPr bwMode="auto">
          <a:xfrm flipH="1" flipV="1">
            <a:off x="1130300" y="1890713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57200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6330" name="AutoShape 10"/>
          <p:cNvCxnSpPr>
            <a:cxnSpLocks noChangeShapeType="1"/>
            <a:stCxn id="56331" idx="0"/>
            <a:endCxn id="56329" idx="5"/>
          </p:cNvCxnSpPr>
          <p:nvPr/>
        </p:nvCxnSpPr>
        <p:spPr bwMode="auto">
          <a:xfrm flipH="1" flipV="1">
            <a:off x="668338" y="2487613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671513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6332" name="AutoShape 12"/>
          <p:cNvCxnSpPr>
            <a:cxnSpLocks noChangeShapeType="1"/>
            <a:stCxn id="56335" idx="0"/>
            <a:endCxn id="56329" idx="3"/>
          </p:cNvCxnSpPr>
          <p:nvPr/>
        </p:nvCxnSpPr>
        <p:spPr bwMode="auto">
          <a:xfrm flipV="1">
            <a:off x="352425" y="2487613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3" name="AutoShape 13"/>
          <p:cNvCxnSpPr>
            <a:cxnSpLocks noChangeShapeType="1"/>
            <a:stCxn id="56336" idx="0"/>
            <a:endCxn id="56337" idx="5"/>
          </p:cNvCxnSpPr>
          <p:nvPr/>
        </p:nvCxnSpPr>
        <p:spPr bwMode="auto">
          <a:xfrm flipH="1" flipV="1">
            <a:off x="1662113" y="2487613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4" name="AutoShape 14"/>
          <p:cNvCxnSpPr>
            <a:cxnSpLocks noChangeShapeType="1"/>
            <a:stCxn id="56338" idx="0"/>
            <a:endCxn id="56337" idx="3"/>
          </p:cNvCxnSpPr>
          <p:nvPr/>
        </p:nvCxnSpPr>
        <p:spPr bwMode="auto">
          <a:xfrm flipV="1">
            <a:off x="1398588" y="2487613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228600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1717675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1450975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1274763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1185863" y="41148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6340" name="AutoShape 20"/>
          <p:cNvCxnSpPr>
            <a:cxnSpLocks noChangeShapeType="1"/>
            <a:stCxn id="56341" idx="7"/>
            <a:endCxn id="56339" idx="3"/>
          </p:cNvCxnSpPr>
          <p:nvPr/>
        </p:nvCxnSpPr>
        <p:spPr bwMode="auto">
          <a:xfrm flipV="1">
            <a:off x="787400" y="4324350"/>
            <a:ext cx="4349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576263" y="4598988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6342" name="AutoShape 22"/>
          <p:cNvCxnSpPr>
            <a:cxnSpLocks noChangeShapeType="1"/>
            <a:stCxn id="56344" idx="0"/>
            <a:endCxn id="56341" idx="3"/>
          </p:cNvCxnSpPr>
          <p:nvPr/>
        </p:nvCxnSpPr>
        <p:spPr bwMode="auto">
          <a:xfrm flipV="1">
            <a:off x="352425" y="4810125"/>
            <a:ext cx="260350" cy="252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3" name="AutoShape 23"/>
          <p:cNvCxnSpPr>
            <a:cxnSpLocks noChangeShapeType="1"/>
            <a:stCxn id="56352" idx="0"/>
            <a:endCxn id="56339" idx="4"/>
          </p:cNvCxnSpPr>
          <p:nvPr/>
        </p:nvCxnSpPr>
        <p:spPr bwMode="auto">
          <a:xfrm flipV="1">
            <a:off x="1309688" y="4360863"/>
            <a:ext cx="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44" name="Oval 24"/>
          <p:cNvSpPr>
            <a:spLocks noChangeArrowheads="1"/>
          </p:cNvSpPr>
          <p:nvPr/>
        </p:nvSpPr>
        <p:spPr bwMode="auto">
          <a:xfrm>
            <a:off x="228600" y="5062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6345" name="AutoShape 25"/>
          <p:cNvCxnSpPr>
            <a:cxnSpLocks noChangeShapeType="1"/>
            <a:stCxn id="56346" idx="0"/>
            <a:endCxn id="56341" idx="4"/>
          </p:cNvCxnSpPr>
          <p:nvPr/>
        </p:nvCxnSpPr>
        <p:spPr bwMode="auto">
          <a:xfrm flipV="1">
            <a:off x="695325" y="4846638"/>
            <a:ext cx="4763" cy="2270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46" name="Oval 26"/>
          <p:cNvSpPr>
            <a:spLocks noChangeArrowheads="1"/>
          </p:cNvSpPr>
          <p:nvPr/>
        </p:nvSpPr>
        <p:spPr bwMode="auto">
          <a:xfrm>
            <a:off x="571500" y="50736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6347" name="AutoShape 27"/>
          <p:cNvCxnSpPr>
            <a:cxnSpLocks noChangeShapeType="1"/>
            <a:stCxn id="56350" idx="0"/>
            <a:endCxn id="56344" idx="4"/>
          </p:cNvCxnSpPr>
          <p:nvPr/>
        </p:nvCxnSpPr>
        <p:spPr bwMode="auto">
          <a:xfrm flipV="1">
            <a:off x="352425" y="5308600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8" name="AutoShape 28"/>
          <p:cNvCxnSpPr>
            <a:cxnSpLocks noChangeShapeType="1"/>
            <a:stCxn id="56351" idx="1"/>
            <a:endCxn id="56339" idx="5"/>
          </p:cNvCxnSpPr>
          <p:nvPr/>
        </p:nvCxnSpPr>
        <p:spPr bwMode="auto">
          <a:xfrm flipH="1" flipV="1">
            <a:off x="1397000" y="4324350"/>
            <a:ext cx="2825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9" name="AutoShape 29"/>
          <p:cNvCxnSpPr>
            <a:cxnSpLocks noChangeShapeType="1"/>
            <a:stCxn id="56353" idx="0"/>
            <a:endCxn id="56352" idx="4"/>
          </p:cNvCxnSpPr>
          <p:nvPr/>
        </p:nvCxnSpPr>
        <p:spPr bwMode="auto">
          <a:xfrm flipV="1">
            <a:off x="1309688" y="4845050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50" name="Oval 30"/>
          <p:cNvSpPr>
            <a:spLocks noChangeArrowheads="1"/>
          </p:cNvSpPr>
          <p:nvPr/>
        </p:nvSpPr>
        <p:spPr bwMode="auto">
          <a:xfrm>
            <a:off x="228600" y="55308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>
            <a:off x="1643063" y="45989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6352" name="Oval 32"/>
          <p:cNvSpPr>
            <a:spLocks noChangeArrowheads="1"/>
          </p:cNvSpPr>
          <p:nvPr/>
        </p:nvSpPr>
        <p:spPr bwMode="auto">
          <a:xfrm>
            <a:off x="1185863" y="45989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6353" name="Oval 33"/>
          <p:cNvSpPr>
            <a:spLocks noChangeArrowheads="1"/>
          </p:cNvSpPr>
          <p:nvPr/>
        </p:nvSpPr>
        <p:spPr bwMode="auto">
          <a:xfrm>
            <a:off x="1185863" y="50673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56354" name="Oval 34"/>
          <p:cNvSpPr>
            <a:spLocks noChangeArrowheads="1"/>
          </p:cNvSpPr>
          <p:nvPr/>
        </p:nvSpPr>
        <p:spPr bwMode="auto">
          <a:xfrm>
            <a:off x="3854450" y="13128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56355" name="AutoShape 35"/>
          <p:cNvCxnSpPr>
            <a:cxnSpLocks noChangeShapeType="1"/>
            <a:stCxn id="56356" idx="7"/>
            <a:endCxn id="56354" idx="3"/>
          </p:cNvCxnSpPr>
          <p:nvPr/>
        </p:nvCxnSpPr>
        <p:spPr bwMode="auto">
          <a:xfrm flipV="1">
            <a:off x="3355975" y="1522413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3144838" y="1679575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56357" name="AutoShape 37"/>
          <p:cNvCxnSpPr>
            <a:cxnSpLocks noChangeShapeType="1"/>
            <a:stCxn id="56359" idx="0"/>
            <a:endCxn id="56356" idx="3"/>
          </p:cNvCxnSpPr>
          <p:nvPr/>
        </p:nvCxnSpPr>
        <p:spPr bwMode="auto">
          <a:xfrm flipV="1">
            <a:off x="2806700" y="1890713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8" name="AutoShape 38"/>
          <p:cNvCxnSpPr>
            <a:cxnSpLocks noChangeShapeType="1"/>
            <a:endCxn id="56356" idx="5"/>
          </p:cNvCxnSpPr>
          <p:nvPr/>
        </p:nvCxnSpPr>
        <p:spPr bwMode="auto">
          <a:xfrm flipH="1" flipV="1">
            <a:off x="3355975" y="1890713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59" name="Oval 39"/>
          <p:cNvSpPr>
            <a:spLocks noChangeArrowheads="1"/>
          </p:cNvSpPr>
          <p:nvPr/>
        </p:nvSpPr>
        <p:spPr bwMode="auto">
          <a:xfrm>
            <a:off x="2682875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56360" name="AutoShape 40"/>
          <p:cNvCxnSpPr>
            <a:cxnSpLocks noChangeShapeType="1"/>
            <a:stCxn id="56361" idx="0"/>
            <a:endCxn id="56359" idx="5"/>
          </p:cNvCxnSpPr>
          <p:nvPr/>
        </p:nvCxnSpPr>
        <p:spPr bwMode="auto">
          <a:xfrm flipH="1" flipV="1">
            <a:off x="2894013" y="2487613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61" name="Oval 41"/>
          <p:cNvSpPr>
            <a:spLocks noChangeArrowheads="1"/>
          </p:cNvSpPr>
          <p:nvPr/>
        </p:nvSpPr>
        <p:spPr bwMode="auto">
          <a:xfrm>
            <a:off x="2897188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56362" name="AutoShape 42"/>
          <p:cNvCxnSpPr>
            <a:cxnSpLocks noChangeShapeType="1"/>
            <a:stCxn id="56365" idx="0"/>
            <a:endCxn id="56359" idx="3"/>
          </p:cNvCxnSpPr>
          <p:nvPr/>
        </p:nvCxnSpPr>
        <p:spPr bwMode="auto">
          <a:xfrm flipV="1">
            <a:off x="2578100" y="2487613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3" name="AutoShape 43"/>
          <p:cNvCxnSpPr>
            <a:cxnSpLocks noChangeShapeType="1"/>
            <a:stCxn id="56366" idx="0"/>
            <a:endCxn id="56367" idx="5"/>
          </p:cNvCxnSpPr>
          <p:nvPr/>
        </p:nvCxnSpPr>
        <p:spPr bwMode="auto">
          <a:xfrm flipH="1" flipV="1">
            <a:off x="3887788" y="2487613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4" name="AutoShape 44"/>
          <p:cNvCxnSpPr>
            <a:cxnSpLocks noChangeShapeType="1"/>
            <a:stCxn id="56368" idx="0"/>
            <a:endCxn id="56367" idx="3"/>
          </p:cNvCxnSpPr>
          <p:nvPr/>
        </p:nvCxnSpPr>
        <p:spPr bwMode="auto">
          <a:xfrm flipV="1">
            <a:off x="3624263" y="2487613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65" name="Oval 45"/>
          <p:cNvSpPr>
            <a:spLocks noChangeArrowheads="1"/>
          </p:cNvSpPr>
          <p:nvPr/>
        </p:nvSpPr>
        <p:spPr bwMode="auto">
          <a:xfrm>
            <a:off x="2454275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56366" name="Oval 46"/>
          <p:cNvSpPr>
            <a:spLocks noChangeArrowheads="1"/>
          </p:cNvSpPr>
          <p:nvPr/>
        </p:nvSpPr>
        <p:spPr bwMode="auto">
          <a:xfrm>
            <a:off x="3943350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sp>
        <p:nvSpPr>
          <p:cNvPr id="56367" name="Oval 47"/>
          <p:cNvSpPr>
            <a:spLocks noChangeArrowheads="1"/>
          </p:cNvSpPr>
          <p:nvPr/>
        </p:nvSpPr>
        <p:spPr bwMode="auto">
          <a:xfrm>
            <a:off x="3676650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56368" name="Oval 48"/>
          <p:cNvSpPr>
            <a:spLocks noChangeArrowheads="1"/>
          </p:cNvSpPr>
          <p:nvPr/>
        </p:nvSpPr>
        <p:spPr bwMode="auto">
          <a:xfrm>
            <a:off x="3500438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sp>
        <p:nvSpPr>
          <p:cNvPr id="56369" name="Oval 49"/>
          <p:cNvSpPr>
            <a:spLocks noChangeArrowheads="1"/>
          </p:cNvSpPr>
          <p:nvPr/>
        </p:nvSpPr>
        <p:spPr bwMode="auto">
          <a:xfrm>
            <a:off x="8382000" y="8382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6370" name="AutoShape 50"/>
          <p:cNvCxnSpPr>
            <a:cxnSpLocks noChangeShapeType="1"/>
            <a:stCxn id="56371" idx="7"/>
            <a:endCxn id="56369" idx="3"/>
          </p:cNvCxnSpPr>
          <p:nvPr/>
        </p:nvCxnSpPr>
        <p:spPr bwMode="auto">
          <a:xfrm flipV="1">
            <a:off x="6913563" y="1047750"/>
            <a:ext cx="1504950" cy="301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71" name="Oval 51"/>
          <p:cNvSpPr>
            <a:spLocks noChangeArrowheads="1"/>
          </p:cNvSpPr>
          <p:nvPr/>
        </p:nvSpPr>
        <p:spPr bwMode="auto">
          <a:xfrm>
            <a:off x="6702425" y="13128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56372" name="AutoShape 52"/>
          <p:cNvCxnSpPr>
            <a:cxnSpLocks noChangeShapeType="1"/>
            <a:stCxn id="56373" idx="7"/>
            <a:endCxn id="56371" idx="2"/>
          </p:cNvCxnSpPr>
          <p:nvPr/>
        </p:nvCxnSpPr>
        <p:spPr bwMode="auto">
          <a:xfrm flipV="1">
            <a:off x="5870575" y="1436688"/>
            <a:ext cx="831850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73" name="Oval 53"/>
          <p:cNvSpPr>
            <a:spLocks noChangeArrowheads="1"/>
          </p:cNvSpPr>
          <p:nvPr/>
        </p:nvSpPr>
        <p:spPr bwMode="auto">
          <a:xfrm>
            <a:off x="5659438" y="1679575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56374" name="AutoShape 54"/>
          <p:cNvCxnSpPr>
            <a:cxnSpLocks noChangeShapeType="1"/>
            <a:stCxn id="56376" idx="0"/>
            <a:endCxn id="56373" idx="3"/>
          </p:cNvCxnSpPr>
          <p:nvPr/>
        </p:nvCxnSpPr>
        <p:spPr bwMode="auto">
          <a:xfrm flipV="1">
            <a:off x="5321300" y="1890713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75" name="AutoShape 55"/>
          <p:cNvCxnSpPr>
            <a:cxnSpLocks noChangeShapeType="1"/>
            <a:endCxn id="56373" idx="5"/>
          </p:cNvCxnSpPr>
          <p:nvPr/>
        </p:nvCxnSpPr>
        <p:spPr bwMode="auto">
          <a:xfrm flipH="1" flipV="1">
            <a:off x="5870575" y="1890713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5197475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56377" name="AutoShape 57"/>
          <p:cNvCxnSpPr>
            <a:cxnSpLocks noChangeShapeType="1"/>
            <a:stCxn id="56378" idx="0"/>
            <a:endCxn id="56376" idx="5"/>
          </p:cNvCxnSpPr>
          <p:nvPr/>
        </p:nvCxnSpPr>
        <p:spPr bwMode="auto">
          <a:xfrm flipH="1" flipV="1">
            <a:off x="5408613" y="2487613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78" name="Oval 58"/>
          <p:cNvSpPr>
            <a:spLocks noChangeArrowheads="1"/>
          </p:cNvSpPr>
          <p:nvPr/>
        </p:nvSpPr>
        <p:spPr bwMode="auto">
          <a:xfrm>
            <a:off x="5411788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56379" name="AutoShape 59"/>
          <p:cNvCxnSpPr>
            <a:cxnSpLocks noChangeShapeType="1"/>
            <a:stCxn id="56382" idx="0"/>
            <a:endCxn id="56376" idx="3"/>
          </p:cNvCxnSpPr>
          <p:nvPr/>
        </p:nvCxnSpPr>
        <p:spPr bwMode="auto">
          <a:xfrm flipV="1">
            <a:off x="5092700" y="2487613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80" name="AutoShape 60"/>
          <p:cNvCxnSpPr>
            <a:cxnSpLocks noChangeShapeType="1"/>
            <a:stCxn id="56383" idx="0"/>
            <a:endCxn id="56384" idx="5"/>
          </p:cNvCxnSpPr>
          <p:nvPr/>
        </p:nvCxnSpPr>
        <p:spPr bwMode="auto">
          <a:xfrm flipH="1" flipV="1">
            <a:off x="6402388" y="2487613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81" name="AutoShape 61"/>
          <p:cNvCxnSpPr>
            <a:cxnSpLocks noChangeShapeType="1"/>
            <a:stCxn id="56385" idx="0"/>
            <a:endCxn id="56384" idx="3"/>
          </p:cNvCxnSpPr>
          <p:nvPr/>
        </p:nvCxnSpPr>
        <p:spPr bwMode="auto">
          <a:xfrm flipV="1">
            <a:off x="6138863" y="2487613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82" name="Oval 62"/>
          <p:cNvSpPr>
            <a:spLocks noChangeArrowheads="1"/>
          </p:cNvSpPr>
          <p:nvPr/>
        </p:nvSpPr>
        <p:spPr bwMode="auto">
          <a:xfrm>
            <a:off x="4968875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56383" name="Oval 63"/>
          <p:cNvSpPr>
            <a:spLocks noChangeArrowheads="1"/>
          </p:cNvSpPr>
          <p:nvPr/>
        </p:nvSpPr>
        <p:spPr bwMode="auto">
          <a:xfrm>
            <a:off x="6457950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sp>
        <p:nvSpPr>
          <p:cNvPr id="56384" name="Oval 64"/>
          <p:cNvSpPr>
            <a:spLocks noChangeArrowheads="1"/>
          </p:cNvSpPr>
          <p:nvPr/>
        </p:nvSpPr>
        <p:spPr bwMode="auto">
          <a:xfrm>
            <a:off x="6191250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56385" name="Oval 65"/>
          <p:cNvSpPr>
            <a:spLocks noChangeArrowheads="1"/>
          </p:cNvSpPr>
          <p:nvPr/>
        </p:nvSpPr>
        <p:spPr bwMode="auto">
          <a:xfrm>
            <a:off x="6015038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sp>
        <p:nvSpPr>
          <p:cNvPr id="56386" name="Oval 66"/>
          <p:cNvSpPr>
            <a:spLocks noChangeArrowheads="1"/>
          </p:cNvSpPr>
          <p:nvPr/>
        </p:nvSpPr>
        <p:spPr bwMode="auto">
          <a:xfrm>
            <a:off x="7640638" y="1679575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6387" name="AutoShape 67"/>
          <p:cNvCxnSpPr>
            <a:cxnSpLocks noChangeShapeType="1"/>
            <a:stCxn id="56389" idx="0"/>
            <a:endCxn id="56386" idx="3"/>
          </p:cNvCxnSpPr>
          <p:nvPr/>
        </p:nvCxnSpPr>
        <p:spPr bwMode="auto">
          <a:xfrm flipV="1">
            <a:off x="7302500" y="1890713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88" name="AutoShape 68"/>
          <p:cNvCxnSpPr>
            <a:cxnSpLocks noChangeShapeType="1"/>
            <a:endCxn id="56386" idx="5"/>
          </p:cNvCxnSpPr>
          <p:nvPr/>
        </p:nvCxnSpPr>
        <p:spPr bwMode="auto">
          <a:xfrm flipH="1" flipV="1">
            <a:off x="7851775" y="1890713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89" name="Oval 69"/>
          <p:cNvSpPr>
            <a:spLocks noChangeArrowheads="1"/>
          </p:cNvSpPr>
          <p:nvPr/>
        </p:nvSpPr>
        <p:spPr bwMode="auto">
          <a:xfrm>
            <a:off x="7178675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6390" name="AutoShape 70"/>
          <p:cNvCxnSpPr>
            <a:cxnSpLocks noChangeShapeType="1"/>
            <a:stCxn id="56391" idx="0"/>
            <a:endCxn id="56389" idx="5"/>
          </p:cNvCxnSpPr>
          <p:nvPr/>
        </p:nvCxnSpPr>
        <p:spPr bwMode="auto">
          <a:xfrm flipH="1" flipV="1">
            <a:off x="7389813" y="2487613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91" name="Oval 71"/>
          <p:cNvSpPr>
            <a:spLocks noChangeArrowheads="1"/>
          </p:cNvSpPr>
          <p:nvPr/>
        </p:nvSpPr>
        <p:spPr bwMode="auto">
          <a:xfrm>
            <a:off x="7392988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6392" name="AutoShape 72"/>
          <p:cNvCxnSpPr>
            <a:cxnSpLocks noChangeShapeType="1"/>
            <a:stCxn id="56395" idx="0"/>
            <a:endCxn id="56389" idx="3"/>
          </p:cNvCxnSpPr>
          <p:nvPr/>
        </p:nvCxnSpPr>
        <p:spPr bwMode="auto">
          <a:xfrm flipV="1">
            <a:off x="7073900" y="2487613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93" name="AutoShape 73"/>
          <p:cNvCxnSpPr>
            <a:cxnSpLocks noChangeShapeType="1"/>
            <a:stCxn id="56396" idx="0"/>
            <a:endCxn id="56397" idx="5"/>
          </p:cNvCxnSpPr>
          <p:nvPr/>
        </p:nvCxnSpPr>
        <p:spPr bwMode="auto">
          <a:xfrm flipH="1" flipV="1">
            <a:off x="8383588" y="2487613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94" name="AutoShape 74"/>
          <p:cNvCxnSpPr>
            <a:cxnSpLocks noChangeShapeType="1"/>
            <a:stCxn id="56398" idx="0"/>
            <a:endCxn id="56397" idx="3"/>
          </p:cNvCxnSpPr>
          <p:nvPr/>
        </p:nvCxnSpPr>
        <p:spPr bwMode="auto">
          <a:xfrm flipV="1">
            <a:off x="8120063" y="2487613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95" name="Oval 75"/>
          <p:cNvSpPr>
            <a:spLocks noChangeArrowheads="1"/>
          </p:cNvSpPr>
          <p:nvPr/>
        </p:nvSpPr>
        <p:spPr bwMode="auto">
          <a:xfrm>
            <a:off x="6950075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6396" name="Oval 76"/>
          <p:cNvSpPr>
            <a:spLocks noChangeArrowheads="1"/>
          </p:cNvSpPr>
          <p:nvPr/>
        </p:nvSpPr>
        <p:spPr bwMode="auto">
          <a:xfrm>
            <a:off x="8439150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6397" name="Oval 77"/>
          <p:cNvSpPr>
            <a:spLocks noChangeArrowheads="1"/>
          </p:cNvSpPr>
          <p:nvPr/>
        </p:nvSpPr>
        <p:spPr bwMode="auto">
          <a:xfrm>
            <a:off x="8172450" y="227806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6398" name="Oval 78"/>
          <p:cNvSpPr>
            <a:spLocks noChangeArrowheads="1"/>
          </p:cNvSpPr>
          <p:nvPr/>
        </p:nvSpPr>
        <p:spPr bwMode="auto">
          <a:xfrm>
            <a:off x="7996238" y="2805113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cxnSp>
        <p:nvCxnSpPr>
          <p:cNvPr id="56399" name="AutoShape 79"/>
          <p:cNvCxnSpPr>
            <a:cxnSpLocks noChangeShapeType="1"/>
            <a:stCxn id="56371" idx="6"/>
            <a:endCxn id="56386" idx="1"/>
          </p:cNvCxnSpPr>
          <p:nvPr/>
        </p:nvCxnSpPr>
        <p:spPr bwMode="auto">
          <a:xfrm>
            <a:off x="6950075" y="1436688"/>
            <a:ext cx="727075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00" name="Oval 80"/>
          <p:cNvSpPr>
            <a:spLocks noChangeArrowheads="1"/>
          </p:cNvSpPr>
          <p:nvPr/>
        </p:nvSpPr>
        <p:spPr bwMode="auto">
          <a:xfrm>
            <a:off x="3409950" y="41148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56401" name="AutoShape 81"/>
          <p:cNvCxnSpPr>
            <a:cxnSpLocks noChangeShapeType="1"/>
            <a:stCxn id="56402" idx="7"/>
            <a:endCxn id="56400" idx="3"/>
          </p:cNvCxnSpPr>
          <p:nvPr/>
        </p:nvCxnSpPr>
        <p:spPr bwMode="auto">
          <a:xfrm flipV="1">
            <a:off x="3011488" y="4324350"/>
            <a:ext cx="4349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02" name="Oval 82"/>
          <p:cNvSpPr>
            <a:spLocks noChangeArrowheads="1"/>
          </p:cNvSpPr>
          <p:nvPr/>
        </p:nvSpPr>
        <p:spPr bwMode="auto">
          <a:xfrm>
            <a:off x="2800350" y="4598988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56403" name="AutoShape 83"/>
          <p:cNvCxnSpPr>
            <a:cxnSpLocks noChangeShapeType="1"/>
            <a:stCxn id="56405" idx="0"/>
            <a:endCxn id="56402" idx="3"/>
          </p:cNvCxnSpPr>
          <p:nvPr/>
        </p:nvCxnSpPr>
        <p:spPr bwMode="auto">
          <a:xfrm flipV="1">
            <a:off x="2576513" y="4810125"/>
            <a:ext cx="260350" cy="252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04" name="AutoShape 84"/>
          <p:cNvCxnSpPr>
            <a:cxnSpLocks noChangeShapeType="1"/>
            <a:stCxn id="56413" idx="0"/>
            <a:endCxn id="56400" idx="4"/>
          </p:cNvCxnSpPr>
          <p:nvPr/>
        </p:nvCxnSpPr>
        <p:spPr bwMode="auto">
          <a:xfrm flipV="1">
            <a:off x="3533775" y="4360863"/>
            <a:ext cx="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05" name="Oval 85"/>
          <p:cNvSpPr>
            <a:spLocks noChangeArrowheads="1"/>
          </p:cNvSpPr>
          <p:nvPr/>
        </p:nvSpPr>
        <p:spPr bwMode="auto">
          <a:xfrm>
            <a:off x="2452688" y="5062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56406" name="AutoShape 86"/>
          <p:cNvCxnSpPr>
            <a:cxnSpLocks noChangeShapeType="1"/>
            <a:stCxn id="56407" idx="0"/>
            <a:endCxn id="56402" idx="4"/>
          </p:cNvCxnSpPr>
          <p:nvPr/>
        </p:nvCxnSpPr>
        <p:spPr bwMode="auto">
          <a:xfrm flipV="1">
            <a:off x="2919413" y="4846638"/>
            <a:ext cx="4762" cy="2270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07" name="Oval 87"/>
          <p:cNvSpPr>
            <a:spLocks noChangeArrowheads="1"/>
          </p:cNvSpPr>
          <p:nvPr/>
        </p:nvSpPr>
        <p:spPr bwMode="auto">
          <a:xfrm>
            <a:off x="2795588" y="50736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56408" name="AutoShape 88"/>
          <p:cNvCxnSpPr>
            <a:cxnSpLocks noChangeShapeType="1"/>
            <a:stCxn id="56411" idx="0"/>
            <a:endCxn id="56405" idx="4"/>
          </p:cNvCxnSpPr>
          <p:nvPr/>
        </p:nvCxnSpPr>
        <p:spPr bwMode="auto">
          <a:xfrm flipV="1">
            <a:off x="2576513" y="5308600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09" name="AutoShape 89"/>
          <p:cNvCxnSpPr>
            <a:cxnSpLocks noChangeShapeType="1"/>
            <a:stCxn id="56412" idx="1"/>
            <a:endCxn id="56400" idx="5"/>
          </p:cNvCxnSpPr>
          <p:nvPr/>
        </p:nvCxnSpPr>
        <p:spPr bwMode="auto">
          <a:xfrm flipH="1" flipV="1">
            <a:off x="3621088" y="4324350"/>
            <a:ext cx="2825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10" name="AutoShape 90"/>
          <p:cNvCxnSpPr>
            <a:cxnSpLocks noChangeShapeType="1"/>
            <a:stCxn id="56414" idx="0"/>
            <a:endCxn id="56413" idx="4"/>
          </p:cNvCxnSpPr>
          <p:nvPr/>
        </p:nvCxnSpPr>
        <p:spPr bwMode="auto">
          <a:xfrm flipV="1">
            <a:off x="3533775" y="4845050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11" name="Oval 91"/>
          <p:cNvSpPr>
            <a:spLocks noChangeArrowheads="1"/>
          </p:cNvSpPr>
          <p:nvPr/>
        </p:nvSpPr>
        <p:spPr bwMode="auto">
          <a:xfrm>
            <a:off x="2452688" y="55308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56412" name="Oval 92"/>
          <p:cNvSpPr>
            <a:spLocks noChangeArrowheads="1"/>
          </p:cNvSpPr>
          <p:nvPr/>
        </p:nvSpPr>
        <p:spPr bwMode="auto">
          <a:xfrm>
            <a:off x="3867150" y="45989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sp>
        <p:nvSpPr>
          <p:cNvPr id="56413" name="Oval 93"/>
          <p:cNvSpPr>
            <a:spLocks noChangeArrowheads="1"/>
          </p:cNvSpPr>
          <p:nvPr/>
        </p:nvSpPr>
        <p:spPr bwMode="auto">
          <a:xfrm>
            <a:off x="3409950" y="45989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56414" name="Oval 94"/>
          <p:cNvSpPr>
            <a:spLocks noChangeArrowheads="1"/>
          </p:cNvSpPr>
          <p:nvPr/>
        </p:nvSpPr>
        <p:spPr bwMode="auto">
          <a:xfrm>
            <a:off x="3409950" y="50673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sp>
        <p:nvSpPr>
          <p:cNvPr id="56415" name="Oval 95"/>
          <p:cNvSpPr>
            <a:spLocks noChangeArrowheads="1"/>
          </p:cNvSpPr>
          <p:nvPr/>
        </p:nvSpPr>
        <p:spPr bwMode="auto">
          <a:xfrm>
            <a:off x="7981950" y="39004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6416" name="AutoShape 96"/>
          <p:cNvCxnSpPr>
            <a:cxnSpLocks noChangeShapeType="1"/>
            <a:stCxn id="56417" idx="7"/>
            <a:endCxn id="56415" idx="3"/>
          </p:cNvCxnSpPr>
          <p:nvPr/>
        </p:nvCxnSpPr>
        <p:spPr bwMode="auto">
          <a:xfrm flipV="1">
            <a:off x="7583488" y="4110038"/>
            <a:ext cx="4349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17" name="Oval 97"/>
          <p:cNvSpPr>
            <a:spLocks noChangeArrowheads="1"/>
          </p:cNvSpPr>
          <p:nvPr/>
        </p:nvSpPr>
        <p:spPr bwMode="auto">
          <a:xfrm>
            <a:off x="7372350" y="4384675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6418" name="AutoShape 98"/>
          <p:cNvCxnSpPr>
            <a:cxnSpLocks noChangeShapeType="1"/>
            <a:stCxn id="56420" idx="0"/>
            <a:endCxn id="56417" idx="3"/>
          </p:cNvCxnSpPr>
          <p:nvPr/>
        </p:nvCxnSpPr>
        <p:spPr bwMode="auto">
          <a:xfrm flipV="1">
            <a:off x="7148513" y="4595813"/>
            <a:ext cx="260350" cy="252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19" name="AutoShape 99"/>
          <p:cNvCxnSpPr>
            <a:cxnSpLocks noChangeShapeType="1"/>
            <a:stCxn id="56428" idx="0"/>
            <a:endCxn id="56415" idx="4"/>
          </p:cNvCxnSpPr>
          <p:nvPr/>
        </p:nvCxnSpPr>
        <p:spPr bwMode="auto">
          <a:xfrm flipV="1">
            <a:off x="8105775" y="4146550"/>
            <a:ext cx="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20" name="Oval 100"/>
          <p:cNvSpPr>
            <a:spLocks noChangeArrowheads="1"/>
          </p:cNvSpPr>
          <p:nvPr/>
        </p:nvSpPr>
        <p:spPr bwMode="auto">
          <a:xfrm>
            <a:off x="7024688" y="4848225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6421" name="AutoShape 101"/>
          <p:cNvCxnSpPr>
            <a:cxnSpLocks noChangeShapeType="1"/>
            <a:stCxn id="56422" idx="0"/>
            <a:endCxn id="56417" idx="4"/>
          </p:cNvCxnSpPr>
          <p:nvPr/>
        </p:nvCxnSpPr>
        <p:spPr bwMode="auto">
          <a:xfrm flipV="1">
            <a:off x="7491413" y="4632325"/>
            <a:ext cx="4762" cy="2270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22" name="Oval 102"/>
          <p:cNvSpPr>
            <a:spLocks noChangeArrowheads="1"/>
          </p:cNvSpPr>
          <p:nvPr/>
        </p:nvSpPr>
        <p:spPr bwMode="auto">
          <a:xfrm>
            <a:off x="7367588" y="4859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6423" name="AutoShape 103"/>
          <p:cNvCxnSpPr>
            <a:cxnSpLocks noChangeShapeType="1"/>
            <a:stCxn id="56426" idx="0"/>
            <a:endCxn id="56420" idx="4"/>
          </p:cNvCxnSpPr>
          <p:nvPr/>
        </p:nvCxnSpPr>
        <p:spPr bwMode="auto">
          <a:xfrm flipV="1">
            <a:off x="7148513" y="5094288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24" name="AutoShape 104"/>
          <p:cNvCxnSpPr>
            <a:cxnSpLocks noChangeShapeType="1"/>
            <a:stCxn id="56427" idx="1"/>
            <a:endCxn id="56415" idx="5"/>
          </p:cNvCxnSpPr>
          <p:nvPr/>
        </p:nvCxnSpPr>
        <p:spPr bwMode="auto">
          <a:xfrm flipH="1" flipV="1">
            <a:off x="8193088" y="4110038"/>
            <a:ext cx="2825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25" name="AutoShape 105"/>
          <p:cNvCxnSpPr>
            <a:cxnSpLocks noChangeShapeType="1"/>
            <a:stCxn id="56429" idx="0"/>
            <a:endCxn id="56428" idx="4"/>
          </p:cNvCxnSpPr>
          <p:nvPr/>
        </p:nvCxnSpPr>
        <p:spPr bwMode="auto">
          <a:xfrm flipV="1">
            <a:off x="8105775" y="4630738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26" name="Oval 106"/>
          <p:cNvSpPr>
            <a:spLocks noChangeArrowheads="1"/>
          </p:cNvSpPr>
          <p:nvPr/>
        </p:nvSpPr>
        <p:spPr bwMode="auto">
          <a:xfrm>
            <a:off x="7024688" y="5316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6427" name="Oval 107"/>
          <p:cNvSpPr>
            <a:spLocks noChangeArrowheads="1"/>
          </p:cNvSpPr>
          <p:nvPr/>
        </p:nvSpPr>
        <p:spPr bwMode="auto">
          <a:xfrm>
            <a:off x="8439150" y="4384675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6428" name="Oval 108"/>
          <p:cNvSpPr>
            <a:spLocks noChangeArrowheads="1"/>
          </p:cNvSpPr>
          <p:nvPr/>
        </p:nvSpPr>
        <p:spPr bwMode="auto">
          <a:xfrm>
            <a:off x="7981950" y="4384675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6429" name="Oval 109"/>
          <p:cNvSpPr>
            <a:spLocks noChangeArrowheads="1"/>
          </p:cNvSpPr>
          <p:nvPr/>
        </p:nvSpPr>
        <p:spPr bwMode="auto">
          <a:xfrm>
            <a:off x="7981950" y="48529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56430" name="Oval 110"/>
          <p:cNvSpPr>
            <a:spLocks noChangeArrowheads="1"/>
          </p:cNvSpPr>
          <p:nvPr/>
        </p:nvSpPr>
        <p:spPr bwMode="auto">
          <a:xfrm>
            <a:off x="5910263" y="4357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56431" name="AutoShape 111"/>
          <p:cNvCxnSpPr>
            <a:cxnSpLocks noChangeShapeType="1"/>
            <a:stCxn id="56432" idx="7"/>
            <a:endCxn id="56430" idx="3"/>
          </p:cNvCxnSpPr>
          <p:nvPr/>
        </p:nvCxnSpPr>
        <p:spPr bwMode="auto">
          <a:xfrm flipV="1">
            <a:off x="5511800" y="4567238"/>
            <a:ext cx="4349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32" name="Oval 112"/>
          <p:cNvSpPr>
            <a:spLocks noChangeArrowheads="1"/>
          </p:cNvSpPr>
          <p:nvPr/>
        </p:nvSpPr>
        <p:spPr bwMode="auto">
          <a:xfrm>
            <a:off x="5300663" y="4841875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56433" name="AutoShape 113"/>
          <p:cNvCxnSpPr>
            <a:cxnSpLocks noChangeShapeType="1"/>
            <a:stCxn id="56435" idx="0"/>
            <a:endCxn id="56432" idx="3"/>
          </p:cNvCxnSpPr>
          <p:nvPr/>
        </p:nvCxnSpPr>
        <p:spPr bwMode="auto">
          <a:xfrm flipV="1">
            <a:off x="5076825" y="5053013"/>
            <a:ext cx="260350" cy="252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34" name="AutoShape 114"/>
          <p:cNvCxnSpPr>
            <a:cxnSpLocks noChangeShapeType="1"/>
            <a:stCxn id="56443" idx="0"/>
            <a:endCxn id="56430" idx="4"/>
          </p:cNvCxnSpPr>
          <p:nvPr/>
        </p:nvCxnSpPr>
        <p:spPr bwMode="auto">
          <a:xfrm flipV="1">
            <a:off x="6034088" y="4603750"/>
            <a:ext cx="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35" name="Oval 115"/>
          <p:cNvSpPr>
            <a:spLocks noChangeArrowheads="1"/>
          </p:cNvSpPr>
          <p:nvPr/>
        </p:nvSpPr>
        <p:spPr bwMode="auto">
          <a:xfrm>
            <a:off x="4953000" y="5305425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56436" name="AutoShape 116"/>
          <p:cNvCxnSpPr>
            <a:cxnSpLocks noChangeShapeType="1"/>
            <a:stCxn id="56437" idx="0"/>
            <a:endCxn id="56432" idx="4"/>
          </p:cNvCxnSpPr>
          <p:nvPr/>
        </p:nvCxnSpPr>
        <p:spPr bwMode="auto">
          <a:xfrm flipV="1">
            <a:off x="5419725" y="5089525"/>
            <a:ext cx="4763" cy="2270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37" name="Oval 117"/>
          <p:cNvSpPr>
            <a:spLocks noChangeArrowheads="1"/>
          </p:cNvSpPr>
          <p:nvPr/>
        </p:nvSpPr>
        <p:spPr bwMode="auto">
          <a:xfrm>
            <a:off x="5295900" y="5316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56438" name="AutoShape 118"/>
          <p:cNvCxnSpPr>
            <a:cxnSpLocks noChangeShapeType="1"/>
            <a:stCxn id="56441" idx="0"/>
            <a:endCxn id="56435" idx="4"/>
          </p:cNvCxnSpPr>
          <p:nvPr/>
        </p:nvCxnSpPr>
        <p:spPr bwMode="auto">
          <a:xfrm flipV="1">
            <a:off x="5076825" y="5551488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39" name="AutoShape 119"/>
          <p:cNvCxnSpPr>
            <a:cxnSpLocks noChangeShapeType="1"/>
            <a:stCxn id="56442" idx="1"/>
            <a:endCxn id="56430" idx="5"/>
          </p:cNvCxnSpPr>
          <p:nvPr/>
        </p:nvCxnSpPr>
        <p:spPr bwMode="auto">
          <a:xfrm flipH="1" flipV="1">
            <a:off x="6121400" y="4567238"/>
            <a:ext cx="282575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440" name="AutoShape 120"/>
          <p:cNvCxnSpPr>
            <a:cxnSpLocks noChangeShapeType="1"/>
            <a:stCxn id="56444" idx="0"/>
            <a:endCxn id="56443" idx="4"/>
          </p:cNvCxnSpPr>
          <p:nvPr/>
        </p:nvCxnSpPr>
        <p:spPr bwMode="auto">
          <a:xfrm flipV="1">
            <a:off x="6034088" y="5087938"/>
            <a:ext cx="0" cy="222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441" name="Oval 121"/>
          <p:cNvSpPr>
            <a:spLocks noChangeArrowheads="1"/>
          </p:cNvSpPr>
          <p:nvPr/>
        </p:nvSpPr>
        <p:spPr bwMode="auto">
          <a:xfrm>
            <a:off x="4953000" y="57737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56442" name="Oval 122"/>
          <p:cNvSpPr>
            <a:spLocks noChangeArrowheads="1"/>
          </p:cNvSpPr>
          <p:nvPr/>
        </p:nvSpPr>
        <p:spPr bwMode="auto">
          <a:xfrm>
            <a:off x="6367463" y="4841875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sp>
        <p:nvSpPr>
          <p:cNvPr id="56443" name="Oval 123"/>
          <p:cNvSpPr>
            <a:spLocks noChangeArrowheads="1"/>
          </p:cNvSpPr>
          <p:nvPr/>
        </p:nvSpPr>
        <p:spPr bwMode="auto">
          <a:xfrm>
            <a:off x="5910263" y="4841875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56444" name="Oval 124"/>
          <p:cNvSpPr>
            <a:spLocks noChangeArrowheads="1"/>
          </p:cNvSpPr>
          <p:nvPr/>
        </p:nvSpPr>
        <p:spPr bwMode="auto">
          <a:xfrm>
            <a:off x="5910263" y="53101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56445" name="AutoShape 125"/>
          <p:cNvCxnSpPr>
            <a:cxnSpLocks noChangeShapeType="1"/>
            <a:stCxn id="56430" idx="7"/>
            <a:endCxn id="56415" idx="2"/>
          </p:cNvCxnSpPr>
          <p:nvPr/>
        </p:nvCxnSpPr>
        <p:spPr bwMode="auto">
          <a:xfrm flipV="1">
            <a:off x="6121400" y="4024313"/>
            <a:ext cx="1860550" cy="369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126" name="1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Σύνολο σωρών δύναμης του 2 οι οποίοι δεν έχουν το ίδιο μέγεθος. Η δομή της </a:t>
            </a:r>
          </a:p>
          <a:p>
            <a:r>
              <a:rPr lang="el-GR" sz="1600" dirty="0"/>
              <a:t>καθορίζεται από τη δυαδική αναπαράσταση του αριθμού των κόμβων της. </a:t>
            </a:r>
            <a:endParaRPr lang="en-US" sz="1600" dirty="0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313372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7351" name="AutoShape 7"/>
          <p:cNvCxnSpPr>
            <a:cxnSpLocks noChangeShapeType="1"/>
            <a:stCxn id="57352" idx="7"/>
            <a:endCxn id="57350" idx="3"/>
          </p:cNvCxnSpPr>
          <p:nvPr/>
        </p:nvCxnSpPr>
        <p:spPr bwMode="auto">
          <a:xfrm flipV="1">
            <a:off x="263525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242411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7353" name="AutoShape 9"/>
          <p:cNvCxnSpPr>
            <a:cxnSpLocks noChangeShapeType="1"/>
            <a:stCxn id="57355" idx="0"/>
            <a:endCxn id="57352" idx="3"/>
          </p:cNvCxnSpPr>
          <p:nvPr/>
        </p:nvCxnSpPr>
        <p:spPr bwMode="auto">
          <a:xfrm flipV="1">
            <a:off x="208597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4" name="AutoShape 10"/>
          <p:cNvCxnSpPr>
            <a:cxnSpLocks noChangeShapeType="1"/>
            <a:endCxn id="57352" idx="5"/>
          </p:cNvCxnSpPr>
          <p:nvPr/>
        </p:nvCxnSpPr>
        <p:spPr bwMode="auto">
          <a:xfrm flipH="1" flipV="1">
            <a:off x="263525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196215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7356" name="AutoShape 12"/>
          <p:cNvCxnSpPr>
            <a:cxnSpLocks noChangeShapeType="1"/>
            <a:stCxn id="57357" idx="0"/>
            <a:endCxn id="57355" idx="5"/>
          </p:cNvCxnSpPr>
          <p:nvPr/>
        </p:nvCxnSpPr>
        <p:spPr bwMode="auto">
          <a:xfrm flipH="1" flipV="1">
            <a:off x="217328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21764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7358" name="AutoShape 14"/>
          <p:cNvCxnSpPr>
            <a:cxnSpLocks noChangeShapeType="1"/>
            <a:stCxn id="57361" idx="0"/>
            <a:endCxn id="57355" idx="3"/>
          </p:cNvCxnSpPr>
          <p:nvPr/>
        </p:nvCxnSpPr>
        <p:spPr bwMode="auto">
          <a:xfrm flipV="1">
            <a:off x="185737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9" name="AutoShape 15"/>
          <p:cNvCxnSpPr>
            <a:cxnSpLocks noChangeShapeType="1"/>
            <a:stCxn id="57362" idx="0"/>
            <a:endCxn id="57363" idx="5"/>
          </p:cNvCxnSpPr>
          <p:nvPr/>
        </p:nvCxnSpPr>
        <p:spPr bwMode="auto">
          <a:xfrm flipH="1" flipV="1">
            <a:off x="316706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0" name="AutoShape 16"/>
          <p:cNvCxnSpPr>
            <a:cxnSpLocks noChangeShapeType="1"/>
            <a:stCxn id="57364" idx="0"/>
            <a:endCxn id="57363" idx="3"/>
          </p:cNvCxnSpPr>
          <p:nvPr/>
        </p:nvCxnSpPr>
        <p:spPr bwMode="auto">
          <a:xfrm flipV="1">
            <a:off x="290353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173355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322262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295592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27797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463391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57366" name="AutoShape 22"/>
          <p:cNvCxnSpPr>
            <a:cxnSpLocks noChangeShapeType="1"/>
            <a:stCxn id="57367" idx="0"/>
            <a:endCxn id="57365" idx="3"/>
          </p:cNvCxnSpPr>
          <p:nvPr/>
        </p:nvCxnSpPr>
        <p:spPr bwMode="auto">
          <a:xfrm flipV="1">
            <a:off x="429577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417195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57368" name="AutoShape 24"/>
          <p:cNvCxnSpPr>
            <a:cxnSpLocks noChangeShapeType="1"/>
            <a:stCxn id="57369" idx="0"/>
            <a:endCxn id="57367" idx="5"/>
          </p:cNvCxnSpPr>
          <p:nvPr/>
        </p:nvCxnSpPr>
        <p:spPr bwMode="auto">
          <a:xfrm flipH="1" flipV="1">
            <a:off x="438308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438626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57370" name="AutoShape 26"/>
          <p:cNvCxnSpPr>
            <a:cxnSpLocks noChangeShapeType="1"/>
            <a:stCxn id="57371" idx="0"/>
            <a:endCxn id="57367" idx="3"/>
          </p:cNvCxnSpPr>
          <p:nvPr/>
        </p:nvCxnSpPr>
        <p:spPr bwMode="auto">
          <a:xfrm flipV="1">
            <a:off x="406717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394335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546735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517525" y="2803525"/>
            <a:ext cx="48720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Παράδειγμα</a:t>
            </a:r>
            <a:r>
              <a:rPr lang="en-US" sz="1600" dirty="0"/>
              <a:t>: </a:t>
            </a:r>
            <a:r>
              <a:rPr lang="el-GR" sz="1600" dirty="0" err="1"/>
              <a:t>διωνυμική</a:t>
            </a:r>
            <a:r>
              <a:rPr lang="el-GR" sz="1600" dirty="0"/>
              <a:t> ουρά μεγέθους 13 = (1101)</a:t>
            </a:r>
            <a:r>
              <a:rPr lang="el-GR" sz="1600" baseline="-25000" dirty="0"/>
              <a:t>2</a:t>
            </a:r>
            <a:endParaRPr lang="en-US" sz="1600" baseline="-25000" dirty="0"/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762000" y="5715000"/>
            <a:ext cx="7543800" cy="7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Μια </a:t>
            </a:r>
            <a:r>
              <a:rPr lang="el-GR" sz="1600" dirty="0" err="1" smtClean="0"/>
              <a:t>διωνυμική</a:t>
            </a:r>
            <a:r>
              <a:rPr lang="el-GR" sz="1600" dirty="0" smtClean="0"/>
              <a:t> ουρά με       </a:t>
            </a:r>
            <a:r>
              <a:rPr lang="en-US" sz="1600" dirty="0" smtClean="0"/>
              <a:t> </a:t>
            </a:r>
            <a:r>
              <a:rPr lang="el-GR" sz="1600" dirty="0" smtClean="0"/>
              <a:t>κλειδιά αποτελείται από</a:t>
            </a:r>
            <a:r>
              <a:rPr lang="en-US" sz="1600" dirty="0" smtClean="0"/>
              <a:t> </a:t>
            </a:r>
            <a:r>
              <a:rPr lang="el-GR" sz="1600" dirty="0" smtClean="0"/>
              <a:t>το πολύ                      σωρούς δύναμης του 2 </a:t>
            </a:r>
            <a:endParaRPr lang="el-GR" sz="1600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9" y="5805463"/>
            <a:ext cx="228600" cy="202692"/>
          </a:xfrm>
          <a:prstGeom prst="rect">
            <a:avLst/>
          </a:prstGeom>
          <a:noFill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4379" y="5805463"/>
            <a:ext cx="1093220" cy="2790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8375" name="AutoShape 7"/>
          <p:cNvCxnSpPr>
            <a:cxnSpLocks noChangeShapeType="1"/>
            <a:stCxn id="58376" idx="7"/>
            <a:endCxn id="58374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8377" name="AutoShape 9"/>
          <p:cNvCxnSpPr>
            <a:cxnSpLocks noChangeShapeType="1"/>
            <a:stCxn id="58379" idx="0"/>
            <a:endCxn id="58376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78" name="AutoShape 10"/>
          <p:cNvCxnSpPr>
            <a:cxnSpLocks noChangeShapeType="1"/>
            <a:endCxn id="58376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8380" name="AutoShape 12"/>
          <p:cNvCxnSpPr>
            <a:cxnSpLocks noChangeShapeType="1"/>
            <a:stCxn id="58381" idx="0"/>
            <a:endCxn id="58379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8382" name="AutoShape 14"/>
          <p:cNvCxnSpPr>
            <a:cxnSpLocks noChangeShapeType="1"/>
            <a:stCxn id="58385" idx="0"/>
            <a:endCxn id="58379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3" name="AutoShape 15"/>
          <p:cNvCxnSpPr>
            <a:cxnSpLocks noChangeShapeType="1"/>
            <a:stCxn id="58386" idx="0"/>
            <a:endCxn id="58387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4" name="AutoShape 16"/>
          <p:cNvCxnSpPr>
            <a:cxnSpLocks noChangeShapeType="1"/>
            <a:stCxn id="58388" idx="0"/>
            <a:endCxn id="58387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58390" name="AutoShape 22"/>
          <p:cNvCxnSpPr>
            <a:cxnSpLocks noChangeShapeType="1"/>
            <a:stCxn id="58391" idx="0"/>
            <a:endCxn id="58389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58392" name="AutoShape 24"/>
          <p:cNvCxnSpPr>
            <a:cxnSpLocks noChangeShapeType="1"/>
            <a:stCxn id="58393" idx="0"/>
            <a:endCxn id="58391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58394" name="AutoShape 26"/>
          <p:cNvCxnSpPr>
            <a:cxnSpLocks noChangeShapeType="1"/>
            <a:stCxn id="58395" idx="0"/>
            <a:endCxn id="58391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5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pic>
        <p:nvPicPr>
          <p:cNvPr id="8196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2479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2438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1736725" y="1458913"/>
            <a:ext cx="93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</a:t>
            </a: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2919413" y="1371600"/>
            <a:ext cx="9334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διαγραφή</a:t>
            </a:r>
          </a:p>
          <a:p>
            <a:pPr algn="ctr"/>
            <a:r>
              <a:rPr lang="el-GR"/>
              <a:t>μέγιστου</a:t>
            </a:r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4173538" y="1447800"/>
            <a:ext cx="11303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διαγραφή</a:t>
            </a:r>
            <a:r>
              <a:rPr lang="el-GR" baseline="30000"/>
              <a:t>(</a:t>
            </a:r>
            <a:r>
              <a:rPr lang="el-GR"/>
              <a:t>*</a:t>
            </a:r>
            <a:r>
              <a:rPr lang="el-GR" baseline="30000"/>
              <a:t>)</a:t>
            </a:r>
          </a:p>
        </p:txBody>
      </p:sp>
      <p:sp>
        <p:nvSpPr>
          <p:cNvPr id="8201" name="Text Box 21"/>
          <p:cNvSpPr txBox="1">
            <a:spLocks noChangeArrowheads="1"/>
          </p:cNvSpPr>
          <p:nvPr/>
        </p:nvSpPr>
        <p:spPr bwMode="auto">
          <a:xfrm>
            <a:off x="5468938" y="1371600"/>
            <a:ext cx="8699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εύρεση</a:t>
            </a:r>
          </a:p>
          <a:p>
            <a:pPr algn="ctr"/>
            <a:r>
              <a:rPr lang="el-GR"/>
              <a:t>μέγιστου</a:t>
            </a: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6459538" y="1387475"/>
            <a:ext cx="14255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αλλαγή</a:t>
            </a:r>
          </a:p>
          <a:p>
            <a:pPr algn="ctr"/>
            <a:r>
              <a:rPr lang="el-GR"/>
              <a:t>προτεραιότητας</a:t>
            </a:r>
          </a:p>
        </p:txBody>
      </p:sp>
      <p:sp>
        <p:nvSpPr>
          <p:cNvPr id="8203" name="Text Box 23"/>
          <p:cNvSpPr txBox="1">
            <a:spLocks noChangeArrowheads="1"/>
          </p:cNvSpPr>
          <p:nvPr/>
        </p:nvSpPr>
        <p:spPr bwMode="auto">
          <a:xfrm>
            <a:off x="8047038" y="1447800"/>
            <a:ext cx="698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</a:t>
            </a:r>
          </a:p>
        </p:txBody>
      </p:sp>
      <p:sp>
        <p:nvSpPr>
          <p:cNvPr id="8204" name="Text Box 24"/>
          <p:cNvSpPr txBox="1">
            <a:spLocks noChangeArrowheads="1"/>
          </p:cNvSpPr>
          <p:nvPr/>
        </p:nvSpPr>
        <p:spPr bwMode="auto">
          <a:xfrm>
            <a:off x="76200" y="2133600"/>
            <a:ext cx="12922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διατεταγμένος</a:t>
            </a:r>
          </a:p>
          <a:p>
            <a:pPr algn="ctr"/>
            <a:r>
              <a:rPr lang="el-GR"/>
              <a:t>πίνακας</a:t>
            </a:r>
          </a:p>
        </p:txBody>
      </p: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119063" y="2682875"/>
            <a:ext cx="12065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διατεταγμένη</a:t>
            </a:r>
          </a:p>
          <a:p>
            <a:pPr algn="ctr"/>
            <a:r>
              <a:rPr lang="el-GR"/>
              <a:t>λίστα</a:t>
            </a:r>
          </a:p>
        </p:txBody>
      </p:sp>
      <p:sp>
        <p:nvSpPr>
          <p:cNvPr id="8206" name="Text Box 26"/>
          <p:cNvSpPr txBox="1">
            <a:spLocks noChangeArrowheads="1"/>
          </p:cNvSpPr>
          <p:nvPr/>
        </p:nvSpPr>
        <p:spPr bwMode="auto">
          <a:xfrm>
            <a:off x="-9525" y="3733800"/>
            <a:ext cx="14573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μη διατεταγμένη</a:t>
            </a:r>
          </a:p>
          <a:p>
            <a:pPr algn="ctr"/>
            <a:r>
              <a:rPr lang="el-GR"/>
              <a:t>λίστα</a:t>
            </a:r>
          </a:p>
        </p:txBody>
      </p:sp>
      <p:sp>
        <p:nvSpPr>
          <p:cNvPr id="8207" name="Text Box 27"/>
          <p:cNvSpPr txBox="1">
            <a:spLocks noChangeArrowheads="1"/>
          </p:cNvSpPr>
          <p:nvPr/>
        </p:nvSpPr>
        <p:spPr bwMode="auto">
          <a:xfrm>
            <a:off x="-47625" y="3200400"/>
            <a:ext cx="15430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μη διατεταγμένος</a:t>
            </a:r>
          </a:p>
          <a:p>
            <a:pPr algn="ctr"/>
            <a:r>
              <a:rPr lang="el-GR"/>
              <a:t>πίνακας</a:t>
            </a:r>
          </a:p>
        </p:txBody>
      </p:sp>
      <p:sp>
        <p:nvSpPr>
          <p:cNvPr id="8208" name="Text Box 28"/>
          <p:cNvSpPr txBox="1">
            <a:spLocks noChangeArrowheads="1"/>
          </p:cNvSpPr>
          <p:nvPr/>
        </p:nvSpPr>
        <p:spPr bwMode="auto">
          <a:xfrm>
            <a:off x="363538" y="4343400"/>
            <a:ext cx="717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σωρός</a:t>
            </a:r>
          </a:p>
        </p:txBody>
      </p:sp>
      <p:sp>
        <p:nvSpPr>
          <p:cNvPr id="8209" name="Text Box 29"/>
          <p:cNvSpPr txBox="1">
            <a:spLocks noChangeArrowheads="1"/>
          </p:cNvSpPr>
          <p:nvPr/>
        </p:nvSpPr>
        <p:spPr bwMode="auto">
          <a:xfrm>
            <a:off x="233363" y="4724400"/>
            <a:ext cx="1025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διωνυμική </a:t>
            </a:r>
          </a:p>
          <a:p>
            <a:pPr algn="ctr"/>
            <a:r>
              <a:rPr lang="el-GR"/>
              <a:t>ουρά</a:t>
            </a:r>
          </a:p>
        </p:txBody>
      </p:sp>
      <p:sp>
        <p:nvSpPr>
          <p:cNvPr id="8210" name="Text Box 30"/>
          <p:cNvSpPr txBox="1">
            <a:spLocks noChangeArrowheads="1"/>
          </p:cNvSpPr>
          <p:nvPr/>
        </p:nvSpPr>
        <p:spPr bwMode="auto">
          <a:xfrm>
            <a:off x="242888" y="5257800"/>
            <a:ext cx="10017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καλύτερος</a:t>
            </a:r>
          </a:p>
          <a:p>
            <a:pPr algn="ctr"/>
            <a:r>
              <a:rPr lang="el-GR"/>
              <a:t>θεωρητικά</a:t>
            </a:r>
          </a:p>
        </p:txBody>
      </p:sp>
      <p:pic>
        <p:nvPicPr>
          <p:cNvPr id="8211" name="Picture 3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50" y="22479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2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4825" y="2247900"/>
            <a:ext cx="6064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3" name="Picture 3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22479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4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413" y="22479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5" name="Picture 40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5613" y="22479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6" name="Picture 4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8194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7" name="Picture 42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50" y="28194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8" name="Picture 4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150" y="28194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9" name="Picture 73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28194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0" name="Picture 7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413" y="28194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1" name="Picture 46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5613" y="28194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2" name="Picture 54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325" y="33147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3" name="Picture 55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33147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4" name="Picture 5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150" y="33147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5" name="Picture 7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025" y="33147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6" name="Picture 72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738" y="33147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7" name="Picture 53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5613" y="33147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8" name="Picture 65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325" y="38481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9" name="Picture 66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38481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0" name="Picture 67" descr="TP_tmp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150" y="38481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1" name="Picture 68" descr="TP_tmp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025" y="38481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2" name="Picture 69" descr="TP_tmp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738" y="3848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3" name="Picture 70" descr="TP_tmp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5938" y="3848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4" name="Picture 75" descr="TP_tmp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8463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5" name="Picture 76" descr="TP_tmp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3538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6" name="Picture 80" descr="TP_tmp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2925" y="43815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7" name="Picture 78" descr="TP_tmp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8138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8" name="Picture 81" descr="TP_tmp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3815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9" name="Picture 82" descr="TP_tmp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97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0" name="Picture 83" descr="TP_tmp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5763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1" name="Picture 84" descr="TP_tmp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2" name="Picture 88" descr="TP_tmp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00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3" name="Picture 86" descr="TP_tmp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54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4" name="Picture 89" descr="TP_tmp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225" y="4876800"/>
            <a:ext cx="9429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5" name="Picture 90" descr="TP_tmp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3721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6" name="Picture 96" descr="TP_tmp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3225" y="5372100"/>
            <a:ext cx="9429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7" name="Picture 97" descr="TP_tmp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5372100"/>
            <a:ext cx="9477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8" name="Picture 98" descr="TP_tmp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0225" y="53721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9" name="Picture 99" descr="TP_tmp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2613" y="5372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50" name="Picture 100" descr="TP_tmp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1813" y="5372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51" name="58 - TextBox"/>
          <p:cNvSpPr txBox="1">
            <a:spLocks noChangeArrowheads="1"/>
          </p:cNvSpPr>
          <p:nvPr/>
        </p:nvSpPr>
        <p:spPr bwMode="auto">
          <a:xfrm>
            <a:off x="381000" y="6019800"/>
            <a:ext cx="5389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aseline="30000"/>
              <a:t>(</a:t>
            </a:r>
            <a:r>
              <a:rPr lang="el-GR"/>
              <a:t>*</a:t>
            </a:r>
            <a:r>
              <a:rPr lang="el-GR" baseline="30000"/>
              <a:t>)</a:t>
            </a:r>
            <a:r>
              <a:rPr lang="el-GR"/>
              <a:t> Υποθέτει ότι γνωρίζουμε τη θέση του στοιχείου που διαγράφεται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59399" name="AutoShape 7"/>
          <p:cNvCxnSpPr>
            <a:cxnSpLocks noChangeShapeType="1"/>
            <a:stCxn id="59400" idx="7"/>
            <a:endCxn id="59398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59401" name="AutoShape 9"/>
          <p:cNvCxnSpPr>
            <a:cxnSpLocks noChangeShapeType="1"/>
            <a:stCxn id="59403" idx="0"/>
            <a:endCxn id="59400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2" name="AutoShape 10"/>
          <p:cNvCxnSpPr>
            <a:cxnSpLocks noChangeShapeType="1"/>
            <a:endCxn id="59400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59404" name="AutoShape 12"/>
          <p:cNvCxnSpPr>
            <a:cxnSpLocks noChangeShapeType="1"/>
            <a:stCxn id="59405" idx="0"/>
            <a:endCxn id="59403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59406" name="AutoShape 14"/>
          <p:cNvCxnSpPr>
            <a:cxnSpLocks noChangeShapeType="1"/>
            <a:stCxn id="59409" idx="0"/>
            <a:endCxn id="59403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7" name="AutoShape 15"/>
          <p:cNvCxnSpPr>
            <a:cxnSpLocks noChangeShapeType="1"/>
            <a:stCxn id="59410" idx="0"/>
            <a:endCxn id="59411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8" name="AutoShape 16"/>
          <p:cNvCxnSpPr>
            <a:cxnSpLocks noChangeShapeType="1"/>
            <a:stCxn id="59412" idx="0"/>
            <a:endCxn id="59411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59411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59412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59413" name="Oval 21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59414" name="AutoShape 22"/>
          <p:cNvCxnSpPr>
            <a:cxnSpLocks noChangeShapeType="1"/>
            <a:stCxn id="59415" idx="0"/>
            <a:endCxn id="59413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9415" name="Oval 23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59416" name="AutoShape 24"/>
          <p:cNvCxnSpPr>
            <a:cxnSpLocks noChangeShapeType="1"/>
            <a:stCxn id="59417" idx="0"/>
            <a:endCxn id="59415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9417" name="Oval 25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59418" name="AutoShape 26"/>
          <p:cNvCxnSpPr>
            <a:cxnSpLocks noChangeShapeType="1"/>
            <a:stCxn id="59419" idx="0"/>
            <a:endCxn id="59415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9419" name="Oval 27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59420" name="Oval 28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59422" name="Oval 30"/>
          <p:cNvSpPr>
            <a:spLocks noChangeArrowheads="1"/>
          </p:cNvSpPr>
          <p:nvPr/>
        </p:nvSpPr>
        <p:spPr bwMode="auto">
          <a:xfrm>
            <a:off x="5791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Lucida Console" pitchFamily="49" charset="0"/>
              </a:rPr>
              <a:t>  1101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endParaRPr lang="el-GR" sz="1800" dirty="0">
              <a:latin typeface="Lucida Console" pitchFamily="49" charset="0"/>
            </a:endParaRP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953000" y="3429000"/>
            <a:ext cx="12192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1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0424" name="AutoShape 8"/>
          <p:cNvCxnSpPr>
            <a:cxnSpLocks noChangeShapeType="1"/>
            <a:stCxn id="60425" idx="7"/>
            <a:endCxn id="60423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0426" name="AutoShape 10"/>
          <p:cNvCxnSpPr>
            <a:cxnSpLocks noChangeShapeType="1"/>
            <a:stCxn id="60428" idx="0"/>
            <a:endCxn id="60425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27" name="AutoShape 11"/>
          <p:cNvCxnSpPr>
            <a:cxnSpLocks noChangeShapeType="1"/>
            <a:endCxn id="60425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0429" name="AutoShape 13"/>
          <p:cNvCxnSpPr>
            <a:cxnSpLocks noChangeShapeType="1"/>
            <a:stCxn id="60430" idx="0"/>
            <a:endCxn id="60428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0431" name="AutoShape 15"/>
          <p:cNvCxnSpPr>
            <a:cxnSpLocks noChangeShapeType="1"/>
            <a:stCxn id="60434" idx="0"/>
            <a:endCxn id="60428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2" name="AutoShape 16"/>
          <p:cNvCxnSpPr>
            <a:cxnSpLocks noChangeShapeType="1"/>
            <a:stCxn id="60435" idx="0"/>
            <a:endCxn id="60436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3" name="AutoShape 17"/>
          <p:cNvCxnSpPr>
            <a:cxnSpLocks noChangeShapeType="1"/>
            <a:stCxn id="60437" idx="0"/>
            <a:endCxn id="60436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434" name="Oval 18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0439" name="AutoShape 23"/>
          <p:cNvCxnSpPr>
            <a:cxnSpLocks noChangeShapeType="1"/>
            <a:stCxn id="60440" idx="0"/>
            <a:endCxn id="60438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0441" name="AutoShape 25"/>
          <p:cNvCxnSpPr>
            <a:cxnSpLocks noChangeShapeType="1"/>
            <a:stCxn id="60442" idx="0"/>
            <a:endCxn id="60440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442" name="Oval 26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0443" name="AutoShape 27"/>
          <p:cNvCxnSpPr>
            <a:cxnSpLocks noChangeShapeType="1"/>
            <a:stCxn id="60444" idx="0"/>
            <a:endCxn id="60440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444" name="Oval 28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0445" name="Oval 29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0447" name="Oval 31"/>
          <p:cNvSpPr>
            <a:spLocks noChangeArrowheads="1"/>
          </p:cNvSpPr>
          <p:nvPr/>
        </p:nvSpPr>
        <p:spPr bwMode="auto">
          <a:xfrm>
            <a:off x="5791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1101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 smtClean="0">
                <a:latin typeface="Lucida Console" pitchFamily="49" charset="0"/>
              </a:rPr>
              <a:t>+ 0001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 smtClean="0">
                <a:latin typeface="Lucida Console" pitchFamily="49" charset="0"/>
              </a:rPr>
              <a:t>     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8001000" y="3886200"/>
            <a:ext cx="1524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1447" name="AutoShape 7"/>
          <p:cNvCxnSpPr>
            <a:cxnSpLocks noChangeShapeType="1"/>
            <a:stCxn id="61448" idx="7"/>
            <a:endCxn id="61446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1449" name="AutoShape 9"/>
          <p:cNvCxnSpPr>
            <a:cxnSpLocks noChangeShapeType="1"/>
            <a:stCxn id="61451" idx="0"/>
            <a:endCxn id="61448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50" name="AutoShape 10"/>
          <p:cNvCxnSpPr>
            <a:cxnSpLocks noChangeShapeType="1"/>
            <a:endCxn id="61448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1452" name="AutoShape 12"/>
          <p:cNvCxnSpPr>
            <a:cxnSpLocks noChangeShapeType="1"/>
            <a:stCxn id="61453" idx="0"/>
            <a:endCxn id="61451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1454" name="AutoShape 14"/>
          <p:cNvCxnSpPr>
            <a:cxnSpLocks noChangeShapeType="1"/>
            <a:stCxn id="61457" idx="0"/>
            <a:endCxn id="61451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55" name="AutoShape 15"/>
          <p:cNvCxnSpPr>
            <a:cxnSpLocks noChangeShapeType="1"/>
            <a:stCxn id="61458" idx="0"/>
            <a:endCxn id="61459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56" name="AutoShape 16"/>
          <p:cNvCxnSpPr>
            <a:cxnSpLocks noChangeShapeType="1"/>
            <a:stCxn id="61460" idx="0"/>
            <a:endCxn id="61459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1461" name="Oval 21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1462" name="AutoShape 22"/>
          <p:cNvCxnSpPr>
            <a:cxnSpLocks noChangeShapeType="1"/>
            <a:stCxn id="61463" idx="0"/>
            <a:endCxn id="61461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1464" name="AutoShape 24"/>
          <p:cNvCxnSpPr>
            <a:cxnSpLocks noChangeShapeType="1"/>
            <a:stCxn id="61465" idx="0"/>
            <a:endCxn id="61463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1466" name="AutoShape 26"/>
          <p:cNvCxnSpPr>
            <a:cxnSpLocks noChangeShapeType="1"/>
            <a:stCxn id="61467" idx="0"/>
            <a:endCxn id="61463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67" name="Oval 27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1468" name="Oval 28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1470" name="Oval 30"/>
          <p:cNvSpPr>
            <a:spLocks noChangeArrowheads="1"/>
          </p:cNvSpPr>
          <p:nvPr/>
        </p:nvSpPr>
        <p:spPr bwMode="auto">
          <a:xfrm>
            <a:off x="480060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1471" name="AutoShape 31"/>
          <p:cNvCxnSpPr>
            <a:cxnSpLocks noChangeShapeType="1"/>
            <a:stCxn id="61470" idx="0"/>
            <a:endCxn id="61468" idx="3"/>
          </p:cNvCxnSpPr>
          <p:nvPr/>
        </p:nvCxnSpPr>
        <p:spPr bwMode="auto">
          <a:xfrm flipV="1">
            <a:off x="4924425" y="3773488"/>
            <a:ext cx="14128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Lucida Console" pitchFamily="49" charset="0"/>
              </a:rPr>
              <a:t>  1101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0</a:t>
            </a: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7848600" y="3886200"/>
            <a:ext cx="1524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2471" name="AutoShape 7"/>
          <p:cNvCxnSpPr>
            <a:cxnSpLocks noChangeShapeType="1"/>
            <a:stCxn id="62472" idx="7"/>
            <a:endCxn id="62470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2473" name="AutoShape 9"/>
          <p:cNvCxnSpPr>
            <a:cxnSpLocks noChangeShapeType="1"/>
            <a:stCxn id="62475" idx="0"/>
            <a:endCxn id="62472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474" name="AutoShape 10"/>
          <p:cNvCxnSpPr>
            <a:cxnSpLocks noChangeShapeType="1"/>
            <a:endCxn id="62472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2476" name="AutoShape 12"/>
          <p:cNvCxnSpPr>
            <a:cxnSpLocks noChangeShapeType="1"/>
            <a:stCxn id="62477" idx="0"/>
            <a:endCxn id="62475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2478" name="AutoShape 14"/>
          <p:cNvCxnSpPr>
            <a:cxnSpLocks noChangeShapeType="1"/>
            <a:stCxn id="62481" idx="0"/>
            <a:endCxn id="62475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479" name="AutoShape 15"/>
          <p:cNvCxnSpPr>
            <a:cxnSpLocks noChangeShapeType="1"/>
            <a:stCxn id="62482" idx="0"/>
            <a:endCxn id="62483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480" name="AutoShape 16"/>
          <p:cNvCxnSpPr>
            <a:cxnSpLocks noChangeShapeType="1"/>
            <a:stCxn id="62484" idx="0"/>
            <a:endCxn id="62483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2486" name="AutoShape 22"/>
          <p:cNvCxnSpPr>
            <a:cxnSpLocks noChangeShapeType="1"/>
            <a:stCxn id="62487" idx="0"/>
            <a:endCxn id="62485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2488" name="AutoShape 24"/>
          <p:cNvCxnSpPr>
            <a:cxnSpLocks noChangeShapeType="1"/>
            <a:stCxn id="62489" idx="0"/>
            <a:endCxn id="62487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89" name="Oval 25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2490" name="AutoShape 26"/>
          <p:cNvCxnSpPr>
            <a:cxnSpLocks noChangeShapeType="1"/>
            <a:stCxn id="62491" idx="0"/>
            <a:endCxn id="62487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480060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2495" name="AutoShape 31"/>
          <p:cNvCxnSpPr>
            <a:cxnSpLocks noChangeShapeType="1"/>
            <a:stCxn id="62494" idx="0"/>
            <a:endCxn id="62492" idx="3"/>
          </p:cNvCxnSpPr>
          <p:nvPr/>
        </p:nvCxnSpPr>
        <p:spPr bwMode="auto">
          <a:xfrm flipV="1">
            <a:off x="4924425" y="3773488"/>
            <a:ext cx="14128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577215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2497" name="Text Box 37"/>
          <p:cNvSpPr txBox="1">
            <a:spLocks noChangeArrowheads="1"/>
          </p:cNvSpPr>
          <p:nvPr/>
        </p:nvSpPr>
        <p:spPr bwMode="auto">
          <a:xfrm>
            <a:off x="6934200" y="3810000"/>
            <a:ext cx="1447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  1110</a:t>
            </a:r>
          </a:p>
          <a:p>
            <a:r>
              <a:rPr lang="en-US" sz="1800" dirty="0" smtClean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+ 0001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 1111</a:t>
            </a:r>
          </a:p>
          <a:p>
            <a:r>
              <a:rPr lang="el-GR" sz="1800" dirty="0">
                <a:latin typeface="Lucida Console" pitchFamily="49" charset="0"/>
              </a:rPr>
              <a:t>    </a:t>
            </a:r>
          </a:p>
        </p:txBody>
      </p:sp>
      <p:sp>
        <p:nvSpPr>
          <p:cNvPr id="62498" name="Line 38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3495" name="AutoShape 7"/>
          <p:cNvCxnSpPr>
            <a:cxnSpLocks noChangeShapeType="1"/>
            <a:stCxn id="63496" idx="7"/>
            <a:endCxn id="63494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3497" name="AutoShape 9"/>
          <p:cNvCxnSpPr>
            <a:cxnSpLocks noChangeShapeType="1"/>
            <a:stCxn id="63499" idx="0"/>
            <a:endCxn id="63496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498" name="AutoShape 10"/>
          <p:cNvCxnSpPr>
            <a:cxnSpLocks noChangeShapeType="1"/>
            <a:endCxn id="63496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3500" name="AutoShape 12"/>
          <p:cNvCxnSpPr>
            <a:cxnSpLocks noChangeShapeType="1"/>
            <a:stCxn id="63501" idx="0"/>
            <a:endCxn id="63499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3502" name="AutoShape 14"/>
          <p:cNvCxnSpPr>
            <a:cxnSpLocks noChangeShapeType="1"/>
            <a:stCxn id="63505" idx="0"/>
            <a:endCxn id="63499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503" name="AutoShape 15"/>
          <p:cNvCxnSpPr>
            <a:cxnSpLocks noChangeShapeType="1"/>
            <a:stCxn id="63506" idx="0"/>
            <a:endCxn id="63507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504" name="AutoShape 16"/>
          <p:cNvCxnSpPr>
            <a:cxnSpLocks noChangeShapeType="1"/>
            <a:stCxn id="63508" idx="0"/>
            <a:endCxn id="63507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3510" name="AutoShape 22"/>
          <p:cNvCxnSpPr>
            <a:cxnSpLocks noChangeShapeType="1"/>
            <a:stCxn id="63511" idx="0"/>
            <a:endCxn id="63509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3512" name="AutoShape 24"/>
          <p:cNvCxnSpPr>
            <a:cxnSpLocks noChangeShapeType="1"/>
            <a:stCxn id="63513" idx="0"/>
            <a:endCxn id="63511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13" name="Oval 25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3514" name="AutoShape 26"/>
          <p:cNvCxnSpPr>
            <a:cxnSpLocks noChangeShapeType="1"/>
            <a:stCxn id="63515" idx="0"/>
            <a:endCxn id="63511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15" name="Oval 27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3516" name="Oval 28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3518" name="Oval 30"/>
          <p:cNvSpPr>
            <a:spLocks noChangeArrowheads="1"/>
          </p:cNvSpPr>
          <p:nvPr/>
        </p:nvSpPr>
        <p:spPr bwMode="auto">
          <a:xfrm>
            <a:off x="480060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3519" name="AutoShape 31"/>
          <p:cNvCxnSpPr>
            <a:cxnSpLocks noChangeShapeType="1"/>
            <a:stCxn id="63518" idx="0"/>
            <a:endCxn id="63516" idx="3"/>
          </p:cNvCxnSpPr>
          <p:nvPr/>
        </p:nvCxnSpPr>
        <p:spPr bwMode="auto">
          <a:xfrm flipV="1">
            <a:off x="4924425" y="3773488"/>
            <a:ext cx="14128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577215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6457950" y="3581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 </a:t>
            </a:r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638800" y="3429000"/>
            <a:ext cx="12192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5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4520" name="AutoShape 8"/>
          <p:cNvCxnSpPr>
            <a:cxnSpLocks noChangeShapeType="1"/>
            <a:stCxn id="64521" idx="7"/>
            <a:endCxn id="64519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4522" name="AutoShape 10"/>
          <p:cNvCxnSpPr>
            <a:cxnSpLocks noChangeShapeType="1"/>
            <a:stCxn id="64524" idx="0"/>
            <a:endCxn id="64521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3" name="AutoShape 11"/>
          <p:cNvCxnSpPr>
            <a:cxnSpLocks noChangeShapeType="1"/>
            <a:endCxn id="64521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4525" name="AutoShape 13"/>
          <p:cNvCxnSpPr>
            <a:cxnSpLocks noChangeShapeType="1"/>
            <a:stCxn id="64526" idx="0"/>
            <a:endCxn id="64524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4527" name="AutoShape 15"/>
          <p:cNvCxnSpPr>
            <a:cxnSpLocks noChangeShapeType="1"/>
            <a:stCxn id="64530" idx="0"/>
            <a:endCxn id="64524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8" name="AutoShape 16"/>
          <p:cNvCxnSpPr>
            <a:cxnSpLocks noChangeShapeType="1"/>
            <a:stCxn id="64531" idx="0"/>
            <a:endCxn id="64532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9" name="AutoShape 17"/>
          <p:cNvCxnSpPr>
            <a:cxnSpLocks noChangeShapeType="1"/>
            <a:stCxn id="64533" idx="0"/>
            <a:endCxn id="64532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4535" name="AutoShape 23"/>
          <p:cNvCxnSpPr>
            <a:cxnSpLocks noChangeShapeType="1"/>
            <a:stCxn id="64536" idx="0"/>
            <a:endCxn id="64534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4537" name="AutoShape 25"/>
          <p:cNvCxnSpPr>
            <a:cxnSpLocks noChangeShapeType="1"/>
            <a:stCxn id="64538" idx="0"/>
            <a:endCxn id="64536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4539" name="AutoShape 27"/>
          <p:cNvCxnSpPr>
            <a:cxnSpLocks noChangeShapeType="1"/>
            <a:stCxn id="64540" idx="0"/>
            <a:endCxn id="64536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4543" name="Oval 31"/>
          <p:cNvSpPr>
            <a:spLocks noChangeArrowheads="1"/>
          </p:cNvSpPr>
          <p:nvPr/>
        </p:nvSpPr>
        <p:spPr bwMode="auto">
          <a:xfrm>
            <a:off x="480060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4544" name="AutoShape 32"/>
          <p:cNvCxnSpPr>
            <a:cxnSpLocks noChangeShapeType="1"/>
            <a:stCxn id="64543" idx="0"/>
            <a:endCxn id="64541" idx="3"/>
          </p:cNvCxnSpPr>
          <p:nvPr/>
        </p:nvCxnSpPr>
        <p:spPr bwMode="auto">
          <a:xfrm flipV="1">
            <a:off x="4924425" y="3773488"/>
            <a:ext cx="14128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45" name="Oval 33"/>
          <p:cNvSpPr>
            <a:spLocks noChangeArrowheads="1"/>
          </p:cNvSpPr>
          <p:nvPr/>
        </p:nvSpPr>
        <p:spPr bwMode="auto">
          <a:xfrm>
            <a:off x="577215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4546" name="Oval 34"/>
          <p:cNvSpPr>
            <a:spLocks noChangeArrowheads="1"/>
          </p:cNvSpPr>
          <p:nvPr/>
        </p:nvSpPr>
        <p:spPr bwMode="auto">
          <a:xfrm>
            <a:off x="6457950" y="3581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</a:t>
            </a:r>
            <a:r>
              <a:rPr lang="el-GR" sz="1800" dirty="0">
                <a:latin typeface="Lucida Console" pitchFamily="49" charset="0"/>
              </a:rPr>
              <a:t>1111</a:t>
            </a:r>
          </a:p>
          <a:p>
            <a:r>
              <a:rPr lang="el-GR" sz="1800" dirty="0" smtClean="0">
                <a:latin typeface="Lucida Console" pitchFamily="49" charset="0"/>
              </a:rPr>
              <a:t>+ 0001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  </a:t>
            </a:r>
            <a:r>
              <a:rPr lang="el-GR" sz="1800" dirty="0" smtClean="0">
                <a:latin typeface="Lucida Console" pitchFamily="49" charset="0"/>
              </a:rPr>
              <a:t>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8001000" y="3886200"/>
            <a:ext cx="1524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5543" name="AutoShape 7"/>
          <p:cNvCxnSpPr>
            <a:cxnSpLocks noChangeShapeType="1"/>
            <a:stCxn id="65544" idx="7"/>
            <a:endCxn id="65542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5545" name="AutoShape 9"/>
          <p:cNvCxnSpPr>
            <a:cxnSpLocks noChangeShapeType="1"/>
            <a:stCxn id="65547" idx="0"/>
            <a:endCxn id="65544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46" name="AutoShape 10"/>
          <p:cNvCxnSpPr>
            <a:cxnSpLocks noChangeShapeType="1"/>
            <a:endCxn id="65544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5548" name="AutoShape 12"/>
          <p:cNvCxnSpPr>
            <a:cxnSpLocks noChangeShapeType="1"/>
            <a:stCxn id="65549" idx="0"/>
            <a:endCxn id="65547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5550" name="AutoShape 14"/>
          <p:cNvCxnSpPr>
            <a:cxnSpLocks noChangeShapeType="1"/>
            <a:stCxn id="65553" idx="0"/>
            <a:endCxn id="65547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51" name="AutoShape 15"/>
          <p:cNvCxnSpPr>
            <a:cxnSpLocks noChangeShapeType="1"/>
            <a:stCxn id="65554" idx="0"/>
            <a:endCxn id="65555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52" name="AutoShape 16"/>
          <p:cNvCxnSpPr>
            <a:cxnSpLocks noChangeShapeType="1"/>
            <a:stCxn id="65556" idx="0"/>
            <a:endCxn id="65555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5558" name="AutoShape 22"/>
          <p:cNvCxnSpPr>
            <a:cxnSpLocks noChangeShapeType="1"/>
            <a:stCxn id="65559" idx="0"/>
            <a:endCxn id="65557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5560" name="AutoShape 24"/>
          <p:cNvCxnSpPr>
            <a:cxnSpLocks noChangeShapeType="1"/>
            <a:stCxn id="65561" idx="0"/>
            <a:endCxn id="65559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5562" name="AutoShape 26"/>
          <p:cNvCxnSpPr>
            <a:cxnSpLocks noChangeShapeType="1"/>
            <a:stCxn id="65563" idx="0"/>
            <a:endCxn id="65559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480060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5567" name="AutoShape 31"/>
          <p:cNvCxnSpPr>
            <a:cxnSpLocks noChangeShapeType="1"/>
            <a:stCxn id="65566" idx="0"/>
            <a:endCxn id="65564" idx="3"/>
          </p:cNvCxnSpPr>
          <p:nvPr/>
        </p:nvCxnSpPr>
        <p:spPr bwMode="auto">
          <a:xfrm flipV="1">
            <a:off x="4924425" y="3773488"/>
            <a:ext cx="14128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5772150" y="3581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5562600" y="4191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cxnSp>
        <p:nvCxnSpPr>
          <p:cNvPr id="65570" name="AutoShape 34"/>
          <p:cNvCxnSpPr>
            <a:cxnSpLocks noChangeShapeType="1"/>
            <a:stCxn id="65569" idx="0"/>
            <a:endCxn id="65568" idx="3"/>
          </p:cNvCxnSpPr>
          <p:nvPr/>
        </p:nvCxnSpPr>
        <p:spPr bwMode="auto">
          <a:xfrm flipV="1">
            <a:off x="5686425" y="3790950"/>
            <a:ext cx="12223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  </a:t>
            </a:r>
            <a:r>
              <a:rPr lang="el-GR" sz="1800" dirty="0" smtClean="0">
                <a:latin typeface="Lucida Console" pitchFamily="49" charset="0"/>
              </a:rPr>
              <a:t>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5573" name="Rectangle 37"/>
          <p:cNvSpPr>
            <a:spLocks noChangeArrowheads="1"/>
          </p:cNvSpPr>
          <p:nvPr/>
        </p:nvSpPr>
        <p:spPr bwMode="auto">
          <a:xfrm>
            <a:off x="8001000" y="3886200"/>
            <a:ext cx="1524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648200" y="3429000"/>
            <a:ext cx="1524000" cy="11430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5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6568" name="AutoShape 8"/>
          <p:cNvCxnSpPr>
            <a:cxnSpLocks noChangeShapeType="1"/>
            <a:stCxn id="66569" idx="7"/>
            <a:endCxn id="66567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6570" name="AutoShape 10"/>
          <p:cNvCxnSpPr>
            <a:cxnSpLocks noChangeShapeType="1"/>
            <a:stCxn id="66572" idx="0"/>
            <a:endCxn id="66569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1" name="AutoShape 11"/>
          <p:cNvCxnSpPr>
            <a:cxnSpLocks noChangeShapeType="1"/>
            <a:endCxn id="66569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6573" name="AutoShape 13"/>
          <p:cNvCxnSpPr>
            <a:cxnSpLocks noChangeShapeType="1"/>
            <a:stCxn id="66574" idx="0"/>
            <a:endCxn id="66572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6575" name="AutoShape 15"/>
          <p:cNvCxnSpPr>
            <a:cxnSpLocks noChangeShapeType="1"/>
            <a:stCxn id="66578" idx="0"/>
            <a:endCxn id="66572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6" name="AutoShape 16"/>
          <p:cNvCxnSpPr>
            <a:cxnSpLocks noChangeShapeType="1"/>
            <a:stCxn id="66579" idx="0"/>
            <a:endCxn id="66580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7" name="AutoShape 17"/>
          <p:cNvCxnSpPr>
            <a:cxnSpLocks noChangeShapeType="1"/>
            <a:stCxn id="66581" idx="0"/>
            <a:endCxn id="66580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6583" name="AutoShape 23"/>
          <p:cNvCxnSpPr>
            <a:cxnSpLocks noChangeShapeType="1"/>
            <a:stCxn id="66584" idx="0"/>
            <a:endCxn id="66582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6585" name="AutoShape 25"/>
          <p:cNvCxnSpPr>
            <a:cxnSpLocks noChangeShapeType="1"/>
            <a:stCxn id="66586" idx="0"/>
            <a:endCxn id="66584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6587" name="AutoShape 27"/>
          <p:cNvCxnSpPr>
            <a:cxnSpLocks noChangeShapeType="1"/>
            <a:stCxn id="66588" idx="0"/>
            <a:endCxn id="66584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5029200" y="3563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480060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6592" name="AutoShape 32"/>
          <p:cNvCxnSpPr>
            <a:cxnSpLocks noChangeShapeType="1"/>
            <a:stCxn id="66591" idx="0"/>
            <a:endCxn id="66590" idx="3"/>
          </p:cNvCxnSpPr>
          <p:nvPr/>
        </p:nvCxnSpPr>
        <p:spPr bwMode="auto">
          <a:xfrm flipV="1">
            <a:off x="4924425" y="3773488"/>
            <a:ext cx="14128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5772150" y="3581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5562600" y="4191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cxnSp>
        <p:nvCxnSpPr>
          <p:cNvPr id="66595" name="AutoShape 35"/>
          <p:cNvCxnSpPr>
            <a:cxnSpLocks noChangeShapeType="1"/>
            <a:stCxn id="66594" idx="0"/>
            <a:endCxn id="66593" idx="3"/>
          </p:cNvCxnSpPr>
          <p:nvPr/>
        </p:nvCxnSpPr>
        <p:spPr bwMode="auto">
          <a:xfrm flipV="1">
            <a:off x="5686425" y="3790950"/>
            <a:ext cx="122238" cy="400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</a:t>
            </a:r>
            <a:r>
              <a:rPr lang="el-GR" sz="1800" dirty="0">
                <a:latin typeface="Lucida Console" pitchFamily="49" charset="0"/>
              </a:rPr>
              <a:t>1111</a:t>
            </a: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 </a:t>
            </a:r>
            <a:r>
              <a:rPr lang="el-GR" sz="1800" dirty="0" smtClean="0">
                <a:latin typeface="Lucida Console" pitchFamily="49" charset="0"/>
              </a:rPr>
              <a:t>00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7924800" y="3886200"/>
            <a:ext cx="1524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7591" name="AutoShape 7"/>
          <p:cNvCxnSpPr>
            <a:cxnSpLocks noChangeShapeType="1"/>
            <a:stCxn id="67592" idx="7"/>
            <a:endCxn id="67590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7593" name="AutoShape 9"/>
          <p:cNvCxnSpPr>
            <a:cxnSpLocks noChangeShapeType="1"/>
            <a:stCxn id="67595" idx="0"/>
            <a:endCxn id="67592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594" name="AutoShape 10"/>
          <p:cNvCxnSpPr>
            <a:cxnSpLocks noChangeShapeType="1"/>
            <a:endCxn id="67592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7596" name="AutoShape 12"/>
          <p:cNvCxnSpPr>
            <a:cxnSpLocks noChangeShapeType="1"/>
            <a:stCxn id="67597" idx="0"/>
            <a:endCxn id="67595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7598" name="AutoShape 14"/>
          <p:cNvCxnSpPr>
            <a:cxnSpLocks noChangeShapeType="1"/>
            <a:stCxn id="67601" idx="0"/>
            <a:endCxn id="67595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599" name="AutoShape 15"/>
          <p:cNvCxnSpPr>
            <a:cxnSpLocks noChangeShapeType="1"/>
            <a:stCxn id="67602" idx="0"/>
            <a:endCxn id="67603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600" name="AutoShape 16"/>
          <p:cNvCxnSpPr>
            <a:cxnSpLocks noChangeShapeType="1"/>
            <a:stCxn id="67604" idx="0"/>
            <a:endCxn id="67603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7606" name="AutoShape 22"/>
          <p:cNvCxnSpPr>
            <a:cxnSpLocks noChangeShapeType="1"/>
            <a:stCxn id="67607" idx="0"/>
            <a:endCxn id="67605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7608" name="AutoShape 24"/>
          <p:cNvCxnSpPr>
            <a:cxnSpLocks noChangeShapeType="1"/>
            <a:stCxn id="67609" idx="0"/>
            <a:endCxn id="67607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7610" name="AutoShape 26"/>
          <p:cNvCxnSpPr>
            <a:cxnSpLocks noChangeShapeType="1"/>
            <a:stCxn id="67611" idx="0"/>
            <a:endCxn id="67607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5314950" y="3581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5086350" y="4724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7615" name="AutoShape 31"/>
          <p:cNvCxnSpPr>
            <a:cxnSpLocks noChangeShapeType="1"/>
            <a:stCxn id="67614" idx="0"/>
            <a:endCxn id="67616" idx="5"/>
          </p:cNvCxnSpPr>
          <p:nvPr/>
        </p:nvCxnSpPr>
        <p:spPr bwMode="auto">
          <a:xfrm flipH="1" flipV="1">
            <a:off x="5068888" y="4383088"/>
            <a:ext cx="141287" cy="3413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485775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4648200" y="4724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cxnSp>
        <p:nvCxnSpPr>
          <p:cNvPr id="67618" name="AutoShape 34"/>
          <p:cNvCxnSpPr>
            <a:cxnSpLocks noChangeShapeType="1"/>
            <a:stCxn id="67617" idx="0"/>
            <a:endCxn id="67616" idx="3"/>
          </p:cNvCxnSpPr>
          <p:nvPr/>
        </p:nvCxnSpPr>
        <p:spPr bwMode="auto">
          <a:xfrm flipV="1">
            <a:off x="4772025" y="4383088"/>
            <a:ext cx="122238" cy="3413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619" name="AutoShape 35"/>
          <p:cNvCxnSpPr>
            <a:cxnSpLocks noChangeShapeType="1"/>
            <a:stCxn id="67616" idx="0"/>
            <a:endCxn id="67613" idx="3"/>
          </p:cNvCxnSpPr>
          <p:nvPr/>
        </p:nvCxnSpPr>
        <p:spPr bwMode="auto">
          <a:xfrm flipV="1">
            <a:off x="4981575" y="3790950"/>
            <a:ext cx="36988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 smtClean="0">
                <a:latin typeface="Lucida Console" pitchFamily="49" charset="0"/>
              </a:rPr>
              <a:t>    00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7622" name="Text Box 39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352800" y="3429000"/>
            <a:ext cx="2438400" cy="1676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8616" name="AutoShape 8"/>
          <p:cNvCxnSpPr>
            <a:cxnSpLocks noChangeShapeType="1"/>
            <a:stCxn id="68617" idx="7"/>
            <a:endCxn id="68615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8618" name="AutoShape 10"/>
          <p:cNvCxnSpPr>
            <a:cxnSpLocks noChangeShapeType="1"/>
            <a:stCxn id="68620" idx="0"/>
            <a:endCxn id="68617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19" name="AutoShape 11"/>
          <p:cNvCxnSpPr>
            <a:cxnSpLocks noChangeShapeType="1"/>
            <a:endCxn id="68617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8621" name="AutoShape 13"/>
          <p:cNvCxnSpPr>
            <a:cxnSpLocks noChangeShapeType="1"/>
            <a:stCxn id="68622" idx="0"/>
            <a:endCxn id="68620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8623" name="AutoShape 15"/>
          <p:cNvCxnSpPr>
            <a:cxnSpLocks noChangeShapeType="1"/>
            <a:stCxn id="68626" idx="0"/>
            <a:endCxn id="68620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4" name="AutoShape 16"/>
          <p:cNvCxnSpPr>
            <a:cxnSpLocks noChangeShapeType="1"/>
            <a:stCxn id="68627" idx="0"/>
            <a:endCxn id="68628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5" name="AutoShape 17"/>
          <p:cNvCxnSpPr>
            <a:cxnSpLocks noChangeShapeType="1"/>
            <a:stCxn id="68629" idx="0"/>
            <a:endCxn id="68628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4195763" y="3581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8631" name="AutoShape 23"/>
          <p:cNvCxnSpPr>
            <a:cxnSpLocks noChangeShapeType="1"/>
            <a:stCxn id="68632" idx="0"/>
            <a:endCxn id="68630" idx="3"/>
          </p:cNvCxnSpPr>
          <p:nvPr/>
        </p:nvCxnSpPr>
        <p:spPr bwMode="auto">
          <a:xfrm flipV="1">
            <a:off x="3857625" y="3792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3733800" y="4179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8633" name="AutoShape 25"/>
          <p:cNvCxnSpPr>
            <a:cxnSpLocks noChangeShapeType="1"/>
            <a:stCxn id="68634" idx="0"/>
            <a:endCxn id="68632" idx="5"/>
          </p:cNvCxnSpPr>
          <p:nvPr/>
        </p:nvCxnSpPr>
        <p:spPr bwMode="auto">
          <a:xfrm flipH="1" flipV="1">
            <a:off x="3944938" y="4389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3948113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8635" name="AutoShape 27"/>
          <p:cNvCxnSpPr>
            <a:cxnSpLocks noChangeShapeType="1"/>
            <a:stCxn id="68636" idx="0"/>
            <a:endCxn id="68632" idx="3"/>
          </p:cNvCxnSpPr>
          <p:nvPr/>
        </p:nvCxnSpPr>
        <p:spPr bwMode="auto">
          <a:xfrm flipV="1">
            <a:off x="3629025" y="4389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3505200" y="4706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5314950" y="3581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  <a:endParaRPr lang="en-US" b="1"/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086350" y="4724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  <a:endParaRPr lang="en-US" b="1"/>
          </a:p>
        </p:txBody>
      </p:sp>
      <p:cxnSp>
        <p:nvCxnSpPr>
          <p:cNvPr id="68640" name="AutoShape 32"/>
          <p:cNvCxnSpPr>
            <a:cxnSpLocks noChangeShapeType="1"/>
            <a:stCxn id="68639" idx="0"/>
            <a:endCxn id="68641" idx="5"/>
          </p:cNvCxnSpPr>
          <p:nvPr/>
        </p:nvCxnSpPr>
        <p:spPr bwMode="auto">
          <a:xfrm flipH="1" flipV="1">
            <a:off x="5068888" y="4383088"/>
            <a:ext cx="141287" cy="3413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4857750" y="41735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4648200" y="47244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endParaRPr lang="en-US" b="1"/>
          </a:p>
        </p:txBody>
      </p:sp>
      <p:cxnSp>
        <p:nvCxnSpPr>
          <p:cNvPr id="68643" name="AutoShape 35"/>
          <p:cNvCxnSpPr>
            <a:cxnSpLocks noChangeShapeType="1"/>
            <a:stCxn id="68642" idx="0"/>
            <a:endCxn id="68641" idx="3"/>
          </p:cNvCxnSpPr>
          <p:nvPr/>
        </p:nvCxnSpPr>
        <p:spPr bwMode="auto">
          <a:xfrm flipV="1">
            <a:off x="4772025" y="4383088"/>
            <a:ext cx="122238" cy="3413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44" name="AutoShape 36"/>
          <p:cNvCxnSpPr>
            <a:cxnSpLocks noChangeShapeType="1"/>
            <a:stCxn id="68641" idx="0"/>
            <a:endCxn id="68638" idx="3"/>
          </p:cNvCxnSpPr>
          <p:nvPr/>
        </p:nvCxnSpPr>
        <p:spPr bwMode="auto">
          <a:xfrm flipV="1">
            <a:off x="4981575" y="3790950"/>
            <a:ext cx="36988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</a:t>
            </a:r>
            <a:r>
              <a:rPr lang="el-GR" sz="1800" dirty="0" smtClean="0">
                <a:latin typeface="Lucida Console" pitchFamily="49" charset="0"/>
              </a:rPr>
              <a:t>000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7772400" y="3886200"/>
            <a:ext cx="1524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68648" name="Text Box 40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62 - Ορθογώνιο"/>
          <p:cNvSpPr/>
          <p:nvPr/>
        </p:nvSpPr>
        <p:spPr bwMode="auto">
          <a:xfrm>
            <a:off x="8001000" y="3733800"/>
            <a:ext cx="990600" cy="381000"/>
          </a:xfrm>
          <a:prstGeom prst="rect">
            <a:avLst/>
          </a:prstGeom>
          <a:solidFill>
            <a:srgbClr val="FFFF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61 - Ορθογώνιο"/>
          <p:cNvSpPr/>
          <p:nvPr/>
        </p:nvSpPr>
        <p:spPr bwMode="auto">
          <a:xfrm>
            <a:off x="4267200" y="3733800"/>
            <a:ext cx="914400" cy="381000"/>
          </a:xfrm>
          <a:prstGeom prst="rect">
            <a:avLst/>
          </a:prstGeom>
          <a:solidFill>
            <a:srgbClr val="FFFF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60 - Ορθογώνιο"/>
          <p:cNvSpPr/>
          <p:nvPr/>
        </p:nvSpPr>
        <p:spPr bwMode="auto">
          <a:xfrm>
            <a:off x="4267200" y="2743200"/>
            <a:ext cx="914400" cy="381000"/>
          </a:xfrm>
          <a:prstGeom prst="rect">
            <a:avLst/>
          </a:prstGeom>
          <a:solidFill>
            <a:srgbClr val="FFFF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 useBgFill="1">
        <p:nvSpPr>
          <p:cNvPr id="60" name="5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Ουρά Προτεραιότητας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priority queue)</a:t>
            </a:r>
          </a:p>
        </p:txBody>
      </p:sp>
      <p:pic>
        <p:nvPicPr>
          <p:cNvPr id="8196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2479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2438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1736725" y="1458913"/>
            <a:ext cx="93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</a:t>
            </a: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2919413" y="1371600"/>
            <a:ext cx="9334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διαγραφή</a:t>
            </a:r>
          </a:p>
          <a:p>
            <a:pPr algn="ctr"/>
            <a:r>
              <a:rPr lang="el-GR"/>
              <a:t>μέγιστου</a:t>
            </a:r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4173538" y="1447800"/>
            <a:ext cx="11303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διαγραφή</a:t>
            </a:r>
            <a:r>
              <a:rPr lang="el-GR" baseline="30000" dirty="0"/>
              <a:t>(</a:t>
            </a:r>
            <a:r>
              <a:rPr lang="el-GR" dirty="0"/>
              <a:t>*</a:t>
            </a:r>
            <a:r>
              <a:rPr lang="el-GR" baseline="30000" dirty="0"/>
              <a:t>)</a:t>
            </a:r>
          </a:p>
        </p:txBody>
      </p:sp>
      <p:sp>
        <p:nvSpPr>
          <p:cNvPr id="8201" name="Text Box 21"/>
          <p:cNvSpPr txBox="1">
            <a:spLocks noChangeArrowheads="1"/>
          </p:cNvSpPr>
          <p:nvPr/>
        </p:nvSpPr>
        <p:spPr bwMode="auto">
          <a:xfrm>
            <a:off x="5468938" y="1371600"/>
            <a:ext cx="8699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εύρεση</a:t>
            </a:r>
          </a:p>
          <a:p>
            <a:pPr algn="ctr"/>
            <a:r>
              <a:rPr lang="el-GR"/>
              <a:t>μέγιστου</a:t>
            </a: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6459538" y="1387475"/>
            <a:ext cx="14255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αλλαγή</a:t>
            </a:r>
          </a:p>
          <a:p>
            <a:pPr algn="ctr"/>
            <a:r>
              <a:rPr lang="el-GR"/>
              <a:t>προτεραιότητας</a:t>
            </a:r>
          </a:p>
        </p:txBody>
      </p:sp>
      <p:sp>
        <p:nvSpPr>
          <p:cNvPr id="8203" name="Text Box 23"/>
          <p:cNvSpPr txBox="1">
            <a:spLocks noChangeArrowheads="1"/>
          </p:cNvSpPr>
          <p:nvPr/>
        </p:nvSpPr>
        <p:spPr bwMode="auto">
          <a:xfrm>
            <a:off x="8047038" y="1447800"/>
            <a:ext cx="698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</a:t>
            </a:r>
          </a:p>
        </p:txBody>
      </p:sp>
      <p:sp>
        <p:nvSpPr>
          <p:cNvPr id="8204" name="Text Box 24"/>
          <p:cNvSpPr txBox="1">
            <a:spLocks noChangeArrowheads="1"/>
          </p:cNvSpPr>
          <p:nvPr/>
        </p:nvSpPr>
        <p:spPr bwMode="auto">
          <a:xfrm>
            <a:off x="76200" y="2133600"/>
            <a:ext cx="12922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διατεταγμένος</a:t>
            </a:r>
          </a:p>
          <a:p>
            <a:pPr algn="ctr"/>
            <a:r>
              <a:rPr lang="el-GR"/>
              <a:t>πίνακας</a:t>
            </a:r>
          </a:p>
        </p:txBody>
      </p: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119063" y="2682875"/>
            <a:ext cx="12065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διατεταγμένη</a:t>
            </a:r>
          </a:p>
          <a:p>
            <a:pPr algn="ctr"/>
            <a:r>
              <a:rPr lang="el-GR"/>
              <a:t>λίστα</a:t>
            </a:r>
          </a:p>
        </p:txBody>
      </p:sp>
      <p:sp>
        <p:nvSpPr>
          <p:cNvPr id="8206" name="Text Box 26"/>
          <p:cNvSpPr txBox="1">
            <a:spLocks noChangeArrowheads="1"/>
          </p:cNvSpPr>
          <p:nvPr/>
        </p:nvSpPr>
        <p:spPr bwMode="auto">
          <a:xfrm>
            <a:off x="-9525" y="3733800"/>
            <a:ext cx="14573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μη διατεταγμένη</a:t>
            </a:r>
          </a:p>
          <a:p>
            <a:pPr algn="ctr"/>
            <a:r>
              <a:rPr lang="el-GR"/>
              <a:t>λίστα</a:t>
            </a:r>
          </a:p>
        </p:txBody>
      </p:sp>
      <p:sp>
        <p:nvSpPr>
          <p:cNvPr id="8207" name="Text Box 27"/>
          <p:cNvSpPr txBox="1">
            <a:spLocks noChangeArrowheads="1"/>
          </p:cNvSpPr>
          <p:nvPr/>
        </p:nvSpPr>
        <p:spPr bwMode="auto">
          <a:xfrm>
            <a:off x="-47625" y="3200400"/>
            <a:ext cx="15430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μη διατεταγμένος</a:t>
            </a:r>
          </a:p>
          <a:p>
            <a:pPr algn="ctr"/>
            <a:r>
              <a:rPr lang="el-GR"/>
              <a:t>πίνακας</a:t>
            </a:r>
          </a:p>
        </p:txBody>
      </p:sp>
      <p:sp>
        <p:nvSpPr>
          <p:cNvPr id="8208" name="Text Box 28"/>
          <p:cNvSpPr txBox="1">
            <a:spLocks noChangeArrowheads="1"/>
          </p:cNvSpPr>
          <p:nvPr/>
        </p:nvSpPr>
        <p:spPr bwMode="auto">
          <a:xfrm>
            <a:off x="363538" y="4343400"/>
            <a:ext cx="717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σωρός</a:t>
            </a:r>
          </a:p>
        </p:txBody>
      </p:sp>
      <p:sp>
        <p:nvSpPr>
          <p:cNvPr id="8209" name="Text Box 29"/>
          <p:cNvSpPr txBox="1">
            <a:spLocks noChangeArrowheads="1"/>
          </p:cNvSpPr>
          <p:nvPr/>
        </p:nvSpPr>
        <p:spPr bwMode="auto">
          <a:xfrm>
            <a:off x="233363" y="4724400"/>
            <a:ext cx="1025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διωνυμική </a:t>
            </a:r>
          </a:p>
          <a:p>
            <a:pPr algn="ctr"/>
            <a:r>
              <a:rPr lang="el-GR"/>
              <a:t>ουρά</a:t>
            </a:r>
          </a:p>
        </p:txBody>
      </p:sp>
      <p:sp>
        <p:nvSpPr>
          <p:cNvPr id="8210" name="Text Box 30"/>
          <p:cNvSpPr txBox="1">
            <a:spLocks noChangeArrowheads="1"/>
          </p:cNvSpPr>
          <p:nvPr/>
        </p:nvSpPr>
        <p:spPr bwMode="auto">
          <a:xfrm>
            <a:off x="242888" y="5257800"/>
            <a:ext cx="10017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καλύτερος</a:t>
            </a:r>
          </a:p>
          <a:p>
            <a:pPr algn="ctr"/>
            <a:r>
              <a:rPr lang="el-GR"/>
              <a:t>θεωρητικά</a:t>
            </a:r>
          </a:p>
        </p:txBody>
      </p:sp>
      <p:pic>
        <p:nvPicPr>
          <p:cNvPr id="8211" name="Picture 3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50" y="22479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2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4825" y="2247900"/>
            <a:ext cx="6064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3" name="Picture 3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22479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4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413" y="22479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5" name="Picture 40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5613" y="22479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6" name="Picture 4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8194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7" name="Picture 42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950" y="28194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8" name="Picture 4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150" y="28194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19" name="Picture 73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28194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0" name="Picture 7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413" y="28194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1" name="Picture 46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5613" y="28194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2" name="Picture 54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325" y="33147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3" name="Picture 55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33147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4" name="Picture 5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150" y="33147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5" name="Picture 7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025" y="33147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6" name="Picture 72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738" y="33147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7" name="Picture 53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5613" y="3314700"/>
            <a:ext cx="6048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8" name="Picture 65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325" y="38481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29" name="Picture 66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38481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0" name="Picture 67" descr="TP_tmp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150" y="38481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1" name="Picture 68" descr="TP_tmp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025" y="38481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2" name="Picture 69" descr="TP_tmp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738" y="3848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3" name="Picture 70" descr="TP_tmp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5938" y="3848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4" name="Picture 75" descr="TP_tmp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8463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5" name="Picture 76" descr="TP_tmp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3538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6" name="Picture 80" descr="TP_tmp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2925" y="43815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7" name="Picture 78" descr="TP_tmp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8138" y="43815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8" name="Picture 81" descr="TP_tmp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381500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39" name="Picture 82" descr="TP_tmp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97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0" name="Picture 83" descr="TP_tmp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5763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1" name="Picture 84" descr="TP_tmp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2" name="Picture 88" descr="TP_tmp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00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3" name="Picture 86" descr="TP_tmp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5438" y="48768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4" name="Picture 89" descr="TP_tmp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225" y="4876800"/>
            <a:ext cx="9429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5" name="Picture 90" descr="TP_tmp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3721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6" name="Picture 96" descr="TP_tmp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3225" y="5372100"/>
            <a:ext cx="9429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7" name="Picture 97" descr="TP_tmp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5372100"/>
            <a:ext cx="9477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8" name="Picture 98" descr="TP_tmp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0225" y="5372100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49" name="Picture 99" descr="TP_tmp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2613" y="5372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50" name="Picture 100" descr="TP_tmp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1813" y="5372100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51" name="58 - TextBox"/>
          <p:cNvSpPr txBox="1">
            <a:spLocks noChangeArrowheads="1"/>
          </p:cNvSpPr>
          <p:nvPr/>
        </p:nvSpPr>
        <p:spPr bwMode="auto">
          <a:xfrm>
            <a:off x="381000" y="6019800"/>
            <a:ext cx="5389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aseline="30000" dirty="0" smtClean="0"/>
              <a:t>(</a:t>
            </a:r>
            <a:r>
              <a:rPr lang="el-GR" dirty="0" smtClean="0"/>
              <a:t>*</a:t>
            </a:r>
            <a:r>
              <a:rPr lang="el-GR" baseline="30000" dirty="0" smtClean="0"/>
              <a:t>)</a:t>
            </a:r>
            <a:r>
              <a:rPr lang="el-GR" dirty="0" smtClean="0"/>
              <a:t> Υποθέτει ότι γνωρίζουμε τη θέση του στοιχείου που διαγράφεται</a:t>
            </a:r>
            <a:endParaRPr lang="el-GR" dirty="0"/>
          </a:p>
        </p:txBody>
      </p:sp>
      <p:sp>
        <p:nvSpPr>
          <p:cNvPr id="64" name="63 - Ορθογώνιο"/>
          <p:cNvSpPr/>
          <p:nvPr/>
        </p:nvSpPr>
        <p:spPr>
          <a:xfrm>
            <a:off x="4800600" y="3730823"/>
            <a:ext cx="405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aseline="30000" dirty="0" smtClean="0"/>
              <a:t>(</a:t>
            </a:r>
            <a:r>
              <a:rPr lang="el-GR" dirty="0" smtClean="0"/>
              <a:t>**</a:t>
            </a:r>
            <a:r>
              <a:rPr lang="el-GR" baseline="30000" dirty="0" smtClean="0"/>
              <a:t>)</a:t>
            </a:r>
            <a:endParaRPr lang="el-GR" baseline="30000" dirty="0"/>
          </a:p>
        </p:txBody>
      </p:sp>
      <p:sp>
        <p:nvSpPr>
          <p:cNvPr id="65" name="64 - Ορθογώνιο"/>
          <p:cNvSpPr/>
          <p:nvPr/>
        </p:nvSpPr>
        <p:spPr>
          <a:xfrm>
            <a:off x="4800600" y="2743200"/>
            <a:ext cx="405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aseline="30000" dirty="0" smtClean="0"/>
              <a:t>(</a:t>
            </a:r>
            <a:r>
              <a:rPr lang="el-GR" dirty="0" smtClean="0"/>
              <a:t>**</a:t>
            </a:r>
            <a:r>
              <a:rPr lang="el-GR" baseline="30000" dirty="0" smtClean="0"/>
              <a:t>)</a:t>
            </a:r>
            <a:endParaRPr lang="el-GR" baseline="30000" dirty="0"/>
          </a:p>
        </p:txBody>
      </p:sp>
      <p:sp>
        <p:nvSpPr>
          <p:cNvPr id="66" name="65 - Ορθογώνιο"/>
          <p:cNvSpPr/>
          <p:nvPr/>
        </p:nvSpPr>
        <p:spPr>
          <a:xfrm>
            <a:off x="8585720" y="3733800"/>
            <a:ext cx="405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aseline="30000" dirty="0" smtClean="0"/>
              <a:t>(</a:t>
            </a:r>
            <a:r>
              <a:rPr lang="el-GR" dirty="0" smtClean="0"/>
              <a:t>**</a:t>
            </a:r>
            <a:r>
              <a:rPr lang="el-GR" baseline="30000" dirty="0" smtClean="0"/>
              <a:t>)</a:t>
            </a:r>
            <a:endParaRPr lang="el-GR" baseline="30000" dirty="0"/>
          </a:p>
        </p:txBody>
      </p:sp>
      <p:sp>
        <p:nvSpPr>
          <p:cNvPr id="67" name="66 - Ορθογώνιο"/>
          <p:cNvSpPr/>
          <p:nvPr/>
        </p:nvSpPr>
        <p:spPr>
          <a:xfrm>
            <a:off x="304800" y="6334780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30000" dirty="0" smtClean="0"/>
              <a:t>(</a:t>
            </a:r>
            <a:r>
              <a:rPr lang="el-GR" dirty="0" smtClean="0"/>
              <a:t>*</a:t>
            </a:r>
            <a:r>
              <a:rPr lang="en-US" dirty="0" smtClean="0"/>
              <a:t>*</a:t>
            </a:r>
            <a:r>
              <a:rPr lang="el-GR" baseline="30000" dirty="0" smtClean="0"/>
              <a:t>)</a:t>
            </a:r>
            <a:r>
              <a:rPr lang="el-GR" dirty="0" smtClean="0"/>
              <a:t> Απαιτεί πιο σύνθετη συνδεδεμένη λίστα, π.χ. διπλή λίστα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69639" name="AutoShape 7"/>
          <p:cNvCxnSpPr>
            <a:cxnSpLocks noChangeShapeType="1"/>
            <a:stCxn id="69640" idx="7"/>
            <a:endCxn id="69638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69641" name="AutoShape 9"/>
          <p:cNvCxnSpPr>
            <a:cxnSpLocks noChangeShapeType="1"/>
            <a:stCxn id="69643" idx="0"/>
            <a:endCxn id="69640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2" name="AutoShape 10"/>
          <p:cNvCxnSpPr>
            <a:cxnSpLocks noChangeShapeType="1"/>
            <a:endCxn id="69640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69644" name="AutoShape 12"/>
          <p:cNvCxnSpPr>
            <a:cxnSpLocks noChangeShapeType="1"/>
            <a:stCxn id="69645" idx="0"/>
            <a:endCxn id="69643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69646" name="AutoShape 14"/>
          <p:cNvCxnSpPr>
            <a:cxnSpLocks noChangeShapeType="1"/>
            <a:stCxn id="69649" idx="0"/>
            <a:endCxn id="69643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7" name="AutoShape 15"/>
          <p:cNvCxnSpPr>
            <a:cxnSpLocks noChangeShapeType="1"/>
            <a:stCxn id="69650" idx="0"/>
            <a:endCxn id="69651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8" name="AutoShape 16"/>
          <p:cNvCxnSpPr>
            <a:cxnSpLocks noChangeShapeType="1"/>
            <a:stCxn id="69652" idx="0"/>
            <a:endCxn id="69651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1339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69655" name="AutoShape 23"/>
          <p:cNvCxnSpPr>
            <a:cxnSpLocks noChangeShapeType="1"/>
            <a:stCxn id="69656" idx="7"/>
            <a:endCxn id="69654" idx="3"/>
          </p:cNvCxnSpPr>
          <p:nvPr/>
        </p:nvCxnSpPr>
        <p:spPr bwMode="auto">
          <a:xfrm flipV="1">
            <a:off x="46355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4243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69657" name="AutoShape 25"/>
          <p:cNvCxnSpPr>
            <a:cxnSpLocks noChangeShapeType="1"/>
            <a:stCxn id="69659" idx="0"/>
            <a:endCxn id="69656" idx="3"/>
          </p:cNvCxnSpPr>
          <p:nvPr/>
        </p:nvCxnSpPr>
        <p:spPr bwMode="auto">
          <a:xfrm flipV="1">
            <a:off x="40862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58" name="AutoShape 26"/>
          <p:cNvCxnSpPr>
            <a:cxnSpLocks noChangeShapeType="1"/>
            <a:endCxn id="69656" idx="5"/>
          </p:cNvCxnSpPr>
          <p:nvPr/>
        </p:nvCxnSpPr>
        <p:spPr bwMode="auto">
          <a:xfrm flipH="1" flipV="1">
            <a:off x="46355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39624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69660" name="AutoShape 28"/>
          <p:cNvCxnSpPr>
            <a:cxnSpLocks noChangeShapeType="1"/>
            <a:stCxn id="69661" idx="0"/>
            <a:endCxn id="69659" idx="5"/>
          </p:cNvCxnSpPr>
          <p:nvPr/>
        </p:nvCxnSpPr>
        <p:spPr bwMode="auto">
          <a:xfrm flipH="1" flipV="1">
            <a:off x="41735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41767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69662" name="AutoShape 30"/>
          <p:cNvCxnSpPr>
            <a:cxnSpLocks noChangeShapeType="1"/>
            <a:stCxn id="69665" idx="0"/>
            <a:endCxn id="69659" idx="3"/>
          </p:cNvCxnSpPr>
          <p:nvPr/>
        </p:nvCxnSpPr>
        <p:spPr bwMode="auto">
          <a:xfrm flipV="1">
            <a:off x="38576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3" name="AutoShape 31"/>
          <p:cNvCxnSpPr>
            <a:cxnSpLocks noChangeShapeType="1"/>
            <a:stCxn id="69666" idx="0"/>
            <a:endCxn id="69667" idx="5"/>
          </p:cNvCxnSpPr>
          <p:nvPr/>
        </p:nvCxnSpPr>
        <p:spPr bwMode="auto">
          <a:xfrm flipH="1" flipV="1">
            <a:off x="51673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4" name="AutoShape 32"/>
          <p:cNvCxnSpPr>
            <a:cxnSpLocks noChangeShapeType="1"/>
            <a:stCxn id="69668" idx="0"/>
            <a:endCxn id="69667" idx="3"/>
          </p:cNvCxnSpPr>
          <p:nvPr/>
        </p:nvCxnSpPr>
        <p:spPr bwMode="auto">
          <a:xfrm flipV="1">
            <a:off x="49037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37338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52228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49561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47799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</a:t>
            </a:r>
            <a:r>
              <a:rPr lang="el-GR" sz="1800" dirty="0" smtClean="0">
                <a:latin typeface="Lucida Console" pitchFamily="49" charset="0"/>
              </a:rPr>
              <a:t>000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71" name="Text Box 40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066800" y="3429000"/>
            <a:ext cx="4724400" cy="2057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6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26955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70664" name="AutoShape 8"/>
          <p:cNvCxnSpPr>
            <a:cxnSpLocks noChangeShapeType="1"/>
            <a:stCxn id="70665" idx="7"/>
            <a:endCxn id="70663" idx="3"/>
          </p:cNvCxnSpPr>
          <p:nvPr/>
        </p:nvCxnSpPr>
        <p:spPr bwMode="auto">
          <a:xfrm flipV="1">
            <a:off x="21971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19859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0666" name="AutoShape 10"/>
          <p:cNvCxnSpPr>
            <a:cxnSpLocks noChangeShapeType="1"/>
            <a:stCxn id="70668" idx="0"/>
            <a:endCxn id="70665" idx="3"/>
          </p:cNvCxnSpPr>
          <p:nvPr/>
        </p:nvCxnSpPr>
        <p:spPr bwMode="auto">
          <a:xfrm flipV="1">
            <a:off x="16478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67" name="AutoShape 11"/>
          <p:cNvCxnSpPr>
            <a:cxnSpLocks noChangeShapeType="1"/>
            <a:endCxn id="70665" idx="5"/>
          </p:cNvCxnSpPr>
          <p:nvPr/>
        </p:nvCxnSpPr>
        <p:spPr bwMode="auto">
          <a:xfrm flipH="1" flipV="1">
            <a:off x="21971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15240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0669" name="AutoShape 13"/>
          <p:cNvCxnSpPr>
            <a:cxnSpLocks noChangeShapeType="1"/>
            <a:stCxn id="70670" idx="0"/>
            <a:endCxn id="70668" idx="5"/>
          </p:cNvCxnSpPr>
          <p:nvPr/>
        </p:nvCxnSpPr>
        <p:spPr bwMode="auto">
          <a:xfrm flipH="1" flipV="1">
            <a:off x="17351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17383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0671" name="AutoShape 15"/>
          <p:cNvCxnSpPr>
            <a:cxnSpLocks noChangeShapeType="1"/>
            <a:stCxn id="70674" idx="0"/>
            <a:endCxn id="70668" idx="3"/>
          </p:cNvCxnSpPr>
          <p:nvPr/>
        </p:nvCxnSpPr>
        <p:spPr bwMode="auto">
          <a:xfrm flipV="1">
            <a:off x="14192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72" name="AutoShape 16"/>
          <p:cNvCxnSpPr>
            <a:cxnSpLocks noChangeShapeType="1"/>
            <a:stCxn id="70675" idx="0"/>
            <a:endCxn id="70676" idx="5"/>
          </p:cNvCxnSpPr>
          <p:nvPr/>
        </p:nvCxnSpPr>
        <p:spPr bwMode="auto">
          <a:xfrm flipH="1" flipV="1">
            <a:off x="27289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73" name="AutoShape 17"/>
          <p:cNvCxnSpPr>
            <a:cxnSpLocks noChangeShapeType="1"/>
            <a:stCxn id="70677" idx="0"/>
            <a:endCxn id="70676" idx="3"/>
          </p:cNvCxnSpPr>
          <p:nvPr/>
        </p:nvCxnSpPr>
        <p:spPr bwMode="auto">
          <a:xfrm flipV="1">
            <a:off x="24653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12954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27844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25177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23415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133975" y="35956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70680" name="AutoShape 24"/>
          <p:cNvCxnSpPr>
            <a:cxnSpLocks noChangeShapeType="1"/>
            <a:stCxn id="70681" idx="7"/>
            <a:endCxn id="70679" idx="3"/>
          </p:cNvCxnSpPr>
          <p:nvPr/>
        </p:nvCxnSpPr>
        <p:spPr bwMode="auto">
          <a:xfrm flipV="1">
            <a:off x="4635500" y="3805238"/>
            <a:ext cx="534988" cy="193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4424363" y="39624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70682" name="AutoShape 26"/>
          <p:cNvCxnSpPr>
            <a:cxnSpLocks noChangeShapeType="1"/>
            <a:stCxn id="70684" idx="0"/>
            <a:endCxn id="70681" idx="3"/>
          </p:cNvCxnSpPr>
          <p:nvPr/>
        </p:nvCxnSpPr>
        <p:spPr bwMode="auto">
          <a:xfrm flipV="1">
            <a:off x="4086225" y="41735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83" name="AutoShape 27"/>
          <p:cNvCxnSpPr>
            <a:cxnSpLocks noChangeShapeType="1"/>
            <a:endCxn id="70681" idx="5"/>
          </p:cNvCxnSpPr>
          <p:nvPr/>
        </p:nvCxnSpPr>
        <p:spPr bwMode="auto">
          <a:xfrm flipH="1" flipV="1">
            <a:off x="4635500" y="41735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3962400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70685" name="AutoShape 29"/>
          <p:cNvCxnSpPr>
            <a:cxnSpLocks noChangeShapeType="1"/>
            <a:stCxn id="70686" idx="0"/>
            <a:endCxn id="70684" idx="5"/>
          </p:cNvCxnSpPr>
          <p:nvPr/>
        </p:nvCxnSpPr>
        <p:spPr bwMode="auto">
          <a:xfrm flipH="1" flipV="1">
            <a:off x="4173538" y="47704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417671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70687" name="AutoShape 31"/>
          <p:cNvCxnSpPr>
            <a:cxnSpLocks noChangeShapeType="1"/>
            <a:stCxn id="70690" idx="0"/>
            <a:endCxn id="70684" idx="3"/>
          </p:cNvCxnSpPr>
          <p:nvPr/>
        </p:nvCxnSpPr>
        <p:spPr bwMode="auto">
          <a:xfrm flipV="1">
            <a:off x="3857625" y="47704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88" name="AutoShape 32"/>
          <p:cNvCxnSpPr>
            <a:cxnSpLocks noChangeShapeType="1"/>
            <a:stCxn id="70691" idx="0"/>
            <a:endCxn id="70692" idx="5"/>
          </p:cNvCxnSpPr>
          <p:nvPr/>
        </p:nvCxnSpPr>
        <p:spPr bwMode="auto">
          <a:xfrm flipH="1" flipV="1">
            <a:off x="5167313" y="47704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89" name="AutoShape 33"/>
          <p:cNvCxnSpPr>
            <a:cxnSpLocks noChangeShapeType="1"/>
            <a:stCxn id="70693" idx="0"/>
            <a:endCxn id="70692" idx="3"/>
          </p:cNvCxnSpPr>
          <p:nvPr/>
        </p:nvCxnSpPr>
        <p:spPr bwMode="auto">
          <a:xfrm flipV="1">
            <a:off x="4903788" y="47704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3733800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5222875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4956175" y="4560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4779963" y="50879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n-US" sz="1800" dirty="0" smtClean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0000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70696" name="Rectangle 40"/>
          <p:cNvSpPr>
            <a:spLocks noChangeArrowheads="1"/>
          </p:cNvSpPr>
          <p:nvPr/>
        </p:nvSpPr>
        <p:spPr bwMode="auto">
          <a:xfrm>
            <a:off x="7620000" y="3886200"/>
            <a:ext cx="1524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Σύνολο σωρών δύναμης του 2 οι οποίοι δεν έχουν το ίδιο μέγεθος. Η δομή της </a:t>
            </a:r>
          </a:p>
          <a:p>
            <a:r>
              <a:rPr lang="el-GR" sz="1600" dirty="0"/>
              <a:t>καθορίζεται από τη δυαδική αναπαράσταση του αριθμού των κόμβων της. </a:t>
            </a:r>
            <a:endParaRPr lang="en-US" sz="1600" dirty="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17525" y="2514600"/>
            <a:ext cx="214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Εισαγωγή στοιχείου</a:t>
            </a:r>
            <a:endParaRPr lang="en-US" sz="1600" b="1" baseline="-25000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5241925" y="3273425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71688" name="AutoShape 8"/>
          <p:cNvCxnSpPr>
            <a:cxnSpLocks noChangeShapeType="1"/>
            <a:stCxn id="71689" idx="7"/>
            <a:endCxn id="71687" idx="3"/>
          </p:cNvCxnSpPr>
          <p:nvPr/>
        </p:nvCxnSpPr>
        <p:spPr bwMode="auto">
          <a:xfrm flipV="1">
            <a:off x="3773488" y="3482975"/>
            <a:ext cx="1504950" cy="301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3562350" y="3748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71690" name="AutoShape 10"/>
          <p:cNvCxnSpPr>
            <a:cxnSpLocks noChangeShapeType="1"/>
            <a:stCxn id="71691" idx="7"/>
            <a:endCxn id="71689" idx="2"/>
          </p:cNvCxnSpPr>
          <p:nvPr/>
        </p:nvCxnSpPr>
        <p:spPr bwMode="auto">
          <a:xfrm flipV="1">
            <a:off x="2730500" y="3871913"/>
            <a:ext cx="831850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25193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71692" name="AutoShape 12"/>
          <p:cNvCxnSpPr>
            <a:cxnSpLocks noChangeShapeType="1"/>
            <a:stCxn id="71694" idx="0"/>
            <a:endCxn id="71691" idx="3"/>
          </p:cNvCxnSpPr>
          <p:nvPr/>
        </p:nvCxnSpPr>
        <p:spPr bwMode="auto">
          <a:xfrm flipV="1">
            <a:off x="21812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3" name="AutoShape 13"/>
          <p:cNvCxnSpPr>
            <a:cxnSpLocks noChangeShapeType="1"/>
            <a:endCxn id="71691" idx="5"/>
          </p:cNvCxnSpPr>
          <p:nvPr/>
        </p:nvCxnSpPr>
        <p:spPr bwMode="auto">
          <a:xfrm flipH="1" flipV="1">
            <a:off x="2730500" y="43259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20574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71695" name="AutoShape 15"/>
          <p:cNvCxnSpPr>
            <a:cxnSpLocks noChangeShapeType="1"/>
            <a:stCxn id="71696" idx="0"/>
            <a:endCxn id="71694" idx="5"/>
          </p:cNvCxnSpPr>
          <p:nvPr/>
        </p:nvCxnSpPr>
        <p:spPr bwMode="auto">
          <a:xfrm flipH="1" flipV="1">
            <a:off x="22685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22717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71697" name="AutoShape 17"/>
          <p:cNvCxnSpPr>
            <a:cxnSpLocks noChangeShapeType="1"/>
            <a:stCxn id="71700" idx="0"/>
            <a:endCxn id="71694" idx="3"/>
          </p:cNvCxnSpPr>
          <p:nvPr/>
        </p:nvCxnSpPr>
        <p:spPr bwMode="auto">
          <a:xfrm flipV="1">
            <a:off x="19526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8" name="AutoShape 18"/>
          <p:cNvCxnSpPr>
            <a:cxnSpLocks noChangeShapeType="1"/>
            <a:stCxn id="71701" idx="0"/>
            <a:endCxn id="71702" idx="5"/>
          </p:cNvCxnSpPr>
          <p:nvPr/>
        </p:nvCxnSpPr>
        <p:spPr bwMode="auto">
          <a:xfrm flipH="1" flipV="1">
            <a:off x="3262313" y="49228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699" name="AutoShape 19"/>
          <p:cNvCxnSpPr>
            <a:cxnSpLocks noChangeShapeType="1"/>
            <a:stCxn id="71703" idx="0"/>
            <a:endCxn id="71702" idx="3"/>
          </p:cNvCxnSpPr>
          <p:nvPr/>
        </p:nvCxnSpPr>
        <p:spPr bwMode="auto">
          <a:xfrm flipV="1">
            <a:off x="29987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18288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33178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30511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28749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45005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1705" name="AutoShape 25"/>
          <p:cNvCxnSpPr>
            <a:cxnSpLocks noChangeShapeType="1"/>
            <a:stCxn id="71707" idx="0"/>
            <a:endCxn id="71704" idx="3"/>
          </p:cNvCxnSpPr>
          <p:nvPr/>
        </p:nvCxnSpPr>
        <p:spPr bwMode="auto">
          <a:xfrm flipV="1">
            <a:off x="41624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06" name="AutoShape 26"/>
          <p:cNvCxnSpPr>
            <a:cxnSpLocks noChangeShapeType="1"/>
            <a:endCxn id="71704" idx="5"/>
          </p:cNvCxnSpPr>
          <p:nvPr/>
        </p:nvCxnSpPr>
        <p:spPr bwMode="auto">
          <a:xfrm flipH="1" flipV="1">
            <a:off x="4711700" y="43259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40386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1708" name="AutoShape 28"/>
          <p:cNvCxnSpPr>
            <a:cxnSpLocks noChangeShapeType="1"/>
            <a:stCxn id="71709" idx="0"/>
            <a:endCxn id="71707" idx="5"/>
          </p:cNvCxnSpPr>
          <p:nvPr/>
        </p:nvCxnSpPr>
        <p:spPr bwMode="auto">
          <a:xfrm flipH="1" flipV="1">
            <a:off x="42497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09" name="Oval 29"/>
          <p:cNvSpPr>
            <a:spLocks noChangeArrowheads="1"/>
          </p:cNvSpPr>
          <p:nvPr/>
        </p:nvSpPr>
        <p:spPr bwMode="auto">
          <a:xfrm>
            <a:off x="42529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1710" name="AutoShape 30"/>
          <p:cNvCxnSpPr>
            <a:cxnSpLocks noChangeShapeType="1"/>
            <a:stCxn id="71713" idx="0"/>
            <a:endCxn id="71707" idx="3"/>
          </p:cNvCxnSpPr>
          <p:nvPr/>
        </p:nvCxnSpPr>
        <p:spPr bwMode="auto">
          <a:xfrm flipV="1">
            <a:off x="39338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11" name="AutoShape 31"/>
          <p:cNvCxnSpPr>
            <a:cxnSpLocks noChangeShapeType="1"/>
            <a:stCxn id="71714" idx="0"/>
            <a:endCxn id="71715" idx="5"/>
          </p:cNvCxnSpPr>
          <p:nvPr/>
        </p:nvCxnSpPr>
        <p:spPr bwMode="auto">
          <a:xfrm flipH="1" flipV="1">
            <a:off x="5243513" y="49228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12" name="AutoShape 32"/>
          <p:cNvCxnSpPr>
            <a:cxnSpLocks noChangeShapeType="1"/>
            <a:stCxn id="71716" idx="0"/>
            <a:endCxn id="71715" idx="3"/>
          </p:cNvCxnSpPr>
          <p:nvPr/>
        </p:nvCxnSpPr>
        <p:spPr bwMode="auto">
          <a:xfrm flipV="1">
            <a:off x="49799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13" name="Oval 33"/>
          <p:cNvSpPr>
            <a:spLocks noChangeArrowheads="1"/>
          </p:cNvSpPr>
          <p:nvPr/>
        </p:nvSpPr>
        <p:spPr bwMode="auto">
          <a:xfrm>
            <a:off x="38100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1714" name="Oval 34"/>
          <p:cNvSpPr>
            <a:spLocks noChangeArrowheads="1"/>
          </p:cNvSpPr>
          <p:nvPr/>
        </p:nvSpPr>
        <p:spPr bwMode="auto">
          <a:xfrm>
            <a:off x="52990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1715" name="Oval 35"/>
          <p:cNvSpPr>
            <a:spLocks noChangeArrowheads="1"/>
          </p:cNvSpPr>
          <p:nvPr/>
        </p:nvSpPr>
        <p:spPr bwMode="auto">
          <a:xfrm>
            <a:off x="50323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1716" name="Oval 36"/>
          <p:cNvSpPr>
            <a:spLocks noChangeArrowheads="1"/>
          </p:cNvSpPr>
          <p:nvPr/>
        </p:nvSpPr>
        <p:spPr bwMode="auto">
          <a:xfrm>
            <a:off x="48561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cxnSp>
        <p:nvCxnSpPr>
          <p:cNvPr id="71717" name="AutoShape 37"/>
          <p:cNvCxnSpPr>
            <a:cxnSpLocks noChangeShapeType="1"/>
            <a:stCxn id="71689" idx="6"/>
            <a:endCxn id="71704" idx="1"/>
          </p:cNvCxnSpPr>
          <p:nvPr/>
        </p:nvCxnSpPr>
        <p:spPr bwMode="auto">
          <a:xfrm>
            <a:off x="3810000" y="3871913"/>
            <a:ext cx="727075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18" name="Text Box 39"/>
          <p:cNvSpPr txBox="1">
            <a:spLocks noChangeArrowheads="1"/>
          </p:cNvSpPr>
          <p:nvPr/>
        </p:nvSpPr>
        <p:spPr bwMode="auto">
          <a:xfrm>
            <a:off x="7239000" y="3810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 smtClean="0">
                <a:latin typeface="Lucida Console" pitchFamily="49" charset="0"/>
              </a:rPr>
              <a:t>+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0001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10000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71719" name="Line 40"/>
          <p:cNvSpPr>
            <a:spLocks noChangeShapeType="1"/>
          </p:cNvSpPr>
          <p:nvPr/>
        </p:nvSpPr>
        <p:spPr bwMode="auto">
          <a:xfrm>
            <a:off x="7315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71720" name="Text Box 42"/>
          <p:cNvSpPr txBox="1">
            <a:spLocks noChangeArrowheads="1"/>
          </p:cNvSpPr>
          <p:nvPr/>
        </p:nvSpPr>
        <p:spPr bwMode="auto">
          <a:xfrm>
            <a:off x="6934200" y="4887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0</a:t>
            </a:r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2667000" y="5867400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Χρόνος =</a:t>
            </a:r>
            <a:endParaRPr lang="el-GR" sz="1600" dirty="0"/>
          </a:p>
        </p:txBody>
      </p:sp>
      <p:pic>
        <p:nvPicPr>
          <p:cNvPr id="44" name="4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5943600"/>
            <a:ext cx="964694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17525" y="2514600"/>
            <a:ext cx="45942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Διαγραφή μέγιστου</a:t>
            </a:r>
            <a:r>
              <a:rPr lang="en-US" sz="1600" b="1"/>
              <a:t> </a:t>
            </a:r>
            <a:r>
              <a:rPr lang="el-GR" sz="1600" b="1"/>
              <a:t>από σωρό δύναμης του 2</a:t>
            </a:r>
            <a:endParaRPr lang="en-US" sz="1600" b="1" baseline="-25000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5241925" y="3273425"/>
            <a:ext cx="247650" cy="2460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20</a:t>
            </a:r>
          </a:p>
        </p:txBody>
      </p:sp>
      <p:cxnSp>
        <p:nvCxnSpPr>
          <p:cNvPr id="72712" name="AutoShape 8"/>
          <p:cNvCxnSpPr>
            <a:cxnSpLocks noChangeShapeType="1"/>
            <a:stCxn id="72713" idx="7"/>
            <a:endCxn id="72711" idx="3"/>
          </p:cNvCxnSpPr>
          <p:nvPr/>
        </p:nvCxnSpPr>
        <p:spPr bwMode="auto">
          <a:xfrm flipV="1">
            <a:off x="3773488" y="3482975"/>
            <a:ext cx="1504950" cy="301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3562350" y="3748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72714" name="AutoShape 10"/>
          <p:cNvCxnSpPr>
            <a:cxnSpLocks noChangeShapeType="1"/>
            <a:stCxn id="72715" idx="7"/>
            <a:endCxn id="72713" idx="2"/>
          </p:cNvCxnSpPr>
          <p:nvPr/>
        </p:nvCxnSpPr>
        <p:spPr bwMode="auto">
          <a:xfrm flipV="1">
            <a:off x="2730500" y="3871913"/>
            <a:ext cx="831850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25193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72716" name="AutoShape 12"/>
          <p:cNvCxnSpPr>
            <a:cxnSpLocks noChangeShapeType="1"/>
            <a:stCxn id="72718" idx="0"/>
            <a:endCxn id="72715" idx="3"/>
          </p:cNvCxnSpPr>
          <p:nvPr/>
        </p:nvCxnSpPr>
        <p:spPr bwMode="auto">
          <a:xfrm flipV="1">
            <a:off x="21812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17" name="AutoShape 13"/>
          <p:cNvCxnSpPr>
            <a:cxnSpLocks noChangeShapeType="1"/>
            <a:endCxn id="72715" idx="5"/>
          </p:cNvCxnSpPr>
          <p:nvPr/>
        </p:nvCxnSpPr>
        <p:spPr bwMode="auto">
          <a:xfrm flipH="1" flipV="1">
            <a:off x="2730500" y="43259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20574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72719" name="AutoShape 15"/>
          <p:cNvCxnSpPr>
            <a:cxnSpLocks noChangeShapeType="1"/>
            <a:stCxn id="72720" idx="0"/>
            <a:endCxn id="72718" idx="5"/>
          </p:cNvCxnSpPr>
          <p:nvPr/>
        </p:nvCxnSpPr>
        <p:spPr bwMode="auto">
          <a:xfrm flipH="1" flipV="1">
            <a:off x="22685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22717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72721" name="AutoShape 17"/>
          <p:cNvCxnSpPr>
            <a:cxnSpLocks noChangeShapeType="1"/>
            <a:stCxn id="72724" idx="0"/>
            <a:endCxn id="72718" idx="3"/>
          </p:cNvCxnSpPr>
          <p:nvPr/>
        </p:nvCxnSpPr>
        <p:spPr bwMode="auto">
          <a:xfrm flipV="1">
            <a:off x="19526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22" name="AutoShape 18"/>
          <p:cNvCxnSpPr>
            <a:cxnSpLocks noChangeShapeType="1"/>
            <a:stCxn id="72725" idx="0"/>
            <a:endCxn id="72726" idx="5"/>
          </p:cNvCxnSpPr>
          <p:nvPr/>
        </p:nvCxnSpPr>
        <p:spPr bwMode="auto">
          <a:xfrm flipH="1" flipV="1">
            <a:off x="3262313" y="49228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23" name="AutoShape 19"/>
          <p:cNvCxnSpPr>
            <a:cxnSpLocks noChangeShapeType="1"/>
            <a:stCxn id="72727" idx="0"/>
            <a:endCxn id="72726" idx="3"/>
          </p:cNvCxnSpPr>
          <p:nvPr/>
        </p:nvCxnSpPr>
        <p:spPr bwMode="auto">
          <a:xfrm flipV="1">
            <a:off x="29987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18288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72725" name="Oval 21"/>
          <p:cNvSpPr>
            <a:spLocks noChangeArrowheads="1"/>
          </p:cNvSpPr>
          <p:nvPr/>
        </p:nvSpPr>
        <p:spPr bwMode="auto">
          <a:xfrm>
            <a:off x="33178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30511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2727" name="Oval 23"/>
          <p:cNvSpPr>
            <a:spLocks noChangeArrowheads="1"/>
          </p:cNvSpPr>
          <p:nvPr/>
        </p:nvSpPr>
        <p:spPr bwMode="auto">
          <a:xfrm>
            <a:off x="28749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45005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2729" name="AutoShape 25"/>
          <p:cNvCxnSpPr>
            <a:cxnSpLocks noChangeShapeType="1"/>
            <a:stCxn id="72731" idx="0"/>
            <a:endCxn id="72728" idx="3"/>
          </p:cNvCxnSpPr>
          <p:nvPr/>
        </p:nvCxnSpPr>
        <p:spPr bwMode="auto">
          <a:xfrm flipV="1">
            <a:off x="41624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30" name="AutoShape 26"/>
          <p:cNvCxnSpPr>
            <a:cxnSpLocks noChangeShapeType="1"/>
            <a:endCxn id="72728" idx="5"/>
          </p:cNvCxnSpPr>
          <p:nvPr/>
        </p:nvCxnSpPr>
        <p:spPr bwMode="auto">
          <a:xfrm flipH="1" flipV="1">
            <a:off x="4711700" y="43259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40386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2732" name="AutoShape 28"/>
          <p:cNvCxnSpPr>
            <a:cxnSpLocks noChangeShapeType="1"/>
            <a:stCxn id="72733" idx="0"/>
            <a:endCxn id="72731" idx="5"/>
          </p:cNvCxnSpPr>
          <p:nvPr/>
        </p:nvCxnSpPr>
        <p:spPr bwMode="auto">
          <a:xfrm flipH="1" flipV="1">
            <a:off x="42497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3" name="Oval 29"/>
          <p:cNvSpPr>
            <a:spLocks noChangeArrowheads="1"/>
          </p:cNvSpPr>
          <p:nvPr/>
        </p:nvSpPr>
        <p:spPr bwMode="auto">
          <a:xfrm>
            <a:off x="42529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2734" name="AutoShape 30"/>
          <p:cNvCxnSpPr>
            <a:cxnSpLocks noChangeShapeType="1"/>
            <a:stCxn id="72737" idx="0"/>
            <a:endCxn id="72731" idx="3"/>
          </p:cNvCxnSpPr>
          <p:nvPr/>
        </p:nvCxnSpPr>
        <p:spPr bwMode="auto">
          <a:xfrm flipV="1">
            <a:off x="39338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35" name="AutoShape 31"/>
          <p:cNvCxnSpPr>
            <a:cxnSpLocks noChangeShapeType="1"/>
            <a:stCxn id="72738" idx="0"/>
            <a:endCxn id="72739" idx="5"/>
          </p:cNvCxnSpPr>
          <p:nvPr/>
        </p:nvCxnSpPr>
        <p:spPr bwMode="auto">
          <a:xfrm flipH="1" flipV="1">
            <a:off x="5243513" y="49228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36" name="AutoShape 32"/>
          <p:cNvCxnSpPr>
            <a:cxnSpLocks noChangeShapeType="1"/>
            <a:stCxn id="72740" idx="0"/>
            <a:endCxn id="72739" idx="3"/>
          </p:cNvCxnSpPr>
          <p:nvPr/>
        </p:nvCxnSpPr>
        <p:spPr bwMode="auto">
          <a:xfrm flipV="1">
            <a:off x="49799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7" name="Oval 33"/>
          <p:cNvSpPr>
            <a:spLocks noChangeArrowheads="1"/>
          </p:cNvSpPr>
          <p:nvPr/>
        </p:nvSpPr>
        <p:spPr bwMode="auto">
          <a:xfrm>
            <a:off x="38100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2738" name="Oval 34"/>
          <p:cNvSpPr>
            <a:spLocks noChangeArrowheads="1"/>
          </p:cNvSpPr>
          <p:nvPr/>
        </p:nvSpPr>
        <p:spPr bwMode="auto">
          <a:xfrm>
            <a:off x="52990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2739" name="Oval 35"/>
          <p:cNvSpPr>
            <a:spLocks noChangeArrowheads="1"/>
          </p:cNvSpPr>
          <p:nvPr/>
        </p:nvSpPr>
        <p:spPr bwMode="auto">
          <a:xfrm>
            <a:off x="50323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48561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cxnSp>
        <p:nvCxnSpPr>
          <p:cNvPr id="72741" name="AutoShape 37"/>
          <p:cNvCxnSpPr>
            <a:cxnSpLocks noChangeShapeType="1"/>
            <a:stCxn id="72713" idx="6"/>
            <a:endCxn id="72728" idx="1"/>
          </p:cNvCxnSpPr>
          <p:nvPr/>
        </p:nvCxnSpPr>
        <p:spPr bwMode="auto">
          <a:xfrm>
            <a:off x="3810000" y="3871913"/>
            <a:ext cx="727075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8" name="3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3562350" y="3748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cxnSp>
        <p:nvCxnSpPr>
          <p:cNvPr id="73735" name="AutoShape 8"/>
          <p:cNvCxnSpPr>
            <a:cxnSpLocks noChangeShapeType="1"/>
            <a:stCxn id="73736" idx="7"/>
            <a:endCxn id="73734" idx="2"/>
          </p:cNvCxnSpPr>
          <p:nvPr/>
        </p:nvCxnSpPr>
        <p:spPr bwMode="auto">
          <a:xfrm flipV="1">
            <a:off x="2730500" y="3871913"/>
            <a:ext cx="831850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25193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73737" name="AutoShape 10"/>
          <p:cNvCxnSpPr>
            <a:cxnSpLocks noChangeShapeType="1"/>
            <a:stCxn id="73739" idx="0"/>
            <a:endCxn id="73736" idx="3"/>
          </p:cNvCxnSpPr>
          <p:nvPr/>
        </p:nvCxnSpPr>
        <p:spPr bwMode="auto">
          <a:xfrm flipV="1">
            <a:off x="21812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38" name="AutoShape 11"/>
          <p:cNvCxnSpPr>
            <a:cxnSpLocks noChangeShapeType="1"/>
            <a:endCxn id="73736" idx="5"/>
          </p:cNvCxnSpPr>
          <p:nvPr/>
        </p:nvCxnSpPr>
        <p:spPr bwMode="auto">
          <a:xfrm flipH="1" flipV="1">
            <a:off x="2730500" y="43259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39" name="Oval 12"/>
          <p:cNvSpPr>
            <a:spLocks noChangeArrowheads="1"/>
          </p:cNvSpPr>
          <p:nvPr/>
        </p:nvSpPr>
        <p:spPr bwMode="auto">
          <a:xfrm>
            <a:off x="20574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73740" name="AutoShape 13"/>
          <p:cNvCxnSpPr>
            <a:cxnSpLocks noChangeShapeType="1"/>
            <a:stCxn id="73741" idx="0"/>
            <a:endCxn id="73739" idx="5"/>
          </p:cNvCxnSpPr>
          <p:nvPr/>
        </p:nvCxnSpPr>
        <p:spPr bwMode="auto">
          <a:xfrm flipH="1" flipV="1">
            <a:off x="22685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41" name="Oval 14"/>
          <p:cNvSpPr>
            <a:spLocks noChangeArrowheads="1"/>
          </p:cNvSpPr>
          <p:nvPr/>
        </p:nvSpPr>
        <p:spPr bwMode="auto">
          <a:xfrm>
            <a:off x="22717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73742" name="AutoShape 15"/>
          <p:cNvCxnSpPr>
            <a:cxnSpLocks noChangeShapeType="1"/>
            <a:stCxn id="73745" idx="0"/>
            <a:endCxn id="73739" idx="3"/>
          </p:cNvCxnSpPr>
          <p:nvPr/>
        </p:nvCxnSpPr>
        <p:spPr bwMode="auto">
          <a:xfrm flipV="1">
            <a:off x="19526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43" name="AutoShape 16"/>
          <p:cNvCxnSpPr>
            <a:cxnSpLocks noChangeShapeType="1"/>
            <a:stCxn id="73746" idx="0"/>
            <a:endCxn id="73747" idx="5"/>
          </p:cNvCxnSpPr>
          <p:nvPr/>
        </p:nvCxnSpPr>
        <p:spPr bwMode="auto">
          <a:xfrm flipH="1" flipV="1">
            <a:off x="3262313" y="49228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44" name="AutoShape 17"/>
          <p:cNvCxnSpPr>
            <a:cxnSpLocks noChangeShapeType="1"/>
            <a:stCxn id="73748" idx="0"/>
            <a:endCxn id="73747" idx="3"/>
          </p:cNvCxnSpPr>
          <p:nvPr/>
        </p:nvCxnSpPr>
        <p:spPr bwMode="auto">
          <a:xfrm flipV="1">
            <a:off x="29987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45" name="Oval 18"/>
          <p:cNvSpPr>
            <a:spLocks noChangeArrowheads="1"/>
          </p:cNvSpPr>
          <p:nvPr/>
        </p:nvSpPr>
        <p:spPr bwMode="auto">
          <a:xfrm>
            <a:off x="18288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73746" name="Oval 19"/>
          <p:cNvSpPr>
            <a:spLocks noChangeArrowheads="1"/>
          </p:cNvSpPr>
          <p:nvPr/>
        </p:nvSpPr>
        <p:spPr bwMode="auto">
          <a:xfrm>
            <a:off x="33178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73747" name="Oval 20"/>
          <p:cNvSpPr>
            <a:spLocks noChangeArrowheads="1"/>
          </p:cNvSpPr>
          <p:nvPr/>
        </p:nvSpPr>
        <p:spPr bwMode="auto">
          <a:xfrm>
            <a:off x="30511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3748" name="Oval 21"/>
          <p:cNvSpPr>
            <a:spLocks noChangeArrowheads="1"/>
          </p:cNvSpPr>
          <p:nvPr/>
        </p:nvSpPr>
        <p:spPr bwMode="auto">
          <a:xfrm>
            <a:off x="28749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73749" name="Oval 22"/>
          <p:cNvSpPr>
            <a:spLocks noChangeArrowheads="1"/>
          </p:cNvSpPr>
          <p:nvPr/>
        </p:nvSpPr>
        <p:spPr bwMode="auto">
          <a:xfrm>
            <a:off x="45005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3750" name="AutoShape 23"/>
          <p:cNvCxnSpPr>
            <a:cxnSpLocks noChangeShapeType="1"/>
            <a:stCxn id="73751" idx="0"/>
            <a:endCxn id="73749" idx="3"/>
          </p:cNvCxnSpPr>
          <p:nvPr/>
        </p:nvCxnSpPr>
        <p:spPr bwMode="auto">
          <a:xfrm flipV="1">
            <a:off x="41624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51" name="Oval 24"/>
          <p:cNvSpPr>
            <a:spLocks noChangeArrowheads="1"/>
          </p:cNvSpPr>
          <p:nvPr/>
        </p:nvSpPr>
        <p:spPr bwMode="auto">
          <a:xfrm>
            <a:off x="40386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3752" name="AutoShape 25"/>
          <p:cNvCxnSpPr>
            <a:cxnSpLocks noChangeShapeType="1"/>
            <a:stCxn id="73753" idx="0"/>
            <a:endCxn id="73751" idx="5"/>
          </p:cNvCxnSpPr>
          <p:nvPr/>
        </p:nvCxnSpPr>
        <p:spPr bwMode="auto">
          <a:xfrm flipH="1" flipV="1">
            <a:off x="42497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53" name="Oval 26"/>
          <p:cNvSpPr>
            <a:spLocks noChangeArrowheads="1"/>
          </p:cNvSpPr>
          <p:nvPr/>
        </p:nvSpPr>
        <p:spPr bwMode="auto">
          <a:xfrm>
            <a:off x="42529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3754" name="AutoShape 27"/>
          <p:cNvCxnSpPr>
            <a:cxnSpLocks noChangeShapeType="1"/>
            <a:stCxn id="73756" idx="0"/>
            <a:endCxn id="73751" idx="3"/>
          </p:cNvCxnSpPr>
          <p:nvPr/>
        </p:nvCxnSpPr>
        <p:spPr bwMode="auto">
          <a:xfrm flipV="1">
            <a:off x="39338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55" name="AutoShape 28"/>
          <p:cNvCxnSpPr>
            <a:cxnSpLocks noChangeShapeType="1"/>
            <a:stCxn id="73759" idx="0"/>
            <a:endCxn id="73758" idx="3"/>
          </p:cNvCxnSpPr>
          <p:nvPr/>
        </p:nvCxnSpPr>
        <p:spPr bwMode="auto">
          <a:xfrm flipV="1">
            <a:off x="49799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56" name="Oval 29"/>
          <p:cNvSpPr>
            <a:spLocks noChangeArrowheads="1"/>
          </p:cNvSpPr>
          <p:nvPr/>
        </p:nvSpPr>
        <p:spPr bwMode="auto">
          <a:xfrm>
            <a:off x="38100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3757" name="Oval 30"/>
          <p:cNvSpPr>
            <a:spLocks noChangeArrowheads="1"/>
          </p:cNvSpPr>
          <p:nvPr/>
        </p:nvSpPr>
        <p:spPr bwMode="auto">
          <a:xfrm>
            <a:off x="52990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3758" name="Oval 31"/>
          <p:cNvSpPr>
            <a:spLocks noChangeArrowheads="1"/>
          </p:cNvSpPr>
          <p:nvPr/>
        </p:nvSpPr>
        <p:spPr bwMode="auto">
          <a:xfrm>
            <a:off x="50323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3759" name="Oval 32"/>
          <p:cNvSpPr>
            <a:spLocks noChangeArrowheads="1"/>
          </p:cNvSpPr>
          <p:nvPr/>
        </p:nvSpPr>
        <p:spPr bwMode="auto">
          <a:xfrm>
            <a:off x="48561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73760" name="Text Box 33"/>
          <p:cNvSpPr txBox="1">
            <a:spLocks noChangeArrowheads="1"/>
          </p:cNvSpPr>
          <p:nvPr/>
        </p:nvSpPr>
        <p:spPr bwMode="auto">
          <a:xfrm>
            <a:off x="517525" y="2514600"/>
            <a:ext cx="45942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Διαγραφή μέγιστου</a:t>
            </a:r>
            <a:r>
              <a:rPr lang="en-US" sz="1600" b="1"/>
              <a:t> </a:t>
            </a:r>
            <a:r>
              <a:rPr lang="el-GR" sz="1600" b="1"/>
              <a:t>από σωρό δύναμης του 2</a:t>
            </a:r>
            <a:endParaRPr lang="en-US" sz="1600" b="1" baseline="-25000"/>
          </a:p>
        </p:txBody>
      </p: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562350" y="3748088"/>
            <a:ext cx="247650" cy="246062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21</a:t>
            </a:r>
          </a:p>
        </p:txBody>
      </p:sp>
      <p:cxnSp>
        <p:nvCxnSpPr>
          <p:cNvPr id="74759" name="AutoShape 7"/>
          <p:cNvCxnSpPr>
            <a:cxnSpLocks noChangeShapeType="1"/>
            <a:stCxn id="74760" idx="7"/>
            <a:endCxn id="74758" idx="2"/>
          </p:cNvCxnSpPr>
          <p:nvPr/>
        </p:nvCxnSpPr>
        <p:spPr bwMode="auto">
          <a:xfrm flipV="1">
            <a:off x="2730500" y="3871913"/>
            <a:ext cx="831850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25193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74761" name="AutoShape 9"/>
          <p:cNvCxnSpPr>
            <a:cxnSpLocks noChangeShapeType="1"/>
            <a:stCxn id="74763" idx="0"/>
            <a:endCxn id="74760" idx="3"/>
          </p:cNvCxnSpPr>
          <p:nvPr/>
        </p:nvCxnSpPr>
        <p:spPr bwMode="auto">
          <a:xfrm flipV="1">
            <a:off x="21812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2" name="AutoShape 10"/>
          <p:cNvCxnSpPr>
            <a:cxnSpLocks noChangeShapeType="1"/>
            <a:endCxn id="74760" idx="5"/>
          </p:cNvCxnSpPr>
          <p:nvPr/>
        </p:nvCxnSpPr>
        <p:spPr bwMode="auto">
          <a:xfrm flipH="1" flipV="1">
            <a:off x="2730500" y="43259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20574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74764" name="AutoShape 12"/>
          <p:cNvCxnSpPr>
            <a:cxnSpLocks noChangeShapeType="1"/>
            <a:stCxn id="74765" idx="0"/>
            <a:endCxn id="74763" idx="5"/>
          </p:cNvCxnSpPr>
          <p:nvPr/>
        </p:nvCxnSpPr>
        <p:spPr bwMode="auto">
          <a:xfrm flipH="1" flipV="1">
            <a:off x="22685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22717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74766" name="AutoShape 14"/>
          <p:cNvCxnSpPr>
            <a:cxnSpLocks noChangeShapeType="1"/>
            <a:stCxn id="74769" idx="0"/>
            <a:endCxn id="74763" idx="3"/>
          </p:cNvCxnSpPr>
          <p:nvPr/>
        </p:nvCxnSpPr>
        <p:spPr bwMode="auto">
          <a:xfrm flipV="1">
            <a:off x="19526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7" name="AutoShape 15"/>
          <p:cNvCxnSpPr>
            <a:cxnSpLocks noChangeShapeType="1"/>
            <a:stCxn id="74770" idx="0"/>
            <a:endCxn id="74771" idx="5"/>
          </p:cNvCxnSpPr>
          <p:nvPr/>
        </p:nvCxnSpPr>
        <p:spPr bwMode="auto">
          <a:xfrm flipH="1" flipV="1">
            <a:off x="3262313" y="49228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8" name="AutoShape 16"/>
          <p:cNvCxnSpPr>
            <a:cxnSpLocks noChangeShapeType="1"/>
            <a:stCxn id="74772" idx="0"/>
            <a:endCxn id="74771" idx="3"/>
          </p:cNvCxnSpPr>
          <p:nvPr/>
        </p:nvCxnSpPr>
        <p:spPr bwMode="auto">
          <a:xfrm flipV="1">
            <a:off x="29987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8288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74770" name="Oval 18"/>
          <p:cNvSpPr>
            <a:spLocks noChangeArrowheads="1"/>
          </p:cNvSpPr>
          <p:nvPr/>
        </p:nvSpPr>
        <p:spPr bwMode="auto">
          <a:xfrm>
            <a:off x="33178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4771" name="Oval 19"/>
          <p:cNvSpPr>
            <a:spLocks noChangeArrowheads="1"/>
          </p:cNvSpPr>
          <p:nvPr/>
        </p:nvSpPr>
        <p:spPr bwMode="auto">
          <a:xfrm>
            <a:off x="30511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4772" name="Oval 20"/>
          <p:cNvSpPr>
            <a:spLocks noChangeArrowheads="1"/>
          </p:cNvSpPr>
          <p:nvPr/>
        </p:nvSpPr>
        <p:spPr bwMode="auto">
          <a:xfrm>
            <a:off x="28749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74773" name="Oval 21"/>
          <p:cNvSpPr>
            <a:spLocks noChangeArrowheads="1"/>
          </p:cNvSpPr>
          <p:nvPr/>
        </p:nvSpPr>
        <p:spPr bwMode="auto">
          <a:xfrm>
            <a:off x="45005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4774" name="AutoShape 22"/>
          <p:cNvCxnSpPr>
            <a:cxnSpLocks noChangeShapeType="1"/>
            <a:stCxn id="74775" idx="0"/>
            <a:endCxn id="74773" idx="3"/>
          </p:cNvCxnSpPr>
          <p:nvPr/>
        </p:nvCxnSpPr>
        <p:spPr bwMode="auto">
          <a:xfrm flipV="1">
            <a:off x="41624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75" name="Oval 23"/>
          <p:cNvSpPr>
            <a:spLocks noChangeArrowheads="1"/>
          </p:cNvSpPr>
          <p:nvPr/>
        </p:nvSpPr>
        <p:spPr bwMode="auto">
          <a:xfrm>
            <a:off x="40386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4776" name="AutoShape 24"/>
          <p:cNvCxnSpPr>
            <a:cxnSpLocks noChangeShapeType="1"/>
            <a:stCxn id="74777" idx="0"/>
            <a:endCxn id="74775" idx="5"/>
          </p:cNvCxnSpPr>
          <p:nvPr/>
        </p:nvCxnSpPr>
        <p:spPr bwMode="auto">
          <a:xfrm flipH="1" flipV="1">
            <a:off x="42497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77" name="Oval 25"/>
          <p:cNvSpPr>
            <a:spLocks noChangeArrowheads="1"/>
          </p:cNvSpPr>
          <p:nvPr/>
        </p:nvSpPr>
        <p:spPr bwMode="auto">
          <a:xfrm>
            <a:off x="42529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4778" name="AutoShape 26"/>
          <p:cNvCxnSpPr>
            <a:cxnSpLocks noChangeShapeType="1"/>
            <a:stCxn id="74780" idx="0"/>
            <a:endCxn id="74775" idx="3"/>
          </p:cNvCxnSpPr>
          <p:nvPr/>
        </p:nvCxnSpPr>
        <p:spPr bwMode="auto">
          <a:xfrm flipV="1">
            <a:off x="39338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79" name="AutoShape 27"/>
          <p:cNvCxnSpPr>
            <a:cxnSpLocks noChangeShapeType="1"/>
            <a:stCxn id="74783" idx="0"/>
            <a:endCxn id="74782" idx="3"/>
          </p:cNvCxnSpPr>
          <p:nvPr/>
        </p:nvCxnSpPr>
        <p:spPr bwMode="auto">
          <a:xfrm flipV="1">
            <a:off x="49799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80" name="Oval 28"/>
          <p:cNvSpPr>
            <a:spLocks noChangeArrowheads="1"/>
          </p:cNvSpPr>
          <p:nvPr/>
        </p:nvSpPr>
        <p:spPr bwMode="auto">
          <a:xfrm>
            <a:off x="38100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52990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50323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8561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517525" y="2514600"/>
            <a:ext cx="2062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Διαγραφή μέγιστου</a:t>
            </a:r>
            <a:endParaRPr lang="en-US" sz="1600" b="1" baseline="-25000"/>
          </a:p>
        </p:txBody>
      </p: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5782" name="Oval 8"/>
          <p:cNvSpPr>
            <a:spLocks noChangeArrowheads="1"/>
          </p:cNvSpPr>
          <p:nvPr/>
        </p:nvSpPr>
        <p:spPr bwMode="auto">
          <a:xfrm>
            <a:off x="25193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cxnSp>
        <p:nvCxnSpPr>
          <p:cNvPr id="75783" name="AutoShape 9"/>
          <p:cNvCxnSpPr>
            <a:cxnSpLocks noChangeShapeType="1"/>
            <a:stCxn id="75784" idx="0"/>
            <a:endCxn id="75782" idx="3"/>
          </p:cNvCxnSpPr>
          <p:nvPr/>
        </p:nvCxnSpPr>
        <p:spPr bwMode="auto">
          <a:xfrm flipV="1">
            <a:off x="21812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84" name="Oval 11"/>
          <p:cNvSpPr>
            <a:spLocks noChangeArrowheads="1"/>
          </p:cNvSpPr>
          <p:nvPr/>
        </p:nvSpPr>
        <p:spPr bwMode="auto">
          <a:xfrm>
            <a:off x="20574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cxnSp>
        <p:nvCxnSpPr>
          <p:cNvPr id="75785" name="AutoShape 12"/>
          <p:cNvCxnSpPr>
            <a:cxnSpLocks noChangeShapeType="1"/>
            <a:stCxn id="75786" idx="0"/>
            <a:endCxn id="75784" idx="5"/>
          </p:cNvCxnSpPr>
          <p:nvPr/>
        </p:nvCxnSpPr>
        <p:spPr bwMode="auto">
          <a:xfrm flipH="1" flipV="1">
            <a:off x="22685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86" name="Oval 13"/>
          <p:cNvSpPr>
            <a:spLocks noChangeArrowheads="1"/>
          </p:cNvSpPr>
          <p:nvPr/>
        </p:nvSpPr>
        <p:spPr bwMode="auto">
          <a:xfrm>
            <a:off x="22717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  <a:endParaRPr lang="en-US" b="1"/>
          </a:p>
        </p:txBody>
      </p:sp>
      <p:cxnSp>
        <p:nvCxnSpPr>
          <p:cNvPr id="75787" name="AutoShape 14"/>
          <p:cNvCxnSpPr>
            <a:cxnSpLocks noChangeShapeType="1"/>
            <a:stCxn id="75789" idx="0"/>
            <a:endCxn id="75784" idx="3"/>
          </p:cNvCxnSpPr>
          <p:nvPr/>
        </p:nvCxnSpPr>
        <p:spPr bwMode="auto">
          <a:xfrm flipV="1">
            <a:off x="19526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88" name="AutoShape 16"/>
          <p:cNvCxnSpPr>
            <a:cxnSpLocks noChangeShapeType="1"/>
            <a:stCxn id="75792" idx="0"/>
            <a:endCxn id="75791" idx="3"/>
          </p:cNvCxnSpPr>
          <p:nvPr/>
        </p:nvCxnSpPr>
        <p:spPr bwMode="auto">
          <a:xfrm flipV="1">
            <a:off x="29987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89" name="Oval 17"/>
          <p:cNvSpPr>
            <a:spLocks noChangeArrowheads="1"/>
          </p:cNvSpPr>
          <p:nvPr/>
        </p:nvSpPr>
        <p:spPr bwMode="auto">
          <a:xfrm>
            <a:off x="18288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  <a:endParaRPr lang="en-US" b="1"/>
          </a:p>
        </p:txBody>
      </p:sp>
      <p:sp>
        <p:nvSpPr>
          <p:cNvPr id="75790" name="Oval 18"/>
          <p:cNvSpPr>
            <a:spLocks noChangeArrowheads="1"/>
          </p:cNvSpPr>
          <p:nvPr/>
        </p:nvSpPr>
        <p:spPr bwMode="auto">
          <a:xfrm>
            <a:off x="33178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5791" name="Oval 19"/>
          <p:cNvSpPr>
            <a:spLocks noChangeArrowheads="1"/>
          </p:cNvSpPr>
          <p:nvPr/>
        </p:nvSpPr>
        <p:spPr bwMode="auto">
          <a:xfrm>
            <a:off x="30511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5792" name="Oval 20"/>
          <p:cNvSpPr>
            <a:spLocks noChangeArrowheads="1"/>
          </p:cNvSpPr>
          <p:nvPr/>
        </p:nvSpPr>
        <p:spPr bwMode="auto">
          <a:xfrm>
            <a:off x="28749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75793" name="Oval 21"/>
          <p:cNvSpPr>
            <a:spLocks noChangeArrowheads="1"/>
          </p:cNvSpPr>
          <p:nvPr/>
        </p:nvSpPr>
        <p:spPr bwMode="auto">
          <a:xfrm>
            <a:off x="4500563" y="41148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5794" name="AutoShape 22"/>
          <p:cNvCxnSpPr>
            <a:cxnSpLocks noChangeShapeType="1"/>
            <a:stCxn id="75795" idx="0"/>
            <a:endCxn id="75793" idx="3"/>
          </p:cNvCxnSpPr>
          <p:nvPr/>
        </p:nvCxnSpPr>
        <p:spPr bwMode="auto">
          <a:xfrm flipV="1">
            <a:off x="4162425" y="43259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5" name="Oval 23"/>
          <p:cNvSpPr>
            <a:spLocks noChangeArrowheads="1"/>
          </p:cNvSpPr>
          <p:nvPr/>
        </p:nvSpPr>
        <p:spPr bwMode="auto">
          <a:xfrm>
            <a:off x="4038600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5796" name="AutoShape 24"/>
          <p:cNvCxnSpPr>
            <a:cxnSpLocks noChangeShapeType="1"/>
            <a:stCxn id="75797" idx="0"/>
            <a:endCxn id="75795" idx="5"/>
          </p:cNvCxnSpPr>
          <p:nvPr/>
        </p:nvCxnSpPr>
        <p:spPr bwMode="auto">
          <a:xfrm flipH="1" flipV="1">
            <a:off x="4249738" y="49228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7" name="Oval 25"/>
          <p:cNvSpPr>
            <a:spLocks noChangeArrowheads="1"/>
          </p:cNvSpPr>
          <p:nvPr/>
        </p:nvSpPr>
        <p:spPr bwMode="auto">
          <a:xfrm>
            <a:off x="425291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5798" name="AutoShape 26"/>
          <p:cNvCxnSpPr>
            <a:cxnSpLocks noChangeShapeType="1"/>
            <a:stCxn id="75800" idx="0"/>
            <a:endCxn id="75795" idx="3"/>
          </p:cNvCxnSpPr>
          <p:nvPr/>
        </p:nvCxnSpPr>
        <p:spPr bwMode="auto">
          <a:xfrm flipV="1">
            <a:off x="3933825" y="49228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9" name="AutoShape 27"/>
          <p:cNvCxnSpPr>
            <a:cxnSpLocks noChangeShapeType="1"/>
            <a:stCxn id="75803" idx="0"/>
            <a:endCxn id="75802" idx="3"/>
          </p:cNvCxnSpPr>
          <p:nvPr/>
        </p:nvCxnSpPr>
        <p:spPr bwMode="auto">
          <a:xfrm flipV="1">
            <a:off x="4979988" y="49228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5800" name="Oval 28"/>
          <p:cNvSpPr>
            <a:spLocks noChangeArrowheads="1"/>
          </p:cNvSpPr>
          <p:nvPr/>
        </p:nvSpPr>
        <p:spPr bwMode="auto">
          <a:xfrm>
            <a:off x="3810000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5801" name="Oval 29"/>
          <p:cNvSpPr>
            <a:spLocks noChangeArrowheads="1"/>
          </p:cNvSpPr>
          <p:nvPr/>
        </p:nvSpPr>
        <p:spPr bwMode="auto">
          <a:xfrm>
            <a:off x="5299075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5802" name="Oval 30"/>
          <p:cNvSpPr>
            <a:spLocks noChangeArrowheads="1"/>
          </p:cNvSpPr>
          <p:nvPr/>
        </p:nvSpPr>
        <p:spPr bwMode="auto">
          <a:xfrm>
            <a:off x="5032375" y="47132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5803" name="Oval 31"/>
          <p:cNvSpPr>
            <a:spLocks noChangeArrowheads="1"/>
          </p:cNvSpPr>
          <p:nvPr/>
        </p:nvSpPr>
        <p:spPr bwMode="auto">
          <a:xfrm>
            <a:off x="4856163" y="52403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75804" name="Text Box 32"/>
          <p:cNvSpPr txBox="1">
            <a:spLocks noChangeArrowheads="1"/>
          </p:cNvSpPr>
          <p:nvPr/>
        </p:nvSpPr>
        <p:spPr bwMode="auto">
          <a:xfrm>
            <a:off x="517525" y="2514600"/>
            <a:ext cx="2062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Διαγραφή μέγιστου</a:t>
            </a:r>
            <a:endParaRPr lang="en-US" sz="1600" b="1" baseline="-25000"/>
          </a:p>
        </p:txBody>
      </p:sp>
      <p:sp>
        <p:nvSpPr>
          <p:cNvPr id="75805" name="Rectangle 33"/>
          <p:cNvSpPr>
            <a:spLocks noChangeArrowheads="1"/>
          </p:cNvSpPr>
          <p:nvPr/>
        </p:nvSpPr>
        <p:spPr bwMode="auto">
          <a:xfrm>
            <a:off x="1752600" y="3962400"/>
            <a:ext cx="1905000" cy="1600200"/>
          </a:xfrm>
          <a:prstGeom prst="rect">
            <a:avLst/>
          </a:prstGeom>
          <a:noFill/>
          <a:ln w="9525" algn="ctr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806" name="Rectangle 34"/>
          <p:cNvSpPr>
            <a:spLocks noChangeArrowheads="1"/>
          </p:cNvSpPr>
          <p:nvPr/>
        </p:nvSpPr>
        <p:spPr bwMode="auto">
          <a:xfrm>
            <a:off x="3733800" y="3962400"/>
            <a:ext cx="1905000" cy="1600200"/>
          </a:xfrm>
          <a:prstGeom prst="rect">
            <a:avLst/>
          </a:prstGeom>
          <a:noFill/>
          <a:ln w="9525" algn="ctr">
            <a:solidFill>
              <a:srgbClr val="0033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807" name="Text Box 35"/>
          <p:cNvSpPr txBox="1">
            <a:spLocks noChangeArrowheads="1"/>
          </p:cNvSpPr>
          <p:nvPr/>
        </p:nvSpPr>
        <p:spPr bwMode="auto">
          <a:xfrm>
            <a:off x="5927725" y="4125913"/>
            <a:ext cx="2740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Πρέπει να </a:t>
            </a:r>
            <a:r>
              <a:rPr lang="el-GR" b="1"/>
              <a:t>ενώσουμε</a:t>
            </a:r>
            <a:r>
              <a:rPr lang="el-GR"/>
              <a:t> δύο ουρές</a:t>
            </a:r>
          </a:p>
        </p:txBody>
      </p:sp>
      <p:sp useBgFill="1">
        <p:nvSpPr>
          <p:cNvPr id="32" name="3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2824163" y="3338513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6807" name="AutoShape 7"/>
          <p:cNvCxnSpPr>
            <a:cxnSpLocks noChangeShapeType="1"/>
            <a:stCxn id="76808" idx="0"/>
            <a:endCxn id="76806" idx="3"/>
          </p:cNvCxnSpPr>
          <p:nvPr/>
        </p:nvCxnSpPr>
        <p:spPr bwMode="auto">
          <a:xfrm flipV="1">
            <a:off x="2486025" y="3549650"/>
            <a:ext cx="37465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2362200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6809" name="AutoShape 9"/>
          <p:cNvCxnSpPr>
            <a:cxnSpLocks noChangeShapeType="1"/>
            <a:stCxn id="76810" idx="0"/>
            <a:endCxn id="76808" idx="5"/>
          </p:cNvCxnSpPr>
          <p:nvPr/>
        </p:nvCxnSpPr>
        <p:spPr bwMode="auto">
          <a:xfrm flipH="1" flipV="1">
            <a:off x="2573338" y="4146550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257651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6811" name="AutoShape 11"/>
          <p:cNvCxnSpPr>
            <a:cxnSpLocks noChangeShapeType="1"/>
            <a:stCxn id="76813" idx="0"/>
            <a:endCxn id="76808" idx="3"/>
          </p:cNvCxnSpPr>
          <p:nvPr/>
        </p:nvCxnSpPr>
        <p:spPr bwMode="auto">
          <a:xfrm flipV="1">
            <a:off x="2257425" y="4146550"/>
            <a:ext cx="1412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2" name="AutoShape 12"/>
          <p:cNvCxnSpPr>
            <a:cxnSpLocks noChangeShapeType="1"/>
            <a:stCxn id="76816" idx="0"/>
            <a:endCxn id="76815" idx="3"/>
          </p:cNvCxnSpPr>
          <p:nvPr/>
        </p:nvCxnSpPr>
        <p:spPr bwMode="auto">
          <a:xfrm flipV="1">
            <a:off x="3303588" y="4146550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21336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3622675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3355975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317976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17525" y="2514600"/>
            <a:ext cx="3257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Ένωση δύο διωνυμικών ουρών</a:t>
            </a:r>
            <a:endParaRPr lang="en-US" sz="1600" b="1" baseline="-25000"/>
          </a:p>
        </p:txBody>
      </p:sp>
      <p:cxnSp>
        <p:nvCxnSpPr>
          <p:cNvPr id="76818" name="AutoShape 18"/>
          <p:cNvCxnSpPr>
            <a:cxnSpLocks noChangeShapeType="1"/>
            <a:stCxn id="76821" idx="0"/>
            <a:endCxn id="76820" idx="3"/>
          </p:cNvCxnSpPr>
          <p:nvPr/>
        </p:nvCxnSpPr>
        <p:spPr bwMode="auto">
          <a:xfrm flipV="1">
            <a:off x="5153025" y="4146550"/>
            <a:ext cx="904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47211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205413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50292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2057400" y="3200400"/>
            <a:ext cx="1905000" cy="1600200"/>
          </a:xfrm>
          <a:prstGeom prst="rect">
            <a:avLst/>
          </a:prstGeom>
          <a:noFill/>
          <a:ln w="9525" algn="ctr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4800600" y="3200400"/>
            <a:ext cx="1066800" cy="1600200"/>
          </a:xfrm>
          <a:prstGeom prst="rect">
            <a:avLst/>
          </a:prstGeom>
          <a:noFill/>
          <a:ln w="9525" algn="ctr">
            <a:solidFill>
              <a:srgbClr val="0033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7239000" y="3429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 </a:t>
            </a:r>
            <a:r>
              <a:rPr lang="el-GR" sz="1800" dirty="0" smtClean="0">
                <a:latin typeface="Lucida Console" pitchFamily="49" charset="0"/>
              </a:rPr>
              <a:t>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 </a:t>
            </a:r>
            <a:r>
              <a:rPr lang="el-GR" sz="1800" dirty="0" smtClean="0">
                <a:latin typeface="Lucida Console" pitchFamily="49" charset="0"/>
              </a:rPr>
              <a:t>011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</a:t>
            </a: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315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6934200" y="4506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0</a:t>
            </a:r>
          </a:p>
        </p:txBody>
      </p: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5"/>
          <p:cNvSpPr>
            <a:spLocks noChangeArrowheads="1"/>
          </p:cNvSpPr>
          <p:nvPr/>
        </p:nvSpPr>
        <p:spPr bwMode="auto">
          <a:xfrm>
            <a:off x="5410200" y="4343400"/>
            <a:ext cx="4572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827" name="Rectangle 64"/>
          <p:cNvSpPr>
            <a:spLocks noChangeArrowheads="1"/>
          </p:cNvSpPr>
          <p:nvPr/>
        </p:nvSpPr>
        <p:spPr bwMode="auto">
          <a:xfrm>
            <a:off x="3505200" y="4343400"/>
            <a:ext cx="457200" cy="4572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82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783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7832" name="Oval 21"/>
          <p:cNvSpPr>
            <a:spLocks noChangeArrowheads="1"/>
          </p:cNvSpPr>
          <p:nvPr/>
        </p:nvSpPr>
        <p:spPr bwMode="auto">
          <a:xfrm>
            <a:off x="2824163" y="3338513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7833" name="AutoShape 22"/>
          <p:cNvCxnSpPr>
            <a:cxnSpLocks noChangeShapeType="1"/>
            <a:stCxn id="77834" idx="0"/>
            <a:endCxn id="77832" idx="3"/>
          </p:cNvCxnSpPr>
          <p:nvPr/>
        </p:nvCxnSpPr>
        <p:spPr bwMode="auto">
          <a:xfrm flipV="1">
            <a:off x="2486025" y="3549650"/>
            <a:ext cx="37465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7834" name="Oval 23"/>
          <p:cNvSpPr>
            <a:spLocks noChangeArrowheads="1"/>
          </p:cNvSpPr>
          <p:nvPr/>
        </p:nvSpPr>
        <p:spPr bwMode="auto">
          <a:xfrm>
            <a:off x="2362200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7835" name="AutoShape 24"/>
          <p:cNvCxnSpPr>
            <a:cxnSpLocks noChangeShapeType="1"/>
            <a:stCxn id="77836" idx="0"/>
            <a:endCxn id="77834" idx="5"/>
          </p:cNvCxnSpPr>
          <p:nvPr/>
        </p:nvCxnSpPr>
        <p:spPr bwMode="auto">
          <a:xfrm flipH="1" flipV="1">
            <a:off x="2573338" y="4146550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7836" name="Oval 25"/>
          <p:cNvSpPr>
            <a:spLocks noChangeArrowheads="1"/>
          </p:cNvSpPr>
          <p:nvPr/>
        </p:nvSpPr>
        <p:spPr bwMode="auto">
          <a:xfrm>
            <a:off x="257651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7837" name="AutoShape 26"/>
          <p:cNvCxnSpPr>
            <a:cxnSpLocks noChangeShapeType="1"/>
            <a:stCxn id="77839" idx="0"/>
            <a:endCxn id="77834" idx="3"/>
          </p:cNvCxnSpPr>
          <p:nvPr/>
        </p:nvCxnSpPr>
        <p:spPr bwMode="auto">
          <a:xfrm flipV="1">
            <a:off x="2257425" y="4146550"/>
            <a:ext cx="1412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38" name="AutoShape 27"/>
          <p:cNvCxnSpPr>
            <a:cxnSpLocks noChangeShapeType="1"/>
            <a:stCxn id="77842" idx="0"/>
            <a:endCxn id="77841" idx="3"/>
          </p:cNvCxnSpPr>
          <p:nvPr/>
        </p:nvCxnSpPr>
        <p:spPr bwMode="auto">
          <a:xfrm flipV="1">
            <a:off x="3303588" y="4146550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7839" name="Oval 28"/>
          <p:cNvSpPr>
            <a:spLocks noChangeArrowheads="1"/>
          </p:cNvSpPr>
          <p:nvPr/>
        </p:nvSpPr>
        <p:spPr bwMode="auto">
          <a:xfrm>
            <a:off x="21336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7840" name="Oval 29"/>
          <p:cNvSpPr>
            <a:spLocks noChangeArrowheads="1"/>
          </p:cNvSpPr>
          <p:nvPr/>
        </p:nvSpPr>
        <p:spPr bwMode="auto">
          <a:xfrm>
            <a:off x="3622675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7841" name="Oval 30"/>
          <p:cNvSpPr>
            <a:spLocks noChangeArrowheads="1"/>
          </p:cNvSpPr>
          <p:nvPr/>
        </p:nvSpPr>
        <p:spPr bwMode="auto">
          <a:xfrm>
            <a:off x="3355975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7842" name="Oval 31"/>
          <p:cNvSpPr>
            <a:spLocks noChangeArrowheads="1"/>
          </p:cNvSpPr>
          <p:nvPr/>
        </p:nvSpPr>
        <p:spPr bwMode="auto">
          <a:xfrm>
            <a:off x="317976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77843" name="Text Box 32"/>
          <p:cNvSpPr txBox="1">
            <a:spLocks noChangeArrowheads="1"/>
          </p:cNvSpPr>
          <p:nvPr/>
        </p:nvSpPr>
        <p:spPr bwMode="auto">
          <a:xfrm>
            <a:off x="517525" y="2514600"/>
            <a:ext cx="3257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Ένωση δύο διωνυμικών ουρών</a:t>
            </a:r>
            <a:endParaRPr lang="en-US" sz="1600" b="1" baseline="-25000"/>
          </a:p>
        </p:txBody>
      </p:sp>
      <p:cxnSp>
        <p:nvCxnSpPr>
          <p:cNvPr id="77844" name="AutoShape 54"/>
          <p:cNvCxnSpPr>
            <a:cxnSpLocks noChangeShapeType="1"/>
            <a:stCxn id="77847" idx="0"/>
            <a:endCxn id="77846" idx="3"/>
          </p:cNvCxnSpPr>
          <p:nvPr/>
        </p:nvCxnSpPr>
        <p:spPr bwMode="auto">
          <a:xfrm flipV="1">
            <a:off x="5153025" y="4146550"/>
            <a:ext cx="904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7845" name="Oval 56"/>
          <p:cNvSpPr>
            <a:spLocks noChangeArrowheads="1"/>
          </p:cNvSpPr>
          <p:nvPr/>
        </p:nvSpPr>
        <p:spPr bwMode="auto">
          <a:xfrm>
            <a:off x="547211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sp>
        <p:nvSpPr>
          <p:cNvPr id="77846" name="Oval 57"/>
          <p:cNvSpPr>
            <a:spLocks noChangeArrowheads="1"/>
          </p:cNvSpPr>
          <p:nvPr/>
        </p:nvSpPr>
        <p:spPr bwMode="auto">
          <a:xfrm>
            <a:off x="5205413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7847" name="Oval 58"/>
          <p:cNvSpPr>
            <a:spLocks noChangeArrowheads="1"/>
          </p:cNvSpPr>
          <p:nvPr/>
        </p:nvSpPr>
        <p:spPr bwMode="auto">
          <a:xfrm>
            <a:off x="50292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sp>
        <p:nvSpPr>
          <p:cNvPr id="77848" name="Rectangle 59"/>
          <p:cNvSpPr>
            <a:spLocks noChangeArrowheads="1"/>
          </p:cNvSpPr>
          <p:nvPr/>
        </p:nvSpPr>
        <p:spPr bwMode="auto">
          <a:xfrm>
            <a:off x="2057400" y="3200400"/>
            <a:ext cx="1905000" cy="1600200"/>
          </a:xfrm>
          <a:prstGeom prst="rect">
            <a:avLst/>
          </a:prstGeom>
          <a:noFill/>
          <a:ln w="9525" algn="ctr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849" name="Rectangle 60"/>
          <p:cNvSpPr>
            <a:spLocks noChangeArrowheads="1"/>
          </p:cNvSpPr>
          <p:nvPr/>
        </p:nvSpPr>
        <p:spPr bwMode="auto">
          <a:xfrm>
            <a:off x="4800600" y="3200400"/>
            <a:ext cx="1066800" cy="1600200"/>
          </a:xfrm>
          <a:prstGeom prst="rect">
            <a:avLst/>
          </a:prstGeom>
          <a:noFill/>
          <a:ln w="9525" algn="ctr">
            <a:solidFill>
              <a:srgbClr val="0033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850" name="Text Box 61"/>
          <p:cNvSpPr txBox="1">
            <a:spLocks noChangeArrowheads="1"/>
          </p:cNvSpPr>
          <p:nvPr/>
        </p:nvSpPr>
        <p:spPr bwMode="auto">
          <a:xfrm>
            <a:off x="7239000" y="3429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</a:t>
            </a:r>
            <a:r>
              <a:rPr lang="el-GR" sz="1800" dirty="0">
                <a:latin typeface="Lucida Console" pitchFamily="49" charset="0"/>
              </a:rPr>
              <a:t>111</a:t>
            </a:r>
          </a:p>
          <a:p>
            <a:r>
              <a:rPr lang="el-GR" sz="1800" dirty="0" smtClean="0">
                <a:latin typeface="Lucida Console" pitchFamily="49" charset="0"/>
              </a:rPr>
              <a:t>+</a:t>
            </a:r>
            <a:r>
              <a:rPr lang="en-US" sz="1800" dirty="0" smtClean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011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77851" name="Line 62"/>
          <p:cNvSpPr>
            <a:spLocks noChangeShapeType="1"/>
          </p:cNvSpPr>
          <p:nvPr/>
        </p:nvSpPr>
        <p:spPr bwMode="auto">
          <a:xfrm>
            <a:off x="7315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77852" name="Text Box 63"/>
          <p:cNvSpPr txBox="1">
            <a:spLocks noChangeArrowheads="1"/>
          </p:cNvSpPr>
          <p:nvPr/>
        </p:nvSpPr>
        <p:spPr bwMode="auto">
          <a:xfrm>
            <a:off x="6934200" y="4506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>
        <p:nvSpPr>
          <p:cNvPr id="77853" name="Rectangle 66"/>
          <p:cNvSpPr>
            <a:spLocks noChangeArrowheads="1"/>
          </p:cNvSpPr>
          <p:nvPr/>
        </p:nvSpPr>
        <p:spPr bwMode="auto">
          <a:xfrm>
            <a:off x="8001000" y="3505200"/>
            <a:ext cx="152400" cy="533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3"/>
          <p:cNvSpPr>
            <a:spLocks noChangeArrowheads="1"/>
          </p:cNvSpPr>
          <p:nvPr/>
        </p:nvSpPr>
        <p:spPr bwMode="auto">
          <a:xfrm>
            <a:off x="3124200" y="3886200"/>
            <a:ext cx="609600" cy="914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1" name="Rectangle 34"/>
          <p:cNvSpPr>
            <a:spLocks noChangeArrowheads="1"/>
          </p:cNvSpPr>
          <p:nvPr/>
        </p:nvSpPr>
        <p:spPr bwMode="auto">
          <a:xfrm>
            <a:off x="4953000" y="3886200"/>
            <a:ext cx="609600" cy="914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2824163" y="3338513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8857" name="AutoShape 9"/>
          <p:cNvCxnSpPr>
            <a:cxnSpLocks noChangeShapeType="1"/>
            <a:stCxn id="78858" idx="0"/>
            <a:endCxn id="78856" idx="3"/>
          </p:cNvCxnSpPr>
          <p:nvPr/>
        </p:nvCxnSpPr>
        <p:spPr bwMode="auto">
          <a:xfrm flipV="1">
            <a:off x="2486025" y="3549650"/>
            <a:ext cx="37465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2362200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8859" name="AutoShape 11"/>
          <p:cNvCxnSpPr>
            <a:cxnSpLocks noChangeShapeType="1"/>
            <a:stCxn id="78860" idx="0"/>
            <a:endCxn id="78858" idx="5"/>
          </p:cNvCxnSpPr>
          <p:nvPr/>
        </p:nvCxnSpPr>
        <p:spPr bwMode="auto">
          <a:xfrm flipH="1" flipV="1">
            <a:off x="2573338" y="4146550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257651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8861" name="AutoShape 13"/>
          <p:cNvCxnSpPr>
            <a:cxnSpLocks noChangeShapeType="1"/>
            <a:stCxn id="78863" idx="0"/>
            <a:endCxn id="78858" idx="3"/>
          </p:cNvCxnSpPr>
          <p:nvPr/>
        </p:nvCxnSpPr>
        <p:spPr bwMode="auto">
          <a:xfrm flipV="1">
            <a:off x="2257425" y="4146550"/>
            <a:ext cx="1412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862" name="AutoShape 14"/>
          <p:cNvCxnSpPr>
            <a:cxnSpLocks noChangeShapeType="1"/>
            <a:stCxn id="78865" idx="0"/>
            <a:endCxn id="78864" idx="3"/>
          </p:cNvCxnSpPr>
          <p:nvPr/>
        </p:nvCxnSpPr>
        <p:spPr bwMode="auto">
          <a:xfrm flipV="1">
            <a:off x="3303588" y="4146550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21336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8864" name="Oval 17"/>
          <p:cNvSpPr>
            <a:spLocks noChangeArrowheads="1"/>
          </p:cNvSpPr>
          <p:nvPr/>
        </p:nvSpPr>
        <p:spPr bwMode="auto">
          <a:xfrm>
            <a:off x="3355975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sp>
        <p:nvSpPr>
          <p:cNvPr id="78865" name="Oval 18"/>
          <p:cNvSpPr>
            <a:spLocks noChangeArrowheads="1"/>
          </p:cNvSpPr>
          <p:nvPr/>
        </p:nvSpPr>
        <p:spPr bwMode="auto">
          <a:xfrm>
            <a:off x="317976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78866" name="Text Box 19"/>
          <p:cNvSpPr txBox="1">
            <a:spLocks noChangeArrowheads="1"/>
          </p:cNvSpPr>
          <p:nvPr/>
        </p:nvSpPr>
        <p:spPr bwMode="auto">
          <a:xfrm>
            <a:off x="517525" y="2514600"/>
            <a:ext cx="3257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Ένωση δύο διωνυμικών ουρών</a:t>
            </a:r>
            <a:endParaRPr lang="en-US" sz="1600" b="1" baseline="-25000"/>
          </a:p>
        </p:txBody>
      </p:sp>
      <p:cxnSp>
        <p:nvCxnSpPr>
          <p:cNvPr id="78867" name="AutoShape 20"/>
          <p:cNvCxnSpPr>
            <a:cxnSpLocks noChangeShapeType="1"/>
            <a:stCxn id="78869" idx="0"/>
            <a:endCxn id="78868" idx="3"/>
          </p:cNvCxnSpPr>
          <p:nvPr/>
        </p:nvCxnSpPr>
        <p:spPr bwMode="auto">
          <a:xfrm flipV="1">
            <a:off x="5153025" y="4146550"/>
            <a:ext cx="904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68" name="Oval 22"/>
          <p:cNvSpPr>
            <a:spLocks noChangeArrowheads="1"/>
          </p:cNvSpPr>
          <p:nvPr/>
        </p:nvSpPr>
        <p:spPr bwMode="auto">
          <a:xfrm>
            <a:off x="5205413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78869" name="Oval 23"/>
          <p:cNvSpPr>
            <a:spLocks noChangeArrowheads="1"/>
          </p:cNvSpPr>
          <p:nvPr/>
        </p:nvSpPr>
        <p:spPr bwMode="auto">
          <a:xfrm>
            <a:off x="50292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sp>
        <p:nvSpPr>
          <p:cNvPr id="78870" name="Rectangle 24"/>
          <p:cNvSpPr>
            <a:spLocks noChangeArrowheads="1"/>
          </p:cNvSpPr>
          <p:nvPr/>
        </p:nvSpPr>
        <p:spPr bwMode="auto">
          <a:xfrm>
            <a:off x="2057400" y="3200400"/>
            <a:ext cx="1905000" cy="1600200"/>
          </a:xfrm>
          <a:prstGeom prst="rect">
            <a:avLst/>
          </a:prstGeom>
          <a:noFill/>
          <a:ln w="9525" algn="ctr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1" name="Rectangle 25"/>
          <p:cNvSpPr>
            <a:spLocks noChangeArrowheads="1"/>
          </p:cNvSpPr>
          <p:nvPr/>
        </p:nvSpPr>
        <p:spPr bwMode="auto">
          <a:xfrm>
            <a:off x="4800600" y="3200400"/>
            <a:ext cx="1066800" cy="1600200"/>
          </a:xfrm>
          <a:prstGeom prst="rect">
            <a:avLst/>
          </a:prstGeom>
          <a:noFill/>
          <a:ln w="9525" algn="ctr">
            <a:solidFill>
              <a:srgbClr val="0033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2" name="Text Box 26"/>
          <p:cNvSpPr txBox="1">
            <a:spLocks noChangeArrowheads="1"/>
          </p:cNvSpPr>
          <p:nvPr/>
        </p:nvSpPr>
        <p:spPr bwMode="auto">
          <a:xfrm>
            <a:off x="7239000" y="3429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Lucida Console" pitchFamily="49" charset="0"/>
              </a:rPr>
              <a:t>   </a:t>
            </a:r>
            <a:r>
              <a:rPr lang="el-GR" sz="1800" dirty="0" smtClean="0">
                <a:latin typeface="Lucida Console" pitchFamily="49" charset="0"/>
              </a:rPr>
              <a:t>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 smtClean="0">
                <a:latin typeface="Lucida Console" pitchFamily="49" charset="0"/>
              </a:rPr>
              <a:t>+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011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10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78873" name="Line 27"/>
          <p:cNvSpPr>
            <a:spLocks noChangeShapeType="1"/>
          </p:cNvSpPr>
          <p:nvPr/>
        </p:nvSpPr>
        <p:spPr bwMode="auto">
          <a:xfrm>
            <a:off x="7315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78874" name="Text Box 28"/>
          <p:cNvSpPr txBox="1">
            <a:spLocks noChangeArrowheads="1"/>
          </p:cNvSpPr>
          <p:nvPr/>
        </p:nvSpPr>
        <p:spPr bwMode="auto">
          <a:xfrm>
            <a:off x="6934200" y="4506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>
        <p:nvSpPr>
          <p:cNvPr id="78875" name="Rectangle 29"/>
          <p:cNvSpPr>
            <a:spLocks noChangeArrowheads="1"/>
          </p:cNvSpPr>
          <p:nvPr/>
        </p:nvSpPr>
        <p:spPr bwMode="auto">
          <a:xfrm>
            <a:off x="7848600" y="3505200"/>
            <a:ext cx="152400" cy="533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cxnSp>
        <p:nvCxnSpPr>
          <p:cNvPr id="78876" name="AutoShape 30"/>
          <p:cNvCxnSpPr>
            <a:cxnSpLocks noChangeShapeType="1"/>
            <a:stCxn id="78878" idx="0"/>
            <a:endCxn id="78877" idx="3"/>
          </p:cNvCxnSpPr>
          <p:nvPr/>
        </p:nvCxnSpPr>
        <p:spPr bwMode="auto">
          <a:xfrm flipV="1">
            <a:off x="4652963" y="56086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8877" name="Oval 31"/>
          <p:cNvSpPr>
            <a:spLocks noChangeArrowheads="1"/>
          </p:cNvSpPr>
          <p:nvPr/>
        </p:nvSpPr>
        <p:spPr bwMode="auto">
          <a:xfrm>
            <a:off x="4705350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878" name="Oval 32"/>
          <p:cNvSpPr>
            <a:spLocks noChangeArrowheads="1"/>
          </p:cNvSpPr>
          <p:nvPr/>
        </p:nvSpPr>
        <p:spPr bwMode="auto">
          <a:xfrm>
            <a:off x="4529138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Δομή Δεδομένων Σωρού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heap)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41325" y="1066800"/>
            <a:ext cx="6924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Υποστηρίζει αποδοτικά τις λειτουργίες μιας ουράς προτεραιότητας.</a:t>
            </a:r>
          </a:p>
        </p:txBody>
      </p:sp>
      <p:sp>
        <p:nvSpPr>
          <p:cNvPr id="9221" name="Oval 12"/>
          <p:cNvSpPr>
            <a:spLocks noChangeArrowheads="1"/>
          </p:cNvSpPr>
          <p:nvPr/>
        </p:nvSpPr>
        <p:spPr bwMode="auto">
          <a:xfrm>
            <a:off x="2514600" y="28194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b="1"/>
              <a:t>20</a:t>
            </a:r>
          </a:p>
        </p:txBody>
      </p:sp>
      <p:cxnSp>
        <p:nvCxnSpPr>
          <p:cNvPr id="9222" name="AutoShape 13"/>
          <p:cNvCxnSpPr>
            <a:cxnSpLocks noChangeShapeType="1"/>
            <a:stCxn id="9224" idx="7"/>
            <a:endCxn id="9221" idx="3"/>
          </p:cNvCxnSpPr>
          <p:nvPr/>
        </p:nvCxnSpPr>
        <p:spPr bwMode="auto">
          <a:xfrm flipV="1">
            <a:off x="1620838" y="3132138"/>
            <a:ext cx="9493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23" name="AutoShape 14"/>
          <p:cNvCxnSpPr>
            <a:cxnSpLocks noChangeShapeType="1"/>
            <a:stCxn id="9227" idx="1"/>
            <a:endCxn id="9221" idx="5"/>
          </p:cNvCxnSpPr>
          <p:nvPr/>
        </p:nvCxnSpPr>
        <p:spPr bwMode="auto">
          <a:xfrm flipH="1" flipV="1">
            <a:off x="2840038" y="3132138"/>
            <a:ext cx="8128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24" name="Oval 15"/>
          <p:cNvSpPr>
            <a:spLocks noChangeArrowheads="1"/>
          </p:cNvSpPr>
          <p:nvPr/>
        </p:nvSpPr>
        <p:spPr bwMode="auto">
          <a:xfrm>
            <a:off x="1295400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18</a:t>
            </a:r>
          </a:p>
        </p:txBody>
      </p:sp>
      <p:cxnSp>
        <p:nvCxnSpPr>
          <p:cNvPr id="9225" name="AutoShape 16"/>
          <p:cNvCxnSpPr>
            <a:cxnSpLocks noChangeShapeType="1"/>
            <a:stCxn id="9229" idx="0"/>
            <a:endCxn id="9224" idx="3"/>
          </p:cNvCxnSpPr>
          <p:nvPr/>
        </p:nvCxnSpPr>
        <p:spPr bwMode="auto">
          <a:xfrm flipV="1">
            <a:off x="892175" y="3817938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26" name="AutoShape 17"/>
          <p:cNvCxnSpPr>
            <a:cxnSpLocks noChangeShapeType="1"/>
            <a:stCxn id="9238" idx="0"/>
            <a:endCxn id="9224" idx="5"/>
          </p:cNvCxnSpPr>
          <p:nvPr/>
        </p:nvCxnSpPr>
        <p:spPr bwMode="auto">
          <a:xfrm flipH="1" flipV="1">
            <a:off x="1620838" y="3817938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27" name="Oval 18"/>
          <p:cNvSpPr>
            <a:spLocks noChangeArrowheads="1"/>
          </p:cNvSpPr>
          <p:nvPr/>
        </p:nvSpPr>
        <p:spPr bwMode="auto">
          <a:xfrm>
            <a:off x="3597275" y="35052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12</a:t>
            </a:r>
          </a:p>
        </p:txBody>
      </p:sp>
      <p:cxnSp>
        <p:nvCxnSpPr>
          <p:cNvPr id="9228" name="AutoShape 19"/>
          <p:cNvCxnSpPr>
            <a:cxnSpLocks noChangeShapeType="1"/>
            <a:stCxn id="9234" idx="0"/>
            <a:endCxn id="9227" idx="5"/>
          </p:cNvCxnSpPr>
          <p:nvPr/>
        </p:nvCxnSpPr>
        <p:spPr bwMode="auto">
          <a:xfrm flipH="1" flipV="1">
            <a:off x="3922713" y="3817938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29" name="Oval 20"/>
          <p:cNvSpPr>
            <a:spLocks noChangeArrowheads="1"/>
          </p:cNvSpPr>
          <p:nvPr/>
        </p:nvSpPr>
        <p:spPr bwMode="auto">
          <a:xfrm>
            <a:off x="701675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11</a:t>
            </a:r>
          </a:p>
        </p:txBody>
      </p:sp>
      <p:cxnSp>
        <p:nvCxnSpPr>
          <p:cNvPr id="9230" name="AutoShape 21"/>
          <p:cNvCxnSpPr>
            <a:cxnSpLocks noChangeShapeType="1"/>
            <a:stCxn id="9231" idx="0"/>
            <a:endCxn id="9229" idx="5"/>
          </p:cNvCxnSpPr>
          <p:nvPr/>
        </p:nvCxnSpPr>
        <p:spPr bwMode="auto">
          <a:xfrm flipH="1" flipV="1">
            <a:off x="1027113" y="4518025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1143000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cxnSp>
        <p:nvCxnSpPr>
          <p:cNvPr id="9232" name="AutoShape 23"/>
          <p:cNvCxnSpPr>
            <a:cxnSpLocks noChangeShapeType="1"/>
            <a:stCxn id="9236" idx="0"/>
            <a:endCxn id="9229" idx="3"/>
          </p:cNvCxnSpPr>
          <p:nvPr/>
        </p:nvCxnSpPr>
        <p:spPr bwMode="auto">
          <a:xfrm flipV="1">
            <a:off x="495300" y="4518025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33" name="AutoShape 24"/>
          <p:cNvCxnSpPr>
            <a:cxnSpLocks noChangeShapeType="1"/>
            <a:stCxn id="9237" idx="0"/>
            <a:endCxn id="9238" idx="5"/>
          </p:cNvCxnSpPr>
          <p:nvPr/>
        </p:nvCxnSpPr>
        <p:spPr bwMode="auto">
          <a:xfrm flipH="1" flipV="1">
            <a:off x="2306638" y="4503738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34" name="Oval 25"/>
          <p:cNvSpPr>
            <a:spLocks noChangeArrowheads="1"/>
          </p:cNvSpPr>
          <p:nvPr/>
        </p:nvSpPr>
        <p:spPr bwMode="auto">
          <a:xfrm>
            <a:off x="3978275" y="4205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cxnSp>
        <p:nvCxnSpPr>
          <p:cNvPr id="9235" name="AutoShape 26"/>
          <p:cNvCxnSpPr>
            <a:cxnSpLocks noChangeShapeType="1"/>
            <a:stCxn id="9239" idx="0"/>
            <a:endCxn id="9238" idx="3"/>
          </p:cNvCxnSpPr>
          <p:nvPr/>
        </p:nvCxnSpPr>
        <p:spPr bwMode="auto">
          <a:xfrm flipV="1">
            <a:off x="1790700" y="4503738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36" name="Oval 27"/>
          <p:cNvSpPr>
            <a:spLocks noChangeArrowheads="1"/>
          </p:cNvSpPr>
          <p:nvPr/>
        </p:nvSpPr>
        <p:spPr bwMode="auto">
          <a:xfrm>
            <a:off x="304800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9237" name="Oval 28"/>
          <p:cNvSpPr>
            <a:spLocks noChangeArrowheads="1"/>
          </p:cNvSpPr>
          <p:nvPr/>
        </p:nvSpPr>
        <p:spPr bwMode="auto">
          <a:xfrm>
            <a:off x="2454275" y="483076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9238" name="Oval 29"/>
          <p:cNvSpPr>
            <a:spLocks noChangeArrowheads="1"/>
          </p:cNvSpPr>
          <p:nvPr/>
        </p:nvSpPr>
        <p:spPr bwMode="auto">
          <a:xfrm>
            <a:off x="1981200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15</a:t>
            </a:r>
          </a:p>
        </p:txBody>
      </p:sp>
      <p:sp>
        <p:nvSpPr>
          <p:cNvPr id="9239" name="Oval 30"/>
          <p:cNvSpPr>
            <a:spLocks noChangeArrowheads="1"/>
          </p:cNvSpPr>
          <p:nvPr/>
        </p:nvSpPr>
        <p:spPr bwMode="auto">
          <a:xfrm>
            <a:off x="1600200" y="48006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7</a:t>
            </a:r>
          </a:p>
        </p:txBody>
      </p:sp>
      <p:cxnSp>
        <p:nvCxnSpPr>
          <p:cNvPr id="9240" name="AutoShape 32"/>
          <p:cNvCxnSpPr>
            <a:cxnSpLocks noChangeShapeType="1"/>
            <a:stCxn id="9242" idx="0"/>
            <a:endCxn id="9227" idx="3"/>
          </p:cNvCxnSpPr>
          <p:nvPr/>
        </p:nvCxnSpPr>
        <p:spPr bwMode="auto">
          <a:xfrm flipV="1">
            <a:off x="3482975" y="3817938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41" name="AutoShape 33"/>
          <p:cNvCxnSpPr>
            <a:cxnSpLocks noChangeShapeType="1"/>
            <a:stCxn id="9243" idx="0"/>
            <a:endCxn id="9242" idx="3"/>
          </p:cNvCxnSpPr>
          <p:nvPr/>
        </p:nvCxnSpPr>
        <p:spPr bwMode="auto">
          <a:xfrm flipV="1">
            <a:off x="3254375" y="4503738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242" name="Oval 34"/>
          <p:cNvSpPr>
            <a:spLocks noChangeArrowheads="1"/>
          </p:cNvSpPr>
          <p:nvPr/>
        </p:nvSpPr>
        <p:spPr bwMode="auto">
          <a:xfrm>
            <a:off x="3292475" y="4191000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9243" name="Oval 35"/>
          <p:cNvSpPr>
            <a:spLocks noChangeArrowheads="1"/>
          </p:cNvSpPr>
          <p:nvPr/>
        </p:nvSpPr>
        <p:spPr bwMode="auto">
          <a:xfrm>
            <a:off x="3063875" y="48148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9244" name="Text Box 48"/>
          <p:cNvSpPr txBox="1">
            <a:spLocks noChangeArrowheads="1"/>
          </p:cNvSpPr>
          <p:nvPr/>
        </p:nvSpPr>
        <p:spPr bwMode="auto">
          <a:xfrm>
            <a:off x="517525" y="1676400"/>
            <a:ext cx="8110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Αναπαράσταση ως πλήρες δυαδικό δένδρο</a:t>
            </a:r>
            <a:r>
              <a:rPr lang="en-US" sz="1800"/>
              <a:t>: </a:t>
            </a:r>
            <a:r>
              <a:rPr lang="el-GR" sz="1800"/>
              <a:t>κάθε κόμβος έχει κλειδί μικρότερο</a:t>
            </a:r>
          </a:p>
          <a:p>
            <a:r>
              <a:rPr lang="el-GR" sz="1800"/>
              <a:t>ή ίσο με το κλειδί του γονέα του.  </a:t>
            </a:r>
            <a:endParaRPr lang="en-US" sz="1800"/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79878" name="Oval 8"/>
          <p:cNvSpPr>
            <a:spLocks noChangeArrowheads="1"/>
          </p:cNvSpPr>
          <p:nvPr/>
        </p:nvSpPr>
        <p:spPr bwMode="auto">
          <a:xfrm>
            <a:off x="2824163" y="3338513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79879" name="AutoShape 9"/>
          <p:cNvCxnSpPr>
            <a:cxnSpLocks noChangeShapeType="1"/>
            <a:stCxn id="79880" idx="0"/>
            <a:endCxn id="79878" idx="3"/>
          </p:cNvCxnSpPr>
          <p:nvPr/>
        </p:nvCxnSpPr>
        <p:spPr bwMode="auto">
          <a:xfrm flipV="1">
            <a:off x="2486025" y="3549650"/>
            <a:ext cx="37465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80" name="Oval 10"/>
          <p:cNvSpPr>
            <a:spLocks noChangeArrowheads="1"/>
          </p:cNvSpPr>
          <p:nvPr/>
        </p:nvSpPr>
        <p:spPr bwMode="auto">
          <a:xfrm>
            <a:off x="2362200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79881" name="AutoShape 11"/>
          <p:cNvCxnSpPr>
            <a:cxnSpLocks noChangeShapeType="1"/>
            <a:stCxn id="79882" idx="0"/>
            <a:endCxn id="79880" idx="5"/>
          </p:cNvCxnSpPr>
          <p:nvPr/>
        </p:nvCxnSpPr>
        <p:spPr bwMode="auto">
          <a:xfrm flipH="1" flipV="1">
            <a:off x="2573338" y="4146550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82" name="Oval 12"/>
          <p:cNvSpPr>
            <a:spLocks noChangeArrowheads="1"/>
          </p:cNvSpPr>
          <p:nvPr/>
        </p:nvSpPr>
        <p:spPr bwMode="auto">
          <a:xfrm>
            <a:off x="257651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79883" name="AutoShape 13"/>
          <p:cNvCxnSpPr>
            <a:cxnSpLocks noChangeShapeType="1"/>
            <a:stCxn id="79884" idx="0"/>
            <a:endCxn id="79880" idx="3"/>
          </p:cNvCxnSpPr>
          <p:nvPr/>
        </p:nvCxnSpPr>
        <p:spPr bwMode="auto">
          <a:xfrm flipV="1">
            <a:off x="2257425" y="4146550"/>
            <a:ext cx="1412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84" name="Oval 15"/>
          <p:cNvSpPr>
            <a:spLocks noChangeArrowheads="1"/>
          </p:cNvSpPr>
          <p:nvPr/>
        </p:nvSpPr>
        <p:spPr bwMode="auto">
          <a:xfrm>
            <a:off x="21336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79885" name="Text Box 18"/>
          <p:cNvSpPr txBox="1">
            <a:spLocks noChangeArrowheads="1"/>
          </p:cNvSpPr>
          <p:nvPr/>
        </p:nvSpPr>
        <p:spPr bwMode="auto">
          <a:xfrm>
            <a:off x="517525" y="2514600"/>
            <a:ext cx="3257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Ένωση δύο διωνυμικών ουρών</a:t>
            </a:r>
            <a:endParaRPr lang="en-US" sz="1600" b="1" baseline="-25000"/>
          </a:p>
        </p:txBody>
      </p:sp>
      <p:sp>
        <p:nvSpPr>
          <p:cNvPr id="79886" name="Rectangle 22"/>
          <p:cNvSpPr>
            <a:spLocks noChangeArrowheads="1"/>
          </p:cNvSpPr>
          <p:nvPr/>
        </p:nvSpPr>
        <p:spPr bwMode="auto">
          <a:xfrm>
            <a:off x="2057400" y="3200400"/>
            <a:ext cx="1905000" cy="1600200"/>
          </a:xfrm>
          <a:prstGeom prst="rect">
            <a:avLst/>
          </a:prstGeom>
          <a:noFill/>
          <a:ln w="9525" algn="ctr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87" name="Rectangle 23"/>
          <p:cNvSpPr>
            <a:spLocks noChangeArrowheads="1"/>
          </p:cNvSpPr>
          <p:nvPr/>
        </p:nvSpPr>
        <p:spPr bwMode="auto">
          <a:xfrm>
            <a:off x="4800600" y="3200400"/>
            <a:ext cx="1066800" cy="1600200"/>
          </a:xfrm>
          <a:prstGeom prst="rect">
            <a:avLst/>
          </a:prstGeom>
          <a:noFill/>
          <a:ln w="9525" algn="ctr">
            <a:solidFill>
              <a:srgbClr val="0033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88" name="Text Box 24"/>
          <p:cNvSpPr txBox="1">
            <a:spLocks noChangeArrowheads="1"/>
          </p:cNvSpPr>
          <p:nvPr/>
        </p:nvSpPr>
        <p:spPr bwMode="auto">
          <a:xfrm>
            <a:off x="7239000" y="3429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011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10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79889" name="Line 25"/>
          <p:cNvSpPr>
            <a:spLocks noChangeShapeType="1"/>
          </p:cNvSpPr>
          <p:nvPr/>
        </p:nvSpPr>
        <p:spPr bwMode="auto">
          <a:xfrm>
            <a:off x="7315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79890" name="Text Box 26"/>
          <p:cNvSpPr txBox="1">
            <a:spLocks noChangeArrowheads="1"/>
          </p:cNvSpPr>
          <p:nvPr/>
        </p:nvSpPr>
        <p:spPr bwMode="auto">
          <a:xfrm>
            <a:off x="6934200" y="4506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>
        <p:nvSpPr>
          <p:cNvPr id="79891" name="Rectangle 27"/>
          <p:cNvSpPr>
            <a:spLocks noChangeArrowheads="1"/>
          </p:cNvSpPr>
          <p:nvPr/>
        </p:nvSpPr>
        <p:spPr bwMode="auto">
          <a:xfrm>
            <a:off x="7696200" y="3505200"/>
            <a:ext cx="152400" cy="533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cxnSp>
        <p:nvCxnSpPr>
          <p:cNvPr id="79892" name="AutoShape 28"/>
          <p:cNvCxnSpPr>
            <a:cxnSpLocks noChangeShapeType="1"/>
            <a:stCxn id="79894" idx="0"/>
            <a:endCxn id="79893" idx="3"/>
          </p:cNvCxnSpPr>
          <p:nvPr/>
        </p:nvCxnSpPr>
        <p:spPr bwMode="auto">
          <a:xfrm flipV="1">
            <a:off x="4652963" y="56086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93" name="Oval 29"/>
          <p:cNvSpPr>
            <a:spLocks noChangeArrowheads="1"/>
          </p:cNvSpPr>
          <p:nvPr/>
        </p:nvSpPr>
        <p:spPr bwMode="auto">
          <a:xfrm>
            <a:off x="4705350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sp>
        <p:nvSpPr>
          <p:cNvPr id="79894" name="Oval 30"/>
          <p:cNvSpPr>
            <a:spLocks noChangeArrowheads="1"/>
          </p:cNvSpPr>
          <p:nvPr/>
        </p:nvSpPr>
        <p:spPr bwMode="auto">
          <a:xfrm>
            <a:off x="4529138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79895" name="Oval 31"/>
          <p:cNvSpPr>
            <a:spLocks noChangeArrowheads="1"/>
          </p:cNvSpPr>
          <p:nvPr/>
        </p:nvSpPr>
        <p:spPr bwMode="auto">
          <a:xfrm>
            <a:off x="4119563" y="48006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cxnSp>
        <p:nvCxnSpPr>
          <p:cNvPr id="79896" name="AutoShape 32"/>
          <p:cNvCxnSpPr>
            <a:cxnSpLocks noChangeShapeType="1"/>
            <a:stCxn id="79897" idx="0"/>
            <a:endCxn id="79895" idx="3"/>
          </p:cNvCxnSpPr>
          <p:nvPr/>
        </p:nvCxnSpPr>
        <p:spPr bwMode="auto">
          <a:xfrm flipV="1">
            <a:off x="3781425" y="5011738"/>
            <a:ext cx="37465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97" name="Oval 33"/>
          <p:cNvSpPr>
            <a:spLocks noChangeArrowheads="1"/>
          </p:cNvSpPr>
          <p:nvPr/>
        </p:nvSpPr>
        <p:spPr bwMode="auto">
          <a:xfrm>
            <a:off x="3657600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cxnSp>
        <p:nvCxnSpPr>
          <p:cNvPr id="79898" name="AutoShape 34"/>
          <p:cNvCxnSpPr>
            <a:cxnSpLocks noChangeShapeType="1"/>
            <a:stCxn id="79899" idx="0"/>
            <a:endCxn id="79897" idx="5"/>
          </p:cNvCxnSpPr>
          <p:nvPr/>
        </p:nvCxnSpPr>
        <p:spPr bwMode="auto">
          <a:xfrm flipH="1" flipV="1">
            <a:off x="3868738" y="56086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99" name="Oval 35"/>
          <p:cNvSpPr>
            <a:spLocks noChangeArrowheads="1"/>
          </p:cNvSpPr>
          <p:nvPr/>
        </p:nvSpPr>
        <p:spPr bwMode="auto">
          <a:xfrm>
            <a:off x="3871913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cxnSp>
        <p:nvCxnSpPr>
          <p:cNvPr id="79900" name="AutoShape 36"/>
          <p:cNvCxnSpPr>
            <a:cxnSpLocks noChangeShapeType="1"/>
            <a:stCxn id="79901" idx="0"/>
            <a:endCxn id="79897" idx="3"/>
          </p:cNvCxnSpPr>
          <p:nvPr/>
        </p:nvCxnSpPr>
        <p:spPr bwMode="auto">
          <a:xfrm flipV="1">
            <a:off x="3552825" y="5608638"/>
            <a:ext cx="1412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01" name="Oval 37"/>
          <p:cNvSpPr>
            <a:spLocks noChangeArrowheads="1"/>
          </p:cNvSpPr>
          <p:nvPr/>
        </p:nvSpPr>
        <p:spPr bwMode="auto">
          <a:xfrm>
            <a:off x="3429000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898" name="Rectangle 31"/>
          <p:cNvSpPr>
            <a:spLocks noChangeArrowheads="1"/>
          </p:cNvSpPr>
          <p:nvPr/>
        </p:nvSpPr>
        <p:spPr bwMode="auto">
          <a:xfrm>
            <a:off x="3124200" y="4800600"/>
            <a:ext cx="1371600" cy="13716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899" name="Rectangle 30"/>
          <p:cNvSpPr>
            <a:spLocks noChangeArrowheads="1"/>
          </p:cNvSpPr>
          <p:nvPr/>
        </p:nvSpPr>
        <p:spPr bwMode="auto">
          <a:xfrm>
            <a:off x="1905000" y="3352800"/>
            <a:ext cx="1371600" cy="13716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80903" name="Text Box 5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80904" name="Oval 6"/>
          <p:cNvSpPr>
            <a:spLocks noChangeArrowheads="1"/>
          </p:cNvSpPr>
          <p:nvPr/>
        </p:nvSpPr>
        <p:spPr bwMode="auto">
          <a:xfrm>
            <a:off x="2824163" y="3338513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80905" name="AutoShape 7"/>
          <p:cNvCxnSpPr>
            <a:cxnSpLocks noChangeShapeType="1"/>
            <a:stCxn id="80906" idx="0"/>
            <a:endCxn id="80904" idx="3"/>
          </p:cNvCxnSpPr>
          <p:nvPr/>
        </p:nvCxnSpPr>
        <p:spPr bwMode="auto">
          <a:xfrm flipV="1">
            <a:off x="2486025" y="3549650"/>
            <a:ext cx="37465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06" name="Oval 8"/>
          <p:cNvSpPr>
            <a:spLocks noChangeArrowheads="1"/>
          </p:cNvSpPr>
          <p:nvPr/>
        </p:nvSpPr>
        <p:spPr bwMode="auto">
          <a:xfrm>
            <a:off x="2362200" y="393700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80907" name="AutoShape 9"/>
          <p:cNvCxnSpPr>
            <a:cxnSpLocks noChangeShapeType="1"/>
            <a:stCxn id="80908" idx="0"/>
            <a:endCxn id="80906" idx="5"/>
          </p:cNvCxnSpPr>
          <p:nvPr/>
        </p:nvCxnSpPr>
        <p:spPr bwMode="auto">
          <a:xfrm flipH="1" flipV="1">
            <a:off x="2573338" y="4146550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08" name="Oval 10"/>
          <p:cNvSpPr>
            <a:spLocks noChangeArrowheads="1"/>
          </p:cNvSpPr>
          <p:nvPr/>
        </p:nvSpPr>
        <p:spPr bwMode="auto">
          <a:xfrm>
            <a:off x="2576513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80909" name="AutoShape 11"/>
          <p:cNvCxnSpPr>
            <a:cxnSpLocks noChangeShapeType="1"/>
            <a:stCxn id="80910" idx="0"/>
            <a:endCxn id="80906" idx="3"/>
          </p:cNvCxnSpPr>
          <p:nvPr/>
        </p:nvCxnSpPr>
        <p:spPr bwMode="auto">
          <a:xfrm flipV="1">
            <a:off x="2257425" y="4146550"/>
            <a:ext cx="1412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10" name="Oval 12"/>
          <p:cNvSpPr>
            <a:spLocks noChangeArrowheads="1"/>
          </p:cNvSpPr>
          <p:nvPr/>
        </p:nvSpPr>
        <p:spPr bwMode="auto">
          <a:xfrm>
            <a:off x="2133600" y="4464050"/>
            <a:ext cx="247650" cy="2460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517525" y="2514600"/>
            <a:ext cx="3257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Ένωση δύο διωνυμικών ουρών</a:t>
            </a:r>
            <a:endParaRPr lang="en-US" sz="1600" b="1" baseline="-25000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7239000" y="3429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 smtClean="0">
                <a:latin typeface="Lucida Console" pitchFamily="49" charset="0"/>
              </a:rPr>
              <a:t>+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 011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l-GR" sz="1800" dirty="0" smtClean="0">
                <a:latin typeface="Lucida Console" pitchFamily="49" charset="0"/>
              </a:rPr>
              <a:t>010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7315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6934200" y="4506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1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7696200" y="3505200"/>
            <a:ext cx="152400" cy="533400"/>
          </a:xfrm>
          <a:prstGeom prst="rect">
            <a:avLst/>
          </a:prstGeom>
          <a:solidFill>
            <a:srgbClr val="000080">
              <a:alpha val="2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cxnSp>
        <p:nvCxnSpPr>
          <p:cNvPr id="80916" name="AutoShape 20"/>
          <p:cNvCxnSpPr>
            <a:cxnSpLocks noChangeShapeType="1"/>
            <a:stCxn id="80918" idx="0"/>
            <a:endCxn id="80917" idx="3"/>
          </p:cNvCxnSpPr>
          <p:nvPr/>
        </p:nvCxnSpPr>
        <p:spPr bwMode="auto">
          <a:xfrm flipV="1">
            <a:off x="4652963" y="56086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17" name="Oval 21"/>
          <p:cNvSpPr>
            <a:spLocks noChangeArrowheads="1"/>
          </p:cNvSpPr>
          <p:nvPr/>
        </p:nvSpPr>
        <p:spPr bwMode="auto">
          <a:xfrm>
            <a:off x="4705350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sp>
        <p:nvSpPr>
          <p:cNvPr id="80918" name="Oval 22"/>
          <p:cNvSpPr>
            <a:spLocks noChangeArrowheads="1"/>
          </p:cNvSpPr>
          <p:nvPr/>
        </p:nvSpPr>
        <p:spPr bwMode="auto">
          <a:xfrm>
            <a:off x="4529138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80919" name="Oval 23"/>
          <p:cNvSpPr>
            <a:spLocks noChangeArrowheads="1"/>
          </p:cNvSpPr>
          <p:nvPr/>
        </p:nvSpPr>
        <p:spPr bwMode="auto">
          <a:xfrm>
            <a:off x="4119563" y="48006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  <a:endParaRPr lang="en-US" b="1"/>
          </a:p>
        </p:txBody>
      </p:sp>
      <p:cxnSp>
        <p:nvCxnSpPr>
          <p:cNvPr id="80920" name="AutoShape 24"/>
          <p:cNvCxnSpPr>
            <a:cxnSpLocks noChangeShapeType="1"/>
            <a:stCxn id="80921" idx="0"/>
            <a:endCxn id="80919" idx="3"/>
          </p:cNvCxnSpPr>
          <p:nvPr/>
        </p:nvCxnSpPr>
        <p:spPr bwMode="auto">
          <a:xfrm flipV="1">
            <a:off x="3781425" y="5011738"/>
            <a:ext cx="37465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21" name="Oval 25"/>
          <p:cNvSpPr>
            <a:spLocks noChangeArrowheads="1"/>
          </p:cNvSpPr>
          <p:nvPr/>
        </p:nvSpPr>
        <p:spPr bwMode="auto">
          <a:xfrm>
            <a:off x="3657600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cxnSp>
        <p:nvCxnSpPr>
          <p:cNvPr id="80922" name="AutoShape 26"/>
          <p:cNvCxnSpPr>
            <a:cxnSpLocks noChangeShapeType="1"/>
            <a:stCxn id="80923" idx="0"/>
            <a:endCxn id="80921" idx="5"/>
          </p:cNvCxnSpPr>
          <p:nvPr/>
        </p:nvCxnSpPr>
        <p:spPr bwMode="auto">
          <a:xfrm flipH="1" flipV="1">
            <a:off x="3868738" y="56086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23" name="Oval 27"/>
          <p:cNvSpPr>
            <a:spLocks noChangeArrowheads="1"/>
          </p:cNvSpPr>
          <p:nvPr/>
        </p:nvSpPr>
        <p:spPr bwMode="auto">
          <a:xfrm>
            <a:off x="3871913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cxnSp>
        <p:nvCxnSpPr>
          <p:cNvPr id="80924" name="AutoShape 28"/>
          <p:cNvCxnSpPr>
            <a:cxnSpLocks noChangeShapeType="1"/>
            <a:stCxn id="80925" idx="0"/>
            <a:endCxn id="80921" idx="3"/>
          </p:cNvCxnSpPr>
          <p:nvPr/>
        </p:nvCxnSpPr>
        <p:spPr bwMode="auto">
          <a:xfrm flipV="1">
            <a:off x="3552825" y="5608638"/>
            <a:ext cx="141288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25" name="Oval 29"/>
          <p:cNvSpPr>
            <a:spLocks noChangeArrowheads="1"/>
          </p:cNvSpPr>
          <p:nvPr/>
        </p:nvSpPr>
        <p:spPr bwMode="auto">
          <a:xfrm>
            <a:off x="3429000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2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Διωνυμικές ουρές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81926" name="Text Box 15"/>
          <p:cNvSpPr txBox="1">
            <a:spLocks noChangeArrowheads="1"/>
          </p:cNvSpPr>
          <p:nvPr/>
        </p:nvSpPr>
        <p:spPr bwMode="auto">
          <a:xfrm>
            <a:off x="517525" y="2514600"/>
            <a:ext cx="3257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Ένωση δύο διωνυμικών ουρών</a:t>
            </a:r>
            <a:endParaRPr lang="en-US" sz="1600" b="1" baseline="-25000"/>
          </a:p>
        </p:txBody>
      </p:sp>
      <p:sp>
        <p:nvSpPr>
          <p:cNvPr id="81927" name="Text Box 16"/>
          <p:cNvSpPr txBox="1">
            <a:spLocks noChangeArrowheads="1"/>
          </p:cNvSpPr>
          <p:nvPr/>
        </p:nvSpPr>
        <p:spPr bwMode="auto">
          <a:xfrm>
            <a:off x="7239000" y="3429000"/>
            <a:ext cx="10214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latin typeface="Lucida Console" pitchFamily="49" charset="0"/>
              </a:rPr>
              <a:t>   </a:t>
            </a:r>
            <a:r>
              <a:rPr lang="el-GR" sz="1800" dirty="0" smtClean="0">
                <a:latin typeface="Lucida Console" pitchFamily="49" charset="0"/>
              </a:rPr>
              <a:t>111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+  </a:t>
            </a:r>
            <a:r>
              <a:rPr lang="el-GR" sz="1800" dirty="0" smtClean="0">
                <a:latin typeface="Lucida Console" pitchFamily="49" charset="0"/>
              </a:rPr>
              <a:t>011</a:t>
            </a:r>
            <a:endParaRPr lang="el-GR" sz="1800" dirty="0">
              <a:latin typeface="Lucida Console" pitchFamily="49" charset="0"/>
            </a:endParaRPr>
          </a:p>
          <a:p>
            <a:r>
              <a:rPr lang="el-GR" sz="1800" dirty="0">
                <a:latin typeface="Lucida Console" pitchFamily="49" charset="0"/>
              </a:rPr>
              <a:t>  </a:t>
            </a:r>
            <a:r>
              <a:rPr lang="el-GR" sz="1800" dirty="0" smtClean="0">
                <a:latin typeface="Lucida Console" pitchFamily="49" charset="0"/>
              </a:rPr>
              <a:t>1010</a:t>
            </a:r>
            <a:endParaRPr lang="el-GR" sz="1800" dirty="0">
              <a:latin typeface="Lucida Console" pitchFamily="49" charset="0"/>
            </a:endParaRPr>
          </a:p>
        </p:txBody>
      </p:sp>
      <p:sp>
        <p:nvSpPr>
          <p:cNvPr id="81929" name="Text Box 18"/>
          <p:cNvSpPr txBox="1">
            <a:spLocks noChangeArrowheads="1"/>
          </p:cNvSpPr>
          <p:nvPr/>
        </p:nvSpPr>
        <p:spPr bwMode="auto">
          <a:xfrm>
            <a:off x="6934200" y="4506913"/>
            <a:ext cx="1260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κρατούμενο 0</a:t>
            </a:r>
          </a:p>
        </p:txBody>
      </p:sp>
      <p:cxnSp>
        <p:nvCxnSpPr>
          <p:cNvPr id="81930" name="AutoShape 20"/>
          <p:cNvCxnSpPr>
            <a:cxnSpLocks noChangeShapeType="1"/>
            <a:stCxn id="81932" idx="0"/>
            <a:endCxn id="81931" idx="3"/>
          </p:cNvCxnSpPr>
          <p:nvPr/>
        </p:nvCxnSpPr>
        <p:spPr bwMode="auto">
          <a:xfrm flipV="1">
            <a:off x="4652963" y="56086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31" name="Oval 21"/>
          <p:cNvSpPr>
            <a:spLocks noChangeArrowheads="1"/>
          </p:cNvSpPr>
          <p:nvPr/>
        </p:nvSpPr>
        <p:spPr bwMode="auto">
          <a:xfrm>
            <a:off x="4705350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11</a:t>
            </a:r>
            <a:endParaRPr lang="en-US" b="1"/>
          </a:p>
        </p:txBody>
      </p:sp>
      <p:sp>
        <p:nvSpPr>
          <p:cNvPr id="81932" name="Oval 22"/>
          <p:cNvSpPr>
            <a:spLocks noChangeArrowheads="1"/>
          </p:cNvSpPr>
          <p:nvPr/>
        </p:nvSpPr>
        <p:spPr bwMode="auto">
          <a:xfrm>
            <a:off x="4529138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  <a:endParaRPr lang="en-US" b="1"/>
          </a:p>
        </p:txBody>
      </p:sp>
      <p:sp>
        <p:nvSpPr>
          <p:cNvPr id="81933" name="Oval 30"/>
          <p:cNvSpPr>
            <a:spLocks noChangeArrowheads="1"/>
          </p:cNvSpPr>
          <p:nvPr/>
        </p:nvSpPr>
        <p:spPr bwMode="auto">
          <a:xfrm>
            <a:off x="4095750" y="44338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81934" name="AutoShape 31"/>
          <p:cNvCxnSpPr>
            <a:cxnSpLocks noChangeShapeType="1"/>
            <a:stCxn id="81935" idx="7"/>
            <a:endCxn id="81933" idx="2"/>
          </p:cNvCxnSpPr>
          <p:nvPr/>
        </p:nvCxnSpPr>
        <p:spPr bwMode="auto">
          <a:xfrm flipV="1">
            <a:off x="3263900" y="4557713"/>
            <a:ext cx="831850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35" name="Oval 32"/>
          <p:cNvSpPr>
            <a:spLocks noChangeArrowheads="1"/>
          </p:cNvSpPr>
          <p:nvPr/>
        </p:nvSpPr>
        <p:spPr bwMode="auto">
          <a:xfrm>
            <a:off x="3052763" y="4800600"/>
            <a:ext cx="247650" cy="2476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  <a:endParaRPr lang="en-US" b="1"/>
          </a:p>
        </p:txBody>
      </p:sp>
      <p:cxnSp>
        <p:nvCxnSpPr>
          <p:cNvPr id="81936" name="AutoShape 33"/>
          <p:cNvCxnSpPr>
            <a:cxnSpLocks noChangeShapeType="1"/>
            <a:stCxn id="81938" idx="0"/>
            <a:endCxn id="81935" idx="3"/>
          </p:cNvCxnSpPr>
          <p:nvPr/>
        </p:nvCxnSpPr>
        <p:spPr bwMode="auto">
          <a:xfrm flipV="1">
            <a:off x="2714625" y="5011738"/>
            <a:ext cx="37623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37" name="AutoShape 34"/>
          <p:cNvCxnSpPr>
            <a:cxnSpLocks noChangeShapeType="1"/>
            <a:endCxn id="81935" idx="5"/>
          </p:cNvCxnSpPr>
          <p:nvPr/>
        </p:nvCxnSpPr>
        <p:spPr bwMode="auto">
          <a:xfrm flipH="1" flipV="1">
            <a:off x="3263900" y="5011738"/>
            <a:ext cx="398463" cy="376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38" name="Oval 35"/>
          <p:cNvSpPr>
            <a:spLocks noChangeArrowheads="1"/>
          </p:cNvSpPr>
          <p:nvPr/>
        </p:nvSpPr>
        <p:spPr bwMode="auto">
          <a:xfrm>
            <a:off x="2590800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  <a:endParaRPr lang="en-US" b="1"/>
          </a:p>
        </p:txBody>
      </p:sp>
      <p:cxnSp>
        <p:nvCxnSpPr>
          <p:cNvPr id="81939" name="AutoShape 36"/>
          <p:cNvCxnSpPr>
            <a:cxnSpLocks noChangeShapeType="1"/>
            <a:stCxn id="81940" idx="0"/>
            <a:endCxn id="81938" idx="5"/>
          </p:cNvCxnSpPr>
          <p:nvPr/>
        </p:nvCxnSpPr>
        <p:spPr bwMode="auto">
          <a:xfrm flipH="1" flipV="1">
            <a:off x="2801938" y="5608638"/>
            <a:ext cx="1270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40" name="Oval 37"/>
          <p:cNvSpPr>
            <a:spLocks noChangeArrowheads="1"/>
          </p:cNvSpPr>
          <p:nvPr/>
        </p:nvSpPr>
        <p:spPr bwMode="auto">
          <a:xfrm>
            <a:off x="2805113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  <a:endParaRPr lang="en-US" b="1"/>
          </a:p>
        </p:txBody>
      </p:sp>
      <p:cxnSp>
        <p:nvCxnSpPr>
          <p:cNvPr id="81941" name="AutoShape 38"/>
          <p:cNvCxnSpPr>
            <a:cxnSpLocks noChangeShapeType="1"/>
            <a:stCxn id="81944" idx="0"/>
            <a:endCxn id="81938" idx="3"/>
          </p:cNvCxnSpPr>
          <p:nvPr/>
        </p:nvCxnSpPr>
        <p:spPr bwMode="auto">
          <a:xfrm flipV="1">
            <a:off x="2486025" y="5608638"/>
            <a:ext cx="142875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42" name="AutoShape 39"/>
          <p:cNvCxnSpPr>
            <a:cxnSpLocks noChangeShapeType="1"/>
            <a:stCxn id="81945" idx="0"/>
            <a:endCxn id="81946" idx="5"/>
          </p:cNvCxnSpPr>
          <p:nvPr/>
        </p:nvCxnSpPr>
        <p:spPr bwMode="auto">
          <a:xfrm flipH="1" flipV="1">
            <a:off x="3795713" y="5608638"/>
            <a:ext cx="1793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43" name="AutoShape 40"/>
          <p:cNvCxnSpPr>
            <a:cxnSpLocks noChangeShapeType="1"/>
            <a:stCxn id="81947" idx="0"/>
            <a:endCxn id="81946" idx="3"/>
          </p:cNvCxnSpPr>
          <p:nvPr/>
        </p:nvCxnSpPr>
        <p:spPr bwMode="auto">
          <a:xfrm flipV="1">
            <a:off x="3532188" y="5608638"/>
            <a:ext cx="90487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44" name="Oval 41"/>
          <p:cNvSpPr>
            <a:spLocks noChangeArrowheads="1"/>
          </p:cNvSpPr>
          <p:nvPr/>
        </p:nvSpPr>
        <p:spPr bwMode="auto">
          <a:xfrm>
            <a:off x="2362200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  <a:endParaRPr lang="en-US" b="1"/>
          </a:p>
        </p:txBody>
      </p:sp>
      <p:sp>
        <p:nvSpPr>
          <p:cNvPr id="81945" name="Oval 42"/>
          <p:cNvSpPr>
            <a:spLocks noChangeArrowheads="1"/>
          </p:cNvSpPr>
          <p:nvPr/>
        </p:nvSpPr>
        <p:spPr bwMode="auto">
          <a:xfrm>
            <a:off x="3851275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  <a:endParaRPr lang="en-US" b="1"/>
          </a:p>
        </p:txBody>
      </p:sp>
      <p:sp>
        <p:nvSpPr>
          <p:cNvPr id="81946" name="Oval 43"/>
          <p:cNvSpPr>
            <a:spLocks noChangeArrowheads="1"/>
          </p:cNvSpPr>
          <p:nvPr/>
        </p:nvSpPr>
        <p:spPr bwMode="auto">
          <a:xfrm>
            <a:off x="3584575" y="539908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  <a:endParaRPr lang="en-US" b="1"/>
          </a:p>
        </p:txBody>
      </p:sp>
      <p:sp>
        <p:nvSpPr>
          <p:cNvPr id="81947" name="Oval 44"/>
          <p:cNvSpPr>
            <a:spLocks noChangeArrowheads="1"/>
          </p:cNvSpPr>
          <p:nvPr/>
        </p:nvSpPr>
        <p:spPr bwMode="auto">
          <a:xfrm>
            <a:off x="3408363" y="5926138"/>
            <a:ext cx="247650" cy="2460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  <a:endParaRPr lang="en-US" b="1"/>
          </a:p>
        </p:txBody>
      </p:sp>
      <p:sp>
        <p:nvSpPr>
          <p:cNvPr id="29" name="28 - TextBox"/>
          <p:cNvSpPr txBox="1"/>
          <p:nvPr/>
        </p:nvSpPr>
        <p:spPr>
          <a:xfrm>
            <a:off x="6172200" y="5486400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Χρόνος =</a:t>
            </a:r>
            <a:endParaRPr lang="el-GR" sz="1600" dirty="0"/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5562600"/>
            <a:ext cx="964694" cy="278892"/>
          </a:xfrm>
          <a:prstGeom prst="rect">
            <a:avLst/>
          </a:prstGeom>
          <a:noFill/>
        </p:spPr>
      </p:pic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7315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2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TexPoint fonts used in EMF. </a:t>
            </a:r>
          </a:p>
          <a:p>
            <a:pPr algn="ctr"/>
            <a:r>
              <a:rPr lang="en-US" sz="1800"/>
              <a:t>Read the TexPoint manual before you delete this box.: </a:t>
            </a:r>
            <a:r>
              <a:rPr lang="en-US" sz="1800">
                <a:latin typeface="cmmi10" pitchFamily="34" charset="0"/>
              </a:rPr>
              <a:t>A</a:t>
            </a:r>
            <a:r>
              <a:rPr lang="en-US" sz="1800">
                <a:latin typeface="cmr10" pitchFamily="34" charset="0"/>
              </a:rPr>
              <a:t>A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7" pitchFamily="34" charset="0"/>
              </a:rPr>
              <a:t>A</a:t>
            </a:r>
            <a:r>
              <a:rPr lang="en-US" sz="1800">
                <a:latin typeface="cmex10" pitchFamily="34" charset="0"/>
              </a:rPr>
              <a:t>A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1758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/>
              <a:t>Διωνυμική ουρά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457200" y="1700213"/>
            <a:ext cx="728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σωρών δύναμης του 2 οι οποίοι δεν έχουν το ίδιο μέγεθος. Η δομή της </a:t>
            </a:r>
          </a:p>
          <a:p>
            <a:r>
              <a:rPr lang="el-GR" sz="1600"/>
              <a:t>καθορίζεται από τη δυαδική αναπαράσταση του αριθμού των κόμβων της. </a:t>
            </a:r>
            <a:endParaRPr lang="en-US" sz="1600"/>
          </a:p>
        </p:txBody>
      </p:sp>
      <p:sp>
        <p:nvSpPr>
          <p:cNvPr id="81926" name="Text Box 15"/>
          <p:cNvSpPr txBox="1">
            <a:spLocks noChangeArrowheads="1"/>
          </p:cNvSpPr>
          <p:nvPr/>
        </p:nvSpPr>
        <p:spPr bwMode="auto">
          <a:xfrm>
            <a:off x="517525" y="2514600"/>
            <a:ext cx="45392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Κατασκευή </a:t>
            </a:r>
            <a:r>
              <a:rPr lang="el-GR" sz="1600" b="1" dirty="0" err="1" smtClean="0"/>
              <a:t>διωνυμικής</a:t>
            </a:r>
            <a:r>
              <a:rPr lang="el-GR" sz="1600" b="1" dirty="0" smtClean="0"/>
              <a:t> ουράς με        κλειδιά</a:t>
            </a:r>
            <a:endParaRPr lang="en-US" sz="1600" b="1" baseline="-25000" dirty="0"/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2590800"/>
            <a:ext cx="228600" cy="202692"/>
          </a:xfrm>
          <a:prstGeom prst="rect">
            <a:avLst/>
          </a:prstGeom>
          <a:noFill/>
        </p:spPr>
      </p:pic>
      <p:sp>
        <p:nvSpPr>
          <p:cNvPr id="32" name="31 - TextBox"/>
          <p:cNvSpPr txBox="1"/>
          <p:nvPr/>
        </p:nvSpPr>
        <p:spPr>
          <a:xfrm>
            <a:off x="457200" y="3124200"/>
            <a:ext cx="7696200" cy="7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Η κατασκευή μιας </a:t>
            </a:r>
            <a:r>
              <a:rPr lang="el-GR" sz="1600" dirty="0" err="1" smtClean="0"/>
              <a:t>διωνυμικής</a:t>
            </a:r>
            <a:r>
              <a:rPr lang="el-GR" sz="1600" dirty="0" smtClean="0"/>
              <a:t> ουράς με        διαδοχικές εισαγωγές σε αρχικά κενή ουρά απαιτεί χρόνο</a:t>
            </a:r>
            <a:endParaRPr lang="el-GR" sz="1600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3234154"/>
            <a:ext cx="228600" cy="202692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3538954"/>
            <a:ext cx="609282" cy="278746"/>
          </a:xfrm>
          <a:prstGeom prst="rect">
            <a:avLst/>
          </a:prstGeom>
          <a:noFill/>
          <a:ln/>
          <a:effectLst/>
        </p:spPr>
      </p:pic>
      <p:sp>
        <p:nvSpPr>
          <p:cNvPr id="36" name="35 - TextBox"/>
          <p:cNvSpPr txBox="1"/>
          <p:nvPr/>
        </p:nvSpPr>
        <p:spPr>
          <a:xfrm>
            <a:off x="457200" y="4267200"/>
            <a:ext cx="8153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Για κάθε εισαγωγή έχουμε μια πράξη ένωσης σωρών δύναμης του δύο για κάθε </a:t>
            </a:r>
            <a:r>
              <a:rPr lang="en-US" sz="1600" dirty="0" smtClean="0"/>
              <a:t>bit </a:t>
            </a:r>
            <a:r>
              <a:rPr lang="el-GR" sz="1600" dirty="0" smtClean="0"/>
              <a:t>που αλλάζει από </a:t>
            </a:r>
            <a:r>
              <a:rPr lang="el-GR" sz="1600" dirty="0" smtClean="0">
                <a:latin typeface="Calibri" pitchFamily="34" charset="0"/>
              </a:rPr>
              <a:t>1</a:t>
            </a:r>
            <a:r>
              <a:rPr lang="el-GR" sz="1600" dirty="0" smtClean="0"/>
              <a:t> σε </a:t>
            </a:r>
            <a:r>
              <a:rPr lang="el-GR" sz="1600" dirty="0" smtClean="0">
                <a:latin typeface="Calibri" pitchFamily="34" charset="0"/>
              </a:rPr>
              <a:t>0</a:t>
            </a:r>
            <a:r>
              <a:rPr lang="el-GR" sz="1600" dirty="0" smtClean="0"/>
              <a:t> στη δυαδική αναπαράσταση του αριθμού των κόμβων της ουράς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0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Επαύξηση </a:t>
            </a:r>
            <a:r>
              <a:rPr lang="el-GR" sz="1600" b="1" dirty="0"/>
              <a:t>δυαδικού μετρητή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57525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Έστω ένας μετρητής </a:t>
            </a:r>
            <a:r>
              <a:rPr lang="en-US" sz="1600" dirty="0"/>
              <a:t>C </a:t>
            </a:r>
            <a:r>
              <a:rPr lang="el-GR" sz="1600" dirty="0"/>
              <a:t>με </a:t>
            </a: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dirty="0"/>
              <a:t> bits</a:t>
            </a:r>
            <a:r>
              <a:rPr lang="el-GR" sz="1600" dirty="0"/>
              <a:t> </a:t>
            </a:r>
            <a:r>
              <a:rPr lang="en-US" sz="1600" dirty="0"/>
              <a:t>: </a:t>
            </a:r>
            <a:r>
              <a:rPr lang="el-GR" sz="1600" dirty="0"/>
              <a:t> μια πράξη επαύξησης θέτει</a:t>
            </a:r>
          </a:p>
        </p:txBody>
      </p:sp>
      <p:pic>
        <p:nvPicPr>
          <p:cNvPr id="2458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9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7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8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9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0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1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2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3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4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5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6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7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8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9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4610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1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2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3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4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5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6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7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8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9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0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1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2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3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4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5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6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7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8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9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0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1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2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33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34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5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6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37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8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9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0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1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42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3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4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5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57525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Έστω ένας μετρητής </a:t>
            </a:r>
            <a:r>
              <a:rPr lang="en-US" sz="1600" dirty="0"/>
              <a:t>C </a:t>
            </a:r>
            <a:r>
              <a:rPr lang="el-GR" sz="1600" dirty="0"/>
              <a:t>με </a:t>
            </a: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dirty="0"/>
              <a:t> bits</a:t>
            </a:r>
            <a:r>
              <a:rPr lang="el-GR" sz="1600" dirty="0"/>
              <a:t> </a:t>
            </a:r>
            <a:r>
              <a:rPr lang="en-US" sz="1600" dirty="0"/>
              <a:t>: </a:t>
            </a:r>
            <a:r>
              <a:rPr lang="el-GR" sz="1600" dirty="0"/>
              <a:t> μια πράξη επαύξησης θέτει</a:t>
            </a:r>
          </a:p>
        </p:txBody>
      </p:sp>
      <p:pic>
        <p:nvPicPr>
          <p:cNvPr id="2560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5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6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17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2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3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4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5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6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7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8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9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0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31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2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3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5634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35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6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7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8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9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0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1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2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3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4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5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6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7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8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9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0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1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2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3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4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5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6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7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8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9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0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61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2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3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4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5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66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7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8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9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70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265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</a:t>
            </a:r>
            <a:r>
              <a:rPr lang="el-GR" sz="1600" baseline="30000"/>
              <a:t>ο</a:t>
            </a:r>
            <a:r>
              <a:rPr lang="el-GR" sz="1600"/>
              <a:t> ψηφίο από το τέλος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25671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2563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αλλάζει με κάθε επαύξηση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0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Επαύξηση </a:t>
            </a:r>
            <a:r>
              <a:rPr lang="el-GR" sz="1600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57525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Έστω ένας μετρητής </a:t>
            </a:r>
            <a:r>
              <a:rPr lang="en-US" sz="1600" dirty="0"/>
              <a:t>C </a:t>
            </a:r>
            <a:r>
              <a:rPr lang="el-GR" sz="1600" dirty="0"/>
              <a:t>με </a:t>
            </a: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dirty="0"/>
              <a:t> bits</a:t>
            </a:r>
            <a:r>
              <a:rPr lang="el-GR" sz="1600" dirty="0"/>
              <a:t> </a:t>
            </a:r>
            <a:r>
              <a:rPr lang="en-US" sz="1600" dirty="0"/>
              <a:t>: </a:t>
            </a:r>
            <a:r>
              <a:rPr lang="el-GR" sz="1600" dirty="0"/>
              <a:t> μια πράξη επαύξησης θέτει</a:t>
            </a:r>
          </a:p>
        </p:txBody>
      </p:sp>
      <p:pic>
        <p:nvPicPr>
          <p:cNvPr id="26629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30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265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2</a:t>
            </a:r>
            <a:r>
              <a:rPr lang="el-GR" sz="1600" baseline="30000"/>
              <a:t>ο</a:t>
            </a:r>
            <a:r>
              <a:rPr lang="el-GR" sz="1600"/>
              <a:t> ψηφίο από το τέλος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26631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3342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αλλάζει με κάθε δεύτερη επαύξηση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6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7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8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9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6644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5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6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7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8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9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0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1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2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3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4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5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6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7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8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9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6660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1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2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3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4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5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6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7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8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9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0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1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2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3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4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5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6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7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8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9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0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1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2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83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84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5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6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87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8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9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0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1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92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3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4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5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0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Επαύξηση </a:t>
            </a:r>
            <a:r>
              <a:rPr lang="el-GR" sz="1600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57525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Έστω ένας μετρητής </a:t>
            </a:r>
            <a:r>
              <a:rPr lang="en-US" sz="1600" dirty="0"/>
              <a:t>C </a:t>
            </a:r>
            <a:r>
              <a:rPr lang="el-GR" sz="1600" dirty="0"/>
              <a:t>με </a:t>
            </a: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dirty="0"/>
              <a:t> bits</a:t>
            </a:r>
            <a:r>
              <a:rPr lang="el-GR" sz="1600" dirty="0"/>
              <a:t> </a:t>
            </a:r>
            <a:r>
              <a:rPr lang="en-US" sz="1600" dirty="0"/>
              <a:t>: </a:t>
            </a:r>
            <a:r>
              <a:rPr lang="el-GR" sz="1600" dirty="0"/>
              <a:t> μια πράξη επαύξησης θέτει</a:t>
            </a:r>
          </a:p>
        </p:txBody>
      </p:sp>
      <p:pic>
        <p:nvPicPr>
          <p:cNvPr id="27653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4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265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3</a:t>
            </a:r>
            <a:r>
              <a:rPr lang="el-GR" sz="1600" baseline="30000"/>
              <a:t>ο</a:t>
            </a:r>
            <a:r>
              <a:rPr lang="el-GR" sz="1600"/>
              <a:t> ψηφίο από το τέλος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27655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3301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αλλάζει με κάθε τέταρτη επαύξηση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2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3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7668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9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0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1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2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3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4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5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6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7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8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9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0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81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2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3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7684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85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6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7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8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9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0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1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2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3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4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5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6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7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8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9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0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1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2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3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4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5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6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7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8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9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0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11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2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3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4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5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16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7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8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9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0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Επαύξηση </a:t>
            </a:r>
            <a:r>
              <a:rPr lang="el-GR" sz="1600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0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Επαύξηση </a:t>
            </a:r>
            <a:r>
              <a:rPr lang="el-GR" sz="1600" b="1" dirty="0"/>
              <a:t>δυαδικού μετρητή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57525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Έστω ένας μετρητής </a:t>
            </a:r>
            <a:r>
              <a:rPr lang="en-US" sz="1600" dirty="0"/>
              <a:t>C </a:t>
            </a:r>
            <a:r>
              <a:rPr lang="el-GR" sz="1600" dirty="0"/>
              <a:t>με </a:t>
            </a: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dirty="0"/>
              <a:t> bits</a:t>
            </a:r>
            <a:r>
              <a:rPr lang="el-GR" sz="1600" dirty="0"/>
              <a:t> </a:t>
            </a:r>
            <a:r>
              <a:rPr lang="en-US" sz="1600" dirty="0"/>
              <a:t>: </a:t>
            </a:r>
            <a:r>
              <a:rPr lang="el-GR" sz="1600" dirty="0"/>
              <a:t> μια πράξη επαύξησης θέτει</a:t>
            </a:r>
          </a:p>
        </p:txBody>
      </p:sp>
      <p:pic>
        <p:nvPicPr>
          <p:cNvPr id="28677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8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265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4</a:t>
            </a:r>
            <a:r>
              <a:rPr lang="el-GR" sz="1600" baseline="30000"/>
              <a:t>ο</a:t>
            </a:r>
            <a:r>
              <a:rPr lang="el-GR" sz="1600"/>
              <a:t> ψηφίο από το τέλος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28679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3178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αλλάζει με κάθε όγδοη επαύξηση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8692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3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4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5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6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7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8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9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0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1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2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3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4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5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6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7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8708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9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0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1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2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3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4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5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6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7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8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9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0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1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22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3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24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5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26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7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8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9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0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31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32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3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4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35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6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7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8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9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40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41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42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43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Διωνυμικές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ουρές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binomial queues)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57525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Έστω ένας μετρητής </a:t>
            </a:r>
            <a:r>
              <a:rPr lang="en-US" sz="1600" dirty="0"/>
              <a:t>C </a:t>
            </a:r>
            <a:r>
              <a:rPr lang="el-GR" sz="1600" dirty="0"/>
              <a:t>με </a:t>
            </a: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dirty="0"/>
              <a:t> bits</a:t>
            </a:r>
            <a:r>
              <a:rPr lang="el-GR" sz="1600" dirty="0"/>
              <a:t> </a:t>
            </a:r>
            <a:r>
              <a:rPr lang="en-US" sz="1600" dirty="0"/>
              <a:t>: </a:t>
            </a:r>
            <a:r>
              <a:rPr lang="el-GR" sz="1600" dirty="0"/>
              <a:t> μια πράξη επαύξησης θέτει</a:t>
            </a:r>
          </a:p>
        </p:txBody>
      </p:sp>
      <p:pic>
        <p:nvPicPr>
          <p:cNvPr id="2970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2" name="73 - TextBox"/>
          <p:cNvSpPr txBox="1">
            <a:spLocks noChangeArrowheads="1"/>
          </p:cNvSpPr>
          <p:nvPr/>
        </p:nvSpPr>
        <p:spPr bwMode="auto">
          <a:xfrm>
            <a:off x="690563" y="3200400"/>
            <a:ext cx="6788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Γενικά το </a:t>
            </a:r>
            <a:r>
              <a:rPr lang="en-US" sz="1600"/>
              <a:t>i-</a:t>
            </a:r>
            <a:r>
              <a:rPr lang="el-GR" sz="1600"/>
              <a:t>οστό ψηφίο από το τέλος αλλάζει μετά από          </a:t>
            </a:r>
            <a:r>
              <a:rPr lang="en-US" sz="1600"/>
              <a:t> </a:t>
            </a:r>
            <a:r>
              <a:rPr lang="el-GR" sz="1600"/>
              <a:t>επαυξήσεις</a:t>
            </a:r>
            <a:r>
              <a:rPr lang="en-US" sz="1600"/>
              <a:t>.</a:t>
            </a:r>
            <a:endParaRPr lang="el-GR" sz="1600"/>
          </a:p>
        </p:txBody>
      </p:sp>
      <p:pic>
        <p:nvPicPr>
          <p:cNvPr id="29703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200400"/>
            <a:ext cx="457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7909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5" name="82 - TextBox"/>
          <p:cNvSpPr txBox="1">
            <a:spLocks noChangeArrowheads="1"/>
          </p:cNvSpPr>
          <p:nvPr/>
        </p:nvSpPr>
        <p:spPr bwMode="auto">
          <a:xfrm>
            <a:off x="1143000" y="3722688"/>
            <a:ext cx="5950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Σε ακολουθία </a:t>
            </a:r>
            <a:r>
              <a:rPr lang="en-US" sz="1600"/>
              <a:t>N </a:t>
            </a:r>
            <a:r>
              <a:rPr lang="el-GR" sz="1600"/>
              <a:t>πράξεων το </a:t>
            </a:r>
            <a:r>
              <a:rPr lang="en-US" sz="1600"/>
              <a:t>i-</a:t>
            </a:r>
            <a:r>
              <a:rPr lang="el-GR" sz="1600"/>
              <a:t>οστό ψηφίο από το τέλος αλλάζει </a:t>
            </a:r>
          </a:p>
        </p:txBody>
      </p:sp>
      <p:pic>
        <p:nvPicPr>
          <p:cNvPr id="29706" name="8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03688"/>
            <a:ext cx="71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87 - TextBox"/>
          <p:cNvSpPr txBox="1">
            <a:spLocks noChangeArrowheads="1"/>
          </p:cNvSpPr>
          <p:nvPr/>
        </p:nvSpPr>
        <p:spPr bwMode="auto">
          <a:xfrm>
            <a:off x="1136650" y="4191000"/>
            <a:ext cx="2653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συνολικά    </a:t>
            </a:r>
            <a:r>
              <a:rPr lang="el-GR" sz="1600" dirty="0" smtClean="0"/>
              <a:t>               </a:t>
            </a:r>
            <a:r>
              <a:rPr lang="el-GR" sz="1600" dirty="0"/>
              <a:t>φορές</a:t>
            </a:r>
          </a:p>
        </p:txBody>
      </p:sp>
      <p:pic>
        <p:nvPicPr>
          <p:cNvPr id="29708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101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9" name="93 - Ορθογώνιο"/>
          <p:cNvSpPr>
            <a:spLocks noChangeArrowheads="1"/>
          </p:cNvSpPr>
          <p:nvPr/>
        </p:nvSpPr>
        <p:spPr bwMode="auto">
          <a:xfrm>
            <a:off x="1143000" y="4941888"/>
            <a:ext cx="3468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Σύνολο αλλαγών για όλα τα ψηφία =</a:t>
            </a:r>
          </a:p>
        </p:txBody>
      </p:sp>
      <p:pic>
        <p:nvPicPr>
          <p:cNvPr id="29710" name="9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713288"/>
            <a:ext cx="1169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0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 smtClean="0"/>
              <a:t>Επαύξηση </a:t>
            </a:r>
            <a:r>
              <a:rPr lang="el-GR" sz="1600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=2^n-1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101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sum_{k=1}^n k 2^{n-k-1} = 2^n - n - 1 &lt; 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5"/>
  <p:tag name="PICTUREFILESIZE" val="10887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mega(n \log{n}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3"/>
  <p:tag name="PICTUREFILESIZE" val="13283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mega(\log{n!}) = \Omega(n \log{n}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_{\delta}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0"/>
  <p:tag name="PICTUREFILESIZE" val="1233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delta \log_{\delta}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{k}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{k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25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{k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253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{k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253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{k-2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25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707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dot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715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_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447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^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387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{k \choose j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1195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367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sum_{j=0}^{k} {k \choose j} = 2^k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5255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floor \lg{N} \rfloor +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3"/>
  <p:tag name="PICTUREFILESIZE" val="13283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1746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1746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7427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2^{i-1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117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"/>
  <p:tag name="PICTUREFILESIZE" val="17283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um_{i=1}^{k} 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38507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2^{i-1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11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"/>
  <p:tag name="PICTUREFILESIZE" val="17283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um_{i=1}^{k} 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38507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\sum_{i=1}^{k}  \frac{N}{2^{i-1}} = N \sum_{j=0}^{k-1}  2^{-j}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3"/>
  <p:tag name="PICTUREFILESIZE" val="9178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&lt; N \sum_{j=0}^{\infty}  2^{-j} = 2N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0"/>
  <p:tag name="PICTUREFILESIZE" val="6690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in{[H]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9916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[H] = 1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1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"/>
  <p:tag name="PICTUREFILESIZE" val="6256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 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 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22570</TotalTime>
  <Words>10148</Words>
  <Application>Microsoft Office PowerPoint</Application>
  <PresentationFormat>Προβολή στην οθόνη (4:3)</PresentationFormat>
  <Paragraphs>3162</Paragraphs>
  <Slides>101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101</vt:i4>
      </vt:variant>
    </vt:vector>
  </HeadingPairs>
  <TitlesOfParts>
    <vt:vector size="117" baseType="lpstr">
      <vt:lpstr>Arial</vt:lpstr>
      <vt:lpstr>cmmi10</vt:lpstr>
      <vt:lpstr>cmr10</vt:lpstr>
      <vt:lpstr>cmsy10orig</vt:lpstr>
      <vt:lpstr>cmmi7</vt:lpstr>
      <vt:lpstr>cmex10</vt:lpstr>
      <vt:lpstr>Times New Roman</vt:lpstr>
      <vt:lpstr>Symbol</vt:lpstr>
      <vt:lpstr>Lucida Console</vt:lpstr>
      <vt:lpstr>Calibri</vt:lpstr>
      <vt:lpstr>Courier New</vt:lpstr>
      <vt:lpstr>cmr7</vt:lpstr>
      <vt:lpstr>cmsy7</vt:lpstr>
      <vt:lpstr>Wingdings</vt:lpstr>
      <vt:lpstr>Garamond</vt:lpstr>
      <vt:lpstr>Kant</vt:lpstr>
      <vt:lpstr>Ουρά Προτεραιότητας (priority queue)</vt:lpstr>
      <vt:lpstr>Ουρά Προτεραιότητας (priority queue)</vt:lpstr>
      <vt:lpstr>Ουρά Προτεραιότητας (priority queue)</vt:lpstr>
      <vt:lpstr>Ουρά Προτεραιότητας (priority queue)</vt:lpstr>
      <vt:lpstr>Ουρά Προτεραιότητας (priority queue)</vt:lpstr>
      <vt:lpstr>Ουρά Προτεραιότητας (priority queue)</vt:lpstr>
      <vt:lpstr>Ουρά Προτεραιότητας (priority queue)</vt:lpstr>
      <vt:lpstr>Ουρά Προτεραιότητας (priority queue)</vt:lpstr>
      <vt:lpstr>Δομή Δεδομένων Σωρού (heap)</vt:lpstr>
      <vt:lpstr>Δομή Δεδομένων Σωρού (heap)</vt:lpstr>
      <vt:lpstr>Δομή Δεδομένων Σωρού (heap)</vt:lpstr>
      <vt:lpstr>Δομή Δεδομένων Σωρού (heap)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σε Σωρούς</vt:lpstr>
      <vt:lpstr>Αλγόριθμοι Ταξινόμησης</vt:lpstr>
      <vt:lpstr>Αλγόριθμοι Ταξινόμησης</vt:lpstr>
      <vt:lpstr>Αλγόριθμοι Ταξινόμησης</vt:lpstr>
      <vt:lpstr>Αλγόριθμοι Ταξινόμησης</vt:lpstr>
      <vt:lpstr>Αλγόριθμοι Ταξινόμησης</vt:lpstr>
      <vt:lpstr>Αλγόριθμοι Ταξινόμησης</vt:lpstr>
      <vt:lpstr>Αλγόριθμοι Ταξινόμησης</vt:lpstr>
      <vt:lpstr>δ-Σωρός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Διωνυμικές ουρές (binomial queues)</vt:lpstr>
      <vt:lpstr>Σωρός Fibonacci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Loukas</cp:lastModifiedBy>
  <cp:revision>850</cp:revision>
  <dcterms:created xsi:type="dcterms:W3CDTF">2005-02-17T20:55:19Z</dcterms:created>
  <dcterms:modified xsi:type="dcterms:W3CDTF">2013-11-17T20:25:24Z</dcterms:modified>
</cp:coreProperties>
</file>