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notesSlides/notesSlide4.xml" ContentType="application/vnd.openxmlformats-officedocument.presentationml.notesSlide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66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18.xml" ContentType="application/vnd.openxmlformats-officedocument.presentationml.tags+xml"/>
  <Override PartName="/ppt/tags/tag765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790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658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683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661.xml" ContentType="application/vnd.openxmlformats-officedocument.presentationml.tags+xml"/>
  <Override PartName="/ppt/tags/tag75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37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715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ags/tag680.xml" ContentType="application/vnd.openxmlformats-officedocument.presentationml.tags+xml"/>
  <Override PartName="/ppt/tags/tag778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734.xml" ContentType="application/vnd.openxmlformats-officedocument.presentationml.tags+xml"/>
  <Override PartName="/ppt/tags/tag781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tags/tag81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728.xml" ContentType="application/vnd.openxmlformats-officedocument.presentationml.tags+xml"/>
  <Override PartName="/ppt/tags/tag775.xml" ContentType="application/vnd.openxmlformats-officedocument.presentationml.tags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731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notesSlides/notesSlide14.xml" ContentType="application/vnd.openxmlformats-officedocument.presentationml.notesSlide+xml"/>
  <Override PartName="/ppt/tags/tag668.xml" ContentType="application/vnd.openxmlformats-officedocument.presentationml.tags+xml"/>
  <Override PartName="/ppt/tags/tag807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769.xml" ContentType="application/vnd.openxmlformats-officedocument.presentationml.tags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747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tags/tag772.xml" ContentType="application/vnd.openxmlformats-officedocument.presentationml.tags+xml"/>
  <Override PartName="/ppt/slides/slide42.xml" ContentType="application/vnd.openxmlformats-officedocument.presentationml.slide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notesSlides/notesSlide11.xml" ContentType="application/vnd.openxmlformats-officedocument.presentationml.notesSlide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notesSlides/notesSlide18.xml" ContentType="application/vnd.openxmlformats-officedocument.presentationml.notesSlide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notesSlides/notesSlide9.xml" ContentType="application/vnd.openxmlformats-officedocument.presentationml.notesSlide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notesSlides/notesSlide12.xml" ContentType="application/vnd.openxmlformats-officedocument.presentationml.notesSlide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  <Override PartName="/ppt/tags/tag736.xml" ContentType="application/vnd.openxmlformats-officedocument.presentationml.tags+xml"/>
  <Override PartName="/ppt/tags/tag783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slides/slide47.xml" ContentType="application/vnd.openxmlformats-officedocument.presentationml.slide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slides/slide44.xml" ContentType="application/vnd.openxmlformats-officedocument.presentationml.slide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52"/>
  </p:notesMasterIdLst>
  <p:handoutMasterIdLst>
    <p:handoutMasterId r:id="rId53"/>
  </p:handoutMasterIdLst>
  <p:sldIdLst>
    <p:sldId id="268" r:id="rId2"/>
    <p:sldId id="370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09" r:id="rId46"/>
    <p:sldId id="364" r:id="rId47"/>
    <p:sldId id="365" r:id="rId48"/>
    <p:sldId id="367" r:id="rId49"/>
    <p:sldId id="368" r:id="rId50"/>
    <p:sldId id="369" r:id="rId51"/>
  </p:sldIdLst>
  <p:sldSz cx="9144000" cy="6858000" type="screen4x3"/>
  <p:notesSz cx="6858000" cy="9144000"/>
  <p:embeddedFontLs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Georgia" pitchFamily="18" charset="0"/>
      <p:regular r:id="rId58"/>
      <p:bold r:id="rId59"/>
      <p:italic r:id="rId60"/>
      <p:boldItalic r:id="rId61"/>
    </p:embeddedFont>
    <p:embeddedFont>
      <p:font typeface="cmmi10" pitchFamily="34" charset="0"/>
      <p:regular r:id="rId62"/>
    </p:embeddedFont>
    <p:embeddedFont>
      <p:font typeface="cmr10" pitchFamily="34" charset="0"/>
      <p:regular r:id="rId63"/>
    </p:embeddedFont>
    <p:embeddedFont>
      <p:font typeface="cmsy10orig" pitchFamily="34" charset="0"/>
      <p:regular r:id="rId64"/>
    </p:embeddedFont>
    <p:embeddedFont>
      <p:font typeface="Lucida Console" pitchFamily="49" charset="0"/>
      <p:regular r:id="rId65"/>
    </p:embeddedFont>
    <p:embeddedFont>
      <p:font typeface="Garamond" pitchFamily="18" charset="0"/>
      <p:regular r:id="rId66"/>
      <p:bold r:id="rId67"/>
      <p:italic r:id="rId68"/>
    </p:embeddedFont>
  </p:embeddedFontLst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C979"/>
    <a:srgbClr val="FFB547"/>
    <a:srgbClr val="969696"/>
    <a:srgbClr val="003399"/>
    <a:srgbClr val="CC33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96086" autoAdjust="0"/>
  </p:normalViewPr>
  <p:slideViewPr>
    <p:cSldViewPr>
      <p:cViewPr>
        <p:scale>
          <a:sx n="80" d="100"/>
          <a:sy n="80" d="100"/>
        </p:scale>
        <p:origin x="-16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230C3C8-2DA2-48CA-B79F-D877C7CA6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CA2D7-0B97-453F-939E-B5233FB6BCD4}" type="datetimeFigureOut">
              <a:rPr lang="el-GR" smtClean="0"/>
              <a:pPr/>
              <a:t>30/10/2013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FB37C-1368-4D37-8255-4B548C88DD4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B37C-1368-4D37-8255-4B548C88DD49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7E3B08-4833-4E14-A1CD-E92131C60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A9B-5364-4970-9383-A3F1D823D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A577-0F00-4304-955C-332CFA516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653FA-1813-4B62-8F4E-7D9632471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13BB-8B06-40E5-A858-B9FD6DCCA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088A-14C7-49F1-B949-35FAA5441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093D-1719-48B9-9044-9F385B6C9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CAE1-81CD-42E5-A8B9-DC0D41911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F8ED-1A7C-43E8-B73A-F0EF069F9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9E19-46F5-43F2-AAFF-E6C55D918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1E0A-1E72-4752-BC75-782F80334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01895038-CC3D-4300-8E10-70B631159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119.xml"/><Relationship Id="rId21" Type="http://schemas.openxmlformats.org/officeDocument/2006/relationships/image" Target="../media/image6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image" Target="../media/image10.pn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image" Target="../media/image5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9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8.png"/><Relationship Id="rId10" Type="http://schemas.openxmlformats.org/officeDocument/2006/relationships/tags" Target="../tags/tag126.xml"/><Relationship Id="rId19" Type="http://schemas.openxmlformats.org/officeDocument/2006/relationships/image" Target="../media/image4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image" Target="../media/image10.png"/><Relationship Id="rId3" Type="http://schemas.openxmlformats.org/officeDocument/2006/relationships/tags" Target="../tags/tag136.xml"/><Relationship Id="rId21" Type="http://schemas.openxmlformats.org/officeDocument/2006/relationships/image" Target="../media/image5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image" Target="../media/image9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image" Target="../media/image4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7.png"/><Relationship Id="rId10" Type="http://schemas.openxmlformats.org/officeDocument/2006/relationships/tags" Target="../tags/tag14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9.png"/><Relationship Id="rId3" Type="http://schemas.openxmlformats.org/officeDocument/2006/relationships/tags" Target="../tags/tag154.xml"/><Relationship Id="rId21" Type="http://schemas.openxmlformats.org/officeDocument/2006/relationships/image" Target="../media/image4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8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7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9.png"/><Relationship Id="rId3" Type="http://schemas.openxmlformats.org/officeDocument/2006/relationships/tags" Target="../tags/tag173.xml"/><Relationship Id="rId21" Type="http://schemas.openxmlformats.org/officeDocument/2006/relationships/image" Target="../media/image4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8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7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10.png"/><Relationship Id="rId3" Type="http://schemas.openxmlformats.org/officeDocument/2006/relationships/tags" Target="../tags/tag192.xml"/><Relationship Id="rId21" Type="http://schemas.openxmlformats.org/officeDocument/2006/relationships/image" Target="../media/image5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9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image" Target="../media/image4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8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7.png"/><Relationship Id="rId10" Type="http://schemas.openxmlformats.org/officeDocument/2006/relationships/tags" Target="../tags/tag19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10.png"/><Relationship Id="rId3" Type="http://schemas.openxmlformats.org/officeDocument/2006/relationships/tags" Target="../tags/tag210.xml"/><Relationship Id="rId21" Type="http://schemas.openxmlformats.org/officeDocument/2006/relationships/image" Target="../media/image5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9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image" Target="../media/image4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8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7.png"/><Relationship Id="rId10" Type="http://schemas.openxmlformats.org/officeDocument/2006/relationships/tags" Target="../tags/tag21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image" Target="../media/image10.png"/><Relationship Id="rId3" Type="http://schemas.openxmlformats.org/officeDocument/2006/relationships/tags" Target="../tags/tag228.xml"/><Relationship Id="rId21" Type="http://schemas.openxmlformats.org/officeDocument/2006/relationships/image" Target="../media/image5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9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image" Target="../media/image4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8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7.png"/><Relationship Id="rId10" Type="http://schemas.openxmlformats.org/officeDocument/2006/relationships/tags" Target="../tags/tag23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image" Target="../media/image9.png"/><Relationship Id="rId3" Type="http://schemas.openxmlformats.org/officeDocument/2006/relationships/tags" Target="../tags/tag246.xml"/><Relationship Id="rId21" Type="http://schemas.openxmlformats.org/officeDocument/2006/relationships/image" Target="../media/image4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image" Target="../media/image8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7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9.png"/><Relationship Id="rId3" Type="http://schemas.openxmlformats.org/officeDocument/2006/relationships/tags" Target="../tags/tag265.xml"/><Relationship Id="rId21" Type="http://schemas.openxmlformats.org/officeDocument/2006/relationships/image" Target="../media/image4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8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7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image" Target="../media/image10.png"/><Relationship Id="rId3" Type="http://schemas.openxmlformats.org/officeDocument/2006/relationships/tags" Target="../tags/tag284.xml"/><Relationship Id="rId21" Type="http://schemas.openxmlformats.org/officeDocument/2006/relationships/image" Target="../media/image5.png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image" Target="../media/image9.png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image" Target="../media/image4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image" Target="../media/image8.png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image" Target="../media/image7.png"/><Relationship Id="rId10" Type="http://schemas.openxmlformats.org/officeDocument/2006/relationships/tags" Target="../tags/tag29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image" Target="../media/image10.png"/><Relationship Id="rId3" Type="http://schemas.openxmlformats.org/officeDocument/2006/relationships/tags" Target="../tags/tag302.xml"/><Relationship Id="rId21" Type="http://schemas.openxmlformats.org/officeDocument/2006/relationships/image" Target="../media/image5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image" Target="../media/image9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image" Target="../media/image4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8.pn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image" Target="../media/image7.png"/><Relationship Id="rId10" Type="http://schemas.openxmlformats.org/officeDocument/2006/relationships/tags" Target="../tags/tag30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10.png"/><Relationship Id="rId3" Type="http://schemas.openxmlformats.org/officeDocument/2006/relationships/tags" Target="../tags/tag320.xml"/><Relationship Id="rId21" Type="http://schemas.openxmlformats.org/officeDocument/2006/relationships/image" Target="../media/image5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9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image" Target="../media/image4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8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7.png"/><Relationship Id="rId10" Type="http://schemas.openxmlformats.org/officeDocument/2006/relationships/tags" Target="../tags/tag32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image" Target="../media/image10.png"/><Relationship Id="rId3" Type="http://schemas.openxmlformats.org/officeDocument/2006/relationships/tags" Target="../tags/tag338.xml"/><Relationship Id="rId21" Type="http://schemas.openxmlformats.org/officeDocument/2006/relationships/image" Target="../media/image5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image" Target="../media/image9.png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image" Target="../media/image4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image" Target="../media/image8.pn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image" Target="../media/image7.png"/><Relationship Id="rId10" Type="http://schemas.openxmlformats.org/officeDocument/2006/relationships/tags" Target="../tags/tag34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356.xml"/><Relationship Id="rId21" Type="http://schemas.openxmlformats.org/officeDocument/2006/relationships/image" Target="../media/image6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10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image" Target="../media/image5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9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8.png"/><Relationship Id="rId10" Type="http://schemas.openxmlformats.org/officeDocument/2006/relationships/tags" Target="../tags/tag363.xml"/><Relationship Id="rId19" Type="http://schemas.openxmlformats.org/officeDocument/2006/relationships/image" Target="../media/image4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373.xml"/><Relationship Id="rId21" Type="http://schemas.openxmlformats.org/officeDocument/2006/relationships/image" Target="../media/image6.png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image" Target="../media/image10.png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image" Target="../media/image5.png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image" Target="../media/image9.png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image" Target="../media/image8.png"/><Relationship Id="rId10" Type="http://schemas.openxmlformats.org/officeDocument/2006/relationships/tags" Target="../tags/tag380.xml"/><Relationship Id="rId19" Type="http://schemas.openxmlformats.org/officeDocument/2006/relationships/image" Target="../media/image4.png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image" Target="../media/image9.png"/><Relationship Id="rId3" Type="http://schemas.openxmlformats.org/officeDocument/2006/relationships/tags" Target="../tags/tag390.xml"/><Relationship Id="rId21" Type="http://schemas.openxmlformats.org/officeDocument/2006/relationships/image" Target="../media/image4.png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image" Target="../media/image8.png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image" Target="../media/image7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39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image" Target="../media/image8.png"/><Relationship Id="rId3" Type="http://schemas.openxmlformats.org/officeDocument/2006/relationships/tags" Target="../tags/tag408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7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6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image" Target="../media/image8.png"/><Relationship Id="rId3" Type="http://schemas.openxmlformats.org/officeDocument/2006/relationships/tags" Target="../tags/tag427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7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11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6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image" Target="../media/image9.png"/><Relationship Id="rId3" Type="http://schemas.openxmlformats.org/officeDocument/2006/relationships/tags" Target="../tags/tag446.xml"/><Relationship Id="rId21" Type="http://schemas.openxmlformats.org/officeDocument/2006/relationships/image" Target="../media/image4.png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image" Target="../media/image8.png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12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image" Target="../media/image7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45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image" Target="../media/image9.png"/><Relationship Id="rId3" Type="http://schemas.openxmlformats.org/officeDocument/2006/relationships/tags" Target="../tags/tag464.xml"/><Relationship Id="rId21" Type="http://schemas.openxmlformats.org/officeDocument/2006/relationships/image" Target="../media/image4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image" Target="../media/image8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12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image" Target="../media/image7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47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image" Target="../media/image9.png"/><Relationship Id="rId3" Type="http://schemas.openxmlformats.org/officeDocument/2006/relationships/tags" Target="../tags/tag482.xml"/><Relationship Id="rId21" Type="http://schemas.openxmlformats.org/officeDocument/2006/relationships/image" Target="../media/image4.png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image" Target="../media/image8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12.png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image" Target="../media/image7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48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image" Target="../media/image9.png"/><Relationship Id="rId3" Type="http://schemas.openxmlformats.org/officeDocument/2006/relationships/tags" Target="../tags/tag500.xml"/><Relationship Id="rId21" Type="http://schemas.openxmlformats.org/officeDocument/2006/relationships/image" Target="../media/image4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image" Target="../media/image8.png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12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7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507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13" Type="http://schemas.openxmlformats.org/officeDocument/2006/relationships/tags" Target="../tags/tag528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518.xml"/><Relationship Id="rId21" Type="http://schemas.openxmlformats.org/officeDocument/2006/relationships/image" Target="../media/image5.png"/><Relationship Id="rId7" Type="http://schemas.openxmlformats.org/officeDocument/2006/relationships/tags" Target="../tags/tag522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25" Type="http://schemas.openxmlformats.org/officeDocument/2006/relationships/image" Target="../media/image9.png"/><Relationship Id="rId2" Type="http://schemas.openxmlformats.org/officeDocument/2006/relationships/tags" Target="../tags/tag517.xml"/><Relationship Id="rId16" Type="http://schemas.openxmlformats.org/officeDocument/2006/relationships/tags" Target="../tags/tag531.xml"/><Relationship Id="rId20" Type="http://schemas.openxmlformats.org/officeDocument/2006/relationships/image" Target="../media/image4.png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1" Type="http://schemas.openxmlformats.org/officeDocument/2006/relationships/tags" Target="../tags/tag526.xml"/><Relationship Id="rId24" Type="http://schemas.openxmlformats.org/officeDocument/2006/relationships/image" Target="../media/image8.png"/><Relationship Id="rId5" Type="http://schemas.openxmlformats.org/officeDocument/2006/relationships/tags" Target="../tags/tag520.xml"/><Relationship Id="rId15" Type="http://schemas.openxmlformats.org/officeDocument/2006/relationships/tags" Target="../tags/tag530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525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4" Type="http://schemas.openxmlformats.org/officeDocument/2006/relationships/tags" Target="../tags/tag529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tags" Target="../tags/tag545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535.xml"/><Relationship Id="rId21" Type="http://schemas.openxmlformats.org/officeDocument/2006/relationships/image" Target="../media/image5.png"/><Relationship Id="rId7" Type="http://schemas.openxmlformats.org/officeDocument/2006/relationships/tags" Target="../tags/tag539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image" Target="../media/image9.png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image" Target="../media/image4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image" Target="../media/image8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542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552.xml"/><Relationship Id="rId21" Type="http://schemas.openxmlformats.org/officeDocument/2006/relationships/image" Target="../media/image5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image" Target="../media/image9.png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image" Target="../media/image4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image" Target="../media/image8.png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559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9.png"/><Relationship Id="rId3" Type="http://schemas.openxmlformats.org/officeDocument/2006/relationships/tags" Target="../tags/tag569.xml"/><Relationship Id="rId21" Type="http://schemas.openxmlformats.org/officeDocument/2006/relationships/image" Target="../media/image4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image" Target="../media/image8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12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image" Target="../media/image7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57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image" Target="../media/image9.png"/><Relationship Id="rId3" Type="http://schemas.openxmlformats.org/officeDocument/2006/relationships/tags" Target="../tags/tag587.xml"/><Relationship Id="rId21" Type="http://schemas.openxmlformats.org/officeDocument/2006/relationships/image" Target="../media/image4.png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image" Target="../media/image8.png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12.png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image" Target="../media/image7.png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59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image" Target="../media/image9.png"/><Relationship Id="rId3" Type="http://schemas.openxmlformats.org/officeDocument/2006/relationships/tags" Target="../tags/tag605.xml"/><Relationship Id="rId21" Type="http://schemas.openxmlformats.org/officeDocument/2006/relationships/image" Target="../media/image4.png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image" Target="../media/image8.png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12.png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image" Target="../media/image7.png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61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tags" Target="../tags/tag633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623.xml"/><Relationship Id="rId21" Type="http://schemas.openxmlformats.org/officeDocument/2006/relationships/image" Target="../media/image5.png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5" Type="http://schemas.openxmlformats.org/officeDocument/2006/relationships/image" Target="../media/image9.png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20" Type="http://schemas.openxmlformats.org/officeDocument/2006/relationships/image" Target="../media/image4.png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24" Type="http://schemas.openxmlformats.org/officeDocument/2006/relationships/image" Target="../media/image8.png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23" Type="http://schemas.openxmlformats.org/officeDocument/2006/relationships/image" Target="../media/image7.png"/><Relationship Id="rId10" Type="http://schemas.openxmlformats.org/officeDocument/2006/relationships/tags" Target="../tags/tag630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640.xml"/><Relationship Id="rId21" Type="http://schemas.openxmlformats.org/officeDocument/2006/relationships/image" Target="../media/image5.png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image" Target="../media/image9.png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0" Type="http://schemas.openxmlformats.org/officeDocument/2006/relationships/image" Target="../media/image4.png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24" Type="http://schemas.openxmlformats.org/officeDocument/2006/relationships/image" Target="../media/image8.png"/><Relationship Id="rId5" Type="http://schemas.openxmlformats.org/officeDocument/2006/relationships/tags" Target="../tags/tag642.xml"/><Relationship Id="rId15" Type="http://schemas.openxmlformats.org/officeDocument/2006/relationships/tags" Target="../tags/tag652.xml"/><Relationship Id="rId23" Type="http://schemas.openxmlformats.org/officeDocument/2006/relationships/image" Target="../media/image7.png"/><Relationship Id="rId10" Type="http://schemas.openxmlformats.org/officeDocument/2006/relationships/tags" Target="../tags/tag647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tags" Target="../tags/tag65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20.xml"/><Relationship Id="rId21" Type="http://schemas.openxmlformats.org/officeDocument/2006/relationships/image" Target="../media/image6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10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9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8.png"/><Relationship Id="rId10" Type="http://schemas.openxmlformats.org/officeDocument/2006/relationships/tags" Target="../tags/tag27.xml"/><Relationship Id="rId19" Type="http://schemas.openxmlformats.org/officeDocument/2006/relationships/image" Target="../media/image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657.xml"/><Relationship Id="rId21" Type="http://schemas.openxmlformats.org/officeDocument/2006/relationships/image" Target="../media/image5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image" Target="../media/image9.png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image" Target="../media/image4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image" Target="../media/image8.png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image" Target="../media/image7.png"/><Relationship Id="rId10" Type="http://schemas.openxmlformats.org/officeDocument/2006/relationships/tags" Target="../tags/tag664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0.png"/><Relationship Id="rId3" Type="http://schemas.openxmlformats.org/officeDocument/2006/relationships/tags" Target="../tags/tag674.xml"/><Relationship Id="rId21" Type="http://schemas.openxmlformats.org/officeDocument/2006/relationships/image" Target="../media/image5.png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5" Type="http://schemas.openxmlformats.org/officeDocument/2006/relationships/image" Target="../media/image9.png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20" Type="http://schemas.openxmlformats.org/officeDocument/2006/relationships/image" Target="../media/image4.png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24" Type="http://schemas.openxmlformats.org/officeDocument/2006/relationships/image" Target="../media/image8.png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23" Type="http://schemas.openxmlformats.org/officeDocument/2006/relationships/image" Target="../media/image7.png"/><Relationship Id="rId10" Type="http://schemas.openxmlformats.org/officeDocument/2006/relationships/tags" Target="../tags/tag681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96.xml"/><Relationship Id="rId13" Type="http://schemas.openxmlformats.org/officeDocument/2006/relationships/tags" Target="../tags/tag701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1.png"/><Relationship Id="rId3" Type="http://schemas.openxmlformats.org/officeDocument/2006/relationships/tags" Target="../tags/tag691.xml"/><Relationship Id="rId21" Type="http://schemas.openxmlformats.org/officeDocument/2006/relationships/image" Target="../media/image6.png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0.png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image" Target="../media/image5.png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image" Target="../media/image9.png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image" Target="../media/image8.png"/><Relationship Id="rId10" Type="http://schemas.openxmlformats.org/officeDocument/2006/relationships/tags" Target="../tags/tag698.xml"/><Relationship Id="rId19" Type="http://schemas.openxmlformats.org/officeDocument/2006/relationships/image" Target="../media/image4.png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tags" Target="../tags/tag717.xml"/><Relationship Id="rId18" Type="http://schemas.openxmlformats.org/officeDocument/2006/relationships/notesSlide" Target="../notesSlides/notesSlide19.xml"/><Relationship Id="rId26" Type="http://schemas.openxmlformats.org/officeDocument/2006/relationships/image" Target="../media/image11.png"/><Relationship Id="rId3" Type="http://schemas.openxmlformats.org/officeDocument/2006/relationships/tags" Target="../tags/tag707.xml"/><Relationship Id="rId21" Type="http://schemas.openxmlformats.org/officeDocument/2006/relationships/image" Target="../media/image6.png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0.png"/><Relationship Id="rId2" Type="http://schemas.openxmlformats.org/officeDocument/2006/relationships/tags" Target="../tags/tag706.xml"/><Relationship Id="rId16" Type="http://schemas.openxmlformats.org/officeDocument/2006/relationships/tags" Target="../tags/tag720.xml"/><Relationship Id="rId20" Type="http://schemas.openxmlformats.org/officeDocument/2006/relationships/image" Target="../media/image5.png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24" Type="http://schemas.openxmlformats.org/officeDocument/2006/relationships/image" Target="../media/image9.png"/><Relationship Id="rId5" Type="http://schemas.openxmlformats.org/officeDocument/2006/relationships/tags" Target="../tags/tag709.xml"/><Relationship Id="rId15" Type="http://schemas.openxmlformats.org/officeDocument/2006/relationships/tags" Target="../tags/tag719.xml"/><Relationship Id="rId23" Type="http://schemas.openxmlformats.org/officeDocument/2006/relationships/image" Target="../media/image8.png"/><Relationship Id="rId10" Type="http://schemas.openxmlformats.org/officeDocument/2006/relationships/tags" Target="../tags/tag714.xml"/><Relationship Id="rId19" Type="http://schemas.openxmlformats.org/officeDocument/2006/relationships/image" Target="../media/image4.png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Relationship Id="rId2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13" Type="http://schemas.openxmlformats.org/officeDocument/2006/relationships/tags" Target="../tags/tag733.xml"/><Relationship Id="rId18" Type="http://schemas.openxmlformats.org/officeDocument/2006/relationships/notesSlide" Target="../notesSlides/notesSlide20.xml"/><Relationship Id="rId26" Type="http://schemas.openxmlformats.org/officeDocument/2006/relationships/image" Target="../media/image11.png"/><Relationship Id="rId3" Type="http://schemas.openxmlformats.org/officeDocument/2006/relationships/tags" Target="../tags/tag723.xml"/><Relationship Id="rId21" Type="http://schemas.openxmlformats.org/officeDocument/2006/relationships/image" Target="../media/image6.png"/><Relationship Id="rId7" Type="http://schemas.openxmlformats.org/officeDocument/2006/relationships/tags" Target="../tags/tag727.xml"/><Relationship Id="rId12" Type="http://schemas.openxmlformats.org/officeDocument/2006/relationships/tags" Target="../tags/tag732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0.png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0" Type="http://schemas.openxmlformats.org/officeDocument/2006/relationships/image" Target="../media/image5.png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1" Type="http://schemas.openxmlformats.org/officeDocument/2006/relationships/tags" Target="../tags/tag731.xml"/><Relationship Id="rId24" Type="http://schemas.openxmlformats.org/officeDocument/2006/relationships/image" Target="../media/image9.png"/><Relationship Id="rId5" Type="http://schemas.openxmlformats.org/officeDocument/2006/relationships/tags" Target="../tags/tag725.xml"/><Relationship Id="rId15" Type="http://schemas.openxmlformats.org/officeDocument/2006/relationships/tags" Target="../tags/tag735.xml"/><Relationship Id="rId23" Type="http://schemas.openxmlformats.org/officeDocument/2006/relationships/image" Target="../media/image8.png"/><Relationship Id="rId10" Type="http://schemas.openxmlformats.org/officeDocument/2006/relationships/tags" Target="../tags/tag730.xml"/><Relationship Id="rId19" Type="http://schemas.openxmlformats.org/officeDocument/2006/relationships/image" Target="../media/image4.png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4" Type="http://schemas.openxmlformats.org/officeDocument/2006/relationships/tags" Target="../tags/tag734.xml"/><Relationship Id="rId2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44.xml"/><Relationship Id="rId13" Type="http://schemas.openxmlformats.org/officeDocument/2006/relationships/tags" Target="../tags/tag749.xml"/><Relationship Id="rId18" Type="http://schemas.openxmlformats.org/officeDocument/2006/relationships/image" Target="../media/image4.png"/><Relationship Id="rId3" Type="http://schemas.openxmlformats.org/officeDocument/2006/relationships/tags" Target="../tags/tag739.xml"/><Relationship Id="rId21" Type="http://schemas.openxmlformats.org/officeDocument/2006/relationships/image" Target="../media/image6.png"/><Relationship Id="rId7" Type="http://schemas.openxmlformats.org/officeDocument/2006/relationships/tags" Target="../tags/tag743.xml"/><Relationship Id="rId12" Type="http://schemas.openxmlformats.org/officeDocument/2006/relationships/tags" Target="../tags/tag74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2" Type="http://schemas.openxmlformats.org/officeDocument/2006/relationships/tags" Target="../tags/tag738.xml"/><Relationship Id="rId16" Type="http://schemas.openxmlformats.org/officeDocument/2006/relationships/tags" Target="../tags/tag752.xml"/><Relationship Id="rId20" Type="http://schemas.openxmlformats.org/officeDocument/2006/relationships/image" Target="../media/image9.png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tags" Target="../tags/tag747.xml"/><Relationship Id="rId24" Type="http://schemas.openxmlformats.org/officeDocument/2006/relationships/image" Target="../media/image11.png"/><Relationship Id="rId5" Type="http://schemas.openxmlformats.org/officeDocument/2006/relationships/tags" Target="../tags/tag741.xml"/><Relationship Id="rId15" Type="http://schemas.openxmlformats.org/officeDocument/2006/relationships/tags" Target="../tags/tag751.xml"/><Relationship Id="rId23" Type="http://schemas.openxmlformats.org/officeDocument/2006/relationships/image" Target="../media/image7.png"/><Relationship Id="rId10" Type="http://schemas.openxmlformats.org/officeDocument/2006/relationships/tags" Target="../tags/tag746.xml"/><Relationship Id="rId19" Type="http://schemas.openxmlformats.org/officeDocument/2006/relationships/image" Target="../media/image5.png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tags" Target="../tags/tag750.xml"/><Relationship Id="rId2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60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26" Type="http://schemas.openxmlformats.org/officeDocument/2006/relationships/tags" Target="../tags/tag778.xml"/><Relationship Id="rId39" Type="http://schemas.openxmlformats.org/officeDocument/2006/relationships/image" Target="../media/image13.png"/><Relationship Id="rId3" Type="http://schemas.openxmlformats.org/officeDocument/2006/relationships/tags" Target="../tags/tag755.xml"/><Relationship Id="rId21" Type="http://schemas.openxmlformats.org/officeDocument/2006/relationships/tags" Target="../tags/tag773.xml"/><Relationship Id="rId34" Type="http://schemas.openxmlformats.org/officeDocument/2006/relationships/image" Target="../media/image7.png"/><Relationship Id="rId42" Type="http://schemas.openxmlformats.org/officeDocument/2006/relationships/image" Target="../media/image16.png"/><Relationship Id="rId7" Type="http://schemas.openxmlformats.org/officeDocument/2006/relationships/tags" Target="../tags/tag759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25" Type="http://schemas.openxmlformats.org/officeDocument/2006/relationships/tags" Target="../tags/tag777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" Type="http://schemas.openxmlformats.org/officeDocument/2006/relationships/tags" Target="../tags/tag754.xml"/><Relationship Id="rId16" Type="http://schemas.openxmlformats.org/officeDocument/2006/relationships/tags" Target="../tags/tag768.xml"/><Relationship Id="rId20" Type="http://schemas.openxmlformats.org/officeDocument/2006/relationships/tags" Target="../tags/tag77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5.png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11" Type="http://schemas.openxmlformats.org/officeDocument/2006/relationships/tags" Target="../tags/tag763.xml"/><Relationship Id="rId24" Type="http://schemas.openxmlformats.org/officeDocument/2006/relationships/tags" Target="../tags/tag776.xml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4.png"/><Relationship Id="rId5" Type="http://schemas.openxmlformats.org/officeDocument/2006/relationships/tags" Target="../tags/tag757.xml"/><Relationship Id="rId15" Type="http://schemas.openxmlformats.org/officeDocument/2006/relationships/tags" Target="../tags/tag767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36" Type="http://schemas.openxmlformats.org/officeDocument/2006/relationships/image" Target="../media/image9.png"/><Relationship Id="rId10" Type="http://schemas.openxmlformats.org/officeDocument/2006/relationships/tags" Target="../tags/tag762.xml"/><Relationship Id="rId19" Type="http://schemas.openxmlformats.org/officeDocument/2006/relationships/tags" Target="../tags/tag771.xml"/><Relationship Id="rId31" Type="http://schemas.openxmlformats.org/officeDocument/2006/relationships/image" Target="../media/image4.png"/><Relationship Id="rId44" Type="http://schemas.openxmlformats.org/officeDocument/2006/relationships/image" Target="../media/image18.png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14" Type="http://schemas.openxmlformats.org/officeDocument/2006/relationships/tags" Target="../tags/tag766.xml"/><Relationship Id="rId22" Type="http://schemas.openxmlformats.org/officeDocument/2006/relationships/tags" Target="../tags/tag774.xml"/><Relationship Id="rId27" Type="http://schemas.openxmlformats.org/officeDocument/2006/relationships/tags" Target="../tags/tag779.xml"/><Relationship Id="rId30" Type="http://schemas.openxmlformats.org/officeDocument/2006/relationships/notesSlide" Target="../notesSlides/notesSlide21.xml"/><Relationship Id="rId35" Type="http://schemas.openxmlformats.org/officeDocument/2006/relationships/image" Target="../media/image8.png"/><Relationship Id="rId4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9" Type="http://schemas.openxmlformats.org/officeDocument/2006/relationships/image" Target="../media/image13.png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34" Type="http://schemas.openxmlformats.org/officeDocument/2006/relationships/image" Target="../media/image7.png"/><Relationship Id="rId42" Type="http://schemas.openxmlformats.org/officeDocument/2006/relationships/image" Target="../media/image16.png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tags" Target="../tags/tag809.xml"/><Relationship Id="rId41" Type="http://schemas.openxmlformats.org/officeDocument/2006/relationships/image" Target="../media/image15.png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4.png"/><Relationship Id="rId45" Type="http://schemas.openxmlformats.org/officeDocument/2006/relationships/image" Target="../media/image19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tags" Target="../tags/tag808.xml"/><Relationship Id="rId36" Type="http://schemas.openxmlformats.org/officeDocument/2006/relationships/image" Target="../media/image9.png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image" Target="../media/image4.png"/><Relationship Id="rId44" Type="http://schemas.openxmlformats.org/officeDocument/2006/relationships/image" Target="../media/image18.png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tags" Target="../tags/tag80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.png"/><Relationship Id="rId43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13.xml"/><Relationship Id="rId7" Type="http://schemas.openxmlformats.org/officeDocument/2006/relationships/image" Target="../media/image22.png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4.png"/><Relationship Id="rId3" Type="http://schemas.openxmlformats.org/officeDocument/2006/relationships/tags" Target="../tags/tag37.xml"/><Relationship Id="rId21" Type="http://schemas.openxmlformats.org/officeDocument/2006/relationships/image" Target="../media/image7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6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0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9.png"/><Relationship Id="rId10" Type="http://schemas.openxmlformats.org/officeDocument/2006/relationships/tags" Target="../tags/tag44.xml"/><Relationship Id="rId19" Type="http://schemas.openxmlformats.org/officeDocument/2006/relationships/image" Target="../media/image5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816.xml"/><Relationship Id="rId7" Type="http://schemas.openxmlformats.org/officeDocument/2006/relationships/image" Target="../media/image22.png"/><Relationship Id="rId2" Type="http://schemas.openxmlformats.org/officeDocument/2006/relationships/tags" Target="../tags/tag815.xml"/><Relationship Id="rId1" Type="http://schemas.openxmlformats.org/officeDocument/2006/relationships/tags" Target="../tags/tag8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image" Target="../media/image4.png"/><Relationship Id="rId3" Type="http://schemas.openxmlformats.org/officeDocument/2006/relationships/tags" Target="../tags/tag53.xml"/><Relationship Id="rId21" Type="http://schemas.openxmlformats.org/officeDocument/2006/relationships/image" Target="../media/image7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image" Target="../media/image6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10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9.png"/><Relationship Id="rId10" Type="http://schemas.openxmlformats.org/officeDocument/2006/relationships/tags" Target="../tags/tag60.xml"/><Relationship Id="rId19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69.xml"/><Relationship Id="rId21" Type="http://schemas.openxmlformats.org/officeDocument/2006/relationships/image" Target="../media/image6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10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5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9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8.png"/><Relationship Id="rId10" Type="http://schemas.openxmlformats.org/officeDocument/2006/relationships/tags" Target="../tags/tag76.xml"/><Relationship Id="rId19" Type="http://schemas.openxmlformats.org/officeDocument/2006/relationships/image" Target="../media/image4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1.png"/><Relationship Id="rId3" Type="http://schemas.openxmlformats.org/officeDocument/2006/relationships/tags" Target="../tags/tag86.xml"/><Relationship Id="rId21" Type="http://schemas.openxmlformats.org/officeDocument/2006/relationships/image" Target="../media/image6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10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5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9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8.png"/><Relationship Id="rId10" Type="http://schemas.openxmlformats.org/officeDocument/2006/relationships/tags" Target="../tags/tag93.xml"/><Relationship Id="rId19" Type="http://schemas.openxmlformats.org/officeDocument/2006/relationships/image" Target="../media/image4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image" Target="../media/image4.png"/><Relationship Id="rId3" Type="http://schemas.openxmlformats.org/officeDocument/2006/relationships/tags" Target="../tags/tag103.xml"/><Relationship Id="rId21" Type="http://schemas.openxmlformats.org/officeDocument/2006/relationships/image" Target="../media/image7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1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image" Target="../media/image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10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9.png"/><Relationship Id="rId10" Type="http://schemas.openxmlformats.org/officeDocument/2006/relationships/tags" Target="../tags/tag110.xml"/><Relationship Id="rId19" Type="http://schemas.openxmlformats.org/officeDocument/2006/relationships/image" Target="../media/image5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1143000"/>
            <a:ext cx="5029200" cy="500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09" name="Picture 37" descr="MCj04351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5486400"/>
            <a:ext cx="590550" cy="838200"/>
          </a:xfrm>
          <a:prstGeom prst="rect">
            <a:avLst/>
          </a:prstGeom>
          <a:noFill/>
        </p:spPr>
      </p:pic>
      <p:pic>
        <p:nvPicPr>
          <p:cNvPr id="3110" name="Picture 38" descr="MCj014085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62050" y="9906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08" name="Rectangle 98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9208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τοποθέτηση(</a:t>
            </a:r>
            <a:r>
              <a:rPr lang="en-US"/>
              <a:t>Q</a:t>
            </a:r>
            <a:r>
              <a:rPr lang="el-GR"/>
              <a:t>,</a:t>
            </a:r>
            <a:r>
              <a:rPr lang="en-US"/>
              <a:t>b)</a:t>
            </a:r>
            <a:endParaRPr lang="el-GR"/>
          </a:p>
        </p:txBody>
      </p:sp>
      <p:pic>
        <p:nvPicPr>
          <p:cNvPr id="111" name="Picture 2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334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08" name="Rectangle 98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91571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 smtClean="0"/>
              <a:t>,</a:t>
            </a:r>
            <a:r>
              <a:rPr lang="en-US" dirty="0" smtClean="0"/>
              <a:t>c)</a:t>
            </a:r>
            <a:endParaRPr lang="el-GR" dirty="0"/>
          </a:p>
        </p:txBody>
      </p:sp>
      <p:pic>
        <p:nvPicPr>
          <p:cNvPr id="111" name="Picture 2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08" name="Rectangle 98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8644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 smtClean="0"/>
              <a:t>,</a:t>
            </a:r>
            <a:r>
              <a:rPr lang="en-US" dirty="0" smtClean="0"/>
              <a:t>f)</a:t>
            </a:r>
            <a:endParaRPr lang="el-GR" dirty="0"/>
          </a:p>
        </p:txBody>
      </p:sp>
      <p:pic>
        <p:nvPicPr>
          <p:cNvPr id="111" name="Picture 2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2286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08" name="Rectangle 98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1" name="Picture 2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2286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9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9" name="Text Box 99"/>
          <p:cNvSpPr txBox="1">
            <a:spLocks noChangeArrowheads="1"/>
          </p:cNvSpPr>
          <p:nvPr/>
        </p:nvSpPr>
        <p:spPr bwMode="auto">
          <a:xfrm>
            <a:off x="457200" y="5195888"/>
            <a:ext cx="2060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b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4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a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1" name="AutoShape 1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4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118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c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1" name="AutoShape 10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9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9285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 smtClean="0"/>
              <a:t>,</a:t>
            </a:r>
            <a:r>
              <a:rPr lang="en-US" dirty="0" smtClean="0"/>
              <a:t>d)</a:t>
            </a:r>
            <a:endParaRPr lang="el-GR" dirty="0"/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2286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5" name="Picture 103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2286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20472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c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Διερεύνηση γραφήματος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68 - Ορθογώνιο"/>
          <p:cNvSpPr/>
          <p:nvPr/>
        </p:nvSpPr>
        <p:spPr>
          <a:xfrm>
            <a:off x="457200" y="1786195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dirty="0" smtClean="0"/>
              <a:t>Ένας αλγόριθμος διερεύνησης γραφήματος επισκέπτεται τους κόμβους του γραφήματος με μια καθορισμένη στρατηγική, π.χ. κατά εύρος ή κατά βάθος.</a:t>
            </a:r>
            <a:endParaRPr lang="el-GR" dirty="0"/>
          </a:p>
        </p:txBody>
      </p:sp>
      <p:sp>
        <p:nvSpPr>
          <p:cNvPr id="79" name="78 - TextBox"/>
          <p:cNvSpPr txBox="1"/>
          <p:nvPr/>
        </p:nvSpPr>
        <p:spPr>
          <a:xfrm>
            <a:off x="457200" y="30480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l-GR" b="1" dirty="0" smtClean="0"/>
              <a:t>Οριζόντια διερεύνηση (</a:t>
            </a:r>
            <a:r>
              <a:rPr lang="en-US" b="1" dirty="0" smtClean="0"/>
              <a:t>breadth-first </a:t>
            </a:r>
            <a:r>
              <a:rPr lang="en-US" b="1" dirty="0" smtClean="0"/>
              <a:t>search) : </a:t>
            </a:r>
            <a:r>
              <a:rPr lang="el-GR" dirty="0" smtClean="0"/>
              <a:t>Δ</a:t>
            </a:r>
            <a:r>
              <a:rPr lang="el-GR" dirty="0" smtClean="0"/>
              <a:t>ιατηρεί</a:t>
            </a:r>
            <a:r>
              <a:rPr lang="el-GR" dirty="0" smtClean="0"/>
              <a:t> τη σειρά επίσκεψης των </a:t>
            </a:r>
            <a:r>
              <a:rPr lang="el-GR" dirty="0" smtClean="0"/>
              <a:t>κόμβων σε </a:t>
            </a:r>
            <a:r>
              <a:rPr lang="el-GR" dirty="0" smtClean="0"/>
              <a:t>μία </a:t>
            </a:r>
            <a:r>
              <a:rPr lang="en-US" dirty="0" smtClean="0"/>
              <a:t>FIFO </a:t>
            </a:r>
            <a:r>
              <a:rPr lang="el-GR" dirty="0" smtClean="0"/>
              <a:t>ουρά. Μόλις επισκεφτεί ένα κόμβο </a:t>
            </a:r>
            <a:r>
              <a:rPr lang="en-US" sz="2000" dirty="0" smtClean="0">
                <a:latin typeface="Calibri" pitchFamily="34" charset="0"/>
              </a:rPr>
              <a:t>v</a:t>
            </a:r>
            <a:r>
              <a:rPr lang="en-US" dirty="0" smtClean="0"/>
              <a:t> </a:t>
            </a:r>
            <a:r>
              <a:rPr lang="el-GR" dirty="0" smtClean="0"/>
              <a:t>τότε τοποθετεί στην ουρά όλους τους κόμβους </a:t>
            </a:r>
            <a:r>
              <a:rPr lang="el-GR" dirty="0" smtClean="0"/>
              <a:t>προς τους οποίους έχει ακμή ο </a:t>
            </a:r>
            <a:r>
              <a:rPr lang="en-US" dirty="0" smtClean="0">
                <a:latin typeface="Calibri" pitchFamily="34" charset="0"/>
              </a:rPr>
              <a:t>v</a:t>
            </a:r>
            <a:r>
              <a:rPr lang="el-GR" dirty="0" smtClean="0"/>
              <a:t> και τους οποίους δεν έχει επισκεφτεί ακόμα.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1" name="AutoShape 10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4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a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1" name="AutoShape 1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4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b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8" name="Picture 36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6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5"/>
            <a:endCxn id="60426" idx="1"/>
          </p:cNvCxnSpPr>
          <p:nvPr/>
        </p:nvCxnSpPr>
        <p:spPr bwMode="auto">
          <a:xfrm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1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9959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f</a:t>
            </a:r>
            <a:endParaRPr lang="el-GR" dirty="0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5" name="AutoShape 10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17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a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5" name="AutoShape 10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6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9285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 smtClean="0"/>
              <a:t>,</a:t>
            </a:r>
            <a:r>
              <a:rPr lang="en-US" dirty="0" smtClean="0"/>
              <a:t>e)</a:t>
            </a:r>
            <a:endParaRPr lang="el-GR" dirty="0"/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5" name="AutoShape 10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6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9285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 smtClean="0"/>
              <a:t>,</a:t>
            </a:r>
            <a:r>
              <a:rPr lang="en-US" dirty="0" smtClean="0"/>
              <a:t>h)</a:t>
            </a:r>
            <a:endParaRPr lang="el-GR" dirty="0"/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2286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6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2" name="Picture 34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150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2286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6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9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9" name="AutoShape 4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5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9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2060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d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5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0"/>
          <p:cNvCxnSpPr>
            <a:cxnSpLocks noChangeShapeType="1"/>
            <a:stCxn id="60420" idx="6"/>
            <a:endCxn id="60423" idx="2"/>
          </p:cNvCxnSpPr>
          <p:nvPr/>
        </p:nvCxnSpPr>
        <p:spPr bwMode="auto">
          <a:xfrm>
            <a:off x="5334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32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b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5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0"/>
          <p:cNvCxnSpPr>
            <a:cxnSpLocks noChangeShapeType="1"/>
            <a:stCxn id="60423" idx="7"/>
            <a:endCxn id="60425" idx="3"/>
          </p:cNvCxnSpPr>
          <p:nvPr/>
        </p:nvCxnSpPr>
        <p:spPr bwMode="auto">
          <a:xfrm flipV="1">
            <a:off x="14905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32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e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7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1" name="Picture 35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5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0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4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3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2060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e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4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7" name="AutoShape 10"/>
          <p:cNvCxnSpPr>
            <a:cxnSpLocks noChangeShapeType="1"/>
            <a:stCxn id="60423" idx="7"/>
            <a:endCxn id="60425" idx="3"/>
          </p:cNvCxnSpPr>
          <p:nvPr/>
        </p:nvCxnSpPr>
        <p:spPr bwMode="auto">
          <a:xfrm flipV="1">
            <a:off x="14905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18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d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4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7" name="AutoShape 10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18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f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4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7" name="AutoShape 10"/>
          <p:cNvCxnSpPr>
            <a:cxnSpLocks noChangeShapeType="1"/>
            <a:stCxn id="60428" idx="2"/>
            <a:endCxn id="60425" idx="6"/>
          </p:cNvCxnSpPr>
          <p:nvPr/>
        </p:nvCxnSpPr>
        <p:spPr bwMode="auto">
          <a:xfrm flipH="1">
            <a:off x="25146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2" name="Text Box 101"/>
          <p:cNvSpPr txBox="1">
            <a:spLocks noChangeArrowheads="1"/>
          </p:cNvSpPr>
          <p:nvPr/>
        </p:nvSpPr>
        <p:spPr bwMode="auto">
          <a:xfrm>
            <a:off x="457200" y="5195888"/>
            <a:ext cx="19285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 smtClean="0"/>
              <a:t>,</a:t>
            </a:r>
            <a:r>
              <a:rPr lang="en-US" dirty="0" smtClean="0"/>
              <a:t>g)</a:t>
            </a:r>
            <a:endParaRPr lang="el-GR" dirty="0"/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4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7" name="AutoShape 10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0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h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4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135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4960" y="5715000"/>
            <a:ext cx="182879" cy="243229"/>
          </a:xfrm>
          <a:prstGeom prst="rect">
            <a:avLst/>
          </a:prstGeom>
          <a:noFill/>
          <a:ln/>
          <a:effectLst/>
        </p:spPr>
      </p:pic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905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2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7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2060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h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8" name="AutoShape 10"/>
          <p:cNvCxnSpPr>
            <a:cxnSpLocks noChangeShapeType="1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e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8" name="Text Box 99"/>
          <p:cNvSpPr txBox="1">
            <a:spLocks noChangeArrowheads="1"/>
          </p:cNvSpPr>
          <p:nvPr/>
        </p:nvSpPr>
        <p:spPr bwMode="auto">
          <a:xfrm>
            <a:off x="304800" y="5484813"/>
            <a:ext cx="8675688" cy="763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αναζήτηση θα ξεκινήσει από τον κόμβο    .</a:t>
            </a:r>
          </a:p>
          <a:p>
            <a:endParaRPr lang="el-GR" sz="800" dirty="0"/>
          </a:p>
          <a:p>
            <a:r>
              <a:rPr lang="el-GR" dirty="0"/>
              <a:t>Χρησιμοποιούμε μία </a:t>
            </a:r>
            <a:r>
              <a:rPr lang="en-US" dirty="0"/>
              <a:t>FIFO </a:t>
            </a:r>
            <a:r>
              <a:rPr lang="el-GR" dirty="0"/>
              <a:t>ουρά</a:t>
            </a:r>
            <a:r>
              <a:rPr lang="en-US" dirty="0"/>
              <a:t> Q </a:t>
            </a:r>
            <a:r>
              <a:rPr lang="el-GR" dirty="0"/>
              <a:t>για να κρατάμε τη σειρά επίσκεψης των κόμβων. </a:t>
            </a:r>
          </a:p>
        </p:txBody>
      </p:sp>
      <p:pic>
        <p:nvPicPr>
          <p:cNvPr id="109" name="Picture 100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075" y="56007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8" name="AutoShape 10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f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7" name="Picture 37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6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2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10461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λήψη(</a:t>
            </a:r>
            <a:r>
              <a:rPr lang="en-US" dirty="0"/>
              <a:t>Q)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4" name="AutoShape 46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6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18" name="Text Box 104"/>
          <p:cNvSpPr txBox="1">
            <a:spLocks noChangeArrowheads="1"/>
          </p:cNvSpPr>
          <p:nvPr/>
        </p:nvSpPr>
        <p:spPr bwMode="auto">
          <a:xfrm>
            <a:off x="457200" y="5195888"/>
            <a:ext cx="2060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g</a:t>
            </a:r>
            <a:endParaRPr lang="el-GR" dirty="0"/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rgbClr val="FFC0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6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7" name="AutoShape 10"/>
          <p:cNvCxnSpPr>
            <a:cxnSpLocks noChangeShapeType="1"/>
            <a:stCxn id="60428" idx="2"/>
            <a:endCxn id="60425" idx="6"/>
          </p:cNvCxnSpPr>
          <p:nvPr/>
        </p:nvCxnSpPr>
        <p:spPr bwMode="auto">
          <a:xfrm flipH="1">
            <a:off x="2514600" y="2247900"/>
            <a:ext cx="762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none"/>
            <a:tailEnd type="none" w="lg" len="lg"/>
          </a:ln>
        </p:spPr>
      </p:cxnSp>
      <p:sp>
        <p:nvSpPr>
          <p:cNvPr id="130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8039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l-GR" dirty="0"/>
              <a:t> κόμβος </a:t>
            </a:r>
            <a:r>
              <a:rPr lang="en-US" dirty="0" smtClean="0"/>
              <a:t>e </a:t>
            </a:r>
            <a:r>
              <a:rPr lang="el-GR" dirty="0"/>
              <a:t>είχε τοποθετηθεί στην </a:t>
            </a:r>
            <a:r>
              <a:rPr lang="en-US" dirty="0"/>
              <a:t>Q</a:t>
            </a:r>
            <a:r>
              <a:rPr lang="el-GR" dirty="0"/>
              <a:t> προηγουμένως και δεν τοποθετείται ξανά</a:t>
            </a: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lumMod val="50000"/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2" idx="2"/>
            <a:endCxn id="60419" idx="6"/>
          </p:cNvCxnSpPr>
          <p:nvPr/>
        </p:nvCxnSpPr>
        <p:spPr bwMode="auto">
          <a:xfrm flipH="1">
            <a:off x="5334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8" name="AutoShape 5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4" name="113 - TextBox"/>
          <p:cNvSpPr txBox="1"/>
          <p:nvPr/>
        </p:nvSpPr>
        <p:spPr>
          <a:xfrm>
            <a:off x="0" y="3212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0" name="119 - TextBox"/>
          <p:cNvSpPr txBox="1"/>
          <p:nvPr/>
        </p:nvSpPr>
        <p:spPr>
          <a:xfrm>
            <a:off x="1524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6" name="115 - TextBox"/>
          <p:cNvSpPr txBox="1"/>
          <p:nvPr/>
        </p:nvSpPr>
        <p:spPr>
          <a:xfrm>
            <a:off x="1984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8" name="127 - TextBox"/>
          <p:cNvSpPr txBox="1"/>
          <p:nvPr/>
        </p:nvSpPr>
        <p:spPr>
          <a:xfrm>
            <a:off x="1524000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2" name="AutoShape 13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5" name="124 - TextBox"/>
          <p:cNvSpPr txBox="1"/>
          <p:nvPr/>
        </p:nvSpPr>
        <p:spPr>
          <a:xfrm>
            <a:off x="1981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3" name="132 - TextBox"/>
          <p:cNvSpPr txBox="1"/>
          <p:nvPr/>
        </p:nvSpPr>
        <p:spPr>
          <a:xfrm>
            <a:off x="3508314" y="3212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1" name="AutoShape 43"/>
          <p:cNvCxnSpPr>
            <a:cxnSpLocks noChangeShapeType="1"/>
            <a:stCxn id="60429" idx="1"/>
            <a:endCxn id="60425" idx="5"/>
          </p:cNvCxnSpPr>
          <p:nvPr/>
        </p:nvCxnSpPr>
        <p:spPr bwMode="auto">
          <a:xfrm flipH="1" flipV="1"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9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3" name="AutoShape 13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24" name="AutoShape 43"/>
          <p:cNvCxnSpPr>
            <a:cxnSpLocks noChangeShapeType="1"/>
            <a:stCxn id="60426" idx="0"/>
            <a:endCxn id="60425" idx="4"/>
          </p:cNvCxnSpPr>
          <p:nvPr/>
        </p:nvCxnSpPr>
        <p:spPr bwMode="auto">
          <a:xfrm flipV="1"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1" name="130 - TextBox"/>
          <p:cNvSpPr txBox="1"/>
          <p:nvPr/>
        </p:nvSpPr>
        <p:spPr>
          <a:xfrm>
            <a:off x="3505200" y="206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6" name="AutoShape 43"/>
          <p:cNvCxnSpPr>
            <a:cxnSpLocks noChangeShapeType="1"/>
            <a:stCxn id="60429" idx="2"/>
            <a:endCxn id="60426" idx="6"/>
          </p:cNvCxnSpPr>
          <p:nvPr/>
        </p:nvCxnSpPr>
        <p:spPr bwMode="auto">
          <a:xfrm flipH="1"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0" name="Text Box 103"/>
          <p:cNvSpPr txBox="1">
            <a:spLocks noChangeArrowheads="1"/>
          </p:cNvSpPr>
          <p:nvPr/>
        </p:nvSpPr>
        <p:spPr bwMode="auto">
          <a:xfrm>
            <a:off x="441325" y="5218113"/>
            <a:ext cx="462081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Έχουμε επεξεργαστεί όλους τους κόμβους. </a:t>
            </a:r>
            <a:endParaRPr lang="el-GR" dirty="0"/>
          </a:p>
        </p:txBody>
      </p:sp>
      <p:cxnSp>
        <p:nvCxnSpPr>
          <p:cNvPr id="118" name="AutoShape 43"/>
          <p:cNvCxnSpPr>
            <a:cxnSpLocks noChangeShapeType="1"/>
            <a:stCxn id="60428" idx="2"/>
            <a:endCxn id="60425" idx="6"/>
          </p:cNvCxnSpPr>
          <p:nvPr/>
        </p:nvCxnSpPr>
        <p:spPr bwMode="auto">
          <a:xfrm flipH="1"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Oval 104"/>
          <p:cNvSpPr>
            <a:spLocks noChangeArrowheads="1"/>
          </p:cNvSpPr>
          <p:nvPr/>
        </p:nvSpPr>
        <p:spPr bwMode="auto">
          <a:xfrm>
            <a:off x="6324600" y="15240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2" name="Picture 10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Oval 106"/>
          <p:cNvSpPr>
            <a:spLocks noChangeArrowheads="1"/>
          </p:cNvSpPr>
          <p:nvPr/>
        </p:nvSpPr>
        <p:spPr bwMode="auto">
          <a:xfrm>
            <a:off x="5410200" y="236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14" name="Oval 108"/>
          <p:cNvSpPr>
            <a:spLocks noChangeArrowheads="1"/>
          </p:cNvSpPr>
          <p:nvPr/>
        </p:nvSpPr>
        <p:spPr bwMode="auto">
          <a:xfrm>
            <a:off x="6324600" y="236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5" name="Picture 1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3622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16" name="Picture 1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7" name="Oval 112"/>
          <p:cNvSpPr>
            <a:spLocks noChangeArrowheads="1"/>
          </p:cNvSpPr>
          <p:nvPr/>
        </p:nvSpPr>
        <p:spPr bwMode="auto">
          <a:xfrm>
            <a:off x="5410200" y="3124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18" name="Picture 1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1242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9" name="Oval 115"/>
          <p:cNvSpPr>
            <a:spLocks noChangeArrowheads="1"/>
          </p:cNvSpPr>
          <p:nvPr/>
        </p:nvSpPr>
        <p:spPr bwMode="auto">
          <a:xfrm>
            <a:off x="7010400" y="3124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20" name="Oval 117"/>
          <p:cNvSpPr>
            <a:spLocks noChangeArrowheads="1"/>
          </p:cNvSpPr>
          <p:nvPr/>
        </p:nvSpPr>
        <p:spPr bwMode="auto">
          <a:xfrm>
            <a:off x="7467600" y="2362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21" name="Picture 11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200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022" name="Picture 12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3622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23" name="Oval 121"/>
          <p:cNvSpPr>
            <a:spLocks noChangeArrowheads="1"/>
          </p:cNvSpPr>
          <p:nvPr/>
        </p:nvSpPr>
        <p:spPr bwMode="auto">
          <a:xfrm>
            <a:off x="7010400" y="3886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3024" name="Picture 12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9624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3025" name="AutoShape 124"/>
          <p:cNvCxnSpPr>
            <a:cxnSpLocks noChangeShapeType="1"/>
            <a:stCxn id="43011" idx="3"/>
            <a:endCxn id="43013" idx="0"/>
          </p:cNvCxnSpPr>
          <p:nvPr/>
        </p:nvCxnSpPr>
        <p:spPr bwMode="auto">
          <a:xfrm flipH="1">
            <a:off x="5562600" y="1784163"/>
            <a:ext cx="806637" cy="5780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6" name="AutoShape 125"/>
          <p:cNvCxnSpPr>
            <a:cxnSpLocks noChangeShapeType="1"/>
            <a:stCxn id="43011" idx="4"/>
            <a:endCxn id="43014" idx="0"/>
          </p:cNvCxnSpPr>
          <p:nvPr/>
        </p:nvCxnSpPr>
        <p:spPr bwMode="auto">
          <a:xfrm>
            <a:off x="6477000" y="1828800"/>
            <a:ext cx="0" cy="5334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7" name="AutoShape 126"/>
          <p:cNvCxnSpPr>
            <a:cxnSpLocks noChangeShapeType="1"/>
            <a:stCxn id="43013" idx="4"/>
            <a:endCxn id="43017" idx="0"/>
          </p:cNvCxnSpPr>
          <p:nvPr/>
        </p:nvCxnSpPr>
        <p:spPr bwMode="auto">
          <a:xfrm>
            <a:off x="5562600" y="2676525"/>
            <a:ext cx="0" cy="43815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3028" name="AutoShape 127"/>
          <p:cNvCxnSpPr>
            <a:cxnSpLocks noChangeShapeType="1"/>
            <a:stCxn id="43011" idx="5"/>
            <a:endCxn id="43020" idx="0"/>
          </p:cNvCxnSpPr>
          <p:nvPr/>
        </p:nvCxnSpPr>
        <p:spPr bwMode="auto">
          <a:xfrm>
            <a:off x="6584763" y="1784163"/>
            <a:ext cx="1035237" cy="5780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43029" name="Text Box 128"/>
          <p:cNvSpPr txBox="1">
            <a:spLocks noChangeArrowheads="1"/>
          </p:cNvSpPr>
          <p:nvPr/>
        </p:nvSpPr>
        <p:spPr bwMode="auto">
          <a:xfrm>
            <a:off x="533400" y="4572000"/>
            <a:ext cx="6019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Δένδρο </a:t>
            </a:r>
            <a:r>
              <a:rPr lang="el-GR" dirty="0"/>
              <a:t>οριζόντιας </a:t>
            </a:r>
            <a:r>
              <a:rPr lang="el-GR" dirty="0" smtClean="0"/>
              <a:t>διερεύνησης με αφετηρία τον κόμβο </a:t>
            </a:r>
            <a:r>
              <a:rPr lang="en-US" dirty="0" smtClean="0"/>
              <a:t>a : </a:t>
            </a:r>
            <a:endParaRPr lang="el-GR" dirty="0"/>
          </a:p>
        </p:txBody>
      </p:sp>
      <p:sp>
        <p:nvSpPr>
          <p:cNvPr id="43069" name="Oval 191"/>
          <p:cNvSpPr>
            <a:spLocks noChangeArrowheads="1"/>
          </p:cNvSpPr>
          <p:nvPr/>
        </p:nvSpPr>
        <p:spPr bwMode="auto">
          <a:xfrm>
            <a:off x="7924800" y="31242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70" name="AutoShape 193"/>
          <p:cNvCxnSpPr>
            <a:cxnSpLocks noChangeShapeType="1"/>
            <a:stCxn id="43020" idx="3"/>
            <a:endCxn id="43019" idx="0"/>
          </p:cNvCxnSpPr>
          <p:nvPr/>
        </p:nvCxnSpPr>
        <p:spPr bwMode="auto">
          <a:xfrm flipH="1">
            <a:off x="7162800" y="2622363"/>
            <a:ext cx="349437" cy="5018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43071" name="Picture 194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124200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64" name="6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6858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6858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16764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16764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" name="AutoShape 13"/>
          <p:cNvCxnSpPr>
            <a:cxnSpLocks noChangeShapeType="1"/>
            <a:stCxn id="67" idx="2"/>
            <a:endCxn id="65" idx="6"/>
          </p:cNvCxnSpPr>
          <p:nvPr/>
        </p:nvCxnSpPr>
        <p:spPr bwMode="auto">
          <a:xfrm flipH="1">
            <a:off x="914400" y="1943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26670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26670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6"/>
          <p:cNvCxnSpPr>
            <a:cxnSpLocks noChangeShapeType="1"/>
            <a:stCxn id="71" idx="1"/>
            <a:endCxn id="65" idx="5"/>
          </p:cNvCxnSpPr>
          <p:nvPr/>
        </p:nvCxnSpPr>
        <p:spPr bwMode="auto">
          <a:xfrm flipH="1" flipV="1">
            <a:off x="880922" y="2023922"/>
            <a:ext cx="1819556" cy="981356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3657600" y="1828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657600" y="29718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75" name="Picture 2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" name="Picture 2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2766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" name="Picture 34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113" y="32766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8" name="Picture 36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2713" y="32766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9" name="Picture 3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32766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0" name="Picture 33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Picture 35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37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600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3" name="AutoShape 50"/>
          <p:cNvCxnSpPr>
            <a:cxnSpLocks noChangeShapeType="1"/>
            <a:stCxn id="65" idx="4"/>
            <a:endCxn id="66" idx="0"/>
          </p:cNvCxnSpPr>
          <p:nvPr/>
        </p:nvCxnSpPr>
        <p:spPr bwMode="auto">
          <a:xfrm>
            <a:off x="800100" y="2057400"/>
            <a:ext cx="0" cy="91440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84" name="83 - TextBox"/>
          <p:cNvSpPr txBox="1"/>
          <p:nvPr/>
        </p:nvSpPr>
        <p:spPr>
          <a:xfrm>
            <a:off x="372894" y="1752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381000" y="2907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19050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86 - TextBox"/>
          <p:cNvSpPr txBox="1"/>
          <p:nvPr/>
        </p:nvSpPr>
        <p:spPr>
          <a:xfrm>
            <a:off x="2365314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1905000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89" name="AutoShape 13"/>
          <p:cNvCxnSpPr>
            <a:cxnSpLocks noChangeShapeType="1"/>
            <a:stCxn id="67" idx="3"/>
            <a:endCxn id="66" idx="7"/>
          </p:cNvCxnSpPr>
          <p:nvPr/>
        </p:nvCxnSpPr>
        <p:spPr bwMode="auto">
          <a:xfrm flipH="1">
            <a:off x="880922" y="20239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0" name="89 - TextBox"/>
          <p:cNvSpPr txBox="1"/>
          <p:nvPr/>
        </p:nvSpPr>
        <p:spPr>
          <a:xfrm>
            <a:off x="2362200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3889314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2" name="AutoShape 43"/>
          <p:cNvCxnSpPr>
            <a:cxnSpLocks noChangeShapeType="1"/>
            <a:stCxn id="74" idx="1"/>
            <a:endCxn id="70" idx="5"/>
          </p:cNvCxnSpPr>
          <p:nvPr/>
        </p:nvCxnSpPr>
        <p:spPr bwMode="auto">
          <a:xfrm flipH="1" flipV="1">
            <a:off x="2862122" y="20239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3" name="AutoShape 13"/>
          <p:cNvCxnSpPr>
            <a:cxnSpLocks noChangeShapeType="1"/>
            <a:stCxn id="68" idx="2"/>
            <a:endCxn id="66" idx="6"/>
          </p:cNvCxnSpPr>
          <p:nvPr/>
        </p:nvCxnSpPr>
        <p:spPr bwMode="auto">
          <a:xfrm flipH="1">
            <a:off x="914400" y="3086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94" name="AutoShape 13"/>
          <p:cNvCxnSpPr>
            <a:cxnSpLocks noChangeShapeType="1"/>
            <a:stCxn id="70" idx="3"/>
            <a:endCxn id="68" idx="7"/>
          </p:cNvCxnSpPr>
          <p:nvPr/>
        </p:nvCxnSpPr>
        <p:spPr bwMode="auto">
          <a:xfrm flipH="1">
            <a:off x="1871522" y="20239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5" name="AutoShape 43"/>
          <p:cNvCxnSpPr>
            <a:cxnSpLocks noChangeShapeType="1"/>
            <a:stCxn id="71" idx="0"/>
            <a:endCxn id="70" idx="4"/>
          </p:cNvCxnSpPr>
          <p:nvPr/>
        </p:nvCxnSpPr>
        <p:spPr bwMode="auto">
          <a:xfrm flipV="1">
            <a:off x="2781300" y="2057400"/>
            <a:ext cx="0" cy="91440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sp>
        <p:nvSpPr>
          <p:cNvPr id="96" name="95 - TextBox"/>
          <p:cNvSpPr txBox="1"/>
          <p:nvPr/>
        </p:nvSpPr>
        <p:spPr>
          <a:xfrm>
            <a:off x="3886200" y="1764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7" name="AutoShape 43"/>
          <p:cNvCxnSpPr>
            <a:cxnSpLocks noChangeShapeType="1"/>
            <a:stCxn id="74" idx="2"/>
            <a:endCxn id="71" idx="6"/>
          </p:cNvCxnSpPr>
          <p:nvPr/>
        </p:nvCxnSpPr>
        <p:spPr bwMode="auto">
          <a:xfrm flipH="1">
            <a:off x="2895600" y="3086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98" name="AutoShape 43"/>
          <p:cNvCxnSpPr>
            <a:cxnSpLocks noChangeShapeType="1"/>
            <a:stCxn id="73" idx="2"/>
            <a:endCxn id="70" idx="6"/>
          </p:cNvCxnSpPr>
          <p:nvPr/>
        </p:nvCxnSpPr>
        <p:spPr bwMode="auto">
          <a:xfrm flipH="1">
            <a:off x="2895600" y="1943100"/>
            <a:ext cx="762000" cy="0"/>
          </a:xfrm>
          <a:prstGeom prst="straightConnector1">
            <a:avLst/>
          </a:prstGeom>
          <a:noFill/>
          <a:ln w="31750">
            <a:solidFill>
              <a:srgbClr val="FF3300"/>
            </a:solidFill>
            <a:round/>
            <a:headEnd type="none"/>
            <a:tailEnd type="none" w="lg" len="lg"/>
          </a:ln>
        </p:spPr>
      </p:cxnSp>
      <p:cxnSp>
        <p:nvCxnSpPr>
          <p:cNvPr id="104" name="AutoShape 193"/>
          <p:cNvCxnSpPr>
            <a:cxnSpLocks noChangeShapeType="1"/>
            <a:stCxn id="43020" idx="5"/>
            <a:endCxn id="43069" idx="0"/>
          </p:cNvCxnSpPr>
          <p:nvPr/>
        </p:nvCxnSpPr>
        <p:spPr bwMode="auto">
          <a:xfrm>
            <a:off x="7727763" y="2622363"/>
            <a:ext cx="349437" cy="5018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1" name="AutoShape 125"/>
          <p:cNvCxnSpPr>
            <a:cxnSpLocks noChangeShapeType="1"/>
            <a:stCxn id="43019" idx="4"/>
            <a:endCxn id="43023" idx="0"/>
          </p:cNvCxnSpPr>
          <p:nvPr/>
        </p:nvCxnSpPr>
        <p:spPr bwMode="auto">
          <a:xfrm>
            <a:off x="7162800" y="3429000"/>
            <a:ext cx="0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2" name="61 - TextBox"/>
          <p:cNvSpPr txBox="1"/>
          <p:nvPr/>
        </p:nvSpPr>
        <p:spPr>
          <a:xfrm>
            <a:off x="1143000" y="4964668"/>
            <a:ext cx="699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Κάθε κόμβος συνδέεται με τον κόμβο που τον έβαλε στην ουρά</a:t>
            </a:r>
            <a:r>
              <a:rPr lang="en-US" dirty="0" smtClean="0"/>
              <a:t>.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3" name="62 - TextBox"/>
          <p:cNvSpPr txBox="1"/>
          <p:nvPr/>
        </p:nvSpPr>
        <p:spPr>
          <a:xfrm>
            <a:off x="533401" y="5562600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Για κάθε κόμβο </a:t>
            </a:r>
            <a:r>
              <a:rPr lang="en-US" dirty="0" smtClean="0"/>
              <a:t>x </a:t>
            </a:r>
            <a:r>
              <a:rPr lang="el-GR" dirty="0" smtClean="0"/>
              <a:t>το μονοπάτι του δένδρου από το </a:t>
            </a:r>
            <a:r>
              <a:rPr lang="en-US" dirty="0" smtClean="0"/>
              <a:t>a </a:t>
            </a:r>
            <a:r>
              <a:rPr lang="el-GR" dirty="0" smtClean="0"/>
              <a:t>στο </a:t>
            </a:r>
            <a:r>
              <a:rPr lang="en-US" dirty="0" smtClean="0"/>
              <a:t>x</a:t>
            </a:r>
            <a:r>
              <a:rPr lang="el-GR" dirty="0" smtClean="0"/>
              <a:t> έχει τον ελάχιστο δυνατό αριθμό ακμών μεταξύ όλων τον μονοπατιών από το </a:t>
            </a:r>
            <a:r>
              <a:rPr lang="en-US" dirty="0" smtClean="0"/>
              <a:t>a </a:t>
            </a:r>
            <a:r>
              <a:rPr lang="el-GR" dirty="0" smtClean="0"/>
              <a:t>στο </a:t>
            </a:r>
            <a:r>
              <a:rPr lang="en-US" dirty="0" smtClean="0"/>
              <a:t>x </a:t>
            </a:r>
            <a:r>
              <a:rPr lang="el-GR" dirty="0" smtClean="0"/>
              <a:t>στο γράφημα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4" name="6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9144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9144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19050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19050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" name="AutoShape 13"/>
          <p:cNvCxnSpPr>
            <a:cxnSpLocks noChangeShapeType="1"/>
            <a:stCxn id="67" idx="2"/>
            <a:endCxn id="65" idx="6"/>
          </p:cNvCxnSpPr>
          <p:nvPr/>
        </p:nvCxnSpPr>
        <p:spPr bwMode="auto">
          <a:xfrm flipH="1">
            <a:off x="1143000" y="2781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28956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28956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6"/>
          <p:cNvCxnSpPr>
            <a:cxnSpLocks noChangeShapeType="1"/>
            <a:stCxn id="71" idx="1"/>
            <a:endCxn id="65" idx="5"/>
          </p:cNvCxnSpPr>
          <p:nvPr/>
        </p:nvCxnSpPr>
        <p:spPr bwMode="auto">
          <a:xfrm flipH="1" flipV="1">
            <a:off x="1109522" y="28621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38862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8862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75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148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0713" y="41148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8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313" y="41148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9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1913" y="41148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0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4384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4384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3" name="AutoShape 50"/>
          <p:cNvCxnSpPr>
            <a:cxnSpLocks noChangeShapeType="1"/>
            <a:stCxn id="65" idx="4"/>
            <a:endCxn id="66" idx="0"/>
          </p:cNvCxnSpPr>
          <p:nvPr/>
        </p:nvCxnSpPr>
        <p:spPr bwMode="auto">
          <a:xfrm>
            <a:off x="10287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84" name="83 - TextBox"/>
          <p:cNvSpPr txBox="1"/>
          <p:nvPr/>
        </p:nvSpPr>
        <p:spPr>
          <a:xfrm>
            <a:off x="601494" y="259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609600" y="3745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21336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86 - TextBox"/>
          <p:cNvSpPr txBox="1"/>
          <p:nvPr/>
        </p:nvSpPr>
        <p:spPr>
          <a:xfrm>
            <a:off x="25939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2133600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89" name="AutoShape 13"/>
          <p:cNvCxnSpPr>
            <a:cxnSpLocks noChangeShapeType="1"/>
            <a:stCxn id="67" idx="3"/>
            <a:endCxn id="66" idx="7"/>
          </p:cNvCxnSpPr>
          <p:nvPr/>
        </p:nvCxnSpPr>
        <p:spPr bwMode="auto">
          <a:xfrm flipH="1">
            <a:off x="11095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0" name="89 - TextBox"/>
          <p:cNvSpPr txBox="1"/>
          <p:nvPr/>
        </p:nvSpPr>
        <p:spPr>
          <a:xfrm>
            <a:off x="25908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1179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2" name="AutoShape 43"/>
          <p:cNvCxnSpPr>
            <a:cxnSpLocks noChangeShapeType="1"/>
            <a:stCxn id="74" idx="1"/>
            <a:endCxn id="70" idx="5"/>
          </p:cNvCxnSpPr>
          <p:nvPr/>
        </p:nvCxnSpPr>
        <p:spPr bwMode="auto">
          <a:xfrm flipH="1" flipV="1">
            <a:off x="30907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3" name="AutoShape 13"/>
          <p:cNvCxnSpPr>
            <a:cxnSpLocks noChangeShapeType="1"/>
            <a:stCxn id="68" idx="2"/>
            <a:endCxn id="66" idx="6"/>
          </p:cNvCxnSpPr>
          <p:nvPr/>
        </p:nvCxnSpPr>
        <p:spPr bwMode="auto">
          <a:xfrm flipH="1">
            <a:off x="1143000" y="3924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4" name="AutoShape 13"/>
          <p:cNvCxnSpPr>
            <a:cxnSpLocks noChangeShapeType="1"/>
            <a:stCxn id="70" idx="3"/>
            <a:endCxn id="68" idx="7"/>
          </p:cNvCxnSpPr>
          <p:nvPr/>
        </p:nvCxnSpPr>
        <p:spPr bwMode="auto">
          <a:xfrm flipH="1">
            <a:off x="21001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5" name="AutoShape 43"/>
          <p:cNvCxnSpPr>
            <a:cxnSpLocks noChangeShapeType="1"/>
            <a:stCxn id="71" idx="0"/>
            <a:endCxn id="70" idx="4"/>
          </p:cNvCxnSpPr>
          <p:nvPr/>
        </p:nvCxnSpPr>
        <p:spPr bwMode="auto">
          <a:xfrm flipV="1">
            <a:off x="30099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6" name="95 - TextBox"/>
          <p:cNvSpPr txBox="1"/>
          <p:nvPr/>
        </p:nvSpPr>
        <p:spPr>
          <a:xfrm>
            <a:off x="4114800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7" name="AutoShape 43"/>
          <p:cNvCxnSpPr>
            <a:cxnSpLocks noChangeShapeType="1"/>
            <a:stCxn id="74" idx="2"/>
            <a:endCxn id="71" idx="6"/>
          </p:cNvCxnSpPr>
          <p:nvPr/>
        </p:nvCxnSpPr>
        <p:spPr bwMode="auto">
          <a:xfrm flipH="1">
            <a:off x="3124200" y="3924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8" name="AutoShape 43"/>
          <p:cNvCxnSpPr>
            <a:cxnSpLocks noChangeShapeType="1"/>
            <a:stCxn id="73" idx="2"/>
            <a:endCxn id="70" idx="6"/>
          </p:cNvCxnSpPr>
          <p:nvPr/>
        </p:nvCxnSpPr>
        <p:spPr bwMode="auto">
          <a:xfrm flipH="1">
            <a:off x="3124200" y="2781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51054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Oval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17"/>
          <p:cNvSpPr>
            <a:spLocks noChangeArrowheads="1"/>
          </p:cNvSpPr>
          <p:nvPr/>
        </p:nvSpPr>
        <p:spPr bwMode="auto">
          <a:xfrm>
            <a:off x="60960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8"/>
          <p:cNvSpPr>
            <a:spLocks noChangeArrowheads="1"/>
          </p:cNvSpPr>
          <p:nvPr/>
        </p:nvSpPr>
        <p:spPr bwMode="auto">
          <a:xfrm>
            <a:off x="60960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8" name="127 - Εικόνα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35880" y="2376833"/>
            <a:ext cx="91439" cy="213967"/>
          </a:xfrm>
          <a:prstGeom prst="rect">
            <a:avLst/>
          </a:prstGeom>
          <a:noFill/>
          <a:ln/>
          <a:effectLst/>
        </p:spPr>
      </p:pic>
      <p:pic>
        <p:nvPicPr>
          <p:cNvPr id="129" name="128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6630" y="4114800"/>
            <a:ext cx="151526" cy="273842"/>
          </a:xfrm>
          <a:prstGeom prst="rect">
            <a:avLst/>
          </a:prstGeom>
          <a:noFill/>
          <a:ln/>
          <a:effectLst/>
        </p:spPr>
      </p:pic>
      <p:pic>
        <p:nvPicPr>
          <p:cNvPr id="131" name="130 - Εικόνα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7353" y="4114800"/>
            <a:ext cx="91281" cy="242807"/>
          </a:xfrm>
          <a:prstGeom prst="rect">
            <a:avLst/>
          </a:prstGeom>
          <a:noFill/>
          <a:ln/>
          <a:effectLst/>
        </p:spPr>
      </p:pic>
      <p:pic>
        <p:nvPicPr>
          <p:cNvPr id="130" name="129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305" y="2362200"/>
            <a:ext cx="151790" cy="243230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4724400" y="3745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48006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9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6327714" y="3745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2" name="AutoShape 43"/>
          <p:cNvCxnSpPr>
            <a:cxnSpLocks noChangeShapeType="1"/>
            <a:stCxn id="102" idx="0"/>
            <a:endCxn id="101" idx="4"/>
          </p:cNvCxnSpPr>
          <p:nvPr/>
        </p:nvCxnSpPr>
        <p:spPr bwMode="auto">
          <a:xfrm flipV="1">
            <a:off x="62103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3" name="AutoShape 43"/>
          <p:cNvCxnSpPr>
            <a:cxnSpLocks noChangeShapeType="1"/>
            <a:stCxn id="100" idx="0"/>
            <a:endCxn id="99" idx="4"/>
          </p:cNvCxnSpPr>
          <p:nvPr/>
        </p:nvCxnSpPr>
        <p:spPr bwMode="auto">
          <a:xfrm flipV="1">
            <a:off x="52197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6324600" y="2602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5" name="AutoShape 43"/>
          <p:cNvCxnSpPr>
            <a:cxnSpLocks noChangeShapeType="1"/>
            <a:stCxn id="101" idx="3"/>
            <a:endCxn id="100" idx="7"/>
          </p:cNvCxnSpPr>
          <p:nvPr/>
        </p:nvCxnSpPr>
        <p:spPr bwMode="auto">
          <a:xfrm flipH="1">
            <a:off x="5300522" y="28621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6" name="AutoShape 43"/>
          <p:cNvCxnSpPr>
            <a:cxnSpLocks noChangeShapeType="1"/>
            <a:stCxn id="101" idx="2"/>
            <a:endCxn id="99" idx="6"/>
          </p:cNvCxnSpPr>
          <p:nvPr/>
        </p:nvCxnSpPr>
        <p:spPr bwMode="auto">
          <a:xfrm flipH="1">
            <a:off x="5334000" y="27813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1" name="Oval 14"/>
          <p:cNvSpPr>
            <a:spLocks noChangeArrowheads="1"/>
          </p:cNvSpPr>
          <p:nvPr/>
        </p:nvSpPr>
        <p:spPr bwMode="auto">
          <a:xfrm>
            <a:off x="7620000" y="2667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" name="Oval 15"/>
          <p:cNvSpPr>
            <a:spLocks noChangeArrowheads="1"/>
          </p:cNvSpPr>
          <p:nvPr/>
        </p:nvSpPr>
        <p:spPr bwMode="auto">
          <a:xfrm>
            <a:off x="7620000" y="3810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3" name="132 - Εικόνα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90195" y="4114800"/>
            <a:ext cx="213597" cy="151526"/>
          </a:xfrm>
          <a:prstGeom prst="rect">
            <a:avLst/>
          </a:prstGeom>
          <a:noFill/>
          <a:ln/>
          <a:effectLst/>
        </p:spPr>
      </p:pic>
      <p:pic>
        <p:nvPicPr>
          <p:cNvPr id="132" name="131 - Εικόνα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9040" y="2438400"/>
            <a:ext cx="274320" cy="151790"/>
          </a:xfrm>
          <a:prstGeom prst="rect">
            <a:avLst/>
          </a:prstGeom>
          <a:noFill/>
          <a:ln/>
          <a:effectLst/>
        </p:spPr>
      </p:pic>
      <p:sp>
        <p:nvSpPr>
          <p:cNvPr id="125" name="124 - TextBox"/>
          <p:cNvSpPr txBox="1"/>
          <p:nvPr/>
        </p:nvSpPr>
        <p:spPr>
          <a:xfrm>
            <a:off x="7162800" y="37454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7201296" y="259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7" name="AutoShape 43"/>
          <p:cNvCxnSpPr>
            <a:cxnSpLocks noChangeShapeType="1"/>
            <a:stCxn id="122" idx="0"/>
            <a:endCxn id="121" idx="4"/>
          </p:cNvCxnSpPr>
          <p:nvPr/>
        </p:nvCxnSpPr>
        <p:spPr bwMode="auto">
          <a:xfrm flipV="1">
            <a:off x="7734300" y="28956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4" name="133 - TextBox"/>
          <p:cNvSpPr txBox="1"/>
          <p:nvPr/>
        </p:nvSpPr>
        <p:spPr>
          <a:xfrm>
            <a:off x="533400" y="990600"/>
            <a:ext cx="8153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Αν το γράφημα δεν είναι συνεκτικό μπορούμε να ξεκινήσουμε νέα διερεύνηση από κάποιο κόμβο που δεν έχουμε επισκεφτεί. Συνεχίζουμε με αυτό τον τρόπο μέχρι να επισκεφτούμε όλους τους κόμβους </a:t>
            </a:r>
            <a:endParaRPr lang="el-GR" dirty="0"/>
          </a:p>
        </p:txBody>
      </p:sp>
      <p:sp>
        <p:nvSpPr>
          <p:cNvPr id="135" name="Oval 104"/>
          <p:cNvSpPr>
            <a:spLocks noChangeArrowheads="1"/>
          </p:cNvSpPr>
          <p:nvPr/>
        </p:nvSpPr>
        <p:spPr bwMode="auto">
          <a:xfrm>
            <a:off x="2362200" y="4464237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105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540437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Oval 106"/>
          <p:cNvSpPr>
            <a:spLocks noChangeArrowheads="1"/>
          </p:cNvSpPr>
          <p:nvPr/>
        </p:nvSpPr>
        <p:spPr bwMode="auto">
          <a:xfrm>
            <a:off x="1447800" y="5181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" name="Oval 108"/>
          <p:cNvSpPr>
            <a:spLocks noChangeArrowheads="1"/>
          </p:cNvSpPr>
          <p:nvPr/>
        </p:nvSpPr>
        <p:spPr bwMode="auto">
          <a:xfrm>
            <a:off x="2362200" y="5181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9" name="Picture 110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1816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0" name="Picture 111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2578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1" name="Oval 112"/>
          <p:cNvSpPr>
            <a:spLocks noChangeArrowheads="1"/>
          </p:cNvSpPr>
          <p:nvPr/>
        </p:nvSpPr>
        <p:spPr bwMode="auto">
          <a:xfrm>
            <a:off x="1447800" y="58227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1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822763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" name="Oval 115"/>
          <p:cNvSpPr>
            <a:spLocks noChangeArrowheads="1"/>
          </p:cNvSpPr>
          <p:nvPr/>
        </p:nvSpPr>
        <p:spPr bwMode="auto">
          <a:xfrm>
            <a:off x="3048000" y="58227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4" name="Oval 117"/>
          <p:cNvSpPr>
            <a:spLocks noChangeArrowheads="1"/>
          </p:cNvSpPr>
          <p:nvPr/>
        </p:nvSpPr>
        <p:spPr bwMode="auto">
          <a:xfrm>
            <a:off x="3505200" y="5181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5" name="Picture 119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898963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6" name="Picture 120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181600"/>
            <a:ext cx="182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7" name="Oval 121"/>
          <p:cNvSpPr>
            <a:spLocks noChangeArrowheads="1"/>
          </p:cNvSpPr>
          <p:nvPr/>
        </p:nvSpPr>
        <p:spPr bwMode="auto">
          <a:xfrm>
            <a:off x="3048000" y="64770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8" name="Picture 123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65532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9" name="AutoShape 124"/>
          <p:cNvCxnSpPr>
            <a:cxnSpLocks noChangeShapeType="1"/>
            <a:stCxn id="135" idx="3"/>
            <a:endCxn id="137" idx="0"/>
          </p:cNvCxnSpPr>
          <p:nvPr/>
        </p:nvCxnSpPr>
        <p:spPr bwMode="auto">
          <a:xfrm flipH="1">
            <a:off x="1600200" y="4724400"/>
            <a:ext cx="8066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0" name="AutoShape 125"/>
          <p:cNvCxnSpPr>
            <a:cxnSpLocks noChangeShapeType="1"/>
            <a:stCxn id="135" idx="4"/>
            <a:endCxn id="138" idx="0"/>
          </p:cNvCxnSpPr>
          <p:nvPr/>
        </p:nvCxnSpPr>
        <p:spPr bwMode="auto">
          <a:xfrm>
            <a:off x="2514600" y="4769037"/>
            <a:ext cx="0" cy="4125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1" name="AutoShape 126"/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1600200" y="5486400"/>
            <a:ext cx="0" cy="33636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2" name="AutoShape 127"/>
          <p:cNvCxnSpPr>
            <a:cxnSpLocks noChangeShapeType="1"/>
            <a:stCxn id="135" idx="5"/>
            <a:endCxn id="144" idx="0"/>
          </p:cNvCxnSpPr>
          <p:nvPr/>
        </p:nvCxnSpPr>
        <p:spPr bwMode="auto">
          <a:xfrm>
            <a:off x="2622363" y="4724400"/>
            <a:ext cx="1035237" cy="457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3" name="Oval 191"/>
          <p:cNvSpPr>
            <a:spLocks noChangeArrowheads="1"/>
          </p:cNvSpPr>
          <p:nvPr/>
        </p:nvSpPr>
        <p:spPr bwMode="auto">
          <a:xfrm>
            <a:off x="3962400" y="5822763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4" name="AutoShape 193"/>
          <p:cNvCxnSpPr>
            <a:cxnSpLocks noChangeShapeType="1"/>
            <a:stCxn id="144" idx="3"/>
            <a:endCxn id="143" idx="0"/>
          </p:cNvCxnSpPr>
          <p:nvPr/>
        </p:nvCxnSpPr>
        <p:spPr bwMode="auto">
          <a:xfrm flipH="1">
            <a:off x="3200400" y="5441763"/>
            <a:ext cx="349437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55" name="Picture 194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822763"/>
            <a:ext cx="182563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56" name="AutoShape 193"/>
          <p:cNvCxnSpPr>
            <a:cxnSpLocks noChangeShapeType="1"/>
            <a:stCxn id="144" idx="5"/>
            <a:endCxn id="153" idx="0"/>
          </p:cNvCxnSpPr>
          <p:nvPr/>
        </p:nvCxnSpPr>
        <p:spPr bwMode="auto">
          <a:xfrm>
            <a:off x="3765363" y="5441763"/>
            <a:ext cx="349437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7" name="AutoShape 125"/>
          <p:cNvCxnSpPr>
            <a:cxnSpLocks noChangeShapeType="1"/>
            <a:stCxn id="143" idx="4"/>
            <a:endCxn id="147" idx="0"/>
          </p:cNvCxnSpPr>
          <p:nvPr/>
        </p:nvCxnSpPr>
        <p:spPr bwMode="auto">
          <a:xfrm>
            <a:off x="3200400" y="6127563"/>
            <a:ext cx="0" cy="3494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8" name="Oval 112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0" name="169 - Εικόνα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4441" y="4510802"/>
            <a:ext cx="91281" cy="213598"/>
          </a:xfrm>
          <a:prstGeom prst="rect">
            <a:avLst/>
          </a:prstGeom>
          <a:noFill/>
          <a:ln/>
          <a:effectLst/>
        </p:spPr>
      </p:pic>
      <p:sp>
        <p:nvSpPr>
          <p:cNvPr id="160" name="Oval 112"/>
          <p:cNvSpPr>
            <a:spLocks noChangeArrowheads="1"/>
          </p:cNvSpPr>
          <p:nvPr/>
        </p:nvSpPr>
        <p:spPr bwMode="auto">
          <a:xfrm>
            <a:off x="5105400" y="5181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1" name="170 - Εικόνα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7118" y="5181600"/>
            <a:ext cx="151527" cy="273844"/>
          </a:xfrm>
          <a:prstGeom prst="rect">
            <a:avLst/>
          </a:prstGeom>
          <a:noFill/>
          <a:ln/>
          <a:effectLst/>
        </p:spPr>
      </p:pic>
      <p:sp>
        <p:nvSpPr>
          <p:cNvPr id="162" name="Oval 112"/>
          <p:cNvSpPr>
            <a:spLocks noChangeArrowheads="1"/>
          </p:cNvSpPr>
          <p:nvPr/>
        </p:nvSpPr>
        <p:spPr bwMode="auto">
          <a:xfrm>
            <a:off x="6019800" y="5181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2" name="171 - Εικόνα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11518" y="5181600"/>
            <a:ext cx="151527" cy="242808"/>
          </a:xfrm>
          <a:prstGeom prst="rect">
            <a:avLst/>
          </a:prstGeom>
          <a:noFill/>
          <a:ln/>
          <a:effectLst/>
        </p:spPr>
      </p:pic>
      <p:sp>
        <p:nvSpPr>
          <p:cNvPr id="164" name="Oval 112"/>
          <p:cNvSpPr>
            <a:spLocks noChangeArrowheads="1"/>
          </p:cNvSpPr>
          <p:nvPr/>
        </p:nvSpPr>
        <p:spPr bwMode="auto">
          <a:xfrm>
            <a:off x="6019800" y="58674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7119" y="5867400"/>
            <a:ext cx="91281" cy="242807"/>
          </a:xfrm>
          <a:prstGeom prst="rect">
            <a:avLst/>
          </a:prstGeom>
          <a:noFill/>
          <a:ln/>
          <a:effectLst/>
        </p:spPr>
      </p:pic>
      <p:sp>
        <p:nvSpPr>
          <p:cNvPr id="166" name="Oval 112"/>
          <p:cNvSpPr>
            <a:spLocks noChangeArrowheads="1"/>
          </p:cNvSpPr>
          <p:nvPr/>
        </p:nvSpPr>
        <p:spPr bwMode="auto">
          <a:xfrm>
            <a:off x="7620000" y="44958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4" name="173 - Εικόνα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0" y="4572873"/>
            <a:ext cx="273844" cy="151527"/>
          </a:xfrm>
          <a:prstGeom prst="rect">
            <a:avLst/>
          </a:prstGeom>
          <a:noFill/>
          <a:ln/>
          <a:effectLst/>
        </p:spPr>
      </p:pic>
      <p:sp>
        <p:nvSpPr>
          <p:cNvPr id="168" name="Oval 112"/>
          <p:cNvSpPr>
            <a:spLocks noChangeArrowheads="1"/>
          </p:cNvSpPr>
          <p:nvPr/>
        </p:nvSpPr>
        <p:spPr bwMode="auto">
          <a:xfrm>
            <a:off x="7620000" y="5181600"/>
            <a:ext cx="304800" cy="304800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5" name="174 - Εικόνα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80682" y="5258673"/>
            <a:ext cx="213598" cy="151527"/>
          </a:xfrm>
          <a:prstGeom prst="rect">
            <a:avLst/>
          </a:prstGeom>
          <a:noFill/>
          <a:ln/>
          <a:effectLst/>
        </p:spPr>
      </p:pic>
      <p:cxnSp>
        <p:nvCxnSpPr>
          <p:cNvPr id="176" name="AutoShape 193"/>
          <p:cNvCxnSpPr>
            <a:cxnSpLocks noChangeShapeType="1"/>
            <a:stCxn id="158" idx="3"/>
            <a:endCxn id="171" idx="0"/>
          </p:cNvCxnSpPr>
          <p:nvPr/>
        </p:nvCxnSpPr>
        <p:spPr bwMode="auto">
          <a:xfrm flipH="1">
            <a:off x="5272882" y="4755963"/>
            <a:ext cx="334355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" name="AutoShape 193"/>
          <p:cNvCxnSpPr>
            <a:cxnSpLocks noChangeShapeType="1"/>
            <a:stCxn id="158" idx="5"/>
            <a:endCxn id="172" idx="0"/>
          </p:cNvCxnSpPr>
          <p:nvPr/>
        </p:nvCxnSpPr>
        <p:spPr bwMode="auto">
          <a:xfrm>
            <a:off x="5822763" y="4755963"/>
            <a:ext cx="364519" cy="425637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2" name="AutoShape 193"/>
          <p:cNvCxnSpPr>
            <a:cxnSpLocks noChangeShapeType="1"/>
            <a:stCxn id="162" idx="4"/>
            <a:endCxn id="164" idx="0"/>
          </p:cNvCxnSpPr>
          <p:nvPr/>
        </p:nvCxnSpPr>
        <p:spPr bwMode="auto">
          <a:xfrm>
            <a:off x="6172200" y="54864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5" name="AutoShape 193"/>
          <p:cNvCxnSpPr>
            <a:cxnSpLocks noChangeShapeType="1"/>
            <a:stCxn id="166" idx="4"/>
            <a:endCxn id="168" idx="0"/>
          </p:cNvCxnSpPr>
          <p:nvPr/>
        </p:nvCxnSpPr>
        <p:spPr bwMode="auto">
          <a:xfrm>
            <a:off x="7772400" y="4800600"/>
            <a:ext cx="0" cy="381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188 - TextBox"/>
          <p:cNvSpPr txBox="1"/>
          <p:nvPr/>
        </p:nvSpPr>
        <p:spPr>
          <a:xfrm>
            <a:off x="3581400" y="6488668"/>
            <a:ext cx="327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Δάσος οριζόντιας διερεύνησης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4" name="6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133 - TextBox"/>
          <p:cNvSpPr txBox="1"/>
          <p:nvPr/>
        </p:nvSpPr>
        <p:spPr>
          <a:xfrm>
            <a:off x="533400" y="990600"/>
            <a:ext cx="81534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Αν το γράφημα δεν είναι συνεκτικό μπορούμε να ξεκινήσουμε νέα διερεύνηση από κάποιο κόμβο που δεν έχουμε επισκεφτεί. Συνεχίζουμε με αυτό τον τρόπο μέχρι να επισκεφτούμε όλους τους κόμβους </a:t>
            </a:r>
            <a:endParaRPr lang="el-GR" dirty="0"/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2492518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2492518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3146314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3146314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" name="AutoShape 13"/>
          <p:cNvCxnSpPr>
            <a:cxnSpLocks noChangeShapeType="1"/>
            <a:stCxn id="67" idx="2"/>
            <a:endCxn id="65" idx="6"/>
          </p:cNvCxnSpPr>
          <p:nvPr/>
        </p:nvCxnSpPr>
        <p:spPr bwMode="auto">
          <a:xfrm flipH="1">
            <a:off x="2643394" y="2486406"/>
            <a:ext cx="50292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3800110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3800110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6"/>
          <p:cNvCxnSpPr>
            <a:cxnSpLocks noChangeShapeType="1"/>
            <a:stCxn id="71" idx="1"/>
            <a:endCxn id="65" idx="5"/>
          </p:cNvCxnSpPr>
          <p:nvPr/>
        </p:nvCxnSpPr>
        <p:spPr bwMode="auto">
          <a:xfrm flipH="1" flipV="1">
            <a:off x="2621298" y="2539749"/>
            <a:ext cx="1200907" cy="64769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4453906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4453906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75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518" y="2260092"/>
            <a:ext cx="100584" cy="100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6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518" y="3366516"/>
            <a:ext cx="100584" cy="1613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6885" y="3366516"/>
            <a:ext cx="120491" cy="160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8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0681" y="3366516"/>
            <a:ext cx="120491" cy="201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9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4477" y="3366516"/>
            <a:ext cx="120491" cy="160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0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6314" y="2260092"/>
            <a:ext cx="100584" cy="100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0110" y="2260092"/>
            <a:ext cx="100584" cy="100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3906" y="2260092"/>
            <a:ext cx="100584" cy="140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83" name="AutoShape 50"/>
          <p:cNvCxnSpPr>
            <a:cxnSpLocks noChangeShapeType="1"/>
            <a:stCxn id="65" idx="4"/>
            <a:endCxn id="66" idx="0"/>
          </p:cNvCxnSpPr>
          <p:nvPr/>
        </p:nvCxnSpPr>
        <p:spPr bwMode="auto">
          <a:xfrm>
            <a:off x="2567956" y="2561844"/>
            <a:ext cx="0" cy="60350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84" name="83 - TextBox"/>
          <p:cNvSpPr txBox="1"/>
          <p:nvPr/>
        </p:nvSpPr>
        <p:spPr>
          <a:xfrm>
            <a:off x="2209800" y="2360676"/>
            <a:ext cx="206518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5" name="84 - TextBox"/>
          <p:cNvSpPr txBox="1"/>
          <p:nvPr/>
        </p:nvSpPr>
        <p:spPr>
          <a:xfrm>
            <a:off x="2209800" y="3122757"/>
            <a:ext cx="206518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2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6" name="85 - TextBox"/>
          <p:cNvSpPr txBox="1"/>
          <p:nvPr/>
        </p:nvSpPr>
        <p:spPr>
          <a:xfrm>
            <a:off x="3297190" y="2360676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7" name="86 - TextBox"/>
          <p:cNvSpPr txBox="1"/>
          <p:nvPr/>
        </p:nvSpPr>
        <p:spPr>
          <a:xfrm>
            <a:off x="3581400" y="3122757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3297190" y="3122757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5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89" name="AutoShape 13"/>
          <p:cNvCxnSpPr>
            <a:cxnSpLocks noChangeShapeType="1"/>
            <a:stCxn id="67" idx="3"/>
            <a:endCxn id="66" idx="7"/>
          </p:cNvCxnSpPr>
          <p:nvPr/>
        </p:nvCxnSpPr>
        <p:spPr bwMode="auto">
          <a:xfrm flipH="1">
            <a:off x="2621298" y="2539749"/>
            <a:ext cx="547111" cy="64769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0" name="89 - TextBox"/>
          <p:cNvSpPr txBox="1"/>
          <p:nvPr/>
        </p:nvSpPr>
        <p:spPr>
          <a:xfrm>
            <a:off x="3581400" y="2360676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6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4606837" y="3122757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7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2" name="AutoShape 43"/>
          <p:cNvCxnSpPr>
            <a:cxnSpLocks noChangeShapeType="1"/>
            <a:stCxn id="74" idx="1"/>
            <a:endCxn id="70" idx="5"/>
          </p:cNvCxnSpPr>
          <p:nvPr/>
        </p:nvCxnSpPr>
        <p:spPr bwMode="auto">
          <a:xfrm flipH="1" flipV="1">
            <a:off x="3928890" y="2539749"/>
            <a:ext cx="547111" cy="64769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3" name="AutoShape 13"/>
          <p:cNvCxnSpPr>
            <a:cxnSpLocks noChangeShapeType="1"/>
            <a:stCxn id="68" idx="2"/>
            <a:endCxn id="66" idx="6"/>
          </p:cNvCxnSpPr>
          <p:nvPr/>
        </p:nvCxnSpPr>
        <p:spPr bwMode="auto">
          <a:xfrm flipH="1">
            <a:off x="2643394" y="3240786"/>
            <a:ext cx="50292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4" name="AutoShape 13"/>
          <p:cNvCxnSpPr>
            <a:cxnSpLocks noChangeShapeType="1"/>
            <a:stCxn id="70" idx="3"/>
            <a:endCxn id="68" idx="7"/>
          </p:cNvCxnSpPr>
          <p:nvPr/>
        </p:nvCxnSpPr>
        <p:spPr bwMode="auto">
          <a:xfrm flipH="1">
            <a:off x="3275094" y="2539749"/>
            <a:ext cx="547111" cy="64769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5" name="AutoShape 43"/>
          <p:cNvCxnSpPr>
            <a:cxnSpLocks noChangeShapeType="1"/>
            <a:stCxn id="71" idx="0"/>
            <a:endCxn id="70" idx="4"/>
          </p:cNvCxnSpPr>
          <p:nvPr/>
        </p:nvCxnSpPr>
        <p:spPr bwMode="auto">
          <a:xfrm flipV="1">
            <a:off x="3875548" y="2561844"/>
            <a:ext cx="0" cy="60350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6" name="95 - TextBox"/>
          <p:cNvSpPr txBox="1"/>
          <p:nvPr/>
        </p:nvSpPr>
        <p:spPr>
          <a:xfrm>
            <a:off x="4604782" y="2368377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8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97" name="AutoShape 43"/>
          <p:cNvCxnSpPr>
            <a:cxnSpLocks noChangeShapeType="1"/>
            <a:stCxn id="74" idx="2"/>
            <a:endCxn id="71" idx="6"/>
          </p:cNvCxnSpPr>
          <p:nvPr/>
        </p:nvCxnSpPr>
        <p:spPr bwMode="auto">
          <a:xfrm flipH="1">
            <a:off x="3950986" y="3240786"/>
            <a:ext cx="50292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98" name="AutoShape 43"/>
          <p:cNvCxnSpPr>
            <a:cxnSpLocks noChangeShapeType="1"/>
            <a:stCxn id="73" idx="2"/>
            <a:endCxn id="70" idx="6"/>
          </p:cNvCxnSpPr>
          <p:nvPr/>
        </p:nvCxnSpPr>
        <p:spPr bwMode="auto">
          <a:xfrm flipH="1">
            <a:off x="3950986" y="2486406"/>
            <a:ext cx="50292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5258578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Oval 15"/>
          <p:cNvSpPr>
            <a:spLocks noChangeArrowheads="1"/>
          </p:cNvSpPr>
          <p:nvPr/>
        </p:nvSpPr>
        <p:spPr bwMode="auto">
          <a:xfrm>
            <a:off x="5258578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17"/>
          <p:cNvSpPr>
            <a:spLocks noChangeArrowheads="1"/>
          </p:cNvSpPr>
          <p:nvPr/>
        </p:nvSpPr>
        <p:spPr bwMode="auto">
          <a:xfrm>
            <a:off x="5912374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8"/>
          <p:cNvSpPr>
            <a:spLocks noChangeArrowheads="1"/>
          </p:cNvSpPr>
          <p:nvPr/>
        </p:nvSpPr>
        <p:spPr bwMode="auto">
          <a:xfrm>
            <a:off x="5912374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28" name="127 - Εικόνα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78695" y="2219458"/>
            <a:ext cx="60350" cy="141218"/>
          </a:xfrm>
          <a:prstGeom prst="rect">
            <a:avLst/>
          </a:prstGeom>
          <a:noFill/>
          <a:ln/>
          <a:effectLst/>
        </p:spPr>
      </p:pic>
      <p:pic>
        <p:nvPicPr>
          <p:cNvPr id="129" name="128 - Εικόνα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9390" y="3366516"/>
            <a:ext cx="100007" cy="180736"/>
          </a:xfrm>
          <a:prstGeom prst="rect">
            <a:avLst/>
          </a:prstGeom>
          <a:noFill/>
          <a:ln/>
          <a:effectLst/>
        </p:spPr>
      </p:pic>
      <p:pic>
        <p:nvPicPr>
          <p:cNvPr id="131" name="130 - Εικόνα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3067" y="3366516"/>
            <a:ext cx="60245" cy="160253"/>
          </a:xfrm>
          <a:prstGeom prst="rect">
            <a:avLst/>
          </a:prstGeom>
          <a:noFill/>
          <a:ln/>
          <a:effectLst/>
        </p:spPr>
      </p:pic>
      <p:pic>
        <p:nvPicPr>
          <p:cNvPr id="130" name="129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12575" y="2209800"/>
            <a:ext cx="100181" cy="160532"/>
          </a:xfrm>
          <a:prstGeom prst="rect">
            <a:avLst/>
          </a:prstGeom>
          <a:noFill/>
          <a:ln/>
          <a:effectLst/>
        </p:spPr>
      </p:pic>
      <p:sp>
        <p:nvSpPr>
          <p:cNvPr id="108" name="107 - TextBox"/>
          <p:cNvSpPr txBox="1"/>
          <p:nvPr/>
        </p:nvSpPr>
        <p:spPr>
          <a:xfrm>
            <a:off x="4905255" y="3122757"/>
            <a:ext cx="276345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10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9" name="108 - TextBox"/>
          <p:cNvSpPr txBox="1"/>
          <p:nvPr/>
        </p:nvSpPr>
        <p:spPr>
          <a:xfrm>
            <a:off x="5029200" y="2360676"/>
            <a:ext cx="199113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9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6065305" y="3122757"/>
            <a:ext cx="276345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12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2" name="AutoShape 43"/>
          <p:cNvCxnSpPr>
            <a:cxnSpLocks noChangeShapeType="1"/>
            <a:stCxn id="102" idx="0"/>
            <a:endCxn id="101" idx="4"/>
          </p:cNvCxnSpPr>
          <p:nvPr/>
        </p:nvCxnSpPr>
        <p:spPr bwMode="auto">
          <a:xfrm flipV="1">
            <a:off x="5987812" y="2561844"/>
            <a:ext cx="0" cy="60350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3" name="AutoShape 43"/>
          <p:cNvCxnSpPr>
            <a:cxnSpLocks noChangeShapeType="1"/>
            <a:stCxn id="100" idx="0"/>
            <a:endCxn id="99" idx="4"/>
          </p:cNvCxnSpPr>
          <p:nvPr/>
        </p:nvCxnSpPr>
        <p:spPr bwMode="auto">
          <a:xfrm flipV="1">
            <a:off x="5334016" y="2561844"/>
            <a:ext cx="0" cy="60350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14" name="113 - TextBox"/>
          <p:cNvSpPr txBox="1"/>
          <p:nvPr/>
        </p:nvSpPr>
        <p:spPr>
          <a:xfrm>
            <a:off x="6063250" y="2368377"/>
            <a:ext cx="276345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15" name="AutoShape 43"/>
          <p:cNvCxnSpPr>
            <a:cxnSpLocks noChangeShapeType="1"/>
            <a:stCxn id="101" idx="3"/>
            <a:endCxn id="100" idx="7"/>
          </p:cNvCxnSpPr>
          <p:nvPr/>
        </p:nvCxnSpPr>
        <p:spPr bwMode="auto">
          <a:xfrm flipH="1">
            <a:off x="5387359" y="2539749"/>
            <a:ext cx="547111" cy="64769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116" name="AutoShape 43"/>
          <p:cNvCxnSpPr>
            <a:cxnSpLocks noChangeShapeType="1"/>
            <a:stCxn id="101" idx="2"/>
            <a:endCxn id="99" idx="6"/>
          </p:cNvCxnSpPr>
          <p:nvPr/>
        </p:nvCxnSpPr>
        <p:spPr bwMode="auto">
          <a:xfrm flipH="1">
            <a:off x="5409454" y="2486406"/>
            <a:ext cx="50292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21" name="Oval 14"/>
          <p:cNvSpPr>
            <a:spLocks noChangeArrowheads="1"/>
          </p:cNvSpPr>
          <p:nvPr/>
        </p:nvSpPr>
        <p:spPr bwMode="auto">
          <a:xfrm>
            <a:off x="6918214" y="241096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" name="Oval 15"/>
          <p:cNvSpPr>
            <a:spLocks noChangeArrowheads="1"/>
          </p:cNvSpPr>
          <p:nvPr/>
        </p:nvSpPr>
        <p:spPr bwMode="auto">
          <a:xfrm>
            <a:off x="6918214" y="3165348"/>
            <a:ext cx="150876" cy="150876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3" name="132 - Εικόνα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8543" y="3366516"/>
            <a:ext cx="140974" cy="100007"/>
          </a:xfrm>
          <a:prstGeom prst="rect">
            <a:avLst/>
          </a:prstGeom>
          <a:noFill/>
          <a:ln/>
          <a:effectLst/>
        </p:spPr>
      </p:pic>
      <p:pic>
        <p:nvPicPr>
          <p:cNvPr id="132" name="131 - Εικόνα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77980" y="2260092"/>
            <a:ext cx="181051" cy="100181"/>
          </a:xfrm>
          <a:prstGeom prst="rect">
            <a:avLst/>
          </a:prstGeom>
          <a:noFill/>
          <a:ln/>
          <a:effectLst/>
        </p:spPr>
      </p:pic>
      <p:sp>
        <p:nvSpPr>
          <p:cNvPr id="125" name="124 - TextBox"/>
          <p:cNvSpPr txBox="1"/>
          <p:nvPr/>
        </p:nvSpPr>
        <p:spPr>
          <a:xfrm>
            <a:off x="6581655" y="3124200"/>
            <a:ext cx="276345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14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6" name="125 - TextBox"/>
          <p:cNvSpPr txBox="1"/>
          <p:nvPr/>
        </p:nvSpPr>
        <p:spPr>
          <a:xfrm>
            <a:off x="6581655" y="2360676"/>
            <a:ext cx="276345" cy="243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13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127" name="AutoShape 43"/>
          <p:cNvCxnSpPr>
            <a:cxnSpLocks noChangeShapeType="1"/>
            <a:stCxn id="122" idx="0"/>
            <a:endCxn id="121" idx="4"/>
          </p:cNvCxnSpPr>
          <p:nvPr/>
        </p:nvCxnSpPr>
        <p:spPr bwMode="auto">
          <a:xfrm flipV="1">
            <a:off x="6993652" y="2561844"/>
            <a:ext cx="0" cy="60350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35" name="Oval 104"/>
          <p:cNvSpPr>
            <a:spLocks noChangeArrowheads="1"/>
          </p:cNvSpPr>
          <p:nvPr/>
        </p:nvSpPr>
        <p:spPr bwMode="auto">
          <a:xfrm>
            <a:off x="3448066" y="359714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6" name="Picture 105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8358" y="3647436"/>
            <a:ext cx="100584" cy="100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7" name="Oval 106"/>
          <p:cNvSpPr>
            <a:spLocks noChangeArrowheads="1"/>
          </p:cNvSpPr>
          <p:nvPr/>
        </p:nvSpPr>
        <p:spPr bwMode="auto">
          <a:xfrm>
            <a:off x="2844562" y="407060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" name="Oval 108"/>
          <p:cNvSpPr>
            <a:spLocks noChangeArrowheads="1"/>
          </p:cNvSpPr>
          <p:nvPr/>
        </p:nvSpPr>
        <p:spPr bwMode="auto">
          <a:xfrm>
            <a:off x="3448066" y="407060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39" name="Picture 110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4854" y="4070604"/>
            <a:ext cx="100584" cy="1613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0" name="Picture 111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8358" y="4120896"/>
            <a:ext cx="100584" cy="100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1" name="Oval 112"/>
          <p:cNvSpPr>
            <a:spLocks noChangeArrowheads="1"/>
          </p:cNvSpPr>
          <p:nvPr/>
        </p:nvSpPr>
        <p:spPr bwMode="auto">
          <a:xfrm>
            <a:off x="2844562" y="4493772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" name="Picture 114" descr="TP_tmp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4854" y="4493772"/>
            <a:ext cx="120492" cy="160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" name="Oval 115"/>
          <p:cNvSpPr>
            <a:spLocks noChangeArrowheads="1"/>
          </p:cNvSpPr>
          <p:nvPr/>
        </p:nvSpPr>
        <p:spPr bwMode="auto">
          <a:xfrm>
            <a:off x="3900694" y="4493772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4" name="Oval 117"/>
          <p:cNvSpPr>
            <a:spLocks noChangeArrowheads="1"/>
          </p:cNvSpPr>
          <p:nvPr/>
        </p:nvSpPr>
        <p:spPr bwMode="auto">
          <a:xfrm>
            <a:off x="4202446" y="407060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5" name="Picture 119" descr="TP_tmp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0986" y="4544064"/>
            <a:ext cx="100584" cy="100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6" name="Picture 120" descr="TP_tm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738" y="4070604"/>
            <a:ext cx="120492" cy="201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7" name="Oval 121"/>
          <p:cNvSpPr>
            <a:spLocks noChangeArrowheads="1"/>
          </p:cNvSpPr>
          <p:nvPr/>
        </p:nvSpPr>
        <p:spPr bwMode="auto">
          <a:xfrm>
            <a:off x="3900694" y="4925568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8" name="Picture 123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0986" y="4975860"/>
            <a:ext cx="100584" cy="140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49" name="AutoShape 124"/>
          <p:cNvCxnSpPr>
            <a:cxnSpLocks noChangeShapeType="1"/>
            <a:stCxn id="135" idx="3"/>
            <a:endCxn id="137" idx="0"/>
          </p:cNvCxnSpPr>
          <p:nvPr/>
        </p:nvCxnSpPr>
        <p:spPr bwMode="auto">
          <a:xfrm flipH="1">
            <a:off x="2945146" y="3768852"/>
            <a:ext cx="532380" cy="3017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0" name="AutoShape 125"/>
          <p:cNvCxnSpPr>
            <a:cxnSpLocks noChangeShapeType="1"/>
            <a:stCxn id="135" idx="4"/>
            <a:endCxn id="138" idx="0"/>
          </p:cNvCxnSpPr>
          <p:nvPr/>
        </p:nvCxnSpPr>
        <p:spPr bwMode="auto">
          <a:xfrm>
            <a:off x="3548650" y="3798312"/>
            <a:ext cx="0" cy="27229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1" name="AutoShape 126"/>
          <p:cNvCxnSpPr>
            <a:cxnSpLocks noChangeShapeType="1"/>
            <a:stCxn id="137" idx="4"/>
            <a:endCxn id="141" idx="0"/>
          </p:cNvCxnSpPr>
          <p:nvPr/>
        </p:nvCxnSpPr>
        <p:spPr bwMode="auto">
          <a:xfrm>
            <a:off x="2945146" y="4271772"/>
            <a:ext cx="0" cy="222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2" name="AutoShape 127"/>
          <p:cNvCxnSpPr>
            <a:cxnSpLocks noChangeShapeType="1"/>
            <a:stCxn id="135" idx="5"/>
            <a:endCxn id="144" idx="0"/>
          </p:cNvCxnSpPr>
          <p:nvPr/>
        </p:nvCxnSpPr>
        <p:spPr bwMode="auto">
          <a:xfrm>
            <a:off x="3619774" y="3768852"/>
            <a:ext cx="683256" cy="30175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3" name="Oval 191"/>
          <p:cNvSpPr>
            <a:spLocks noChangeArrowheads="1"/>
          </p:cNvSpPr>
          <p:nvPr/>
        </p:nvSpPr>
        <p:spPr bwMode="auto">
          <a:xfrm>
            <a:off x="4504198" y="4493772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54" name="AutoShape 193"/>
          <p:cNvCxnSpPr>
            <a:cxnSpLocks noChangeShapeType="1"/>
            <a:stCxn id="144" idx="3"/>
            <a:endCxn id="143" idx="0"/>
          </p:cNvCxnSpPr>
          <p:nvPr/>
        </p:nvCxnSpPr>
        <p:spPr bwMode="auto">
          <a:xfrm flipH="1">
            <a:off x="4001278" y="4242312"/>
            <a:ext cx="230628" cy="25146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155" name="Picture 194" descr="TP_t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4490" y="4493772"/>
            <a:ext cx="120492" cy="160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56" name="AutoShape 193"/>
          <p:cNvCxnSpPr>
            <a:cxnSpLocks noChangeShapeType="1"/>
            <a:stCxn id="144" idx="5"/>
            <a:endCxn id="153" idx="0"/>
          </p:cNvCxnSpPr>
          <p:nvPr/>
        </p:nvCxnSpPr>
        <p:spPr bwMode="auto">
          <a:xfrm>
            <a:off x="4374154" y="4242312"/>
            <a:ext cx="230628" cy="25146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7" name="AutoShape 125"/>
          <p:cNvCxnSpPr>
            <a:cxnSpLocks noChangeShapeType="1"/>
            <a:stCxn id="143" idx="4"/>
            <a:endCxn id="147" idx="0"/>
          </p:cNvCxnSpPr>
          <p:nvPr/>
        </p:nvCxnSpPr>
        <p:spPr bwMode="auto">
          <a:xfrm>
            <a:off x="4001278" y="4694940"/>
            <a:ext cx="0" cy="23062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8" name="Oval 112"/>
          <p:cNvSpPr>
            <a:spLocks noChangeArrowheads="1"/>
          </p:cNvSpPr>
          <p:nvPr/>
        </p:nvSpPr>
        <p:spPr bwMode="auto">
          <a:xfrm>
            <a:off x="5560330" y="3617976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0" name="169 - Εικόνα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0745" y="3627877"/>
            <a:ext cx="60245" cy="140975"/>
          </a:xfrm>
          <a:prstGeom prst="rect">
            <a:avLst/>
          </a:prstGeom>
          <a:noFill/>
          <a:ln/>
          <a:effectLst/>
        </p:spPr>
      </p:pic>
      <p:sp>
        <p:nvSpPr>
          <p:cNvPr id="160" name="Oval 112"/>
          <p:cNvSpPr>
            <a:spLocks noChangeArrowheads="1"/>
          </p:cNvSpPr>
          <p:nvPr/>
        </p:nvSpPr>
        <p:spPr bwMode="auto">
          <a:xfrm>
            <a:off x="5258578" y="407060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1" name="170 - Εικόνα" descr="TP_tmp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19112" y="4070604"/>
            <a:ext cx="100008" cy="180737"/>
          </a:xfrm>
          <a:prstGeom prst="rect">
            <a:avLst/>
          </a:prstGeom>
          <a:noFill/>
          <a:ln/>
          <a:effectLst/>
        </p:spPr>
      </p:pic>
      <p:sp>
        <p:nvSpPr>
          <p:cNvPr id="162" name="Oval 112"/>
          <p:cNvSpPr>
            <a:spLocks noChangeArrowheads="1"/>
          </p:cNvSpPr>
          <p:nvPr/>
        </p:nvSpPr>
        <p:spPr bwMode="auto">
          <a:xfrm>
            <a:off x="5862082" y="407060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2" name="171 - Εικόνα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22616" y="4070604"/>
            <a:ext cx="100008" cy="160253"/>
          </a:xfrm>
          <a:prstGeom prst="rect">
            <a:avLst/>
          </a:prstGeom>
          <a:noFill/>
          <a:ln/>
          <a:effectLst/>
        </p:spPr>
      </p:pic>
      <p:sp>
        <p:nvSpPr>
          <p:cNvPr id="164" name="Oval 112"/>
          <p:cNvSpPr>
            <a:spLocks noChangeArrowheads="1"/>
          </p:cNvSpPr>
          <p:nvPr/>
        </p:nvSpPr>
        <p:spPr bwMode="auto">
          <a:xfrm>
            <a:off x="5862082" y="4523232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52713" y="4523232"/>
            <a:ext cx="60245" cy="160253"/>
          </a:xfrm>
          <a:prstGeom prst="rect">
            <a:avLst/>
          </a:prstGeom>
          <a:noFill/>
          <a:ln/>
          <a:effectLst/>
        </p:spPr>
      </p:pic>
      <p:sp>
        <p:nvSpPr>
          <p:cNvPr id="166" name="Oval 112"/>
          <p:cNvSpPr>
            <a:spLocks noChangeArrowheads="1"/>
          </p:cNvSpPr>
          <p:nvPr/>
        </p:nvSpPr>
        <p:spPr bwMode="auto">
          <a:xfrm>
            <a:off x="6918214" y="3617976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4" name="173 - Εικόνα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8383" y="3668844"/>
            <a:ext cx="180737" cy="100008"/>
          </a:xfrm>
          <a:prstGeom prst="rect">
            <a:avLst/>
          </a:prstGeom>
          <a:noFill/>
          <a:ln/>
          <a:effectLst/>
        </p:spPr>
      </p:pic>
      <p:sp>
        <p:nvSpPr>
          <p:cNvPr id="168" name="Oval 112"/>
          <p:cNvSpPr>
            <a:spLocks noChangeArrowheads="1"/>
          </p:cNvSpPr>
          <p:nvPr/>
        </p:nvSpPr>
        <p:spPr bwMode="auto">
          <a:xfrm>
            <a:off x="6918214" y="4070604"/>
            <a:ext cx="201168" cy="201168"/>
          </a:xfrm>
          <a:prstGeom prst="ellipse">
            <a:avLst/>
          </a:prstGeom>
          <a:solidFill>
            <a:srgbClr val="C0C0C0">
              <a:alpha val="20000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5" name="174 - Εικόνα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8264" y="4121472"/>
            <a:ext cx="140975" cy="100008"/>
          </a:xfrm>
          <a:prstGeom prst="rect">
            <a:avLst/>
          </a:prstGeom>
          <a:noFill/>
          <a:ln/>
          <a:effectLst/>
        </p:spPr>
      </p:pic>
      <p:cxnSp>
        <p:nvCxnSpPr>
          <p:cNvPr id="176" name="AutoShape 193"/>
          <p:cNvCxnSpPr>
            <a:cxnSpLocks noChangeShapeType="1"/>
            <a:stCxn id="158" idx="3"/>
            <a:endCxn id="171" idx="0"/>
          </p:cNvCxnSpPr>
          <p:nvPr/>
        </p:nvCxnSpPr>
        <p:spPr bwMode="auto">
          <a:xfrm flipH="1">
            <a:off x="5369116" y="3789684"/>
            <a:ext cx="220674" cy="28092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" name="AutoShape 193"/>
          <p:cNvCxnSpPr>
            <a:cxnSpLocks noChangeShapeType="1"/>
            <a:stCxn id="158" idx="5"/>
            <a:endCxn id="172" idx="0"/>
          </p:cNvCxnSpPr>
          <p:nvPr/>
        </p:nvCxnSpPr>
        <p:spPr bwMode="auto">
          <a:xfrm>
            <a:off x="5732038" y="3789684"/>
            <a:ext cx="240583" cy="28092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2" name="AutoShape 193"/>
          <p:cNvCxnSpPr>
            <a:cxnSpLocks noChangeShapeType="1"/>
            <a:stCxn id="162" idx="4"/>
            <a:endCxn id="164" idx="0"/>
          </p:cNvCxnSpPr>
          <p:nvPr/>
        </p:nvCxnSpPr>
        <p:spPr bwMode="auto">
          <a:xfrm>
            <a:off x="5962666" y="4271772"/>
            <a:ext cx="0" cy="25146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5" name="AutoShape 193"/>
          <p:cNvCxnSpPr>
            <a:cxnSpLocks noChangeShapeType="1"/>
            <a:stCxn id="166" idx="4"/>
            <a:endCxn id="168" idx="0"/>
          </p:cNvCxnSpPr>
          <p:nvPr/>
        </p:nvCxnSpPr>
        <p:spPr bwMode="auto">
          <a:xfrm>
            <a:off x="7018798" y="3819144"/>
            <a:ext cx="0" cy="25146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4" name="103 - TextBox"/>
          <p:cNvSpPr txBox="1"/>
          <p:nvPr/>
        </p:nvSpPr>
        <p:spPr>
          <a:xfrm>
            <a:off x="559489" y="5562600"/>
            <a:ext cx="719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Κάθε δένδρο</a:t>
            </a:r>
            <a:r>
              <a:rPr lang="en-US" dirty="0" smtClean="0"/>
              <a:t> </a:t>
            </a:r>
            <a:r>
              <a:rPr lang="el-GR" dirty="0" smtClean="0"/>
              <a:t>αποτελεί και μια ξεχωριστή συνιστώσα του γραφήματος</a:t>
            </a:r>
            <a:endParaRPr lang="el-GR" dirty="0"/>
          </a:p>
        </p:txBody>
      </p:sp>
      <p:sp>
        <p:nvSpPr>
          <p:cNvPr id="106" name="105 - TextBox"/>
          <p:cNvSpPr txBox="1"/>
          <p:nvPr/>
        </p:nvSpPr>
        <p:spPr>
          <a:xfrm>
            <a:off x="381000" y="5105400"/>
            <a:ext cx="346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Δάσος οριζόντιας διερεύνησης</a:t>
            </a:r>
            <a:r>
              <a:rPr lang="en-US" dirty="0" smtClean="0"/>
              <a:t> : </a:t>
            </a:r>
            <a:endParaRPr lang="el-GR" dirty="0"/>
          </a:p>
        </p:txBody>
      </p: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92" y="6096000"/>
            <a:ext cx="254508" cy="178308"/>
          </a:xfrm>
          <a:prstGeom prst="rect">
            <a:avLst/>
          </a:prstGeom>
          <a:noFill/>
        </p:spPr>
      </p:pic>
      <p:sp>
        <p:nvSpPr>
          <p:cNvPr id="117" name="116 - Ορθογώνιο"/>
          <p:cNvSpPr/>
          <p:nvPr/>
        </p:nvSpPr>
        <p:spPr>
          <a:xfrm>
            <a:off x="914400" y="5972066"/>
            <a:ext cx="8077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Δίνει μια καλή λύση στο στατικό (</a:t>
            </a:r>
            <a:r>
              <a:rPr lang="en-US" dirty="0" smtClean="0"/>
              <a:t>offline) </a:t>
            </a:r>
            <a:r>
              <a:rPr lang="el-GR" dirty="0" smtClean="0"/>
              <a:t>πρόβλημα </a:t>
            </a:r>
            <a:r>
              <a:rPr lang="el-GR" dirty="0" err="1" smtClean="0"/>
              <a:t>συνδετικότητας</a:t>
            </a:r>
            <a:r>
              <a:rPr lang="el-GR" dirty="0" smtClean="0"/>
              <a:t>, όταν το γράφημα είναι εξαρχής γνωστό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4517" name="Text Box 40"/>
          <p:cNvSpPr txBox="1">
            <a:spLocks noChangeArrowheads="1"/>
          </p:cNvSpPr>
          <p:nvPr/>
        </p:nvSpPr>
        <p:spPr bwMode="auto">
          <a:xfrm>
            <a:off x="304800" y="1347620"/>
            <a:ext cx="7696200" cy="545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class </a:t>
            </a:r>
            <a:r>
              <a:rPr lang="en-US" sz="1600" dirty="0" err="1" smtClean="0">
                <a:latin typeface="Lucida Console" pitchFamily="49" charset="0"/>
              </a:rPr>
              <a:t>AdjacencyLists</a:t>
            </a:r>
            <a:r>
              <a:rPr lang="en-US" sz="1600" dirty="0" smtClean="0">
                <a:latin typeface="Lucida Console" pitchFamily="49" charset="0"/>
              </a:rPr>
              <a:t> 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static class Node {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v;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next</a:t>
            </a:r>
            <a:r>
              <a:rPr lang="en-US" sz="1600" dirty="0" smtClean="0">
                <a:latin typeface="Lucida Console" pitchFamily="49" charset="0"/>
              </a:rPr>
              <a:t>;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Node(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v, Node t)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{ </a:t>
            </a:r>
            <a:r>
              <a:rPr lang="en-US" sz="1600" dirty="0" err="1" smtClean="0">
                <a:latin typeface="Lucida Console" pitchFamily="49" charset="0"/>
              </a:rPr>
              <a:t>this.v</a:t>
            </a:r>
            <a:r>
              <a:rPr lang="en-US" sz="1600" dirty="0" smtClean="0">
                <a:latin typeface="Lucida Console" pitchFamily="49" charset="0"/>
              </a:rPr>
              <a:t> = v; next = t; }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public static void main(String[] 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[0]);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M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[1]);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Node 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[] = new Node[V];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0;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 &lt; N;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++)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null;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In.init</a:t>
            </a:r>
            <a:r>
              <a:rPr lang="en-US" sz="1600" dirty="0" smtClean="0">
                <a:latin typeface="Lucida Console" pitchFamily="49" charset="0"/>
              </a:rPr>
              <a:t>(); !</a:t>
            </a:r>
            <a:r>
              <a:rPr lang="en-US" sz="1600" dirty="0" err="1" smtClean="0">
                <a:latin typeface="Lucida Console" pitchFamily="49" charset="0"/>
              </a:rPr>
              <a:t>In.empty</a:t>
            </a:r>
            <a:r>
              <a:rPr lang="en-US" sz="1600" dirty="0" smtClean="0">
                <a:latin typeface="Lucida Console" pitchFamily="49" charset="0"/>
              </a:rPr>
              <a:t>();)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(), j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(); 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[j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new Node(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,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[j]);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new Node(j</a:t>
            </a:r>
            <a:r>
              <a:rPr lang="en-US" sz="1600" dirty="0">
                <a:latin typeface="Lucida Console" pitchFamily="49" charset="0"/>
              </a:rPr>
              <a:t>,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]);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}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64518" name="76 - TextBox"/>
          <p:cNvSpPr txBox="1">
            <a:spLocks noChangeArrowheads="1"/>
          </p:cNvSpPr>
          <p:nvPr/>
        </p:nvSpPr>
        <p:spPr bwMode="auto">
          <a:xfrm>
            <a:off x="2667000" y="6477000"/>
            <a:ext cx="409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Διαβάζει </a:t>
            </a:r>
            <a:r>
              <a:rPr lang="el-GR" b="1" dirty="0"/>
              <a:t>μη κατευθυνόμενο </a:t>
            </a:r>
            <a:r>
              <a:rPr lang="el-GR" dirty="0"/>
              <a:t>γράφημα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172200" y="20574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6172200" y="1720850"/>
            <a:ext cx="304800" cy="336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6172200" y="1371600"/>
            <a:ext cx="304800" cy="349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6172200" y="9906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172200" y="24384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867400" y="9525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873750" y="1339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867400" y="1720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867400" y="2101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867400" y="2482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7818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0866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76200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79248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84582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87630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6324600" y="114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72390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80772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67818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70866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76200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79248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84582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87630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6324600" y="152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72390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80772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" name="Rectangle 56"/>
          <p:cNvSpPr>
            <a:spLocks noChangeArrowheads="1"/>
          </p:cNvSpPr>
          <p:nvPr/>
        </p:nvSpPr>
        <p:spPr bwMode="auto">
          <a:xfrm>
            <a:off x="67818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70866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6200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79248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" name="Rectangle 60"/>
          <p:cNvSpPr>
            <a:spLocks noChangeArrowheads="1"/>
          </p:cNvSpPr>
          <p:nvPr/>
        </p:nvSpPr>
        <p:spPr bwMode="auto">
          <a:xfrm>
            <a:off x="84582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41" name="Rectangle 61"/>
          <p:cNvSpPr>
            <a:spLocks noChangeArrowheads="1"/>
          </p:cNvSpPr>
          <p:nvPr/>
        </p:nvSpPr>
        <p:spPr bwMode="auto">
          <a:xfrm>
            <a:off x="87630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63246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/>
        </p:nvSpPr>
        <p:spPr bwMode="auto">
          <a:xfrm>
            <a:off x="7239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" name="Line 68"/>
          <p:cNvSpPr>
            <a:spLocks noChangeShapeType="1"/>
          </p:cNvSpPr>
          <p:nvPr/>
        </p:nvSpPr>
        <p:spPr bwMode="auto">
          <a:xfrm>
            <a:off x="80772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" name="Rectangle 69"/>
          <p:cNvSpPr>
            <a:spLocks noChangeArrowheads="1"/>
          </p:cNvSpPr>
          <p:nvPr/>
        </p:nvSpPr>
        <p:spPr bwMode="auto">
          <a:xfrm>
            <a:off x="67818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70866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" name="Rectangle 72"/>
          <p:cNvSpPr>
            <a:spLocks noChangeArrowheads="1"/>
          </p:cNvSpPr>
          <p:nvPr/>
        </p:nvSpPr>
        <p:spPr bwMode="auto">
          <a:xfrm>
            <a:off x="76200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79248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84582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87630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>
            <a:off x="63246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72390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8077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auto">
          <a:xfrm>
            <a:off x="67818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55" name="Rectangle 80"/>
          <p:cNvSpPr>
            <a:spLocks noChangeArrowheads="1"/>
          </p:cNvSpPr>
          <p:nvPr/>
        </p:nvSpPr>
        <p:spPr bwMode="auto">
          <a:xfrm>
            <a:off x="70866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76200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57" name="Rectangle 82"/>
          <p:cNvSpPr>
            <a:spLocks noChangeArrowheads="1"/>
          </p:cNvSpPr>
          <p:nvPr/>
        </p:nvSpPr>
        <p:spPr bwMode="auto">
          <a:xfrm>
            <a:off x="79248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8" name="Line 83"/>
          <p:cNvSpPr>
            <a:spLocks noChangeShapeType="1"/>
          </p:cNvSpPr>
          <p:nvPr/>
        </p:nvSpPr>
        <p:spPr bwMode="auto">
          <a:xfrm>
            <a:off x="63246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9" name="Line 84"/>
          <p:cNvSpPr>
            <a:spLocks noChangeShapeType="1"/>
          </p:cNvSpPr>
          <p:nvPr/>
        </p:nvSpPr>
        <p:spPr bwMode="auto">
          <a:xfrm>
            <a:off x="72390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5995193" y="775493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5410200" y="484186"/>
            <a:ext cx="5982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Console" pitchFamily="49" charset="0"/>
              </a:rPr>
              <a:t>adj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444500" y="1011275"/>
            <a:ext cx="7708900" cy="508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void </a:t>
            </a:r>
            <a:r>
              <a:rPr lang="en-US" sz="1600" dirty="0">
                <a:latin typeface="Lucida Console" pitchFamily="49" charset="0"/>
              </a:rPr>
              <a:t>BFS(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s)</a:t>
            </a:r>
            <a:r>
              <a:rPr lang="el-GR" sz="1600" dirty="0" smtClean="0">
                <a:latin typeface="Lucida Console" pitchFamily="49" charset="0"/>
              </a:rPr>
              <a:t> /</a:t>
            </a:r>
            <a:r>
              <a:rPr lang="en-US" sz="1600" dirty="0" smtClean="0">
                <a:latin typeface="Lucida Console" pitchFamily="49" charset="0"/>
              </a:rPr>
              <a:t>/</a:t>
            </a:r>
            <a:r>
              <a:rPr lang="el-GR" sz="1600" dirty="0" smtClean="0">
                <a:latin typeface="Lucida Console" pitchFamily="49" charset="0"/>
              </a:rPr>
              <a:t> ο κόμβος </a:t>
            </a:r>
            <a:r>
              <a:rPr lang="en-US" sz="1600" dirty="0" smtClean="0">
                <a:latin typeface="Lucida Console" pitchFamily="49" charset="0"/>
              </a:rPr>
              <a:t>s </a:t>
            </a:r>
            <a:r>
              <a:rPr lang="el-GR" sz="1600" dirty="0" smtClean="0">
                <a:latin typeface="Lucida Console" pitchFamily="49" charset="0"/>
              </a:rPr>
              <a:t>είναι η αφετηρία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Queue&lt;Integer&gt; Q = new Queue&lt;Integer&gt;();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marked[s] = true;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Q.put</a:t>
            </a:r>
            <a:r>
              <a:rPr lang="en-US" sz="1600" dirty="0" smtClean="0">
                <a:latin typeface="Lucida Console" pitchFamily="49" charset="0"/>
              </a:rPr>
              <a:t>(s);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while (!</a:t>
            </a:r>
            <a:r>
              <a:rPr lang="en-US" sz="1600" dirty="0" err="1" smtClean="0">
                <a:latin typeface="Lucida Console" pitchFamily="49" charset="0"/>
              </a:rPr>
              <a:t>Q.isEmpty</a:t>
            </a:r>
            <a:r>
              <a:rPr lang="en-US" sz="1600" dirty="0">
                <a:latin typeface="Lucida Console" pitchFamily="49" charset="0"/>
              </a:rPr>
              <a:t>())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{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	k = </a:t>
            </a:r>
            <a:r>
              <a:rPr lang="en-US" sz="1600" dirty="0" err="1" smtClean="0">
                <a:latin typeface="Lucida Console" pitchFamily="49" charset="0"/>
              </a:rPr>
              <a:t>Q.get</a:t>
            </a:r>
            <a:r>
              <a:rPr lang="en-US" sz="1600" dirty="0" smtClean="0">
                <a:latin typeface="Lucida Console" pitchFamily="49" charset="0"/>
              </a:rPr>
              <a:t>(); </a:t>
            </a:r>
            <a:r>
              <a:rPr lang="en-US" sz="1600" dirty="0">
                <a:latin typeface="Lucida Console" pitchFamily="49" charset="0"/>
              </a:rPr>
              <a:t>			</a:t>
            </a:r>
            <a:endParaRPr lang="en-US" sz="1600" dirty="0" smtClean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for (Node t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[k]; t != </a:t>
            </a:r>
            <a:r>
              <a:rPr lang="en-US" sz="1600" dirty="0" smtClean="0">
                <a:latin typeface="Lucida Console" pitchFamily="49" charset="0"/>
              </a:rPr>
              <a:t>null; </a:t>
            </a:r>
            <a:r>
              <a:rPr lang="en-US" sz="1600" dirty="0">
                <a:latin typeface="Lucida Console" pitchFamily="49" charset="0"/>
              </a:rPr>
              <a:t>t = </a:t>
            </a:r>
            <a:r>
              <a:rPr lang="en-US" sz="1600" dirty="0" err="1" smtClean="0">
                <a:latin typeface="Lucida Console" pitchFamily="49" charset="0"/>
              </a:rPr>
              <a:t>t.next</a:t>
            </a:r>
            <a:r>
              <a:rPr lang="en-US" sz="1600" dirty="0" smtClean="0">
                <a:latin typeface="Lucida Console" pitchFamily="49" charset="0"/>
              </a:rPr>
              <a:t>)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	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</a:t>
            </a:r>
            <a:r>
              <a:rPr lang="el-GR" sz="1600" dirty="0" smtClean="0">
                <a:latin typeface="Lucida Console" pitchFamily="49" charset="0"/>
              </a:rPr>
              <a:t>!</a:t>
            </a:r>
            <a:r>
              <a:rPr lang="en-US" sz="1600" dirty="0" smtClean="0">
                <a:latin typeface="Lucida Console" pitchFamily="49" charset="0"/>
              </a:rPr>
              <a:t>marked[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>
                <a:latin typeface="Lucida Console" pitchFamily="49" charset="0"/>
              </a:rPr>
              <a:t>])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		marked[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] = true;</a:t>
            </a:r>
          </a:p>
          <a:p>
            <a:pPr>
              <a:lnSpc>
                <a:spcPts val="2300"/>
              </a:lnSpc>
            </a:pPr>
            <a:r>
              <a:rPr lang="en-US" sz="1600" b="1" dirty="0" smtClean="0">
                <a:latin typeface="Courier New" pitchFamily="49" charset="0"/>
              </a:rPr>
              <a:t>				</a:t>
            </a:r>
            <a:r>
              <a:rPr lang="en-US" sz="1600" dirty="0" smtClean="0">
                <a:latin typeface="Lucida Console" pitchFamily="49" charset="0"/>
              </a:rPr>
              <a:t>parent[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] = k;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		</a:t>
            </a:r>
            <a:r>
              <a:rPr lang="en-US" sz="1600" dirty="0" err="1" smtClean="0">
                <a:latin typeface="Lucida Console" pitchFamily="49" charset="0"/>
              </a:rPr>
              <a:t>Q.put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	}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	}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}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81000" y="6096000"/>
            <a:ext cx="876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Χρόνος εκτέλεσης </a:t>
            </a:r>
            <a:r>
              <a:rPr lang="en-US" dirty="0" smtClean="0"/>
              <a:t>             </a:t>
            </a:r>
            <a:r>
              <a:rPr lang="el-GR" dirty="0" smtClean="0"/>
              <a:t>        για γράφημα με      </a:t>
            </a:r>
            <a:r>
              <a:rPr lang="en-US" dirty="0" smtClean="0"/>
              <a:t> </a:t>
            </a:r>
            <a:r>
              <a:rPr lang="el-GR" dirty="0" smtClean="0"/>
              <a:t>κόμβους και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    ακμές. (Υποθέτουμε ότι κάθε πράξη της ουράς γίνεται σε σταθερό χρόνο.)</a:t>
            </a:r>
            <a:endParaRPr lang="el-GR" dirty="0"/>
          </a:p>
        </p:txBody>
      </p:sp>
      <p:pic>
        <p:nvPicPr>
          <p:cNvPr id="6" name="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398" y="6198108"/>
            <a:ext cx="1066802" cy="278892"/>
          </a:xfrm>
          <a:prstGeom prst="rect">
            <a:avLst/>
          </a:prstGeom>
          <a:noFill/>
        </p:spPr>
      </p:pic>
      <p:pic>
        <p:nvPicPr>
          <p:cNvPr id="7" name="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293" y="6274308"/>
            <a:ext cx="178307" cy="126491"/>
          </a:xfrm>
          <a:prstGeom prst="rect">
            <a:avLst/>
          </a:prstGeom>
          <a:noFill/>
        </p:spPr>
      </p:pic>
      <p:pic>
        <p:nvPicPr>
          <p:cNvPr id="8" name="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59967" y="6274308"/>
            <a:ext cx="255233" cy="126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2528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Ουρά </a:t>
            </a:r>
            <a:r>
              <a:rPr lang="en-US"/>
              <a:t>Q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Αρχικά κενή</a:t>
            </a:r>
            <a:r>
              <a:rPr lang="en-US"/>
              <a:t> </a:t>
            </a:r>
            <a:endParaRPr lang="el-GR"/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auto">
          <a:xfrm>
            <a:off x="4114800" y="4267200"/>
            <a:ext cx="2057400" cy="304800"/>
          </a:xfrm>
          <a:prstGeom prst="rect">
            <a:avLst/>
          </a:prstGeom>
          <a:solidFill>
            <a:srgbClr val="FFC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4" name="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444500" y="1011275"/>
            <a:ext cx="7708900" cy="508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void </a:t>
            </a:r>
            <a:r>
              <a:rPr lang="en-US" sz="1600" dirty="0">
                <a:latin typeface="Lucida Console" pitchFamily="49" charset="0"/>
              </a:rPr>
              <a:t>BFS(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s)</a:t>
            </a:r>
            <a:r>
              <a:rPr lang="el-GR" sz="1600" dirty="0" smtClean="0">
                <a:latin typeface="Lucida Console" pitchFamily="49" charset="0"/>
              </a:rPr>
              <a:t> /</a:t>
            </a:r>
            <a:r>
              <a:rPr lang="en-US" sz="1600" dirty="0" smtClean="0">
                <a:latin typeface="Lucida Console" pitchFamily="49" charset="0"/>
              </a:rPr>
              <a:t>/</a:t>
            </a:r>
            <a:r>
              <a:rPr lang="el-GR" sz="1600" dirty="0" smtClean="0">
                <a:latin typeface="Lucida Console" pitchFamily="49" charset="0"/>
              </a:rPr>
              <a:t> ο κόμβος </a:t>
            </a:r>
            <a:r>
              <a:rPr lang="en-US" sz="1600" dirty="0" smtClean="0">
                <a:latin typeface="Lucida Console" pitchFamily="49" charset="0"/>
              </a:rPr>
              <a:t>s </a:t>
            </a:r>
            <a:r>
              <a:rPr lang="el-GR" sz="1600" dirty="0" smtClean="0">
                <a:latin typeface="Lucida Console" pitchFamily="49" charset="0"/>
              </a:rPr>
              <a:t>είναι η αφετηρία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Queue&lt;Integer&gt; Q = new Queue&lt;Integer&gt;();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marked[s] = true;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Q.put</a:t>
            </a:r>
            <a:r>
              <a:rPr lang="en-US" sz="1600" dirty="0" smtClean="0">
                <a:latin typeface="Lucida Console" pitchFamily="49" charset="0"/>
              </a:rPr>
              <a:t>(s);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while (!</a:t>
            </a:r>
            <a:r>
              <a:rPr lang="en-US" sz="1600" dirty="0" err="1" smtClean="0">
                <a:latin typeface="Lucida Console" pitchFamily="49" charset="0"/>
              </a:rPr>
              <a:t>Q.isEmpty</a:t>
            </a:r>
            <a:r>
              <a:rPr lang="en-US" sz="1600" dirty="0">
                <a:latin typeface="Lucida Console" pitchFamily="49" charset="0"/>
              </a:rPr>
              <a:t>())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{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	k = </a:t>
            </a:r>
            <a:r>
              <a:rPr lang="en-US" sz="1600" dirty="0" err="1" smtClean="0">
                <a:latin typeface="Lucida Console" pitchFamily="49" charset="0"/>
              </a:rPr>
              <a:t>Q.get</a:t>
            </a:r>
            <a:r>
              <a:rPr lang="en-US" sz="1600" dirty="0" smtClean="0">
                <a:latin typeface="Lucida Console" pitchFamily="49" charset="0"/>
              </a:rPr>
              <a:t>(); </a:t>
            </a:r>
            <a:r>
              <a:rPr lang="en-US" sz="1600" dirty="0">
                <a:latin typeface="Lucida Console" pitchFamily="49" charset="0"/>
              </a:rPr>
              <a:t>			</a:t>
            </a:r>
            <a:endParaRPr lang="en-US" sz="1600" dirty="0" smtClean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for (Node t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[k]; t != </a:t>
            </a:r>
            <a:r>
              <a:rPr lang="en-US" sz="1600" dirty="0" smtClean="0">
                <a:latin typeface="Lucida Console" pitchFamily="49" charset="0"/>
              </a:rPr>
              <a:t>null; </a:t>
            </a:r>
            <a:r>
              <a:rPr lang="en-US" sz="1600" dirty="0">
                <a:latin typeface="Lucida Console" pitchFamily="49" charset="0"/>
              </a:rPr>
              <a:t>t = </a:t>
            </a:r>
            <a:r>
              <a:rPr lang="en-US" sz="1600" dirty="0" err="1" smtClean="0">
                <a:latin typeface="Lucida Console" pitchFamily="49" charset="0"/>
              </a:rPr>
              <a:t>t.next</a:t>
            </a:r>
            <a:r>
              <a:rPr lang="en-US" sz="1600" dirty="0" smtClean="0">
                <a:latin typeface="Lucida Console" pitchFamily="49" charset="0"/>
              </a:rPr>
              <a:t>)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	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</a:t>
            </a:r>
            <a:r>
              <a:rPr lang="el-GR" sz="1600" dirty="0" smtClean="0">
                <a:latin typeface="Lucida Console" pitchFamily="49" charset="0"/>
              </a:rPr>
              <a:t>!</a:t>
            </a:r>
            <a:r>
              <a:rPr lang="en-US" sz="1600" dirty="0" smtClean="0">
                <a:latin typeface="Lucida Console" pitchFamily="49" charset="0"/>
              </a:rPr>
              <a:t>marked[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>
                <a:latin typeface="Lucida Console" pitchFamily="49" charset="0"/>
              </a:rPr>
              <a:t>])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		marked[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] = true;</a:t>
            </a:r>
          </a:p>
          <a:p>
            <a:pPr>
              <a:lnSpc>
                <a:spcPts val="2300"/>
              </a:lnSpc>
            </a:pPr>
            <a:r>
              <a:rPr lang="en-US" sz="1600" b="1" dirty="0" smtClean="0">
                <a:latin typeface="Courier New" pitchFamily="49" charset="0"/>
              </a:rPr>
              <a:t>				</a:t>
            </a:r>
            <a:r>
              <a:rPr lang="en-US" sz="1600" dirty="0" smtClean="0">
                <a:latin typeface="Lucida Console" pitchFamily="49" charset="0"/>
              </a:rPr>
              <a:t>parent[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] = k;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		</a:t>
            </a:r>
            <a:r>
              <a:rPr lang="en-US" sz="1600" dirty="0" err="1" smtClean="0">
                <a:latin typeface="Lucida Console" pitchFamily="49" charset="0"/>
              </a:rPr>
              <a:t>Q.put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t.v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pPr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	}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	}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	}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81000" y="6096000"/>
            <a:ext cx="876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Χρόνος εκτέλεσης </a:t>
            </a:r>
            <a:r>
              <a:rPr lang="en-US" dirty="0" smtClean="0"/>
              <a:t>             </a:t>
            </a:r>
            <a:r>
              <a:rPr lang="el-GR" dirty="0" smtClean="0"/>
              <a:t>        για γράφημα με      </a:t>
            </a:r>
            <a:r>
              <a:rPr lang="en-US" dirty="0" smtClean="0"/>
              <a:t> </a:t>
            </a:r>
            <a:r>
              <a:rPr lang="el-GR" dirty="0" smtClean="0"/>
              <a:t>κόμβους και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    ακμές. (Υποθέτουμε ότι κάθε πράξη της ουράς γίνεται σε σταθερό χρόνο.)</a:t>
            </a:r>
            <a:endParaRPr lang="el-GR" dirty="0"/>
          </a:p>
        </p:txBody>
      </p:sp>
      <p:pic>
        <p:nvPicPr>
          <p:cNvPr id="6" name="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398" y="6198108"/>
            <a:ext cx="1066802" cy="278892"/>
          </a:xfrm>
          <a:prstGeom prst="rect">
            <a:avLst/>
          </a:prstGeom>
          <a:noFill/>
        </p:spPr>
      </p:pic>
      <p:pic>
        <p:nvPicPr>
          <p:cNvPr id="7" name="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293" y="6274308"/>
            <a:ext cx="178307" cy="126491"/>
          </a:xfrm>
          <a:prstGeom prst="rect">
            <a:avLst/>
          </a:prstGeom>
          <a:noFill/>
        </p:spPr>
      </p:pic>
      <p:pic>
        <p:nvPicPr>
          <p:cNvPr id="8" name="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59967" y="6274308"/>
            <a:ext cx="255233" cy="126852"/>
          </a:xfrm>
          <a:prstGeom prst="rect">
            <a:avLst/>
          </a:prstGeom>
          <a:noFill/>
          <a:ln/>
          <a:effectLst/>
        </p:spPr>
      </p:pic>
      <p:sp>
        <p:nvSpPr>
          <p:cNvPr id="10" name="9 - TextBox"/>
          <p:cNvSpPr txBox="1"/>
          <p:nvPr/>
        </p:nvSpPr>
        <p:spPr>
          <a:xfrm>
            <a:off x="6477000" y="472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αποθήκευση του γονέα στο δάσος της οριζόντιας διερεύνησης</a:t>
            </a:r>
            <a:endParaRPr lang="el-GR" sz="1600" dirty="0"/>
          </a:p>
        </p:txBody>
      </p:sp>
      <p:cxnSp>
        <p:nvCxnSpPr>
          <p:cNvPr id="11" name="10 - Ευθύγραμμο βέλος σύνδεσης"/>
          <p:cNvCxnSpPr/>
          <p:nvPr/>
        </p:nvCxnSpPr>
        <p:spPr bwMode="auto">
          <a:xfrm flipH="1" flipV="1">
            <a:off x="6248400" y="4419600"/>
            <a:ext cx="762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2528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Ουρά </a:t>
            </a:r>
            <a:r>
              <a:rPr lang="en-US"/>
              <a:t>Q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Αρχικά κενή</a:t>
            </a:r>
            <a:r>
              <a:rPr lang="en-US"/>
              <a:t> </a:t>
            </a:r>
            <a:endParaRPr lang="el-GR"/>
          </a:p>
        </p:txBody>
      </p:sp>
      <p:sp>
        <p:nvSpPr>
          <p:cNvPr id="108" name="Text Box 98"/>
          <p:cNvSpPr txBox="1">
            <a:spLocks noChangeArrowheads="1"/>
          </p:cNvSpPr>
          <p:nvPr/>
        </p:nvSpPr>
        <p:spPr bwMode="auto">
          <a:xfrm>
            <a:off x="457200" y="5195888"/>
            <a:ext cx="5726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/>
              <a:t>,</a:t>
            </a:r>
            <a:r>
              <a:rPr lang="en-US" dirty="0"/>
              <a:t>a)</a:t>
            </a:r>
            <a:r>
              <a:rPr lang="el-GR" dirty="0"/>
              <a:t> </a:t>
            </a:r>
            <a:r>
              <a:rPr lang="en-US" dirty="0"/>
              <a:t>:  </a:t>
            </a:r>
            <a:r>
              <a:rPr lang="el-GR" dirty="0"/>
              <a:t>τοποθετεί το </a:t>
            </a:r>
            <a:r>
              <a:rPr lang="en-US" dirty="0"/>
              <a:t>a </a:t>
            </a:r>
            <a:r>
              <a:rPr lang="el-GR" dirty="0"/>
              <a:t>στο τέλος της ουράς</a:t>
            </a:r>
          </a:p>
        </p:txBody>
      </p: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C0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08" name="Text Box 98"/>
          <p:cNvSpPr txBox="1">
            <a:spLocks noChangeArrowheads="1"/>
          </p:cNvSpPr>
          <p:nvPr/>
        </p:nvSpPr>
        <p:spPr bwMode="auto">
          <a:xfrm>
            <a:off x="457200" y="5195888"/>
            <a:ext cx="5726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τοποθέτηση(</a:t>
            </a:r>
            <a:r>
              <a:rPr lang="en-US" dirty="0"/>
              <a:t>Q</a:t>
            </a:r>
            <a:r>
              <a:rPr lang="el-GR" dirty="0"/>
              <a:t>,</a:t>
            </a:r>
            <a:r>
              <a:rPr lang="en-US" dirty="0"/>
              <a:t>a)</a:t>
            </a:r>
            <a:r>
              <a:rPr lang="el-GR" dirty="0"/>
              <a:t> </a:t>
            </a:r>
            <a:r>
              <a:rPr lang="en-US" dirty="0"/>
              <a:t>:  </a:t>
            </a:r>
            <a:r>
              <a:rPr lang="el-GR" dirty="0"/>
              <a:t>τοποθετεί το </a:t>
            </a:r>
            <a:r>
              <a:rPr lang="en-US" dirty="0"/>
              <a:t>a </a:t>
            </a:r>
            <a:r>
              <a:rPr lang="el-GR" dirty="0"/>
              <a:t>στο τέλος της ουράς</a:t>
            </a:r>
          </a:p>
        </p:txBody>
      </p:sp>
      <p:sp>
        <p:nvSpPr>
          <p:cNvPr id="109" name="Rectangle 95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1" name="Picture 97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" name="111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09" name="Rectangle 95"/>
          <p:cNvSpPr>
            <a:spLocks noChangeArrowheads="1"/>
          </p:cNvSpPr>
          <p:nvPr/>
        </p:nvSpPr>
        <p:spPr bwMode="auto">
          <a:xfrm>
            <a:off x="1524000" y="5715000"/>
            <a:ext cx="304800" cy="304800"/>
          </a:xfrm>
          <a:prstGeom prst="rect">
            <a:avLst/>
          </a:prstGeom>
          <a:solidFill>
            <a:srgbClr val="0000FF">
              <a:alpha val="1490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11" name="Picture 97" descr="TP_tmp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791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" name="Text Box 98"/>
          <p:cNvSpPr txBox="1">
            <a:spLocks noChangeArrowheads="1"/>
          </p:cNvSpPr>
          <p:nvPr/>
        </p:nvSpPr>
        <p:spPr bwMode="auto">
          <a:xfrm>
            <a:off x="457200" y="5195888"/>
            <a:ext cx="7421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λήψη(</a:t>
            </a:r>
            <a:r>
              <a:rPr lang="en-US"/>
              <a:t>Q)</a:t>
            </a:r>
            <a:r>
              <a:rPr lang="el-GR"/>
              <a:t> </a:t>
            </a:r>
            <a:r>
              <a:rPr lang="en-US"/>
              <a:t>:  </a:t>
            </a:r>
            <a:r>
              <a:rPr lang="el-GR"/>
              <a:t>επιστρέφει το πρώτο στοιχείο της </a:t>
            </a:r>
            <a:r>
              <a:rPr lang="en-US"/>
              <a:t>Q </a:t>
            </a:r>
            <a:r>
              <a:rPr lang="el-GR"/>
              <a:t>που θα επεξεργαστούμε</a:t>
            </a:r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Οριζόντια διερεύνηση γραφήματος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Oval 8"/>
          <p:cNvSpPr>
            <a:spLocks noChangeArrowheads="1"/>
          </p:cNvSpPr>
          <p:nvPr/>
        </p:nvSpPr>
        <p:spPr bwMode="auto">
          <a:xfrm>
            <a:off x="304800" y="2133600"/>
            <a:ext cx="228600" cy="228600"/>
          </a:xfrm>
          <a:prstGeom prst="ellipse">
            <a:avLst/>
          </a:prstGeom>
          <a:solidFill>
            <a:srgbClr val="FF6600">
              <a:alpha val="79999"/>
            </a:srgb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0" name="Oval 9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1" name="AutoShape 10"/>
          <p:cNvCxnSpPr>
            <a:cxnSpLocks noChangeShapeType="1"/>
            <a:stCxn id="60419" idx="4"/>
            <a:endCxn id="60420" idx="0"/>
          </p:cNvCxnSpPr>
          <p:nvPr/>
        </p:nvCxnSpPr>
        <p:spPr bwMode="auto">
          <a:xfrm>
            <a:off x="419100" y="2371725"/>
            <a:ext cx="0" cy="8953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2" name="Oval 11"/>
          <p:cNvSpPr>
            <a:spLocks noChangeArrowheads="1"/>
          </p:cNvSpPr>
          <p:nvPr/>
        </p:nvSpPr>
        <p:spPr bwMode="auto">
          <a:xfrm>
            <a:off x="12954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3" name="Oval 12"/>
          <p:cNvSpPr>
            <a:spLocks noChangeArrowheads="1"/>
          </p:cNvSpPr>
          <p:nvPr/>
        </p:nvSpPr>
        <p:spPr bwMode="auto">
          <a:xfrm>
            <a:off x="12954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4" name="AutoShape 13"/>
          <p:cNvCxnSpPr>
            <a:cxnSpLocks noChangeShapeType="1"/>
            <a:stCxn id="60423" idx="2"/>
            <a:endCxn id="60420" idx="6"/>
          </p:cNvCxnSpPr>
          <p:nvPr/>
        </p:nvCxnSpPr>
        <p:spPr bwMode="auto">
          <a:xfrm flipH="1">
            <a:off x="5334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5" name="Oval 14"/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Oval 15"/>
          <p:cNvSpPr>
            <a:spLocks noChangeArrowheads="1"/>
          </p:cNvSpPr>
          <p:nvPr/>
        </p:nvSpPr>
        <p:spPr bwMode="auto">
          <a:xfrm>
            <a:off x="22860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AutoShape 16"/>
          <p:cNvCxnSpPr>
            <a:cxnSpLocks noChangeShapeType="1"/>
            <a:stCxn id="60425" idx="4"/>
            <a:endCxn id="60426" idx="0"/>
          </p:cNvCxnSpPr>
          <p:nvPr/>
        </p:nvCxnSpPr>
        <p:spPr bwMode="auto">
          <a:xfrm>
            <a:off x="2400300" y="2362200"/>
            <a:ext cx="0" cy="914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60428" name="Oval 17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9" name="Oval 18"/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bg1">
              <a:alpha val="79999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60431" name="Picture 2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2" name="Picture 2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81400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3" name="Picture 3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3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713" y="3581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5" name="Picture 3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313" y="3581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6" name="Picture 3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7" name="Picture 3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8" name="Picture 37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905000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41" name="AutoShape 43"/>
          <p:cNvCxnSpPr>
            <a:cxnSpLocks noChangeShapeType="1"/>
            <a:stCxn id="60426" idx="1"/>
            <a:endCxn id="60419" idx="5"/>
          </p:cNvCxnSpPr>
          <p:nvPr/>
        </p:nvCxnSpPr>
        <p:spPr bwMode="auto">
          <a:xfrm flipH="1" flipV="1">
            <a:off x="499922" y="2328722"/>
            <a:ext cx="18195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4" name="AutoShape 46"/>
          <p:cNvCxnSpPr>
            <a:cxnSpLocks noChangeShapeType="1"/>
            <a:stCxn id="60425" idx="5"/>
            <a:endCxn id="60429" idx="1"/>
          </p:cNvCxnSpPr>
          <p:nvPr/>
        </p:nvCxnSpPr>
        <p:spPr bwMode="auto">
          <a:xfrm>
            <a:off x="24811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6" name="AutoShape 48"/>
          <p:cNvCxnSpPr>
            <a:cxnSpLocks noChangeShapeType="1"/>
            <a:stCxn id="60419" idx="6"/>
            <a:endCxn id="60422" idx="2"/>
          </p:cNvCxnSpPr>
          <p:nvPr/>
        </p:nvCxnSpPr>
        <p:spPr bwMode="auto">
          <a:xfrm>
            <a:off x="542925" y="2247900"/>
            <a:ext cx="7429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60448" name="AutoShape 50"/>
          <p:cNvCxnSpPr>
            <a:cxnSpLocks noChangeShapeType="1"/>
            <a:stCxn id="60422" idx="3"/>
            <a:endCxn id="60420" idx="7"/>
          </p:cNvCxnSpPr>
          <p:nvPr/>
        </p:nvCxnSpPr>
        <p:spPr bwMode="auto">
          <a:xfrm flipH="1">
            <a:off x="4999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9" name="AutoShape 42"/>
          <p:cNvCxnSpPr>
            <a:cxnSpLocks noChangeShapeType="1"/>
            <a:stCxn id="60425" idx="3"/>
            <a:endCxn id="60423" idx="7"/>
          </p:cNvCxnSpPr>
          <p:nvPr/>
        </p:nvCxnSpPr>
        <p:spPr bwMode="auto">
          <a:xfrm flipH="1">
            <a:off x="1490522" y="2328722"/>
            <a:ext cx="828956" cy="98135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cxnSp>
        <p:nvCxnSpPr>
          <p:cNvPr id="44" name="AutoShape 19"/>
          <p:cNvCxnSpPr>
            <a:cxnSpLocks noChangeShapeType="1"/>
            <a:stCxn id="60425" idx="6"/>
            <a:endCxn id="60428" idx="2"/>
          </p:cNvCxnSpPr>
          <p:nvPr/>
        </p:nvCxnSpPr>
        <p:spPr bwMode="auto">
          <a:xfrm>
            <a:off x="2514600" y="2247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rect">
            <a:avLst/>
          </a:prstGeom>
          <a:solidFill>
            <a:srgbClr val="FF6600">
              <a:alpha val="7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5105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54864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4419600" y="2362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4419600" y="2743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419600" y="3124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4419600" y="3886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419600" y="4267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419600" y="4648200"/>
            <a:ext cx="3810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6172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c</a:t>
            </a: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65532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59" name="AutoShape 56"/>
          <p:cNvCxnSpPr>
            <a:cxnSpLocks noChangeShapeType="1"/>
          </p:cNvCxnSpPr>
          <p:nvPr/>
        </p:nvCxnSpPr>
        <p:spPr bwMode="auto">
          <a:xfrm>
            <a:off x="45910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105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54864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63" name="AutoShape 62"/>
          <p:cNvCxnSpPr>
            <a:cxnSpLocks noChangeShapeType="1"/>
          </p:cNvCxnSpPr>
          <p:nvPr/>
        </p:nvCxnSpPr>
        <p:spPr bwMode="auto">
          <a:xfrm>
            <a:off x="45910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pic>
        <p:nvPicPr>
          <p:cNvPr id="64" name="Picture 64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133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65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422525"/>
            <a:ext cx="152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6" name="Picture 66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200400"/>
            <a:ext cx="182562" cy="24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67" descr="TP_tmp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3962400"/>
            <a:ext cx="1825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8" name="Picture 68" descr="TP_tmp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0838" y="4710113"/>
            <a:ext cx="182562" cy="24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9" name="Picture 69" descr="TP_tmp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657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0" name="Picture 7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359275"/>
            <a:ext cx="152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Picture 71" descr="TP_tmp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8956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5105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54864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6172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5532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45910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5105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b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486400" y="3200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0" name="AutoShape 80"/>
          <p:cNvCxnSpPr>
            <a:cxnSpLocks noChangeShapeType="1"/>
          </p:cNvCxnSpPr>
          <p:nvPr/>
        </p:nvCxnSpPr>
        <p:spPr bwMode="auto">
          <a:xfrm>
            <a:off x="45910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105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54864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172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4" name="Rectangle 84"/>
          <p:cNvSpPr>
            <a:spLocks noChangeArrowheads="1"/>
          </p:cNvSpPr>
          <p:nvPr/>
        </p:nvSpPr>
        <p:spPr bwMode="auto">
          <a:xfrm>
            <a:off x="65532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5" name="AutoShape 85"/>
          <p:cNvCxnSpPr>
            <a:cxnSpLocks noChangeShapeType="1"/>
          </p:cNvCxnSpPr>
          <p:nvPr/>
        </p:nvCxnSpPr>
        <p:spPr bwMode="auto">
          <a:xfrm>
            <a:off x="45910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7239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g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76200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89" name="AutoShape 89"/>
          <p:cNvCxnSpPr>
            <a:cxnSpLocks noChangeShapeType="1"/>
          </p:cNvCxnSpPr>
          <p:nvPr/>
        </p:nvCxnSpPr>
        <p:spPr bwMode="auto">
          <a:xfrm>
            <a:off x="67246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5105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54864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172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5532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94" name="AutoShape 94"/>
          <p:cNvCxnSpPr>
            <a:cxnSpLocks noChangeShapeType="1"/>
          </p:cNvCxnSpPr>
          <p:nvPr/>
        </p:nvCxnSpPr>
        <p:spPr bwMode="auto">
          <a:xfrm>
            <a:off x="45910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5486400" y="4343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172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5532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0" name="AutoShape 100"/>
          <p:cNvCxnSpPr>
            <a:cxnSpLocks noChangeShapeType="1"/>
          </p:cNvCxnSpPr>
          <p:nvPr/>
        </p:nvCxnSpPr>
        <p:spPr bwMode="auto">
          <a:xfrm>
            <a:off x="4591050" y="4495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5105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e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5486400" y="4724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07" name="AutoShape 107"/>
          <p:cNvCxnSpPr>
            <a:cxnSpLocks noChangeShapeType="1"/>
          </p:cNvCxnSpPr>
          <p:nvPr/>
        </p:nvCxnSpPr>
        <p:spPr bwMode="auto">
          <a:xfrm>
            <a:off x="45910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7" name="AutoShape 16"/>
          <p:cNvCxnSpPr>
            <a:cxnSpLocks noChangeShapeType="1"/>
            <a:stCxn id="60426" idx="6"/>
            <a:endCxn id="60429" idx="2"/>
          </p:cNvCxnSpPr>
          <p:nvPr/>
        </p:nvCxnSpPr>
        <p:spPr bwMode="auto">
          <a:xfrm>
            <a:off x="2514600" y="3390900"/>
            <a:ext cx="7620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/>
            <a:tailEnd type="none" w="lg" len="lg"/>
          </a:ln>
        </p:spPr>
      </p:cxnSp>
      <p:sp>
        <p:nvSpPr>
          <p:cNvPr id="183" name="Rectangle 54"/>
          <p:cNvSpPr>
            <a:spLocks noChangeArrowheads="1"/>
          </p:cNvSpPr>
          <p:nvPr/>
        </p:nvSpPr>
        <p:spPr bwMode="auto">
          <a:xfrm>
            <a:off x="7239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f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4" name="Rectangle 55"/>
          <p:cNvSpPr>
            <a:spLocks noChangeArrowheads="1"/>
          </p:cNvSpPr>
          <p:nvPr/>
        </p:nvSpPr>
        <p:spPr bwMode="auto">
          <a:xfrm>
            <a:off x="7620000" y="2057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85" name="AutoShape 57"/>
          <p:cNvCxnSpPr>
            <a:cxnSpLocks noChangeShapeType="1"/>
          </p:cNvCxnSpPr>
          <p:nvPr/>
        </p:nvCxnSpPr>
        <p:spPr bwMode="auto">
          <a:xfrm>
            <a:off x="67246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6" name="Rectangle 58"/>
          <p:cNvSpPr>
            <a:spLocks noChangeArrowheads="1"/>
          </p:cNvSpPr>
          <p:nvPr/>
        </p:nvSpPr>
        <p:spPr bwMode="auto">
          <a:xfrm>
            <a:off x="6172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87" name="Rectangle 59"/>
          <p:cNvSpPr>
            <a:spLocks noChangeArrowheads="1"/>
          </p:cNvSpPr>
          <p:nvPr/>
        </p:nvSpPr>
        <p:spPr bwMode="auto">
          <a:xfrm>
            <a:off x="65532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9" name="Rectangle 58"/>
          <p:cNvSpPr>
            <a:spLocks noChangeArrowheads="1"/>
          </p:cNvSpPr>
          <p:nvPr/>
        </p:nvSpPr>
        <p:spPr bwMode="auto">
          <a:xfrm>
            <a:off x="7239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d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0" name="Rectangle 59"/>
          <p:cNvSpPr>
            <a:spLocks noChangeArrowheads="1"/>
          </p:cNvSpPr>
          <p:nvPr/>
        </p:nvSpPr>
        <p:spPr bwMode="auto">
          <a:xfrm>
            <a:off x="7620000" y="2438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1" name="AutoShape 62"/>
          <p:cNvCxnSpPr>
            <a:cxnSpLocks noChangeShapeType="1"/>
          </p:cNvCxnSpPr>
          <p:nvPr/>
        </p:nvCxnSpPr>
        <p:spPr bwMode="auto">
          <a:xfrm>
            <a:off x="67246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Rectangle 72"/>
          <p:cNvSpPr>
            <a:spLocks noChangeArrowheads="1"/>
          </p:cNvSpPr>
          <p:nvPr/>
        </p:nvSpPr>
        <p:spPr bwMode="auto">
          <a:xfrm>
            <a:off x="6172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b</a:t>
            </a:r>
          </a:p>
        </p:txBody>
      </p:sp>
      <p:sp>
        <p:nvSpPr>
          <p:cNvPr id="193" name="Rectangle 73"/>
          <p:cNvSpPr>
            <a:spLocks noChangeArrowheads="1"/>
          </p:cNvSpPr>
          <p:nvPr/>
        </p:nvSpPr>
        <p:spPr bwMode="auto">
          <a:xfrm>
            <a:off x="6553200" y="2819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95" name="Rectangle 87"/>
          <p:cNvSpPr>
            <a:spLocks noChangeArrowheads="1"/>
          </p:cNvSpPr>
          <p:nvPr/>
        </p:nvSpPr>
        <p:spPr bwMode="auto">
          <a:xfrm>
            <a:off x="8305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latin typeface="Georgia" pitchFamily="18" charset="0"/>
              </a:rPr>
              <a:t>h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196" name="Rectangle 88"/>
          <p:cNvSpPr>
            <a:spLocks noChangeArrowheads="1"/>
          </p:cNvSpPr>
          <p:nvPr/>
        </p:nvSpPr>
        <p:spPr bwMode="auto">
          <a:xfrm>
            <a:off x="8686800" y="3581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97" name="AutoShape 89"/>
          <p:cNvCxnSpPr>
            <a:cxnSpLocks noChangeShapeType="1"/>
          </p:cNvCxnSpPr>
          <p:nvPr/>
        </p:nvCxnSpPr>
        <p:spPr bwMode="auto">
          <a:xfrm>
            <a:off x="77914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8" name="Rectangle 102"/>
          <p:cNvSpPr>
            <a:spLocks noChangeArrowheads="1"/>
          </p:cNvSpPr>
          <p:nvPr/>
        </p:nvSpPr>
        <p:spPr bwMode="auto">
          <a:xfrm>
            <a:off x="7239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Georgia" pitchFamily="18" charset="0"/>
              </a:rPr>
              <a:t>h</a:t>
            </a:r>
          </a:p>
        </p:txBody>
      </p:sp>
      <p:sp>
        <p:nvSpPr>
          <p:cNvPr id="199" name="Rectangle 103"/>
          <p:cNvSpPr>
            <a:spLocks noChangeArrowheads="1"/>
          </p:cNvSpPr>
          <p:nvPr/>
        </p:nvSpPr>
        <p:spPr bwMode="auto">
          <a:xfrm>
            <a:off x="7620000" y="3962400"/>
            <a:ext cx="381000" cy="30480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200" name="AutoShape 104"/>
          <p:cNvCxnSpPr>
            <a:cxnSpLocks noChangeShapeType="1"/>
          </p:cNvCxnSpPr>
          <p:nvPr/>
        </p:nvCxnSpPr>
        <p:spPr bwMode="auto">
          <a:xfrm>
            <a:off x="67246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441325" y="5675313"/>
            <a:ext cx="11272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Ουρά </a:t>
            </a:r>
            <a:r>
              <a:rPr lang="en-US" dirty="0"/>
              <a:t>Q</a:t>
            </a:r>
            <a:r>
              <a:rPr lang="el-GR" dirty="0"/>
              <a:t>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112" name="Text Box 98"/>
          <p:cNvSpPr txBox="1">
            <a:spLocks noChangeArrowheads="1"/>
          </p:cNvSpPr>
          <p:nvPr/>
        </p:nvSpPr>
        <p:spPr bwMode="auto">
          <a:xfrm>
            <a:off x="457200" y="5195888"/>
            <a:ext cx="20601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επεξεργασία του </a:t>
            </a:r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113" name="112 - TextBox"/>
          <p:cNvSpPr txBox="1"/>
          <p:nvPr/>
        </p:nvSpPr>
        <p:spPr>
          <a:xfrm>
            <a:off x="-8106" y="205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1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60" name="AutoShape 57"/>
          <p:cNvCxnSpPr>
            <a:cxnSpLocks noChangeShapeType="1"/>
          </p:cNvCxnSpPr>
          <p:nvPr/>
        </p:nvCxnSpPr>
        <p:spPr bwMode="auto">
          <a:xfrm>
            <a:off x="5657850" y="2209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657850" y="3352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86" name="AutoShape 86"/>
          <p:cNvCxnSpPr>
            <a:cxnSpLocks noChangeShapeType="1"/>
          </p:cNvCxnSpPr>
          <p:nvPr/>
        </p:nvCxnSpPr>
        <p:spPr bwMode="auto">
          <a:xfrm>
            <a:off x="5657850" y="3733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5" name="AutoShape 95"/>
          <p:cNvCxnSpPr>
            <a:cxnSpLocks noChangeShapeType="1"/>
          </p:cNvCxnSpPr>
          <p:nvPr/>
        </p:nvCxnSpPr>
        <p:spPr bwMode="auto">
          <a:xfrm>
            <a:off x="5657850" y="4114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AutoShape 101"/>
          <p:cNvCxnSpPr>
            <a:cxnSpLocks noChangeShapeType="1"/>
          </p:cNvCxnSpPr>
          <p:nvPr/>
        </p:nvCxnSpPr>
        <p:spPr bwMode="auto">
          <a:xfrm>
            <a:off x="5657850" y="4876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88" name="AutoShape 62"/>
          <p:cNvCxnSpPr>
            <a:cxnSpLocks noChangeShapeType="1"/>
          </p:cNvCxnSpPr>
          <p:nvPr/>
        </p:nvCxnSpPr>
        <p:spPr bwMode="auto">
          <a:xfrm>
            <a:off x="5657850" y="2590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" name="AutoShape 76"/>
          <p:cNvCxnSpPr>
            <a:cxnSpLocks noChangeShapeType="1"/>
          </p:cNvCxnSpPr>
          <p:nvPr/>
        </p:nvCxnSpPr>
        <p:spPr bwMode="auto">
          <a:xfrm>
            <a:off x="5657850" y="2971800"/>
            <a:ext cx="51435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i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9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j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3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k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09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l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111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m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3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n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1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ightarro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07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+m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2917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+m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2"/>
  <p:tag name="PICTUREFILESIZE" val="12917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a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b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d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f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2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h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"/>
  <p:tag name="PICTUREFILESIZE" val="13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e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g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$&#10;c&#10;$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03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21347</TotalTime>
  <Words>2026</Words>
  <Application>Microsoft Office PowerPoint</Application>
  <PresentationFormat>Προβολή στην οθόνη (4:3)</PresentationFormat>
  <Paragraphs>1337</Paragraphs>
  <Slides>50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62" baseType="lpstr">
      <vt:lpstr>Arial</vt:lpstr>
      <vt:lpstr>Times New Roman</vt:lpstr>
      <vt:lpstr>Calibri</vt:lpstr>
      <vt:lpstr>Georgia</vt:lpstr>
      <vt:lpstr>Wingdings</vt:lpstr>
      <vt:lpstr>cmmi10</vt:lpstr>
      <vt:lpstr>cmr10</vt:lpstr>
      <vt:lpstr>cmsy10orig</vt:lpstr>
      <vt:lpstr>Lucida Console</vt:lpstr>
      <vt:lpstr>Courier New</vt:lpstr>
      <vt:lpstr>Garamond</vt:lpstr>
      <vt:lpstr>Kant</vt:lpstr>
      <vt:lpstr>Διερεύνηση γραφήματος</vt:lpstr>
      <vt:lpstr>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Οριζόντια διερεύνηση γραφήματος</vt:lpstr>
      <vt:lpstr>Αναπαράσταση Γραφήματος</vt:lpstr>
      <vt:lpstr>Οριζόντια διερεύνηση γραφήματος</vt:lpstr>
      <vt:lpstr>Οριζόντια διερεύνηση γραφήματος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793</cp:revision>
  <dcterms:created xsi:type="dcterms:W3CDTF">2005-02-17T20:55:19Z</dcterms:created>
  <dcterms:modified xsi:type="dcterms:W3CDTF">2013-10-30T13:20:57Z</dcterms:modified>
</cp:coreProperties>
</file>