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slides/slide99.xml" ContentType="application/vnd.openxmlformats-officedocument.presentationml.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slides/slide98.xml" ContentType="application/vnd.openxmlformats-officedocument.presentationml.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slides/slide87.xml" ContentType="application/vnd.openxmlformats-officedocument.presentationml.slide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slides/slide89.xml" ContentType="application/vnd.openxmlformats-officedocument.presentationml.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slides/slide97.xml" ContentType="application/vnd.openxmlformats-officedocument.presentationml.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slides/slide58.xml" ContentType="application/vnd.openxmlformats-officedocument.presentationml.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tags/tag2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104"/>
  </p:handoutMasterIdLst>
  <p:sldIdLst>
    <p:sldId id="542" r:id="rId2"/>
    <p:sldId id="543" r:id="rId3"/>
    <p:sldId id="544" r:id="rId4"/>
    <p:sldId id="545" r:id="rId5"/>
    <p:sldId id="553" r:id="rId6"/>
    <p:sldId id="546" r:id="rId7"/>
    <p:sldId id="547" r:id="rId8"/>
    <p:sldId id="554" r:id="rId9"/>
    <p:sldId id="556" r:id="rId10"/>
    <p:sldId id="557" r:id="rId11"/>
    <p:sldId id="549" r:id="rId12"/>
    <p:sldId id="550" r:id="rId13"/>
    <p:sldId id="551" r:id="rId14"/>
    <p:sldId id="552" r:id="rId15"/>
    <p:sldId id="454" r:id="rId16"/>
    <p:sldId id="541" r:id="rId17"/>
    <p:sldId id="455" r:id="rId18"/>
    <p:sldId id="456" r:id="rId19"/>
    <p:sldId id="560" r:id="rId20"/>
    <p:sldId id="457" r:id="rId21"/>
    <p:sldId id="458" r:id="rId22"/>
    <p:sldId id="459" r:id="rId23"/>
    <p:sldId id="460" r:id="rId24"/>
    <p:sldId id="461" r:id="rId25"/>
    <p:sldId id="462" r:id="rId26"/>
    <p:sldId id="558" r:id="rId27"/>
    <p:sldId id="559" r:id="rId28"/>
    <p:sldId id="464" r:id="rId29"/>
    <p:sldId id="463" r:id="rId30"/>
    <p:sldId id="465" r:id="rId31"/>
    <p:sldId id="466" r:id="rId32"/>
    <p:sldId id="468" r:id="rId33"/>
    <p:sldId id="467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84" r:id="rId44"/>
    <p:sldId id="485" r:id="rId45"/>
    <p:sldId id="478" r:id="rId46"/>
    <p:sldId id="479" r:id="rId47"/>
    <p:sldId id="480" r:id="rId48"/>
    <p:sldId id="481" r:id="rId49"/>
    <p:sldId id="482" r:id="rId50"/>
    <p:sldId id="483" r:id="rId51"/>
    <p:sldId id="486" r:id="rId52"/>
    <p:sldId id="487" r:id="rId53"/>
    <p:sldId id="488" r:id="rId54"/>
    <p:sldId id="490" r:id="rId55"/>
    <p:sldId id="489" r:id="rId56"/>
    <p:sldId id="491" r:id="rId57"/>
    <p:sldId id="492" r:id="rId58"/>
    <p:sldId id="493" r:id="rId59"/>
    <p:sldId id="494" r:id="rId60"/>
    <p:sldId id="495" r:id="rId61"/>
    <p:sldId id="496" r:id="rId62"/>
    <p:sldId id="497" r:id="rId63"/>
    <p:sldId id="498" r:id="rId64"/>
    <p:sldId id="499" r:id="rId65"/>
    <p:sldId id="500" r:id="rId66"/>
    <p:sldId id="501" r:id="rId67"/>
    <p:sldId id="502" r:id="rId68"/>
    <p:sldId id="503" r:id="rId69"/>
    <p:sldId id="504" r:id="rId70"/>
    <p:sldId id="505" r:id="rId71"/>
    <p:sldId id="506" r:id="rId72"/>
    <p:sldId id="507" r:id="rId73"/>
    <p:sldId id="508" r:id="rId74"/>
    <p:sldId id="509" r:id="rId75"/>
    <p:sldId id="510" r:id="rId76"/>
    <p:sldId id="511" r:id="rId77"/>
    <p:sldId id="512" r:id="rId78"/>
    <p:sldId id="513" r:id="rId79"/>
    <p:sldId id="514" r:id="rId80"/>
    <p:sldId id="515" r:id="rId81"/>
    <p:sldId id="516" r:id="rId82"/>
    <p:sldId id="517" r:id="rId83"/>
    <p:sldId id="518" r:id="rId84"/>
    <p:sldId id="519" r:id="rId85"/>
    <p:sldId id="522" r:id="rId86"/>
    <p:sldId id="524" r:id="rId87"/>
    <p:sldId id="525" r:id="rId88"/>
    <p:sldId id="526" r:id="rId89"/>
    <p:sldId id="527" r:id="rId90"/>
    <p:sldId id="528" r:id="rId91"/>
    <p:sldId id="529" r:id="rId92"/>
    <p:sldId id="530" r:id="rId93"/>
    <p:sldId id="533" r:id="rId94"/>
    <p:sldId id="534" r:id="rId95"/>
    <p:sldId id="535" r:id="rId96"/>
    <p:sldId id="532" r:id="rId97"/>
    <p:sldId id="538" r:id="rId98"/>
    <p:sldId id="536" r:id="rId99"/>
    <p:sldId id="537" r:id="rId100"/>
    <p:sldId id="555" r:id="rId101"/>
    <p:sldId id="520" r:id="rId102"/>
    <p:sldId id="540" r:id="rId103"/>
  </p:sldIdLst>
  <p:sldSz cx="9144000" cy="6858000" type="screen4x3"/>
  <p:notesSz cx="6858000" cy="9144000"/>
  <p:embeddedFontLst>
    <p:embeddedFont>
      <p:font typeface="Calibri" pitchFamily="34" charset="0"/>
      <p:regular r:id="rId105"/>
      <p:bold r:id="rId106"/>
      <p:italic r:id="rId107"/>
      <p:boldItalic r:id="rId108"/>
    </p:embeddedFont>
    <p:embeddedFont>
      <p:font typeface="cmmi10" pitchFamily="34" charset="0"/>
      <p:regular r:id="rId109"/>
    </p:embeddedFont>
    <p:embeddedFont>
      <p:font typeface="cmr10" pitchFamily="34" charset="0"/>
      <p:regular r:id="rId110"/>
    </p:embeddedFont>
    <p:embeddedFont>
      <p:font typeface="cmsy10orig" pitchFamily="34" charset="0"/>
      <p:regular r:id="rId111"/>
    </p:embeddedFont>
    <p:embeddedFont>
      <p:font typeface="cmmi7" pitchFamily="34" charset="0"/>
      <p:regular r:id="rId112"/>
    </p:embeddedFont>
    <p:embeddedFont>
      <p:font typeface="CMEX10" pitchFamily="34" charset="0"/>
      <p:regular r:id="rId113"/>
    </p:embeddedFont>
    <p:embeddedFont>
      <p:font typeface="Lucida Console" pitchFamily="49" charset="0"/>
      <p:regular r:id="rId114"/>
    </p:embeddedFont>
    <p:embeddedFont>
      <p:font typeface="cmr7" pitchFamily="34" charset="0"/>
      <p:regular r:id="rId115"/>
    </p:embeddedFont>
    <p:embeddedFont>
      <p:font typeface="cmsy7" pitchFamily="34" charset="0"/>
      <p:regular r:id="rId116"/>
    </p:embeddedFont>
    <p:embeddedFont>
      <p:font typeface="Garamond" pitchFamily="18" charset="0"/>
      <p:regular r:id="rId117"/>
      <p:bold r:id="rId118"/>
      <p:italic r:id="rId119"/>
    </p:embeddedFont>
  </p:embeddedFontLst>
  <p:custDataLst>
    <p:tags r:id="rId1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CC"/>
    <a:srgbClr val="3366CC"/>
    <a:srgbClr val="FF0000"/>
    <a:srgbClr val="969696"/>
    <a:srgbClr val="EAEAEA"/>
    <a:srgbClr val="FF9900"/>
    <a:srgbClr val="CCFF33"/>
    <a:srgbClr val="66CC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0" autoAdjust="0"/>
    <p:restoredTop sz="98875" autoAdjust="0"/>
  </p:normalViewPr>
  <p:slideViewPr>
    <p:cSldViewPr>
      <p:cViewPr>
        <p:scale>
          <a:sx n="100" d="100"/>
          <a:sy n="100" d="100"/>
        </p:scale>
        <p:origin x="-176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3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8.fntdata"/><Relationship Id="rId16" Type="http://schemas.openxmlformats.org/officeDocument/2006/relationships/slide" Target="slides/slide15.xml"/><Relationship Id="rId107" Type="http://schemas.openxmlformats.org/officeDocument/2006/relationships/font" Target="fonts/font3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font" Target="fonts/font1.fntdata"/><Relationship Id="rId113" Type="http://schemas.openxmlformats.org/officeDocument/2006/relationships/font" Target="fonts/font9.fntdata"/><Relationship Id="rId11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font" Target="fonts/font4.fntdata"/><Relationship Id="rId116" Type="http://schemas.openxmlformats.org/officeDocument/2006/relationships/font" Target="fonts/font12.fntdata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.fntdata"/><Relationship Id="rId114" Type="http://schemas.openxmlformats.org/officeDocument/2006/relationships/font" Target="fonts/font10.fntdata"/><Relationship Id="rId119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5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120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6.fntdata"/><Relationship Id="rId11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6FC14B-93C3-4A22-9274-5D0804082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0521-38F7-480D-B0D2-913D105BD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567E-4533-421E-84A2-CF8B64B00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75DE-3070-47DD-8BC8-9529AE72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109A-FEB4-4B40-BB73-638D7A147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A4BFA-FEC0-4004-BEA8-BEBE5C7B8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DF4C-0F49-4BE0-B07B-861189C10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A9E70-2223-45C4-8682-77B66B635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A471-A54A-4E80-83B6-C59DE6269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162F-EDDF-412C-8F4C-E5AA7DA93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A5F09-29EC-442B-AEE7-26F802618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1225-A395-4330-BE6C-71539D0DD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4C6D3544-AD21-4883-A1E3-107FE0AB01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tags" Target="../tags/tag58.xml"/><Relationship Id="rId16" Type="http://schemas.openxmlformats.org/officeDocument/2006/relationships/image" Target="../media/image26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2.png"/><Relationship Id="rId5" Type="http://schemas.openxmlformats.org/officeDocument/2006/relationships/tags" Target="../tags/tag61.xml"/><Relationship Id="rId15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2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image" Target="../media/image61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0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image" Target="../media/image37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image" Target="../media/image38.png"/><Relationship Id="rId5" Type="http://schemas.openxmlformats.org/officeDocument/2006/relationships/tags" Target="../tags/tag265.xml"/><Relationship Id="rId10" Type="http://schemas.openxmlformats.org/officeDocument/2006/relationships/image" Target="../media/image67.png"/><Relationship Id="rId4" Type="http://schemas.openxmlformats.org/officeDocument/2006/relationships/tags" Target="../tags/tag264.xml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33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32.png"/><Relationship Id="rId2" Type="http://schemas.openxmlformats.org/officeDocument/2006/relationships/tags" Target="../tags/tag73.xml"/><Relationship Id="rId16" Type="http://schemas.openxmlformats.org/officeDocument/2006/relationships/image" Target="../media/image30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31.png"/><Relationship Id="rId5" Type="http://schemas.openxmlformats.org/officeDocument/2006/relationships/tags" Target="../tags/tag76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83.xml"/><Relationship Id="rId7" Type="http://schemas.openxmlformats.org/officeDocument/2006/relationships/image" Target="../media/image35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0" Type="http://schemas.openxmlformats.org/officeDocument/2006/relationships/image" Target="../media/image30.png"/><Relationship Id="rId4" Type="http://schemas.openxmlformats.org/officeDocument/2006/relationships/tags" Target="../tags/tag84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38.png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42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4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11.xml"/><Relationship Id="rId16" Type="http://schemas.openxmlformats.org/officeDocument/2006/relationships/image" Target="../media/image12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png"/><Relationship Id="rId5" Type="http://schemas.openxmlformats.org/officeDocument/2006/relationships/tags" Target="../tags/tag1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18.xml"/><Relationship Id="rId7" Type="http://schemas.openxmlformats.org/officeDocument/2006/relationships/image" Target="../media/image47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png"/><Relationship Id="rId17" Type="http://schemas.openxmlformats.org/officeDocument/2006/relationships/image" Target="../media/image11.png"/><Relationship Id="rId2" Type="http://schemas.openxmlformats.org/officeDocument/2006/relationships/tags" Target="../tags/tag20.xml"/><Relationship Id="rId16" Type="http://schemas.openxmlformats.org/officeDocument/2006/relationships/image" Target="../media/image10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5.png"/><Relationship Id="rId5" Type="http://schemas.openxmlformats.org/officeDocument/2006/relationships/tags" Target="../tags/tag2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4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0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53.png"/><Relationship Id="rId5" Type="http://schemas.openxmlformats.org/officeDocument/2006/relationships/tags" Target="../tags/tag145.xml"/><Relationship Id="rId10" Type="http://schemas.openxmlformats.org/officeDocument/2006/relationships/image" Target="../media/image52.png"/><Relationship Id="rId4" Type="http://schemas.openxmlformats.org/officeDocument/2006/relationships/tags" Target="../tags/tag144.xml"/><Relationship Id="rId9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8.png"/><Relationship Id="rId18" Type="http://schemas.openxmlformats.org/officeDocument/2006/relationships/image" Target="../media/image1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tags" Target="../tags/tag31.xml"/><Relationship Id="rId16" Type="http://schemas.openxmlformats.org/officeDocument/2006/relationships/image" Target="../media/image20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6.png"/><Relationship Id="rId5" Type="http://schemas.openxmlformats.org/officeDocument/2006/relationships/tags" Target="../tags/tag34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22.png"/><Relationship Id="rId18" Type="http://schemas.openxmlformats.org/officeDocument/2006/relationships/image" Target="../media/image1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9.png"/><Relationship Id="rId17" Type="http://schemas.openxmlformats.org/officeDocument/2006/relationships/image" Target="../media/image21.png"/><Relationship Id="rId2" Type="http://schemas.openxmlformats.org/officeDocument/2006/relationships/tags" Target="../tags/tag40.xml"/><Relationship Id="rId16" Type="http://schemas.openxmlformats.org/officeDocument/2006/relationships/image" Target="../media/image17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8.png"/><Relationship Id="rId5" Type="http://schemas.openxmlformats.org/officeDocument/2006/relationships/tags" Target="../tags/tag43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8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tags" Target="../tags/tag181.xml"/><Relationship Id="rId21" Type="http://schemas.openxmlformats.org/officeDocument/2006/relationships/image" Target="../media/image57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61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image" Target="../media/image56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60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tags" Target="../tags/tag188.xml"/><Relationship Id="rId19" Type="http://schemas.openxmlformats.org/officeDocument/2006/relationships/image" Target="../media/image55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1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image" Target="../media/image62.png"/><Relationship Id="rId5" Type="http://schemas.openxmlformats.org/officeDocument/2006/relationships/tags" Target="../tags/tag199.xml"/><Relationship Id="rId10" Type="http://schemas.openxmlformats.org/officeDocument/2006/relationships/image" Target="../media/image59.png"/><Relationship Id="rId4" Type="http://schemas.openxmlformats.org/officeDocument/2006/relationships/tags" Target="../tags/tag198.xml"/><Relationship Id="rId9" Type="http://schemas.openxmlformats.org/officeDocument/2006/relationships/image" Target="../media/image5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1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image" Target="../media/image62.png"/><Relationship Id="rId5" Type="http://schemas.openxmlformats.org/officeDocument/2006/relationships/tags" Target="../tags/tag205.xml"/><Relationship Id="rId10" Type="http://schemas.openxmlformats.org/officeDocument/2006/relationships/image" Target="../media/image59.png"/><Relationship Id="rId4" Type="http://schemas.openxmlformats.org/officeDocument/2006/relationships/tags" Target="../tags/tag204.xml"/><Relationship Id="rId9" Type="http://schemas.openxmlformats.org/officeDocument/2006/relationships/image" Target="../media/image5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20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1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image" Target="../media/image62.png"/><Relationship Id="rId5" Type="http://schemas.openxmlformats.org/officeDocument/2006/relationships/tags" Target="../tags/tag211.xml"/><Relationship Id="rId10" Type="http://schemas.openxmlformats.org/officeDocument/2006/relationships/image" Target="../media/image59.png"/><Relationship Id="rId4" Type="http://schemas.openxmlformats.org/officeDocument/2006/relationships/tags" Target="../tags/tag210.xml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6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24.png"/><Relationship Id="rId2" Type="http://schemas.openxmlformats.org/officeDocument/2006/relationships/tags" Target="../tags/tag50.xml"/><Relationship Id="rId16" Type="http://schemas.openxmlformats.org/officeDocument/2006/relationships/image" Target="../media/image14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3.png"/><Relationship Id="rId5" Type="http://schemas.openxmlformats.org/officeDocument/2006/relationships/tags" Target="../tags/tag53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1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62.png"/><Relationship Id="rId5" Type="http://schemas.openxmlformats.org/officeDocument/2006/relationships/tags" Target="../tags/tag217.xml"/><Relationship Id="rId10" Type="http://schemas.openxmlformats.org/officeDocument/2006/relationships/image" Target="../media/image59.png"/><Relationship Id="rId4" Type="http://schemas.openxmlformats.org/officeDocument/2006/relationships/tags" Target="../tags/tag216.xml"/><Relationship Id="rId9" Type="http://schemas.openxmlformats.org/officeDocument/2006/relationships/image" Target="../media/image5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1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62.png"/><Relationship Id="rId5" Type="http://schemas.openxmlformats.org/officeDocument/2006/relationships/tags" Target="../tags/tag223.xml"/><Relationship Id="rId10" Type="http://schemas.openxmlformats.org/officeDocument/2006/relationships/image" Target="../media/image59.png"/><Relationship Id="rId4" Type="http://schemas.openxmlformats.org/officeDocument/2006/relationships/tags" Target="../tags/tag222.xml"/><Relationship Id="rId9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27.xml"/><Relationship Id="rId7" Type="http://schemas.openxmlformats.org/officeDocument/2006/relationships/image" Target="../media/image62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31.xml"/><Relationship Id="rId7" Type="http://schemas.openxmlformats.org/officeDocument/2006/relationships/image" Target="../media/image62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35.xml"/><Relationship Id="rId7" Type="http://schemas.openxmlformats.org/officeDocument/2006/relationships/image" Target="../media/image62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6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39.xml"/><Relationship Id="rId7" Type="http://schemas.openxmlformats.org/officeDocument/2006/relationships/image" Target="../media/image62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0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43.xml"/><Relationship Id="rId7" Type="http://schemas.openxmlformats.org/officeDocument/2006/relationships/image" Target="../media/image62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4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47.xml"/><Relationship Id="rId7" Type="http://schemas.openxmlformats.org/officeDocument/2006/relationships/image" Target="../media/image62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8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51.xml"/><Relationship Id="rId7" Type="http://schemas.openxmlformats.org/officeDocument/2006/relationships/image" Target="../media/image62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255.xml"/><Relationship Id="rId7" Type="http://schemas.openxmlformats.org/officeDocument/2006/relationships/image" Target="../media/image62.pn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Γράφημα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1073150" y="31861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8372" name="AutoShape 4"/>
          <p:cNvCxnSpPr>
            <a:cxnSpLocks noChangeShapeType="1"/>
            <a:stCxn id="58371" idx="6"/>
            <a:endCxn id="58375" idx="2"/>
          </p:cNvCxnSpPr>
          <p:nvPr/>
        </p:nvCxnSpPr>
        <p:spPr bwMode="auto">
          <a:xfrm>
            <a:off x="1225550" y="32623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1530350" y="3871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8374" name="AutoShape 6"/>
          <p:cNvCxnSpPr>
            <a:cxnSpLocks noChangeShapeType="1"/>
            <a:stCxn id="58373" idx="7"/>
            <a:endCxn id="58375" idx="3"/>
          </p:cNvCxnSpPr>
          <p:nvPr/>
        </p:nvCxnSpPr>
        <p:spPr bwMode="auto">
          <a:xfrm flipV="1">
            <a:off x="1660525" y="33162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1987550" y="31861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8376" name="AutoShape 8"/>
          <p:cNvCxnSpPr>
            <a:cxnSpLocks noChangeShapeType="1"/>
            <a:stCxn id="58373" idx="1"/>
            <a:endCxn id="58371" idx="5"/>
          </p:cNvCxnSpPr>
          <p:nvPr/>
        </p:nvCxnSpPr>
        <p:spPr bwMode="auto">
          <a:xfrm flipH="1" flipV="1">
            <a:off x="1203325" y="33162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1073150" y="4633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8378" name="AutoShape 10"/>
          <p:cNvCxnSpPr>
            <a:cxnSpLocks noChangeShapeType="1"/>
            <a:stCxn id="58373" idx="3"/>
            <a:endCxn id="58377" idx="7"/>
          </p:cNvCxnSpPr>
          <p:nvPr/>
        </p:nvCxnSpPr>
        <p:spPr bwMode="auto">
          <a:xfrm flipH="1">
            <a:off x="1203325" y="4002088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8379" name="AutoShape 11"/>
          <p:cNvCxnSpPr>
            <a:cxnSpLocks noChangeShapeType="1"/>
            <a:stCxn id="58377" idx="0"/>
            <a:endCxn id="58371" idx="4"/>
          </p:cNvCxnSpPr>
          <p:nvPr/>
        </p:nvCxnSpPr>
        <p:spPr bwMode="auto">
          <a:xfrm flipV="1">
            <a:off x="1149350" y="33385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987550" y="4633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8381" name="AutoShape 13"/>
          <p:cNvCxnSpPr>
            <a:cxnSpLocks noChangeShapeType="1"/>
            <a:stCxn id="58380" idx="0"/>
            <a:endCxn id="58375" idx="4"/>
          </p:cNvCxnSpPr>
          <p:nvPr/>
        </p:nvCxnSpPr>
        <p:spPr bwMode="auto">
          <a:xfrm flipV="1">
            <a:off x="2063750" y="33385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8382" name="AutoShape 14"/>
          <p:cNvCxnSpPr>
            <a:cxnSpLocks noChangeShapeType="1"/>
            <a:stCxn id="58377" idx="6"/>
            <a:endCxn id="58380" idx="2"/>
          </p:cNvCxnSpPr>
          <p:nvPr/>
        </p:nvCxnSpPr>
        <p:spPr bwMode="auto">
          <a:xfrm>
            <a:off x="1225550" y="47101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76200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133600" y="3048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762000" y="4572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2133600" y="4572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676400" y="3810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pic>
        <p:nvPicPr>
          <p:cNvPr id="58388" name="Picture 2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4013" y="3316288"/>
            <a:ext cx="1068387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8389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8390" name="Picture 2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4325" y="3795713"/>
            <a:ext cx="1717675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391" name="Picture 2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292600"/>
            <a:ext cx="5521325" cy="26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8392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315200" cy="4572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1800" smtClean="0"/>
              <a:t>Συνδυαστικό αντικείμενο που αποτελείται από 2 σύνολα</a:t>
            </a:r>
            <a:r>
              <a:rPr lang="en-US" sz="1800" smtClean="0"/>
              <a:t>: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1225550" y="1828800"/>
            <a:ext cx="33464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/>
              <a:t>  </a:t>
            </a:r>
            <a:r>
              <a:rPr lang="el-GR"/>
              <a:t>Σύνολο κορυφών (</a:t>
            </a:r>
            <a:r>
              <a:rPr lang="da-DK"/>
              <a:t>vertex set</a:t>
            </a:r>
            <a:r>
              <a:rPr lang="el-GR"/>
              <a:t>)</a:t>
            </a:r>
          </a:p>
          <a:p>
            <a:pPr algn="l">
              <a:buFontTx/>
              <a:buChar char="•"/>
            </a:pPr>
            <a:endParaRPr lang="el-GR"/>
          </a:p>
          <a:p>
            <a:pPr algn="l">
              <a:buFontTx/>
              <a:buChar char="•"/>
            </a:pPr>
            <a:r>
              <a:rPr lang="el-GR"/>
              <a:t>  Σύνολο ακμών (</a:t>
            </a:r>
            <a:r>
              <a:rPr lang="da-DK"/>
              <a:t>edge set</a:t>
            </a:r>
            <a:r>
              <a:rPr lang="el-GR"/>
              <a:t>)</a:t>
            </a:r>
            <a:endParaRPr lang="en-US"/>
          </a:p>
        </p:txBody>
      </p:sp>
      <p:pic>
        <p:nvPicPr>
          <p:cNvPr id="58394" name="29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0038" y="5122863"/>
            <a:ext cx="8175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3751263" y="5029200"/>
            <a:ext cx="1946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πλήθος κορυφών</a:t>
            </a:r>
          </a:p>
        </p:txBody>
      </p:sp>
      <p:pic>
        <p:nvPicPr>
          <p:cNvPr id="58396" name="30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5557838"/>
            <a:ext cx="8620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3806825" y="5464175"/>
            <a:ext cx="1679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πλήθος ακμών</a:t>
            </a:r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8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104 - Ορθογώνιο"/>
          <p:cNvSpPr/>
          <p:nvPr/>
        </p:nvSpPr>
        <p:spPr bwMode="auto">
          <a:xfrm>
            <a:off x="5105400" y="2943999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105 - Ορθογώνιο"/>
          <p:cNvSpPr/>
          <p:nvPr/>
        </p:nvSpPr>
        <p:spPr bwMode="auto">
          <a:xfrm>
            <a:off x="6324600" y="2943999"/>
            <a:ext cx="11430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106 - Ορθογώνιο"/>
          <p:cNvSpPr/>
          <p:nvPr/>
        </p:nvSpPr>
        <p:spPr bwMode="auto">
          <a:xfrm>
            <a:off x="7696200" y="2943999"/>
            <a:ext cx="7620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103 - Ορθογώνιο"/>
          <p:cNvSpPr/>
          <p:nvPr/>
        </p:nvSpPr>
        <p:spPr bwMode="auto">
          <a:xfrm>
            <a:off x="3962400" y="2943999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102 - Ορθογώνιο"/>
          <p:cNvSpPr/>
          <p:nvPr/>
        </p:nvSpPr>
        <p:spPr bwMode="auto">
          <a:xfrm>
            <a:off x="2819400" y="2943999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Λίστες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lists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152400" y="5421868"/>
            <a:ext cx="897470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Χώρος</a:t>
            </a:r>
            <a:r>
              <a:rPr lang="en-US" dirty="0"/>
              <a:t>: </a:t>
            </a:r>
            <a:r>
              <a:rPr lang="el-GR" dirty="0"/>
              <a:t>               </a:t>
            </a:r>
            <a:r>
              <a:rPr lang="en-US" dirty="0"/>
              <a:t>  </a:t>
            </a:r>
            <a:r>
              <a:rPr lang="el-GR" dirty="0" smtClean="0"/>
              <a:t>λέξεις για μη κατευθυνόμενο γράφημα,                για κατευθυνόμενο</a:t>
            </a:r>
            <a:endParaRPr lang="en-US" dirty="0"/>
          </a:p>
        </p:txBody>
      </p:sp>
      <p:pic>
        <p:nvPicPr>
          <p:cNvPr id="92" name="9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05144" y="5498067"/>
            <a:ext cx="939817" cy="228480"/>
          </a:xfrm>
          <a:prstGeom prst="rect">
            <a:avLst/>
          </a:prstGeom>
          <a:noFill/>
          <a:ln/>
          <a:effectLst/>
        </p:spPr>
      </p:pic>
      <p:sp>
        <p:nvSpPr>
          <p:cNvPr id="91" name="90 - TextBox"/>
          <p:cNvSpPr txBox="1"/>
          <p:nvPr/>
        </p:nvSpPr>
        <p:spPr>
          <a:xfrm>
            <a:off x="381000" y="1600200"/>
            <a:ext cx="8534400" cy="99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l-GR" dirty="0" smtClean="0"/>
              <a:t>Αν το γράφημα είναι στατικό (δεν έχουμε εισαγωγές ή διαγραφές ακμών) τότε μπορούμε να αναπαραστήσουμε τις λίστες γειτνίασης με 2 μονοδιάστατους πίνακες. </a:t>
            </a:r>
            <a:endParaRPr lang="el-GR" dirty="0"/>
          </a:p>
        </p:txBody>
      </p:sp>
      <p:pic>
        <p:nvPicPr>
          <p:cNvPr id="96" name="9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7828" y="2996855"/>
            <a:ext cx="7581596" cy="332364"/>
          </a:xfrm>
          <a:prstGeom prst="rect">
            <a:avLst/>
          </a:prstGeom>
          <a:noFill/>
          <a:ln/>
          <a:effectLst/>
        </p:spPr>
      </p:pic>
      <p:pic>
        <p:nvPicPr>
          <p:cNvPr id="98" name="9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73845" y="3459757"/>
            <a:ext cx="3855614" cy="332406"/>
          </a:xfrm>
          <a:prstGeom prst="rect">
            <a:avLst/>
          </a:prstGeom>
          <a:noFill/>
          <a:ln/>
          <a:effectLst/>
        </p:spPr>
      </p:pic>
      <p:sp>
        <p:nvSpPr>
          <p:cNvPr id="100" name="99 - TextBox"/>
          <p:cNvSpPr txBox="1"/>
          <p:nvPr/>
        </p:nvSpPr>
        <p:spPr>
          <a:xfrm>
            <a:off x="2863269" y="2667000"/>
            <a:ext cx="5763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Console" pitchFamily="49" charset="0"/>
              </a:rPr>
              <a:t>1   2   3   4   5   </a:t>
            </a:r>
            <a:r>
              <a:rPr lang="en-US" sz="9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6   7   8   9   10   11  </a:t>
            </a:r>
            <a:r>
              <a:rPr lang="en-US" sz="700" dirty="0" smtClean="0">
                <a:latin typeface="Lucida Console" pitchFamily="49" charset="0"/>
              </a:rPr>
              <a:t>  </a:t>
            </a:r>
            <a:r>
              <a:rPr lang="en-US" sz="1200" dirty="0" smtClean="0">
                <a:latin typeface="Lucida Console" pitchFamily="49" charset="0"/>
              </a:rPr>
              <a:t>12   13   14</a:t>
            </a:r>
            <a:endParaRPr lang="el-GR" sz="1200" dirty="0">
              <a:latin typeface="Lucida Console" pitchFamily="49" charset="0"/>
            </a:endParaRPr>
          </a:p>
        </p:txBody>
      </p:sp>
      <p:sp>
        <p:nvSpPr>
          <p:cNvPr id="93" name="92 - TextBox"/>
          <p:cNvSpPr txBox="1"/>
          <p:nvPr/>
        </p:nvSpPr>
        <p:spPr>
          <a:xfrm>
            <a:off x="355089" y="4114800"/>
            <a:ext cx="838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γείτονες του κόμβου     βρίσκονται στις θέσεις</a:t>
            </a:r>
            <a:r>
              <a:rPr lang="en-US" dirty="0" smtClean="0"/>
              <a:t>                                           </a:t>
            </a:r>
            <a:r>
              <a:rPr lang="el-GR" dirty="0" smtClean="0"/>
              <a:t>όπου</a:t>
            </a:r>
            <a:endParaRPr lang="el-GR" dirty="0"/>
          </a:p>
        </p:txBody>
      </p:sp>
      <p:pic>
        <p:nvPicPr>
          <p:cNvPr id="95" name="94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489" y="4191000"/>
            <a:ext cx="2388111" cy="278892"/>
          </a:xfrm>
          <a:prstGeom prst="rect">
            <a:avLst/>
          </a:prstGeom>
          <a:noFill/>
        </p:spPr>
      </p:pic>
      <p:pic>
        <p:nvPicPr>
          <p:cNvPr id="101" name="10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9689" y="4191000"/>
            <a:ext cx="102107" cy="178306"/>
          </a:xfrm>
          <a:prstGeom prst="rect">
            <a:avLst/>
          </a:prstGeom>
          <a:noFill/>
        </p:spPr>
      </p:pic>
      <p:pic>
        <p:nvPicPr>
          <p:cNvPr id="109" name="108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648200"/>
            <a:ext cx="1854711" cy="278892"/>
          </a:xfrm>
          <a:prstGeom prst="rect">
            <a:avLst/>
          </a:prstGeom>
          <a:noFill/>
        </p:spPr>
      </p:pic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1800" y="4648200"/>
            <a:ext cx="2210413" cy="278969"/>
          </a:xfrm>
          <a:prstGeom prst="rect">
            <a:avLst/>
          </a:prstGeom>
          <a:noFill/>
          <a:ln/>
          <a:effectLst/>
        </p:spPr>
      </p:pic>
      <p:sp>
        <p:nvSpPr>
          <p:cNvPr id="112" name="111 - TextBox"/>
          <p:cNvSpPr txBox="1"/>
          <p:nvPr/>
        </p:nvSpPr>
        <p:spPr>
          <a:xfrm>
            <a:off x="2413993" y="4583668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21400" y="5498068"/>
            <a:ext cx="812308" cy="22860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55" name="5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56" name="5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52" name="51 - TextBox"/>
          <p:cNvSpPr txBox="1"/>
          <p:nvPr/>
        </p:nvSpPr>
        <p:spPr>
          <a:xfrm>
            <a:off x="4666892" y="3962400"/>
            <a:ext cx="3943708" cy="26776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k; //</a:t>
            </a:r>
            <a:r>
              <a:rPr lang="el-GR" sz="1400" dirty="0" smtClean="0">
                <a:latin typeface="Lucida Console" pitchFamily="49" charset="0"/>
                <a:cs typeface="Courier New" pitchFamily="49" charset="0"/>
              </a:rPr>
              <a:t> τρέχουσα θέση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Node </a:t>
            </a:r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createBT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(char[] </a:t>
            </a:r>
            <a:r>
              <a:rPr lang="el-GR" sz="1400" dirty="0" smtClean="0">
                <a:latin typeface="Lucida Console" pitchFamily="49" charset="0"/>
                <a:cs typeface="Courier New" pitchFamily="49" charset="0"/>
              </a:rPr>
              <a:t>Β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)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{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   if (k == </a:t>
            </a:r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B.length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) return null;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   if (B[k++] == '0') return null;</a:t>
            </a:r>
          </a:p>
          <a:p>
            <a:endParaRPr lang="en-US" sz="1400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   Item v = …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   Node x = new Node(</a:t>
            </a:r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v,null,null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x.l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createBT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(B);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x.r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Lucida Console" pitchFamily="49" charset="0"/>
                <a:cs typeface="Courier New" pitchFamily="49" charset="0"/>
              </a:rPr>
              <a:t>createBT</a:t>
            </a:r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(B);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    return x;</a:t>
            </a:r>
          </a:p>
          <a:p>
            <a:r>
              <a:rPr lang="en-US" sz="1400" dirty="0" smtClean="0">
                <a:latin typeface="Lucida Console" pitchFamily="49" charset="0"/>
                <a:cs typeface="Courier New" pitchFamily="49" charset="0"/>
              </a:rPr>
              <a:t>}</a:t>
            </a:r>
            <a:endParaRPr lang="el-GR" sz="14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53" name="52 - Ορθογώνιο"/>
          <p:cNvSpPr/>
          <p:nvPr/>
        </p:nvSpPr>
        <p:spPr>
          <a:xfrm>
            <a:off x="124805" y="3962400"/>
            <a:ext cx="4343400" cy="23242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class Node {</a:t>
            </a:r>
          </a:p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	Item </a:t>
            </a:r>
            <a:r>
              <a:rPr lang="en-US" sz="1400" dirty="0" err="1" smtClean="0">
                <a:latin typeface="Lucida Console" pitchFamily="49" charset="0"/>
              </a:rPr>
              <a:t>item</a:t>
            </a:r>
            <a:r>
              <a:rPr lang="en-US" sz="1400" dirty="0" smtClean="0">
                <a:latin typeface="Lucida Console" pitchFamily="49" charset="0"/>
              </a:rPr>
              <a:t>; Node l; Node r;</a:t>
            </a:r>
          </a:p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	Node(Item v, Node l, Node r) { </a:t>
            </a:r>
          </a:p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		</a:t>
            </a:r>
            <a:r>
              <a:rPr lang="en-US" sz="1400" dirty="0" err="1" smtClean="0">
                <a:latin typeface="Lucida Console" pitchFamily="49" charset="0"/>
              </a:rPr>
              <a:t>this.item</a:t>
            </a:r>
            <a:r>
              <a:rPr lang="en-US" sz="1400" dirty="0" smtClean="0">
                <a:latin typeface="Lucida Console" pitchFamily="49" charset="0"/>
              </a:rPr>
              <a:t> = v; </a:t>
            </a:r>
          </a:p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		</a:t>
            </a:r>
            <a:r>
              <a:rPr lang="en-US" sz="1400" dirty="0" err="1" smtClean="0">
                <a:latin typeface="Lucida Console" pitchFamily="49" charset="0"/>
              </a:rPr>
              <a:t>this.l</a:t>
            </a:r>
            <a:r>
              <a:rPr lang="en-US" sz="1400" dirty="0" smtClean="0">
                <a:latin typeface="Lucida Console" pitchFamily="49" charset="0"/>
              </a:rPr>
              <a:t> = l; </a:t>
            </a:r>
          </a:p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		</a:t>
            </a:r>
            <a:r>
              <a:rPr lang="en-US" sz="1400" dirty="0" err="1" smtClean="0">
                <a:latin typeface="Lucida Console" pitchFamily="49" charset="0"/>
              </a:rPr>
              <a:t>this.r</a:t>
            </a:r>
            <a:r>
              <a:rPr lang="en-US" sz="1400" dirty="0" smtClean="0">
                <a:latin typeface="Lucida Console" pitchFamily="49" charset="0"/>
              </a:rPr>
              <a:t> = r;</a:t>
            </a:r>
          </a:p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	}</a:t>
            </a:r>
          </a:p>
          <a:p>
            <a:pPr>
              <a:lnSpc>
                <a:spcPts val="2200"/>
              </a:lnSpc>
            </a:pPr>
            <a:r>
              <a:rPr lang="en-US" sz="1400" dirty="0" smtClean="0">
                <a:latin typeface="Lucida Console" pitchFamily="49" charset="0"/>
              </a:rPr>
              <a:t>}  </a:t>
            </a:r>
          </a:p>
        </p:txBody>
      </p:sp>
      <p:sp>
        <p:nvSpPr>
          <p:cNvPr id="71" name="70 - TextBox"/>
          <p:cNvSpPr txBox="1"/>
          <p:nvPr/>
        </p:nvSpPr>
        <p:spPr>
          <a:xfrm>
            <a:off x="43102" y="3288268"/>
            <a:ext cx="289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με αναδρομή</a:t>
            </a:r>
            <a:endParaRPr lang="el-GR" b="1" dirty="0"/>
          </a:p>
        </p:txBody>
      </p:sp>
      <p:sp>
        <p:nvSpPr>
          <p:cNvPr id="72" name="71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3032" name="Text Box 88"/>
          <p:cNvSpPr txBox="1">
            <a:spLocks noChangeArrowheads="1"/>
          </p:cNvSpPr>
          <p:nvPr/>
        </p:nvSpPr>
        <p:spPr bwMode="auto">
          <a:xfrm>
            <a:off x="381000" y="1066800"/>
            <a:ext cx="8229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dirty="0" err="1"/>
              <a:t>προδιάταξη</a:t>
            </a:r>
            <a:r>
              <a:rPr lang="el-GR" dirty="0"/>
              <a:t> και </a:t>
            </a:r>
            <a:r>
              <a:rPr lang="el-GR" dirty="0" err="1"/>
              <a:t>μεταδιάταξη</a:t>
            </a:r>
            <a:r>
              <a:rPr lang="el-GR" dirty="0"/>
              <a:t> μπορούν να εφαρμοστούν και σε δένδρα όπου κάθε εσωτερικός κόμβος έχει αυθαίρετο αριθμό παιδιών </a:t>
            </a:r>
          </a:p>
        </p:txBody>
      </p:sp>
      <p:cxnSp>
        <p:nvCxnSpPr>
          <p:cNvPr id="83072" name="AutoShape 4"/>
          <p:cNvCxnSpPr>
            <a:cxnSpLocks noChangeShapeType="1"/>
            <a:stCxn id="83089" idx="0"/>
            <a:endCxn id="83088" idx="0"/>
          </p:cNvCxnSpPr>
          <p:nvPr/>
        </p:nvCxnSpPr>
        <p:spPr bwMode="auto">
          <a:xfrm flipV="1">
            <a:off x="3886200" y="3406775"/>
            <a:ext cx="6096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3" name="AutoShape 5"/>
          <p:cNvCxnSpPr>
            <a:cxnSpLocks noChangeShapeType="1"/>
            <a:stCxn id="83091" idx="0"/>
            <a:endCxn id="83081" idx="4"/>
          </p:cNvCxnSpPr>
          <p:nvPr/>
        </p:nvCxnSpPr>
        <p:spPr bwMode="auto">
          <a:xfrm flipV="1">
            <a:off x="6172200" y="3559175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4" name="AutoShape 6"/>
          <p:cNvCxnSpPr>
            <a:cxnSpLocks noChangeShapeType="1"/>
            <a:stCxn id="83090" idx="0"/>
            <a:endCxn id="83088" idx="4"/>
          </p:cNvCxnSpPr>
          <p:nvPr/>
        </p:nvCxnSpPr>
        <p:spPr bwMode="auto">
          <a:xfrm flipV="1">
            <a:off x="4495800" y="3559175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5" name="AutoShape 7"/>
          <p:cNvCxnSpPr>
            <a:cxnSpLocks noChangeShapeType="1"/>
            <a:stCxn id="83092" idx="0"/>
            <a:endCxn id="83088" idx="0"/>
          </p:cNvCxnSpPr>
          <p:nvPr/>
        </p:nvCxnSpPr>
        <p:spPr bwMode="auto">
          <a:xfrm flipH="1" flipV="1">
            <a:off x="4495800" y="3406775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76" name="Oval 8"/>
          <p:cNvSpPr>
            <a:spLocks noChangeArrowheads="1"/>
          </p:cNvSpPr>
          <p:nvPr/>
        </p:nvSpPr>
        <p:spPr bwMode="auto">
          <a:xfrm>
            <a:off x="3908425" y="2362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77" name="AutoShape 9"/>
          <p:cNvCxnSpPr>
            <a:cxnSpLocks noChangeShapeType="1"/>
            <a:stCxn id="83079" idx="7"/>
            <a:endCxn id="83076" idx="3"/>
          </p:cNvCxnSpPr>
          <p:nvPr/>
        </p:nvCxnSpPr>
        <p:spPr bwMode="auto">
          <a:xfrm flipV="1">
            <a:off x="1758484" y="2492282"/>
            <a:ext cx="2172259" cy="4256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8" name="AutoShape 10"/>
          <p:cNvCxnSpPr>
            <a:cxnSpLocks noChangeShapeType="1"/>
            <a:stCxn id="83081" idx="0"/>
            <a:endCxn id="83083" idx="3"/>
          </p:cNvCxnSpPr>
          <p:nvPr/>
        </p:nvCxnSpPr>
        <p:spPr bwMode="auto">
          <a:xfrm flipV="1">
            <a:off x="6172200" y="3003457"/>
            <a:ext cx="403318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79" name="Oval 11"/>
          <p:cNvSpPr>
            <a:spLocks noChangeArrowheads="1"/>
          </p:cNvSpPr>
          <p:nvPr/>
        </p:nvSpPr>
        <p:spPr bwMode="auto">
          <a:xfrm>
            <a:off x="1628402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0" name="AutoShape 12"/>
          <p:cNvCxnSpPr>
            <a:cxnSpLocks noChangeShapeType="1"/>
            <a:stCxn id="83082" idx="0"/>
            <a:endCxn id="83079" idx="3"/>
          </p:cNvCxnSpPr>
          <p:nvPr/>
        </p:nvCxnSpPr>
        <p:spPr bwMode="auto">
          <a:xfrm flipV="1">
            <a:off x="714002" y="3025682"/>
            <a:ext cx="936718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1" name="Oval 13"/>
          <p:cNvSpPr>
            <a:spLocks noChangeArrowheads="1"/>
          </p:cNvSpPr>
          <p:nvPr/>
        </p:nvSpPr>
        <p:spPr bwMode="auto">
          <a:xfrm>
            <a:off x="6096000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2" name="Oval 14"/>
          <p:cNvSpPr>
            <a:spLocks noChangeArrowheads="1"/>
          </p:cNvSpPr>
          <p:nvPr/>
        </p:nvSpPr>
        <p:spPr bwMode="auto">
          <a:xfrm>
            <a:off x="637802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3" name="Oval 15"/>
          <p:cNvSpPr>
            <a:spLocks noChangeArrowheads="1"/>
          </p:cNvSpPr>
          <p:nvPr/>
        </p:nvSpPr>
        <p:spPr bwMode="auto">
          <a:xfrm>
            <a:off x="6553200" y="28733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4" name="AutoShape 16"/>
          <p:cNvCxnSpPr>
            <a:cxnSpLocks noChangeShapeType="1"/>
            <a:stCxn id="83083" idx="1"/>
            <a:endCxn id="83076" idx="5"/>
          </p:cNvCxnSpPr>
          <p:nvPr/>
        </p:nvCxnSpPr>
        <p:spPr bwMode="auto">
          <a:xfrm flipH="1" flipV="1">
            <a:off x="4038507" y="2492282"/>
            <a:ext cx="2537011" cy="4034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5" name="Oval 17"/>
          <p:cNvSpPr>
            <a:spLocks noChangeArrowheads="1"/>
          </p:cNvSpPr>
          <p:nvPr/>
        </p:nvSpPr>
        <p:spPr bwMode="auto">
          <a:xfrm>
            <a:off x="1628402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6" name="AutoShape 18"/>
          <p:cNvCxnSpPr>
            <a:cxnSpLocks noChangeShapeType="1"/>
            <a:stCxn id="83085" idx="0"/>
            <a:endCxn id="83079" idx="4"/>
          </p:cNvCxnSpPr>
          <p:nvPr/>
        </p:nvCxnSpPr>
        <p:spPr bwMode="auto">
          <a:xfrm flipV="1">
            <a:off x="1704602" y="3048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87" name="AutoShape 19"/>
          <p:cNvCxnSpPr>
            <a:cxnSpLocks noChangeShapeType="1"/>
            <a:stCxn id="83088" idx="0"/>
            <a:endCxn id="83083" idx="2"/>
          </p:cNvCxnSpPr>
          <p:nvPr/>
        </p:nvCxnSpPr>
        <p:spPr bwMode="auto">
          <a:xfrm flipV="1">
            <a:off x="4495800" y="2949575"/>
            <a:ext cx="2057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8" name="Oval 20"/>
          <p:cNvSpPr>
            <a:spLocks noChangeArrowheads="1"/>
          </p:cNvSpPr>
          <p:nvPr/>
        </p:nvSpPr>
        <p:spPr bwMode="auto">
          <a:xfrm>
            <a:off x="4419600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9" name="Oval 21"/>
          <p:cNvSpPr>
            <a:spLocks noChangeArrowheads="1"/>
          </p:cNvSpPr>
          <p:nvPr/>
        </p:nvSpPr>
        <p:spPr bwMode="auto">
          <a:xfrm>
            <a:off x="3810000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0" name="Oval 22"/>
          <p:cNvSpPr>
            <a:spLocks noChangeArrowheads="1"/>
          </p:cNvSpPr>
          <p:nvPr/>
        </p:nvSpPr>
        <p:spPr bwMode="auto">
          <a:xfrm>
            <a:off x="4419600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1" name="Oval 23"/>
          <p:cNvSpPr>
            <a:spLocks noChangeArrowheads="1"/>
          </p:cNvSpPr>
          <p:nvPr/>
        </p:nvSpPr>
        <p:spPr bwMode="auto">
          <a:xfrm>
            <a:off x="6096000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2" name="Oval 24"/>
          <p:cNvSpPr>
            <a:spLocks noChangeArrowheads="1"/>
          </p:cNvSpPr>
          <p:nvPr/>
        </p:nvSpPr>
        <p:spPr bwMode="auto">
          <a:xfrm>
            <a:off x="5105400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93" name="AutoShape 41"/>
          <p:cNvCxnSpPr>
            <a:cxnSpLocks noChangeShapeType="1"/>
            <a:stCxn id="83097" idx="0"/>
            <a:endCxn id="83095" idx="3"/>
          </p:cNvCxnSpPr>
          <p:nvPr/>
        </p:nvCxnSpPr>
        <p:spPr bwMode="auto">
          <a:xfrm flipV="1">
            <a:off x="2314202" y="3559082"/>
            <a:ext cx="27314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94" name="AutoShape 42"/>
          <p:cNvCxnSpPr>
            <a:cxnSpLocks noChangeShapeType="1"/>
            <a:stCxn id="83096" idx="0"/>
            <a:endCxn id="83095" idx="5"/>
          </p:cNvCxnSpPr>
          <p:nvPr/>
        </p:nvCxnSpPr>
        <p:spPr bwMode="auto">
          <a:xfrm flipH="1" flipV="1">
            <a:off x="2695109" y="3559082"/>
            <a:ext cx="30489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95" name="Oval 44"/>
          <p:cNvSpPr>
            <a:spLocks noChangeArrowheads="1"/>
          </p:cNvSpPr>
          <p:nvPr/>
        </p:nvSpPr>
        <p:spPr bwMode="auto">
          <a:xfrm>
            <a:off x="2565027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6" name="Oval 46"/>
          <p:cNvSpPr>
            <a:spLocks noChangeArrowheads="1"/>
          </p:cNvSpPr>
          <p:nvPr/>
        </p:nvSpPr>
        <p:spPr bwMode="auto">
          <a:xfrm>
            <a:off x="2923802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7" name="Oval 47"/>
          <p:cNvSpPr>
            <a:spLocks noChangeArrowheads="1"/>
          </p:cNvSpPr>
          <p:nvPr/>
        </p:nvSpPr>
        <p:spPr bwMode="auto">
          <a:xfrm>
            <a:off x="2238002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98" name="AutoShape 49"/>
          <p:cNvCxnSpPr>
            <a:cxnSpLocks noChangeShapeType="1"/>
            <a:stCxn id="83095" idx="0"/>
            <a:endCxn id="83079" idx="5"/>
          </p:cNvCxnSpPr>
          <p:nvPr/>
        </p:nvCxnSpPr>
        <p:spPr bwMode="auto">
          <a:xfrm flipH="1" flipV="1">
            <a:off x="1758484" y="3025682"/>
            <a:ext cx="882743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99" name="AutoShape 50"/>
          <p:cNvCxnSpPr>
            <a:cxnSpLocks noChangeShapeType="1"/>
            <a:stCxn id="83100" idx="0"/>
            <a:endCxn id="83085" idx="4"/>
          </p:cNvCxnSpPr>
          <p:nvPr/>
        </p:nvCxnSpPr>
        <p:spPr bwMode="auto">
          <a:xfrm flipV="1">
            <a:off x="1704602" y="35814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0" name="Oval 51"/>
          <p:cNvSpPr>
            <a:spLocks noChangeArrowheads="1"/>
          </p:cNvSpPr>
          <p:nvPr/>
        </p:nvSpPr>
        <p:spPr bwMode="auto">
          <a:xfrm>
            <a:off x="1628402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1" name="AutoShape 52"/>
          <p:cNvCxnSpPr>
            <a:cxnSpLocks noChangeShapeType="1"/>
            <a:stCxn id="83105" idx="0"/>
            <a:endCxn id="83083" idx="5"/>
          </p:cNvCxnSpPr>
          <p:nvPr/>
        </p:nvCxnSpPr>
        <p:spPr bwMode="auto">
          <a:xfrm flipH="1" flipV="1">
            <a:off x="6683282" y="3003457"/>
            <a:ext cx="379182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102" name="AutoShape 53"/>
          <p:cNvCxnSpPr>
            <a:cxnSpLocks noChangeShapeType="1"/>
            <a:stCxn id="83104" idx="0"/>
            <a:endCxn id="83103" idx="3"/>
          </p:cNvCxnSpPr>
          <p:nvPr/>
        </p:nvCxnSpPr>
        <p:spPr bwMode="auto">
          <a:xfrm flipV="1">
            <a:off x="7976864" y="3536857"/>
            <a:ext cx="250918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3" name="Oval 54"/>
          <p:cNvSpPr>
            <a:spLocks noChangeArrowheads="1"/>
          </p:cNvSpPr>
          <p:nvPr/>
        </p:nvSpPr>
        <p:spPr bwMode="auto">
          <a:xfrm>
            <a:off x="8205464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104" name="Oval 55"/>
          <p:cNvSpPr>
            <a:spLocks noChangeArrowheads="1"/>
          </p:cNvSpPr>
          <p:nvPr/>
        </p:nvSpPr>
        <p:spPr bwMode="auto">
          <a:xfrm>
            <a:off x="7900664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105" name="Oval 56"/>
          <p:cNvSpPr>
            <a:spLocks noChangeArrowheads="1"/>
          </p:cNvSpPr>
          <p:nvPr/>
        </p:nvSpPr>
        <p:spPr bwMode="auto">
          <a:xfrm>
            <a:off x="6986264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6" name="AutoShape 57"/>
          <p:cNvCxnSpPr>
            <a:cxnSpLocks noChangeShapeType="1"/>
            <a:stCxn id="83107" idx="0"/>
            <a:endCxn id="83103" idx="5"/>
          </p:cNvCxnSpPr>
          <p:nvPr/>
        </p:nvCxnSpPr>
        <p:spPr bwMode="auto">
          <a:xfrm flipH="1" flipV="1">
            <a:off x="8335546" y="3536857"/>
            <a:ext cx="327118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7" name="Oval 58"/>
          <p:cNvSpPr>
            <a:spLocks noChangeArrowheads="1"/>
          </p:cNvSpPr>
          <p:nvPr/>
        </p:nvSpPr>
        <p:spPr bwMode="auto">
          <a:xfrm>
            <a:off x="8586464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8" name="AutoShape 59"/>
          <p:cNvCxnSpPr>
            <a:cxnSpLocks noChangeShapeType="1"/>
            <a:stCxn id="83103" idx="0"/>
            <a:endCxn id="83083" idx="6"/>
          </p:cNvCxnSpPr>
          <p:nvPr/>
        </p:nvCxnSpPr>
        <p:spPr bwMode="auto">
          <a:xfrm flipH="1" flipV="1">
            <a:off x="6705600" y="2949575"/>
            <a:ext cx="1576064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109" name="AutoShape 97"/>
          <p:cNvCxnSpPr>
            <a:cxnSpLocks noChangeShapeType="1"/>
            <a:stCxn id="83110" idx="0"/>
            <a:endCxn id="83105" idx="4"/>
          </p:cNvCxnSpPr>
          <p:nvPr/>
        </p:nvCxnSpPr>
        <p:spPr bwMode="auto">
          <a:xfrm flipV="1">
            <a:off x="7062464" y="3559175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10" name="Oval 98"/>
          <p:cNvSpPr>
            <a:spLocks noChangeArrowheads="1"/>
          </p:cNvSpPr>
          <p:nvPr/>
        </p:nvSpPr>
        <p:spPr bwMode="auto">
          <a:xfrm>
            <a:off x="6986264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76200" y="4659868"/>
            <a:ext cx="8773171" cy="369332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err="1" smtClean="0"/>
              <a:t>Προδιάταξη</a:t>
            </a:r>
            <a:r>
              <a:rPr lang="en-US" b="1" dirty="0" smtClean="0"/>
              <a:t> :</a:t>
            </a:r>
            <a:r>
              <a:rPr lang="el-GR" b="1" dirty="0" smtClean="0"/>
              <a:t>  </a:t>
            </a:r>
            <a:r>
              <a:rPr lang="el-GR" dirty="0" smtClean="0"/>
              <a:t>Πρώτα ο γονέας,</a:t>
            </a:r>
            <a:r>
              <a:rPr lang="en-US" dirty="0" smtClean="0"/>
              <a:t> </a:t>
            </a:r>
            <a:r>
              <a:rPr lang="el-GR" dirty="0" smtClean="0"/>
              <a:t>μετά τα παιδιά σε σειρά από αριστερά προς τα δεξιά</a:t>
            </a:r>
            <a:endParaRPr lang="el-GR" dirty="0"/>
          </a:p>
        </p:txBody>
      </p: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76200" y="5117068"/>
            <a:ext cx="8927059" cy="36933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err="1" smtClean="0"/>
              <a:t>Μεταδιάταξη</a:t>
            </a:r>
            <a:r>
              <a:rPr lang="en-US" b="1" dirty="0" smtClean="0"/>
              <a:t> :</a:t>
            </a:r>
            <a:r>
              <a:rPr lang="el-GR" b="1" dirty="0" smtClean="0"/>
              <a:t>  </a:t>
            </a:r>
            <a:r>
              <a:rPr lang="el-GR" dirty="0" smtClean="0"/>
              <a:t>Πρώτα τα παιδιά σε σειρά από αριστερά προς τα δεξιά, μετά ο γονέας</a:t>
            </a:r>
            <a:endParaRPr lang="el-GR" dirty="0"/>
          </a:p>
        </p:txBody>
      </p:sp>
      <p:sp>
        <p:nvSpPr>
          <p:cNvPr id="52" name="Text Box 74"/>
          <p:cNvSpPr txBox="1">
            <a:spLocks noChangeArrowheads="1"/>
          </p:cNvSpPr>
          <p:nvPr/>
        </p:nvSpPr>
        <p:spPr bwMode="auto">
          <a:xfrm>
            <a:off x="333002" y="3349823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55" name="Text Box 74"/>
          <p:cNvSpPr txBox="1">
            <a:spLocks noChangeArrowheads="1"/>
          </p:cNvSpPr>
          <p:nvPr/>
        </p:nvSpPr>
        <p:spPr bwMode="auto">
          <a:xfrm>
            <a:off x="76200" y="3352800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1323602" y="27432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1066800" y="27461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4" name="Text Box 74"/>
          <p:cNvSpPr txBox="1">
            <a:spLocks noChangeArrowheads="1"/>
          </p:cNvSpPr>
          <p:nvPr/>
        </p:nvSpPr>
        <p:spPr bwMode="auto">
          <a:xfrm>
            <a:off x="1323602" y="3393013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1066800" y="3395990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1323602" y="3850213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1066800" y="3853190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3602148" y="21336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9" name="Text Box 74"/>
          <p:cNvSpPr txBox="1">
            <a:spLocks noChangeArrowheads="1"/>
          </p:cNvSpPr>
          <p:nvPr/>
        </p:nvSpPr>
        <p:spPr bwMode="auto">
          <a:xfrm>
            <a:off x="3352800" y="21365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0" name="Text Box 74"/>
          <p:cNvSpPr txBox="1">
            <a:spLocks noChangeArrowheads="1"/>
          </p:cNvSpPr>
          <p:nvPr/>
        </p:nvSpPr>
        <p:spPr bwMode="auto">
          <a:xfrm>
            <a:off x="2847602" y="31242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1" name="Text Box 74"/>
          <p:cNvSpPr txBox="1">
            <a:spLocks noChangeArrowheads="1"/>
          </p:cNvSpPr>
          <p:nvPr/>
        </p:nvSpPr>
        <p:spPr bwMode="auto">
          <a:xfrm>
            <a:off x="2619002" y="31271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2" name="Text Box 74"/>
          <p:cNvSpPr txBox="1">
            <a:spLocks noChangeArrowheads="1"/>
          </p:cNvSpPr>
          <p:nvPr/>
        </p:nvSpPr>
        <p:spPr bwMode="auto">
          <a:xfrm>
            <a:off x="2238002" y="41148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3" name="Text Box 74"/>
          <p:cNvSpPr txBox="1">
            <a:spLocks noChangeArrowheads="1"/>
          </p:cNvSpPr>
          <p:nvPr/>
        </p:nvSpPr>
        <p:spPr bwMode="auto">
          <a:xfrm>
            <a:off x="2009402" y="41177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4" name="Text Box 74"/>
          <p:cNvSpPr txBox="1">
            <a:spLocks noChangeArrowheads="1"/>
          </p:cNvSpPr>
          <p:nvPr/>
        </p:nvSpPr>
        <p:spPr bwMode="auto">
          <a:xfrm>
            <a:off x="3048000" y="41148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5" name="Text Box 74"/>
          <p:cNvSpPr txBox="1">
            <a:spLocks noChangeArrowheads="1"/>
          </p:cNvSpPr>
          <p:nvPr/>
        </p:nvSpPr>
        <p:spPr bwMode="auto">
          <a:xfrm>
            <a:off x="2819400" y="41177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6" name="Text Box 74"/>
          <p:cNvSpPr txBox="1">
            <a:spLocks noChangeArrowheads="1"/>
          </p:cNvSpPr>
          <p:nvPr/>
        </p:nvSpPr>
        <p:spPr bwMode="auto">
          <a:xfrm>
            <a:off x="3886200" y="4108846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7" name="Text Box 74"/>
          <p:cNvSpPr txBox="1">
            <a:spLocks noChangeArrowheads="1"/>
          </p:cNvSpPr>
          <p:nvPr/>
        </p:nvSpPr>
        <p:spPr bwMode="auto">
          <a:xfrm>
            <a:off x="3581400" y="4111823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1</a:t>
            </a:r>
            <a:r>
              <a:rPr lang="el-GR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8" name="Text Box 74"/>
          <p:cNvSpPr txBox="1">
            <a:spLocks noChangeArrowheads="1"/>
          </p:cNvSpPr>
          <p:nvPr/>
        </p:nvSpPr>
        <p:spPr bwMode="auto">
          <a:xfrm>
            <a:off x="4572000" y="41148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9" name="Text Box 74"/>
          <p:cNvSpPr txBox="1">
            <a:spLocks noChangeArrowheads="1"/>
          </p:cNvSpPr>
          <p:nvPr/>
        </p:nvSpPr>
        <p:spPr bwMode="auto">
          <a:xfrm>
            <a:off x="42430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0" name="Text Box 74"/>
          <p:cNvSpPr txBox="1">
            <a:spLocks noChangeArrowheads="1"/>
          </p:cNvSpPr>
          <p:nvPr/>
        </p:nvSpPr>
        <p:spPr bwMode="auto">
          <a:xfrm>
            <a:off x="5257800" y="4108846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1" name="Text Box 74"/>
          <p:cNvSpPr txBox="1">
            <a:spLocks noChangeArrowheads="1"/>
          </p:cNvSpPr>
          <p:nvPr/>
        </p:nvSpPr>
        <p:spPr bwMode="auto">
          <a:xfrm>
            <a:off x="4973748" y="4111823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69" name="Text Box 74"/>
          <p:cNvSpPr txBox="1">
            <a:spLocks noChangeArrowheads="1"/>
          </p:cNvSpPr>
          <p:nvPr/>
        </p:nvSpPr>
        <p:spPr bwMode="auto">
          <a:xfrm>
            <a:off x="4162798" y="31242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3862064" y="31271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10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1" name="Text Box 74"/>
          <p:cNvSpPr txBox="1">
            <a:spLocks noChangeArrowheads="1"/>
          </p:cNvSpPr>
          <p:nvPr/>
        </p:nvSpPr>
        <p:spPr bwMode="auto">
          <a:xfrm>
            <a:off x="6220198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2" name="Text Box 74"/>
          <p:cNvSpPr txBox="1">
            <a:spLocks noChangeArrowheads="1"/>
          </p:cNvSpPr>
          <p:nvPr/>
        </p:nvSpPr>
        <p:spPr bwMode="auto">
          <a:xfrm>
            <a:off x="5915398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3" name="Text Box 74"/>
          <p:cNvSpPr txBox="1">
            <a:spLocks noChangeArrowheads="1"/>
          </p:cNvSpPr>
          <p:nvPr/>
        </p:nvSpPr>
        <p:spPr bwMode="auto">
          <a:xfrm>
            <a:off x="7138664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4" name="Text Box 74"/>
          <p:cNvSpPr txBox="1">
            <a:spLocks noChangeArrowheads="1"/>
          </p:cNvSpPr>
          <p:nvPr/>
        </p:nvSpPr>
        <p:spPr bwMode="auto">
          <a:xfrm>
            <a:off x="68338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976864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6" name="Text Box 74"/>
          <p:cNvSpPr txBox="1">
            <a:spLocks noChangeArrowheads="1"/>
          </p:cNvSpPr>
          <p:nvPr/>
        </p:nvSpPr>
        <p:spPr bwMode="auto">
          <a:xfrm>
            <a:off x="76720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7" name="Text Box 74"/>
          <p:cNvSpPr txBox="1">
            <a:spLocks noChangeArrowheads="1"/>
          </p:cNvSpPr>
          <p:nvPr/>
        </p:nvSpPr>
        <p:spPr bwMode="auto">
          <a:xfrm>
            <a:off x="8738864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8" name="Text Box 74"/>
          <p:cNvSpPr txBox="1">
            <a:spLocks noChangeArrowheads="1"/>
          </p:cNvSpPr>
          <p:nvPr/>
        </p:nvSpPr>
        <p:spPr bwMode="auto">
          <a:xfrm>
            <a:off x="84340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9" name="Text Box 74"/>
          <p:cNvSpPr txBox="1">
            <a:spLocks noChangeArrowheads="1"/>
          </p:cNvSpPr>
          <p:nvPr/>
        </p:nvSpPr>
        <p:spPr bwMode="auto">
          <a:xfrm>
            <a:off x="5791200" y="3349823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0" name="Text Box 74"/>
          <p:cNvSpPr txBox="1">
            <a:spLocks noChangeArrowheads="1"/>
          </p:cNvSpPr>
          <p:nvPr/>
        </p:nvSpPr>
        <p:spPr bwMode="auto">
          <a:xfrm>
            <a:off x="5486400" y="3352800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1" name="Text Box 74"/>
          <p:cNvSpPr txBox="1">
            <a:spLocks noChangeArrowheads="1"/>
          </p:cNvSpPr>
          <p:nvPr/>
        </p:nvSpPr>
        <p:spPr bwMode="auto">
          <a:xfrm>
            <a:off x="7543800" y="3349823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2" name="Text Box 74"/>
          <p:cNvSpPr txBox="1">
            <a:spLocks noChangeArrowheads="1"/>
          </p:cNvSpPr>
          <p:nvPr/>
        </p:nvSpPr>
        <p:spPr bwMode="auto">
          <a:xfrm>
            <a:off x="7214864" y="3352800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3" name="Text Box 74"/>
          <p:cNvSpPr txBox="1">
            <a:spLocks noChangeArrowheads="1"/>
          </p:cNvSpPr>
          <p:nvPr/>
        </p:nvSpPr>
        <p:spPr bwMode="auto">
          <a:xfrm>
            <a:off x="8738864" y="3197423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4" name="Text Box 74"/>
          <p:cNvSpPr txBox="1">
            <a:spLocks noChangeArrowheads="1"/>
          </p:cNvSpPr>
          <p:nvPr/>
        </p:nvSpPr>
        <p:spPr bwMode="auto">
          <a:xfrm>
            <a:off x="8434064" y="3200400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5" name="Text Box 74"/>
          <p:cNvSpPr txBox="1">
            <a:spLocks noChangeArrowheads="1"/>
          </p:cNvSpPr>
          <p:nvPr/>
        </p:nvSpPr>
        <p:spPr bwMode="auto">
          <a:xfrm>
            <a:off x="6934200" y="2590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6" name="Text Box 74"/>
          <p:cNvSpPr txBox="1">
            <a:spLocks noChangeArrowheads="1"/>
          </p:cNvSpPr>
          <p:nvPr/>
        </p:nvSpPr>
        <p:spPr bwMode="auto">
          <a:xfrm>
            <a:off x="6705600" y="25937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3032" name="Text Box 88"/>
          <p:cNvSpPr txBox="1">
            <a:spLocks noChangeArrowheads="1"/>
          </p:cNvSpPr>
          <p:nvPr/>
        </p:nvSpPr>
        <p:spPr bwMode="auto">
          <a:xfrm>
            <a:off x="381000" y="1066800"/>
            <a:ext cx="8229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dirty="0" err="1"/>
              <a:t>προδιάταξη</a:t>
            </a:r>
            <a:r>
              <a:rPr lang="el-GR" dirty="0"/>
              <a:t> και </a:t>
            </a:r>
            <a:r>
              <a:rPr lang="el-GR" dirty="0" err="1"/>
              <a:t>μεταδιάταξη</a:t>
            </a:r>
            <a:r>
              <a:rPr lang="el-GR" dirty="0"/>
              <a:t> μπορούν να εφαρμοστούν και σε δένδρα όπου κάθε εσωτερικός κόμβος έχει αυθαίρετο αριθμό παιδιών </a:t>
            </a:r>
          </a:p>
        </p:txBody>
      </p:sp>
      <p:cxnSp>
        <p:nvCxnSpPr>
          <p:cNvPr id="83072" name="AutoShape 4"/>
          <p:cNvCxnSpPr>
            <a:cxnSpLocks noChangeShapeType="1"/>
            <a:stCxn id="83089" idx="0"/>
            <a:endCxn id="83088" idx="0"/>
          </p:cNvCxnSpPr>
          <p:nvPr/>
        </p:nvCxnSpPr>
        <p:spPr bwMode="auto">
          <a:xfrm flipV="1">
            <a:off x="3886200" y="3406775"/>
            <a:ext cx="6096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3" name="AutoShape 5"/>
          <p:cNvCxnSpPr>
            <a:cxnSpLocks noChangeShapeType="1"/>
            <a:stCxn id="83091" idx="0"/>
            <a:endCxn id="83081" idx="4"/>
          </p:cNvCxnSpPr>
          <p:nvPr/>
        </p:nvCxnSpPr>
        <p:spPr bwMode="auto">
          <a:xfrm flipV="1">
            <a:off x="6172200" y="3559175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4" name="AutoShape 6"/>
          <p:cNvCxnSpPr>
            <a:cxnSpLocks noChangeShapeType="1"/>
            <a:stCxn id="83090" idx="0"/>
            <a:endCxn id="83088" idx="4"/>
          </p:cNvCxnSpPr>
          <p:nvPr/>
        </p:nvCxnSpPr>
        <p:spPr bwMode="auto">
          <a:xfrm flipV="1">
            <a:off x="4495800" y="3559175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5" name="AutoShape 7"/>
          <p:cNvCxnSpPr>
            <a:cxnSpLocks noChangeShapeType="1"/>
            <a:stCxn id="83092" idx="0"/>
            <a:endCxn id="83088" idx="0"/>
          </p:cNvCxnSpPr>
          <p:nvPr/>
        </p:nvCxnSpPr>
        <p:spPr bwMode="auto">
          <a:xfrm flipH="1" flipV="1">
            <a:off x="4495800" y="3406775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76" name="Oval 8"/>
          <p:cNvSpPr>
            <a:spLocks noChangeArrowheads="1"/>
          </p:cNvSpPr>
          <p:nvPr/>
        </p:nvSpPr>
        <p:spPr bwMode="auto">
          <a:xfrm>
            <a:off x="3908425" y="2362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77" name="AutoShape 9"/>
          <p:cNvCxnSpPr>
            <a:cxnSpLocks noChangeShapeType="1"/>
            <a:stCxn id="83079" idx="7"/>
            <a:endCxn id="83076" idx="3"/>
          </p:cNvCxnSpPr>
          <p:nvPr/>
        </p:nvCxnSpPr>
        <p:spPr bwMode="auto">
          <a:xfrm flipV="1">
            <a:off x="1758484" y="2492282"/>
            <a:ext cx="2172259" cy="4256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8" name="AutoShape 10"/>
          <p:cNvCxnSpPr>
            <a:cxnSpLocks noChangeShapeType="1"/>
            <a:stCxn id="83081" idx="0"/>
            <a:endCxn id="83083" idx="3"/>
          </p:cNvCxnSpPr>
          <p:nvPr/>
        </p:nvCxnSpPr>
        <p:spPr bwMode="auto">
          <a:xfrm flipV="1">
            <a:off x="6172200" y="3003457"/>
            <a:ext cx="403318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79" name="Oval 11"/>
          <p:cNvSpPr>
            <a:spLocks noChangeArrowheads="1"/>
          </p:cNvSpPr>
          <p:nvPr/>
        </p:nvSpPr>
        <p:spPr bwMode="auto">
          <a:xfrm>
            <a:off x="1628402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0" name="AutoShape 12"/>
          <p:cNvCxnSpPr>
            <a:cxnSpLocks noChangeShapeType="1"/>
            <a:stCxn id="83082" idx="0"/>
            <a:endCxn id="83079" idx="3"/>
          </p:cNvCxnSpPr>
          <p:nvPr/>
        </p:nvCxnSpPr>
        <p:spPr bwMode="auto">
          <a:xfrm flipV="1">
            <a:off x="714002" y="3025682"/>
            <a:ext cx="936718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1" name="Oval 13"/>
          <p:cNvSpPr>
            <a:spLocks noChangeArrowheads="1"/>
          </p:cNvSpPr>
          <p:nvPr/>
        </p:nvSpPr>
        <p:spPr bwMode="auto">
          <a:xfrm>
            <a:off x="6096000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2" name="Oval 14"/>
          <p:cNvSpPr>
            <a:spLocks noChangeArrowheads="1"/>
          </p:cNvSpPr>
          <p:nvPr/>
        </p:nvSpPr>
        <p:spPr bwMode="auto">
          <a:xfrm>
            <a:off x="637802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3" name="Oval 15"/>
          <p:cNvSpPr>
            <a:spLocks noChangeArrowheads="1"/>
          </p:cNvSpPr>
          <p:nvPr/>
        </p:nvSpPr>
        <p:spPr bwMode="auto">
          <a:xfrm>
            <a:off x="6553200" y="2873375"/>
            <a:ext cx="152400" cy="152400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4" name="AutoShape 16"/>
          <p:cNvCxnSpPr>
            <a:cxnSpLocks noChangeShapeType="1"/>
            <a:stCxn id="83083" idx="1"/>
            <a:endCxn id="83076" idx="5"/>
          </p:cNvCxnSpPr>
          <p:nvPr/>
        </p:nvCxnSpPr>
        <p:spPr bwMode="auto">
          <a:xfrm flipH="1" flipV="1">
            <a:off x="4038507" y="2492282"/>
            <a:ext cx="2537011" cy="4034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5" name="Oval 17"/>
          <p:cNvSpPr>
            <a:spLocks noChangeArrowheads="1"/>
          </p:cNvSpPr>
          <p:nvPr/>
        </p:nvSpPr>
        <p:spPr bwMode="auto">
          <a:xfrm>
            <a:off x="1628402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6" name="AutoShape 18"/>
          <p:cNvCxnSpPr>
            <a:cxnSpLocks noChangeShapeType="1"/>
            <a:stCxn id="83085" idx="0"/>
            <a:endCxn id="83079" idx="4"/>
          </p:cNvCxnSpPr>
          <p:nvPr/>
        </p:nvCxnSpPr>
        <p:spPr bwMode="auto">
          <a:xfrm flipV="1">
            <a:off x="1704602" y="3048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87" name="AutoShape 19"/>
          <p:cNvCxnSpPr>
            <a:cxnSpLocks noChangeShapeType="1"/>
            <a:stCxn id="83088" idx="0"/>
            <a:endCxn id="83083" idx="2"/>
          </p:cNvCxnSpPr>
          <p:nvPr/>
        </p:nvCxnSpPr>
        <p:spPr bwMode="auto">
          <a:xfrm flipV="1">
            <a:off x="4495800" y="2949575"/>
            <a:ext cx="2057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8" name="Oval 20"/>
          <p:cNvSpPr>
            <a:spLocks noChangeArrowheads="1"/>
          </p:cNvSpPr>
          <p:nvPr/>
        </p:nvSpPr>
        <p:spPr bwMode="auto">
          <a:xfrm>
            <a:off x="4419600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9" name="Oval 21"/>
          <p:cNvSpPr>
            <a:spLocks noChangeArrowheads="1"/>
          </p:cNvSpPr>
          <p:nvPr/>
        </p:nvSpPr>
        <p:spPr bwMode="auto">
          <a:xfrm>
            <a:off x="3810000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0" name="Oval 22"/>
          <p:cNvSpPr>
            <a:spLocks noChangeArrowheads="1"/>
          </p:cNvSpPr>
          <p:nvPr/>
        </p:nvSpPr>
        <p:spPr bwMode="auto">
          <a:xfrm>
            <a:off x="4419600" y="3863975"/>
            <a:ext cx="152400" cy="152400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1" name="Oval 23"/>
          <p:cNvSpPr>
            <a:spLocks noChangeArrowheads="1"/>
          </p:cNvSpPr>
          <p:nvPr/>
        </p:nvSpPr>
        <p:spPr bwMode="auto">
          <a:xfrm>
            <a:off x="6096000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2" name="Oval 24"/>
          <p:cNvSpPr>
            <a:spLocks noChangeArrowheads="1"/>
          </p:cNvSpPr>
          <p:nvPr/>
        </p:nvSpPr>
        <p:spPr bwMode="auto">
          <a:xfrm>
            <a:off x="5105400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93" name="AutoShape 41"/>
          <p:cNvCxnSpPr>
            <a:cxnSpLocks noChangeShapeType="1"/>
            <a:stCxn id="83097" idx="0"/>
            <a:endCxn id="83095" idx="3"/>
          </p:cNvCxnSpPr>
          <p:nvPr/>
        </p:nvCxnSpPr>
        <p:spPr bwMode="auto">
          <a:xfrm flipV="1">
            <a:off x="2314202" y="3559082"/>
            <a:ext cx="27314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94" name="AutoShape 42"/>
          <p:cNvCxnSpPr>
            <a:cxnSpLocks noChangeShapeType="1"/>
            <a:stCxn id="83096" idx="0"/>
            <a:endCxn id="83095" idx="5"/>
          </p:cNvCxnSpPr>
          <p:nvPr/>
        </p:nvCxnSpPr>
        <p:spPr bwMode="auto">
          <a:xfrm flipH="1" flipV="1">
            <a:off x="2695109" y="3559082"/>
            <a:ext cx="30489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95" name="Oval 44"/>
          <p:cNvSpPr>
            <a:spLocks noChangeArrowheads="1"/>
          </p:cNvSpPr>
          <p:nvPr/>
        </p:nvSpPr>
        <p:spPr bwMode="auto">
          <a:xfrm>
            <a:off x="2565027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6" name="Oval 46"/>
          <p:cNvSpPr>
            <a:spLocks noChangeArrowheads="1"/>
          </p:cNvSpPr>
          <p:nvPr/>
        </p:nvSpPr>
        <p:spPr bwMode="auto">
          <a:xfrm>
            <a:off x="2923802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7" name="Oval 47"/>
          <p:cNvSpPr>
            <a:spLocks noChangeArrowheads="1"/>
          </p:cNvSpPr>
          <p:nvPr/>
        </p:nvSpPr>
        <p:spPr bwMode="auto">
          <a:xfrm>
            <a:off x="2238002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98" name="AutoShape 49"/>
          <p:cNvCxnSpPr>
            <a:cxnSpLocks noChangeShapeType="1"/>
            <a:stCxn id="83095" idx="0"/>
            <a:endCxn id="83079" idx="5"/>
          </p:cNvCxnSpPr>
          <p:nvPr/>
        </p:nvCxnSpPr>
        <p:spPr bwMode="auto">
          <a:xfrm flipH="1" flipV="1">
            <a:off x="1758484" y="3025682"/>
            <a:ext cx="882743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99" name="AutoShape 50"/>
          <p:cNvCxnSpPr>
            <a:cxnSpLocks noChangeShapeType="1"/>
            <a:stCxn id="83100" idx="0"/>
            <a:endCxn id="83085" idx="4"/>
          </p:cNvCxnSpPr>
          <p:nvPr/>
        </p:nvCxnSpPr>
        <p:spPr bwMode="auto">
          <a:xfrm flipV="1">
            <a:off x="1704602" y="35814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0" name="Oval 51"/>
          <p:cNvSpPr>
            <a:spLocks noChangeArrowheads="1"/>
          </p:cNvSpPr>
          <p:nvPr/>
        </p:nvSpPr>
        <p:spPr bwMode="auto">
          <a:xfrm>
            <a:off x="1628402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1" name="AutoShape 52"/>
          <p:cNvCxnSpPr>
            <a:cxnSpLocks noChangeShapeType="1"/>
            <a:stCxn id="83105" idx="0"/>
            <a:endCxn id="83083" idx="5"/>
          </p:cNvCxnSpPr>
          <p:nvPr/>
        </p:nvCxnSpPr>
        <p:spPr bwMode="auto">
          <a:xfrm flipH="1" flipV="1">
            <a:off x="6683282" y="3003457"/>
            <a:ext cx="379182" cy="4033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102" name="AutoShape 53"/>
          <p:cNvCxnSpPr>
            <a:cxnSpLocks noChangeShapeType="1"/>
            <a:stCxn id="83104" idx="0"/>
            <a:endCxn id="83103" idx="3"/>
          </p:cNvCxnSpPr>
          <p:nvPr/>
        </p:nvCxnSpPr>
        <p:spPr bwMode="auto">
          <a:xfrm flipV="1">
            <a:off x="7976864" y="3536857"/>
            <a:ext cx="250918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3" name="Oval 54"/>
          <p:cNvSpPr>
            <a:spLocks noChangeArrowheads="1"/>
          </p:cNvSpPr>
          <p:nvPr/>
        </p:nvSpPr>
        <p:spPr bwMode="auto">
          <a:xfrm>
            <a:off x="8205464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104" name="Oval 55"/>
          <p:cNvSpPr>
            <a:spLocks noChangeArrowheads="1"/>
          </p:cNvSpPr>
          <p:nvPr/>
        </p:nvSpPr>
        <p:spPr bwMode="auto">
          <a:xfrm>
            <a:off x="7900664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105" name="Oval 56"/>
          <p:cNvSpPr>
            <a:spLocks noChangeArrowheads="1"/>
          </p:cNvSpPr>
          <p:nvPr/>
        </p:nvSpPr>
        <p:spPr bwMode="auto">
          <a:xfrm>
            <a:off x="6986264" y="3406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6" name="AutoShape 57"/>
          <p:cNvCxnSpPr>
            <a:cxnSpLocks noChangeShapeType="1"/>
            <a:stCxn id="83107" idx="0"/>
            <a:endCxn id="83103" idx="5"/>
          </p:cNvCxnSpPr>
          <p:nvPr/>
        </p:nvCxnSpPr>
        <p:spPr bwMode="auto">
          <a:xfrm flipH="1" flipV="1">
            <a:off x="8335546" y="3536857"/>
            <a:ext cx="327118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7" name="Oval 58"/>
          <p:cNvSpPr>
            <a:spLocks noChangeArrowheads="1"/>
          </p:cNvSpPr>
          <p:nvPr/>
        </p:nvSpPr>
        <p:spPr bwMode="auto">
          <a:xfrm>
            <a:off x="8586464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8" name="AutoShape 59"/>
          <p:cNvCxnSpPr>
            <a:cxnSpLocks noChangeShapeType="1"/>
            <a:stCxn id="83103" idx="0"/>
            <a:endCxn id="83083" idx="6"/>
          </p:cNvCxnSpPr>
          <p:nvPr/>
        </p:nvCxnSpPr>
        <p:spPr bwMode="auto">
          <a:xfrm flipH="1" flipV="1">
            <a:off x="6705600" y="2949575"/>
            <a:ext cx="1576064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109" name="AutoShape 97"/>
          <p:cNvCxnSpPr>
            <a:cxnSpLocks noChangeShapeType="1"/>
            <a:stCxn id="83110" idx="0"/>
            <a:endCxn id="83105" idx="4"/>
          </p:cNvCxnSpPr>
          <p:nvPr/>
        </p:nvCxnSpPr>
        <p:spPr bwMode="auto">
          <a:xfrm flipV="1">
            <a:off x="7062464" y="3559175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10" name="Oval 98"/>
          <p:cNvSpPr>
            <a:spLocks noChangeArrowheads="1"/>
          </p:cNvSpPr>
          <p:nvPr/>
        </p:nvSpPr>
        <p:spPr bwMode="auto">
          <a:xfrm>
            <a:off x="6986264" y="38639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76200" y="4659868"/>
            <a:ext cx="8773171" cy="369332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err="1" smtClean="0"/>
              <a:t>Προδιάταξη</a:t>
            </a:r>
            <a:r>
              <a:rPr lang="en-US" b="1" dirty="0" smtClean="0"/>
              <a:t> :</a:t>
            </a:r>
            <a:r>
              <a:rPr lang="el-GR" b="1" dirty="0" smtClean="0"/>
              <a:t>  </a:t>
            </a:r>
            <a:r>
              <a:rPr lang="el-GR" dirty="0" smtClean="0"/>
              <a:t>Πρώτα ο γονέας,</a:t>
            </a:r>
            <a:r>
              <a:rPr lang="en-US" dirty="0" smtClean="0"/>
              <a:t> </a:t>
            </a:r>
            <a:r>
              <a:rPr lang="el-GR" dirty="0" smtClean="0"/>
              <a:t>μετά τα παιδιά σε σειρά από αριστερά προς τα δεξιά</a:t>
            </a:r>
            <a:endParaRPr lang="el-GR" dirty="0"/>
          </a:p>
        </p:txBody>
      </p: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76200" y="5117068"/>
            <a:ext cx="8927059" cy="369332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err="1" smtClean="0"/>
              <a:t>Μεταδιάταξη</a:t>
            </a:r>
            <a:r>
              <a:rPr lang="en-US" b="1" dirty="0" smtClean="0"/>
              <a:t> :</a:t>
            </a:r>
            <a:r>
              <a:rPr lang="el-GR" b="1" dirty="0" smtClean="0"/>
              <a:t>  </a:t>
            </a:r>
            <a:r>
              <a:rPr lang="el-GR" dirty="0" smtClean="0"/>
              <a:t>Πρώτα τα παιδιά σε σειρά από αριστερά προς τα δεξιά, μετά ο γονέας</a:t>
            </a:r>
            <a:endParaRPr lang="el-GR" dirty="0"/>
          </a:p>
        </p:txBody>
      </p:sp>
      <p:sp>
        <p:nvSpPr>
          <p:cNvPr id="52" name="Text Box 74"/>
          <p:cNvSpPr txBox="1">
            <a:spLocks noChangeArrowheads="1"/>
          </p:cNvSpPr>
          <p:nvPr/>
        </p:nvSpPr>
        <p:spPr bwMode="auto">
          <a:xfrm>
            <a:off x="333002" y="3349823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55" name="Text Box 74"/>
          <p:cNvSpPr txBox="1">
            <a:spLocks noChangeArrowheads="1"/>
          </p:cNvSpPr>
          <p:nvPr/>
        </p:nvSpPr>
        <p:spPr bwMode="auto">
          <a:xfrm>
            <a:off x="76200" y="3352800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1323602" y="27432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1066800" y="27461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4" name="Text Box 74"/>
          <p:cNvSpPr txBox="1">
            <a:spLocks noChangeArrowheads="1"/>
          </p:cNvSpPr>
          <p:nvPr/>
        </p:nvSpPr>
        <p:spPr bwMode="auto">
          <a:xfrm>
            <a:off x="1323602" y="3393013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1066800" y="3395990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6" name="Text Box 74"/>
          <p:cNvSpPr txBox="1">
            <a:spLocks noChangeArrowheads="1"/>
          </p:cNvSpPr>
          <p:nvPr/>
        </p:nvSpPr>
        <p:spPr bwMode="auto">
          <a:xfrm>
            <a:off x="1323602" y="3850213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1066800" y="3853190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3602148" y="21336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9" name="Text Box 74"/>
          <p:cNvSpPr txBox="1">
            <a:spLocks noChangeArrowheads="1"/>
          </p:cNvSpPr>
          <p:nvPr/>
        </p:nvSpPr>
        <p:spPr bwMode="auto">
          <a:xfrm>
            <a:off x="3352800" y="21365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0" name="Text Box 74"/>
          <p:cNvSpPr txBox="1">
            <a:spLocks noChangeArrowheads="1"/>
          </p:cNvSpPr>
          <p:nvPr/>
        </p:nvSpPr>
        <p:spPr bwMode="auto">
          <a:xfrm>
            <a:off x="2847602" y="31242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1" name="Text Box 74"/>
          <p:cNvSpPr txBox="1">
            <a:spLocks noChangeArrowheads="1"/>
          </p:cNvSpPr>
          <p:nvPr/>
        </p:nvSpPr>
        <p:spPr bwMode="auto">
          <a:xfrm>
            <a:off x="2619002" y="31271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2" name="Text Box 74"/>
          <p:cNvSpPr txBox="1">
            <a:spLocks noChangeArrowheads="1"/>
          </p:cNvSpPr>
          <p:nvPr/>
        </p:nvSpPr>
        <p:spPr bwMode="auto">
          <a:xfrm>
            <a:off x="2238002" y="41148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3" name="Text Box 74"/>
          <p:cNvSpPr txBox="1">
            <a:spLocks noChangeArrowheads="1"/>
          </p:cNvSpPr>
          <p:nvPr/>
        </p:nvSpPr>
        <p:spPr bwMode="auto">
          <a:xfrm>
            <a:off x="2009402" y="41177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4" name="Text Box 74"/>
          <p:cNvSpPr txBox="1">
            <a:spLocks noChangeArrowheads="1"/>
          </p:cNvSpPr>
          <p:nvPr/>
        </p:nvSpPr>
        <p:spPr bwMode="auto">
          <a:xfrm>
            <a:off x="3048000" y="41148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5" name="Text Box 74"/>
          <p:cNvSpPr txBox="1">
            <a:spLocks noChangeArrowheads="1"/>
          </p:cNvSpPr>
          <p:nvPr/>
        </p:nvSpPr>
        <p:spPr bwMode="auto">
          <a:xfrm>
            <a:off x="2819400" y="41177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6" name="Text Box 74"/>
          <p:cNvSpPr txBox="1">
            <a:spLocks noChangeArrowheads="1"/>
          </p:cNvSpPr>
          <p:nvPr/>
        </p:nvSpPr>
        <p:spPr bwMode="auto">
          <a:xfrm>
            <a:off x="3886200" y="4108846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7" name="Text Box 74"/>
          <p:cNvSpPr txBox="1">
            <a:spLocks noChangeArrowheads="1"/>
          </p:cNvSpPr>
          <p:nvPr/>
        </p:nvSpPr>
        <p:spPr bwMode="auto">
          <a:xfrm>
            <a:off x="3581400" y="4111823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1</a:t>
            </a:r>
            <a:r>
              <a:rPr lang="el-GR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8" name="Text Box 74"/>
          <p:cNvSpPr txBox="1">
            <a:spLocks noChangeArrowheads="1"/>
          </p:cNvSpPr>
          <p:nvPr/>
        </p:nvSpPr>
        <p:spPr bwMode="auto">
          <a:xfrm>
            <a:off x="4572000" y="4114800"/>
            <a:ext cx="256802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89" name="Text Box 74"/>
          <p:cNvSpPr txBox="1">
            <a:spLocks noChangeArrowheads="1"/>
          </p:cNvSpPr>
          <p:nvPr/>
        </p:nvSpPr>
        <p:spPr bwMode="auto">
          <a:xfrm>
            <a:off x="42430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0" name="Text Box 74"/>
          <p:cNvSpPr txBox="1">
            <a:spLocks noChangeArrowheads="1"/>
          </p:cNvSpPr>
          <p:nvPr/>
        </p:nvSpPr>
        <p:spPr bwMode="auto">
          <a:xfrm>
            <a:off x="5257800" y="4108846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1" name="Text Box 74"/>
          <p:cNvSpPr txBox="1">
            <a:spLocks noChangeArrowheads="1"/>
          </p:cNvSpPr>
          <p:nvPr/>
        </p:nvSpPr>
        <p:spPr bwMode="auto">
          <a:xfrm>
            <a:off x="4973748" y="4111823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69" name="Text Box 74"/>
          <p:cNvSpPr txBox="1">
            <a:spLocks noChangeArrowheads="1"/>
          </p:cNvSpPr>
          <p:nvPr/>
        </p:nvSpPr>
        <p:spPr bwMode="auto">
          <a:xfrm>
            <a:off x="4162798" y="31242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1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3862064" y="31271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10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71" name="Text Box 74"/>
          <p:cNvSpPr txBox="1">
            <a:spLocks noChangeArrowheads="1"/>
          </p:cNvSpPr>
          <p:nvPr/>
        </p:nvSpPr>
        <p:spPr bwMode="auto">
          <a:xfrm>
            <a:off x="6220198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2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2" name="Text Box 74"/>
          <p:cNvSpPr txBox="1">
            <a:spLocks noChangeArrowheads="1"/>
          </p:cNvSpPr>
          <p:nvPr/>
        </p:nvSpPr>
        <p:spPr bwMode="auto">
          <a:xfrm>
            <a:off x="5915398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3" name="Text Box 74"/>
          <p:cNvSpPr txBox="1">
            <a:spLocks noChangeArrowheads="1"/>
          </p:cNvSpPr>
          <p:nvPr/>
        </p:nvSpPr>
        <p:spPr bwMode="auto">
          <a:xfrm>
            <a:off x="7138664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4" name="Text Box 74"/>
          <p:cNvSpPr txBox="1">
            <a:spLocks noChangeArrowheads="1"/>
          </p:cNvSpPr>
          <p:nvPr/>
        </p:nvSpPr>
        <p:spPr bwMode="auto">
          <a:xfrm>
            <a:off x="68338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7976864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6" name="Text Box 74"/>
          <p:cNvSpPr txBox="1">
            <a:spLocks noChangeArrowheads="1"/>
          </p:cNvSpPr>
          <p:nvPr/>
        </p:nvSpPr>
        <p:spPr bwMode="auto">
          <a:xfrm>
            <a:off x="76720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7" name="Text Box 74"/>
          <p:cNvSpPr txBox="1">
            <a:spLocks noChangeArrowheads="1"/>
          </p:cNvSpPr>
          <p:nvPr/>
        </p:nvSpPr>
        <p:spPr bwMode="auto">
          <a:xfrm>
            <a:off x="8738864" y="4114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7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8" name="Text Box 74"/>
          <p:cNvSpPr txBox="1">
            <a:spLocks noChangeArrowheads="1"/>
          </p:cNvSpPr>
          <p:nvPr/>
        </p:nvSpPr>
        <p:spPr bwMode="auto">
          <a:xfrm>
            <a:off x="8434064" y="4117777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20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99" name="Text Box 74"/>
          <p:cNvSpPr txBox="1">
            <a:spLocks noChangeArrowheads="1"/>
          </p:cNvSpPr>
          <p:nvPr/>
        </p:nvSpPr>
        <p:spPr bwMode="auto">
          <a:xfrm>
            <a:off x="5791200" y="3349823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0" name="Text Box 74"/>
          <p:cNvSpPr txBox="1">
            <a:spLocks noChangeArrowheads="1"/>
          </p:cNvSpPr>
          <p:nvPr/>
        </p:nvSpPr>
        <p:spPr bwMode="auto">
          <a:xfrm>
            <a:off x="5486400" y="3352800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4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1" name="Text Box 74"/>
          <p:cNvSpPr txBox="1">
            <a:spLocks noChangeArrowheads="1"/>
          </p:cNvSpPr>
          <p:nvPr/>
        </p:nvSpPr>
        <p:spPr bwMode="auto">
          <a:xfrm>
            <a:off x="7543800" y="3349823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5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2" name="Text Box 74"/>
          <p:cNvSpPr txBox="1">
            <a:spLocks noChangeArrowheads="1"/>
          </p:cNvSpPr>
          <p:nvPr/>
        </p:nvSpPr>
        <p:spPr bwMode="auto">
          <a:xfrm>
            <a:off x="7214864" y="3352800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6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3" name="Text Box 74"/>
          <p:cNvSpPr txBox="1">
            <a:spLocks noChangeArrowheads="1"/>
          </p:cNvSpPr>
          <p:nvPr/>
        </p:nvSpPr>
        <p:spPr bwMode="auto">
          <a:xfrm>
            <a:off x="8738864" y="3197423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4" name="Text Box 74"/>
          <p:cNvSpPr txBox="1">
            <a:spLocks noChangeArrowheads="1"/>
          </p:cNvSpPr>
          <p:nvPr/>
        </p:nvSpPr>
        <p:spPr bwMode="auto">
          <a:xfrm>
            <a:off x="8434064" y="3200400"/>
            <a:ext cx="328936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8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5" name="Text Box 74"/>
          <p:cNvSpPr txBox="1">
            <a:spLocks noChangeArrowheads="1"/>
          </p:cNvSpPr>
          <p:nvPr/>
        </p:nvSpPr>
        <p:spPr bwMode="auto">
          <a:xfrm>
            <a:off x="6934200" y="2590800"/>
            <a:ext cx="328936" cy="26161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sz="1100" dirty="0" smtClean="0">
                <a:latin typeface="Calibri" pitchFamily="34" charset="0"/>
              </a:rPr>
              <a:t>1</a:t>
            </a:r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6" name="Text Box 74"/>
          <p:cNvSpPr txBox="1">
            <a:spLocks noChangeArrowheads="1"/>
          </p:cNvSpPr>
          <p:nvPr/>
        </p:nvSpPr>
        <p:spPr bwMode="auto">
          <a:xfrm>
            <a:off x="6705600" y="2593777"/>
            <a:ext cx="256802" cy="261610"/>
          </a:xfrm>
          <a:prstGeom prst="rect">
            <a:avLst/>
          </a:prstGeom>
          <a:solidFill>
            <a:srgbClr val="0066CC">
              <a:alpha val="2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100" dirty="0" smtClean="0">
                <a:latin typeface="Calibri" pitchFamily="34" charset="0"/>
              </a:rPr>
              <a:t>9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08" name="107 - Ορθογώνιο"/>
          <p:cNvSpPr/>
          <p:nvPr/>
        </p:nvSpPr>
        <p:spPr>
          <a:xfrm>
            <a:off x="0" y="5657671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Ένας κόμβος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 </a:t>
            </a:r>
            <a:r>
              <a:rPr lang="el-GR" dirty="0" smtClean="0"/>
              <a:t>είναι απόγονος ενός κόμβου        αν και μόνο αν</a:t>
            </a:r>
            <a:endParaRPr lang="el-GR" dirty="0"/>
          </a:p>
        </p:txBody>
      </p:sp>
      <p:sp>
        <p:nvSpPr>
          <p:cNvPr id="109" name="108 - TextBox"/>
          <p:cNvSpPr txBox="1"/>
          <p:nvPr/>
        </p:nvSpPr>
        <p:spPr>
          <a:xfrm>
            <a:off x="1531401" y="6412468"/>
            <a:ext cx="252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στη σειρά </a:t>
            </a:r>
            <a:r>
              <a:rPr lang="el-GR" dirty="0" err="1" smtClean="0"/>
              <a:t>προδιάταξης</a:t>
            </a:r>
            <a:endParaRPr lang="el-GR" dirty="0"/>
          </a:p>
        </p:txBody>
      </p:sp>
      <p:sp>
        <p:nvSpPr>
          <p:cNvPr id="110" name="109 - TextBox"/>
          <p:cNvSpPr txBox="1"/>
          <p:nvPr/>
        </p:nvSpPr>
        <p:spPr>
          <a:xfrm>
            <a:off x="5051796" y="6412468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στη σειρά </a:t>
            </a:r>
            <a:r>
              <a:rPr lang="el-GR" dirty="0" err="1" smtClean="0"/>
              <a:t>μεταδιάταξης</a:t>
            </a:r>
            <a:endParaRPr lang="el-GR" dirty="0"/>
          </a:p>
        </p:txBody>
      </p:sp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45545" y="6172200"/>
            <a:ext cx="636019" cy="228783"/>
          </a:xfrm>
          <a:prstGeom prst="rect">
            <a:avLst/>
          </a:prstGeom>
          <a:noFill/>
          <a:ln/>
          <a:effectLst/>
        </p:spPr>
      </p:pic>
      <p:pic>
        <p:nvPicPr>
          <p:cNvPr id="115" name="11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42396" y="6172200"/>
            <a:ext cx="636019" cy="228783"/>
          </a:xfrm>
          <a:prstGeom prst="rect">
            <a:avLst/>
          </a:prstGeom>
          <a:noFill/>
          <a:ln/>
          <a:effectLst/>
        </p:spPr>
      </p:pic>
      <p:pic>
        <p:nvPicPr>
          <p:cNvPr id="117" name="11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5791200"/>
            <a:ext cx="152400" cy="178308"/>
          </a:xfrm>
          <a:prstGeom prst="rect">
            <a:avLst/>
          </a:prstGeom>
          <a:noFill/>
        </p:spPr>
      </p:pic>
      <p:pic>
        <p:nvPicPr>
          <p:cNvPr id="119" name="118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5791200"/>
            <a:ext cx="152400" cy="126492"/>
          </a:xfrm>
          <a:prstGeom prst="rect">
            <a:avLst/>
          </a:prstGeom>
          <a:noFill/>
          <a:ln/>
          <a:effectLst/>
        </p:spPr>
      </p:pic>
      <p:sp>
        <p:nvSpPr>
          <p:cNvPr id="120" name="119 - TextBox"/>
          <p:cNvSpPr txBox="1"/>
          <p:nvPr/>
        </p:nvSpPr>
        <p:spPr>
          <a:xfrm>
            <a:off x="4341589" y="6172200"/>
            <a:ext cx="48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και</a:t>
            </a:r>
            <a:endParaRPr lang="el-GR" dirty="0"/>
          </a:p>
        </p:txBody>
      </p:sp>
      <p:pic>
        <p:nvPicPr>
          <p:cNvPr id="107" name="10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3860292"/>
            <a:ext cx="152400" cy="178308"/>
          </a:xfrm>
          <a:prstGeom prst="rect">
            <a:avLst/>
          </a:prstGeom>
          <a:noFill/>
        </p:spPr>
      </p:pic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77000" y="2667000"/>
            <a:ext cx="152400" cy="1264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Τυχαία Γραφήματα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600200" y="25003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514600" y="25003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1066800" y="33385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124200" y="33385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289050" y="2362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660650" y="2362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55650" y="3276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270250" y="3276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1600200" y="4264581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420266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2514600" y="4267200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660650" y="4205287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44" name="43 - Ευθεία γραμμή σύνδεσης"/>
          <p:cNvCxnSpPr>
            <a:stCxn id="9" idx="6"/>
            <a:endCxn id="13" idx="2"/>
          </p:cNvCxnSpPr>
          <p:nvPr/>
        </p:nvCxnSpPr>
        <p:spPr bwMode="auto">
          <a:xfrm>
            <a:off x="1752600" y="2576513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44 - Ευθεία γραμμή σύνδεσης"/>
          <p:cNvCxnSpPr>
            <a:stCxn id="18" idx="1"/>
            <a:endCxn id="13" idx="5"/>
          </p:cNvCxnSpPr>
          <p:nvPr/>
        </p:nvCxnSpPr>
        <p:spPr bwMode="auto">
          <a:xfrm flipH="1" flipV="1">
            <a:off x="2644682" y="2630395"/>
            <a:ext cx="5018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47 - Ευθεία γραμμή σύνδεσης"/>
          <p:cNvCxnSpPr>
            <a:stCxn id="9" idx="5"/>
            <a:endCxn id="28" idx="1"/>
          </p:cNvCxnSpPr>
          <p:nvPr/>
        </p:nvCxnSpPr>
        <p:spPr bwMode="auto">
          <a:xfrm>
            <a:off x="1730282" y="2630395"/>
            <a:ext cx="806636" cy="16591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1" name="50 - Ευθεία γραμμή σύνδεσης"/>
          <p:cNvCxnSpPr>
            <a:stCxn id="26" idx="7"/>
            <a:endCxn id="13" idx="4"/>
          </p:cNvCxnSpPr>
          <p:nvPr/>
        </p:nvCxnSpPr>
        <p:spPr bwMode="auto">
          <a:xfrm flipV="1">
            <a:off x="1730282" y="2652713"/>
            <a:ext cx="860518" cy="1634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" name="53 - Ευθεία γραμμή σύνδεσης"/>
          <p:cNvCxnSpPr>
            <a:stCxn id="26" idx="6"/>
            <a:endCxn id="28" idx="2"/>
          </p:cNvCxnSpPr>
          <p:nvPr/>
        </p:nvCxnSpPr>
        <p:spPr bwMode="auto">
          <a:xfrm>
            <a:off x="1752600" y="4340781"/>
            <a:ext cx="762000" cy="2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15" idx="7"/>
            <a:endCxn id="9" idx="3"/>
          </p:cNvCxnSpPr>
          <p:nvPr/>
        </p:nvCxnSpPr>
        <p:spPr bwMode="auto">
          <a:xfrm flipV="1">
            <a:off x="1196882" y="2630395"/>
            <a:ext cx="4256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59 - Ευθεία γραμμή σύνδεσης"/>
          <p:cNvCxnSpPr>
            <a:stCxn id="15" idx="5"/>
            <a:endCxn id="26" idx="0"/>
          </p:cNvCxnSpPr>
          <p:nvPr/>
        </p:nvCxnSpPr>
        <p:spPr bwMode="auto">
          <a:xfrm>
            <a:off x="1196882" y="3468595"/>
            <a:ext cx="479518" cy="7959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63 - Ευθεία γραμμή σύνδεσης"/>
          <p:cNvCxnSpPr>
            <a:stCxn id="28" idx="7"/>
            <a:endCxn id="18" idx="3"/>
          </p:cNvCxnSpPr>
          <p:nvPr/>
        </p:nvCxnSpPr>
        <p:spPr bwMode="auto">
          <a:xfrm flipV="1">
            <a:off x="2644682" y="3468595"/>
            <a:ext cx="501836" cy="820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7" name="66 - Ευθεία γραμμή σύνδεσης"/>
          <p:cNvCxnSpPr>
            <a:stCxn id="15" idx="7"/>
            <a:endCxn id="13" idx="3"/>
          </p:cNvCxnSpPr>
          <p:nvPr/>
        </p:nvCxnSpPr>
        <p:spPr bwMode="auto">
          <a:xfrm flipV="1">
            <a:off x="1196882" y="2630395"/>
            <a:ext cx="13400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69 - Ευθεία γραμμή σύνδεσης"/>
          <p:cNvCxnSpPr>
            <a:stCxn id="9" idx="5"/>
            <a:endCxn id="18" idx="1"/>
          </p:cNvCxnSpPr>
          <p:nvPr/>
        </p:nvCxnSpPr>
        <p:spPr bwMode="auto">
          <a:xfrm>
            <a:off x="1730282" y="2630395"/>
            <a:ext cx="14162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15" idx="6"/>
            <a:endCxn id="18" idx="2"/>
          </p:cNvCxnSpPr>
          <p:nvPr/>
        </p:nvCxnSpPr>
        <p:spPr bwMode="auto">
          <a:xfrm>
            <a:off x="1219200" y="3414713"/>
            <a:ext cx="190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77 - Ευθεία γραμμή σύνδεσης"/>
          <p:cNvCxnSpPr>
            <a:stCxn id="15" idx="5"/>
            <a:endCxn id="28" idx="1"/>
          </p:cNvCxnSpPr>
          <p:nvPr/>
        </p:nvCxnSpPr>
        <p:spPr bwMode="auto">
          <a:xfrm>
            <a:off x="1196882" y="3468595"/>
            <a:ext cx="1340036" cy="820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80 - Ευθεία γραμμή σύνδεσης"/>
          <p:cNvCxnSpPr>
            <a:stCxn id="26" idx="7"/>
            <a:endCxn id="18" idx="3"/>
          </p:cNvCxnSpPr>
          <p:nvPr/>
        </p:nvCxnSpPr>
        <p:spPr bwMode="auto">
          <a:xfrm flipV="1">
            <a:off x="1730282" y="3468595"/>
            <a:ext cx="1416236" cy="818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83 - Ευθεία γραμμή σύνδεσης"/>
          <p:cNvCxnSpPr>
            <a:stCxn id="9" idx="4"/>
            <a:endCxn id="26" idx="0"/>
          </p:cNvCxnSpPr>
          <p:nvPr/>
        </p:nvCxnSpPr>
        <p:spPr bwMode="auto">
          <a:xfrm>
            <a:off x="1676400" y="2652713"/>
            <a:ext cx="0" cy="16118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7" name="86 - Ευθεία γραμμή σύνδεσης"/>
          <p:cNvCxnSpPr>
            <a:stCxn id="28" idx="0"/>
            <a:endCxn id="13" idx="4"/>
          </p:cNvCxnSpPr>
          <p:nvPr/>
        </p:nvCxnSpPr>
        <p:spPr bwMode="auto">
          <a:xfrm flipV="1">
            <a:off x="2590800" y="2652713"/>
            <a:ext cx="0" cy="1614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0" name="89 - TextBox"/>
          <p:cNvSpPr txBox="1"/>
          <p:nvPr/>
        </p:nvSpPr>
        <p:spPr>
          <a:xfrm>
            <a:off x="304800" y="1371600"/>
            <a:ext cx="856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Επιλέγουμε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  </a:t>
            </a:r>
            <a:r>
              <a:rPr lang="el-GR" dirty="0" smtClean="0"/>
              <a:t>ακμές τυχαία (από κάποια κατανομή)</a:t>
            </a:r>
            <a:r>
              <a:rPr lang="en-US" dirty="0" smtClean="0"/>
              <a:t> </a:t>
            </a:r>
            <a:r>
              <a:rPr lang="el-GR" dirty="0" smtClean="0"/>
              <a:t>σε γράφημα με       κόμβους</a:t>
            </a:r>
            <a:endParaRPr lang="el-GR" dirty="0"/>
          </a:p>
        </p:txBody>
      </p:sp>
      <p:pic>
        <p:nvPicPr>
          <p:cNvPr id="91" name="9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893" y="1524000"/>
            <a:ext cx="178307" cy="126491"/>
          </a:xfrm>
          <a:prstGeom prst="rect">
            <a:avLst/>
          </a:prstGeom>
          <a:noFill/>
        </p:spPr>
      </p:pic>
      <p:pic>
        <p:nvPicPr>
          <p:cNvPr id="93" name="9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25967" y="1524000"/>
            <a:ext cx="255233" cy="126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Τυχαία Γραφήματα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600200" y="25003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514600" y="25003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1066800" y="33385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124200" y="33385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289050" y="2362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660650" y="2362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55650" y="3276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270250" y="3276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1600200" y="4264581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420266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2514600" y="4267200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660650" y="4205287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44" name="43 - Ευθεία γραμμή σύνδεσης"/>
          <p:cNvCxnSpPr>
            <a:stCxn id="9" idx="6"/>
            <a:endCxn id="13" idx="2"/>
          </p:cNvCxnSpPr>
          <p:nvPr/>
        </p:nvCxnSpPr>
        <p:spPr bwMode="auto">
          <a:xfrm>
            <a:off x="1752600" y="2576513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44 - Ευθεία γραμμή σύνδεσης"/>
          <p:cNvCxnSpPr>
            <a:stCxn id="18" idx="1"/>
            <a:endCxn id="13" idx="5"/>
          </p:cNvCxnSpPr>
          <p:nvPr/>
        </p:nvCxnSpPr>
        <p:spPr bwMode="auto">
          <a:xfrm flipH="1" flipV="1">
            <a:off x="2644682" y="2630395"/>
            <a:ext cx="5018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47 - Ευθεία γραμμή σύνδεσης"/>
          <p:cNvCxnSpPr>
            <a:stCxn id="9" idx="5"/>
            <a:endCxn id="28" idx="1"/>
          </p:cNvCxnSpPr>
          <p:nvPr/>
        </p:nvCxnSpPr>
        <p:spPr bwMode="auto">
          <a:xfrm>
            <a:off x="1730282" y="2630395"/>
            <a:ext cx="806636" cy="16591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1" name="50 - Ευθεία γραμμή σύνδεσης"/>
          <p:cNvCxnSpPr>
            <a:stCxn id="26" idx="7"/>
            <a:endCxn id="13" idx="4"/>
          </p:cNvCxnSpPr>
          <p:nvPr/>
        </p:nvCxnSpPr>
        <p:spPr bwMode="auto">
          <a:xfrm flipV="1">
            <a:off x="1730282" y="2652713"/>
            <a:ext cx="860518" cy="16341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4" name="53 - Ευθεία γραμμή σύνδεσης"/>
          <p:cNvCxnSpPr>
            <a:stCxn id="26" idx="6"/>
            <a:endCxn id="28" idx="2"/>
          </p:cNvCxnSpPr>
          <p:nvPr/>
        </p:nvCxnSpPr>
        <p:spPr bwMode="auto">
          <a:xfrm>
            <a:off x="1752600" y="4340781"/>
            <a:ext cx="762000" cy="2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56 - Ευθεία γραμμή σύνδεσης"/>
          <p:cNvCxnSpPr>
            <a:stCxn id="15" idx="7"/>
            <a:endCxn id="9" idx="3"/>
          </p:cNvCxnSpPr>
          <p:nvPr/>
        </p:nvCxnSpPr>
        <p:spPr bwMode="auto">
          <a:xfrm flipV="1">
            <a:off x="1196882" y="2630395"/>
            <a:ext cx="4256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" name="59 - Ευθεία γραμμή σύνδεσης"/>
          <p:cNvCxnSpPr>
            <a:stCxn id="15" idx="5"/>
            <a:endCxn id="26" idx="0"/>
          </p:cNvCxnSpPr>
          <p:nvPr/>
        </p:nvCxnSpPr>
        <p:spPr bwMode="auto">
          <a:xfrm>
            <a:off x="1196882" y="3468595"/>
            <a:ext cx="479518" cy="7959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63 - Ευθεία γραμμή σύνδεσης"/>
          <p:cNvCxnSpPr>
            <a:stCxn id="28" idx="7"/>
            <a:endCxn id="18" idx="3"/>
          </p:cNvCxnSpPr>
          <p:nvPr/>
        </p:nvCxnSpPr>
        <p:spPr bwMode="auto">
          <a:xfrm flipV="1">
            <a:off x="2644682" y="3468595"/>
            <a:ext cx="501836" cy="820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7" name="66 - Ευθεία γραμμή σύνδεσης"/>
          <p:cNvCxnSpPr>
            <a:stCxn id="15" idx="7"/>
            <a:endCxn id="13" idx="3"/>
          </p:cNvCxnSpPr>
          <p:nvPr/>
        </p:nvCxnSpPr>
        <p:spPr bwMode="auto">
          <a:xfrm flipV="1">
            <a:off x="1196882" y="2630395"/>
            <a:ext cx="13400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69 - Ευθεία γραμμή σύνδεσης"/>
          <p:cNvCxnSpPr>
            <a:stCxn id="9" idx="5"/>
            <a:endCxn id="18" idx="1"/>
          </p:cNvCxnSpPr>
          <p:nvPr/>
        </p:nvCxnSpPr>
        <p:spPr bwMode="auto">
          <a:xfrm>
            <a:off x="1730282" y="2630395"/>
            <a:ext cx="1416236" cy="7304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72 - Ευθεία γραμμή σύνδεσης"/>
          <p:cNvCxnSpPr>
            <a:stCxn id="15" idx="6"/>
            <a:endCxn id="18" idx="2"/>
          </p:cNvCxnSpPr>
          <p:nvPr/>
        </p:nvCxnSpPr>
        <p:spPr bwMode="auto">
          <a:xfrm>
            <a:off x="1219200" y="3414713"/>
            <a:ext cx="190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77 - Ευθεία γραμμή σύνδεσης"/>
          <p:cNvCxnSpPr>
            <a:stCxn id="15" idx="5"/>
            <a:endCxn id="28" idx="1"/>
          </p:cNvCxnSpPr>
          <p:nvPr/>
        </p:nvCxnSpPr>
        <p:spPr bwMode="auto">
          <a:xfrm>
            <a:off x="1196882" y="3468595"/>
            <a:ext cx="1340036" cy="820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80 - Ευθεία γραμμή σύνδεσης"/>
          <p:cNvCxnSpPr>
            <a:stCxn id="26" idx="7"/>
            <a:endCxn id="18" idx="3"/>
          </p:cNvCxnSpPr>
          <p:nvPr/>
        </p:nvCxnSpPr>
        <p:spPr bwMode="auto">
          <a:xfrm flipV="1">
            <a:off x="1730282" y="3468595"/>
            <a:ext cx="1416236" cy="818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83 - Ευθεία γραμμή σύνδεσης"/>
          <p:cNvCxnSpPr>
            <a:stCxn id="9" idx="4"/>
            <a:endCxn id="26" idx="0"/>
          </p:cNvCxnSpPr>
          <p:nvPr/>
        </p:nvCxnSpPr>
        <p:spPr bwMode="auto">
          <a:xfrm>
            <a:off x="1676400" y="2652713"/>
            <a:ext cx="0" cy="16118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7" name="86 - Ευθεία γραμμή σύνδεσης"/>
          <p:cNvCxnSpPr>
            <a:stCxn id="28" idx="0"/>
            <a:endCxn id="13" idx="4"/>
          </p:cNvCxnSpPr>
          <p:nvPr/>
        </p:nvCxnSpPr>
        <p:spPr bwMode="auto">
          <a:xfrm flipV="1">
            <a:off x="2590800" y="2652713"/>
            <a:ext cx="0" cy="1614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32 - TextBox"/>
          <p:cNvSpPr txBox="1"/>
          <p:nvPr/>
        </p:nvSpPr>
        <p:spPr>
          <a:xfrm>
            <a:off x="304800" y="1371600"/>
            <a:ext cx="856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dirty="0" smtClean="0"/>
              <a:t>Επιλέγουμε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  </a:t>
            </a:r>
            <a:r>
              <a:rPr lang="el-GR" dirty="0" smtClean="0"/>
              <a:t>ακμές τυχαία (από κάποια κατανομή)</a:t>
            </a:r>
            <a:r>
              <a:rPr lang="en-US" dirty="0" smtClean="0"/>
              <a:t> </a:t>
            </a:r>
            <a:r>
              <a:rPr lang="el-GR" dirty="0" smtClean="0"/>
              <a:t>σε γράφημα με       κόμβους</a:t>
            </a:r>
            <a:endParaRPr lang="el-GR" dirty="0"/>
          </a:p>
        </p:txBody>
      </p:sp>
      <p:pic>
        <p:nvPicPr>
          <p:cNvPr id="34" name="3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893" y="1524000"/>
            <a:ext cx="178307" cy="126491"/>
          </a:xfrm>
          <a:prstGeom prst="rect">
            <a:avLst/>
          </a:prstGeom>
          <a:noFill/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25967" y="1524000"/>
            <a:ext cx="255233" cy="126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Τυχαία Γραφήματα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89 - TextBox"/>
          <p:cNvSpPr txBox="1"/>
          <p:nvPr/>
        </p:nvSpPr>
        <p:spPr>
          <a:xfrm>
            <a:off x="457200" y="1066800"/>
            <a:ext cx="424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Ομοιόμορφα τυχαία επιλογή κόμβων</a:t>
            </a:r>
            <a:endParaRPr lang="el-GR" b="1" dirty="0"/>
          </a:p>
        </p:txBody>
      </p:sp>
      <p:sp>
        <p:nvSpPr>
          <p:cNvPr id="33" name="32 - TextBox"/>
          <p:cNvSpPr txBox="1"/>
          <p:nvPr/>
        </p:nvSpPr>
        <p:spPr>
          <a:xfrm>
            <a:off x="2362200" y="2438400"/>
            <a:ext cx="462819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import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java.util.Random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; </a:t>
            </a:r>
            <a:endParaRPr lang="el-GR" sz="1600" dirty="0" smtClean="0">
              <a:latin typeface="Lucida Console" pitchFamily="49" charset="0"/>
              <a:cs typeface="Courier New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...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Random rand = new Random(seed);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for(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=0;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&lt;m;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++)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j =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rand.nextInt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(n) + 1;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k =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rand.nextInt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(n) + 1;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addEdge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j,k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}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457200" y="1639669"/>
            <a:ext cx="830580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dirty="0" smtClean="0"/>
              <a:t>E</a:t>
            </a:r>
            <a:r>
              <a:rPr lang="el-GR" dirty="0" err="1" smtClean="0"/>
              <a:t>πιλέγουμε</a:t>
            </a:r>
            <a:r>
              <a:rPr lang="el-GR" dirty="0" smtClean="0"/>
              <a:t> ομοιόμορφα τυχαία τους δύο κόμβους της κάθε ακμής από τους      </a:t>
            </a:r>
            <a:r>
              <a:rPr lang="en-US" dirty="0" smtClean="0"/>
              <a:t> </a:t>
            </a:r>
            <a:r>
              <a:rPr lang="el-GR" dirty="0" smtClean="0"/>
              <a:t>κόμβους του γραφήματος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381000" y="5105400"/>
            <a:ext cx="80772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Κατασκευάζει γράφημα με       κόμβους και</a:t>
            </a:r>
            <a:r>
              <a:rPr lang="en-US" dirty="0" smtClean="0"/>
              <a:t> </a:t>
            </a:r>
            <a:r>
              <a:rPr lang="el-GR" dirty="0" smtClean="0"/>
              <a:t>       ακμές αλλά μπορεί να περιέχει βρόχους και πολλαπλές (επαναλαμβανόμενες) ακμές</a:t>
            </a:r>
            <a:endParaRPr lang="el-GR" dirty="0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114800" y="6435013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5029200" y="6437632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219200" y="6553200"/>
            <a:ext cx="152400" cy="152400"/>
          </a:xfrm>
          <a:prstGeom prst="ellipse">
            <a:avLst/>
          </a:prstGeom>
          <a:solidFill>
            <a:srgbClr val="FFC000">
              <a:alpha val="40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6" name="45 - Shape"/>
          <p:cNvCxnSpPr>
            <a:stCxn id="41" idx="6"/>
            <a:endCxn id="41" idx="0"/>
          </p:cNvCxnSpPr>
          <p:nvPr/>
        </p:nvCxnSpPr>
        <p:spPr bwMode="auto">
          <a:xfrm flipH="1" flipV="1">
            <a:off x="1295400" y="6553200"/>
            <a:ext cx="76200" cy="76200"/>
          </a:xfrm>
          <a:prstGeom prst="curvedConnector4">
            <a:avLst>
              <a:gd name="adj1" fmla="val -300000"/>
              <a:gd name="adj2" fmla="val 4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48 - Καμπύλη γραμμή σύνδεσης"/>
          <p:cNvCxnSpPr>
            <a:stCxn id="36" idx="4"/>
            <a:endCxn id="38" idx="4"/>
          </p:cNvCxnSpPr>
          <p:nvPr/>
        </p:nvCxnSpPr>
        <p:spPr bwMode="auto">
          <a:xfrm rot="16200000" flipH="1">
            <a:off x="4646891" y="6131522"/>
            <a:ext cx="2619" cy="914400"/>
          </a:xfrm>
          <a:prstGeom prst="curvedConnector3">
            <a:avLst>
              <a:gd name="adj1" fmla="val 51747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3" name="52 - Καμπύλη γραμμή σύνδεσης"/>
          <p:cNvCxnSpPr>
            <a:stCxn id="36" idx="0"/>
            <a:endCxn id="38" idx="0"/>
          </p:cNvCxnSpPr>
          <p:nvPr/>
        </p:nvCxnSpPr>
        <p:spPr bwMode="auto">
          <a:xfrm rot="16200000" flipH="1">
            <a:off x="4646890" y="5979122"/>
            <a:ext cx="2619" cy="914400"/>
          </a:xfrm>
          <a:prstGeom prst="curvedConnector3">
            <a:avLst>
              <a:gd name="adj1" fmla="val -54806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62" name="6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6579108"/>
            <a:ext cx="152400" cy="126492"/>
          </a:xfrm>
          <a:prstGeom prst="rect">
            <a:avLst/>
          </a:prstGeom>
          <a:noFill/>
        </p:spPr>
      </p:pic>
      <p:pic>
        <p:nvPicPr>
          <p:cNvPr id="63" name="6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6437632"/>
            <a:ext cx="152400" cy="126492"/>
          </a:xfrm>
          <a:prstGeom prst="rect">
            <a:avLst/>
          </a:prstGeom>
          <a:noFill/>
        </p:spPr>
      </p:pic>
      <p:pic>
        <p:nvPicPr>
          <p:cNvPr id="66" name="6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73246" y="6437632"/>
            <a:ext cx="178307" cy="126491"/>
          </a:xfrm>
          <a:prstGeom prst="rect">
            <a:avLst/>
          </a:prstGeom>
          <a:noFill/>
          <a:ln/>
          <a:effectLst/>
        </p:spPr>
      </p:pic>
      <p:sp>
        <p:nvSpPr>
          <p:cNvPr id="68" name="67 - TextBox"/>
          <p:cNvSpPr txBox="1"/>
          <p:nvPr/>
        </p:nvSpPr>
        <p:spPr>
          <a:xfrm>
            <a:off x="1752600" y="6248400"/>
            <a:ext cx="84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βρόχος</a:t>
            </a:r>
            <a:endParaRPr lang="el-GR" sz="1600" dirty="0"/>
          </a:p>
        </p:txBody>
      </p: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6324600"/>
            <a:ext cx="559309" cy="278892"/>
          </a:xfrm>
          <a:prstGeom prst="rect">
            <a:avLst/>
          </a:prstGeom>
          <a:noFill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55381" y="6381696"/>
            <a:ext cx="559819" cy="279146"/>
          </a:xfrm>
          <a:prstGeom prst="rect">
            <a:avLst/>
          </a:prstGeom>
          <a:noFill/>
          <a:ln/>
          <a:effectLst/>
        </p:spPr>
      </p:pic>
      <p:sp>
        <p:nvSpPr>
          <p:cNvPr id="75" name="74 - Ορθογώνιο"/>
          <p:cNvSpPr/>
          <p:nvPr/>
        </p:nvSpPr>
        <p:spPr>
          <a:xfrm>
            <a:off x="5572730" y="6279842"/>
            <a:ext cx="12090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600"/>
              </a:lnSpc>
            </a:pPr>
            <a:r>
              <a:rPr lang="el-GR" sz="1600" dirty="0" smtClean="0"/>
              <a:t>διπλή ακμή         </a:t>
            </a:r>
            <a:endParaRPr lang="el-GR" sz="1600" dirty="0"/>
          </a:p>
        </p:txBody>
      </p:sp>
      <p:pic>
        <p:nvPicPr>
          <p:cNvPr id="77" name="76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5800" y="1828800"/>
            <a:ext cx="178307" cy="126491"/>
          </a:xfrm>
          <a:prstGeom prst="rect">
            <a:avLst/>
          </a:prstGeom>
          <a:noFill/>
        </p:spPr>
      </p:pic>
      <p:pic>
        <p:nvPicPr>
          <p:cNvPr id="80" name="79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5283709"/>
            <a:ext cx="178307" cy="126491"/>
          </a:xfrm>
          <a:prstGeom prst="rect">
            <a:avLst/>
          </a:prstGeom>
          <a:noFill/>
        </p:spPr>
      </p:pic>
      <p:pic>
        <p:nvPicPr>
          <p:cNvPr id="85" name="8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5283348"/>
            <a:ext cx="255233" cy="126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Τυχαία Γραφήματα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1066800" y="3155634"/>
            <a:ext cx="6705600" cy="233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import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java.util.Random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; </a:t>
            </a:r>
            <a:endParaRPr lang="el-GR" sz="1600" dirty="0" smtClean="0">
              <a:latin typeface="Lucida Console" pitchFamily="49" charset="0"/>
              <a:cs typeface="Courier New" pitchFamily="49" charset="0"/>
            </a:endParaRP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...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Random rand = new Random(seed);</a:t>
            </a:r>
            <a:endParaRPr lang="el-GR" sz="1600" dirty="0" smtClean="0">
              <a:latin typeface="Lucida Console" pitchFamily="49" charset="0"/>
              <a:cs typeface="Courier New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double p = (double) 2*m/(n*(n-1));</a:t>
            </a:r>
          </a:p>
          <a:p>
            <a:pPr algn="l">
              <a:lnSpc>
                <a:spcPts val="2200"/>
              </a:lnSpc>
            </a:pPr>
            <a:endParaRPr lang="en-US" sz="1600" dirty="0" smtClean="0">
              <a:latin typeface="Lucida Console" pitchFamily="49" charset="0"/>
              <a:cs typeface="Courier New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for 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k=1; k&lt;=n; k++)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for 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j=1; j&lt;k; j++)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if (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rand.nextDouble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() &lt; p )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addEdge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j,k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34" name="33 - TextBox"/>
          <p:cNvSpPr txBox="1"/>
          <p:nvPr/>
        </p:nvSpPr>
        <p:spPr>
          <a:xfrm>
            <a:off x="457200" y="1828800"/>
            <a:ext cx="8153400" cy="96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600"/>
              </a:lnSpc>
            </a:pPr>
            <a:r>
              <a:rPr lang="el-GR" dirty="0" smtClean="0"/>
              <a:t>Το παρακάτω πρόγραμμα επιλέγει κάθε μια από τις </a:t>
            </a:r>
            <a:r>
              <a:rPr lang="en-US" dirty="0" smtClean="0"/>
              <a:t>                </a:t>
            </a:r>
            <a:r>
              <a:rPr lang="el-GR" dirty="0" smtClean="0"/>
              <a:t>       δυνατές ακμές με πιθανότητα 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457200" y="1371600"/>
            <a:ext cx="33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b="1" dirty="0" smtClean="0"/>
              <a:t>Ομοιόμορφη δειγματοληψία</a:t>
            </a:r>
            <a:endParaRPr lang="el-GR" b="1" dirty="0"/>
          </a:p>
        </p:txBody>
      </p:sp>
      <p:pic>
        <p:nvPicPr>
          <p:cNvPr id="24" name="2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398" y="2007108"/>
            <a:ext cx="1219202" cy="278892"/>
          </a:xfrm>
          <a:prstGeom prst="rect">
            <a:avLst/>
          </a:prstGeom>
          <a:noFill/>
        </p:spPr>
      </p:pic>
      <p:pic>
        <p:nvPicPr>
          <p:cNvPr id="26" name="25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5305" y="2362200"/>
            <a:ext cx="1726695" cy="559310"/>
          </a:xfrm>
          <a:prstGeom prst="rect">
            <a:avLst/>
          </a:prstGeom>
          <a:noFill/>
        </p:spPr>
      </p:pic>
      <p:sp>
        <p:nvSpPr>
          <p:cNvPr id="27" name="26 - TextBox"/>
          <p:cNvSpPr txBox="1"/>
          <p:nvPr/>
        </p:nvSpPr>
        <p:spPr>
          <a:xfrm>
            <a:off x="381000" y="5681784"/>
            <a:ext cx="8077200" cy="41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Κατασκευάζει γράφημα με       κόμβους και</a:t>
            </a:r>
            <a:r>
              <a:rPr lang="en-US" dirty="0" smtClean="0"/>
              <a:t> </a:t>
            </a:r>
            <a:r>
              <a:rPr lang="el-GR" dirty="0" smtClean="0"/>
              <a:t>       αναμενόμενο αριθμό ακμών</a:t>
            </a:r>
            <a:endParaRPr lang="el-GR" dirty="0"/>
          </a:p>
        </p:txBody>
      </p:sp>
      <p:pic>
        <p:nvPicPr>
          <p:cNvPr id="28" name="27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5860093"/>
            <a:ext cx="178307" cy="126491"/>
          </a:xfrm>
          <a:prstGeom prst="rect">
            <a:avLst/>
          </a:prstGeom>
          <a:noFill/>
        </p:spPr>
      </p:pic>
      <p:pic>
        <p:nvPicPr>
          <p:cNvPr id="29" name="28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5859732"/>
            <a:ext cx="255233" cy="1268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6538"/>
            <a:ext cx="4191000" cy="39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Μαθηματικά (συνδυαστικά) αντικείμενα. 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33400" y="2209800"/>
            <a:ext cx="5822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Έχουν κεντρικό ρόλο στην επιστήμη των υπολογιστών</a:t>
            </a:r>
            <a:r>
              <a:rPr lang="en-US"/>
              <a:t> :</a:t>
            </a:r>
            <a:endParaRPr lang="el-GR"/>
          </a:p>
        </p:txBody>
      </p:sp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7543800" y="2362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Oval 8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80" name="Oval 9"/>
          <p:cNvSpPr>
            <a:spLocks noChangeArrowheads="1"/>
          </p:cNvSpPr>
          <p:nvPr/>
        </p:nvSpPr>
        <p:spPr bwMode="auto">
          <a:xfrm>
            <a:off x="8458200" y="2590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81" name="Oval 10"/>
          <p:cNvSpPr>
            <a:spLocks noChangeArrowheads="1"/>
          </p:cNvSpPr>
          <p:nvPr/>
        </p:nvSpPr>
        <p:spPr bwMode="auto">
          <a:xfrm>
            <a:off x="7086600" y="198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82" name="Oval 11"/>
          <p:cNvSpPr>
            <a:spLocks noChangeArrowheads="1"/>
          </p:cNvSpPr>
          <p:nvPr/>
        </p:nvSpPr>
        <p:spPr bwMode="auto">
          <a:xfrm>
            <a:off x="8077200" y="1600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83" name="Oval 12"/>
          <p:cNvSpPr>
            <a:spLocks noChangeArrowheads="1"/>
          </p:cNvSpPr>
          <p:nvPr/>
        </p:nvSpPr>
        <p:spPr bwMode="auto">
          <a:xfrm>
            <a:off x="7772400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84" name="Oval 13"/>
          <p:cNvSpPr>
            <a:spLocks noChangeArrowheads="1"/>
          </p:cNvSpPr>
          <p:nvPr/>
        </p:nvSpPr>
        <p:spPr bwMode="auto">
          <a:xfrm>
            <a:off x="7696200" y="99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85" name="AutoShape 14"/>
          <p:cNvCxnSpPr>
            <a:cxnSpLocks noChangeShapeType="1"/>
            <a:stCxn id="3078" idx="1"/>
            <a:endCxn id="3081" idx="5"/>
          </p:cNvCxnSpPr>
          <p:nvPr/>
        </p:nvCxnSpPr>
        <p:spPr bwMode="auto">
          <a:xfrm flipH="1" flipV="1">
            <a:off x="7216775" y="21113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6" name="AutoShape 15"/>
          <p:cNvCxnSpPr>
            <a:cxnSpLocks noChangeShapeType="1"/>
            <a:stCxn id="3079" idx="0"/>
            <a:endCxn id="3081" idx="3"/>
          </p:cNvCxnSpPr>
          <p:nvPr/>
        </p:nvCxnSpPr>
        <p:spPr bwMode="auto">
          <a:xfrm flipV="1">
            <a:off x="6858000" y="2111375"/>
            <a:ext cx="250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7" name="AutoShape 16"/>
          <p:cNvCxnSpPr>
            <a:cxnSpLocks noChangeShapeType="1"/>
            <a:stCxn id="3083" idx="1"/>
            <a:endCxn id="3079" idx="5"/>
          </p:cNvCxnSpPr>
          <p:nvPr/>
        </p:nvCxnSpPr>
        <p:spPr bwMode="auto">
          <a:xfrm flipH="1" flipV="1">
            <a:off x="6911975" y="2797175"/>
            <a:ext cx="882650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8" name="AutoShape 17"/>
          <p:cNvCxnSpPr>
            <a:cxnSpLocks noChangeShapeType="1"/>
            <a:stCxn id="3080" idx="1"/>
            <a:endCxn id="3078" idx="6"/>
          </p:cNvCxnSpPr>
          <p:nvPr/>
        </p:nvCxnSpPr>
        <p:spPr bwMode="auto">
          <a:xfrm flipH="1" flipV="1">
            <a:off x="7696200" y="2438400"/>
            <a:ext cx="784225" cy="174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9" name="AutoShape 18"/>
          <p:cNvCxnSpPr>
            <a:cxnSpLocks noChangeShapeType="1"/>
            <a:stCxn id="3082" idx="2"/>
            <a:endCxn id="3081" idx="7"/>
          </p:cNvCxnSpPr>
          <p:nvPr/>
        </p:nvCxnSpPr>
        <p:spPr bwMode="auto">
          <a:xfrm flipH="1">
            <a:off x="7216775" y="1676400"/>
            <a:ext cx="860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90" name="AutoShape 19"/>
          <p:cNvCxnSpPr>
            <a:cxnSpLocks noChangeShapeType="1"/>
            <a:stCxn id="3082" idx="0"/>
            <a:endCxn id="3084" idx="5"/>
          </p:cNvCxnSpPr>
          <p:nvPr/>
        </p:nvCxnSpPr>
        <p:spPr bwMode="auto">
          <a:xfrm flipH="1" flipV="1">
            <a:off x="7826375" y="1120775"/>
            <a:ext cx="327025" cy="47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91" name="Oval 20"/>
          <p:cNvSpPr>
            <a:spLocks noChangeArrowheads="1"/>
          </p:cNvSpPr>
          <p:nvPr/>
        </p:nvSpPr>
        <p:spPr bwMode="auto">
          <a:xfrm>
            <a:off x="6781800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92" name="AutoShape 21"/>
          <p:cNvCxnSpPr>
            <a:cxnSpLocks noChangeShapeType="1"/>
            <a:stCxn id="3081" idx="1"/>
            <a:endCxn id="3091" idx="4"/>
          </p:cNvCxnSpPr>
          <p:nvPr/>
        </p:nvCxnSpPr>
        <p:spPr bwMode="auto">
          <a:xfrm flipH="1" flipV="1">
            <a:off x="6858000" y="1524000"/>
            <a:ext cx="250825" cy="47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93" name="Text Box 22"/>
          <p:cNvSpPr txBox="1">
            <a:spLocks noChangeArrowheads="1"/>
          </p:cNvSpPr>
          <p:nvPr/>
        </p:nvSpPr>
        <p:spPr bwMode="auto">
          <a:xfrm>
            <a:off x="1279525" y="2779713"/>
            <a:ext cx="5126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Ανάλυση αλγορίθμων (π.χ. δένδρα αναδρομής)</a:t>
            </a:r>
          </a:p>
        </p:txBody>
      </p:sp>
      <p:sp>
        <p:nvSpPr>
          <p:cNvPr id="3094" name="Text Box 23"/>
          <p:cNvSpPr txBox="1">
            <a:spLocks noChangeArrowheads="1"/>
          </p:cNvSpPr>
          <p:nvPr/>
        </p:nvSpPr>
        <p:spPr bwMode="auto">
          <a:xfrm>
            <a:off x="1295400" y="3200400"/>
            <a:ext cx="4814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Δομές δεδομένων (π.χ. δένδρα αναζήτησης)</a:t>
            </a:r>
          </a:p>
        </p:txBody>
      </p:sp>
      <p:sp>
        <p:nvSpPr>
          <p:cNvPr id="3095" name="Text Box 24"/>
          <p:cNvSpPr txBox="1">
            <a:spLocks noChangeArrowheads="1"/>
          </p:cNvSpPr>
          <p:nvPr/>
        </p:nvSpPr>
        <p:spPr bwMode="auto">
          <a:xfrm>
            <a:off x="533400" y="3962400"/>
            <a:ext cx="4464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Κατηγορίες (αύξουσα σειρά γενικότητας) </a:t>
            </a:r>
            <a:r>
              <a:rPr lang="en-US"/>
              <a:t>: </a:t>
            </a:r>
            <a:endParaRPr lang="el-GR"/>
          </a:p>
        </p:txBody>
      </p:sp>
      <p:sp>
        <p:nvSpPr>
          <p:cNvPr id="3096" name="Text Box 25"/>
          <p:cNvSpPr txBox="1">
            <a:spLocks noChangeArrowheads="1"/>
          </p:cNvSpPr>
          <p:nvPr/>
        </p:nvSpPr>
        <p:spPr bwMode="auto">
          <a:xfrm>
            <a:off x="1370013" y="4448175"/>
            <a:ext cx="3201987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Δυαδικά και Μ-αδικά δένδρα</a:t>
            </a:r>
          </a:p>
          <a:p>
            <a:pPr>
              <a:buFontTx/>
              <a:buChar char="•"/>
            </a:pPr>
            <a:r>
              <a:rPr lang="el-GR"/>
              <a:t> Διατεταγμένα δένδρα</a:t>
            </a:r>
          </a:p>
          <a:p>
            <a:pPr>
              <a:buFontTx/>
              <a:buChar char="•"/>
            </a:pPr>
            <a:r>
              <a:rPr lang="el-GR"/>
              <a:t> Δένδρα με ρίζα</a:t>
            </a:r>
          </a:p>
          <a:p>
            <a:pPr>
              <a:buFontTx/>
              <a:buChar char="•"/>
            </a:pPr>
            <a:r>
              <a:rPr lang="el-GR"/>
              <a:t> Ελεύθερα δένδρα</a:t>
            </a:r>
          </a:p>
        </p:txBody>
      </p:sp>
      <p:sp>
        <p:nvSpPr>
          <p:cNvPr id="3097" name="Line 26"/>
          <p:cNvSpPr>
            <a:spLocks noChangeShapeType="1"/>
          </p:cNvSpPr>
          <p:nvPr/>
        </p:nvSpPr>
        <p:spPr bwMode="auto">
          <a:xfrm flipV="1">
            <a:off x="7772400" y="3581400"/>
            <a:ext cx="76200" cy="45720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98" name="Text Box 27"/>
          <p:cNvSpPr txBox="1">
            <a:spLocks noChangeArrowheads="1"/>
          </p:cNvSpPr>
          <p:nvPr/>
        </p:nvSpPr>
        <p:spPr bwMode="auto">
          <a:xfrm>
            <a:off x="7391400" y="3962400"/>
            <a:ext cx="7604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/>
              <a:t>κόμβος</a:t>
            </a:r>
          </a:p>
        </p:txBody>
      </p:sp>
      <p:sp>
        <p:nvSpPr>
          <p:cNvPr id="3099" name="Line 28"/>
          <p:cNvSpPr>
            <a:spLocks noChangeShapeType="1"/>
          </p:cNvSpPr>
          <p:nvPr/>
        </p:nvSpPr>
        <p:spPr bwMode="auto">
          <a:xfrm flipH="1" flipV="1">
            <a:off x="8153400" y="2667000"/>
            <a:ext cx="228600" cy="45720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0" name="Text Box 29"/>
          <p:cNvSpPr txBox="1">
            <a:spLocks noChangeArrowheads="1"/>
          </p:cNvSpPr>
          <p:nvPr/>
        </p:nvSpPr>
        <p:spPr bwMode="auto">
          <a:xfrm>
            <a:off x="8077200" y="3048000"/>
            <a:ext cx="577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/>
              <a:t>ακμή</a:t>
            </a:r>
          </a:p>
        </p:txBody>
      </p:sp>
      <p:sp>
        <p:nvSpPr>
          <p:cNvPr id="3101" name="Oval 30"/>
          <p:cNvSpPr>
            <a:spLocks noChangeArrowheads="1"/>
          </p:cNvSpPr>
          <p:nvPr/>
        </p:nvSpPr>
        <p:spPr bwMode="auto">
          <a:xfrm>
            <a:off x="6172200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2" name="Oval 31"/>
          <p:cNvSpPr>
            <a:spLocks noChangeArrowheads="1"/>
          </p:cNvSpPr>
          <p:nvPr/>
        </p:nvSpPr>
        <p:spPr bwMode="auto">
          <a:xfrm>
            <a:off x="5410200" y="5257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3" name="Oval 32"/>
          <p:cNvSpPr>
            <a:spLocks noChangeArrowheads="1"/>
          </p:cNvSpPr>
          <p:nvPr/>
        </p:nvSpPr>
        <p:spPr bwMode="auto">
          <a:xfrm>
            <a:off x="7086600" y="518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4" name="Oval 33"/>
          <p:cNvSpPr>
            <a:spLocks noChangeArrowheads="1"/>
          </p:cNvSpPr>
          <p:nvPr/>
        </p:nvSpPr>
        <p:spPr bwMode="auto">
          <a:xfrm>
            <a:off x="5715000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5" name="Oval 34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6" name="Oval 35"/>
          <p:cNvSpPr>
            <a:spLocks noChangeArrowheads="1"/>
          </p:cNvSpPr>
          <p:nvPr/>
        </p:nvSpPr>
        <p:spPr bwMode="auto">
          <a:xfrm>
            <a:off x="6400800" y="594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07" name="Oval 36"/>
          <p:cNvSpPr>
            <a:spLocks noChangeArrowheads="1"/>
          </p:cNvSpPr>
          <p:nvPr/>
        </p:nvSpPr>
        <p:spPr bwMode="auto">
          <a:xfrm>
            <a:off x="6324600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08" name="AutoShape 37"/>
          <p:cNvCxnSpPr>
            <a:cxnSpLocks noChangeShapeType="1"/>
            <a:stCxn id="3101" idx="1"/>
            <a:endCxn id="3104" idx="5"/>
          </p:cNvCxnSpPr>
          <p:nvPr/>
        </p:nvCxnSpPr>
        <p:spPr bwMode="auto">
          <a:xfrm flipH="1" flipV="1">
            <a:off x="5845175" y="47021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09" name="AutoShape 38"/>
          <p:cNvCxnSpPr>
            <a:cxnSpLocks noChangeShapeType="1"/>
            <a:stCxn id="3102" idx="0"/>
            <a:endCxn id="3104" idx="3"/>
          </p:cNvCxnSpPr>
          <p:nvPr/>
        </p:nvCxnSpPr>
        <p:spPr bwMode="auto">
          <a:xfrm flipV="1">
            <a:off x="5486400" y="4702175"/>
            <a:ext cx="250825" cy="555625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3110" name="AutoShape 39"/>
          <p:cNvCxnSpPr>
            <a:cxnSpLocks noChangeShapeType="1"/>
            <a:stCxn id="3106" idx="1"/>
            <a:endCxn id="3102" idx="5"/>
          </p:cNvCxnSpPr>
          <p:nvPr/>
        </p:nvCxnSpPr>
        <p:spPr bwMode="auto">
          <a:xfrm flipH="1" flipV="1">
            <a:off x="5540375" y="5387975"/>
            <a:ext cx="882650" cy="577850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3111" name="AutoShape 40"/>
          <p:cNvCxnSpPr>
            <a:cxnSpLocks noChangeShapeType="1"/>
            <a:stCxn id="3103" idx="1"/>
            <a:endCxn id="3101" idx="6"/>
          </p:cNvCxnSpPr>
          <p:nvPr/>
        </p:nvCxnSpPr>
        <p:spPr bwMode="auto">
          <a:xfrm flipH="1" flipV="1">
            <a:off x="6324600" y="5029200"/>
            <a:ext cx="784225" cy="174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12" name="AutoShape 41"/>
          <p:cNvCxnSpPr>
            <a:cxnSpLocks noChangeShapeType="1"/>
            <a:stCxn id="3105" idx="2"/>
            <a:endCxn id="3104" idx="7"/>
          </p:cNvCxnSpPr>
          <p:nvPr/>
        </p:nvCxnSpPr>
        <p:spPr bwMode="auto">
          <a:xfrm flipH="1">
            <a:off x="5845175" y="4267200"/>
            <a:ext cx="860425" cy="327025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3113" name="AutoShape 42"/>
          <p:cNvCxnSpPr>
            <a:cxnSpLocks noChangeShapeType="1"/>
            <a:stCxn id="3105" idx="0"/>
            <a:endCxn id="3107" idx="5"/>
          </p:cNvCxnSpPr>
          <p:nvPr/>
        </p:nvCxnSpPr>
        <p:spPr bwMode="auto">
          <a:xfrm flipH="1" flipV="1">
            <a:off x="6454775" y="3711575"/>
            <a:ext cx="327025" cy="479425"/>
          </a:xfrm>
          <a:prstGeom prst="straightConnector1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</p:cxnSp>
      <p:sp>
        <p:nvSpPr>
          <p:cNvPr id="3114" name="Oval 43"/>
          <p:cNvSpPr>
            <a:spLocks noChangeArrowheads="1"/>
          </p:cNvSpPr>
          <p:nvPr/>
        </p:nvSpPr>
        <p:spPr bwMode="auto">
          <a:xfrm>
            <a:off x="54102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15" name="AutoShape 44"/>
          <p:cNvCxnSpPr>
            <a:cxnSpLocks noChangeShapeType="1"/>
            <a:stCxn id="3104" idx="1"/>
            <a:endCxn id="3114" idx="4"/>
          </p:cNvCxnSpPr>
          <p:nvPr/>
        </p:nvCxnSpPr>
        <p:spPr bwMode="auto">
          <a:xfrm flipH="1" flipV="1">
            <a:off x="5486400" y="4114800"/>
            <a:ext cx="250825" cy="47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16" name="Text Box 50"/>
          <p:cNvSpPr txBox="1">
            <a:spLocks noChangeArrowheads="1"/>
          </p:cNvSpPr>
          <p:nvPr/>
        </p:nvSpPr>
        <p:spPr bwMode="auto">
          <a:xfrm>
            <a:off x="6553200" y="4495800"/>
            <a:ext cx="9255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/>
              <a:t>διαδρομή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Δένδρα με Ρίζα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cxnSp>
        <p:nvCxnSpPr>
          <p:cNvPr id="83072" name="AutoShape 4"/>
          <p:cNvCxnSpPr>
            <a:cxnSpLocks noChangeShapeType="1"/>
            <a:stCxn id="83089" idx="0"/>
            <a:endCxn id="83088" idx="0"/>
          </p:cNvCxnSpPr>
          <p:nvPr/>
        </p:nvCxnSpPr>
        <p:spPr bwMode="auto">
          <a:xfrm flipV="1">
            <a:off x="3886200" y="2644775"/>
            <a:ext cx="609600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3" name="AutoShape 5"/>
          <p:cNvCxnSpPr>
            <a:cxnSpLocks noChangeShapeType="1"/>
            <a:stCxn id="83091" idx="0"/>
            <a:endCxn id="83081" idx="4"/>
          </p:cNvCxnSpPr>
          <p:nvPr/>
        </p:nvCxnSpPr>
        <p:spPr bwMode="auto">
          <a:xfrm flipV="1">
            <a:off x="6172200" y="2797175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4" name="AutoShape 6"/>
          <p:cNvCxnSpPr>
            <a:cxnSpLocks noChangeShapeType="1"/>
            <a:stCxn id="83090" idx="0"/>
            <a:endCxn id="83088" idx="4"/>
          </p:cNvCxnSpPr>
          <p:nvPr/>
        </p:nvCxnSpPr>
        <p:spPr bwMode="auto">
          <a:xfrm flipV="1">
            <a:off x="4495800" y="2797175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5" name="AutoShape 7"/>
          <p:cNvCxnSpPr>
            <a:cxnSpLocks noChangeShapeType="1"/>
            <a:stCxn id="83092" idx="0"/>
            <a:endCxn id="83088" idx="0"/>
          </p:cNvCxnSpPr>
          <p:nvPr/>
        </p:nvCxnSpPr>
        <p:spPr bwMode="auto">
          <a:xfrm flipH="1" flipV="1">
            <a:off x="4495800" y="2644775"/>
            <a:ext cx="685800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76" name="Oval 8"/>
          <p:cNvSpPr>
            <a:spLocks noChangeArrowheads="1"/>
          </p:cNvSpPr>
          <p:nvPr/>
        </p:nvSpPr>
        <p:spPr bwMode="auto">
          <a:xfrm>
            <a:off x="3908425" y="114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77" name="AutoShape 9"/>
          <p:cNvCxnSpPr>
            <a:cxnSpLocks noChangeShapeType="1"/>
            <a:stCxn id="83079" idx="7"/>
            <a:endCxn id="83076" idx="3"/>
          </p:cNvCxnSpPr>
          <p:nvPr/>
        </p:nvCxnSpPr>
        <p:spPr bwMode="auto">
          <a:xfrm flipV="1">
            <a:off x="1196882" y="1273082"/>
            <a:ext cx="2733861" cy="654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78" name="AutoShape 10"/>
          <p:cNvCxnSpPr>
            <a:cxnSpLocks noChangeShapeType="1"/>
            <a:stCxn id="83081" idx="0"/>
            <a:endCxn id="83083" idx="3"/>
          </p:cNvCxnSpPr>
          <p:nvPr/>
        </p:nvCxnSpPr>
        <p:spPr bwMode="auto">
          <a:xfrm flipV="1">
            <a:off x="6172200" y="2012857"/>
            <a:ext cx="403318" cy="631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79" name="Oval 11"/>
          <p:cNvSpPr>
            <a:spLocks noChangeArrowheads="1"/>
          </p:cNvSpPr>
          <p:nvPr/>
        </p:nvSpPr>
        <p:spPr bwMode="auto">
          <a:xfrm>
            <a:off x="1066800" y="1905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0" name="AutoShape 12"/>
          <p:cNvCxnSpPr>
            <a:cxnSpLocks noChangeShapeType="1"/>
            <a:stCxn id="83082" idx="0"/>
            <a:endCxn id="83079" idx="3"/>
          </p:cNvCxnSpPr>
          <p:nvPr/>
        </p:nvCxnSpPr>
        <p:spPr bwMode="auto">
          <a:xfrm flipV="1">
            <a:off x="152400" y="2035082"/>
            <a:ext cx="936718" cy="631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1" name="Oval 13"/>
          <p:cNvSpPr>
            <a:spLocks noChangeArrowheads="1"/>
          </p:cNvSpPr>
          <p:nvPr/>
        </p:nvSpPr>
        <p:spPr bwMode="auto">
          <a:xfrm>
            <a:off x="6096000" y="2644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2" name="Oval 14"/>
          <p:cNvSpPr>
            <a:spLocks noChangeArrowheads="1"/>
          </p:cNvSpPr>
          <p:nvPr/>
        </p:nvSpPr>
        <p:spPr bwMode="auto">
          <a:xfrm>
            <a:off x="76200" y="2667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3" name="Oval 15"/>
          <p:cNvSpPr>
            <a:spLocks noChangeArrowheads="1"/>
          </p:cNvSpPr>
          <p:nvPr/>
        </p:nvSpPr>
        <p:spPr bwMode="auto">
          <a:xfrm>
            <a:off x="6553200" y="1882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4" name="AutoShape 16"/>
          <p:cNvCxnSpPr>
            <a:cxnSpLocks noChangeShapeType="1"/>
            <a:stCxn id="83083" idx="1"/>
            <a:endCxn id="83076" idx="5"/>
          </p:cNvCxnSpPr>
          <p:nvPr/>
        </p:nvCxnSpPr>
        <p:spPr bwMode="auto">
          <a:xfrm flipH="1" flipV="1">
            <a:off x="4038507" y="1273082"/>
            <a:ext cx="2537011" cy="6320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5" name="Oval 17"/>
          <p:cNvSpPr>
            <a:spLocks noChangeArrowheads="1"/>
          </p:cNvSpPr>
          <p:nvPr/>
        </p:nvSpPr>
        <p:spPr bwMode="auto">
          <a:xfrm>
            <a:off x="1066800" y="2667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86" name="AutoShape 18"/>
          <p:cNvCxnSpPr>
            <a:cxnSpLocks noChangeShapeType="1"/>
            <a:stCxn id="83085" idx="0"/>
            <a:endCxn id="83079" idx="4"/>
          </p:cNvCxnSpPr>
          <p:nvPr/>
        </p:nvCxnSpPr>
        <p:spPr bwMode="auto">
          <a:xfrm flipV="1">
            <a:off x="1143000" y="2057400"/>
            <a:ext cx="0" cy="609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87" name="AutoShape 19"/>
          <p:cNvCxnSpPr>
            <a:cxnSpLocks noChangeShapeType="1"/>
            <a:stCxn id="83088" idx="0"/>
            <a:endCxn id="83083" idx="2"/>
          </p:cNvCxnSpPr>
          <p:nvPr/>
        </p:nvCxnSpPr>
        <p:spPr bwMode="auto">
          <a:xfrm flipV="1">
            <a:off x="4495800" y="1958975"/>
            <a:ext cx="2057400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88" name="Oval 20"/>
          <p:cNvSpPr>
            <a:spLocks noChangeArrowheads="1"/>
          </p:cNvSpPr>
          <p:nvPr/>
        </p:nvSpPr>
        <p:spPr bwMode="auto">
          <a:xfrm>
            <a:off x="4419600" y="2644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89" name="Oval 21"/>
          <p:cNvSpPr>
            <a:spLocks noChangeArrowheads="1"/>
          </p:cNvSpPr>
          <p:nvPr/>
        </p:nvSpPr>
        <p:spPr bwMode="auto">
          <a:xfrm>
            <a:off x="3810000" y="33305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0" name="Oval 22"/>
          <p:cNvSpPr>
            <a:spLocks noChangeArrowheads="1"/>
          </p:cNvSpPr>
          <p:nvPr/>
        </p:nvSpPr>
        <p:spPr bwMode="auto">
          <a:xfrm>
            <a:off x="4419600" y="33305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1" name="Oval 23"/>
          <p:cNvSpPr>
            <a:spLocks noChangeArrowheads="1"/>
          </p:cNvSpPr>
          <p:nvPr/>
        </p:nvSpPr>
        <p:spPr bwMode="auto">
          <a:xfrm>
            <a:off x="6096000" y="33305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2" name="Oval 24"/>
          <p:cNvSpPr>
            <a:spLocks noChangeArrowheads="1"/>
          </p:cNvSpPr>
          <p:nvPr/>
        </p:nvSpPr>
        <p:spPr bwMode="auto">
          <a:xfrm>
            <a:off x="5105400" y="33305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93" name="AutoShape 41"/>
          <p:cNvCxnSpPr>
            <a:cxnSpLocks noChangeShapeType="1"/>
            <a:stCxn id="83097" idx="0"/>
            <a:endCxn id="83095" idx="3"/>
          </p:cNvCxnSpPr>
          <p:nvPr/>
        </p:nvCxnSpPr>
        <p:spPr bwMode="auto">
          <a:xfrm flipV="1">
            <a:off x="1752600" y="2797082"/>
            <a:ext cx="273143" cy="55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94" name="AutoShape 42"/>
          <p:cNvCxnSpPr>
            <a:cxnSpLocks noChangeShapeType="1"/>
            <a:stCxn id="83096" idx="0"/>
            <a:endCxn id="83095" idx="5"/>
          </p:cNvCxnSpPr>
          <p:nvPr/>
        </p:nvCxnSpPr>
        <p:spPr bwMode="auto">
          <a:xfrm flipH="1" flipV="1">
            <a:off x="2133507" y="2797082"/>
            <a:ext cx="304893" cy="55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095" name="Oval 44"/>
          <p:cNvSpPr>
            <a:spLocks noChangeArrowheads="1"/>
          </p:cNvSpPr>
          <p:nvPr/>
        </p:nvSpPr>
        <p:spPr bwMode="auto">
          <a:xfrm>
            <a:off x="2003425" y="2667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6" name="Oval 46"/>
          <p:cNvSpPr>
            <a:spLocks noChangeArrowheads="1"/>
          </p:cNvSpPr>
          <p:nvPr/>
        </p:nvSpPr>
        <p:spPr bwMode="auto">
          <a:xfrm>
            <a:off x="2362200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097" name="Oval 47"/>
          <p:cNvSpPr>
            <a:spLocks noChangeArrowheads="1"/>
          </p:cNvSpPr>
          <p:nvPr/>
        </p:nvSpPr>
        <p:spPr bwMode="auto">
          <a:xfrm>
            <a:off x="1676400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098" name="AutoShape 49"/>
          <p:cNvCxnSpPr>
            <a:cxnSpLocks noChangeShapeType="1"/>
            <a:stCxn id="83095" idx="0"/>
            <a:endCxn id="83079" idx="5"/>
          </p:cNvCxnSpPr>
          <p:nvPr/>
        </p:nvCxnSpPr>
        <p:spPr bwMode="auto">
          <a:xfrm flipH="1" flipV="1">
            <a:off x="1196882" y="2035082"/>
            <a:ext cx="882743" cy="631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099" name="AutoShape 50"/>
          <p:cNvCxnSpPr>
            <a:cxnSpLocks noChangeShapeType="1"/>
            <a:stCxn id="83100" idx="0"/>
            <a:endCxn id="83085" idx="4"/>
          </p:cNvCxnSpPr>
          <p:nvPr/>
        </p:nvCxnSpPr>
        <p:spPr bwMode="auto">
          <a:xfrm flipV="1">
            <a:off x="1143000" y="281940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0" name="Oval 51"/>
          <p:cNvSpPr>
            <a:spLocks noChangeArrowheads="1"/>
          </p:cNvSpPr>
          <p:nvPr/>
        </p:nvSpPr>
        <p:spPr bwMode="auto">
          <a:xfrm>
            <a:off x="1066800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1" name="AutoShape 52"/>
          <p:cNvCxnSpPr>
            <a:cxnSpLocks noChangeShapeType="1"/>
            <a:stCxn id="83105" idx="0"/>
            <a:endCxn id="83083" idx="5"/>
          </p:cNvCxnSpPr>
          <p:nvPr/>
        </p:nvCxnSpPr>
        <p:spPr bwMode="auto">
          <a:xfrm flipH="1" flipV="1">
            <a:off x="6683282" y="2012857"/>
            <a:ext cx="379182" cy="631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102" name="AutoShape 53"/>
          <p:cNvCxnSpPr>
            <a:cxnSpLocks noChangeShapeType="1"/>
            <a:stCxn id="83104" idx="0"/>
            <a:endCxn id="83103" idx="3"/>
          </p:cNvCxnSpPr>
          <p:nvPr/>
        </p:nvCxnSpPr>
        <p:spPr bwMode="auto">
          <a:xfrm flipV="1">
            <a:off x="7976864" y="2774857"/>
            <a:ext cx="250918" cy="55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3" name="Oval 54"/>
          <p:cNvSpPr>
            <a:spLocks noChangeArrowheads="1"/>
          </p:cNvSpPr>
          <p:nvPr/>
        </p:nvSpPr>
        <p:spPr bwMode="auto">
          <a:xfrm>
            <a:off x="8205464" y="2644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104" name="Oval 55"/>
          <p:cNvSpPr>
            <a:spLocks noChangeArrowheads="1"/>
          </p:cNvSpPr>
          <p:nvPr/>
        </p:nvSpPr>
        <p:spPr bwMode="auto">
          <a:xfrm>
            <a:off x="7900664" y="33305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3105" name="Oval 56"/>
          <p:cNvSpPr>
            <a:spLocks noChangeArrowheads="1"/>
          </p:cNvSpPr>
          <p:nvPr/>
        </p:nvSpPr>
        <p:spPr bwMode="auto">
          <a:xfrm>
            <a:off x="6986264" y="26447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6" name="AutoShape 57"/>
          <p:cNvCxnSpPr>
            <a:cxnSpLocks noChangeShapeType="1"/>
            <a:stCxn id="83107" idx="0"/>
            <a:endCxn id="83103" idx="5"/>
          </p:cNvCxnSpPr>
          <p:nvPr/>
        </p:nvCxnSpPr>
        <p:spPr bwMode="auto">
          <a:xfrm flipH="1" flipV="1">
            <a:off x="8335546" y="2774857"/>
            <a:ext cx="327118" cy="55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07" name="Oval 58"/>
          <p:cNvSpPr>
            <a:spLocks noChangeArrowheads="1"/>
          </p:cNvSpPr>
          <p:nvPr/>
        </p:nvSpPr>
        <p:spPr bwMode="auto">
          <a:xfrm>
            <a:off x="8586464" y="33305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3108" name="AutoShape 59"/>
          <p:cNvCxnSpPr>
            <a:cxnSpLocks noChangeShapeType="1"/>
            <a:stCxn id="83103" idx="0"/>
            <a:endCxn id="83083" idx="6"/>
          </p:cNvCxnSpPr>
          <p:nvPr/>
        </p:nvCxnSpPr>
        <p:spPr bwMode="auto">
          <a:xfrm flipH="1" flipV="1">
            <a:off x="6705600" y="1958975"/>
            <a:ext cx="1576064" cy="685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109" name="AutoShape 97"/>
          <p:cNvCxnSpPr>
            <a:cxnSpLocks noChangeShapeType="1"/>
            <a:stCxn id="83110" idx="0"/>
            <a:endCxn id="83105" idx="4"/>
          </p:cNvCxnSpPr>
          <p:nvPr/>
        </p:nvCxnSpPr>
        <p:spPr bwMode="auto">
          <a:xfrm flipV="1">
            <a:off x="7062464" y="2797175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110" name="Oval 98"/>
          <p:cNvSpPr>
            <a:spLocks noChangeArrowheads="1"/>
          </p:cNvSpPr>
          <p:nvPr/>
        </p:nvSpPr>
        <p:spPr bwMode="auto">
          <a:xfrm>
            <a:off x="6986264" y="333057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106 - TextBox"/>
          <p:cNvSpPr txBox="1"/>
          <p:nvPr/>
        </p:nvSpPr>
        <p:spPr>
          <a:xfrm>
            <a:off x="3352800" y="838200"/>
            <a:ext cx="58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ρίζα</a:t>
            </a:r>
            <a:endParaRPr lang="el-GR" dirty="0"/>
          </a:p>
        </p:txBody>
      </p:sp>
      <p:pic>
        <p:nvPicPr>
          <p:cNvPr id="109" name="10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3378708"/>
            <a:ext cx="152400" cy="126492"/>
          </a:xfrm>
          <a:prstGeom prst="rect">
            <a:avLst/>
          </a:prstGeom>
          <a:noFill/>
        </p:spPr>
      </p:pic>
      <p:sp>
        <p:nvSpPr>
          <p:cNvPr id="110" name="109 - TextBox"/>
          <p:cNvSpPr txBox="1"/>
          <p:nvPr/>
        </p:nvSpPr>
        <p:spPr>
          <a:xfrm>
            <a:off x="2893914" y="2362200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γονέας του</a:t>
            </a:r>
            <a:endParaRPr lang="el-GR" dirty="0"/>
          </a:p>
        </p:txBody>
      </p: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2514600"/>
            <a:ext cx="152400" cy="126492"/>
          </a:xfrm>
          <a:prstGeom prst="rect">
            <a:avLst/>
          </a:prstGeom>
          <a:noFill/>
        </p:spPr>
      </p:pic>
      <p:cxnSp>
        <p:nvCxnSpPr>
          <p:cNvPr id="112" name="AutoShape 41"/>
          <p:cNvCxnSpPr>
            <a:cxnSpLocks noChangeShapeType="1"/>
            <a:stCxn id="116" idx="0"/>
            <a:endCxn id="114" idx="3"/>
          </p:cNvCxnSpPr>
          <p:nvPr/>
        </p:nvCxnSpPr>
        <p:spPr bwMode="auto">
          <a:xfrm flipV="1">
            <a:off x="3810000" y="4321082"/>
            <a:ext cx="273143" cy="55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3" name="AutoShape 42"/>
          <p:cNvCxnSpPr>
            <a:cxnSpLocks noChangeShapeType="1"/>
            <a:stCxn id="115" idx="0"/>
            <a:endCxn id="114" idx="5"/>
          </p:cNvCxnSpPr>
          <p:nvPr/>
        </p:nvCxnSpPr>
        <p:spPr bwMode="auto">
          <a:xfrm flipH="1" flipV="1">
            <a:off x="4190907" y="4321082"/>
            <a:ext cx="304893" cy="555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Oval 44"/>
          <p:cNvSpPr>
            <a:spLocks noChangeArrowheads="1"/>
          </p:cNvSpPr>
          <p:nvPr/>
        </p:nvSpPr>
        <p:spPr bwMode="auto">
          <a:xfrm>
            <a:off x="4060825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5" name="Oval 46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Oval 47"/>
          <p:cNvSpPr>
            <a:spLocks noChangeArrowheads="1"/>
          </p:cNvSpPr>
          <p:nvPr/>
        </p:nvSpPr>
        <p:spPr bwMode="auto">
          <a:xfrm>
            <a:off x="3733800" y="4876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7" name="AutoShape 49"/>
          <p:cNvCxnSpPr>
            <a:cxnSpLocks noChangeShapeType="1"/>
            <a:stCxn id="114" idx="0"/>
            <a:endCxn id="83090" idx="3"/>
          </p:cNvCxnSpPr>
          <p:nvPr/>
        </p:nvCxnSpPr>
        <p:spPr bwMode="auto">
          <a:xfrm flipV="1">
            <a:off x="4137025" y="3460657"/>
            <a:ext cx="304893" cy="73034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9" name="118 - TextBox"/>
          <p:cNvSpPr txBox="1"/>
          <p:nvPr/>
        </p:nvSpPr>
        <p:spPr>
          <a:xfrm>
            <a:off x="6858000" y="1676400"/>
            <a:ext cx="160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πρόγονος του</a:t>
            </a:r>
            <a:endParaRPr lang="el-GR" dirty="0"/>
          </a:p>
        </p:txBody>
      </p:sp>
      <p:pic>
        <p:nvPicPr>
          <p:cNvPr id="120" name="11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200" y="1828800"/>
            <a:ext cx="152400" cy="126492"/>
          </a:xfrm>
          <a:prstGeom prst="rect">
            <a:avLst/>
          </a:prstGeom>
          <a:noFill/>
        </p:spPr>
      </p:pic>
      <p:sp>
        <p:nvSpPr>
          <p:cNvPr id="121" name="120 - TextBox"/>
          <p:cNvSpPr txBox="1"/>
          <p:nvPr/>
        </p:nvSpPr>
        <p:spPr>
          <a:xfrm>
            <a:off x="1828800" y="4800600"/>
            <a:ext cx="160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απόγονος του</a:t>
            </a:r>
            <a:endParaRPr lang="el-GR" dirty="0"/>
          </a:p>
        </p:txBody>
      </p:sp>
      <p:pic>
        <p:nvPicPr>
          <p:cNvPr id="122" name="12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471" y="4941332"/>
            <a:ext cx="152400" cy="126492"/>
          </a:xfrm>
          <a:prstGeom prst="rect">
            <a:avLst/>
          </a:prstGeom>
          <a:noFill/>
        </p:spPr>
      </p:pic>
      <p:cxnSp>
        <p:nvCxnSpPr>
          <p:cNvPr id="123" name="AutoShape 7"/>
          <p:cNvCxnSpPr>
            <a:cxnSpLocks noChangeShapeType="1"/>
            <a:stCxn id="126" idx="0"/>
            <a:endCxn id="83090" idx="5"/>
          </p:cNvCxnSpPr>
          <p:nvPr/>
        </p:nvCxnSpPr>
        <p:spPr bwMode="auto">
          <a:xfrm flipH="1" flipV="1">
            <a:off x="4549682" y="3460657"/>
            <a:ext cx="403318" cy="73034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6" name="Oval 44"/>
          <p:cNvSpPr>
            <a:spLocks noChangeArrowheads="1"/>
          </p:cNvSpPr>
          <p:nvPr/>
        </p:nvSpPr>
        <p:spPr bwMode="auto">
          <a:xfrm>
            <a:off x="4876800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" name="128 - TextBox"/>
          <p:cNvSpPr txBox="1"/>
          <p:nvPr/>
        </p:nvSpPr>
        <p:spPr>
          <a:xfrm>
            <a:off x="2698927" y="4050268"/>
            <a:ext cx="111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παιδί του</a:t>
            </a:r>
            <a:endParaRPr lang="el-GR" dirty="0"/>
          </a:p>
        </p:txBody>
      </p:sp>
      <p:pic>
        <p:nvPicPr>
          <p:cNvPr id="130" name="129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1686" y="4202668"/>
            <a:ext cx="152400" cy="126492"/>
          </a:xfrm>
          <a:prstGeom prst="rect">
            <a:avLst/>
          </a:prstGeom>
          <a:noFill/>
        </p:spPr>
      </p:pic>
      <p:sp>
        <p:nvSpPr>
          <p:cNvPr id="131" name="130 - TextBox"/>
          <p:cNvSpPr txBox="1"/>
          <p:nvPr/>
        </p:nvSpPr>
        <p:spPr>
          <a:xfrm>
            <a:off x="304800" y="5638800"/>
            <a:ext cx="853440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l-GR" dirty="0" smtClean="0"/>
              <a:t>Ο      είναι πρόγονος του       (ο       απόγονος του      ) αν βρίσκεται στο μονοπάτι από τη ρίζα στο</a:t>
            </a:r>
            <a:endParaRPr lang="el-GR" dirty="0"/>
          </a:p>
        </p:txBody>
      </p:sp>
      <p:pic>
        <p:nvPicPr>
          <p:cNvPr id="132" name="13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5817108"/>
            <a:ext cx="152400" cy="126492"/>
          </a:xfrm>
          <a:prstGeom prst="rect">
            <a:avLst/>
          </a:prstGeom>
          <a:noFill/>
        </p:spPr>
      </p:pic>
      <p:pic>
        <p:nvPicPr>
          <p:cNvPr id="133" name="13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5817108"/>
            <a:ext cx="152400" cy="126492"/>
          </a:xfrm>
          <a:prstGeom prst="rect">
            <a:avLst/>
          </a:prstGeom>
          <a:noFill/>
        </p:spPr>
      </p:pic>
      <p:pic>
        <p:nvPicPr>
          <p:cNvPr id="134" name="13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6172200"/>
            <a:ext cx="152400" cy="126492"/>
          </a:xfrm>
          <a:prstGeom prst="rect">
            <a:avLst/>
          </a:prstGeom>
          <a:noFill/>
        </p:spPr>
      </p:pic>
      <p:pic>
        <p:nvPicPr>
          <p:cNvPr id="136" name="135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00" y="5791200"/>
            <a:ext cx="152400" cy="178308"/>
          </a:xfrm>
          <a:prstGeom prst="rect">
            <a:avLst/>
          </a:prstGeom>
          <a:noFill/>
          <a:ln/>
          <a:effectLst/>
        </p:spPr>
      </p:pic>
      <p:pic>
        <p:nvPicPr>
          <p:cNvPr id="137" name="136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6400" y="5791200"/>
            <a:ext cx="152400" cy="178308"/>
          </a:xfrm>
          <a:prstGeom prst="rect">
            <a:avLst/>
          </a:prstGeom>
          <a:noFill/>
          <a:ln/>
          <a:effectLst/>
        </p:spPr>
      </p:pic>
      <p:sp>
        <p:nvSpPr>
          <p:cNvPr id="138" name="137 - TextBox"/>
          <p:cNvSpPr txBox="1"/>
          <p:nvPr/>
        </p:nvSpPr>
        <p:spPr>
          <a:xfrm>
            <a:off x="2819400" y="2971800"/>
            <a:ext cx="1111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αδελφός </a:t>
            </a:r>
          </a:p>
          <a:p>
            <a:r>
              <a:rPr lang="el-GR" dirty="0" smtClean="0"/>
              <a:t>του</a:t>
            </a:r>
            <a:endParaRPr lang="el-GR" dirty="0"/>
          </a:p>
        </p:txBody>
      </p:sp>
      <p:pic>
        <p:nvPicPr>
          <p:cNvPr id="139" name="138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378708"/>
            <a:ext cx="152400" cy="12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Δυαδικά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1738"/>
            <a:ext cx="6019800" cy="39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Δυαδικό δένδρο (αναδρομικός ορισμός)              = 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01" name="Oval 9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02" name="AutoShape 13"/>
          <p:cNvCxnSpPr>
            <a:cxnSpLocks noChangeShapeType="1"/>
            <a:stCxn id="4108" idx="0"/>
            <a:endCxn id="4101" idx="5"/>
          </p:cNvCxnSpPr>
          <p:nvPr/>
        </p:nvCxnSpPr>
        <p:spPr bwMode="auto">
          <a:xfrm flipH="1" flipV="1">
            <a:off x="5768975" y="3025775"/>
            <a:ext cx="2889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3" name="AutoShape 14"/>
          <p:cNvCxnSpPr>
            <a:cxnSpLocks noChangeShapeType="1"/>
            <a:stCxn id="4107" idx="0"/>
            <a:endCxn id="4101" idx="3"/>
          </p:cNvCxnSpPr>
          <p:nvPr/>
        </p:nvCxnSpPr>
        <p:spPr bwMode="auto">
          <a:xfrm flipV="1">
            <a:off x="5372100" y="3025775"/>
            <a:ext cx="2889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1203325" y="1919288"/>
            <a:ext cx="24114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εξωτερικός κόμβος,  ή</a:t>
            </a:r>
          </a:p>
        </p:txBody>
      </p:sp>
      <p:sp>
        <p:nvSpPr>
          <p:cNvPr id="4105" name="Text Box 26"/>
          <p:cNvSpPr txBox="1">
            <a:spLocks noChangeArrowheads="1"/>
          </p:cNvSpPr>
          <p:nvPr/>
        </p:nvSpPr>
        <p:spPr bwMode="auto">
          <a:xfrm>
            <a:off x="3657600" y="1903413"/>
            <a:ext cx="442595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εσωτερικός κόμβος που συνδέεται με ένα </a:t>
            </a:r>
          </a:p>
          <a:p>
            <a:r>
              <a:rPr lang="el-GR"/>
              <a:t>δυαδικό δένδρο στα αριστερά και ένα</a:t>
            </a:r>
          </a:p>
          <a:p>
            <a:r>
              <a:rPr lang="el-GR"/>
              <a:t>δυαδικό δένδρο στα δεξιά.</a:t>
            </a:r>
          </a:p>
        </p:txBody>
      </p:sp>
      <p:sp>
        <p:nvSpPr>
          <p:cNvPr id="4106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07" name="AutoShape 28"/>
          <p:cNvSpPr>
            <a:spLocks noChangeArrowheads="1"/>
          </p:cNvSpPr>
          <p:nvPr/>
        </p:nvSpPr>
        <p:spPr bwMode="auto">
          <a:xfrm>
            <a:off x="5105400" y="32766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08" name="AutoShape 29"/>
          <p:cNvSpPr>
            <a:spLocks noChangeArrowheads="1"/>
          </p:cNvSpPr>
          <p:nvPr/>
        </p:nvSpPr>
        <p:spPr bwMode="auto">
          <a:xfrm>
            <a:off x="5791200" y="32766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09" name="AutoShape 30"/>
          <p:cNvSpPr>
            <a:spLocks noChangeArrowheads="1"/>
          </p:cNvSpPr>
          <p:nvPr/>
        </p:nvSpPr>
        <p:spPr bwMode="auto">
          <a:xfrm>
            <a:off x="4800600" y="11430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10" name="Oval 31"/>
          <p:cNvSpPr>
            <a:spLocks noChangeArrowheads="1"/>
          </p:cNvSpPr>
          <p:nvPr/>
        </p:nvSpPr>
        <p:spPr bwMode="auto">
          <a:xfrm>
            <a:off x="4267200" y="4038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11" name="AutoShape 32"/>
          <p:cNvCxnSpPr>
            <a:cxnSpLocks noChangeShapeType="1"/>
            <a:stCxn id="4113" idx="7"/>
            <a:endCxn id="4110" idx="3"/>
          </p:cNvCxnSpPr>
          <p:nvPr/>
        </p:nvCxnSpPr>
        <p:spPr bwMode="auto">
          <a:xfrm flipV="1">
            <a:off x="3848100" y="4168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2" name="AutoShape 33"/>
          <p:cNvCxnSpPr>
            <a:cxnSpLocks noChangeShapeType="1"/>
            <a:stCxn id="4116" idx="1"/>
            <a:endCxn id="4110" idx="5"/>
          </p:cNvCxnSpPr>
          <p:nvPr/>
        </p:nvCxnSpPr>
        <p:spPr bwMode="auto">
          <a:xfrm flipH="1" flipV="1">
            <a:off x="4397375" y="4168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13" name="Oval 34"/>
          <p:cNvSpPr>
            <a:spLocks noChangeArrowheads="1"/>
          </p:cNvSpPr>
          <p:nvPr/>
        </p:nvSpPr>
        <p:spPr bwMode="auto">
          <a:xfrm>
            <a:off x="3717925" y="4419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14" name="AutoShape 35"/>
          <p:cNvCxnSpPr>
            <a:cxnSpLocks noChangeShapeType="1"/>
            <a:stCxn id="4119" idx="0"/>
            <a:endCxn id="4113" idx="3"/>
          </p:cNvCxnSpPr>
          <p:nvPr/>
        </p:nvCxnSpPr>
        <p:spPr bwMode="auto">
          <a:xfrm flipV="1">
            <a:off x="3336925" y="4549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5" name="AutoShape 36"/>
          <p:cNvCxnSpPr>
            <a:cxnSpLocks noChangeShapeType="1"/>
            <a:stCxn id="4134" idx="0"/>
            <a:endCxn id="4113" idx="5"/>
          </p:cNvCxnSpPr>
          <p:nvPr/>
        </p:nvCxnSpPr>
        <p:spPr bwMode="auto">
          <a:xfrm flipH="1" flipV="1">
            <a:off x="3848100" y="4549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16" name="Oval 37"/>
          <p:cNvSpPr>
            <a:spLocks noChangeArrowheads="1"/>
          </p:cNvSpPr>
          <p:nvPr/>
        </p:nvSpPr>
        <p:spPr bwMode="auto">
          <a:xfrm>
            <a:off x="4816475" y="4419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17" name="AutoShape 38"/>
          <p:cNvCxnSpPr>
            <a:cxnSpLocks noChangeShapeType="1"/>
            <a:stCxn id="4133" idx="0"/>
            <a:endCxn id="4116" idx="3"/>
          </p:cNvCxnSpPr>
          <p:nvPr/>
        </p:nvCxnSpPr>
        <p:spPr bwMode="auto">
          <a:xfrm flipV="1">
            <a:off x="4572000" y="4549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8" name="AutoShape 39"/>
          <p:cNvCxnSpPr>
            <a:cxnSpLocks noChangeShapeType="1"/>
            <a:stCxn id="4128" idx="1"/>
            <a:endCxn id="4116" idx="5"/>
          </p:cNvCxnSpPr>
          <p:nvPr/>
        </p:nvCxnSpPr>
        <p:spPr bwMode="auto">
          <a:xfrm flipH="1" flipV="1">
            <a:off x="4946650" y="45497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19" name="Oval 40"/>
          <p:cNvSpPr>
            <a:spLocks noChangeArrowheads="1"/>
          </p:cNvSpPr>
          <p:nvPr/>
        </p:nvSpPr>
        <p:spPr bwMode="auto">
          <a:xfrm>
            <a:off x="3260725" y="4876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20" name="AutoShape 41"/>
          <p:cNvCxnSpPr>
            <a:cxnSpLocks noChangeShapeType="1"/>
            <a:stCxn id="4125" idx="0"/>
            <a:endCxn id="4119" idx="3"/>
          </p:cNvCxnSpPr>
          <p:nvPr/>
        </p:nvCxnSpPr>
        <p:spPr bwMode="auto">
          <a:xfrm flipV="1">
            <a:off x="3124200" y="5006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1" name="AutoShape 42"/>
          <p:cNvCxnSpPr>
            <a:cxnSpLocks noChangeShapeType="1"/>
            <a:stCxn id="4122" idx="0"/>
            <a:endCxn id="4119" idx="5"/>
          </p:cNvCxnSpPr>
          <p:nvPr/>
        </p:nvCxnSpPr>
        <p:spPr bwMode="auto">
          <a:xfrm flipH="1" flipV="1">
            <a:off x="3390900" y="5006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2" name="Oval 43"/>
          <p:cNvSpPr>
            <a:spLocks noChangeArrowheads="1"/>
          </p:cNvSpPr>
          <p:nvPr/>
        </p:nvSpPr>
        <p:spPr bwMode="auto">
          <a:xfrm>
            <a:off x="3521075" y="5257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23" name="AutoShape 44"/>
          <p:cNvCxnSpPr>
            <a:cxnSpLocks noChangeShapeType="1"/>
            <a:stCxn id="4126" idx="0"/>
            <a:endCxn id="4122" idx="3"/>
          </p:cNvCxnSpPr>
          <p:nvPr/>
        </p:nvCxnSpPr>
        <p:spPr bwMode="auto">
          <a:xfrm flipV="1">
            <a:off x="3429000" y="5387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4" name="AutoShape 45"/>
          <p:cNvCxnSpPr>
            <a:cxnSpLocks noChangeShapeType="1"/>
            <a:stCxn id="4127" idx="0"/>
            <a:endCxn id="4122" idx="5"/>
          </p:cNvCxnSpPr>
          <p:nvPr/>
        </p:nvCxnSpPr>
        <p:spPr bwMode="auto">
          <a:xfrm flipH="1" flipV="1">
            <a:off x="3651250" y="5387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25" name="Rectangle 46"/>
          <p:cNvSpPr>
            <a:spLocks noChangeArrowheads="1"/>
          </p:cNvSpPr>
          <p:nvPr/>
        </p:nvSpPr>
        <p:spPr bwMode="auto">
          <a:xfrm>
            <a:off x="3048000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26" name="Rectangle 47"/>
          <p:cNvSpPr>
            <a:spLocks noChangeArrowheads="1"/>
          </p:cNvSpPr>
          <p:nvPr/>
        </p:nvSpPr>
        <p:spPr bwMode="auto">
          <a:xfrm>
            <a:off x="3352800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27" name="Rectangle 48"/>
          <p:cNvSpPr>
            <a:spLocks noChangeArrowheads="1"/>
          </p:cNvSpPr>
          <p:nvPr/>
        </p:nvSpPr>
        <p:spPr bwMode="auto">
          <a:xfrm>
            <a:off x="3657600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28" name="Oval 49"/>
          <p:cNvSpPr>
            <a:spLocks noChangeArrowheads="1"/>
          </p:cNvSpPr>
          <p:nvPr/>
        </p:nvSpPr>
        <p:spPr bwMode="auto">
          <a:xfrm>
            <a:off x="5273675" y="480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29" name="AutoShape 50"/>
          <p:cNvCxnSpPr>
            <a:cxnSpLocks noChangeShapeType="1"/>
            <a:stCxn id="4131" idx="0"/>
            <a:endCxn id="4128" idx="3"/>
          </p:cNvCxnSpPr>
          <p:nvPr/>
        </p:nvCxnSpPr>
        <p:spPr bwMode="auto">
          <a:xfrm flipV="1">
            <a:off x="5181600" y="4930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30" name="AutoShape 51"/>
          <p:cNvCxnSpPr>
            <a:cxnSpLocks noChangeShapeType="1"/>
            <a:stCxn id="4132" idx="0"/>
            <a:endCxn id="4128" idx="5"/>
          </p:cNvCxnSpPr>
          <p:nvPr/>
        </p:nvCxnSpPr>
        <p:spPr bwMode="auto">
          <a:xfrm flipH="1" flipV="1">
            <a:off x="5403850" y="4930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31" name="Rectangle 52"/>
          <p:cNvSpPr>
            <a:spLocks noChangeArrowheads="1"/>
          </p:cNvSpPr>
          <p:nvPr/>
        </p:nvSpPr>
        <p:spPr bwMode="auto">
          <a:xfrm>
            <a:off x="51054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32" name="Rectangle 53"/>
          <p:cNvSpPr>
            <a:spLocks noChangeArrowheads="1"/>
          </p:cNvSpPr>
          <p:nvPr/>
        </p:nvSpPr>
        <p:spPr bwMode="auto">
          <a:xfrm>
            <a:off x="54102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33" name="Rectangle 54"/>
          <p:cNvSpPr>
            <a:spLocks noChangeArrowheads="1"/>
          </p:cNvSpPr>
          <p:nvPr/>
        </p:nvSpPr>
        <p:spPr bwMode="auto">
          <a:xfrm>
            <a:off x="4495800" y="4876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34" name="Rectangle 55"/>
          <p:cNvSpPr>
            <a:spLocks noChangeArrowheads="1"/>
          </p:cNvSpPr>
          <p:nvPr/>
        </p:nvSpPr>
        <p:spPr bwMode="auto">
          <a:xfrm>
            <a:off x="4114800" y="4876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Δυαδικά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810000" cy="398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Δυαδικό δένδρο - Υλοποίηση 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25" name="Oval 14"/>
          <p:cNvSpPr>
            <a:spLocks noChangeArrowheads="1"/>
          </p:cNvSpPr>
          <p:nvPr/>
        </p:nvSpPr>
        <p:spPr bwMode="auto">
          <a:xfrm>
            <a:off x="2209800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6" name="AutoShape 15"/>
          <p:cNvCxnSpPr>
            <a:cxnSpLocks noChangeShapeType="1"/>
            <a:stCxn id="5128" idx="7"/>
            <a:endCxn id="5125" idx="3"/>
          </p:cNvCxnSpPr>
          <p:nvPr/>
        </p:nvCxnSpPr>
        <p:spPr bwMode="auto">
          <a:xfrm flipV="1">
            <a:off x="1790700" y="37115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7" name="AutoShape 16"/>
          <p:cNvCxnSpPr>
            <a:cxnSpLocks noChangeShapeType="1"/>
            <a:stCxn id="5131" idx="1"/>
            <a:endCxn id="5125" idx="5"/>
          </p:cNvCxnSpPr>
          <p:nvPr/>
        </p:nvCxnSpPr>
        <p:spPr bwMode="auto">
          <a:xfrm flipH="1" flipV="1">
            <a:off x="2339975" y="37115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8" name="Oval 17"/>
          <p:cNvSpPr>
            <a:spLocks noChangeArrowheads="1"/>
          </p:cNvSpPr>
          <p:nvPr/>
        </p:nvSpPr>
        <p:spPr bwMode="auto">
          <a:xfrm>
            <a:off x="1660525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9" name="AutoShape 18"/>
          <p:cNvCxnSpPr>
            <a:cxnSpLocks noChangeShapeType="1"/>
            <a:stCxn id="5134" idx="0"/>
            <a:endCxn id="5128" idx="3"/>
          </p:cNvCxnSpPr>
          <p:nvPr/>
        </p:nvCxnSpPr>
        <p:spPr bwMode="auto">
          <a:xfrm flipV="1">
            <a:off x="1279525" y="40925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0" name="AutoShape 19"/>
          <p:cNvCxnSpPr>
            <a:cxnSpLocks noChangeShapeType="1"/>
            <a:stCxn id="5149" idx="0"/>
            <a:endCxn id="5128" idx="5"/>
          </p:cNvCxnSpPr>
          <p:nvPr/>
        </p:nvCxnSpPr>
        <p:spPr bwMode="auto">
          <a:xfrm flipH="1" flipV="1">
            <a:off x="1790700" y="40925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31" name="Oval 20"/>
          <p:cNvSpPr>
            <a:spLocks noChangeArrowheads="1"/>
          </p:cNvSpPr>
          <p:nvPr/>
        </p:nvSpPr>
        <p:spPr bwMode="auto">
          <a:xfrm>
            <a:off x="2759075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32" name="AutoShape 21"/>
          <p:cNvCxnSpPr>
            <a:cxnSpLocks noChangeShapeType="1"/>
            <a:stCxn id="5148" idx="0"/>
            <a:endCxn id="5131" idx="3"/>
          </p:cNvCxnSpPr>
          <p:nvPr/>
        </p:nvCxnSpPr>
        <p:spPr bwMode="auto">
          <a:xfrm flipV="1">
            <a:off x="2514600" y="40925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AutoShape 22"/>
          <p:cNvCxnSpPr>
            <a:cxnSpLocks noChangeShapeType="1"/>
            <a:stCxn id="5143" idx="1"/>
            <a:endCxn id="5131" idx="5"/>
          </p:cNvCxnSpPr>
          <p:nvPr/>
        </p:nvCxnSpPr>
        <p:spPr bwMode="auto">
          <a:xfrm flipH="1" flipV="1">
            <a:off x="2889250" y="40925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34" name="Oval 23"/>
          <p:cNvSpPr>
            <a:spLocks noChangeArrowheads="1"/>
          </p:cNvSpPr>
          <p:nvPr/>
        </p:nvSpPr>
        <p:spPr bwMode="auto">
          <a:xfrm>
            <a:off x="1203325" y="4419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35" name="AutoShape 24"/>
          <p:cNvCxnSpPr>
            <a:cxnSpLocks noChangeShapeType="1"/>
            <a:stCxn id="5140" idx="0"/>
            <a:endCxn id="5134" idx="3"/>
          </p:cNvCxnSpPr>
          <p:nvPr/>
        </p:nvCxnSpPr>
        <p:spPr bwMode="auto">
          <a:xfrm flipV="1">
            <a:off x="1066800" y="45497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6" name="AutoShape 25"/>
          <p:cNvCxnSpPr>
            <a:cxnSpLocks noChangeShapeType="1"/>
            <a:stCxn id="5137" idx="0"/>
            <a:endCxn id="5134" idx="5"/>
          </p:cNvCxnSpPr>
          <p:nvPr/>
        </p:nvCxnSpPr>
        <p:spPr bwMode="auto">
          <a:xfrm flipH="1" flipV="1">
            <a:off x="1333500" y="45497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37" name="Oval 26"/>
          <p:cNvSpPr>
            <a:spLocks noChangeArrowheads="1"/>
          </p:cNvSpPr>
          <p:nvPr/>
        </p:nvSpPr>
        <p:spPr bwMode="auto">
          <a:xfrm>
            <a:off x="1463675" y="480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38" name="AutoShape 27"/>
          <p:cNvCxnSpPr>
            <a:cxnSpLocks noChangeShapeType="1"/>
            <a:stCxn id="5141" idx="0"/>
            <a:endCxn id="5137" idx="3"/>
          </p:cNvCxnSpPr>
          <p:nvPr/>
        </p:nvCxnSpPr>
        <p:spPr bwMode="auto">
          <a:xfrm flipV="1">
            <a:off x="1371600" y="4930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9" name="AutoShape 28"/>
          <p:cNvCxnSpPr>
            <a:cxnSpLocks noChangeShapeType="1"/>
            <a:stCxn id="5142" idx="0"/>
            <a:endCxn id="5137" idx="5"/>
          </p:cNvCxnSpPr>
          <p:nvPr/>
        </p:nvCxnSpPr>
        <p:spPr bwMode="auto">
          <a:xfrm flipH="1" flipV="1">
            <a:off x="1593850" y="4930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40" name="Rectangle 29"/>
          <p:cNvSpPr>
            <a:spLocks noChangeArrowheads="1"/>
          </p:cNvSpPr>
          <p:nvPr/>
        </p:nvSpPr>
        <p:spPr bwMode="auto">
          <a:xfrm>
            <a:off x="990600" y="4800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1" name="Rectangle 30"/>
          <p:cNvSpPr>
            <a:spLocks noChangeArrowheads="1"/>
          </p:cNvSpPr>
          <p:nvPr/>
        </p:nvSpPr>
        <p:spPr bwMode="auto">
          <a:xfrm>
            <a:off x="12954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auto">
          <a:xfrm>
            <a:off x="16002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3" name="Oval 32"/>
          <p:cNvSpPr>
            <a:spLocks noChangeArrowheads="1"/>
          </p:cNvSpPr>
          <p:nvPr/>
        </p:nvSpPr>
        <p:spPr bwMode="auto">
          <a:xfrm>
            <a:off x="3216275" y="4343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44" name="AutoShape 33"/>
          <p:cNvCxnSpPr>
            <a:cxnSpLocks noChangeShapeType="1"/>
            <a:stCxn id="5146" idx="0"/>
            <a:endCxn id="5143" idx="3"/>
          </p:cNvCxnSpPr>
          <p:nvPr/>
        </p:nvCxnSpPr>
        <p:spPr bwMode="auto">
          <a:xfrm flipV="1">
            <a:off x="3124200" y="4473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5" name="AutoShape 34"/>
          <p:cNvCxnSpPr>
            <a:cxnSpLocks noChangeShapeType="1"/>
            <a:stCxn id="5147" idx="0"/>
            <a:endCxn id="5143" idx="5"/>
          </p:cNvCxnSpPr>
          <p:nvPr/>
        </p:nvCxnSpPr>
        <p:spPr bwMode="auto">
          <a:xfrm flipH="1" flipV="1">
            <a:off x="3346450" y="4473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46" name="Rectangle 35"/>
          <p:cNvSpPr>
            <a:spLocks noChangeArrowheads="1"/>
          </p:cNvSpPr>
          <p:nvPr/>
        </p:nvSpPr>
        <p:spPr bwMode="auto">
          <a:xfrm>
            <a:off x="3048000" y="4724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7" name="Rectangle 36"/>
          <p:cNvSpPr>
            <a:spLocks noChangeArrowheads="1"/>
          </p:cNvSpPr>
          <p:nvPr/>
        </p:nvSpPr>
        <p:spPr bwMode="auto">
          <a:xfrm>
            <a:off x="3352800" y="4724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8" name="Rectangle 37"/>
          <p:cNvSpPr>
            <a:spLocks noChangeArrowheads="1"/>
          </p:cNvSpPr>
          <p:nvPr/>
        </p:nvSpPr>
        <p:spPr bwMode="auto">
          <a:xfrm>
            <a:off x="2438400" y="4419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9" name="Rectangle 38"/>
          <p:cNvSpPr>
            <a:spLocks noChangeArrowheads="1"/>
          </p:cNvSpPr>
          <p:nvPr/>
        </p:nvSpPr>
        <p:spPr bwMode="auto">
          <a:xfrm>
            <a:off x="2057400" y="4419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0" name="Text Box 40"/>
          <p:cNvSpPr txBox="1">
            <a:spLocks noChangeArrowheads="1"/>
          </p:cNvSpPr>
          <p:nvPr/>
        </p:nvSpPr>
        <p:spPr bwMode="auto">
          <a:xfrm>
            <a:off x="3810000" y="1219200"/>
            <a:ext cx="4934364" cy="2330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class Node {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; Node l; Node r;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Node(Item v, Node l, Node r) { 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this.item</a:t>
            </a:r>
            <a:r>
              <a:rPr lang="en-US" sz="1600" dirty="0" smtClean="0">
                <a:latin typeface="Lucida Console" pitchFamily="49" charset="0"/>
              </a:rPr>
              <a:t> = v; 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this.l</a:t>
            </a:r>
            <a:r>
              <a:rPr lang="en-US" sz="1600" dirty="0" smtClean="0">
                <a:latin typeface="Lucida Console" pitchFamily="49" charset="0"/>
              </a:rPr>
              <a:t> = l; 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this.r</a:t>
            </a:r>
            <a:r>
              <a:rPr lang="en-US" sz="1600" dirty="0" smtClean="0">
                <a:latin typeface="Lucida Console" pitchFamily="49" charset="0"/>
              </a:rPr>
              <a:t> = r;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}  </a:t>
            </a:r>
            <a:endParaRPr lang="en-US" sz="1600" dirty="0">
              <a:latin typeface="Lucida Console" pitchFamily="49" charset="0"/>
            </a:endParaRPr>
          </a:p>
        </p:txBody>
      </p:sp>
      <p:grpSp>
        <p:nvGrpSpPr>
          <p:cNvPr id="5151" name="Group 44"/>
          <p:cNvGrpSpPr>
            <a:grpSpLocks/>
          </p:cNvGrpSpPr>
          <p:nvPr/>
        </p:nvGrpSpPr>
        <p:grpSpPr bwMode="auto">
          <a:xfrm>
            <a:off x="5943600" y="3429000"/>
            <a:ext cx="685800" cy="228600"/>
            <a:chOff x="2880" y="2592"/>
            <a:chExt cx="432" cy="144"/>
          </a:xfrm>
          <a:solidFill>
            <a:schemeClr val="bg1">
              <a:alpha val="95000"/>
            </a:schemeClr>
          </a:solidFill>
        </p:grpSpPr>
        <p:sp>
          <p:nvSpPr>
            <p:cNvPr id="5189" name="Rectangle 4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90" name="Rectangle 4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91" name="Rectangle 4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5152" name="Oval 45"/>
          <p:cNvSpPr>
            <a:spLocks noChangeArrowheads="1"/>
          </p:cNvSpPr>
          <p:nvPr/>
        </p:nvSpPr>
        <p:spPr bwMode="auto">
          <a:xfrm>
            <a:off x="60198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3" name="Oval 46"/>
          <p:cNvSpPr>
            <a:spLocks noChangeArrowheads="1"/>
          </p:cNvSpPr>
          <p:nvPr/>
        </p:nvSpPr>
        <p:spPr bwMode="auto">
          <a:xfrm>
            <a:off x="64770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54" name="Group 47"/>
          <p:cNvGrpSpPr>
            <a:grpSpLocks/>
          </p:cNvGrpSpPr>
          <p:nvPr/>
        </p:nvGrpSpPr>
        <p:grpSpPr bwMode="auto">
          <a:xfrm>
            <a:off x="4876800" y="4038600"/>
            <a:ext cx="685800" cy="228600"/>
            <a:chOff x="2880" y="2592"/>
            <a:chExt cx="432" cy="144"/>
          </a:xfrm>
          <a:solidFill>
            <a:schemeClr val="bg1">
              <a:alpha val="95000"/>
            </a:schemeClr>
          </a:solidFill>
        </p:grpSpPr>
        <p:sp>
          <p:nvSpPr>
            <p:cNvPr id="5186" name="Rectangle 48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87" name="Rectangle 49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88" name="Rectangle 50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5155" name="Oval 51"/>
          <p:cNvSpPr>
            <a:spLocks noChangeArrowheads="1"/>
          </p:cNvSpPr>
          <p:nvPr/>
        </p:nvSpPr>
        <p:spPr bwMode="auto">
          <a:xfrm>
            <a:off x="4953000" y="4114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6" name="Oval 52"/>
          <p:cNvSpPr>
            <a:spLocks noChangeArrowheads="1"/>
          </p:cNvSpPr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57" name="Group 53"/>
          <p:cNvGrpSpPr>
            <a:grpSpLocks/>
          </p:cNvGrpSpPr>
          <p:nvPr/>
        </p:nvGrpSpPr>
        <p:grpSpPr bwMode="auto">
          <a:xfrm>
            <a:off x="7010400" y="4038600"/>
            <a:ext cx="685800" cy="228600"/>
            <a:chOff x="2880" y="2592"/>
            <a:chExt cx="432" cy="144"/>
          </a:xfrm>
          <a:solidFill>
            <a:schemeClr val="bg1">
              <a:alpha val="95000"/>
            </a:schemeClr>
          </a:solidFill>
        </p:grpSpPr>
        <p:sp>
          <p:nvSpPr>
            <p:cNvPr id="5183" name="Rectangle 54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84" name="Rectangle 55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85" name="Rectangle 56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5158" name="Oval 57"/>
          <p:cNvSpPr>
            <a:spLocks noChangeArrowheads="1"/>
          </p:cNvSpPr>
          <p:nvPr/>
        </p:nvSpPr>
        <p:spPr bwMode="auto">
          <a:xfrm>
            <a:off x="7086600" y="4114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9" name="Oval 58"/>
          <p:cNvSpPr>
            <a:spLocks noChangeArrowheads="1"/>
          </p:cNvSpPr>
          <p:nvPr/>
        </p:nvSpPr>
        <p:spPr bwMode="auto">
          <a:xfrm>
            <a:off x="7543800" y="4114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60" name="Group 59"/>
          <p:cNvGrpSpPr>
            <a:grpSpLocks/>
          </p:cNvGrpSpPr>
          <p:nvPr/>
        </p:nvGrpSpPr>
        <p:grpSpPr bwMode="auto">
          <a:xfrm>
            <a:off x="4191000" y="4800600"/>
            <a:ext cx="685800" cy="228600"/>
            <a:chOff x="2880" y="2592"/>
            <a:chExt cx="432" cy="144"/>
          </a:xfrm>
          <a:solidFill>
            <a:schemeClr val="bg1">
              <a:alpha val="95000"/>
            </a:schemeClr>
          </a:solidFill>
        </p:grpSpPr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5161" name="Oval 63"/>
          <p:cNvSpPr>
            <a:spLocks noChangeArrowheads="1"/>
          </p:cNvSpPr>
          <p:nvPr/>
        </p:nvSpPr>
        <p:spPr bwMode="auto">
          <a:xfrm>
            <a:off x="4267200" y="4876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62" name="Oval 64"/>
          <p:cNvSpPr>
            <a:spLocks noChangeArrowheads="1"/>
          </p:cNvSpPr>
          <p:nvPr/>
        </p:nvSpPr>
        <p:spPr bwMode="auto">
          <a:xfrm>
            <a:off x="4724400" y="4876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63" name="Group 77"/>
          <p:cNvGrpSpPr>
            <a:grpSpLocks/>
          </p:cNvGrpSpPr>
          <p:nvPr/>
        </p:nvGrpSpPr>
        <p:grpSpPr bwMode="auto">
          <a:xfrm>
            <a:off x="7772400" y="4800600"/>
            <a:ext cx="685800" cy="228600"/>
            <a:chOff x="2880" y="2592"/>
            <a:chExt cx="432" cy="144"/>
          </a:xfrm>
          <a:solidFill>
            <a:schemeClr val="bg1">
              <a:alpha val="95000"/>
            </a:schemeClr>
          </a:solidFill>
        </p:grpSpPr>
        <p:sp>
          <p:nvSpPr>
            <p:cNvPr id="5177" name="Rectangle 78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78" name="Rectangle 79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79" name="Rectangle 80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5164" name="Oval 81"/>
          <p:cNvSpPr>
            <a:spLocks noChangeArrowheads="1"/>
          </p:cNvSpPr>
          <p:nvPr/>
        </p:nvSpPr>
        <p:spPr bwMode="auto">
          <a:xfrm>
            <a:off x="7848600" y="4876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65" name="Oval 82"/>
          <p:cNvSpPr>
            <a:spLocks noChangeArrowheads="1"/>
          </p:cNvSpPr>
          <p:nvPr/>
        </p:nvSpPr>
        <p:spPr bwMode="auto">
          <a:xfrm>
            <a:off x="8305800" y="4876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66" name="Group 89"/>
          <p:cNvGrpSpPr>
            <a:grpSpLocks/>
          </p:cNvGrpSpPr>
          <p:nvPr/>
        </p:nvGrpSpPr>
        <p:grpSpPr bwMode="auto">
          <a:xfrm>
            <a:off x="4876800" y="5562600"/>
            <a:ext cx="685800" cy="228600"/>
            <a:chOff x="2880" y="2592"/>
            <a:chExt cx="432" cy="144"/>
          </a:xfrm>
          <a:solidFill>
            <a:schemeClr val="bg1">
              <a:alpha val="95000"/>
            </a:schemeClr>
          </a:solidFill>
        </p:grpSpPr>
        <p:sp>
          <p:nvSpPr>
            <p:cNvPr id="5174" name="Rectangle 90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75" name="Rectangle 91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176" name="Rectangle 92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5167" name="Oval 93"/>
          <p:cNvSpPr>
            <a:spLocks noChangeArrowheads="1"/>
          </p:cNvSpPr>
          <p:nvPr/>
        </p:nvSpPr>
        <p:spPr bwMode="auto">
          <a:xfrm>
            <a:off x="4953000" y="5638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69" name="AutoShape 119"/>
          <p:cNvCxnSpPr>
            <a:cxnSpLocks noChangeShapeType="1"/>
            <a:stCxn id="5152" idx="5"/>
            <a:endCxn id="5187" idx="0"/>
          </p:cNvCxnSpPr>
          <p:nvPr/>
        </p:nvCxnSpPr>
        <p:spPr bwMode="auto">
          <a:xfrm rot="5400000">
            <a:off x="5425281" y="3364707"/>
            <a:ext cx="454025" cy="865188"/>
          </a:xfrm>
          <a:prstGeom prst="bentConnector3">
            <a:avLst>
              <a:gd name="adj1" fmla="val -3847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0" name="AutoShape 120"/>
          <p:cNvCxnSpPr>
            <a:cxnSpLocks noChangeShapeType="1"/>
            <a:stCxn id="5155" idx="4"/>
            <a:endCxn id="5181" idx="0"/>
          </p:cNvCxnSpPr>
          <p:nvPr/>
        </p:nvCxnSpPr>
        <p:spPr bwMode="auto">
          <a:xfrm rot="5400000">
            <a:off x="4464843" y="4260057"/>
            <a:ext cx="595313" cy="457200"/>
          </a:xfrm>
          <a:prstGeom prst="bentConnector3">
            <a:avLst>
              <a:gd name="adj1" fmla="val -8801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1" name="AutoShape 123"/>
          <p:cNvCxnSpPr>
            <a:cxnSpLocks noChangeShapeType="1"/>
            <a:stCxn id="5162" idx="6"/>
            <a:endCxn id="5175" idx="0"/>
          </p:cNvCxnSpPr>
          <p:nvPr/>
        </p:nvCxnSpPr>
        <p:spPr bwMode="auto">
          <a:xfrm>
            <a:off x="4800600" y="4914900"/>
            <a:ext cx="419100" cy="63341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2" name="AutoShape 128"/>
          <p:cNvCxnSpPr>
            <a:cxnSpLocks noChangeShapeType="1"/>
            <a:stCxn id="5153" idx="7"/>
            <a:endCxn id="5184" idx="0"/>
          </p:cNvCxnSpPr>
          <p:nvPr/>
        </p:nvCxnSpPr>
        <p:spPr bwMode="auto">
          <a:xfrm rot="5400000" flipV="1">
            <a:off x="6693694" y="3364707"/>
            <a:ext cx="508000" cy="811212"/>
          </a:xfrm>
          <a:prstGeom prst="bentConnector3">
            <a:avLst>
              <a:gd name="adj1" fmla="val 3435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3" name="AutoShape 129"/>
          <p:cNvCxnSpPr>
            <a:cxnSpLocks noChangeShapeType="1"/>
            <a:stCxn id="5159" idx="7"/>
            <a:endCxn id="5178" idx="0"/>
          </p:cNvCxnSpPr>
          <p:nvPr/>
        </p:nvCxnSpPr>
        <p:spPr bwMode="auto">
          <a:xfrm rot="5400000" flipV="1">
            <a:off x="7531894" y="4202907"/>
            <a:ext cx="660400" cy="506412"/>
          </a:xfrm>
          <a:prstGeom prst="bentConnector3">
            <a:avLst>
              <a:gd name="adj1" fmla="val 144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193" name="Oval 93"/>
          <p:cNvSpPr>
            <a:spLocks noChangeArrowheads="1"/>
          </p:cNvSpPr>
          <p:nvPr/>
        </p:nvSpPr>
        <p:spPr bwMode="auto">
          <a:xfrm>
            <a:off x="5410200" y="5638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73 - TextBox"/>
          <p:cNvSpPr txBox="1"/>
          <p:nvPr/>
        </p:nvSpPr>
        <p:spPr>
          <a:xfrm>
            <a:off x="685800" y="6107668"/>
            <a:ext cx="683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εξωτερικοί κόμβοι αντιστοιχούν σε μηδενικές (</a:t>
            </a:r>
            <a:r>
              <a:rPr lang="en-US" dirty="0" smtClean="0">
                <a:latin typeface="Lucida Console" pitchFamily="49" charset="0"/>
              </a:rPr>
              <a:t>null</a:t>
            </a:r>
            <a:r>
              <a:rPr lang="en-US" dirty="0" smtClean="0"/>
              <a:t>) </a:t>
            </a:r>
            <a:r>
              <a:rPr lang="el-GR" dirty="0" smtClean="0"/>
              <a:t>αναφορές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Δυαδικά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3810000" cy="398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Δυαδικό δένδρο - Υλοποίηση 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25" name="Oval 14"/>
          <p:cNvSpPr>
            <a:spLocks noChangeArrowheads="1"/>
          </p:cNvSpPr>
          <p:nvPr/>
        </p:nvSpPr>
        <p:spPr bwMode="auto">
          <a:xfrm>
            <a:off x="2209800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6" name="AutoShape 15"/>
          <p:cNvCxnSpPr>
            <a:cxnSpLocks noChangeShapeType="1"/>
            <a:stCxn id="5128" idx="7"/>
            <a:endCxn id="5125" idx="3"/>
          </p:cNvCxnSpPr>
          <p:nvPr/>
        </p:nvCxnSpPr>
        <p:spPr bwMode="auto">
          <a:xfrm flipV="1">
            <a:off x="1790700" y="37115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7" name="AutoShape 16"/>
          <p:cNvCxnSpPr>
            <a:cxnSpLocks noChangeShapeType="1"/>
            <a:stCxn id="5131" idx="1"/>
            <a:endCxn id="5125" idx="5"/>
          </p:cNvCxnSpPr>
          <p:nvPr/>
        </p:nvCxnSpPr>
        <p:spPr bwMode="auto">
          <a:xfrm flipH="1" flipV="1">
            <a:off x="2339975" y="37115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8" name="Oval 17"/>
          <p:cNvSpPr>
            <a:spLocks noChangeArrowheads="1"/>
          </p:cNvSpPr>
          <p:nvPr/>
        </p:nvSpPr>
        <p:spPr bwMode="auto">
          <a:xfrm>
            <a:off x="1660525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9" name="AutoShape 18"/>
          <p:cNvCxnSpPr>
            <a:cxnSpLocks noChangeShapeType="1"/>
            <a:stCxn id="5134" idx="0"/>
            <a:endCxn id="5128" idx="3"/>
          </p:cNvCxnSpPr>
          <p:nvPr/>
        </p:nvCxnSpPr>
        <p:spPr bwMode="auto">
          <a:xfrm flipV="1">
            <a:off x="1279525" y="40925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0" name="AutoShape 19"/>
          <p:cNvCxnSpPr>
            <a:cxnSpLocks noChangeShapeType="1"/>
            <a:stCxn id="5149" idx="0"/>
            <a:endCxn id="5128" idx="5"/>
          </p:cNvCxnSpPr>
          <p:nvPr/>
        </p:nvCxnSpPr>
        <p:spPr bwMode="auto">
          <a:xfrm flipH="1" flipV="1">
            <a:off x="1790700" y="40925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31" name="Oval 20"/>
          <p:cNvSpPr>
            <a:spLocks noChangeArrowheads="1"/>
          </p:cNvSpPr>
          <p:nvPr/>
        </p:nvSpPr>
        <p:spPr bwMode="auto">
          <a:xfrm>
            <a:off x="2759075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32" name="AutoShape 21"/>
          <p:cNvCxnSpPr>
            <a:cxnSpLocks noChangeShapeType="1"/>
            <a:stCxn id="5148" idx="0"/>
            <a:endCxn id="5131" idx="3"/>
          </p:cNvCxnSpPr>
          <p:nvPr/>
        </p:nvCxnSpPr>
        <p:spPr bwMode="auto">
          <a:xfrm flipV="1">
            <a:off x="2514600" y="40925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AutoShape 22"/>
          <p:cNvCxnSpPr>
            <a:cxnSpLocks noChangeShapeType="1"/>
            <a:stCxn id="5143" idx="1"/>
            <a:endCxn id="5131" idx="5"/>
          </p:cNvCxnSpPr>
          <p:nvPr/>
        </p:nvCxnSpPr>
        <p:spPr bwMode="auto">
          <a:xfrm flipH="1" flipV="1">
            <a:off x="2889250" y="40925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34" name="Oval 23"/>
          <p:cNvSpPr>
            <a:spLocks noChangeArrowheads="1"/>
          </p:cNvSpPr>
          <p:nvPr/>
        </p:nvSpPr>
        <p:spPr bwMode="auto">
          <a:xfrm>
            <a:off x="1203325" y="4419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35" name="AutoShape 24"/>
          <p:cNvCxnSpPr>
            <a:cxnSpLocks noChangeShapeType="1"/>
            <a:stCxn id="5140" idx="0"/>
            <a:endCxn id="5134" idx="3"/>
          </p:cNvCxnSpPr>
          <p:nvPr/>
        </p:nvCxnSpPr>
        <p:spPr bwMode="auto">
          <a:xfrm flipV="1">
            <a:off x="1066800" y="45497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6" name="AutoShape 25"/>
          <p:cNvCxnSpPr>
            <a:cxnSpLocks noChangeShapeType="1"/>
            <a:stCxn id="5137" idx="0"/>
            <a:endCxn id="5134" idx="5"/>
          </p:cNvCxnSpPr>
          <p:nvPr/>
        </p:nvCxnSpPr>
        <p:spPr bwMode="auto">
          <a:xfrm flipH="1" flipV="1">
            <a:off x="1333500" y="45497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37" name="Oval 26"/>
          <p:cNvSpPr>
            <a:spLocks noChangeArrowheads="1"/>
          </p:cNvSpPr>
          <p:nvPr/>
        </p:nvSpPr>
        <p:spPr bwMode="auto">
          <a:xfrm>
            <a:off x="1463675" y="480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38" name="AutoShape 27"/>
          <p:cNvCxnSpPr>
            <a:cxnSpLocks noChangeShapeType="1"/>
            <a:stCxn id="5141" idx="0"/>
            <a:endCxn id="5137" idx="3"/>
          </p:cNvCxnSpPr>
          <p:nvPr/>
        </p:nvCxnSpPr>
        <p:spPr bwMode="auto">
          <a:xfrm flipV="1">
            <a:off x="1371600" y="4930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9" name="AutoShape 28"/>
          <p:cNvCxnSpPr>
            <a:cxnSpLocks noChangeShapeType="1"/>
            <a:stCxn id="5142" idx="0"/>
            <a:endCxn id="5137" idx="5"/>
          </p:cNvCxnSpPr>
          <p:nvPr/>
        </p:nvCxnSpPr>
        <p:spPr bwMode="auto">
          <a:xfrm flipH="1" flipV="1">
            <a:off x="1593850" y="4930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40" name="Rectangle 29"/>
          <p:cNvSpPr>
            <a:spLocks noChangeArrowheads="1"/>
          </p:cNvSpPr>
          <p:nvPr/>
        </p:nvSpPr>
        <p:spPr bwMode="auto">
          <a:xfrm>
            <a:off x="990600" y="4800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1" name="Rectangle 30"/>
          <p:cNvSpPr>
            <a:spLocks noChangeArrowheads="1"/>
          </p:cNvSpPr>
          <p:nvPr/>
        </p:nvSpPr>
        <p:spPr bwMode="auto">
          <a:xfrm>
            <a:off x="12954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auto">
          <a:xfrm>
            <a:off x="16002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3" name="Oval 32"/>
          <p:cNvSpPr>
            <a:spLocks noChangeArrowheads="1"/>
          </p:cNvSpPr>
          <p:nvPr/>
        </p:nvSpPr>
        <p:spPr bwMode="auto">
          <a:xfrm>
            <a:off x="3216275" y="4343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44" name="AutoShape 33"/>
          <p:cNvCxnSpPr>
            <a:cxnSpLocks noChangeShapeType="1"/>
            <a:stCxn id="5146" idx="0"/>
            <a:endCxn id="5143" idx="3"/>
          </p:cNvCxnSpPr>
          <p:nvPr/>
        </p:nvCxnSpPr>
        <p:spPr bwMode="auto">
          <a:xfrm flipV="1">
            <a:off x="3124200" y="4473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5" name="AutoShape 34"/>
          <p:cNvCxnSpPr>
            <a:cxnSpLocks noChangeShapeType="1"/>
            <a:stCxn id="5147" idx="0"/>
            <a:endCxn id="5143" idx="5"/>
          </p:cNvCxnSpPr>
          <p:nvPr/>
        </p:nvCxnSpPr>
        <p:spPr bwMode="auto">
          <a:xfrm flipH="1" flipV="1">
            <a:off x="3346450" y="4473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46" name="Rectangle 35"/>
          <p:cNvSpPr>
            <a:spLocks noChangeArrowheads="1"/>
          </p:cNvSpPr>
          <p:nvPr/>
        </p:nvSpPr>
        <p:spPr bwMode="auto">
          <a:xfrm>
            <a:off x="3048000" y="4724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7" name="Rectangle 36"/>
          <p:cNvSpPr>
            <a:spLocks noChangeArrowheads="1"/>
          </p:cNvSpPr>
          <p:nvPr/>
        </p:nvSpPr>
        <p:spPr bwMode="auto">
          <a:xfrm>
            <a:off x="3352800" y="4724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8" name="Rectangle 37"/>
          <p:cNvSpPr>
            <a:spLocks noChangeArrowheads="1"/>
          </p:cNvSpPr>
          <p:nvPr/>
        </p:nvSpPr>
        <p:spPr bwMode="auto">
          <a:xfrm>
            <a:off x="2438400" y="4419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49" name="Rectangle 38"/>
          <p:cNvSpPr>
            <a:spLocks noChangeArrowheads="1"/>
          </p:cNvSpPr>
          <p:nvPr/>
        </p:nvSpPr>
        <p:spPr bwMode="auto">
          <a:xfrm>
            <a:off x="2057400" y="4419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0" name="Text Box 40"/>
          <p:cNvSpPr txBox="1">
            <a:spLocks noChangeArrowheads="1"/>
          </p:cNvSpPr>
          <p:nvPr/>
        </p:nvSpPr>
        <p:spPr bwMode="auto">
          <a:xfrm>
            <a:off x="3429000" y="1219200"/>
            <a:ext cx="5921814" cy="2349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class Node {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; Node l; Node r; Node p;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Node(Item v, Node l, Node r, Node p) { 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this.item</a:t>
            </a:r>
            <a:r>
              <a:rPr lang="en-US" sz="1600" dirty="0" smtClean="0">
                <a:latin typeface="Lucida Console" pitchFamily="49" charset="0"/>
              </a:rPr>
              <a:t> = v; 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this.l</a:t>
            </a:r>
            <a:r>
              <a:rPr lang="en-US" sz="1600" dirty="0" smtClean="0">
                <a:latin typeface="Lucida Console" pitchFamily="49" charset="0"/>
              </a:rPr>
              <a:t> = l; </a:t>
            </a:r>
            <a:r>
              <a:rPr lang="en-US" sz="1600" dirty="0" err="1" smtClean="0">
                <a:latin typeface="Lucida Console" pitchFamily="49" charset="0"/>
              </a:rPr>
              <a:t>this.r</a:t>
            </a:r>
            <a:r>
              <a:rPr lang="en-US" sz="1600" dirty="0" smtClean="0">
                <a:latin typeface="Lucida Console" pitchFamily="49" charset="0"/>
              </a:rPr>
              <a:t> = r;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this.p</a:t>
            </a:r>
            <a:r>
              <a:rPr lang="en-US" sz="1600" dirty="0" smtClean="0">
                <a:latin typeface="Lucida Console" pitchFamily="49" charset="0"/>
              </a:rPr>
              <a:t> = p;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}  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5189" name="Rectangle 41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90" name="Rectangle 42"/>
          <p:cNvSpPr>
            <a:spLocks noChangeArrowheads="1"/>
          </p:cNvSpPr>
          <p:nvPr/>
        </p:nvSpPr>
        <p:spPr bwMode="auto">
          <a:xfrm>
            <a:off x="6172200" y="32004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91" name="Rectangle 43"/>
          <p:cNvSpPr>
            <a:spLocks noChangeArrowheads="1"/>
          </p:cNvSpPr>
          <p:nvPr/>
        </p:nvSpPr>
        <p:spPr bwMode="auto">
          <a:xfrm>
            <a:off x="6400800" y="3429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52" name="Oval 45"/>
          <p:cNvSpPr>
            <a:spLocks noChangeArrowheads="1"/>
          </p:cNvSpPr>
          <p:nvPr/>
        </p:nvSpPr>
        <p:spPr bwMode="auto">
          <a:xfrm>
            <a:off x="62484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3" name="Oval 46"/>
          <p:cNvSpPr>
            <a:spLocks noChangeArrowheads="1"/>
          </p:cNvSpPr>
          <p:nvPr/>
        </p:nvSpPr>
        <p:spPr bwMode="auto">
          <a:xfrm>
            <a:off x="64770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86" name="Rectangle 48"/>
          <p:cNvSpPr>
            <a:spLocks noChangeArrowheads="1"/>
          </p:cNvSpPr>
          <p:nvPr/>
        </p:nvSpPr>
        <p:spPr bwMode="auto">
          <a:xfrm>
            <a:off x="5105400" y="4038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87" name="Rectangle 49"/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55" name="Oval 51"/>
          <p:cNvSpPr>
            <a:spLocks noChangeArrowheads="1"/>
          </p:cNvSpPr>
          <p:nvPr/>
        </p:nvSpPr>
        <p:spPr bwMode="auto">
          <a:xfrm>
            <a:off x="5181600" y="4114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88" name="Rectangle 50"/>
          <p:cNvSpPr>
            <a:spLocks noChangeArrowheads="1"/>
          </p:cNvSpPr>
          <p:nvPr/>
        </p:nvSpPr>
        <p:spPr bwMode="auto">
          <a:xfrm>
            <a:off x="5334000" y="4038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56" name="Oval 52"/>
          <p:cNvSpPr>
            <a:spLocks noChangeArrowheads="1"/>
          </p:cNvSpPr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83" name="Rectangle 54"/>
          <p:cNvSpPr>
            <a:spLocks noChangeArrowheads="1"/>
          </p:cNvSpPr>
          <p:nvPr/>
        </p:nvSpPr>
        <p:spPr bwMode="auto">
          <a:xfrm>
            <a:off x="7239000" y="4038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84" name="Rectangle 55"/>
          <p:cNvSpPr>
            <a:spLocks noChangeArrowheads="1"/>
          </p:cNvSpPr>
          <p:nvPr/>
        </p:nvSpPr>
        <p:spPr bwMode="auto">
          <a:xfrm>
            <a:off x="7239000" y="3810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85" name="Rectangle 56"/>
          <p:cNvSpPr>
            <a:spLocks noChangeArrowheads="1"/>
          </p:cNvSpPr>
          <p:nvPr/>
        </p:nvSpPr>
        <p:spPr bwMode="auto">
          <a:xfrm>
            <a:off x="7467600" y="4038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58" name="Oval 57"/>
          <p:cNvSpPr>
            <a:spLocks noChangeArrowheads="1"/>
          </p:cNvSpPr>
          <p:nvPr/>
        </p:nvSpPr>
        <p:spPr bwMode="auto">
          <a:xfrm>
            <a:off x="7315200" y="4114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59" name="Oval 58"/>
          <p:cNvSpPr>
            <a:spLocks noChangeArrowheads="1"/>
          </p:cNvSpPr>
          <p:nvPr/>
        </p:nvSpPr>
        <p:spPr bwMode="auto">
          <a:xfrm>
            <a:off x="7543800" y="4114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4419600" y="4800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4419600" y="4572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4648200" y="4800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61" name="Oval 63"/>
          <p:cNvSpPr>
            <a:spLocks noChangeArrowheads="1"/>
          </p:cNvSpPr>
          <p:nvPr/>
        </p:nvSpPr>
        <p:spPr bwMode="auto">
          <a:xfrm>
            <a:off x="4495800" y="4876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62" name="Oval 64"/>
          <p:cNvSpPr>
            <a:spLocks noChangeArrowheads="1"/>
          </p:cNvSpPr>
          <p:nvPr/>
        </p:nvSpPr>
        <p:spPr bwMode="auto">
          <a:xfrm>
            <a:off x="4724400" y="4876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77" name="Rectangle 78"/>
          <p:cNvSpPr>
            <a:spLocks noChangeArrowheads="1"/>
          </p:cNvSpPr>
          <p:nvPr/>
        </p:nvSpPr>
        <p:spPr bwMode="auto">
          <a:xfrm>
            <a:off x="8001000" y="4800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78" name="Rectangle 79"/>
          <p:cNvSpPr>
            <a:spLocks noChangeArrowheads="1"/>
          </p:cNvSpPr>
          <p:nvPr/>
        </p:nvSpPr>
        <p:spPr bwMode="auto">
          <a:xfrm>
            <a:off x="8001000" y="4572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79" name="Rectangle 80"/>
          <p:cNvSpPr>
            <a:spLocks noChangeArrowheads="1"/>
          </p:cNvSpPr>
          <p:nvPr/>
        </p:nvSpPr>
        <p:spPr bwMode="auto">
          <a:xfrm>
            <a:off x="8229600" y="4800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64" name="Oval 81"/>
          <p:cNvSpPr>
            <a:spLocks noChangeArrowheads="1"/>
          </p:cNvSpPr>
          <p:nvPr/>
        </p:nvSpPr>
        <p:spPr bwMode="auto">
          <a:xfrm>
            <a:off x="8077200" y="4876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65" name="Oval 82"/>
          <p:cNvSpPr>
            <a:spLocks noChangeArrowheads="1"/>
          </p:cNvSpPr>
          <p:nvPr/>
        </p:nvSpPr>
        <p:spPr bwMode="auto">
          <a:xfrm>
            <a:off x="8305800" y="4876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74" name="Rectangle 90"/>
          <p:cNvSpPr>
            <a:spLocks noChangeArrowheads="1"/>
          </p:cNvSpPr>
          <p:nvPr/>
        </p:nvSpPr>
        <p:spPr bwMode="auto">
          <a:xfrm>
            <a:off x="5105400" y="5562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75" name="Rectangle 91"/>
          <p:cNvSpPr>
            <a:spLocks noChangeArrowheads="1"/>
          </p:cNvSpPr>
          <p:nvPr/>
        </p:nvSpPr>
        <p:spPr bwMode="auto">
          <a:xfrm>
            <a:off x="5105400" y="5334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76" name="Rectangle 92"/>
          <p:cNvSpPr>
            <a:spLocks noChangeArrowheads="1"/>
          </p:cNvSpPr>
          <p:nvPr/>
        </p:nvSpPr>
        <p:spPr bwMode="auto">
          <a:xfrm>
            <a:off x="5334000" y="55626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67" name="Oval 93"/>
          <p:cNvSpPr>
            <a:spLocks noChangeArrowheads="1"/>
          </p:cNvSpPr>
          <p:nvPr/>
        </p:nvSpPr>
        <p:spPr bwMode="auto">
          <a:xfrm>
            <a:off x="5181600" y="5638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69" name="AutoShape 119"/>
          <p:cNvCxnSpPr>
            <a:cxnSpLocks noChangeShapeType="1"/>
            <a:stCxn id="5152" idx="2"/>
            <a:endCxn id="5187" idx="0"/>
          </p:cNvCxnSpPr>
          <p:nvPr/>
        </p:nvCxnSpPr>
        <p:spPr bwMode="auto">
          <a:xfrm rot="10800000" flipV="1">
            <a:off x="5219700" y="3543300"/>
            <a:ext cx="1028700" cy="2667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0" name="AutoShape 120"/>
          <p:cNvCxnSpPr>
            <a:cxnSpLocks noChangeShapeType="1"/>
            <a:stCxn id="5155" idx="2"/>
            <a:endCxn id="5181" idx="0"/>
          </p:cNvCxnSpPr>
          <p:nvPr/>
        </p:nvCxnSpPr>
        <p:spPr bwMode="auto">
          <a:xfrm rot="10800000" flipV="1">
            <a:off x="4533900" y="4152900"/>
            <a:ext cx="647700" cy="4191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1" name="AutoShape 123"/>
          <p:cNvCxnSpPr>
            <a:cxnSpLocks noChangeShapeType="1"/>
            <a:stCxn id="5162" idx="6"/>
            <a:endCxn id="5175" idx="0"/>
          </p:cNvCxnSpPr>
          <p:nvPr/>
        </p:nvCxnSpPr>
        <p:spPr bwMode="auto">
          <a:xfrm>
            <a:off x="4800600" y="4914900"/>
            <a:ext cx="419100" cy="4191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2" name="AutoShape 128"/>
          <p:cNvCxnSpPr>
            <a:cxnSpLocks noChangeShapeType="1"/>
            <a:stCxn id="5153" idx="7"/>
            <a:endCxn id="5184" idx="0"/>
          </p:cNvCxnSpPr>
          <p:nvPr/>
        </p:nvCxnSpPr>
        <p:spPr bwMode="auto">
          <a:xfrm rot="16200000" flipH="1">
            <a:off x="6800849" y="3257550"/>
            <a:ext cx="293641" cy="811259"/>
          </a:xfrm>
          <a:prstGeom prst="bentConnector3">
            <a:avLst>
              <a:gd name="adj1" fmla="val 5252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73" name="AutoShape 129"/>
          <p:cNvCxnSpPr>
            <a:cxnSpLocks noChangeShapeType="1"/>
            <a:stCxn id="5159" idx="7"/>
            <a:endCxn id="5178" idx="0"/>
          </p:cNvCxnSpPr>
          <p:nvPr/>
        </p:nvCxnSpPr>
        <p:spPr bwMode="auto">
          <a:xfrm rot="16200000" flipH="1">
            <a:off x="7639049" y="4095750"/>
            <a:ext cx="446041" cy="506459"/>
          </a:xfrm>
          <a:prstGeom prst="bentConnector3">
            <a:avLst>
              <a:gd name="adj1" fmla="val 345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193" name="Oval 93"/>
          <p:cNvSpPr>
            <a:spLocks noChangeArrowheads="1"/>
          </p:cNvSpPr>
          <p:nvPr/>
        </p:nvSpPr>
        <p:spPr bwMode="auto">
          <a:xfrm>
            <a:off x="5410200" y="5638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685800" y="6107668"/>
            <a:ext cx="683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εξωτερικοί κόμβοι αντιστοιχούν σε μηδενικές (</a:t>
            </a:r>
            <a:r>
              <a:rPr lang="en-US" dirty="0" smtClean="0">
                <a:latin typeface="Lucida Console" pitchFamily="49" charset="0"/>
              </a:rPr>
              <a:t>null</a:t>
            </a:r>
            <a:r>
              <a:rPr lang="en-US" dirty="0" smtClean="0"/>
              <a:t>) </a:t>
            </a:r>
            <a:r>
              <a:rPr lang="el-GR" dirty="0" smtClean="0"/>
              <a:t>αναφορές</a:t>
            </a:r>
            <a:endParaRPr lang="el-GR" dirty="0"/>
          </a:p>
        </p:txBody>
      </p:sp>
      <p:sp>
        <p:nvSpPr>
          <p:cNvPr id="76" name="Rectangle 50"/>
          <p:cNvSpPr>
            <a:spLocks noChangeArrowheads="1"/>
          </p:cNvSpPr>
          <p:nvPr/>
        </p:nvSpPr>
        <p:spPr bwMode="auto">
          <a:xfrm>
            <a:off x="5334000" y="3810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7" name="Oval 52"/>
          <p:cNvSpPr>
            <a:spLocks noChangeArrowheads="1"/>
          </p:cNvSpPr>
          <p:nvPr/>
        </p:nvSpPr>
        <p:spPr bwMode="auto">
          <a:xfrm>
            <a:off x="5410200" y="3886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" name="Rectangle 50"/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0" name="Oval 52"/>
          <p:cNvSpPr>
            <a:spLocks noChangeArrowheads="1"/>
          </p:cNvSpPr>
          <p:nvPr/>
        </p:nvSpPr>
        <p:spPr bwMode="auto">
          <a:xfrm>
            <a:off x="4724400" y="4648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3" name="Rectangle 62"/>
          <p:cNvSpPr>
            <a:spLocks noChangeArrowheads="1"/>
          </p:cNvSpPr>
          <p:nvPr/>
        </p:nvSpPr>
        <p:spPr bwMode="auto">
          <a:xfrm>
            <a:off x="5334000" y="5334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4" name="Oval 64"/>
          <p:cNvSpPr>
            <a:spLocks noChangeArrowheads="1"/>
          </p:cNvSpPr>
          <p:nvPr/>
        </p:nvSpPr>
        <p:spPr bwMode="auto">
          <a:xfrm>
            <a:off x="5410200" y="5410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" name="Rectangle 50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6" name="Oval 52"/>
          <p:cNvSpPr>
            <a:spLocks noChangeArrowheads="1"/>
          </p:cNvSpPr>
          <p:nvPr/>
        </p:nvSpPr>
        <p:spPr bwMode="auto">
          <a:xfrm>
            <a:off x="6477000" y="3276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7" name="Rectangle 56"/>
          <p:cNvSpPr>
            <a:spLocks noChangeArrowheads="1"/>
          </p:cNvSpPr>
          <p:nvPr/>
        </p:nvSpPr>
        <p:spPr bwMode="auto">
          <a:xfrm>
            <a:off x="7467600" y="3810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8" name="Oval 58"/>
          <p:cNvSpPr>
            <a:spLocks noChangeArrowheads="1"/>
          </p:cNvSpPr>
          <p:nvPr/>
        </p:nvSpPr>
        <p:spPr bwMode="auto">
          <a:xfrm>
            <a:off x="7543800" y="3886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0" name="AutoShape 128"/>
          <p:cNvCxnSpPr>
            <a:cxnSpLocks noChangeShapeType="1"/>
            <a:stCxn id="88" idx="0"/>
            <a:endCxn id="85" idx="3"/>
          </p:cNvCxnSpPr>
          <p:nvPr/>
        </p:nvCxnSpPr>
        <p:spPr bwMode="auto">
          <a:xfrm rot="16200000" flipV="1">
            <a:off x="6819900" y="3124200"/>
            <a:ext cx="571500" cy="9525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9" name="AutoShape 120"/>
          <p:cNvCxnSpPr>
            <a:cxnSpLocks noChangeShapeType="1"/>
            <a:stCxn id="80" idx="7"/>
            <a:endCxn id="5188" idx="2"/>
          </p:cNvCxnSpPr>
          <p:nvPr/>
        </p:nvCxnSpPr>
        <p:spPr bwMode="auto">
          <a:xfrm rot="5400000" flipH="1" flipV="1">
            <a:off x="4922791" y="4133851"/>
            <a:ext cx="392159" cy="658859"/>
          </a:xfrm>
          <a:prstGeom prst="bentConnector3">
            <a:avLst>
              <a:gd name="adj1" fmla="val 6626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3" name="AutoShape 123"/>
          <p:cNvCxnSpPr>
            <a:cxnSpLocks noChangeShapeType="1"/>
            <a:stCxn id="84" idx="1"/>
            <a:endCxn id="79" idx="3"/>
          </p:cNvCxnSpPr>
          <p:nvPr/>
        </p:nvCxnSpPr>
        <p:spPr bwMode="auto">
          <a:xfrm rot="16200000" flipV="1">
            <a:off x="4781551" y="4781550"/>
            <a:ext cx="735059" cy="544559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9" name="AutoShape 128"/>
          <p:cNvCxnSpPr>
            <a:cxnSpLocks noChangeShapeType="1"/>
            <a:stCxn id="77" idx="6"/>
            <a:endCxn id="5189" idx="2"/>
          </p:cNvCxnSpPr>
          <p:nvPr/>
        </p:nvCxnSpPr>
        <p:spPr bwMode="auto">
          <a:xfrm flipV="1">
            <a:off x="5486400" y="3657600"/>
            <a:ext cx="800100" cy="2667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4" name="Rectangle 62"/>
          <p:cNvSpPr>
            <a:spLocks noChangeArrowheads="1"/>
          </p:cNvSpPr>
          <p:nvPr/>
        </p:nvSpPr>
        <p:spPr bwMode="auto">
          <a:xfrm>
            <a:off x="8229600" y="4572000"/>
            <a:ext cx="228600" cy="2286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15" name="Oval 64"/>
          <p:cNvSpPr>
            <a:spLocks noChangeArrowheads="1"/>
          </p:cNvSpPr>
          <p:nvPr/>
        </p:nvSpPr>
        <p:spPr bwMode="auto">
          <a:xfrm>
            <a:off x="8305800" y="4648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7" name="AutoShape 128"/>
          <p:cNvCxnSpPr>
            <a:cxnSpLocks noChangeShapeType="1"/>
            <a:stCxn id="115" idx="0"/>
            <a:endCxn id="87" idx="3"/>
          </p:cNvCxnSpPr>
          <p:nvPr/>
        </p:nvCxnSpPr>
        <p:spPr bwMode="auto">
          <a:xfrm rot="16200000" flipV="1">
            <a:off x="7658100" y="3962400"/>
            <a:ext cx="723900" cy="6477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0" name="119 - Ορθογώνιο"/>
          <p:cNvSpPr/>
          <p:nvPr/>
        </p:nvSpPr>
        <p:spPr>
          <a:xfrm>
            <a:off x="76200" y="17526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Αν δεν υπάρχει πρόβλημα</a:t>
            </a:r>
            <a:r>
              <a:rPr lang="en-US" dirty="0" smtClean="0"/>
              <a:t> </a:t>
            </a:r>
            <a:r>
              <a:rPr lang="el-GR" dirty="0" smtClean="0"/>
              <a:t>χώρου</a:t>
            </a:r>
            <a:r>
              <a:rPr lang="en-US" dirty="0" smtClean="0"/>
              <a:t> </a:t>
            </a:r>
            <a:r>
              <a:rPr lang="el-GR" dirty="0" smtClean="0"/>
              <a:t>τότε μπορούμε να έχουμε σε κάθε κόμβο μια αναφορά προς το γονέα του. Αυτό απλοποιεί την υλοποίηση ορισμένων λειτουργιών.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Γράφημα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315200" cy="45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1800" smtClean="0"/>
              <a:t>Συνδυαστικό αντικείμενο που αποτελείται από 2 σύνολα</a:t>
            </a:r>
            <a:r>
              <a:rPr lang="en-US" sz="1800" smtClean="0"/>
              <a:t>: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225550" y="1828800"/>
            <a:ext cx="33464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/>
              <a:t>  </a:t>
            </a:r>
            <a:r>
              <a:rPr lang="el-GR"/>
              <a:t>Σύνολο κορυφών (</a:t>
            </a:r>
            <a:r>
              <a:rPr lang="da-DK"/>
              <a:t>vertex set</a:t>
            </a:r>
            <a:r>
              <a:rPr lang="el-GR"/>
              <a:t>)</a:t>
            </a:r>
          </a:p>
          <a:p>
            <a:pPr algn="l">
              <a:buFontTx/>
              <a:buChar char="•"/>
            </a:pPr>
            <a:endParaRPr lang="el-GR"/>
          </a:p>
          <a:p>
            <a:pPr algn="l">
              <a:buFontTx/>
              <a:buChar char="•"/>
            </a:pPr>
            <a:r>
              <a:rPr lang="el-GR"/>
              <a:t>  Σύνολο ακμών (</a:t>
            </a:r>
            <a:r>
              <a:rPr lang="da-DK"/>
              <a:t>edge set</a:t>
            </a:r>
            <a:r>
              <a:rPr lang="el-GR"/>
              <a:t>)</a:t>
            </a:r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200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l-GR"/>
              <a:t>Μερικά είδη γραφημάτων</a:t>
            </a:r>
            <a:r>
              <a:rPr lang="en-US"/>
              <a:t>:</a:t>
            </a:r>
            <a:endParaRPr lang="en-US">
              <a:solidFill>
                <a:srgbClr val="000099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219200" y="3700463"/>
            <a:ext cx="3187476" cy="22224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400"/>
              </a:lnSpc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Κατεύθυνση ακμών</a:t>
            </a:r>
          </a:p>
          <a:p>
            <a:pPr lvl="2" algn="l">
              <a:lnSpc>
                <a:spcPts val="2400"/>
              </a:lnSpc>
              <a:buFontTx/>
              <a:buChar char="-"/>
            </a:pPr>
            <a:r>
              <a:rPr lang="el-GR" dirty="0"/>
              <a:t> μη κατευθυνόμενα </a:t>
            </a:r>
          </a:p>
          <a:p>
            <a:pPr lvl="2" algn="l">
              <a:lnSpc>
                <a:spcPts val="2400"/>
              </a:lnSpc>
              <a:buFontTx/>
              <a:buChar char="-"/>
            </a:pPr>
            <a:r>
              <a:rPr lang="el-GR" dirty="0"/>
              <a:t> κατευθυνόμενα</a:t>
            </a:r>
          </a:p>
          <a:p>
            <a:pPr algn="l">
              <a:lnSpc>
                <a:spcPts val="2400"/>
              </a:lnSpc>
              <a:buFontTx/>
              <a:buChar char="•"/>
            </a:pPr>
            <a:endParaRPr lang="el-GR" dirty="0"/>
          </a:p>
          <a:p>
            <a:pPr algn="l">
              <a:lnSpc>
                <a:spcPts val="2400"/>
              </a:lnSpc>
              <a:buFontTx/>
              <a:buChar char="•"/>
            </a:pPr>
            <a:r>
              <a:rPr lang="el-GR" dirty="0"/>
              <a:t>  Βάρος ακμών</a:t>
            </a:r>
          </a:p>
          <a:p>
            <a:pPr lvl="2" algn="l">
              <a:lnSpc>
                <a:spcPts val="2400"/>
              </a:lnSpc>
              <a:buFontTx/>
              <a:buChar char="-"/>
            </a:pPr>
            <a:r>
              <a:rPr lang="el-GR" dirty="0"/>
              <a:t> μη σταθμισμένα</a:t>
            </a:r>
          </a:p>
          <a:p>
            <a:pPr lvl="2" algn="l">
              <a:lnSpc>
                <a:spcPts val="2400"/>
              </a:lnSpc>
              <a:buFontTx/>
              <a:buChar char="-"/>
            </a:pPr>
            <a:r>
              <a:rPr lang="el-GR" dirty="0"/>
              <a:t> σταθμισμένα </a:t>
            </a:r>
            <a:endParaRPr lang="en-US" dirty="0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5029200" y="4495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01" name="AutoShape 9"/>
          <p:cNvCxnSpPr>
            <a:cxnSpLocks noChangeShapeType="1"/>
            <a:stCxn id="59400" idx="6"/>
            <a:endCxn id="59402" idx="2"/>
          </p:cNvCxnSpPr>
          <p:nvPr/>
        </p:nvCxnSpPr>
        <p:spPr bwMode="auto">
          <a:xfrm>
            <a:off x="5181600" y="4572000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5715000" y="4495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5029200" y="41005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04" name="AutoShape 12"/>
          <p:cNvCxnSpPr>
            <a:cxnSpLocks noChangeShapeType="1"/>
            <a:stCxn id="59403" idx="6"/>
            <a:endCxn id="59405" idx="2"/>
          </p:cNvCxnSpPr>
          <p:nvPr/>
        </p:nvCxnSpPr>
        <p:spPr bwMode="auto">
          <a:xfrm>
            <a:off x="5181600" y="4176713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5715000" y="41005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5029200" y="5729287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07" name="AutoShape 15"/>
          <p:cNvCxnSpPr>
            <a:cxnSpLocks noChangeShapeType="1"/>
            <a:stCxn id="59406" idx="6"/>
            <a:endCxn id="59408" idx="2"/>
          </p:cNvCxnSpPr>
          <p:nvPr/>
        </p:nvCxnSpPr>
        <p:spPr bwMode="auto">
          <a:xfrm>
            <a:off x="5181600" y="5805487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5715000" y="5729287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5029200" y="5334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10" name="AutoShape 18"/>
          <p:cNvCxnSpPr>
            <a:cxnSpLocks noChangeShapeType="1"/>
            <a:stCxn id="59409" idx="6"/>
            <a:endCxn id="59411" idx="2"/>
          </p:cNvCxnSpPr>
          <p:nvPr/>
        </p:nvCxnSpPr>
        <p:spPr bwMode="auto">
          <a:xfrm>
            <a:off x="5181600" y="5410200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9411" name="Oval 19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59412" name="Picture 2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9550" y="5881687"/>
            <a:ext cx="311150" cy="17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 useBgFill="1">
        <p:nvSpPr>
          <p:cNvPr id="21" name="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6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Μ-αδικά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1738"/>
            <a:ext cx="6019800" cy="39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smtClean="0"/>
              <a:t>M-</a:t>
            </a:r>
            <a:r>
              <a:rPr lang="el-GR" sz="1800" smtClean="0"/>
              <a:t>αδικό δένδρο (αναδρομικός ορισμός)              = 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50" name="AutoShape 6"/>
          <p:cNvCxnSpPr>
            <a:cxnSpLocks noChangeShapeType="1"/>
            <a:stCxn id="6156" idx="0"/>
            <a:endCxn id="6149" idx="3"/>
          </p:cNvCxnSpPr>
          <p:nvPr/>
        </p:nvCxnSpPr>
        <p:spPr bwMode="auto">
          <a:xfrm flipV="1">
            <a:off x="6057900" y="2949575"/>
            <a:ext cx="3651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" name="AutoShape 7"/>
          <p:cNvCxnSpPr>
            <a:cxnSpLocks noChangeShapeType="1"/>
            <a:stCxn id="6155" idx="0"/>
            <a:endCxn id="6149" idx="2"/>
          </p:cNvCxnSpPr>
          <p:nvPr/>
        </p:nvCxnSpPr>
        <p:spPr bwMode="auto">
          <a:xfrm flipV="1">
            <a:off x="5372100" y="2895600"/>
            <a:ext cx="102870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03325" y="1919288"/>
            <a:ext cx="24114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εξωτερικός κόμβος,  ή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57600" y="1903413"/>
            <a:ext cx="46751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εσωτερικός κόμβος που συνδέεται με</a:t>
            </a:r>
          </a:p>
          <a:p>
            <a:r>
              <a:rPr lang="el-GR" u="sng"/>
              <a:t>διατεταγμένη</a:t>
            </a:r>
            <a:r>
              <a:rPr lang="el-GR"/>
              <a:t> ακολουθία Μ-αδικών δένδρων.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105400" y="32766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791200" y="32766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4800600" y="11430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4495800" y="4343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59" name="AutoShape 15"/>
          <p:cNvCxnSpPr>
            <a:cxnSpLocks noChangeShapeType="1"/>
            <a:stCxn id="6161" idx="7"/>
            <a:endCxn id="6158" idx="3"/>
          </p:cNvCxnSpPr>
          <p:nvPr/>
        </p:nvCxnSpPr>
        <p:spPr bwMode="auto">
          <a:xfrm flipV="1">
            <a:off x="3619500" y="4473575"/>
            <a:ext cx="8985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0" name="AutoShape 16"/>
          <p:cNvCxnSpPr>
            <a:cxnSpLocks noChangeShapeType="1"/>
            <a:stCxn id="6164" idx="1"/>
            <a:endCxn id="6158" idx="5"/>
          </p:cNvCxnSpPr>
          <p:nvPr/>
        </p:nvCxnSpPr>
        <p:spPr bwMode="auto">
          <a:xfrm flipH="1" flipV="1">
            <a:off x="4625975" y="4473575"/>
            <a:ext cx="7461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3489325" y="4724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62" name="AutoShape 18"/>
          <p:cNvCxnSpPr>
            <a:cxnSpLocks noChangeShapeType="1"/>
            <a:stCxn id="6167" idx="0"/>
            <a:endCxn id="6161" idx="3"/>
          </p:cNvCxnSpPr>
          <p:nvPr/>
        </p:nvCxnSpPr>
        <p:spPr bwMode="auto">
          <a:xfrm flipV="1">
            <a:off x="3108325" y="48545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3" name="AutoShape 19"/>
          <p:cNvCxnSpPr>
            <a:cxnSpLocks noChangeShapeType="1"/>
            <a:stCxn id="6182" idx="0"/>
            <a:endCxn id="6161" idx="4"/>
          </p:cNvCxnSpPr>
          <p:nvPr/>
        </p:nvCxnSpPr>
        <p:spPr bwMode="auto">
          <a:xfrm flipH="1" flipV="1">
            <a:off x="3565525" y="4876800"/>
            <a:ext cx="15875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349875" y="4724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65" name="AutoShape 21"/>
          <p:cNvCxnSpPr>
            <a:cxnSpLocks noChangeShapeType="1"/>
            <a:stCxn id="6181" idx="0"/>
            <a:endCxn id="6164" idx="3"/>
          </p:cNvCxnSpPr>
          <p:nvPr/>
        </p:nvCxnSpPr>
        <p:spPr bwMode="auto">
          <a:xfrm flipV="1">
            <a:off x="5181600" y="4854575"/>
            <a:ext cx="1905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6" name="AutoShape 22"/>
          <p:cNvCxnSpPr>
            <a:cxnSpLocks noChangeShapeType="1"/>
            <a:stCxn id="6176" idx="1"/>
            <a:endCxn id="6164" idx="5"/>
          </p:cNvCxnSpPr>
          <p:nvPr/>
        </p:nvCxnSpPr>
        <p:spPr bwMode="auto">
          <a:xfrm flipH="1" flipV="1">
            <a:off x="5480050" y="4854575"/>
            <a:ext cx="257175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3032125" y="518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68" name="AutoShape 24"/>
          <p:cNvCxnSpPr>
            <a:cxnSpLocks noChangeShapeType="1"/>
            <a:stCxn id="6173" idx="0"/>
            <a:endCxn id="6167" idx="3"/>
          </p:cNvCxnSpPr>
          <p:nvPr/>
        </p:nvCxnSpPr>
        <p:spPr bwMode="auto">
          <a:xfrm flipV="1">
            <a:off x="2667000" y="5311775"/>
            <a:ext cx="3873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9" name="AutoShape 25"/>
          <p:cNvCxnSpPr>
            <a:cxnSpLocks noChangeShapeType="1"/>
            <a:stCxn id="6170" idx="0"/>
            <a:endCxn id="6167" idx="5"/>
          </p:cNvCxnSpPr>
          <p:nvPr/>
        </p:nvCxnSpPr>
        <p:spPr bwMode="auto">
          <a:xfrm flipH="1" flipV="1">
            <a:off x="3162300" y="53117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3292475" y="556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71" name="AutoShape 27"/>
          <p:cNvCxnSpPr>
            <a:cxnSpLocks noChangeShapeType="1"/>
            <a:stCxn id="6174" idx="0"/>
            <a:endCxn id="6170" idx="3"/>
          </p:cNvCxnSpPr>
          <p:nvPr/>
        </p:nvCxnSpPr>
        <p:spPr bwMode="auto">
          <a:xfrm flipV="1">
            <a:off x="3124200" y="5692775"/>
            <a:ext cx="1905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2" name="AutoShape 28"/>
          <p:cNvCxnSpPr>
            <a:cxnSpLocks noChangeShapeType="1"/>
            <a:stCxn id="6175" idx="0"/>
            <a:endCxn id="6170" idx="4"/>
          </p:cNvCxnSpPr>
          <p:nvPr/>
        </p:nvCxnSpPr>
        <p:spPr bwMode="auto">
          <a:xfrm flipV="1">
            <a:off x="3352800" y="5715000"/>
            <a:ext cx="15875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25908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048000" y="5943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276600" y="5943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5715000" y="518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77" name="AutoShape 33"/>
          <p:cNvCxnSpPr>
            <a:cxnSpLocks noChangeShapeType="1"/>
            <a:stCxn id="6179" idx="0"/>
            <a:endCxn id="6176" idx="3"/>
          </p:cNvCxnSpPr>
          <p:nvPr/>
        </p:nvCxnSpPr>
        <p:spPr bwMode="auto">
          <a:xfrm flipV="1">
            <a:off x="5562600" y="5311775"/>
            <a:ext cx="1746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78" name="AutoShape 34"/>
          <p:cNvCxnSpPr>
            <a:cxnSpLocks noChangeShapeType="1"/>
            <a:stCxn id="6180" idx="0"/>
            <a:endCxn id="6176" idx="4"/>
          </p:cNvCxnSpPr>
          <p:nvPr/>
        </p:nvCxnSpPr>
        <p:spPr bwMode="auto">
          <a:xfrm flipV="1">
            <a:off x="5791200" y="53340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54864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57150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1054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5052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6934200" y="32766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84" name="AutoShape 40"/>
          <p:cNvCxnSpPr>
            <a:cxnSpLocks noChangeShapeType="1"/>
            <a:stCxn id="6183" idx="0"/>
            <a:endCxn id="6149" idx="6"/>
          </p:cNvCxnSpPr>
          <p:nvPr/>
        </p:nvCxnSpPr>
        <p:spPr bwMode="auto">
          <a:xfrm flipH="1" flipV="1">
            <a:off x="6553200" y="2895600"/>
            <a:ext cx="64770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6384925" y="3236913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…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54102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87" name="AutoShape 43"/>
          <p:cNvCxnSpPr>
            <a:cxnSpLocks noChangeShapeType="1"/>
            <a:stCxn id="6186" idx="0"/>
            <a:endCxn id="6164" idx="4"/>
          </p:cNvCxnSpPr>
          <p:nvPr/>
        </p:nvCxnSpPr>
        <p:spPr bwMode="auto">
          <a:xfrm flipH="1" flipV="1">
            <a:off x="5426075" y="4876800"/>
            <a:ext cx="60325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59436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89" name="AutoShape 45"/>
          <p:cNvCxnSpPr>
            <a:cxnSpLocks noChangeShapeType="1"/>
            <a:stCxn id="6188" idx="0"/>
            <a:endCxn id="6176" idx="5"/>
          </p:cNvCxnSpPr>
          <p:nvPr/>
        </p:nvCxnSpPr>
        <p:spPr bwMode="auto">
          <a:xfrm flipH="1" flipV="1">
            <a:off x="5845175" y="5311775"/>
            <a:ext cx="1746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4495800" y="4724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91" name="AutoShape 47"/>
          <p:cNvCxnSpPr>
            <a:cxnSpLocks noChangeShapeType="1"/>
            <a:stCxn id="6193" idx="0"/>
            <a:endCxn id="6190" idx="3"/>
          </p:cNvCxnSpPr>
          <p:nvPr/>
        </p:nvCxnSpPr>
        <p:spPr bwMode="auto">
          <a:xfrm flipV="1">
            <a:off x="4343400" y="4854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92" name="AutoShape 48"/>
          <p:cNvCxnSpPr>
            <a:cxnSpLocks noChangeShapeType="1"/>
            <a:stCxn id="6194" idx="0"/>
            <a:endCxn id="6190" idx="4"/>
          </p:cNvCxnSpPr>
          <p:nvPr/>
        </p:nvCxnSpPr>
        <p:spPr bwMode="auto">
          <a:xfrm flipV="1">
            <a:off x="4572000" y="4876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2672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44958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95" name="Rectangle 52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96" name="AutoShape 53"/>
          <p:cNvCxnSpPr>
            <a:cxnSpLocks noChangeShapeType="1"/>
            <a:stCxn id="6195" idx="0"/>
            <a:endCxn id="6190" idx="5"/>
          </p:cNvCxnSpPr>
          <p:nvPr/>
        </p:nvCxnSpPr>
        <p:spPr bwMode="auto">
          <a:xfrm flipH="1" flipV="1">
            <a:off x="4625975" y="4854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97" name="AutoShape 54"/>
          <p:cNvCxnSpPr>
            <a:cxnSpLocks noChangeShapeType="1"/>
            <a:stCxn id="6190" idx="0"/>
            <a:endCxn id="6158" idx="4"/>
          </p:cNvCxnSpPr>
          <p:nvPr/>
        </p:nvCxnSpPr>
        <p:spPr bwMode="auto">
          <a:xfrm flipV="1">
            <a:off x="4572000" y="44958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198" name="Oval 55"/>
          <p:cNvSpPr>
            <a:spLocks noChangeArrowheads="1"/>
          </p:cNvSpPr>
          <p:nvPr/>
        </p:nvSpPr>
        <p:spPr bwMode="auto">
          <a:xfrm>
            <a:off x="3962400" y="518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99" name="AutoShape 56"/>
          <p:cNvCxnSpPr>
            <a:cxnSpLocks noChangeShapeType="1"/>
            <a:stCxn id="6201" idx="0"/>
            <a:endCxn id="6198" idx="3"/>
          </p:cNvCxnSpPr>
          <p:nvPr/>
        </p:nvCxnSpPr>
        <p:spPr bwMode="auto">
          <a:xfrm flipV="1">
            <a:off x="3810000" y="5311775"/>
            <a:ext cx="1746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00" name="AutoShape 57"/>
          <p:cNvCxnSpPr>
            <a:cxnSpLocks noChangeShapeType="1"/>
            <a:stCxn id="6202" idx="0"/>
            <a:endCxn id="6198" idx="4"/>
          </p:cNvCxnSpPr>
          <p:nvPr/>
        </p:nvCxnSpPr>
        <p:spPr bwMode="auto">
          <a:xfrm flipV="1">
            <a:off x="4038600" y="53340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01" name="Rectangle 58"/>
          <p:cNvSpPr>
            <a:spLocks noChangeArrowheads="1"/>
          </p:cNvSpPr>
          <p:nvPr/>
        </p:nvSpPr>
        <p:spPr bwMode="auto">
          <a:xfrm>
            <a:off x="37338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02" name="Rectangle 59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03" name="Rectangle 60"/>
          <p:cNvSpPr>
            <a:spLocks noChangeArrowheads="1"/>
          </p:cNvSpPr>
          <p:nvPr/>
        </p:nvSpPr>
        <p:spPr bwMode="auto">
          <a:xfrm>
            <a:off x="41910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04" name="AutoShape 61"/>
          <p:cNvCxnSpPr>
            <a:cxnSpLocks noChangeShapeType="1"/>
            <a:stCxn id="6203" idx="0"/>
            <a:endCxn id="6198" idx="5"/>
          </p:cNvCxnSpPr>
          <p:nvPr/>
        </p:nvCxnSpPr>
        <p:spPr bwMode="auto">
          <a:xfrm flipH="1" flipV="1">
            <a:off x="4092575" y="5311775"/>
            <a:ext cx="1746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05" name="AutoShape 62"/>
          <p:cNvCxnSpPr>
            <a:cxnSpLocks noChangeShapeType="1"/>
            <a:stCxn id="6198" idx="1"/>
            <a:endCxn id="6161" idx="5"/>
          </p:cNvCxnSpPr>
          <p:nvPr/>
        </p:nvCxnSpPr>
        <p:spPr bwMode="auto">
          <a:xfrm flipH="1" flipV="1">
            <a:off x="3619500" y="4854575"/>
            <a:ext cx="365125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06" name="Rectangle 63"/>
          <p:cNvSpPr>
            <a:spLocks noChangeArrowheads="1"/>
          </p:cNvSpPr>
          <p:nvPr/>
        </p:nvSpPr>
        <p:spPr bwMode="auto">
          <a:xfrm>
            <a:off x="2895600" y="5562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07" name="AutoShape 64"/>
          <p:cNvCxnSpPr>
            <a:cxnSpLocks noChangeShapeType="1"/>
            <a:stCxn id="6206" idx="0"/>
            <a:endCxn id="6167" idx="4"/>
          </p:cNvCxnSpPr>
          <p:nvPr/>
        </p:nvCxnSpPr>
        <p:spPr bwMode="auto">
          <a:xfrm flipV="1">
            <a:off x="2971800" y="5334000"/>
            <a:ext cx="136525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08" name="AutoShape 65"/>
          <p:cNvCxnSpPr>
            <a:cxnSpLocks noChangeShapeType="1"/>
            <a:stCxn id="6209" idx="0"/>
            <a:endCxn id="6170" idx="5"/>
          </p:cNvCxnSpPr>
          <p:nvPr/>
        </p:nvCxnSpPr>
        <p:spPr bwMode="auto">
          <a:xfrm flipH="1" flipV="1">
            <a:off x="3422650" y="56927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209" name="Rectangle 66"/>
          <p:cNvSpPr>
            <a:spLocks noChangeArrowheads="1"/>
          </p:cNvSpPr>
          <p:nvPr/>
        </p:nvSpPr>
        <p:spPr bwMode="auto">
          <a:xfrm>
            <a:off x="3505200" y="5943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AutoShape 74"/>
          <p:cNvCxnSpPr>
            <a:cxnSpLocks noChangeShapeType="1"/>
            <a:stCxn id="7200" idx="0"/>
            <a:endCxn id="7199" idx="0"/>
          </p:cNvCxnSpPr>
          <p:nvPr/>
        </p:nvCxnSpPr>
        <p:spPr bwMode="auto">
          <a:xfrm flipV="1">
            <a:off x="3962400" y="4267200"/>
            <a:ext cx="304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1" name="AutoShape 75"/>
          <p:cNvCxnSpPr>
            <a:cxnSpLocks noChangeShapeType="1"/>
            <a:stCxn id="7202" idx="0"/>
            <a:endCxn id="7199" idx="0"/>
          </p:cNvCxnSpPr>
          <p:nvPr/>
        </p:nvCxnSpPr>
        <p:spPr bwMode="auto">
          <a:xfrm flipV="1">
            <a:off x="4191000" y="4267200"/>
            <a:ext cx="762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2" name="AutoShape 76"/>
          <p:cNvCxnSpPr>
            <a:cxnSpLocks noChangeShapeType="1"/>
            <a:stCxn id="7201" idx="0"/>
            <a:endCxn id="7199" idx="0"/>
          </p:cNvCxnSpPr>
          <p:nvPr/>
        </p:nvCxnSpPr>
        <p:spPr bwMode="auto">
          <a:xfrm flipH="1" flipV="1">
            <a:off x="4267200" y="4267200"/>
            <a:ext cx="152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3" name="AutoShape 73"/>
          <p:cNvCxnSpPr>
            <a:cxnSpLocks noChangeShapeType="1"/>
            <a:stCxn id="7203" idx="0"/>
            <a:endCxn id="7199" idx="0"/>
          </p:cNvCxnSpPr>
          <p:nvPr/>
        </p:nvCxnSpPr>
        <p:spPr bwMode="auto">
          <a:xfrm flipH="1" flipV="1">
            <a:off x="4267200" y="4267200"/>
            <a:ext cx="3810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Διατεταγμένα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1738"/>
            <a:ext cx="6019800" cy="39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Διατεταγμένο δένδρο (αναδρομικός ορισμός)              = 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717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7177" name="Oval 5"/>
          <p:cNvSpPr>
            <a:spLocks noChangeArrowheads="1"/>
          </p:cNvSpPr>
          <p:nvPr/>
        </p:nvSpPr>
        <p:spPr bwMode="auto">
          <a:xfrm>
            <a:off x="7543800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78" name="AutoShape 6"/>
          <p:cNvCxnSpPr>
            <a:cxnSpLocks noChangeShapeType="1"/>
            <a:stCxn id="7182" idx="0"/>
            <a:endCxn id="7177" idx="3"/>
          </p:cNvCxnSpPr>
          <p:nvPr/>
        </p:nvCxnSpPr>
        <p:spPr bwMode="auto">
          <a:xfrm flipV="1">
            <a:off x="7200900" y="1882775"/>
            <a:ext cx="3651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9" name="AutoShape 7"/>
          <p:cNvCxnSpPr>
            <a:cxnSpLocks noChangeShapeType="1"/>
            <a:stCxn id="7181" idx="0"/>
            <a:endCxn id="7177" idx="2"/>
          </p:cNvCxnSpPr>
          <p:nvPr/>
        </p:nvCxnSpPr>
        <p:spPr bwMode="auto">
          <a:xfrm flipV="1">
            <a:off x="6515100" y="1828800"/>
            <a:ext cx="102870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990600" y="1903413"/>
            <a:ext cx="51704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κόμβος (ρίζα του δένδρου) που συνδέεται με</a:t>
            </a:r>
          </a:p>
          <a:p>
            <a:r>
              <a:rPr lang="el-GR" u="sng"/>
              <a:t>διατεταγμένη</a:t>
            </a:r>
            <a:r>
              <a:rPr lang="el-GR"/>
              <a:t> ακολουθία διατεταγμένων δένδρων.</a:t>
            </a:r>
          </a:p>
        </p:txBody>
      </p:sp>
      <p:sp>
        <p:nvSpPr>
          <p:cNvPr id="7181" name="AutoShape 11"/>
          <p:cNvSpPr>
            <a:spLocks noChangeArrowheads="1"/>
          </p:cNvSpPr>
          <p:nvPr/>
        </p:nvSpPr>
        <p:spPr bwMode="auto">
          <a:xfrm>
            <a:off x="6248400" y="22098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82" name="AutoShape 12"/>
          <p:cNvSpPr>
            <a:spLocks noChangeArrowheads="1"/>
          </p:cNvSpPr>
          <p:nvPr/>
        </p:nvSpPr>
        <p:spPr bwMode="auto">
          <a:xfrm>
            <a:off x="6934200" y="22098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83" name="AutoShape 13"/>
          <p:cNvSpPr>
            <a:spLocks noChangeArrowheads="1"/>
          </p:cNvSpPr>
          <p:nvPr/>
        </p:nvSpPr>
        <p:spPr bwMode="auto">
          <a:xfrm>
            <a:off x="5334000" y="11430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84" name="Oval 14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85" name="AutoShape 15"/>
          <p:cNvCxnSpPr>
            <a:cxnSpLocks noChangeShapeType="1"/>
            <a:stCxn id="7187" idx="7"/>
            <a:endCxn id="7184" idx="3"/>
          </p:cNvCxnSpPr>
          <p:nvPr/>
        </p:nvCxnSpPr>
        <p:spPr bwMode="auto">
          <a:xfrm flipV="1">
            <a:off x="3559175" y="3559175"/>
            <a:ext cx="654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6" name="AutoShape 16"/>
          <p:cNvCxnSpPr>
            <a:cxnSpLocks noChangeShapeType="1"/>
            <a:stCxn id="7189" idx="1"/>
            <a:endCxn id="7184" idx="5"/>
          </p:cNvCxnSpPr>
          <p:nvPr/>
        </p:nvCxnSpPr>
        <p:spPr bwMode="auto">
          <a:xfrm flipH="1" flipV="1">
            <a:off x="4321175" y="3559175"/>
            <a:ext cx="5778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87" name="Oval 17"/>
          <p:cNvSpPr>
            <a:spLocks noChangeArrowheads="1"/>
          </p:cNvSpPr>
          <p:nvPr/>
        </p:nvSpPr>
        <p:spPr bwMode="auto">
          <a:xfrm>
            <a:off x="3429000" y="3810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88" name="AutoShape 18"/>
          <p:cNvCxnSpPr>
            <a:cxnSpLocks noChangeShapeType="1"/>
            <a:stCxn id="7190" idx="0"/>
            <a:endCxn id="7187" idx="3"/>
          </p:cNvCxnSpPr>
          <p:nvPr/>
        </p:nvCxnSpPr>
        <p:spPr bwMode="auto">
          <a:xfrm flipV="1">
            <a:off x="3276600" y="39401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4876800" y="3810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90" name="Oval 23"/>
          <p:cNvSpPr>
            <a:spLocks noChangeArrowheads="1"/>
          </p:cNvSpPr>
          <p:nvPr/>
        </p:nvSpPr>
        <p:spPr bwMode="auto">
          <a:xfrm>
            <a:off x="3200400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91" name="AutoShape 39"/>
          <p:cNvSpPr>
            <a:spLocks noChangeArrowheads="1"/>
          </p:cNvSpPr>
          <p:nvPr/>
        </p:nvSpPr>
        <p:spPr bwMode="auto">
          <a:xfrm>
            <a:off x="8077200" y="22098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92" name="AutoShape 40"/>
          <p:cNvCxnSpPr>
            <a:cxnSpLocks noChangeShapeType="1"/>
            <a:stCxn id="7191" idx="0"/>
            <a:endCxn id="7177" idx="6"/>
          </p:cNvCxnSpPr>
          <p:nvPr/>
        </p:nvCxnSpPr>
        <p:spPr bwMode="auto">
          <a:xfrm flipH="1" flipV="1">
            <a:off x="7696200" y="1828800"/>
            <a:ext cx="64770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93" name="Text Box 41"/>
          <p:cNvSpPr txBox="1">
            <a:spLocks noChangeArrowheads="1"/>
          </p:cNvSpPr>
          <p:nvPr/>
        </p:nvSpPr>
        <p:spPr bwMode="auto">
          <a:xfrm>
            <a:off x="7527925" y="2170113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…</a:t>
            </a:r>
          </a:p>
        </p:txBody>
      </p:sp>
      <p:sp>
        <p:nvSpPr>
          <p:cNvPr id="7194" name="Oval 46"/>
          <p:cNvSpPr>
            <a:spLocks noChangeArrowheads="1"/>
          </p:cNvSpPr>
          <p:nvPr/>
        </p:nvSpPr>
        <p:spPr bwMode="auto">
          <a:xfrm>
            <a:off x="4191000" y="3810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95" name="AutoShape 53"/>
          <p:cNvCxnSpPr>
            <a:cxnSpLocks noChangeShapeType="1"/>
            <a:stCxn id="7194" idx="0"/>
            <a:endCxn id="7184" idx="4"/>
          </p:cNvCxnSpPr>
          <p:nvPr/>
        </p:nvCxnSpPr>
        <p:spPr bwMode="auto">
          <a:xfrm flipV="1">
            <a:off x="4267200" y="35814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96" name="Oval 54"/>
          <p:cNvSpPr>
            <a:spLocks noChangeArrowheads="1"/>
          </p:cNvSpPr>
          <p:nvPr/>
        </p:nvSpPr>
        <p:spPr bwMode="auto">
          <a:xfrm>
            <a:off x="3657600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197" name="AutoShape 61"/>
          <p:cNvCxnSpPr>
            <a:cxnSpLocks noChangeShapeType="1"/>
            <a:stCxn id="7196" idx="0"/>
            <a:endCxn id="7187" idx="5"/>
          </p:cNvCxnSpPr>
          <p:nvPr/>
        </p:nvCxnSpPr>
        <p:spPr bwMode="auto">
          <a:xfrm flipH="1" flipV="1">
            <a:off x="3559175" y="39401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98" name="AutoShape 67"/>
          <p:cNvCxnSpPr>
            <a:cxnSpLocks noChangeShapeType="1"/>
            <a:stCxn id="7199" idx="0"/>
            <a:endCxn id="7194" idx="4"/>
          </p:cNvCxnSpPr>
          <p:nvPr/>
        </p:nvCxnSpPr>
        <p:spPr bwMode="auto">
          <a:xfrm flipV="1">
            <a:off x="4267200" y="39624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7199" name="Oval 68"/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00" name="Oval 69"/>
          <p:cNvSpPr>
            <a:spLocks noChangeArrowheads="1"/>
          </p:cNvSpPr>
          <p:nvPr/>
        </p:nvSpPr>
        <p:spPr bwMode="auto">
          <a:xfrm>
            <a:off x="3886200" y="4724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01" name="Oval 70"/>
          <p:cNvSpPr>
            <a:spLocks noChangeArrowheads="1"/>
          </p:cNvSpPr>
          <p:nvPr/>
        </p:nvSpPr>
        <p:spPr bwMode="auto">
          <a:xfrm>
            <a:off x="4343400" y="4724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02" name="Oval 71"/>
          <p:cNvSpPr>
            <a:spLocks noChangeArrowheads="1"/>
          </p:cNvSpPr>
          <p:nvPr/>
        </p:nvSpPr>
        <p:spPr bwMode="auto">
          <a:xfrm>
            <a:off x="4114800" y="4724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03" name="Oval 72"/>
          <p:cNvSpPr>
            <a:spLocks noChangeArrowheads="1"/>
          </p:cNvSpPr>
          <p:nvPr/>
        </p:nvSpPr>
        <p:spPr bwMode="auto">
          <a:xfrm>
            <a:off x="4572000" y="4724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AutoShape 2"/>
          <p:cNvCxnSpPr>
            <a:cxnSpLocks noChangeShapeType="1"/>
            <a:stCxn id="8214" idx="0"/>
            <a:endCxn id="8213" idx="0"/>
          </p:cNvCxnSpPr>
          <p:nvPr/>
        </p:nvCxnSpPr>
        <p:spPr bwMode="auto">
          <a:xfrm flipV="1">
            <a:off x="1066800" y="3657600"/>
            <a:ext cx="304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5" name="AutoShape 3"/>
          <p:cNvCxnSpPr>
            <a:cxnSpLocks noChangeShapeType="1"/>
            <a:stCxn id="8216" idx="0"/>
            <a:endCxn id="8213" idx="0"/>
          </p:cNvCxnSpPr>
          <p:nvPr/>
        </p:nvCxnSpPr>
        <p:spPr bwMode="auto">
          <a:xfrm flipV="1">
            <a:off x="1295400" y="3657600"/>
            <a:ext cx="762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6" name="AutoShape 4"/>
          <p:cNvCxnSpPr>
            <a:cxnSpLocks noChangeShapeType="1"/>
            <a:stCxn id="8215" idx="0"/>
            <a:endCxn id="8213" idx="0"/>
          </p:cNvCxnSpPr>
          <p:nvPr/>
        </p:nvCxnSpPr>
        <p:spPr bwMode="auto">
          <a:xfrm flipH="1" flipV="1">
            <a:off x="1371600" y="3657600"/>
            <a:ext cx="152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7" name="AutoShape 5"/>
          <p:cNvCxnSpPr>
            <a:cxnSpLocks noChangeShapeType="1"/>
            <a:stCxn id="8217" idx="0"/>
            <a:endCxn id="8213" idx="0"/>
          </p:cNvCxnSpPr>
          <p:nvPr/>
        </p:nvCxnSpPr>
        <p:spPr bwMode="auto">
          <a:xfrm flipH="1" flipV="1">
            <a:off x="1371600" y="3657600"/>
            <a:ext cx="3810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Διατεταγμένα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201738"/>
            <a:ext cx="3657600" cy="39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Διατεταγμένο δένδρο - Υλοποίηση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201" name="Oval 16"/>
          <p:cNvSpPr>
            <a:spLocks noChangeArrowheads="1"/>
          </p:cNvSpPr>
          <p:nvPr/>
        </p:nvSpPr>
        <p:spPr bwMode="auto">
          <a:xfrm>
            <a:off x="1295400" y="2819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02" name="AutoShape 17"/>
          <p:cNvCxnSpPr>
            <a:cxnSpLocks noChangeShapeType="1"/>
            <a:stCxn id="8204" idx="7"/>
            <a:endCxn id="8201" idx="3"/>
          </p:cNvCxnSpPr>
          <p:nvPr/>
        </p:nvCxnSpPr>
        <p:spPr bwMode="auto">
          <a:xfrm flipV="1">
            <a:off x="663575" y="2949575"/>
            <a:ext cx="654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03" name="AutoShape 18"/>
          <p:cNvCxnSpPr>
            <a:cxnSpLocks noChangeShapeType="1"/>
            <a:stCxn id="8206" idx="1"/>
            <a:endCxn id="8201" idx="5"/>
          </p:cNvCxnSpPr>
          <p:nvPr/>
        </p:nvCxnSpPr>
        <p:spPr bwMode="auto">
          <a:xfrm flipH="1" flipV="1">
            <a:off x="1425575" y="2949575"/>
            <a:ext cx="5778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533400" y="3200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05" name="AutoShape 20"/>
          <p:cNvCxnSpPr>
            <a:cxnSpLocks noChangeShapeType="1"/>
            <a:stCxn id="8207" idx="0"/>
            <a:endCxn id="8204" idx="3"/>
          </p:cNvCxnSpPr>
          <p:nvPr/>
        </p:nvCxnSpPr>
        <p:spPr bwMode="auto">
          <a:xfrm flipV="1">
            <a:off x="381000" y="3330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206" name="Oval 21"/>
          <p:cNvSpPr>
            <a:spLocks noChangeArrowheads="1"/>
          </p:cNvSpPr>
          <p:nvPr/>
        </p:nvSpPr>
        <p:spPr bwMode="auto">
          <a:xfrm>
            <a:off x="1981200" y="3200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7" name="Oval 22"/>
          <p:cNvSpPr>
            <a:spLocks noChangeArrowheads="1"/>
          </p:cNvSpPr>
          <p:nvPr/>
        </p:nvSpPr>
        <p:spPr bwMode="auto">
          <a:xfrm>
            <a:off x="304800" y="3657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08" name="Oval 26"/>
          <p:cNvSpPr>
            <a:spLocks noChangeArrowheads="1"/>
          </p:cNvSpPr>
          <p:nvPr/>
        </p:nvSpPr>
        <p:spPr bwMode="auto">
          <a:xfrm>
            <a:off x="1295400" y="3200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09" name="AutoShape 27"/>
          <p:cNvCxnSpPr>
            <a:cxnSpLocks noChangeShapeType="1"/>
            <a:stCxn id="8208" idx="0"/>
            <a:endCxn id="8201" idx="4"/>
          </p:cNvCxnSpPr>
          <p:nvPr/>
        </p:nvCxnSpPr>
        <p:spPr bwMode="auto">
          <a:xfrm flipV="1">
            <a:off x="1371600" y="29718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210" name="Oval 28"/>
          <p:cNvSpPr>
            <a:spLocks noChangeArrowheads="1"/>
          </p:cNvSpPr>
          <p:nvPr/>
        </p:nvSpPr>
        <p:spPr bwMode="auto">
          <a:xfrm>
            <a:off x="762000" y="3657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11" name="AutoShape 29"/>
          <p:cNvCxnSpPr>
            <a:cxnSpLocks noChangeShapeType="1"/>
            <a:stCxn id="8210" idx="0"/>
            <a:endCxn id="8204" idx="5"/>
          </p:cNvCxnSpPr>
          <p:nvPr/>
        </p:nvCxnSpPr>
        <p:spPr bwMode="auto">
          <a:xfrm flipH="1" flipV="1">
            <a:off x="663575" y="3330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2" name="AutoShape 30"/>
          <p:cNvCxnSpPr>
            <a:cxnSpLocks noChangeShapeType="1"/>
            <a:stCxn id="8213" idx="0"/>
            <a:endCxn id="8208" idx="4"/>
          </p:cNvCxnSpPr>
          <p:nvPr/>
        </p:nvCxnSpPr>
        <p:spPr bwMode="auto">
          <a:xfrm flipV="1">
            <a:off x="1371600" y="3352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213" name="Oval 31"/>
          <p:cNvSpPr>
            <a:spLocks noChangeArrowheads="1"/>
          </p:cNvSpPr>
          <p:nvPr/>
        </p:nvSpPr>
        <p:spPr bwMode="auto">
          <a:xfrm>
            <a:off x="1295400" y="3657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14" name="Oval 32"/>
          <p:cNvSpPr>
            <a:spLocks noChangeArrowheads="1"/>
          </p:cNvSpPr>
          <p:nvPr/>
        </p:nvSpPr>
        <p:spPr bwMode="auto">
          <a:xfrm>
            <a:off x="990600" y="4114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15" name="Oval 33"/>
          <p:cNvSpPr>
            <a:spLocks noChangeArrowheads="1"/>
          </p:cNvSpPr>
          <p:nvPr/>
        </p:nvSpPr>
        <p:spPr bwMode="auto">
          <a:xfrm>
            <a:off x="1447800" y="4114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16" name="Oval 34"/>
          <p:cNvSpPr>
            <a:spLocks noChangeArrowheads="1"/>
          </p:cNvSpPr>
          <p:nvPr/>
        </p:nvSpPr>
        <p:spPr bwMode="auto">
          <a:xfrm>
            <a:off x="1219200" y="4114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17" name="Oval 35"/>
          <p:cNvSpPr>
            <a:spLocks noChangeArrowheads="1"/>
          </p:cNvSpPr>
          <p:nvPr/>
        </p:nvSpPr>
        <p:spPr bwMode="auto">
          <a:xfrm>
            <a:off x="1676400" y="4114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18" name="Group 36"/>
          <p:cNvGrpSpPr>
            <a:grpSpLocks/>
          </p:cNvGrpSpPr>
          <p:nvPr/>
        </p:nvGrpSpPr>
        <p:grpSpPr bwMode="auto">
          <a:xfrm>
            <a:off x="5346700" y="1271588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301" name="Rectangle 3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302" name="Rectangle 3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303" name="Rectangle 3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19" name="Oval 40"/>
          <p:cNvSpPr>
            <a:spLocks noChangeArrowheads="1"/>
          </p:cNvSpPr>
          <p:nvPr/>
        </p:nvSpPr>
        <p:spPr bwMode="auto">
          <a:xfrm>
            <a:off x="5422900" y="1347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20" name="Oval 41"/>
          <p:cNvSpPr>
            <a:spLocks noChangeArrowheads="1"/>
          </p:cNvSpPr>
          <p:nvPr/>
        </p:nvSpPr>
        <p:spPr bwMode="auto">
          <a:xfrm>
            <a:off x="5880100" y="1347788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21" name="AutoShape 42"/>
          <p:cNvCxnSpPr>
            <a:cxnSpLocks noChangeShapeType="1"/>
            <a:stCxn id="8219" idx="5"/>
          </p:cNvCxnSpPr>
          <p:nvPr/>
        </p:nvCxnSpPr>
        <p:spPr bwMode="auto">
          <a:xfrm rot="5400000">
            <a:off x="4954587" y="1423988"/>
            <a:ext cx="544513" cy="522288"/>
          </a:xfrm>
          <a:prstGeom prst="bentConnector3">
            <a:avLst>
              <a:gd name="adj1" fmla="val -4958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8222" name="AutoShape 47"/>
          <p:cNvCxnSpPr>
            <a:cxnSpLocks noChangeShapeType="1"/>
            <a:stCxn id="8220" idx="2"/>
          </p:cNvCxnSpPr>
          <p:nvPr/>
        </p:nvCxnSpPr>
        <p:spPr bwMode="auto">
          <a:xfrm>
            <a:off x="5880100" y="1385888"/>
            <a:ext cx="5953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223" name="Text Box 54"/>
          <p:cNvSpPr txBox="1">
            <a:spLocks noChangeArrowheads="1"/>
          </p:cNvSpPr>
          <p:nvPr/>
        </p:nvSpPr>
        <p:spPr bwMode="auto">
          <a:xfrm>
            <a:off x="4192588" y="1957388"/>
            <a:ext cx="15351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προς 1</a:t>
            </a:r>
            <a:r>
              <a:rPr lang="el-GR" sz="1600" baseline="30000"/>
              <a:t>ο</a:t>
            </a:r>
            <a:r>
              <a:rPr lang="el-GR" sz="1600"/>
              <a:t> παιδί </a:t>
            </a:r>
            <a:r>
              <a:rPr lang="el-GR"/>
              <a:t> </a:t>
            </a:r>
          </a:p>
        </p:txBody>
      </p:sp>
      <p:sp>
        <p:nvSpPr>
          <p:cNvPr id="8224" name="Text Box 55"/>
          <p:cNvSpPr txBox="1">
            <a:spLocks noChangeArrowheads="1"/>
          </p:cNvSpPr>
          <p:nvPr/>
        </p:nvSpPr>
        <p:spPr bwMode="auto">
          <a:xfrm>
            <a:off x="6413500" y="1219200"/>
            <a:ext cx="2197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προς επόμενο αδελφό</a:t>
            </a:r>
            <a:endParaRPr lang="el-GR"/>
          </a:p>
        </p:txBody>
      </p:sp>
      <p:grpSp>
        <p:nvGrpSpPr>
          <p:cNvPr id="8225" name="Group 56"/>
          <p:cNvGrpSpPr>
            <a:grpSpLocks/>
          </p:cNvGrpSpPr>
          <p:nvPr/>
        </p:nvGrpSpPr>
        <p:grpSpPr bwMode="auto">
          <a:xfrm>
            <a:off x="5499100" y="2667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98" name="Rectangle 5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99" name="Rectangle 5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300" name="Rectangle 5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26" name="Oval 60"/>
          <p:cNvSpPr>
            <a:spLocks noChangeArrowheads="1"/>
          </p:cNvSpPr>
          <p:nvPr/>
        </p:nvSpPr>
        <p:spPr bwMode="auto">
          <a:xfrm>
            <a:off x="5575300" y="2743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28" name="Group 62"/>
          <p:cNvGrpSpPr>
            <a:grpSpLocks/>
          </p:cNvGrpSpPr>
          <p:nvPr/>
        </p:nvGrpSpPr>
        <p:grpSpPr bwMode="auto">
          <a:xfrm>
            <a:off x="3962400" y="3429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95" name="Rectangle 63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96" name="Rectangle 64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97" name="Rectangle 65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29" name="Oval 66"/>
          <p:cNvSpPr>
            <a:spLocks noChangeArrowheads="1"/>
          </p:cNvSpPr>
          <p:nvPr/>
        </p:nvSpPr>
        <p:spPr bwMode="auto">
          <a:xfrm>
            <a:off x="40386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30" name="Oval 67"/>
          <p:cNvSpPr>
            <a:spLocks noChangeArrowheads="1"/>
          </p:cNvSpPr>
          <p:nvPr/>
        </p:nvSpPr>
        <p:spPr bwMode="auto">
          <a:xfrm>
            <a:off x="44958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31" name="Group 68"/>
          <p:cNvGrpSpPr>
            <a:grpSpLocks/>
          </p:cNvGrpSpPr>
          <p:nvPr/>
        </p:nvGrpSpPr>
        <p:grpSpPr bwMode="auto">
          <a:xfrm>
            <a:off x="5499100" y="3429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92" name="Rectangle 69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93" name="Rectangle 70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94" name="Rectangle 71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32" name="Oval 72"/>
          <p:cNvSpPr>
            <a:spLocks noChangeArrowheads="1"/>
          </p:cNvSpPr>
          <p:nvPr/>
        </p:nvSpPr>
        <p:spPr bwMode="auto">
          <a:xfrm>
            <a:off x="55753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33" name="Oval 73"/>
          <p:cNvSpPr>
            <a:spLocks noChangeArrowheads="1"/>
          </p:cNvSpPr>
          <p:nvPr/>
        </p:nvSpPr>
        <p:spPr bwMode="auto">
          <a:xfrm>
            <a:off x="6032500" y="3505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34" name="Group 74"/>
          <p:cNvGrpSpPr>
            <a:grpSpLocks/>
          </p:cNvGrpSpPr>
          <p:nvPr/>
        </p:nvGrpSpPr>
        <p:grpSpPr bwMode="auto">
          <a:xfrm>
            <a:off x="7239000" y="3429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89" name="Rectangle 75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90" name="Rectangle 76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91" name="Rectangle 77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35" name="Oval 78"/>
          <p:cNvSpPr>
            <a:spLocks noChangeArrowheads="1"/>
          </p:cNvSpPr>
          <p:nvPr/>
        </p:nvSpPr>
        <p:spPr bwMode="auto">
          <a:xfrm>
            <a:off x="7315200" y="3505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36" name="Oval 79"/>
          <p:cNvSpPr>
            <a:spLocks noChangeArrowheads="1"/>
          </p:cNvSpPr>
          <p:nvPr/>
        </p:nvSpPr>
        <p:spPr bwMode="auto">
          <a:xfrm>
            <a:off x="7772400" y="3505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37" name="Group 80"/>
          <p:cNvGrpSpPr>
            <a:grpSpLocks/>
          </p:cNvGrpSpPr>
          <p:nvPr/>
        </p:nvGrpSpPr>
        <p:grpSpPr bwMode="auto">
          <a:xfrm>
            <a:off x="5486400" y="4343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86" name="Rectangle 8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87" name="Rectangle 8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88" name="Rectangle 8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38" name="Oval 84"/>
          <p:cNvSpPr>
            <a:spLocks noChangeArrowheads="1"/>
          </p:cNvSpPr>
          <p:nvPr/>
        </p:nvSpPr>
        <p:spPr bwMode="auto">
          <a:xfrm>
            <a:off x="5562600" y="4419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39" name="Oval 85"/>
          <p:cNvSpPr>
            <a:spLocks noChangeArrowheads="1"/>
          </p:cNvSpPr>
          <p:nvPr/>
        </p:nvSpPr>
        <p:spPr bwMode="auto">
          <a:xfrm>
            <a:off x="6019800" y="4419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40" name="Group 86"/>
          <p:cNvGrpSpPr>
            <a:grpSpLocks/>
          </p:cNvGrpSpPr>
          <p:nvPr/>
        </p:nvGrpSpPr>
        <p:grpSpPr bwMode="auto">
          <a:xfrm>
            <a:off x="4038600" y="5181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83" name="Rectangle 8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84" name="Rectangle 8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85" name="Rectangle 8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41" name="Oval 90"/>
          <p:cNvSpPr>
            <a:spLocks noChangeArrowheads="1"/>
          </p:cNvSpPr>
          <p:nvPr/>
        </p:nvSpPr>
        <p:spPr bwMode="auto">
          <a:xfrm>
            <a:off x="4114800" y="5257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42" name="Oval 91"/>
          <p:cNvSpPr>
            <a:spLocks noChangeArrowheads="1"/>
          </p:cNvSpPr>
          <p:nvPr/>
        </p:nvSpPr>
        <p:spPr bwMode="auto">
          <a:xfrm>
            <a:off x="4572000" y="5257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43" name="Group 92"/>
          <p:cNvGrpSpPr>
            <a:grpSpLocks/>
          </p:cNvGrpSpPr>
          <p:nvPr/>
        </p:nvGrpSpPr>
        <p:grpSpPr bwMode="auto">
          <a:xfrm>
            <a:off x="5041900" y="5181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80" name="Rectangle 93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81" name="Rectangle 94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82" name="Rectangle 95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44" name="Oval 96"/>
          <p:cNvSpPr>
            <a:spLocks noChangeArrowheads="1"/>
          </p:cNvSpPr>
          <p:nvPr/>
        </p:nvSpPr>
        <p:spPr bwMode="auto">
          <a:xfrm>
            <a:off x="5118100" y="5257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45" name="Oval 97"/>
          <p:cNvSpPr>
            <a:spLocks noChangeArrowheads="1"/>
          </p:cNvSpPr>
          <p:nvPr/>
        </p:nvSpPr>
        <p:spPr bwMode="auto">
          <a:xfrm>
            <a:off x="5575300" y="5257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46" name="Group 98"/>
          <p:cNvGrpSpPr>
            <a:grpSpLocks/>
          </p:cNvGrpSpPr>
          <p:nvPr/>
        </p:nvGrpSpPr>
        <p:grpSpPr bwMode="auto">
          <a:xfrm>
            <a:off x="6032500" y="5181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77" name="Rectangle 99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78" name="Rectangle 100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79" name="Rectangle 101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47" name="Oval 102"/>
          <p:cNvSpPr>
            <a:spLocks noChangeArrowheads="1"/>
          </p:cNvSpPr>
          <p:nvPr/>
        </p:nvSpPr>
        <p:spPr bwMode="auto">
          <a:xfrm>
            <a:off x="6108700" y="5257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48" name="Oval 103"/>
          <p:cNvSpPr>
            <a:spLocks noChangeArrowheads="1"/>
          </p:cNvSpPr>
          <p:nvPr/>
        </p:nvSpPr>
        <p:spPr bwMode="auto">
          <a:xfrm>
            <a:off x="6565900" y="5257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49" name="Group 104"/>
          <p:cNvGrpSpPr>
            <a:grpSpLocks/>
          </p:cNvGrpSpPr>
          <p:nvPr/>
        </p:nvGrpSpPr>
        <p:grpSpPr bwMode="auto">
          <a:xfrm>
            <a:off x="7023100" y="5181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74" name="Rectangle 105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75" name="Rectangle 106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76" name="Rectangle 107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50" name="Oval 108"/>
          <p:cNvSpPr>
            <a:spLocks noChangeArrowheads="1"/>
          </p:cNvSpPr>
          <p:nvPr/>
        </p:nvSpPr>
        <p:spPr bwMode="auto">
          <a:xfrm>
            <a:off x="7099300" y="5257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51" name="Oval 109"/>
          <p:cNvSpPr>
            <a:spLocks noChangeArrowheads="1"/>
          </p:cNvSpPr>
          <p:nvPr/>
        </p:nvSpPr>
        <p:spPr bwMode="auto">
          <a:xfrm>
            <a:off x="7556500" y="5257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52" name="Group 110"/>
          <p:cNvGrpSpPr>
            <a:grpSpLocks/>
          </p:cNvGrpSpPr>
          <p:nvPr/>
        </p:nvGrpSpPr>
        <p:grpSpPr bwMode="auto">
          <a:xfrm>
            <a:off x="2819400" y="4343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71" name="Rectangle 11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72" name="Rectangle 11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73" name="Rectangle 11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53" name="Oval 114"/>
          <p:cNvSpPr>
            <a:spLocks noChangeArrowheads="1"/>
          </p:cNvSpPr>
          <p:nvPr/>
        </p:nvSpPr>
        <p:spPr bwMode="auto">
          <a:xfrm>
            <a:off x="2895600" y="4419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54" name="Oval 115"/>
          <p:cNvSpPr>
            <a:spLocks noChangeArrowheads="1"/>
          </p:cNvSpPr>
          <p:nvPr/>
        </p:nvSpPr>
        <p:spPr bwMode="auto">
          <a:xfrm>
            <a:off x="3352800" y="4419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255" name="Group 116"/>
          <p:cNvGrpSpPr>
            <a:grpSpLocks/>
          </p:cNvGrpSpPr>
          <p:nvPr/>
        </p:nvGrpSpPr>
        <p:grpSpPr bwMode="auto">
          <a:xfrm>
            <a:off x="4114800" y="4343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8268" name="Rectangle 11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69" name="Rectangle 11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8270" name="Rectangle 11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8256" name="Oval 120"/>
          <p:cNvSpPr>
            <a:spLocks noChangeArrowheads="1"/>
          </p:cNvSpPr>
          <p:nvPr/>
        </p:nvSpPr>
        <p:spPr bwMode="auto">
          <a:xfrm>
            <a:off x="4191000" y="4419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57" name="Oval 121"/>
          <p:cNvSpPr>
            <a:spLocks noChangeArrowheads="1"/>
          </p:cNvSpPr>
          <p:nvPr/>
        </p:nvSpPr>
        <p:spPr bwMode="auto">
          <a:xfrm>
            <a:off x="4648200" y="4419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258" name="AutoShape 122"/>
          <p:cNvCxnSpPr>
            <a:cxnSpLocks noChangeShapeType="1"/>
            <a:stCxn id="8226" idx="3"/>
            <a:endCxn id="8296" idx="0"/>
          </p:cNvCxnSpPr>
          <p:nvPr/>
        </p:nvCxnSpPr>
        <p:spPr bwMode="auto">
          <a:xfrm flipH="1">
            <a:off x="4305300" y="2808288"/>
            <a:ext cx="1281113" cy="606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59" name="AutoShape 123"/>
          <p:cNvCxnSpPr>
            <a:cxnSpLocks noChangeShapeType="1"/>
            <a:stCxn id="8230" idx="2"/>
            <a:endCxn id="8292" idx="1"/>
          </p:cNvCxnSpPr>
          <p:nvPr/>
        </p:nvCxnSpPr>
        <p:spPr bwMode="auto">
          <a:xfrm>
            <a:off x="4495800" y="3543300"/>
            <a:ext cx="9890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0" name="AutoShape 124"/>
          <p:cNvCxnSpPr>
            <a:cxnSpLocks noChangeShapeType="1"/>
            <a:stCxn id="8233" idx="2"/>
            <a:endCxn id="8289" idx="1"/>
          </p:cNvCxnSpPr>
          <p:nvPr/>
        </p:nvCxnSpPr>
        <p:spPr bwMode="auto">
          <a:xfrm>
            <a:off x="6032500" y="3543300"/>
            <a:ext cx="11922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1" name="AutoShape 125"/>
          <p:cNvCxnSpPr>
            <a:cxnSpLocks noChangeShapeType="1"/>
            <a:stCxn id="8254" idx="2"/>
            <a:endCxn id="8268" idx="1"/>
          </p:cNvCxnSpPr>
          <p:nvPr/>
        </p:nvCxnSpPr>
        <p:spPr bwMode="auto">
          <a:xfrm>
            <a:off x="3352800" y="4457700"/>
            <a:ext cx="7477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2" name="AutoShape 126"/>
          <p:cNvCxnSpPr>
            <a:cxnSpLocks noChangeShapeType="1"/>
            <a:stCxn id="8238" idx="3"/>
            <a:endCxn id="8284" idx="0"/>
          </p:cNvCxnSpPr>
          <p:nvPr/>
        </p:nvCxnSpPr>
        <p:spPr bwMode="auto">
          <a:xfrm flipH="1">
            <a:off x="4381500" y="4484688"/>
            <a:ext cx="1192213" cy="682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3" name="AutoShape 127"/>
          <p:cNvCxnSpPr>
            <a:cxnSpLocks noChangeShapeType="1"/>
            <a:stCxn id="8242" idx="2"/>
            <a:endCxn id="8280" idx="1"/>
          </p:cNvCxnSpPr>
          <p:nvPr/>
        </p:nvCxnSpPr>
        <p:spPr bwMode="auto">
          <a:xfrm>
            <a:off x="4572000" y="5295900"/>
            <a:ext cx="4556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4" name="AutoShape 128"/>
          <p:cNvCxnSpPr>
            <a:cxnSpLocks noChangeShapeType="1"/>
            <a:stCxn id="8245" idx="2"/>
            <a:endCxn id="8277" idx="1"/>
          </p:cNvCxnSpPr>
          <p:nvPr/>
        </p:nvCxnSpPr>
        <p:spPr bwMode="auto">
          <a:xfrm>
            <a:off x="5575300" y="5295900"/>
            <a:ext cx="4429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5" name="AutoShape 129"/>
          <p:cNvCxnSpPr>
            <a:cxnSpLocks noChangeShapeType="1"/>
            <a:stCxn id="8248" idx="2"/>
            <a:endCxn id="8274" idx="1"/>
          </p:cNvCxnSpPr>
          <p:nvPr/>
        </p:nvCxnSpPr>
        <p:spPr bwMode="auto">
          <a:xfrm>
            <a:off x="6565900" y="5295900"/>
            <a:ext cx="4429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6" name="AutoShape 130"/>
          <p:cNvCxnSpPr>
            <a:cxnSpLocks noChangeShapeType="1"/>
            <a:stCxn id="8229" idx="7"/>
            <a:endCxn id="8272" idx="0"/>
          </p:cNvCxnSpPr>
          <p:nvPr/>
        </p:nvCxnSpPr>
        <p:spPr bwMode="auto">
          <a:xfrm flipH="1">
            <a:off x="3162300" y="3516313"/>
            <a:ext cx="941388" cy="812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67" name="AutoShape 131"/>
          <p:cNvCxnSpPr>
            <a:cxnSpLocks noChangeShapeType="1"/>
            <a:stCxn id="8232" idx="0"/>
            <a:endCxn id="8287" idx="0"/>
          </p:cNvCxnSpPr>
          <p:nvPr/>
        </p:nvCxnSpPr>
        <p:spPr bwMode="auto">
          <a:xfrm>
            <a:off x="5613400" y="3505200"/>
            <a:ext cx="215900" cy="823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305" name="Oval 79"/>
          <p:cNvSpPr>
            <a:spLocks noChangeArrowheads="1"/>
          </p:cNvSpPr>
          <p:nvPr/>
        </p:nvSpPr>
        <p:spPr bwMode="auto">
          <a:xfrm>
            <a:off x="6019800" y="2743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12" name="11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Διατεταγμένα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201738"/>
            <a:ext cx="5791200" cy="39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Διατεταγμένο δένδρο – Μετατροπή σε δυαδικό δένδρο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grpSp>
        <p:nvGrpSpPr>
          <p:cNvPr id="9221" name="Group 170"/>
          <p:cNvGrpSpPr>
            <a:grpSpLocks/>
          </p:cNvGrpSpPr>
          <p:nvPr/>
        </p:nvGrpSpPr>
        <p:grpSpPr bwMode="auto">
          <a:xfrm>
            <a:off x="1663700" y="1905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70" name="Rectangle 17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71" name="Rectangle 17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72" name="Rectangle 17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22" name="Oval 174"/>
          <p:cNvSpPr>
            <a:spLocks noChangeArrowheads="1"/>
          </p:cNvSpPr>
          <p:nvPr/>
        </p:nvSpPr>
        <p:spPr bwMode="auto">
          <a:xfrm>
            <a:off x="1739900" y="1981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24" name="Group 176"/>
          <p:cNvGrpSpPr>
            <a:grpSpLocks/>
          </p:cNvGrpSpPr>
          <p:nvPr/>
        </p:nvGrpSpPr>
        <p:grpSpPr bwMode="auto">
          <a:xfrm>
            <a:off x="584200" y="2667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67" name="Rectangle 17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68" name="Rectangle 17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69" name="Rectangle 17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25" name="Oval 180"/>
          <p:cNvSpPr>
            <a:spLocks noChangeArrowheads="1"/>
          </p:cNvSpPr>
          <p:nvPr/>
        </p:nvSpPr>
        <p:spPr bwMode="auto">
          <a:xfrm>
            <a:off x="660400" y="2743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26" name="Oval 181"/>
          <p:cNvSpPr>
            <a:spLocks noChangeArrowheads="1"/>
          </p:cNvSpPr>
          <p:nvPr/>
        </p:nvSpPr>
        <p:spPr bwMode="auto">
          <a:xfrm>
            <a:off x="1117600" y="2743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27" name="Group 182"/>
          <p:cNvGrpSpPr>
            <a:grpSpLocks/>
          </p:cNvGrpSpPr>
          <p:nvPr/>
        </p:nvGrpSpPr>
        <p:grpSpPr bwMode="auto">
          <a:xfrm>
            <a:off x="1663700" y="2667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64" name="Rectangle 183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65" name="Rectangle 184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66" name="Rectangle 185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28" name="Oval 186"/>
          <p:cNvSpPr>
            <a:spLocks noChangeArrowheads="1"/>
          </p:cNvSpPr>
          <p:nvPr/>
        </p:nvSpPr>
        <p:spPr bwMode="auto">
          <a:xfrm>
            <a:off x="1739900" y="2743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29" name="Oval 187"/>
          <p:cNvSpPr>
            <a:spLocks noChangeArrowheads="1"/>
          </p:cNvSpPr>
          <p:nvPr/>
        </p:nvSpPr>
        <p:spPr bwMode="auto">
          <a:xfrm>
            <a:off x="2197100" y="27432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30" name="Group 188"/>
          <p:cNvGrpSpPr>
            <a:grpSpLocks/>
          </p:cNvGrpSpPr>
          <p:nvPr/>
        </p:nvGrpSpPr>
        <p:grpSpPr bwMode="auto">
          <a:xfrm>
            <a:off x="2730500" y="2667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61" name="Rectangle 189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62" name="Rectangle 190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63" name="Rectangle 191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31" name="Oval 192"/>
          <p:cNvSpPr>
            <a:spLocks noChangeArrowheads="1"/>
          </p:cNvSpPr>
          <p:nvPr/>
        </p:nvSpPr>
        <p:spPr bwMode="auto">
          <a:xfrm>
            <a:off x="2806700" y="2743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32" name="Oval 193"/>
          <p:cNvSpPr>
            <a:spLocks noChangeArrowheads="1"/>
          </p:cNvSpPr>
          <p:nvPr/>
        </p:nvSpPr>
        <p:spPr bwMode="auto">
          <a:xfrm>
            <a:off x="3263900" y="2743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33" name="Group 194"/>
          <p:cNvGrpSpPr>
            <a:grpSpLocks/>
          </p:cNvGrpSpPr>
          <p:nvPr/>
        </p:nvGrpSpPr>
        <p:grpSpPr bwMode="auto">
          <a:xfrm>
            <a:off x="2413000" y="3581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58" name="Rectangle 195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59" name="Rectangle 196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60" name="Rectangle 197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34" name="Oval 198"/>
          <p:cNvSpPr>
            <a:spLocks noChangeArrowheads="1"/>
          </p:cNvSpPr>
          <p:nvPr/>
        </p:nvSpPr>
        <p:spPr bwMode="auto">
          <a:xfrm>
            <a:off x="2489200" y="3657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35" name="Oval 199"/>
          <p:cNvSpPr>
            <a:spLocks noChangeArrowheads="1"/>
          </p:cNvSpPr>
          <p:nvPr/>
        </p:nvSpPr>
        <p:spPr bwMode="auto">
          <a:xfrm>
            <a:off x="2946400" y="3657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36" name="Group 200"/>
          <p:cNvGrpSpPr>
            <a:grpSpLocks/>
          </p:cNvGrpSpPr>
          <p:nvPr/>
        </p:nvGrpSpPr>
        <p:grpSpPr bwMode="auto">
          <a:xfrm>
            <a:off x="1130300" y="4419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55" name="Rectangle 20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56" name="Rectangle 20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57" name="Rectangle 20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37" name="Oval 204"/>
          <p:cNvSpPr>
            <a:spLocks noChangeArrowheads="1"/>
          </p:cNvSpPr>
          <p:nvPr/>
        </p:nvSpPr>
        <p:spPr bwMode="auto">
          <a:xfrm>
            <a:off x="1206500" y="4495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38" name="Oval 205"/>
          <p:cNvSpPr>
            <a:spLocks noChangeArrowheads="1"/>
          </p:cNvSpPr>
          <p:nvPr/>
        </p:nvSpPr>
        <p:spPr bwMode="auto">
          <a:xfrm>
            <a:off x="16637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39" name="Group 206"/>
          <p:cNvGrpSpPr>
            <a:grpSpLocks/>
          </p:cNvGrpSpPr>
          <p:nvPr/>
        </p:nvGrpSpPr>
        <p:grpSpPr bwMode="auto">
          <a:xfrm>
            <a:off x="1981200" y="4419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52" name="Rectangle 20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53" name="Rectangle 20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54" name="Rectangle 20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40" name="Oval 210"/>
          <p:cNvSpPr>
            <a:spLocks noChangeArrowheads="1"/>
          </p:cNvSpPr>
          <p:nvPr/>
        </p:nvSpPr>
        <p:spPr bwMode="auto">
          <a:xfrm>
            <a:off x="2057400" y="4495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41" name="Oval 211"/>
          <p:cNvSpPr>
            <a:spLocks noChangeArrowheads="1"/>
          </p:cNvSpPr>
          <p:nvPr/>
        </p:nvSpPr>
        <p:spPr bwMode="auto">
          <a:xfrm>
            <a:off x="25146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42" name="Group 212"/>
          <p:cNvGrpSpPr>
            <a:grpSpLocks/>
          </p:cNvGrpSpPr>
          <p:nvPr/>
        </p:nvGrpSpPr>
        <p:grpSpPr bwMode="auto">
          <a:xfrm>
            <a:off x="2819400" y="4419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49" name="Rectangle 213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50" name="Rectangle 214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51" name="Rectangle 215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43" name="Oval 216"/>
          <p:cNvSpPr>
            <a:spLocks noChangeArrowheads="1"/>
          </p:cNvSpPr>
          <p:nvPr/>
        </p:nvSpPr>
        <p:spPr bwMode="auto">
          <a:xfrm>
            <a:off x="2895600" y="4495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44" name="Oval 217"/>
          <p:cNvSpPr>
            <a:spLocks noChangeArrowheads="1"/>
          </p:cNvSpPr>
          <p:nvPr/>
        </p:nvSpPr>
        <p:spPr bwMode="auto">
          <a:xfrm>
            <a:off x="3352800" y="4495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45" name="Group 218"/>
          <p:cNvGrpSpPr>
            <a:grpSpLocks/>
          </p:cNvGrpSpPr>
          <p:nvPr/>
        </p:nvGrpSpPr>
        <p:grpSpPr bwMode="auto">
          <a:xfrm>
            <a:off x="3657600" y="4419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46" name="Rectangle 219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47" name="Rectangle 220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48" name="Rectangle 221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46" name="Oval 222"/>
          <p:cNvSpPr>
            <a:spLocks noChangeArrowheads="1"/>
          </p:cNvSpPr>
          <p:nvPr/>
        </p:nvSpPr>
        <p:spPr bwMode="auto">
          <a:xfrm>
            <a:off x="3733800" y="4495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47" name="Oval 223"/>
          <p:cNvSpPr>
            <a:spLocks noChangeArrowheads="1"/>
          </p:cNvSpPr>
          <p:nvPr/>
        </p:nvSpPr>
        <p:spPr bwMode="auto">
          <a:xfrm>
            <a:off x="4191000" y="4495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48" name="Group 224"/>
          <p:cNvGrpSpPr>
            <a:grpSpLocks/>
          </p:cNvGrpSpPr>
          <p:nvPr/>
        </p:nvGrpSpPr>
        <p:grpSpPr bwMode="auto">
          <a:xfrm>
            <a:off x="50800" y="3581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43" name="Rectangle 225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44" name="Rectangle 226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45" name="Rectangle 227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49" name="Oval 228"/>
          <p:cNvSpPr>
            <a:spLocks noChangeArrowheads="1"/>
          </p:cNvSpPr>
          <p:nvPr/>
        </p:nvSpPr>
        <p:spPr bwMode="auto">
          <a:xfrm>
            <a:off x="127000" y="3657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50" name="Oval 229"/>
          <p:cNvSpPr>
            <a:spLocks noChangeArrowheads="1"/>
          </p:cNvSpPr>
          <p:nvPr/>
        </p:nvSpPr>
        <p:spPr bwMode="auto">
          <a:xfrm>
            <a:off x="584200" y="3657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51" name="Group 230"/>
          <p:cNvGrpSpPr>
            <a:grpSpLocks/>
          </p:cNvGrpSpPr>
          <p:nvPr/>
        </p:nvGrpSpPr>
        <p:grpSpPr bwMode="auto">
          <a:xfrm>
            <a:off x="977900" y="3581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40" name="Rectangle 23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41" name="Rectangle 23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42" name="Rectangle 23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52" name="Oval 234"/>
          <p:cNvSpPr>
            <a:spLocks noChangeArrowheads="1"/>
          </p:cNvSpPr>
          <p:nvPr/>
        </p:nvSpPr>
        <p:spPr bwMode="auto">
          <a:xfrm>
            <a:off x="1054100" y="3657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53" name="Oval 235"/>
          <p:cNvSpPr>
            <a:spLocks noChangeArrowheads="1"/>
          </p:cNvSpPr>
          <p:nvPr/>
        </p:nvSpPr>
        <p:spPr bwMode="auto">
          <a:xfrm>
            <a:off x="1511300" y="3657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54" name="AutoShape 236"/>
          <p:cNvCxnSpPr>
            <a:cxnSpLocks noChangeShapeType="1"/>
            <a:stCxn id="9222" idx="3"/>
            <a:endCxn id="9368" idx="0"/>
          </p:cNvCxnSpPr>
          <p:nvPr/>
        </p:nvCxnSpPr>
        <p:spPr bwMode="auto">
          <a:xfrm flipH="1">
            <a:off x="927100" y="2046288"/>
            <a:ext cx="823913" cy="606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55" name="AutoShape 237"/>
          <p:cNvCxnSpPr>
            <a:cxnSpLocks noChangeShapeType="1"/>
            <a:stCxn id="9226" idx="2"/>
            <a:endCxn id="9364" idx="1"/>
          </p:cNvCxnSpPr>
          <p:nvPr/>
        </p:nvCxnSpPr>
        <p:spPr bwMode="auto">
          <a:xfrm>
            <a:off x="1117600" y="2781300"/>
            <a:ext cx="5318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56" name="AutoShape 238"/>
          <p:cNvCxnSpPr>
            <a:cxnSpLocks noChangeShapeType="1"/>
            <a:stCxn id="9229" idx="2"/>
            <a:endCxn id="9361" idx="1"/>
          </p:cNvCxnSpPr>
          <p:nvPr/>
        </p:nvCxnSpPr>
        <p:spPr bwMode="auto">
          <a:xfrm>
            <a:off x="2197100" y="2781300"/>
            <a:ext cx="519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57" name="AutoShape 239"/>
          <p:cNvCxnSpPr>
            <a:cxnSpLocks noChangeShapeType="1"/>
            <a:stCxn id="9250" idx="2"/>
            <a:endCxn id="9340" idx="1"/>
          </p:cNvCxnSpPr>
          <p:nvPr/>
        </p:nvCxnSpPr>
        <p:spPr bwMode="auto">
          <a:xfrm>
            <a:off x="584200" y="3695700"/>
            <a:ext cx="3794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58" name="AutoShape 240"/>
          <p:cNvCxnSpPr>
            <a:cxnSpLocks noChangeShapeType="1"/>
            <a:stCxn id="9234" idx="3"/>
            <a:endCxn id="9356" idx="0"/>
          </p:cNvCxnSpPr>
          <p:nvPr/>
        </p:nvCxnSpPr>
        <p:spPr bwMode="auto">
          <a:xfrm flipH="1">
            <a:off x="1473200" y="3722688"/>
            <a:ext cx="1027113" cy="682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59" name="AutoShape 241"/>
          <p:cNvCxnSpPr>
            <a:cxnSpLocks noChangeShapeType="1"/>
            <a:stCxn id="9238" idx="2"/>
            <a:endCxn id="9352" idx="1"/>
          </p:cNvCxnSpPr>
          <p:nvPr/>
        </p:nvCxnSpPr>
        <p:spPr bwMode="auto">
          <a:xfrm>
            <a:off x="1663700" y="4533900"/>
            <a:ext cx="3032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0" name="AutoShape 242"/>
          <p:cNvCxnSpPr>
            <a:cxnSpLocks noChangeShapeType="1"/>
            <a:stCxn id="9241" idx="2"/>
            <a:endCxn id="9349" idx="1"/>
          </p:cNvCxnSpPr>
          <p:nvPr/>
        </p:nvCxnSpPr>
        <p:spPr bwMode="auto">
          <a:xfrm>
            <a:off x="2514600" y="4533900"/>
            <a:ext cx="2905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1" name="AutoShape 243"/>
          <p:cNvCxnSpPr>
            <a:cxnSpLocks noChangeShapeType="1"/>
            <a:stCxn id="9244" idx="2"/>
            <a:endCxn id="9346" idx="1"/>
          </p:cNvCxnSpPr>
          <p:nvPr/>
        </p:nvCxnSpPr>
        <p:spPr bwMode="auto">
          <a:xfrm>
            <a:off x="3352800" y="4533900"/>
            <a:ext cx="2905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2" name="AutoShape 244"/>
          <p:cNvCxnSpPr>
            <a:cxnSpLocks noChangeShapeType="1"/>
            <a:stCxn id="9225" idx="0"/>
            <a:endCxn id="9344" idx="0"/>
          </p:cNvCxnSpPr>
          <p:nvPr/>
        </p:nvCxnSpPr>
        <p:spPr bwMode="auto">
          <a:xfrm flipH="1">
            <a:off x="393700" y="2743200"/>
            <a:ext cx="304800" cy="8239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63" name="AutoShape 245"/>
          <p:cNvCxnSpPr>
            <a:cxnSpLocks noChangeShapeType="1"/>
            <a:stCxn id="9228" idx="2"/>
            <a:endCxn id="9359" idx="0"/>
          </p:cNvCxnSpPr>
          <p:nvPr/>
        </p:nvCxnSpPr>
        <p:spPr bwMode="auto">
          <a:xfrm>
            <a:off x="1739900" y="2781300"/>
            <a:ext cx="1016000" cy="785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9264" name="Group 246"/>
          <p:cNvGrpSpPr>
            <a:grpSpLocks/>
          </p:cNvGrpSpPr>
          <p:nvPr/>
        </p:nvGrpSpPr>
        <p:grpSpPr bwMode="auto">
          <a:xfrm>
            <a:off x="6248400" y="18288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37" name="Rectangle 24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38" name="Rectangle 24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39" name="Rectangle 24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65" name="Oval 250"/>
          <p:cNvSpPr>
            <a:spLocks noChangeArrowheads="1"/>
          </p:cNvSpPr>
          <p:nvPr/>
        </p:nvSpPr>
        <p:spPr bwMode="auto">
          <a:xfrm>
            <a:off x="6324600" y="1905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67" name="Group 252"/>
          <p:cNvGrpSpPr>
            <a:grpSpLocks/>
          </p:cNvGrpSpPr>
          <p:nvPr/>
        </p:nvGrpSpPr>
        <p:grpSpPr bwMode="auto">
          <a:xfrm>
            <a:off x="5702300" y="25908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34" name="Rectangle 253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35" name="Rectangle 254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36" name="Rectangle 255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68" name="Oval 256"/>
          <p:cNvSpPr>
            <a:spLocks noChangeArrowheads="1"/>
          </p:cNvSpPr>
          <p:nvPr/>
        </p:nvSpPr>
        <p:spPr bwMode="auto">
          <a:xfrm>
            <a:off x="57785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69" name="Oval 257"/>
          <p:cNvSpPr>
            <a:spLocks noChangeArrowheads="1"/>
          </p:cNvSpPr>
          <p:nvPr/>
        </p:nvSpPr>
        <p:spPr bwMode="auto">
          <a:xfrm>
            <a:off x="62357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70" name="Group 258"/>
          <p:cNvGrpSpPr>
            <a:grpSpLocks/>
          </p:cNvGrpSpPr>
          <p:nvPr/>
        </p:nvGrpSpPr>
        <p:grpSpPr bwMode="auto">
          <a:xfrm>
            <a:off x="7315200" y="3200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31" name="Rectangle 259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32" name="Rectangle 260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33" name="Rectangle 261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71" name="Oval 262"/>
          <p:cNvSpPr>
            <a:spLocks noChangeArrowheads="1"/>
          </p:cNvSpPr>
          <p:nvPr/>
        </p:nvSpPr>
        <p:spPr bwMode="auto">
          <a:xfrm>
            <a:off x="7391400" y="3276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72" name="Oval 263"/>
          <p:cNvSpPr>
            <a:spLocks noChangeArrowheads="1"/>
          </p:cNvSpPr>
          <p:nvPr/>
        </p:nvSpPr>
        <p:spPr bwMode="auto">
          <a:xfrm>
            <a:off x="7848600" y="3276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73" name="Group 264"/>
          <p:cNvGrpSpPr>
            <a:grpSpLocks/>
          </p:cNvGrpSpPr>
          <p:nvPr/>
        </p:nvGrpSpPr>
        <p:grpSpPr bwMode="auto">
          <a:xfrm>
            <a:off x="7848600" y="37338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28" name="Rectangle 265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29" name="Rectangle 266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30" name="Rectangle 267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74" name="Oval 268"/>
          <p:cNvSpPr>
            <a:spLocks noChangeArrowheads="1"/>
          </p:cNvSpPr>
          <p:nvPr/>
        </p:nvSpPr>
        <p:spPr bwMode="auto">
          <a:xfrm>
            <a:off x="7924800" y="38100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75" name="Oval 269"/>
          <p:cNvSpPr>
            <a:spLocks noChangeArrowheads="1"/>
          </p:cNvSpPr>
          <p:nvPr/>
        </p:nvSpPr>
        <p:spPr bwMode="auto">
          <a:xfrm>
            <a:off x="8382000" y="38100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76" name="Group 270"/>
          <p:cNvGrpSpPr>
            <a:grpSpLocks/>
          </p:cNvGrpSpPr>
          <p:nvPr/>
        </p:nvGrpSpPr>
        <p:grpSpPr bwMode="auto">
          <a:xfrm>
            <a:off x="6781800" y="37338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25" name="Rectangle 27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26" name="Rectangle 27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27" name="Rectangle 27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77" name="Oval 274"/>
          <p:cNvSpPr>
            <a:spLocks noChangeArrowheads="1"/>
          </p:cNvSpPr>
          <p:nvPr/>
        </p:nvSpPr>
        <p:spPr bwMode="auto">
          <a:xfrm>
            <a:off x="6858000" y="3810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78" name="Oval 275"/>
          <p:cNvSpPr>
            <a:spLocks noChangeArrowheads="1"/>
          </p:cNvSpPr>
          <p:nvPr/>
        </p:nvSpPr>
        <p:spPr bwMode="auto">
          <a:xfrm>
            <a:off x="7315200" y="38100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79" name="Group 276"/>
          <p:cNvGrpSpPr>
            <a:grpSpLocks/>
          </p:cNvGrpSpPr>
          <p:nvPr/>
        </p:nvGrpSpPr>
        <p:grpSpPr bwMode="auto">
          <a:xfrm>
            <a:off x="6083300" y="4343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22" name="Rectangle 27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23" name="Rectangle 27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24" name="Rectangle 27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80" name="Oval 280"/>
          <p:cNvSpPr>
            <a:spLocks noChangeArrowheads="1"/>
          </p:cNvSpPr>
          <p:nvPr/>
        </p:nvSpPr>
        <p:spPr bwMode="auto">
          <a:xfrm>
            <a:off x="6159500" y="4419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81" name="Oval 281"/>
          <p:cNvSpPr>
            <a:spLocks noChangeArrowheads="1"/>
          </p:cNvSpPr>
          <p:nvPr/>
        </p:nvSpPr>
        <p:spPr bwMode="auto">
          <a:xfrm>
            <a:off x="6616700" y="4419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82" name="Group 282"/>
          <p:cNvGrpSpPr>
            <a:grpSpLocks/>
          </p:cNvGrpSpPr>
          <p:nvPr/>
        </p:nvGrpSpPr>
        <p:grpSpPr bwMode="auto">
          <a:xfrm>
            <a:off x="6781800" y="48006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19" name="Rectangle 283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20" name="Rectangle 284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21" name="Rectangle 285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83" name="Oval 286"/>
          <p:cNvSpPr>
            <a:spLocks noChangeArrowheads="1"/>
          </p:cNvSpPr>
          <p:nvPr/>
        </p:nvSpPr>
        <p:spPr bwMode="auto">
          <a:xfrm>
            <a:off x="6858000" y="48768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84" name="Oval 287"/>
          <p:cNvSpPr>
            <a:spLocks noChangeArrowheads="1"/>
          </p:cNvSpPr>
          <p:nvPr/>
        </p:nvSpPr>
        <p:spPr bwMode="auto">
          <a:xfrm>
            <a:off x="7315200" y="4876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85" name="Group 288"/>
          <p:cNvGrpSpPr>
            <a:grpSpLocks/>
          </p:cNvGrpSpPr>
          <p:nvPr/>
        </p:nvGrpSpPr>
        <p:grpSpPr bwMode="auto">
          <a:xfrm>
            <a:off x="7543800" y="52578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16" name="Rectangle 289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17" name="Rectangle 290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18" name="Rectangle 291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86" name="Oval 292"/>
          <p:cNvSpPr>
            <a:spLocks noChangeArrowheads="1"/>
          </p:cNvSpPr>
          <p:nvPr/>
        </p:nvSpPr>
        <p:spPr bwMode="auto">
          <a:xfrm>
            <a:off x="7620000" y="53340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87" name="Oval 293"/>
          <p:cNvSpPr>
            <a:spLocks noChangeArrowheads="1"/>
          </p:cNvSpPr>
          <p:nvPr/>
        </p:nvSpPr>
        <p:spPr bwMode="auto">
          <a:xfrm>
            <a:off x="8077200" y="5334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88" name="Group 294"/>
          <p:cNvGrpSpPr>
            <a:grpSpLocks/>
          </p:cNvGrpSpPr>
          <p:nvPr/>
        </p:nvGrpSpPr>
        <p:grpSpPr bwMode="auto">
          <a:xfrm>
            <a:off x="8229600" y="57150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13" name="Rectangle 295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14" name="Rectangle 296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15" name="Rectangle 297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89" name="Oval 298"/>
          <p:cNvSpPr>
            <a:spLocks noChangeArrowheads="1"/>
          </p:cNvSpPr>
          <p:nvPr/>
        </p:nvSpPr>
        <p:spPr bwMode="auto">
          <a:xfrm>
            <a:off x="8305800" y="5791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90" name="Oval 299"/>
          <p:cNvSpPr>
            <a:spLocks noChangeArrowheads="1"/>
          </p:cNvSpPr>
          <p:nvPr/>
        </p:nvSpPr>
        <p:spPr bwMode="auto">
          <a:xfrm>
            <a:off x="8763000" y="5791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91" name="Group 300"/>
          <p:cNvGrpSpPr>
            <a:grpSpLocks/>
          </p:cNvGrpSpPr>
          <p:nvPr/>
        </p:nvGrpSpPr>
        <p:grpSpPr bwMode="auto">
          <a:xfrm>
            <a:off x="4876800" y="32004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10" name="Rectangle 301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11" name="Rectangle 302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12" name="Rectangle 303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92" name="Oval 304"/>
          <p:cNvSpPr>
            <a:spLocks noChangeArrowheads="1"/>
          </p:cNvSpPr>
          <p:nvPr/>
        </p:nvSpPr>
        <p:spPr bwMode="auto">
          <a:xfrm>
            <a:off x="4953000" y="32766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93" name="Oval 305"/>
          <p:cNvSpPr>
            <a:spLocks noChangeArrowheads="1"/>
          </p:cNvSpPr>
          <p:nvPr/>
        </p:nvSpPr>
        <p:spPr bwMode="auto">
          <a:xfrm>
            <a:off x="5410200" y="3276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294" name="Group 306"/>
          <p:cNvGrpSpPr>
            <a:grpSpLocks/>
          </p:cNvGrpSpPr>
          <p:nvPr/>
        </p:nvGrpSpPr>
        <p:grpSpPr bwMode="auto">
          <a:xfrm>
            <a:off x="5638800" y="3733800"/>
            <a:ext cx="685800" cy="228600"/>
            <a:chOff x="2880" y="2592"/>
            <a:chExt cx="432" cy="144"/>
          </a:xfrm>
          <a:solidFill>
            <a:schemeClr val="bg1">
              <a:alpha val="90000"/>
            </a:schemeClr>
          </a:solidFill>
        </p:grpSpPr>
        <p:sp>
          <p:nvSpPr>
            <p:cNvPr id="9307" name="Rectangle 307"/>
            <p:cNvSpPr>
              <a:spLocks noChangeArrowheads="1"/>
            </p:cNvSpPr>
            <p:nvPr/>
          </p:nvSpPr>
          <p:spPr bwMode="auto">
            <a:xfrm>
              <a:off x="2880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08" name="Rectangle 308"/>
            <p:cNvSpPr>
              <a:spLocks noChangeArrowheads="1"/>
            </p:cNvSpPr>
            <p:nvPr/>
          </p:nvSpPr>
          <p:spPr bwMode="auto">
            <a:xfrm>
              <a:off x="3024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309" name="Rectangle 309"/>
            <p:cNvSpPr>
              <a:spLocks noChangeArrowheads="1"/>
            </p:cNvSpPr>
            <p:nvPr/>
          </p:nvSpPr>
          <p:spPr bwMode="auto">
            <a:xfrm>
              <a:off x="3168" y="2592"/>
              <a:ext cx="144" cy="144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</p:grpSp>
      <p:sp>
        <p:nvSpPr>
          <p:cNvPr id="9295" name="Oval 310"/>
          <p:cNvSpPr>
            <a:spLocks noChangeArrowheads="1"/>
          </p:cNvSpPr>
          <p:nvPr/>
        </p:nvSpPr>
        <p:spPr bwMode="auto">
          <a:xfrm>
            <a:off x="5715000" y="38100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96" name="Oval 311"/>
          <p:cNvSpPr>
            <a:spLocks noChangeArrowheads="1"/>
          </p:cNvSpPr>
          <p:nvPr/>
        </p:nvSpPr>
        <p:spPr bwMode="auto">
          <a:xfrm>
            <a:off x="6172200" y="38100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97" name="AutoShape 312"/>
          <p:cNvCxnSpPr>
            <a:cxnSpLocks noChangeShapeType="1"/>
            <a:stCxn id="9265" idx="3"/>
            <a:endCxn id="9335" idx="0"/>
          </p:cNvCxnSpPr>
          <p:nvPr/>
        </p:nvCxnSpPr>
        <p:spPr bwMode="auto">
          <a:xfrm flipH="1">
            <a:off x="6045200" y="1970088"/>
            <a:ext cx="290513" cy="606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98" name="AutoShape 313"/>
          <p:cNvCxnSpPr>
            <a:cxnSpLocks noChangeShapeType="1"/>
            <a:stCxn id="9269" idx="2"/>
            <a:endCxn id="9332" idx="0"/>
          </p:cNvCxnSpPr>
          <p:nvPr/>
        </p:nvCxnSpPr>
        <p:spPr bwMode="auto">
          <a:xfrm>
            <a:off x="6235700" y="2705100"/>
            <a:ext cx="1422400" cy="4810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99" name="AutoShape 314"/>
          <p:cNvCxnSpPr>
            <a:cxnSpLocks noChangeShapeType="1"/>
            <a:stCxn id="9272" idx="1"/>
            <a:endCxn id="9329" idx="0"/>
          </p:cNvCxnSpPr>
          <p:nvPr/>
        </p:nvCxnSpPr>
        <p:spPr bwMode="auto">
          <a:xfrm>
            <a:off x="7859713" y="3287713"/>
            <a:ext cx="331787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00" name="AutoShape 315"/>
          <p:cNvCxnSpPr>
            <a:cxnSpLocks noChangeShapeType="1"/>
            <a:stCxn id="9293" idx="1"/>
            <a:endCxn id="9308" idx="0"/>
          </p:cNvCxnSpPr>
          <p:nvPr/>
        </p:nvCxnSpPr>
        <p:spPr bwMode="auto">
          <a:xfrm>
            <a:off x="5421313" y="3287713"/>
            <a:ext cx="560387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01" name="AutoShape 316"/>
          <p:cNvCxnSpPr>
            <a:cxnSpLocks noChangeShapeType="1"/>
            <a:stCxn id="9277" idx="3"/>
            <a:endCxn id="9323" idx="0"/>
          </p:cNvCxnSpPr>
          <p:nvPr/>
        </p:nvCxnSpPr>
        <p:spPr bwMode="auto">
          <a:xfrm flipH="1">
            <a:off x="6426200" y="3875088"/>
            <a:ext cx="442913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02" name="AutoShape 317"/>
          <p:cNvCxnSpPr>
            <a:cxnSpLocks noChangeShapeType="1"/>
            <a:stCxn id="9281" idx="1"/>
            <a:endCxn id="9320" idx="0"/>
          </p:cNvCxnSpPr>
          <p:nvPr/>
        </p:nvCxnSpPr>
        <p:spPr bwMode="auto">
          <a:xfrm>
            <a:off x="6627813" y="4430713"/>
            <a:ext cx="496887" cy="355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03" name="AutoShape 318"/>
          <p:cNvCxnSpPr>
            <a:cxnSpLocks noChangeShapeType="1"/>
            <a:stCxn id="9284" idx="1"/>
            <a:endCxn id="9317" idx="0"/>
          </p:cNvCxnSpPr>
          <p:nvPr/>
        </p:nvCxnSpPr>
        <p:spPr bwMode="auto">
          <a:xfrm>
            <a:off x="7326313" y="4887913"/>
            <a:ext cx="560387" cy="355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04" name="AutoShape 319"/>
          <p:cNvCxnSpPr>
            <a:cxnSpLocks noChangeShapeType="1"/>
            <a:stCxn id="9287" idx="2"/>
            <a:endCxn id="9314" idx="0"/>
          </p:cNvCxnSpPr>
          <p:nvPr/>
        </p:nvCxnSpPr>
        <p:spPr bwMode="auto">
          <a:xfrm>
            <a:off x="8077200" y="5372100"/>
            <a:ext cx="495300" cy="3286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05" name="AutoShape 320"/>
          <p:cNvCxnSpPr>
            <a:cxnSpLocks noChangeShapeType="1"/>
            <a:stCxn id="9268" idx="7"/>
            <a:endCxn id="9311" idx="0"/>
          </p:cNvCxnSpPr>
          <p:nvPr/>
        </p:nvCxnSpPr>
        <p:spPr bwMode="auto">
          <a:xfrm flipH="1">
            <a:off x="5219700" y="2678113"/>
            <a:ext cx="623888" cy="508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06" name="AutoShape 321"/>
          <p:cNvCxnSpPr>
            <a:cxnSpLocks noChangeShapeType="1"/>
            <a:stCxn id="9271" idx="7"/>
            <a:endCxn id="9326" idx="0"/>
          </p:cNvCxnSpPr>
          <p:nvPr/>
        </p:nvCxnSpPr>
        <p:spPr bwMode="auto">
          <a:xfrm flipH="1">
            <a:off x="7124700" y="3287713"/>
            <a:ext cx="331788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74" name="Oval 79"/>
          <p:cNvSpPr>
            <a:spLocks noChangeArrowheads="1"/>
          </p:cNvSpPr>
          <p:nvPr/>
        </p:nvSpPr>
        <p:spPr bwMode="auto">
          <a:xfrm>
            <a:off x="6781800" y="19050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75" name="Oval 79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rgbClr val="969696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57" name="15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AutoShape 2"/>
          <p:cNvCxnSpPr>
            <a:cxnSpLocks noChangeShapeType="1"/>
            <a:stCxn id="10262" idx="0"/>
            <a:endCxn id="10261" idx="0"/>
          </p:cNvCxnSpPr>
          <p:nvPr/>
        </p:nvCxnSpPr>
        <p:spPr bwMode="auto">
          <a:xfrm flipV="1">
            <a:off x="2057400" y="3276600"/>
            <a:ext cx="304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3" name="AutoShape 3"/>
          <p:cNvCxnSpPr>
            <a:cxnSpLocks noChangeShapeType="1"/>
            <a:stCxn id="10264" idx="0"/>
            <a:endCxn id="10261" idx="0"/>
          </p:cNvCxnSpPr>
          <p:nvPr/>
        </p:nvCxnSpPr>
        <p:spPr bwMode="auto">
          <a:xfrm flipV="1">
            <a:off x="2286000" y="3276600"/>
            <a:ext cx="762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4" name="AutoShape 4"/>
          <p:cNvCxnSpPr>
            <a:cxnSpLocks noChangeShapeType="1"/>
            <a:stCxn id="10263" idx="0"/>
            <a:endCxn id="10261" idx="0"/>
          </p:cNvCxnSpPr>
          <p:nvPr/>
        </p:nvCxnSpPr>
        <p:spPr bwMode="auto">
          <a:xfrm flipH="1" flipV="1">
            <a:off x="2362200" y="3276600"/>
            <a:ext cx="152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5" name="AutoShape 5"/>
          <p:cNvCxnSpPr>
            <a:cxnSpLocks noChangeShapeType="1"/>
            <a:stCxn id="10265" idx="0"/>
            <a:endCxn id="10261" idx="0"/>
          </p:cNvCxnSpPr>
          <p:nvPr/>
        </p:nvCxnSpPr>
        <p:spPr bwMode="auto">
          <a:xfrm flipH="1" flipV="1">
            <a:off x="2362200" y="3276600"/>
            <a:ext cx="3810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Διατεταγμένα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201738"/>
            <a:ext cx="5791200" cy="39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smtClean="0"/>
              <a:t>Διατεταγμένο δένδρο – Μετατροπή σε δυαδικό δένδρο</a:t>
            </a:r>
            <a:endParaRPr lang="en-US" sz="1800" smtClean="0">
              <a:solidFill>
                <a:srgbClr val="000099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2286000" y="2438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50" name="AutoShape 10"/>
          <p:cNvCxnSpPr>
            <a:cxnSpLocks noChangeShapeType="1"/>
            <a:stCxn id="10252" idx="7"/>
            <a:endCxn id="10249" idx="3"/>
          </p:cNvCxnSpPr>
          <p:nvPr/>
        </p:nvCxnSpPr>
        <p:spPr bwMode="auto">
          <a:xfrm flipV="1">
            <a:off x="1654175" y="2568575"/>
            <a:ext cx="654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1" name="AutoShape 11"/>
          <p:cNvCxnSpPr>
            <a:cxnSpLocks noChangeShapeType="1"/>
            <a:stCxn id="10254" idx="1"/>
            <a:endCxn id="10249" idx="5"/>
          </p:cNvCxnSpPr>
          <p:nvPr/>
        </p:nvCxnSpPr>
        <p:spPr bwMode="auto">
          <a:xfrm flipH="1" flipV="1">
            <a:off x="2416175" y="2568575"/>
            <a:ext cx="5778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1524000" y="2819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53" name="AutoShape 13"/>
          <p:cNvCxnSpPr>
            <a:cxnSpLocks noChangeShapeType="1"/>
            <a:stCxn id="10255" idx="0"/>
            <a:endCxn id="10252" idx="3"/>
          </p:cNvCxnSpPr>
          <p:nvPr/>
        </p:nvCxnSpPr>
        <p:spPr bwMode="auto">
          <a:xfrm flipV="1">
            <a:off x="1371600" y="2949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971800" y="2819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1295400" y="3276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2286000" y="2819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57" name="AutoShape 17"/>
          <p:cNvCxnSpPr>
            <a:cxnSpLocks noChangeShapeType="1"/>
            <a:stCxn id="10256" idx="0"/>
            <a:endCxn id="10249" idx="4"/>
          </p:cNvCxnSpPr>
          <p:nvPr/>
        </p:nvCxnSpPr>
        <p:spPr bwMode="auto">
          <a:xfrm flipV="1">
            <a:off x="2362200" y="2590800"/>
            <a:ext cx="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1752600" y="3276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59" name="AutoShape 19"/>
          <p:cNvCxnSpPr>
            <a:cxnSpLocks noChangeShapeType="1"/>
            <a:stCxn id="10258" idx="0"/>
            <a:endCxn id="10252" idx="5"/>
          </p:cNvCxnSpPr>
          <p:nvPr/>
        </p:nvCxnSpPr>
        <p:spPr bwMode="auto">
          <a:xfrm flipH="1" flipV="1">
            <a:off x="1654175" y="2949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0" name="AutoShape 20"/>
          <p:cNvCxnSpPr>
            <a:cxnSpLocks noChangeShapeType="1"/>
            <a:stCxn id="10261" idx="0"/>
            <a:endCxn id="10256" idx="4"/>
          </p:cNvCxnSpPr>
          <p:nvPr/>
        </p:nvCxnSpPr>
        <p:spPr bwMode="auto">
          <a:xfrm flipV="1">
            <a:off x="2362200" y="2971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2286000" y="3276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2438400" y="3733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2209800" y="3733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2667000" y="3733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67" name="AutoShape 27"/>
          <p:cNvCxnSpPr>
            <a:cxnSpLocks noChangeShapeType="1"/>
            <a:stCxn id="10269" idx="7"/>
            <a:endCxn id="10266" idx="3"/>
          </p:cNvCxnSpPr>
          <p:nvPr/>
        </p:nvCxnSpPr>
        <p:spPr bwMode="auto">
          <a:xfrm flipV="1">
            <a:off x="5006975" y="2949575"/>
            <a:ext cx="654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8" name="AutoShape 28"/>
          <p:cNvCxnSpPr>
            <a:cxnSpLocks noChangeShapeType="1"/>
            <a:stCxn id="10271" idx="1"/>
            <a:endCxn id="10266" idx="5"/>
          </p:cNvCxnSpPr>
          <p:nvPr/>
        </p:nvCxnSpPr>
        <p:spPr bwMode="auto">
          <a:xfrm flipH="1" flipV="1">
            <a:off x="5768975" y="2949575"/>
            <a:ext cx="4254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4876800" y="3200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70" name="AutoShape 30"/>
          <p:cNvCxnSpPr>
            <a:cxnSpLocks noChangeShapeType="1"/>
            <a:stCxn id="10274" idx="0"/>
            <a:endCxn id="10269" idx="3"/>
          </p:cNvCxnSpPr>
          <p:nvPr/>
        </p:nvCxnSpPr>
        <p:spPr bwMode="auto">
          <a:xfrm flipV="1">
            <a:off x="4724400" y="3330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6172200" y="3200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5105400" y="3657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73" name="AutoShape 33"/>
          <p:cNvCxnSpPr>
            <a:cxnSpLocks noChangeShapeType="1"/>
            <a:stCxn id="10272" idx="0"/>
            <a:endCxn id="10269" idx="5"/>
          </p:cNvCxnSpPr>
          <p:nvPr/>
        </p:nvCxnSpPr>
        <p:spPr bwMode="auto">
          <a:xfrm flipH="1" flipV="1">
            <a:off x="5006975" y="3330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4648200" y="3657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75" name="AutoShape 35"/>
          <p:cNvCxnSpPr>
            <a:cxnSpLocks noChangeShapeType="1"/>
            <a:stCxn id="10266" idx="7"/>
            <a:endCxn id="10276" idx="2"/>
          </p:cNvCxnSpPr>
          <p:nvPr/>
        </p:nvCxnSpPr>
        <p:spPr bwMode="auto">
          <a:xfrm flipV="1">
            <a:off x="5768975" y="2286000"/>
            <a:ext cx="1012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6781800" y="2209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7086600" y="26670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78" name="AutoShape 38"/>
          <p:cNvCxnSpPr>
            <a:cxnSpLocks noChangeShapeType="1"/>
            <a:stCxn id="10277" idx="0"/>
            <a:endCxn id="10276" idx="5"/>
          </p:cNvCxnSpPr>
          <p:nvPr/>
        </p:nvCxnSpPr>
        <p:spPr bwMode="auto">
          <a:xfrm flipH="1" flipV="1">
            <a:off x="6911975" y="2339975"/>
            <a:ext cx="2508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5943600" y="3657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5562600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5943600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6324600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6705600" y="533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285" name="AutoShape 45"/>
          <p:cNvCxnSpPr>
            <a:cxnSpLocks noChangeShapeType="1"/>
            <a:stCxn id="10281" idx="0"/>
            <a:endCxn id="10279" idx="3"/>
          </p:cNvCxnSpPr>
          <p:nvPr/>
        </p:nvCxnSpPr>
        <p:spPr bwMode="auto">
          <a:xfrm flipV="1">
            <a:off x="5638800" y="3787775"/>
            <a:ext cx="3270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6" name="AutoShape 46"/>
          <p:cNvCxnSpPr>
            <a:cxnSpLocks noChangeShapeType="1"/>
            <a:stCxn id="10282" idx="1"/>
            <a:endCxn id="10281" idx="5"/>
          </p:cNvCxnSpPr>
          <p:nvPr/>
        </p:nvCxnSpPr>
        <p:spPr bwMode="auto">
          <a:xfrm flipH="1" flipV="1">
            <a:off x="5692775" y="43211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7" name="AutoShape 47"/>
          <p:cNvCxnSpPr>
            <a:cxnSpLocks noChangeShapeType="1"/>
            <a:stCxn id="10283" idx="1"/>
            <a:endCxn id="10282" idx="5"/>
          </p:cNvCxnSpPr>
          <p:nvPr/>
        </p:nvCxnSpPr>
        <p:spPr bwMode="auto">
          <a:xfrm flipH="1" flipV="1">
            <a:off x="6073775" y="47021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8" name="AutoShape 48"/>
          <p:cNvCxnSpPr>
            <a:cxnSpLocks noChangeShapeType="1"/>
            <a:stCxn id="10284" idx="1"/>
            <a:endCxn id="10283" idx="5"/>
          </p:cNvCxnSpPr>
          <p:nvPr/>
        </p:nvCxnSpPr>
        <p:spPr bwMode="auto">
          <a:xfrm flipH="1" flipV="1">
            <a:off x="6454775" y="50831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89" name="AutoShape 49"/>
          <p:cNvCxnSpPr>
            <a:cxnSpLocks noChangeShapeType="1"/>
            <a:stCxn id="10280" idx="1"/>
            <a:endCxn id="10271" idx="5"/>
          </p:cNvCxnSpPr>
          <p:nvPr/>
        </p:nvCxnSpPr>
        <p:spPr bwMode="auto">
          <a:xfrm flipH="1" flipV="1">
            <a:off x="6302375" y="3330575"/>
            <a:ext cx="273050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90" name="AutoShape 50"/>
          <p:cNvCxnSpPr>
            <a:cxnSpLocks noChangeShapeType="1"/>
            <a:stCxn id="10279" idx="0"/>
            <a:endCxn id="10271" idx="3"/>
          </p:cNvCxnSpPr>
          <p:nvPr/>
        </p:nvCxnSpPr>
        <p:spPr bwMode="auto">
          <a:xfrm flipV="1">
            <a:off x="6019800" y="3330575"/>
            <a:ext cx="1746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91" name="Rectangle 51"/>
          <p:cNvSpPr>
            <a:spLocks noChangeArrowheads="1"/>
          </p:cNvSpPr>
          <p:nvPr/>
        </p:nvSpPr>
        <p:spPr bwMode="auto">
          <a:xfrm>
            <a:off x="6400800" y="4038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6705600" y="4038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6096000" y="4038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4953000" y="4038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5257800" y="4038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5410200" y="4495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5791200" y="4876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6172200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6553200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6858000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0301" name="AutoShape 61"/>
          <p:cNvCxnSpPr>
            <a:cxnSpLocks noChangeShapeType="1"/>
            <a:stCxn id="10300" idx="0"/>
            <a:endCxn id="10284" idx="5"/>
          </p:cNvCxnSpPr>
          <p:nvPr/>
        </p:nvCxnSpPr>
        <p:spPr bwMode="auto">
          <a:xfrm flipH="1" flipV="1">
            <a:off x="6835775" y="5464175"/>
            <a:ext cx="98425" cy="174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2" name="AutoShape 62"/>
          <p:cNvCxnSpPr>
            <a:cxnSpLocks noChangeShapeType="1"/>
            <a:stCxn id="10284" idx="3"/>
            <a:endCxn id="10299" idx="0"/>
          </p:cNvCxnSpPr>
          <p:nvPr/>
        </p:nvCxnSpPr>
        <p:spPr bwMode="auto">
          <a:xfrm flipH="1">
            <a:off x="6629400" y="5464175"/>
            <a:ext cx="98425" cy="174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3" name="AutoShape 63"/>
          <p:cNvCxnSpPr>
            <a:cxnSpLocks noChangeShapeType="1"/>
            <a:stCxn id="10283" idx="3"/>
            <a:endCxn id="10298" idx="0"/>
          </p:cNvCxnSpPr>
          <p:nvPr/>
        </p:nvCxnSpPr>
        <p:spPr bwMode="auto">
          <a:xfrm flipH="1">
            <a:off x="6248400" y="5083175"/>
            <a:ext cx="98425" cy="174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4" name="AutoShape 64"/>
          <p:cNvCxnSpPr>
            <a:cxnSpLocks noChangeShapeType="1"/>
            <a:stCxn id="10282" idx="3"/>
            <a:endCxn id="10297" idx="0"/>
          </p:cNvCxnSpPr>
          <p:nvPr/>
        </p:nvCxnSpPr>
        <p:spPr bwMode="auto">
          <a:xfrm flipH="1">
            <a:off x="5867400" y="4702175"/>
            <a:ext cx="98425" cy="174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5" name="AutoShape 65"/>
          <p:cNvCxnSpPr>
            <a:cxnSpLocks noChangeShapeType="1"/>
            <a:stCxn id="10281" idx="3"/>
            <a:endCxn id="10296" idx="0"/>
          </p:cNvCxnSpPr>
          <p:nvPr/>
        </p:nvCxnSpPr>
        <p:spPr bwMode="auto">
          <a:xfrm flipH="1">
            <a:off x="5486400" y="4321175"/>
            <a:ext cx="98425" cy="174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6" name="AutoShape 66"/>
          <p:cNvCxnSpPr>
            <a:cxnSpLocks noChangeShapeType="1"/>
            <a:stCxn id="10292" idx="0"/>
            <a:endCxn id="10280" idx="5"/>
          </p:cNvCxnSpPr>
          <p:nvPr/>
        </p:nvCxnSpPr>
        <p:spPr bwMode="auto">
          <a:xfrm flipH="1" flipV="1">
            <a:off x="6683375" y="3787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7" name="AutoShape 67"/>
          <p:cNvCxnSpPr>
            <a:cxnSpLocks noChangeShapeType="1"/>
            <a:stCxn id="10280" idx="3"/>
            <a:endCxn id="10291" idx="0"/>
          </p:cNvCxnSpPr>
          <p:nvPr/>
        </p:nvCxnSpPr>
        <p:spPr bwMode="auto">
          <a:xfrm flipH="1">
            <a:off x="6477000" y="3787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8" name="AutoShape 68"/>
          <p:cNvCxnSpPr>
            <a:cxnSpLocks noChangeShapeType="1"/>
            <a:stCxn id="10293" idx="0"/>
            <a:endCxn id="10279" idx="5"/>
          </p:cNvCxnSpPr>
          <p:nvPr/>
        </p:nvCxnSpPr>
        <p:spPr bwMode="auto">
          <a:xfrm flipH="1" flipV="1">
            <a:off x="6073775" y="3787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09" name="AutoShape 69"/>
          <p:cNvCxnSpPr>
            <a:cxnSpLocks noChangeShapeType="1"/>
            <a:stCxn id="10295" idx="0"/>
            <a:endCxn id="10272" idx="5"/>
          </p:cNvCxnSpPr>
          <p:nvPr/>
        </p:nvCxnSpPr>
        <p:spPr bwMode="auto">
          <a:xfrm flipH="1" flipV="1">
            <a:off x="5235575" y="3787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10" name="AutoShape 70"/>
          <p:cNvCxnSpPr>
            <a:cxnSpLocks noChangeShapeType="1"/>
            <a:stCxn id="10272" idx="3"/>
            <a:endCxn id="10294" idx="0"/>
          </p:cNvCxnSpPr>
          <p:nvPr/>
        </p:nvCxnSpPr>
        <p:spPr bwMode="auto">
          <a:xfrm flipH="1">
            <a:off x="5029200" y="3787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2538413" y="4608513"/>
            <a:ext cx="2338387" cy="376237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1-προς-1</a:t>
            </a:r>
            <a:r>
              <a:rPr lang="el-GR"/>
              <a:t> αντιστοιχία</a:t>
            </a:r>
          </a:p>
        </p:txBody>
      </p:sp>
      <p:sp useBgFill="1">
        <p:nvSpPr>
          <p:cNvPr id="72" name="7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AutoShape 4"/>
          <p:cNvCxnSpPr>
            <a:cxnSpLocks noChangeShapeType="1"/>
            <a:stCxn id="11283" idx="0"/>
            <a:endCxn id="11282" idx="0"/>
          </p:cNvCxnSpPr>
          <p:nvPr/>
        </p:nvCxnSpPr>
        <p:spPr bwMode="auto">
          <a:xfrm flipV="1">
            <a:off x="2362200" y="3505200"/>
            <a:ext cx="152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7" name="AutoShape 5"/>
          <p:cNvCxnSpPr>
            <a:cxnSpLocks noChangeShapeType="1"/>
            <a:stCxn id="11285" idx="0"/>
            <a:endCxn id="11275" idx="4"/>
          </p:cNvCxnSpPr>
          <p:nvPr/>
        </p:nvCxnSpPr>
        <p:spPr bwMode="auto">
          <a:xfrm flipV="1">
            <a:off x="3048000" y="36576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8" name="AutoShape 6"/>
          <p:cNvCxnSpPr>
            <a:cxnSpLocks noChangeShapeType="1"/>
            <a:stCxn id="11284" idx="0"/>
            <a:endCxn id="11286" idx="4"/>
          </p:cNvCxnSpPr>
          <p:nvPr/>
        </p:nvCxnSpPr>
        <p:spPr bwMode="auto">
          <a:xfrm flipV="1">
            <a:off x="2743200" y="4114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9" name="AutoShape 7"/>
          <p:cNvCxnSpPr>
            <a:cxnSpLocks noChangeShapeType="1"/>
            <a:stCxn id="11286" idx="0"/>
            <a:endCxn id="11282" idx="0"/>
          </p:cNvCxnSpPr>
          <p:nvPr/>
        </p:nvCxnSpPr>
        <p:spPr bwMode="auto">
          <a:xfrm flipH="1" flipV="1">
            <a:off x="2514600" y="3505200"/>
            <a:ext cx="2286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2667000" y="2438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71" name="AutoShape 9"/>
          <p:cNvCxnSpPr>
            <a:cxnSpLocks noChangeShapeType="1"/>
            <a:stCxn id="11273" idx="7"/>
            <a:endCxn id="11270" idx="2"/>
          </p:cNvCxnSpPr>
          <p:nvPr/>
        </p:nvCxnSpPr>
        <p:spPr bwMode="auto">
          <a:xfrm flipV="1">
            <a:off x="1501775" y="2514600"/>
            <a:ext cx="1165225" cy="47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2" name="AutoShape 10"/>
          <p:cNvCxnSpPr>
            <a:cxnSpLocks noChangeShapeType="1"/>
            <a:stCxn id="11275" idx="1"/>
            <a:endCxn id="11277" idx="5"/>
          </p:cNvCxnSpPr>
          <p:nvPr/>
        </p:nvCxnSpPr>
        <p:spPr bwMode="auto">
          <a:xfrm flipH="1" flipV="1">
            <a:off x="2797175" y="3101975"/>
            <a:ext cx="196850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3" name="Oval 11"/>
          <p:cNvSpPr>
            <a:spLocks noChangeArrowheads="1"/>
          </p:cNvSpPr>
          <p:nvPr/>
        </p:nvSpPr>
        <p:spPr bwMode="auto">
          <a:xfrm>
            <a:off x="1371600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74" name="AutoShape 12"/>
          <p:cNvCxnSpPr>
            <a:cxnSpLocks noChangeShapeType="1"/>
            <a:stCxn id="11276" idx="0"/>
            <a:endCxn id="11273" idx="3"/>
          </p:cNvCxnSpPr>
          <p:nvPr/>
        </p:nvCxnSpPr>
        <p:spPr bwMode="auto">
          <a:xfrm flipV="1">
            <a:off x="1143000" y="3101975"/>
            <a:ext cx="2508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5" name="Oval 13"/>
          <p:cNvSpPr>
            <a:spLocks noChangeArrowheads="1"/>
          </p:cNvSpPr>
          <p:nvPr/>
        </p:nvSpPr>
        <p:spPr bwMode="auto">
          <a:xfrm>
            <a:off x="29718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6" name="Oval 14"/>
          <p:cNvSpPr>
            <a:spLocks noChangeArrowheads="1"/>
          </p:cNvSpPr>
          <p:nvPr/>
        </p:nvSpPr>
        <p:spPr bwMode="auto">
          <a:xfrm>
            <a:off x="10668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77" name="Oval 15"/>
          <p:cNvSpPr>
            <a:spLocks noChangeArrowheads="1"/>
          </p:cNvSpPr>
          <p:nvPr/>
        </p:nvSpPr>
        <p:spPr bwMode="auto">
          <a:xfrm>
            <a:off x="2667000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78" name="AutoShape 16"/>
          <p:cNvCxnSpPr>
            <a:cxnSpLocks noChangeShapeType="1"/>
            <a:stCxn id="11277" idx="0"/>
            <a:endCxn id="11270" idx="4"/>
          </p:cNvCxnSpPr>
          <p:nvPr/>
        </p:nvCxnSpPr>
        <p:spPr bwMode="auto">
          <a:xfrm flipV="1">
            <a:off x="2743200" y="25908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9" name="Oval 17"/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80" name="AutoShape 18"/>
          <p:cNvCxnSpPr>
            <a:cxnSpLocks noChangeShapeType="1"/>
            <a:stCxn id="11279" idx="0"/>
            <a:endCxn id="11273" idx="4"/>
          </p:cNvCxnSpPr>
          <p:nvPr/>
        </p:nvCxnSpPr>
        <p:spPr bwMode="auto">
          <a:xfrm flipV="1">
            <a:off x="1447800" y="31242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1" name="AutoShape 19"/>
          <p:cNvCxnSpPr>
            <a:cxnSpLocks noChangeShapeType="1"/>
            <a:stCxn id="11282" idx="0"/>
            <a:endCxn id="11277" idx="3"/>
          </p:cNvCxnSpPr>
          <p:nvPr/>
        </p:nvCxnSpPr>
        <p:spPr bwMode="auto">
          <a:xfrm flipV="1">
            <a:off x="2514600" y="3101975"/>
            <a:ext cx="1746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2" name="Oval 20"/>
          <p:cNvSpPr>
            <a:spLocks noChangeArrowheads="1"/>
          </p:cNvSpPr>
          <p:nvPr/>
        </p:nvSpPr>
        <p:spPr bwMode="auto">
          <a:xfrm>
            <a:off x="24384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3" name="Oval 21"/>
          <p:cNvSpPr>
            <a:spLocks noChangeArrowheads="1"/>
          </p:cNvSpPr>
          <p:nvPr/>
        </p:nvSpPr>
        <p:spPr bwMode="auto">
          <a:xfrm>
            <a:off x="22860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4" name="Oval 22"/>
          <p:cNvSpPr>
            <a:spLocks noChangeArrowheads="1"/>
          </p:cNvSpPr>
          <p:nvPr/>
        </p:nvSpPr>
        <p:spPr bwMode="auto">
          <a:xfrm>
            <a:off x="2667000" y="4419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5" name="Oval 23"/>
          <p:cNvSpPr>
            <a:spLocks noChangeArrowheads="1"/>
          </p:cNvSpPr>
          <p:nvPr/>
        </p:nvSpPr>
        <p:spPr bwMode="auto">
          <a:xfrm>
            <a:off x="29718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86" name="Oval 24"/>
          <p:cNvSpPr>
            <a:spLocks noChangeArrowheads="1"/>
          </p:cNvSpPr>
          <p:nvPr/>
        </p:nvSpPr>
        <p:spPr bwMode="auto">
          <a:xfrm>
            <a:off x="26670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87" name="AutoShape 41"/>
          <p:cNvCxnSpPr>
            <a:cxnSpLocks noChangeShapeType="1"/>
            <a:stCxn id="11291" idx="0"/>
            <a:endCxn id="11289" idx="3"/>
          </p:cNvCxnSpPr>
          <p:nvPr/>
        </p:nvCxnSpPr>
        <p:spPr bwMode="auto">
          <a:xfrm flipV="1">
            <a:off x="1752600" y="36353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8" name="AutoShape 42"/>
          <p:cNvCxnSpPr>
            <a:cxnSpLocks noChangeShapeType="1"/>
            <a:stCxn id="11290" idx="0"/>
            <a:endCxn id="11289" idx="5"/>
          </p:cNvCxnSpPr>
          <p:nvPr/>
        </p:nvCxnSpPr>
        <p:spPr bwMode="auto">
          <a:xfrm flipH="1" flipV="1">
            <a:off x="1958975" y="36353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9" name="Oval 44"/>
          <p:cNvSpPr>
            <a:spLocks noChangeArrowheads="1"/>
          </p:cNvSpPr>
          <p:nvPr/>
        </p:nvSpPr>
        <p:spPr bwMode="auto">
          <a:xfrm>
            <a:off x="18288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90" name="Oval 46"/>
          <p:cNvSpPr>
            <a:spLocks noChangeArrowheads="1"/>
          </p:cNvSpPr>
          <p:nvPr/>
        </p:nvSpPr>
        <p:spPr bwMode="auto">
          <a:xfrm>
            <a:off x="19812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91" name="Oval 47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92" name="AutoShape 49"/>
          <p:cNvCxnSpPr>
            <a:cxnSpLocks noChangeShapeType="1"/>
            <a:stCxn id="11289" idx="0"/>
            <a:endCxn id="11273" idx="5"/>
          </p:cNvCxnSpPr>
          <p:nvPr/>
        </p:nvCxnSpPr>
        <p:spPr bwMode="auto">
          <a:xfrm flipH="1" flipV="1">
            <a:off x="1501775" y="3101975"/>
            <a:ext cx="4032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3" name="AutoShape 50"/>
          <p:cNvCxnSpPr>
            <a:cxnSpLocks noChangeShapeType="1"/>
            <a:stCxn id="11294" idx="0"/>
            <a:endCxn id="11279" idx="4"/>
          </p:cNvCxnSpPr>
          <p:nvPr/>
        </p:nvCxnSpPr>
        <p:spPr bwMode="auto">
          <a:xfrm flipV="1">
            <a:off x="1447800" y="36576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94" name="Oval 51"/>
          <p:cNvSpPr>
            <a:spLocks noChangeArrowheads="1"/>
          </p:cNvSpPr>
          <p:nvPr/>
        </p:nvSpPr>
        <p:spPr bwMode="auto">
          <a:xfrm>
            <a:off x="13716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295" name="AutoShape 52"/>
          <p:cNvCxnSpPr>
            <a:cxnSpLocks noChangeShapeType="1"/>
            <a:stCxn id="11299" idx="0"/>
            <a:endCxn id="11297" idx="3"/>
          </p:cNvCxnSpPr>
          <p:nvPr/>
        </p:nvCxnSpPr>
        <p:spPr bwMode="auto">
          <a:xfrm flipV="1">
            <a:off x="3352800" y="3101975"/>
            <a:ext cx="2508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6" name="AutoShape 53"/>
          <p:cNvCxnSpPr>
            <a:cxnSpLocks noChangeShapeType="1"/>
            <a:stCxn id="11298" idx="0"/>
            <a:endCxn id="11297" idx="4"/>
          </p:cNvCxnSpPr>
          <p:nvPr/>
        </p:nvCxnSpPr>
        <p:spPr bwMode="auto">
          <a:xfrm flipV="1">
            <a:off x="3657600" y="31242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97" name="Oval 54"/>
          <p:cNvSpPr>
            <a:spLocks noChangeArrowheads="1"/>
          </p:cNvSpPr>
          <p:nvPr/>
        </p:nvSpPr>
        <p:spPr bwMode="auto">
          <a:xfrm>
            <a:off x="3581400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98" name="Oval 55"/>
          <p:cNvSpPr>
            <a:spLocks noChangeArrowheads="1"/>
          </p:cNvSpPr>
          <p:nvPr/>
        </p:nvSpPr>
        <p:spPr bwMode="auto">
          <a:xfrm>
            <a:off x="35814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99" name="Oval 56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00" name="AutoShape 57"/>
          <p:cNvCxnSpPr>
            <a:cxnSpLocks noChangeShapeType="1"/>
            <a:stCxn id="11301" idx="0"/>
            <a:endCxn id="11297" idx="5"/>
          </p:cNvCxnSpPr>
          <p:nvPr/>
        </p:nvCxnSpPr>
        <p:spPr bwMode="auto">
          <a:xfrm flipH="1" flipV="1">
            <a:off x="3711575" y="3101975"/>
            <a:ext cx="250825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01" name="Oval 58"/>
          <p:cNvSpPr>
            <a:spLocks noChangeArrowheads="1"/>
          </p:cNvSpPr>
          <p:nvPr/>
        </p:nvSpPr>
        <p:spPr bwMode="auto">
          <a:xfrm>
            <a:off x="3886200" y="352742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02" name="AutoShape 59"/>
          <p:cNvCxnSpPr>
            <a:cxnSpLocks noChangeShapeType="1"/>
            <a:stCxn id="11297" idx="1"/>
            <a:endCxn id="11270" idx="6"/>
          </p:cNvCxnSpPr>
          <p:nvPr/>
        </p:nvCxnSpPr>
        <p:spPr bwMode="auto">
          <a:xfrm flipH="1" flipV="1">
            <a:off x="2819400" y="2514600"/>
            <a:ext cx="784225" cy="479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03" name="AutoShape 60"/>
          <p:cNvCxnSpPr>
            <a:cxnSpLocks noChangeShapeType="1"/>
            <a:stCxn id="11320" idx="0"/>
            <a:endCxn id="11319" idx="0"/>
          </p:cNvCxnSpPr>
          <p:nvPr/>
        </p:nvCxnSpPr>
        <p:spPr bwMode="auto">
          <a:xfrm flipV="1">
            <a:off x="7315200" y="3505200"/>
            <a:ext cx="152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04" name="AutoShape 61"/>
          <p:cNvCxnSpPr>
            <a:cxnSpLocks noChangeShapeType="1"/>
            <a:stCxn id="11322" idx="0"/>
            <a:endCxn id="11312" idx="4"/>
          </p:cNvCxnSpPr>
          <p:nvPr/>
        </p:nvCxnSpPr>
        <p:spPr bwMode="auto">
          <a:xfrm flipV="1">
            <a:off x="8001000" y="36576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05" name="AutoShape 62"/>
          <p:cNvCxnSpPr>
            <a:cxnSpLocks noChangeShapeType="1"/>
            <a:stCxn id="11321" idx="0"/>
            <a:endCxn id="11320" idx="4"/>
          </p:cNvCxnSpPr>
          <p:nvPr/>
        </p:nvCxnSpPr>
        <p:spPr bwMode="auto">
          <a:xfrm flipV="1">
            <a:off x="7315200" y="4114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06" name="AutoShape 63"/>
          <p:cNvCxnSpPr>
            <a:cxnSpLocks noChangeShapeType="1"/>
            <a:stCxn id="11323" idx="0"/>
            <a:endCxn id="11319" idx="0"/>
          </p:cNvCxnSpPr>
          <p:nvPr/>
        </p:nvCxnSpPr>
        <p:spPr bwMode="auto">
          <a:xfrm flipH="1" flipV="1">
            <a:off x="7467600" y="3505200"/>
            <a:ext cx="2286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07" name="Oval 64"/>
          <p:cNvSpPr>
            <a:spLocks noChangeArrowheads="1"/>
          </p:cNvSpPr>
          <p:nvPr/>
        </p:nvSpPr>
        <p:spPr bwMode="auto">
          <a:xfrm>
            <a:off x="6324600" y="2438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08" name="AutoShape 65"/>
          <p:cNvCxnSpPr>
            <a:cxnSpLocks noChangeShapeType="1"/>
            <a:stCxn id="11310" idx="0"/>
            <a:endCxn id="11307" idx="4"/>
          </p:cNvCxnSpPr>
          <p:nvPr/>
        </p:nvCxnSpPr>
        <p:spPr bwMode="auto">
          <a:xfrm flipV="1">
            <a:off x="6400800" y="25908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09" name="AutoShape 66"/>
          <p:cNvCxnSpPr>
            <a:cxnSpLocks noChangeShapeType="1"/>
            <a:stCxn id="11312" idx="1"/>
            <a:endCxn id="11314" idx="5"/>
          </p:cNvCxnSpPr>
          <p:nvPr/>
        </p:nvCxnSpPr>
        <p:spPr bwMode="auto">
          <a:xfrm flipH="1" flipV="1">
            <a:off x="7750175" y="3101975"/>
            <a:ext cx="196850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10" name="Oval 67"/>
          <p:cNvSpPr>
            <a:spLocks noChangeArrowheads="1"/>
          </p:cNvSpPr>
          <p:nvPr/>
        </p:nvSpPr>
        <p:spPr bwMode="auto">
          <a:xfrm>
            <a:off x="6324600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11" name="AutoShape 68"/>
          <p:cNvCxnSpPr>
            <a:cxnSpLocks noChangeShapeType="1"/>
            <a:stCxn id="11313" idx="0"/>
            <a:endCxn id="11310" idx="3"/>
          </p:cNvCxnSpPr>
          <p:nvPr/>
        </p:nvCxnSpPr>
        <p:spPr bwMode="auto">
          <a:xfrm flipV="1">
            <a:off x="6096000" y="3101975"/>
            <a:ext cx="2508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12" name="Oval 69"/>
          <p:cNvSpPr>
            <a:spLocks noChangeArrowheads="1"/>
          </p:cNvSpPr>
          <p:nvPr/>
        </p:nvSpPr>
        <p:spPr bwMode="auto">
          <a:xfrm>
            <a:off x="79248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13" name="Oval 70"/>
          <p:cNvSpPr>
            <a:spLocks noChangeArrowheads="1"/>
          </p:cNvSpPr>
          <p:nvPr/>
        </p:nvSpPr>
        <p:spPr bwMode="auto">
          <a:xfrm>
            <a:off x="60198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14" name="Oval 71"/>
          <p:cNvSpPr>
            <a:spLocks noChangeArrowheads="1"/>
          </p:cNvSpPr>
          <p:nvPr/>
        </p:nvSpPr>
        <p:spPr bwMode="auto">
          <a:xfrm>
            <a:off x="7620000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15" name="AutoShape 72"/>
          <p:cNvCxnSpPr>
            <a:cxnSpLocks noChangeShapeType="1"/>
            <a:stCxn id="11314" idx="0"/>
            <a:endCxn id="11307" idx="5"/>
          </p:cNvCxnSpPr>
          <p:nvPr/>
        </p:nvCxnSpPr>
        <p:spPr bwMode="auto">
          <a:xfrm flipH="1" flipV="1">
            <a:off x="6454775" y="2568575"/>
            <a:ext cx="12414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16" name="Oval 73"/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17" name="AutoShape 74"/>
          <p:cNvCxnSpPr>
            <a:cxnSpLocks noChangeShapeType="1"/>
            <a:stCxn id="11316" idx="0"/>
            <a:endCxn id="11310" idx="4"/>
          </p:cNvCxnSpPr>
          <p:nvPr/>
        </p:nvCxnSpPr>
        <p:spPr bwMode="auto">
          <a:xfrm flipV="1">
            <a:off x="6400800" y="31242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18" name="AutoShape 75"/>
          <p:cNvCxnSpPr>
            <a:cxnSpLocks noChangeShapeType="1"/>
            <a:stCxn id="11319" idx="0"/>
            <a:endCxn id="11314" idx="3"/>
          </p:cNvCxnSpPr>
          <p:nvPr/>
        </p:nvCxnSpPr>
        <p:spPr bwMode="auto">
          <a:xfrm flipV="1">
            <a:off x="7467600" y="3101975"/>
            <a:ext cx="1746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19" name="Oval 76"/>
          <p:cNvSpPr>
            <a:spLocks noChangeArrowheads="1"/>
          </p:cNvSpPr>
          <p:nvPr/>
        </p:nvSpPr>
        <p:spPr bwMode="auto">
          <a:xfrm>
            <a:off x="73914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20" name="Oval 77"/>
          <p:cNvSpPr>
            <a:spLocks noChangeArrowheads="1"/>
          </p:cNvSpPr>
          <p:nvPr/>
        </p:nvSpPr>
        <p:spPr bwMode="auto">
          <a:xfrm>
            <a:off x="72390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21" name="Oval 78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22" name="Oval 79"/>
          <p:cNvSpPr>
            <a:spLocks noChangeArrowheads="1"/>
          </p:cNvSpPr>
          <p:nvPr/>
        </p:nvSpPr>
        <p:spPr bwMode="auto">
          <a:xfrm>
            <a:off x="79248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23" name="Oval 80"/>
          <p:cNvSpPr>
            <a:spLocks noChangeArrowheads="1"/>
          </p:cNvSpPr>
          <p:nvPr/>
        </p:nvSpPr>
        <p:spPr bwMode="auto">
          <a:xfrm>
            <a:off x="76200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24" name="AutoShape 81"/>
          <p:cNvCxnSpPr>
            <a:cxnSpLocks noChangeShapeType="1"/>
            <a:stCxn id="11328" idx="0"/>
            <a:endCxn id="11326" idx="3"/>
          </p:cNvCxnSpPr>
          <p:nvPr/>
        </p:nvCxnSpPr>
        <p:spPr bwMode="auto">
          <a:xfrm flipV="1">
            <a:off x="6705600" y="36353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25" name="AutoShape 82"/>
          <p:cNvCxnSpPr>
            <a:cxnSpLocks noChangeShapeType="1"/>
            <a:stCxn id="11327" idx="0"/>
            <a:endCxn id="11326" idx="5"/>
          </p:cNvCxnSpPr>
          <p:nvPr/>
        </p:nvCxnSpPr>
        <p:spPr bwMode="auto">
          <a:xfrm flipH="1" flipV="1">
            <a:off x="6911975" y="36353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26" name="Oval 83"/>
          <p:cNvSpPr>
            <a:spLocks noChangeArrowheads="1"/>
          </p:cNvSpPr>
          <p:nvPr/>
        </p:nvSpPr>
        <p:spPr bwMode="auto">
          <a:xfrm>
            <a:off x="67818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27" name="Oval 84"/>
          <p:cNvSpPr>
            <a:spLocks noChangeArrowheads="1"/>
          </p:cNvSpPr>
          <p:nvPr/>
        </p:nvSpPr>
        <p:spPr bwMode="auto">
          <a:xfrm>
            <a:off x="69342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28" name="Oval 85"/>
          <p:cNvSpPr>
            <a:spLocks noChangeArrowheads="1"/>
          </p:cNvSpPr>
          <p:nvPr/>
        </p:nvSpPr>
        <p:spPr bwMode="auto">
          <a:xfrm>
            <a:off x="66294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29" name="AutoShape 86"/>
          <p:cNvCxnSpPr>
            <a:cxnSpLocks noChangeShapeType="1"/>
            <a:stCxn id="11326" idx="0"/>
            <a:endCxn id="11310" idx="5"/>
          </p:cNvCxnSpPr>
          <p:nvPr/>
        </p:nvCxnSpPr>
        <p:spPr bwMode="auto">
          <a:xfrm flipH="1" flipV="1">
            <a:off x="6454775" y="3101975"/>
            <a:ext cx="4032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30" name="AutoShape 87"/>
          <p:cNvCxnSpPr>
            <a:cxnSpLocks noChangeShapeType="1"/>
            <a:stCxn id="11331" idx="0"/>
            <a:endCxn id="11313" idx="4"/>
          </p:cNvCxnSpPr>
          <p:nvPr/>
        </p:nvCxnSpPr>
        <p:spPr bwMode="auto">
          <a:xfrm flipV="1">
            <a:off x="6096000" y="36576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31" name="Oval 88"/>
          <p:cNvSpPr>
            <a:spLocks noChangeArrowheads="1"/>
          </p:cNvSpPr>
          <p:nvPr/>
        </p:nvSpPr>
        <p:spPr bwMode="auto">
          <a:xfrm>
            <a:off x="60198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32" name="AutoShape 89"/>
          <p:cNvCxnSpPr>
            <a:cxnSpLocks noChangeShapeType="1"/>
            <a:stCxn id="11336" idx="0"/>
            <a:endCxn id="11334" idx="3"/>
          </p:cNvCxnSpPr>
          <p:nvPr/>
        </p:nvCxnSpPr>
        <p:spPr bwMode="auto">
          <a:xfrm flipV="1">
            <a:off x="5181600" y="3101975"/>
            <a:ext cx="2508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33" name="AutoShape 90"/>
          <p:cNvCxnSpPr>
            <a:cxnSpLocks noChangeShapeType="1"/>
            <a:stCxn id="11335" idx="0"/>
            <a:endCxn id="11334" idx="4"/>
          </p:cNvCxnSpPr>
          <p:nvPr/>
        </p:nvCxnSpPr>
        <p:spPr bwMode="auto">
          <a:xfrm flipV="1">
            <a:off x="5486400" y="31242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34" name="Oval 91"/>
          <p:cNvSpPr>
            <a:spLocks noChangeArrowheads="1"/>
          </p:cNvSpPr>
          <p:nvPr/>
        </p:nvSpPr>
        <p:spPr bwMode="auto">
          <a:xfrm>
            <a:off x="5410200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35" name="Oval 92"/>
          <p:cNvSpPr>
            <a:spLocks noChangeArrowheads="1"/>
          </p:cNvSpPr>
          <p:nvPr/>
        </p:nvSpPr>
        <p:spPr bwMode="auto">
          <a:xfrm>
            <a:off x="54102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36" name="Oval 93"/>
          <p:cNvSpPr>
            <a:spLocks noChangeArrowheads="1"/>
          </p:cNvSpPr>
          <p:nvPr/>
        </p:nvSpPr>
        <p:spPr bwMode="auto">
          <a:xfrm>
            <a:off x="5105400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37" name="AutoShape 94"/>
          <p:cNvCxnSpPr>
            <a:cxnSpLocks noChangeShapeType="1"/>
            <a:stCxn id="11338" idx="0"/>
            <a:endCxn id="11334" idx="5"/>
          </p:cNvCxnSpPr>
          <p:nvPr/>
        </p:nvCxnSpPr>
        <p:spPr bwMode="auto">
          <a:xfrm flipH="1" flipV="1">
            <a:off x="5540375" y="3101975"/>
            <a:ext cx="250825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38" name="Oval 95"/>
          <p:cNvSpPr>
            <a:spLocks noChangeArrowheads="1"/>
          </p:cNvSpPr>
          <p:nvPr/>
        </p:nvSpPr>
        <p:spPr bwMode="auto">
          <a:xfrm>
            <a:off x="5715000" y="3527425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39" name="AutoShape 96"/>
          <p:cNvCxnSpPr>
            <a:cxnSpLocks noChangeShapeType="1"/>
            <a:stCxn id="11334" idx="7"/>
            <a:endCxn id="11307" idx="3"/>
          </p:cNvCxnSpPr>
          <p:nvPr/>
        </p:nvCxnSpPr>
        <p:spPr bwMode="auto">
          <a:xfrm flipV="1">
            <a:off x="5540375" y="2568575"/>
            <a:ext cx="806450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40" name="AutoShape 97"/>
          <p:cNvCxnSpPr>
            <a:cxnSpLocks noChangeShapeType="1"/>
            <a:stCxn id="11341" idx="0"/>
            <a:endCxn id="11298" idx="4"/>
          </p:cNvCxnSpPr>
          <p:nvPr/>
        </p:nvCxnSpPr>
        <p:spPr bwMode="auto">
          <a:xfrm flipV="1">
            <a:off x="3657600" y="36576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41" name="Oval 98"/>
          <p:cNvSpPr>
            <a:spLocks noChangeArrowheads="1"/>
          </p:cNvSpPr>
          <p:nvPr/>
        </p:nvSpPr>
        <p:spPr bwMode="auto">
          <a:xfrm>
            <a:off x="35814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42" name="AutoShape 99"/>
          <p:cNvCxnSpPr>
            <a:cxnSpLocks noChangeShapeType="1"/>
            <a:stCxn id="11343" idx="0"/>
            <a:endCxn id="11338" idx="4"/>
          </p:cNvCxnSpPr>
          <p:nvPr/>
        </p:nvCxnSpPr>
        <p:spPr bwMode="auto">
          <a:xfrm flipV="1">
            <a:off x="5791200" y="3679825"/>
            <a:ext cx="0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1343" name="Oval 100"/>
          <p:cNvSpPr>
            <a:spLocks noChangeArrowheads="1"/>
          </p:cNvSpPr>
          <p:nvPr/>
        </p:nvSpPr>
        <p:spPr bwMode="auto">
          <a:xfrm>
            <a:off x="57150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44" name="Rectangle 10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Ισομορφικά Δένδρα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45" name="Text Box 103"/>
          <p:cNvSpPr txBox="1">
            <a:spLocks noChangeArrowheads="1"/>
          </p:cNvSpPr>
          <p:nvPr/>
        </p:nvSpPr>
        <p:spPr bwMode="auto">
          <a:xfrm>
            <a:off x="1066800" y="4953000"/>
            <a:ext cx="69135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Διαφορετικά διατεταγμένα δένδρα μπορεί να αντιστοιχούν στο ίδιο </a:t>
            </a:r>
          </a:p>
          <a:p>
            <a:r>
              <a:rPr lang="el-GR"/>
              <a:t>μη διατεταγμένο δένδρο. </a:t>
            </a:r>
          </a:p>
        </p:txBody>
      </p:sp>
      <p:sp useBgFill="1">
        <p:nvSpPr>
          <p:cNvPr id="82" name="8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4" name="Rectangle 10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Αναπαραστάσεις Ειδικού Σκοπού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2" name="8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3048000" y="3258049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1</a:t>
            </a:r>
          </a:p>
        </p:txBody>
      </p:sp>
      <p:sp>
        <p:nvSpPr>
          <p:cNvPr id="84" name="Oval 10"/>
          <p:cNvSpPr>
            <a:spLocks noChangeArrowheads="1"/>
          </p:cNvSpPr>
          <p:nvPr/>
        </p:nvSpPr>
        <p:spPr bwMode="auto">
          <a:xfrm>
            <a:off x="2667000" y="3881937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2</a:t>
            </a:r>
          </a:p>
        </p:txBody>
      </p:sp>
      <p:sp>
        <p:nvSpPr>
          <p:cNvPr id="85" name="Oval 11"/>
          <p:cNvSpPr>
            <a:spLocks noChangeArrowheads="1"/>
          </p:cNvSpPr>
          <p:nvPr/>
        </p:nvSpPr>
        <p:spPr bwMode="auto">
          <a:xfrm>
            <a:off x="3429000" y="3881937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4495800" y="2572249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87" name="Oval 13"/>
          <p:cNvSpPr>
            <a:spLocks noChangeArrowheads="1"/>
          </p:cNvSpPr>
          <p:nvPr/>
        </p:nvSpPr>
        <p:spPr bwMode="auto">
          <a:xfrm>
            <a:off x="4953000" y="3258049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5</a:t>
            </a:r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4038600" y="3258049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89" name="Oval 15"/>
          <p:cNvSpPr>
            <a:spLocks noChangeArrowheads="1"/>
          </p:cNvSpPr>
          <p:nvPr/>
        </p:nvSpPr>
        <p:spPr bwMode="auto">
          <a:xfrm>
            <a:off x="5791200" y="3258049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</a:rPr>
              <a:t>7</a:t>
            </a:r>
          </a:p>
        </p:txBody>
      </p:sp>
      <p:sp>
        <p:nvSpPr>
          <p:cNvPr id="90" name="Oval 16"/>
          <p:cNvSpPr>
            <a:spLocks noChangeArrowheads="1"/>
          </p:cNvSpPr>
          <p:nvPr/>
        </p:nvSpPr>
        <p:spPr bwMode="auto">
          <a:xfrm>
            <a:off x="5791200" y="3881937"/>
            <a:ext cx="228600" cy="228600"/>
          </a:xfrm>
          <a:prstGeom prst="ellipse">
            <a:avLst/>
          </a:prstGeom>
          <a:solidFill>
            <a:srgbClr val="FFC97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8</a:t>
            </a: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381000" y="1828800"/>
            <a:ext cx="77630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Αποθηκεύουμε τον γονέα κάθε κόμβου, π.χ. σε ένα πίνακα </a:t>
            </a:r>
            <a:r>
              <a:rPr lang="en-US" dirty="0" smtClean="0">
                <a:latin typeface="Lucida Console" pitchFamily="49" charset="0"/>
              </a:rPr>
              <a:t>parent[1:N]</a:t>
            </a:r>
            <a:endParaRPr lang="en-US" dirty="0">
              <a:latin typeface="Lucida Console" pitchFamily="49" charset="0"/>
            </a:endParaRPr>
          </a:p>
        </p:txBody>
      </p:sp>
      <p:pic>
        <p:nvPicPr>
          <p:cNvPr id="92" name="91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47800" y="4820149"/>
            <a:ext cx="4775499" cy="361451"/>
          </a:xfrm>
          <a:prstGeom prst="rect">
            <a:avLst/>
          </a:prstGeom>
          <a:noFill/>
          <a:ln/>
          <a:effectLst/>
        </p:spPr>
      </p:pic>
      <p:cxnSp>
        <p:nvCxnSpPr>
          <p:cNvPr id="93" name="92 - Ευθεία γραμμή σύνδεσης"/>
          <p:cNvCxnSpPr>
            <a:stCxn id="83" idx="3"/>
            <a:endCxn id="84" idx="0"/>
          </p:cNvCxnSpPr>
          <p:nvPr/>
        </p:nvCxnSpPr>
        <p:spPr bwMode="auto">
          <a:xfrm flipH="1">
            <a:off x="2781300" y="3453171"/>
            <a:ext cx="300178" cy="428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93 - Ευθεία γραμμή σύνδεσης"/>
          <p:cNvCxnSpPr>
            <a:stCxn id="83" idx="5"/>
            <a:endCxn id="85" idx="0"/>
          </p:cNvCxnSpPr>
          <p:nvPr/>
        </p:nvCxnSpPr>
        <p:spPr bwMode="auto">
          <a:xfrm>
            <a:off x="3243122" y="3453171"/>
            <a:ext cx="300178" cy="428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5" name="94 - Ευθεία γραμμή σύνδεσης"/>
          <p:cNvCxnSpPr>
            <a:stCxn id="90" idx="0"/>
            <a:endCxn id="89" idx="4"/>
          </p:cNvCxnSpPr>
          <p:nvPr/>
        </p:nvCxnSpPr>
        <p:spPr bwMode="auto">
          <a:xfrm flipV="1">
            <a:off x="5905500" y="3486649"/>
            <a:ext cx="0" cy="395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95 - Ευθεία γραμμή σύνδεσης"/>
          <p:cNvCxnSpPr>
            <a:stCxn id="88" idx="0"/>
            <a:endCxn id="86" idx="3"/>
          </p:cNvCxnSpPr>
          <p:nvPr/>
        </p:nvCxnSpPr>
        <p:spPr bwMode="auto">
          <a:xfrm flipV="1">
            <a:off x="4152900" y="2767371"/>
            <a:ext cx="376378" cy="490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96 - Ευθεία γραμμή σύνδεσης"/>
          <p:cNvCxnSpPr>
            <a:stCxn id="87" idx="0"/>
            <a:endCxn id="86" idx="5"/>
          </p:cNvCxnSpPr>
          <p:nvPr/>
        </p:nvCxnSpPr>
        <p:spPr bwMode="auto">
          <a:xfrm flipH="1" flipV="1">
            <a:off x="4690922" y="2767371"/>
            <a:ext cx="376378" cy="490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97 - Ευθεία γραμμή σύνδεσης"/>
          <p:cNvCxnSpPr>
            <a:stCxn id="89" idx="0"/>
            <a:endCxn id="86" idx="6"/>
          </p:cNvCxnSpPr>
          <p:nvPr/>
        </p:nvCxnSpPr>
        <p:spPr bwMode="auto">
          <a:xfrm flipH="1" flipV="1">
            <a:off x="4724400" y="2686549"/>
            <a:ext cx="1181100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9" name="98 - Ευθεία γραμμή σύνδεσης"/>
          <p:cNvCxnSpPr>
            <a:stCxn id="83" idx="0"/>
            <a:endCxn id="86" idx="2"/>
          </p:cNvCxnSpPr>
          <p:nvPr/>
        </p:nvCxnSpPr>
        <p:spPr bwMode="auto">
          <a:xfrm flipV="1">
            <a:off x="3162300" y="2686549"/>
            <a:ext cx="1333500" cy="571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0" name="99 - TextBox"/>
          <p:cNvSpPr txBox="1"/>
          <p:nvPr/>
        </p:nvSpPr>
        <p:spPr>
          <a:xfrm>
            <a:off x="381000" y="1295400"/>
            <a:ext cx="423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Αναπαράσταση με συνάρτηση γονέα</a:t>
            </a:r>
            <a:endParaRPr lang="el-GR" b="1" dirty="0"/>
          </a:p>
        </p:txBody>
      </p:sp>
      <p:sp>
        <p:nvSpPr>
          <p:cNvPr id="102" name="101 - TextBox"/>
          <p:cNvSpPr txBox="1"/>
          <p:nvPr/>
        </p:nvSpPr>
        <p:spPr>
          <a:xfrm>
            <a:off x="2895600" y="4439149"/>
            <a:ext cx="322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Console" pitchFamily="49" charset="0"/>
              </a:rPr>
              <a:t>1   </a:t>
            </a:r>
            <a:r>
              <a:rPr lang="el-GR" sz="9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2  </a:t>
            </a:r>
            <a:r>
              <a:rPr lang="el-GR" sz="1200" dirty="0" smtClean="0">
                <a:latin typeface="Lucida Console" pitchFamily="49" charset="0"/>
              </a:rPr>
              <a:t> </a:t>
            </a:r>
            <a:r>
              <a:rPr lang="en-US" sz="8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3   4  </a:t>
            </a:r>
            <a:r>
              <a:rPr lang="el-GR" sz="8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 5   </a:t>
            </a:r>
            <a:r>
              <a:rPr lang="en-US" sz="9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6   </a:t>
            </a:r>
            <a:r>
              <a:rPr lang="el-GR" sz="6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7   </a:t>
            </a:r>
            <a:r>
              <a:rPr lang="el-GR" sz="5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8</a:t>
            </a:r>
            <a:endParaRPr lang="el-GR" sz="1200" dirty="0">
              <a:latin typeface="Lucida Console" pitchFamily="49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401740" y="5715000"/>
            <a:ext cx="537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τη ρίζα  </a:t>
            </a:r>
            <a:r>
              <a:rPr lang="en-US" dirty="0" smtClean="0">
                <a:latin typeface="Lucida Console" pitchFamily="49" charset="0"/>
              </a:rPr>
              <a:t>j</a:t>
            </a:r>
            <a:r>
              <a:rPr lang="el-GR" dirty="0" smtClean="0"/>
              <a:t> του δένδρου θέτουμε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parent[j]=j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4" name="Rectangle 10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Αναπαραστάσεις Ειδικού Σκοπού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2" name="8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381000" y="1828800"/>
            <a:ext cx="81682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Ένα πλήρες δυαδικό δένδρο μπορεί να αποθηκευτεί σε ένα πίνακα </a:t>
            </a:r>
            <a:r>
              <a:rPr lang="en-US" dirty="0" smtClean="0">
                <a:latin typeface="Lucida Console" pitchFamily="49" charset="0"/>
              </a:rPr>
              <a:t>b[1:N] </a:t>
            </a:r>
            <a:r>
              <a:rPr lang="en-US" dirty="0" smtClean="0"/>
              <a:t>: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100" name="99 - TextBox"/>
          <p:cNvSpPr txBox="1"/>
          <p:nvPr/>
        </p:nvSpPr>
        <p:spPr>
          <a:xfrm>
            <a:off x="381000" y="1295400"/>
            <a:ext cx="682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Αναπαράσταση </a:t>
            </a:r>
            <a:r>
              <a:rPr lang="el-GR" b="1" dirty="0" smtClean="0"/>
              <a:t>πλήρους δυαδικού δένδρου με </a:t>
            </a:r>
            <a:r>
              <a:rPr lang="el-GR" b="1" dirty="0" smtClean="0"/>
              <a:t>πίνακα θέσης</a:t>
            </a:r>
            <a:endParaRPr lang="el-GR" b="1" dirty="0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254848" y="29559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α</a:t>
            </a:r>
            <a:endParaRPr lang="el-GR" sz="1600" dirty="0">
              <a:latin typeface="Calibri" pitchFamily="34" charset="0"/>
            </a:endParaRPr>
          </a:p>
        </p:txBody>
      </p:sp>
      <p:cxnSp>
        <p:nvCxnSpPr>
          <p:cNvPr id="24" name="AutoShape 6"/>
          <p:cNvCxnSpPr>
            <a:cxnSpLocks noChangeShapeType="1"/>
            <a:stCxn id="26" idx="7"/>
            <a:endCxn id="23" idx="3"/>
          </p:cNvCxnSpPr>
          <p:nvPr/>
        </p:nvCxnSpPr>
        <p:spPr bwMode="auto">
          <a:xfrm flipV="1">
            <a:off x="3132486" y="3268663"/>
            <a:ext cx="1177925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AutoShape 7"/>
          <p:cNvCxnSpPr>
            <a:cxnSpLocks noChangeShapeType="1"/>
            <a:stCxn id="29" idx="1"/>
            <a:endCxn id="23" idx="5"/>
          </p:cNvCxnSpPr>
          <p:nvPr/>
        </p:nvCxnSpPr>
        <p:spPr bwMode="auto">
          <a:xfrm flipH="1" flipV="1">
            <a:off x="4580286" y="3268663"/>
            <a:ext cx="889000" cy="4270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2807048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β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27" name="AutoShape 9"/>
          <p:cNvCxnSpPr>
            <a:cxnSpLocks noChangeShapeType="1"/>
            <a:stCxn id="31" idx="0"/>
            <a:endCxn id="26" idx="3"/>
          </p:cNvCxnSpPr>
          <p:nvPr/>
        </p:nvCxnSpPr>
        <p:spPr bwMode="auto">
          <a:xfrm flipV="1">
            <a:off x="2403823" y="3954463"/>
            <a:ext cx="458788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10"/>
          <p:cNvCxnSpPr>
            <a:cxnSpLocks noChangeShapeType="1"/>
            <a:stCxn id="40" idx="0"/>
            <a:endCxn id="26" idx="5"/>
          </p:cNvCxnSpPr>
          <p:nvPr/>
        </p:nvCxnSpPr>
        <p:spPr bwMode="auto">
          <a:xfrm flipH="1" flipV="1">
            <a:off x="3132486" y="3954463"/>
            <a:ext cx="550862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5413723" y="36417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γ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0" name="AutoShape 12"/>
          <p:cNvCxnSpPr>
            <a:cxnSpLocks noChangeShapeType="1"/>
            <a:stCxn id="36" idx="0"/>
            <a:endCxn id="29" idx="5"/>
          </p:cNvCxnSpPr>
          <p:nvPr/>
        </p:nvCxnSpPr>
        <p:spPr bwMode="auto">
          <a:xfrm flipH="1" flipV="1">
            <a:off x="5739161" y="3954463"/>
            <a:ext cx="246062" cy="387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2213323" y="43418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δ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2" name="AutoShape 14"/>
          <p:cNvCxnSpPr>
            <a:cxnSpLocks noChangeShapeType="1"/>
            <a:stCxn id="33" idx="0"/>
            <a:endCxn id="31" idx="5"/>
          </p:cNvCxnSpPr>
          <p:nvPr/>
        </p:nvCxnSpPr>
        <p:spPr bwMode="auto">
          <a:xfrm flipH="1" flipV="1">
            <a:off x="2538761" y="4654550"/>
            <a:ext cx="306387" cy="2968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2654648" y="49514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ι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4" name="AutoShape 16"/>
          <p:cNvCxnSpPr>
            <a:cxnSpLocks noChangeShapeType="1"/>
            <a:stCxn id="38" idx="0"/>
            <a:endCxn id="31" idx="3"/>
          </p:cNvCxnSpPr>
          <p:nvPr/>
        </p:nvCxnSpPr>
        <p:spPr bwMode="auto">
          <a:xfrm flipV="1">
            <a:off x="2006948" y="4654550"/>
            <a:ext cx="261938" cy="282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17"/>
          <p:cNvCxnSpPr>
            <a:cxnSpLocks noChangeShapeType="1"/>
            <a:stCxn id="39" idx="0"/>
            <a:endCxn id="40" idx="5"/>
          </p:cNvCxnSpPr>
          <p:nvPr/>
        </p:nvCxnSpPr>
        <p:spPr bwMode="auto">
          <a:xfrm flipH="1" flipV="1">
            <a:off x="3818286" y="4640263"/>
            <a:ext cx="338137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5794723" y="43418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η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37" name="AutoShape 19"/>
          <p:cNvCxnSpPr>
            <a:cxnSpLocks noChangeShapeType="1"/>
            <a:stCxn id="41" idx="0"/>
            <a:endCxn id="40" idx="3"/>
          </p:cNvCxnSpPr>
          <p:nvPr/>
        </p:nvCxnSpPr>
        <p:spPr bwMode="auto">
          <a:xfrm flipV="1">
            <a:off x="3302348" y="4640263"/>
            <a:ext cx="246063" cy="2968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1816448" y="4937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θ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3965923" y="4967288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λ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3492848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ε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1" name="Oval 23"/>
          <p:cNvSpPr>
            <a:spLocks noChangeArrowheads="1"/>
          </p:cNvSpPr>
          <p:nvPr/>
        </p:nvSpPr>
        <p:spPr bwMode="auto">
          <a:xfrm>
            <a:off x="3111848" y="49371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κ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42" name="AutoShape 24"/>
          <p:cNvCxnSpPr>
            <a:cxnSpLocks noChangeShapeType="1"/>
            <a:stCxn id="44" idx="0"/>
            <a:endCxn id="29" idx="3"/>
          </p:cNvCxnSpPr>
          <p:nvPr/>
        </p:nvCxnSpPr>
        <p:spPr bwMode="auto">
          <a:xfrm flipV="1">
            <a:off x="5299423" y="3954463"/>
            <a:ext cx="169863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AutoShape 25"/>
          <p:cNvCxnSpPr>
            <a:cxnSpLocks noChangeShapeType="1"/>
            <a:stCxn id="45" idx="0"/>
            <a:endCxn id="44" idx="3"/>
          </p:cNvCxnSpPr>
          <p:nvPr/>
        </p:nvCxnSpPr>
        <p:spPr bwMode="auto">
          <a:xfrm flipV="1">
            <a:off x="5070823" y="4640263"/>
            <a:ext cx="93663" cy="311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Oval 26"/>
          <p:cNvSpPr>
            <a:spLocks noChangeArrowheads="1"/>
          </p:cNvSpPr>
          <p:nvPr/>
        </p:nvSpPr>
        <p:spPr bwMode="auto">
          <a:xfrm>
            <a:off x="5108923" y="4327525"/>
            <a:ext cx="381000" cy="36671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ζ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5" name="Oval 27"/>
          <p:cNvSpPr>
            <a:spLocks noChangeArrowheads="1"/>
          </p:cNvSpPr>
          <p:nvPr/>
        </p:nvSpPr>
        <p:spPr bwMode="auto">
          <a:xfrm>
            <a:off x="4880323" y="4951413"/>
            <a:ext cx="381000" cy="36671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sz="1600" dirty="0" smtClean="0">
                <a:latin typeface="Calibri" pitchFamily="34" charset="0"/>
              </a:rPr>
              <a:t>μ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919886" y="2863850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2472086" y="348932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[2]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5748686" y="348932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[3]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6129686" y="421957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[7]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4758086" y="421957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[6]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5215286" y="482917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[12]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4254848" y="47847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[11]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3416648" y="4784725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[10]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2319686" y="478472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[9]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1435448" y="478472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[8]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1862486" y="417512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[4]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3797648" y="4175125"/>
            <a:ext cx="42351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[5]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2316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dirty="0" smtClean="0">
                <a:latin typeface="Calibri" pitchFamily="34" charset="0"/>
              </a:rPr>
              <a:t>α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697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β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3078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γ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3459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δ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3" name="Rectangle 47"/>
          <p:cNvSpPr>
            <a:spLocks noChangeArrowheads="1"/>
          </p:cNvSpPr>
          <p:nvPr/>
        </p:nvSpPr>
        <p:spPr bwMode="auto">
          <a:xfrm>
            <a:off x="3840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ε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4" name="Rectangle 48"/>
          <p:cNvSpPr>
            <a:spLocks noChangeArrowheads="1"/>
          </p:cNvSpPr>
          <p:nvPr/>
        </p:nvSpPr>
        <p:spPr bwMode="auto">
          <a:xfrm>
            <a:off x="4221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ζ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4602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η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6" name="Rectangle 50"/>
          <p:cNvSpPr>
            <a:spLocks noChangeArrowheads="1"/>
          </p:cNvSpPr>
          <p:nvPr/>
        </p:nvSpPr>
        <p:spPr bwMode="auto">
          <a:xfrm>
            <a:off x="4983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θ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51"/>
          <p:cNvSpPr>
            <a:spLocks noChangeArrowheads="1"/>
          </p:cNvSpPr>
          <p:nvPr/>
        </p:nvSpPr>
        <p:spPr bwMode="auto">
          <a:xfrm>
            <a:off x="5364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ι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8" name="Rectangle 52"/>
          <p:cNvSpPr>
            <a:spLocks noChangeArrowheads="1"/>
          </p:cNvSpPr>
          <p:nvPr/>
        </p:nvSpPr>
        <p:spPr bwMode="auto">
          <a:xfrm>
            <a:off x="5745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κ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>
            <a:off x="6126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λ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" name="Rectangle 54"/>
          <p:cNvSpPr>
            <a:spLocks noChangeArrowheads="1"/>
          </p:cNvSpPr>
          <p:nvPr/>
        </p:nvSpPr>
        <p:spPr bwMode="auto">
          <a:xfrm>
            <a:off x="6507162" y="6172200"/>
            <a:ext cx="381000" cy="381000"/>
          </a:xfrm>
          <a:prstGeom prst="rect">
            <a:avLst/>
          </a:prstGeom>
          <a:solidFill>
            <a:srgbClr val="FFFFB7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800" dirty="0" smtClean="0">
                <a:latin typeface="Calibri" pitchFamily="34" charset="0"/>
              </a:rPr>
              <a:t>μ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1" name="Text Box 55"/>
          <p:cNvSpPr txBox="1">
            <a:spLocks noChangeArrowheads="1"/>
          </p:cNvSpPr>
          <p:nvPr/>
        </p:nvSpPr>
        <p:spPr bwMode="auto">
          <a:xfrm>
            <a:off x="2286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2" name="Text Box 56"/>
          <p:cNvSpPr txBox="1">
            <a:spLocks noChangeArrowheads="1"/>
          </p:cNvSpPr>
          <p:nvPr/>
        </p:nvSpPr>
        <p:spPr bwMode="auto">
          <a:xfrm>
            <a:off x="2667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[2]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3" name="Text Box 57"/>
          <p:cNvSpPr txBox="1">
            <a:spLocks noChangeArrowheads="1"/>
          </p:cNvSpPr>
          <p:nvPr/>
        </p:nvSpPr>
        <p:spPr bwMode="auto">
          <a:xfrm>
            <a:off x="3048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[3]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4" name="Text Box 58"/>
          <p:cNvSpPr txBox="1">
            <a:spLocks noChangeArrowheads="1"/>
          </p:cNvSpPr>
          <p:nvPr/>
        </p:nvSpPr>
        <p:spPr bwMode="auto">
          <a:xfrm>
            <a:off x="3429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[4]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5" name="Text Box 59"/>
          <p:cNvSpPr txBox="1">
            <a:spLocks noChangeArrowheads="1"/>
          </p:cNvSpPr>
          <p:nvPr/>
        </p:nvSpPr>
        <p:spPr bwMode="auto">
          <a:xfrm>
            <a:off x="3810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[5]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6" name="Text Box 60"/>
          <p:cNvSpPr txBox="1">
            <a:spLocks noChangeArrowheads="1"/>
          </p:cNvSpPr>
          <p:nvPr/>
        </p:nvSpPr>
        <p:spPr bwMode="auto">
          <a:xfrm>
            <a:off x="4191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[6]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7" name="Text Box 61"/>
          <p:cNvSpPr txBox="1">
            <a:spLocks noChangeArrowheads="1"/>
          </p:cNvSpPr>
          <p:nvPr/>
        </p:nvSpPr>
        <p:spPr bwMode="auto">
          <a:xfrm>
            <a:off x="4572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[7]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8" name="Text Box 62"/>
          <p:cNvSpPr txBox="1">
            <a:spLocks noChangeArrowheads="1"/>
          </p:cNvSpPr>
          <p:nvPr/>
        </p:nvSpPr>
        <p:spPr bwMode="auto">
          <a:xfrm>
            <a:off x="4953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[8]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5334000" y="5835650"/>
            <a:ext cx="4111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[9]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0" name="Text Box 64"/>
          <p:cNvSpPr txBox="1">
            <a:spLocks noChangeArrowheads="1"/>
          </p:cNvSpPr>
          <p:nvPr/>
        </p:nvSpPr>
        <p:spPr bwMode="auto">
          <a:xfrm>
            <a:off x="5668962" y="58356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[10]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81" name="Text Box 65"/>
          <p:cNvSpPr txBox="1">
            <a:spLocks noChangeArrowheads="1"/>
          </p:cNvSpPr>
          <p:nvPr/>
        </p:nvSpPr>
        <p:spPr bwMode="auto">
          <a:xfrm>
            <a:off x="6049962" y="58356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[11]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01" name="Text Box 66"/>
          <p:cNvSpPr txBox="1">
            <a:spLocks noChangeArrowheads="1"/>
          </p:cNvSpPr>
          <p:nvPr/>
        </p:nvSpPr>
        <p:spPr bwMode="auto">
          <a:xfrm>
            <a:off x="6430962" y="5835650"/>
            <a:ext cx="5238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>
                <a:latin typeface="Calibri" pitchFamily="34" charset="0"/>
              </a:rPr>
              <a:t>[12]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03" name="Text Box 68"/>
          <p:cNvSpPr txBox="1">
            <a:spLocks noChangeArrowheads="1"/>
          </p:cNvSpPr>
          <p:nvPr/>
        </p:nvSpPr>
        <p:spPr bwMode="auto">
          <a:xfrm>
            <a:off x="381000" y="2286000"/>
            <a:ext cx="8001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/>
              <a:t>Το </a:t>
            </a:r>
            <a:r>
              <a:rPr lang="el-GR" sz="1800" dirty="0"/>
              <a:t>στοιχείο στη </a:t>
            </a:r>
            <a:r>
              <a:rPr lang="el-GR" sz="1800" dirty="0" smtClean="0"/>
              <a:t>θέση </a:t>
            </a:r>
            <a:r>
              <a:rPr lang="en-US" sz="1800" dirty="0" err="1">
                <a:latin typeface="Lucida Console" pitchFamily="49" charset="0"/>
              </a:rPr>
              <a:t>i</a:t>
            </a:r>
            <a:r>
              <a:rPr lang="en-US" sz="1800" dirty="0"/>
              <a:t> </a:t>
            </a:r>
            <a:r>
              <a:rPr lang="el-GR" sz="1800" dirty="0"/>
              <a:t>είναι ο γονέας των στοιχείων </a:t>
            </a:r>
            <a:r>
              <a:rPr lang="el-GR" sz="1800" dirty="0" smtClean="0"/>
              <a:t>στις </a:t>
            </a:r>
            <a:r>
              <a:rPr lang="el-GR" sz="1800" dirty="0"/>
              <a:t>θέσεις </a:t>
            </a:r>
            <a:r>
              <a:rPr lang="el-GR" sz="1800" dirty="0">
                <a:latin typeface="Lucida Console" pitchFamily="49" charset="0"/>
              </a:rPr>
              <a:t>2</a:t>
            </a:r>
            <a:r>
              <a:rPr lang="en-US" sz="1800" dirty="0" err="1">
                <a:latin typeface="Lucida Console" pitchFamily="49" charset="0"/>
              </a:rPr>
              <a:t>i</a:t>
            </a:r>
            <a:r>
              <a:rPr lang="en-US" sz="1800" dirty="0"/>
              <a:t> </a:t>
            </a:r>
            <a:r>
              <a:rPr lang="el-GR" sz="1800" dirty="0"/>
              <a:t>και </a:t>
            </a:r>
            <a:r>
              <a:rPr lang="el-GR" sz="1800" dirty="0">
                <a:latin typeface="Lucida Console" pitchFamily="49" charset="0"/>
              </a:rPr>
              <a:t>2</a:t>
            </a:r>
            <a:r>
              <a:rPr lang="en-US" sz="1800" dirty="0">
                <a:latin typeface="Lucida Console" pitchFamily="49" charset="0"/>
              </a:rPr>
              <a:t>i+1</a:t>
            </a:r>
            <a:r>
              <a:rPr lang="en-US" sz="1800" dirty="0"/>
              <a:t>.</a:t>
            </a:r>
          </a:p>
        </p:txBody>
      </p:sp>
      <p:sp>
        <p:nvSpPr>
          <p:cNvPr id="106" name="105 - Ορθογώνιο"/>
          <p:cNvSpPr/>
          <p:nvPr/>
        </p:nvSpPr>
        <p:spPr>
          <a:xfrm>
            <a:off x="1600200" y="6172200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b =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Γράφημα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073150" y="3810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2292" name="AutoShape 4"/>
          <p:cNvCxnSpPr>
            <a:cxnSpLocks noChangeShapeType="1"/>
            <a:stCxn id="12291" idx="6"/>
            <a:endCxn id="12295" idx="2"/>
          </p:cNvCxnSpPr>
          <p:nvPr/>
        </p:nvCxnSpPr>
        <p:spPr bwMode="auto">
          <a:xfrm>
            <a:off x="1225550" y="38862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530350" y="4495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2294" name="AutoShape 6"/>
          <p:cNvCxnSpPr>
            <a:cxnSpLocks noChangeShapeType="1"/>
            <a:stCxn id="12293" idx="7"/>
            <a:endCxn id="12295" idx="3"/>
          </p:cNvCxnSpPr>
          <p:nvPr/>
        </p:nvCxnSpPr>
        <p:spPr bwMode="auto">
          <a:xfrm flipV="1">
            <a:off x="1660525" y="3940175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1987550" y="3810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2296" name="AutoShape 8"/>
          <p:cNvCxnSpPr>
            <a:cxnSpLocks noChangeShapeType="1"/>
            <a:stCxn id="12293" idx="1"/>
            <a:endCxn id="12291" idx="5"/>
          </p:cNvCxnSpPr>
          <p:nvPr/>
        </p:nvCxnSpPr>
        <p:spPr bwMode="auto">
          <a:xfrm flipH="1" flipV="1">
            <a:off x="1203325" y="3940175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073150" y="5257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2298" name="AutoShape 10"/>
          <p:cNvCxnSpPr>
            <a:cxnSpLocks noChangeShapeType="1"/>
            <a:stCxn id="12293" idx="3"/>
            <a:endCxn id="12297" idx="7"/>
          </p:cNvCxnSpPr>
          <p:nvPr/>
        </p:nvCxnSpPr>
        <p:spPr bwMode="auto">
          <a:xfrm flipH="1">
            <a:off x="1203325" y="4625975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9" name="AutoShape 11"/>
          <p:cNvCxnSpPr>
            <a:cxnSpLocks noChangeShapeType="1"/>
            <a:stCxn id="12297" idx="0"/>
            <a:endCxn id="12291" idx="4"/>
          </p:cNvCxnSpPr>
          <p:nvPr/>
        </p:nvCxnSpPr>
        <p:spPr bwMode="auto">
          <a:xfrm flipV="1">
            <a:off x="1149350" y="3962400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987550" y="5257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2301" name="AutoShape 13"/>
          <p:cNvCxnSpPr>
            <a:cxnSpLocks noChangeShapeType="1"/>
            <a:stCxn id="12300" idx="0"/>
            <a:endCxn id="12295" idx="4"/>
          </p:cNvCxnSpPr>
          <p:nvPr/>
        </p:nvCxnSpPr>
        <p:spPr bwMode="auto">
          <a:xfrm flipV="1">
            <a:off x="2063750" y="3962400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2" name="AutoShape 14"/>
          <p:cNvCxnSpPr>
            <a:cxnSpLocks noChangeShapeType="1"/>
            <a:stCxn id="12297" idx="6"/>
            <a:endCxn id="12300" idx="2"/>
          </p:cNvCxnSpPr>
          <p:nvPr/>
        </p:nvCxnSpPr>
        <p:spPr bwMode="auto">
          <a:xfrm>
            <a:off x="1225550" y="53340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62000" y="3671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1</a:t>
            </a:r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133600" y="3671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2</a:t>
            </a:r>
            <a:endParaRPr 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62000" y="5195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4</a:t>
            </a:r>
            <a:endParaRPr lang="en-US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133600" y="5195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5</a:t>
            </a:r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676400" y="4433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3</a:t>
            </a:r>
            <a:endParaRPr lang="en-US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315200" cy="457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800" smtClean="0"/>
              <a:t>Συνδυαστικό αντικείμενο που αποτελείται από 2 σύνολα</a:t>
            </a:r>
            <a:r>
              <a:rPr lang="en-US" sz="1800" smtClean="0"/>
              <a:t>: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225550" y="1828800"/>
            <a:ext cx="33464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</a:t>
            </a:r>
            <a:r>
              <a:rPr lang="el-GR"/>
              <a:t>Σύνολο κορυφών (</a:t>
            </a:r>
            <a:r>
              <a:rPr lang="da-DK"/>
              <a:t>vertex set</a:t>
            </a:r>
            <a:r>
              <a:rPr lang="el-GR"/>
              <a:t>)</a:t>
            </a:r>
          </a:p>
          <a:p>
            <a:pPr>
              <a:buFontTx/>
              <a:buChar char="•"/>
            </a:pPr>
            <a:endParaRPr lang="el-GR"/>
          </a:p>
          <a:p>
            <a:pPr>
              <a:buFontTx/>
              <a:buChar char="•"/>
            </a:pPr>
            <a:r>
              <a:rPr lang="el-GR"/>
              <a:t>  Σύνολο ακμών (</a:t>
            </a:r>
            <a:r>
              <a:rPr lang="da-DK"/>
              <a:t>edge set</a:t>
            </a:r>
            <a:r>
              <a:rPr lang="el-GR"/>
              <a:t>)</a:t>
            </a:r>
            <a:endParaRPr lang="en-US"/>
          </a:p>
        </p:txBody>
      </p:sp>
      <p:pic>
        <p:nvPicPr>
          <p:cNvPr id="12316" name="Picture 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922713"/>
            <a:ext cx="1143000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18" name="Picture 3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368800"/>
            <a:ext cx="1879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20" name="Picture 3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0200" y="4800600"/>
            <a:ext cx="5816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 useBgFill="1">
        <p:nvSpPr>
          <p:cNvPr id="25" name="2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0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Γράφημα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Oval 81"/>
          <p:cNvSpPr>
            <a:spLocks noChangeArrowheads="1"/>
          </p:cNvSpPr>
          <p:nvPr/>
        </p:nvSpPr>
        <p:spPr bwMode="auto">
          <a:xfrm>
            <a:off x="1073150" y="3810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3316" name="AutoShape 82"/>
          <p:cNvCxnSpPr>
            <a:cxnSpLocks noChangeShapeType="1"/>
            <a:stCxn id="13315" idx="6"/>
            <a:endCxn id="13319" idx="2"/>
          </p:cNvCxnSpPr>
          <p:nvPr/>
        </p:nvCxnSpPr>
        <p:spPr bwMode="auto">
          <a:xfrm>
            <a:off x="1225550" y="38862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3317" name="Oval 83"/>
          <p:cNvSpPr>
            <a:spLocks noChangeArrowheads="1"/>
          </p:cNvSpPr>
          <p:nvPr/>
        </p:nvSpPr>
        <p:spPr bwMode="auto">
          <a:xfrm>
            <a:off x="1530350" y="4495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3318" name="AutoShape 84"/>
          <p:cNvCxnSpPr>
            <a:cxnSpLocks noChangeShapeType="1"/>
            <a:stCxn id="13317" idx="7"/>
            <a:endCxn id="13319" idx="3"/>
          </p:cNvCxnSpPr>
          <p:nvPr/>
        </p:nvCxnSpPr>
        <p:spPr bwMode="auto">
          <a:xfrm flipV="1">
            <a:off x="1660525" y="3940175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3319" name="Oval 85"/>
          <p:cNvSpPr>
            <a:spLocks noChangeArrowheads="1"/>
          </p:cNvSpPr>
          <p:nvPr/>
        </p:nvSpPr>
        <p:spPr bwMode="auto">
          <a:xfrm>
            <a:off x="1987550" y="3810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3320" name="AutoShape 86"/>
          <p:cNvCxnSpPr>
            <a:cxnSpLocks noChangeShapeType="1"/>
            <a:stCxn id="13317" idx="1"/>
            <a:endCxn id="13315" idx="5"/>
          </p:cNvCxnSpPr>
          <p:nvPr/>
        </p:nvCxnSpPr>
        <p:spPr bwMode="auto">
          <a:xfrm flipH="1" flipV="1">
            <a:off x="1203325" y="3940175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1" name="Oval 87"/>
          <p:cNvSpPr>
            <a:spLocks noChangeArrowheads="1"/>
          </p:cNvSpPr>
          <p:nvPr/>
        </p:nvSpPr>
        <p:spPr bwMode="auto">
          <a:xfrm>
            <a:off x="1073150" y="5257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3322" name="AutoShape 88"/>
          <p:cNvCxnSpPr>
            <a:cxnSpLocks noChangeShapeType="1"/>
            <a:stCxn id="13317" idx="3"/>
            <a:endCxn id="13321" idx="7"/>
          </p:cNvCxnSpPr>
          <p:nvPr/>
        </p:nvCxnSpPr>
        <p:spPr bwMode="auto">
          <a:xfrm flipH="1">
            <a:off x="1203325" y="4625975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3" name="AutoShape 89"/>
          <p:cNvCxnSpPr>
            <a:cxnSpLocks noChangeShapeType="1"/>
            <a:stCxn id="13321" idx="0"/>
            <a:endCxn id="13315" idx="4"/>
          </p:cNvCxnSpPr>
          <p:nvPr/>
        </p:nvCxnSpPr>
        <p:spPr bwMode="auto">
          <a:xfrm flipV="1">
            <a:off x="1149350" y="3962400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4" name="Oval 90"/>
          <p:cNvSpPr>
            <a:spLocks noChangeArrowheads="1"/>
          </p:cNvSpPr>
          <p:nvPr/>
        </p:nvSpPr>
        <p:spPr bwMode="auto">
          <a:xfrm>
            <a:off x="1987550" y="5257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3325" name="AutoShape 91"/>
          <p:cNvCxnSpPr>
            <a:cxnSpLocks noChangeShapeType="1"/>
            <a:stCxn id="13324" idx="0"/>
            <a:endCxn id="13319" idx="4"/>
          </p:cNvCxnSpPr>
          <p:nvPr/>
        </p:nvCxnSpPr>
        <p:spPr bwMode="auto">
          <a:xfrm flipV="1">
            <a:off x="2063750" y="3962400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6" name="AutoShape 92"/>
          <p:cNvCxnSpPr>
            <a:cxnSpLocks noChangeShapeType="1"/>
            <a:stCxn id="13321" idx="6"/>
            <a:endCxn id="13324" idx="2"/>
          </p:cNvCxnSpPr>
          <p:nvPr/>
        </p:nvCxnSpPr>
        <p:spPr bwMode="auto">
          <a:xfrm>
            <a:off x="1225550" y="53340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7" name="Text Box 93"/>
          <p:cNvSpPr txBox="1">
            <a:spLocks noChangeArrowheads="1"/>
          </p:cNvSpPr>
          <p:nvPr/>
        </p:nvSpPr>
        <p:spPr bwMode="auto">
          <a:xfrm>
            <a:off x="762000" y="3671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1</a:t>
            </a:r>
            <a:endParaRPr lang="en-US"/>
          </a:p>
        </p:txBody>
      </p:sp>
      <p:sp>
        <p:nvSpPr>
          <p:cNvPr id="13328" name="Text Box 94"/>
          <p:cNvSpPr txBox="1">
            <a:spLocks noChangeArrowheads="1"/>
          </p:cNvSpPr>
          <p:nvPr/>
        </p:nvSpPr>
        <p:spPr bwMode="auto">
          <a:xfrm>
            <a:off x="2133600" y="3671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2</a:t>
            </a:r>
            <a:endParaRPr lang="en-US"/>
          </a:p>
        </p:txBody>
      </p:sp>
      <p:sp>
        <p:nvSpPr>
          <p:cNvPr id="13329" name="Text Box 95"/>
          <p:cNvSpPr txBox="1">
            <a:spLocks noChangeArrowheads="1"/>
          </p:cNvSpPr>
          <p:nvPr/>
        </p:nvSpPr>
        <p:spPr bwMode="auto">
          <a:xfrm>
            <a:off x="762000" y="5195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4</a:t>
            </a:r>
            <a:endParaRPr lang="en-US"/>
          </a:p>
        </p:txBody>
      </p:sp>
      <p:sp>
        <p:nvSpPr>
          <p:cNvPr id="13330" name="Text Box 96"/>
          <p:cNvSpPr txBox="1">
            <a:spLocks noChangeArrowheads="1"/>
          </p:cNvSpPr>
          <p:nvPr/>
        </p:nvSpPr>
        <p:spPr bwMode="auto">
          <a:xfrm>
            <a:off x="2133600" y="5195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5</a:t>
            </a:r>
            <a:endParaRPr lang="en-US"/>
          </a:p>
        </p:txBody>
      </p:sp>
      <p:sp>
        <p:nvSpPr>
          <p:cNvPr id="13331" name="Text Box 97"/>
          <p:cNvSpPr txBox="1">
            <a:spLocks noChangeArrowheads="1"/>
          </p:cNvSpPr>
          <p:nvPr/>
        </p:nvSpPr>
        <p:spPr bwMode="auto">
          <a:xfrm>
            <a:off x="1676400" y="4433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3</a:t>
            </a:r>
            <a:endParaRPr lang="en-US"/>
          </a:p>
        </p:txBody>
      </p:sp>
      <p:sp>
        <p:nvSpPr>
          <p:cNvPr id="13332" name="Rectangle 101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315200" cy="457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1800" smtClean="0"/>
              <a:t>Συνδυαστικό αντικείμενο που αποτελείται από 2 σύνολα</a:t>
            </a:r>
            <a:r>
              <a:rPr lang="en-US" sz="1800" smtClean="0"/>
              <a:t>:</a:t>
            </a:r>
          </a:p>
        </p:txBody>
      </p:sp>
      <p:sp>
        <p:nvSpPr>
          <p:cNvPr id="13333" name="Text Box 102"/>
          <p:cNvSpPr txBox="1">
            <a:spLocks noChangeArrowheads="1"/>
          </p:cNvSpPr>
          <p:nvPr/>
        </p:nvSpPr>
        <p:spPr bwMode="auto">
          <a:xfrm>
            <a:off x="1225550" y="1828800"/>
            <a:ext cx="334645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</a:t>
            </a:r>
            <a:r>
              <a:rPr lang="el-GR"/>
              <a:t>Σύνολο κορυφών (</a:t>
            </a:r>
            <a:r>
              <a:rPr lang="da-DK"/>
              <a:t>vertex set</a:t>
            </a:r>
            <a:r>
              <a:rPr lang="el-GR"/>
              <a:t>)</a:t>
            </a:r>
          </a:p>
          <a:p>
            <a:pPr>
              <a:buFontTx/>
              <a:buChar char="•"/>
            </a:pPr>
            <a:endParaRPr lang="el-GR"/>
          </a:p>
          <a:p>
            <a:pPr>
              <a:buFontTx/>
              <a:buChar char="•"/>
            </a:pPr>
            <a:r>
              <a:rPr lang="el-GR"/>
              <a:t>  Σύνολο ακμών (</a:t>
            </a:r>
            <a:r>
              <a:rPr lang="da-DK"/>
              <a:t>edge set</a:t>
            </a:r>
            <a:r>
              <a:rPr lang="el-GR"/>
              <a:t>)</a:t>
            </a:r>
            <a:endParaRPr lang="en-US"/>
          </a:p>
        </p:txBody>
      </p:sp>
      <p:pic>
        <p:nvPicPr>
          <p:cNvPr id="13334" name="28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7725" y="4459288"/>
            <a:ext cx="11509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5" name="Text Box 105"/>
          <p:cNvSpPr txBox="1">
            <a:spLocks noChangeArrowheads="1"/>
          </p:cNvSpPr>
          <p:nvPr/>
        </p:nvSpPr>
        <p:spPr bwMode="auto">
          <a:xfrm>
            <a:off x="5013325" y="4343400"/>
            <a:ext cx="1730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απλή διαδρομή</a:t>
            </a:r>
            <a:endParaRPr lang="en-US"/>
          </a:p>
        </p:txBody>
      </p:sp>
      <p:pic>
        <p:nvPicPr>
          <p:cNvPr id="13336" name="29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9313" y="5156200"/>
            <a:ext cx="11477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Text Box 108"/>
          <p:cNvSpPr txBox="1">
            <a:spLocks noChangeArrowheads="1"/>
          </p:cNvSpPr>
          <p:nvPr/>
        </p:nvSpPr>
        <p:spPr bwMode="auto">
          <a:xfrm>
            <a:off x="5013325" y="5029200"/>
            <a:ext cx="1744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(απλός) κύκλος</a:t>
            </a:r>
            <a:endParaRPr lang="en-US"/>
          </a:p>
        </p:txBody>
      </p:sp>
      <p:pic>
        <p:nvPicPr>
          <p:cNvPr id="13338" name="2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5488" y="3744913"/>
            <a:ext cx="13922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9" name="Text Box 111"/>
          <p:cNvSpPr txBox="1">
            <a:spLocks noChangeArrowheads="1"/>
          </p:cNvSpPr>
          <p:nvPr/>
        </p:nvSpPr>
        <p:spPr bwMode="auto">
          <a:xfrm>
            <a:off x="5029200" y="3671888"/>
            <a:ext cx="11366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διαδρομή</a:t>
            </a:r>
            <a:endParaRPr lang="en-US"/>
          </a:p>
        </p:txBody>
      </p:sp>
      <p:sp useBgFill="1">
        <p:nvSpPr>
          <p:cNvPr id="28" name="2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Μήτρα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matrix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7620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0422" name="AutoShape 6"/>
          <p:cNvCxnSpPr>
            <a:cxnSpLocks noChangeShapeType="1"/>
            <a:stCxn id="60421" idx="6"/>
            <a:endCxn id="60425" idx="2"/>
          </p:cNvCxnSpPr>
          <p:nvPr/>
        </p:nvCxnSpPr>
        <p:spPr bwMode="auto">
          <a:xfrm>
            <a:off x="914400" y="31861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1219200" y="3795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0424" name="AutoShape 8"/>
          <p:cNvCxnSpPr>
            <a:cxnSpLocks noChangeShapeType="1"/>
            <a:stCxn id="60423" idx="7"/>
            <a:endCxn id="60425" idx="3"/>
          </p:cNvCxnSpPr>
          <p:nvPr/>
        </p:nvCxnSpPr>
        <p:spPr bwMode="auto">
          <a:xfrm flipV="1">
            <a:off x="13493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16764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0426" name="AutoShape 10"/>
          <p:cNvCxnSpPr>
            <a:cxnSpLocks noChangeShapeType="1"/>
            <a:stCxn id="60423" idx="1"/>
            <a:endCxn id="60421" idx="5"/>
          </p:cNvCxnSpPr>
          <p:nvPr/>
        </p:nvCxnSpPr>
        <p:spPr bwMode="auto">
          <a:xfrm flipH="1" flipV="1">
            <a:off x="8921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620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0428" name="AutoShape 12"/>
          <p:cNvCxnSpPr>
            <a:cxnSpLocks noChangeShapeType="1"/>
            <a:stCxn id="60423" idx="3"/>
            <a:endCxn id="60427" idx="7"/>
          </p:cNvCxnSpPr>
          <p:nvPr/>
        </p:nvCxnSpPr>
        <p:spPr bwMode="auto">
          <a:xfrm flipH="1">
            <a:off x="892175" y="3925888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429" name="AutoShape 13"/>
          <p:cNvCxnSpPr>
            <a:cxnSpLocks noChangeShapeType="1"/>
            <a:stCxn id="60427" idx="0"/>
            <a:endCxn id="60421" idx="4"/>
          </p:cNvCxnSpPr>
          <p:nvPr/>
        </p:nvCxnSpPr>
        <p:spPr bwMode="auto">
          <a:xfrm flipV="1">
            <a:off x="8382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16764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60431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971800"/>
            <a:ext cx="2543175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60432" name="AutoShape 16"/>
          <p:cNvCxnSpPr>
            <a:cxnSpLocks noChangeShapeType="1"/>
            <a:stCxn id="60430" idx="0"/>
            <a:endCxn id="60425" idx="4"/>
          </p:cNvCxnSpPr>
          <p:nvPr/>
        </p:nvCxnSpPr>
        <p:spPr bwMode="auto">
          <a:xfrm flipV="1">
            <a:off x="17526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0433" name="AutoShape 17"/>
          <p:cNvCxnSpPr>
            <a:cxnSpLocks noChangeShapeType="1"/>
            <a:stCxn id="60427" idx="6"/>
            <a:endCxn id="60430" idx="2"/>
          </p:cNvCxnSpPr>
          <p:nvPr/>
        </p:nvCxnSpPr>
        <p:spPr bwMode="auto">
          <a:xfrm>
            <a:off x="914400" y="46339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4508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8224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508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auto">
          <a:xfrm>
            <a:off x="18224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auto">
          <a:xfrm>
            <a:off x="136525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2590800" y="4572000"/>
            <a:ext cx="2311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συμμετρικός πίνακας</a:t>
            </a:r>
            <a:endParaRPr lang="en-US"/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2606675" y="5311775"/>
            <a:ext cx="1582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Ελέγχουμε αν</a:t>
            </a:r>
            <a:endParaRPr lang="en-US"/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5345113" y="5326063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 σε</a:t>
            </a:r>
            <a:r>
              <a:rPr lang="en-US"/>
              <a:t> </a:t>
            </a:r>
            <a:r>
              <a:rPr lang="el-GR"/>
              <a:t> </a:t>
            </a:r>
            <a:r>
              <a:rPr lang="en-US"/>
              <a:t>         </a:t>
            </a:r>
            <a:r>
              <a:rPr lang="el-GR"/>
              <a:t> χρόνο</a:t>
            </a:r>
            <a:endParaRPr lang="en-US"/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2590800" y="5805488"/>
            <a:ext cx="5359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Επεξεργαζόμαστε όλες τις ακμές σε</a:t>
            </a:r>
            <a:r>
              <a:rPr lang="en-US" dirty="0"/>
              <a:t>      </a:t>
            </a:r>
            <a:r>
              <a:rPr lang="el-GR" dirty="0"/>
              <a:t> </a:t>
            </a:r>
            <a:r>
              <a:rPr lang="en-US" dirty="0"/>
              <a:t>       </a:t>
            </a:r>
            <a:r>
              <a:rPr lang="el-GR" dirty="0"/>
              <a:t> χρόνο</a:t>
            </a:r>
            <a:endParaRPr lang="en-US" dirty="0"/>
          </a:p>
        </p:txBody>
      </p:sp>
      <p:pic>
        <p:nvPicPr>
          <p:cNvPr id="60446" name="Picture 3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6238" y="5387975"/>
            <a:ext cx="1163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47" name="Picture 3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3275" y="5387975"/>
            <a:ext cx="5334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48" name="36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6038" y="584517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5900738" y="3214688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Χώρος</a:t>
            </a:r>
            <a:r>
              <a:rPr lang="en-US"/>
              <a:t>: </a:t>
            </a:r>
            <a:r>
              <a:rPr lang="el-GR"/>
              <a:t>       </a:t>
            </a:r>
            <a:r>
              <a:rPr lang="da-DK"/>
              <a:t>bits</a:t>
            </a:r>
            <a:r>
              <a:rPr lang="el-GR"/>
              <a:t> </a:t>
            </a:r>
            <a:endParaRPr lang="en-US"/>
          </a:p>
        </p:txBody>
      </p:sp>
      <p:pic>
        <p:nvPicPr>
          <p:cNvPr id="60450" name="35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3255963"/>
            <a:ext cx="3619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752600"/>
            <a:ext cx="2667000" cy="86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533400" y="1992313"/>
            <a:ext cx="5120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Χρησιμοποιούμε έναν</a:t>
            </a:r>
            <a:r>
              <a:rPr lang="en-US" dirty="0"/>
              <a:t>                </a:t>
            </a:r>
            <a:r>
              <a:rPr lang="el-GR" dirty="0"/>
              <a:t>πίνακα  </a:t>
            </a:r>
            <a:r>
              <a:rPr lang="en-US" dirty="0" smtClean="0"/>
              <a:t>   </a:t>
            </a:r>
            <a:r>
              <a:rPr lang="el-GR" dirty="0" smtClean="0"/>
              <a:t>, </a:t>
            </a:r>
            <a:r>
              <a:rPr lang="el-GR" dirty="0"/>
              <a:t>όπου</a:t>
            </a:r>
            <a:endParaRPr lang="en-US" dirty="0"/>
          </a:p>
        </p:txBody>
      </p:sp>
      <p:pic>
        <p:nvPicPr>
          <p:cNvPr id="38" name="35 - Εικόνα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6875" y="2076450"/>
            <a:ext cx="7858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38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908" y="2083308"/>
            <a:ext cx="202692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Γράφημα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1073150" y="4114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4340" name="AutoShape 4"/>
          <p:cNvCxnSpPr>
            <a:cxnSpLocks noChangeShapeType="1"/>
            <a:stCxn id="14339" idx="6"/>
            <a:endCxn id="14342" idx="2"/>
          </p:cNvCxnSpPr>
          <p:nvPr/>
        </p:nvCxnSpPr>
        <p:spPr bwMode="auto">
          <a:xfrm>
            <a:off x="1225550" y="41910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530350" y="48006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1987550" y="4114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1073150" y="55626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4344" name="AutoShape 10"/>
          <p:cNvCxnSpPr>
            <a:cxnSpLocks noChangeShapeType="1"/>
            <a:stCxn id="14341" idx="3"/>
            <a:endCxn id="14343" idx="7"/>
          </p:cNvCxnSpPr>
          <p:nvPr/>
        </p:nvCxnSpPr>
        <p:spPr bwMode="auto">
          <a:xfrm flipH="1">
            <a:off x="1203325" y="4930775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5" name="AutoShape 11"/>
          <p:cNvCxnSpPr>
            <a:cxnSpLocks noChangeShapeType="1"/>
            <a:stCxn id="14343" idx="0"/>
            <a:endCxn id="14339" idx="4"/>
          </p:cNvCxnSpPr>
          <p:nvPr/>
        </p:nvCxnSpPr>
        <p:spPr bwMode="auto">
          <a:xfrm flipV="1">
            <a:off x="1149350" y="4267200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6" name="Oval 12"/>
          <p:cNvSpPr>
            <a:spLocks noChangeArrowheads="1"/>
          </p:cNvSpPr>
          <p:nvPr/>
        </p:nvSpPr>
        <p:spPr bwMode="auto">
          <a:xfrm>
            <a:off x="1987550" y="55626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4347" name="AutoShape 14"/>
          <p:cNvCxnSpPr>
            <a:cxnSpLocks noChangeShapeType="1"/>
            <a:stCxn id="14343" idx="6"/>
            <a:endCxn id="14346" idx="2"/>
          </p:cNvCxnSpPr>
          <p:nvPr/>
        </p:nvCxnSpPr>
        <p:spPr bwMode="auto">
          <a:xfrm>
            <a:off x="1225550" y="56388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762000" y="3976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1</a:t>
            </a:r>
            <a:endParaRPr lang="en-US"/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2133600" y="3976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2</a:t>
            </a:r>
            <a:endParaRPr lang="en-US"/>
          </a:p>
        </p:txBody>
      </p:sp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762000" y="5500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4</a:t>
            </a:r>
            <a:endParaRPr lang="en-US"/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2133600" y="5500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5</a:t>
            </a:r>
            <a:endParaRPr lang="en-US"/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1676400" y="4738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/>
              <a:t>3</a:t>
            </a:r>
            <a:endParaRPr lang="en-US"/>
          </a:p>
        </p:txBody>
      </p:sp>
      <p:sp>
        <p:nvSpPr>
          <p:cNvPr id="14353" name="Text Box 29"/>
          <p:cNvSpPr txBox="1">
            <a:spLocks noChangeArrowheads="1"/>
          </p:cNvSpPr>
          <p:nvPr/>
        </p:nvSpPr>
        <p:spPr bwMode="auto">
          <a:xfrm>
            <a:off x="890588" y="1371600"/>
            <a:ext cx="3452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Κάθε δένδρο είναι ένα γράφημα.</a:t>
            </a:r>
            <a:endParaRPr lang="en-US"/>
          </a:p>
        </p:txBody>
      </p:sp>
      <p:sp>
        <p:nvSpPr>
          <p:cNvPr id="14354" name="Text Box 30"/>
          <p:cNvSpPr txBox="1">
            <a:spLocks noChangeArrowheads="1"/>
          </p:cNvSpPr>
          <p:nvPr/>
        </p:nvSpPr>
        <p:spPr bwMode="auto">
          <a:xfrm>
            <a:off x="838200" y="1843088"/>
            <a:ext cx="8247707" cy="1914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l-GR" dirty="0"/>
              <a:t>Ένα γράφημα είναι δένδρο ένα ισχύει ένα από τα παρακάτω</a:t>
            </a:r>
            <a:r>
              <a:rPr lang="en-US" dirty="0"/>
              <a:t>:</a:t>
            </a:r>
          </a:p>
          <a:p>
            <a:pPr>
              <a:lnSpc>
                <a:spcPts val="2400"/>
              </a:lnSpc>
            </a:pPr>
            <a:endParaRPr lang="en-US" dirty="0"/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n-US" dirty="0"/>
              <a:t> </a:t>
            </a:r>
            <a:r>
              <a:rPr lang="el-GR" dirty="0"/>
              <a:t>έχει Ν</a:t>
            </a:r>
            <a:r>
              <a:rPr lang="en-US" dirty="0"/>
              <a:t>-1 </a:t>
            </a:r>
            <a:r>
              <a:rPr lang="el-GR" dirty="0"/>
              <a:t>ακμές και κανένα κύκλο</a:t>
            </a:r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l-GR" dirty="0"/>
              <a:t> έχει Ν</a:t>
            </a:r>
            <a:r>
              <a:rPr lang="en-US" dirty="0"/>
              <a:t>-1 </a:t>
            </a:r>
            <a:r>
              <a:rPr lang="el-GR" dirty="0"/>
              <a:t>ακμές και είναι συνδεδεμένο</a:t>
            </a:r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l-GR" dirty="0"/>
              <a:t> έχει μοναδική απλή διαδρομή για κάθε ζεύγος κόμβων</a:t>
            </a:r>
          </a:p>
          <a:p>
            <a:pPr lvl="1">
              <a:lnSpc>
                <a:spcPts val="2400"/>
              </a:lnSpc>
              <a:buFontTx/>
              <a:buChar char="•"/>
            </a:pPr>
            <a:r>
              <a:rPr lang="el-GR" dirty="0"/>
              <a:t> είναι συνδεδεμένο αλλά παύει να είναι μετά την αφαίρεση κάποιας ακμής</a:t>
            </a:r>
            <a:r>
              <a:rPr lang="en-US" dirty="0"/>
              <a:t> </a:t>
            </a:r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5389" name="Text Box 73"/>
          <p:cNvSpPr txBox="1">
            <a:spLocks noChangeArrowheads="1"/>
          </p:cNvSpPr>
          <p:nvPr/>
        </p:nvSpPr>
        <p:spPr bwMode="auto">
          <a:xfrm>
            <a:off x="457200" y="1712913"/>
            <a:ext cx="8207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Ν</a:t>
            </a:r>
            <a:r>
              <a:rPr lang="en-US"/>
              <a:t>+1 </a:t>
            </a:r>
            <a:r>
              <a:rPr lang="el-GR"/>
              <a:t>εξωτερικούς κόμβους</a:t>
            </a:r>
            <a:endParaRPr lang="en-US"/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" name="AutoShape 5"/>
          <p:cNvCxnSpPr>
            <a:cxnSpLocks noChangeShapeType="1"/>
            <a:stCxn id="34" idx="7"/>
            <a:endCxn id="31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6"/>
          <p:cNvCxnSpPr>
            <a:cxnSpLocks noChangeShapeType="1"/>
            <a:stCxn id="37" idx="1"/>
            <a:endCxn id="31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" name="AutoShape 8"/>
          <p:cNvCxnSpPr>
            <a:cxnSpLocks noChangeShapeType="1"/>
            <a:stCxn id="40" idx="0"/>
            <a:endCxn id="34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55" idx="0"/>
            <a:endCxn id="34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" name="AutoShape 11"/>
          <p:cNvCxnSpPr>
            <a:cxnSpLocks noChangeShapeType="1"/>
            <a:stCxn id="54" idx="0"/>
            <a:endCxn id="37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stCxn id="49" idx="1"/>
            <a:endCxn id="37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" name="AutoShape 14"/>
          <p:cNvCxnSpPr>
            <a:cxnSpLocks noChangeShapeType="1"/>
            <a:stCxn id="46" idx="0"/>
            <a:endCxn id="40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3" idx="0"/>
            <a:endCxn id="40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" name="AutoShape 17"/>
          <p:cNvCxnSpPr>
            <a:cxnSpLocks noChangeShapeType="1"/>
            <a:stCxn id="47" idx="0"/>
            <a:endCxn id="43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18"/>
          <p:cNvCxnSpPr>
            <a:cxnSpLocks noChangeShapeType="1"/>
            <a:stCxn id="48" idx="0"/>
            <a:endCxn id="43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" name="AutoShape 23"/>
          <p:cNvCxnSpPr>
            <a:cxnSpLocks noChangeShapeType="1"/>
            <a:stCxn id="52" idx="0"/>
            <a:endCxn id="49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53" idx="0"/>
            <a:endCxn id="49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57200" y="1712913"/>
            <a:ext cx="8207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Ν</a:t>
            </a:r>
            <a:r>
              <a:rPr lang="en-US"/>
              <a:t>+1 </a:t>
            </a:r>
            <a:r>
              <a:rPr lang="el-GR"/>
              <a:t>εξωτερικούς κόμβους</a:t>
            </a:r>
            <a:endParaRPr lang="en-US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2819400" y="228600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Απόδειξη με επαγωγή.</a:t>
            </a:r>
            <a:endParaRPr lang="en-US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2819400" y="2757488"/>
            <a:ext cx="5122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Ν=0 το δένδρο είναι ένας εξωτερικός κόμβος.</a:t>
            </a:r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819400" y="3214688"/>
            <a:ext cx="6308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ότι ισχύει για λιγότερους από Ν εσωτερικούς κόμβους.</a:t>
            </a:r>
            <a:endParaRPr lang="en-US"/>
          </a:p>
        </p:txBody>
      </p: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" name="AutoShape 5"/>
          <p:cNvCxnSpPr>
            <a:cxnSpLocks noChangeShapeType="1"/>
            <a:stCxn id="37" idx="7"/>
            <a:endCxn id="34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6"/>
          <p:cNvCxnSpPr>
            <a:cxnSpLocks noChangeShapeType="1"/>
            <a:stCxn id="40" idx="1"/>
            <a:endCxn id="34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" name="AutoShape 8"/>
          <p:cNvCxnSpPr>
            <a:cxnSpLocks noChangeShapeType="1"/>
            <a:stCxn id="43" idx="0"/>
            <a:endCxn id="37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9"/>
          <p:cNvCxnSpPr>
            <a:cxnSpLocks noChangeShapeType="1"/>
            <a:stCxn id="58" idx="0"/>
            <a:endCxn id="37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" name="AutoShape 11"/>
          <p:cNvCxnSpPr>
            <a:cxnSpLocks noChangeShapeType="1"/>
            <a:stCxn id="57" idx="0"/>
            <a:endCxn id="40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2"/>
          <p:cNvCxnSpPr>
            <a:cxnSpLocks noChangeShapeType="1"/>
            <a:stCxn id="52" idx="1"/>
            <a:endCxn id="40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" name="AutoShape 14"/>
          <p:cNvCxnSpPr>
            <a:cxnSpLocks noChangeShapeType="1"/>
            <a:stCxn id="49" idx="0"/>
            <a:endCxn id="43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15"/>
          <p:cNvCxnSpPr>
            <a:cxnSpLocks noChangeShapeType="1"/>
            <a:stCxn id="46" idx="0"/>
            <a:endCxn id="43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AutoShape 17"/>
          <p:cNvCxnSpPr>
            <a:cxnSpLocks noChangeShapeType="1"/>
            <a:stCxn id="50" idx="0"/>
            <a:endCxn id="46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18"/>
          <p:cNvCxnSpPr>
            <a:cxnSpLocks noChangeShapeType="1"/>
            <a:stCxn id="51" idx="0"/>
            <a:endCxn id="46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AutoShape 23"/>
          <p:cNvCxnSpPr>
            <a:cxnSpLocks noChangeShapeType="1"/>
            <a:stCxn id="55" idx="0"/>
            <a:endCxn id="52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AutoShape 24"/>
          <p:cNvCxnSpPr>
            <a:cxnSpLocks noChangeShapeType="1"/>
            <a:stCxn id="56" idx="0"/>
            <a:endCxn id="52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57200" y="1712913"/>
            <a:ext cx="8207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Ν</a:t>
            </a:r>
            <a:r>
              <a:rPr lang="en-US"/>
              <a:t>+1 </a:t>
            </a:r>
            <a:r>
              <a:rPr lang="el-GR"/>
              <a:t>εξωτερικούς κόμβους</a:t>
            </a:r>
            <a:endParaRPr lang="en-US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2819400" y="2286000"/>
            <a:ext cx="2476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Απόδειξη με επαγωγή.</a:t>
            </a:r>
            <a:endParaRPr lang="en-US"/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819400" y="2757488"/>
            <a:ext cx="51228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Για Ν=0 το δένδρο είναι ένας εξωτερικός κόμβος.</a:t>
            </a:r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819400" y="3214688"/>
            <a:ext cx="6308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ότι ισχύει για λιγότερους από Ν εσωτερικούς κόμβους.</a:t>
            </a:r>
            <a:endParaRPr lang="en-US"/>
          </a:p>
        </p:txBody>
      </p:sp>
      <p:sp>
        <p:nvSpPr>
          <p:cNvPr id="17441" name="Oval 34"/>
          <p:cNvSpPr>
            <a:spLocks noChangeArrowheads="1"/>
          </p:cNvSpPr>
          <p:nvPr/>
        </p:nvSpPr>
        <p:spPr bwMode="auto">
          <a:xfrm>
            <a:off x="58674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442" name="AutoShape 35"/>
          <p:cNvCxnSpPr>
            <a:cxnSpLocks noChangeShapeType="1"/>
            <a:stCxn id="17445" idx="0"/>
            <a:endCxn id="17441" idx="5"/>
          </p:cNvCxnSpPr>
          <p:nvPr/>
        </p:nvCxnSpPr>
        <p:spPr bwMode="auto">
          <a:xfrm flipH="1" flipV="1">
            <a:off x="5997482" y="4092482"/>
            <a:ext cx="441417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443" name="AutoShape 36"/>
          <p:cNvCxnSpPr>
            <a:cxnSpLocks noChangeShapeType="1"/>
            <a:stCxn id="17444" idx="0"/>
            <a:endCxn id="17441" idx="3"/>
          </p:cNvCxnSpPr>
          <p:nvPr/>
        </p:nvCxnSpPr>
        <p:spPr bwMode="auto">
          <a:xfrm flipV="1">
            <a:off x="5448300" y="40924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444" name="AutoShape 37"/>
          <p:cNvSpPr>
            <a:spLocks noChangeArrowheads="1"/>
          </p:cNvSpPr>
          <p:nvPr/>
        </p:nvSpPr>
        <p:spPr bwMode="auto">
          <a:xfrm>
            <a:off x="5181600" y="43434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45" name="AutoShape 38"/>
          <p:cNvSpPr>
            <a:spLocks noChangeArrowheads="1"/>
          </p:cNvSpPr>
          <p:nvPr/>
        </p:nvSpPr>
        <p:spPr bwMode="auto">
          <a:xfrm>
            <a:off x="6172199" y="4343400"/>
            <a:ext cx="5334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7448" name="Text Box 41"/>
          <p:cNvSpPr txBox="1">
            <a:spLocks noChangeArrowheads="1"/>
          </p:cNvSpPr>
          <p:nvPr/>
        </p:nvSpPr>
        <p:spPr bwMode="auto">
          <a:xfrm>
            <a:off x="3661938" y="5345668"/>
            <a:ext cx="49486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 </a:t>
            </a:r>
            <a:r>
              <a:rPr lang="el-GR" dirty="0"/>
              <a:t>συνολικός αριθμός εξωτερικών κόμβων </a:t>
            </a:r>
            <a:r>
              <a:rPr lang="el-GR" dirty="0" smtClean="0"/>
              <a:t>είναι</a:t>
            </a:r>
            <a:endParaRPr lang="en-US" dirty="0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3" name="4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5029200"/>
            <a:ext cx="559309" cy="202692"/>
          </a:xfrm>
          <a:prstGeom prst="rect">
            <a:avLst/>
          </a:prstGeom>
          <a:noFill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199" y="5029200"/>
            <a:ext cx="685801" cy="202692"/>
          </a:xfrm>
          <a:prstGeom prst="rect">
            <a:avLst/>
          </a:prstGeom>
          <a:noFill/>
        </p:spPr>
      </p:pic>
      <p:pic>
        <p:nvPicPr>
          <p:cNvPr id="47" name="4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5791200"/>
            <a:ext cx="4216915" cy="278892"/>
          </a:xfrm>
          <a:prstGeom prst="rect">
            <a:avLst/>
          </a:prstGeom>
          <a:noFill/>
        </p:spPr>
      </p:pic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AutoShape 5"/>
          <p:cNvCxnSpPr>
            <a:cxnSpLocks noChangeShapeType="1"/>
            <a:stCxn id="51" idx="7"/>
            <a:endCxn id="48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6"/>
          <p:cNvCxnSpPr>
            <a:cxnSpLocks noChangeShapeType="1"/>
            <a:stCxn id="54" idx="1"/>
            <a:endCxn id="48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2" name="AutoShape 8"/>
          <p:cNvCxnSpPr>
            <a:cxnSpLocks noChangeShapeType="1"/>
            <a:stCxn id="57" idx="0"/>
            <a:endCxn id="51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9"/>
          <p:cNvCxnSpPr>
            <a:cxnSpLocks noChangeShapeType="1"/>
            <a:stCxn id="72" idx="0"/>
            <a:endCxn id="51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" name="AutoShape 11"/>
          <p:cNvCxnSpPr>
            <a:cxnSpLocks noChangeShapeType="1"/>
            <a:stCxn id="71" idx="0"/>
            <a:endCxn id="54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AutoShape 12"/>
          <p:cNvCxnSpPr>
            <a:cxnSpLocks noChangeShapeType="1"/>
            <a:stCxn id="66" idx="1"/>
            <a:endCxn id="54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4"/>
          <p:cNvCxnSpPr>
            <a:cxnSpLocks noChangeShapeType="1"/>
            <a:stCxn id="63" idx="0"/>
            <a:endCxn id="57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AutoShape 15"/>
          <p:cNvCxnSpPr>
            <a:cxnSpLocks noChangeShapeType="1"/>
            <a:stCxn id="60" idx="0"/>
            <a:endCxn id="57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AutoShape 17"/>
          <p:cNvCxnSpPr>
            <a:cxnSpLocks noChangeShapeType="1"/>
            <a:stCxn id="64" idx="0"/>
            <a:endCxn id="60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AutoShape 18"/>
          <p:cNvCxnSpPr>
            <a:cxnSpLocks noChangeShapeType="1"/>
            <a:stCxn id="65" idx="0"/>
            <a:endCxn id="60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7" name="AutoShape 23"/>
          <p:cNvCxnSpPr>
            <a:cxnSpLocks noChangeShapeType="1"/>
            <a:stCxn id="69" idx="0"/>
            <a:endCxn id="66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24"/>
          <p:cNvCxnSpPr>
            <a:cxnSpLocks noChangeShapeType="1"/>
            <a:stCxn id="70" idx="0"/>
            <a:endCxn id="66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457200" y="1712913"/>
            <a:ext cx="8101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2Ν ακμές</a:t>
            </a:r>
            <a:r>
              <a:rPr lang="en-US"/>
              <a:t>: N-1 </a:t>
            </a:r>
            <a:r>
              <a:rPr lang="el-GR"/>
              <a:t>συνδέουν </a:t>
            </a:r>
          </a:p>
          <a:p>
            <a:r>
              <a:rPr lang="el-GR"/>
              <a:t>εσωτερικούς κόμβους και Ν+1 συνδέουν εσωτερικό με εξωτερικό κόμβο. </a:t>
            </a:r>
            <a:endParaRPr lang="en-US"/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" name="AutoShape 5"/>
          <p:cNvCxnSpPr>
            <a:cxnSpLocks noChangeShapeType="1"/>
            <a:stCxn id="34" idx="7"/>
            <a:endCxn id="31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6"/>
          <p:cNvCxnSpPr>
            <a:cxnSpLocks noChangeShapeType="1"/>
            <a:stCxn id="37" idx="1"/>
            <a:endCxn id="31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" name="AutoShape 8"/>
          <p:cNvCxnSpPr>
            <a:cxnSpLocks noChangeShapeType="1"/>
            <a:stCxn id="40" idx="0"/>
            <a:endCxn id="34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55" idx="0"/>
            <a:endCxn id="34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" name="AutoShape 11"/>
          <p:cNvCxnSpPr>
            <a:cxnSpLocks noChangeShapeType="1"/>
            <a:stCxn id="54" idx="0"/>
            <a:endCxn id="37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stCxn id="49" idx="1"/>
            <a:endCxn id="37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" name="AutoShape 14"/>
          <p:cNvCxnSpPr>
            <a:cxnSpLocks noChangeShapeType="1"/>
            <a:stCxn id="46" idx="0"/>
            <a:endCxn id="40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3" idx="0"/>
            <a:endCxn id="40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" name="AutoShape 17"/>
          <p:cNvCxnSpPr>
            <a:cxnSpLocks noChangeShapeType="1"/>
            <a:stCxn id="47" idx="0"/>
            <a:endCxn id="43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18"/>
          <p:cNvCxnSpPr>
            <a:cxnSpLocks noChangeShapeType="1"/>
            <a:stCxn id="48" idx="0"/>
            <a:endCxn id="43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" name="AutoShape 23"/>
          <p:cNvCxnSpPr>
            <a:cxnSpLocks noChangeShapeType="1"/>
            <a:stCxn id="52" idx="0"/>
            <a:endCxn id="49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53" idx="0"/>
            <a:endCxn id="49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57200" y="1712913"/>
            <a:ext cx="81010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2Ν ακμές</a:t>
            </a:r>
            <a:r>
              <a:rPr lang="en-US"/>
              <a:t>: N-1 </a:t>
            </a:r>
            <a:r>
              <a:rPr lang="el-GR"/>
              <a:t>συνδέουν </a:t>
            </a:r>
          </a:p>
          <a:p>
            <a:r>
              <a:rPr lang="el-GR"/>
              <a:t>εσωτερικούς κόμβους και Ν+1 συνδέουν εσωτερικό με εξωτερικό κόμβο. </a:t>
            </a:r>
            <a:endParaRPr lang="en-US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113088" y="3048000"/>
            <a:ext cx="5759077" cy="1728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/>
              <a:t>Κάθε κόμβος εκτός από τη ρίζα έχει μοναδικό γονέα.</a:t>
            </a:r>
          </a:p>
          <a:p>
            <a:pPr>
              <a:lnSpc>
                <a:spcPts val="2600"/>
              </a:lnSpc>
            </a:pPr>
            <a:r>
              <a:rPr lang="el-GR" dirty="0"/>
              <a:t>Άρα έχουμε Ν-1 εσωτερικούς κόμβους που συνδέονται</a:t>
            </a:r>
          </a:p>
          <a:p>
            <a:pPr>
              <a:lnSpc>
                <a:spcPts val="2600"/>
              </a:lnSpc>
            </a:pPr>
            <a:r>
              <a:rPr lang="el-GR" dirty="0"/>
              <a:t>με το γονέα τους. Αντίστοιχα, καθένας από τους Ν+1 </a:t>
            </a:r>
          </a:p>
          <a:p>
            <a:pPr>
              <a:lnSpc>
                <a:spcPts val="2600"/>
              </a:lnSpc>
            </a:pPr>
            <a:r>
              <a:rPr lang="el-GR" dirty="0"/>
              <a:t>εξωτερικούς κόμβους συνδέεται με τον γονέα του που</a:t>
            </a:r>
          </a:p>
          <a:p>
            <a:pPr>
              <a:lnSpc>
                <a:spcPts val="2600"/>
              </a:lnSpc>
            </a:pPr>
            <a:r>
              <a:rPr lang="el-GR" dirty="0"/>
              <a:t>είναι εσωτερικός κόμβος.   </a:t>
            </a:r>
            <a:endParaRPr lang="en-US" dirty="0"/>
          </a:p>
        </p:txBody>
      </p:sp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" name="AutoShape 5"/>
          <p:cNvCxnSpPr>
            <a:cxnSpLocks noChangeShapeType="1"/>
            <a:stCxn id="35" idx="7"/>
            <a:endCxn id="32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"/>
          <p:cNvCxnSpPr>
            <a:cxnSpLocks noChangeShapeType="1"/>
            <a:stCxn id="38" idx="1"/>
            <a:endCxn id="32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" name="AutoShape 8"/>
          <p:cNvCxnSpPr>
            <a:cxnSpLocks noChangeShapeType="1"/>
            <a:stCxn id="41" idx="0"/>
            <a:endCxn id="35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9"/>
          <p:cNvCxnSpPr>
            <a:cxnSpLocks noChangeShapeType="1"/>
            <a:stCxn id="56" idx="0"/>
            <a:endCxn id="35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9" name="AutoShape 11"/>
          <p:cNvCxnSpPr>
            <a:cxnSpLocks noChangeShapeType="1"/>
            <a:stCxn id="55" idx="0"/>
            <a:endCxn id="38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AutoShape 12"/>
          <p:cNvCxnSpPr>
            <a:cxnSpLocks noChangeShapeType="1"/>
            <a:stCxn id="50" idx="1"/>
            <a:endCxn id="38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2" name="AutoShape 14"/>
          <p:cNvCxnSpPr>
            <a:cxnSpLocks noChangeShapeType="1"/>
            <a:stCxn id="47" idx="0"/>
            <a:endCxn id="41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15"/>
          <p:cNvCxnSpPr>
            <a:cxnSpLocks noChangeShapeType="1"/>
            <a:stCxn id="44" idx="0"/>
            <a:endCxn id="41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5" name="AutoShape 17"/>
          <p:cNvCxnSpPr>
            <a:cxnSpLocks noChangeShapeType="1"/>
            <a:stCxn id="48" idx="0"/>
            <a:endCxn id="44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18"/>
          <p:cNvCxnSpPr>
            <a:cxnSpLocks noChangeShapeType="1"/>
            <a:stCxn id="49" idx="0"/>
            <a:endCxn id="44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" name="AutoShape 23"/>
          <p:cNvCxnSpPr>
            <a:cxnSpLocks noChangeShapeType="1"/>
            <a:stCxn id="53" idx="0"/>
            <a:endCxn id="50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4"/>
          <p:cNvCxnSpPr>
            <a:cxnSpLocks noChangeShapeType="1"/>
            <a:stCxn id="54" idx="0"/>
            <a:endCxn id="50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457200" y="1712913"/>
            <a:ext cx="3949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επίπεδο ρίζας = 0</a:t>
            </a:r>
          </a:p>
          <a:p>
            <a:r>
              <a:rPr lang="el-GR"/>
              <a:t>επίπεδο κόμβου = επίπεδο γονέα + 1</a:t>
            </a:r>
            <a:endParaRPr lang="en-US"/>
          </a:p>
        </p:txBody>
      </p:sp>
      <p:sp useBgFill="1">
        <p:nvSpPr>
          <p:cNvPr id="30" name="2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" name="AutoShape 5"/>
          <p:cNvCxnSpPr>
            <a:cxnSpLocks noChangeShapeType="1"/>
            <a:stCxn id="34" idx="7"/>
            <a:endCxn id="31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6"/>
          <p:cNvCxnSpPr>
            <a:cxnSpLocks noChangeShapeType="1"/>
            <a:stCxn id="37" idx="1"/>
            <a:endCxn id="31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" name="AutoShape 8"/>
          <p:cNvCxnSpPr>
            <a:cxnSpLocks noChangeShapeType="1"/>
            <a:stCxn id="40" idx="0"/>
            <a:endCxn id="34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55" idx="0"/>
            <a:endCxn id="34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" name="AutoShape 11"/>
          <p:cNvCxnSpPr>
            <a:cxnSpLocks noChangeShapeType="1"/>
            <a:stCxn id="54" idx="0"/>
            <a:endCxn id="37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stCxn id="49" idx="1"/>
            <a:endCxn id="37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" name="AutoShape 14"/>
          <p:cNvCxnSpPr>
            <a:cxnSpLocks noChangeShapeType="1"/>
            <a:stCxn id="46" idx="0"/>
            <a:endCxn id="40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3" idx="0"/>
            <a:endCxn id="40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" name="AutoShape 17"/>
          <p:cNvCxnSpPr>
            <a:cxnSpLocks noChangeShapeType="1"/>
            <a:stCxn id="47" idx="0"/>
            <a:endCxn id="43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18"/>
          <p:cNvCxnSpPr>
            <a:cxnSpLocks noChangeShapeType="1"/>
            <a:stCxn id="48" idx="0"/>
            <a:endCxn id="43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" name="AutoShape 23"/>
          <p:cNvCxnSpPr>
            <a:cxnSpLocks noChangeShapeType="1"/>
            <a:stCxn id="52" idx="0"/>
            <a:endCxn id="49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53" idx="0"/>
            <a:endCxn id="49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09" name="AutoShape 5"/>
          <p:cNvCxnSpPr>
            <a:cxnSpLocks noChangeShapeType="1"/>
            <a:stCxn id="21511" idx="7"/>
            <a:endCxn id="21508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0" name="AutoShape 6"/>
          <p:cNvCxnSpPr>
            <a:cxnSpLocks noChangeShapeType="1"/>
            <a:stCxn id="21514" idx="1"/>
            <a:endCxn id="21508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12" name="AutoShape 8"/>
          <p:cNvCxnSpPr>
            <a:cxnSpLocks noChangeShapeType="1"/>
            <a:stCxn id="21517" idx="0"/>
            <a:endCxn id="21511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3" name="AutoShape 9"/>
          <p:cNvCxnSpPr>
            <a:cxnSpLocks noChangeShapeType="1"/>
            <a:stCxn id="21532" idx="0"/>
            <a:endCxn id="21511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15" name="AutoShape 11"/>
          <p:cNvCxnSpPr>
            <a:cxnSpLocks noChangeShapeType="1"/>
            <a:stCxn id="21531" idx="0"/>
            <a:endCxn id="21514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6" name="AutoShape 12"/>
          <p:cNvCxnSpPr>
            <a:cxnSpLocks noChangeShapeType="1"/>
            <a:stCxn id="21526" idx="1"/>
            <a:endCxn id="21514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18" name="AutoShape 14"/>
          <p:cNvCxnSpPr>
            <a:cxnSpLocks noChangeShapeType="1"/>
            <a:stCxn id="21523" idx="0"/>
            <a:endCxn id="21517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9" name="AutoShape 15"/>
          <p:cNvCxnSpPr>
            <a:cxnSpLocks noChangeShapeType="1"/>
            <a:stCxn id="21520" idx="0"/>
            <a:endCxn id="21517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21" name="AutoShape 17"/>
          <p:cNvCxnSpPr>
            <a:cxnSpLocks noChangeShapeType="1"/>
            <a:stCxn id="21524" idx="0"/>
            <a:endCxn id="21520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2" name="AutoShape 18"/>
          <p:cNvCxnSpPr>
            <a:cxnSpLocks noChangeShapeType="1"/>
            <a:stCxn id="21525" idx="0"/>
            <a:endCxn id="21520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27" name="AutoShape 23"/>
          <p:cNvCxnSpPr>
            <a:cxnSpLocks noChangeShapeType="1"/>
            <a:stCxn id="21529" idx="0"/>
            <a:endCxn id="21526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8" name="AutoShape 24"/>
          <p:cNvCxnSpPr>
            <a:cxnSpLocks noChangeShapeType="1"/>
            <a:stCxn id="21530" idx="0"/>
            <a:endCxn id="21526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57200" y="1712913"/>
            <a:ext cx="3949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επίπεδο ρίζας = 0</a:t>
            </a:r>
          </a:p>
          <a:p>
            <a:r>
              <a:rPr lang="el-GR"/>
              <a:t>επίπεδο κόμβου = επίπεδο γονέα + 1</a:t>
            </a:r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346450" y="2895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346450" y="3352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3352800" y="3748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352800" y="4129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352800" y="4510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 flipH="1">
            <a:off x="152400" y="4343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 flipH="1">
            <a:off x="152400" y="3962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1" name="Line 38"/>
          <p:cNvSpPr>
            <a:spLocks noChangeShapeType="1"/>
          </p:cNvSpPr>
          <p:nvPr/>
        </p:nvSpPr>
        <p:spPr bwMode="auto">
          <a:xfrm flipH="1">
            <a:off x="152400" y="3505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2" name="Line 39"/>
          <p:cNvSpPr>
            <a:spLocks noChangeShapeType="1"/>
          </p:cNvSpPr>
          <p:nvPr/>
        </p:nvSpPr>
        <p:spPr bwMode="auto">
          <a:xfrm flipH="1">
            <a:off x="152400" y="3124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3" name="Text Box 40"/>
          <p:cNvSpPr txBox="1">
            <a:spLocks noChangeArrowheads="1"/>
          </p:cNvSpPr>
          <p:nvPr/>
        </p:nvSpPr>
        <p:spPr bwMode="auto">
          <a:xfrm>
            <a:off x="4419600" y="27574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1544" name="Line 35"/>
          <p:cNvSpPr>
            <a:spLocks noChangeShapeType="1"/>
          </p:cNvSpPr>
          <p:nvPr/>
        </p:nvSpPr>
        <p:spPr bwMode="auto">
          <a:xfrm flipH="1">
            <a:off x="152400" y="4724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2532" name="Text Box 30"/>
          <p:cNvSpPr txBox="1">
            <a:spLocks noChangeArrowheads="1"/>
          </p:cNvSpPr>
          <p:nvPr/>
        </p:nvSpPr>
        <p:spPr bwMode="auto">
          <a:xfrm>
            <a:off x="457200" y="1712913"/>
            <a:ext cx="3949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επίπεδο ρίζας = 0</a:t>
            </a:r>
          </a:p>
          <a:p>
            <a:r>
              <a:rPr lang="el-GR"/>
              <a:t>επίπεδο κόμβου = επίπεδο γονέα + 1</a:t>
            </a:r>
            <a:endParaRPr lang="en-US"/>
          </a:p>
        </p:txBody>
      </p:sp>
      <p:sp>
        <p:nvSpPr>
          <p:cNvPr id="22533" name="Text Box 31"/>
          <p:cNvSpPr txBox="1">
            <a:spLocks noChangeArrowheads="1"/>
          </p:cNvSpPr>
          <p:nvPr/>
        </p:nvSpPr>
        <p:spPr bwMode="auto">
          <a:xfrm>
            <a:off x="3346450" y="2895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2534" name="Text Box 32"/>
          <p:cNvSpPr txBox="1">
            <a:spLocks noChangeArrowheads="1"/>
          </p:cNvSpPr>
          <p:nvPr/>
        </p:nvSpPr>
        <p:spPr bwMode="auto">
          <a:xfrm>
            <a:off x="3346450" y="3352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2535" name="Text Box 33"/>
          <p:cNvSpPr txBox="1">
            <a:spLocks noChangeArrowheads="1"/>
          </p:cNvSpPr>
          <p:nvPr/>
        </p:nvSpPr>
        <p:spPr bwMode="auto">
          <a:xfrm>
            <a:off x="3352800" y="3748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2536" name="Text Box 34"/>
          <p:cNvSpPr txBox="1">
            <a:spLocks noChangeArrowheads="1"/>
          </p:cNvSpPr>
          <p:nvPr/>
        </p:nvSpPr>
        <p:spPr bwMode="auto">
          <a:xfrm>
            <a:off x="3352800" y="4129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2537" name="Text Box 35"/>
          <p:cNvSpPr txBox="1">
            <a:spLocks noChangeArrowheads="1"/>
          </p:cNvSpPr>
          <p:nvPr/>
        </p:nvSpPr>
        <p:spPr bwMode="auto">
          <a:xfrm>
            <a:off x="3352800" y="4510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2538" name="Text Box 40"/>
          <p:cNvSpPr txBox="1">
            <a:spLocks noChangeArrowheads="1"/>
          </p:cNvSpPr>
          <p:nvPr/>
        </p:nvSpPr>
        <p:spPr bwMode="auto">
          <a:xfrm>
            <a:off x="4419600" y="27574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2539" name="Text Box 41"/>
          <p:cNvSpPr txBox="1">
            <a:spLocks noChangeArrowheads="1"/>
          </p:cNvSpPr>
          <p:nvPr/>
        </p:nvSpPr>
        <p:spPr bwMode="auto">
          <a:xfrm>
            <a:off x="4175125" y="2855913"/>
            <a:ext cx="4284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διαδρομής = άθροισμα επιπέδου </a:t>
            </a:r>
          </a:p>
          <a:p>
            <a:r>
              <a:rPr lang="el-GR"/>
              <a:t>κάθε κόμβου (=30)</a:t>
            </a:r>
            <a:endParaRPr lang="en-US"/>
          </a:p>
        </p:txBody>
      </p:sp>
      <p:sp>
        <p:nvSpPr>
          <p:cNvPr id="22540" name="Text Box 42"/>
          <p:cNvSpPr txBox="1">
            <a:spLocks noChangeArrowheads="1"/>
          </p:cNvSpPr>
          <p:nvPr/>
        </p:nvSpPr>
        <p:spPr bwMode="auto">
          <a:xfrm>
            <a:off x="446088" y="2398713"/>
            <a:ext cx="35925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ύψος δένδρου = μέγιστο επίπεδο </a:t>
            </a:r>
            <a:endParaRPr lang="en-US"/>
          </a:p>
        </p:txBody>
      </p:sp>
      <p:sp>
        <p:nvSpPr>
          <p:cNvPr id="22541" name="Text Box 43"/>
          <p:cNvSpPr txBox="1">
            <a:spLocks noChangeArrowheads="1"/>
          </p:cNvSpPr>
          <p:nvPr/>
        </p:nvSpPr>
        <p:spPr bwMode="auto">
          <a:xfrm>
            <a:off x="4173538" y="3702050"/>
            <a:ext cx="44815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 = άθροισμα </a:t>
            </a:r>
          </a:p>
          <a:p>
            <a:r>
              <a:rPr lang="el-GR"/>
              <a:t>επιπέδου κάθε εσωτερικού κόμβου (=9)</a:t>
            </a:r>
            <a:endParaRPr lang="en-US"/>
          </a:p>
        </p:txBody>
      </p:sp>
      <p:sp>
        <p:nvSpPr>
          <p:cNvPr id="22542" name="Text Box 44"/>
          <p:cNvSpPr txBox="1">
            <a:spLocks noChangeArrowheads="1"/>
          </p:cNvSpPr>
          <p:nvPr/>
        </p:nvSpPr>
        <p:spPr bwMode="auto">
          <a:xfrm>
            <a:off x="4129088" y="4464050"/>
            <a:ext cx="4441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εξωτερικής διαδρομής = άθροισμα </a:t>
            </a:r>
          </a:p>
          <a:p>
            <a:r>
              <a:rPr lang="el-GR"/>
              <a:t>επιπέδου κάθε εξωτερικού κόμβου (=21)</a:t>
            </a:r>
            <a:endParaRPr lang="en-US"/>
          </a:p>
        </p:txBody>
      </p:sp>
      <p:sp>
        <p:nvSpPr>
          <p:cNvPr id="22543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44" name="AutoShape 5"/>
          <p:cNvCxnSpPr>
            <a:cxnSpLocks noChangeShapeType="1"/>
            <a:stCxn id="22546" idx="7"/>
            <a:endCxn id="22543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5" name="AutoShape 6"/>
          <p:cNvCxnSpPr>
            <a:cxnSpLocks noChangeShapeType="1"/>
            <a:stCxn id="22549" idx="1"/>
            <a:endCxn id="22543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6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47" name="AutoShape 8"/>
          <p:cNvCxnSpPr>
            <a:cxnSpLocks noChangeShapeType="1"/>
            <a:stCxn id="22552" idx="0"/>
            <a:endCxn id="22546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48" name="AutoShape 9"/>
          <p:cNvCxnSpPr>
            <a:cxnSpLocks noChangeShapeType="1"/>
            <a:stCxn id="22567" idx="0"/>
            <a:endCxn id="22546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9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50" name="AutoShape 11"/>
          <p:cNvCxnSpPr>
            <a:cxnSpLocks noChangeShapeType="1"/>
            <a:stCxn id="22566" idx="0"/>
            <a:endCxn id="22549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1" name="AutoShape 12"/>
          <p:cNvCxnSpPr>
            <a:cxnSpLocks noChangeShapeType="1"/>
            <a:stCxn id="22561" idx="1"/>
            <a:endCxn id="22549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2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53" name="AutoShape 14"/>
          <p:cNvCxnSpPr>
            <a:cxnSpLocks noChangeShapeType="1"/>
            <a:stCxn id="22558" idx="0"/>
            <a:endCxn id="22552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4" name="AutoShape 15"/>
          <p:cNvCxnSpPr>
            <a:cxnSpLocks noChangeShapeType="1"/>
            <a:stCxn id="22555" idx="0"/>
            <a:endCxn id="22552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5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56" name="AutoShape 17"/>
          <p:cNvCxnSpPr>
            <a:cxnSpLocks noChangeShapeType="1"/>
            <a:stCxn id="22559" idx="0"/>
            <a:endCxn id="22555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57" name="AutoShape 18"/>
          <p:cNvCxnSpPr>
            <a:cxnSpLocks noChangeShapeType="1"/>
            <a:stCxn id="22560" idx="0"/>
            <a:endCxn id="22555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58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59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0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1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62" name="AutoShape 23"/>
          <p:cNvCxnSpPr>
            <a:cxnSpLocks noChangeShapeType="1"/>
            <a:stCxn id="22564" idx="0"/>
            <a:endCxn id="22561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63" name="AutoShape 24"/>
          <p:cNvCxnSpPr>
            <a:cxnSpLocks noChangeShapeType="1"/>
            <a:stCxn id="22565" idx="0"/>
            <a:endCxn id="22561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64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5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6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7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8" name="Line 36"/>
          <p:cNvSpPr>
            <a:spLocks noChangeShapeType="1"/>
          </p:cNvSpPr>
          <p:nvPr/>
        </p:nvSpPr>
        <p:spPr bwMode="auto">
          <a:xfrm flipH="1">
            <a:off x="152400" y="4343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69" name="Line 37"/>
          <p:cNvSpPr>
            <a:spLocks noChangeShapeType="1"/>
          </p:cNvSpPr>
          <p:nvPr/>
        </p:nvSpPr>
        <p:spPr bwMode="auto">
          <a:xfrm flipH="1">
            <a:off x="152400" y="3962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70" name="Line 38"/>
          <p:cNvSpPr>
            <a:spLocks noChangeShapeType="1"/>
          </p:cNvSpPr>
          <p:nvPr/>
        </p:nvSpPr>
        <p:spPr bwMode="auto">
          <a:xfrm flipH="1">
            <a:off x="152400" y="3505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71" name="Line 39"/>
          <p:cNvSpPr>
            <a:spLocks noChangeShapeType="1"/>
          </p:cNvSpPr>
          <p:nvPr/>
        </p:nvSpPr>
        <p:spPr bwMode="auto">
          <a:xfrm flipH="1">
            <a:off x="152400" y="3124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572" name="Line 35"/>
          <p:cNvSpPr>
            <a:spLocks noChangeShapeType="1"/>
          </p:cNvSpPr>
          <p:nvPr/>
        </p:nvSpPr>
        <p:spPr bwMode="auto">
          <a:xfrm flipH="1">
            <a:off x="152400" y="4724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3556" name="Text Box 30"/>
          <p:cNvSpPr txBox="1">
            <a:spLocks noChangeArrowheads="1"/>
          </p:cNvSpPr>
          <p:nvPr/>
        </p:nvSpPr>
        <p:spPr bwMode="auto">
          <a:xfrm>
            <a:off x="457200" y="1712913"/>
            <a:ext cx="3949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επίπεδο ρίζας = 0</a:t>
            </a:r>
          </a:p>
          <a:p>
            <a:r>
              <a:rPr lang="el-GR"/>
              <a:t>επίπεδο κόμβου = επίπεδο γονέα + 1</a:t>
            </a:r>
            <a:endParaRPr lang="en-US"/>
          </a:p>
        </p:txBody>
      </p:sp>
      <p:sp>
        <p:nvSpPr>
          <p:cNvPr id="23557" name="Text Box 31"/>
          <p:cNvSpPr txBox="1">
            <a:spLocks noChangeArrowheads="1"/>
          </p:cNvSpPr>
          <p:nvPr/>
        </p:nvSpPr>
        <p:spPr bwMode="auto">
          <a:xfrm>
            <a:off x="3346450" y="2895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3558" name="Text Box 32"/>
          <p:cNvSpPr txBox="1">
            <a:spLocks noChangeArrowheads="1"/>
          </p:cNvSpPr>
          <p:nvPr/>
        </p:nvSpPr>
        <p:spPr bwMode="auto">
          <a:xfrm>
            <a:off x="3346450" y="3352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3559" name="Text Box 33"/>
          <p:cNvSpPr txBox="1">
            <a:spLocks noChangeArrowheads="1"/>
          </p:cNvSpPr>
          <p:nvPr/>
        </p:nvSpPr>
        <p:spPr bwMode="auto">
          <a:xfrm>
            <a:off x="3352800" y="3748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3560" name="Text Box 34"/>
          <p:cNvSpPr txBox="1">
            <a:spLocks noChangeArrowheads="1"/>
          </p:cNvSpPr>
          <p:nvPr/>
        </p:nvSpPr>
        <p:spPr bwMode="auto">
          <a:xfrm>
            <a:off x="3352800" y="4129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3561" name="Text Box 35"/>
          <p:cNvSpPr txBox="1">
            <a:spLocks noChangeArrowheads="1"/>
          </p:cNvSpPr>
          <p:nvPr/>
        </p:nvSpPr>
        <p:spPr bwMode="auto">
          <a:xfrm>
            <a:off x="3352800" y="4510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3562" name="Text Box 40"/>
          <p:cNvSpPr txBox="1">
            <a:spLocks noChangeArrowheads="1"/>
          </p:cNvSpPr>
          <p:nvPr/>
        </p:nvSpPr>
        <p:spPr bwMode="auto">
          <a:xfrm>
            <a:off x="4419600" y="27574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3563" name="Text Box 41"/>
          <p:cNvSpPr txBox="1">
            <a:spLocks noChangeArrowheads="1"/>
          </p:cNvSpPr>
          <p:nvPr/>
        </p:nvSpPr>
        <p:spPr bwMode="auto">
          <a:xfrm>
            <a:off x="4175125" y="2855913"/>
            <a:ext cx="4284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διαδρομής = άθροισμα επιπέδου </a:t>
            </a:r>
          </a:p>
          <a:p>
            <a:r>
              <a:rPr lang="el-GR"/>
              <a:t>κάθε κόμβου (=30)</a:t>
            </a:r>
            <a:endParaRPr lang="en-US"/>
          </a:p>
        </p:txBody>
      </p:sp>
      <p:sp>
        <p:nvSpPr>
          <p:cNvPr id="23564" name="Text Box 42"/>
          <p:cNvSpPr txBox="1">
            <a:spLocks noChangeArrowheads="1"/>
          </p:cNvSpPr>
          <p:nvPr/>
        </p:nvSpPr>
        <p:spPr bwMode="auto">
          <a:xfrm>
            <a:off x="446088" y="2398713"/>
            <a:ext cx="35925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ύψος δένδρου = μέγιστο επίπεδο </a:t>
            </a:r>
            <a:endParaRPr lang="en-US"/>
          </a:p>
        </p:txBody>
      </p:sp>
      <p:sp>
        <p:nvSpPr>
          <p:cNvPr id="23565" name="Text Box 43"/>
          <p:cNvSpPr txBox="1">
            <a:spLocks noChangeArrowheads="1"/>
          </p:cNvSpPr>
          <p:nvPr/>
        </p:nvSpPr>
        <p:spPr bwMode="auto">
          <a:xfrm>
            <a:off x="4173538" y="3702050"/>
            <a:ext cx="44815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 = άθροισμα </a:t>
            </a:r>
          </a:p>
          <a:p>
            <a:r>
              <a:rPr lang="el-GR"/>
              <a:t>επιπέδου κάθε εσωτερικού κόμβου (=9)</a:t>
            </a:r>
            <a:endParaRPr lang="en-US"/>
          </a:p>
        </p:txBody>
      </p:sp>
      <p:sp>
        <p:nvSpPr>
          <p:cNvPr id="23566" name="Text Box 44"/>
          <p:cNvSpPr txBox="1">
            <a:spLocks noChangeArrowheads="1"/>
          </p:cNvSpPr>
          <p:nvPr/>
        </p:nvSpPr>
        <p:spPr bwMode="auto">
          <a:xfrm>
            <a:off x="4129088" y="4464050"/>
            <a:ext cx="4441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εξωτερικής διαδρομής = άθροισμα </a:t>
            </a:r>
          </a:p>
          <a:p>
            <a:r>
              <a:rPr lang="el-GR"/>
              <a:t>επιπέδου κάθε εξωτερικού κόμβου (=21)</a:t>
            </a:r>
            <a:endParaRPr lang="en-US"/>
          </a:p>
        </p:txBody>
      </p:sp>
      <p:sp>
        <p:nvSpPr>
          <p:cNvPr id="23567" name="Text Box 45"/>
          <p:cNvSpPr txBox="1">
            <a:spLocks noChangeArrowheads="1"/>
          </p:cNvSpPr>
          <p:nvPr/>
        </p:nvSpPr>
        <p:spPr bwMode="auto">
          <a:xfrm>
            <a:off x="288925" y="5294313"/>
            <a:ext cx="7573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23568" name="Oval 4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69" name="AutoShape 5"/>
          <p:cNvCxnSpPr>
            <a:cxnSpLocks noChangeShapeType="1"/>
            <a:stCxn id="23571" idx="7"/>
            <a:endCxn id="23568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0" name="AutoShape 6"/>
          <p:cNvCxnSpPr>
            <a:cxnSpLocks noChangeShapeType="1"/>
            <a:stCxn id="23574" idx="1"/>
            <a:endCxn id="23568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1" name="Oval 7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72" name="AutoShape 8"/>
          <p:cNvCxnSpPr>
            <a:cxnSpLocks noChangeShapeType="1"/>
            <a:stCxn id="23577" idx="0"/>
            <a:endCxn id="23571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3" name="AutoShape 9"/>
          <p:cNvCxnSpPr>
            <a:cxnSpLocks noChangeShapeType="1"/>
            <a:stCxn id="23592" idx="0"/>
            <a:endCxn id="23571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4" name="Oval 10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75" name="AutoShape 11"/>
          <p:cNvCxnSpPr>
            <a:cxnSpLocks noChangeShapeType="1"/>
            <a:stCxn id="23591" idx="0"/>
            <a:endCxn id="23574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6" name="AutoShape 12"/>
          <p:cNvCxnSpPr>
            <a:cxnSpLocks noChangeShapeType="1"/>
            <a:stCxn id="23586" idx="1"/>
            <a:endCxn id="23574" idx="5"/>
          </p:cNvCxnSpPr>
          <p:nvPr/>
        </p:nvCxnSpPr>
        <p:spPr bwMode="auto">
          <a:xfrm flipH="1" flipV="1">
            <a:off x="2279557" y="35590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7" name="Oval 13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78" name="AutoShape 14"/>
          <p:cNvCxnSpPr>
            <a:cxnSpLocks noChangeShapeType="1"/>
            <a:stCxn id="23583" idx="0"/>
            <a:endCxn id="23577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79" name="AutoShape 15"/>
          <p:cNvCxnSpPr>
            <a:cxnSpLocks noChangeShapeType="1"/>
            <a:stCxn id="23580" idx="0"/>
            <a:endCxn id="23577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80" name="Oval 16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81" name="AutoShape 17"/>
          <p:cNvCxnSpPr>
            <a:cxnSpLocks noChangeShapeType="1"/>
            <a:stCxn id="23584" idx="0"/>
            <a:endCxn id="23580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2" name="AutoShape 18"/>
          <p:cNvCxnSpPr>
            <a:cxnSpLocks noChangeShapeType="1"/>
            <a:stCxn id="23585" idx="0"/>
            <a:endCxn id="23580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83" name="Rectangle 19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4" name="Rectangle 20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5" name="Rectangle 21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86" name="Oval 22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87" name="AutoShape 23"/>
          <p:cNvCxnSpPr>
            <a:cxnSpLocks noChangeShapeType="1"/>
            <a:stCxn id="23589" idx="0"/>
            <a:endCxn id="23586" idx="3"/>
          </p:cNvCxnSpPr>
          <p:nvPr/>
        </p:nvCxnSpPr>
        <p:spPr bwMode="auto">
          <a:xfrm flipV="1">
            <a:off x="2514600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8" name="AutoShape 24"/>
          <p:cNvCxnSpPr>
            <a:cxnSpLocks noChangeShapeType="1"/>
            <a:stCxn id="23590" idx="0"/>
            <a:endCxn id="23586" idx="5"/>
          </p:cNvCxnSpPr>
          <p:nvPr/>
        </p:nvCxnSpPr>
        <p:spPr bwMode="auto">
          <a:xfrm flipH="1" flipV="1">
            <a:off x="2736757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89" name="Rectangle 25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0" name="Rectangle 26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1" name="Rectangle 27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2" name="Rectangle 28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3" name="Line 36"/>
          <p:cNvSpPr>
            <a:spLocks noChangeShapeType="1"/>
          </p:cNvSpPr>
          <p:nvPr/>
        </p:nvSpPr>
        <p:spPr bwMode="auto">
          <a:xfrm flipH="1">
            <a:off x="152400" y="4343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4" name="Line 37"/>
          <p:cNvSpPr>
            <a:spLocks noChangeShapeType="1"/>
          </p:cNvSpPr>
          <p:nvPr/>
        </p:nvSpPr>
        <p:spPr bwMode="auto">
          <a:xfrm flipH="1">
            <a:off x="152400" y="3962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5" name="Line 38"/>
          <p:cNvSpPr>
            <a:spLocks noChangeShapeType="1"/>
          </p:cNvSpPr>
          <p:nvPr/>
        </p:nvSpPr>
        <p:spPr bwMode="auto">
          <a:xfrm flipH="1">
            <a:off x="152400" y="3505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6" name="Line 39"/>
          <p:cNvSpPr>
            <a:spLocks noChangeShapeType="1"/>
          </p:cNvSpPr>
          <p:nvPr/>
        </p:nvSpPr>
        <p:spPr bwMode="auto">
          <a:xfrm flipH="1">
            <a:off x="152400" y="3124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97" name="Line 35"/>
          <p:cNvSpPr>
            <a:spLocks noChangeShapeType="1"/>
          </p:cNvSpPr>
          <p:nvPr/>
        </p:nvSpPr>
        <p:spPr bwMode="auto">
          <a:xfrm flipH="1">
            <a:off x="152400" y="4724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33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Μήτρα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matrix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7620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446" name="AutoShape 6"/>
          <p:cNvCxnSpPr>
            <a:cxnSpLocks noChangeShapeType="1"/>
            <a:stCxn id="61445" idx="6"/>
            <a:endCxn id="61449" idx="2"/>
          </p:cNvCxnSpPr>
          <p:nvPr/>
        </p:nvCxnSpPr>
        <p:spPr bwMode="auto">
          <a:xfrm>
            <a:off x="914400" y="31861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219200" y="3795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448" name="AutoShape 8"/>
          <p:cNvCxnSpPr>
            <a:cxnSpLocks noChangeShapeType="1"/>
            <a:stCxn id="61447" idx="7"/>
            <a:endCxn id="61449" idx="3"/>
          </p:cNvCxnSpPr>
          <p:nvPr/>
        </p:nvCxnSpPr>
        <p:spPr bwMode="auto">
          <a:xfrm flipV="1">
            <a:off x="13493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16764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450" name="AutoShape 10"/>
          <p:cNvCxnSpPr>
            <a:cxnSpLocks noChangeShapeType="1"/>
            <a:stCxn id="61447" idx="1"/>
            <a:endCxn id="61445" idx="5"/>
          </p:cNvCxnSpPr>
          <p:nvPr/>
        </p:nvCxnSpPr>
        <p:spPr bwMode="auto">
          <a:xfrm flipH="1" flipV="1">
            <a:off x="8921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7620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452" name="AutoShape 12"/>
          <p:cNvCxnSpPr>
            <a:cxnSpLocks noChangeShapeType="1"/>
            <a:stCxn id="61447" idx="3"/>
            <a:endCxn id="61451" idx="7"/>
          </p:cNvCxnSpPr>
          <p:nvPr/>
        </p:nvCxnSpPr>
        <p:spPr bwMode="auto">
          <a:xfrm flipH="1">
            <a:off x="892175" y="3925888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453" name="AutoShape 13"/>
          <p:cNvCxnSpPr>
            <a:cxnSpLocks noChangeShapeType="1"/>
            <a:stCxn id="61451" idx="0"/>
            <a:endCxn id="61445" idx="4"/>
          </p:cNvCxnSpPr>
          <p:nvPr/>
        </p:nvCxnSpPr>
        <p:spPr bwMode="auto">
          <a:xfrm flipV="1">
            <a:off x="8382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6764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455" name="AutoShape 15"/>
          <p:cNvCxnSpPr>
            <a:cxnSpLocks noChangeShapeType="1"/>
            <a:stCxn id="61454" idx="0"/>
            <a:endCxn id="61449" idx="4"/>
          </p:cNvCxnSpPr>
          <p:nvPr/>
        </p:nvCxnSpPr>
        <p:spPr bwMode="auto">
          <a:xfrm flipV="1">
            <a:off x="17526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456" name="AutoShape 16"/>
          <p:cNvCxnSpPr>
            <a:cxnSpLocks noChangeShapeType="1"/>
            <a:stCxn id="61451" idx="6"/>
            <a:endCxn id="61454" idx="2"/>
          </p:cNvCxnSpPr>
          <p:nvPr/>
        </p:nvCxnSpPr>
        <p:spPr bwMode="auto">
          <a:xfrm>
            <a:off x="914400" y="46339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508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pic>
        <p:nvPicPr>
          <p:cNvPr id="36" name="35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61957" y="2971800"/>
            <a:ext cx="2543660" cy="1464009"/>
          </a:xfrm>
          <a:prstGeom prst="rect">
            <a:avLst/>
          </a:prstGeom>
          <a:noFill/>
          <a:ln/>
          <a:effectLst/>
        </p:spPr>
      </p:pic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18224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508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8224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136525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pic>
        <p:nvPicPr>
          <p:cNvPr id="61463" name="Picture 23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752600"/>
            <a:ext cx="2667000" cy="86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33400" y="1992313"/>
            <a:ext cx="51204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Χρησιμοποιούμε έναν</a:t>
            </a:r>
            <a:r>
              <a:rPr lang="en-US" dirty="0"/>
              <a:t>                </a:t>
            </a:r>
            <a:r>
              <a:rPr lang="el-GR" dirty="0"/>
              <a:t>πίνακα  </a:t>
            </a:r>
            <a:r>
              <a:rPr lang="en-US" dirty="0" smtClean="0"/>
              <a:t>   </a:t>
            </a:r>
            <a:r>
              <a:rPr lang="el-GR" dirty="0" smtClean="0"/>
              <a:t>, </a:t>
            </a:r>
            <a:r>
              <a:rPr lang="el-GR" dirty="0"/>
              <a:t>όπου</a:t>
            </a:r>
            <a:endParaRPr lang="en-US" dirty="0"/>
          </a:p>
        </p:txBody>
      </p:sp>
      <p:pic>
        <p:nvPicPr>
          <p:cNvPr id="61465" name="35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6875" y="2076450"/>
            <a:ext cx="7858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2606675" y="5311775"/>
            <a:ext cx="1582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Ελέγχουμε αν</a:t>
            </a:r>
            <a:endParaRPr lang="en-US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5345113" y="5326063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 σε</a:t>
            </a:r>
            <a:r>
              <a:rPr lang="en-US"/>
              <a:t> </a:t>
            </a:r>
            <a:r>
              <a:rPr lang="el-GR"/>
              <a:t> </a:t>
            </a:r>
            <a:r>
              <a:rPr lang="en-US"/>
              <a:t>         </a:t>
            </a:r>
            <a:r>
              <a:rPr lang="el-GR"/>
              <a:t> χρόνο</a:t>
            </a:r>
            <a:endParaRPr lang="en-US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2590800" y="5805488"/>
            <a:ext cx="5359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Επεξεργαζόμαστε όλες τις ακμές σε</a:t>
            </a:r>
            <a:r>
              <a:rPr lang="en-US"/>
              <a:t>      </a:t>
            </a:r>
            <a:r>
              <a:rPr lang="el-GR"/>
              <a:t> </a:t>
            </a:r>
            <a:r>
              <a:rPr lang="en-US"/>
              <a:t>       </a:t>
            </a:r>
            <a:r>
              <a:rPr lang="el-GR"/>
              <a:t> χρόνο</a:t>
            </a:r>
            <a:endParaRPr lang="en-US"/>
          </a:p>
        </p:txBody>
      </p:sp>
      <p:pic>
        <p:nvPicPr>
          <p:cNvPr id="61469" name="Picture 3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6238" y="5387975"/>
            <a:ext cx="1163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70" name="Picture 31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3275" y="5387975"/>
            <a:ext cx="5334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71" name="41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6038" y="5845175"/>
            <a:ext cx="74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2" name="Text Box 33"/>
          <p:cNvSpPr txBox="1">
            <a:spLocks noChangeArrowheads="1"/>
          </p:cNvSpPr>
          <p:nvPr/>
        </p:nvSpPr>
        <p:spPr bwMode="auto">
          <a:xfrm>
            <a:off x="5900738" y="3214688"/>
            <a:ext cx="1871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Χώρος</a:t>
            </a:r>
            <a:r>
              <a:rPr lang="en-US"/>
              <a:t>: </a:t>
            </a:r>
            <a:r>
              <a:rPr lang="el-GR"/>
              <a:t>       </a:t>
            </a:r>
            <a:r>
              <a:rPr lang="da-DK"/>
              <a:t>bits</a:t>
            </a:r>
            <a:r>
              <a:rPr lang="el-GR"/>
              <a:t> </a:t>
            </a:r>
            <a:endParaRPr lang="en-US"/>
          </a:p>
        </p:txBody>
      </p:sp>
      <p:pic>
        <p:nvPicPr>
          <p:cNvPr id="61473" name="43 - Εικόνα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9425" y="3255963"/>
            <a:ext cx="3619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7908" y="2083308"/>
            <a:ext cx="202692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4580" name="Text Box 31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4581" name="Text Box 32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4582" name="Text Box 33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4583" name="Text Box 34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4585" name="Text Box 45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24586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87" name="AutoShape 5"/>
          <p:cNvCxnSpPr>
            <a:cxnSpLocks noChangeShapeType="1"/>
            <a:stCxn id="24589" idx="7"/>
            <a:endCxn id="24586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8" name="AutoShape 6"/>
          <p:cNvCxnSpPr>
            <a:cxnSpLocks noChangeShapeType="1"/>
            <a:stCxn id="24592" idx="1"/>
            <a:endCxn id="24586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9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0" name="AutoShape 8"/>
          <p:cNvCxnSpPr>
            <a:cxnSpLocks noChangeShapeType="1"/>
            <a:stCxn id="24595" idx="0"/>
            <a:endCxn id="24589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1" name="AutoShape 9"/>
          <p:cNvCxnSpPr>
            <a:cxnSpLocks noChangeShapeType="1"/>
            <a:stCxn id="24610" idx="0"/>
            <a:endCxn id="24589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2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3" name="AutoShape 11"/>
          <p:cNvCxnSpPr>
            <a:cxnSpLocks noChangeShapeType="1"/>
            <a:stCxn id="24609" idx="0"/>
            <a:endCxn id="24592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4" name="AutoShape 12"/>
          <p:cNvCxnSpPr>
            <a:cxnSpLocks noChangeShapeType="1"/>
            <a:stCxn id="24604" idx="1"/>
            <a:endCxn id="24592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5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6" name="AutoShape 14"/>
          <p:cNvCxnSpPr>
            <a:cxnSpLocks noChangeShapeType="1"/>
            <a:stCxn id="24601" idx="0"/>
            <a:endCxn id="24595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7" name="AutoShape 15"/>
          <p:cNvCxnSpPr>
            <a:cxnSpLocks noChangeShapeType="1"/>
            <a:stCxn id="24598" idx="0"/>
            <a:endCxn id="24595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9" name="AutoShape 17"/>
          <p:cNvCxnSpPr>
            <a:cxnSpLocks noChangeShapeType="1"/>
            <a:stCxn id="24602" idx="0"/>
            <a:endCxn id="24598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AutoShape 18"/>
          <p:cNvCxnSpPr>
            <a:cxnSpLocks noChangeShapeType="1"/>
            <a:stCxn id="24603" idx="0"/>
            <a:endCxn id="24598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2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3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605" name="AutoShape 23"/>
          <p:cNvCxnSpPr>
            <a:cxnSpLocks noChangeShapeType="1"/>
            <a:stCxn id="24607" idx="0"/>
            <a:endCxn id="24604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6" name="AutoShape 24"/>
          <p:cNvCxnSpPr>
            <a:cxnSpLocks noChangeShapeType="1"/>
            <a:stCxn id="24608" idx="0"/>
            <a:endCxn id="24604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7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8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09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1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2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3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4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615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5604" name="Rectangle 40"/>
          <p:cNvSpPr>
            <a:spLocks noChangeArrowheads="1"/>
          </p:cNvSpPr>
          <p:nvPr/>
        </p:nvSpPr>
        <p:spPr bwMode="auto">
          <a:xfrm>
            <a:off x="6019800" y="2133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05" name="Text Box 67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5606" name="Text Box 68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5607" name="Text Box 69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5608" name="Text Box 70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5609" name="Text Box 71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5610" name="Text Box 76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25611" name="Text Box 77"/>
          <p:cNvSpPr txBox="1">
            <a:spLocks noChangeArrowheads="1"/>
          </p:cNvSpPr>
          <p:nvPr/>
        </p:nvSpPr>
        <p:spPr bwMode="auto">
          <a:xfrm>
            <a:off x="4495800" y="2438400"/>
            <a:ext cx="3146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ξεκινάμε με εξωτερικό κόμβο </a:t>
            </a:r>
            <a:endParaRPr lang="en-US"/>
          </a:p>
        </p:txBody>
      </p:sp>
      <p:sp>
        <p:nvSpPr>
          <p:cNvPr id="25612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13" name="AutoShape 5"/>
          <p:cNvCxnSpPr>
            <a:cxnSpLocks noChangeShapeType="1"/>
            <a:stCxn id="25615" idx="7"/>
            <a:endCxn id="25612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4" name="AutoShape 6"/>
          <p:cNvCxnSpPr>
            <a:cxnSpLocks noChangeShapeType="1"/>
            <a:stCxn id="25618" idx="1"/>
            <a:endCxn id="25612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5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16" name="AutoShape 8"/>
          <p:cNvCxnSpPr>
            <a:cxnSpLocks noChangeShapeType="1"/>
            <a:stCxn id="25621" idx="0"/>
            <a:endCxn id="25615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7" name="AutoShape 9"/>
          <p:cNvCxnSpPr>
            <a:cxnSpLocks noChangeShapeType="1"/>
            <a:stCxn id="25636" idx="0"/>
            <a:endCxn id="25615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8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19" name="AutoShape 11"/>
          <p:cNvCxnSpPr>
            <a:cxnSpLocks noChangeShapeType="1"/>
            <a:stCxn id="25635" idx="0"/>
            <a:endCxn id="25618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0" name="AutoShape 12"/>
          <p:cNvCxnSpPr>
            <a:cxnSpLocks noChangeShapeType="1"/>
            <a:stCxn id="25630" idx="1"/>
            <a:endCxn id="25618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1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2" name="AutoShape 14"/>
          <p:cNvCxnSpPr>
            <a:cxnSpLocks noChangeShapeType="1"/>
            <a:stCxn id="25627" idx="0"/>
            <a:endCxn id="25621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3" name="AutoShape 15"/>
          <p:cNvCxnSpPr>
            <a:cxnSpLocks noChangeShapeType="1"/>
            <a:stCxn id="25624" idx="0"/>
            <a:endCxn id="25621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4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5" name="AutoShape 17"/>
          <p:cNvCxnSpPr>
            <a:cxnSpLocks noChangeShapeType="1"/>
            <a:stCxn id="25628" idx="0"/>
            <a:endCxn id="25624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6" name="AutoShape 18"/>
          <p:cNvCxnSpPr>
            <a:cxnSpLocks noChangeShapeType="1"/>
            <a:stCxn id="25629" idx="0"/>
            <a:endCxn id="25624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8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29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0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31" name="AutoShape 23"/>
          <p:cNvCxnSpPr>
            <a:cxnSpLocks noChangeShapeType="1"/>
            <a:stCxn id="25633" idx="0"/>
            <a:endCxn id="25630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32" name="AutoShape 24"/>
          <p:cNvCxnSpPr>
            <a:cxnSpLocks noChangeShapeType="1"/>
            <a:stCxn id="25634" idx="0"/>
            <a:endCxn id="25630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33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4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5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6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7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8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39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40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5641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2" name="4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6628" name="Oval 41"/>
          <p:cNvSpPr>
            <a:spLocks noChangeArrowheads="1"/>
          </p:cNvSpPr>
          <p:nvPr/>
        </p:nvSpPr>
        <p:spPr bwMode="auto">
          <a:xfrm>
            <a:off x="78644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29" name="AutoShape 42"/>
          <p:cNvCxnSpPr>
            <a:cxnSpLocks noChangeShapeType="1"/>
            <a:stCxn id="26631" idx="0"/>
            <a:endCxn id="26628" idx="3"/>
          </p:cNvCxnSpPr>
          <p:nvPr/>
        </p:nvCxnSpPr>
        <p:spPr bwMode="auto">
          <a:xfrm flipV="1">
            <a:off x="77724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0" name="AutoShape 43"/>
          <p:cNvCxnSpPr>
            <a:cxnSpLocks noChangeShapeType="1"/>
            <a:stCxn id="26632" idx="0"/>
            <a:endCxn id="26628" idx="5"/>
          </p:cNvCxnSpPr>
          <p:nvPr/>
        </p:nvCxnSpPr>
        <p:spPr bwMode="auto">
          <a:xfrm flipH="1" flipV="1">
            <a:off x="79946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1" name="Rectangle 44"/>
          <p:cNvSpPr>
            <a:spLocks noChangeArrowheads="1"/>
          </p:cNvSpPr>
          <p:nvPr/>
        </p:nvSpPr>
        <p:spPr bwMode="auto">
          <a:xfrm>
            <a:off x="76962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Rectangle 45"/>
          <p:cNvSpPr>
            <a:spLocks noChangeArrowheads="1"/>
          </p:cNvSpPr>
          <p:nvPr/>
        </p:nvSpPr>
        <p:spPr bwMode="auto">
          <a:xfrm>
            <a:off x="80010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Rectangle 46"/>
          <p:cNvSpPr>
            <a:spLocks noChangeArrowheads="1"/>
          </p:cNvSpPr>
          <p:nvPr/>
        </p:nvSpPr>
        <p:spPr bwMode="auto">
          <a:xfrm>
            <a:off x="6019800" y="2133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Text Box 73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6635" name="Text Box 74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6636" name="Text Box 75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6637" name="Text Box 76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6638" name="Text Box 77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6639" name="Text Box 82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26640" name="Text Box 83"/>
          <p:cNvSpPr txBox="1">
            <a:spLocks noChangeArrowheads="1"/>
          </p:cNvSpPr>
          <p:nvPr/>
        </p:nvSpPr>
        <p:spPr bwMode="auto">
          <a:xfrm>
            <a:off x="4495800" y="2438400"/>
            <a:ext cx="3146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ξεκινάμε με εξωτερικό κόμβο </a:t>
            </a:r>
            <a:endParaRPr lang="en-US"/>
          </a:p>
        </p:txBody>
      </p:sp>
      <p:sp>
        <p:nvSpPr>
          <p:cNvPr id="26641" name="Text Box 122"/>
          <p:cNvSpPr txBox="1">
            <a:spLocks noChangeArrowheads="1"/>
          </p:cNvSpPr>
          <p:nvPr/>
        </p:nvSpPr>
        <p:spPr bwMode="auto">
          <a:xfrm>
            <a:off x="4556125" y="3367088"/>
            <a:ext cx="16144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σε κάθε βήμα </a:t>
            </a:r>
            <a:endParaRPr lang="en-US"/>
          </a:p>
        </p:txBody>
      </p:sp>
      <p:sp>
        <p:nvSpPr>
          <p:cNvPr id="26642" name="Rectangle 123"/>
          <p:cNvSpPr>
            <a:spLocks noChangeArrowheads="1"/>
          </p:cNvSpPr>
          <p:nvPr/>
        </p:nvSpPr>
        <p:spPr bwMode="auto">
          <a:xfrm>
            <a:off x="6400800" y="3505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3" name="Line 124"/>
          <p:cNvSpPr>
            <a:spLocks noChangeShapeType="1"/>
          </p:cNvSpPr>
          <p:nvPr/>
        </p:nvSpPr>
        <p:spPr bwMode="auto">
          <a:xfrm>
            <a:off x="6934200" y="3581400"/>
            <a:ext cx="381000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44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45" name="AutoShape 5"/>
          <p:cNvCxnSpPr>
            <a:cxnSpLocks noChangeShapeType="1"/>
            <a:stCxn id="26647" idx="7"/>
            <a:endCxn id="26644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6" name="AutoShape 6"/>
          <p:cNvCxnSpPr>
            <a:cxnSpLocks noChangeShapeType="1"/>
            <a:stCxn id="26650" idx="1"/>
            <a:endCxn id="26644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7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48" name="AutoShape 8"/>
          <p:cNvCxnSpPr>
            <a:cxnSpLocks noChangeShapeType="1"/>
            <a:stCxn id="26653" idx="0"/>
            <a:endCxn id="26647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49" name="AutoShape 9"/>
          <p:cNvCxnSpPr>
            <a:cxnSpLocks noChangeShapeType="1"/>
            <a:stCxn id="26668" idx="0"/>
            <a:endCxn id="26647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0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51" name="AutoShape 11"/>
          <p:cNvCxnSpPr>
            <a:cxnSpLocks noChangeShapeType="1"/>
            <a:stCxn id="26667" idx="0"/>
            <a:endCxn id="26650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2" name="AutoShape 12"/>
          <p:cNvCxnSpPr>
            <a:cxnSpLocks noChangeShapeType="1"/>
            <a:stCxn id="26662" idx="1"/>
            <a:endCxn id="26650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3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54" name="AutoShape 14"/>
          <p:cNvCxnSpPr>
            <a:cxnSpLocks noChangeShapeType="1"/>
            <a:stCxn id="26659" idx="0"/>
            <a:endCxn id="26653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5" name="AutoShape 15"/>
          <p:cNvCxnSpPr>
            <a:cxnSpLocks noChangeShapeType="1"/>
            <a:stCxn id="26656" idx="0"/>
            <a:endCxn id="26653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6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57" name="AutoShape 17"/>
          <p:cNvCxnSpPr>
            <a:cxnSpLocks noChangeShapeType="1"/>
            <a:stCxn id="26660" idx="0"/>
            <a:endCxn id="26656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8" name="AutoShape 18"/>
          <p:cNvCxnSpPr>
            <a:cxnSpLocks noChangeShapeType="1"/>
            <a:stCxn id="26661" idx="0"/>
            <a:endCxn id="26656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9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0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1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2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63" name="AutoShape 23"/>
          <p:cNvCxnSpPr>
            <a:cxnSpLocks noChangeShapeType="1"/>
            <a:stCxn id="26665" idx="0"/>
            <a:endCxn id="26662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64" name="AutoShape 24"/>
          <p:cNvCxnSpPr>
            <a:cxnSpLocks noChangeShapeType="1"/>
            <a:stCxn id="26666" idx="0"/>
            <a:endCxn id="26662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65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6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7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8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69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70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71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72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73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6019800" y="2133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53" name="Text Box 36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7654" name="Text Box 37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7655" name="Text Box 38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7656" name="Text Box 39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7657" name="Text Box 40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7658" name="Text Box 45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27659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60" name="AutoShape 5"/>
          <p:cNvCxnSpPr>
            <a:cxnSpLocks noChangeShapeType="1"/>
            <a:stCxn id="27662" idx="7"/>
            <a:endCxn id="27659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1" name="AutoShape 6"/>
          <p:cNvCxnSpPr>
            <a:cxnSpLocks noChangeShapeType="1"/>
            <a:stCxn id="27665" idx="1"/>
            <a:endCxn id="27659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2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63" name="AutoShape 8"/>
          <p:cNvCxnSpPr>
            <a:cxnSpLocks noChangeShapeType="1"/>
            <a:stCxn id="27668" idx="0"/>
            <a:endCxn id="27662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4" name="AutoShape 9"/>
          <p:cNvCxnSpPr>
            <a:cxnSpLocks noChangeShapeType="1"/>
            <a:stCxn id="27683" idx="0"/>
            <a:endCxn id="27662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5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66" name="AutoShape 11"/>
          <p:cNvCxnSpPr>
            <a:cxnSpLocks noChangeShapeType="1"/>
            <a:stCxn id="27682" idx="0"/>
            <a:endCxn id="27665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7" name="AutoShape 12"/>
          <p:cNvCxnSpPr>
            <a:cxnSpLocks noChangeShapeType="1"/>
            <a:stCxn id="27677" idx="1"/>
            <a:endCxn id="27665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8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69" name="AutoShape 14"/>
          <p:cNvCxnSpPr>
            <a:cxnSpLocks noChangeShapeType="1"/>
            <a:stCxn id="27674" idx="0"/>
            <a:endCxn id="27668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0" name="AutoShape 15"/>
          <p:cNvCxnSpPr>
            <a:cxnSpLocks noChangeShapeType="1"/>
            <a:stCxn id="27671" idx="0"/>
            <a:endCxn id="27668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71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72" name="AutoShape 17"/>
          <p:cNvCxnSpPr>
            <a:cxnSpLocks noChangeShapeType="1"/>
            <a:stCxn id="27675" idx="0"/>
            <a:endCxn id="27671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3" name="AutoShape 18"/>
          <p:cNvCxnSpPr>
            <a:cxnSpLocks noChangeShapeType="1"/>
            <a:stCxn id="27676" idx="0"/>
            <a:endCxn id="27671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77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78" name="AutoShape 23"/>
          <p:cNvCxnSpPr>
            <a:cxnSpLocks noChangeShapeType="1"/>
            <a:stCxn id="27680" idx="0"/>
            <a:endCxn id="27677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9" name="AutoShape 24"/>
          <p:cNvCxnSpPr>
            <a:cxnSpLocks noChangeShapeType="1"/>
            <a:stCxn id="27681" idx="0"/>
            <a:endCxn id="27677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80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1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2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3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7688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035675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77" name="AutoShape 5"/>
          <p:cNvCxnSpPr>
            <a:cxnSpLocks noChangeShapeType="1"/>
            <a:stCxn id="28679" idx="0"/>
            <a:endCxn id="28676" idx="3"/>
          </p:cNvCxnSpPr>
          <p:nvPr/>
        </p:nvCxnSpPr>
        <p:spPr bwMode="auto">
          <a:xfrm flipV="1">
            <a:off x="5943600" y="2263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78" name="AutoShape 6"/>
          <p:cNvCxnSpPr>
            <a:cxnSpLocks noChangeShapeType="1"/>
            <a:stCxn id="28680" idx="0"/>
            <a:endCxn id="28676" idx="5"/>
          </p:cNvCxnSpPr>
          <p:nvPr/>
        </p:nvCxnSpPr>
        <p:spPr bwMode="auto">
          <a:xfrm flipH="1" flipV="1">
            <a:off x="6165850" y="2263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867400" y="2514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172200" y="2514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681" name="Text Box 36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8682" name="Text Box 37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8683" name="Text Box 38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8684" name="Text Box 39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8685" name="Text Box 40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8686" name="Text Box 45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28687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88" name="AutoShape 5"/>
          <p:cNvCxnSpPr>
            <a:cxnSpLocks noChangeShapeType="1"/>
            <a:stCxn id="28690" idx="7"/>
            <a:endCxn id="28687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9" name="AutoShape 6"/>
          <p:cNvCxnSpPr>
            <a:cxnSpLocks noChangeShapeType="1"/>
            <a:stCxn id="28693" idx="1"/>
            <a:endCxn id="28687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0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91" name="AutoShape 8"/>
          <p:cNvCxnSpPr>
            <a:cxnSpLocks noChangeShapeType="1"/>
            <a:stCxn id="28696" idx="0"/>
            <a:endCxn id="28690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92" name="AutoShape 9"/>
          <p:cNvCxnSpPr>
            <a:cxnSpLocks noChangeShapeType="1"/>
            <a:stCxn id="28711" idx="0"/>
            <a:endCxn id="28690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3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94" name="AutoShape 11"/>
          <p:cNvCxnSpPr>
            <a:cxnSpLocks noChangeShapeType="1"/>
            <a:stCxn id="28710" idx="0"/>
            <a:endCxn id="28693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95" name="AutoShape 12"/>
          <p:cNvCxnSpPr>
            <a:cxnSpLocks noChangeShapeType="1"/>
            <a:stCxn id="28705" idx="1"/>
            <a:endCxn id="28693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6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97" name="AutoShape 14"/>
          <p:cNvCxnSpPr>
            <a:cxnSpLocks noChangeShapeType="1"/>
            <a:stCxn id="28702" idx="0"/>
            <a:endCxn id="28696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98" name="AutoShape 15"/>
          <p:cNvCxnSpPr>
            <a:cxnSpLocks noChangeShapeType="1"/>
            <a:stCxn id="28699" idx="0"/>
            <a:endCxn id="28696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9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700" name="AutoShape 17"/>
          <p:cNvCxnSpPr>
            <a:cxnSpLocks noChangeShapeType="1"/>
            <a:stCxn id="28703" idx="0"/>
            <a:endCxn id="28699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1" name="AutoShape 18"/>
          <p:cNvCxnSpPr>
            <a:cxnSpLocks noChangeShapeType="1"/>
            <a:stCxn id="28704" idx="0"/>
            <a:endCxn id="28699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02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03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04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05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706" name="AutoShape 23"/>
          <p:cNvCxnSpPr>
            <a:cxnSpLocks noChangeShapeType="1"/>
            <a:stCxn id="28708" idx="0"/>
            <a:endCxn id="28705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7" name="AutoShape 24"/>
          <p:cNvCxnSpPr>
            <a:cxnSpLocks noChangeShapeType="1"/>
            <a:stCxn id="28709" idx="0"/>
            <a:endCxn id="28705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08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09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10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11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12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13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14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15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8716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5" name="4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9700" name="Oval 40"/>
          <p:cNvSpPr>
            <a:spLocks noChangeArrowheads="1"/>
          </p:cNvSpPr>
          <p:nvPr/>
        </p:nvSpPr>
        <p:spPr bwMode="auto">
          <a:xfrm>
            <a:off x="6035675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01" name="AutoShape 41"/>
          <p:cNvCxnSpPr>
            <a:cxnSpLocks noChangeShapeType="1"/>
            <a:stCxn id="29704" idx="0"/>
            <a:endCxn id="29700" idx="3"/>
          </p:cNvCxnSpPr>
          <p:nvPr/>
        </p:nvCxnSpPr>
        <p:spPr bwMode="auto">
          <a:xfrm flipV="1">
            <a:off x="5807075" y="22637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2" name="AutoShape 42"/>
          <p:cNvCxnSpPr>
            <a:cxnSpLocks noChangeShapeType="1"/>
            <a:stCxn id="29703" idx="0"/>
            <a:endCxn id="29700" idx="5"/>
          </p:cNvCxnSpPr>
          <p:nvPr/>
        </p:nvCxnSpPr>
        <p:spPr bwMode="auto">
          <a:xfrm flipH="1" flipV="1">
            <a:off x="6165850" y="2263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3" name="Rectangle 44"/>
          <p:cNvSpPr>
            <a:spLocks noChangeArrowheads="1"/>
          </p:cNvSpPr>
          <p:nvPr/>
        </p:nvSpPr>
        <p:spPr bwMode="auto">
          <a:xfrm>
            <a:off x="6172200" y="2514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4" name="Oval 45"/>
          <p:cNvSpPr>
            <a:spLocks noChangeArrowheads="1"/>
          </p:cNvSpPr>
          <p:nvPr/>
        </p:nvSpPr>
        <p:spPr bwMode="auto">
          <a:xfrm>
            <a:off x="57308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05" name="AutoShape 46"/>
          <p:cNvCxnSpPr>
            <a:cxnSpLocks noChangeShapeType="1"/>
            <a:stCxn id="29707" idx="0"/>
            <a:endCxn id="29704" idx="3"/>
          </p:cNvCxnSpPr>
          <p:nvPr/>
        </p:nvCxnSpPr>
        <p:spPr bwMode="auto">
          <a:xfrm flipV="1">
            <a:off x="56388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6" name="AutoShape 47"/>
          <p:cNvCxnSpPr>
            <a:cxnSpLocks noChangeShapeType="1"/>
            <a:stCxn id="29708" idx="0"/>
            <a:endCxn id="29704" idx="5"/>
          </p:cNvCxnSpPr>
          <p:nvPr/>
        </p:nvCxnSpPr>
        <p:spPr bwMode="auto">
          <a:xfrm flipH="1" flipV="1">
            <a:off x="5861050" y="2644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7" name="Rectangle 48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8" name="Rectangle 49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9" name="Text Box 77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29710" name="Text Box 78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29711" name="Text Box 79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29712" name="Text Box 80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29713" name="Text Box 81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29714" name="Text Box 86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29715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16" name="AutoShape 5"/>
          <p:cNvCxnSpPr>
            <a:cxnSpLocks noChangeShapeType="1"/>
            <a:stCxn id="29718" idx="7"/>
            <a:endCxn id="29715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7" name="AutoShape 6"/>
          <p:cNvCxnSpPr>
            <a:cxnSpLocks noChangeShapeType="1"/>
            <a:stCxn id="29721" idx="1"/>
            <a:endCxn id="29715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8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19" name="AutoShape 8"/>
          <p:cNvCxnSpPr>
            <a:cxnSpLocks noChangeShapeType="1"/>
            <a:stCxn id="29724" idx="0"/>
            <a:endCxn id="29718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0" name="AutoShape 9"/>
          <p:cNvCxnSpPr>
            <a:cxnSpLocks noChangeShapeType="1"/>
            <a:stCxn id="29739" idx="0"/>
            <a:endCxn id="29718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1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22" name="AutoShape 11"/>
          <p:cNvCxnSpPr>
            <a:cxnSpLocks noChangeShapeType="1"/>
            <a:stCxn id="29738" idx="0"/>
            <a:endCxn id="29721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3" name="AutoShape 12"/>
          <p:cNvCxnSpPr>
            <a:cxnSpLocks noChangeShapeType="1"/>
            <a:stCxn id="29733" idx="1"/>
            <a:endCxn id="29721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4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25" name="AutoShape 14"/>
          <p:cNvCxnSpPr>
            <a:cxnSpLocks noChangeShapeType="1"/>
            <a:stCxn id="29730" idx="0"/>
            <a:endCxn id="29724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6" name="AutoShape 15"/>
          <p:cNvCxnSpPr>
            <a:cxnSpLocks noChangeShapeType="1"/>
            <a:stCxn id="29727" idx="0"/>
            <a:endCxn id="29724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7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28" name="AutoShape 17"/>
          <p:cNvCxnSpPr>
            <a:cxnSpLocks noChangeShapeType="1"/>
            <a:stCxn id="29731" idx="0"/>
            <a:endCxn id="29727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9" name="AutoShape 18"/>
          <p:cNvCxnSpPr>
            <a:cxnSpLocks noChangeShapeType="1"/>
            <a:stCxn id="29732" idx="0"/>
            <a:endCxn id="29727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0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31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32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33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34" name="AutoShape 23"/>
          <p:cNvCxnSpPr>
            <a:cxnSpLocks noChangeShapeType="1"/>
            <a:stCxn id="29736" idx="0"/>
            <a:endCxn id="29733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5" name="AutoShape 24"/>
          <p:cNvCxnSpPr>
            <a:cxnSpLocks noChangeShapeType="1"/>
            <a:stCxn id="29737" idx="0"/>
            <a:endCxn id="29733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6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37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38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39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40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41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42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43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44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49" name="4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24" name="Oval 40"/>
          <p:cNvSpPr>
            <a:spLocks noChangeArrowheads="1"/>
          </p:cNvSpPr>
          <p:nvPr/>
        </p:nvSpPr>
        <p:spPr bwMode="auto">
          <a:xfrm>
            <a:off x="6035675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25" name="AutoShape 41"/>
          <p:cNvCxnSpPr>
            <a:cxnSpLocks noChangeShapeType="1"/>
            <a:stCxn id="30727" idx="0"/>
            <a:endCxn id="30724" idx="3"/>
          </p:cNvCxnSpPr>
          <p:nvPr/>
        </p:nvCxnSpPr>
        <p:spPr bwMode="auto">
          <a:xfrm flipV="1">
            <a:off x="5807075" y="22637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26" name="AutoShape 42"/>
          <p:cNvCxnSpPr>
            <a:cxnSpLocks noChangeShapeType="1"/>
            <a:stCxn id="30732" idx="1"/>
            <a:endCxn id="30724" idx="5"/>
          </p:cNvCxnSpPr>
          <p:nvPr/>
        </p:nvCxnSpPr>
        <p:spPr bwMode="auto">
          <a:xfrm flipH="1" flipV="1">
            <a:off x="6165850" y="22637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7" name="Oval 44"/>
          <p:cNvSpPr>
            <a:spLocks noChangeArrowheads="1"/>
          </p:cNvSpPr>
          <p:nvPr/>
        </p:nvSpPr>
        <p:spPr bwMode="auto">
          <a:xfrm>
            <a:off x="57308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28" name="AutoShape 45"/>
          <p:cNvCxnSpPr>
            <a:cxnSpLocks noChangeShapeType="1"/>
            <a:stCxn id="30730" idx="0"/>
            <a:endCxn id="30727" idx="3"/>
          </p:cNvCxnSpPr>
          <p:nvPr/>
        </p:nvCxnSpPr>
        <p:spPr bwMode="auto">
          <a:xfrm flipV="1">
            <a:off x="56388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29" name="AutoShape 46"/>
          <p:cNvCxnSpPr>
            <a:cxnSpLocks noChangeShapeType="1"/>
            <a:stCxn id="30731" idx="0"/>
            <a:endCxn id="30727" idx="5"/>
          </p:cNvCxnSpPr>
          <p:nvPr/>
        </p:nvCxnSpPr>
        <p:spPr bwMode="auto">
          <a:xfrm flipH="1" flipV="1">
            <a:off x="5861050" y="2644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0" name="Rectangle 47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1" name="Rectangle 48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2" name="Oval 49"/>
          <p:cNvSpPr>
            <a:spLocks noChangeArrowheads="1"/>
          </p:cNvSpPr>
          <p:nvPr/>
        </p:nvSpPr>
        <p:spPr bwMode="auto">
          <a:xfrm>
            <a:off x="64166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33" name="AutoShape 50"/>
          <p:cNvCxnSpPr>
            <a:cxnSpLocks noChangeShapeType="1"/>
            <a:stCxn id="30735" idx="0"/>
            <a:endCxn id="30732" idx="3"/>
          </p:cNvCxnSpPr>
          <p:nvPr/>
        </p:nvCxnSpPr>
        <p:spPr bwMode="auto">
          <a:xfrm flipV="1">
            <a:off x="63246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4" name="AutoShape 51"/>
          <p:cNvCxnSpPr>
            <a:cxnSpLocks noChangeShapeType="1"/>
            <a:stCxn id="30736" idx="0"/>
            <a:endCxn id="30732" idx="5"/>
          </p:cNvCxnSpPr>
          <p:nvPr/>
        </p:nvCxnSpPr>
        <p:spPr bwMode="auto">
          <a:xfrm flipH="1" flipV="1">
            <a:off x="6546850" y="2644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5" name="Rectangle 52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6" name="Rectangle 53"/>
          <p:cNvSpPr>
            <a:spLocks noChangeArrowheads="1"/>
          </p:cNvSpPr>
          <p:nvPr/>
        </p:nvSpPr>
        <p:spPr bwMode="auto">
          <a:xfrm>
            <a:off x="65532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37" name="Text Box 81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30738" name="Text Box 82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30739" name="Text Box 83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30740" name="Text Box 84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30741" name="Text Box 85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30742" name="Text Box 90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30743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44" name="AutoShape 5"/>
          <p:cNvCxnSpPr>
            <a:cxnSpLocks noChangeShapeType="1"/>
            <a:stCxn id="30746" idx="7"/>
            <a:endCxn id="30743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5" name="AutoShape 6"/>
          <p:cNvCxnSpPr>
            <a:cxnSpLocks noChangeShapeType="1"/>
            <a:stCxn id="30749" idx="1"/>
            <a:endCxn id="30743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6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47" name="AutoShape 8"/>
          <p:cNvCxnSpPr>
            <a:cxnSpLocks noChangeShapeType="1"/>
            <a:stCxn id="30752" idx="0"/>
            <a:endCxn id="30746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8" name="AutoShape 9"/>
          <p:cNvCxnSpPr>
            <a:cxnSpLocks noChangeShapeType="1"/>
            <a:stCxn id="30767" idx="0"/>
            <a:endCxn id="30746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9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50" name="AutoShape 11"/>
          <p:cNvCxnSpPr>
            <a:cxnSpLocks noChangeShapeType="1"/>
            <a:stCxn id="30766" idx="0"/>
            <a:endCxn id="30749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1" name="AutoShape 12"/>
          <p:cNvCxnSpPr>
            <a:cxnSpLocks noChangeShapeType="1"/>
            <a:stCxn id="30761" idx="1"/>
            <a:endCxn id="30749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2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53" name="AutoShape 14"/>
          <p:cNvCxnSpPr>
            <a:cxnSpLocks noChangeShapeType="1"/>
            <a:stCxn id="30758" idx="0"/>
            <a:endCxn id="30752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4" name="AutoShape 15"/>
          <p:cNvCxnSpPr>
            <a:cxnSpLocks noChangeShapeType="1"/>
            <a:stCxn id="30755" idx="0"/>
            <a:endCxn id="30752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5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56" name="AutoShape 17"/>
          <p:cNvCxnSpPr>
            <a:cxnSpLocks noChangeShapeType="1"/>
            <a:stCxn id="30759" idx="0"/>
            <a:endCxn id="30755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7" name="AutoShape 18"/>
          <p:cNvCxnSpPr>
            <a:cxnSpLocks noChangeShapeType="1"/>
            <a:stCxn id="30760" idx="0"/>
            <a:endCxn id="30755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8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59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0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1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62" name="AutoShape 23"/>
          <p:cNvCxnSpPr>
            <a:cxnSpLocks noChangeShapeType="1"/>
            <a:stCxn id="30764" idx="0"/>
            <a:endCxn id="30761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63" name="AutoShape 24"/>
          <p:cNvCxnSpPr>
            <a:cxnSpLocks noChangeShapeType="1"/>
            <a:stCxn id="30765" idx="0"/>
            <a:endCxn id="30761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64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5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6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7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8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69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70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71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72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53" name="5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1748" name="Oval 40"/>
          <p:cNvSpPr>
            <a:spLocks noChangeArrowheads="1"/>
          </p:cNvSpPr>
          <p:nvPr/>
        </p:nvSpPr>
        <p:spPr bwMode="auto">
          <a:xfrm>
            <a:off x="6035675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49" name="AutoShape 41"/>
          <p:cNvCxnSpPr>
            <a:cxnSpLocks noChangeShapeType="1"/>
            <a:stCxn id="31751" idx="0"/>
            <a:endCxn id="31748" idx="3"/>
          </p:cNvCxnSpPr>
          <p:nvPr/>
        </p:nvCxnSpPr>
        <p:spPr bwMode="auto">
          <a:xfrm flipV="1">
            <a:off x="5807075" y="22637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0" name="AutoShape 42"/>
          <p:cNvCxnSpPr>
            <a:cxnSpLocks noChangeShapeType="1"/>
            <a:stCxn id="31756" idx="1"/>
            <a:endCxn id="31748" idx="5"/>
          </p:cNvCxnSpPr>
          <p:nvPr/>
        </p:nvCxnSpPr>
        <p:spPr bwMode="auto">
          <a:xfrm flipH="1" flipV="1">
            <a:off x="6165850" y="22637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1" name="Oval 43"/>
          <p:cNvSpPr>
            <a:spLocks noChangeArrowheads="1"/>
          </p:cNvSpPr>
          <p:nvPr/>
        </p:nvSpPr>
        <p:spPr bwMode="auto">
          <a:xfrm>
            <a:off x="57308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52" name="AutoShape 44"/>
          <p:cNvCxnSpPr>
            <a:cxnSpLocks noChangeShapeType="1"/>
            <a:stCxn id="31754" idx="0"/>
            <a:endCxn id="31751" idx="3"/>
          </p:cNvCxnSpPr>
          <p:nvPr/>
        </p:nvCxnSpPr>
        <p:spPr bwMode="auto">
          <a:xfrm flipV="1">
            <a:off x="56388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3" name="AutoShape 45"/>
          <p:cNvCxnSpPr>
            <a:cxnSpLocks noChangeShapeType="1"/>
            <a:stCxn id="31755" idx="0"/>
            <a:endCxn id="31751" idx="5"/>
          </p:cNvCxnSpPr>
          <p:nvPr/>
        </p:nvCxnSpPr>
        <p:spPr bwMode="auto">
          <a:xfrm flipH="1" flipV="1">
            <a:off x="5861050" y="2644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4" name="Rectangle 46"/>
          <p:cNvSpPr>
            <a:spLocks noChangeArrowheads="1"/>
          </p:cNvSpPr>
          <p:nvPr/>
        </p:nvSpPr>
        <p:spPr bwMode="auto">
          <a:xfrm>
            <a:off x="55626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5" name="Rectangle 47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6" name="Oval 48"/>
          <p:cNvSpPr>
            <a:spLocks noChangeArrowheads="1"/>
          </p:cNvSpPr>
          <p:nvPr/>
        </p:nvSpPr>
        <p:spPr bwMode="auto">
          <a:xfrm>
            <a:off x="64166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57" name="AutoShape 49"/>
          <p:cNvCxnSpPr>
            <a:cxnSpLocks noChangeShapeType="1"/>
            <a:stCxn id="31759" idx="0"/>
            <a:endCxn id="31756" idx="3"/>
          </p:cNvCxnSpPr>
          <p:nvPr/>
        </p:nvCxnSpPr>
        <p:spPr bwMode="auto">
          <a:xfrm flipV="1">
            <a:off x="63246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8" name="AutoShape 50"/>
          <p:cNvCxnSpPr>
            <a:cxnSpLocks noChangeShapeType="1"/>
            <a:stCxn id="31760" idx="1"/>
            <a:endCxn id="31756" idx="5"/>
          </p:cNvCxnSpPr>
          <p:nvPr/>
        </p:nvCxnSpPr>
        <p:spPr bwMode="auto">
          <a:xfrm flipH="1" flipV="1">
            <a:off x="6546850" y="26447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9" name="Rectangle 51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0" name="Oval 53"/>
          <p:cNvSpPr>
            <a:spLocks noChangeArrowheads="1"/>
          </p:cNvSpPr>
          <p:nvPr/>
        </p:nvSpPr>
        <p:spPr bwMode="auto">
          <a:xfrm>
            <a:off x="6645275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61" name="AutoShape 54"/>
          <p:cNvCxnSpPr>
            <a:cxnSpLocks noChangeShapeType="1"/>
            <a:stCxn id="31763" idx="0"/>
            <a:endCxn id="31760" idx="3"/>
          </p:cNvCxnSpPr>
          <p:nvPr/>
        </p:nvCxnSpPr>
        <p:spPr bwMode="auto">
          <a:xfrm flipV="1">
            <a:off x="6553200" y="3025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2" name="AutoShape 55"/>
          <p:cNvCxnSpPr>
            <a:cxnSpLocks noChangeShapeType="1"/>
            <a:stCxn id="31764" idx="0"/>
            <a:endCxn id="31760" idx="5"/>
          </p:cNvCxnSpPr>
          <p:nvPr/>
        </p:nvCxnSpPr>
        <p:spPr bwMode="auto">
          <a:xfrm flipH="1" flipV="1">
            <a:off x="6775450" y="3025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63" name="Rectangle 56"/>
          <p:cNvSpPr>
            <a:spLocks noChangeArrowheads="1"/>
          </p:cNvSpPr>
          <p:nvPr/>
        </p:nvSpPr>
        <p:spPr bwMode="auto">
          <a:xfrm>
            <a:off x="64770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4" name="Rectangle 57"/>
          <p:cNvSpPr>
            <a:spLocks noChangeArrowheads="1"/>
          </p:cNvSpPr>
          <p:nvPr/>
        </p:nvSpPr>
        <p:spPr bwMode="auto">
          <a:xfrm>
            <a:off x="67818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65" name="Text Box 85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31766" name="Text Box 86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31767" name="Text Box 87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31768" name="Text Box 88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31769" name="Text Box 89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31770" name="Text Box 94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31771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72" name="AutoShape 5"/>
          <p:cNvCxnSpPr>
            <a:cxnSpLocks noChangeShapeType="1"/>
            <a:stCxn id="31774" idx="7"/>
            <a:endCxn id="31771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3" name="AutoShape 6"/>
          <p:cNvCxnSpPr>
            <a:cxnSpLocks noChangeShapeType="1"/>
            <a:stCxn id="31777" idx="1"/>
            <a:endCxn id="31771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4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75" name="AutoShape 8"/>
          <p:cNvCxnSpPr>
            <a:cxnSpLocks noChangeShapeType="1"/>
            <a:stCxn id="31780" idx="0"/>
            <a:endCxn id="31774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6" name="AutoShape 9"/>
          <p:cNvCxnSpPr>
            <a:cxnSpLocks noChangeShapeType="1"/>
            <a:stCxn id="31795" idx="0"/>
            <a:endCxn id="31774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7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78" name="AutoShape 11"/>
          <p:cNvCxnSpPr>
            <a:cxnSpLocks noChangeShapeType="1"/>
            <a:stCxn id="31794" idx="0"/>
            <a:endCxn id="31777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9" name="AutoShape 12"/>
          <p:cNvCxnSpPr>
            <a:cxnSpLocks noChangeShapeType="1"/>
            <a:stCxn id="31789" idx="1"/>
            <a:endCxn id="31777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80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81" name="AutoShape 14"/>
          <p:cNvCxnSpPr>
            <a:cxnSpLocks noChangeShapeType="1"/>
            <a:stCxn id="31786" idx="0"/>
            <a:endCxn id="31780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82" name="AutoShape 15"/>
          <p:cNvCxnSpPr>
            <a:cxnSpLocks noChangeShapeType="1"/>
            <a:stCxn id="31783" idx="0"/>
            <a:endCxn id="31780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83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84" name="AutoShape 17"/>
          <p:cNvCxnSpPr>
            <a:cxnSpLocks noChangeShapeType="1"/>
            <a:stCxn id="31787" idx="0"/>
            <a:endCxn id="31783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85" name="AutoShape 18"/>
          <p:cNvCxnSpPr>
            <a:cxnSpLocks noChangeShapeType="1"/>
            <a:stCxn id="31788" idx="0"/>
            <a:endCxn id="31783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86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87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88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89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90" name="AutoShape 23"/>
          <p:cNvCxnSpPr>
            <a:cxnSpLocks noChangeShapeType="1"/>
            <a:stCxn id="31792" idx="0"/>
            <a:endCxn id="31789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91" name="AutoShape 24"/>
          <p:cNvCxnSpPr>
            <a:cxnSpLocks noChangeShapeType="1"/>
            <a:stCxn id="31793" idx="0"/>
            <a:endCxn id="31789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92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93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94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95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96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97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98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99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800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57" name="5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2772" name="Oval 40"/>
          <p:cNvSpPr>
            <a:spLocks noChangeArrowheads="1"/>
          </p:cNvSpPr>
          <p:nvPr/>
        </p:nvSpPr>
        <p:spPr bwMode="auto">
          <a:xfrm>
            <a:off x="6035675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73" name="AutoShape 41"/>
          <p:cNvCxnSpPr>
            <a:cxnSpLocks noChangeShapeType="1"/>
            <a:stCxn id="32775" idx="0"/>
            <a:endCxn id="32772" idx="3"/>
          </p:cNvCxnSpPr>
          <p:nvPr/>
        </p:nvCxnSpPr>
        <p:spPr bwMode="auto">
          <a:xfrm flipV="1">
            <a:off x="5807075" y="22637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4" name="AutoShape 42"/>
          <p:cNvCxnSpPr>
            <a:cxnSpLocks noChangeShapeType="1"/>
            <a:stCxn id="32779" idx="1"/>
            <a:endCxn id="32772" idx="5"/>
          </p:cNvCxnSpPr>
          <p:nvPr/>
        </p:nvCxnSpPr>
        <p:spPr bwMode="auto">
          <a:xfrm flipH="1" flipV="1">
            <a:off x="6165850" y="22637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5" name="Oval 43"/>
          <p:cNvSpPr>
            <a:spLocks noChangeArrowheads="1"/>
          </p:cNvSpPr>
          <p:nvPr/>
        </p:nvSpPr>
        <p:spPr bwMode="auto">
          <a:xfrm>
            <a:off x="57308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76" name="AutoShape 44"/>
          <p:cNvCxnSpPr>
            <a:cxnSpLocks noChangeShapeType="1"/>
            <a:stCxn id="32788" idx="0"/>
            <a:endCxn id="32775" idx="3"/>
          </p:cNvCxnSpPr>
          <p:nvPr/>
        </p:nvCxnSpPr>
        <p:spPr bwMode="auto">
          <a:xfrm flipV="1">
            <a:off x="5654675" y="2644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7" name="AutoShape 45"/>
          <p:cNvCxnSpPr>
            <a:cxnSpLocks noChangeShapeType="1"/>
            <a:stCxn id="32778" idx="0"/>
            <a:endCxn id="32775" idx="5"/>
          </p:cNvCxnSpPr>
          <p:nvPr/>
        </p:nvCxnSpPr>
        <p:spPr bwMode="auto">
          <a:xfrm flipH="1" flipV="1">
            <a:off x="5861050" y="2644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8" name="Rectangle 47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9" name="Oval 48"/>
          <p:cNvSpPr>
            <a:spLocks noChangeArrowheads="1"/>
          </p:cNvSpPr>
          <p:nvPr/>
        </p:nvSpPr>
        <p:spPr bwMode="auto">
          <a:xfrm>
            <a:off x="64166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80" name="AutoShape 49"/>
          <p:cNvCxnSpPr>
            <a:cxnSpLocks noChangeShapeType="1"/>
            <a:stCxn id="32782" idx="0"/>
            <a:endCxn id="32779" idx="3"/>
          </p:cNvCxnSpPr>
          <p:nvPr/>
        </p:nvCxnSpPr>
        <p:spPr bwMode="auto">
          <a:xfrm flipV="1">
            <a:off x="63246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1" name="AutoShape 50"/>
          <p:cNvCxnSpPr>
            <a:cxnSpLocks noChangeShapeType="1"/>
            <a:stCxn id="32783" idx="1"/>
            <a:endCxn id="32779" idx="5"/>
          </p:cNvCxnSpPr>
          <p:nvPr/>
        </p:nvCxnSpPr>
        <p:spPr bwMode="auto">
          <a:xfrm flipH="1" flipV="1">
            <a:off x="6546850" y="26447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2" name="Rectangle 51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3" name="Oval 52"/>
          <p:cNvSpPr>
            <a:spLocks noChangeArrowheads="1"/>
          </p:cNvSpPr>
          <p:nvPr/>
        </p:nvSpPr>
        <p:spPr bwMode="auto">
          <a:xfrm>
            <a:off x="6645275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84" name="AutoShape 53"/>
          <p:cNvCxnSpPr>
            <a:cxnSpLocks noChangeShapeType="1"/>
            <a:stCxn id="32786" idx="0"/>
            <a:endCxn id="32783" idx="3"/>
          </p:cNvCxnSpPr>
          <p:nvPr/>
        </p:nvCxnSpPr>
        <p:spPr bwMode="auto">
          <a:xfrm flipV="1">
            <a:off x="6553200" y="3025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5" name="AutoShape 54"/>
          <p:cNvCxnSpPr>
            <a:cxnSpLocks noChangeShapeType="1"/>
            <a:stCxn id="32787" idx="0"/>
            <a:endCxn id="32783" idx="5"/>
          </p:cNvCxnSpPr>
          <p:nvPr/>
        </p:nvCxnSpPr>
        <p:spPr bwMode="auto">
          <a:xfrm flipH="1" flipV="1">
            <a:off x="6775450" y="3025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6" name="Rectangle 55"/>
          <p:cNvSpPr>
            <a:spLocks noChangeArrowheads="1"/>
          </p:cNvSpPr>
          <p:nvPr/>
        </p:nvSpPr>
        <p:spPr bwMode="auto">
          <a:xfrm>
            <a:off x="64770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7" name="Rectangle 56"/>
          <p:cNvSpPr>
            <a:spLocks noChangeArrowheads="1"/>
          </p:cNvSpPr>
          <p:nvPr/>
        </p:nvSpPr>
        <p:spPr bwMode="auto">
          <a:xfrm>
            <a:off x="67818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8" name="Oval 57"/>
          <p:cNvSpPr>
            <a:spLocks noChangeArrowheads="1"/>
          </p:cNvSpPr>
          <p:nvPr/>
        </p:nvSpPr>
        <p:spPr bwMode="auto">
          <a:xfrm>
            <a:off x="5578475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89" name="AutoShape 58"/>
          <p:cNvCxnSpPr>
            <a:cxnSpLocks noChangeShapeType="1"/>
            <a:stCxn id="32791" idx="0"/>
            <a:endCxn id="32788" idx="3"/>
          </p:cNvCxnSpPr>
          <p:nvPr/>
        </p:nvCxnSpPr>
        <p:spPr bwMode="auto">
          <a:xfrm flipV="1">
            <a:off x="5486400" y="3025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0" name="AutoShape 59"/>
          <p:cNvCxnSpPr>
            <a:cxnSpLocks noChangeShapeType="1"/>
            <a:stCxn id="32792" idx="0"/>
            <a:endCxn id="32788" idx="5"/>
          </p:cNvCxnSpPr>
          <p:nvPr/>
        </p:nvCxnSpPr>
        <p:spPr bwMode="auto">
          <a:xfrm flipH="1" flipV="1">
            <a:off x="5708650" y="3025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91" name="Rectangle 60"/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2" name="Rectangle 61"/>
          <p:cNvSpPr>
            <a:spLocks noChangeArrowheads="1"/>
          </p:cNvSpPr>
          <p:nvPr/>
        </p:nvSpPr>
        <p:spPr bwMode="auto">
          <a:xfrm>
            <a:off x="57150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3" name="Text Box 89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32794" name="Text Box 90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32795" name="Text Box 91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32796" name="Text Box 92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32797" name="Text Box 93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32798" name="Text Box 98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32799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800" name="AutoShape 5"/>
          <p:cNvCxnSpPr>
            <a:cxnSpLocks noChangeShapeType="1"/>
            <a:stCxn id="32802" idx="7"/>
            <a:endCxn id="32799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01" name="AutoShape 6"/>
          <p:cNvCxnSpPr>
            <a:cxnSpLocks noChangeShapeType="1"/>
            <a:stCxn id="32805" idx="1"/>
            <a:endCxn id="32799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02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803" name="AutoShape 8"/>
          <p:cNvCxnSpPr>
            <a:cxnSpLocks noChangeShapeType="1"/>
            <a:stCxn id="32808" idx="0"/>
            <a:endCxn id="32802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04" name="AutoShape 9"/>
          <p:cNvCxnSpPr>
            <a:cxnSpLocks noChangeShapeType="1"/>
            <a:stCxn id="32823" idx="0"/>
            <a:endCxn id="32802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05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806" name="AutoShape 11"/>
          <p:cNvCxnSpPr>
            <a:cxnSpLocks noChangeShapeType="1"/>
            <a:stCxn id="32822" idx="0"/>
            <a:endCxn id="32805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07" name="AutoShape 12"/>
          <p:cNvCxnSpPr>
            <a:cxnSpLocks noChangeShapeType="1"/>
            <a:stCxn id="32817" idx="1"/>
            <a:endCxn id="32805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08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809" name="AutoShape 14"/>
          <p:cNvCxnSpPr>
            <a:cxnSpLocks noChangeShapeType="1"/>
            <a:stCxn id="32814" idx="0"/>
            <a:endCxn id="32808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10" name="AutoShape 15"/>
          <p:cNvCxnSpPr>
            <a:cxnSpLocks noChangeShapeType="1"/>
            <a:stCxn id="32811" idx="0"/>
            <a:endCxn id="32808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11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812" name="AutoShape 17"/>
          <p:cNvCxnSpPr>
            <a:cxnSpLocks noChangeShapeType="1"/>
            <a:stCxn id="32815" idx="0"/>
            <a:endCxn id="32811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13" name="AutoShape 18"/>
          <p:cNvCxnSpPr>
            <a:cxnSpLocks noChangeShapeType="1"/>
            <a:stCxn id="32816" idx="0"/>
            <a:endCxn id="32811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14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15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16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17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818" name="AutoShape 23"/>
          <p:cNvCxnSpPr>
            <a:cxnSpLocks noChangeShapeType="1"/>
            <a:stCxn id="32820" idx="0"/>
            <a:endCxn id="32817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19" name="AutoShape 24"/>
          <p:cNvCxnSpPr>
            <a:cxnSpLocks noChangeShapeType="1"/>
            <a:stCxn id="32821" idx="0"/>
            <a:endCxn id="32817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820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1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2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3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4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5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6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7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28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61" name="6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3796" name="Oval 40"/>
          <p:cNvSpPr>
            <a:spLocks noChangeArrowheads="1"/>
          </p:cNvSpPr>
          <p:nvPr/>
        </p:nvSpPr>
        <p:spPr bwMode="auto">
          <a:xfrm>
            <a:off x="6035675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797" name="AutoShape 41"/>
          <p:cNvCxnSpPr>
            <a:cxnSpLocks noChangeShapeType="1"/>
            <a:stCxn id="33799" idx="0"/>
            <a:endCxn id="33796" idx="3"/>
          </p:cNvCxnSpPr>
          <p:nvPr/>
        </p:nvCxnSpPr>
        <p:spPr bwMode="auto">
          <a:xfrm flipV="1">
            <a:off x="5807075" y="22637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8" name="AutoShape 42"/>
          <p:cNvCxnSpPr>
            <a:cxnSpLocks noChangeShapeType="1"/>
            <a:stCxn id="33803" idx="1"/>
            <a:endCxn id="33796" idx="5"/>
          </p:cNvCxnSpPr>
          <p:nvPr/>
        </p:nvCxnSpPr>
        <p:spPr bwMode="auto">
          <a:xfrm flipH="1" flipV="1">
            <a:off x="6165850" y="22637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799" name="Oval 43"/>
          <p:cNvSpPr>
            <a:spLocks noChangeArrowheads="1"/>
          </p:cNvSpPr>
          <p:nvPr/>
        </p:nvSpPr>
        <p:spPr bwMode="auto">
          <a:xfrm>
            <a:off x="57308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00" name="AutoShape 44"/>
          <p:cNvCxnSpPr>
            <a:cxnSpLocks noChangeShapeType="1"/>
            <a:stCxn id="33812" idx="0"/>
            <a:endCxn id="33799" idx="3"/>
          </p:cNvCxnSpPr>
          <p:nvPr/>
        </p:nvCxnSpPr>
        <p:spPr bwMode="auto">
          <a:xfrm flipV="1">
            <a:off x="5654675" y="2644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1" name="AutoShape 45"/>
          <p:cNvCxnSpPr>
            <a:cxnSpLocks noChangeShapeType="1"/>
            <a:stCxn id="33802" idx="0"/>
            <a:endCxn id="33799" idx="5"/>
          </p:cNvCxnSpPr>
          <p:nvPr/>
        </p:nvCxnSpPr>
        <p:spPr bwMode="auto">
          <a:xfrm flipH="1" flipV="1">
            <a:off x="5861050" y="2644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2" name="Rectangle 46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3" name="Oval 47"/>
          <p:cNvSpPr>
            <a:spLocks noChangeArrowheads="1"/>
          </p:cNvSpPr>
          <p:nvPr/>
        </p:nvSpPr>
        <p:spPr bwMode="auto">
          <a:xfrm>
            <a:off x="64166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04" name="AutoShape 48"/>
          <p:cNvCxnSpPr>
            <a:cxnSpLocks noChangeShapeType="1"/>
            <a:stCxn id="33806" idx="0"/>
            <a:endCxn id="33803" idx="3"/>
          </p:cNvCxnSpPr>
          <p:nvPr/>
        </p:nvCxnSpPr>
        <p:spPr bwMode="auto">
          <a:xfrm flipV="1">
            <a:off x="63246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5" name="AutoShape 49"/>
          <p:cNvCxnSpPr>
            <a:cxnSpLocks noChangeShapeType="1"/>
            <a:stCxn id="33807" idx="1"/>
            <a:endCxn id="33803" idx="5"/>
          </p:cNvCxnSpPr>
          <p:nvPr/>
        </p:nvCxnSpPr>
        <p:spPr bwMode="auto">
          <a:xfrm flipH="1" flipV="1">
            <a:off x="6546850" y="26447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6" name="Rectangle 50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07" name="Oval 51"/>
          <p:cNvSpPr>
            <a:spLocks noChangeArrowheads="1"/>
          </p:cNvSpPr>
          <p:nvPr/>
        </p:nvSpPr>
        <p:spPr bwMode="auto">
          <a:xfrm>
            <a:off x="6645275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08" name="AutoShape 52"/>
          <p:cNvCxnSpPr>
            <a:cxnSpLocks noChangeShapeType="1"/>
            <a:stCxn id="33810" idx="0"/>
            <a:endCxn id="33807" idx="3"/>
          </p:cNvCxnSpPr>
          <p:nvPr/>
        </p:nvCxnSpPr>
        <p:spPr bwMode="auto">
          <a:xfrm flipV="1">
            <a:off x="6553200" y="3025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9" name="AutoShape 53"/>
          <p:cNvCxnSpPr>
            <a:cxnSpLocks noChangeShapeType="1"/>
            <a:stCxn id="33811" idx="0"/>
            <a:endCxn id="33807" idx="5"/>
          </p:cNvCxnSpPr>
          <p:nvPr/>
        </p:nvCxnSpPr>
        <p:spPr bwMode="auto">
          <a:xfrm flipH="1" flipV="1">
            <a:off x="6775450" y="3025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0" name="Rectangle 54"/>
          <p:cNvSpPr>
            <a:spLocks noChangeArrowheads="1"/>
          </p:cNvSpPr>
          <p:nvPr/>
        </p:nvSpPr>
        <p:spPr bwMode="auto">
          <a:xfrm>
            <a:off x="64770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11" name="Rectangle 55"/>
          <p:cNvSpPr>
            <a:spLocks noChangeArrowheads="1"/>
          </p:cNvSpPr>
          <p:nvPr/>
        </p:nvSpPr>
        <p:spPr bwMode="auto">
          <a:xfrm>
            <a:off x="67818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12" name="Oval 56"/>
          <p:cNvSpPr>
            <a:spLocks noChangeArrowheads="1"/>
          </p:cNvSpPr>
          <p:nvPr/>
        </p:nvSpPr>
        <p:spPr bwMode="auto">
          <a:xfrm>
            <a:off x="5578475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13" name="AutoShape 57"/>
          <p:cNvCxnSpPr>
            <a:cxnSpLocks noChangeShapeType="1"/>
            <a:stCxn id="33815" idx="0"/>
            <a:endCxn id="33812" idx="3"/>
          </p:cNvCxnSpPr>
          <p:nvPr/>
        </p:nvCxnSpPr>
        <p:spPr bwMode="auto">
          <a:xfrm flipV="1">
            <a:off x="5486400" y="3025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4" name="AutoShape 58"/>
          <p:cNvCxnSpPr>
            <a:cxnSpLocks noChangeShapeType="1"/>
            <a:stCxn id="33816" idx="0"/>
            <a:endCxn id="33812" idx="5"/>
          </p:cNvCxnSpPr>
          <p:nvPr/>
        </p:nvCxnSpPr>
        <p:spPr bwMode="auto">
          <a:xfrm flipH="1" flipV="1">
            <a:off x="5708650" y="3025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5" name="Rectangle 59"/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16" name="Oval 61"/>
          <p:cNvSpPr>
            <a:spLocks noChangeArrowheads="1"/>
          </p:cNvSpPr>
          <p:nvPr/>
        </p:nvSpPr>
        <p:spPr bwMode="auto">
          <a:xfrm>
            <a:off x="5730875" y="3276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17" name="AutoShape 62"/>
          <p:cNvCxnSpPr>
            <a:cxnSpLocks noChangeShapeType="1"/>
            <a:stCxn id="33819" idx="0"/>
            <a:endCxn id="33816" idx="3"/>
          </p:cNvCxnSpPr>
          <p:nvPr/>
        </p:nvCxnSpPr>
        <p:spPr bwMode="auto">
          <a:xfrm flipV="1">
            <a:off x="5638800" y="3406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8" name="AutoShape 63"/>
          <p:cNvCxnSpPr>
            <a:cxnSpLocks noChangeShapeType="1"/>
            <a:stCxn id="33820" idx="0"/>
            <a:endCxn id="33816" idx="5"/>
          </p:cNvCxnSpPr>
          <p:nvPr/>
        </p:nvCxnSpPr>
        <p:spPr bwMode="auto">
          <a:xfrm flipH="1" flipV="1">
            <a:off x="5861050" y="3406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9" name="Rectangle 64"/>
          <p:cNvSpPr>
            <a:spLocks noChangeArrowheads="1"/>
          </p:cNvSpPr>
          <p:nvPr/>
        </p:nvSpPr>
        <p:spPr bwMode="auto">
          <a:xfrm>
            <a:off x="5562600" y="3657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20" name="Rectangle 65"/>
          <p:cNvSpPr>
            <a:spLocks noChangeArrowheads="1"/>
          </p:cNvSpPr>
          <p:nvPr/>
        </p:nvSpPr>
        <p:spPr bwMode="auto">
          <a:xfrm>
            <a:off x="5867400" y="3657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21" name="Text Box 93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33822" name="Text Box 94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33823" name="Text Box 95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33824" name="Text Box 96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33825" name="Text Box 97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33826" name="Text Box 102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33827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28" name="AutoShape 5"/>
          <p:cNvCxnSpPr>
            <a:cxnSpLocks noChangeShapeType="1"/>
            <a:stCxn id="33830" idx="7"/>
            <a:endCxn id="33827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9" name="AutoShape 6"/>
          <p:cNvCxnSpPr>
            <a:cxnSpLocks noChangeShapeType="1"/>
            <a:stCxn id="33833" idx="1"/>
            <a:endCxn id="33827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30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31" name="AutoShape 8"/>
          <p:cNvCxnSpPr>
            <a:cxnSpLocks noChangeShapeType="1"/>
            <a:stCxn id="33836" idx="0"/>
            <a:endCxn id="33830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32" name="AutoShape 9"/>
          <p:cNvCxnSpPr>
            <a:cxnSpLocks noChangeShapeType="1"/>
            <a:stCxn id="33851" idx="0"/>
            <a:endCxn id="33830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33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34" name="AutoShape 11"/>
          <p:cNvCxnSpPr>
            <a:cxnSpLocks noChangeShapeType="1"/>
            <a:stCxn id="33850" idx="0"/>
            <a:endCxn id="33833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35" name="AutoShape 12"/>
          <p:cNvCxnSpPr>
            <a:cxnSpLocks noChangeShapeType="1"/>
            <a:stCxn id="33845" idx="1"/>
            <a:endCxn id="33833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36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37" name="AutoShape 14"/>
          <p:cNvCxnSpPr>
            <a:cxnSpLocks noChangeShapeType="1"/>
            <a:stCxn id="33842" idx="0"/>
            <a:endCxn id="33836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38" name="AutoShape 15"/>
          <p:cNvCxnSpPr>
            <a:cxnSpLocks noChangeShapeType="1"/>
            <a:stCxn id="33839" idx="0"/>
            <a:endCxn id="33836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39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40" name="AutoShape 17"/>
          <p:cNvCxnSpPr>
            <a:cxnSpLocks noChangeShapeType="1"/>
            <a:stCxn id="33843" idx="0"/>
            <a:endCxn id="33839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41" name="AutoShape 18"/>
          <p:cNvCxnSpPr>
            <a:cxnSpLocks noChangeShapeType="1"/>
            <a:stCxn id="33844" idx="0"/>
            <a:endCxn id="33839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42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43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44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45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3846" name="AutoShape 23"/>
          <p:cNvCxnSpPr>
            <a:cxnSpLocks noChangeShapeType="1"/>
            <a:stCxn id="33848" idx="0"/>
            <a:endCxn id="33845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47" name="AutoShape 24"/>
          <p:cNvCxnSpPr>
            <a:cxnSpLocks noChangeShapeType="1"/>
            <a:stCxn id="33849" idx="0"/>
            <a:endCxn id="33845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48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49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50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51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52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53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54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55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856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65" name="6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1910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Μήτρα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matrix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4517" name="Text Box 40"/>
          <p:cNvSpPr txBox="1">
            <a:spLocks noChangeArrowheads="1"/>
          </p:cNvSpPr>
          <p:nvPr/>
        </p:nvSpPr>
        <p:spPr bwMode="auto">
          <a:xfrm>
            <a:off x="304800" y="1828800"/>
            <a:ext cx="8686800" cy="46063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class </a:t>
            </a:r>
            <a:r>
              <a:rPr lang="en-US" sz="1600" dirty="0" err="1" smtClean="0">
                <a:latin typeface="Lucida Console" pitchFamily="49" charset="0"/>
              </a:rPr>
              <a:t>AdjacencyMatrix</a:t>
            </a:r>
            <a:r>
              <a:rPr lang="en-US" sz="1600" dirty="0" smtClean="0">
                <a:latin typeface="Lucida Console" pitchFamily="49" charset="0"/>
              </a:rPr>
              <a:t> 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public static void main(String[] 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[0]);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M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[1]);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boolean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[][] = new </a:t>
            </a:r>
            <a:r>
              <a:rPr lang="en-US" sz="1600" dirty="0" err="1" smtClean="0">
                <a:latin typeface="Lucida Console" pitchFamily="49" charset="0"/>
              </a:rPr>
              <a:t>boolean</a:t>
            </a:r>
            <a:r>
              <a:rPr lang="en-US" sz="1600" dirty="0" smtClean="0">
                <a:latin typeface="Lucida Console" pitchFamily="49" charset="0"/>
              </a:rPr>
              <a:t>[N][N];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0;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 &lt; </a:t>
            </a:r>
            <a:r>
              <a:rPr lang="en-US" sz="1600" dirty="0" smtClean="0">
                <a:latin typeface="Lucida Console" pitchFamily="49" charset="0"/>
              </a:rPr>
              <a:t>N;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++) </a:t>
            </a:r>
            <a:endParaRPr lang="en-US" sz="1600" dirty="0" smtClean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	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j = 0; j &lt; N; j++)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	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][j]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smtClean="0">
                <a:latin typeface="Lucida Console" pitchFamily="49" charset="0"/>
              </a:rPr>
              <a:t>false;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= 0; j &lt; N; j++) 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 = true;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In.init</a:t>
            </a:r>
            <a:r>
              <a:rPr lang="en-US" sz="1600" dirty="0" smtClean="0">
                <a:latin typeface="Lucida Console" pitchFamily="49" charset="0"/>
              </a:rPr>
              <a:t>(); !</a:t>
            </a:r>
            <a:r>
              <a:rPr lang="en-US" sz="1600" dirty="0" err="1" smtClean="0">
                <a:latin typeface="Lucida Console" pitchFamily="49" charset="0"/>
              </a:rPr>
              <a:t>In.empty</a:t>
            </a:r>
            <a:r>
              <a:rPr lang="en-US" sz="1600" dirty="0" smtClean="0">
                <a:latin typeface="Lucida Console" pitchFamily="49" charset="0"/>
              </a:rPr>
              <a:t>();)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(), j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(); 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][j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true;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[j][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smtClean="0">
                <a:latin typeface="Lucida Console" pitchFamily="49" charset="0"/>
              </a:rPr>
              <a:t>true;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}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64518" name="76 - TextBox"/>
          <p:cNvSpPr txBox="1">
            <a:spLocks noChangeArrowheads="1"/>
          </p:cNvSpPr>
          <p:nvPr/>
        </p:nvSpPr>
        <p:spPr bwMode="auto">
          <a:xfrm>
            <a:off x="2667000" y="6477000"/>
            <a:ext cx="409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Διαβάζει </a:t>
            </a:r>
            <a:r>
              <a:rPr lang="el-GR" b="1" dirty="0"/>
              <a:t>μη κατευθυνόμενο </a:t>
            </a:r>
            <a:r>
              <a:rPr lang="el-GR" dirty="0"/>
              <a:t>γράφημα</a:t>
            </a:r>
          </a:p>
        </p:txBody>
      </p:sp>
      <p:pic>
        <p:nvPicPr>
          <p:cNvPr id="62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685800"/>
            <a:ext cx="2543175" cy="146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820" name="Text Box 65"/>
          <p:cNvSpPr txBox="1">
            <a:spLocks noChangeArrowheads="1"/>
          </p:cNvSpPr>
          <p:nvPr/>
        </p:nvSpPr>
        <p:spPr bwMode="auto">
          <a:xfrm>
            <a:off x="152400" y="4191000"/>
            <a:ext cx="5575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Αντικατάσταση εσωτερικού κόμβου στο επίπεδο </a:t>
            </a:r>
            <a:r>
              <a:rPr lang="en-US"/>
              <a:t>k </a:t>
            </a:r>
            <a:r>
              <a:rPr lang="da-DK">
                <a:sym typeface="Symbol" pitchFamily="18" charset="2"/>
              </a:rPr>
              <a:t> </a:t>
            </a:r>
          </a:p>
        </p:txBody>
      </p:sp>
      <p:sp>
        <p:nvSpPr>
          <p:cNvPr id="34821" name="Rectangle 66"/>
          <p:cNvSpPr>
            <a:spLocks noChangeArrowheads="1"/>
          </p:cNvSpPr>
          <p:nvPr/>
        </p:nvSpPr>
        <p:spPr bwMode="auto">
          <a:xfrm>
            <a:off x="1295400" y="4724400"/>
            <a:ext cx="4657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</a:t>
            </a:r>
            <a:r>
              <a:rPr lang="da-DK"/>
              <a:t> </a:t>
            </a:r>
            <a:r>
              <a:rPr lang="el-GR"/>
              <a:t>αυξάνει κατά </a:t>
            </a:r>
            <a:r>
              <a:rPr lang="en-US"/>
              <a:t>k</a:t>
            </a:r>
          </a:p>
        </p:txBody>
      </p:sp>
      <p:sp>
        <p:nvSpPr>
          <p:cNvPr id="34822" name="Rectangle 67"/>
          <p:cNvSpPr>
            <a:spLocks noChangeArrowheads="1"/>
          </p:cNvSpPr>
          <p:nvPr/>
        </p:nvSpPr>
        <p:spPr bwMode="auto">
          <a:xfrm>
            <a:off x="1295400" y="5181600"/>
            <a:ext cx="48783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εξωτερικής διαδρομής</a:t>
            </a:r>
            <a:r>
              <a:rPr lang="da-DK"/>
              <a:t> </a:t>
            </a:r>
            <a:r>
              <a:rPr lang="el-GR"/>
              <a:t>αυξάνει κατά </a:t>
            </a:r>
            <a:r>
              <a:rPr lang="en-US"/>
              <a:t>k+</a:t>
            </a:r>
            <a:r>
              <a:rPr lang="el-GR"/>
              <a:t>2</a:t>
            </a:r>
            <a:endParaRPr lang="en-US"/>
          </a:p>
        </p:txBody>
      </p:sp>
      <p:sp>
        <p:nvSpPr>
          <p:cNvPr id="34823" name="Text Box 95"/>
          <p:cNvSpPr txBox="1">
            <a:spLocks noChangeArrowheads="1"/>
          </p:cNvSpPr>
          <p:nvPr/>
        </p:nvSpPr>
        <p:spPr bwMode="auto">
          <a:xfrm>
            <a:off x="3346450" y="1981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34824" name="Text Box 96"/>
          <p:cNvSpPr txBox="1">
            <a:spLocks noChangeArrowheads="1"/>
          </p:cNvSpPr>
          <p:nvPr/>
        </p:nvSpPr>
        <p:spPr bwMode="auto">
          <a:xfrm>
            <a:off x="3346450" y="2438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34825" name="Text Box 97"/>
          <p:cNvSpPr txBox="1">
            <a:spLocks noChangeArrowheads="1"/>
          </p:cNvSpPr>
          <p:nvPr/>
        </p:nvSpPr>
        <p:spPr bwMode="auto">
          <a:xfrm>
            <a:off x="3352800" y="2833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34826" name="Text Box 98"/>
          <p:cNvSpPr txBox="1">
            <a:spLocks noChangeArrowheads="1"/>
          </p:cNvSpPr>
          <p:nvPr/>
        </p:nvSpPr>
        <p:spPr bwMode="auto">
          <a:xfrm>
            <a:off x="33528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34827" name="Text Box 99"/>
          <p:cNvSpPr txBox="1">
            <a:spLocks noChangeArrowheads="1"/>
          </p:cNvSpPr>
          <p:nvPr/>
        </p:nvSpPr>
        <p:spPr bwMode="auto">
          <a:xfrm>
            <a:off x="33528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34828" name="Text Box 104"/>
          <p:cNvSpPr txBox="1">
            <a:spLocks noChangeArrowheads="1"/>
          </p:cNvSpPr>
          <p:nvPr/>
        </p:nvSpPr>
        <p:spPr bwMode="auto">
          <a:xfrm>
            <a:off x="350838" y="1219200"/>
            <a:ext cx="75739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34829" name="Oval 106"/>
          <p:cNvSpPr>
            <a:spLocks noChangeArrowheads="1"/>
          </p:cNvSpPr>
          <p:nvPr/>
        </p:nvSpPr>
        <p:spPr bwMode="auto">
          <a:xfrm>
            <a:off x="6035675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30" name="AutoShape 107"/>
          <p:cNvCxnSpPr>
            <a:cxnSpLocks noChangeShapeType="1"/>
            <a:stCxn id="34832" idx="0"/>
            <a:endCxn id="34829" idx="3"/>
          </p:cNvCxnSpPr>
          <p:nvPr/>
        </p:nvCxnSpPr>
        <p:spPr bwMode="auto">
          <a:xfrm flipV="1">
            <a:off x="5807075" y="22637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1" name="AutoShape 108"/>
          <p:cNvCxnSpPr>
            <a:cxnSpLocks noChangeShapeType="1"/>
            <a:stCxn id="34836" idx="1"/>
            <a:endCxn id="34829" idx="5"/>
          </p:cNvCxnSpPr>
          <p:nvPr/>
        </p:nvCxnSpPr>
        <p:spPr bwMode="auto">
          <a:xfrm flipH="1" flipV="1">
            <a:off x="6165850" y="22637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32" name="Oval 109"/>
          <p:cNvSpPr>
            <a:spLocks noChangeArrowheads="1"/>
          </p:cNvSpPr>
          <p:nvPr/>
        </p:nvSpPr>
        <p:spPr bwMode="auto">
          <a:xfrm>
            <a:off x="57308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33" name="AutoShape 110"/>
          <p:cNvCxnSpPr>
            <a:cxnSpLocks noChangeShapeType="1"/>
            <a:stCxn id="34845" idx="0"/>
            <a:endCxn id="34832" idx="3"/>
          </p:cNvCxnSpPr>
          <p:nvPr/>
        </p:nvCxnSpPr>
        <p:spPr bwMode="auto">
          <a:xfrm flipV="1">
            <a:off x="5654675" y="2644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4" name="AutoShape 111"/>
          <p:cNvCxnSpPr>
            <a:cxnSpLocks noChangeShapeType="1"/>
            <a:stCxn id="34835" idx="0"/>
            <a:endCxn id="34832" idx="5"/>
          </p:cNvCxnSpPr>
          <p:nvPr/>
        </p:nvCxnSpPr>
        <p:spPr bwMode="auto">
          <a:xfrm flipH="1" flipV="1">
            <a:off x="5861050" y="2644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35" name="Rectangle 112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36" name="Oval 113"/>
          <p:cNvSpPr>
            <a:spLocks noChangeArrowheads="1"/>
          </p:cNvSpPr>
          <p:nvPr/>
        </p:nvSpPr>
        <p:spPr bwMode="auto">
          <a:xfrm>
            <a:off x="64166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37" name="AutoShape 114"/>
          <p:cNvCxnSpPr>
            <a:cxnSpLocks noChangeShapeType="1"/>
            <a:stCxn id="34839" idx="0"/>
            <a:endCxn id="34836" idx="3"/>
          </p:cNvCxnSpPr>
          <p:nvPr/>
        </p:nvCxnSpPr>
        <p:spPr bwMode="auto">
          <a:xfrm flipV="1">
            <a:off x="6324600" y="2644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8" name="AutoShape 115"/>
          <p:cNvCxnSpPr>
            <a:cxnSpLocks noChangeShapeType="1"/>
            <a:stCxn id="34840" idx="1"/>
            <a:endCxn id="34836" idx="5"/>
          </p:cNvCxnSpPr>
          <p:nvPr/>
        </p:nvCxnSpPr>
        <p:spPr bwMode="auto">
          <a:xfrm flipH="1" flipV="1">
            <a:off x="6546850" y="26447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39" name="Rectangle 116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40" name="Oval 117"/>
          <p:cNvSpPr>
            <a:spLocks noChangeArrowheads="1"/>
          </p:cNvSpPr>
          <p:nvPr/>
        </p:nvSpPr>
        <p:spPr bwMode="auto">
          <a:xfrm>
            <a:off x="6645275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41" name="AutoShape 118"/>
          <p:cNvCxnSpPr>
            <a:cxnSpLocks noChangeShapeType="1"/>
            <a:stCxn id="34843" idx="0"/>
            <a:endCxn id="34840" idx="3"/>
          </p:cNvCxnSpPr>
          <p:nvPr/>
        </p:nvCxnSpPr>
        <p:spPr bwMode="auto">
          <a:xfrm flipV="1">
            <a:off x="6553200" y="3025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42" name="AutoShape 119"/>
          <p:cNvCxnSpPr>
            <a:cxnSpLocks noChangeShapeType="1"/>
            <a:stCxn id="34844" idx="0"/>
            <a:endCxn id="34840" idx="5"/>
          </p:cNvCxnSpPr>
          <p:nvPr/>
        </p:nvCxnSpPr>
        <p:spPr bwMode="auto">
          <a:xfrm flipH="1" flipV="1">
            <a:off x="6775450" y="3025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43" name="Rectangle 120"/>
          <p:cNvSpPr>
            <a:spLocks noChangeArrowheads="1"/>
          </p:cNvSpPr>
          <p:nvPr/>
        </p:nvSpPr>
        <p:spPr bwMode="auto">
          <a:xfrm>
            <a:off x="64770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44" name="Rectangle 121"/>
          <p:cNvSpPr>
            <a:spLocks noChangeArrowheads="1"/>
          </p:cNvSpPr>
          <p:nvPr/>
        </p:nvSpPr>
        <p:spPr bwMode="auto">
          <a:xfrm>
            <a:off x="67818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45" name="Oval 122"/>
          <p:cNvSpPr>
            <a:spLocks noChangeArrowheads="1"/>
          </p:cNvSpPr>
          <p:nvPr/>
        </p:nvSpPr>
        <p:spPr bwMode="auto">
          <a:xfrm>
            <a:off x="5578475" y="2895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46" name="AutoShape 123"/>
          <p:cNvCxnSpPr>
            <a:cxnSpLocks noChangeShapeType="1"/>
            <a:stCxn id="34848" idx="0"/>
            <a:endCxn id="34845" idx="3"/>
          </p:cNvCxnSpPr>
          <p:nvPr/>
        </p:nvCxnSpPr>
        <p:spPr bwMode="auto">
          <a:xfrm flipV="1">
            <a:off x="5486400" y="3025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47" name="AutoShape 124"/>
          <p:cNvCxnSpPr>
            <a:cxnSpLocks noChangeShapeType="1"/>
            <a:stCxn id="34849" idx="0"/>
            <a:endCxn id="34845" idx="5"/>
          </p:cNvCxnSpPr>
          <p:nvPr/>
        </p:nvCxnSpPr>
        <p:spPr bwMode="auto">
          <a:xfrm flipH="1" flipV="1">
            <a:off x="5708650" y="3025775"/>
            <a:ext cx="984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48" name="Rectangle 125"/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49" name="Oval 126"/>
          <p:cNvSpPr>
            <a:spLocks noChangeArrowheads="1"/>
          </p:cNvSpPr>
          <p:nvPr/>
        </p:nvSpPr>
        <p:spPr bwMode="auto">
          <a:xfrm>
            <a:off x="5730875" y="3276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50" name="AutoShape 127"/>
          <p:cNvCxnSpPr>
            <a:cxnSpLocks noChangeShapeType="1"/>
            <a:stCxn id="34852" idx="0"/>
            <a:endCxn id="34849" idx="3"/>
          </p:cNvCxnSpPr>
          <p:nvPr/>
        </p:nvCxnSpPr>
        <p:spPr bwMode="auto">
          <a:xfrm flipV="1">
            <a:off x="5638800" y="34067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51" name="AutoShape 128"/>
          <p:cNvCxnSpPr>
            <a:cxnSpLocks noChangeShapeType="1"/>
            <a:stCxn id="34853" idx="0"/>
            <a:endCxn id="34849" idx="5"/>
          </p:cNvCxnSpPr>
          <p:nvPr/>
        </p:nvCxnSpPr>
        <p:spPr bwMode="auto">
          <a:xfrm flipH="1" flipV="1">
            <a:off x="5861050" y="34067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52" name="Rectangle 129"/>
          <p:cNvSpPr>
            <a:spLocks noChangeArrowheads="1"/>
          </p:cNvSpPr>
          <p:nvPr/>
        </p:nvSpPr>
        <p:spPr bwMode="auto">
          <a:xfrm>
            <a:off x="5562600" y="3657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53" name="Rectangle 130"/>
          <p:cNvSpPr>
            <a:spLocks noChangeArrowheads="1"/>
          </p:cNvSpPr>
          <p:nvPr/>
        </p:nvSpPr>
        <p:spPr bwMode="auto">
          <a:xfrm>
            <a:off x="5867400" y="36576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54" name="Oval 4"/>
          <p:cNvSpPr>
            <a:spLocks noChangeArrowheads="1"/>
          </p:cNvSpPr>
          <p:nvPr/>
        </p:nvSpPr>
        <p:spPr bwMode="auto">
          <a:xfrm>
            <a:off x="1600200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55" name="AutoShape 5"/>
          <p:cNvCxnSpPr>
            <a:cxnSpLocks noChangeShapeType="1"/>
            <a:stCxn id="34857" idx="7"/>
            <a:endCxn id="34854" idx="3"/>
          </p:cNvCxnSpPr>
          <p:nvPr/>
        </p:nvCxnSpPr>
        <p:spPr bwMode="auto">
          <a:xfrm flipV="1">
            <a:off x="1181100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56" name="AutoShape 6"/>
          <p:cNvCxnSpPr>
            <a:cxnSpLocks noChangeShapeType="1"/>
            <a:stCxn id="34860" idx="1"/>
            <a:endCxn id="34854" idx="5"/>
          </p:cNvCxnSpPr>
          <p:nvPr/>
        </p:nvCxnSpPr>
        <p:spPr bwMode="auto">
          <a:xfrm flipH="1" flipV="1">
            <a:off x="1730375" y="22637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57" name="Oval 7"/>
          <p:cNvSpPr>
            <a:spLocks noChangeArrowheads="1"/>
          </p:cNvSpPr>
          <p:nvPr/>
        </p:nvSpPr>
        <p:spPr bwMode="auto">
          <a:xfrm>
            <a:off x="105092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58" name="AutoShape 8"/>
          <p:cNvCxnSpPr>
            <a:cxnSpLocks noChangeShapeType="1"/>
            <a:stCxn id="34863" idx="0"/>
            <a:endCxn id="34857" idx="3"/>
          </p:cNvCxnSpPr>
          <p:nvPr/>
        </p:nvCxnSpPr>
        <p:spPr bwMode="auto">
          <a:xfrm flipV="1">
            <a:off x="669925" y="26447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59" name="AutoShape 9"/>
          <p:cNvCxnSpPr>
            <a:cxnSpLocks noChangeShapeType="1"/>
            <a:stCxn id="34878" idx="0"/>
            <a:endCxn id="34857" idx="5"/>
          </p:cNvCxnSpPr>
          <p:nvPr/>
        </p:nvCxnSpPr>
        <p:spPr bwMode="auto">
          <a:xfrm flipH="1" flipV="1">
            <a:off x="1181100" y="26447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60" name="Oval 10"/>
          <p:cNvSpPr>
            <a:spLocks noChangeArrowheads="1"/>
          </p:cNvSpPr>
          <p:nvPr/>
        </p:nvSpPr>
        <p:spPr bwMode="auto">
          <a:xfrm>
            <a:off x="2149475" y="251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61" name="AutoShape 11"/>
          <p:cNvCxnSpPr>
            <a:cxnSpLocks noChangeShapeType="1"/>
            <a:stCxn id="34877" idx="0"/>
            <a:endCxn id="34860" idx="3"/>
          </p:cNvCxnSpPr>
          <p:nvPr/>
        </p:nvCxnSpPr>
        <p:spPr bwMode="auto">
          <a:xfrm flipV="1">
            <a:off x="1905000" y="26447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62" name="AutoShape 12"/>
          <p:cNvCxnSpPr>
            <a:cxnSpLocks noChangeShapeType="1"/>
            <a:stCxn id="34872" idx="1"/>
            <a:endCxn id="34860" idx="5"/>
          </p:cNvCxnSpPr>
          <p:nvPr/>
        </p:nvCxnSpPr>
        <p:spPr bwMode="auto">
          <a:xfrm flipH="1" flipV="1">
            <a:off x="2279557" y="2644682"/>
            <a:ext cx="349436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63" name="Oval 13"/>
          <p:cNvSpPr>
            <a:spLocks noChangeArrowheads="1"/>
          </p:cNvSpPr>
          <p:nvPr/>
        </p:nvSpPr>
        <p:spPr bwMode="auto">
          <a:xfrm>
            <a:off x="59372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64" name="AutoShape 14"/>
          <p:cNvCxnSpPr>
            <a:cxnSpLocks noChangeShapeType="1"/>
            <a:stCxn id="34869" idx="0"/>
            <a:endCxn id="34863" idx="3"/>
          </p:cNvCxnSpPr>
          <p:nvPr/>
        </p:nvCxnSpPr>
        <p:spPr bwMode="auto">
          <a:xfrm flipV="1">
            <a:off x="457200" y="31019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65" name="AutoShape 15"/>
          <p:cNvCxnSpPr>
            <a:cxnSpLocks noChangeShapeType="1"/>
            <a:stCxn id="34866" idx="0"/>
            <a:endCxn id="34863" idx="5"/>
          </p:cNvCxnSpPr>
          <p:nvPr/>
        </p:nvCxnSpPr>
        <p:spPr bwMode="auto">
          <a:xfrm flipH="1" flipV="1">
            <a:off x="723900" y="31019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66" name="Oval 16"/>
          <p:cNvSpPr>
            <a:spLocks noChangeArrowheads="1"/>
          </p:cNvSpPr>
          <p:nvPr/>
        </p:nvSpPr>
        <p:spPr bwMode="auto">
          <a:xfrm>
            <a:off x="8540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67" name="AutoShape 17"/>
          <p:cNvCxnSpPr>
            <a:cxnSpLocks noChangeShapeType="1"/>
            <a:stCxn id="34870" idx="0"/>
            <a:endCxn id="34866" idx="3"/>
          </p:cNvCxnSpPr>
          <p:nvPr/>
        </p:nvCxnSpPr>
        <p:spPr bwMode="auto">
          <a:xfrm flipV="1">
            <a:off x="762000" y="34829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68" name="AutoShape 18"/>
          <p:cNvCxnSpPr>
            <a:cxnSpLocks noChangeShapeType="1"/>
            <a:stCxn id="34871" idx="0"/>
            <a:endCxn id="34866" idx="5"/>
          </p:cNvCxnSpPr>
          <p:nvPr/>
        </p:nvCxnSpPr>
        <p:spPr bwMode="auto">
          <a:xfrm flipH="1" flipV="1">
            <a:off x="984250" y="34829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69" name="Rectangle 19"/>
          <p:cNvSpPr>
            <a:spLocks noChangeArrowheads="1"/>
          </p:cNvSpPr>
          <p:nvPr/>
        </p:nvSpPr>
        <p:spPr bwMode="auto">
          <a:xfrm>
            <a:off x="3810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70" name="Rectangle 20"/>
          <p:cNvSpPr>
            <a:spLocks noChangeArrowheads="1"/>
          </p:cNvSpPr>
          <p:nvPr/>
        </p:nvSpPr>
        <p:spPr bwMode="auto">
          <a:xfrm>
            <a:off x="6858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71" name="Rectangle 21"/>
          <p:cNvSpPr>
            <a:spLocks noChangeArrowheads="1"/>
          </p:cNvSpPr>
          <p:nvPr/>
        </p:nvSpPr>
        <p:spPr bwMode="auto">
          <a:xfrm>
            <a:off x="990600" y="3733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72" name="Oval 22"/>
          <p:cNvSpPr>
            <a:spLocks noChangeArrowheads="1"/>
          </p:cNvSpPr>
          <p:nvPr/>
        </p:nvSpPr>
        <p:spPr bwMode="auto">
          <a:xfrm>
            <a:off x="2606675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4873" name="AutoShape 23"/>
          <p:cNvCxnSpPr>
            <a:cxnSpLocks noChangeShapeType="1"/>
            <a:stCxn id="34875" idx="0"/>
            <a:endCxn id="34872" idx="3"/>
          </p:cNvCxnSpPr>
          <p:nvPr/>
        </p:nvCxnSpPr>
        <p:spPr bwMode="auto">
          <a:xfrm flipV="1">
            <a:off x="2514600" y="3101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74" name="AutoShape 24"/>
          <p:cNvCxnSpPr>
            <a:cxnSpLocks noChangeShapeType="1"/>
            <a:stCxn id="34876" idx="0"/>
            <a:endCxn id="34872" idx="5"/>
          </p:cNvCxnSpPr>
          <p:nvPr/>
        </p:nvCxnSpPr>
        <p:spPr bwMode="auto">
          <a:xfrm flipH="1" flipV="1">
            <a:off x="2736757" y="31018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75" name="Rectangle 25"/>
          <p:cNvSpPr>
            <a:spLocks noChangeArrowheads="1"/>
          </p:cNvSpPr>
          <p:nvPr/>
        </p:nvSpPr>
        <p:spPr bwMode="auto">
          <a:xfrm>
            <a:off x="24384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76" name="Rectangle 26"/>
          <p:cNvSpPr>
            <a:spLocks noChangeArrowheads="1"/>
          </p:cNvSpPr>
          <p:nvPr/>
        </p:nvSpPr>
        <p:spPr bwMode="auto">
          <a:xfrm>
            <a:off x="2743200" y="3352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77" name="Rectangle 27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78" name="Rectangle 28"/>
          <p:cNvSpPr>
            <a:spLocks noChangeArrowheads="1"/>
          </p:cNvSpPr>
          <p:nvPr/>
        </p:nvSpPr>
        <p:spPr bwMode="auto">
          <a:xfrm>
            <a:off x="1447800" y="2971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79" name="Line 36"/>
          <p:cNvSpPr>
            <a:spLocks noChangeShapeType="1"/>
          </p:cNvSpPr>
          <p:nvPr/>
        </p:nvSpPr>
        <p:spPr bwMode="auto">
          <a:xfrm flipH="1">
            <a:off x="152400" y="3429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80" name="Line 37"/>
          <p:cNvSpPr>
            <a:spLocks noChangeShapeType="1"/>
          </p:cNvSpPr>
          <p:nvPr/>
        </p:nvSpPr>
        <p:spPr bwMode="auto">
          <a:xfrm flipH="1">
            <a:off x="152400" y="3048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81" name="Line 38"/>
          <p:cNvSpPr>
            <a:spLocks noChangeShapeType="1"/>
          </p:cNvSpPr>
          <p:nvPr/>
        </p:nvSpPr>
        <p:spPr bwMode="auto">
          <a:xfrm flipH="1">
            <a:off x="152400" y="2590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82" name="Line 39"/>
          <p:cNvSpPr>
            <a:spLocks noChangeShapeType="1"/>
          </p:cNvSpPr>
          <p:nvPr/>
        </p:nvSpPr>
        <p:spPr bwMode="auto">
          <a:xfrm flipH="1">
            <a:off x="152400" y="22098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83" name="Line 35"/>
          <p:cNvSpPr>
            <a:spLocks noChangeShapeType="1"/>
          </p:cNvSpPr>
          <p:nvPr/>
        </p:nvSpPr>
        <p:spPr bwMode="auto">
          <a:xfrm flipH="1">
            <a:off x="152400" y="38100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68" name="6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45" name="AutoShape 5"/>
          <p:cNvCxnSpPr>
            <a:cxnSpLocks noChangeShapeType="1"/>
            <a:stCxn id="35847" idx="7"/>
            <a:endCxn id="35844" idx="3"/>
          </p:cNvCxnSpPr>
          <p:nvPr/>
        </p:nvCxnSpPr>
        <p:spPr bwMode="auto">
          <a:xfrm flipV="1">
            <a:off x="14255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6" name="AutoShape 6"/>
          <p:cNvCxnSpPr>
            <a:cxnSpLocks noChangeShapeType="1"/>
            <a:stCxn id="35850" idx="1"/>
            <a:endCxn id="35844" idx="5"/>
          </p:cNvCxnSpPr>
          <p:nvPr/>
        </p:nvCxnSpPr>
        <p:spPr bwMode="auto">
          <a:xfrm flipH="1" flipV="1">
            <a:off x="20351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12954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48" name="AutoShape 8"/>
          <p:cNvCxnSpPr>
            <a:cxnSpLocks noChangeShapeType="1"/>
            <a:stCxn id="35853" idx="0"/>
            <a:endCxn id="35847" idx="3"/>
          </p:cNvCxnSpPr>
          <p:nvPr/>
        </p:nvCxnSpPr>
        <p:spPr bwMode="auto">
          <a:xfrm flipV="1">
            <a:off x="105092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9" name="AutoShape 9"/>
          <p:cNvCxnSpPr>
            <a:cxnSpLocks noChangeShapeType="1"/>
            <a:stCxn id="35856" idx="0"/>
            <a:endCxn id="35847" idx="5"/>
          </p:cNvCxnSpPr>
          <p:nvPr/>
        </p:nvCxnSpPr>
        <p:spPr bwMode="auto">
          <a:xfrm flipH="1" flipV="1">
            <a:off x="142557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25146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51" name="AutoShape 11"/>
          <p:cNvCxnSpPr>
            <a:cxnSpLocks noChangeShapeType="1"/>
            <a:stCxn id="35869" idx="0"/>
            <a:endCxn id="35850" idx="3"/>
          </p:cNvCxnSpPr>
          <p:nvPr/>
        </p:nvCxnSpPr>
        <p:spPr bwMode="auto">
          <a:xfrm flipV="1">
            <a:off x="2301875" y="3254375"/>
            <a:ext cx="23495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2" name="AutoShape 12"/>
          <p:cNvCxnSpPr>
            <a:cxnSpLocks noChangeShapeType="1"/>
            <a:stCxn id="35862" idx="1"/>
            <a:endCxn id="35850" idx="5"/>
          </p:cNvCxnSpPr>
          <p:nvPr/>
        </p:nvCxnSpPr>
        <p:spPr bwMode="auto">
          <a:xfrm flipH="1" flipV="1">
            <a:off x="2644775" y="3254375"/>
            <a:ext cx="212725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97472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54" name="AutoShape 14"/>
          <p:cNvCxnSpPr>
            <a:cxnSpLocks noChangeShapeType="1"/>
            <a:stCxn id="35859" idx="0"/>
            <a:endCxn id="35853" idx="3"/>
          </p:cNvCxnSpPr>
          <p:nvPr/>
        </p:nvCxnSpPr>
        <p:spPr bwMode="auto">
          <a:xfrm flipV="1">
            <a:off x="91440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5" name="AutoShape 15"/>
          <p:cNvCxnSpPr>
            <a:cxnSpLocks noChangeShapeType="1"/>
            <a:stCxn id="35867" idx="0"/>
            <a:endCxn id="35853" idx="5"/>
          </p:cNvCxnSpPr>
          <p:nvPr/>
        </p:nvCxnSpPr>
        <p:spPr bwMode="auto">
          <a:xfrm flipH="1" flipV="1">
            <a:off x="11049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16160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57" name="AutoShape 17"/>
          <p:cNvCxnSpPr>
            <a:cxnSpLocks noChangeShapeType="1"/>
            <a:stCxn id="35860" idx="0"/>
            <a:endCxn id="35856" idx="3"/>
          </p:cNvCxnSpPr>
          <p:nvPr/>
        </p:nvCxnSpPr>
        <p:spPr bwMode="auto">
          <a:xfrm flipV="1">
            <a:off x="15240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8" name="AutoShape 18"/>
          <p:cNvCxnSpPr>
            <a:cxnSpLocks noChangeShapeType="1"/>
            <a:stCxn id="35861" idx="0"/>
            <a:endCxn id="35856" idx="5"/>
          </p:cNvCxnSpPr>
          <p:nvPr/>
        </p:nvCxnSpPr>
        <p:spPr bwMode="auto">
          <a:xfrm flipH="1" flipV="1">
            <a:off x="17462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1447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17526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28352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63" name="AutoShape 23"/>
          <p:cNvCxnSpPr>
            <a:cxnSpLocks noChangeShapeType="1"/>
            <a:stCxn id="35865" idx="0"/>
            <a:endCxn id="35862" idx="3"/>
          </p:cNvCxnSpPr>
          <p:nvPr/>
        </p:nvCxnSpPr>
        <p:spPr bwMode="auto">
          <a:xfrm flipV="1">
            <a:off x="27432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4" name="AutoShape 24"/>
          <p:cNvCxnSpPr>
            <a:cxnSpLocks noChangeShapeType="1"/>
            <a:stCxn id="35866" idx="0"/>
            <a:endCxn id="35862" idx="5"/>
          </p:cNvCxnSpPr>
          <p:nvPr/>
        </p:nvCxnSpPr>
        <p:spPr bwMode="auto">
          <a:xfrm flipH="1" flipV="1">
            <a:off x="29654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2667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2971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1143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8" name="Text Box 29"/>
          <p:cNvSpPr txBox="1">
            <a:spLocks noChangeArrowheads="1"/>
          </p:cNvSpPr>
          <p:nvPr/>
        </p:nvSpPr>
        <p:spPr bwMode="auto">
          <a:xfrm>
            <a:off x="457200" y="1712913"/>
            <a:ext cx="7824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ύψος μεταξύ </a:t>
            </a:r>
            <a:r>
              <a:rPr lang="en-US"/>
              <a:t>lgN </a:t>
            </a:r>
            <a:r>
              <a:rPr lang="el-GR"/>
              <a:t>και Ν</a:t>
            </a:r>
            <a:endParaRPr lang="en-US"/>
          </a:p>
        </p:txBody>
      </p:sp>
      <p:sp>
        <p:nvSpPr>
          <p:cNvPr id="35869" name="Oval 30"/>
          <p:cNvSpPr>
            <a:spLocks noChangeArrowheads="1"/>
          </p:cNvSpPr>
          <p:nvPr/>
        </p:nvSpPr>
        <p:spPr bwMode="auto">
          <a:xfrm>
            <a:off x="22256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70" name="AutoShape 31"/>
          <p:cNvCxnSpPr>
            <a:cxnSpLocks noChangeShapeType="1"/>
            <a:stCxn id="35872" idx="0"/>
            <a:endCxn id="35869" idx="3"/>
          </p:cNvCxnSpPr>
          <p:nvPr/>
        </p:nvCxnSpPr>
        <p:spPr bwMode="auto">
          <a:xfrm flipV="1">
            <a:off x="21336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1" name="AutoShape 32"/>
          <p:cNvCxnSpPr>
            <a:cxnSpLocks noChangeShapeType="1"/>
            <a:stCxn id="35873" idx="0"/>
            <a:endCxn id="35869" idx="5"/>
          </p:cNvCxnSpPr>
          <p:nvPr/>
        </p:nvCxnSpPr>
        <p:spPr bwMode="auto">
          <a:xfrm flipH="1" flipV="1">
            <a:off x="23558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2" name="Rectangle 33"/>
          <p:cNvSpPr>
            <a:spLocks noChangeArrowheads="1"/>
          </p:cNvSpPr>
          <p:nvPr/>
        </p:nvSpPr>
        <p:spPr bwMode="auto">
          <a:xfrm>
            <a:off x="20574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73" name="Rectangle 34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74" name="Oval 34"/>
          <p:cNvSpPr>
            <a:spLocks noChangeArrowheads="1"/>
          </p:cNvSpPr>
          <p:nvPr/>
        </p:nvSpPr>
        <p:spPr bwMode="auto">
          <a:xfrm>
            <a:off x="6319838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75" name="AutoShape 35"/>
          <p:cNvCxnSpPr>
            <a:cxnSpLocks noChangeShapeType="1"/>
            <a:stCxn id="35876" idx="1"/>
            <a:endCxn id="35874" idx="5"/>
          </p:cNvCxnSpPr>
          <p:nvPr/>
        </p:nvCxnSpPr>
        <p:spPr bwMode="auto">
          <a:xfrm flipH="1" flipV="1">
            <a:off x="6450013" y="2873375"/>
            <a:ext cx="2889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6" name="Oval 36"/>
          <p:cNvSpPr>
            <a:spLocks noChangeArrowheads="1"/>
          </p:cNvSpPr>
          <p:nvPr/>
        </p:nvSpPr>
        <p:spPr bwMode="auto">
          <a:xfrm>
            <a:off x="6716713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77" name="AutoShape 37"/>
          <p:cNvCxnSpPr>
            <a:cxnSpLocks noChangeShapeType="1"/>
            <a:stCxn id="35880" idx="1"/>
            <a:endCxn id="35879" idx="5"/>
          </p:cNvCxnSpPr>
          <p:nvPr/>
        </p:nvCxnSpPr>
        <p:spPr bwMode="auto">
          <a:xfrm flipH="1" flipV="1">
            <a:off x="7227888" y="3635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78" name="AutoShape 38"/>
          <p:cNvCxnSpPr>
            <a:cxnSpLocks noChangeShapeType="1"/>
            <a:stCxn id="35879" idx="1"/>
            <a:endCxn id="35876" idx="5"/>
          </p:cNvCxnSpPr>
          <p:nvPr/>
        </p:nvCxnSpPr>
        <p:spPr bwMode="auto">
          <a:xfrm flipH="1" flipV="1">
            <a:off x="6846888" y="3254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79" name="Oval 39"/>
          <p:cNvSpPr>
            <a:spLocks noChangeArrowheads="1"/>
          </p:cNvSpPr>
          <p:nvPr/>
        </p:nvSpPr>
        <p:spPr bwMode="auto">
          <a:xfrm>
            <a:off x="7097713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80" name="Oval 40"/>
          <p:cNvSpPr>
            <a:spLocks noChangeArrowheads="1"/>
          </p:cNvSpPr>
          <p:nvPr/>
        </p:nvSpPr>
        <p:spPr bwMode="auto">
          <a:xfrm>
            <a:off x="7478713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81" name="AutoShape 41"/>
          <p:cNvCxnSpPr>
            <a:cxnSpLocks noChangeShapeType="1"/>
            <a:stCxn id="35882" idx="1"/>
            <a:endCxn id="35880" idx="5"/>
          </p:cNvCxnSpPr>
          <p:nvPr/>
        </p:nvCxnSpPr>
        <p:spPr bwMode="auto">
          <a:xfrm flipH="1" flipV="1">
            <a:off x="7608888" y="4016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82" name="Oval 42"/>
          <p:cNvSpPr>
            <a:spLocks noChangeArrowheads="1"/>
          </p:cNvSpPr>
          <p:nvPr/>
        </p:nvSpPr>
        <p:spPr bwMode="auto">
          <a:xfrm>
            <a:off x="7859713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83" name="AutoShape 43"/>
          <p:cNvCxnSpPr>
            <a:cxnSpLocks noChangeShapeType="1"/>
            <a:stCxn id="35898" idx="0"/>
            <a:endCxn id="35885" idx="5"/>
          </p:cNvCxnSpPr>
          <p:nvPr/>
        </p:nvCxnSpPr>
        <p:spPr bwMode="auto">
          <a:xfrm flipH="1" flipV="1">
            <a:off x="8370888" y="47783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84" name="AutoShape 44"/>
          <p:cNvCxnSpPr>
            <a:cxnSpLocks noChangeShapeType="1"/>
            <a:stCxn id="35885" idx="1"/>
            <a:endCxn id="35882" idx="5"/>
          </p:cNvCxnSpPr>
          <p:nvPr/>
        </p:nvCxnSpPr>
        <p:spPr bwMode="auto">
          <a:xfrm flipH="1" flipV="1">
            <a:off x="7989888" y="4397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8240713" y="4648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86" name="AutoShape 46"/>
          <p:cNvCxnSpPr>
            <a:cxnSpLocks noChangeShapeType="1"/>
            <a:stCxn id="35887" idx="0"/>
            <a:endCxn id="35874" idx="3"/>
          </p:cNvCxnSpPr>
          <p:nvPr/>
        </p:nvCxnSpPr>
        <p:spPr bwMode="auto">
          <a:xfrm flipV="1">
            <a:off x="6221413" y="28733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6145213" y="3146425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88" name="AutoShape 48"/>
          <p:cNvCxnSpPr>
            <a:cxnSpLocks noChangeShapeType="1"/>
            <a:stCxn id="35889" idx="0"/>
          </p:cNvCxnSpPr>
          <p:nvPr/>
        </p:nvCxnSpPr>
        <p:spPr bwMode="auto">
          <a:xfrm flipV="1">
            <a:off x="6640513" y="3254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6564313" y="3505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90" name="AutoShape 50"/>
          <p:cNvCxnSpPr>
            <a:cxnSpLocks noChangeShapeType="1"/>
            <a:stCxn id="35891" idx="0"/>
          </p:cNvCxnSpPr>
          <p:nvPr/>
        </p:nvCxnSpPr>
        <p:spPr bwMode="auto">
          <a:xfrm flipV="1">
            <a:off x="7021513" y="3635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6945313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92" name="AutoShape 52"/>
          <p:cNvCxnSpPr>
            <a:cxnSpLocks noChangeShapeType="1"/>
            <a:stCxn id="35893" idx="0"/>
          </p:cNvCxnSpPr>
          <p:nvPr/>
        </p:nvCxnSpPr>
        <p:spPr bwMode="auto">
          <a:xfrm flipV="1">
            <a:off x="7402513" y="4016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7326313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94" name="AutoShape 54"/>
          <p:cNvCxnSpPr>
            <a:cxnSpLocks noChangeShapeType="1"/>
            <a:stCxn id="35895" idx="0"/>
          </p:cNvCxnSpPr>
          <p:nvPr/>
        </p:nvCxnSpPr>
        <p:spPr bwMode="auto">
          <a:xfrm flipV="1">
            <a:off x="7783513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7707313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96" name="AutoShape 56"/>
          <p:cNvCxnSpPr>
            <a:cxnSpLocks noChangeShapeType="1"/>
            <a:stCxn id="35897" idx="0"/>
          </p:cNvCxnSpPr>
          <p:nvPr/>
        </p:nvCxnSpPr>
        <p:spPr bwMode="auto">
          <a:xfrm flipV="1">
            <a:off x="8164513" y="4778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8088313" y="5029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98" name="Oval 58"/>
          <p:cNvSpPr>
            <a:spLocks noChangeArrowheads="1"/>
          </p:cNvSpPr>
          <p:nvPr/>
        </p:nvSpPr>
        <p:spPr bwMode="auto">
          <a:xfrm>
            <a:off x="8545513" y="5029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5899" name="AutoShape 59"/>
          <p:cNvCxnSpPr>
            <a:cxnSpLocks noChangeShapeType="1"/>
            <a:stCxn id="35901" idx="0"/>
            <a:endCxn id="35898" idx="3"/>
          </p:cNvCxnSpPr>
          <p:nvPr/>
        </p:nvCxnSpPr>
        <p:spPr bwMode="auto">
          <a:xfrm flipV="1">
            <a:off x="8453438" y="5159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900" name="AutoShape 60"/>
          <p:cNvCxnSpPr>
            <a:cxnSpLocks noChangeShapeType="1"/>
            <a:stCxn id="35902" idx="0"/>
            <a:endCxn id="35898" idx="5"/>
          </p:cNvCxnSpPr>
          <p:nvPr/>
        </p:nvCxnSpPr>
        <p:spPr bwMode="auto">
          <a:xfrm flipH="1" flipV="1">
            <a:off x="8675688" y="5159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83772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6820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63" name="6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69" name="AutoShape 5"/>
          <p:cNvCxnSpPr>
            <a:cxnSpLocks noChangeShapeType="1"/>
            <a:stCxn id="36871" idx="7"/>
            <a:endCxn id="36868" idx="3"/>
          </p:cNvCxnSpPr>
          <p:nvPr/>
        </p:nvCxnSpPr>
        <p:spPr bwMode="auto">
          <a:xfrm flipV="1">
            <a:off x="14255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0" name="AutoShape 6"/>
          <p:cNvCxnSpPr>
            <a:cxnSpLocks noChangeShapeType="1"/>
            <a:stCxn id="36874" idx="1"/>
            <a:endCxn id="36868" idx="5"/>
          </p:cNvCxnSpPr>
          <p:nvPr/>
        </p:nvCxnSpPr>
        <p:spPr bwMode="auto">
          <a:xfrm flipH="1" flipV="1">
            <a:off x="20351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12954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72" name="AutoShape 8"/>
          <p:cNvCxnSpPr>
            <a:cxnSpLocks noChangeShapeType="1"/>
            <a:stCxn id="36877" idx="0"/>
            <a:endCxn id="36871" idx="3"/>
          </p:cNvCxnSpPr>
          <p:nvPr/>
        </p:nvCxnSpPr>
        <p:spPr bwMode="auto">
          <a:xfrm flipV="1">
            <a:off x="105092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3" name="AutoShape 9"/>
          <p:cNvCxnSpPr>
            <a:cxnSpLocks noChangeShapeType="1"/>
            <a:stCxn id="36880" idx="0"/>
            <a:endCxn id="36871" idx="5"/>
          </p:cNvCxnSpPr>
          <p:nvPr/>
        </p:nvCxnSpPr>
        <p:spPr bwMode="auto">
          <a:xfrm flipH="1" flipV="1">
            <a:off x="142557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5146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75" name="AutoShape 11"/>
          <p:cNvCxnSpPr>
            <a:cxnSpLocks noChangeShapeType="1"/>
            <a:stCxn id="36893" idx="0"/>
            <a:endCxn id="36874" idx="3"/>
          </p:cNvCxnSpPr>
          <p:nvPr/>
        </p:nvCxnSpPr>
        <p:spPr bwMode="auto">
          <a:xfrm flipV="1">
            <a:off x="2301875" y="3254375"/>
            <a:ext cx="23495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6" name="AutoShape 12"/>
          <p:cNvCxnSpPr>
            <a:cxnSpLocks noChangeShapeType="1"/>
            <a:stCxn id="36886" idx="1"/>
            <a:endCxn id="36874" idx="5"/>
          </p:cNvCxnSpPr>
          <p:nvPr/>
        </p:nvCxnSpPr>
        <p:spPr bwMode="auto">
          <a:xfrm flipH="1" flipV="1">
            <a:off x="2644775" y="3254375"/>
            <a:ext cx="212725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97472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78" name="AutoShape 14"/>
          <p:cNvCxnSpPr>
            <a:cxnSpLocks noChangeShapeType="1"/>
            <a:stCxn id="36883" idx="0"/>
            <a:endCxn id="36877" idx="3"/>
          </p:cNvCxnSpPr>
          <p:nvPr/>
        </p:nvCxnSpPr>
        <p:spPr bwMode="auto">
          <a:xfrm flipV="1">
            <a:off x="91440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9" name="AutoShape 15"/>
          <p:cNvCxnSpPr>
            <a:cxnSpLocks noChangeShapeType="1"/>
            <a:stCxn id="36891" idx="0"/>
            <a:endCxn id="36877" idx="5"/>
          </p:cNvCxnSpPr>
          <p:nvPr/>
        </p:nvCxnSpPr>
        <p:spPr bwMode="auto">
          <a:xfrm flipH="1" flipV="1">
            <a:off x="11049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16160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81" name="AutoShape 17"/>
          <p:cNvCxnSpPr>
            <a:cxnSpLocks noChangeShapeType="1"/>
            <a:stCxn id="36884" idx="0"/>
            <a:endCxn id="36880" idx="3"/>
          </p:cNvCxnSpPr>
          <p:nvPr/>
        </p:nvCxnSpPr>
        <p:spPr bwMode="auto">
          <a:xfrm flipV="1">
            <a:off x="15240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2" name="AutoShape 18"/>
          <p:cNvCxnSpPr>
            <a:cxnSpLocks noChangeShapeType="1"/>
            <a:stCxn id="36885" idx="0"/>
            <a:endCxn id="36880" idx="5"/>
          </p:cNvCxnSpPr>
          <p:nvPr/>
        </p:nvCxnSpPr>
        <p:spPr bwMode="auto">
          <a:xfrm flipH="1" flipV="1">
            <a:off x="17462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1447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7526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28352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87" name="AutoShape 23"/>
          <p:cNvCxnSpPr>
            <a:cxnSpLocks noChangeShapeType="1"/>
            <a:stCxn id="36889" idx="0"/>
            <a:endCxn id="36886" idx="3"/>
          </p:cNvCxnSpPr>
          <p:nvPr/>
        </p:nvCxnSpPr>
        <p:spPr bwMode="auto">
          <a:xfrm flipV="1">
            <a:off x="27432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8" name="AutoShape 24"/>
          <p:cNvCxnSpPr>
            <a:cxnSpLocks noChangeShapeType="1"/>
            <a:stCxn id="36890" idx="0"/>
            <a:endCxn id="36886" idx="5"/>
          </p:cNvCxnSpPr>
          <p:nvPr/>
        </p:nvCxnSpPr>
        <p:spPr bwMode="auto">
          <a:xfrm flipH="1" flipV="1">
            <a:off x="29654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667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2971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1143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457200" y="1712913"/>
            <a:ext cx="7824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ύψος μεταξύ </a:t>
            </a:r>
            <a:r>
              <a:rPr lang="en-US"/>
              <a:t>lgN </a:t>
            </a:r>
            <a:r>
              <a:rPr lang="el-GR"/>
              <a:t>και Ν</a:t>
            </a:r>
            <a:endParaRPr lang="en-US"/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22256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894" name="AutoShape 30"/>
          <p:cNvCxnSpPr>
            <a:cxnSpLocks noChangeShapeType="1"/>
            <a:stCxn id="36896" idx="0"/>
            <a:endCxn id="36893" idx="3"/>
          </p:cNvCxnSpPr>
          <p:nvPr/>
        </p:nvCxnSpPr>
        <p:spPr bwMode="auto">
          <a:xfrm flipV="1">
            <a:off x="21336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5" name="AutoShape 31"/>
          <p:cNvCxnSpPr>
            <a:cxnSpLocks noChangeShapeType="1"/>
            <a:stCxn id="36897" idx="0"/>
            <a:endCxn id="36893" idx="5"/>
          </p:cNvCxnSpPr>
          <p:nvPr/>
        </p:nvCxnSpPr>
        <p:spPr bwMode="auto">
          <a:xfrm flipH="1" flipV="1">
            <a:off x="23558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20574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898" name="Text Box 65"/>
          <p:cNvSpPr txBox="1">
            <a:spLocks noChangeArrowheads="1"/>
          </p:cNvSpPr>
          <p:nvPr/>
        </p:nvSpPr>
        <p:spPr bwMode="auto">
          <a:xfrm>
            <a:off x="633413" y="4532313"/>
            <a:ext cx="33432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εσωτερικοί κόμβοι </a:t>
            </a:r>
            <a:r>
              <a:rPr lang="el-GR" dirty="0" smtClean="0"/>
              <a:t>στο </a:t>
            </a:r>
            <a:r>
              <a:rPr lang="el-GR" dirty="0"/>
              <a:t>επίπεδο</a:t>
            </a:r>
            <a:endParaRPr lang="en-US" dirty="0"/>
          </a:p>
        </p:txBody>
      </p:sp>
      <p:pic>
        <p:nvPicPr>
          <p:cNvPr id="36899" name="68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246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00" name="Oval 34"/>
          <p:cNvSpPr>
            <a:spLocks noChangeArrowheads="1"/>
          </p:cNvSpPr>
          <p:nvPr/>
        </p:nvSpPr>
        <p:spPr bwMode="auto">
          <a:xfrm>
            <a:off x="6319838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01" name="AutoShape 35"/>
          <p:cNvCxnSpPr>
            <a:cxnSpLocks noChangeShapeType="1"/>
            <a:stCxn id="36902" idx="1"/>
            <a:endCxn id="36900" idx="5"/>
          </p:cNvCxnSpPr>
          <p:nvPr/>
        </p:nvCxnSpPr>
        <p:spPr bwMode="auto">
          <a:xfrm flipH="1" flipV="1">
            <a:off x="6450013" y="2873375"/>
            <a:ext cx="2889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02" name="Oval 36"/>
          <p:cNvSpPr>
            <a:spLocks noChangeArrowheads="1"/>
          </p:cNvSpPr>
          <p:nvPr/>
        </p:nvSpPr>
        <p:spPr bwMode="auto">
          <a:xfrm>
            <a:off x="6716713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03" name="AutoShape 37"/>
          <p:cNvCxnSpPr>
            <a:cxnSpLocks noChangeShapeType="1"/>
            <a:stCxn id="36906" idx="1"/>
            <a:endCxn id="36905" idx="5"/>
          </p:cNvCxnSpPr>
          <p:nvPr/>
        </p:nvCxnSpPr>
        <p:spPr bwMode="auto">
          <a:xfrm flipH="1" flipV="1">
            <a:off x="7227888" y="3635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4" name="AutoShape 38"/>
          <p:cNvCxnSpPr>
            <a:cxnSpLocks noChangeShapeType="1"/>
            <a:stCxn id="36905" idx="1"/>
            <a:endCxn id="36902" idx="5"/>
          </p:cNvCxnSpPr>
          <p:nvPr/>
        </p:nvCxnSpPr>
        <p:spPr bwMode="auto">
          <a:xfrm flipH="1" flipV="1">
            <a:off x="6846888" y="3254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05" name="Oval 39"/>
          <p:cNvSpPr>
            <a:spLocks noChangeArrowheads="1"/>
          </p:cNvSpPr>
          <p:nvPr/>
        </p:nvSpPr>
        <p:spPr bwMode="auto">
          <a:xfrm>
            <a:off x="7097713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906" name="Oval 40"/>
          <p:cNvSpPr>
            <a:spLocks noChangeArrowheads="1"/>
          </p:cNvSpPr>
          <p:nvPr/>
        </p:nvSpPr>
        <p:spPr bwMode="auto">
          <a:xfrm>
            <a:off x="7478713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07" name="AutoShape 41"/>
          <p:cNvCxnSpPr>
            <a:cxnSpLocks noChangeShapeType="1"/>
            <a:stCxn id="36908" idx="1"/>
            <a:endCxn id="36906" idx="5"/>
          </p:cNvCxnSpPr>
          <p:nvPr/>
        </p:nvCxnSpPr>
        <p:spPr bwMode="auto">
          <a:xfrm flipH="1" flipV="1">
            <a:off x="7608888" y="4016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08" name="Oval 42"/>
          <p:cNvSpPr>
            <a:spLocks noChangeArrowheads="1"/>
          </p:cNvSpPr>
          <p:nvPr/>
        </p:nvSpPr>
        <p:spPr bwMode="auto">
          <a:xfrm>
            <a:off x="7859713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09" name="AutoShape 43"/>
          <p:cNvCxnSpPr>
            <a:cxnSpLocks noChangeShapeType="1"/>
            <a:stCxn id="36924" idx="0"/>
            <a:endCxn id="36911" idx="5"/>
          </p:cNvCxnSpPr>
          <p:nvPr/>
        </p:nvCxnSpPr>
        <p:spPr bwMode="auto">
          <a:xfrm flipH="1" flipV="1">
            <a:off x="8370888" y="47783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0" name="AutoShape 44"/>
          <p:cNvCxnSpPr>
            <a:cxnSpLocks noChangeShapeType="1"/>
            <a:stCxn id="36911" idx="1"/>
            <a:endCxn id="36908" idx="5"/>
          </p:cNvCxnSpPr>
          <p:nvPr/>
        </p:nvCxnSpPr>
        <p:spPr bwMode="auto">
          <a:xfrm flipH="1" flipV="1">
            <a:off x="7989888" y="4397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1" name="Oval 45"/>
          <p:cNvSpPr>
            <a:spLocks noChangeArrowheads="1"/>
          </p:cNvSpPr>
          <p:nvPr/>
        </p:nvSpPr>
        <p:spPr bwMode="auto">
          <a:xfrm>
            <a:off x="8240713" y="4648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12" name="AutoShape 46"/>
          <p:cNvCxnSpPr>
            <a:cxnSpLocks noChangeShapeType="1"/>
            <a:stCxn id="36913" idx="0"/>
            <a:endCxn id="36900" idx="3"/>
          </p:cNvCxnSpPr>
          <p:nvPr/>
        </p:nvCxnSpPr>
        <p:spPr bwMode="auto">
          <a:xfrm flipV="1">
            <a:off x="6221413" y="28733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3" name="Rectangle 47"/>
          <p:cNvSpPr>
            <a:spLocks noChangeArrowheads="1"/>
          </p:cNvSpPr>
          <p:nvPr/>
        </p:nvSpPr>
        <p:spPr bwMode="auto">
          <a:xfrm>
            <a:off x="6145213" y="3146425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14" name="AutoShape 48"/>
          <p:cNvCxnSpPr>
            <a:cxnSpLocks noChangeShapeType="1"/>
            <a:stCxn id="36915" idx="0"/>
          </p:cNvCxnSpPr>
          <p:nvPr/>
        </p:nvCxnSpPr>
        <p:spPr bwMode="auto">
          <a:xfrm flipV="1">
            <a:off x="6640513" y="3254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5" name="Rectangle 49"/>
          <p:cNvSpPr>
            <a:spLocks noChangeArrowheads="1"/>
          </p:cNvSpPr>
          <p:nvPr/>
        </p:nvSpPr>
        <p:spPr bwMode="auto">
          <a:xfrm>
            <a:off x="6564313" y="3505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16" name="AutoShape 50"/>
          <p:cNvCxnSpPr>
            <a:cxnSpLocks noChangeShapeType="1"/>
            <a:stCxn id="36917" idx="0"/>
          </p:cNvCxnSpPr>
          <p:nvPr/>
        </p:nvCxnSpPr>
        <p:spPr bwMode="auto">
          <a:xfrm flipV="1">
            <a:off x="7021513" y="3635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7" name="Rectangle 51"/>
          <p:cNvSpPr>
            <a:spLocks noChangeArrowheads="1"/>
          </p:cNvSpPr>
          <p:nvPr/>
        </p:nvSpPr>
        <p:spPr bwMode="auto">
          <a:xfrm>
            <a:off x="6945313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18" name="AutoShape 52"/>
          <p:cNvCxnSpPr>
            <a:cxnSpLocks noChangeShapeType="1"/>
            <a:stCxn id="36919" idx="0"/>
          </p:cNvCxnSpPr>
          <p:nvPr/>
        </p:nvCxnSpPr>
        <p:spPr bwMode="auto">
          <a:xfrm flipV="1">
            <a:off x="7402513" y="4016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19" name="Rectangle 53"/>
          <p:cNvSpPr>
            <a:spLocks noChangeArrowheads="1"/>
          </p:cNvSpPr>
          <p:nvPr/>
        </p:nvSpPr>
        <p:spPr bwMode="auto">
          <a:xfrm>
            <a:off x="7326313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20" name="AutoShape 54"/>
          <p:cNvCxnSpPr>
            <a:cxnSpLocks noChangeShapeType="1"/>
            <a:stCxn id="36921" idx="0"/>
          </p:cNvCxnSpPr>
          <p:nvPr/>
        </p:nvCxnSpPr>
        <p:spPr bwMode="auto">
          <a:xfrm flipV="1">
            <a:off x="7783513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21" name="Rectangle 55"/>
          <p:cNvSpPr>
            <a:spLocks noChangeArrowheads="1"/>
          </p:cNvSpPr>
          <p:nvPr/>
        </p:nvSpPr>
        <p:spPr bwMode="auto">
          <a:xfrm>
            <a:off x="7707313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22" name="AutoShape 56"/>
          <p:cNvCxnSpPr>
            <a:cxnSpLocks noChangeShapeType="1"/>
            <a:stCxn id="36923" idx="0"/>
          </p:cNvCxnSpPr>
          <p:nvPr/>
        </p:nvCxnSpPr>
        <p:spPr bwMode="auto">
          <a:xfrm flipV="1">
            <a:off x="8164513" y="4778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23" name="Rectangle 57"/>
          <p:cNvSpPr>
            <a:spLocks noChangeArrowheads="1"/>
          </p:cNvSpPr>
          <p:nvPr/>
        </p:nvSpPr>
        <p:spPr bwMode="auto">
          <a:xfrm>
            <a:off x="8088313" y="5029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924" name="Oval 58"/>
          <p:cNvSpPr>
            <a:spLocks noChangeArrowheads="1"/>
          </p:cNvSpPr>
          <p:nvPr/>
        </p:nvSpPr>
        <p:spPr bwMode="auto">
          <a:xfrm>
            <a:off x="8545513" y="5029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6925" name="AutoShape 59"/>
          <p:cNvCxnSpPr>
            <a:cxnSpLocks noChangeShapeType="1"/>
            <a:stCxn id="36927" idx="0"/>
            <a:endCxn id="36924" idx="3"/>
          </p:cNvCxnSpPr>
          <p:nvPr/>
        </p:nvCxnSpPr>
        <p:spPr bwMode="auto">
          <a:xfrm flipV="1">
            <a:off x="8453438" y="5159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26" name="AutoShape 60"/>
          <p:cNvCxnSpPr>
            <a:cxnSpLocks noChangeShapeType="1"/>
            <a:stCxn id="36928" idx="0"/>
            <a:endCxn id="36924" idx="5"/>
          </p:cNvCxnSpPr>
          <p:nvPr/>
        </p:nvCxnSpPr>
        <p:spPr bwMode="auto">
          <a:xfrm flipH="1" flipV="1">
            <a:off x="8675688" y="5159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27" name="Rectangle 61"/>
          <p:cNvSpPr>
            <a:spLocks noChangeArrowheads="1"/>
          </p:cNvSpPr>
          <p:nvPr/>
        </p:nvSpPr>
        <p:spPr bwMode="auto">
          <a:xfrm>
            <a:off x="83772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928" name="Rectangle 62"/>
          <p:cNvSpPr>
            <a:spLocks noChangeArrowheads="1"/>
          </p:cNvSpPr>
          <p:nvPr/>
        </p:nvSpPr>
        <p:spPr bwMode="auto">
          <a:xfrm>
            <a:off x="86820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929" name="Text Box 66"/>
          <p:cNvSpPr txBox="1">
            <a:spLocks noChangeArrowheads="1"/>
          </p:cNvSpPr>
          <p:nvPr/>
        </p:nvSpPr>
        <p:spPr bwMode="auto">
          <a:xfrm>
            <a:off x="5176838" y="4540250"/>
            <a:ext cx="2252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ένας εσωτερικός</a:t>
            </a:r>
          </a:p>
          <a:p>
            <a:r>
              <a:rPr lang="el-GR"/>
              <a:t>κόμβος ανά επίπεδο</a:t>
            </a:r>
            <a:endParaRPr lang="en-US"/>
          </a:p>
        </p:txBody>
      </p:sp>
      <p:sp useBgFill="1">
        <p:nvSpPr>
          <p:cNvPr id="66" name="6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8" name="6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4622292"/>
            <a:ext cx="76200" cy="17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Ιδιότητες Δυαδικών Δένδρων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893" name="AutoShape 5"/>
          <p:cNvCxnSpPr>
            <a:cxnSpLocks noChangeShapeType="1"/>
            <a:stCxn id="37895" idx="7"/>
            <a:endCxn id="37892" idx="3"/>
          </p:cNvCxnSpPr>
          <p:nvPr/>
        </p:nvCxnSpPr>
        <p:spPr bwMode="auto">
          <a:xfrm flipV="1">
            <a:off x="14255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4" name="AutoShape 6"/>
          <p:cNvCxnSpPr>
            <a:cxnSpLocks noChangeShapeType="1"/>
            <a:stCxn id="37898" idx="1"/>
            <a:endCxn id="37892" idx="5"/>
          </p:cNvCxnSpPr>
          <p:nvPr/>
        </p:nvCxnSpPr>
        <p:spPr bwMode="auto">
          <a:xfrm flipH="1" flipV="1">
            <a:off x="20351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12954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896" name="AutoShape 8"/>
          <p:cNvCxnSpPr>
            <a:cxnSpLocks noChangeShapeType="1"/>
            <a:stCxn id="37901" idx="0"/>
            <a:endCxn id="37895" idx="3"/>
          </p:cNvCxnSpPr>
          <p:nvPr/>
        </p:nvCxnSpPr>
        <p:spPr bwMode="auto">
          <a:xfrm flipV="1">
            <a:off x="105092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AutoShape 9"/>
          <p:cNvCxnSpPr>
            <a:cxnSpLocks noChangeShapeType="1"/>
            <a:stCxn id="37904" idx="0"/>
            <a:endCxn id="37895" idx="5"/>
          </p:cNvCxnSpPr>
          <p:nvPr/>
        </p:nvCxnSpPr>
        <p:spPr bwMode="auto">
          <a:xfrm flipH="1" flipV="1">
            <a:off x="142557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25146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899" name="AutoShape 11"/>
          <p:cNvCxnSpPr>
            <a:cxnSpLocks noChangeShapeType="1"/>
            <a:stCxn id="37917" idx="0"/>
            <a:endCxn id="37898" idx="3"/>
          </p:cNvCxnSpPr>
          <p:nvPr/>
        </p:nvCxnSpPr>
        <p:spPr bwMode="auto">
          <a:xfrm flipV="1">
            <a:off x="2301875" y="3254375"/>
            <a:ext cx="23495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AutoShape 12"/>
          <p:cNvCxnSpPr>
            <a:cxnSpLocks noChangeShapeType="1"/>
            <a:stCxn id="37910" idx="1"/>
            <a:endCxn id="37898" idx="5"/>
          </p:cNvCxnSpPr>
          <p:nvPr/>
        </p:nvCxnSpPr>
        <p:spPr bwMode="auto">
          <a:xfrm flipH="1" flipV="1">
            <a:off x="2644775" y="3254375"/>
            <a:ext cx="212725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97472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02" name="AutoShape 14"/>
          <p:cNvCxnSpPr>
            <a:cxnSpLocks noChangeShapeType="1"/>
            <a:stCxn id="37907" idx="0"/>
            <a:endCxn id="37901" idx="3"/>
          </p:cNvCxnSpPr>
          <p:nvPr/>
        </p:nvCxnSpPr>
        <p:spPr bwMode="auto">
          <a:xfrm flipV="1">
            <a:off x="91440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3" name="AutoShape 15"/>
          <p:cNvCxnSpPr>
            <a:cxnSpLocks noChangeShapeType="1"/>
            <a:stCxn id="37915" idx="0"/>
            <a:endCxn id="37901" idx="5"/>
          </p:cNvCxnSpPr>
          <p:nvPr/>
        </p:nvCxnSpPr>
        <p:spPr bwMode="auto">
          <a:xfrm flipH="1" flipV="1">
            <a:off x="11049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16160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05" name="AutoShape 17"/>
          <p:cNvCxnSpPr>
            <a:cxnSpLocks noChangeShapeType="1"/>
            <a:stCxn id="37908" idx="0"/>
            <a:endCxn id="37904" idx="3"/>
          </p:cNvCxnSpPr>
          <p:nvPr/>
        </p:nvCxnSpPr>
        <p:spPr bwMode="auto">
          <a:xfrm flipV="1">
            <a:off x="15240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6" name="AutoShape 18"/>
          <p:cNvCxnSpPr>
            <a:cxnSpLocks noChangeShapeType="1"/>
            <a:stCxn id="37909" idx="0"/>
            <a:endCxn id="37904" idx="5"/>
          </p:cNvCxnSpPr>
          <p:nvPr/>
        </p:nvCxnSpPr>
        <p:spPr bwMode="auto">
          <a:xfrm flipH="1" flipV="1">
            <a:off x="17462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447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17526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8352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11" name="AutoShape 23"/>
          <p:cNvCxnSpPr>
            <a:cxnSpLocks noChangeShapeType="1"/>
            <a:stCxn id="37913" idx="0"/>
            <a:endCxn id="37910" idx="3"/>
          </p:cNvCxnSpPr>
          <p:nvPr/>
        </p:nvCxnSpPr>
        <p:spPr bwMode="auto">
          <a:xfrm flipV="1">
            <a:off x="27432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2" name="AutoShape 24"/>
          <p:cNvCxnSpPr>
            <a:cxnSpLocks noChangeShapeType="1"/>
            <a:stCxn id="37914" idx="0"/>
            <a:endCxn id="37910" idx="5"/>
          </p:cNvCxnSpPr>
          <p:nvPr/>
        </p:nvCxnSpPr>
        <p:spPr bwMode="auto">
          <a:xfrm flipH="1" flipV="1">
            <a:off x="29654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2667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971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1143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57200" y="1712913"/>
            <a:ext cx="7824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 δυαδικό δένδρο με Ν</a:t>
            </a:r>
            <a:r>
              <a:rPr lang="en-US"/>
              <a:t> </a:t>
            </a:r>
            <a:r>
              <a:rPr lang="el-GR"/>
              <a:t>εσωτερικούς κόμβους έχει ύψος μεταξύ </a:t>
            </a:r>
            <a:r>
              <a:rPr lang="en-US"/>
              <a:t>lgN </a:t>
            </a:r>
            <a:r>
              <a:rPr lang="el-GR"/>
              <a:t>και Ν</a:t>
            </a:r>
            <a:endParaRPr lang="en-US"/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22256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18" name="AutoShape 30"/>
          <p:cNvCxnSpPr>
            <a:cxnSpLocks noChangeShapeType="1"/>
            <a:stCxn id="37920" idx="0"/>
            <a:endCxn id="37917" idx="3"/>
          </p:cNvCxnSpPr>
          <p:nvPr/>
        </p:nvCxnSpPr>
        <p:spPr bwMode="auto">
          <a:xfrm flipV="1">
            <a:off x="21336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9" name="AutoShape 31"/>
          <p:cNvCxnSpPr>
            <a:cxnSpLocks noChangeShapeType="1"/>
            <a:stCxn id="37921" idx="0"/>
            <a:endCxn id="37917" idx="5"/>
          </p:cNvCxnSpPr>
          <p:nvPr/>
        </p:nvCxnSpPr>
        <p:spPr bwMode="auto">
          <a:xfrm flipH="1" flipV="1">
            <a:off x="23558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20574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6319838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23" name="AutoShape 35"/>
          <p:cNvCxnSpPr>
            <a:cxnSpLocks noChangeShapeType="1"/>
            <a:stCxn id="37924" idx="1"/>
            <a:endCxn id="37922" idx="5"/>
          </p:cNvCxnSpPr>
          <p:nvPr/>
        </p:nvCxnSpPr>
        <p:spPr bwMode="auto">
          <a:xfrm flipH="1" flipV="1">
            <a:off x="6450013" y="2873375"/>
            <a:ext cx="2889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4" name="Oval 36"/>
          <p:cNvSpPr>
            <a:spLocks noChangeArrowheads="1"/>
          </p:cNvSpPr>
          <p:nvPr/>
        </p:nvSpPr>
        <p:spPr bwMode="auto">
          <a:xfrm>
            <a:off x="6716713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25" name="AutoShape 37"/>
          <p:cNvCxnSpPr>
            <a:cxnSpLocks noChangeShapeType="1"/>
            <a:stCxn id="37928" idx="1"/>
            <a:endCxn id="37927" idx="5"/>
          </p:cNvCxnSpPr>
          <p:nvPr/>
        </p:nvCxnSpPr>
        <p:spPr bwMode="auto">
          <a:xfrm flipH="1" flipV="1">
            <a:off x="7227888" y="3635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6" name="AutoShape 38"/>
          <p:cNvCxnSpPr>
            <a:cxnSpLocks noChangeShapeType="1"/>
            <a:stCxn id="37927" idx="1"/>
            <a:endCxn id="37924" idx="5"/>
          </p:cNvCxnSpPr>
          <p:nvPr/>
        </p:nvCxnSpPr>
        <p:spPr bwMode="auto">
          <a:xfrm flipH="1" flipV="1">
            <a:off x="6846888" y="3254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7097713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7478713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29" name="AutoShape 41"/>
          <p:cNvCxnSpPr>
            <a:cxnSpLocks noChangeShapeType="1"/>
            <a:stCxn id="37930" idx="1"/>
            <a:endCxn id="37928" idx="5"/>
          </p:cNvCxnSpPr>
          <p:nvPr/>
        </p:nvCxnSpPr>
        <p:spPr bwMode="auto">
          <a:xfrm flipH="1" flipV="1">
            <a:off x="7608888" y="4016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7859713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1" name="AutoShape 43"/>
          <p:cNvCxnSpPr>
            <a:cxnSpLocks noChangeShapeType="1"/>
            <a:stCxn id="37946" idx="0"/>
            <a:endCxn id="37933" idx="5"/>
          </p:cNvCxnSpPr>
          <p:nvPr/>
        </p:nvCxnSpPr>
        <p:spPr bwMode="auto">
          <a:xfrm flipH="1" flipV="1">
            <a:off x="8370888" y="47783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2" name="AutoShape 44"/>
          <p:cNvCxnSpPr>
            <a:cxnSpLocks noChangeShapeType="1"/>
            <a:stCxn id="37933" idx="1"/>
            <a:endCxn id="37930" idx="5"/>
          </p:cNvCxnSpPr>
          <p:nvPr/>
        </p:nvCxnSpPr>
        <p:spPr bwMode="auto">
          <a:xfrm flipH="1" flipV="1">
            <a:off x="7989888" y="4397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8240713" y="4648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4" name="AutoShape 46"/>
          <p:cNvCxnSpPr>
            <a:cxnSpLocks noChangeShapeType="1"/>
            <a:stCxn id="37935" idx="0"/>
            <a:endCxn id="37922" idx="3"/>
          </p:cNvCxnSpPr>
          <p:nvPr/>
        </p:nvCxnSpPr>
        <p:spPr bwMode="auto">
          <a:xfrm flipV="1">
            <a:off x="6221413" y="28733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6145213" y="3146425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6" name="AutoShape 48"/>
          <p:cNvCxnSpPr>
            <a:cxnSpLocks noChangeShapeType="1"/>
            <a:stCxn id="37937" idx="0"/>
          </p:cNvCxnSpPr>
          <p:nvPr/>
        </p:nvCxnSpPr>
        <p:spPr bwMode="auto">
          <a:xfrm flipV="1">
            <a:off x="6640513" y="3254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6564313" y="3505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8" name="AutoShape 50"/>
          <p:cNvCxnSpPr>
            <a:cxnSpLocks noChangeShapeType="1"/>
            <a:stCxn id="37939" idx="0"/>
          </p:cNvCxnSpPr>
          <p:nvPr/>
        </p:nvCxnSpPr>
        <p:spPr bwMode="auto">
          <a:xfrm flipV="1">
            <a:off x="7021513" y="3635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6945313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0" name="AutoShape 52"/>
          <p:cNvCxnSpPr>
            <a:cxnSpLocks noChangeShapeType="1"/>
            <a:stCxn id="37941" idx="0"/>
          </p:cNvCxnSpPr>
          <p:nvPr/>
        </p:nvCxnSpPr>
        <p:spPr bwMode="auto">
          <a:xfrm flipV="1">
            <a:off x="7402513" y="4016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7326313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2" name="AutoShape 54"/>
          <p:cNvCxnSpPr>
            <a:cxnSpLocks noChangeShapeType="1"/>
            <a:stCxn id="37943" idx="0"/>
          </p:cNvCxnSpPr>
          <p:nvPr/>
        </p:nvCxnSpPr>
        <p:spPr bwMode="auto">
          <a:xfrm flipV="1">
            <a:off x="7783513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7707313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4" name="AutoShape 56"/>
          <p:cNvCxnSpPr>
            <a:cxnSpLocks noChangeShapeType="1"/>
            <a:stCxn id="37945" idx="0"/>
          </p:cNvCxnSpPr>
          <p:nvPr/>
        </p:nvCxnSpPr>
        <p:spPr bwMode="auto">
          <a:xfrm flipV="1">
            <a:off x="8164513" y="4778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8088313" y="5029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46" name="Oval 58"/>
          <p:cNvSpPr>
            <a:spLocks noChangeArrowheads="1"/>
          </p:cNvSpPr>
          <p:nvPr/>
        </p:nvSpPr>
        <p:spPr bwMode="auto">
          <a:xfrm>
            <a:off x="8545513" y="5029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7" name="AutoShape 59"/>
          <p:cNvCxnSpPr>
            <a:cxnSpLocks noChangeShapeType="1"/>
            <a:stCxn id="37949" idx="0"/>
            <a:endCxn id="37946" idx="3"/>
          </p:cNvCxnSpPr>
          <p:nvPr/>
        </p:nvCxnSpPr>
        <p:spPr bwMode="auto">
          <a:xfrm flipV="1">
            <a:off x="8453438" y="5159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48" name="AutoShape 60"/>
          <p:cNvCxnSpPr>
            <a:cxnSpLocks noChangeShapeType="1"/>
            <a:stCxn id="37950" idx="0"/>
            <a:endCxn id="37946" idx="5"/>
          </p:cNvCxnSpPr>
          <p:nvPr/>
        </p:nvCxnSpPr>
        <p:spPr bwMode="auto">
          <a:xfrm flipH="1" flipV="1">
            <a:off x="8675688" y="5159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83772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86820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7951" name="72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246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633413" y="4532313"/>
            <a:ext cx="33432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εσωτερικοί κόμβοι </a:t>
            </a:r>
            <a:r>
              <a:rPr lang="el-GR" dirty="0" smtClean="0"/>
              <a:t>στο </a:t>
            </a:r>
            <a:r>
              <a:rPr lang="el-GR" dirty="0"/>
              <a:t>επίπεδο</a:t>
            </a:r>
            <a:endParaRPr lang="en-US" dirty="0"/>
          </a:p>
        </p:txBody>
      </p:sp>
      <p:pic>
        <p:nvPicPr>
          <p:cNvPr id="37953" name="73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4953000"/>
            <a:ext cx="21812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4" name="Text Box 66"/>
          <p:cNvSpPr txBox="1">
            <a:spLocks noChangeArrowheads="1"/>
          </p:cNvSpPr>
          <p:nvPr/>
        </p:nvSpPr>
        <p:spPr bwMode="auto">
          <a:xfrm>
            <a:off x="5176838" y="4540250"/>
            <a:ext cx="2252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ένας εσωτερικός</a:t>
            </a:r>
          </a:p>
          <a:p>
            <a:r>
              <a:rPr lang="el-GR"/>
              <a:t>κόμβος ανά επίπεδο</a:t>
            </a:r>
            <a:endParaRPr lang="en-US"/>
          </a:p>
        </p:txBody>
      </p:sp>
      <p:sp>
        <p:nvSpPr>
          <p:cNvPr id="37955" name="Text Box 67"/>
          <p:cNvSpPr txBox="1">
            <a:spLocks noChangeArrowheads="1"/>
          </p:cNvSpPr>
          <p:nvPr/>
        </p:nvSpPr>
        <p:spPr bwMode="auto">
          <a:xfrm>
            <a:off x="0" y="5729287"/>
            <a:ext cx="3387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 = </a:t>
            </a:r>
            <a:endParaRPr lang="en-US"/>
          </a:p>
        </p:txBody>
      </p:sp>
      <p:pic>
        <p:nvPicPr>
          <p:cNvPr id="37956" name="74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6288" y="5772150"/>
            <a:ext cx="12160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7" name="Text Box 70"/>
          <p:cNvSpPr txBox="1">
            <a:spLocks noChangeArrowheads="1"/>
          </p:cNvSpPr>
          <p:nvPr/>
        </p:nvSpPr>
        <p:spPr bwMode="auto">
          <a:xfrm>
            <a:off x="4948238" y="5729287"/>
            <a:ext cx="3387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 = </a:t>
            </a:r>
            <a:endParaRPr lang="en-US"/>
          </a:p>
        </p:txBody>
      </p:sp>
      <p:pic>
        <p:nvPicPr>
          <p:cNvPr id="37958" name="75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825" y="5729287"/>
            <a:ext cx="7889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7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4622292"/>
            <a:ext cx="76200" cy="17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212725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152400" y="32908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52400" y="5043488"/>
            <a:ext cx="2784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μεταδιάταξη (</a:t>
            </a:r>
            <a:r>
              <a:rPr lang="en-US" b="1"/>
              <a:t>postorder)</a:t>
            </a:r>
            <a:endParaRPr lang="el-GR" b="1"/>
          </a:p>
        </p:txBody>
      </p:sp>
      <p:sp>
        <p:nvSpPr>
          <p:cNvPr id="38919" name="Oval 10"/>
          <p:cNvSpPr>
            <a:spLocks noChangeArrowheads="1"/>
          </p:cNvSpPr>
          <p:nvPr/>
        </p:nvSpPr>
        <p:spPr bwMode="auto">
          <a:xfrm>
            <a:off x="4610100" y="114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20" name="AutoShape 11"/>
          <p:cNvCxnSpPr>
            <a:cxnSpLocks noChangeShapeType="1"/>
            <a:stCxn id="38922" idx="7"/>
            <a:endCxn id="38919" idx="3"/>
          </p:cNvCxnSpPr>
          <p:nvPr/>
        </p:nvCxnSpPr>
        <p:spPr bwMode="auto">
          <a:xfrm flipV="1">
            <a:off x="4191000" y="1273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1" name="AutoShape 12"/>
          <p:cNvCxnSpPr>
            <a:cxnSpLocks noChangeShapeType="1"/>
            <a:stCxn id="38925" idx="1"/>
            <a:endCxn id="38919" idx="5"/>
          </p:cNvCxnSpPr>
          <p:nvPr/>
        </p:nvCxnSpPr>
        <p:spPr bwMode="auto">
          <a:xfrm flipH="1" flipV="1">
            <a:off x="4740275" y="1273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2" name="Oval 13"/>
          <p:cNvSpPr>
            <a:spLocks noChangeArrowheads="1"/>
          </p:cNvSpPr>
          <p:nvPr/>
        </p:nvSpPr>
        <p:spPr bwMode="auto">
          <a:xfrm>
            <a:off x="4060825" y="152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23" name="AutoShape 14"/>
          <p:cNvCxnSpPr>
            <a:cxnSpLocks noChangeShapeType="1"/>
            <a:stCxn id="89" idx="0"/>
            <a:endCxn id="38922" idx="3"/>
          </p:cNvCxnSpPr>
          <p:nvPr/>
        </p:nvCxnSpPr>
        <p:spPr bwMode="auto">
          <a:xfrm flipV="1">
            <a:off x="3581400" y="1654082"/>
            <a:ext cx="50174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4" name="AutoShape 15"/>
          <p:cNvCxnSpPr>
            <a:cxnSpLocks noChangeShapeType="1"/>
            <a:stCxn id="93" idx="1"/>
            <a:endCxn id="38922" idx="5"/>
          </p:cNvCxnSpPr>
          <p:nvPr/>
        </p:nvCxnSpPr>
        <p:spPr bwMode="auto">
          <a:xfrm flipH="1" flipV="1">
            <a:off x="4190907" y="1654082"/>
            <a:ext cx="327211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5" name="Oval 16"/>
          <p:cNvSpPr>
            <a:spLocks noChangeArrowheads="1"/>
          </p:cNvSpPr>
          <p:nvPr/>
        </p:nvSpPr>
        <p:spPr bwMode="auto">
          <a:xfrm>
            <a:off x="5159375" y="152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26" name="AutoShape 17"/>
          <p:cNvCxnSpPr>
            <a:cxnSpLocks noChangeShapeType="1"/>
            <a:endCxn id="38925" idx="3"/>
          </p:cNvCxnSpPr>
          <p:nvPr/>
        </p:nvCxnSpPr>
        <p:spPr bwMode="auto">
          <a:xfrm flipV="1">
            <a:off x="4914900" y="1654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7" name="AutoShape 18"/>
          <p:cNvCxnSpPr>
            <a:cxnSpLocks noChangeShapeType="1"/>
            <a:stCxn id="38929" idx="1"/>
            <a:endCxn id="38925" idx="5"/>
          </p:cNvCxnSpPr>
          <p:nvPr/>
        </p:nvCxnSpPr>
        <p:spPr bwMode="auto">
          <a:xfrm flipH="1" flipV="1">
            <a:off x="5289550" y="16541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9" name="Oval 28"/>
          <p:cNvSpPr>
            <a:spLocks noChangeArrowheads="1"/>
          </p:cNvSpPr>
          <p:nvPr/>
        </p:nvSpPr>
        <p:spPr bwMode="auto">
          <a:xfrm>
            <a:off x="5616575" y="1905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30" name="AutoShape 29"/>
          <p:cNvCxnSpPr>
            <a:cxnSpLocks noChangeShapeType="1"/>
            <a:stCxn id="97" idx="0"/>
            <a:endCxn id="38929" idx="3"/>
          </p:cNvCxnSpPr>
          <p:nvPr/>
        </p:nvCxnSpPr>
        <p:spPr bwMode="auto">
          <a:xfrm flipV="1">
            <a:off x="5486400" y="2035082"/>
            <a:ext cx="1524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1" name="AutoShape 30"/>
          <p:cNvCxnSpPr>
            <a:cxnSpLocks noChangeShapeType="1"/>
            <a:stCxn id="98" idx="0"/>
            <a:endCxn id="38929" idx="5"/>
          </p:cNvCxnSpPr>
          <p:nvPr/>
        </p:nvCxnSpPr>
        <p:spPr bwMode="auto">
          <a:xfrm flipH="1" flipV="1">
            <a:off x="5746657" y="2035082"/>
            <a:ext cx="1207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6" name="Text Box 35"/>
          <p:cNvSpPr txBox="1">
            <a:spLocks noChangeArrowheads="1"/>
          </p:cNvSpPr>
          <p:nvPr/>
        </p:nvSpPr>
        <p:spPr bwMode="auto">
          <a:xfrm>
            <a:off x="4260850" y="928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38937" name="Text Box 72"/>
          <p:cNvSpPr txBox="1">
            <a:spLocks noChangeArrowheads="1"/>
          </p:cNvSpPr>
          <p:nvPr/>
        </p:nvSpPr>
        <p:spPr bwMode="auto">
          <a:xfrm>
            <a:off x="3733800" y="1371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38938" name="Text Box 73"/>
          <p:cNvSpPr txBox="1">
            <a:spLocks noChangeArrowheads="1"/>
          </p:cNvSpPr>
          <p:nvPr/>
        </p:nvSpPr>
        <p:spPr bwMode="auto">
          <a:xfrm>
            <a:off x="3270250" y="1905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38939" name="Text Box 74"/>
          <p:cNvSpPr txBox="1">
            <a:spLocks noChangeArrowheads="1"/>
          </p:cNvSpPr>
          <p:nvPr/>
        </p:nvSpPr>
        <p:spPr bwMode="auto">
          <a:xfrm>
            <a:off x="4191000" y="1905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38940" name="Text Box 75"/>
          <p:cNvSpPr txBox="1">
            <a:spLocks noChangeArrowheads="1"/>
          </p:cNvSpPr>
          <p:nvPr/>
        </p:nvSpPr>
        <p:spPr bwMode="auto">
          <a:xfrm>
            <a:off x="4946650" y="1919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38941" name="Text Box 76"/>
          <p:cNvSpPr txBox="1">
            <a:spLocks noChangeArrowheads="1"/>
          </p:cNvSpPr>
          <p:nvPr/>
        </p:nvSpPr>
        <p:spPr bwMode="auto">
          <a:xfrm>
            <a:off x="5327650" y="1385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38942" name="Text Box 77"/>
          <p:cNvSpPr txBox="1">
            <a:spLocks noChangeArrowheads="1"/>
          </p:cNvSpPr>
          <p:nvPr/>
        </p:nvSpPr>
        <p:spPr bwMode="auto">
          <a:xfrm>
            <a:off x="5708650" y="1766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38943" name="Text Box 78"/>
          <p:cNvSpPr txBox="1">
            <a:spLocks noChangeArrowheads="1"/>
          </p:cNvSpPr>
          <p:nvPr/>
        </p:nvSpPr>
        <p:spPr bwMode="auto">
          <a:xfrm>
            <a:off x="5175250" y="2224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38944" name="Text Box 79"/>
          <p:cNvSpPr txBox="1">
            <a:spLocks noChangeArrowheads="1"/>
          </p:cNvSpPr>
          <p:nvPr/>
        </p:nvSpPr>
        <p:spPr bwMode="auto">
          <a:xfrm>
            <a:off x="5861050" y="2209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38945" name="Oval 80"/>
          <p:cNvSpPr>
            <a:spLocks noChangeArrowheads="1"/>
          </p:cNvSpPr>
          <p:nvPr/>
        </p:nvSpPr>
        <p:spPr bwMode="auto">
          <a:xfrm>
            <a:off x="4616450" y="2971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46" name="AutoShape 81"/>
          <p:cNvCxnSpPr>
            <a:cxnSpLocks noChangeShapeType="1"/>
            <a:stCxn id="38948" idx="7"/>
            <a:endCxn id="38945" idx="3"/>
          </p:cNvCxnSpPr>
          <p:nvPr/>
        </p:nvCxnSpPr>
        <p:spPr bwMode="auto">
          <a:xfrm flipV="1">
            <a:off x="4197350" y="31019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7" name="AutoShape 82"/>
          <p:cNvCxnSpPr>
            <a:cxnSpLocks noChangeShapeType="1"/>
            <a:stCxn id="38951" idx="1"/>
            <a:endCxn id="38945" idx="5"/>
          </p:cNvCxnSpPr>
          <p:nvPr/>
        </p:nvCxnSpPr>
        <p:spPr bwMode="auto">
          <a:xfrm flipH="1" flipV="1">
            <a:off x="4746625" y="31019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48" name="Oval 83"/>
          <p:cNvSpPr>
            <a:spLocks noChangeArrowheads="1"/>
          </p:cNvSpPr>
          <p:nvPr/>
        </p:nvSpPr>
        <p:spPr bwMode="auto">
          <a:xfrm>
            <a:off x="406717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49" name="AutoShape 84"/>
          <p:cNvCxnSpPr>
            <a:cxnSpLocks noChangeShapeType="1"/>
            <a:stCxn id="99" idx="0"/>
            <a:endCxn id="38948" idx="3"/>
          </p:cNvCxnSpPr>
          <p:nvPr/>
        </p:nvCxnSpPr>
        <p:spPr bwMode="auto">
          <a:xfrm flipV="1">
            <a:off x="3581400" y="3482882"/>
            <a:ext cx="50809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0" name="AutoShape 85"/>
          <p:cNvCxnSpPr>
            <a:cxnSpLocks noChangeShapeType="1"/>
            <a:endCxn id="38948" idx="5"/>
          </p:cNvCxnSpPr>
          <p:nvPr/>
        </p:nvCxnSpPr>
        <p:spPr bwMode="auto">
          <a:xfrm flipH="1" flipV="1">
            <a:off x="4197350" y="34829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51" name="Oval 86"/>
          <p:cNvSpPr>
            <a:spLocks noChangeArrowheads="1"/>
          </p:cNvSpPr>
          <p:nvPr/>
        </p:nvSpPr>
        <p:spPr bwMode="auto">
          <a:xfrm>
            <a:off x="5165725" y="3352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52" name="AutoShape 87"/>
          <p:cNvCxnSpPr>
            <a:cxnSpLocks noChangeShapeType="1"/>
            <a:stCxn id="101" idx="7"/>
            <a:endCxn id="38951" idx="3"/>
          </p:cNvCxnSpPr>
          <p:nvPr/>
        </p:nvCxnSpPr>
        <p:spPr bwMode="auto">
          <a:xfrm flipV="1">
            <a:off x="4930682" y="3482882"/>
            <a:ext cx="257361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3" name="AutoShape 88"/>
          <p:cNvCxnSpPr>
            <a:cxnSpLocks noChangeShapeType="1"/>
            <a:stCxn id="38955" idx="1"/>
            <a:endCxn id="38951" idx="5"/>
          </p:cNvCxnSpPr>
          <p:nvPr/>
        </p:nvCxnSpPr>
        <p:spPr bwMode="auto">
          <a:xfrm flipH="1" flipV="1">
            <a:off x="5295900" y="34829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55" name="Oval 90"/>
          <p:cNvSpPr>
            <a:spLocks noChangeArrowheads="1"/>
          </p:cNvSpPr>
          <p:nvPr/>
        </p:nvSpPr>
        <p:spPr bwMode="auto">
          <a:xfrm>
            <a:off x="5622925" y="3733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56" name="AutoShape 91"/>
          <p:cNvCxnSpPr>
            <a:cxnSpLocks noChangeShapeType="1"/>
            <a:stCxn id="102" idx="0"/>
            <a:endCxn id="38955" idx="3"/>
          </p:cNvCxnSpPr>
          <p:nvPr/>
        </p:nvCxnSpPr>
        <p:spPr bwMode="auto">
          <a:xfrm flipV="1">
            <a:off x="5486400" y="3863882"/>
            <a:ext cx="1588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57" name="AutoShape 92"/>
          <p:cNvCxnSpPr>
            <a:cxnSpLocks noChangeShapeType="1"/>
            <a:stCxn id="103" idx="0"/>
            <a:endCxn id="38955" idx="5"/>
          </p:cNvCxnSpPr>
          <p:nvPr/>
        </p:nvCxnSpPr>
        <p:spPr bwMode="auto">
          <a:xfrm flipH="1" flipV="1">
            <a:off x="5753007" y="38638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62" name="Text Box 97"/>
          <p:cNvSpPr txBox="1">
            <a:spLocks noChangeArrowheads="1"/>
          </p:cNvSpPr>
          <p:nvPr/>
        </p:nvSpPr>
        <p:spPr bwMode="auto">
          <a:xfrm>
            <a:off x="4267200" y="2757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38963" name="Text Box 98"/>
          <p:cNvSpPr txBox="1">
            <a:spLocks noChangeArrowheads="1"/>
          </p:cNvSpPr>
          <p:nvPr/>
        </p:nvSpPr>
        <p:spPr bwMode="auto">
          <a:xfrm>
            <a:off x="3740150" y="32004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38964" name="Text Box 99"/>
          <p:cNvSpPr txBox="1">
            <a:spLocks noChangeArrowheads="1"/>
          </p:cNvSpPr>
          <p:nvPr/>
        </p:nvSpPr>
        <p:spPr bwMode="auto">
          <a:xfrm>
            <a:off x="327660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38965" name="Text Box 100"/>
          <p:cNvSpPr txBox="1">
            <a:spLocks noChangeArrowheads="1"/>
          </p:cNvSpPr>
          <p:nvPr/>
        </p:nvSpPr>
        <p:spPr bwMode="auto">
          <a:xfrm>
            <a:off x="419735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38966" name="Text Box 101"/>
          <p:cNvSpPr txBox="1">
            <a:spLocks noChangeArrowheads="1"/>
          </p:cNvSpPr>
          <p:nvPr/>
        </p:nvSpPr>
        <p:spPr bwMode="auto">
          <a:xfrm>
            <a:off x="4953000" y="3748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38967" name="Text Box 102"/>
          <p:cNvSpPr txBox="1">
            <a:spLocks noChangeArrowheads="1"/>
          </p:cNvSpPr>
          <p:nvPr/>
        </p:nvSpPr>
        <p:spPr bwMode="auto">
          <a:xfrm>
            <a:off x="5334000" y="3214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38968" name="Text Box 103"/>
          <p:cNvSpPr txBox="1">
            <a:spLocks noChangeArrowheads="1"/>
          </p:cNvSpPr>
          <p:nvPr/>
        </p:nvSpPr>
        <p:spPr bwMode="auto">
          <a:xfrm>
            <a:off x="5715000" y="3595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38969" name="Text Box 104"/>
          <p:cNvSpPr txBox="1">
            <a:spLocks noChangeArrowheads="1"/>
          </p:cNvSpPr>
          <p:nvPr/>
        </p:nvSpPr>
        <p:spPr bwMode="auto">
          <a:xfrm>
            <a:off x="5181600" y="4052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38970" name="Text Box 105"/>
          <p:cNvSpPr txBox="1">
            <a:spLocks noChangeArrowheads="1"/>
          </p:cNvSpPr>
          <p:nvPr/>
        </p:nvSpPr>
        <p:spPr bwMode="auto">
          <a:xfrm>
            <a:off x="5867400" y="4038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38971" name="Oval 106"/>
          <p:cNvSpPr>
            <a:spLocks noChangeArrowheads="1"/>
          </p:cNvSpPr>
          <p:nvPr/>
        </p:nvSpPr>
        <p:spPr bwMode="auto">
          <a:xfrm>
            <a:off x="4616450" y="4648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72" name="AutoShape 107"/>
          <p:cNvCxnSpPr>
            <a:cxnSpLocks noChangeShapeType="1"/>
            <a:stCxn id="38974" idx="7"/>
            <a:endCxn id="38971" idx="3"/>
          </p:cNvCxnSpPr>
          <p:nvPr/>
        </p:nvCxnSpPr>
        <p:spPr bwMode="auto">
          <a:xfrm flipV="1">
            <a:off x="4197350" y="47783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73" name="AutoShape 108"/>
          <p:cNvCxnSpPr>
            <a:cxnSpLocks noChangeShapeType="1"/>
            <a:stCxn id="38977" idx="1"/>
            <a:endCxn id="38971" idx="5"/>
          </p:cNvCxnSpPr>
          <p:nvPr/>
        </p:nvCxnSpPr>
        <p:spPr bwMode="auto">
          <a:xfrm flipH="1" flipV="1">
            <a:off x="4746625" y="47783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74" name="Oval 109"/>
          <p:cNvSpPr>
            <a:spLocks noChangeArrowheads="1"/>
          </p:cNvSpPr>
          <p:nvPr/>
        </p:nvSpPr>
        <p:spPr bwMode="auto">
          <a:xfrm>
            <a:off x="4067175" y="5029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75" name="AutoShape 110"/>
          <p:cNvCxnSpPr>
            <a:cxnSpLocks noChangeShapeType="1"/>
            <a:stCxn id="104" idx="0"/>
            <a:endCxn id="38974" idx="3"/>
          </p:cNvCxnSpPr>
          <p:nvPr/>
        </p:nvCxnSpPr>
        <p:spPr bwMode="auto">
          <a:xfrm flipV="1">
            <a:off x="3657600" y="5159282"/>
            <a:ext cx="43189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76" name="AutoShape 111"/>
          <p:cNvCxnSpPr>
            <a:cxnSpLocks noChangeShapeType="1"/>
            <a:stCxn id="105" idx="1"/>
            <a:endCxn id="38974" idx="5"/>
          </p:cNvCxnSpPr>
          <p:nvPr/>
        </p:nvCxnSpPr>
        <p:spPr bwMode="auto">
          <a:xfrm flipH="1" flipV="1">
            <a:off x="4197257" y="5159282"/>
            <a:ext cx="320861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77" name="Oval 112"/>
          <p:cNvSpPr>
            <a:spLocks noChangeArrowheads="1"/>
          </p:cNvSpPr>
          <p:nvPr/>
        </p:nvSpPr>
        <p:spPr bwMode="auto">
          <a:xfrm>
            <a:off x="5165725" y="5029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78" name="AutoShape 113"/>
          <p:cNvCxnSpPr>
            <a:cxnSpLocks noChangeShapeType="1"/>
            <a:stCxn id="106" idx="0"/>
            <a:endCxn id="38977" idx="3"/>
          </p:cNvCxnSpPr>
          <p:nvPr/>
        </p:nvCxnSpPr>
        <p:spPr bwMode="auto">
          <a:xfrm flipV="1">
            <a:off x="4953000" y="5159282"/>
            <a:ext cx="23504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79" name="AutoShape 114"/>
          <p:cNvCxnSpPr>
            <a:cxnSpLocks noChangeShapeType="1"/>
            <a:stCxn id="38981" idx="1"/>
            <a:endCxn id="38977" idx="5"/>
          </p:cNvCxnSpPr>
          <p:nvPr/>
        </p:nvCxnSpPr>
        <p:spPr bwMode="auto">
          <a:xfrm flipH="1" flipV="1">
            <a:off x="5295900" y="51593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81" name="Oval 116"/>
          <p:cNvSpPr>
            <a:spLocks noChangeArrowheads="1"/>
          </p:cNvSpPr>
          <p:nvPr/>
        </p:nvSpPr>
        <p:spPr bwMode="auto">
          <a:xfrm>
            <a:off x="5622925" y="5410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8982" name="AutoShape 117"/>
          <p:cNvCxnSpPr>
            <a:cxnSpLocks noChangeShapeType="1"/>
            <a:stCxn id="107" idx="0"/>
            <a:endCxn id="38981" idx="3"/>
          </p:cNvCxnSpPr>
          <p:nvPr/>
        </p:nvCxnSpPr>
        <p:spPr bwMode="auto">
          <a:xfrm flipV="1">
            <a:off x="5562600" y="5540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83" name="AutoShape 118"/>
          <p:cNvCxnSpPr>
            <a:cxnSpLocks noChangeShapeType="1"/>
            <a:stCxn id="108" idx="0"/>
            <a:endCxn id="38981" idx="5"/>
          </p:cNvCxnSpPr>
          <p:nvPr/>
        </p:nvCxnSpPr>
        <p:spPr bwMode="auto">
          <a:xfrm flipH="1" flipV="1">
            <a:off x="5753007" y="5540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88" name="Text Box 123"/>
          <p:cNvSpPr txBox="1">
            <a:spLocks noChangeArrowheads="1"/>
          </p:cNvSpPr>
          <p:nvPr/>
        </p:nvSpPr>
        <p:spPr bwMode="auto">
          <a:xfrm>
            <a:off x="4267200" y="4433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38989" name="Text Box 124"/>
          <p:cNvSpPr txBox="1">
            <a:spLocks noChangeArrowheads="1"/>
          </p:cNvSpPr>
          <p:nvPr/>
        </p:nvSpPr>
        <p:spPr bwMode="auto">
          <a:xfrm>
            <a:off x="3740150" y="4876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38990" name="Text Box 125"/>
          <p:cNvSpPr txBox="1">
            <a:spLocks noChangeArrowheads="1"/>
          </p:cNvSpPr>
          <p:nvPr/>
        </p:nvSpPr>
        <p:spPr bwMode="auto">
          <a:xfrm>
            <a:off x="3276600" y="5410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el-GR" dirty="0"/>
          </a:p>
        </p:txBody>
      </p:sp>
      <p:sp>
        <p:nvSpPr>
          <p:cNvPr id="38991" name="Text Box 126"/>
          <p:cNvSpPr txBox="1">
            <a:spLocks noChangeArrowheads="1"/>
          </p:cNvSpPr>
          <p:nvPr/>
        </p:nvSpPr>
        <p:spPr bwMode="auto">
          <a:xfrm>
            <a:off x="4197350" y="5410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38992" name="Text Box 127"/>
          <p:cNvSpPr txBox="1">
            <a:spLocks noChangeArrowheads="1"/>
          </p:cNvSpPr>
          <p:nvPr/>
        </p:nvSpPr>
        <p:spPr bwMode="auto">
          <a:xfrm>
            <a:off x="4953000" y="5424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38993" name="Text Box 128"/>
          <p:cNvSpPr txBox="1">
            <a:spLocks noChangeArrowheads="1"/>
          </p:cNvSpPr>
          <p:nvPr/>
        </p:nvSpPr>
        <p:spPr bwMode="auto">
          <a:xfrm>
            <a:off x="5334000" y="4891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38994" name="Text Box 129"/>
          <p:cNvSpPr txBox="1">
            <a:spLocks noChangeArrowheads="1"/>
          </p:cNvSpPr>
          <p:nvPr/>
        </p:nvSpPr>
        <p:spPr bwMode="auto">
          <a:xfrm>
            <a:off x="5715000" y="5272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38995" name="Text Box 130"/>
          <p:cNvSpPr txBox="1">
            <a:spLocks noChangeArrowheads="1"/>
          </p:cNvSpPr>
          <p:nvPr/>
        </p:nvSpPr>
        <p:spPr bwMode="auto">
          <a:xfrm>
            <a:off x="5181600" y="5729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38996" name="Text Box 131"/>
          <p:cNvSpPr txBox="1">
            <a:spLocks noChangeArrowheads="1"/>
          </p:cNvSpPr>
          <p:nvPr/>
        </p:nvSpPr>
        <p:spPr bwMode="auto">
          <a:xfrm>
            <a:off x="5867400" y="5715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38998" name="Text Box 74"/>
          <p:cNvSpPr txBox="1">
            <a:spLocks noChangeArrowheads="1"/>
          </p:cNvSpPr>
          <p:nvPr/>
        </p:nvSpPr>
        <p:spPr bwMode="auto">
          <a:xfrm>
            <a:off x="6535738" y="1219200"/>
            <a:ext cx="230346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dirty="0"/>
              <a:t>σειρά επεξεργασίας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γονέας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δεξί παιδί</a:t>
            </a:r>
          </a:p>
        </p:txBody>
      </p:sp>
      <p:sp>
        <p:nvSpPr>
          <p:cNvPr id="38999" name="Text Box 75"/>
          <p:cNvSpPr txBox="1">
            <a:spLocks noChangeArrowheads="1"/>
          </p:cNvSpPr>
          <p:nvPr/>
        </p:nvSpPr>
        <p:spPr bwMode="auto">
          <a:xfrm>
            <a:off x="6553200" y="2971800"/>
            <a:ext cx="230346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/>
              <a:t>σειρά επεξεργασίας :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γονέας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δεξί παιδί</a:t>
            </a:r>
          </a:p>
        </p:txBody>
      </p:sp>
      <p:sp>
        <p:nvSpPr>
          <p:cNvPr id="39000" name="Text Box 76"/>
          <p:cNvSpPr txBox="1">
            <a:spLocks noChangeArrowheads="1"/>
          </p:cNvSpPr>
          <p:nvPr/>
        </p:nvSpPr>
        <p:spPr bwMode="auto">
          <a:xfrm>
            <a:off x="6553200" y="4724400"/>
            <a:ext cx="230346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/>
              <a:t>σειρά επεξεργασίας :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 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 δεξί παιδί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 γονέας</a:t>
            </a:r>
          </a:p>
        </p:txBody>
      </p:sp>
      <p:sp useBgFill="1">
        <p:nvSpPr>
          <p:cNvPr id="88" name="8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Oval 13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4495800" y="198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6" name="Oval 13"/>
          <p:cNvSpPr>
            <a:spLocks noChangeArrowheads="1"/>
          </p:cNvSpPr>
          <p:nvPr/>
        </p:nvSpPr>
        <p:spPr bwMode="auto">
          <a:xfrm>
            <a:off x="4800600" y="198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7" name="Oval 13"/>
          <p:cNvSpPr>
            <a:spLocks noChangeArrowheads="1"/>
          </p:cNvSpPr>
          <p:nvPr/>
        </p:nvSpPr>
        <p:spPr bwMode="auto">
          <a:xfrm>
            <a:off x="5410200" y="2286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8" name="Oval 13"/>
          <p:cNvSpPr>
            <a:spLocks noChangeArrowheads="1"/>
          </p:cNvSpPr>
          <p:nvPr/>
        </p:nvSpPr>
        <p:spPr bwMode="auto">
          <a:xfrm>
            <a:off x="5791200" y="2286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9" name="Oval 13"/>
          <p:cNvSpPr>
            <a:spLocks noChangeArrowheads="1"/>
          </p:cNvSpPr>
          <p:nvPr/>
        </p:nvSpPr>
        <p:spPr bwMode="auto">
          <a:xfrm>
            <a:off x="3505200" y="3810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0" name="Oval 13"/>
          <p:cNvSpPr>
            <a:spLocks noChangeArrowheads="1"/>
          </p:cNvSpPr>
          <p:nvPr/>
        </p:nvSpPr>
        <p:spPr bwMode="auto">
          <a:xfrm>
            <a:off x="4495800" y="3810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4800600" y="3810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5410200" y="4114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5791200" y="41148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3581400" y="5486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4495800" y="5486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" name="Oval 13"/>
          <p:cNvSpPr>
            <a:spLocks noChangeArrowheads="1"/>
          </p:cNvSpPr>
          <p:nvPr/>
        </p:nvSpPr>
        <p:spPr bwMode="auto">
          <a:xfrm>
            <a:off x="5486400" y="579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Oval 13"/>
          <p:cNvSpPr>
            <a:spLocks noChangeArrowheads="1"/>
          </p:cNvSpPr>
          <p:nvPr/>
        </p:nvSpPr>
        <p:spPr bwMode="auto">
          <a:xfrm>
            <a:off x="5791200" y="579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994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  <p:sp>
        <p:nvSpPr>
          <p:cNvPr id="39943" name="Text Box 74"/>
          <p:cNvSpPr txBox="1">
            <a:spLocks noChangeArrowheads="1"/>
          </p:cNvSpPr>
          <p:nvPr/>
        </p:nvSpPr>
        <p:spPr bwMode="auto">
          <a:xfrm>
            <a:off x="5140325" y="1201737"/>
            <a:ext cx="262255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err="1"/>
              <a:t>προδιάταξη</a:t>
            </a:r>
            <a:r>
              <a:rPr lang="el-GR" b="1" dirty="0"/>
              <a:t> (</a:t>
            </a:r>
            <a:r>
              <a:rPr lang="en-US" b="1" dirty="0"/>
              <a:t>preorder)</a:t>
            </a:r>
          </a:p>
          <a:p>
            <a:pPr marL="342900" indent="-342900"/>
            <a:r>
              <a:rPr lang="el-GR" dirty="0"/>
              <a:t>σειρά επεξεργασίας</a:t>
            </a:r>
            <a:r>
              <a:rPr lang="en-US" dirty="0"/>
              <a:t> :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γονέας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δεξί παιδί</a:t>
            </a:r>
          </a:p>
        </p:txBody>
      </p:sp>
      <p:sp>
        <p:nvSpPr>
          <p:cNvPr id="39944" name="Text Box 75"/>
          <p:cNvSpPr txBox="1">
            <a:spLocks noChangeArrowheads="1"/>
          </p:cNvSpPr>
          <p:nvPr/>
        </p:nvSpPr>
        <p:spPr bwMode="auto">
          <a:xfrm>
            <a:off x="5140325" y="2895600"/>
            <a:ext cx="2590800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err="1"/>
              <a:t>ενδοδιάταξη</a:t>
            </a:r>
            <a:r>
              <a:rPr lang="el-GR" b="1" dirty="0"/>
              <a:t> (</a:t>
            </a:r>
            <a:r>
              <a:rPr lang="en-US" b="1" dirty="0" err="1"/>
              <a:t>inorder</a:t>
            </a:r>
            <a:r>
              <a:rPr lang="en-US" b="1" dirty="0"/>
              <a:t>)</a:t>
            </a:r>
            <a:r>
              <a:rPr lang="el-GR" b="1" dirty="0"/>
              <a:t> </a:t>
            </a:r>
          </a:p>
          <a:p>
            <a:pPr marL="342900" indent="-342900"/>
            <a:r>
              <a:rPr lang="el-GR" dirty="0"/>
              <a:t>σειρά επεξεργασίας :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γονέας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δεξί παιδί</a:t>
            </a:r>
          </a:p>
        </p:txBody>
      </p:sp>
      <p:sp>
        <p:nvSpPr>
          <p:cNvPr id="39945" name="Text Box 76"/>
          <p:cNvSpPr txBox="1">
            <a:spLocks noChangeArrowheads="1"/>
          </p:cNvSpPr>
          <p:nvPr/>
        </p:nvSpPr>
        <p:spPr bwMode="auto">
          <a:xfrm>
            <a:off x="5140325" y="4572000"/>
            <a:ext cx="2784475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b="1" dirty="0" err="1"/>
              <a:t>μεταδιάταξη</a:t>
            </a:r>
            <a:r>
              <a:rPr lang="el-GR" b="1" dirty="0"/>
              <a:t> (</a:t>
            </a:r>
            <a:r>
              <a:rPr lang="en-US" b="1" dirty="0" err="1"/>
              <a:t>postorder</a:t>
            </a:r>
            <a:r>
              <a:rPr lang="en-US" b="1" dirty="0"/>
              <a:t>)</a:t>
            </a:r>
            <a:endParaRPr lang="el-GR" b="1" dirty="0"/>
          </a:p>
          <a:p>
            <a:pPr marL="342900" indent="-342900"/>
            <a:r>
              <a:rPr lang="el-GR" dirty="0"/>
              <a:t>σειρά επεξεργασίας :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δεξί παιδί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γονέας</a:t>
            </a:r>
          </a:p>
        </p:txBody>
      </p:sp>
      <p:sp useBgFill="1">
        <p:nvSpPr>
          <p:cNvPr id="10" name="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1025525" y="284994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 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1025525" y="452634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 	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 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0964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5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66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0967" name="13 - Ευθεία γραμμή σύνδεσης"/>
          <p:cNvCxnSpPr>
            <a:cxnSpLocks noChangeShapeType="1"/>
            <a:stCxn id="40965" idx="7"/>
            <a:endCxn id="40964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68" name="17 - Ευθεία γραμμή σύνδεσης"/>
          <p:cNvCxnSpPr>
            <a:cxnSpLocks noChangeShapeType="1"/>
            <a:stCxn id="40964" idx="5"/>
            <a:endCxn id="40966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969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970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0971" name="27 - Ευθεία γραμμή σύνδεσης"/>
          <p:cNvCxnSpPr>
            <a:cxnSpLocks noChangeShapeType="1"/>
            <a:stCxn id="40970" idx="7"/>
            <a:endCxn id="40969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2" name="28 - Ευθεία γραμμή σύνδεσης"/>
          <p:cNvCxnSpPr>
            <a:cxnSpLocks noChangeShapeType="1"/>
            <a:stCxn id="40969" idx="5"/>
            <a:endCxn id="42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3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0974" name="37 - Ευθεία γραμμή σύνδεσης"/>
          <p:cNvCxnSpPr>
            <a:cxnSpLocks noChangeShapeType="1"/>
            <a:stCxn id="36" idx="0"/>
            <a:endCxn id="40973" idx="3"/>
          </p:cNvCxnSpPr>
          <p:nvPr/>
        </p:nvCxnSpPr>
        <p:spPr bwMode="auto">
          <a:xfrm flipV="1">
            <a:off x="1181100" y="46147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5" name="38 - Ευθεία γραμμή σύνδεσης"/>
          <p:cNvCxnSpPr>
            <a:cxnSpLocks noChangeShapeType="1"/>
            <a:stCxn id="40973" idx="5"/>
            <a:endCxn id="37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6" name="40 - Ευθεία γραμμή σύνδεσης"/>
          <p:cNvCxnSpPr>
            <a:cxnSpLocks noChangeShapeType="1"/>
            <a:stCxn id="40965" idx="3"/>
            <a:endCxn id="40973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7" name="42 - Ευθεία γραμμή σύνδεσης"/>
          <p:cNvCxnSpPr>
            <a:cxnSpLocks noChangeShapeType="1"/>
            <a:stCxn id="40965" idx="5"/>
            <a:endCxn id="38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8" name="44 - Ευθεία γραμμή σύνδεσης"/>
          <p:cNvCxnSpPr>
            <a:cxnSpLocks noChangeShapeType="1"/>
            <a:stCxn id="40966" idx="3"/>
            <a:endCxn id="40969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9" name="46 - Ευθεία γραμμή σύνδεσης"/>
          <p:cNvCxnSpPr>
            <a:cxnSpLocks noChangeShapeType="1"/>
            <a:stCxn id="40966" idx="5"/>
            <a:endCxn id="43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980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0981" name="55 - Ευθεία γραμμή σύνδεσης"/>
          <p:cNvCxnSpPr>
            <a:cxnSpLocks noChangeShapeType="1"/>
            <a:stCxn id="40" idx="0"/>
            <a:endCxn id="40980" idx="3"/>
          </p:cNvCxnSpPr>
          <p:nvPr/>
        </p:nvCxnSpPr>
        <p:spPr bwMode="auto">
          <a:xfrm flipV="1">
            <a:off x="5372100" y="5605322"/>
            <a:ext cx="2239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2" name="56 - Ευθεία γραμμή σύνδεσης"/>
          <p:cNvCxnSpPr>
            <a:cxnSpLocks noChangeShapeType="1"/>
            <a:stCxn id="40980" idx="5"/>
            <a:endCxn id="41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3" name="58 - Ευθεία γραμμή σύνδεσης"/>
          <p:cNvCxnSpPr>
            <a:cxnSpLocks noChangeShapeType="1"/>
            <a:stCxn id="39" idx="7"/>
            <a:endCxn id="40970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4" name="60 - Ευθεία γραμμή σύνδεσης"/>
          <p:cNvCxnSpPr>
            <a:cxnSpLocks noChangeShapeType="1"/>
            <a:stCxn id="40970" idx="5"/>
            <a:endCxn id="40980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994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36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988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89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0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991" name="13 - Ευθεία γραμμή σύνδεσης"/>
          <p:cNvCxnSpPr>
            <a:cxnSpLocks noChangeShapeType="1"/>
            <a:stCxn id="41989" idx="7"/>
            <a:endCxn id="41988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2" name="17 - Ευθεία γραμμή σύνδεσης"/>
          <p:cNvCxnSpPr>
            <a:cxnSpLocks noChangeShapeType="1"/>
            <a:stCxn id="41988" idx="5"/>
            <a:endCxn id="41990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3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4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995" name="27 - Ευθεία γραμμή σύνδεσης"/>
          <p:cNvCxnSpPr>
            <a:cxnSpLocks noChangeShapeType="1"/>
            <a:stCxn id="41994" idx="7"/>
            <a:endCxn id="41993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6" name="28 - Ευθεία γραμμή σύνδεσης"/>
          <p:cNvCxnSpPr>
            <a:cxnSpLocks noChangeShapeType="1"/>
            <a:stCxn id="41993" idx="5"/>
            <a:endCxn id="43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7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1998" name="37 - Ευθεία γραμμή σύνδεσης"/>
          <p:cNvCxnSpPr>
            <a:cxnSpLocks noChangeShapeType="1"/>
            <a:endCxn id="41997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9" name="38 - Ευθεία γραμμή σύνδεσης"/>
          <p:cNvCxnSpPr>
            <a:cxnSpLocks noChangeShapeType="1"/>
            <a:stCxn id="41997" idx="5"/>
            <a:endCxn id="38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0" name="40 - Ευθεία γραμμή σύνδεσης"/>
          <p:cNvCxnSpPr>
            <a:cxnSpLocks noChangeShapeType="1"/>
            <a:stCxn id="41989" idx="3"/>
            <a:endCxn id="41997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42 - Ευθεία γραμμή σύνδεσης"/>
          <p:cNvCxnSpPr>
            <a:cxnSpLocks noChangeShapeType="1"/>
            <a:stCxn id="41989" idx="5"/>
            <a:endCxn id="39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2" name="44 - Ευθεία γραμμή σύνδεσης"/>
          <p:cNvCxnSpPr>
            <a:cxnSpLocks noChangeShapeType="1"/>
            <a:stCxn id="41990" idx="3"/>
            <a:endCxn id="41993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3" name="46 - Ευθεία γραμμή σύνδεσης"/>
          <p:cNvCxnSpPr>
            <a:cxnSpLocks noChangeShapeType="1"/>
            <a:stCxn id="41990" idx="5"/>
            <a:endCxn id="44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4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2005" name="55 - Ευθεία γραμμή σύνδεσης"/>
          <p:cNvCxnSpPr>
            <a:cxnSpLocks noChangeShapeType="1"/>
            <a:endCxn id="42004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6" name="56 - Ευθεία γραμμή σύνδεσης"/>
          <p:cNvCxnSpPr>
            <a:cxnSpLocks noChangeShapeType="1"/>
            <a:stCxn id="42004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7" name="58 - Ευθεία γραμμή σύνδεσης"/>
          <p:cNvCxnSpPr>
            <a:cxnSpLocks noChangeShapeType="1"/>
            <a:stCxn id="40" idx="7"/>
            <a:endCxn id="41994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8" name="60 - Ευθεία γραμμή σύνδεσης"/>
          <p:cNvCxnSpPr>
            <a:cxnSpLocks noChangeShapeType="1"/>
            <a:stCxn id="41994" idx="5"/>
            <a:endCxn id="42004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019" name="34 - TextBox"/>
          <p:cNvSpPr txBox="1">
            <a:spLocks noChangeArrowheads="1"/>
          </p:cNvSpPr>
          <p:nvPr/>
        </p:nvSpPr>
        <p:spPr bwMode="auto">
          <a:xfrm>
            <a:off x="3649663" y="3200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3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3012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13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14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015" name="13 - Ευθεία γραμμή σύνδεσης"/>
          <p:cNvCxnSpPr>
            <a:cxnSpLocks noChangeShapeType="1"/>
            <a:stCxn id="43013" idx="7"/>
            <a:endCxn id="43012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6" name="17 - Ευθεία γραμμή σύνδεσης"/>
          <p:cNvCxnSpPr>
            <a:cxnSpLocks noChangeShapeType="1"/>
            <a:stCxn id="43012" idx="5"/>
            <a:endCxn id="43014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17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18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019" name="27 - Ευθεία γραμμή σύνδεσης"/>
          <p:cNvCxnSpPr>
            <a:cxnSpLocks noChangeShapeType="1"/>
            <a:stCxn id="43018" idx="7"/>
            <a:endCxn id="43017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0" name="28 - Ευθεία γραμμή σύνδεσης"/>
          <p:cNvCxnSpPr>
            <a:cxnSpLocks noChangeShapeType="1"/>
            <a:stCxn id="43017" idx="5"/>
            <a:endCxn id="44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1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022" name="37 - Ευθεία γραμμή σύνδεσης"/>
          <p:cNvCxnSpPr>
            <a:cxnSpLocks noChangeShapeType="1"/>
            <a:endCxn id="43021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3" name="38 - Ευθεία γραμμή σύνδεσης"/>
          <p:cNvCxnSpPr>
            <a:cxnSpLocks noChangeShapeType="1"/>
            <a:stCxn id="43021" idx="5"/>
            <a:endCxn id="39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4" name="40 - Ευθεία γραμμή σύνδεσης"/>
          <p:cNvCxnSpPr>
            <a:cxnSpLocks noChangeShapeType="1"/>
            <a:stCxn id="43013" idx="3"/>
            <a:endCxn id="43021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5" name="42 - Ευθεία γραμμή σύνδεσης"/>
          <p:cNvCxnSpPr>
            <a:cxnSpLocks noChangeShapeType="1"/>
            <a:stCxn id="43013" idx="5"/>
            <a:endCxn id="40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6" name="44 - Ευθεία γραμμή σύνδεσης"/>
          <p:cNvCxnSpPr>
            <a:cxnSpLocks noChangeShapeType="1"/>
            <a:stCxn id="43014" idx="3"/>
            <a:endCxn id="43017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7" name="46 - Ευθεία γραμμή σύνδεσης"/>
          <p:cNvCxnSpPr>
            <a:cxnSpLocks noChangeShapeType="1"/>
            <a:stCxn id="43014" idx="5"/>
            <a:endCxn id="45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8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029" name="55 - Ευθεία γραμμή σύνδεσης"/>
          <p:cNvCxnSpPr>
            <a:cxnSpLocks noChangeShapeType="1"/>
            <a:endCxn id="43028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30" name="56 - Ευθεία γραμμή σύνδεσης"/>
          <p:cNvCxnSpPr>
            <a:cxnSpLocks noChangeShapeType="1"/>
            <a:stCxn id="43028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31" name="58 - Ευθεία γραμμή σύνδεσης"/>
          <p:cNvCxnSpPr>
            <a:cxnSpLocks noChangeShapeType="1"/>
            <a:stCxn id="41" idx="7"/>
            <a:endCxn id="43018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32" name="60 - Ευθεία γραμμή σύνδεσης"/>
          <p:cNvCxnSpPr>
            <a:cxnSpLocks noChangeShapeType="1"/>
            <a:stCxn id="43018" idx="5"/>
            <a:endCxn id="43028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43" name="34 - TextBox"/>
          <p:cNvSpPr txBox="1">
            <a:spLocks noChangeArrowheads="1"/>
          </p:cNvSpPr>
          <p:nvPr/>
        </p:nvSpPr>
        <p:spPr bwMode="auto">
          <a:xfrm>
            <a:off x="3649663" y="3200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43044" name="35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3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4036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37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38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039" name="13 - Ευθεία γραμμή σύνδεσης"/>
          <p:cNvCxnSpPr>
            <a:cxnSpLocks noChangeShapeType="1"/>
            <a:stCxn id="44037" idx="7"/>
            <a:endCxn id="44036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0" name="17 - Ευθεία γραμμή σύνδεσης"/>
          <p:cNvCxnSpPr>
            <a:cxnSpLocks noChangeShapeType="1"/>
            <a:stCxn id="44036" idx="5"/>
            <a:endCxn id="44038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041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42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043" name="27 - Ευθεία γραμμή σύνδεσης"/>
          <p:cNvCxnSpPr>
            <a:cxnSpLocks noChangeShapeType="1"/>
            <a:stCxn id="44042" idx="7"/>
            <a:endCxn id="44041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4" name="28 - Ευθεία γραμμή σύνδεσης"/>
          <p:cNvCxnSpPr>
            <a:cxnSpLocks noChangeShapeType="1"/>
            <a:stCxn id="44041" idx="5"/>
            <a:endCxn id="45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045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046" name="37 - Ευθεία γραμμή σύνδεσης"/>
          <p:cNvCxnSpPr>
            <a:cxnSpLocks noChangeShapeType="1"/>
            <a:endCxn id="44045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7" name="38 - Ευθεία γραμμή σύνδεσης"/>
          <p:cNvCxnSpPr>
            <a:cxnSpLocks noChangeShapeType="1"/>
            <a:stCxn id="44045" idx="5"/>
            <a:endCxn id="40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8" name="40 - Ευθεία γραμμή σύνδεσης"/>
          <p:cNvCxnSpPr>
            <a:cxnSpLocks noChangeShapeType="1"/>
            <a:stCxn id="44037" idx="3"/>
            <a:endCxn id="44045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9" name="42 - Ευθεία γραμμή σύνδεσης"/>
          <p:cNvCxnSpPr>
            <a:cxnSpLocks noChangeShapeType="1"/>
            <a:stCxn id="44037" idx="5"/>
            <a:endCxn id="41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0" name="44 - Ευθεία γραμμή σύνδεσης"/>
          <p:cNvCxnSpPr>
            <a:cxnSpLocks noChangeShapeType="1"/>
            <a:stCxn id="44038" idx="3"/>
            <a:endCxn id="44041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1" name="46 - Ευθεία γραμμή σύνδεσης"/>
          <p:cNvCxnSpPr>
            <a:cxnSpLocks noChangeShapeType="1"/>
            <a:stCxn id="44038" idx="5"/>
            <a:endCxn id="46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052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053" name="55 - Ευθεία γραμμή σύνδεσης"/>
          <p:cNvCxnSpPr>
            <a:cxnSpLocks noChangeShapeType="1"/>
            <a:endCxn id="44052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4" name="56 - Ευθεία γραμμή σύνδεσης"/>
          <p:cNvCxnSpPr>
            <a:cxnSpLocks noChangeShapeType="1"/>
            <a:stCxn id="44052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5" name="58 - Ευθεία γραμμή σύνδεσης"/>
          <p:cNvCxnSpPr>
            <a:cxnSpLocks noChangeShapeType="1"/>
            <a:stCxn id="42" idx="7"/>
            <a:endCxn id="44042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6" name="60 - Ευθεία γραμμή σύνδεσης"/>
          <p:cNvCxnSpPr>
            <a:cxnSpLocks noChangeShapeType="1"/>
            <a:stCxn id="44042" idx="5"/>
            <a:endCxn id="44052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067" name="34 - TextBox"/>
          <p:cNvSpPr txBox="1">
            <a:spLocks noChangeArrowheads="1"/>
          </p:cNvSpPr>
          <p:nvPr/>
        </p:nvSpPr>
        <p:spPr bwMode="auto">
          <a:xfrm>
            <a:off x="3649663" y="3200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44068" name="35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44069" name="36 - TextBox"/>
          <p:cNvSpPr txBox="1">
            <a:spLocks noChangeArrowheads="1"/>
          </p:cNvSpPr>
          <p:nvPr/>
        </p:nvSpPr>
        <p:spPr bwMode="auto">
          <a:xfrm>
            <a:off x="11350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48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Λίστες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lists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7620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0" name="AutoShape 6"/>
          <p:cNvCxnSpPr>
            <a:cxnSpLocks noChangeShapeType="1"/>
            <a:stCxn id="62469" idx="6"/>
            <a:endCxn id="62473" idx="2"/>
          </p:cNvCxnSpPr>
          <p:nvPr/>
        </p:nvCxnSpPr>
        <p:spPr bwMode="auto">
          <a:xfrm>
            <a:off x="914400" y="31861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1219200" y="3795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2" name="AutoShape 8"/>
          <p:cNvCxnSpPr>
            <a:cxnSpLocks noChangeShapeType="1"/>
            <a:stCxn id="62471" idx="7"/>
            <a:endCxn id="62473" idx="3"/>
          </p:cNvCxnSpPr>
          <p:nvPr/>
        </p:nvCxnSpPr>
        <p:spPr bwMode="auto">
          <a:xfrm flipV="1">
            <a:off x="13493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16764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4" name="AutoShape 10"/>
          <p:cNvCxnSpPr>
            <a:cxnSpLocks noChangeShapeType="1"/>
            <a:stCxn id="62471" idx="1"/>
            <a:endCxn id="62469" idx="5"/>
          </p:cNvCxnSpPr>
          <p:nvPr/>
        </p:nvCxnSpPr>
        <p:spPr bwMode="auto">
          <a:xfrm flipH="1" flipV="1">
            <a:off x="8921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7620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6" name="AutoShape 12"/>
          <p:cNvCxnSpPr>
            <a:cxnSpLocks noChangeShapeType="1"/>
            <a:stCxn id="62471" idx="3"/>
            <a:endCxn id="62475" idx="7"/>
          </p:cNvCxnSpPr>
          <p:nvPr/>
        </p:nvCxnSpPr>
        <p:spPr bwMode="auto">
          <a:xfrm flipH="1">
            <a:off x="892175" y="3925888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477" name="AutoShape 13"/>
          <p:cNvCxnSpPr>
            <a:cxnSpLocks noChangeShapeType="1"/>
            <a:stCxn id="62475" idx="0"/>
            <a:endCxn id="62469" idx="4"/>
          </p:cNvCxnSpPr>
          <p:nvPr/>
        </p:nvCxnSpPr>
        <p:spPr bwMode="auto">
          <a:xfrm flipV="1">
            <a:off x="8382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16764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9" name="AutoShape 15"/>
          <p:cNvCxnSpPr>
            <a:cxnSpLocks noChangeShapeType="1"/>
            <a:stCxn id="62478" idx="0"/>
            <a:endCxn id="62473" idx="4"/>
          </p:cNvCxnSpPr>
          <p:nvPr/>
        </p:nvCxnSpPr>
        <p:spPr bwMode="auto">
          <a:xfrm flipV="1">
            <a:off x="17526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480" name="AutoShape 16"/>
          <p:cNvCxnSpPr>
            <a:cxnSpLocks noChangeShapeType="1"/>
            <a:stCxn id="62475" idx="6"/>
            <a:endCxn id="62478" idx="2"/>
          </p:cNvCxnSpPr>
          <p:nvPr/>
        </p:nvCxnSpPr>
        <p:spPr bwMode="auto">
          <a:xfrm>
            <a:off x="914400" y="46339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508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8224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4508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18224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136525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09600" y="2017713"/>
            <a:ext cx="79272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Χρησιμοποιούμε έναν</a:t>
            </a:r>
            <a:r>
              <a:rPr lang="en-US" dirty="0"/>
              <a:t>              </a:t>
            </a:r>
            <a:r>
              <a:rPr lang="el-GR" dirty="0"/>
              <a:t>πίνακα  </a:t>
            </a:r>
            <a:r>
              <a:rPr lang="en-US" dirty="0" smtClean="0"/>
              <a:t>   </a:t>
            </a:r>
            <a:r>
              <a:rPr lang="el-GR" dirty="0" smtClean="0"/>
              <a:t>, </a:t>
            </a:r>
            <a:r>
              <a:rPr lang="el-GR" dirty="0"/>
              <a:t>όπου</a:t>
            </a:r>
            <a:r>
              <a:rPr lang="en-US" dirty="0"/>
              <a:t>          </a:t>
            </a:r>
            <a:r>
              <a:rPr lang="el-GR" dirty="0"/>
              <a:t>είναι </a:t>
            </a:r>
            <a:r>
              <a:rPr lang="el-GR" dirty="0" smtClean="0"/>
              <a:t>αναφορά </a:t>
            </a:r>
            <a:r>
              <a:rPr lang="el-GR" dirty="0"/>
              <a:t>σε λίστα</a:t>
            </a:r>
            <a:endParaRPr lang="en-US" dirty="0"/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6477000" y="3200400"/>
            <a:ext cx="2692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Χώρος</a:t>
            </a:r>
            <a:r>
              <a:rPr lang="en-US"/>
              <a:t>: </a:t>
            </a:r>
            <a:r>
              <a:rPr lang="el-GR"/>
              <a:t>               </a:t>
            </a:r>
            <a:r>
              <a:rPr lang="en-US"/>
              <a:t>  </a:t>
            </a:r>
            <a:r>
              <a:rPr lang="el-GR"/>
              <a:t>λέξεις</a:t>
            </a:r>
            <a:endParaRPr lang="en-US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3048000" y="40767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3048000" y="3740150"/>
            <a:ext cx="304800" cy="3365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3048000" y="3390900"/>
            <a:ext cx="304800" cy="349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3048000" y="30099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3048000" y="44577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2743200" y="2971800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2749550" y="3359150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2743200" y="3740150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2743200" y="4121150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2743200" y="4502150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36576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39624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44958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48006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53340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56388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>
            <a:off x="3200400" y="3162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>
            <a:off x="4114800" y="3162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0" name="Line 46"/>
          <p:cNvSpPr>
            <a:spLocks noChangeShapeType="1"/>
          </p:cNvSpPr>
          <p:nvPr/>
        </p:nvSpPr>
        <p:spPr bwMode="auto">
          <a:xfrm>
            <a:off x="4953000" y="3162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36576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39624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44958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48006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5" name="Rectangle 51"/>
          <p:cNvSpPr>
            <a:spLocks noChangeArrowheads="1"/>
          </p:cNvSpPr>
          <p:nvPr/>
        </p:nvSpPr>
        <p:spPr bwMode="auto">
          <a:xfrm>
            <a:off x="53340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56388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7" name="Line 53"/>
          <p:cNvSpPr>
            <a:spLocks noChangeShapeType="1"/>
          </p:cNvSpPr>
          <p:nvPr/>
        </p:nvSpPr>
        <p:spPr bwMode="auto">
          <a:xfrm>
            <a:off x="3200400" y="3543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8" name="Line 54"/>
          <p:cNvSpPr>
            <a:spLocks noChangeShapeType="1"/>
          </p:cNvSpPr>
          <p:nvPr/>
        </p:nvSpPr>
        <p:spPr bwMode="auto">
          <a:xfrm>
            <a:off x="4114800" y="3543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9" name="Line 55"/>
          <p:cNvSpPr>
            <a:spLocks noChangeShapeType="1"/>
          </p:cNvSpPr>
          <p:nvPr/>
        </p:nvSpPr>
        <p:spPr bwMode="auto">
          <a:xfrm>
            <a:off x="4953000" y="3543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0" name="Rectangle 56"/>
          <p:cNvSpPr>
            <a:spLocks noChangeArrowheads="1"/>
          </p:cNvSpPr>
          <p:nvPr/>
        </p:nvSpPr>
        <p:spPr bwMode="auto">
          <a:xfrm>
            <a:off x="36576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39624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44958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62523" name="Rectangle 59"/>
          <p:cNvSpPr>
            <a:spLocks noChangeArrowheads="1"/>
          </p:cNvSpPr>
          <p:nvPr/>
        </p:nvSpPr>
        <p:spPr bwMode="auto">
          <a:xfrm>
            <a:off x="48006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53340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56388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>
            <a:off x="3200400" y="3924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7" name="Line 63"/>
          <p:cNvSpPr>
            <a:spLocks noChangeShapeType="1"/>
          </p:cNvSpPr>
          <p:nvPr/>
        </p:nvSpPr>
        <p:spPr bwMode="auto">
          <a:xfrm>
            <a:off x="4114800" y="3924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62528" name="Picture 6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105025"/>
            <a:ext cx="3746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529" name="Line 68"/>
          <p:cNvSpPr>
            <a:spLocks noChangeShapeType="1"/>
          </p:cNvSpPr>
          <p:nvPr/>
        </p:nvSpPr>
        <p:spPr bwMode="auto">
          <a:xfrm>
            <a:off x="4953000" y="3924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30" name="Rectangle 69"/>
          <p:cNvSpPr>
            <a:spLocks noChangeArrowheads="1"/>
          </p:cNvSpPr>
          <p:nvPr/>
        </p:nvSpPr>
        <p:spPr bwMode="auto">
          <a:xfrm>
            <a:off x="36576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pic>
        <p:nvPicPr>
          <p:cNvPr id="62531" name="86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2101850"/>
            <a:ext cx="679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35" name="Rectangle 71"/>
          <p:cNvSpPr>
            <a:spLocks noChangeArrowheads="1"/>
          </p:cNvSpPr>
          <p:nvPr/>
        </p:nvSpPr>
        <p:spPr bwMode="auto">
          <a:xfrm>
            <a:off x="39624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36" name="Rectangle 72"/>
          <p:cNvSpPr>
            <a:spLocks noChangeArrowheads="1"/>
          </p:cNvSpPr>
          <p:nvPr/>
        </p:nvSpPr>
        <p:spPr bwMode="auto">
          <a:xfrm>
            <a:off x="44958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62537" name="Rectangle 73"/>
          <p:cNvSpPr>
            <a:spLocks noChangeArrowheads="1"/>
          </p:cNvSpPr>
          <p:nvPr/>
        </p:nvSpPr>
        <p:spPr bwMode="auto">
          <a:xfrm>
            <a:off x="48006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38" name="Rectangle 74"/>
          <p:cNvSpPr>
            <a:spLocks noChangeArrowheads="1"/>
          </p:cNvSpPr>
          <p:nvPr/>
        </p:nvSpPr>
        <p:spPr bwMode="auto">
          <a:xfrm>
            <a:off x="53340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62539" name="Rectangle 75"/>
          <p:cNvSpPr>
            <a:spLocks noChangeArrowheads="1"/>
          </p:cNvSpPr>
          <p:nvPr/>
        </p:nvSpPr>
        <p:spPr bwMode="auto">
          <a:xfrm>
            <a:off x="56388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0" name="Line 76"/>
          <p:cNvSpPr>
            <a:spLocks noChangeShapeType="1"/>
          </p:cNvSpPr>
          <p:nvPr/>
        </p:nvSpPr>
        <p:spPr bwMode="auto">
          <a:xfrm>
            <a:off x="3200400" y="4305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1" name="Line 77"/>
          <p:cNvSpPr>
            <a:spLocks noChangeShapeType="1"/>
          </p:cNvSpPr>
          <p:nvPr/>
        </p:nvSpPr>
        <p:spPr bwMode="auto">
          <a:xfrm>
            <a:off x="4114800" y="4305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2" name="Line 78"/>
          <p:cNvSpPr>
            <a:spLocks noChangeShapeType="1"/>
          </p:cNvSpPr>
          <p:nvPr/>
        </p:nvSpPr>
        <p:spPr bwMode="auto">
          <a:xfrm>
            <a:off x="4953000" y="4305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3" name="Rectangle 79"/>
          <p:cNvSpPr>
            <a:spLocks noChangeArrowheads="1"/>
          </p:cNvSpPr>
          <p:nvPr/>
        </p:nvSpPr>
        <p:spPr bwMode="auto">
          <a:xfrm>
            <a:off x="3657600" y="4533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62544" name="Rectangle 80"/>
          <p:cNvSpPr>
            <a:spLocks noChangeArrowheads="1"/>
          </p:cNvSpPr>
          <p:nvPr/>
        </p:nvSpPr>
        <p:spPr bwMode="auto">
          <a:xfrm>
            <a:off x="3962400" y="4533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5" name="Rectangle 81"/>
          <p:cNvSpPr>
            <a:spLocks noChangeArrowheads="1"/>
          </p:cNvSpPr>
          <p:nvPr/>
        </p:nvSpPr>
        <p:spPr bwMode="auto">
          <a:xfrm>
            <a:off x="4495800" y="4533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62546" name="Rectangle 82"/>
          <p:cNvSpPr>
            <a:spLocks noChangeArrowheads="1"/>
          </p:cNvSpPr>
          <p:nvPr/>
        </p:nvSpPr>
        <p:spPr bwMode="auto">
          <a:xfrm>
            <a:off x="4800600" y="4533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7" name="Line 83"/>
          <p:cNvSpPr>
            <a:spLocks noChangeShapeType="1"/>
          </p:cNvSpPr>
          <p:nvPr/>
        </p:nvSpPr>
        <p:spPr bwMode="auto">
          <a:xfrm>
            <a:off x="3200400" y="4686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8" name="Line 84"/>
          <p:cNvSpPr>
            <a:spLocks noChangeShapeType="1"/>
          </p:cNvSpPr>
          <p:nvPr/>
        </p:nvSpPr>
        <p:spPr bwMode="auto">
          <a:xfrm>
            <a:off x="4114800" y="4686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9" name="Text Box 85"/>
          <p:cNvSpPr txBox="1">
            <a:spLocks noChangeArrowheads="1"/>
          </p:cNvSpPr>
          <p:nvPr/>
        </p:nvSpPr>
        <p:spPr bwMode="auto">
          <a:xfrm>
            <a:off x="3724275" y="2398713"/>
            <a:ext cx="47121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των κόμβων που γειτονεύουν με </a:t>
            </a:r>
            <a:r>
              <a:rPr lang="el-GR" dirty="0" smtClean="0"/>
              <a:t>τ</a:t>
            </a:r>
            <a:r>
              <a:rPr lang="en-US" dirty="0" smtClean="0"/>
              <a:t>n</a:t>
            </a:r>
            <a:r>
              <a:rPr lang="el-GR" dirty="0" smtClean="0"/>
              <a:t>ν κορυφή</a:t>
            </a:r>
            <a:endParaRPr lang="el-GR" dirty="0"/>
          </a:p>
        </p:txBody>
      </p:sp>
      <p:sp useBgFill="1">
        <p:nvSpPr>
          <p:cNvPr id="87" name="8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9" name="8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7306" y="3276600"/>
            <a:ext cx="964694" cy="228600"/>
          </a:xfrm>
          <a:prstGeom prst="rect">
            <a:avLst/>
          </a:prstGeom>
          <a:noFill/>
        </p:spPr>
      </p:pic>
      <p:cxnSp>
        <p:nvCxnSpPr>
          <p:cNvPr id="88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870993" y="2794793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2514600" y="2579686"/>
            <a:ext cx="324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A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2606675" y="5616575"/>
            <a:ext cx="1582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Ελέγχουμε αν</a:t>
            </a:r>
            <a:endParaRPr lang="en-US"/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345113" y="5630863"/>
            <a:ext cx="19526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 σε</a:t>
            </a:r>
            <a:r>
              <a:rPr lang="en-US"/>
              <a:t> </a:t>
            </a:r>
            <a:r>
              <a:rPr lang="el-GR"/>
              <a:t> </a:t>
            </a:r>
            <a:r>
              <a:rPr lang="en-US"/>
              <a:t>         </a:t>
            </a:r>
            <a:r>
              <a:rPr lang="el-GR"/>
              <a:t> </a:t>
            </a:r>
            <a:r>
              <a:rPr lang="en-US"/>
              <a:t> </a:t>
            </a:r>
            <a:r>
              <a:rPr lang="el-GR"/>
              <a:t>χρόνο</a:t>
            </a:r>
            <a:endParaRPr lang="en-US"/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2590800" y="6110288"/>
            <a:ext cx="5359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Επεξεργαζόμαστε όλες τις ακμές σε</a:t>
            </a:r>
            <a:r>
              <a:rPr lang="en-US"/>
              <a:t>      </a:t>
            </a:r>
            <a:r>
              <a:rPr lang="el-GR"/>
              <a:t> </a:t>
            </a:r>
            <a:r>
              <a:rPr lang="en-US"/>
              <a:t>       </a:t>
            </a:r>
            <a:r>
              <a:rPr lang="el-GR"/>
              <a:t> χρόνο</a:t>
            </a:r>
            <a:endParaRPr lang="en-US"/>
          </a:p>
        </p:txBody>
      </p:sp>
      <p:pic>
        <p:nvPicPr>
          <p:cNvPr id="62491" name="Picture 2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6238" y="5692775"/>
            <a:ext cx="1163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2533" name="88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0888" y="5692775"/>
            <a:ext cx="6397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34" name="89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3025" y="6149975"/>
            <a:ext cx="6937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50" name="Text Box 86"/>
          <p:cNvSpPr txBox="1">
            <a:spLocks noChangeArrowheads="1"/>
          </p:cNvSpPr>
          <p:nvPr/>
        </p:nvSpPr>
        <p:spPr bwMode="auto">
          <a:xfrm>
            <a:off x="2592388" y="5119688"/>
            <a:ext cx="3351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Κάθε ακμή εμφανίζεται 2 φορές</a:t>
            </a:r>
          </a:p>
        </p:txBody>
      </p:sp>
      <p:pic>
        <p:nvPicPr>
          <p:cNvPr id="92" name="9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0" y="2488694"/>
            <a:ext cx="102107" cy="178306"/>
          </a:xfrm>
          <a:prstGeom prst="rect">
            <a:avLst/>
          </a:prstGeom>
          <a:noFill/>
        </p:spPr>
      </p:pic>
      <p:pic>
        <p:nvPicPr>
          <p:cNvPr id="96" name="95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083308"/>
            <a:ext cx="202692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5060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1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2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5063" name="13 - Ευθεία γραμμή σύνδεσης"/>
          <p:cNvCxnSpPr>
            <a:cxnSpLocks noChangeShapeType="1"/>
            <a:stCxn id="45061" idx="7"/>
            <a:endCxn id="45060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4" name="17 - Ευθεία γραμμή σύνδεσης"/>
          <p:cNvCxnSpPr>
            <a:cxnSpLocks noChangeShapeType="1"/>
            <a:stCxn id="45060" idx="5"/>
            <a:endCxn id="45062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065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6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5067" name="27 - Ευθεία γραμμή σύνδεσης"/>
          <p:cNvCxnSpPr>
            <a:cxnSpLocks noChangeShapeType="1"/>
            <a:stCxn id="45066" idx="7"/>
            <a:endCxn id="45065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8" name="28 - Ευθεία γραμμή σύνδεσης"/>
          <p:cNvCxnSpPr>
            <a:cxnSpLocks noChangeShapeType="1"/>
            <a:stCxn id="45065" idx="5"/>
            <a:endCxn id="46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069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5070" name="37 - Ευθεία γραμμή σύνδεσης"/>
          <p:cNvCxnSpPr>
            <a:cxnSpLocks noChangeShapeType="1"/>
            <a:endCxn id="45069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1" name="38 - Ευθεία γραμμή σύνδεσης"/>
          <p:cNvCxnSpPr>
            <a:cxnSpLocks noChangeShapeType="1"/>
            <a:stCxn id="45069" idx="5"/>
            <a:endCxn id="41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2" name="40 - Ευθεία γραμμή σύνδεσης"/>
          <p:cNvCxnSpPr>
            <a:cxnSpLocks noChangeShapeType="1"/>
            <a:stCxn id="45061" idx="3"/>
            <a:endCxn id="45069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3" name="42 - Ευθεία γραμμή σύνδεσης"/>
          <p:cNvCxnSpPr>
            <a:cxnSpLocks noChangeShapeType="1"/>
            <a:stCxn id="45061" idx="5"/>
            <a:endCxn id="42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4" name="44 - Ευθεία γραμμή σύνδεσης"/>
          <p:cNvCxnSpPr>
            <a:cxnSpLocks noChangeShapeType="1"/>
            <a:stCxn id="45062" idx="3"/>
            <a:endCxn id="45065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5" name="46 - Ευθεία γραμμή σύνδεσης"/>
          <p:cNvCxnSpPr>
            <a:cxnSpLocks noChangeShapeType="1"/>
            <a:stCxn id="45062" idx="5"/>
            <a:endCxn id="47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6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5077" name="55 - Ευθεία γραμμή σύνδεσης"/>
          <p:cNvCxnSpPr>
            <a:cxnSpLocks noChangeShapeType="1"/>
            <a:endCxn id="45076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8" name="56 - Ευθεία γραμμή σύνδεσης"/>
          <p:cNvCxnSpPr>
            <a:cxnSpLocks noChangeShapeType="1"/>
            <a:stCxn id="45076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9" name="58 - Ευθεία γραμμή σύνδεσης"/>
          <p:cNvCxnSpPr>
            <a:cxnSpLocks noChangeShapeType="1"/>
            <a:stCxn id="43" idx="7"/>
            <a:endCxn id="45066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0" name="60 - Ευθεία γραμμή σύνδεσης"/>
          <p:cNvCxnSpPr>
            <a:cxnSpLocks noChangeShapeType="1"/>
            <a:stCxn id="45066" idx="5"/>
            <a:endCxn id="45076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091" name="34 - TextBox"/>
          <p:cNvSpPr txBox="1">
            <a:spLocks noChangeArrowheads="1"/>
          </p:cNvSpPr>
          <p:nvPr/>
        </p:nvSpPr>
        <p:spPr bwMode="auto">
          <a:xfrm>
            <a:off x="3649663" y="3200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45092" name="35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45093" name="36 - TextBox"/>
          <p:cNvSpPr txBox="1">
            <a:spLocks noChangeArrowheads="1"/>
          </p:cNvSpPr>
          <p:nvPr/>
        </p:nvSpPr>
        <p:spPr bwMode="auto">
          <a:xfrm>
            <a:off x="11350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45094" name="37 - TextBox"/>
          <p:cNvSpPr txBox="1">
            <a:spLocks noChangeArrowheads="1"/>
          </p:cNvSpPr>
          <p:nvPr/>
        </p:nvSpPr>
        <p:spPr bwMode="auto">
          <a:xfrm>
            <a:off x="685800" y="4811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6084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85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86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6087" name="13 - Ευθεία γραμμή σύνδεσης"/>
          <p:cNvCxnSpPr>
            <a:cxnSpLocks noChangeShapeType="1"/>
            <a:stCxn id="46085" idx="7"/>
            <a:endCxn id="46084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88" name="17 - Ευθεία γραμμή σύνδεσης"/>
          <p:cNvCxnSpPr>
            <a:cxnSpLocks noChangeShapeType="1"/>
            <a:stCxn id="46084" idx="5"/>
            <a:endCxn id="46086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089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090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6091" name="27 - Ευθεία γραμμή σύνδεσης"/>
          <p:cNvCxnSpPr>
            <a:cxnSpLocks noChangeShapeType="1"/>
            <a:stCxn id="46090" idx="7"/>
            <a:endCxn id="46089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2" name="28 - Ευθεία γραμμή σύνδεσης"/>
          <p:cNvCxnSpPr>
            <a:cxnSpLocks noChangeShapeType="1"/>
            <a:stCxn id="46089" idx="5"/>
            <a:endCxn id="47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3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6094" name="37 - Ευθεία γραμμή σύνδεσης"/>
          <p:cNvCxnSpPr>
            <a:cxnSpLocks noChangeShapeType="1"/>
            <a:endCxn id="46093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5" name="38 - Ευθεία γραμμή σύνδεσης"/>
          <p:cNvCxnSpPr>
            <a:cxnSpLocks noChangeShapeType="1"/>
            <a:stCxn id="46093" idx="5"/>
            <a:endCxn id="42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6" name="40 - Ευθεία γραμμή σύνδεσης"/>
          <p:cNvCxnSpPr>
            <a:cxnSpLocks noChangeShapeType="1"/>
            <a:stCxn id="46085" idx="3"/>
            <a:endCxn id="46093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7" name="42 - Ευθεία γραμμή σύνδεσης"/>
          <p:cNvCxnSpPr>
            <a:cxnSpLocks noChangeShapeType="1"/>
            <a:stCxn id="46085" idx="5"/>
            <a:endCxn id="43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8" name="44 - Ευθεία γραμμή σύνδεσης"/>
          <p:cNvCxnSpPr>
            <a:cxnSpLocks noChangeShapeType="1"/>
            <a:stCxn id="46086" idx="3"/>
            <a:endCxn id="46089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9" name="46 - Ευθεία γραμμή σύνδεσης"/>
          <p:cNvCxnSpPr>
            <a:cxnSpLocks noChangeShapeType="1"/>
            <a:stCxn id="46086" idx="5"/>
            <a:endCxn id="48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100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6101" name="55 - Ευθεία γραμμή σύνδεσης"/>
          <p:cNvCxnSpPr>
            <a:cxnSpLocks noChangeShapeType="1"/>
            <a:endCxn id="46100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2" name="56 - Ευθεία γραμμή σύνδεσης"/>
          <p:cNvCxnSpPr>
            <a:cxnSpLocks noChangeShapeType="1"/>
            <a:stCxn id="46100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3" name="58 - Ευθεία γραμμή σύνδεσης"/>
          <p:cNvCxnSpPr>
            <a:cxnSpLocks noChangeShapeType="1"/>
            <a:stCxn id="44" idx="7"/>
            <a:endCxn id="46090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4" name="60 - Ευθεία γραμμή σύνδεσης"/>
          <p:cNvCxnSpPr>
            <a:cxnSpLocks noChangeShapeType="1"/>
            <a:stCxn id="46090" idx="5"/>
            <a:endCxn id="46100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5" name="34 - TextBox"/>
          <p:cNvSpPr txBox="1">
            <a:spLocks noChangeArrowheads="1"/>
          </p:cNvSpPr>
          <p:nvPr/>
        </p:nvSpPr>
        <p:spPr bwMode="auto">
          <a:xfrm>
            <a:off x="3649663" y="3200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46116" name="35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46117" name="36 - TextBox"/>
          <p:cNvSpPr txBox="1">
            <a:spLocks noChangeArrowheads="1"/>
          </p:cNvSpPr>
          <p:nvPr/>
        </p:nvSpPr>
        <p:spPr bwMode="auto">
          <a:xfrm>
            <a:off x="11350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46118" name="38 - TextBox"/>
          <p:cNvSpPr txBox="1">
            <a:spLocks noChangeArrowheads="1"/>
          </p:cNvSpPr>
          <p:nvPr/>
        </p:nvSpPr>
        <p:spPr bwMode="auto">
          <a:xfrm>
            <a:off x="685800" y="4811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46119" name="39 - TextBox"/>
          <p:cNvSpPr txBox="1">
            <a:spLocks noChangeArrowheads="1"/>
          </p:cNvSpPr>
          <p:nvPr/>
        </p:nvSpPr>
        <p:spPr bwMode="auto">
          <a:xfrm>
            <a:off x="2133600" y="4811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5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7108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09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10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111" name="13 - Ευθεία γραμμή σύνδεσης"/>
          <p:cNvCxnSpPr>
            <a:cxnSpLocks noChangeShapeType="1"/>
            <a:stCxn id="47109" idx="7"/>
            <a:endCxn id="47108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2" name="17 - Ευθεία γραμμή σύνδεσης"/>
          <p:cNvCxnSpPr>
            <a:cxnSpLocks noChangeShapeType="1"/>
            <a:stCxn id="47108" idx="5"/>
            <a:endCxn id="47110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113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114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115" name="27 - Ευθεία γραμμή σύνδεσης"/>
          <p:cNvCxnSpPr>
            <a:cxnSpLocks noChangeShapeType="1"/>
            <a:stCxn id="47114" idx="7"/>
            <a:endCxn id="47113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6" name="28 - Ευθεία γραμμή σύνδεσης"/>
          <p:cNvCxnSpPr>
            <a:cxnSpLocks noChangeShapeType="1"/>
            <a:stCxn id="47113" idx="5"/>
            <a:endCxn id="48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117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118" name="37 - Ευθεία γραμμή σύνδεσης"/>
          <p:cNvCxnSpPr>
            <a:cxnSpLocks noChangeShapeType="1"/>
            <a:endCxn id="47117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9" name="38 - Ευθεία γραμμή σύνδεσης"/>
          <p:cNvCxnSpPr>
            <a:cxnSpLocks noChangeShapeType="1"/>
            <a:stCxn id="47117" idx="5"/>
            <a:endCxn id="43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0" name="40 - Ευθεία γραμμή σύνδεσης"/>
          <p:cNvCxnSpPr>
            <a:cxnSpLocks noChangeShapeType="1"/>
            <a:stCxn id="47109" idx="3"/>
            <a:endCxn id="47117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1" name="42 - Ευθεία γραμμή σύνδεσης"/>
          <p:cNvCxnSpPr>
            <a:cxnSpLocks noChangeShapeType="1"/>
            <a:stCxn id="47109" idx="5"/>
            <a:endCxn id="44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2" name="44 - Ευθεία γραμμή σύνδεσης"/>
          <p:cNvCxnSpPr>
            <a:cxnSpLocks noChangeShapeType="1"/>
            <a:stCxn id="47110" idx="3"/>
            <a:endCxn id="47113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3" name="46 - Ευθεία γραμμή σύνδεσης"/>
          <p:cNvCxnSpPr>
            <a:cxnSpLocks noChangeShapeType="1"/>
            <a:stCxn id="47110" idx="5"/>
            <a:endCxn id="49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124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125" name="55 - Ευθεία γραμμή σύνδεσης"/>
          <p:cNvCxnSpPr>
            <a:cxnSpLocks noChangeShapeType="1"/>
            <a:endCxn id="47124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6" name="56 - Ευθεία γραμμή σύνδεσης"/>
          <p:cNvCxnSpPr>
            <a:cxnSpLocks noChangeShapeType="1"/>
            <a:stCxn id="47124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7" name="58 - Ευθεία γραμμή σύνδεσης"/>
          <p:cNvCxnSpPr>
            <a:cxnSpLocks noChangeShapeType="1"/>
            <a:stCxn id="45" idx="7"/>
            <a:endCxn id="47114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8" name="60 - Ευθεία γραμμή σύνδεσης"/>
          <p:cNvCxnSpPr>
            <a:cxnSpLocks noChangeShapeType="1"/>
            <a:stCxn id="47114" idx="5"/>
            <a:endCxn id="47124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7139" name="34 - TextBox"/>
          <p:cNvSpPr txBox="1">
            <a:spLocks noChangeArrowheads="1"/>
          </p:cNvSpPr>
          <p:nvPr/>
        </p:nvSpPr>
        <p:spPr bwMode="auto">
          <a:xfrm>
            <a:off x="3649663" y="3200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47140" name="35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47141" name="36 - TextBox"/>
          <p:cNvSpPr txBox="1">
            <a:spLocks noChangeArrowheads="1"/>
          </p:cNvSpPr>
          <p:nvPr/>
        </p:nvSpPr>
        <p:spPr bwMode="auto">
          <a:xfrm>
            <a:off x="11350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47142" name="38 - TextBox"/>
          <p:cNvSpPr txBox="1">
            <a:spLocks noChangeArrowheads="1"/>
          </p:cNvSpPr>
          <p:nvPr/>
        </p:nvSpPr>
        <p:spPr bwMode="auto">
          <a:xfrm>
            <a:off x="685800" y="4811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47143" name="39 - TextBox"/>
          <p:cNvSpPr txBox="1">
            <a:spLocks noChangeArrowheads="1"/>
          </p:cNvSpPr>
          <p:nvPr/>
        </p:nvSpPr>
        <p:spPr bwMode="auto">
          <a:xfrm>
            <a:off x="2133600" y="4811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47144" name="40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8132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3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4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8135" name="13 - Ευθεία γραμμή σύνδεσης"/>
          <p:cNvCxnSpPr>
            <a:cxnSpLocks noChangeShapeType="1"/>
            <a:stCxn id="48133" idx="7"/>
            <a:endCxn id="48132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6" name="17 - Ευθεία γραμμή σύνδεσης"/>
          <p:cNvCxnSpPr>
            <a:cxnSpLocks noChangeShapeType="1"/>
            <a:stCxn id="48132" idx="5"/>
            <a:endCxn id="48134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37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8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8139" name="27 - Ευθεία γραμμή σύνδεσης"/>
          <p:cNvCxnSpPr>
            <a:cxnSpLocks noChangeShapeType="1"/>
            <a:stCxn id="48138" idx="7"/>
            <a:endCxn id="48137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0" name="28 - Ευθεία γραμμή σύνδεσης"/>
          <p:cNvCxnSpPr>
            <a:cxnSpLocks noChangeShapeType="1"/>
            <a:stCxn id="48137" idx="5"/>
            <a:endCxn id="57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1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8142" name="37 - Ευθεία γραμμή σύνδεσης"/>
          <p:cNvCxnSpPr>
            <a:cxnSpLocks noChangeShapeType="1"/>
            <a:endCxn id="48141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3" name="38 - Ευθεία γραμμή σύνδεσης"/>
          <p:cNvCxnSpPr>
            <a:cxnSpLocks noChangeShapeType="1"/>
            <a:stCxn id="48141" idx="5"/>
            <a:endCxn id="52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4" name="40 - Ευθεία γραμμή σύνδεσης"/>
          <p:cNvCxnSpPr>
            <a:cxnSpLocks noChangeShapeType="1"/>
            <a:stCxn id="48133" idx="3"/>
            <a:endCxn id="48141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5" name="42 - Ευθεία γραμμή σύνδεσης"/>
          <p:cNvCxnSpPr>
            <a:cxnSpLocks noChangeShapeType="1"/>
            <a:stCxn id="48133" idx="5"/>
            <a:endCxn id="53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6" name="44 - Ευθεία γραμμή σύνδεσης"/>
          <p:cNvCxnSpPr>
            <a:cxnSpLocks noChangeShapeType="1"/>
            <a:stCxn id="48134" idx="3"/>
            <a:endCxn id="48137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7" name="46 - Ευθεία γραμμή σύνδεσης"/>
          <p:cNvCxnSpPr>
            <a:cxnSpLocks noChangeShapeType="1"/>
            <a:stCxn id="48134" idx="5"/>
            <a:endCxn id="58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8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8149" name="55 - Ευθεία γραμμή σύνδεσης"/>
          <p:cNvCxnSpPr>
            <a:cxnSpLocks noChangeShapeType="1"/>
            <a:endCxn id="48148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0" name="56 - Ευθεία γραμμή σύνδεσης"/>
          <p:cNvCxnSpPr>
            <a:cxnSpLocks noChangeShapeType="1"/>
            <a:stCxn id="48148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1" name="58 - Ευθεία γραμμή σύνδεσης"/>
          <p:cNvCxnSpPr>
            <a:cxnSpLocks noChangeShapeType="1"/>
            <a:stCxn id="54" idx="7"/>
            <a:endCxn id="48138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2" name="60 - Ευθεία γραμμή σύνδεσης"/>
          <p:cNvCxnSpPr>
            <a:cxnSpLocks noChangeShapeType="1"/>
            <a:stCxn id="48138" idx="5"/>
            <a:endCxn id="48148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163" name="34 - TextBox"/>
          <p:cNvSpPr txBox="1">
            <a:spLocks noChangeArrowheads="1"/>
          </p:cNvSpPr>
          <p:nvPr/>
        </p:nvSpPr>
        <p:spPr bwMode="auto">
          <a:xfrm>
            <a:off x="3649663" y="3200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48164" name="35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48165" name="36 - TextBox"/>
          <p:cNvSpPr txBox="1">
            <a:spLocks noChangeArrowheads="1"/>
          </p:cNvSpPr>
          <p:nvPr/>
        </p:nvSpPr>
        <p:spPr bwMode="auto">
          <a:xfrm>
            <a:off x="11350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48166" name="38 - TextBox"/>
          <p:cNvSpPr txBox="1">
            <a:spLocks noChangeArrowheads="1"/>
          </p:cNvSpPr>
          <p:nvPr/>
        </p:nvSpPr>
        <p:spPr bwMode="auto">
          <a:xfrm>
            <a:off x="685800" y="4811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48167" name="39 - TextBox"/>
          <p:cNvSpPr txBox="1">
            <a:spLocks noChangeArrowheads="1"/>
          </p:cNvSpPr>
          <p:nvPr/>
        </p:nvSpPr>
        <p:spPr bwMode="auto">
          <a:xfrm>
            <a:off x="2133600" y="48117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48168" name="40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48169" name="41 - TextBox"/>
          <p:cNvSpPr txBox="1">
            <a:spLocks noChangeArrowheads="1"/>
          </p:cNvSpPr>
          <p:nvPr/>
        </p:nvSpPr>
        <p:spPr bwMode="auto">
          <a:xfrm>
            <a:off x="73072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48170" name="42 - TextBox"/>
          <p:cNvSpPr txBox="1">
            <a:spLocks noChangeArrowheads="1"/>
          </p:cNvSpPr>
          <p:nvPr/>
        </p:nvSpPr>
        <p:spPr bwMode="auto">
          <a:xfrm>
            <a:off x="5630863" y="4278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48171" name="43 - TextBox"/>
          <p:cNvSpPr txBox="1">
            <a:spLocks noChangeArrowheads="1"/>
          </p:cNvSpPr>
          <p:nvPr/>
        </p:nvSpPr>
        <p:spPr bwMode="auto">
          <a:xfrm>
            <a:off x="4800600" y="4659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48172" name="44 - TextBox"/>
          <p:cNvSpPr txBox="1">
            <a:spLocks noChangeArrowheads="1"/>
          </p:cNvSpPr>
          <p:nvPr/>
        </p:nvSpPr>
        <p:spPr bwMode="auto">
          <a:xfrm>
            <a:off x="4114800" y="5334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l-GR"/>
          </a:p>
        </p:txBody>
      </p:sp>
      <p:sp>
        <p:nvSpPr>
          <p:cNvPr id="48173" name="45 - TextBox"/>
          <p:cNvSpPr txBox="1">
            <a:spLocks noChangeArrowheads="1"/>
          </p:cNvSpPr>
          <p:nvPr/>
        </p:nvSpPr>
        <p:spPr bwMode="auto">
          <a:xfrm>
            <a:off x="5791200" y="5345113"/>
            <a:ext cx="423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  <a:endParaRPr lang="el-GR"/>
          </a:p>
        </p:txBody>
      </p:sp>
      <p:sp>
        <p:nvSpPr>
          <p:cNvPr id="48174" name="46 - TextBox"/>
          <p:cNvSpPr txBox="1">
            <a:spLocks noChangeArrowheads="1"/>
          </p:cNvSpPr>
          <p:nvPr/>
        </p:nvSpPr>
        <p:spPr bwMode="auto">
          <a:xfrm>
            <a:off x="4800600" y="58023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  <a:endParaRPr lang="el-GR"/>
          </a:p>
        </p:txBody>
      </p:sp>
      <p:sp>
        <p:nvSpPr>
          <p:cNvPr id="48175" name="47 - TextBox"/>
          <p:cNvSpPr txBox="1">
            <a:spLocks noChangeArrowheads="1"/>
          </p:cNvSpPr>
          <p:nvPr/>
        </p:nvSpPr>
        <p:spPr bwMode="auto">
          <a:xfrm>
            <a:off x="6188075" y="57912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  <a:endParaRPr lang="el-GR"/>
          </a:p>
        </p:txBody>
      </p:sp>
      <p:sp>
        <p:nvSpPr>
          <p:cNvPr id="48176" name="48 - TextBox"/>
          <p:cNvSpPr txBox="1">
            <a:spLocks noChangeArrowheads="1"/>
          </p:cNvSpPr>
          <p:nvPr/>
        </p:nvSpPr>
        <p:spPr bwMode="auto">
          <a:xfrm>
            <a:off x="6858000" y="4800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  <a:endParaRPr lang="el-GR"/>
          </a:p>
        </p:txBody>
      </p:sp>
      <p:sp>
        <p:nvSpPr>
          <p:cNvPr id="48177" name="49 - TextBox"/>
          <p:cNvSpPr txBox="1">
            <a:spLocks noChangeArrowheads="1"/>
          </p:cNvSpPr>
          <p:nvPr/>
        </p:nvSpPr>
        <p:spPr bwMode="auto">
          <a:xfrm>
            <a:off x="8169275" y="44307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l-GR"/>
          </a:p>
        </p:txBody>
      </p:sp>
      <p:sp>
        <p:nvSpPr>
          <p:cNvPr id="51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Text Box 74"/>
          <p:cNvSpPr txBox="1">
            <a:spLocks noChangeArrowheads="1"/>
          </p:cNvSpPr>
          <p:nvPr/>
        </p:nvSpPr>
        <p:spPr bwMode="auto">
          <a:xfrm>
            <a:off x="5149850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6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return;</a:t>
            </a: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9156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57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58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159" name="13 - Ευθεία γραμμή σύνδεσης"/>
          <p:cNvCxnSpPr>
            <a:cxnSpLocks noChangeShapeType="1"/>
            <a:stCxn id="49157" idx="7"/>
            <a:endCxn id="49156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0" name="17 - Ευθεία γραμμή σύνδεσης"/>
          <p:cNvCxnSpPr>
            <a:cxnSpLocks noChangeShapeType="1"/>
            <a:stCxn id="49156" idx="5"/>
            <a:endCxn id="49158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61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62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163" name="27 - Ευθεία γραμμή σύνδεσης"/>
          <p:cNvCxnSpPr>
            <a:cxnSpLocks noChangeShapeType="1"/>
            <a:stCxn id="49162" idx="7"/>
            <a:endCxn id="49161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4" name="28 - Ευθεία γραμμή σύνδεσης"/>
          <p:cNvCxnSpPr>
            <a:cxnSpLocks noChangeShapeType="1"/>
            <a:stCxn id="49161" idx="5"/>
            <a:endCxn id="42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65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166" name="37 - Ευθεία γραμμή σύνδεσης"/>
          <p:cNvCxnSpPr>
            <a:cxnSpLocks noChangeShapeType="1"/>
            <a:endCxn id="49165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7" name="38 - Ευθεία γραμμή σύνδεσης"/>
          <p:cNvCxnSpPr>
            <a:cxnSpLocks noChangeShapeType="1"/>
            <a:stCxn id="49165" idx="5"/>
            <a:endCxn id="37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8" name="40 - Ευθεία γραμμή σύνδεσης"/>
          <p:cNvCxnSpPr>
            <a:cxnSpLocks noChangeShapeType="1"/>
            <a:stCxn id="49157" idx="3"/>
            <a:endCxn id="49165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9" name="42 - Ευθεία γραμμή σύνδεσης"/>
          <p:cNvCxnSpPr>
            <a:cxnSpLocks noChangeShapeType="1"/>
            <a:stCxn id="49157" idx="5"/>
            <a:endCxn id="38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0" name="44 - Ευθεία γραμμή σύνδεσης"/>
          <p:cNvCxnSpPr>
            <a:cxnSpLocks noChangeShapeType="1"/>
            <a:stCxn id="49158" idx="3"/>
            <a:endCxn id="49161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1" name="46 - Ευθεία γραμμή σύνδεσης"/>
          <p:cNvCxnSpPr>
            <a:cxnSpLocks noChangeShapeType="1"/>
            <a:stCxn id="49158" idx="5"/>
            <a:endCxn id="43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2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173" name="55 - Ευθεία γραμμή σύνδεσης"/>
          <p:cNvCxnSpPr>
            <a:cxnSpLocks noChangeShapeType="1"/>
            <a:endCxn id="49172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4" name="56 - Ευθεία γραμμή σύνδεσης"/>
          <p:cNvCxnSpPr>
            <a:cxnSpLocks noChangeShapeType="1"/>
            <a:stCxn id="49172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5" name="58 - Ευθεία γραμμή σύνδεσης"/>
          <p:cNvCxnSpPr>
            <a:cxnSpLocks noChangeShapeType="1"/>
            <a:stCxn id="39" idx="7"/>
            <a:endCxn id="49162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6" name="60 - Ευθεία γραμμή σύνδεσης"/>
          <p:cNvCxnSpPr>
            <a:cxnSpLocks noChangeShapeType="1"/>
            <a:stCxn id="49162" idx="5"/>
            <a:endCxn id="49172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186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36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0180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1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2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183" name="13 - Ευθεία γραμμή σύνδεσης"/>
          <p:cNvCxnSpPr>
            <a:cxnSpLocks noChangeShapeType="1"/>
            <a:stCxn id="50181" idx="7"/>
            <a:endCxn id="50180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4" name="17 - Ευθεία γραμμή σύνδεσης"/>
          <p:cNvCxnSpPr>
            <a:cxnSpLocks noChangeShapeType="1"/>
            <a:stCxn id="50180" idx="5"/>
            <a:endCxn id="50182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5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6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187" name="27 - Ευθεία γραμμή σύνδεσης"/>
          <p:cNvCxnSpPr>
            <a:cxnSpLocks noChangeShapeType="1"/>
            <a:stCxn id="50186" idx="7"/>
            <a:endCxn id="50185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8" name="28 - Ευθεία γραμμή σύνδεσης"/>
          <p:cNvCxnSpPr>
            <a:cxnSpLocks noChangeShapeType="1"/>
            <a:stCxn id="50185" idx="5"/>
            <a:endCxn id="42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189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190" name="37 - Ευθεία γραμμή σύνδεσης"/>
          <p:cNvCxnSpPr>
            <a:cxnSpLocks noChangeShapeType="1"/>
            <a:endCxn id="50189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1" name="38 - Ευθεία γραμμή σύνδεσης"/>
          <p:cNvCxnSpPr>
            <a:cxnSpLocks noChangeShapeType="1"/>
            <a:stCxn id="50189" idx="5"/>
            <a:endCxn id="37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2" name="40 - Ευθεία γραμμή σύνδεσης"/>
          <p:cNvCxnSpPr>
            <a:cxnSpLocks noChangeShapeType="1"/>
            <a:stCxn id="50181" idx="3"/>
            <a:endCxn id="50189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3" name="42 - Ευθεία γραμμή σύνδεσης"/>
          <p:cNvCxnSpPr>
            <a:cxnSpLocks noChangeShapeType="1"/>
            <a:stCxn id="50181" idx="5"/>
            <a:endCxn id="38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4" name="44 - Ευθεία γραμμή σύνδεσης"/>
          <p:cNvCxnSpPr>
            <a:cxnSpLocks noChangeShapeType="1"/>
            <a:stCxn id="50182" idx="3"/>
            <a:endCxn id="50185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5" name="46 - Ευθεία γραμμή σύνδεσης"/>
          <p:cNvCxnSpPr>
            <a:cxnSpLocks noChangeShapeType="1"/>
            <a:stCxn id="50182" idx="5"/>
            <a:endCxn id="43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6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197" name="55 - Ευθεία γραμμή σύνδεσης"/>
          <p:cNvCxnSpPr>
            <a:cxnSpLocks noChangeShapeType="1"/>
            <a:endCxn id="50196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8" name="56 - Ευθεία γραμμή σύνδεσης"/>
          <p:cNvCxnSpPr>
            <a:cxnSpLocks noChangeShapeType="1"/>
            <a:stCxn id="50196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9" name="58 - Ευθεία γραμμή σύνδεσης"/>
          <p:cNvCxnSpPr>
            <a:cxnSpLocks noChangeShapeType="1"/>
            <a:stCxn id="39" idx="7"/>
            <a:endCxn id="50186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0" name="60 - Ευθεία γραμμή σύνδεσης"/>
          <p:cNvCxnSpPr>
            <a:cxnSpLocks noChangeShapeType="1"/>
            <a:stCxn id="50186" idx="5"/>
            <a:endCxn id="50196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1204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5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06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07" name="13 - Ευθεία γραμμή σύνδεσης"/>
          <p:cNvCxnSpPr>
            <a:cxnSpLocks noChangeShapeType="1"/>
            <a:stCxn id="51205" idx="7"/>
            <a:endCxn id="51204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08" name="17 - Ευθεία γραμμή σύνδεσης"/>
          <p:cNvCxnSpPr>
            <a:cxnSpLocks noChangeShapeType="1"/>
            <a:stCxn id="51204" idx="5"/>
            <a:endCxn id="51206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209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210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11" name="27 - Ευθεία γραμμή σύνδεσης"/>
          <p:cNvCxnSpPr>
            <a:cxnSpLocks noChangeShapeType="1"/>
            <a:stCxn id="51210" idx="7"/>
            <a:endCxn id="51209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2" name="28 - Ευθεία γραμμή σύνδεσης"/>
          <p:cNvCxnSpPr>
            <a:cxnSpLocks noChangeShapeType="1"/>
            <a:stCxn id="51209" idx="5"/>
            <a:endCxn id="42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3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14" name="37 - Ευθεία γραμμή σύνδεσης"/>
          <p:cNvCxnSpPr>
            <a:cxnSpLocks noChangeShapeType="1"/>
            <a:endCxn id="51213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5" name="38 - Ευθεία γραμμή σύνδεσης"/>
          <p:cNvCxnSpPr>
            <a:cxnSpLocks noChangeShapeType="1"/>
            <a:stCxn id="51213" idx="5"/>
            <a:endCxn id="37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6" name="40 - Ευθεία γραμμή σύνδεσης"/>
          <p:cNvCxnSpPr>
            <a:cxnSpLocks noChangeShapeType="1"/>
            <a:stCxn id="51205" idx="3"/>
            <a:endCxn id="51213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7" name="42 - Ευθεία γραμμή σύνδεσης"/>
          <p:cNvCxnSpPr>
            <a:cxnSpLocks noChangeShapeType="1"/>
            <a:stCxn id="51205" idx="5"/>
            <a:endCxn id="38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8" name="44 - Ευθεία γραμμή σύνδεσης"/>
          <p:cNvCxnSpPr>
            <a:cxnSpLocks noChangeShapeType="1"/>
            <a:stCxn id="51206" idx="3"/>
            <a:endCxn id="51209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9" name="46 - Ευθεία γραμμή σύνδεσης"/>
          <p:cNvCxnSpPr>
            <a:cxnSpLocks noChangeShapeType="1"/>
            <a:stCxn id="51206" idx="5"/>
            <a:endCxn id="43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220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221" name="55 - Ευθεία γραμμή σύνδεσης"/>
          <p:cNvCxnSpPr>
            <a:cxnSpLocks noChangeShapeType="1"/>
            <a:endCxn id="51220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2" name="56 - Ευθεία γραμμή σύνδεσης"/>
          <p:cNvCxnSpPr>
            <a:cxnSpLocks noChangeShapeType="1"/>
            <a:stCxn id="51220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3" name="58 - Ευθεία γραμμή σύνδεσης"/>
          <p:cNvCxnSpPr>
            <a:cxnSpLocks noChangeShapeType="1"/>
            <a:stCxn id="39" idx="7"/>
            <a:endCxn id="51210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4" name="60 - Ευθεία γραμμή σύνδεσης"/>
          <p:cNvCxnSpPr>
            <a:cxnSpLocks noChangeShapeType="1"/>
            <a:stCxn id="51210" idx="5"/>
            <a:endCxn id="51220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2228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29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0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2231" name="13 - Ευθεία γραμμή σύνδεσης"/>
          <p:cNvCxnSpPr>
            <a:cxnSpLocks noChangeShapeType="1"/>
            <a:stCxn id="52229" idx="7"/>
            <a:endCxn id="52228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2" name="17 - Ευθεία γραμμή σύνδεσης"/>
          <p:cNvCxnSpPr>
            <a:cxnSpLocks noChangeShapeType="1"/>
            <a:stCxn id="52228" idx="5"/>
            <a:endCxn id="52230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3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234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2235" name="27 - Ευθεία γραμμή σύνδεσης"/>
          <p:cNvCxnSpPr>
            <a:cxnSpLocks noChangeShapeType="1"/>
            <a:stCxn id="52234" idx="7"/>
            <a:endCxn id="52233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6" name="28 - Ευθεία γραμμή σύνδεσης"/>
          <p:cNvCxnSpPr>
            <a:cxnSpLocks noChangeShapeType="1"/>
            <a:stCxn id="52233" idx="5"/>
            <a:endCxn id="42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7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2238" name="37 - Ευθεία γραμμή σύνδεσης"/>
          <p:cNvCxnSpPr>
            <a:cxnSpLocks noChangeShapeType="1"/>
            <a:endCxn id="52237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9" name="38 - Ευθεία γραμμή σύνδεσης"/>
          <p:cNvCxnSpPr>
            <a:cxnSpLocks noChangeShapeType="1"/>
            <a:stCxn id="52237" idx="5"/>
            <a:endCxn id="37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0" name="40 - Ευθεία γραμμή σύνδεσης"/>
          <p:cNvCxnSpPr>
            <a:cxnSpLocks noChangeShapeType="1"/>
            <a:stCxn id="52229" idx="3"/>
            <a:endCxn id="52237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1" name="42 - Ευθεία γραμμή σύνδεσης"/>
          <p:cNvCxnSpPr>
            <a:cxnSpLocks noChangeShapeType="1"/>
            <a:stCxn id="52229" idx="5"/>
            <a:endCxn id="38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2" name="44 - Ευθεία γραμμή σύνδεσης"/>
          <p:cNvCxnSpPr>
            <a:cxnSpLocks noChangeShapeType="1"/>
            <a:stCxn id="52230" idx="3"/>
            <a:endCxn id="52233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3" name="46 - Ευθεία γραμμή σύνδεσης"/>
          <p:cNvCxnSpPr>
            <a:cxnSpLocks noChangeShapeType="1"/>
            <a:stCxn id="52230" idx="5"/>
            <a:endCxn id="43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44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2245" name="55 - Ευθεία γραμμή σύνδεσης"/>
          <p:cNvCxnSpPr>
            <a:cxnSpLocks noChangeShapeType="1"/>
            <a:endCxn id="52244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6" name="56 - Ευθεία γραμμή σύνδεσης"/>
          <p:cNvCxnSpPr>
            <a:cxnSpLocks noChangeShapeType="1"/>
            <a:stCxn id="52244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7" name="58 - Ευθεία γραμμή σύνδεσης"/>
          <p:cNvCxnSpPr>
            <a:cxnSpLocks noChangeShapeType="1"/>
            <a:stCxn id="39" idx="7"/>
            <a:endCxn id="52234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8" name="60 - Ευθεία γραμμή σύνδεσης"/>
          <p:cNvCxnSpPr>
            <a:cxnSpLocks noChangeShapeType="1"/>
            <a:stCxn id="52234" idx="5"/>
            <a:endCxn id="52244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3252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3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4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255" name="13 - Ευθεία γραμμή σύνδεσης"/>
          <p:cNvCxnSpPr>
            <a:cxnSpLocks noChangeShapeType="1"/>
            <a:stCxn id="53253" idx="7"/>
            <a:endCxn id="53252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56" name="17 - Ευθεία γραμμή σύνδεσης"/>
          <p:cNvCxnSpPr>
            <a:cxnSpLocks noChangeShapeType="1"/>
            <a:stCxn id="53252" idx="5"/>
            <a:endCxn id="53254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257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58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259" name="27 - Ευθεία γραμμή σύνδεσης"/>
          <p:cNvCxnSpPr>
            <a:cxnSpLocks noChangeShapeType="1"/>
            <a:stCxn id="53258" idx="7"/>
            <a:endCxn id="53257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0" name="28 - Ευθεία γραμμή σύνδεσης"/>
          <p:cNvCxnSpPr>
            <a:cxnSpLocks noChangeShapeType="1"/>
            <a:stCxn id="53257" idx="5"/>
            <a:endCxn id="43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261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262" name="37 - Ευθεία γραμμή σύνδεσης"/>
          <p:cNvCxnSpPr>
            <a:cxnSpLocks noChangeShapeType="1"/>
            <a:endCxn id="53261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3" name="38 - Ευθεία γραμμή σύνδεσης"/>
          <p:cNvCxnSpPr>
            <a:cxnSpLocks noChangeShapeType="1"/>
            <a:stCxn id="53261" idx="5"/>
            <a:endCxn id="38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4" name="40 - Ευθεία γραμμή σύνδεσης"/>
          <p:cNvCxnSpPr>
            <a:cxnSpLocks noChangeShapeType="1"/>
            <a:stCxn id="53253" idx="3"/>
            <a:endCxn id="53261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5" name="42 - Ευθεία γραμμή σύνδεσης"/>
          <p:cNvCxnSpPr>
            <a:cxnSpLocks noChangeShapeType="1"/>
            <a:stCxn id="53253" idx="5"/>
            <a:endCxn id="39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6" name="44 - Ευθεία γραμμή σύνδεσης"/>
          <p:cNvCxnSpPr>
            <a:cxnSpLocks noChangeShapeType="1"/>
            <a:stCxn id="53254" idx="3"/>
            <a:endCxn id="53257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7" name="46 - Ευθεία γραμμή σύνδεσης"/>
          <p:cNvCxnSpPr>
            <a:cxnSpLocks noChangeShapeType="1"/>
            <a:stCxn id="53254" idx="5"/>
            <a:endCxn id="44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268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269" name="55 - Ευθεία γραμμή σύνδεσης"/>
          <p:cNvCxnSpPr>
            <a:cxnSpLocks noChangeShapeType="1"/>
            <a:endCxn id="53268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70" name="56 - Ευθεία γραμμή σύνδεσης"/>
          <p:cNvCxnSpPr>
            <a:cxnSpLocks noChangeShapeType="1"/>
            <a:stCxn id="53268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71" name="58 - Ευθεία γραμμή σύνδεσης"/>
          <p:cNvCxnSpPr>
            <a:cxnSpLocks noChangeShapeType="1"/>
            <a:stCxn id="40" idx="7"/>
            <a:endCxn id="53258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72" name="60 - Ευθεία γραμμή σύνδεσης"/>
          <p:cNvCxnSpPr>
            <a:cxnSpLocks noChangeShapeType="1"/>
            <a:stCxn id="53258" idx="5"/>
            <a:endCxn id="53268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283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46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3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4276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7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78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279" name="13 - Ευθεία γραμμή σύνδεσης"/>
          <p:cNvCxnSpPr>
            <a:cxnSpLocks noChangeShapeType="1"/>
            <a:stCxn id="54277" idx="7"/>
            <a:endCxn id="54276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0" name="17 - Ευθεία γραμμή σύνδεσης"/>
          <p:cNvCxnSpPr>
            <a:cxnSpLocks noChangeShapeType="1"/>
            <a:stCxn id="54276" idx="5"/>
            <a:endCxn id="54278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1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282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283" name="27 - Ευθεία γραμμή σύνδεσης"/>
          <p:cNvCxnSpPr>
            <a:cxnSpLocks noChangeShapeType="1"/>
            <a:stCxn id="54282" idx="7"/>
            <a:endCxn id="54281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4" name="28 - Ευθεία γραμμή σύνδεσης"/>
          <p:cNvCxnSpPr>
            <a:cxnSpLocks noChangeShapeType="1"/>
            <a:stCxn id="54281" idx="5"/>
          </p:cNvCxnSpPr>
          <p:nvPr/>
        </p:nvCxnSpPr>
        <p:spPr bwMode="auto">
          <a:xfrm rot="16200000" flipH="1">
            <a:off x="6310313" y="4443413"/>
            <a:ext cx="261937" cy="6048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5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286" name="37 - Ευθεία γραμμή σύνδεσης"/>
          <p:cNvCxnSpPr>
            <a:cxnSpLocks noChangeShapeType="1"/>
            <a:endCxn id="54285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7" name="38 - Ευθεία γραμμή σύνδεσης"/>
          <p:cNvCxnSpPr>
            <a:cxnSpLocks noChangeShapeType="1"/>
            <a:stCxn id="54285" idx="5"/>
            <a:endCxn id="39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8" name="40 - Ευθεία γραμμή σύνδεσης"/>
          <p:cNvCxnSpPr>
            <a:cxnSpLocks noChangeShapeType="1"/>
            <a:stCxn id="54277" idx="3"/>
            <a:endCxn id="54285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9" name="42 - Ευθεία γραμμή σύνδεσης"/>
          <p:cNvCxnSpPr>
            <a:cxnSpLocks noChangeShapeType="1"/>
            <a:stCxn id="54277" idx="5"/>
            <a:endCxn id="40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0" name="44 - Ευθεία γραμμή σύνδεσης"/>
          <p:cNvCxnSpPr>
            <a:cxnSpLocks noChangeShapeType="1"/>
            <a:stCxn id="54278" idx="3"/>
            <a:endCxn id="54281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1" name="46 - Ευθεία γραμμή σύνδεσης"/>
          <p:cNvCxnSpPr>
            <a:cxnSpLocks noChangeShapeType="1"/>
            <a:stCxn id="54278" idx="5"/>
          </p:cNvCxnSpPr>
          <p:nvPr/>
        </p:nvCxnSpPr>
        <p:spPr bwMode="auto">
          <a:xfrm rot="16200000" flipH="1">
            <a:off x="7453313" y="3910013"/>
            <a:ext cx="414337" cy="757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292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293" name="55 - Ευθεία γραμμή σύνδεσης"/>
          <p:cNvCxnSpPr>
            <a:cxnSpLocks noChangeShapeType="1"/>
            <a:endCxn id="54292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4" name="56 - Ευθεία γραμμή σύνδεσης"/>
          <p:cNvCxnSpPr>
            <a:cxnSpLocks noChangeShapeType="1"/>
            <a:stCxn id="54292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5" name="58 - Ευθεία γραμμή σύνδεσης"/>
          <p:cNvCxnSpPr>
            <a:cxnSpLocks noChangeShapeType="1"/>
            <a:stCxn id="41" idx="7"/>
            <a:endCxn id="54282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6" name="60 - Ευθεία γραμμή σύνδεσης"/>
          <p:cNvCxnSpPr>
            <a:cxnSpLocks noChangeShapeType="1"/>
            <a:stCxn id="54282" idx="5"/>
            <a:endCxn id="54292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307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54308" name="37 - TextBox"/>
          <p:cNvSpPr txBox="1">
            <a:spLocks noChangeArrowheads="1"/>
          </p:cNvSpPr>
          <p:nvPr/>
        </p:nvSpPr>
        <p:spPr bwMode="auto">
          <a:xfrm>
            <a:off x="10668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47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Λίστες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lists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6451600" y="3200400"/>
            <a:ext cx="2692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Χώρος</a:t>
            </a:r>
            <a:r>
              <a:rPr lang="en-US" dirty="0"/>
              <a:t>:   </a:t>
            </a:r>
            <a:r>
              <a:rPr lang="el-GR" dirty="0"/>
              <a:t>               λέξεις</a:t>
            </a:r>
            <a:endParaRPr lang="en-US" dirty="0"/>
          </a:p>
        </p:txBody>
      </p:sp>
      <p:sp>
        <p:nvSpPr>
          <p:cNvPr id="63494" name="Rectangle 11"/>
          <p:cNvSpPr>
            <a:spLocks noChangeArrowheads="1"/>
          </p:cNvSpPr>
          <p:nvPr/>
        </p:nvSpPr>
        <p:spPr bwMode="auto">
          <a:xfrm>
            <a:off x="3048000" y="40767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3048000" y="3740150"/>
            <a:ext cx="304800" cy="3365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496" name="Rectangle 13"/>
          <p:cNvSpPr>
            <a:spLocks noChangeArrowheads="1"/>
          </p:cNvSpPr>
          <p:nvPr/>
        </p:nvSpPr>
        <p:spPr bwMode="auto">
          <a:xfrm>
            <a:off x="3048000" y="3390900"/>
            <a:ext cx="304800" cy="349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497" name="Rectangle 14"/>
          <p:cNvSpPr>
            <a:spLocks noChangeArrowheads="1"/>
          </p:cNvSpPr>
          <p:nvPr/>
        </p:nvSpPr>
        <p:spPr bwMode="auto">
          <a:xfrm>
            <a:off x="3048000" y="30099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498" name="Rectangle 15"/>
          <p:cNvSpPr>
            <a:spLocks noChangeArrowheads="1"/>
          </p:cNvSpPr>
          <p:nvPr/>
        </p:nvSpPr>
        <p:spPr bwMode="auto">
          <a:xfrm>
            <a:off x="3048000" y="44577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499" name="Text Box 16"/>
          <p:cNvSpPr txBox="1">
            <a:spLocks noChangeArrowheads="1"/>
          </p:cNvSpPr>
          <p:nvPr/>
        </p:nvSpPr>
        <p:spPr bwMode="auto">
          <a:xfrm>
            <a:off x="2743200" y="29718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3500" name="Text Box 17"/>
          <p:cNvSpPr txBox="1">
            <a:spLocks noChangeArrowheads="1"/>
          </p:cNvSpPr>
          <p:nvPr/>
        </p:nvSpPr>
        <p:spPr bwMode="auto">
          <a:xfrm>
            <a:off x="2749550" y="33591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3501" name="Text Box 18"/>
          <p:cNvSpPr txBox="1">
            <a:spLocks noChangeArrowheads="1"/>
          </p:cNvSpPr>
          <p:nvPr/>
        </p:nvSpPr>
        <p:spPr bwMode="auto">
          <a:xfrm>
            <a:off x="2743200" y="37401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3502" name="Text Box 19"/>
          <p:cNvSpPr txBox="1">
            <a:spLocks noChangeArrowheads="1"/>
          </p:cNvSpPr>
          <p:nvPr/>
        </p:nvSpPr>
        <p:spPr bwMode="auto">
          <a:xfrm>
            <a:off x="2743200" y="41211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3503" name="Text Box 20"/>
          <p:cNvSpPr txBox="1">
            <a:spLocks noChangeArrowheads="1"/>
          </p:cNvSpPr>
          <p:nvPr/>
        </p:nvSpPr>
        <p:spPr bwMode="auto">
          <a:xfrm>
            <a:off x="2743200" y="45021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3504" name="Rectangle 21"/>
          <p:cNvSpPr>
            <a:spLocks noChangeArrowheads="1"/>
          </p:cNvSpPr>
          <p:nvPr/>
        </p:nvSpPr>
        <p:spPr bwMode="auto">
          <a:xfrm>
            <a:off x="36576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63505" name="Rectangle 22"/>
          <p:cNvSpPr>
            <a:spLocks noChangeArrowheads="1"/>
          </p:cNvSpPr>
          <p:nvPr/>
        </p:nvSpPr>
        <p:spPr bwMode="auto">
          <a:xfrm>
            <a:off x="3962400" y="3009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06" name="Line 23"/>
          <p:cNvSpPr>
            <a:spLocks noChangeShapeType="1"/>
          </p:cNvSpPr>
          <p:nvPr/>
        </p:nvSpPr>
        <p:spPr bwMode="auto">
          <a:xfrm>
            <a:off x="3200400" y="3162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07" name="Rectangle 24"/>
          <p:cNvSpPr>
            <a:spLocks noChangeArrowheads="1"/>
          </p:cNvSpPr>
          <p:nvPr/>
        </p:nvSpPr>
        <p:spPr bwMode="auto">
          <a:xfrm>
            <a:off x="36576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3</a:t>
            </a:r>
          </a:p>
        </p:txBody>
      </p:sp>
      <p:sp>
        <p:nvSpPr>
          <p:cNvPr id="63508" name="Rectangle 25"/>
          <p:cNvSpPr>
            <a:spLocks noChangeArrowheads="1"/>
          </p:cNvSpPr>
          <p:nvPr/>
        </p:nvSpPr>
        <p:spPr bwMode="auto">
          <a:xfrm>
            <a:off x="39624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09" name="Rectangle 26"/>
          <p:cNvSpPr>
            <a:spLocks noChangeArrowheads="1"/>
          </p:cNvSpPr>
          <p:nvPr/>
        </p:nvSpPr>
        <p:spPr bwMode="auto">
          <a:xfrm>
            <a:off x="44958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5</a:t>
            </a:r>
          </a:p>
        </p:txBody>
      </p:sp>
      <p:sp>
        <p:nvSpPr>
          <p:cNvPr id="63510" name="Rectangle 27"/>
          <p:cNvSpPr>
            <a:spLocks noChangeArrowheads="1"/>
          </p:cNvSpPr>
          <p:nvPr/>
        </p:nvSpPr>
        <p:spPr bwMode="auto">
          <a:xfrm>
            <a:off x="4800600" y="3390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11" name="Line 28"/>
          <p:cNvSpPr>
            <a:spLocks noChangeShapeType="1"/>
          </p:cNvSpPr>
          <p:nvPr/>
        </p:nvSpPr>
        <p:spPr bwMode="auto">
          <a:xfrm>
            <a:off x="3200400" y="3543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12" name="Line 29"/>
          <p:cNvSpPr>
            <a:spLocks noChangeShapeType="1"/>
          </p:cNvSpPr>
          <p:nvPr/>
        </p:nvSpPr>
        <p:spPr bwMode="auto">
          <a:xfrm>
            <a:off x="4114800" y="3543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13" name="Rectangle 30"/>
          <p:cNvSpPr>
            <a:spLocks noChangeArrowheads="1"/>
          </p:cNvSpPr>
          <p:nvPr/>
        </p:nvSpPr>
        <p:spPr bwMode="auto">
          <a:xfrm>
            <a:off x="36576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63514" name="Rectangle 31"/>
          <p:cNvSpPr>
            <a:spLocks noChangeArrowheads="1"/>
          </p:cNvSpPr>
          <p:nvPr/>
        </p:nvSpPr>
        <p:spPr bwMode="auto">
          <a:xfrm>
            <a:off x="3962400" y="3771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15" name="Line 32"/>
          <p:cNvSpPr>
            <a:spLocks noChangeShapeType="1"/>
          </p:cNvSpPr>
          <p:nvPr/>
        </p:nvSpPr>
        <p:spPr bwMode="auto">
          <a:xfrm>
            <a:off x="3200400" y="3924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16" name="Rectangle 37"/>
          <p:cNvSpPr>
            <a:spLocks noChangeArrowheads="1"/>
          </p:cNvSpPr>
          <p:nvPr/>
        </p:nvSpPr>
        <p:spPr bwMode="auto">
          <a:xfrm>
            <a:off x="36576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63517" name="Rectangle 38"/>
          <p:cNvSpPr>
            <a:spLocks noChangeArrowheads="1"/>
          </p:cNvSpPr>
          <p:nvPr/>
        </p:nvSpPr>
        <p:spPr bwMode="auto">
          <a:xfrm>
            <a:off x="39624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18" name="Rectangle 39"/>
          <p:cNvSpPr>
            <a:spLocks noChangeArrowheads="1"/>
          </p:cNvSpPr>
          <p:nvPr/>
        </p:nvSpPr>
        <p:spPr bwMode="auto">
          <a:xfrm>
            <a:off x="44958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63519" name="Rectangle 40"/>
          <p:cNvSpPr>
            <a:spLocks noChangeArrowheads="1"/>
          </p:cNvSpPr>
          <p:nvPr/>
        </p:nvSpPr>
        <p:spPr bwMode="auto">
          <a:xfrm>
            <a:off x="4800600" y="4152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20" name="Line 41"/>
          <p:cNvSpPr>
            <a:spLocks noChangeShapeType="1"/>
          </p:cNvSpPr>
          <p:nvPr/>
        </p:nvSpPr>
        <p:spPr bwMode="auto">
          <a:xfrm>
            <a:off x="3200400" y="4305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21" name="Line 42"/>
          <p:cNvSpPr>
            <a:spLocks noChangeShapeType="1"/>
          </p:cNvSpPr>
          <p:nvPr/>
        </p:nvSpPr>
        <p:spPr bwMode="auto">
          <a:xfrm>
            <a:off x="4114800" y="4305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22" name="Rectangle 43"/>
          <p:cNvSpPr>
            <a:spLocks noChangeArrowheads="1"/>
          </p:cNvSpPr>
          <p:nvPr/>
        </p:nvSpPr>
        <p:spPr bwMode="auto">
          <a:xfrm>
            <a:off x="3657600" y="4533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4</a:t>
            </a:r>
          </a:p>
        </p:txBody>
      </p:sp>
      <p:sp>
        <p:nvSpPr>
          <p:cNvPr id="63523" name="Rectangle 44"/>
          <p:cNvSpPr>
            <a:spLocks noChangeArrowheads="1"/>
          </p:cNvSpPr>
          <p:nvPr/>
        </p:nvSpPr>
        <p:spPr bwMode="auto">
          <a:xfrm>
            <a:off x="3962400" y="45339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24" name="Line 45"/>
          <p:cNvSpPr>
            <a:spLocks noChangeShapeType="1"/>
          </p:cNvSpPr>
          <p:nvPr/>
        </p:nvSpPr>
        <p:spPr bwMode="auto">
          <a:xfrm>
            <a:off x="3200400" y="4686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3525" name="Oval 47"/>
          <p:cNvSpPr>
            <a:spLocks noChangeArrowheads="1"/>
          </p:cNvSpPr>
          <p:nvPr/>
        </p:nvSpPr>
        <p:spPr bwMode="auto">
          <a:xfrm>
            <a:off x="7620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527" name="AutoShape 49"/>
          <p:cNvCxnSpPr>
            <a:cxnSpLocks noChangeShapeType="1"/>
            <a:stCxn id="63525" idx="6"/>
            <a:endCxn id="63530" idx="2"/>
          </p:cNvCxnSpPr>
          <p:nvPr/>
        </p:nvCxnSpPr>
        <p:spPr bwMode="auto">
          <a:xfrm>
            <a:off x="914400" y="31861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528" name="Oval 50"/>
          <p:cNvSpPr>
            <a:spLocks noChangeArrowheads="1"/>
          </p:cNvSpPr>
          <p:nvPr/>
        </p:nvSpPr>
        <p:spPr bwMode="auto">
          <a:xfrm>
            <a:off x="1219200" y="3795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529" name="AutoShape 51"/>
          <p:cNvCxnSpPr>
            <a:cxnSpLocks noChangeShapeType="1"/>
            <a:stCxn id="63528" idx="7"/>
            <a:endCxn id="63530" idx="3"/>
          </p:cNvCxnSpPr>
          <p:nvPr/>
        </p:nvCxnSpPr>
        <p:spPr bwMode="auto">
          <a:xfrm flipV="1">
            <a:off x="13493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530" name="Oval 52"/>
          <p:cNvSpPr>
            <a:spLocks noChangeArrowheads="1"/>
          </p:cNvSpPr>
          <p:nvPr/>
        </p:nvSpPr>
        <p:spPr bwMode="auto">
          <a:xfrm>
            <a:off x="1676400" y="31099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531" name="AutoShape 53"/>
          <p:cNvCxnSpPr>
            <a:cxnSpLocks noChangeShapeType="1"/>
            <a:stCxn id="63528" idx="1"/>
            <a:endCxn id="63525" idx="5"/>
          </p:cNvCxnSpPr>
          <p:nvPr/>
        </p:nvCxnSpPr>
        <p:spPr bwMode="auto">
          <a:xfrm flipH="1" flipV="1">
            <a:off x="892175" y="3240088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532" name="Oval 54"/>
          <p:cNvSpPr>
            <a:spLocks noChangeArrowheads="1"/>
          </p:cNvSpPr>
          <p:nvPr/>
        </p:nvSpPr>
        <p:spPr bwMode="auto">
          <a:xfrm>
            <a:off x="7620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533" name="AutoShape 55"/>
          <p:cNvCxnSpPr>
            <a:cxnSpLocks noChangeShapeType="1"/>
            <a:stCxn id="63528" idx="3"/>
            <a:endCxn id="63532" idx="7"/>
          </p:cNvCxnSpPr>
          <p:nvPr/>
        </p:nvCxnSpPr>
        <p:spPr bwMode="auto">
          <a:xfrm flipH="1">
            <a:off x="892175" y="3925888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534" name="AutoShape 56"/>
          <p:cNvCxnSpPr>
            <a:cxnSpLocks noChangeShapeType="1"/>
            <a:stCxn id="63532" idx="0"/>
            <a:endCxn id="63525" idx="4"/>
          </p:cNvCxnSpPr>
          <p:nvPr/>
        </p:nvCxnSpPr>
        <p:spPr bwMode="auto">
          <a:xfrm flipV="1">
            <a:off x="8382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535" name="Oval 57"/>
          <p:cNvSpPr>
            <a:spLocks noChangeArrowheads="1"/>
          </p:cNvSpPr>
          <p:nvPr/>
        </p:nvSpPr>
        <p:spPr bwMode="auto">
          <a:xfrm>
            <a:off x="1676400" y="4557713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3536" name="AutoShape 58"/>
          <p:cNvCxnSpPr>
            <a:cxnSpLocks noChangeShapeType="1"/>
            <a:stCxn id="63535" idx="0"/>
            <a:endCxn id="63530" idx="4"/>
          </p:cNvCxnSpPr>
          <p:nvPr/>
        </p:nvCxnSpPr>
        <p:spPr bwMode="auto">
          <a:xfrm flipV="1">
            <a:off x="1752600" y="3262313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3537" name="AutoShape 59"/>
          <p:cNvCxnSpPr>
            <a:cxnSpLocks noChangeShapeType="1"/>
            <a:stCxn id="63532" idx="6"/>
            <a:endCxn id="63535" idx="2"/>
          </p:cNvCxnSpPr>
          <p:nvPr/>
        </p:nvCxnSpPr>
        <p:spPr bwMode="auto">
          <a:xfrm>
            <a:off x="914400" y="4633913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538" name="Text Box 60"/>
          <p:cNvSpPr txBox="1">
            <a:spLocks noChangeArrowheads="1"/>
          </p:cNvSpPr>
          <p:nvPr/>
        </p:nvSpPr>
        <p:spPr bwMode="auto">
          <a:xfrm>
            <a:off x="4508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63539" name="Text Box 61"/>
          <p:cNvSpPr txBox="1">
            <a:spLocks noChangeArrowheads="1"/>
          </p:cNvSpPr>
          <p:nvPr/>
        </p:nvSpPr>
        <p:spPr bwMode="auto">
          <a:xfrm>
            <a:off x="1822450" y="2971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63540" name="Text Box 62"/>
          <p:cNvSpPr txBox="1">
            <a:spLocks noChangeArrowheads="1"/>
          </p:cNvSpPr>
          <p:nvPr/>
        </p:nvSpPr>
        <p:spPr bwMode="auto">
          <a:xfrm>
            <a:off x="4508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63541" name="Text Box 63"/>
          <p:cNvSpPr txBox="1">
            <a:spLocks noChangeArrowheads="1"/>
          </p:cNvSpPr>
          <p:nvPr/>
        </p:nvSpPr>
        <p:spPr bwMode="auto">
          <a:xfrm>
            <a:off x="1822450" y="4495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  <p:sp>
        <p:nvSpPr>
          <p:cNvPr id="63542" name="Text Box 64"/>
          <p:cNvSpPr txBox="1">
            <a:spLocks noChangeArrowheads="1"/>
          </p:cNvSpPr>
          <p:nvPr/>
        </p:nvSpPr>
        <p:spPr bwMode="auto">
          <a:xfrm>
            <a:off x="1365250" y="3733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63543" name="Text Box 24"/>
          <p:cNvSpPr txBox="1">
            <a:spLocks noChangeArrowheads="1"/>
          </p:cNvSpPr>
          <p:nvPr/>
        </p:nvSpPr>
        <p:spPr bwMode="auto">
          <a:xfrm>
            <a:off x="2606675" y="5311775"/>
            <a:ext cx="15827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Ελέγχουμε αν</a:t>
            </a:r>
            <a:endParaRPr lang="en-US"/>
          </a:p>
        </p:txBody>
      </p:sp>
      <p:sp>
        <p:nvSpPr>
          <p:cNvPr id="63544" name="Text Box 25"/>
          <p:cNvSpPr txBox="1">
            <a:spLocks noChangeArrowheads="1"/>
          </p:cNvSpPr>
          <p:nvPr/>
        </p:nvSpPr>
        <p:spPr bwMode="auto">
          <a:xfrm>
            <a:off x="5345113" y="5326063"/>
            <a:ext cx="19526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 σε</a:t>
            </a:r>
            <a:r>
              <a:rPr lang="en-US"/>
              <a:t> </a:t>
            </a:r>
            <a:r>
              <a:rPr lang="el-GR"/>
              <a:t> </a:t>
            </a:r>
            <a:r>
              <a:rPr lang="en-US"/>
              <a:t>         </a:t>
            </a:r>
            <a:r>
              <a:rPr lang="el-GR"/>
              <a:t> </a:t>
            </a:r>
            <a:r>
              <a:rPr lang="en-US"/>
              <a:t> </a:t>
            </a:r>
            <a:r>
              <a:rPr lang="el-GR"/>
              <a:t>χρόνο</a:t>
            </a:r>
            <a:endParaRPr lang="en-US"/>
          </a:p>
        </p:txBody>
      </p:sp>
      <p:pic>
        <p:nvPicPr>
          <p:cNvPr id="63546" name="Picture 2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6238" y="5387975"/>
            <a:ext cx="1163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3547" name="69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0888" y="5387975"/>
            <a:ext cx="6397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5" name="6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7" name="6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9744" y="3276600"/>
            <a:ext cx="939817" cy="228480"/>
          </a:xfrm>
          <a:prstGeom prst="rect">
            <a:avLst/>
          </a:prstGeom>
          <a:noFill/>
          <a:ln/>
          <a:effectLst/>
        </p:spPr>
      </p:pic>
      <p:cxnSp>
        <p:nvCxnSpPr>
          <p:cNvPr id="66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870993" y="2794793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2514600" y="2579686"/>
            <a:ext cx="324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A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63545" name="Text Box 26"/>
          <p:cNvSpPr txBox="1">
            <a:spLocks noChangeArrowheads="1"/>
          </p:cNvSpPr>
          <p:nvPr/>
        </p:nvSpPr>
        <p:spPr bwMode="auto">
          <a:xfrm>
            <a:off x="2590800" y="5867400"/>
            <a:ext cx="5359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Επεξεργαζόμαστε όλες τις ακμές σε</a:t>
            </a:r>
            <a:r>
              <a:rPr lang="en-US"/>
              <a:t>      </a:t>
            </a:r>
            <a:r>
              <a:rPr lang="el-GR"/>
              <a:t> </a:t>
            </a:r>
            <a:r>
              <a:rPr lang="en-US"/>
              <a:t>       </a:t>
            </a:r>
            <a:r>
              <a:rPr lang="el-GR"/>
              <a:t> χρόνο</a:t>
            </a:r>
            <a:endParaRPr lang="en-US"/>
          </a:p>
        </p:txBody>
      </p:sp>
      <p:pic>
        <p:nvPicPr>
          <p:cNvPr id="63548" name="70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3025" y="5907087"/>
            <a:ext cx="6937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609600" y="2017713"/>
            <a:ext cx="79272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Χρησιμοποιούμε έναν</a:t>
            </a:r>
            <a:r>
              <a:rPr lang="en-US" dirty="0"/>
              <a:t>              </a:t>
            </a:r>
            <a:r>
              <a:rPr lang="el-GR" dirty="0"/>
              <a:t>πίνακα  </a:t>
            </a:r>
            <a:r>
              <a:rPr lang="en-US" dirty="0" smtClean="0"/>
              <a:t>   </a:t>
            </a:r>
            <a:r>
              <a:rPr lang="el-GR" dirty="0" smtClean="0"/>
              <a:t>, </a:t>
            </a:r>
            <a:r>
              <a:rPr lang="el-GR" dirty="0"/>
              <a:t>όπου</a:t>
            </a:r>
            <a:r>
              <a:rPr lang="en-US" dirty="0"/>
              <a:t>          </a:t>
            </a:r>
            <a:r>
              <a:rPr lang="el-GR" dirty="0"/>
              <a:t>είναι </a:t>
            </a:r>
            <a:r>
              <a:rPr lang="el-GR" dirty="0" smtClean="0"/>
              <a:t>αναφορά </a:t>
            </a:r>
            <a:r>
              <a:rPr lang="el-GR" dirty="0"/>
              <a:t>σε λίστα</a:t>
            </a:r>
            <a:endParaRPr lang="en-US" dirty="0"/>
          </a:p>
        </p:txBody>
      </p:sp>
      <p:pic>
        <p:nvPicPr>
          <p:cNvPr id="70" name="Picture 67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105025"/>
            <a:ext cx="3746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" name="86 - Εικόνα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2101850"/>
            <a:ext cx="679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85"/>
          <p:cNvSpPr txBox="1">
            <a:spLocks noChangeArrowheads="1"/>
          </p:cNvSpPr>
          <p:nvPr/>
        </p:nvSpPr>
        <p:spPr bwMode="auto">
          <a:xfrm>
            <a:off x="3724275" y="2398713"/>
            <a:ext cx="47121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των κόμβων που γειτονεύουν με </a:t>
            </a:r>
            <a:r>
              <a:rPr lang="el-GR" dirty="0" smtClean="0"/>
              <a:t>τ</a:t>
            </a:r>
            <a:r>
              <a:rPr lang="en-US" dirty="0" smtClean="0"/>
              <a:t>n</a:t>
            </a:r>
            <a:r>
              <a:rPr lang="el-GR" dirty="0" smtClean="0"/>
              <a:t>ν κορυφή</a:t>
            </a:r>
            <a:endParaRPr lang="el-GR" dirty="0"/>
          </a:p>
        </p:txBody>
      </p:sp>
      <p:pic>
        <p:nvPicPr>
          <p:cNvPr id="73" name="7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0" y="2488694"/>
            <a:ext cx="102107" cy="178306"/>
          </a:xfrm>
          <a:prstGeom prst="rect">
            <a:avLst/>
          </a:prstGeom>
          <a:noFill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083308"/>
            <a:ext cx="202692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3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5300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01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02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303" name="13 - Ευθεία γραμμή σύνδεσης"/>
          <p:cNvCxnSpPr>
            <a:cxnSpLocks noChangeShapeType="1"/>
            <a:stCxn id="55301" idx="7"/>
            <a:endCxn id="55300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4" name="17 - Ευθεία γραμμή σύνδεσης"/>
          <p:cNvCxnSpPr>
            <a:cxnSpLocks noChangeShapeType="1"/>
            <a:stCxn id="55300" idx="5"/>
            <a:endCxn id="55302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5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06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307" name="27 - Ευθεία γραμμή σύνδεσης"/>
          <p:cNvCxnSpPr>
            <a:cxnSpLocks noChangeShapeType="1"/>
            <a:stCxn id="55306" idx="7"/>
            <a:endCxn id="55305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8" name="28 - Ευθεία γραμμή σύνδεσης"/>
          <p:cNvCxnSpPr>
            <a:cxnSpLocks noChangeShapeType="1"/>
            <a:stCxn id="55305" idx="5"/>
            <a:endCxn id="45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9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310" name="37 - Ευθεία γραμμή σύνδεσης"/>
          <p:cNvCxnSpPr>
            <a:cxnSpLocks noChangeShapeType="1"/>
            <a:endCxn id="55309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1" name="38 - Ευθεία γραμμή σύνδεσης"/>
          <p:cNvCxnSpPr>
            <a:cxnSpLocks noChangeShapeType="1"/>
            <a:stCxn id="55309" idx="5"/>
            <a:endCxn id="40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2" name="40 - Ευθεία γραμμή σύνδεσης"/>
          <p:cNvCxnSpPr>
            <a:cxnSpLocks noChangeShapeType="1"/>
            <a:stCxn id="55301" idx="3"/>
            <a:endCxn id="55309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3" name="42 - Ευθεία γραμμή σύνδεσης"/>
          <p:cNvCxnSpPr>
            <a:cxnSpLocks noChangeShapeType="1"/>
            <a:stCxn id="55301" idx="5"/>
            <a:endCxn id="41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4" name="44 - Ευθεία γραμμή σύνδεσης"/>
          <p:cNvCxnSpPr>
            <a:cxnSpLocks noChangeShapeType="1"/>
            <a:stCxn id="55302" idx="3"/>
            <a:endCxn id="55305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5" name="46 - Ευθεία γραμμή σύνδεσης"/>
          <p:cNvCxnSpPr>
            <a:cxnSpLocks noChangeShapeType="1"/>
            <a:stCxn id="55302" idx="5"/>
            <a:endCxn id="46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316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317" name="55 - Ευθεία γραμμή σύνδεσης"/>
          <p:cNvCxnSpPr>
            <a:cxnSpLocks noChangeShapeType="1"/>
            <a:endCxn id="55316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8" name="56 - Ευθεία γραμμή σύνδεσης"/>
          <p:cNvCxnSpPr>
            <a:cxnSpLocks noChangeShapeType="1"/>
            <a:stCxn id="55316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9" name="58 - Ευθεία γραμμή σύνδεσης"/>
          <p:cNvCxnSpPr>
            <a:cxnSpLocks noChangeShapeType="1"/>
            <a:stCxn id="42" idx="7"/>
            <a:endCxn id="55306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20" name="60 - Ευθεία γραμμή σύνδεσης"/>
          <p:cNvCxnSpPr>
            <a:cxnSpLocks noChangeShapeType="1"/>
            <a:stCxn id="55306" idx="5"/>
            <a:endCxn id="55316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331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55332" name="37 - TextBox"/>
          <p:cNvSpPr txBox="1">
            <a:spLocks noChangeArrowheads="1"/>
          </p:cNvSpPr>
          <p:nvPr/>
        </p:nvSpPr>
        <p:spPr bwMode="auto">
          <a:xfrm>
            <a:off x="10668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55333" name="38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5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6324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25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26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327" name="13 - Ευθεία γραμμή σύνδεσης"/>
          <p:cNvCxnSpPr>
            <a:cxnSpLocks noChangeShapeType="1"/>
            <a:stCxn id="56325" idx="7"/>
            <a:endCxn id="56324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28" name="17 - Ευθεία γραμμή σύνδεσης"/>
          <p:cNvCxnSpPr>
            <a:cxnSpLocks noChangeShapeType="1"/>
            <a:stCxn id="56324" idx="5"/>
            <a:endCxn id="56326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329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330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331" name="27 - Ευθεία γραμμή σύνδεσης"/>
          <p:cNvCxnSpPr>
            <a:cxnSpLocks noChangeShapeType="1"/>
            <a:stCxn id="56330" idx="7"/>
            <a:endCxn id="56329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2" name="28 - Ευθεία γραμμή σύνδεσης"/>
          <p:cNvCxnSpPr>
            <a:cxnSpLocks noChangeShapeType="1"/>
            <a:stCxn id="56329" idx="5"/>
            <a:endCxn id="46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333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334" name="37 - Ευθεία γραμμή σύνδεσης"/>
          <p:cNvCxnSpPr>
            <a:cxnSpLocks noChangeShapeType="1"/>
            <a:endCxn id="56333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5" name="38 - Ευθεία γραμμή σύνδεσης"/>
          <p:cNvCxnSpPr>
            <a:cxnSpLocks noChangeShapeType="1"/>
            <a:stCxn id="56333" idx="5"/>
            <a:endCxn id="41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6" name="40 - Ευθεία γραμμή σύνδεσης"/>
          <p:cNvCxnSpPr>
            <a:cxnSpLocks noChangeShapeType="1"/>
            <a:stCxn id="56325" idx="3"/>
            <a:endCxn id="56333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7" name="42 - Ευθεία γραμμή σύνδεσης"/>
          <p:cNvCxnSpPr>
            <a:cxnSpLocks noChangeShapeType="1"/>
            <a:stCxn id="56325" idx="5"/>
            <a:endCxn id="42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8" name="44 - Ευθεία γραμμή σύνδεσης"/>
          <p:cNvCxnSpPr>
            <a:cxnSpLocks noChangeShapeType="1"/>
            <a:stCxn id="56326" idx="3"/>
            <a:endCxn id="56329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9" name="46 - Ευθεία γραμμή σύνδεσης"/>
          <p:cNvCxnSpPr>
            <a:cxnSpLocks noChangeShapeType="1"/>
            <a:stCxn id="56326" idx="5"/>
            <a:endCxn id="47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340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341" name="55 - Ευθεία γραμμή σύνδεσης"/>
          <p:cNvCxnSpPr>
            <a:cxnSpLocks noChangeShapeType="1"/>
            <a:endCxn id="56340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2" name="56 - Ευθεία γραμμή σύνδεσης"/>
          <p:cNvCxnSpPr>
            <a:cxnSpLocks noChangeShapeType="1"/>
            <a:stCxn id="56340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3" name="58 - Ευθεία γραμμή σύνδεσης"/>
          <p:cNvCxnSpPr>
            <a:cxnSpLocks noChangeShapeType="1"/>
            <a:stCxn id="43" idx="7"/>
            <a:endCxn id="56330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4" name="60 - Ευθεία γραμμή σύνδεσης"/>
          <p:cNvCxnSpPr>
            <a:cxnSpLocks noChangeShapeType="1"/>
            <a:stCxn id="56330" idx="5"/>
            <a:endCxn id="56340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355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56356" name="37 - TextBox"/>
          <p:cNvSpPr txBox="1">
            <a:spLocks noChangeArrowheads="1"/>
          </p:cNvSpPr>
          <p:nvPr/>
        </p:nvSpPr>
        <p:spPr bwMode="auto">
          <a:xfrm>
            <a:off x="10668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56357" name="38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56358" name="39 - TextBox"/>
          <p:cNvSpPr txBox="1">
            <a:spLocks noChangeArrowheads="1"/>
          </p:cNvSpPr>
          <p:nvPr/>
        </p:nvSpPr>
        <p:spPr bwMode="auto">
          <a:xfrm>
            <a:off x="1828800" y="3733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7348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49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0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351" name="13 - Ευθεία γραμμή σύνδεσης"/>
          <p:cNvCxnSpPr>
            <a:cxnSpLocks noChangeShapeType="1"/>
            <a:stCxn id="57349" idx="7"/>
            <a:endCxn id="57348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2" name="17 - Ευθεία γραμμή σύνδεσης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353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354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355" name="27 - Ευθεία γραμμή σύνδεσης"/>
          <p:cNvCxnSpPr>
            <a:cxnSpLocks noChangeShapeType="1"/>
            <a:stCxn id="57354" idx="7"/>
            <a:endCxn id="57353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6" name="28 - Ευθεία γραμμή σύνδεσης"/>
          <p:cNvCxnSpPr>
            <a:cxnSpLocks noChangeShapeType="1"/>
            <a:stCxn id="57353" idx="5"/>
            <a:endCxn id="47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357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358" name="37 - Ευθεία γραμμή σύνδεσης"/>
          <p:cNvCxnSpPr>
            <a:cxnSpLocks noChangeShapeType="1"/>
            <a:endCxn id="57357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59" name="38 - Ευθεία γραμμή σύνδεσης"/>
          <p:cNvCxnSpPr>
            <a:cxnSpLocks noChangeShapeType="1"/>
            <a:stCxn id="57357" idx="5"/>
            <a:endCxn id="42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0" name="40 - Ευθεία γραμμή σύνδεσης"/>
          <p:cNvCxnSpPr>
            <a:cxnSpLocks noChangeShapeType="1"/>
            <a:stCxn id="57349" idx="3"/>
            <a:endCxn id="57357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1" name="42 - Ευθεία γραμμή σύνδεσης"/>
          <p:cNvCxnSpPr>
            <a:cxnSpLocks noChangeShapeType="1"/>
            <a:stCxn id="57349" idx="5"/>
            <a:endCxn id="43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2" name="44 - Ευθεία γραμμή σύνδεσης"/>
          <p:cNvCxnSpPr>
            <a:cxnSpLocks noChangeShapeType="1"/>
            <a:stCxn id="57350" idx="3"/>
            <a:endCxn id="57353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3" name="46 - Ευθεία γραμμή σύνδεσης"/>
          <p:cNvCxnSpPr>
            <a:cxnSpLocks noChangeShapeType="1"/>
            <a:stCxn id="57350" idx="5"/>
            <a:endCxn id="48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364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365" name="55 - Ευθεία γραμμή σύνδεσης"/>
          <p:cNvCxnSpPr>
            <a:cxnSpLocks noChangeShapeType="1"/>
            <a:endCxn id="57364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6" name="56 - Ευθεία γραμμή σύνδεσης"/>
          <p:cNvCxnSpPr>
            <a:cxnSpLocks noChangeShapeType="1"/>
            <a:stCxn id="57364" idx="5"/>
            <a:endCxn id="46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7" name="58 - Ευθεία γραμμή σύνδεσης"/>
          <p:cNvCxnSpPr>
            <a:cxnSpLocks noChangeShapeType="1"/>
            <a:stCxn id="44" idx="7"/>
            <a:endCxn id="57354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368" name="60 - Ευθεία γραμμή σύνδεσης"/>
          <p:cNvCxnSpPr>
            <a:cxnSpLocks noChangeShapeType="1"/>
            <a:stCxn id="57354" idx="5"/>
            <a:endCxn id="57364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379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57380" name="37 - TextBox"/>
          <p:cNvSpPr txBox="1">
            <a:spLocks noChangeArrowheads="1"/>
          </p:cNvSpPr>
          <p:nvPr/>
        </p:nvSpPr>
        <p:spPr bwMode="auto">
          <a:xfrm>
            <a:off x="10668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57381" name="38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57382" name="39 - TextBox"/>
          <p:cNvSpPr txBox="1">
            <a:spLocks noChangeArrowheads="1"/>
          </p:cNvSpPr>
          <p:nvPr/>
        </p:nvSpPr>
        <p:spPr bwMode="auto">
          <a:xfrm>
            <a:off x="1828800" y="3733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57383" name="40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5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4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8372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73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74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375" name="13 - Ευθεία γραμμή σύνδεσης"/>
          <p:cNvCxnSpPr>
            <a:cxnSpLocks noChangeShapeType="1"/>
            <a:stCxn id="58373" idx="7"/>
            <a:endCxn id="58372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76" name="17 - Ευθεία γραμμή σύνδεσης"/>
          <p:cNvCxnSpPr>
            <a:cxnSpLocks noChangeShapeType="1"/>
            <a:stCxn id="58372" idx="5"/>
            <a:endCxn id="58374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7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378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379" name="27 - Ευθεία γραμμή σύνδεσης"/>
          <p:cNvCxnSpPr>
            <a:cxnSpLocks noChangeShapeType="1"/>
            <a:stCxn id="58378" idx="7"/>
            <a:endCxn id="58377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0" name="28 - Ευθεία γραμμή σύνδεσης"/>
          <p:cNvCxnSpPr>
            <a:cxnSpLocks noChangeShapeType="1"/>
            <a:stCxn id="58377" idx="5"/>
            <a:endCxn id="56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1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382" name="37 - Ευθεία γραμμή σύνδεσης"/>
          <p:cNvCxnSpPr>
            <a:cxnSpLocks noChangeShapeType="1"/>
            <a:endCxn id="58381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3" name="38 - Ευθεία γραμμή σύνδεσης"/>
          <p:cNvCxnSpPr>
            <a:cxnSpLocks noChangeShapeType="1"/>
            <a:stCxn id="58381" idx="5"/>
            <a:endCxn id="51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4" name="40 - Ευθεία γραμμή σύνδεσης"/>
          <p:cNvCxnSpPr>
            <a:cxnSpLocks noChangeShapeType="1"/>
            <a:stCxn id="58373" idx="3"/>
            <a:endCxn id="58381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5" name="42 - Ευθεία γραμμή σύνδεσης"/>
          <p:cNvCxnSpPr>
            <a:cxnSpLocks noChangeShapeType="1"/>
            <a:stCxn id="58373" idx="5"/>
            <a:endCxn id="52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6" name="44 - Ευθεία γραμμή σύνδεσης"/>
          <p:cNvCxnSpPr>
            <a:cxnSpLocks noChangeShapeType="1"/>
            <a:stCxn id="58374" idx="3"/>
            <a:endCxn id="58377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87" name="46 - Ευθεία γραμμή σύνδεσης"/>
          <p:cNvCxnSpPr>
            <a:cxnSpLocks noChangeShapeType="1"/>
            <a:stCxn id="58374" idx="5"/>
            <a:endCxn id="57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8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389" name="55 - Ευθεία γραμμή σύνδεσης"/>
          <p:cNvCxnSpPr>
            <a:cxnSpLocks noChangeShapeType="1"/>
            <a:endCxn id="58388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90" name="56 - Ευθεία γραμμή σύνδεσης"/>
          <p:cNvCxnSpPr>
            <a:cxnSpLocks noChangeShapeType="1"/>
            <a:stCxn id="58388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91" name="58 - Ευθεία γραμμή σύνδεσης"/>
          <p:cNvCxnSpPr>
            <a:cxnSpLocks noChangeShapeType="1"/>
            <a:stCxn id="53" idx="7"/>
            <a:endCxn id="58378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92" name="60 - Ευθεία γραμμή σύνδεσης"/>
          <p:cNvCxnSpPr>
            <a:cxnSpLocks noChangeShapeType="1"/>
            <a:stCxn id="58378" idx="5"/>
            <a:endCxn id="58388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403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58404" name="37 - TextBox"/>
          <p:cNvSpPr txBox="1">
            <a:spLocks noChangeArrowheads="1"/>
          </p:cNvSpPr>
          <p:nvPr/>
        </p:nvSpPr>
        <p:spPr bwMode="auto">
          <a:xfrm>
            <a:off x="10668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58405" name="38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58406" name="39 - TextBox"/>
          <p:cNvSpPr txBox="1">
            <a:spLocks noChangeArrowheads="1"/>
          </p:cNvSpPr>
          <p:nvPr/>
        </p:nvSpPr>
        <p:spPr bwMode="auto">
          <a:xfrm>
            <a:off x="1828800" y="3733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58407" name="40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58408" name="41 - TextBox"/>
          <p:cNvSpPr txBox="1">
            <a:spLocks noChangeArrowheads="1"/>
          </p:cNvSpPr>
          <p:nvPr/>
        </p:nvSpPr>
        <p:spPr bwMode="auto">
          <a:xfrm>
            <a:off x="3581400" y="32115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50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9396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7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8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399" name="13 - Ευθεία γραμμή σύνδεσης"/>
          <p:cNvCxnSpPr>
            <a:cxnSpLocks noChangeShapeType="1"/>
            <a:stCxn id="59397" idx="7"/>
            <a:endCxn id="59396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0" name="17 - Ευθεία γραμμή σύνδεσης"/>
          <p:cNvCxnSpPr>
            <a:cxnSpLocks noChangeShapeType="1"/>
            <a:stCxn id="59396" idx="5"/>
            <a:endCxn id="59398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1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03" name="27 - Ευθεία γραμμή σύνδεσης"/>
          <p:cNvCxnSpPr>
            <a:cxnSpLocks noChangeShapeType="1"/>
            <a:stCxn id="59402" idx="7"/>
            <a:endCxn id="59401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4" name="28 - Ευθεία γραμμή σύνδεσης"/>
          <p:cNvCxnSpPr>
            <a:cxnSpLocks noChangeShapeType="1"/>
            <a:stCxn id="59401" idx="5"/>
            <a:endCxn id="57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5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06" name="37 - Ευθεία γραμμή σύνδεσης"/>
          <p:cNvCxnSpPr>
            <a:cxnSpLocks noChangeShapeType="1"/>
            <a:endCxn id="59405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7" name="38 - Ευθεία γραμμή σύνδεσης"/>
          <p:cNvCxnSpPr>
            <a:cxnSpLocks noChangeShapeType="1"/>
            <a:stCxn id="59405" idx="5"/>
            <a:endCxn id="52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8" name="40 - Ευθεία γραμμή σύνδεσης"/>
          <p:cNvCxnSpPr>
            <a:cxnSpLocks noChangeShapeType="1"/>
            <a:stCxn id="59397" idx="3"/>
            <a:endCxn id="59405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9" name="42 - Ευθεία γραμμή σύνδεσης"/>
          <p:cNvCxnSpPr>
            <a:cxnSpLocks noChangeShapeType="1"/>
            <a:stCxn id="59397" idx="5"/>
            <a:endCxn id="53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0" name="44 - Ευθεία γραμμή σύνδεσης"/>
          <p:cNvCxnSpPr>
            <a:cxnSpLocks noChangeShapeType="1"/>
            <a:stCxn id="59398" idx="3"/>
            <a:endCxn id="59401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1" name="46 - Ευθεία γραμμή σύνδεσης"/>
          <p:cNvCxnSpPr>
            <a:cxnSpLocks noChangeShapeType="1"/>
            <a:stCxn id="59398" idx="5"/>
            <a:endCxn id="58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12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13" name="55 - Ευθεία γραμμή σύνδεσης"/>
          <p:cNvCxnSpPr>
            <a:cxnSpLocks noChangeShapeType="1"/>
            <a:endCxn id="59412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4" name="56 - Ευθεία γραμμή σύνδεσης"/>
          <p:cNvCxnSpPr>
            <a:cxnSpLocks noChangeShapeType="1"/>
            <a:stCxn id="59412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5" name="58 - Ευθεία γραμμή σύνδεσης"/>
          <p:cNvCxnSpPr>
            <a:cxnSpLocks noChangeShapeType="1"/>
            <a:stCxn id="54" idx="7"/>
            <a:endCxn id="59402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6" name="60 - Ευθεία γραμμή σύνδεσης"/>
          <p:cNvCxnSpPr>
            <a:cxnSpLocks noChangeShapeType="1"/>
            <a:stCxn id="59402" idx="5"/>
            <a:endCxn id="59412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27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59428" name="37 - TextBox"/>
          <p:cNvSpPr txBox="1">
            <a:spLocks noChangeArrowheads="1"/>
          </p:cNvSpPr>
          <p:nvPr/>
        </p:nvSpPr>
        <p:spPr bwMode="auto">
          <a:xfrm>
            <a:off x="10668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59429" name="38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59430" name="39 - TextBox"/>
          <p:cNvSpPr txBox="1">
            <a:spLocks noChangeArrowheads="1"/>
          </p:cNvSpPr>
          <p:nvPr/>
        </p:nvSpPr>
        <p:spPr bwMode="auto">
          <a:xfrm>
            <a:off x="1828800" y="3733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59431" name="40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59432" name="41 - TextBox"/>
          <p:cNvSpPr txBox="1">
            <a:spLocks noChangeArrowheads="1"/>
          </p:cNvSpPr>
          <p:nvPr/>
        </p:nvSpPr>
        <p:spPr bwMode="auto">
          <a:xfrm>
            <a:off x="3581400" y="32115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59433" name="42 - TextBox"/>
          <p:cNvSpPr txBox="1">
            <a:spLocks noChangeArrowheads="1"/>
          </p:cNvSpPr>
          <p:nvPr/>
        </p:nvSpPr>
        <p:spPr bwMode="auto">
          <a:xfrm>
            <a:off x="4191000" y="5345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59434" name="43 - TextBox"/>
          <p:cNvSpPr txBox="1">
            <a:spLocks noChangeArrowheads="1"/>
          </p:cNvSpPr>
          <p:nvPr/>
        </p:nvSpPr>
        <p:spPr bwMode="auto">
          <a:xfrm>
            <a:off x="4792663" y="4724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59435" name="44 - TextBox"/>
          <p:cNvSpPr txBox="1">
            <a:spLocks noChangeArrowheads="1"/>
          </p:cNvSpPr>
          <p:nvPr/>
        </p:nvSpPr>
        <p:spPr bwMode="auto">
          <a:xfrm>
            <a:off x="4876800" y="5802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59436" name="45 - TextBox"/>
          <p:cNvSpPr txBox="1">
            <a:spLocks noChangeArrowheads="1"/>
          </p:cNvSpPr>
          <p:nvPr/>
        </p:nvSpPr>
        <p:spPr bwMode="auto">
          <a:xfrm>
            <a:off x="5783263" y="5334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l-GR"/>
          </a:p>
        </p:txBody>
      </p:sp>
      <p:sp>
        <p:nvSpPr>
          <p:cNvPr id="59437" name="46 - TextBox"/>
          <p:cNvSpPr txBox="1">
            <a:spLocks noChangeArrowheads="1"/>
          </p:cNvSpPr>
          <p:nvPr/>
        </p:nvSpPr>
        <p:spPr bwMode="auto">
          <a:xfrm>
            <a:off x="6172200" y="5802313"/>
            <a:ext cx="423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  <a:endParaRPr lang="el-GR"/>
          </a:p>
        </p:txBody>
      </p:sp>
      <p:sp>
        <p:nvSpPr>
          <p:cNvPr id="59438" name="47 - TextBox"/>
          <p:cNvSpPr txBox="1">
            <a:spLocks noChangeArrowheads="1"/>
          </p:cNvSpPr>
          <p:nvPr/>
        </p:nvSpPr>
        <p:spPr bwMode="auto">
          <a:xfrm>
            <a:off x="5486400" y="42021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  <a:endParaRPr lang="el-GR"/>
          </a:p>
        </p:txBody>
      </p:sp>
      <p:sp>
        <p:nvSpPr>
          <p:cNvPr id="59439" name="48 - TextBox"/>
          <p:cNvSpPr txBox="1">
            <a:spLocks noChangeArrowheads="1"/>
          </p:cNvSpPr>
          <p:nvPr/>
        </p:nvSpPr>
        <p:spPr bwMode="auto">
          <a:xfrm>
            <a:off x="6858000" y="47355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  <a:endParaRPr lang="el-GR"/>
          </a:p>
        </p:txBody>
      </p:sp>
      <p:sp>
        <p:nvSpPr>
          <p:cNvPr id="59440" name="49 - TextBox"/>
          <p:cNvSpPr txBox="1">
            <a:spLocks noChangeArrowheads="1"/>
          </p:cNvSpPr>
          <p:nvPr/>
        </p:nvSpPr>
        <p:spPr bwMode="auto">
          <a:xfrm>
            <a:off x="7254875" y="3733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  <a:endParaRPr lang="el-GR"/>
          </a:p>
        </p:txBody>
      </p:sp>
      <p:sp>
        <p:nvSpPr>
          <p:cNvPr id="59441" name="50 - TextBox"/>
          <p:cNvSpPr txBox="1">
            <a:spLocks noChangeArrowheads="1"/>
          </p:cNvSpPr>
          <p:nvPr/>
        </p:nvSpPr>
        <p:spPr bwMode="auto">
          <a:xfrm>
            <a:off x="8169275" y="4343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l-GR"/>
          </a:p>
        </p:txBody>
      </p:sp>
      <p:sp>
        <p:nvSpPr>
          <p:cNvPr id="51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6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420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1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2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3" name="13 - Ευθεία γραμμή σύνδεσης"/>
          <p:cNvCxnSpPr>
            <a:cxnSpLocks noChangeShapeType="1"/>
            <a:stCxn id="60421" idx="7"/>
            <a:endCxn id="60420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24" name="17 - Ευθεία γραμμή σύνδεσης"/>
          <p:cNvCxnSpPr>
            <a:cxnSpLocks noChangeShapeType="1"/>
            <a:stCxn id="60420" idx="5"/>
            <a:endCxn id="60422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425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426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27" name="27 - Ευθεία γραμμή σύνδεσης"/>
          <p:cNvCxnSpPr>
            <a:cxnSpLocks noChangeShapeType="1"/>
            <a:stCxn id="60426" idx="7"/>
            <a:endCxn id="60425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28" name="28 - Ευθεία γραμμή σύνδεσης"/>
          <p:cNvCxnSpPr>
            <a:cxnSpLocks noChangeShapeType="1"/>
            <a:stCxn id="60425" idx="5"/>
            <a:endCxn id="42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429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30" name="37 - Ευθεία γραμμή σύνδεσης"/>
          <p:cNvCxnSpPr>
            <a:cxnSpLocks noChangeShapeType="1"/>
            <a:endCxn id="60429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1" name="38 - Ευθεία γραμμή σύνδεσης"/>
          <p:cNvCxnSpPr>
            <a:cxnSpLocks noChangeShapeType="1"/>
            <a:stCxn id="60429" idx="5"/>
            <a:endCxn id="37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2" name="40 - Ευθεία γραμμή σύνδεσης"/>
          <p:cNvCxnSpPr>
            <a:cxnSpLocks noChangeShapeType="1"/>
            <a:stCxn id="60421" idx="3"/>
            <a:endCxn id="60429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3" name="42 - Ευθεία γραμμή σύνδεσης"/>
          <p:cNvCxnSpPr>
            <a:cxnSpLocks noChangeShapeType="1"/>
            <a:stCxn id="60421" idx="5"/>
            <a:endCxn id="38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4" name="44 - Ευθεία γραμμή σύνδεσης"/>
          <p:cNvCxnSpPr>
            <a:cxnSpLocks noChangeShapeType="1"/>
            <a:stCxn id="60422" idx="3"/>
            <a:endCxn id="60425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5" name="46 - Ευθεία γραμμή σύνδεσης"/>
          <p:cNvCxnSpPr>
            <a:cxnSpLocks noChangeShapeType="1"/>
            <a:stCxn id="60422" idx="5"/>
            <a:endCxn id="43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436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0437" name="55 - Ευθεία γραμμή σύνδεσης"/>
          <p:cNvCxnSpPr>
            <a:cxnSpLocks noChangeShapeType="1"/>
            <a:endCxn id="60436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8" name="56 - Ευθεία γραμμή σύνδεσης"/>
          <p:cNvCxnSpPr>
            <a:cxnSpLocks noChangeShapeType="1"/>
            <a:stCxn id="60436" idx="5"/>
            <a:endCxn id="41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39" name="58 - Ευθεία γραμμή σύνδεσης"/>
          <p:cNvCxnSpPr>
            <a:cxnSpLocks noChangeShapeType="1"/>
            <a:stCxn id="39" idx="7"/>
            <a:endCxn id="60426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40" name="60 - Ευθεία γραμμή σύνδεσης"/>
          <p:cNvCxnSpPr>
            <a:cxnSpLocks noChangeShapeType="1"/>
            <a:stCxn id="60426" idx="5"/>
            <a:endCxn id="60436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45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4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13 - Ευθεία γραμμή σύνδεσης"/>
          <p:cNvCxnSpPr>
            <a:cxnSpLocks noChangeShapeType="1"/>
            <a:stCxn id="45" idx="7"/>
            <a:endCxn id="44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17 - Ευθεία γραμμή σύνδεσης"/>
          <p:cNvCxnSpPr>
            <a:cxnSpLocks noChangeShapeType="1"/>
            <a:stCxn id="44" idx="5"/>
            <a:endCxn id="46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" name="27 - Ευθεία γραμμή σύνδεσης"/>
          <p:cNvCxnSpPr>
            <a:cxnSpLocks noChangeShapeType="1"/>
            <a:stCxn id="50" idx="7"/>
            <a:endCxn id="49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28 - Ευθεία γραμμή σύνδεσης"/>
          <p:cNvCxnSpPr>
            <a:cxnSpLocks noChangeShapeType="1"/>
            <a:stCxn id="49" idx="5"/>
            <a:endCxn id="71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37 - Ευθεία γραμμή σύνδεσης"/>
          <p:cNvCxnSpPr>
            <a:cxnSpLocks noChangeShapeType="1"/>
            <a:endCxn id="53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38 - Ευθεία γραμμή σύνδεσης"/>
          <p:cNvCxnSpPr>
            <a:cxnSpLocks noChangeShapeType="1"/>
            <a:stCxn id="53" idx="5"/>
            <a:endCxn id="66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40 - Ευθεία γραμμή σύνδεσης"/>
          <p:cNvCxnSpPr>
            <a:cxnSpLocks noChangeShapeType="1"/>
            <a:stCxn id="45" idx="3"/>
            <a:endCxn id="53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42 - Ευθεία γραμμή σύνδεσης"/>
          <p:cNvCxnSpPr>
            <a:cxnSpLocks noChangeShapeType="1"/>
            <a:stCxn id="45" idx="5"/>
            <a:endCxn id="67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44 - Ευθεία γραμμή σύνδεσης"/>
          <p:cNvCxnSpPr>
            <a:cxnSpLocks noChangeShapeType="1"/>
            <a:stCxn id="46" idx="3"/>
            <a:endCxn id="49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46 - Ευθεία γραμμή σύνδεσης"/>
          <p:cNvCxnSpPr>
            <a:cxnSpLocks noChangeShapeType="1"/>
            <a:stCxn id="46" idx="5"/>
            <a:endCxn id="72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55 - Ευθεία γραμμή σύνδεσης"/>
          <p:cNvCxnSpPr>
            <a:cxnSpLocks noChangeShapeType="1"/>
            <a:endCxn id="60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56 - Ευθεία γραμμή σύνδεσης"/>
          <p:cNvCxnSpPr>
            <a:cxnSpLocks noChangeShapeType="1"/>
            <a:stCxn id="60" idx="5"/>
            <a:endCxn id="70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58 - Ευθεία γραμμή σύνδεσης"/>
          <p:cNvCxnSpPr>
            <a:cxnSpLocks noChangeShapeType="1"/>
            <a:stCxn id="68" idx="7"/>
            <a:endCxn id="50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60 - Ευθεία γραμμή σύνδεσης"/>
          <p:cNvCxnSpPr>
            <a:cxnSpLocks noChangeShapeType="1"/>
            <a:stCxn id="50" idx="5"/>
            <a:endCxn id="60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4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13 - Ευθεία γραμμή σύνδεσης"/>
          <p:cNvCxnSpPr>
            <a:cxnSpLocks noChangeShapeType="1"/>
            <a:stCxn id="45" idx="7"/>
            <a:endCxn id="44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17 - Ευθεία γραμμή σύνδεσης"/>
          <p:cNvCxnSpPr>
            <a:cxnSpLocks noChangeShapeType="1"/>
            <a:stCxn id="44" idx="5"/>
            <a:endCxn id="46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" name="27 - Ευθεία γραμμή σύνδεσης"/>
          <p:cNvCxnSpPr>
            <a:cxnSpLocks noChangeShapeType="1"/>
            <a:stCxn id="50" idx="7"/>
            <a:endCxn id="49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28 - Ευθεία γραμμή σύνδεσης"/>
          <p:cNvCxnSpPr>
            <a:cxnSpLocks noChangeShapeType="1"/>
            <a:stCxn id="49" idx="5"/>
            <a:endCxn id="71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37 - Ευθεία γραμμή σύνδεσης"/>
          <p:cNvCxnSpPr>
            <a:cxnSpLocks noChangeShapeType="1"/>
            <a:endCxn id="53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38 - Ευθεία γραμμή σύνδεσης"/>
          <p:cNvCxnSpPr>
            <a:cxnSpLocks noChangeShapeType="1"/>
            <a:stCxn id="53" idx="5"/>
            <a:endCxn id="66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40 - Ευθεία γραμμή σύνδεσης"/>
          <p:cNvCxnSpPr>
            <a:cxnSpLocks noChangeShapeType="1"/>
            <a:stCxn id="45" idx="3"/>
            <a:endCxn id="53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42 - Ευθεία γραμμή σύνδεσης"/>
          <p:cNvCxnSpPr>
            <a:cxnSpLocks noChangeShapeType="1"/>
            <a:stCxn id="45" idx="5"/>
            <a:endCxn id="67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44 - Ευθεία γραμμή σύνδεσης"/>
          <p:cNvCxnSpPr>
            <a:cxnSpLocks noChangeShapeType="1"/>
            <a:stCxn id="46" idx="3"/>
            <a:endCxn id="49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46 - Ευθεία γραμμή σύνδεσης"/>
          <p:cNvCxnSpPr>
            <a:cxnSpLocks noChangeShapeType="1"/>
            <a:stCxn id="46" idx="5"/>
            <a:endCxn id="72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55 - Ευθεία γραμμή σύνδεσης"/>
          <p:cNvCxnSpPr>
            <a:cxnSpLocks noChangeShapeType="1"/>
            <a:endCxn id="60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56 - Ευθεία γραμμή σύνδεσης"/>
          <p:cNvCxnSpPr>
            <a:cxnSpLocks noChangeShapeType="1"/>
            <a:stCxn id="60" idx="5"/>
            <a:endCxn id="70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58 - Ευθεία γραμμή σύνδεσης"/>
          <p:cNvCxnSpPr>
            <a:cxnSpLocks noChangeShapeType="1"/>
            <a:stCxn id="68" idx="7"/>
            <a:endCxn id="50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60 - Ευθεία γραμμή σύνδεσης"/>
          <p:cNvCxnSpPr>
            <a:cxnSpLocks noChangeShapeType="1"/>
            <a:stCxn id="50" idx="5"/>
            <a:endCxn id="60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4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7" name="13 - Ευθεία γραμμή σύνδεσης"/>
          <p:cNvCxnSpPr>
            <a:cxnSpLocks noChangeShapeType="1"/>
            <a:stCxn id="45" idx="7"/>
            <a:endCxn id="44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17 - Ευθεία γραμμή σύνδεσης"/>
          <p:cNvCxnSpPr>
            <a:cxnSpLocks noChangeShapeType="1"/>
            <a:stCxn id="44" idx="5"/>
            <a:endCxn id="46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" name="27 - Ευθεία γραμμή σύνδεσης"/>
          <p:cNvCxnSpPr>
            <a:cxnSpLocks noChangeShapeType="1"/>
            <a:stCxn id="50" idx="7"/>
            <a:endCxn id="49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28 - Ευθεία γραμμή σύνδεσης"/>
          <p:cNvCxnSpPr>
            <a:cxnSpLocks noChangeShapeType="1"/>
            <a:stCxn id="49" idx="5"/>
            <a:endCxn id="71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37 - Ευθεία γραμμή σύνδεσης"/>
          <p:cNvCxnSpPr>
            <a:cxnSpLocks noChangeShapeType="1"/>
            <a:endCxn id="53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38 - Ευθεία γραμμή σύνδεσης"/>
          <p:cNvCxnSpPr>
            <a:cxnSpLocks noChangeShapeType="1"/>
            <a:stCxn id="53" idx="5"/>
            <a:endCxn id="66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40 - Ευθεία γραμμή σύνδεσης"/>
          <p:cNvCxnSpPr>
            <a:cxnSpLocks noChangeShapeType="1"/>
            <a:stCxn id="45" idx="3"/>
            <a:endCxn id="53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42 - Ευθεία γραμμή σύνδεσης"/>
          <p:cNvCxnSpPr>
            <a:cxnSpLocks noChangeShapeType="1"/>
            <a:stCxn id="45" idx="5"/>
            <a:endCxn id="67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44 - Ευθεία γραμμή σύνδεσης"/>
          <p:cNvCxnSpPr>
            <a:cxnSpLocks noChangeShapeType="1"/>
            <a:stCxn id="46" idx="3"/>
            <a:endCxn id="49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46 - Ευθεία γραμμή σύνδεσης"/>
          <p:cNvCxnSpPr>
            <a:cxnSpLocks noChangeShapeType="1"/>
            <a:stCxn id="46" idx="5"/>
            <a:endCxn id="72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0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55 - Ευθεία γραμμή σύνδεσης"/>
          <p:cNvCxnSpPr>
            <a:cxnSpLocks noChangeShapeType="1"/>
            <a:endCxn id="60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56 - Ευθεία γραμμή σύνδεσης"/>
          <p:cNvCxnSpPr>
            <a:cxnSpLocks noChangeShapeType="1"/>
            <a:stCxn id="60" idx="5"/>
            <a:endCxn id="70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58 - Ευθεία γραμμή σύνδεσης"/>
          <p:cNvCxnSpPr>
            <a:cxnSpLocks noChangeShapeType="1"/>
            <a:stCxn id="68" idx="7"/>
            <a:endCxn id="50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60 - Ευθεία γραμμή σύνδεσης"/>
          <p:cNvCxnSpPr>
            <a:cxnSpLocks noChangeShapeType="1"/>
            <a:stCxn id="50" idx="5"/>
            <a:endCxn id="60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7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3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4547" name="34 - TextBox"/>
          <p:cNvSpPr txBox="1">
            <a:spLocks noChangeArrowheads="1"/>
          </p:cNvSpPr>
          <p:nvPr/>
        </p:nvSpPr>
        <p:spPr bwMode="auto">
          <a:xfrm>
            <a:off x="754063" y="47355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45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8" name="13 - Ευθεία γραμμή σύνδεσης"/>
          <p:cNvCxnSpPr>
            <a:cxnSpLocks noChangeShapeType="1"/>
            <a:stCxn id="46" idx="7"/>
            <a:endCxn id="45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17 - Ευθεία γραμμή σύνδεσης"/>
          <p:cNvCxnSpPr>
            <a:cxnSpLocks noChangeShapeType="1"/>
            <a:stCxn id="45" idx="5"/>
            <a:endCxn id="47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2" name="27 - Ευθεία γραμμή σύνδεσης"/>
          <p:cNvCxnSpPr>
            <a:cxnSpLocks noChangeShapeType="1"/>
            <a:stCxn id="51" idx="7"/>
            <a:endCxn id="50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28 - Ευθεία γραμμή σύνδεσης"/>
          <p:cNvCxnSpPr>
            <a:cxnSpLocks noChangeShapeType="1"/>
            <a:stCxn id="50" idx="5"/>
            <a:endCxn id="72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" name="37 - Ευθεία γραμμή σύνδεσης"/>
          <p:cNvCxnSpPr>
            <a:cxnSpLocks noChangeShapeType="1"/>
            <a:endCxn id="54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38 - Ευθεία γραμμή σύνδεσης"/>
          <p:cNvCxnSpPr>
            <a:cxnSpLocks noChangeShapeType="1"/>
            <a:stCxn id="54" idx="5"/>
            <a:endCxn id="67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40 - Ευθεία γραμμή σύνδεσης"/>
          <p:cNvCxnSpPr>
            <a:cxnSpLocks noChangeShapeType="1"/>
            <a:stCxn id="46" idx="3"/>
            <a:endCxn id="54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42 - Ευθεία γραμμή σύνδεσης"/>
          <p:cNvCxnSpPr>
            <a:cxnSpLocks noChangeShapeType="1"/>
            <a:stCxn id="46" idx="5"/>
            <a:endCxn id="68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44 - Ευθεία γραμμή σύνδεσης"/>
          <p:cNvCxnSpPr>
            <a:cxnSpLocks noChangeShapeType="1"/>
            <a:stCxn id="47" idx="3"/>
            <a:endCxn id="50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46 - Ευθεία γραμμή σύνδεσης"/>
          <p:cNvCxnSpPr>
            <a:cxnSpLocks noChangeShapeType="1"/>
            <a:stCxn id="47" idx="5"/>
            <a:endCxn id="73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2" name="55 - Ευθεία γραμμή σύνδεσης"/>
          <p:cNvCxnSpPr>
            <a:cxnSpLocks noChangeShapeType="1"/>
            <a:endCxn id="61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56 - Ευθεία γραμμή σύνδεσης"/>
          <p:cNvCxnSpPr>
            <a:cxnSpLocks noChangeShapeType="1"/>
            <a:stCxn id="61" idx="5"/>
            <a:endCxn id="71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58 - Ευθεία γραμμή σύνδεσης"/>
          <p:cNvCxnSpPr>
            <a:cxnSpLocks noChangeShapeType="1"/>
            <a:stCxn id="69" idx="7"/>
            <a:endCxn id="51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60 - Ευθεία γραμμή σύνδεσης"/>
          <p:cNvCxnSpPr>
            <a:cxnSpLocks noChangeShapeType="1"/>
            <a:stCxn id="51" idx="5"/>
            <a:endCxn id="61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6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8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Λίστες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lists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4517" name="Text Box 40"/>
          <p:cNvSpPr txBox="1">
            <a:spLocks noChangeArrowheads="1"/>
          </p:cNvSpPr>
          <p:nvPr/>
        </p:nvSpPr>
        <p:spPr bwMode="auto">
          <a:xfrm>
            <a:off x="304800" y="1347620"/>
            <a:ext cx="7696200" cy="545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class </a:t>
            </a:r>
            <a:r>
              <a:rPr lang="en-US" sz="1600" dirty="0" err="1" smtClean="0">
                <a:latin typeface="Lucida Console" pitchFamily="49" charset="0"/>
              </a:rPr>
              <a:t>AdjacencyLists</a:t>
            </a:r>
            <a:r>
              <a:rPr lang="en-US" sz="1600" dirty="0" smtClean="0">
                <a:latin typeface="Lucida Console" pitchFamily="49" charset="0"/>
              </a:rPr>
              <a:t> 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static class Node {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v; </a:t>
            </a:r>
            <a:r>
              <a:rPr lang="en-US" sz="1600" dirty="0" smtClean="0">
                <a:latin typeface="Lucida Console" pitchFamily="49" charset="0"/>
              </a:rPr>
              <a:t>Node </a:t>
            </a:r>
            <a:r>
              <a:rPr lang="en-US" sz="1600" dirty="0">
                <a:latin typeface="Lucida Console" pitchFamily="49" charset="0"/>
              </a:rPr>
              <a:t>next</a:t>
            </a:r>
            <a:r>
              <a:rPr lang="en-US" sz="1600" dirty="0" smtClean="0">
                <a:latin typeface="Lucida Console" pitchFamily="49" charset="0"/>
              </a:rPr>
              <a:t>;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Node(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v, Node t)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{ </a:t>
            </a:r>
            <a:r>
              <a:rPr lang="en-US" sz="1600" dirty="0" err="1" smtClean="0">
                <a:latin typeface="Lucida Console" pitchFamily="49" charset="0"/>
              </a:rPr>
              <a:t>this.v</a:t>
            </a:r>
            <a:r>
              <a:rPr lang="en-US" sz="1600" dirty="0" smtClean="0">
                <a:latin typeface="Lucida Console" pitchFamily="49" charset="0"/>
              </a:rPr>
              <a:t> = v; next = t; } 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public static void main(String[] 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[0]);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M = </a:t>
            </a:r>
            <a:r>
              <a:rPr lang="en-US" sz="1600" dirty="0" err="1" smtClean="0">
                <a:latin typeface="Lucida Console" pitchFamily="49" charset="0"/>
              </a:rPr>
              <a:t>Integer.parseInt</a:t>
            </a:r>
            <a:r>
              <a:rPr lang="en-US" sz="1600" dirty="0" smtClean="0">
                <a:latin typeface="Lucida Console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</a:rPr>
              <a:t>args</a:t>
            </a:r>
            <a:r>
              <a:rPr lang="en-US" sz="1600" dirty="0" smtClean="0">
                <a:latin typeface="Lucida Console" pitchFamily="49" charset="0"/>
              </a:rPr>
              <a:t>[1]);</a:t>
            </a:r>
          </a:p>
          <a:p>
            <a:pPr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Node 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[] = new Node[V];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>
                <a:latin typeface="Lucida Console" pitchFamily="49" charset="0"/>
              </a:rPr>
              <a:t>= 0;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 &lt; N;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++)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null;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for (</a:t>
            </a:r>
            <a:r>
              <a:rPr lang="en-US" sz="1600" dirty="0" err="1" smtClean="0">
                <a:latin typeface="Lucida Console" pitchFamily="49" charset="0"/>
              </a:rPr>
              <a:t>In.init</a:t>
            </a:r>
            <a:r>
              <a:rPr lang="en-US" sz="1600" dirty="0" smtClean="0">
                <a:latin typeface="Lucida Console" pitchFamily="49" charset="0"/>
              </a:rPr>
              <a:t>(); !</a:t>
            </a:r>
            <a:r>
              <a:rPr lang="en-US" sz="1600" dirty="0" err="1" smtClean="0">
                <a:latin typeface="Lucida Console" pitchFamily="49" charset="0"/>
              </a:rPr>
              <a:t>In.empty</a:t>
            </a:r>
            <a:r>
              <a:rPr lang="en-US" sz="1600" dirty="0" smtClean="0">
                <a:latin typeface="Lucida Console" pitchFamily="49" charset="0"/>
              </a:rPr>
              <a:t>();)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		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(), j = </a:t>
            </a:r>
            <a:r>
              <a:rPr lang="en-US" sz="1600" dirty="0" err="1" smtClean="0">
                <a:latin typeface="Lucida Console" pitchFamily="49" charset="0"/>
              </a:rPr>
              <a:t>In.getInt</a:t>
            </a:r>
            <a:r>
              <a:rPr lang="en-US" sz="1600" dirty="0" smtClean="0">
                <a:latin typeface="Lucida Console" pitchFamily="49" charset="0"/>
              </a:rPr>
              <a:t>(); 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[j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new Node(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,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[j]);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	</a:t>
            </a: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adj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 = </a:t>
            </a:r>
            <a:r>
              <a:rPr lang="en-US" sz="1600" dirty="0" smtClean="0">
                <a:latin typeface="Lucida Console" pitchFamily="49" charset="0"/>
              </a:rPr>
              <a:t>new Node(j</a:t>
            </a:r>
            <a:r>
              <a:rPr lang="en-US" sz="1600" dirty="0">
                <a:latin typeface="Lucida Console" pitchFamily="49" charset="0"/>
              </a:rPr>
              <a:t>, </a:t>
            </a:r>
            <a:r>
              <a:rPr lang="en-US" sz="1600" dirty="0" err="1">
                <a:latin typeface="Lucida Console" pitchFamily="49" charset="0"/>
              </a:rPr>
              <a:t>adj</a:t>
            </a:r>
            <a:r>
              <a:rPr lang="en-US" sz="1600" dirty="0">
                <a:latin typeface="Lucida Console" pitchFamily="49" charset="0"/>
              </a:rPr>
              <a:t>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]);</a:t>
            </a:r>
          </a:p>
          <a:p>
            <a:pPr algn="l">
              <a:lnSpc>
                <a:spcPts val="22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 algn="l">
              <a:lnSpc>
                <a:spcPts val="2200"/>
              </a:lnSpc>
            </a:pPr>
            <a:r>
              <a:rPr lang="en-US" sz="1600" dirty="0" smtClean="0">
                <a:latin typeface="Lucida Console" pitchFamily="49" charset="0"/>
              </a:rPr>
              <a:t>}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64518" name="76 - TextBox"/>
          <p:cNvSpPr txBox="1">
            <a:spLocks noChangeArrowheads="1"/>
          </p:cNvSpPr>
          <p:nvPr/>
        </p:nvSpPr>
        <p:spPr bwMode="auto">
          <a:xfrm>
            <a:off x="2667000" y="6477000"/>
            <a:ext cx="4098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Διαβάζει </a:t>
            </a:r>
            <a:r>
              <a:rPr lang="el-GR" b="1" dirty="0"/>
              <a:t>μη κατευθυνόμενο </a:t>
            </a:r>
            <a:r>
              <a:rPr lang="el-GR" dirty="0"/>
              <a:t>γράφημα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172200" y="20574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6172200" y="1720850"/>
            <a:ext cx="304800" cy="3365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6172200" y="1371600"/>
            <a:ext cx="304800" cy="349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6172200" y="9906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172200" y="2438400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867400" y="95250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5873750" y="1339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867400" y="1720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5867400" y="2101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867400" y="2482850"/>
            <a:ext cx="296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67818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0866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76200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79248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2" name="Rectangle 42"/>
          <p:cNvSpPr>
            <a:spLocks noChangeArrowheads="1"/>
          </p:cNvSpPr>
          <p:nvPr/>
        </p:nvSpPr>
        <p:spPr bwMode="auto">
          <a:xfrm>
            <a:off x="84582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8763000" y="990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6324600" y="114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72390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80772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67818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70866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76200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79248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84582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8763000" y="1371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3" name="Line 53"/>
          <p:cNvSpPr>
            <a:spLocks noChangeShapeType="1"/>
          </p:cNvSpPr>
          <p:nvPr/>
        </p:nvSpPr>
        <p:spPr bwMode="auto">
          <a:xfrm>
            <a:off x="6324600" y="152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72390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>
            <a:off x="8077200" y="1524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6" name="Rectangle 56"/>
          <p:cNvSpPr>
            <a:spLocks noChangeArrowheads="1"/>
          </p:cNvSpPr>
          <p:nvPr/>
        </p:nvSpPr>
        <p:spPr bwMode="auto">
          <a:xfrm>
            <a:off x="67818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70866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6200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79248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0" name="Rectangle 60"/>
          <p:cNvSpPr>
            <a:spLocks noChangeArrowheads="1"/>
          </p:cNvSpPr>
          <p:nvPr/>
        </p:nvSpPr>
        <p:spPr bwMode="auto">
          <a:xfrm>
            <a:off x="84582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41" name="Rectangle 61"/>
          <p:cNvSpPr>
            <a:spLocks noChangeArrowheads="1"/>
          </p:cNvSpPr>
          <p:nvPr/>
        </p:nvSpPr>
        <p:spPr bwMode="auto">
          <a:xfrm>
            <a:off x="8763000" y="1752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>
            <a:off x="6324600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3" name="Line 63"/>
          <p:cNvSpPr>
            <a:spLocks noChangeShapeType="1"/>
          </p:cNvSpPr>
          <p:nvPr/>
        </p:nvSpPr>
        <p:spPr bwMode="auto">
          <a:xfrm>
            <a:off x="7239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4" name="Line 68"/>
          <p:cNvSpPr>
            <a:spLocks noChangeShapeType="1"/>
          </p:cNvSpPr>
          <p:nvPr/>
        </p:nvSpPr>
        <p:spPr bwMode="auto">
          <a:xfrm>
            <a:off x="80772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5" name="Rectangle 69"/>
          <p:cNvSpPr>
            <a:spLocks noChangeArrowheads="1"/>
          </p:cNvSpPr>
          <p:nvPr/>
        </p:nvSpPr>
        <p:spPr bwMode="auto">
          <a:xfrm>
            <a:off x="67818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46" name="Rectangle 71"/>
          <p:cNvSpPr>
            <a:spLocks noChangeArrowheads="1"/>
          </p:cNvSpPr>
          <p:nvPr/>
        </p:nvSpPr>
        <p:spPr bwMode="auto">
          <a:xfrm>
            <a:off x="70866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7" name="Rectangle 72"/>
          <p:cNvSpPr>
            <a:spLocks noChangeArrowheads="1"/>
          </p:cNvSpPr>
          <p:nvPr/>
        </p:nvSpPr>
        <p:spPr bwMode="auto">
          <a:xfrm>
            <a:off x="76200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48" name="Rectangle 73"/>
          <p:cNvSpPr>
            <a:spLocks noChangeArrowheads="1"/>
          </p:cNvSpPr>
          <p:nvPr/>
        </p:nvSpPr>
        <p:spPr bwMode="auto">
          <a:xfrm>
            <a:off x="79248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84582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8763000" y="2133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1" name="Line 76"/>
          <p:cNvSpPr>
            <a:spLocks noChangeShapeType="1"/>
          </p:cNvSpPr>
          <p:nvPr/>
        </p:nvSpPr>
        <p:spPr bwMode="auto">
          <a:xfrm>
            <a:off x="63246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2" name="Line 77"/>
          <p:cNvSpPr>
            <a:spLocks noChangeShapeType="1"/>
          </p:cNvSpPr>
          <p:nvPr/>
        </p:nvSpPr>
        <p:spPr bwMode="auto">
          <a:xfrm>
            <a:off x="72390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3" name="Line 78"/>
          <p:cNvSpPr>
            <a:spLocks noChangeShapeType="1"/>
          </p:cNvSpPr>
          <p:nvPr/>
        </p:nvSpPr>
        <p:spPr bwMode="auto">
          <a:xfrm>
            <a:off x="8077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4" name="Rectangle 79"/>
          <p:cNvSpPr>
            <a:spLocks noChangeArrowheads="1"/>
          </p:cNvSpPr>
          <p:nvPr/>
        </p:nvSpPr>
        <p:spPr bwMode="auto">
          <a:xfrm>
            <a:off x="67818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55" name="Rectangle 80"/>
          <p:cNvSpPr>
            <a:spLocks noChangeArrowheads="1"/>
          </p:cNvSpPr>
          <p:nvPr/>
        </p:nvSpPr>
        <p:spPr bwMode="auto">
          <a:xfrm>
            <a:off x="70866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76200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57" name="Rectangle 82"/>
          <p:cNvSpPr>
            <a:spLocks noChangeArrowheads="1"/>
          </p:cNvSpPr>
          <p:nvPr/>
        </p:nvSpPr>
        <p:spPr bwMode="auto">
          <a:xfrm>
            <a:off x="7924800" y="2514600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8" name="Line 83"/>
          <p:cNvSpPr>
            <a:spLocks noChangeShapeType="1"/>
          </p:cNvSpPr>
          <p:nvPr/>
        </p:nvSpPr>
        <p:spPr bwMode="auto">
          <a:xfrm>
            <a:off x="6324600" y="2667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59" name="Line 84"/>
          <p:cNvSpPr>
            <a:spLocks noChangeShapeType="1"/>
          </p:cNvSpPr>
          <p:nvPr/>
        </p:nvSpPr>
        <p:spPr bwMode="auto">
          <a:xfrm>
            <a:off x="72390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0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5995193" y="775493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5410200" y="484186"/>
            <a:ext cx="5982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Lucida Console" pitchFamily="49" charset="0"/>
              </a:rPr>
              <a:t>adj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3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5571" name="34 - TextBox"/>
          <p:cNvSpPr txBox="1">
            <a:spLocks noChangeArrowheads="1"/>
          </p:cNvSpPr>
          <p:nvPr/>
        </p:nvSpPr>
        <p:spPr bwMode="auto">
          <a:xfrm>
            <a:off x="754063" y="47355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65572" name="35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46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9" name="13 - Ευθεία γραμμή σύνδεσης"/>
          <p:cNvCxnSpPr>
            <a:cxnSpLocks noChangeShapeType="1"/>
            <a:stCxn id="47" idx="7"/>
            <a:endCxn id="46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17 - Ευθεία γραμμή σύνδεσης"/>
          <p:cNvCxnSpPr>
            <a:cxnSpLocks noChangeShapeType="1"/>
            <a:stCxn id="46" idx="5"/>
            <a:endCxn id="48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3" name="27 - Ευθεία γραμμή σύνδεσης"/>
          <p:cNvCxnSpPr>
            <a:cxnSpLocks noChangeShapeType="1"/>
            <a:stCxn id="52" idx="7"/>
            <a:endCxn id="51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28 - Ευθεία γραμμή σύνδεσης"/>
          <p:cNvCxnSpPr>
            <a:cxnSpLocks noChangeShapeType="1"/>
            <a:stCxn id="51" idx="5"/>
            <a:endCxn id="73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6" name="37 - Ευθεία γραμμή σύνδεσης"/>
          <p:cNvCxnSpPr>
            <a:cxnSpLocks noChangeShapeType="1"/>
            <a:endCxn id="55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7" name="38 - Ευθεία γραμμή σύνδεσης"/>
          <p:cNvCxnSpPr>
            <a:cxnSpLocks noChangeShapeType="1"/>
            <a:stCxn id="55" idx="5"/>
            <a:endCxn id="68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40 - Ευθεία γραμμή σύνδεσης"/>
          <p:cNvCxnSpPr>
            <a:cxnSpLocks noChangeShapeType="1"/>
            <a:stCxn id="47" idx="3"/>
            <a:endCxn id="55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42 - Ευθεία γραμμή σύνδεσης"/>
          <p:cNvCxnSpPr>
            <a:cxnSpLocks noChangeShapeType="1"/>
            <a:stCxn id="47" idx="5"/>
            <a:endCxn id="69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44 - Ευθεία γραμμή σύνδεσης"/>
          <p:cNvCxnSpPr>
            <a:cxnSpLocks noChangeShapeType="1"/>
            <a:stCxn id="48" idx="3"/>
            <a:endCxn id="51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46 - Ευθεία γραμμή σύνδεσης"/>
          <p:cNvCxnSpPr>
            <a:cxnSpLocks noChangeShapeType="1"/>
            <a:stCxn id="48" idx="5"/>
            <a:endCxn id="74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3" name="55 - Ευθεία γραμμή σύνδεσης"/>
          <p:cNvCxnSpPr>
            <a:cxnSpLocks noChangeShapeType="1"/>
            <a:endCxn id="62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56 - Ευθεία γραμμή σύνδεσης"/>
          <p:cNvCxnSpPr>
            <a:cxnSpLocks noChangeShapeType="1"/>
            <a:stCxn id="62" idx="5"/>
            <a:endCxn id="72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58 - Ευθεία γραμμή σύνδεσης"/>
          <p:cNvCxnSpPr>
            <a:cxnSpLocks noChangeShapeType="1"/>
            <a:stCxn id="70" idx="7"/>
            <a:endCxn id="52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60 - Ευθεία γραμμή σύνδεσης"/>
          <p:cNvCxnSpPr>
            <a:cxnSpLocks noChangeShapeType="1"/>
            <a:stCxn id="52" idx="5"/>
            <a:endCxn id="62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7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3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6595" name="34 - TextBox"/>
          <p:cNvSpPr txBox="1">
            <a:spLocks noChangeArrowheads="1"/>
          </p:cNvSpPr>
          <p:nvPr/>
        </p:nvSpPr>
        <p:spPr bwMode="auto">
          <a:xfrm>
            <a:off x="754063" y="47355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el-GR" dirty="0"/>
          </a:p>
        </p:txBody>
      </p:sp>
      <p:sp>
        <p:nvSpPr>
          <p:cNvPr id="66596" name="35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66597" name="38 - TextBox"/>
          <p:cNvSpPr txBox="1">
            <a:spLocks noChangeArrowheads="1"/>
          </p:cNvSpPr>
          <p:nvPr/>
        </p:nvSpPr>
        <p:spPr bwMode="auto">
          <a:xfrm>
            <a:off x="1135063" y="4191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47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0" name="13 - Ευθεία γραμμή σύνδεσης"/>
          <p:cNvCxnSpPr>
            <a:cxnSpLocks noChangeShapeType="1"/>
            <a:stCxn id="48" idx="7"/>
            <a:endCxn id="47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17 - Ευθεία γραμμή σύνδεσης"/>
          <p:cNvCxnSpPr>
            <a:cxnSpLocks noChangeShapeType="1"/>
            <a:stCxn id="47" idx="5"/>
            <a:endCxn id="49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4" name="27 - Ευθεία γραμμή σύνδεσης"/>
          <p:cNvCxnSpPr>
            <a:cxnSpLocks noChangeShapeType="1"/>
            <a:stCxn id="53" idx="7"/>
            <a:endCxn id="52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28 - Ευθεία γραμμή σύνδεσης"/>
          <p:cNvCxnSpPr>
            <a:cxnSpLocks noChangeShapeType="1"/>
            <a:stCxn id="52" idx="5"/>
            <a:endCxn id="74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7" name="37 - Ευθεία γραμμή σύνδεσης"/>
          <p:cNvCxnSpPr>
            <a:cxnSpLocks noChangeShapeType="1"/>
            <a:endCxn id="56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38 - Ευθεία γραμμή σύνδεσης"/>
          <p:cNvCxnSpPr>
            <a:cxnSpLocks noChangeShapeType="1"/>
            <a:stCxn id="56" idx="5"/>
            <a:endCxn id="69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40 - Ευθεία γραμμή σύνδεσης"/>
          <p:cNvCxnSpPr>
            <a:cxnSpLocks noChangeShapeType="1"/>
            <a:stCxn id="48" idx="3"/>
            <a:endCxn id="56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42 - Ευθεία γραμμή σύνδεσης"/>
          <p:cNvCxnSpPr>
            <a:cxnSpLocks noChangeShapeType="1"/>
            <a:stCxn id="48" idx="5"/>
            <a:endCxn id="70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44 - Ευθεία γραμμή σύνδεσης"/>
          <p:cNvCxnSpPr>
            <a:cxnSpLocks noChangeShapeType="1"/>
            <a:stCxn id="49" idx="3"/>
            <a:endCxn id="52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46 - Ευθεία γραμμή σύνδεσης"/>
          <p:cNvCxnSpPr>
            <a:cxnSpLocks noChangeShapeType="1"/>
            <a:stCxn id="49" idx="5"/>
            <a:endCxn id="75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3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4" name="55 - Ευθεία γραμμή σύνδεσης"/>
          <p:cNvCxnSpPr>
            <a:cxnSpLocks noChangeShapeType="1"/>
            <a:endCxn id="63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56 - Ευθεία γραμμή σύνδεσης"/>
          <p:cNvCxnSpPr>
            <a:cxnSpLocks noChangeShapeType="1"/>
            <a:stCxn id="63" idx="5"/>
            <a:endCxn id="73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58 - Ευθεία γραμμή σύνδεσης"/>
          <p:cNvCxnSpPr>
            <a:cxnSpLocks noChangeShapeType="1"/>
            <a:stCxn id="71" idx="7"/>
            <a:endCxn id="53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60 - Ευθεία γραμμή σύνδεσης"/>
          <p:cNvCxnSpPr>
            <a:cxnSpLocks noChangeShapeType="1"/>
            <a:stCxn id="53" idx="5"/>
            <a:endCxn id="63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7619" name="34 - TextBox"/>
          <p:cNvSpPr txBox="1">
            <a:spLocks noChangeArrowheads="1"/>
          </p:cNvSpPr>
          <p:nvPr/>
        </p:nvSpPr>
        <p:spPr bwMode="auto">
          <a:xfrm>
            <a:off x="754063" y="47355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67620" name="35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67621" name="38 - TextBox"/>
          <p:cNvSpPr txBox="1">
            <a:spLocks noChangeArrowheads="1"/>
          </p:cNvSpPr>
          <p:nvPr/>
        </p:nvSpPr>
        <p:spPr bwMode="auto">
          <a:xfrm>
            <a:off x="1135063" y="4191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67622" name="39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48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1" name="13 - Ευθεία γραμμή σύνδεσης"/>
          <p:cNvCxnSpPr>
            <a:cxnSpLocks noChangeShapeType="1"/>
            <a:stCxn id="49" idx="7"/>
            <a:endCxn id="48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17 - Ευθεία γραμμή σύνδεσης"/>
          <p:cNvCxnSpPr>
            <a:cxnSpLocks noChangeShapeType="1"/>
            <a:stCxn id="48" idx="5"/>
            <a:endCxn id="50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5" name="27 - Ευθεία γραμμή σύνδεσης"/>
          <p:cNvCxnSpPr>
            <a:cxnSpLocks noChangeShapeType="1"/>
            <a:stCxn id="54" idx="7"/>
            <a:endCxn id="53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28 - Ευθεία γραμμή σύνδεσης"/>
          <p:cNvCxnSpPr>
            <a:cxnSpLocks noChangeShapeType="1"/>
            <a:stCxn id="53" idx="5"/>
            <a:endCxn id="75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37 - Ευθεία γραμμή σύνδεσης"/>
          <p:cNvCxnSpPr>
            <a:cxnSpLocks noChangeShapeType="1"/>
            <a:endCxn id="57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38 - Ευθεία γραμμή σύνδεσης"/>
          <p:cNvCxnSpPr>
            <a:cxnSpLocks noChangeShapeType="1"/>
            <a:stCxn id="57" idx="5"/>
            <a:endCxn id="70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40 - Ευθεία γραμμή σύνδεσης"/>
          <p:cNvCxnSpPr>
            <a:cxnSpLocks noChangeShapeType="1"/>
            <a:stCxn id="49" idx="3"/>
            <a:endCxn id="57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42 - Ευθεία γραμμή σύνδεσης"/>
          <p:cNvCxnSpPr>
            <a:cxnSpLocks noChangeShapeType="1"/>
            <a:stCxn id="49" idx="5"/>
            <a:endCxn id="71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44 - Ευθεία γραμμή σύνδεσης"/>
          <p:cNvCxnSpPr>
            <a:cxnSpLocks noChangeShapeType="1"/>
            <a:stCxn id="50" idx="3"/>
            <a:endCxn id="53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46 - Ευθεία γραμμή σύνδεσης"/>
          <p:cNvCxnSpPr>
            <a:cxnSpLocks noChangeShapeType="1"/>
            <a:stCxn id="50" idx="5"/>
            <a:endCxn id="76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4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5" name="55 - Ευθεία γραμμή σύνδεσης"/>
          <p:cNvCxnSpPr>
            <a:cxnSpLocks noChangeShapeType="1"/>
            <a:endCxn id="64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56 - Ευθεία γραμμή σύνδεσης"/>
          <p:cNvCxnSpPr>
            <a:cxnSpLocks noChangeShapeType="1"/>
            <a:stCxn id="64" idx="5"/>
            <a:endCxn id="74" idx="0"/>
          </p:cNvCxnSpPr>
          <p:nvPr/>
        </p:nvCxnSpPr>
        <p:spPr bwMode="auto">
          <a:xfrm>
            <a:off x="5757722" y="5605322"/>
            <a:ext cx="300178" cy="26207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58 - Ευθεία γραμμή σύνδεσης"/>
          <p:cNvCxnSpPr>
            <a:cxnSpLocks noChangeShapeType="1"/>
            <a:stCxn id="72" idx="7"/>
            <a:endCxn id="54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60 - Ευθεία γραμμή σύνδεσης"/>
          <p:cNvCxnSpPr>
            <a:cxnSpLocks noChangeShapeType="1"/>
            <a:stCxn id="54" idx="5"/>
            <a:endCxn id="64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0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5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0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3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8612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13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14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615" name="13 - Ευθεία γραμμή σύνδεσης"/>
          <p:cNvCxnSpPr>
            <a:cxnSpLocks noChangeShapeType="1"/>
            <a:stCxn id="68613" idx="7"/>
            <a:endCxn id="68612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16" name="17 - Ευθεία γραμμή σύνδεσης"/>
          <p:cNvCxnSpPr>
            <a:cxnSpLocks noChangeShapeType="1"/>
            <a:stCxn id="68612" idx="5"/>
            <a:endCxn id="68614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617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618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619" name="27 - Ευθεία γραμμή σύνδεσης"/>
          <p:cNvCxnSpPr>
            <a:cxnSpLocks noChangeShapeType="1"/>
            <a:stCxn id="68618" idx="7"/>
            <a:endCxn id="68617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0" name="28 - Ευθεία γραμμή σύνδεσης"/>
          <p:cNvCxnSpPr>
            <a:cxnSpLocks noChangeShapeType="1"/>
            <a:stCxn id="68617" idx="5"/>
            <a:endCxn id="47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621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622" name="37 - Ευθεία γραμμή σύνδεσης"/>
          <p:cNvCxnSpPr>
            <a:cxnSpLocks noChangeShapeType="1"/>
            <a:endCxn id="68621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3" name="38 - Ευθεία γραμμή σύνδεσης"/>
          <p:cNvCxnSpPr>
            <a:cxnSpLocks noChangeShapeType="1"/>
            <a:stCxn id="68621" idx="5"/>
            <a:endCxn id="42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4" name="40 - Ευθεία γραμμή σύνδεσης"/>
          <p:cNvCxnSpPr>
            <a:cxnSpLocks noChangeShapeType="1"/>
            <a:stCxn id="68613" idx="3"/>
            <a:endCxn id="68621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5" name="42 - Ευθεία γραμμή σύνδεσης"/>
          <p:cNvCxnSpPr>
            <a:cxnSpLocks noChangeShapeType="1"/>
            <a:stCxn id="68613" idx="5"/>
            <a:endCxn id="43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6" name="44 - Ευθεία γραμμή σύνδεσης"/>
          <p:cNvCxnSpPr>
            <a:cxnSpLocks noChangeShapeType="1"/>
            <a:stCxn id="68614" idx="3"/>
            <a:endCxn id="68617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27" name="46 - Ευθεία γραμμή σύνδεσης"/>
          <p:cNvCxnSpPr>
            <a:cxnSpLocks noChangeShapeType="1"/>
            <a:stCxn id="68614" idx="5"/>
            <a:endCxn id="48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628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629" name="55 - Ευθεία γραμμή σύνδεσης"/>
          <p:cNvCxnSpPr>
            <a:cxnSpLocks noChangeShapeType="1"/>
            <a:endCxn id="68628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0" name="56 - Ευθεία γραμμή σύνδεσης"/>
          <p:cNvCxnSpPr>
            <a:cxnSpLocks noChangeShapeType="1"/>
            <a:stCxn id="68628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1" name="58 - Ευθεία γραμμή σύνδεσης"/>
          <p:cNvCxnSpPr>
            <a:cxnSpLocks noChangeShapeType="1"/>
            <a:stCxn id="44" idx="7"/>
            <a:endCxn id="68618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2" name="60 - Ευθεία γραμμή σύνδεσης"/>
          <p:cNvCxnSpPr>
            <a:cxnSpLocks noChangeShapeType="1"/>
            <a:stCxn id="68618" idx="5"/>
            <a:endCxn id="68628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8643" name="34 - TextBox"/>
          <p:cNvSpPr txBox="1">
            <a:spLocks noChangeArrowheads="1"/>
          </p:cNvSpPr>
          <p:nvPr/>
        </p:nvSpPr>
        <p:spPr bwMode="auto">
          <a:xfrm>
            <a:off x="754063" y="47355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68644" name="35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68645" name="38 - TextBox"/>
          <p:cNvSpPr txBox="1">
            <a:spLocks noChangeArrowheads="1"/>
          </p:cNvSpPr>
          <p:nvPr/>
        </p:nvSpPr>
        <p:spPr bwMode="auto">
          <a:xfrm>
            <a:off x="1135063" y="4191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68646" name="39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68647" name="40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41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C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5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9636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37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38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639" name="13 - Ευθεία γραμμή σύνδεσης"/>
          <p:cNvCxnSpPr>
            <a:cxnSpLocks noChangeShapeType="1"/>
            <a:stCxn id="69637" idx="7"/>
            <a:endCxn id="69636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0" name="17 - Ευθεία γραμμή σύνδεσης"/>
          <p:cNvCxnSpPr>
            <a:cxnSpLocks noChangeShapeType="1"/>
            <a:stCxn id="69636" idx="5"/>
            <a:endCxn id="69638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9641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9642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643" name="27 - Ευθεία γραμμή σύνδεσης"/>
          <p:cNvCxnSpPr>
            <a:cxnSpLocks noChangeShapeType="1"/>
            <a:stCxn id="69642" idx="7"/>
            <a:endCxn id="69641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4" name="28 - Ευθεία γραμμή σύνδεσης"/>
          <p:cNvCxnSpPr>
            <a:cxnSpLocks noChangeShapeType="1"/>
            <a:stCxn id="69641" idx="5"/>
            <a:endCxn id="57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9645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646" name="37 - Ευθεία γραμμή σύνδεσης"/>
          <p:cNvCxnSpPr>
            <a:cxnSpLocks noChangeShapeType="1"/>
            <a:endCxn id="69645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7" name="38 - Ευθεία γραμμή σύνδεσης"/>
          <p:cNvCxnSpPr>
            <a:cxnSpLocks noChangeShapeType="1"/>
            <a:stCxn id="69645" idx="5"/>
            <a:endCxn id="52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8" name="40 - Ευθεία γραμμή σύνδεσης"/>
          <p:cNvCxnSpPr>
            <a:cxnSpLocks noChangeShapeType="1"/>
            <a:stCxn id="69637" idx="3"/>
            <a:endCxn id="69645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49" name="42 - Ευθεία γραμμή σύνδεσης"/>
          <p:cNvCxnSpPr>
            <a:cxnSpLocks noChangeShapeType="1"/>
            <a:stCxn id="69637" idx="5"/>
            <a:endCxn id="53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50" name="44 - Ευθεία γραμμή σύνδεσης"/>
          <p:cNvCxnSpPr>
            <a:cxnSpLocks noChangeShapeType="1"/>
            <a:stCxn id="69638" idx="3"/>
            <a:endCxn id="69641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51" name="46 - Ευθεία γραμμή σύνδεσης"/>
          <p:cNvCxnSpPr>
            <a:cxnSpLocks noChangeShapeType="1"/>
            <a:stCxn id="69638" idx="5"/>
            <a:endCxn id="58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9652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9653" name="55 - Ευθεία γραμμή σύνδεσης"/>
          <p:cNvCxnSpPr>
            <a:cxnSpLocks noChangeShapeType="1"/>
            <a:endCxn id="69652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54" name="56 - Ευθεία γραμμή σύνδεσης"/>
          <p:cNvCxnSpPr>
            <a:cxnSpLocks noChangeShapeType="1"/>
            <a:stCxn id="69652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55" name="58 - Ευθεία γραμμή σύνδεσης"/>
          <p:cNvCxnSpPr>
            <a:cxnSpLocks noChangeShapeType="1"/>
            <a:stCxn id="54" idx="7"/>
            <a:endCxn id="69642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656" name="60 - Ευθεία γραμμή σύνδεσης"/>
          <p:cNvCxnSpPr>
            <a:cxnSpLocks noChangeShapeType="1"/>
            <a:stCxn id="69642" idx="5"/>
            <a:endCxn id="69652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9667" name="34 - TextBox"/>
          <p:cNvSpPr txBox="1">
            <a:spLocks noChangeArrowheads="1"/>
          </p:cNvSpPr>
          <p:nvPr/>
        </p:nvSpPr>
        <p:spPr bwMode="auto">
          <a:xfrm>
            <a:off x="754063" y="47355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69668" name="35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69669" name="38 - TextBox"/>
          <p:cNvSpPr txBox="1">
            <a:spLocks noChangeArrowheads="1"/>
          </p:cNvSpPr>
          <p:nvPr/>
        </p:nvSpPr>
        <p:spPr bwMode="auto">
          <a:xfrm>
            <a:off x="1135063" y="4191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69670" name="39 - TextBox"/>
          <p:cNvSpPr txBox="1">
            <a:spLocks noChangeArrowheads="1"/>
          </p:cNvSpPr>
          <p:nvPr/>
        </p:nvSpPr>
        <p:spPr bwMode="auto">
          <a:xfrm>
            <a:off x="3116263" y="4267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69671" name="40 - TextBox"/>
          <p:cNvSpPr txBox="1">
            <a:spLocks noChangeArrowheads="1"/>
          </p:cNvSpPr>
          <p:nvPr/>
        </p:nvSpPr>
        <p:spPr bwMode="auto">
          <a:xfrm>
            <a:off x="1897063" y="3733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69672" name="41 - TextBox"/>
          <p:cNvSpPr txBox="1">
            <a:spLocks noChangeArrowheads="1"/>
          </p:cNvSpPr>
          <p:nvPr/>
        </p:nvSpPr>
        <p:spPr bwMode="auto">
          <a:xfrm>
            <a:off x="4259263" y="53451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69673" name="42 - TextBox"/>
          <p:cNvSpPr txBox="1">
            <a:spLocks noChangeArrowheads="1"/>
          </p:cNvSpPr>
          <p:nvPr/>
        </p:nvSpPr>
        <p:spPr bwMode="auto">
          <a:xfrm>
            <a:off x="4945063" y="5791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69674" name="43 - TextBox"/>
          <p:cNvSpPr txBox="1">
            <a:spLocks noChangeArrowheads="1"/>
          </p:cNvSpPr>
          <p:nvPr/>
        </p:nvSpPr>
        <p:spPr bwMode="auto">
          <a:xfrm>
            <a:off x="6240463" y="58023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69675" name="44 - TextBox"/>
          <p:cNvSpPr txBox="1">
            <a:spLocks noChangeArrowheads="1"/>
          </p:cNvSpPr>
          <p:nvPr/>
        </p:nvSpPr>
        <p:spPr bwMode="auto">
          <a:xfrm>
            <a:off x="5791200" y="52689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69676" name="45 - TextBox"/>
          <p:cNvSpPr txBox="1">
            <a:spLocks noChangeArrowheads="1"/>
          </p:cNvSpPr>
          <p:nvPr/>
        </p:nvSpPr>
        <p:spPr bwMode="auto">
          <a:xfrm>
            <a:off x="4681538" y="46482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l-GR"/>
          </a:p>
        </p:txBody>
      </p:sp>
      <p:sp>
        <p:nvSpPr>
          <p:cNvPr id="69677" name="46 - TextBox"/>
          <p:cNvSpPr txBox="1">
            <a:spLocks noChangeArrowheads="1"/>
          </p:cNvSpPr>
          <p:nvPr/>
        </p:nvSpPr>
        <p:spPr bwMode="auto">
          <a:xfrm>
            <a:off x="6815138" y="4735513"/>
            <a:ext cx="42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  <a:endParaRPr lang="el-GR"/>
          </a:p>
        </p:txBody>
      </p:sp>
      <p:sp>
        <p:nvSpPr>
          <p:cNvPr id="69678" name="47 - TextBox"/>
          <p:cNvSpPr txBox="1">
            <a:spLocks noChangeArrowheads="1"/>
          </p:cNvSpPr>
          <p:nvPr/>
        </p:nvSpPr>
        <p:spPr bwMode="auto">
          <a:xfrm>
            <a:off x="5562600" y="4191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  <a:endParaRPr lang="el-GR"/>
          </a:p>
        </p:txBody>
      </p:sp>
      <p:sp>
        <p:nvSpPr>
          <p:cNvPr id="69679" name="48 - TextBox"/>
          <p:cNvSpPr txBox="1">
            <a:spLocks noChangeArrowheads="1"/>
          </p:cNvSpPr>
          <p:nvPr/>
        </p:nvSpPr>
        <p:spPr bwMode="auto">
          <a:xfrm>
            <a:off x="8153400" y="43545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  <a:endParaRPr lang="el-GR"/>
          </a:p>
        </p:txBody>
      </p:sp>
      <p:sp>
        <p:nvSpPr>
          <p:cNvPr id="69680" name="49 - TextBox"/>
          <p:cNvSpPr txBox="1">
            <a:spLocks noChangeArrowheads="1"/>
          </p:cNvSpPr>
          <p:nvPr/>
        </p:nvSpPr>
        <p:spPr bwMode="auto">
          <a:xfrm>
            <a:off x="7254875" y="3733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  <a:endParaRPr lang="el-GR"/>
          </a:p>
        </p:txBody>
      </p:sp>
      <p:sp>
        <p:nvSpPr>
          <p:cNvPr id="69681" name="50 - TextBox"/>
          <p:cNvSpPr txBox="1">
            <a:spLocks noChangeArrowheads="1"/>
          </p:cNvSpPr>
          <p:nvPr/>
        </p:nvSpPr>
        <p:spPr bwMode="auto">
          <a:xfrm>
            <a:off x="3581400" y="3200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l-GR"/>
          </a:p>
        </p:txBody>
      </p:sp>
      <p:sp>
        <p:nvSpPr>
          <p:cNvPr id="51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79756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err="1" smtClean="0"/>
              <a:t>μεταδιάταξη</a:t>
            </a:r>
            <a:r>
              <a:rPr lang="el-GR" b="1" dirty="0" smtClean="0"/>
              <a:t> (</a:t>
            </a:r>
            <a:r>
              <a:rPr lang="en-US" b="1" dirty="0" err="1" smtClean="0"/>
              <a:t>postorder</a:t>
            </a:r>
            <a:r>
              <a:rPr lang="en-US" b="1" dirty="0" smtClean="0"/>
              <a:t>)</a:t>
            </a:r>
            <a:endParaRPr lang="el-GR" b="1" dirty="0"/>
          </a:p>
        </p:txBody>
      </p:sp>
      <p:sp>
        <p:nvSpPr>
          <p:cNvPr id="6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212725" y="1690688"/>
            <a:ext cx="2622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προδιάταξη (</a:t>
            </a:r>
            <a:r>
              <a:rPr lang="en-US" b="1"/>
              <a:t>preorder)</a:t>
            </a:r>
            <a:endParaRPr lang="el-GR" b="1"/>
          </a:p>
        </p:txBody>
      </p:sp>
      <p:sp>
        <p:nvSpPr>
          <p:cNvPr id="84997" name="Text Box 9"/>
          <p:cNvSpPr txBox="1">
            <a:spLocks noChangeArrowheads="1"/>
          </p:cNvSpPr>
          <p:nvPr/>
        </p:nvSpPr>
        <p:spPr bwMode="auto">
          <a:xfrm>
            <a:off x="152400" y="3519488"/>
            <a:ext cx="2784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μεταδιάταξη (</a:t>
            </a:r>
            <a:r>
              <a:rPr lang="en-US" b="1"/>
              <a:t>postorder)</a:t>
            </a:r>
            <a:endParaRPr lang="el-GR" b="1"/>
          </a:p>
        </p:txBody>
      </p:sp>
      <p:sp>
        <p:nvSpPr>
          <p:cNvPr id="84998" name="Oval 10"/>
          <p:cNvSpPr>
            <a:spLocks noChangeArrowheads="1"/>
          </p:cNvSpPr>
          <p:nvPr/>
        </p:nvSpPr>
        <p:spPr bwMode="auto">
          <a:xfrm>
            <a:off x="4610100" y="114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999" name="AutoShape 11"/>
          <p:cNvCxnSpPr>
            <a:cxnSpLocks noChangeShapeType="1"/>
            <a:stCxn id="85001" idx="7"/>
            <a:endCxn id="84998" idx="3"/>
          </p:cNvCxnSpPr>
          <p:nvPr/>
        </p:nvCxnSpPr>
        <p:spPr bwMode="auto">
          <a:xfrm flipV="1">
            <a:off x="4191000" y="1273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00" name="AutoShape 12"/>
          <p:cNvCxnSpPr>
            <a:cxnSpLocks noChangeShapeType="1"/>
            <a:stCxn id="85004" idx="1"/>
            <a:endCxn id="84998" idx="5"/>
          </p:cNvCxnSpPr>
          <p:nvPr/>
        </p:nvCxnSpPr>
        <p:spPr bwMode="auto">
          <a:xfrm flipH="1" flipV="1">
            <a:off x="4740275" y="1273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01" name="Oval 13"/>
          <p:cNvSpPr>
            <a:spLocks noChangeArrowheads="1"/>
          </p:cNvSpPr>
          <p:nvPr/>
        </p:nvSpPr>
        <p:spPr bwMode="auto">
          <a:xfrm>
            <a:off x="4060825" y="152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2" name="AutoShape 14"/>
          <p:cNvCxnSpPr>
            <a:cxnSpLocks noChangeShapeType="1"/>
            <a:stCxn id="101" idx="0"/>
            <a:endCxn id="85001" idx="3"/>
          </p:cNvCxnSpPr>
          <p:nvPr/>
        </p:nvCxnSpPr>
        <p:spPr bwMode="auto">
          <a:xfrm flipV="1">
            <a:off x="3657600" y="1654082"/>
            <a:ext cx="42554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03" name="AutoShape 15"/>
          <p:cNvCxnSpPr>
            <a:cxnSpLocks noChangeShapeType="1"/>
            <a:endCxn id="85001" idx="5"/>
          </p:cNvCxnSpPr>
          <p:nvPr/>
        </p:nvCxnSpPr>
        <p:spPr bwMode="auto">
          <a:xfrm flipH="1" flipV="1">
            <a:off x="4191000" y="1654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04" name="Oval 16"/>
          <p:cNvSpPr>
            <a:spLocks noChangeArrowheads="1"/>
          </p:cNvSpPr>
          <p:nvPr/>
        </p:nvSpPr>
        <p:spPr bwMode="auto">
          <a:xfrm>
            <a:off x="5159375" y="152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5" name="AutoShape 17"/>
          <p:cNvCxnSpPr>
            <a:cxnSpLocks noChangeShapeType="1"/>
            <a:endCxn id="85004" idx="3"/>
          </p:cNvCxnSpPr>
          <p:nvPr/>
        </p:nvCxnSpPr>
        <p:spPr bwMode="auto">
          <a:xfrm flipV="1">
            <a:off x="4914900" y="1654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06" name="AutoShape 18"/>
          <p:cNvCxnSpPr>
            <a:cxnSpLocks noChangeShapeType="1"/>
            <a:stCxn id="85008" idx="1"/>
            <a:endCxn id="85004" idx="5"/>
          </p:cNvCxnSpPr>
          <p:nvPr/>
        </p:nvCxnSpPr>
        <p:spPr bwMode="auto">
          <a:xfrm flipH="1" flipV="1">
            <a:off x="5289550" y="16541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08" name="Oval 28"/>
          <p:cNvSpPr>
            <a:spLocks noChangeArrowheads="1"/>
          </p:cNvSpPr>
          <p:nvPr/>
        </p:nvSpPr>
        <p:spPr bwMode="auto">
          <a:xfrm>
            <a:off x="5616575" y="1905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9" name="AutoShape 29"/>
          <p:cNvCxnSpPr>
            <a:cxnSpLocks noChangeShapeType="1"/>
            <a:stCxn id="104" idx="0"/>
            <a:endCxn id="85008" idx="3"/>
          </p:cNvCxnSpPr>
          <p:nvPr/>
        </p:nvCxnSpPr>
        <p:spPr bwMode="auto">
          <a:xfrm flipV="1">
            <a:off x="5486400" y="2035082"/>
            <a:ext cx="1524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10" name="AutoShape 30"/>
          <p:cNvCxnSpPr>
            <a:cxnSpLocks noChangeShapeType="1"/>
            <a:stCxn id="105" idx="0"/>
            <a:endCxn id="85008" idx="5"/>
          </p:cNvCxnSpPr>
          <p:nvPr/>
        </p:nvCxnSpPr>
        <p:spPr bwMode="auto">
          <a:xfrm flipH="1" flipV="1">
            <a:off x="5746657" y="2035082"/>
            <a:ext cx="445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15" name="Text Box 35"/>
          <p:cNvSpPr txBox="1">
            <a:spLocks noChangeArrowheads="1"/>
          </p:cNvSpPr>
          <p:nvPr/>
        </p:nvSpPr>
        <p:spPr bwMode="auto">
          <a:xfrm>
            <a:off x="4260850" y="9286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85016" name="Text Box 72"/>
          <p:cNvSpPr txBox="1">
            <a:spLocks noChangeArrowheads="1"/>
          </p:cNvSpPr>
          <p:nvPr/>
        </p:nvSpPr>
        <p:spPr bwMode="auto">
          <a:xfrm>
            <a:off x="3733800" y="1371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85017" name="Text Box 73"/>
          <p:cNvSpPr txBox="1">
            <a:spLocks noChangeArrowheads="1"/>
          </p:cNvSpPr>
          <p:nvPr/>
        </p:nvSpPr>
        <p:spPr bwMode="auto">
          <a:xfrm>
            <a:off x="3270250" y="1905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85018" name="Text Box 74"/>
          <p:cNvSpPr txBox="1">
            <a:spLocks noChangeArrowheads="1"/>
          </p:cNvSpPr>
          <p:nvPr/>
        </p:nvSpPr>
        <p:spPr bwMode="auto">
          <a:xfrm>
            <a:off x="4191000" y="1905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85019" name="Text Box 75"/>
          <p:cNvSpPr txBox="1">
            <a:spLocks noChangeArrowheads="1"/>
          </p:cNvSpPr>
          <p:nvPr/>
        </p:nvSpPr>
        <p:spPr bwMode="auto">
          <a:xfrm>
            <a:off x="4946650" y="1919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85020" name="Text Box 76"/>
          <p:cNvSpPr txBox="1">
            <a:spLocks noChangeArrowheads="1"/>
          </p:cNvSpPr>
          <p:nvPr/>
        </p:nvSpPr>
        <p:spPr bwMode="auto">
          <a:xfrm>
            <a:off x="5327650" y="1385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85021" name="Text Box 77"/>
          <p:cNvSpPr txBox="1">
            <a:spLocks noChangeArrowheads="1"/>
          </p:cNvSpPr>
          <p:nvPr/>
        </p:nvSpPr>
        <p:spPr bwMode="auto">
          <a:xfrm>
            <a:off x="5708650" y="1766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85022" name="Text Box 78"/>
          <p:cNvSpPr txBox="1">
            <a:spLocks noChangeArrowheads="1"/>
          </p:cNvSpPr>
          <p:nvPr/>
        </p:nvSpPr>
        <p:spPr bwMode="auto">
          <a:xfrm>
            <a:off x="5175250" y="2224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85023" name="Text Box 79"/>
          <p:cNvSpPr txBox="1">
            <a:spLocks noChangeArrowheads="1"/>
          </p:cNvSpPr>
          <p:nvPr/>
        </p:nvSpPr>
        <p:spPr bwMode="auto">
          <a:xfrm>
            <a:off x="5861050" y="2209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85024" name="Oval 106"/>
          <p:cNvSpPr>
            <a:spLocks noChangeArrowheads="1"/>
          </p:cNvSpPr>
          <p:nvPr/>
        </p:nvSpPr>
        <p:spPr bwMode="auto">
          <a:xfrm>
            <a:off x="461645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25" name="AutoShape 107"/>
          <p:cNvCxnSpPr>
            <a:cxnSpLocks noChangeShapeType="1"/>
            <a:stCxn id="85027" idx="7"/>
            <a:endCxn id="85024" idx="3"/>
          </p:cNvCxnSpPr>
          <p:nvPr/>
        </p:nvCxnSpPr>
        <p:spPr bwMode="auto">
          <a:xfrm flipV="1">
            <a:off x="4197350" y="32543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26" name="AutoShape 108"/>
          <p:cNvCxnSpPr>
            <a:cxnSpLocks noChangeShapeType="1"/>
            <a:stCxn id="85030" idx="1"/>
            <a:endCxn id="85024" idx="5"/>
          </p:cNvCxnSpPr>
          <p:nvPr/>
        </p:nvCxnSpPr>
        <p:spPr bwMode="auto">
          <a:xfrm flipH="1" flipV="1">
            <a:off x="4746625" y="32543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27" name="Oval 109"/>
          <p:cNvSpPr>
            <a:spLocks noChangeArrowheads="1"/>
          </p:cNvSpPr>
          <p:nvPr/>
        </p:nvSpPr>
        <p:spPr bwMode="auto">
          <a:xfrm>
            <a:off x="4067175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28" name="AutoShape 110"/>
          <p:cNvCxnSpPr>
            <a:cxnSpLocks noChangeShapeType="1"/>
            <a:stCxn id="106" idx="0"/>
            <a:endCxn id="85027" idx="3"/>
          </p:cNvCxnSpPr>
          <p:nvPr/>
        </p:nvCxnSpPr>
        <p:spPr bwMode="auto">
          <a:xfrm flipV="1">
            <a:off x="3657600" y="3635282"/>
            <a:ext cx="431893" cy="3271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29" name="AutoShape 111"/>
          <p:cNvCxnSpPr>
            <a:cxnSpLocks noChangeShapeType="1"/>
            <a:endCxn id="85027" idx="5"/>
          </p:cNvCxnSpPr>
          <p:nvPr/>
        </p:nvCxnSpPr>
        <p:spPr bwMode="auto">
          <a:xfrm flipH="1" flipV="1">
            <a:off x="4197350" y="36353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30" name="Oval 112"/>
          <p:cNvSpPr>
            <a:spLocks noChangeArrowheads="1"/>
          </p:cNvSpPr>
          <p:nvPr/>
        </p:nvSpPr>
        <p:spPr bwMode="auto">
          <a:xfrm>
            <a:off x="5165725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31" name="AutoShape 113"/>
          <p:cNvCxnSpPr>
            <a:cxnSpLocks noChangeShapeType="1"/>
            <a:stCxn id="108" idx="7"/>
            <a:endCxn id="85030" idx="3"/>
          </p:cNvCxnSpPr>
          <p:nvPr/>
        </p:nvCxnSpPr>
        <p:spPr bwMode="auto">
          <a:xfrm flipV="1">
            <a:off x="4930682" y="3635282"/>
            <a:ext cx="257361" cy="3494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32" name="AutoShape 114"/>
          <p:cNvCxnSpPr>
            <a:cxnSpLocks noChangeShapeType="1"/>
            <a:stCxn id="85034" idx="1"/>
            <a:endCxn id="85030" idx="5"/>
          </p:cNvCxnSpPr>
          <p:nvPr/>
        </p:nvCxnSpPr>
        <p:spPr bwMode="auto">
          <a:xfrm flipH="1" flipV="1">
            <a:off x="5295900" y="3635375"/>
            <a:ext cx="3492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34" name="Oval 116"/>
          <p:cNvSpPr>
            <a:spLocks noChangeArrowheads="1"/>
          </p:cNvSpPr>
          <p:nvPr/>
        </p:nvSpPr>
        <p:spPr bwMode="auto">
          <a:xfrm>
            <a:off x="56229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35" name="AutoShape 117"/>
          <p:cNvCxnSpPr>
            <a:cxnSpLocks noChangeShapeType="1"/>
            <a:stCxn id="109" idx="0"/>
            <a:endCxn id="85034" idx="3"/>
          </p:cNvCxnSpPr>
          <p:nvPr/>
        </p:nvCxnSpPr>
        <p:spPr bwMode="auto">
          <a:xfrm flipV="1">
            <a:off x="5562600" y="4016282"/>
            <a:ext cx="826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36" name="AutoShape 118"/>
          <p:cNvCxnSpPr>
            <a:cxnSpLocks noChangeShapeType="1"/>
            <a:stCxn id="110" idx="0"/>
            <a:endCxn id="85034" idx="5"/>
          </p:cNvCxnSpPr>
          <p:nvPr/>
        </p:nvCxnSpPr>
        <p:spPr bwMode="auto">
          <a:xfrm flipH="1" flipV="1">
            <a:off x="5753007" y="4016282"/>
            <a:ext cx="1143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41" name="Text Box 123"/>
          <p:cNvSpPr txBox="1">
            <a:spLocks noChangeArrowheads="1"/>
          </p:cNvSpPr>
          <p:nvPr/>
        </p:nvSpPr>
        <p:spPr bwMode="auto">
          <a:xfrm>
            <a:off x="4267200" y="29098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85042" name="Text Box 124"/>
          <p:cNvSpPr txBox="1">
            <a:spLocks noChangeArrowheads="1"/>
          </p:cNvSpPr>
          <p:nvPr/>
        </p:nvSpPr>
        <p:spPr bwMode="auto">
          <a:xfrm>
            <a:off x="3740150" y="3352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85043" name="Text Box 125"/>
          <p:cNvSpPr txBox="1">
            <a:spLocks noChangeArrowheads="1"/>
          </p:cNvSpPr>
          <p:nvPr/>
        </p:nvSpPr>
        <p:spPr bwMode="auto">
          <a:xfrm>
            <a:off x="3276600" y="3886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85044" name="Text Box 126"/>
          <p:cNvSpPr txBox="1">
            <a:spLocks noChangeArrowheads="1"/>
          </p:cNvSpPr>
          <p:nvPr/>
        </p:nvSpPr>
        <p:spPr bwMode="auto">
          <a:xfrm>
            <a:off x="4197350" y="38862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85045" name="Text Box 127"/>
          <p:cNvSpPr txBox="1">
            <a:spLocks noChangeArrowheads="1"/>
          </p:cNvSpPr>
          <p:nvPr/>
        </p:nvSpPr>
        <p:spPr bwMode="auto">
          <a:xfrm>
            <a:off x="4953000" y="3900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85046" name="Text Box 128"/>
          <p:cNvSpPr txBox="1">
            <a:spLocks noChangeArrowheads="1"/>
          </p:cNvSpPr>
          <p:nvPr/>
        </p:nvSpPr>
        <p:spPr bwMode="auto">
          <a:xfrm>
            <a:off x="5334000" y="3367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85047" name="Text Box 129"/>
          <p:cNvSpPr txBox="1">
            <a:spLocks noChangeArrowheads="1"/>
          </p:cNvSpPr>
          <p:nvPr/>
        </p:nvSpPr>
        <p:spPr bwMode="auto">
          <a:xfrm>
            <a:off x="5715000" y="3748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85048" name="Text Box 130"/>
          <p:cNvSpPr txBox="1">
            <a:spLocks noChangeArrowheads="1"/>
          </p:cNvSpPr>
          <p:nvPr/>
        </p:nvSpPr>
        <p:spPr bwMode="auto">
          <a:xfrm>
            <a:off x="5181600" y="42052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85049" name="Text Box 131"/>
          <p:cNvSpPr txBox="1">
            <a:spLocks noChangeArrowheads="1"/>
          </p:cNvSpPr>
          <p:nvPr/>
        </p:nvSpPr>
        <p:spPr bwMode="auto">
          <a:xfrm>
            <a:off x="5867400" y="41910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85050" name="Text Box 74"/>
          <p:cNvSpPr txBox="1">
            <a:spLocks noChangeArrowheads="1"/>
          </p:cNvSpPr>
          <p:nvPr/>
        </p:nvSpPr>
        <p:spPr bwMode="auto">
          <a:xfrm>
            <a:off x="6535738" y="1219200"/>
            <a:ext cx="230346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/>
              <a:t>σειρά επεξεργασίας</a:t>
            </a:r>
            <a:r>
              <a:rPr lang="en-US"/>
              <a:t> :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γονέας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/>
              <a:t>δεξί παιδί</a:t>
            </a:r>
          </a:p>
        </p:txBody>
      </p:sp>
      <p:sp>
        <p:nvSpPr>
          <p:cNvPr id="85051" name="Text Box 76"/>
          <p:cNvSpPr txBox="1">
            <a:spLocks noChangeArrowheads="1"/>
          </p:cNvSpPr>
          <p:nvPr/>
        </p:nvSpPr>
        <p:spPr bwMode="auto">
          <a:xfrm>
            <a:off x="6553200" y="3200400"/>
            <a:ext cx="230346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l-GR" dirty="0"/>
              <a:t>σειρά επεξεργασίας :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αριστερό παιδί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δεξί παιδί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γονέας</a:t>
            </a:r>
          </a:p>
        </p:txBody>
      </p:sp>
      <p:sp>
        <p:nvSpPr>
          <p:cNvPr id="85052" name="Text Box 60"/>
          <p:cNvSpPr txBox="1">
            <a:spLocks noChangeArrowheads="1"/>
          </p:cNvSpPr>
          <p:nvPr/>
        </p:nvSpPr>
        <p:spPr bwMode="auto">
          <a:xfrm>
            <a:off x="0" y="4876800"/>
            <a:ext cx="4191000" cy="1190625"/>
          </a:xfrm>
          <a:prstGeom prst="rect">
            <a:avLst/>
          </a:prstGeom>
          <a:solidFill>
            <a:srgbClr val="FF9900">
              <a:alpha val="14999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Η προδιάταξη και μεταδιάταξη μπορούν να εφαρμοστούν και σε δένδρα όπου κάθε εσωτερικός κόμβος έχει αυθαίρετο αριθμό παιδιών </a:t>
            </a:r>
          </a:p>
        </p:txBody>
      </p:sp>
      <p:cxnSp>
        <p:nvCxnSpPr>
          <p:cNvPr id="85053" name="AutoShape 4"/>
          <p:cNvCxnSpPr>
            <a:cxnSpLocks noChangeShapeType="1"/>
            <a:stCxn id="85070" idx="0"/>
            <a:endCxn id="85069" idx="0"/>
          </p:cNvCxnSpPr>
          <p:nvPr/>
        </p:nvCxnSpPr>
        <p:spPr bwMode="auto">
          <a:xfrm flipV="1">
            <a:off x="6324600" y="5867400"/>
            <a:ext cx="2286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54" name="AutoShape 5"/>
          <p:cNvCxnSpPr>
            <a:cxnSpLocks noChangeShapeType="1"/>
            <a:stCxn id="85072" idx="0"/>
            <a:endCxn id="85062" idx="4"/>
          </p:cNvCxnSpPr>
          <p:nvPr/>
        </p:nvCxnSpPr>
        <p:spPr bwMode="auto">
          <a:xfrm flipV="1">
            <a:off x="7010400" y="6019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55" name="AutoShape 6"/>
          <p:cNvCxnSpPr>
            <a:cxnSpLocks noChangeShapeType="1"/>
            <a:stCxn id="85071" idx="0"/>
            <a:endCxn id="85069" idx="4"/>
          </p:cNvCxnSpPr>
          <p:nvPr/>
        </p:nvCxnSpPr>
        <p:spPr bwMode="auto">
          <a:xfrm flipV="1">
            <a:off x="6553200" y="6019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56" name="AutoShape 7"/>
          <p:cNvCxnSpPr>
            <a:cxnSpLocks noChangeShapeType="1"/>
            <a:stCxn id="85073" idx="0"/>
            <a:endCxn id="85069" idx="0"/>
          </p:cNvCxnSpPr>
          <p:nvPr/>
        </p:nvCxnSpPr>
        <p:spPr bwMode="auto">
          <a:xfrm flipH="1" flipV="1">
            <a:off x="6553200" y="5867400"/>
            <a:ext cx="2286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57" name="Oval 8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58" name="AutoShape 9"/>
          <p:cNvCxnSpPr>
            <a:cxnSpLocks noChangeShapeType="1"/>
            <a:stCxn id="85060" idx="7"/>
            <a:endCxn id="85057" idx="3"/>
          </p:cNvCxnSpPr>
          <p:nvPr/>
        </p:nvCxnSpPr>
        <p:spPr bwMode="auto">
          <a:xfrm flipV="1">
            <a:off x="5464175" y="4930775"/>
            <a:ext cx="654050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59" name="AutoShape 10"/>
          <p:cNvCxnSpPr>
            <a:cxnSpLocks noChangeShapeType="1"/>
            <a:stCxn id="85062" idx="0"/>
            <a:endCxn id="85064" idx="3"/>
          </p:cNvCxnSpPr>
          <p:nvPr/>
        </p:nvCxnSpPr>
        <p:spPr bwMode="auto">
          <a:xfrm flipV="1">
            <a:off x="7010400" y="5464175"/>
            <a:ext cx="984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60" name="Oval 11"/>
          <p:cNvSpPr>
            <a:spLocks noChangeArrowheads="1"/>
          </p:cNvSpPr>
          <p:nvPr/>
        </p:nvSpPr>
        <p:spPr bwMode="auto">
          <a:xfrm>
            <a:off x="5334000" y="533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61" name="AutoShape 12"/>
          <p:cNvCxnSpPr>
            <a:cxnSpLocks noChangeShapeType="1"/>
            <a:stCxn id="85063" idx="0"/>
            <a:endCxn id="85060" idx="3"/>
          </p:cNvCxnSpPr>
          <p:nvPr/>
        </p:nvCxnSpPr>
        <p:spPr bwMode="auto">
          <a:xfrm flipV="1">
            <a:off x="5105400" y="5464175"/>
            <a:ext cx="2508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62" name="Oval 13"/>
          <p:cNvSpPr>
            <a:spLocks noChangeArrowheads="1"/>
          </p:cNvSpPr>
          <p:nvPr/>
        </p:nvSpPr>
        <p:spPr bwMode="auto">
          <a:xfrm>
            <a:off x="6934200" y="5867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63" name="Oval 14"/>
          <p:cNvSpPr>
            <a:spLocks noChangeArrowheads="1"/>
          </p:cNvSpPr>
          <p:nvPr/>
        </p:nvSpPr>
        <p:spPr bwMode="auto">
          <a:xfrm>
            <a:off x="5029200" y="5867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64" name="Oval 15"/>
          <p:cNvSpPr>
            <a:spLocks noChangeArrowheads="1"/>
          </p:cNvSpPr>
          <p:nvPr/>
        </p:nvSpPr>
        <p:spPr bwMode="auto">
          <a:xfrm>
            <a:off x="7086600" y="533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65" name="AutoShape 16"/>
          <p:cNvCxnSpPr>
            <a:cxnSpLocks noChangeShapeType="1"/>
            <a:stCxn id="85064" idx="1"/>
            <a:endCxn id="85057" idx="5"/>
          </p:cNvCxnSpPr>
          <p:nvPr/>
        </p:nvCxnSpPr>
        <p:spPr bwMode="auto">
          <a:xfrm flipH="1" flipV="1">
            <a:off x="6226175" y="4930775"/>
            <a:ext cx="882650" cy="425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66" name="Oval 17"/>
          <p:cNvSpPr>
            <a:spLocks noChangeArrowheads="1"/>
          </p:cNvSpPr>
          <p:nvPr/>
        </p:nvSpPr>
        <p:spPr bwMode="auto">
          <a:xfrm>
            <a:off x="5334000" y="5867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67" name="AutoShape 18"/>
          <p:cNvCxnSpPr>
            <a:cxnSpLocks noChangeShapeType="1"/>
            <a:stCxn id="85066" idx="0"/>
            <a:endCxn id="85060" idx="4"/>
          </p:cNvCxnSpPr>
          <p:nvPr/>
        </p:nvCxnSpPr>
        <p:spPr bwMode="auto">
          <a:xfrm flipV="1">
            <a:off x="5410200" y="54864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68" name="AutoShape 19"/>
          <p:cNvCxnSpPr>
            <a:cxnSpLocks noChangeShapeType="1"/>
            <a:stCxn id="85069" idx="0"/>
            <a:endCxn id="85064" idx="2"/>
          </p:cNvCxnSpPr>
          <p:nvPr/>
        </p:nvCxnSpPr>
        <p:spPr bwMode="auto">
          <a:xfrm flipV="1">
            <a:off x="6553200" y="5410200"/>
            <a:ext cx="5334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69" name="Oval 20"/>
          <p:cNvSpPr>
            <a:spLocks noChangeArrowheads="1"/>
          </p:cNvSpPr>
          <p:nvPr/>
        </p:nvSpPr>
        <p:spPr bwMode="auto">
          <a:xfrm>
            <a:off x="6477000" y="5867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70" name="Oval 21"/>
          <p:cNvSpPr>
            <a:spLocks noChangeArrowheads="1"/>
          </p:cNvSpPr>
          <p:nvPr/>
        </p:nvSpPr>
        <p:spPr bwMode="auto">
          <a:xfrm>
            <a:off x="62484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71" name="Oval 22"/>
          <p:cNvSpPr>
            <a:spLocks noChangeArrowheads="1"/>
          </p:cNvSpPr>
          <p:nvPr/>
        </p:nvSpPr>
        <p:spPr bwMode="auto">
          <a:xfrm>
            <a:off x="64770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72" name="Oval 23"/>
          <p:cNvSpPr>
            <a:spLocks noChangeArrowheads="1"/>
          </p:cNvSpPr>
          <p:nvPr/>
        </p:nvSpPr>
        <p:spPr bwMode="auto">
          <a:xfrm>
            <a:off x="69342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73" name="Oval 24"/>
          <p:cNvSpPr>
            <a:spLocks noChangeArrowheads="1"/>
          </p:cNvSpPr>
          <p:nvPr/>
        </p:nvSpPr>
        <p:spPr bwMode="auto">
          <a:xfrm>
            <a:off x="67056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74" name="AutoShape 41"/>
          <p:cNvCxnSpPr>
            <a:cxnSpLocks noChangeShapeType="1"/>
            <a:stCxn id="85078" idx="0"/>
            <a:endCxn id="85076" idx="3"/>
          </p:cNvCxnSpPr>
          <p:nvPr/>
        </p:nvCxnSpPr>
        <p:spPr bwMode="auto">
          <a:xfrm flipV="1">
            <a:off x="5715000" y="59975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75" name="AutoShape 42"/>
          <p:cNvCxnSpPr>
            <a:cxnSpLocks noChangeShapeType="1"/>
            <a:stCxn id="85077" idx="0"/>
            <a:endCxn id="85076" idx="5"/>
          </p:cNvCxnSpPr>
          <p:nvPr/>
        </p:nvCxnSpPr>
        <p:spPr bwMode="auto">
          <a:xfrm flipH="1" flipV="1">
            <a:off x="5921375" y="59975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76" name="Oval 44"/>
          <p:cNvSpPr>
            <a:spLocks noChangeArrowheads="1"/>
          </p:cNvSpPr>
          <p:nvPr/>
        </p:nvSpPr>
        <p:spPr bwMode="auto">
          <a:xfrm>
            <a:off x="5791200" y="5867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77" name="Oval 46"/>
          <p:cNvSpPr>
            <a:spLocks noChangeArrowheads="1"/>
          </p:cNvSpPr>
          <p:nvPr/>
        </p:nvSpPr>
        <p:spPr bwMode="auto">
          <a:xfrm>
            <a:off x="59436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78" name="Oval 47"/>
          <p:cNvSpPr>
            <a:spLocks noChangeArrowheads="1"/>
          </p:cNvSpPr>
          <p:nvPr/>
        </p:nvSpPr>
        <p:spPr bwMode="auto">
          <a:xfrm>
            <a:off x="56388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79" name="AutoShape 49"/>
          <p:cNvCxnSpPr>
            <a:cxnSpLocks noChangeShapeType="1"/>
            <a:stCxn id="85076" idx="0"/>
            <a:endCxn id="85060" idx="5"/>
          </p:cNvCxnSpPr>
          <p:nvPr/>
        </p:nvCxnSpPr>
        <p:spPr bwMode="auto">
          <a:xfrm flipH="1" flipV="1">
            <a:off x="5464175" y="5464175"/>
            <a:ext cx="4032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80" name="AutoShape 50"/>
          <p:cNvCxnSpPr>
            <a:cxnSpLocks noChangeShapeType="1"/>
            <a:stCxn id="85081" idx="0"/>
            <a:endCxn id="85066" idx="4"/>
          </p:cNvCxnSpPr>
          <p:nvPr/>
        </p:nvCxnSpPr>
        <p:spPr bwMode="auto">
          <a:xfrm flipV="1">
            <a:off x="5410200" y="6019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81" name="Oval 51"/>
          <p:cNvSpPr>
            <a:spLocks noChangeArrowheads="1"/>
          </p:cNvSpPr>
          <p:nvPr/>
        </p:nvSpPr>
        <p:spPr bwMode="auto">
          <a:xfrm>
            <a:off x="53340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82" name="AutoShape 52"/>
          <p:cNvCxnSpPr>
            <a:cxnSpLocks noChangeShapeType="1"/>
            <a:stCxn id="85086" idx="0"/>
            <a:endCxn id="85064" idx="5"/>
          </p:cNvCxnSpPr>
          <p:nvPr/>
        </p:nvCxnSpPr>
        <p:spPr bwMode="auto">
          <a:xfrm flipH="1" flipV="1">
            <a:off x="7216775" y="5464175"/>
            <a:ext cx="98425" cy="4032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83" name="AutoShape 53"/>
          <p:cNvCxnSpPr>
            <a:cxnSpLocks noChangeShapeType="1"/>
            <a:stCxn id="85085" idx="0"/>
            <a:endCxn id="85084" idx="3"/>
          </p:cNvCxnSpPr>
          <p:nvPr/>
        </p:nvCxnSpPr>
        <p:spPr bwMode="auto">
          <a:xfrm flipV="1">
            <a:off x="7543800" y="59975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84" name="Oval 54"/>
          <p:cNvSpPr>
            <a:spLocks noChangeArrowheads="1"/>
          </p:cNvSpPr>
          <p:nvPr/>
        </p:nvSpPr>
        <p:spPr bwMode="auto">
          <a:xfrm>
            <a:off x="7620000" y="5867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85" name="Oval 55"/>
          <p:cNvSpPr>
            <a:spLocks noChangeArrowheads="1"/>
          </p:cNvSpPr>
          <p:nvPr/>
        </p:nvSpPr>
        <p:spPr bwMode="auto">
          <a:xfrm>
            <a:off x="74676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86" name="Oval 56"/>
          <p:cNvSpPr>
            <a:spLocks noChangeArrowheads="1"/>
          </p:cNvSpPr>
          <p:nvPr/>
        </p:nvSpPr>
        <p:spPr bwMode="auto">
          <a:xfrm>
            <a:off x="7239000" y="5867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87" name="AutoShape 57"/>
          <p:cNvCxnSpPr>
            <a:cxnSpLocks noChangeShapeType="1"/>
            <a:stCxn id="85088" idx="0"/>
            <a:endCxn id="85084" idx="5"/>
          </p:cNvCxnSpPr>
          <p:nvPr/>
        </p:nvCxnSpPr>
        <p:spPr bwMode="auto">
          <a:xfrm flipH="1" flipV="1">
            <a:off x="7750175" y="5997575"/>
            <a:ext cx="984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88" name="Oval 58"/>
          <p:cNvSpPr>
            <a:spLocks noChangeArrowheads="1"/>
          </p:cNvSpPr>
          <p:nvPr/>
        </p:nvSpPr>
        <p:spPr bwMode="auto">
          <a:xfrm>
            <a:off x="77724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89" name="AutoShape 59"/>
          <p:cNvCxnSpPr>
            <a:cxnSpLocks noChangeShapeType="1"/>
            <a:stCxn id="85084" idx="0"/>
            <a:endCxn id="85064" idx="6"/>
          </p:cNvCxnSpPr>
          <p:nvPr/>
        </p:nvCxnSpPr>
        <p:spPr bwMode="auto">
          <a:xfrm flipH="1" flipV="1">
            <a:off x="7239000" y="5410200"/>
            <a:ext cx="4572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5090" name="AutoShape 97"/>
          <p:cNvCxnSpPr>
            <a:cxnSpLocks noChangeShapeType="1"/>
            <a:stCxn id="85091" idx="0"/>
            <a:endCxn id="85086" idx="4"/>
          </p:cNvCxnSpPr>
          <p:nvPr/>
        </p:nvCxnSpPr>
        <p:spPr bwMode="auto">
          <a:xfrm flipV="1">
            <a:off x="7315200" y="6019800"/>
            <a:ext cx="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85091" name="Oval 98"/>
          <p:cNvSpPr>
            <a:spLocks noChangeArrowheads="1"/>
          </p:cNvSpPr>
          <p:nvPr/>
        </p:nvSpPr>
        <p:spPr bwMode="auto">
          <a:xfrm>
            <a:off x="7239000" y="6324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3581400" y="198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4495800" y="198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4800600" y="1981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5410200" y="2286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5715000" y="2286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35814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" name="Oval 13"/>
          <p:cNvSpPr>
            <a:spLocks noChangeArrowheads="1"/>
          </p:cNvSpPr>
          <p:nvPr/>
        </p:nvSpPr>
        <p:spPr bwMode="auto">
          <a:xfrm>
            <a:off x="44958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Oval 13"/>
          <p:cNvSpPr>
            <a:spLocks noChangeArrowheads="1"/>
          </p:cNvSpPr>
          <p:nvPr/>
        </p:nvSpPr>
        <p:spPr bwMode="auto">
          <a:xfrm>
            <a:off x="4800600" y="3962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" name="Oval 13"/>
          <p:cNvSpPr>
            <a:spLocks noChangeArrowheads="1"/>
          </p:cNvSpPr>
          <p:nvPr/>
        </p:nvSpPr>
        <p:spPr bwMode="auto">
          <a:xfrm>
            <a:off x="5486400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" name="Oval 13"/>
          <p:cNvSpPr>
            <a:spLocks noChangeArrowheads="1"/>
          </p:cNvSpPr>
          <p:nvPr/>
        </p:nvSpPr>
        <p:spPr bwMode="auto">
          <a:xfrm>
            <a:off x="5791200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998" name="Oval 10"/>
          <p:cNvSpPr>
            <a:spLocks noChangeArrowheads="1"/>
          </p:cNvSpPr>
          <p:nvPr/>
        </p:nvSpPr>
        <p:spPr bwMode="auto">
          <a:xfrm>
            <a:off x="4022818" y="99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999" name="AutoShape 11"/>
          <p:cNvCxnSpPr>
            <a:cxnSpLocks noChangeShapeType="1"/>
            <a:stCxn id="85001" idx="7"/>
            <a:endCxn id="84998" idx="3"/>
          </p:cNvCxnSpPr>
          <p:nvPr/>
        </p:nvCxnSpPr>
        <p:spPr bwMode="auto">
          <a:xfrm flipV="1">
            <a:off x="3124200" y="11206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0" name="AutoShape 12"/>
          <p:cNvCxnSpPr>
            <a:cxnSpLocks noChangeShapeType="1"/>
            <a:stCxn id="85004" idx="1"/>
            <a:endCxn id="84998" idx="5"/>
          </p:cNvCxnSpPr>
          <p:nvPr/>
        </p:nvCxnSpPr>
        <p:spPr bwMode="auto">
          <a:xfrm flipH="1" flipV="1">
            <a:off x="4152900" y="11206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Oval 13"/>
          <p:cNvSpPr>
            <a:spLocks noChangeArrowheads="1"/>
          </p:cNvSpPr>
          <p:nvPr/>
        </p:nvSpPr>
        <p:spPr bwMode="auto">
          <a:xfrm>
            <a:off x="2994118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2" name="AutoShape 14"/>
          <p:cNvCxnSpPr>
            <a:cxnSpLocks noChangeShapeType="1"/>
            <a:stCxn id="101" idx="0"/>
            <a:endCxn id="85001" idx="3"/>
          </p:cNvCxnSpPr>
          <p:nvPr/>
        </p:nvCxnSpPr>
        <p:spPr bwMode="auto">
          <a:xfrm flipV="1">
            <a:off x="2536918" y="15016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3" name="AutoShape 15"/>
          <p:cNvCxnSpPr>
            <a:cxnSpLocks noChangeShapeType="1"/>
            <a:stCxn id="102" idx="0"/>
            <a:endCxn id="85001" idx="5"/>
          </p:cNvCxnSpPr>
          <p:nvPr/>
        </p:nvCxnSpPr>
        <p:spPr bwMode="auto">
          <a:xfrm flipH="1" flipV="1">
            <a:off x="3124200" y="15016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4" name="Oval 16"/>
          <p:cNvSpPr>
            <a:spLocks noChangeArrowheads="1"/>
          </p:cNvSpPr>
          <p:nvPr/>
        </p:nvSpPr>
        <p:spPr bwMode="auto">
          <a:xfrm>
            <a:off x="4876893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5" name="AutoShape 17"/>
          <p:cNvCxnSpPr>
            <a:cxnSpLocks noChangeShapeType="1"/>
            <a:stCxn id="103" idx="0"/>
            <a:endCxn id="85004" idx="3"/>
          </p:cNvCxnSpPr>
          <p:nvPr/>
        </p:nvCxnSpPr>
        <p:spPr bwMode="auto">
          <a:xfrm flipV="1">
            <a:off x="4556218" y="1501682"/>
            <a:ext cx="3429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6" name="AutoShape 18"/>
          <p:cNvCxnSpPr>
            <a:cxnSpLocks noChangeShapeType="1"/>
            <a:stCxn id="85008" idx="1"/>
            <a:endCxn id="85004" idx="5"/>
          </p:cNvCxnSpPr>
          <p:nvPr/>
        </p:nvCxnSpPr>
        <p:spPr bwMode="auto">
          <a:xfrm flipH="1" flipV="1">
            <a:off x="5006975" y="1501682"/>
            <a:ext cx="6542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8" name="Oval 28"/>
          <p:cNvSpPr>
            <a:spLocks noChangeArrowheads="1"/>
          </p:cNvSpPr>
          <p:nvPr/>
        </p:nvSpPr>
        <p:spPr bwMode="auto">
          <a:xfrm>
            <a:off x="5638893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9" name="AutoShape 29"/>
          <p:cNvCxnSpPr>
            <a:cxnSpLocks noChangeShapeType="1"/>
            <a:stCxn id="104" idx="0"/>
            <a:endCxn id="85008" idx="3"/>
          </p:cNvCxnSpPr>
          <p:nvPr/>
        </p:nvCxnSpPr>
        <p:spPr bwMode="auto">
          <a:xfrm flipV="1">
            <a:off x="5432518" y="1882682"/>
            <a:ext cx="2286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10" name="AutoShape 30"/>
          <p:cNvCxnSpPr>
            <a:cxnSpLocks noChangeShapeType="1"/>
            <a:stCxn id="105" idx="0"/>
            <a:endCxn id="85008" idx="5"/>
          </p:cNvCxnSpPr>
          <p:nvPr/>
        </p:nvCxnSpPr>
        <p:spPr bwMode="auto">
          <a:xfrm flipH="1" flipV="1">
            <a:off x="5768975" y="1882682"/>
            <a:ext cx="2731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24607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34894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44800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53563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59659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" name="AutoShape 14"/>
          <p:cNvCxnSpPr>
            <a:cxnSpLocks noChangeShapeType="1"/>
            <a:stCxn id="115" idx="0"/>
            <a:endCxn id="101" idx="3"/>
          </p:cNvCxnSpPr>
          <p:nvPr/>
        </p:nvCxnSpPr>
        <p:spPr bwMode="auto">
          <a:xfrm flipV="1">
            <a:off x="2384518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AutoShape 15"/>
          <p:cNvCxnSpPr>
            <a:cxnSpLocks noChangeShapeType="1"/>
            <a:stCxn id="116" idx="0"/>
            <a:endCxn id="101" idx="5"/>
          </p:cNvCxnSpPr>
          <p:nvPr/>
        </p:nvCxnSpPr>
        <p:spPr bwMode="auto">
          <a:xfrm flipH="1" flipV="1">
            <a:off x="25908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23083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26512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9" name="AutoShape 14"/>
          <p:cNvCxnSpPr>
            <a:cxnSpLocks noChangeShapeType="1"/>
            <a:stCxn id="145" idx="0"/>
            <a:endCxn id="102" idx="3"/>
          </p:cNvCxnSpPr>
          <p:nvPr/>
        </p:nvCxnSpPr>
        <p:spPr bwMode="auto">
          <a:xfrm flipV="1">
            <a:off x="3298918" y="18826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AutoShape 15"/>
          <p:cNvCxnSpPr>
            <a:cxnSpLocks noChangeShapeType="1"/>
            <a:stCxn id="122" idx="0"/>
            <a:endCxn id="102" idx="5"/>
          </p:cNvCxnSpPr>
          <p:nvPr/>
        </p:nvCxnSpPr>
        <p:spPr bwMode="auto">
          <a:xfrm flipH="1" flipV="1">
            <a:off x="36195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Rectangle 27"/>
          <p:cNvSpPr>
            <a:spLocks noChangeArrowheads="1"/>
          </p:cNvSpPr>
          <p:nvPr/>
        </p:nvSpPr>
        <p:spPr bwMode="auto">
          <a:xfrm>
            <a:off x="36799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4"/>
          <p:cNvCxnSpPr>
            <a:cxnSpLocks noChangeShapeType="1"/>
            <a:stCxn id="127" idx="0"/>
            <a:endCxn id="103" idx="3"/>
          </p:cNvCxnSpPr>
          <p:nvPr/>
        </p:nvCxnSpPr>
        <p:spPr bwMode="auto">
          <a:xfrm flipV="1">
            <a:off x="4365718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5"/>
          <p:cNvCxnSpPr>
            <a:cxnSpLocks noChangeShapeType="1"/>
            <a:stCxn id="128" idx="0"/>
            <a:endCxn id="103" idx="5"/>
          </p:cNvCxnSpPr>
          <p:nvPr/>
        </p:nvCxnSpPr>
        <p:spPr bwMode="auto">
          <a:xfrm flipH="1" flipV="1">
            <a:off x="4610100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42895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" name="Rectangle 27"/>
          <p:cNvSpPr>
            <a:spLocks noChangeArrowheads="1"/>
          </p:cNvSpPr>
          <p:nvPr/>
        </p:nvSpPr>
        <p:spPr bwMode="auto">
          <a:xfrm>
            <a:off x="46324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1" name="AutoShape 14"/>
          <p:cNvCxnSpPr>
            <a:cxnSpLocks noChangeShapeType="1"/>
            <a:stCxn id="133" idx="0"/>
            <a:endCxn id="104" idx="3"/>
          </p:cNvCxnSpPr>
          <p:nvPr/>
        </p:nvCxnSpPr>
        <p:spPr bwMode="auto">
          <a:xfrm flipV="1">
            <a:off x="5280118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AutoShape 15"/>
          <p:cNvCxnSpPr>
            <a:cxnSpLocks noChangeShapeType="1"/>
            <a:stCxn id="134" idx="0"/>
            <a:endCxn id="104" idx="5"/>
          </p:cNvCxnSpPr>
          <p:nvPr/>
        </p:nvCxnSpPr>
        <p:spPr bwMode="auto">
          <a:xfrm flipH="1" flipV="1">
            <a:off x="5486400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Rectangle 19"/>
          <p:cNvSpPr>
            <a:spLocks noChangeArrowheads="1"/>
          </p:cNvSpPr>
          <p:nvPr/>
        </p:nvSpPr>
        <p:spPr bwMode="auto">
          <a:xfrm>
            <a:off x="52039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5087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4"/>
          <p:cNvCxnSpPr>
            <a:cxnSpLocks noChangeShapeType="1"/>
            <a:stCxn id="139" idx="0"/>
            <a:endCxn id="105" idx="3"/>
          </p:cNvCxnSpPr>
          <p:nvPr/>
        </p:nvCxnSpPr>
        <p:spPr bwMode="auto">
          <a:xfrm flipV="1">
            <a:off x="5927818" y="2263682"/>
            <a:ext cx="604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" name="AutoShape 15"/>
          <p:cNvCxnSpPr>
            <a:cxnSpLocks noChangeShapeType="1"/>
            <a:stCxn id="140" idx="0"/>
            <a:endCxn id="105" idx="5"/>
          </p:cNvCxnSpPr>
          <p:nvPr/>
        </p:nvCxnSpPr>
        <p:spPr bwMode="auto">
          <a:xfrm flipH="1" flipV="1">
            <a:off x="6096000" y="2263682"/>
            <a:ext cx="1747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58516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61945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13"/>
          <p:cNvSpPr>
            <a:spLocks noChangeArrowheads="1"/>
          </p:cNvSpPr>
          <p:nvPr/>
        </p:nvSpPr>
        <p:spPr bwMode="auto">
          <a:xfrm>
            <a:off x="3222718" y="20797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6" name="AutoShape 14"/>
          <p:cNvCxnSpPr>
            <a:cxnSpLocks noChangeShapeType="1"/>
            <a:stCxn id="148" idx="0"/>
            <a:endCxn id="145" idx="3"/>
          </p:cNvCxnSpPr>
          <p:nvPr/>
        </p:nvCxnSpPr>
        <p:spPr bwMode="auto">
          <a:xfrm flipV="1">
            <a:off x="3146518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AutoShape 15"/>
          <p:cNvCxnSpPr>
            <a:cxnSpLocks noChangeShapeType="1"/>
            <a:stCxn id="149" idx="0"/>
            <a:endCxn id="145" idx="5"/>
          </p:cNvCxnSpPr>
          <p:nvPr/>
        </p:nvCxnSpPr>
        <p:spPr bwMode="auto">
          <a:xfrm flipH="1" flipV="1">
            <a:off x="3352800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30703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33751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51" name="150 - TextBox"/>
          <p:cNvSpPr txBox="1"/>
          <p:nvPr/>
        </p:nvSpPr>
        <p:spPr>
          <a:xfrm>
            <a:off x="0" y="4038600"/>
            <a:ext cx="9144000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Ένα δυαδικό δένδρο με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      </a:t>
            </a:r>
            <a:r>
              <a:rPr lang="el-GR" dirty="0" smtClean="0"/>
              <a:t>εσωτερικού κόμβους μπορεί να αναπαρασταθεί από μια ακολουθία       από</a:t>
            </a:r>
            <a:r>
              <a:rPr lang="en-US" dirty="0" smtClean="0"/>
              <a:t>          </a:t>
            </a:r>
            <a:r>
              <a:rPr lang="el-GR" dirty="0" smtClean="0"/>
              <a:t>      δυαδικά ψηφία, που ικανοποιεί τις ακόλουθες συνθήκες</a:t>
            </a:r>
            <a:r>
              <a:rPr lang="en-US" dirty="0" smtClean="0"/>
              <a:t>: </a:t>
            </a:r>
            <a:endParaRPr lang="el-GR" dirty="0" smtClean="0"/>
          </a:p>
        </p:txBody>
      </p:sp>
      <p:pic>
        <p:nvPicPr>
          <p:cNvPr id="156" name="15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33600" y="4455081"/>
            <a:ext cx="788627" cy="228808"/>
          </a:xfrm>
          <a:prstGeom prst="rect">
            <a:avLst/>
          </a:prstGeom>
          <a:noFill/>
          <a:ln/>
          <a:effectLst/>
        </p:spPr>
      </p:pic>
      <p:pic>
        <p:nvPicPr>
          <p:cNvPr id="158" name="15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4150281"/>
            <a:ext cx="228600" cy="202692"/>
          </a:xfrm>
          <a:prstGeom prst="rect">
            <a:avLst/>
          </a:prstGeom>
          <a:noFill/>
        </p:spPr>
      </p:pic>
      <p:pic>
        <p:nvPicPr>
          <p:cNvPr id="160" name="159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5108" y="4455081"/>
            <a:ext cx="202692" cy="202692"/>
          </a:xfrm>
          <a:prstGeom prst="rect">
            <a:avLst/>
          </a:prstGeom>
          <a:noFill/>
        </p:spPr>
      </p:pic>
      <p:pic>
        <p:nvPicPr>
          <p:cNvPr id="173" name="17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458" y="3403091"/>
            <a:ext cx="8407942" cy="330709"/>
          </a:xfrm>
          <a:prstGeom prst="rect">
            <a:avLst/>
          </a:prstGeom>
          <a:noFill/>
          <a:ln/>
          <a:effectLst/>
        </p:spPr>
      </p:pic>
      <p:pic>
        <p:nvPicPr>
          <p:cNvPr id="177" name="176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95600"/>
            <a:ext cx="3835915" cy="330708"/>
          </a:xfrm>
          <a:prstGeom prst="rect">
            <a:avLst/>
          </a:prstGeom>
          <a:noFill/>
        </p:spPr>
      </p:pic>
      <p:pic>
        <p:nvPicPr>
          <p:cNvPr id="179" name="178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828800"/>
            <a:ext cx="812294" cy="202692"/>
          </a:xfrm>
          <a:prstGeom prst="rect">
            <a:avLst/>
          </a:prstGeom>
          <a:noFill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94" name="193 - Ομάδα"/>
          <p:cNvGrpSpPr/>
          <p:nvPr/>
        </p:nvGrpSpPr>
        <p:grpSpPr>
          <a:xfrm>
            <a:off x="0" y="5334000"/>
            <a:ext cx="8991600" cy="759182"/>
            <a:chOff x="0" y="5334000"/>
            <a:chExt cx="8991600" cy="759182"/>
          </a:xfrm>
        </p:grpSpPr>
        <p:pic>
          <p:nvPicPr>
            <p:cNvPr id="193" name="192 - Εικόνα" descr="TP_tmp.b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02930" y="5460497"/>
              <a:ext cx="2159470" cy="2545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0" name="179 - Εικόνα" descr="TP_tmp.b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97908" y="5791200"/>
              <a:ext cx="126492" cy="178308"/>
            </a:xfrm>
            <a:prstGeom prst="rect">
              <a:avLst/>
            </a:prstGeom>
            <a:noFill/>
          </p:spPr>
        </p:pic>
        <p:pic>
          <p:nvPicPr>
            <p:cNvPr id="181" name="180 - Εικόνα" descr="TP_tmp.b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89501" y="5461206"/>
              <a:ext cx="101699" cy="17759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3" name="182 - Εικόνα" descr="TP_tmp.b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382000" y="5460245"/>
              <a:ext cx="178481" cy="25475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4" name="183 - Εικόνα" descr="TP_tmp.b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315200" y="5765045"/>
              <a:ext cx="178481" cy="25475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5" name="184 - Ορθογώνιο"/>
            <p:cNvSpPr/>
            <p:nvPr/>
          </p:nvSpPr>
          <p:spPr>
            <a:xfrm>
              <a:off x="0" y="5334000"/>
              <a:ext cx="8991600" cy="759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Font typeface="Arial" pitchFamily="34" charset="0"/>
                <a:buChar char="•"/>
              </a:pPr>
              <a:r>
                <a:rPr lang="en-US" dirty="0" smtClean="0"/>
                <a:t>  </a:t>
              </a:r>
              <a:r>
                <a:rPr lang="el-GR" dirty="0" smtClean="0"/>
                <a:t>Για κάθε θέση </a:t>
              </a:r>
              <a:r>
                <a:rPr lang="en-US" dirty="0" smtClean="0"/>
                <a:t>     </a:t>
              </a:r>
              <a:r>
                <a:rPr lang="el-GR" dirty="0" smtClean="0"/>
                <a:t>                            </a:t>
              </a:r>
              <a:r>
                <a:rPr lang="en-US" dirty="0" smtClean="0"/>
                <a:t>  , </a:t>
              </a:r>
              <a:r>
                <a:rPr lang="el-GR" dirty="0" smtClean="0"/>
                <a:t>ο αριθμός των      που βρίσκονται πριν το       </a:t>
              </a:r>
              <a:endParaRPr lang="en-US" dirty="0" smtClean="0"/>
            </a:p>
            <a:p>
              <a:pPr>
                <a:lnSpc>
                  <a:spcPts val="2600"/>
                </a:lnSpc>
              </a:pPr>
              <a:r>
                <a:rPr lang="en-US" dirty="0" smtClean="0"/>
                <a:t>   </a:t>
              </a:r>
              <a:r>
                <a:rPr lang="el-GR" dirty="0" smtClean="0"/>
                <a:t>είναι μεγαλύτερος ή ίσος του αριθμού των     </a:t>
              </a:r>
              <a:r>
                <a:rPr lang="en-US" dirty="0" smtClean="0"/>
                <a:t> </a:t>
              </a:r>
              <a:r>
                <a:rPr lang="el-GR" dirty="0" smtClean="0"/>
                <a:t>που βρίσκονται πριν το</a:t>
              </a:r>
              <a:endParaRPr lang="el-GR" dirty="0"/>
            </a:p>
          </p:txBody>
        </p:sp>
      </p:grpSp>
      <p:grpSp>
        <p:nvGrpSpPr>
          <p:cNvPr id="188" name="187 - Ομάδα"/>
          <p:cNvGrpSpPr/>
          <p:nvPr/>
        </p:nvGrpSpPr>
        <p:grpSpPr>
          <a:xfrm>
            <a:off x="0" y="4876800"/>
            <a:ext cx="5105400" cy="369332"/>
            <a:chOff x="0" y="5410200"/>
            <a:chExt cx="5105400" cy="369332"/>
          </a:xfrm>
        </p:grpSpPr>
        <p:pic>
          <p:nvPicPr>
            <p:cNvPr id="162" name="161 - Εικόνα" descr="TP_tmp.b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4800" y="5486400"/>
              <a:ext cx="659894" cy="228600"/>
            </a:xfrm>
            <a:prstGeom prst="rect">
              <a:avLst/>
            </a:prstGeom>
            <a:noFill/>
          </p:spPr>
        </p:pic>
        <p:pic>
          <p:nvPicPr>
            <p:cNvPr id="164" name="163 - Εικόνα" descr="TP_tmp.b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62200" y="5486400"/>
              <a:ext cx="126492" cy="178308"/>
            </a:xfrm>
            <a:prstGeom prst="rect">
              <a:avLst/>
            </a:prstGeom>
            <a:noFill/>
          </p:spPr>
        </p:pic>
        <p:pic>
          <p:nvPicPr>
            <p:cNvPr id="166" name="165 - Εικόνα" descr="TP_tmp.b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24376" y="5486400"/>
              <a:ext cx="228424" cy="2025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8" name="167 - Εικόνα" descr="TP_tmp.b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00600" y="5486400"/>
              <a:ext cx="101699" cy="17759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7" name="186 - Ορθογώνιο"/>
            <p:cNvSpPr/>
            <p:nvPr/>
          </p:nvSpPr>
          <p:spPr>
            <a:xfrm>
              <a:off x="0" y="5410200"/>
              <a:ext cx="510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dirty="0" smtClean="0"/>
                <a:t>          </a:t>
              </a:r>
              <a:r>
                <a:rPr lang="el-GR" dirty="0" smtClean="0"/>
                <a:t>ψηφιά είναι       και         ψηφία είναι 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998" name="Oval 10"/>
          <p:cNvSpPr>
            <a:spLocks noChangeArrowheads="1"/>
          </p:cNvSpPr>
          <p:nvPr/>
        </p:nvSpPr>
        <p:spPr bwMode="auto">
          <a:xfrm>
            <a:off x="4022818" y="99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999" name="AutoShape 11"/>
          <p:cNvCxnSpPr>
            <a:cxnSpLocks noChangeShapeType="1"/>
            <a:stCxn id="85001" idx="7"/>
            <a:endCxn id="84998" idx="3"/>
          </p:cNvCxnSpPr>
          <p:nvPr/>
        </p:nvCxnSpPr>
        <p:spPr bwMode="auto">
          <a:xfrm flipV="1">
            <a:off x="3124200" y="11206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0" name="AutoShape 12"/>
          <p:cNvCxnSpPr>
            <a:cxnSpLocks noChangeShapeType="1"/>
            <a:stCxn id="85004" idx="1"/>
            <a:endCxn id="84998" idx="5"/>
          </p:cNvCxnSpPr>
          <p:nvPr/>
        </p:nvCxnSpPr>
        <p:spPr bwMode="auto">
          <a:xfrm flipH="1" flipV="1">
            <a:off x="4152900" y="11206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Oval 13"/>
          <p:cNvSpPr>
            <a:spLocks noChangeArrowheads="1"/>
          </p:cNvSpPr>
          <p:nvPr/>
        </p:nvSpPr>
        <p:spPr bwMode="auto">
          <a:xfrm>
            <a:off x="2994118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2" name="AutoShape 14"/>
          <p:cNvCxnSpPr>
            <a:cxnSpLocks noChangeShapeType="1"/>
            <a:stCxn id="101" idx="0"/>
            <a:endCxn id="85001" idx="3"/>
          </p:cNvCxnSpPr>
          <p:nvPr/>
        </p:nvCxnSpPr>
        <p:spPr bwMode="auto">
          <a:xfrm flipV="1">
            <a:off x="2536918" y="15016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3" name="AutoShape 15"/>
          <p:cNvCxnSpPr>
            <a:cxnSpLocks noChangeShapeType="1"/>
            <a:stCxn id="102" idx="0"/>
            <a:endCxn id="85001" idx="5"/>
          </p:cNvCxnSpPr>
          <p:nvPr/>
        </p:nvCxnSpPr>
        <p:spPr bwMode="auto">
          <a:xfrm flipH="1" flipV="1">
            <a:off x="3124200" y="15016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4" name="Oval 16"/>
          <p:cNvSpPr>
            <a:spLocks noChangeArrowheads="1"/>
          </p:cNvSpPr>
          <p:nvPr/>
        </p:nvSpPr>
        <p:spPr bwMode="auto">
          <a:xfrm>
            <a:off x="4876893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5" name="AutoShape 17"/>
          <p:cNvCxnSpPr>
            <a:cxnSpLocks noChangeShapeType="1"/>
            <a:stCxn id="103" idx="0"/>
            <a:endCxn id="85004" idx="3"/>
          </p:cNvCxnSpPr>
          <p:nvPr/>
        </p:nvCxnSpPr>
        <p:spPr bwMode="auto">
          <a:xfrm flipV="1">
            <a:off x="4556218" y="1501682"/>
            <a:ext cx="3429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6" name="AutoShape 18"/>
          <p:cNvCxnSpPr>
            <a:cxnSpLocks noChangeShapeType="1"/>
            <a:stCxn id="85008" idx="1"/>
            <a:endCxn id="85004" idx="5"/>
          </p:cNvCxnSpPr>
          <p:nvPr/>
        </p:nvCxnSpPr>
        <p:spPr bwMode="auto">
          <a:xfrm flipH="1" flipV="1">
            <a:off x="5006975" y="1501682"/>
            <a:ext cx="6542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8" name="Oval 28"/>
          <p:cNvSpPr>
            <a:spLocks noChangeArrowheads="1"/>
          </p:cNvSpPr>
          <p:nvPr/>
        </p:nvSpPr>
        <p:spPr bwMode="auto">
          <a:xfrm>
            <a:off x="5638893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9" name="AutoShape 29"/>
          <p:cNvCxnSpPr>
            <a:cxnSpLocks noChangeShapeType="1"/>
            <a:stCxn id="104" idx="0"/>
            <a:endCxn id="85008" idx="3"/>
          </p:cNvCxnSpPr>
          <p:nvPr/>
        </p:nvCxnSpPr>
        <p:spPr bwMode="auto">
          <a:xfrm flipV="1">
            <a:off x="5432518" y="1882682"/>
            <a:ext cx="2286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10" name="AutoShape 30"/>
          <p:cNvCxnSpPr>
            <a:cxnSpLocks noChangeShapeType="1"/>
            <a:stCxn id="105" idx="0"/>
            <a:endCxn id="85008" idx="5"/>
          </p:cNvCxnSpPr>
          <p:nvPr/>
        </p:nvCxnSpPr>
        <p:spPr bwMode="auto">
          <a:xfrm flipH="1" flipV="1">
            <a:off x="5768975" y="1882682"/>
            <a:ext cx="2731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24607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34894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44800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53563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59659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" name="AutoShape 14"/>
          <p:cNvCxnSpPr>
            <a:cxnSpLocks noChangeShapeType="1"/>
            <a:stCxn id="115" idx="0"/>
            <a:endCxn id="101" idx="3"/>
          </p:cNvCxnSpPr>
          <p:nvPr/>
        </p:nvCxnSpPr>
        <p:spPr bwMode="auto">
          <a:xfrm flipV="1">
            <a:off x="2384518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AutoShape 15"/>
          <p:cNvCxnSpPr>
            <a:cxnSpLocks noChangeShapeType="1"/>
            <a:stCxn id="116" idx="0"/>
            <a:endCxn id="101" idx="5"/>
          </p:cNvCxnSpPr>
          <p:nvPr/>
        </p:nvCxnSpPr>
        <p:spPr bwMode="auto">
          <a:xfrm flipH="1" flipV="1">
            <a:off x="25908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23083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26512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9" name="AutoShape 14"/>
          <p:cNvCxnSpPr>
            <a:cxnSpLocks noChangeShapeType="1"/>
            <a:stCxn id="145" idx="0"/>
            <a:endCxn id="102" idx="3"/>
          </p:cNvCxnSpPr>
          <p:nvPr/>
        </p:nvCxnSpPr>
        <p:spPr bwMode="auto">
          <a:xfrm flipV="1">
            <a:off x="3298918" y="18826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AutoShape 15"/>
          <p:cNvCxnSpPr>
            <a:cxnSpLocks noChangeShapeType="1"/>
            <a:stCxn id="122" idx="0"/>
            <a:endCxn id="102" idx="5"/>
          </p:cNvCxnSpPr>
          <p:nvPr/>
        </p:nvCxnSpPr>
        <p:spPr bwMode="auto">
          <a:xfrm flipH="1" flipV="1">
            <a:off x="36195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Rectangle 27"/>
          <p:cNvSpPr>
            <a:spLocks noChangeArrowheads="1"/>
          </p:cNvSpPr>
          <p:nvPr/>
        </p:nvSpPr>
        <p:spPr bwMode="auto">
          <a:xfrm>
            <a:off x="36799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4"/>
          <p:cNvCxnSpPr>
            <a:cxnSpLocks noChangeShapeType="1"/>
            <a:stCxn id="127" idx="0"/>
            <a:endCxn id="103" idx="3"/>
          </p:cNvCxnSpPr>
          <p:nvPr/>
        </p:nvCxnSpPr>
        <p:spPr bwMode="auto">
          <a:xfrm flipV="1">
            <a:off x="4365718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5"/>
          <p:cNvCxnSpPr>
            <a:cxnSpLocks noChangeShapeType="1"/>
            <a:stCxn id="128" idx="0"/>
            <a:endCxn id="103" idx="5"/>
          </p:cNvCxnSpPr>
          <p:nvPr/>
        </p:nvCxnSpPr>
        <p:spPr bwMode="auto">
          <a:xfrm flipH="1" flipV="1">
            <a:off x="4610100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42895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" name="Rectangle 27"/>
          <p:cNvSpPr>
            <a:spLocks noChangeArrowheads="1"/>
          </p:cNvSpPr>
          <p:nvPr/>
        </p:nvSpPr>
        <p:spPr bwMode="auto">
          <a:xfrm>
            <a:off x="46324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1" name="AutoShape 14"/>
          <p:cNvCxnSpPr>
            <a:cxnSpLocks noChangeShapeType="1"/>
            <a:stCxn id="133" idx="0"/>
            <a:endCxn id="104" idx="3"/>
          </p:cNvCxnSpPr>
          <p:nvPr/>
        </p:nvCxnSpPr>
        <p:spPr bwMode="auto">
          <a:xfrm flipV="1">
            <a:off x="5280118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AutoShape 15"/>
          <p:cNvCxnSpPr>
            <a:cxnSpLocks noChangeShapeType="1"/>
            <a:stCxn id="134" idx="0"/>
            <a:endCxn id="104" idx="5"/>
          </p:cNvCxnSpPr>
          <p:nvPr/>
        </p:nvCxnSpPr>
        <p:spPr bwMode="auto">
          <a:xfrm flipH="1" flipV="1">
            <a:off x="5486400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Rectangle 19"/>
          <p:cNvSpPr>
            <a:spLocks noChangeArrowheads="1"/>
          </p:cNvSpPr>
          <p:nvPr/>
        </p:nvSpPr>
        <p:spPr bwMode="auto">
          <a:xfrm>
            <a:off x="52039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5087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4"/>
          <p:cNvCxnSpPr>
            <a:cxnSpLocks noChangeShapeType="1"/>
            <a:stCxn id="139" idx="0"/>
            <a:endCxn id="105" idx="3"/>
          </p:cNvCxnSpPr>
          <p:nvPr/>
        </p:nvCxnSpPr>
        <p:spPr bwMode="auto">
          <a:xfrm flipV="1">
            <a:off x="5927818" y="2263682"/>
            <a:ext cx="604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" name="AutoShape 15"/>
          <p:cNvCxnSpPr>
            <a:cxnSpLocks noChangeShapeType="1"/>
            <a:stCxn id="140" idx="0"/>
            <a:endCxn id="105" idx="5"/>
          </p:cNvCxnSpPr>
          <p:nvPr/>
        </p:nvCxnSpPr>
        <p:spPr bwMode="auto">
          <a:xfrm flipH="1" flipV="1">
            <a:off x="6096000" y="2263682"/>
            <a:ext cx="1747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58516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61945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13"/>
          <p:cNvSpPr>
            <a:spLocks noChangeArrowheads="1"/>
          </p:cNvSpPr>
          <p:nvPr/>
        </p:nvSpPr>
        <p:spPr bwMode="auto">
          <a:xfrm>
            <a:off x="3222718" y="20797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6" name="AutoShape 14"/>
          <p:cNvCxnSpPr>
            <a:cxnSpLocks noChangeShapeType="1"/>
            <a:stCxn id="148" idx="0"/>
            <a:endCxn id="145" idx="3"/>
          </p:cNvCxnSpPr>
          <p:nvPr/>
        </p:nvCxnSpPr>
        <p:spPr bwMode="auto">
          <a:xfrm flipV="1">
            <a:off x="3146518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AutoShape 15"/>
          <p:cNvCxnSpPr>
            <a:cxnSpLocks noChangeShapeType="1"/>
            <a:stCxn id="149" idx="0"/>
            <a:endCxn id="145" idx="5"/>
          </p:cNvCxnSpPr>
          <p:nvPr/>
        </p:nvCxnSpPr>
        <p:spPr bwMode="auto">
          <a:xfrm flipH="1" flipV="1">
            <a:off x="3352800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30703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33751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73" name="17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458" y="3403091"/>
            <a:ext cx="8407942" cy="330709"/>
          </a:xfrm>
          <a:prstGeom prst="rect">
            <a:avLst/>
          </a:prstGeom>
          <a:noFill/>
          <a:ln/>
          <a:effectLst/>
        </p:spPr>
      </p:pic>
      <p:pic>
        <p:nvPicPr>
          <p:cNvPr id="177" name="17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95600"/>
            <a:ext cx="3835915" cy="330708"/>
          </a:xfrm>
          <a:prstGeom prst="rect">
            <a:avLst/>
          </a:prstGeom>
          <a:noFill/>
        </p:spPr>
      </p:pic>
      <p:pic>
        <p:nvPicPr>
          <p:cNvPr id="179" name="17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828800"/>
            <a:ext cx="812294" cy="202692"/>
          </a:xfrm>
          <a:prstGeom prst="rect">
            <a:avLst/>
          </a:prstGeom>
          <a:noFill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" y="4165193"/>
            <a:ext cx="868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Εκτελούμε </a:t>
            </a:r>
            <a:r>
              <a:rPr lang="el-GR" dirty="0" err="1" smtClean="0"/>
              <a:t>προδιατεταγμένη</a:t>
            </a:r>
            <a:r>
              <a:rPr lang="el-GR" dirty="0" smtClean="0"/>
              <a:t> διάσχιση του δένδρου.  Αν ο επόμενος κόμβος που συναντάμε είναι εσωτερικός τότε το επόμενο ψηφίο είναι    , διαφορετικά, αν είναι εξωτερικός κόμβος, τότε το επόμενο ψηφίο είναι    .  </a:t>
            </a:r>
            <a:endParaRPr lang="el-GR" dirty="0"/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2196" y="4622291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9141" y="4953000"/>
            <a:ext cx="126615" cy="17848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998" name="Oval 10"/>
          <p:cNvSpPr>
            <a:spLocks noChangeArrowheads="1"/>
          </p:cNvSpPr>
          <p:nvPr/>
        </p:nvSpPr>
        <p:spPr bwMode="auto">
          <a:xfrm>
            <a:off x="4022818" y="99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999" name="AutoShape 11"/>
          <p:cNvCxnSpPr>
            <a:cxnSpLocks noChangeShapeType="1"/>
            <a:stCxn id="85001" idx="7"/>
            <a:endCxn id="84998" idx="3"/>
          </p:cNvCxnSpPr>
          <p:nvPr/>
        </p:nvCxnSpPr>
        <p:spPr bwMode="auto">
          <a:xfrm flipV="1">
            <a:off x="3124200" y="11206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0" name="AutoShape 12"/>
          <p:cNvCxnSpPr>
            <a:cxnSpLocks noChangeShapeType="1"/>
            <a:stCxn id="85004" idx="1"/>
            <a:endCxn id="84998" idx="5"/>
          </p:cNvCxnSpPr>
          <p:nvPr/>
        </p:nvCxnSpPr>
        <p:spPr bwMode="auto">
          <a:xfrm flipH="1" flipV="1">
            <a:off x="4152900" y="11206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Oval 13"/>
          <p:cNvSpPr>
            <a:spLocks noChangeArrowheads="1"/>
          </p:cNvSpPr>
          <p:nvPr/>
        </p:nvSpPr>
        <p:spPr bwMode="auto">
          <a:xfrm>
            <a:off x="2994118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2" name="AutoShape 14"/>
          <p:cNvCxnSpPr>
            <a:cxnSpLocks noChangeShapeType="1"/>
            <a:stCxn id="101" idx="0"/>
            <a:endCxn id="85001" idx="3"/>
          </p:cNvCxnSpPr>
          <p:nvPr/>
        </p:nvCxnSpPr>
        <p:spPr bwMode="auto">
          <a:xfrm flipV="1">
            <a:off x="2536918" y="15016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3" name="AutoShape 15"/>
          <p:cNvCxnSpPr>
            <a:cxnSpLocks noChangeShapeType="1"/>
            <a:stCxn id="102" idx="0"/>
            <a:endCxn id="85001" idx="5"/>
          </p:cNvCxnSpPr>
          <p:nvPr/>
        </p:nvCxnSpPr>
        <p:spPr bwMode="auto">
          <a:xfrm flipH="1" flipV="1">
            <a:off x="3124200" y="15016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4" name="Oval 16"/>
          <p:cNvSpPr>
            <a:spLocks noChangeArrowheads="1"/>
          </p:cNvSpPr>
          <p:nvPr/>
        </p:nvSpPr>
        <p:spPr bwMode="auto">
          <a:xfrm>
            <a:off x="4876893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5" name="AutoShape 17"/>
          <p:cNvCxnSpPr>
            <a:cxnSpLocks noChangeShapeType="1"/>
            <a:stCxn id="103" idx="0"/>
            <a:endCxn id="85004" idx="3"/>
          </p:cNvCxnSpPr>
          <p:nvPr/>
        </p:nvCxnSpPr>
        <p:spPr bwMode="auto">
          <a:xfrm flipV="1">
            <a:off x="4556218" y="1501682"/>
            <a:ext cx="3429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6" name="AutoShape 18"/>
          <p:cNvCxnSpPr>
            <a:cxnSpLocks noChangeShapeType="1"/>
            <a:stCxn id="85008" idx="1"/>
            <a:endCxn id="85004" idx="5"/>
          </p:cNvCxnSpPr>
          <p:nvPr/>
        </p:nvCxnSpPr>
        <p:spPr bwMode="auto">
          <a:xfrm flipH="1" flipV="1">
            <a:off x="5006975" y="1501682"/>
            <a:ext cx="6542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8" name="Oval 28"/>
          <p:cNvSpPr>
            <a:spLocks noChangeArrowheads="1"/>
          </p:cNvSpPr>
          <p:nvPr/>
        </p:nvSpPr>
        <p:spPr bwMode="auto">
          <a:xfrm>
            <a:off x="5638893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9" name="AutoShape 29"/>
          <p:cNvCxnSpPr>
            <a:cxnSpLocks noChangeShapeType="1"/>
            <a:stCxn id="104" idx="0"/>
            <a:endCxn id="85008" idx="3"/>
          </p:cNvCxnSpPr>
          <p:nvPr/>
        </p:nvCxnSpPr>
        <p:spPr bwMode="auto">
          <a:xfrm flipV="1">
            <a:off x="5432518" y="1882682"/>
            <a:ext cx="2286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10" name="AutoShape 30"/>
          <p:cNvCxnSpPr>
            <a:cxnSpLocks noChangeShapeType="1"/>
            <a:stCxn id="105" idx="0"/>
            <a:endCxn id="85008" idx="5"/>
          </p:cNvCxnSpPr>
          <p:nvPr/>
        </p:nvCxnSpPr>
        <p:spPr bwMode="auto">
          <a:xfrm flipH="1" flipV="1">
            <a:off x="5768975" y="1882682"/>
            <a:ext cx="2731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24607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34894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44800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53563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59659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" name="AutoShape 14"/>
          <p:cNvCxnSpPr>
            <a:cxnSpLocks noChangeShapeType="1"/>
            <a:stCxn id="115" idx="0"/>
            <a:endCxn id="101" idx="3"/>
          </p:cNvCxnSpPr>
          <p:nvPr/>
        </p:nvCxnSpPr>
        <p:spPr bwMode="auto">
          <a:xfrm flipV="1">
            <a:off x="2384518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AutoShape 15"/>
          <p:cNvCxnSpPr>
            <a:cxnSpLocks noChangeShapeType="1"/>
            <a:stCxn id="116" idx="0"/>
            <a:endCxn id="101" idx="5"/>
          </p:cNvCxnSpPr>
          <p:nvPr/>
        </p:nvCxnSpPr>
        <p:spPr bwMode="auto">
          <a:xfrm flipH="1" flipV="1">
            <a:off x="25908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23083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26512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9" name="AutoShape 14"/>
          <p:cNvCxnSpPr>
            <a:cxnSpLocks noChangeShapeType="1"/>
            <a:stCxn id="145" idx="0"/>
            <a:endCxn id="102" idx="3"/>
          </p:cNvCxnSpPr>
          <p:nvPr/>
        </p:nvCxnSpPr>
        <p:spPr bwMode="auto">
          <a:xfrm flipV="1">
            <a:off x="3298918" y="18826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AutoShape 15"/>
          <p:cNvCxnSpPr>
            <a:cxnSpLocks noChangeShapeType="1"/>
            <a:stCxn id="122" idx="0"/>
            <a:endCxn id="102" idx="5"/>
          </p:cNvCxnSpPr>
          <p:nvPr/>
        </p:nvCxnSpPr>
        <p:spPr bwMode="auto">
          <a:xfrm flipH="1" flipV="1">
            <a:off x="36195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Rectangle 27"/>
          <p:cNvSpPr>
            <a:spLocks noChangeArrowheads="1"/>
          </p:cNvSpPr>
          <p:nvPr/>
        </p:nvSpPr>
        <p:spPr bwMode="auto">
          <a:xfrm>
            <a:off x="36799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4"/>
          <p:cNvCxnSpPr>
            <a:cxnSpLocks noChangeShapeType="1"/>
            <a:stCxn id="127" idx="0"/>
            <a:endCxn id="103" idx="3"/>
          </p:cNvCxnSpPr>
          <p:nvPr/>
        </p:nvCxnSpPr>
        <p:spPr bwMode="auto">
          <a:xfrm flipV="1">
            <a:off x="4365718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5"/>
          <p:cNvCxnSpPr>
            <a:cxnSpLocks noChangeShapeType="1"/>
            <a:stCxn id="128" idx="0"/>
            <a:endCxn id="103" idx="5"/>
          </p:cNvCxnSpPr>
          <p:nvPr/>
        </p:nvCxnSpPr>
        <p:spPr bwMode="auto">
          <a:xfrm flipH="1" flipV="1">
            <a:off x="4610100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42895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" name="Rectangle 27"/>
          <p:cNvSpPr>
            <a:spLocks noChangeArrowheads="1"/>
          </p:cNvSpPr>
          <p:nvPr/>
        </p:nvSpPr>
        <p:spPr bwMode="auto">
          <a:xfrm>
            <a:off x="46324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1" name="AutoShape 14"/>
          <p:cNvCxnSpPr>
            <a:cxnSpLocks noChangeShapeType="1"/>
            <a:stCxn id="133" idx="0"/>
            <a:endCxn id="104" idx="3"/>
          </p:cNvCxnSpPr>
          <p:nvPr/>
        </p:nvCxnSpPr>
        <p:spPr bwMode="auto">
          <a:xfrm flipV="1">
            <a:off x="5280118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AutoShape 15"/>
          <p:cNvCxnSpPr>
            <a:cxnSpLocks noChangeShapeType="1"/>
            <a:stCxn id="134" idx="0"/>
            <a:endCxn id="104" idx="5"/>
          </p:cNvCxnSpPr>
          <p:nvPr/>
        </p:nvCxnSpPr>
        <p:spPr bwMode="auto">
          <a:xfrm flipH="1" flipV="1">
            <a:off x="5486400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Rectangle 19"/>
          <p:cNvSpPr>
            <a:spLocks noChangeArrowheads="1"/>
          </p:cNvSpPr>
          <p:nvPr/>
        </p:nvSpPr>
        <p:spPr bwMode="auto">
          <a:xfrm>
            <a:off x="52039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5087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4"/>
          <p:cNvCxnSpPr>
            <a:cxnSpLocks noChangeShapeType="1"/>
            <a:stCxn id="139" idx="0"/>
            <a:endCxn id="105" idx="3"/>
          </p:cNvCxnSpPr>
          <p:nvPr/>
        </p:nvCxnSpPr>
        <p:spPr bwMode="auto">
          <a:xfrm flipV="1">
            <a:off x="5927818" y="2263682"/>
            <a:ext cx="604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" name="AutoShape 15"/>
          <p:cNvCxnSpPr>
            <a:cxnSpLocks noChangeShapeType="1"/>
            <a:stCxn id="140" idx="0"/>
            <a:endCxn id="105" idx="5"/>
          </p:cNvCxnSpPr>
          <p:nvPr/>
        </p:nvCxnSpPr>
        <p:spPr bwMode="auto">
          <a:xfrm flipH="1" flipV="1">
            <a:off x="6096000" y="2263682"/>
            <a:ext cx="1747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58516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61945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13"/>
          <p:cNvSpPr>
            <a:spLocks noChangeArrowheads="1"/>
          </p:cNvSpPr>
          <p:nvPr/>
        </p:nvSpPr>
        <p:spPr bwMode="auto">
          <a:xfrm>
            <a:off x="3222718" y="20797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6" name="AutoShape 14"/>
          <p:cNvCxnSpPr>
            <a:cxnSpLocks noChangeShapeType="1"/>
            <a:stCxn id="148" idx="0"/>
            <a:endCxn id="145" idx="3"/>
          </p:cNvCxnSpPr>
          <p:nvPr/>
        </p:nvCxnSpPr>
        <p:spPr bwMode="auto">
          <a:xfrm flipV="1">
            <a:off x="3146518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AutoShape 15"/>
          <p:cNvCxnSpPr>
            <a:cxnSpLocks noChangeShapeType="1"/>
            <a:stCxn id="149" idx="0"/>
            <a:endCxn id="145" idx="5"/>
          </p:cNvCxnSpPr>
          <p:nvPr/>
        </p:nvCxnSpPr>
        <p:spPr bwMode="auto">
          <a:xfrm flipH="1" flipV="1">
            <a:off x="3352800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30703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33751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73" name="17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458" y="3403091"/>
            <a:ext cx="8407942" cy="330709"/>
          </a:xfrm>
          <a:prstGeom prst="rect">
            <a:avLst/>
          </a:prstGeom>
          <a:noFill/>
          <a:ln/>
          <a:effectLst/>
        </p:spPr>
      </p:pic>
      <p:pic>
        <p:nvPicPr>
          <p:cNvPr id="177" name="17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95600"/>
            <a:ext cx="3835915" cy="330708"/>
          </a:xfrm>
          <a:prstGeom prst="rect">
            <a:avLst/>
          </a:prstGeom>
          <a:noFill/>
        </p:spPr>
      </p:pic>
      <p:pic>
        <p:nvPicPr>
          <p:cNvPr id="179" name="17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828800"/>
            <a:ext cx="812294" cy="202692"/>
          </a:xfrm>
          <a:prstGeom prst="rect">
            <a:avLst/>
          </a:prstGeom>
          <a:noFill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" y="4165193"/>
            <a:ext cx="868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Εκτελούμε </a:t>
            </a:r>
            <a:r>
              <a:rPr lang="el-GR" dirty="0" err="1" smtClean="0"/>
              <a:t>προδιατεταγμένη</a:t>
            </a:r>
            <a:r>
              <a:rPr lang="el-GR" dirty="0" smtClean="0"/>
              <a:t> διάσχιση του δένδρου.  Αν ο επόμενος κόμβος που συναντάμε είναι εσωτερικός τότε το επόμενο ψηφίο είναι    , διαφορετικά, αν είναι εξωτερικός κόμβος, τότε το επόμενο ψηφίο είναι    .  </a:t>
            </a:r>
            <a:endParaRPr lang="el-GR" dirty="0"/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2196" y="4622291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9141" y="4953000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52" name="51 - Δεξιό βέλος"/>
          <p:cNvSpPr/>
          <p:nvPr/>
        </p:nvSpPr>
        <p:spPr bwMode="auto">
          <a:xfrm>
            <a:off x="3733800" y="9144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Δεξιό βέλος"/>
          <p:cNvSpPr/>
          <p:nvPr/>
        </p:nvSpPr>
        <p:spPr bwMode="auto">
          <a:xfrm rot="16200000">
            <a:off x="952500" y="3810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998" name="Oval 10"/>
          <p:cNvSpPr>
            <a:spLocks noChangeArrowheads="1"/>
          </p:cNvSpPr>
          <p:nvPr/>
        </p:nvSpPr>
        <p:spPr bwMode="auto">
          <a:xfrm>
            <a:off x="4022818" y="99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999" name="AutoShape 11"/>
          <p:cNvCxnSpPr>
            <a:cxnSpLocks noChangeShapeType="1"/>
            <a:stCxn id="85001" idx="7"/>
            <a:endCxn id="84998" idx="3"/>
          </p:cNvCxnSpPr>
          <p:nvPr/>
        </p:nvCxnSpPr>
        <p:spPr bwMode="auto">
          <a:xfrm flipV="1">
            <a:off x="3124200" y="11206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0" name="AutoShape 12"/>
          <p:cNvCxnSpPr>
            <a:cxnSpLocks noChangeShapeType="1"/>
            <a:stCxn id="85004" idx="1"/>
            <a:endCxn id="84998" idx="5"/>
          </p:cNvCxnSpPr>
          <p:nvPr/>
        </p:nvCxnSpPr>
        <p:spPr bwMode="auto">
          <a:xfrm flipH="1" flipV="1">
            <a:off x="4152900" y="11206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Oval 13"/>
          <p:cNvSpPr>
            <a:spLocks noChangeArrowheads="1"/>
          </p:cNvSpPr>
          <p:nvPr/>
        </p:nvSpPr>
        <p:spPr bwMode="auto">
          <a:xfrm>
            <a:off x="2994118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2" name="AutoShape 14"/>
          <p:cNvCxnSpPr>
            <a:cxnSpLocks noChangeShapeType="1"/>
            <a:stCxn id="101" idx="0"/>
            <a:endCxn id="85001" idx="3"/>
          </p:cNvCxnSpPr>
          <p:nvPr/>
        </p:nvCxnSpPr>
        <p:spPr bwMode="auto">
          <a:xfrm flipV="1">
            <a:off x="2536918" y="15016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3" name="AutoShape 15"/>
          <p:cNvCxnSpPr>
            <a:cxnSpLocks noChangeShapeType="1"/>
            <a:stCxn id="102" idx="0"/>
            <a:endCxn id="85001" idx="5"/>
          </p:cNvCxnSpPr>
          <p:nvPr/>
        </p:nvCxnSpPr>
        <p:spPr bwMode="auto">
          <a:xfrm flipH="1" flipV="1">
            <a:off x="3124200" y="15016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4" name="Oval 16"/>
          <p:cNvSpPr>
            <a:spLocks noChangeArrowheads="1"/>
          </p:cNvSpPr>
          <p:nvPr/>
        </p:nvSpPr>
        <p:spPr bwMode="auto">
          <a:xfrm>
            <a:off x="4876893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5" name="AutoShape 17"/>
          <p:cNvCxnSpPr>
            <a:cxnSpLocks noChangeShapeType="1"/>
            <a:stCxn id="103" idx="0"/>
            <a:endCxn id="85004" idx="3"/>
          </p:cNvCxnSpPr>
          <p:nvPr/>
        </p:nvCxnSpPr>
        <p:spPr bwMode="auto">
          <a:xfrm flipV="1">
            <a:off x="4556218" y="1501682"/>
            <a:ext cx="3429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6" name="AutoShape 18"/>
          <p:cNvCxnSpPr>
            <a:cxnSpLocks noChangeShapeType="1"/>
            <a:stCxn id="85008" idx="1"/>
            <a:endCxn id="85004" idx="5"/>
          </p:cNvCxnSpPr>
          <p:nvPr/>
        </p:nvCxnSpPr>
        <p:spPr bwMode="auto">
          <a:xfrm flipH="1" flipV="1">
            <a:off x="5006975" y="1501682"/>
            <a:ext cx="6542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8" name="Oval 28"/>
          <p:cNvSpPr>
            <a:spLocks noChangeArrowheads="1"/>
          </p:cNvSpPr>
          <p:nvPr/>
        </p:nvSpPr>
        <p:spPr bwMode="auto">
          <a:xfrm>
            <a:off x="5638893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9" name="AutoShape 29"/>
          <p:cNvCxnSpPr>
            <a:cxnSpLocks noChangeShapeType="1"/>
            <a:stCxn id="104" idx="0"/>
            <a:endCxn id="85008" idx="3"/>
          </p:cNvCxnSpPr>
          <p:nvPr/>
        </p:nvCxnSpPr>
        <p:spPr bwMode="auto">
          <a:xfrm flipV="1">
            <a:off x="5432518" y="1882682"/>
            <a:ext cx="2286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10" name="AutoShape 30"/>
          <p:cNvCxnSpPr>
            <a:cxnSpLocks noChangeShapeType="1"/>
            <a:stCxn id="105" idx="0"/>
            <a:endCxn id="85008" idx="5"/>
          </p:cNvCxnSpPr>
          <p:nvPr/>
        </p:nvCxnSpPr>
        <p:spPr bwMode="auto">
          <a:xfrm flipH="1" flipV="1">
            <a:off x="5768975" y="1882682"/>
            <a:ext cx="2731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24607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34894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44800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53563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59659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" name="AutoShape 14"/>
          <p:cNvCxnSpPr>
            <a:cxnSpLocks noChangeShapeType="1"/>
            <a:stCxn id="115" idx="0"/>
            <a:endCxn id="101" idx="3"/>
          </p:cNvCxnSpPr>
          <p:nvPr/>
        </p:nvCxnSpPr>
        <p:spPr bwMode="auto">
          <a:xfrm flipV="1">
            <a:off x="2384518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AutoShape 15"/>
          <p:cNvCxnSpPr>
            <a:cxnSpLocks noChangeShapeType="1"/>
            <a:stCxn id="116" idx="0"/>
            <a:endCxn id="101" idx="5"/>
          </p:cNvCxnSpPr>
          <p:nvPr/>
        </p:nvCxnSpPr>
        <p:spPr bwMode="auto">
          <a:xfrm flipH="1" flipV="1">
            <a:off x="25908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23083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26512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9" name="AutoShape 14"/>
          <p:cNvCxnSpPr>
            <a:cxnSpLocks noChangeShapeType="1"/>
            <a:stCxn id="145" idx="0"/>
            <a:endCxn id="102" idx="3"/>
          </p:cNvCxnSpPr>
          <p:nvPr/>
        </p:nvCxnSpPr>
        <p:spPr bwMode="auto">
          <a:xfrm flipV="1">
            <a:off x="3298918" y="18826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AutoShape 15"/>
          <p:cNvCxnSpPr>
            <a:cxnSpLocks noChangeShapeType="1"/>
            <a:stCxn id="122" idx="0"/>
            <a:endCxn id="102" idx="5"/>
          </p:cNvCxnSpPr>
          <p:nvPr/>
        </p:nvCxnSpPr>
        <p:spPr bwMode="auto">
          <a:xfrm flipH="1" flipV="1">
            <a:off x="36195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Rectangle 27"/>
          <p:cNvSpPr>
            <a:spLocks noChangeArrowheads="1"/>
          </p:cNvSpPr>
          <p:nvPr/>
        </p:nvSpPr>
        <p:spPr bwMode="auto">
          <a:xfrm>
            <a:off x="36799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4"/>
          <p:cNvCxnSpPr>
            <a:cxnSpLocks noChangeShapeType="1"/>
            <a:stCxn id="127" idx="0"/>
            <a:endCxn id="103" idx="3"/>
          </p:cNvCxnSpPr>
          <p:nvPr/>
        </p:nvCxnSpPr>
        <p:spPr bwMode="auto">
          <a:xfrm flipV="1">
            <a:off x="4365718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5"/>
          <p:cNvCxnSpPr>
            <a:cxnSpLocks noChangeShapeType="1"/>
            <a:stCxn id="128" idx="0"/>
            <a:endCxn id="103" idx="5"/>
          </p:cNvCxnSpPr>
          <p:nvPr/>
        </p:nvCxnSpPr>
        <p:spPr bwMode="auto">
          <a:xfrm flipH="1" flipV="1">
            <a:off x="4610100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42895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" name="Rectangle 27"/>
          <p:cNvSpPr>
            <a:spLocks noChangeArrowheads="1"/>
          </p:cNvSpPr>
          <p:nvPr/>
        </p:nvSpPr>
        <p:spPr bwMode="auto">
          <a:xfrm>
            <a:off x="46324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1" name="AutoShape 14"/>
          <p:cNvCxnSpPr>
            <a:cxnSpLocks noChangeShapeType="1"/>
            <a:stCxn id="133" idx="0"/>
            <a:endCxn id="104" idx="3"/>
          </p:cNvCxnSpPr>
          <p:nvPr/>
        </p:nvCxnSpPr>
        <p:spPr bwMode="auto">
          <a:xfrm flipV="1">
            <a:off x="5280118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AutoShape 15"/>
          <p:cNvCxnSpPr>
            <a:cxnSpLocks noChangeShapeType="1"/>
            <a:stCxn id="134" idx="0"/>
            <a:endCxn id="104" idx="5"/>
          </p:cNvCxnSpPr>
          <p:nvPr/>
        </p:nvCxnSpPr>
        <p:spPr bwMode="auto">
          <a:xfrm flipH="1" flipV="1">
            <a:off x="5486400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Rectangle 19"/>
          <p:cNvSpPr>
            <a:spLocks noChangeArrowheads="1"/>
          </p:cNvSpPr>
          <p:nvPr/>
        </p:nvSpPr>
        <p:spPr bwMode="auto">
          <a:xfrm>
            <a:off x="52039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5087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4"/>
          <p:cNvCxnSpPr>
            <a:cxnSpLocks noChangeShapeType="1"/>
            <a:stCxn id="139" idx="0"/>
            <a:endCxn id="105" idx="3"/>
          </p:cNvCxnSpPr>
          <p:nvPr/>
        </p:nvCxnSpPr>
        <p:spPr bwMode="auto">
          <a:xfrm flipV="1">
            <a:off x="5927818" y="2263682"/>
            <a:ext cx="604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" name="AutoShape 15"/>
          <p:cNvCxnSpPr>
            <a:cxnSpLocks noChangeShapeType="1"/>
            <a:stCxn id="140" idx="0"/>
            <a:endCxn id="105" idx="5"/>
          </p:cNvCxnSpPr>
          <p:nvPr/>
        </p:nvCxnSpPr>
        <p:spPr bwMode="auto">
          <a:xfrm flipH="1" flipV="1">
            <a:off x="6096000" y="2263682"/>
            <a:ext cx="1747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58516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61945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13"/>
          <p:cNvSpPr>
            <a:spLocks noChangeArrowheads="1"/>
          </p:cNvSpPr>
          <p:nvPr/>
        </p:nvSpPr>
        <p:spPr bwMode="auto">
          <a:xfrm>
            <a:off x="3222718" y="20797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6" name="AutoShape 14"/>
          <p:cNvCxnSpPr>
            <a:cxnSpLocks noChangeShapeType="1"/>
            <a:stCxn id="148" idx="0"/>
            <a:endCxn id="145" idx="3"/>
          </p:cNvCxnSpPr>
          <p:nvPr/>
        </p:nvCxnSpPr>
        <p:spPr bwMode="auto">
          <a:xfrm flipV="1">
            <a:off x="3146518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AutoShape 15"/>
          <p:cNvCxnSpPr>
            <a:cxnSpLocks noChangeShapeType="1"/>
            <a:stCxn id="149" idx="0"/>
            <a:endCxn id="145" idx="5"/>
          </p:cNvCxnSpPr>
          <p:nvPr/>
        </p:nvCxnSpPr>
        <p:spPr bwMode="auto">
          <a:xfrm flipH="1" flipV="1">
            <a:off x="3352800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30703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33751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73" name="17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458" y="3403091"/>
            <a:ext cx="8407942" cy="330709"/>
          </a:xfrm>
          <a:prstGeom prst="rect">
            <a:avLst/>
          </a:prstGeom>
          <a:noFill/>
          <a:ln/>
          <a:effectLst/>
        </p:spPr>
      </p:pic>
      <p:pic>
        <p:nvPicPr>
          <p:cNvPr id="177" name="17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95600"/>
            <a:ext cx="3835915" cy="330708"/>
          </a:xfrm>
          <a:prstGeom prst="rect">
            <a:avLst/>
          </a:prstGeom>
          <a:noFill/>
        </p:spPr>
      </p:pic>
      <p:pic>
        <p:nvPicPr>
          <p:cNvPr id="179" name="17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828800"/>
            <a:ext cx="812294" cy="202692"/>
          </a:xfrm>
          <a:prstGeom prst="rect">
            <a:avLst/>
          </a:prstGeom>
          <a:noFill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" y="4165193"/>
            <a:ext cx="868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Εκτελούμε </a:t>
            </a:r>
            <a:r>
              <a:rPr lang="el-GR" dirty="0" err="1" smtClean="0"/>
              <a:t>προδιατεταγμένη</a:t>
            </a:r>
            <a:r>
              <a:rPr lang="el-GR" dirty="0" smtClean="0"/>
              <a:t> διάσχιση του δένδρου.  Αν ο επόμενος κόμβος που συναντάμε είναι εσωτερικός τότε το επόμενο ψηφίο είναι    , διαφορετικά, αν είναι εξωτερικός κόμβος, τότε το επόμενο ψηφίο είναι    .  </a:t>
            </a:r>
            <a:endParaRPr lang="el-GR" dirty="0"/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2196" y="4622291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9141" y="4953000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52" name="51 - Δεξιό βέλος"/>
          <p:cNvSpPr/>
          <p:nvPr/>
        </p:nvSpPr>
        <p:spPr bwMode="auto">
          <a:xfrm>
            <a:off x="2667000" y="13716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Δεξιό βέλος"/>
          <p:cNvSpPr/>
          <p:nvPr/>
        </p:nvSpPr>
        <p:spPr bwMode="auto">
          <a:xfrm rot="16200000">
            <a:off x="1333499" y="3810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8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104 - Ορθογώνιο"/>
          <p:cNvSpPr/>
          <p:nvPr/>
        </p:nvSpPr>
        <p:spPr bwMode="auto">
          <a:xfrm>
            <a:off x="5105400" y="58674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105 - Ορθογώνιο"/>
          <p:cNvSpPr/>
          <p:nvPr/>
        </p:nvSpPr>
        <p:spPr bwMode="auto">
          <a:xfrm>
            <a:off x="6324600" y="5867400"/>
            <a:ext cx="11430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106 - Ορθογώνιο"/>
          <p:cNvSpPr/>
          <p:nvPr/>
        </p:nvSpPr>
        <p:spPr bwMode="auto">
          <a:xfrm>
            <a:off x="7696200" y="5867400"/>
            <a:ext cx="7620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103 - Ορθογώνιο"/>
          <p:cNvSpPr/>
          <p:nvPr/>
        </p:nvSpPr>
        <p:spPr bwMode="auto">
          <a:xfrm>
            <a:off x="3962400" y="58674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102 - Ορθογώνιο"/>
          <p:cNvSpPr/>
          <p:nvPr/>
        </p:nvSpPr>
        <p:spPr bwMode="auto">
          <a:xfrm>
            <a:off x="2819400" y="5867400"/>
            <a:ext cx="1066800" cy="381000"/>
          </a:xfrm>
          <a:prstGeom prst="rect">
            <a:avLst/>
          </a:prstGeom>
          <a:solidFill>
            <a:srgbClr val="FFFF99">
              <a:alpha val="30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Αναπαράσταση Γραφήματος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43434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1800" b="1" dirty="0" smtClean="0"/>
              <a:t>Λίστες γειτνίασης</a:t>
            </a:r>
            <a:r>
              <a:rPr lang="el-GR" sz="1800" dirty="0" smtClean="0"/>
              <a:t> (</a:t>
            </a:r>
            <a:r>
              <a:rPr lang="da-DK" sz="1800" dirty="0" smtClean="0"/>
              <a:t>adjacency </a:t>
            </a:r>
            <a:r>
              <a:rPr lang="en-US" sz="1800" dirty="0" smtClean="0"/>
              <a:t>lists</a:t>
            </a:r>
            <a:r>
              <a:rPr lang="el-GR" sz="1800" dirty="0" smtClean="0"/>
              <a:t>)</a:t>
            </a: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762000" y="2540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0" name="AutoShape 6"/>
          <p:cNvCxnSpPr>
            <a:cxnSpLocks noChangeShapeType="1"/>
            <a:stCxn id="62469" idx="6"/>
            <a:endCxn id="62473" idx="2"/>
          </p:cNvCxnSpPr>
          <p:nvPr/>
        </p:nvCxnSpPr>
        <p:spPr bwMode="auto">
          <a:xfrm>
            <a:off x="914400" y="26162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1219200" y="3225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2" name="AutoShape 8"/>
          <p:cNvCxnSpPr>
            <a:cxnSpLocks noChangeShapeType="1"/>
            <a:stCxn id="62471" idx="7"/>
            <a:endCxn id="62473" idx="3"/>
          </p:cNvCxnSpPr>
          <p:nvPr/>
        </p:nvCxnSpPr>
        <p:spPr bwMode="auto">
          <a:xfrm flipV="1">
            <a:off x="1349375" y="2670175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1676400" y="25400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4" name="AutoShape 10"/>
          <p:cNvCxnSpPr>
            <a:cxnSpLocks noChangeShapeType="1"/>
            <a:stCxn id="62471" idx="1"/>
            <a:endCxn id="62469" idx="5"/>
          </p:cNvCxnSpPr>
          <p:nvPr/>
        </p:nvCxnSpPr>
        <p:spPr bwMode="auto">
          <a:xfrm flipH="1" flipV="1">
            <a:off x="892175" y="2670175"/>
            <a:ext cx="349250" cy="5778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762000" y="3987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6" name="AutoShape 12"/>
          <p:cNvCxnSpPr>
            <a:cxnSpLocks noChangeShapeType="1"/>
            <a:stCxn id="62471" idx="3"/>
            <a:endCxn id="62475" idx="7"/>
          </p:cNvCxnSpPr>
          <p:nvPr/>
        </p:nvCxnSpPr>
        <p:spPr bwMode="auto">
          <a:xfrm flipH="1">
            <a:off x="892175" y="3355975"/>
            <a:ext cx="349250" cy="6540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477" name="AutoShape 13"/>
          <p:cNvCxnSpPr>
            <a:cxnSpLocks noChangeShapeType="1"/>
            <a:stCxn id="62475" idx="0"/>
            <a:endCxn id="62469" idx="4"/>
          </p:cNvCxnSpPr>
          <p:nvPr/>
        </p:nvCxnSpPr>
        <p:spPr bwMode="auto">
          <a:xfrm flipV="1">
            <a:off x="838200" y="2692400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1676400" y="3987800"/>
            <a:ext cx="152400" cy="152400"/>
          </a:xfrm>
          <a:prstGeom prst="ellipse">
            <a:avLst/>
          </a:prstGeom>
          <a:solidFill>
            <a:srgbClr val="FFC979"/>
          </a:solidFill>
          <a:ln w="12700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2479" name="AutoShape 15"/>
          <p:cNvCxnSpPr>
            <a:cxnSpLocks noChangeShapeType="1"/>
            <a:stCxn id="62478" idx="0"/>
            <a:endCxn id="62473" idx="4"/>
          </p:cNvCxnSpPr>
          <p:nvPr/>
        </p:nvCxnSpPr>
        <p:spPr bwMode="auto">
          <a:xfrm flipV="1">
            <a:off x="1752600" y="2692400"/>
            <a:ext cx="0" cy="1295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480" name="AutoShape 16"/>
          <p:cNvCxnSpPr>
            <a:cxnSpLocks noChangeShapeType="1"/>
            <a:stCxn id="62475" idx="6"/>
            <a:endCxn id="62478" idx="2"/>
          </p:cNvCxnSpPr>
          <p:nvPr/>
        </p:nvCxnSpPr>
        <p:spPr bwMode="auto">
          <a:xfrm>
            <a:off x="914400" y="40640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50850" y="2401887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1</a:t>
            </a:r>
            <a:endParaRPr lang="en-US">
              <a:latin typeface="Calibri" pitchFamily="34" charset="0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822450" y="2401887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2</a:t>
            </a:r>
            <a:endParaRPr lang="en-US">
              <a:latin typeface="Calibri" pitchFamily="34" charset="0"/>
            </a:endParaRP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450850" y="3925887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4</a:t>
            </a:r>
            <a:endParaRPr lang="en-US">
              <a:latin typeface="Calibri" pitchFamily="34" charset="0"/>
            </a:endParaRP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1822450" y="3925887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5</a:t>
            </a:r>
            <a:endParaRPr lang="en-US">
              <a:latin typeface="Calibri" pitchFamily="34" charset="0"/>
            </a:endParaRP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1365250" y="3163887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>
                <a:latin typeface="Calibri" pitchFamily="34" charset="0"/>
              </a:rPr>
              <a:t>3</a:t>
            </a:r>
            <a:endParaRPr lang="en-US">
              <a:latin typeface="Calibri" pitchFamily="34" charset="0"/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6477000" y="2630487"/>
            <a:ext cx="2692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Χώρος</a:t>
            </a:r>
            <a:r>
              <a:rPr lang="en-US"/>
              <a:t>: </a:t>
            </a:r>
            <a:r>
              <a:rPr lang="el-GR"/>
              <a:t>               </a:t>
            </a:r>
            <a:r>
              <a:rPr lang="en-US"/>
              <a:t>  </a:t>
            </a:r>
            <a:r>
              <a:rPr lang="el-GR"/>
              <a:t>λέξεις</a:t>
            </a:r>
            <a:endParaRPr lang="en-US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3048000" y="3506787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3048000" y="3170237"/>
            <a:ext cx="304800" cy="3365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3048000" y="2820987"/>
            <a:ext cx="304800" cy="349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3048000" y="2439987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3048000" y="3887787"/>
            <a:ext cx="304800" cy="3810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2743200" y="2401887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2749550" y="2789237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2743200" y="3170237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3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2743200" y="3551237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2743200" y="3932237"/>
            <a:ext cx="2888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1600">
                <a:latin typeface="Calibri" pitchFamily="34" charset="0"/>
              </a:rPr>
              <a:t>5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3657600" y="2439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3962400" y="2439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4495800" y="2439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4800600" y="2439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6" name="Rectangle 42"/>
          <p:cNvSpPr>
            <a:spLocks noChangeArrowheads="1"/>
          </p:cNvSpPr>
          <p:nvPr/>
        </p:nvSpPr>
        <p:spPr bwMode="auto">
          <a:xfrm>
            <a:off x="5334000" y="2439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62507" name="Rectangle 43"/>
          <p:cNvSpPr>
            <a:spLocks noChangeArrowheads="1"/>
          </p:cNvSpPr>
          <p:nvPr/>
        </p:nvSpPr>
        <p:spPr bwMode="auto">
          <a:xfrm>
            <a:off x="5638800" y="2439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>
            <a:off x="3200400" y="25923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09" name="Line 45"/>
          <p:cNvSpPr>
            <a:spLocks noChangeShapeType="1"/>
          </p:cNvSpPr>
          <p:nvPr/>
        </p:nvSpPr>
        <p:spPr bwMode="auto">
          <a:xfrm>
            <a:off x="4114800" y="2592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0" name="Line 46"/>
          <p:cNvSpPr>
            <a:spLocks noChangeShapeType="1"/>
          </p:cNvSpPr>
          <p:nvPr/>
        </p:nvSpPr>
        <p:spPr bwMode="auto">
          <a:xfrm>
            <a:off x="4953000" y="2592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3657600" y="2820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62512" name="Rectangle 48"/>
          <p:cNvSpPr>
            <a:spLocks noChangeArrowheads="1"/>
          </p:cNvSpPr>
          <p:nvPr/>
        </p:nvSpPr>
        <p:spPr bwMode="auto">
          <a:xfrm>
            <a:off x="3962400" y="2820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3" name="Rectangle 49"/>
          <p:cNvSpPr>
            <a:spLocks noChangeArrowheads="1"/>
          </p:cNvSpPr>
          <p:nvPr/>
        </p:nvSpPr>
        <p:spPr bwMode="auto">
          <a:xfrm>
            <a:off x="4495800" y="2820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62514" name="Rectangle 50"/>
          <p:cNvSpPr>
            <a:spLocks noChangeArrowheads="1"/>
          </p:cNvSpPr>
          <p:nvPr/>
        </p:nvSpPr>
        <p:spPr bwMode="auto">
          <a:xfrm>
            <a:off x="4800600" y="2820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5" name="Rectangle 51"/>
          <p:cNvSpPr>
            <a:spLocks noChangeArrowheads="1"/>
          </p:cNvSpPr>
          <p:nvPr/>
        </p:nvSpPr>
        <p:spPr bwMode="auto">
          <a:xfrm>
            <a:off x="5334000" y="2820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62516" name="Rectangle 52"/>
          <p:cNvSpPr>
            <a:spLocks noChangeArrowheads="1"/>
          </p:cNvSpPr>
          <p:nvPr/>
        </p:nvSpPr>
        <p:spPr bwMode="auto">
          <a:xfrm>
            <a:off x="5638800" y="2820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7" name="Line 53"/>
          <p:cNvSpPr>
            <a:spLocks noChangeShapeType="1"/>
          </p:cNvSpPr>
          <p:nvPr/>
        </p:nvSpPr>
        <p:spPr bwMode="auto">
          <a:xfrm>
            <a:off x="3200400" y="29733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8" name="Line 54"/>
          <p:cNvSpPr>
            <a:spLocks noChangeShapeType="1"/>
          </p:cNvSpPr>
          <p:nvPr/>
        </p:nvSpPr>
        <p:spPr bwMode="auto">
          <a:xfrm>
            <a:off x="4114800" y="2973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19" name="Line 55"/>
          <p:cNvSpPr>
            <a:spLocks noChangeShapeType="1"/>
          </p:cNvSpPr>
          <p:nvPr/>
        </p:nvSpPr>
        <p:spPr bwMode="auto">
          <a:xfrm>
            <a:off x="4953000" y="2973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0" name="Rectangle 56"/>
          <p:cNvSpPr>
            <a:spLocks noChangeArrowheads="1"/>
          </p:cNvSpPr>
          <p:nvPr/>
        </p:nvSpPr>
        <p:spPr bwMode="auto">
          <a:xfrm>
            <a:off x="3657600" y="3201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62521" name="Rectangle 57"/>
          <p:cNvSpPr>
            <a:spLocks noChangeArrowheads="1"/>
          </p:cNvSpPr>
          <p:nvPr/>
        </p:nvSpPr>
        <p:spPr bwMode="auto">
          <a:xfrm>
            <a:off x="3962400" y="3201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2" name="Rectangle 58"/>
          <p:cNvSpPr>
            <a:spLocks noChangeArrowheads="1"/>
          </p:cNvSpPr>
          <p:nvPr/>
        </p:nvSpPr>
        <p:spPr bwMode="auto">
          <a:xfrm>
            <a:off x="4495800" y="3201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62523" name="Rectangle 59"/>
          <p:cNvSpPr>
            <a:spLocks noChangeArrowheads="1"/>
          </p:cNvSpPr>
          <p:nvPr/>
        </p:nvSpPr>
        <p:spPr bwMode="auto">
          <a:xfrm>
            <a:off x="4800600" y="3201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4" name="Rectangle 60"/>
          <p:cNvSpPr>
            <a:spLocks noChangeArrowheads="1"/>
          </p:cNvSpPr>
          <p:nvPr/>
        </p:nvSpPr>
        <p:spPr bwMode="auto">
          <a:xfrm>
            <a:off x="5334000" y="3201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62525" name="Rectangle 61"/>
          <p:cNvSpPr>
            <a:spLocks noChangeArrowheads="1"/>
          </p:cNvSpPr>
          <p:nvPr/>
        </p:nvSpPr>
        <p:spPr bwMode="auto">
          <a:xfrm>
            <a:off x="5638800" y="3201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6" name="Line 62"/>
          <p:cNvSpPr>
            <a:spLocks noChangeShapeType="1"/>
          </p:cNvSpPr>
          <p:nvPr/>
        </p:nvSpPr>
        <p:spPr bwMode="auto">
          <a:xfrm>
            <a:off x="3200400" y="33543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7" name="Line 63"/>
          <p:cNvSpPr>
            <a:spLocks noChangeShapeType="1"/>
          </p:cNvSpPr>
          <p:nvPr/>
        </p:nvSpPr>
        <p:spPr bwMode="auto">
          <a:xfrm>
            <a:off x="4114800" y="3354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29" name="Line 68"/>
          <p:cNvSpPr>
            <a:spLocks noChangeShapeType="1"/>
          </p:cNvSpPr>
          <p:nvPr/>
        </p:nvSpPr>
        <p:spPr bwMode="auto">
          <a:xfrm>
            <a:off x="4953000" y="3354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30" name="Rectangle 69"/>
          <p:cNvSpPr>
            <a:spLocks noChangeArrowheads="1"/>
          </p:cNvSpPr>
          <p:nvPr/>
        </p:nvSpPr>
        <p:spPr bwMode="auto">
          <a:xfrm>
            <a:off x="3657600" y="3582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1</a:t>
            </a:r>
            <a:endParaRPr lang="el-GR">
              <a:latin typeface="Calibri" pitchFamily="34" charset="0"/>
            </a:endParaRPr>
          </a:p>
        </p:txBody>
      </p:sp>
      <p:sp>
        <p:nvSpPr>
          <p:cNvPr id="62535" name="Rectangle 71"/>
          <p:cNvSpPr>
            <a:spLocks noChangeArrowheads="1"/>
          </p:cNvSpPr>
          <p:nvPr/>
        </p:nvSpPr>
        <p:spPr bwMode="auto">
          <a:xfrm>
            <a:off x="3962400" y="3582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36" name="Rectangle 72"/>
          <p:cNvSpPr>
            <a:spLocks noChangeArrowheads="1"/>
          </p:cNvSpPr>
          <p:nvPr/>
        </p:nvSpPr>
        <p:spPr bwMode="auto">
          <a:xfrm>
            <a:off x="4495800" y="3582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3</a:t>
            </a:r>
            <a:endParaRPr lang="el-GR">
              <a:latin typeface="Calibri" pitchFamily="34" charset="0"/>
            </a:endParaRPr>
          </a:p>
        </p:txBody>
      </p:sp>
      <p:sp>
        <p:nvSpPr>
          <p:cNvPr id="62537" name="Rectangle 73"/>
          <p:cNvSpPr>
            <a:spLocks noChangeArrowheads="1"/>
          </p:cNvSpPr>
          <p:nvPr/>
        </p:nvSpPr>
        <p:spPr bwMode="auto">
          <a:xfrm>
            <a:off x="4800600" y="3582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38" name="Rectangle 74"/>
          <p:cNvSpPr>
            <a:spLocks noChangeArrowheads="1"/>
          </p:cNvSpPr>
          <p:nvPr/>
        </p:nvSpPr>
        <p:spPr bwMode="auto">
          <a:xfrm>
            <a:off x="5334000" y="3582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5</a:t>
            </a:r>
            <a:endParaRPr lang="el-GR">
              <a:latin typeface="Calibri" pitchFamily="34" charset="0"/>
            </a:endParaRPr>
          </a:p>
        </p:txBody>
      </p:sp>
      <p:sp>
        <p:nvSpPr>
          <p:cNvPr id="62539" name="Rectangle 75"/>
          <p:cNvSpPr>
            <a:spLocks noChangeArrowheads="1"/>
          </p:cNvSpPr>
          <p:nvPr/>
        </p:nvSpPr>
        <p:spPr bwMode="auto">
          <a:xfrm>
            <a:off x="5638800" y="3582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0" name="Line 76"/>
          <p:cNvSpPr>
            <a:spLocks noChangeShapeType="1"/>
          </p:cNvSpPr>
          <p:nvPr/>
        </p:nvSpPr>
        <p:spPr bwMode="auto">
          <a:xfrm>
            <a:off x="3200400" y="37353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1" name="Line 77"/>
          <p:cNvSpPr>
            <a:spLocks noChangeShapeType="1"/>
          </p:cNvSpPr>
          <p:nvPr/>
        </p:nvSpPr>
        <p:spPr bwMode="auto">
          <a:xfrm>
            <a:off x="4114800" y="3735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2" name="Line 78"/>
          <p:cNvSpPr>
            <a:spLocks noChangeShapeType="1"/>
          </p:cNvSpPr>
          <p:nvPr/>
        </p:nvSpPr>
        <p:spPr bwMode="auto">
          <a:xfrm>
            <a:off x="4953000" y="3735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3" name="Rectangle 79"/>
          <p:cNvSpPr>
            <a:spLocks noChangeArrowheads="1"/>
          </p:cNvSpPr>
          <p:nvPr/>
        </p:nvSpPr>
        <p:spPr bwMode="auto">
          <a:xfrm>
            <a:off x="3657600" y="3963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2</a:t>
            </a:r>
            <a:endParaRPr lang="el-GR">
              <a:latin typeface="Calibri" pitchFamily="34" charset="0"/>
            </a:endParaRPr>
          </a:p>
        </p:txBody>
      </p:sp>
      <p:sp>
        <p:nvSpPr>
          <p:cNvPr id="62544" name="Rectangle 80"/>
          <p:cNvSpPr>
            <a:spLocks noChangeArrowheads="1"/>
          </p:cNvSpPr>
          <p:nvPr/>
        </p:nvSpPr>
        <p:spPr bwMode="auto">
          <a:xfrm>
            <a:off x="3962400" y="3963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5" name="Rectangle 81"/>
          <p:cNvSpPr>
            <a:spLocks noChangeArrowheads="1"/>
          </p:cNvSpPr>
          <p:nvPr/>
        </p:nvSpPr>
        <p:spPr bwMode="auto">
          <a:xfrm>
            <a:off x="4495800" y="3963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4</a:t>
            </a:r>
            <a:endParaRPr lang="el-GR">
              <a:latin typeface="Calibri" pitchFamily="34" charset="0"/>
            </a:endParaRPr>
          </a:p>
        </p:txBody>
      </p:sp>
      <p:sp>
        <p:nvSpPr>
          <p:cNvPr id="62546" name="Rectangle 82"/>
          <p:cNvSpPr>
            <a:spLocks noChangeArrowheads="1"/>
          </p:cNvSpPr>
          <p:nvPr/>
        </p:nvSpPr>
        <p:spPr bwMode="auto">
          <a:xfrm>
            <a:off x="4800600" y="3963987"/>
            <a:ext cx="304800" cy="304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7" name="Line 83"/>
          <p:cNvSpPr>
            <a:spLocks noChangeShapeType="1"/>
          </p:cNvSpPr>
          <p:nvPr/>
        </p:nvSpPr>
        <p:spPr bwMode="auto">
          <a:xfrm>
            <a:off x="3200400" y="411638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62548" name="Line 84"/>
          <p:cNvSpPr>
            <a:spLocks noChangeShapeType="1"/>
          </p:cNvSpPr>
          <p:nvPr/>
        </p:nvSpPr>
        <p:spPr bwMode="auto">
          <a:xfrm>
            <a:off x="4114800" y="411638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89" name="8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7306" y="2706687"/>
            <a:ext cx="964694" cy="228600"/>
          </a:xfrm>
          <a:prstGeom prst="rect">
            <a:avLst/>
          </a:prstGeom>
          <a:noFill/>
        </p:spPr>
      </p:pic>
      <p:cxnSp>
        <p:nvCxnSpPr>
          <p:cNvPr id="88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870993" y="2224880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2514600" y="2009773"/>
            <a:ext cx="3241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A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91" name="90 - TextBox"/>
          <p:cNvSpPr txBox="1"/>
          <p:nvPr/>
        </p:nvSpPr>
        <p:spPr>
          <a:xfrm>
            <a:off x="381000" y="4534790"/>
            <a:ext cx="8534400" cy="991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l-GR" dirty="0" smtClean="0"/>
              <a:t>Αν το γράφημα είναι στατικό (δεν έχουμε εισαγωγές ή διαγραφές ακμών) τότε μπορούμε να αναπαραστήσουμε τις λίστες γειτνίασης με 2 μονοδιάστατους πίνακες. </a:t>
            </a:r>
            <a:endParaRPr lang="el-GR" dirty="0"/>
          </a:p>
        </p:txBody>
      </p:sp>
      <p:pic>
        <p:nvPicPr>
          <p:cNvPr id="114" name="11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7828" y="5920256"/>
            <a:ext cx="7581596" cy="332364"/>
          </a:xfrm>
          <a:prstGeom prst="rect">
            <a:avLst/>
          </a:prstGeom>
          <a:noFill/>
          <a:ln/>
          <a:effectLst/>
        </p:spPr>
      </p:pic>
      <p:pic>
        <p:nvPicPr>
          <p:cNvPr id="115" name="11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73845" y="6383158"/>
            <a:ext cx="3855614" cy="332406"/>
          </a:xfrm>
          <a:prstGeom prst="rect">
            <a:avLst/>
          </a:prstGeom>
          <a:noFill/>
          <a:ln/>
          <a:effectLst/>
        </p:spPr>
      </p:pic>
      <p:sp>
        <p:nvSpPr>
          <p:cNvPr id="100" name="99 - TextBox"/>
          <p:cNvSpPr txBox="1"/>
          <p:nvPr/>
        </p:nvSpPr>
        <p:spPr>
          <a:xfrm>
            <a:off x="2863269" y="5590401"/>
            <a:ext cx="5763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Lucida Console" pitchFamily="49" charset="0"/>
              </a:rPr>
              <a:t>1   2   3   4   5   </a:t>
            </a:r>
            <a:r>
              <a:rPr lang="en-US" sz="900" dirty="0" smtClean="0">
                <a:latin typeface="Lucida Console" pitchFamily="49" charset="0"/>
              </a:rPr>
              <a:t> </a:t>
            </a:r>
            <a:r>
              <a:rPr lang="en-US" sz="1200" dirty="0" smtClean="0">
                <a:latin typeface="Lucida Console" pitchFamily="49" charset="0"/>
              </a:rPr>
              <a:t>6   7   8   9   10   11  </a:t>
            </a:r>
            <a:r>
              <a:rPr lang="en-US" sz="700" dirty="0" smtClean="0">
                <a:latin typeface="Lucida Console" pitchFamily="49" charset="0"/>
              </a:rPr>
              <a:t>  </a:t>
            </a:r>
            <a:r>
              <a:rPr lang="en-US" sz="1200" dirty="0" smtClean="0">
                <a:latin typeface="Lucida Console" pitchFamily="49" charset="0"/>
              </a:rPr>
              <a:t>12   13   14</a:t>
            </a:r>
            <a:endParaRPr lang="el-GR" sz="1200" dirty="0">
              <a:latin typeface="Lucida Console" pitchFamily="49" charset="0"/>
            </a:endParaRPr>
          </a:p>
        </p:txBody>
      </p:sp>
      <p:sp>
        <p:nvSpPr>
          <p:cNvPr id="108" name="Text Box 22"/>
          <p:cNvSpPr txBox="1">
            <a:spLocks noChangeArrowheads="1"/>
          </p:cNvSpPr>
          <p:nvPr/>
        </p:nvSpPr>
        <p:spPr bwMode="auto">
          <a:xfrm>
            <a:off x="609600" y="1383268"/>
            <a:ext cx="792729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Χρησιμοποιούμε έναν</a:t>
            </a:r>
            <a:r>
              <a:rPr lang="en-US" dirty="0"/>
              <a:t>              </a:t>
            </a:r>
            <a:r>
              <a:rPr lang="el-GR" dirty="0"/>
              <a:t>πίνακα  </a:t>
            </a:r>
            <a:r>
              <a:rPr lang="en-US" dirty="0" smtClean="0"/>
              <a:t>   </a:t>
            </a:r>
            <a:r>
              <a:rPr lang="el-GR" dirty="0" smtClean="0"/>
              <a:t>, </a:t>
            </a:r>
            <a:r>
              <a:rPr lang="el-GR" dirty="0"/>
              <a:t>όπου</a:t>
            </a:r>
            <a:r>
              <a:rPr lang="en-US" dirty="0"/>
              <a:t>          </a:t>
            </a:r>
            <a:r>
              <a:rPr lang="el-GR" dirty="0"/>
              <a:t>είναι </a:t>
            </a:r>
            <a:r>
              <a:rPr lang="el-GR" dirty="0" smtClean="0"/>
              <a:t>αναφορά </a:t>
            </a:r>
            <a:r>
              <a:rPr lang="el-GR" dirty="0"/>
              <a:t>σε λίστα</a:t>
            </a:r>
            <a:endParaRPr lang="en-US" dirty="0"/>
          </a:p>
        </p:txBody>
      </p:sp>
      <p:pic>
        <p:nvPicPr>
          <p:cNvPr id="109" name="Picture 6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1470580"/>
            <a:ext cx="374650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0" name="86 - Εικόνα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0850" y="1467405"/>
            <a:ext cx="679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Text Box 85"/>
          <p:cNvSpPr txBox="1">
            <a:spLocks noChangeArrowheads="1"/>
          </p:cNvSpPr>
          <p:nvPr/>
        </p:nvSpPr>
        <p:spPr bwMode="auto">
          <a:xfrm>
            <a:off x="3724275" y="1764268"/>
            <a:ext cx="47121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των κόμβων που γειτονεύουν με </a:t>
            </a:r>
            <a:r>
              <a:rPr lang="el-GR" dirty="0" smtClean="0"/>
              <a:t>τ</a:t>
            </a:r>
            <a:r>
              <a:rPr lang="en-US" dirty="0" smtClean="0"/>
              <a:t>n</a:t>
            </a:r>
            <a:r>
              <a:rPr lang="el-GR" dirty="0" smtClean="0"/>
              <a:t>ν κορυφή</a:t>
            </a:r>
            <a:endParaRPr lang="el-GR" dirty="0"/>
          </a:p>
        </p:txBody>
      </p:sp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0" y="1854249"/>
            <a:ext cx="102107" cy="178306"/>
          </a:xfrm>
          <a:prstGeom prst="rect">
            <a:avLst/>
          </a:prstGeom>
          <a:noFill/>
        </p:spPr>
      </p:pic>
      <p:pic>
        <p:nvPicPr>
          <p:cNvPr id="113" name="112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48863"/>
            <a:ext cx="202692" cy="20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998" name="Oval 10"/>
          <p:cNvSpPr>
            <a:spLocks noChangeArrowheads="1"/>
          </p:cNvSpPr>
          <p:nvPr/>
        </p:nvSpPr>
        <p:spPr bwMode="auto">
          <a:xfrm>
            <a:off x="4022818" y="99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999" name="AutoShape 11"/>
          <p:cNvCxnSpPr>
            <a:cxnSpLocks noChangeShapeType="1"/>
            <a:stCxn id="85001" idx="7"/>
            <a:endCxn id="84998" idx="3"/>
          </p:cNvCxnSpPr>
          <p:nvPr/>
        </p:nvCxnSpPr>
        <p:spPr bwMode="auto">
          <a:xfrm flipV="1">
            <a:off x="3124200" y="11206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0" name="AutoShape 12"/>
          <p:cNvCxnSpPr>
            <a:cxnSpLocks noChangeShapeType="1"/>
            <a:stCxn id="85004" idx="1"/>
            <a:endCxn id="84998" idx="5"/>
          </p:cNvCxnSpPr>
          <p:nvPr/>
        </p:nvCxnSpPr>
        <p:spPr bwMode="auto">
          <a:xfrm flipH="1" flipV="1">
            <a:off x="4152900" y="11206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Oval 13"/>
          <p:cNvSpPr>
            <a:spLocks noChangeArrowheads="1"/>
          </p:cNvSpPr>
          <p:nvPr/>
        </p:nvSpPr>
        <p:spPr bwMode="auto">
          <a:xfrm>
            <a:off x="2994118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2" name="AutoShape 14"/>
          <p:cNvCxnSpPr>
            <a:cxnSpLocks noChangeShapeType="1"/>
            <a:stCxn id="101" idx="0"/>
            <a:endCxn id="85001" idx="3"/>
          </p:cNvCxnSpPr>
          <p:nvPr/>
        </p:nvCxnSpPr>
        <p:spPr bwMode="auto">
          <a:xfrm flipV="1">
            <a:off x="2536918" y="15016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3" name="AutoShape 15"/>
          <p:cNvCxnSpPr>
            <a:cxnSpLocks noChangeShapeType="1"/>
            <a:stCxn id="102" idx="0"/>
            <a:endCxn id="85001" idx="5"/>
          </p:cNvCxnSpPr>
          <p:nvPr/>
        </p:nvCxnSpPr>
        <p:spPr bwMode="auto">
          <a:xfrm flipH="1" flipV="1">
            <a:off x="3124200" y="15016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4" name="Oval 16"/>
          <p:cNvSpPr>
            <a:spLocks noChangeArrowheads="1"/>
          </p:cNvSpPr>
          <p:nvPr/>
        </p:nvSpPr>
        <p:spPr bwMode="auto">
          <a:xfrm>
            <a:off x="4876893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5" name="AutoShape 17"/>
          <p:cNvCxnSpPr>
            <a:cxnSpLocks noChangeShapeType="1"/>
            <a:stCxn id="103" idx="0"/>
            <a:endCxn id="85004" idx="3"/>
          </p:cNvCxnSpPr>
          <p:nvPr/>
        </p:nvCxnSpPr>
        <p:spPr bwMode="auto">
          <a:xfrm flipV="1">
            <a:off x="4556218" y="1501682"/>
            <a:ext cx="3429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6" name="AutoShape 18"/>
          <p:cNvCxnSpPr>
            <a:cxnSpLocks noChangeShapeType="1"/>
            <a:stCxn id="85008" idx="1"/>
            <a:endCxn id="85004" idx="5"/>
          </p:cNvCxnSpPr>
          <p:nvPr/>
        </p:nvCxnSpPr>
        <p:spPr bwMode="auto">
          <a:xfrm flipH="1" flipV="1">
            <a:off x="5006975" y="1501682"/>
            <a:ext cx="6542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8" name="Oval 28"/>
          <p:cNvSpPr>
            <a:spLocks noChangeArrowheads="1"/>
          </p:cNvSpPr>
          <p:nvPr/>
        </p:nvSpPr>
        <p:spPr bwMode="auto">
          <a:xfrm>
            <a:off x="5638893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9" name="AutoShape 29"/>
          <p:cNvCxnSpPr>
            <a:cxnSpLocks noChangeShapeType="1"/>
            <a:stCxn id="104" idx="0"/>
            <a:endCxn id="85008" idx="3"/>
          </p:cNvCxnSpPr>
          <p:nvPr/>
        </p:nvCxnSpPr>
        <p:spPr bwMode="auto">
          <a:xfrm flipV="1">
            <a:off x="5432518" y="1882682"/>
            <a:ext cx="2286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10" name="AutoShape 30"/>
          <p:cNvCxnSpPr>
            <a:cxnSpLocks noChangeShapeType="1"/>
            <a:stCxn id="105" idx="0"/>
            <a:endCxn id="85008" idx="5"/>
          </p:cNvCxnSpPr>
          <p:nvPr/>
        </p:nvCxnSpPr>
        <p:spPr bwMode="auto">
          <a:xfrm flipH="1" flipV="1">
            <a:off x="5768975" y="1882682"/>
            <a:ext cx="2731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24607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34894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44800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53563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59659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" name="AutoShape 14"/>
          <p:cNvCxnSpPr>
            <a:cxnSpLocks noChangeShapeType="1"/>
            <a:stCxn id="115" idx="0"/>
            <a:endCxn id="101" idx="3"/>
          </p:cNvCxnSpPr>
          <p:nvPr/>
        </p:nvCxnSpPr>
        <p:spPr bwMode="auto">
          <a:xfrm flipV="1">
            <a:off x="2384518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AutoShape 15"/>
          <p:cNvCxnSpPr>
            <a:cxnSpLocks noChangeShapeType="1"/>
            <a:stCxn id="116" idx="0"/>
            <a:endCxn id="101" idx="5"/>
          </p:cNvCxnSpPr>
          <p:nvPr/>
        </p:nvCxnSpPr>
        <p:spPr bwMode="auto">
          <a:xfrm flipH="1" flipV="1">
            <a:off x="25908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23083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26512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9" name="AutoShape 14"/>
          <p:cNvCxnSpPr>
            <a:cxnSpLocks noChangeShapeType="1"/>
            <a:stCxn id="145" idx="0"/>
            <a:endCxn id="102" idx="3"/>
          </p:cNvCxnSpPr>
          <p:nvPr/>
        </p:nvCxnSpPr>
        <p:spPr bwMode="auto">
          <a:xfrm flipV="1">
            <a:off x="3298918" y="18826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AutoShape 15"/>
          <p:cNvCxnSpPr>
            <a:cxnSpLocks noChangeShapeType="1"/>
            <a:stCxn id="122" idx="0"/>
            <a:endCxn id="102" idx="5"/>
          </p:cNvCxnSpPr>
          <p:nvPr/>
        </p:nvCxnSpPr>
        <p:spPr bwMode="auto">
          <a:xfrm flipH="1" flipV="1">
            <a:off x="36195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Rectangle 27"/>
          <p:cNvSpPr>
            <a:spLocks noChangeArrowheads="1"/>
          </p:cNvSpPr>
          <p:nvPr/>
        </p:nvSpPr>
        <p:spPr bwMode="auto">
          <a:xfrm>
            <a:off x="36799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4"/>
          <p:cNvCxnSpPr>
            <a:cxnSpLocks noChangeShapeType="1"/>
            <a:stCxn id="127" idx="0"/>
            <a:endCxn id="103" idx="3"/>
          </p:cNvCxnSpPr>
          <p:nvPr/>
        </p:nvCxnSpPr>
        <p:spPr bwMode="auto">
          <a:xfrm flipV="1">
            <a:off x="4365718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5"/>
          <p:cNvCxnSpPr>
            <a:cxnSpLocks noChangeShapeType="1"/>
            <a:stCxn id="128" idx="0"/>
            <a:endCxn id="103" idx="5"/>
          </p:cNvCxnSpPr>
          <p:nvPr/>
        </p:nvCxnSpPr>
        <p:spPr bwMode="auto">
          <a:xfrm flipH="1" flipV="1">
            <a:off x="4610100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42895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" name="Rectangle 27"/>
          <p:cNvSpPr>
            <a:spLocks noChangeArrowheads="1"/>
          </p:cNvSpPr>
          <p:nvPr/>
        </p:nvSpPr>
        <p:spPr bwMode="auto">
          <a:xfrm>
            <a:off x="46324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1" name="AutoShape 14"/>
          <p:cNvCxnSpPr>
            <a:cxnSpLocks noChangeShapeType="1"/>
            <a:stCxn id="133" idx="0"/>
            <a:endCxn id="104" idx="3"/>
          </p:cNvCxnSpPr>
          <p:nvPr/>
        </p:nvCxnSpPr>
        <p:spPr bwMode="auto">
          <a:xfrm flipV="1">
            <a:off x="5280118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AutoShape 15"/>
          <p:cNvCxnSpPr>
            <a:cxnSpLocks noChangeShapeType="1"/>
            <a:stCxn id="134" idx="0"/>
            <a:endCxn id="104" idx="5"/>
          </p:cNvCxnSpPr>
          <p:nvPr/>
        </p:nvCxnSpPr>
        <p:spPr bwMode="auto">
          <a:xfrm flipH="1" flipV="1">
            <a:off x="5486400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Rectangle 19"/>
          <p:cNvSpPr>
            <a:spLocks noChangeArrowheads="1"/>
          </p:cNvSpPr>
          <p:nvPr/>
        </p:nvSpPr>
        <p:spPr bwMode="auto">
          <a:xfrm>
            <a:off x="52039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5087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4"/>
          <p:cNvCxnSpPr>
            <a:cxnSpLocks noChangeShapeType="1"/>
            <a:stCxn id="139" idx="0"/>
            <a:endCxn id="105" idx="3"/>
          </p:cNvCxnSpPr>
          <p:nvPr/>
        </p:nvCxnSpPr>
        <p:spPr bwMode="auto">
          <a:xfrm flipV="1">
            <a:off x="5927818" y="2263682"/>
            <a:ext cx="604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" name="AutoShape 15"/>
          <p:cNvCxnSpPr>
            <a:cxnSpLocks noChangeShapeType="1"/>
            <a:stCxn id="140" idx="0"/>
            <a:endCxn id="105" idx="5"/>
          </p:cNvCxnSpPr>
          <p:nvPr/>
        </p:nvCxnSpPr>
        <p:spPr bwMode="auto">
          <a:xfrm flipH="1" flipV="1">
            <a:off x="6096000" y="2263682"/>
            <a:ext cx="1747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58516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61945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13"/>
          <p:cNvSpPr>
            <a:spLocks noChangeArrowheads="1"/>
          </p:cNvSpPr>
          <p:nvPr/>
        </p:nvSpPr>
        <p:spPr bwMode="auto">
          <a:xfrm>
            <a:off x="3222718" y="20797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6" name="AutoShape 14"/>
          <p:cNvCxnSpPr>
            <a:cxnSpLocks noChangeShapeType="1"/>
            <a:stCxn id="148" idx="0"/>
            <a:endCxn id="145" idx="3"/>
          </p:cNvCxnSpPr>
          <p:nvPr/>
        </p:nvCxnSpPr>
        <p:spPr bwMode="auto">
          <a:xfrm flipV="1">
            <a:off x="3146518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AutoShape 15"/>
          <p:cNvCxnSpPr>
            <a:cxnSpLocks noChangeShapeType="1"/>
            <a:stCxn id="149" idx="0"/>
            <a:endCxn id="145" idx="5"/>
          </p:cNvCxnSpPr>
          <p:nvPr/>
        </p:nvCxnSpPr>
        <p:spPr bwMode="auto">
          <a:xfrm flipH="1" flipV="1">
            <a:off x="3352800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30703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33751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73" name="17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458" y="3403091"/>
            <a:ext cx="8407942" cy="330709"/>
          </a:xfrm>
          <a:prstGeom prst="rect">
            <a:avLst/>
          </a:prstGeom>
          <a:noFill/>
          <a:ln/>
          <a:effectLst/>
        </p:spPr>
      </p:pic>
      <p:pic>
        <p:nvPicPr>
          <p:cNvPr id="177" name="17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95600"/>
            <a:ext cx="3835915" cy="330708"/>
          </a:xfrm>
          <a:prstGeom prst="rect">
            <a:avLst/>
          </a:prstGeom>
          <a:noFill/>
        </p:spPr>
      </p:pic>
      <p:pic>
        <p:nvPicPr>
          <p:cNvPr id="179" name="17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828800"/>
            <a:ext cx="812294" cy="202692"/>
          </a:xfrm>
          <a:prstGeom prst="rect">
            <a:avLst/>
          </a:prstGeom>
          <a:noFill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" y="4165193"/>
            <a:ext cx="868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Εκτελούμε </a:t>
            </a:r>
            <a:r>
              <a:rPr lang="el-GR" dirty="0" err="1" smtClean="0"/>
              <a:t>προδιατεταγμένη</a:t>
            </a:r>
            <a:r>
              <a:rPr lang="el-GR" dirty="0" smtClean="0"/>
              <a:t> διάσχιση του δένδρου.  Αν ο επόμενος κόμβος που συναντάμε είναι εσωτερικός τότε το επόμενο ψηφίο είναι    , διαφορετικά, αν είναι εξωτερικός κόμβος, τότε το επόμενο ψηφίο είναι    .  </a:t>
            </a:r>
            <a:endParaRPr lang="el-GR" dirty="0"/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2196" y="4622291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9141" y="4953000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52" name="51 - Δεξιό βέλος"/>
          <p:cNvSpPr/>
          <p:nvPr/>
        </p:nvSpPr>
        <p:spPr bwMode="auto">
          <a:xfrm>
            <a:off x="2133600" y="17526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Δεξιό βέλος"/>
          <p:cNvSpPr/>
          <p:nvPr/>
        </p:nvSpPr>
        <p:spPr bwMode="auto">
          <a:xfrm rot="16200000">
            <a:off x="1714499" y="3810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4998" name="Oval 10"/>
          <p:cNvSpPr>
            <a:spLocks noChangeArrowheads="1"/>
          </p:cNvSpPr>
          <p:nvPr/>
        </p:nvSpPr>
        <p:spPr bwMode="auto">
          <a:xfrm>
            <a:off x="4022818" y="990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999" name="AutoShape 11"/>
          <p:cNvCxnSpPr>
            <a:cxnSpLocks noChangeShapeType="1"/>
            <a:stCxn id="85001" idx="7"/>
            <a:endCxn id="84998" idx="3"/>
          </p:cNvCxnSpPr>
          <p:nvPr/>
        </p:nvCxnSpPr>
        <p:spPr bwMode="auto">
          <a:xfrm flipV="1">
            <a:off x="3124200" y="11206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0" name="AutoShape 12"/>
          <p:cNvCxnSpPr>
            <a:cxnSpLocks noChangeShapeType="1"/>
            <a:stCxn id="85004" idx="1"/>
            <a:endCxn id="84998" idx="5"/>
          </p:cNvCxnSpPr>
          <p:nvPr/>
        </p:nvCxnSpPr>
        <p:spPr bwMode="auto">
          <a:xfrm flipH="1" flipV="1">
            <a:off x="4152900" y="11206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Oval 13"/>
          <p:cNvSpPr>
            <a:spLocks noChangeArrowheads="1"/>
          </p:cNvSpPr>
          <p:nvPr/>
        </p:nvSpPr>
        <p:spPr bwMode="auto">
          <a:xfrm>
            <a:off x="2994118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2" name="AutoShape 14"/>
          <p:cNvCxnSpPr>
            <a:cxnSpLocks noChangeShapeType="1"/>
            <a:stCxn id="101" idx="0"/>
            <a:endCxn id="85001" idx="3"/>
          </p:cNvCxnSpPr>
          <p:nvPr/>
        </p:nvCxnSpPr>
        <p:spPr bwMode="auto">
          <a:xfrm flipV="1">
            <a:off x="2536918" y="15016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3" name="AutoShape 15"/>
          <p:cNvCxnSpPr>
            <a:cxnSpLocks noChangeShapeType="1"/>
            <a:stCxn id="102" idx="0"/>
            <a:endCxn id="85001" idx="5"/>
          </p:cNvCxnSpPr>
          <p:nvPr/>
        </p:nvCxnSpPr>
        <p:spPr bwMode="auto">
          <a:xfrm flipH="1" flipV="1">
            <a:off x="3124200" y="15016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4" name="Oval 16"/>
          <p:cNvSpPr>
            <a:spLocks noChangeArrowheads="1"/>
          </p:cNvSpPr>
          <p:nvPr/>
        </p:nvSpPr>
        <p:spPr bwMode="auto">
          <a:xfrm>
            <a:off x="4876893" y="1371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5" name="AutoShape 17"/>
          <p:cNvCxnSpPr>
            <a:cxnSpLocks noChangeShapeType="1"/>
            <a:stCxn id="103" idx="0"/>
            <a:endCxn id="85004" idx="3"/>
          </p:cNvCxnSpPr>
          <p:nvPr/>
        </p:nvCxnSpPr>
        <p:spPr bwMode="auto">
          <a:xfrm flipV="1">
            <a:off x="4556218" y="1501682"/>
            <a:ext cx="3429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06" name="AutoShape 18"/>
          <p:cNvCxnSpPr>
            <a:cxnSpLocks noChangeShapeType="1"/>
            <a:stCxn id="85008" idx="1"/>
            <a:endCxn id="85004" idx="5"/>
          </p:cNvCxnSpPr>
          <p:nvPr/>
        </p:nvCxnSpPr>
        <p:spPr bwMode="auto">
          <a:xfrm flipH="1" flipV="1">
            <a:off x="5006975" y="1501682"/>
            <a:ext cx="6542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8" name="Oval 28"/>
          <p:cNvSpPr>
            <a:spLocks noChangeArrowheads="1"/>
          </p:cNvSpPr>
          <p:nvPr/>
        </p:nvSpPr>
        <p:spPr bwMode="auto">
          <a:xfrm>
            <a:off x="5638893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5009" name="AutoShape 29"/>
          <p:cNvCxnSpPr>
            <a:cxnSpLocks noChangeShapeType="1"/>
            <a:stCxn id="104" idx="0"/>
            <a:endCxn id="85008" idx="3"/>
          </p:cNvCxnSpPr>
          <p:nvPr/>
        </p:nvCxnSpPr>
        <p:spPr bwMode="auto">
          <a:xfrm flipV="1">
            <a:off x="5432518" y="1882682"/>
            <a:ext cx="2286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010" name="AutoShape 30"/>
          <p:cNvCxnSpPr>
            <a:cxnSpLocks noChangeShapeType="1"/>
            <a:stCxn id="105" idx="0"/>
            <a:endCxn id="85008" idx="5"/>
          </p:cNvCxnSpPr>
          <p:nvPr/>
        </p:nvCxnSpPr>
        <p:spPr bwMode="auto">
          <a:xfrm flipH="1" flipV="1">
            <a:off x="5768975" y="1882682"/>
            <a:ext cx="2731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24607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Oval 13"/>
          <p:cNvSpPr>
            <a:spLocks noChangeArrowheads="1"/>
          </p:cNvSpPr>
          <p:nvPr/>
        </p:nvSpPr>
        <p:spPr bwMode="auto">
          <a:xfrm>
            <a:off x="34894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3" name="Oval 13"/>
          <p:cNvSpPr>
            <a:spLocks noChangeArrowheads="1"/>
          </p:cNvSpPr>
          <p:nvPr/>
        </p:nvSpPr>
        <p:spPr bwMode="auto">
          <a:xfrm>
            <a:off x="4480018" y="1752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4" name="Oval 13"/>
          <p:cNvSpPr>
            <a:spLocks noChangeArrowheads="1"/>
          </p:cNvSpPr>
          <p:nvPr/>
        </p:nvSpPr>
        <p:spPr bwMode="auto">
          <a:xfrm>
            <a:off x="53563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5" name="Oval 13"/>
          <p:cNvSpPr>
            <a:spLocks noChangeArrowheads="1"/>
          </p:cNvSpPr>
          <p:nvPr/>
        </p:nvSpPr>
        <p:spPr bwMode="auto">
          <a:xfrm>
            <a:off x="5965918" y="21336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3" name="AutoShape 14"/>
          <p:cNvCxnSpPr>
            <a:cxnSpLocks noChangeShapeType="1"/>
            <a:stCxn id="115" idx="0"/>
            <a:endCxn id="101" idx="3"/>
          </p:cNvCxnSpPr>
          <p:nvPr/>
        </p:nvCxnSpPr>
        <p:spPr bwMode="auto">
          <a:xfrm flipV="1">
            <a:off x="2384518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4" name="AutoShape 15"/>
          <p:cNvCxnSpPr>
            <a:cxnSpLocks noChangeShapeType="1"/>
            <a:stCxn id="116" idx="0"/>
            <a:endCxn id="101" idx="5"/>
          </p:cNvCxnSpPr>
          <p:nvPr/>
        </p:nvCxnSpPr>
        <p:spPr bwMode="auto">
          <a:xfrm flipH="1" flipV="1">
            <a:off x="25908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5" name="Rectangle 19"/>
          <p:cNvSpPr>
            <a:spLocks noChangeArrowheads="1"/>
          </p:cNvSpPr>
          <p:nvPr/>
        </p:nvSpPr>
        <p:spPr bwMode="auto">
          <a:xfrm>
            <a:off x="23083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Rectangle 27"/>
          <p:cNvSpPr>
            <a:spLocks noChangeArrowheads="1"/>
          </p:cNvSpPr>
          <p:nvPr/>
        </p:nvSpPr>
        <p:spPr bwMode="auto">
          <a:xfrm>
            <a:off x="26512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19" name="AutoShape 14"/>
          <p:cNvCxnSpPr>
            <a:cxnSpLocks noChangeShapeType="1"/>
            <a:stCxn id="145" idx="0"/>
            <a:endCxn id="102" idx="3"/>
          </p:cNvCxnSpPr>
          <p:nvPr/>
        </p:nvCxnSpPr>
        <p:spPr bwMode="auto">
          <a:xfrm flipV="1">
            <a:off x="3298918" y="18826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0" name="AutoShape 15"/>
          <p:cNvCxnSpPr>
            <a:cxnSpLocks noChangeShapeType="1"/>
            <a:stCxn id="122" idx="0"/>
            <a:endCxn id="102" idx="5"/>
          </p:cNvCxnSpPr>
          <p:nvPr/>
        </p:nvCxnSpPr>
        <p:spPr bwMode="auto">
          <a:xfrm flipH="1" flipV="1">
            <a:off x="3619500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2" name="Rectangle 27"/>
          <p:cNvSpPr>
            <a:spLocks noChangeArrowheads="1"/>
          </p:cNvSpPr>
          <p:nvPr/>
        </p:nvSpPr>
        <p:spPr bwMode="auto">
          <a:xfrm>
            <a:off x="36799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" name="AutoShape 14"/>
          <p:cNvCxnSpPr>
            <a:cxnSpLocks noChangeShapeType="1"/>
            <a:stCxn id="127" idx="0"/>
            <a:endCxn id="103" idx="3"/>
          </p:cNvCxnSpPr>
          <p:nvPr/>
        </p:nvCxnSpPr>
        <p:spPr bwMode="auto">
          <a:xfrm flipV="1">
            <a:off x="4365718" y="18826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AutoShape 15"/>
          <p:cNvCxnSpPr>
            <a:cxnSpLocks noChangeShapeType="1"/>
            <a:stCxn id="128" idx="0"/>
            <a:endCxn id="103" idx="5"/>
          </p:cNvCxnSpPr>
          <p:nvPr/>
        </p:nvCxnSpPr>
        <p:spPr bwMode="auto">
          <a:xfrm flipH="1" flipV="1">
            <a:off x="4610100" y="1882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42895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8" name="Rectangle 27"/>
          <p:cNvSpPr>
            <a:spLocks noChangeArrowheads="1"/>
          </p:cNvSpPr>
          <p:nvPr/>
        </p:nvSpPr>
        <p:spPr bwMode="auto">
          <a:xfrm>
            <a:off x="4632418" y="2057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1" name="AutoShape 14"/>
          <p:cNvCxnSpPr>
            <a:cxnSpLocks noChangeShapeType="1"/>
            <a:stCxn id="133" idx="0"/>
            <a:endCxn id="104" idx="3"/>
          </p:cNvCxnSpPr>
          <p:nvPr/>
        </p:nvCxnSpPr>
        <p:spPr bwMode="auto">
          <a:xfrm flipV="1">
            <a:off x="5280118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2" name="AutoShape 15"/>
          <p:cNvCxnSpPr>
            <a:cxnSpLocks noChangeShapeType="1"/>
            <a:stCxn id="134" idx="0"/>
            <a:endCxn id="104" idx="5"/>
          </p:cNvCxnSpPr>
          <p:nvPr/>
        </p:nvCxnSpPr>
        <p:spPr bwMode="auto">
          <a:xfrm flipH="1" flipV="1">
            <a:off x="5486400" y="22636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Rectangle 19"/>
          <p:cNvSpPr>
            <a:spLocks noChangeArrowheads="1"/>
          </p:cNvSpPr>
          <p:nvPr/>
        </p:nvSpPr>
        <p:spPr bwMode="auto">
          <a:xfrm>
            <a:off x="52039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55087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7" name="AutoShape 14"/>
          <p:cNvCxnSpPr>
            <a:cxnSpLocks noChangeShapeType="1"/>
            <a:stCxn id="139" idx="0"/>
            <a:endCxn id="105" idx="3"/>
          </p:cNvCxnSpPr>
          <p:nvPr/>
        </p:nvCxnSpPr>
        <p:spPr bwMode="auto">
          <a:xfrm flipV="1">
            <a:off x="5927818" y="2263682"/>
            <a:ext cx="604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" name="AutoShape 15"/>
          <p:cNvCxnSpPr>
            <a:cxnSpLocks noChangeShapeType="1"/>
            <a:stCxn id="140" idx="0"/>
            <a:endCxn id="105" idx="5"/>
          </p:cNvCxnSpPr>
          <p:nvPr/>
        </p:nvCxnSpPr>
        <p:spPr bwMode="auto">
          <a:xfrm flipH="1" flipV="1">
            <a:off x="6096000" y="2263682"/>
            <a:ext cx="1747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58516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>
            <a:off x="6194518" y="2438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5" name="Oval 13"/>
          <p:cNvSpPr>
            <a:spLocks noChangeArrowheads="1"/>
          </p:cNvSpPr>
          <p:nvPr/>
        </p:nvSpPr>
        <p:spPr bwMode="auto">
          <a:xfrm>
            <a:off x="3222718" y="20797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6" name="AutoShape 14"/>
          <p:cNvCxnSpPr>
            <a:cxnSpLocks noChangeShapeType="1"/>
            <a:stCxn id="148" idx="0"/>
            <a:endCxn id="145" idx="3"/>
          </p:cNvCxnSpPr>
          <p:nvPr/>
        </p:nvCxnSpPr>
        <p:spPr bwMode="auto">
          <a:xfrm flipV="1">
            <a:off x="3146518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7" name="AutoShape 15"/>
          <p:cNvCxnSpPr>
            <a:cxnSpLocks noChangeShapeType="1"/>
            <a:stCxn id="149" idx="0"/>
            <a:endCxn id="145" idx="5"/>
          </p:cNvCxnSpPr>
          <p:nvPr/>
        </p:nvCxnSpPr>
        <p:spPr bwMode="auto">
          <a:xfrm flipH="1" flipV="1">
            <a:off x="3352800" y="22098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8" name="Rectangle 19"/>
          <p:cNvSpPr>
            <a:spLocks noChangeArrowheads="1"/>
          </p:cNvSpPr>
          <p:nvPr/>
        </p:nvSpPr>
        <p:spPr bwMode="auto">
          <a:xfrm>
            <a:off x="30703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9" name="Rectangle 27"/>
          <p:cNvSpPr>
            <a:spLocks noChangeArrowheads="1"/>
          </p:cNvSpPr>
          <p:nvPr/>
        </p:nvSpPr>
        <p:spPr bwMode="auto">
          <a:xfrm>
            <a:off x="3375118" y="23845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pic>
        <p:nvPicPr>
          <p:cNvPr id="173" name="17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458" y="3403091"/>
            <a:ext cx="8407942" cy="330709"/>
          </a:xfrm>
          <a:prstGeom prst="rect">
            <a:avLst/>
          </a:prstGeom>
          <a:noFill/>
          <a:ln/>
          <a:effectLst/>
        </p:spPr>
      </p:pic>
      <p:pic>
        <p:nvPicPr>
          <p:cNvPr id="177" name="17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95600"/>
            <a:ext cx="3835915" cy="330708"/>
          </a:xfrm>
          <a:prstGeom prst="rect">
            <a:avLst/>
          </a:prstGeom>
          <a:noFill/>
        </p:spPr>
      </p:pic>
      <p:pic>
        <p:nvPicPr>
          <p:cNvPr id="179" name="178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828800"/>
            <a:ext cx="812294" cy="202692"/>
          </a:xfrm>
          <a:prstGeom prst="rect">
            <a:avLst/>
          </a:prstGeom>
          <a:noFill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152400" y="4165193"/>
            <a:ext cx="8686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Εκτελούμε </a:t>
            </a:r>
            <a:r>
              <a:rPr lang="el-GR" dirty="0" err="1" smtClean="0"/>
              <a:t>προδιατεταγμένη</a:t>
            </a:r>
            <a:r>
              <a:rPr lang="el-GR" dirty="0" smtClean="0"/>
              <a:t> διάσχιση του δένδρου.  Αν ο επόμενος κόμβος που συναντάμε είναι εσωτερικός τότε το επόμενο ψηφίο είναι    , διαφορετικά, αν είναι εξωτερικός κόμβος, τότε το επόμενο ψηφίο είναι    .  </a:t>
            </a:r>
            <a:endParaRPr lang="el-GR" dirty="0"/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32196" y="4622291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9141" y="4953000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52" name="51 - Δεξιό βέλος"/>
          <p:cNvSpPr/>
          <p:nvPr/>
        </p:nvSpPr>
        <p:spPr bwMode="auto">
          <a:xfrm>
            <a:off x="1981200" y="20574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Δεξιό βέλος"/>
          <p:cNvSpPr/>
          <p:nvPr/>
        </p:nvSpPr>
        <p:spPr bwMode="auto">
          <a:xfrm rot="16200000">
            <a:off x="2095500" y="3810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876300" y="35433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108 - Δεξιό βέλος"/>
          <p:cNvSpPr/>
          <p:nvPr/>
        </p:nvSpPr>
        <p:spPr bwMode="auto">
          <a:xfrm>
            <a:off x="3962400" y="4191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109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111" name="11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112" name="11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117" name="116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60" idx="7"/>
            <a:endCxn id="57" idx="3"/>
          </p:cNvCxnSpPr>
          <p:nvPr/>
        </p:nvCxnSpPr>
        <p:spPr bwMode="auto">
          <a:xfrm flipV="1">
            <a:off x="3352800" y="43210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3222718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1257300" y="35433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Δεξιό βέλος"/>
          <p:cNvSpPr/>
          <p:nvPr/>
        </p:nvSpPr>
        <p:spPr bwMode="auto">
          <a:xfrm>
            <a:off x="2895600" y="4572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101" name="10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102" name="101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60" idx="7"/>
            <a:endCxn id="57" idx="3"/>
          </p:cNvCxnSpPr>
          <p:nvPr/>
        </p:nvCxnSpPr>
        <p:spPr bwMode="auto">
          <a:xfrm flipV="1">
            <a:off x="3352800" y="43210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3222718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AutoShape 14"/>
          <p:cNvCxnSpPr>
            <a:cxnSpLocks noChangeShapeType="1"/>
            <a:stCxn id="70" idx="0"/>
            <a:endCxn id="60" idx="3"/>
          </p:cNvCxnSpPr>
          <p:nvPr/>
        </p:nvCxnSpPr>
        <p:spPr bwMode="auto">
          <a:xfrm flipV="1">
            <a:off x="2765518" y="47020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26893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1638300" y="35433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51 - Δεξιό βέλος"/>
          <p:cNvSpPr/>
          <p:nvPr/>
        </p:nvSpPr>
        <p:spPr bwMode="auto">
          <a:xfrm>
            <a:off x="2362200" y="4953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101" name="100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60" idx="7"/>
            <a:endCxn id="57" idx="3"/>
          </p:cNvCxnSpPr>
          <p:nvPr/>
        </p:nvCxnSpPr>
        <p:spPr bwMode="auto">
          <a:xfrm flipV="1">
            <a:off x="3352800" y="43210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3222718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AutoShape 14"/>
          <p:cNvCxnSpPr>
            <a:cxnSpLocks noChangeShapeType="1"/>
            <a:stCxn id="70" idx="0"/>
            <a:endCxn id="60" idx="3"/>
          </p:cNvCxnSpPr>
          <p:nvPr/>
        </p:nvCxnSpPr>
        <p:spPr bwMode="auto">
          <a:xfrm flipV="1">
            <a:off x="2765518" y="47020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26893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7" name="AutoShape 14"/>
          <p:cNvCxnSpPr>
            <a:cxnSpLocks noChangeShapeType="1"/>
            <a:stCxn id="79" idx="0"/>
            <a:endCxn id="70" idx="3"/>
          </p:cNvCxnSpPr>
          <p:nvPr/>
        </p:nvCxnSpPr>
        <p:spPr bwMode="auto">
          <a:xfrm flipV="1">
            <a:off x="2613118" y="5083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25369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2019300" y="3543301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51 - Δεξιό βέλος"/>
          <p:cNvSpPr/>
          <p:nvPr/>
        </p:nvSpPr>
        <p:spPr bwMode="auto">
          <a:xfrm>
            <a:off x="2209800" y="52578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101" name="100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60" idx="7"/>
            <a:endCxn id="57" idx="3"/>
          </p:cNvCxnSpPr>
          <p:nvPr/>
        </p:nvCxnSpPr>
        <p:spPr bwMode="auto">
          <a:xfrm flipV="1">
            <a:off x="3352800" y="43210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3222718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AutoShape 14"/>
          <p:cNvCxnSpPr>
            <a:cxnSpLocks noChangeShapeType="1"/>
            <a:stCxn id="70" idx="0"/>
            <a:endCxn id="60" idx="3"/>
          </p:cNvCxnSpPr>
          <p:nvPr/>
        </p:nvCxnSpPr>
        <p:spPr bwMode="auto">
          <a:xfrm flipV="1">
            <a:off x="2765518" y="47020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26893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7" name="AutoShape 14"/>
          <p:cNvCxnSpPr>
            <a:cxnSpLocks noChangeShapeType="1"/>
            <a:stCxn id="79" idx="0"/>
            <a:endCxn id="70" idx="3"/>
          </p:cNvCxnSpPr>
          <p:nvPr/>
        </p:nvCxnSpPr>
        <p:spPr bwMode="auto">
          <a:xfrm flipV="1">
            <a:off x="2613118" y="5083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AutoShape 15"/>
          <p:cNvCxnSpPr>
            <a:cxnSpLocks noChangeShapeType="1"/>
            <a:stCxn id="80" idx="0"/>
            <a:endCxn id="70" idx="5"/>
          </p:cNvCxnSpPr>
          <p:nvPr/>
        </p:nvCxnSpPr>
        <p:spPr bwMode="auto">
          <a:xfrm flipH="1" flipV="1">
            <a:off x="2819400" y="50830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25369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28798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2400300" y="3543301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51 - Δεξιό βέλος"/>
          <p:cNvSpPr/>
          <p:nvPr/>
        </p:nvSpPr>
        <p:spPr bwMode="auto">
          <a:xfrm flipH="1">
            <a:off x="3124200" y="52578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101" name="100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60" idx="7"/>
            <a:endCxn id="57" idx="3"/>
          </p:cNvCxnSpPr>
          <p:nvPr/>
        </p:nvCxnSpPr>
        <p:spPr bwMode="auto">
          <a:xfrm flipV="1">
            <a:off x="3352800" y="43210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3222718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AutoShape 14"/>
          <p:cNvCxnSpPr>
            <a:cxnSpLocks noChangeShapeType="1"/>
            <a:stCxn id="70" idx="0"/>
            <a:endCxn id="60" idx="3"/>
          </p:cNvCxnSpPr>
          <p:nvPr/>
        </p:nvCxnSpPr>
        <p:spPr bwMode="auto">
          <a:xfrm flipV="1">
            <a:off x="2765518" y="47020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5"/>
          <p:cNvCxnSpPr>
            <a:cxnSpLocks noChangeShapeType="1"/>
            <a:stCxn id="73" idx="0"/>
            <a:endCxn id="60" idx="5"/>
          </p:cNvCxnSpPr>
          <p:nvPr/>
        </p:nvCxnSpPr>
        <p:spPr bwMode="auto">
          <a:xfrm flipH="1" flipV="1">
            <a:off x="3352800" y="47020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26893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37180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7" name="AutoShape 14"/>
          <p:cNvCxnSpPr>
            <a:cxnSpLocks noChangeShapeType="1"/>
            <a:stCxn id="79" idx="0"/>
            <a:endCxn id="70" idx="3"/>
          </p:cNvCxnSpPr>
          <p:nvPr/>
        </p:nvCxnSpPr>
        <p:spPr bwMode="auto">
          <a:xfrm flipV="1">
            <a:off x="2613118" y="5083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AutoShape 15"/>
          <p:cNvCxnSpPr>
            <a:cxnSpLocks noChangeShapeType="1"/>
            <a:stCxn id="80" idx="0"/>
            <a:endCxn id="70" idx="5"/>
          </p:cNvCxnSpPr>
          <p:nvPr/>
        </p:nvCxnSpPr>
        <p:spPr bwMode="auto">
          <a:xfrm flipH="1" flipV="1">
            <a:off x="2819400" y="50830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25369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28798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2781300" y="3543301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51 - Δεξιό βέλος"/>
          <p:cNvSpPr/>
          <p:nvPr/>
        </p:nvSpPr>
        <p:spPr bwMode="auto">
          <a:xfrm flipH="1">
            <a:off x="3962400" y="4953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101" name="100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60" idx="7"/>
            <a:endCxn id="57" idx="3"/>
          </p:cNvCxnSpPr>
          <p:nvPr/>
        </p:nvCxnSpPr>
        <p:spPr bwMode="auto">
          <a:xfrm flipV="1">
            <a:off x="3352800" y="43210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2"/>
          <p:cNvCxnSpPr>
            <a:cxnSpLocks noChangeShapeType="1"/>
            <a:endCxn id="57" idx="5"/>
          </p:cNvCxnSpPr>
          <p:nvPr/>
        </p:nvCxnSpPr>
        <p:spPr bwMode="auto">
          <a:xfrm flipH="1" flipV="1">
            <a:off x="4381500" y="43210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3222718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AutoShape 14"/>
          <p:cNvCxnSpPr>
            <a:cxnSpLocks noChangeShapeType="1"/>
            <a:stCxn id="70" idx="0"/>
            <a:endCxn id="60" idx="3"/>
          </p:cNvCxnSpPr>
          <p:nvPr/>
        </p:nvCxnSpPr>
        <p:spPr bwMode="auto">
          <a:xfrm flipV="1">
            <a:off x="2765518" y="47020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5"/>
          <p:cNvCxnSpPr>
            <a:cxnSpLocks noChangeShapeType="1"/>
            <a:stCxn id="73" idx="0"/>
            <a:endCxn id="60" idx="5"/>
          </p:cNvCxnSpPr>
          <p:nvPr/>
        </p:nvCxnSpPr>
        <p:spPr bwMode="auto">
          <a:xfrm flipH="1" flipV="1">
            <a:off x="3352800" y="47020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26893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37180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7" name="AutoShape 14"/>
          <p:cNvCxnSpPr>
            <a:cxnSpLocks noChangeShapeType="1"/>
            <a:stCxn id="79" idx="0"/>
            <a:endCxn id="70" idx="3"/>
          </p:cNvCxnSpPr>
          <p:nvPr/>
        </p:nvCxnSpPr>
        <p:spPr bwMode="auto">
          <a:xfrm flipV="1">
            <a:off x="2613118" y="5083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AutoShape 15"/>
          <p:cNvCxnSpPr>
            <a:cxnSpLocks noChangeShapeType="1"/>
            <a:stCxn id="80" idx="0"/>
            <a:endCxn id="70" idx="5"/>
          </p:cNvCxnSpPr>
          <p:nvPr/>
        </p:nvCxnSpPr>
        <p:spPr bwMode="auto">
          <a:xfrm flipH="1" flipV="1">
            <a:off x="2819400" y="50830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25369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28798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1" name="AutoShape 14"/>
          <p:cNvCxnSpPr>
            <a:cxnSpLocks noChangeShapeType="1"/>
            <a:stCxn id="96" idx="0"/>
            <a:endCxn id="73" idx="3"/>
          </p:cNvCxnSpPr>
          <p:nvPr/>
        </p:nvCxnSpPr>
        <p:spPr bwMode="auto">
          <a:xfrm flipV="1">
            <a:off x="3527518" y="50830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6" name="Oval 13"/>
          <p:cNvSpPr>
            <a:spLocks noChangeArrowheads="1"/>
          </p:cNvSpPr>
          <p:nvPr/>
        </p:nvSpPr>
        <p:spPr bwMode="auto">
          <a:xfrm>
            <a:off x="3451318" y="52801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" name="106 - Δεξιό βέλος"/>
          <p:cNvSpPr/>
          <p:nvPr/>
        </p:nvSpPr>
        <p:spPr bwMode="auto">
          <a:xfrm rot="10800000">
            <a:off x="3733800" y="5334000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3162300" y="3543301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71" name="70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72" name="71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pic>
        <p:nvPicPr>
          <p:cNvPr id="54" name="5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200400"/>
            <a:ext cx="8687377" cy="330729"/>
          </a:xfrm>
          <a:prstGeom prst="rect">
            <a:avLst/>
          </a:prstGeom>
          <a:noFill/>
          <a:ln/>
          <a:effectLst/>
        </p:spPr>
      </p:pic>
      <p:sp useBgFill="1">
        <p:nvSpPr>
          <p:cNvPr id="100" name="9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4251418" y="4191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8" name="AutoShape 11"/>
          <p:cNvCxnSpPr>
            <a:cxnSpLocks noChangeShapeType="1"/>
            <a:stCxn id="60" idx="7"/>
            <a:endCxn id="57" idx="3"/>
          </p:cNvCxnSpPr>
          <p:nvPr/>
        </p:nvCxnSpPr>
        <p:spPr bwMode="auto">
          <a:xfrm flipV="1">
            <a:off x="3352800" y="4321082"/>
            <a:ext cx="9209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9" name="AutoShape 12"/>
          <p:cNvCxnSpPr>
            <a:cxnSpLocks noChangeShapeType="1"/>
            <a:stCxn id="63" idx="1"/>
            <a:endCxn id="57" idx="5"/>
          </p:cNvCxnSpPr>
          <p:nvPr/>
        </p:nvCxnSpPr>
        <p:spPr bwMode="auto">
          <a:xfrm flipH="1" flipV="1">
            <a:off x="4381500" y="4321082"/>
            <a:ext cx="746311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3222718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1" name="AutoShape 14"/>
          <p:cNvCxnSpPr>
            <a:cxnSpLocks noChangeShapeType="1"/>
            <a:stCxn id="70" idx="0"/>
            <a:endCxn id="60" idx="3"/>
          </p:cNvCxnSpPr>
          <p:nvPr/>
        </p:nvCxnSpPr>
        <p:spPr bwMode="auto">
          <a:xfrm flipV="1">
            <a:off x="2765518" y="4702082"/>
            <a:ext cx="4795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2" name="AutoShape 15"/>
          <p:cNvCxnSpPr>
            <a:cxnSpLocks noChangeShapeType="1"/>
            <a:stCxn id="73" idx="0"/>
            <a:endCxn id="60" idx="5"/>
          </p:cNvCxnSpPr>
          <p:nvPr/>
        </p:nvCxnSpPr>
        <p:spPr bwMode="auto">
          <a:xfrm flipH="1" flipV="1">
            <a:off x="3352800" y="4702082"/>
            <a:ext cx="441418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Oval 16"/>
          <p:cNvSpPr>
            <a:spLocks noChangeArrowheads="1"/>
          </p:cNvSpPr>
          <p:nvPr/>
        </p:nvSpPr>
        <p:spPr bwMode="auto">
          <a:xfrm>
            <a:off x="5105493" y="4572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4" name="AutoShape 17"/>
          <p:cNvCxnSpPr>
            <a:cxnSpLocks noChangeShapeType="1"/>
            <a:stCxn id="74" idx="0"/>
            <a:endCxn id="63" idx="3"/>
          </p:cNvCxnSpPr>
          <p:nvPr/>
        </p:nvCxnSpPr>
        <p:spPr bwMode="auto">
          <a:xfrm flipV="1">
            <a:off x="4784818" y="4702082"/>
            <a:ext cx="3429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" name="AutoShape 18"/>
          <p:cNvCxnSpPr>
            <a:cxnSpLocks noChangeShapeType="1"/>
            <a:stCxn id="67" idx="1"/>
            <a:endCxn id="63" idx="5"/>
          </p:cNvCxnSpPr>
          <p:nvPr/>
        </p:nvCxnSpPr>
        <p:spPr bwMode="auto">
          <a:xfrm flipH="1" flipV="1">
            <a:off x="5235575" y="4702082"/>
            <a:ext cx="654236" cy="2732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5867493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68" name="AutoShape 29"/>
          <p:cNvCxnSpPr>
            <a:cxnSpLocks noChangeShapeType="1"/>
            <a:stCxn id="75" idx="0"/>
            <a:endCxn id="67" idx="3"/>
          </p:cNvCxnSpPr>
          <p:nvPr/>
        </p:nvCxnSpPr>
        <p:spPr bwMode="auto">
          <a:xfrm flipV="1">
            <a:off x="5661118" y="5083082"/>
            <a:ext cx="22869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9" name="AutoShape 30"/>
          <p:cNvCxnSpPr>
            <a:cxnSpLocks noChangeShapeType="1"/>
            <a:stCxn id="76" idx="0"/>
            <a:endCxn id="67" idx="5"/>
          </p:cNvCxnSpPr>
          <p:nvPr/>
        </p:nvCxnSpPr>
        <p:spPr bwMode="auto">
          <a:xfrm flipH="1" flipV="1">
            <a:off x="5997575" y="5083082"/>
            <a:ext cx="273143" cy="2509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26893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37180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4" name="Oval 13"/>
          <p:cNvSpPr>
            <a:spLocks noChangeArrowheads="1"/>
          </p:cNvSpPr>
          <p:nvPr/>
        </p:nvSpPr>
        <p:spPr bwMode="auto">
          <a:xfrm>
            <a:off x="4708618" y="4953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5" name="Oval 13"/>
          <p:cNvSpPr>
            <a:spLocks noChangeArrowheads="1"/>
          </p:cNvSpPr>
          <p:nvPr/>
        </p:nvSpPr>
        <p:spPr bwMode="auto">
          <a:xfrm>
            <a:off x="5584918" y="533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6" name="Oval 13"/>
          <p:cNvSpPr>
            <a:spLocks noChangeArrowheads="1"/>
          </p:cNvSpPr>
          <p:nvPr/>
        </p:nvSpPr>
        <p:spPr bwMode="auto">
          <a:xfrm>
            <a:off x="6194518" y="5334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7" name="AutoShape 14"/>
          <p:cNvCxnSpPr>
            <a:cxnSpLocks noChangeShapeType="1"/>
            <a:stCxn id="79" idx="0"/>
            <a:endCxn id="70" idx="3"/>
          </p:cNvCxnSpPr>
          <p:nvPr/>
        </p:nvCxnSpPr>
        <p:spPr bwMode="auto">
          <a:xfrm flipV="1">
            <a:off x="2613118" y="5083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AutoShape 15"/>
          <p:cNvCxnSpPr>
            <a:cxnSpLocks noChangeShapeType="1"/>
            <a:stCxn id="80" idx="0"/>
            <a:endCxn id="70" idx="5"/>
          </p:cNvCxnSpPr>
          <p:nvPr/>
        </p:nvCxnSpPr>
        <p:spPr bwMode="auto">
          <a:xfrm flipH="1" flipV="1">
            <a:off x="2819400" y="50830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25369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28798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1" name="AutoShape 14"/>
          <p:cNvCxnSpPr>
            <a:cxnSpLocks noChangeShapeType="1"/>
            <a:stCxn id="96" idx="0"/>
            <a:endCxn id="73" idx="3"/>
          </p:cNvCxnSpPr>
          <p:nvPr/>
        </p:nvCxnSpPr>
        <p:spPr bwMode="auto">
          <a:xfrm flipV="1">
            <a:off x="3527518" y="5083082"/>
            <a:ext cx="212818" cy="1970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15"/>
          <p:cNvCxnSpPr>
            <a:cxnSpLocks noChangeShapeType="1"/>
            <a:stCxn id="83" idx="0"/>
            <a:endCxn id="73" idx="5"/>
          </p:cNvCxnSpPr>
          <p:nvPr/>
        </p:nvCxnSpPr>
        <p:spPr bwMode="auto">
          <a:xfrm flipH="1" flipV="1">
            <a:off x="3848100" y="50830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Rectangle 27"/>
          <p:cNvSpPr>
            <a:spLocks noChangeArrowheads="1"/>
          </p:cNvSpPr>
          <p:nvPr/>
        </p:nvSpPr>
        <p:spPr bwMode="auto">
          <a:xfrm>
            <a:off x="39085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4" name="AutoShape 14"/>
          <p:cNvCxnSpPr>
            <a:cxnSpLocks noChangeShapeType="1"/>
            <a:stCxn id="86" idx="0"/>
            <a:endCxn id="74" idx="3"/>
          </p:cNvCxnSpPr>
          <p:nvPr/>
        </p:nvCxnSpPr>
        <p:spPr bwMode="auto">
          <a:xfrm flipV="1">
            <a:off x="4594318" y="5083082"/>
            <a:ext cx="1366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5" name="AutoShape 15"/>
          <p:cNvCxnSpPr>
            <a:cxnSpLocks noChangeShapeType="1"/>
            <a:stCxn id="87" idx="0"/>
            <a:endCxn id="74" idx="5"/>
          </p:cNvCxnSpPr>
          <p:nvPr/>
        </p:nvCxnSpPr>
        <p:spPr bwMode="auto">
          <a:xfrm flipH="1" flipV="1">
            <a:off x="4838700" y="5083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6" name="Rectangle 19"/>
          <p:cNvSpPr>
            <a:spLocks noChangeArrowheads="1"/>
          </p:cNvSpPr>
          <p:nvPr/>
        </p:nvSpPr>
        <p:spPr bwMode="auto">
          <a:xfrm>
            <a:off x="45181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87" name="Rectangle 27"/>
          <p:cNvSpPr>
            <a:spLocks noChangeArrowheads="1"/>
          </p:cNvSpPr>
          <p:nvPr/>
        </p:nvSpPr>
        <p:spPr bwMode="auto">
          <a:xfrm>
            <a:off x="4861018" y="5257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8" name="AutoShape 14"/>
          <p:cNvCxnSpPr>
            <a:cxnSpLocks noChangeShapeType="1"/>
            <a:stCxn id="90" idx="0"/>
            <a:endCxn id="75" idx="3"/>
          </p:cNvCxnSpPr>
          <p:nvPr/>
        </p:nvCxnSpPr>
        <p:spPr bwMode="auto">
          <a:xfrm flipV="1">
            <a:off x="5508718" y="5464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9" name="AutoShape 15"/>
          <p:cNvCxnSpPr>
            <a:cxnSpLocks noChangeShapeType="1"/>
            <a:stCxn id="91" idx="0"/>
            <a:endCxn id="75" idx="5"/>
          </p:cNvCxnSpPr>
          <p:nvPr/>
        </p:nvCxnSpPr>
        <p:spPr bwMode="auto">
          <a:xfrm flipH="1" flipV="1">
            <a:off x="5715000" y="5464082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432518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1" name="Rectangle 27"/>
          <p:cNvSpPr>
            <a:spLocks noChangeArrowheads="1"/>
          </p:cNvSpPr>
          <p:nvPr/>
        </p:nvSpPr>
        <p:spPr bwMode="auto">
          <a:xfrm>
            <a:off x="5737318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" name="AutoShape 14"/>
          <p:cNvCxnSpPr>
            <a:cxnSpLocks noChangeShapeType="1"/>
            <a:stCxn id="94" idx="0"/>
            <a:endCxn id="76" idx="3"/>
          </p:cNvCxnSpPr>
          <p:nvPr/>
        </p:nvCxnSpPr>
        <p:spPr bwMode="auto">
          <a:xfrm flipV="1">
            <a:off x="6156418" y="5464082"/>
            <a:ext cx="604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3" name="AutoShape 15"/>
          <p:cNvCxnSpPr>
            <a:cxnSpLocks noChangeShapeType="1"/>
            <a:stCxn id="95" idx="0"/>
            <a:endCxn id="76" idx="5"/>
          </p:cNvCxnSpPr>
          <p:nvPr/>
        </p:nvCxnSpPr>
        <p:spPr bwMode="auto">
          <a:xfrm flipH="1" flipV="1">
            <a:off x="6324600" y="5464082"/>
            <a:ext cx="1747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6080218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>
            <a:off x="6423118" y="56388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96" name="Oval 13"/>
          <p:cNvSpPr>
            <a:spLocks noChangeArrowheads="1"/>
          </p:cNvSpPr>
          <p:nvPr/>
        </p:nvSpPr>
        <p:spPr bwMode="auto">
          <a:xfrm>
            <a:off x="3451318" y="5280118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7" name="AutoShape 14"/>
          <p:cNvCxnSpPr>
            <a:cxnSpLocks noChangeShapeType="1"/>
            <a:stCxn id="99" idx="0"/>
            <a:endCxn id="96" idx="3"/>
          </p:cNvCxnSpPr>
          <p:nvPr/>
        </p:nvCxnSpPr>
        <p:spPr bwMode="auto">
          <a:xfrm flipV="1">
            <a:off x="3375118" y="54102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AutoShape 15"/>
          <p:cNvCxnSpPr>
            <a:cxnSpLocks noChangeShapeType="1"/>
            <a:stCxn id="106" idx="0"/>
            <a:endCxn id="96" idx="5"/>
          </p:cNvCxnSpPr>
          <p:nvPr/>
        </p:nvCxnSpPr>
        <p:spPr bwMode="auto">
          <a:xfrm flipH="1" flipV="1">
            <a:off x="3581400" y="5410200"/>
            <a:ext cx="98518" cy="17471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Rectangle 19"/>
          <p:cNvSpPr>
            <a:spLocks noChangeArrowheads="1"/>
          </p:cNvSpPr>
          <p:nvPr/>
        </p:nvSpPr>
        <p:spPr bwMode="auto">
          <a:xfrm>
            <a:off x="3298918" y="55849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6" name="Rectangle 27"/>
          <p:cNvSpPr>
            <a:spLocks noChangeArrowheads="1"/>
          </p:cNvSpPr>
          <p:nvPr/>
        </p:nvSpPr>
        <p:spPr bwMode="auto">
          <a:xfrm>
            <a:off x="3603718" y="5584918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07" name="106 - Δεξιό βέλος"/>
          <p:cNvSpPr/>
          <p:nvPr/>
        </p:nvSpPr>
        <p:spPr bwMode="auto">
          <a:xfrm rot="10800000">
            <a:off x="6705600" y="5676901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107 - Δεξιό βέλος"/>
          <p:cNvSpPr/>
          <p:nvPr/>
        </p:nvSpPr>
        <p:spPr bwMode="auto">
          <a:xfrm rot="16200000">
            <a:off x="8496300" y="3543301"/>
            <a:ext cx="228600" cy="152400"/>
          </a:xfrm>
          <a:prstGeom prst="rightArrow">
            <a:avLst/>
          </a:prstGeom>
          <a:solidFill>
            <a:srgbClr val="3366CC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100 - TextBox"/>
          <p:cNvSpPr txBox="1"/>
          <p:nvPr/>
        </p:nvSpPr>
        <p:spPr>
          <a:xfrm>
            <a:off x="152400" y="1393369"/>
            <a:ext cx="8686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Εξετάζουμε ένα-ένα τα ψηφία της ακολουθίας. Αν το επόμενο ψηφίο είναι      τότε δημιουργούμε νέο εσωτερικό κόμβο και κατασκευάζουμε αναδρομικά πρώτα το αριστερό και μετά  το δεξί </a:t>
            </a:r>
            <a:r>
              <a:rPr lang="el-GR" dirty="0" err="1" smtClean="0"/>
              <a:t>υποδένδρο</a:t>
            </a:r>
            <a:r>
              <a:rPr lang="el-GR" dirty="0" smtClean="0"/>
              <a:t>. Διαφορετικά, αν το επόμενο ψηφίο είναι    τότε δημιουργούμε νέο εξωτερικό κόμβο.  </a:t>
            </a:r>
            <a:endParaRPr lang="el-GR" dirty="0"/>
          </a:p>
        </p:txBody>
      </p:sp>
      <p:pic>
        <p:nvPicPr>
          <p:cNvPr id="102" name="101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6200" y="1520575"/>
            <a:ext cx="101699" cy="177594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29600" y="2180563"/>
            <a:ext cx="126615" cy="178481"/>
          </a:xfrm>
          <a:prstGeom prst="rect">
            <a:avLst/>
          </a:prstGeom>
          <a:noFill/>
          <a:ln/>
          <a:effectLst/>
        </p:spPr>
      </p:pic>
      <p:sp>
        <p:nvSpPr>
          <p:cNvPr id="104" name="103 - TextBox"/>
          <p:cNvSpPr txBox="1"/>
          <p:nvPr/>
        </p:nvSpPr>
        <p:spPr>
          <a:xfrm>
            <a:off x="152400" y="947837"/>
            <a:ext cx="7259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Κατασκευή δυαδικού δένδρου από ακολουθία δυαδικών ψηφίων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$\mathtt{parent} = \left[ \begin{array}{cccccccc}&#10;  4 &amp; 1 &amp; 1 &amp; 4 &amp; 4 &amp; 4 &amp; 4 &amp; 7&#10;\end{array} \right]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72"/>
  <p:tag name="PICTUREFILESIZE" val="62343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G=(V,E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47"/>
  <p:tag name="PICTUREFILESIZE" val="3714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V=\{1,2,3,4,5\}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74"/>
  <p:tag name="PICTUREFILESIZE" val="581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A = \left[&#10;  \begin{array}{ccccc}&#10;    1 &amp; 1 &amp; 1 &amp; 1 &amp; 0 \\&#10;    1 &amp; 1 &amp; 1 &amp; 0 &amp; 1 \\&#10;    1 &amp; 1 &amp; 1 &amp; 1 &amp; 0 \\&#10;    1 &amp; 0 &amp; 1 &amp; 1 &amp; 1 \\&#10;    0 &amp; 1 &amp; 0 &amp; 1 &amp; 1 \\&#10;  \end{array}&#10;\right]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6"/>
  <p:tag name="PICTUREFILESIZE" val="157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E=\{ \{1,2\}, \{1,3\}, \{1,4\}, \{2,3\}, \{2,5\}, \{3,4\}, \{4,5\}  \}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229"/>
  <p:tag name="PICTUREFILESIZE" val="1766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(1,3,2,5,4)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511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(2,3,4,5,2)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9"/>
  <p:tag name="PICTUREFILESIZE" val="15113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$$&#10;(1,2,3,1,4,5)&#10;$$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9"/>
  <p:tag name="PICTUREFILESIZE" val="1811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-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500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-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119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 (k-1) + 1 ) + ( (N-k) +1 ) = N + 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66"/>
  <p:tag name="PICTUREFILESIZE" val="5076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{i,j\} \in E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4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2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2^i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N^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10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16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2^i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2^{h-1} &lt; N+1 \le 2^h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3"/>
  <p:tag name="PICTUREFILESIZE" val="27787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\Theta(N \lg 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\Theta(N^2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10610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1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N^2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80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setcounter{equation}{1}&#10;\addtocounter{equation}{-1}&#10;&#10;$A[i,j] = \left\{&#10;  \begin{array}{ll}&#10;    1, &amp; i=j\\&#10;    1, &amp; \{ i,j \} \in E\\&#10;    0, &amp; \{ i,j \} \not\in E\\&#10;  \end{array}&#10;\right.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4"/>
  <p:tag name="PICTUREFILESIZE" val="1449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N \times N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"/>
  <p:tag name="PICTUREFILESIZE" val="231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N+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1"/>
  <p:tag name="PICTUREFILESIZE" val="7907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1"/>
  <p:tag name="PICTUREFILESIZE" val="11989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\left[&#10;\begin{array}{cccccc}&#10;b_0 &amp; b_1 &amp; b_2 &amp; \ldots &amp; b_{19} &amp; b_{20}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1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+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6"/>
  <p:tag name="PICTUREFILESIZE" val="6647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=1,2,\ldots,2N+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5"/>
  <p:tag name="PICTUREFILESIZE" val="2382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_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_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211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1"/>
  <p:tag name="PICTUREFILESIZE" val="119891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\left[&#10;\begin{array}{cccccc}&#10;b_0 &amp; b_1 &amp; b_2 &amp; \ldots &amp; b_{19} &amp; b_{20}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1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G=(V,E)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7"/>
  <p:tag name="PICTUREFILESIZE" val="37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A = \left[&#10;  \begin{array}{ccccc}&#10;    1 &amp; 1 &amp; 0 &amp; 0 &amp; 0 \\&#10;    0 &amp; 1 &amp; 1 &amp; 0 &amp; 1 \\&#10;    1 &amp; 0 &amp; 1 &amp; 0 &amp; 0 \\&#10;    1 &amp; 0 &amp; 1 &amp; 1 &amp; 0 \\&#10;    0 &amp; 0 &amp; 0 &amp; 1 &amp; 1 \\&#10;  \end{array}&#10;\right]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6"/>
  <p:tag name="PICTUREFILESIZE" val="1684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1"/>
  <p:tag name="PICTUREFILESIZE" val="119891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\left[&#10;\begin{array}{cccccc}&#10;b_0 &amp; b_1 &amp; b_2 &amp; \ldots &amp; b_{19} &amp; b_{20}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1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1"/>
  <p:tag name="PICTUREFILESIZE" val="119891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\left[&#10;\begin{array}{cccccc}&#10;b_0 &amp; b_1 &amp; b_2 &amp; \ldots &amp; b_{19} &amp; b_{20}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setcounter{equation}{1}&#10;\addtocounter{equation}{-1}&#10;&#10;$A[i,j] = \left\{&#10;  \begin{array}{ll}&#10;    1, &amp; i=j\\&#10;    1, &amp; \{ i,j \} \in E\\&#10;    0, &amp; \{ i,j \} \not\in E\\&#10;  \end{array}&#10;\right.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14"/>
  <p:tag name="PICTUREFILESIZE" val="1449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1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1"/>
  <p:tag name="PICTUREFILESIZE" val="119891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\left[&#10;\begin{array}{cccccc}&#10;b_0 &amp; b_1 &amp; b_2 &amp; \ldots &amp; b_{19} &amp; b_{20}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1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N \times N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"/>
  <p:tag name="PICTUREFILESIZE" val="231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31"/>
  <p:tag name="PICTUREFILESIZE" val="119891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\left[&#10;\begin{array}{cccccc}&#10;b_0 &amp; b_1 &amp; b_2 &amp; \ldots &amp; b_{19} &amp; b_{20}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=1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7236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{i,j\} \in E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47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1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2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N^2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8"/>
  <p:tag name="PICTUREFILESIZE" val="310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B =  \left[ &#10;\begin{array}{ccccccccccccccccccccc} &#10;1 &amp; 1 &amp; 1 &amp; 0 &amp; 0 &amp; 1 &amp; 1 &amp; 0 &amp; 0 &amp; 0 &amp; 1 &amp; 1 &amp; 0 &amp; 0 &amp; 1 &amp; 1 &amp; 0 &amp; 0 &amp; 1 &amp; 0 &amp; 0 &#10;\end{array} 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42"/>
  <p:tag name="PICTUREFILESIZE" val="12379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09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N^2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3"/>
  <p:tag name="PICTUREFILESIZE" val="180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\le 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\ge 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setcounter{equation}{1}&#10;\addtocounter{equation}{-1}&#10;&#10;\[&#10;A = \left[&#10;  \begin{array}{ccccc}&#10;    1 &amp; 1 &amp; 1 &amp; 1 &amp; 0 \\&#10;    1 &amp; 1 &amp; 1 &amp; 0 &amp; 1 \\&#10;    1 &amp; 1 &amp; 1 &amp; 1 &amp; 0 \\&#10;    1 &amp; 0 &amp; 1 &amp; 1 &amp; 1 \\&#10;    0 &amp; 1 &amp; 0 &amp; 1 &amp; 1 \\&#10;  \end{array}&#10;\right]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6"/>
  <p:tag name="PICTUREFILESIZE" val="157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setcounter{equation}{1}&#10;\addtocounter{equation}{-1}&#10;&#10;$&#10;A[i]&#10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20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N \times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13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4M+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964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{i,j\} \in E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4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N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7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M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94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V=\{1,2,3,4,5\}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3"/>
  <p:tag name="PICTUREFILESIZE" val="49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{i,j\} \in E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2"/>
  <p:tag name="PICTUREFILESIZE" val="34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N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4"/>
  <p:tag name="PICTUREFILESIZE" val="27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M+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940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\Theta(M)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9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setcounter{equation}{1}&#10;\addtocounter{equation}{-1}&#10;&#10;$&#10;A[i]&#10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20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N \times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1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E=\{ \{1,2\}, \{1,3\}, \{1,4\}, \{2,3\}, \{2,5\}, \{3,4\}, \{4,5\}  \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29"/>
  <p:tag name="PICTUREFILESIZE" val="1324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4M+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964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targetVertex}=&#10;\left [ &#10;\begin{array}{cccccccccccccc}&#10;2 &amp;3 &amp; 4 &amp; 1 &amp; 3 &amp; 5 &amp; 1 &amp; 2 &amp; 4 &amp; 1\ &amp; 3\ &amp; 5\ &amp; 2\ &amp; 4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7"/>
  <p:tag name="PICTUREFILESIZE" val="107566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firstTarget}=&#10;\left [ &#10;\begin{array}{ccccc}&#10;1 &amp;4 &amp; 7 &amp; 10 &amp; 13 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&#10;\setcounter{equation}{1}&#10;\addtocounter{equation}{-1}&#10;&#10;$&#10;A[i]&#10;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20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N \times 1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6"/>
  <p:tag name="PICTUREFILESIZE" val="21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191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2M+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7"/>
  <p:tag name="PICTUREFILESIZE" val="940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targetVertex}=&#10;\left [ &#10;\begin{array}{cccccccccccccc}&#10;2 &amp;3 &amp; 4 &amp; 1 &amp; 3 &amp; 5 &amp; 1 &amp; 2 &amp; 4 &amp; 1\ &amp; 3\ &amp; 5\ &amp; 2\ &amp; 4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7"/>
  <p:tag name="PICTUREFILESIZE" val="10756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|V|=N&#10;\]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6"/>
  <p:tag name="PICTUREFILESIZE" val="28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mathrm{firstTarget}=&#10;\left [ &#10;\begin{array}{ccccc}&#10;1 &amp;4 &amp; 7 &amp; 10 &amp; 13 &#10;\end{array}&#10;\right]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51"/>
  <p:tag name="PICTUREFILESIZE" val="5479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targetVertex}[k:l-1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4"/>
  <p:tag name="PICTUREFILESIZE" val="2880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"/>
  <p:tag name="PICTUREFILESIZE" val="90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= \mathrm{firstTarget}[i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243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 = \mathrm{firstTarget}[i+1]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7"/>
  <p:tag name="PICTUREFILESIZE" val="26679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+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2"/>
  <p:tag name="PICTUREFILESIZE" val="814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\[&#10;|E|=M&#10;\]&#10;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8"/>
  <p:tag name="PICTUREFILESIZE" val="295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u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v,v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u,v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 (n-1)/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8"/>
  <p:tag name="PICTUREFILESIZE" val="1474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p = \frac{m}{n(n-1)/2}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8"/>
  <p:tag name="PICTUREFILESIZE" val="41799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n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10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150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0.878431,0.952941,0.996078}%&#10;\color[rgb]{0,0,0}&#10;&#10;\setcounter{equation}{1}&#10;\addtocounter{equation}{-1}&#10;&#10;$w_{ij}$&#10;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4"/>
  <p:tag name="PICTUREFILESIZE" val="19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127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"/>
  <p:tag name="PICTUREFILESIZE" val="93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22906</TotalTime>
  <Words>5210</Words>
  <Application>Microsoft Office PowerPoint</Application>
  <PresentationFormat>Προβολή στην οθόνη (4:3)</PresentationFormat>
  <Paragraphs>1378</Paragraphs>
  <Slides>102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102</vt:i4>
      </vt:variant>
    </vt:vector>
  </HeadingPairs>
  <TitlesOfParts>
    <vt:vector size="118" baseType="lpstr">
      <vt:lpstr>Arial</vt:lpstr>
      <vt:lpstr>Times New Roman</vt:lpstr>
      <vt:lpstr>Calibri</vt:lpstr>
      <vt:lpstr>cmmi10</vt:lpstr>
      <vt:lpstr>cmr10</vt:lpstr>
      <vt:lpstr>cmsy10orig</vt:lpstr>
      <vt:lpstr>cmmi7</vt:lpstr>
      <vt:lpstr>CMEX10</vt:lpstr>
      <vt:lpstr>Wingdings</vt:lpstr>
      <vt:lpstr>Lucida Console</vt:lpstr>
      <vt:lpstr>Courier New</vt:lpstr>
      <vt:lpstr>cmr7</vt:lpstr>
      <vt:lpstr>cmsy7</vt:lpstr>
      <vt:lpstr>Symbol</vt:lpstr>
      <vt:lpstr>Garamond</vt:lpstr>
      <vt:lpstr>Kant</vt:lpstr>
      <vt:lpstr>Γράφημα</vt:lpstr>
      <vt:lpstr>Γράφημα</vt:lpstr>
      <vt:lpstr>Αναπαράσταση Γραφήματος</vt:lpstr>
      <vt:lpstr>Αναπαράσταση Γραφήματος</vt:lpstr>
      <vt:lpstr>Αναπαράσταση Γραφήματος</vt:lpstr>
      <vt:lpstr>Αναπαράσταση Γραφήματος</vt:lpstr>
      <vt:lpstr>Αναπαράσταση Γραφήματος</vt:lpstr>
      <vt:lpstr>Αναπαράσταση Γραφήματος</vt:lpstr>
      <vt:lpstr>Αναπαράσταση Γραφήματος</vt:lpstr>
      <vt:lpstr>Αναπαράσταση Γραφήματος</vt:lpstr>
      <vt:lpstr>Τυχαία Γραφήματα</vt:lpstr>
      <vt:lpstr>Τυχαία Γραφήματα</vt:lpstr>
      <vt:lpstr>Τυχαία Γραφήματα</vt:lpstr>
      <vt:lpstr>Τυχαία Γραφήματα</vt:lpstr>
      <vt:lpstr>Δένδρα</vt:lpstr>
      <vt:lpstr>Δένδρα με Ρίζα</vt:lpstr>
      <vt:lpstr>Δυαδικά Δένδρα</vt:lpstr>
      <vt:lpstr>Δυαδικά Δένδρα</vt:lpstr>
      <vt:lpstr>Δυαδικά Δένδρα</vt:lpstr>
      <vt:lpstr>Μ-αδικά Δένδρα</vt:lpstr>
      <vt:lpstr>Διατεταγμένα Δένδρα</vt:lpstr>
      <vt:lpstr>Διατεταγμένα Δένδρα</vt:lpstr>
      <vt:lpstr>Διατεταγμένα Δένδρα</vt:lpstr>
      <vt:lpstr>Διατεταγμένα Δένδρα</vt:lpstr>
      <vt:lpstr>Ισομορφικά Δένδρα</vt:lpstr>
      <vt:lpstr>Αναπαραστάσεις Ειδικού Σκοπού</vt:lpstr>
      <vt:lpstr>Αναπαραστάσεις Ειδικού Σκοπού</vt:lpstr>
      <vt:lpstr>Γράφημα</vt:lpstr>
      <vt:lpstr>Γράφημα</vt:lpstr>
      <vt:lpstr>Γράφημα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Ιδιότητες Δυαδικών Δένδρων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  <vt:lpstr>Διάσχιση Δυαδικού Δένδρου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Loukas</cp:lastModifiedBy>
  <cp:revision>839</cp:revision>
  <dcterms:created xsi:type="dcterms:W3CDTF">2005-02-17T20:55:19Z</dcterms:created>
  <dcterms:modified xsi:type="dcterms:W3CDTF">2013-10-24T19:47:02Z</dcterms:modified>
</cp:coreProperties>
</file>