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notesMasterIdLst>
    <p:notesMasterId r:id="rId68"/>
  </p:notesMasterIdLst>
  <p:handoutMasterIdLst>
    <p:handoutMasterId r:id="rId69"/>
  </p:handoutMasterIdLst>
  <p:sldIdLst>
    <p:sldId id="562" r:id="rId2"/>
    <p:sldId id="482" r:id="rId3"/>
    <p:sldId id="561" r:id="rId4"/>
    <p:sldId id="496" r:id="rId5"/>
    <p:sldId id="497" r:id="rId6"/>
    <p:sldId id="498" r:id="rId7"/>
    <p:sldId id="563" r:id="rId8"/>
    <p:sldId id="564" r:id="rId9"/>
    <p:sldId id="500" r:id="rId10"/>
    <p:sldId id="501" r:id="rId11"/>
    <p:sldId id="502" r:id="rId12"/>
    <p:sldId id="521" r:id="rId13"/>
    <p:sldId id="522" r:id="rId14"/>
    <p:sldId id="523" r:id="rId15"/>
    <p:sldId id="524" r:id="rId16"/>
    <p:sldId id="525" r:id="rId17"/>
    <p:sldId id="526" r:id="rId18"/>
    <p:sldId id="527" r:id="rId19"/>
    <p:sldId id="528" r:id="rId20"/>
    <p:sldId id="529" r:id="rId21"/>
    <p:sldId id="530" r:id="rId22"/>
    <p:sldId id="531" r:id="rId23"/>
    <p:sldId id="532" r:id="rId24"/>
    <p:sldId id="533" r:id="rId25"/>
    <p:sldId id="534" r:id="rId26"/>
    <p:sldId id="557" r:id="rId27"/>
    <p:sldId id="535" r:id="rId28"/>
    <p:sldId id="556" r:id="rId29"/>
    <p:sldId id="536" r:id="rId30"/>
    <p:sldId id="537" r:id="rId31"/>
    <p:sldId id="538" r:id="rId32"/>
    <p:sldId id="539" r:id="rId33"/>
    <p:sldId id="540" r:id="rId34"/>
    <p:sldId id="541" r:id="rId35"/>
    <p:sldId id="542" r:id="rId36"/>
    <p:sldId id="543" r:id="rId37"/>
    <p:sldId id="544" r:id="rId38"/>
    <p:sldId id="545" r:id="rId39"/>
    <p:sldId id="546" r:id="rId40"/>
    <p:sldId id="547" r:id="rId41"/>
    <p:sldId id="548" r:id="rId42"/>
    <p:sldId id="549" r:id="rId43"/>
    <p:sldId id="550" r:id="rId44"/>
    <p:sldId id="552" r:id="rId45"/>
    <p:sldId id="553" r:id="rId46"/>
    <p:sldId id="554" r:id="rId47"/>
    <p:sldId id="555" r:id="rId48"/>
    <p:sldId id="558" r:id="rId49"/>
    <p:sldId id="551" r:id="rId50"/>
    <p:sldId id="504" r:id="rId51"/>
    <p:sldId id="565" r:id="rId52"/>
    <p:sldId id="505" r:id="rId53"/>
    <p:sldId id="506" r:id="rId54"/>
    <p:sldId id="507" r:id="rId55"/>
    <p:sldId id="508" r:id="rId56"/>
    <p:sldId id="509" r:id="rId57"/>
    <p:sldId id="510" r:id="rId58"/>
    <p:sldId id="511" r:id="rId59"/>
    <p:sldId id="512" r:id="rId60"/>
    <p:sldId id="513" r:id="rId61"/>
    <p:sldId id="514" r:id="rId62"/>
    <p:sldId id="515" r:id="rId63"/>
    <p:sldId id="516" r:id="rId64"/>
    <p:sldId id="517" r:id="rId65"/>
    <p:sldId id="518" r:id="rId66"/>
    <p:sldId id="519" r:id="rId67"/>
  </p:sldIdLst>
  <p:sldSz cx="9144000" cy="6858000" type="screen4x3"/>
  <p:notesSz cx="6858000" cy="9144000"/>
  <p:embeddedFontLst>
    <p:embeddedFont>
      <p:font typeface="Lucida Console" pitchFamily="49" charset="0"/>
      <p:regular r:id="rId70"/>
    </p:embeddedFont>
    <p:embeddedFont>
      <p:font typeface="Calibri" pitchFamily="34" charset="0"/>
      <p:regular r:id="rId71"/>
      <p:bold r:id="rId72"/>
      <p:italic r:id="rId73"/>
      <p:boldItalic r:id="rId74"/>
    </p:embeddedFont>
    <p:embeddedFont>
      <p:font typeface="Garamond" pitchFamily="18" charset="0"/>
      <p:regular r:id="rId75"/>
      <p:bold r:id="rId76"/>
      <p:italic r:id="rId77"/>
    </p:embeddedFont>
  </p:embeddedFontLst>
  <p:custDataLst>
    <p:tags r:id="rId7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979"/>
    <a:srgbClr val="FFFF99"/>
    <a:srgbClr val="FF9900"/>
    <a:srgbClr val="FF3300"/>
    <a:srgbClr val="FFFF00"/>
    <a:srgbClr val="FFB547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72" autoAdjust="0"/>
    <p:restoredTop sz="98862" autoAdjust="0"/>
  </p:normalViewPr>
  <p:slideViewPr>
    <p:cSldViewPr>
      <p:cViewPr>
        <p:scale>
          <a:sx n="90" d="100"/>
          <a:sy n="90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6" Type="http://schemas.openxmlformats.org/officeDocument/2006/relationships/font" Target="fonts/font7.fntdata"/><Relationship Id="rId7" Type="http://schemas.openxmlformats.org/officeDocument/2006/relationships/slide" Target="slides/slide6.xml"/><Relationship Id="rId71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5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4.fntdata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77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3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1.fntdata"/><Relationship Id="rId75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CCBF43-7664-43DB-9BDF-F1925D0D3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209996-0550-4775-8232-5903837E81C5}" type="datetimeFigureOut">
              <a:rPr lang="el-GR"/>
              <a:pPr>
                <a:defRPr/>
              </a:pPr>
              <a:t>23/10/2013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FAAA24C-3D3A-4E21-AC18-2B45489ECF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86259-804F-4A04-B41A-F4C83C0F4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AA16-F1B0-446C-B3A0-5EAE42469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189E-3888-4FD1-AED9-03C6C98E4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DD99B-9BB5-4D46-B25F-867F01D35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AF03-F1CE-4A6E-A5CB-BDE8ED5A7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61161-C151-49A5-86CE-23709A710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B8F4-20B4-4A74-9F25-D60E984D0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2135-4478-439B-AAD4-062727026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6575D-6D77-44BE-8427-BDB18DE06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A284-025E-48CD-91B1-4659D2890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A611-51E5-405B-A745-253BEAB13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5AFE648-D89C-43AE-9533-75AF6B470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10.xml"/><Relationship Id="rId16" Type="http://schemas.openxmlformats.org/officeDocument/2006/relationships/image" Target="../media/image9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4.png"/><Relationship Id="rId5" Type="http://schemas.openxmlformats.org/officeDocument/2006/relationships/tags" Target="../tags/tag13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Συλλογές, Στοίβες και Ουρές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0" name="Text Box 77"/>
          <p:cNvSpPr txBox="1">
            <a:spLocks noChangeArrowheads="1"/>
          </p:cNvSpPr>
          <p:nvPr/>
        </p:nvSpPr>
        <p:spPr bwMode="auto">
          <a:xfrm>
            <a:off x="304800" y="1143000"/>
            <a:ext cx="8534400" cy="8104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el-GR" dirty="0" smtClean="0"/>
              <a:t>Σε πολλές εφαρμογές μας αρκεί η αναπαράσταση ενός δυναμικού συνόλου με μια δομή δεδομένων</a:t>
            </a:r>
            <a:r>
              <a:rPr lang="en-US" dirty="0" smtClean="0"/>
              <a:t> </a:t>
            </a:r>
            <a:r>
              <a:rPr lang="el-GR" dirty="0" smtClean="0"/>
              <a:t>η οποία δεν υποστηρίζει την αναζήτηση οποιουδήποτε στοιχείου. </a:t>
            </a:r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324390" y="2514600"/>
            <a:ext cx="80576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000"/>
              </a:lnSpc>
            </a:pPr>
            <a:r>
              <a:rPr lang="el-GR" b="1" dirty="0" smtClean="0"/>
              <a:t>Συλλογή (</a:t>
            </a:r>
            <a:r>
              <a:rPr lang="en-US" b="1" dirty="0" smtClean="0"/>
              <a:t>bag) : </a:t>
            </a:r>
            <a:r>
              <a:rPr lang="el-GR" dirty="0" smtClean="0"/>
              <a:t>Επιστρέφει ένα αυθαίρετο στοιχείο του συνόλου.</a:t>
            </a:r>
          </a:p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endParaRPr lang="el-GR" dirty="0" smtClean="0"/>
          </a:p>
          <a:p>
            <a:pPr algn="l">
              <a:lnSpc>
                <a:spcPts val="3000"/>
              </a:lnSpc>
            </a:pPr>
            <a:r>
              <a:rPr lang="el-GR" b="1" dirty="0" smtClean="0"/>
              <a:t>Στοίβα (</a:t>
            </a:r>
            <a:r>
              <a:rPr lang="en-US" b="1" dirty="0" smtClean="0"/>
              <a:t>stack) : </a:t>
            </a:r>
            <a:r>
              <a:rPr lang="el-GR" dirty="0" smtClean="0"/>
              <a:t>Επιστρέφει το νεότερο στοιχείο του συνόλου</a:t>
            </a:r>
            <a:r>
              <a:rPr lang="en-US" dirty="0" smtClean="0"/>
              <a:t>.</a:t>
            </a:r>
            <a:endParaRPr lang="el-GR" dirty="0" smtClean="0"/>
          </a:p>
          <a:p>
            <a:pPr algn="l">
              <a:lnSpc>
                <a:spcPts val="3000"/>
              </a:lnSpc>
            </a:pPr>
            <a:endParaRPr lang="el-GR" dirty="0" smtClean="0"/>
          </a:p>
          <a:p>
            <a:pPr algn="l">
              <a:lnSpc>
                <a:spcPts val="3000"/>
              </a:lnSpc>
            </a:pPr>
            <a:r>
              <a:rPr lang="el-GR" b="1" dirty="0" smtClean="0"/>
              <a:t>Ουρά (</a:t>
            </a:r>
            <a:r>
              <a:rPr lang="en-US" b="1" dirty="0" smtClean="0"/>
              <a:t>queue) : </a:t>
            </a:r>
            <a:r>
              <a:rPr lang="el-GR" b="1" dirty="0" smtClean="0"/>
              <a:t> </a:t>
            </a:r>
            <a:r>
              <a:rPr lang="el-GR" dirty="0" smtClean="0"/>
              <a:t>Επιστρέφει</a:t>
            </a:r>
            <a:r>
              <a:rPr lang="en-US" dirty="0" smtClean="0"/>
              <a:t> </a:t>
            </a:r>
            <a:r>
              <a:rPr lang="el-GR" dirty="0" smtClean="0"/>
              <a:t>το παλαιότερο στοιχείο του συνόλου.</a:t>
            </a:r>
          </a:p>
          <a:p>
            <a:pPr algn="l">
              <a:lnSpc>
                <a:spcPts val="3000"/>
              </a:lnSpc>
              <a:buFont typeface="Arial" pitchFamily="34" charset="0"/>
              <a:buChar char="•"/>
            </a:pPr>
            <a:endParaRPr lang="el-GR" dirty="0" smtClean="0"/>
          </a:p>
          <a:p>
            <a:pPr algn="l">
              <a:lnSpc>
                <a:spcPts val="3000"/>
              </a:lnSpc>
            </a:pPr>
            <a:r>
              <a:rPr lang="el-GR" b="1" dirty="0" smtClean="0"/>
              <a:t>Ουρά προτεραιότητας (</a:t>
            </a:r>
            <a:r>
              <a:rPr lang="en-US" b="1" dirty="0" smtClean="0"/>
              <a:t>priority queue) : </a:t>
            </a:r>
            <a:r>
              <a:rPr lang="el-GR" b="1" dirty="0" smtClean="0"/>
              <a:t> </a:t>
            </a:r>
            <a:r>
              <a:rPr lang="el-GR" dirty="0" smtClean="0"/>
              <a:t>Επιστρέφει το στοιχείο με το 					            μέγιστο (ή το ελάχιστο) κλειδί.</a:t>
            </a:r>
            <a:endParaRPr lang="el-GR" dirty="0"/>
          </a:p>
        </p:txBody>
      </p:sp>
      <p:sp>
        <p:nvSpPr>
          <p:cNvPr id="20" name="19 - Έλλειψη"/>
          <p:cNvSpPr/>
          <p:nvPr/>
        </p:nvSpPr>
        <p:spPr bwMode="auto">
          <a:xfrm>
            <a:off x="7315200" y="2616709"/>
            <a:ext cx="1676400" cy="1676400"/>
          </a:xfrm>
          <a:prstGeom prst="ellipse">
            <a:avLst/>
          </a:prstGeom>
          <a:solidFill>
            <a:srgbClr val="FFC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20 - Έλλειψη"/>
          <p:cNvSpPr/>
          <p:nvPr/>
        </p:nvSpPr>
        <p:spPr bwMode="auto">
          <a:xfrm>
            <a:off x="7772400" y="29215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Έλλειψη"/>
          <p:cNvSpPr/>
          <p:nvPr/>
        </p:nvSpPr>
        <p:spPr bwMode="auto">
          <a:xfrm>
            <a:off x="8534400" y="34549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7924800" y="39121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7391400" y="34549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24 - Έλλειψη"/>
          <p:cNvSpPr/>
          <p:nvPr/>
        </p:nvSpPr>
        <p:spPr bwMode="auto">
          <a:xfrm>
            <a:off x="8077200" y="33025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25 - Έλλειψη"/>
          <p:cNvSpPr/>
          <p:nvPr/>
        </p:nvSpPr>
        <p:spPr bwMode="auto">
          <a:xfrm>
            <a:off x="8382000" y="2845309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" name="2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000" y="4140709"/>
            <a:ext cx="178307" cy="202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3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13096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990600" y="2209800"/>
            <a:ext cx="472440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+mn-lt"/>
              </a:rPr>
              <a:t>- με πίνακα</a:t>
            </a:r>
            <a:endParaRPr lang="en-US" dirty="0">
              <a:latin typeface="+mn-lt"/>
            </a:endParaRPr>
          </a:p>
          <a:p>
            <a:pPr algn="l"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r>
              <a:rPr lang="el-GR" dirty="0">
                <a:latin typeface="+mn-lt"/>
              </a:rPr>
              <a:t>- με συνδεδεμένη λίστα</a:t>
            </a:r>
            <a:endParaRPr lang="en-US" dirty="0">
              <a:latin typeface="+mn-lt"/>
            </a:endParaRPr>
          </a:p>
        </p:txBody>
      </p:sp>
      <p:sp>
        <p:nvSpPr>
          <p:cNvPr id="83983" name="Rectangle 42"/>
          <p:cNvSpPr>
            <a:spLocks noChangeArrowheads="1"/>
          </p:cNvSpPr>
          <p:nvPr/>
        </p:nvSpPr>
        <p:spPr bwMode="auto">
          <a:xfrm>
            <a:off x="4502150" y="36576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δ</a:t>
            </a:r>
          </a:p>
        </p:txBody>
      </p:sp>
      <p:sp>
        <p:nvSpPr>
          <p:cNvPr id="83984" name="Rectangle 43"/>
          <p:cNvSpPr>
            <a:spLocks noChangeArrowheads="1"/>
          </p:cNvSpPr>
          <p:nvPr/>
        </p:nvSpPr>
        <p:spPr bwMode="auto">
          <a:xfrm>
            <a:off x="4959350" y="36576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3985" name="Oval 46"/>
          <p:cNvSpPr>
            <a:spLocks noChangeArrowheads="1"/>
          </p:cNvSpPr>
          <p:nvPr/>
        </p:nvSpPr>
        <p:spPr bwMode="auto">
          <a:xfrm>
            <a:off x="5035550" y="3733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986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5073650" y="38100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3987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4248943" y="36441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988" name="Rectangle 42"/>
          <p:cNvSpPr>
            <a:spLocks noChangeArrowheads="1"/>
          </p:cNvSpPr>
          <p:nvPr/>
        </p:nvSpPr>
        <p:spPr bwMode="auto">
          <a:xfrm>
            <a:off x="5607050" y="36576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γ</a:t>
            </a:r>
          </a:p>
        </p:txBody>
      </p:sp>
      <p:sp>
        <p:nvSpPr>
          <p:cNvPr id="83989" name="Rectangle 43"/>
          <p:cNvSpPr>
            <a:spLocks noChangeArrowheads="1"/>
          </p:cNvSpPr>
          <p:nvPr/>
        </p:nvSpPr>
        <p:spPr bwMode="auto">
          <a:xfrm>
            <a:off x="6064250" y="36576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3990" name="Oval 46"/>
          <p:cNvSpPr>
            <a:spLocks noChangeArrowheads="1"/>
          </p:cNvSpPr>
          <p:nvPr/>
        </p:nvSpPr>
        <p:spPr bwMode="auto">
          <a:xfrm>
            <a:off x="6140450" y="3733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991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6178550" y="38100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992" name="Rectangle 42"/>
          <p:cNvSpPr>
            <a:spLocks noChangeArrowheads="1"/>
          </p:cNvSpPr>
          <p:nvPr/>
        </p:nvSpPr>
        <p:spPr bwMode="auto">
          <a:xfrm>
            <a:off x="6743700" y="36576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β</a:t>
            </a:r>
          </a:p>
        </p:txBody>
      </p:sp>
      <p:sp>
        <p:nvSpPr>
          <p:cNvPr id="83993" name="Rectangle 43"/>
          <p:cNvSpPr>
            <a:spLocks noChangeArrowheads="1"/>
          </p:cNvSpPr>
          <p:nvPr/>
        </p:nvSpPr>
        <p:spPr bwMode="auto">
          <a:xfrm>
            <a:off x="7200900" y="36576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3994" name="Oval 46"/>
          <p:cNvSpPr>
            <a:spLocks noChangeArrowheads="1"/>
          </p:cNvSpPr>
          <p:nvPr/>
        </p:nvSpPr>
        <p:spPr bwMode="auto">
          <a:xfrm>
            <a:off x="7277100" y="3733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3995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7315200" y="38100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3996" name="Rectangle 42"/>
          <p:cNvSpPr>
            <a:spLocks noChangeArrowheads="1"/>
          </p:cNvSpPr>
          <p:nvPr/>
        </p:nvSpPr>
        <p:spPr bwMode="auto">
          <a:xfrm>
            <a:off x="7848600" y="36576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α</a:t>
            </a:r>
          </a:p>
        </p:txBody>
      </p:sp>
      <p:sp>
        <p:nvSpPr>
          <p:cNvPr id="83997" name="Rectangle 43"/>
          <p:cNvSpPr>
            <a:spLocks noChangeArrowheads="1"/>
          </p:cNvSpPr>
          <p:nvPr/>
        </p:nvSpPr>
        <p:spPr bwMode="auto">
          <a:xfrm>
            <a:off x="8305800" y="36576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3998" name="Oval 46"/>
          <p:cNvSpPr>
            <a:spLocks noChangeArrowheads="1"/>
          </p:cNvSpPr>
          <p:nvPr/>
        </p:nvSpPr>
        <p:spPr bwMode="auto">
          <a:xfrm>
            <a:off x="8382000" y="3733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4235450" y="4038600"/>
            <a:ext cx="1047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τρέχουσα</a:t>
            </a:r>
          </a:p>
          <a:p>
            <a:r>
              <a:rPr lang="el-GR" sz="1600"/>
              <a:t>κορυφή</a:t>
            </a:r>
          </a:p>
        </p:txBody>
      </p:sp>
      <p:sp>
        <p:nvSpPr>
          <p:cNvPr id="84000" name="33 - TextBox"/>
          <p:cNvSpPr txBox="1">
            <a:spLocks noChangeArrowheads="1"/>
          </p:cNvSpPr>
          <p:nvPr/>
        </p:nvSpPr>
        <p:spPr bwMode="auto">
          <a:xfrm>
            <a:off x="457200" y="4724400"/>
            <a:ext cx="692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dirty="0"/>
              <a:t>  </a:t>
            </a:r>
            <a:r>
              <a:rPr lang="el-GR" dirty="0"/>
              <a:t>Και οι δύο υλοποιήσεις επιτυγχάνουν Ο(1) χρόνο ανά λειτουργία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84001" name="34 - TextBox"/>
          <p:cNvSpPr txBox="1">
            <a:spLocks noChangeArrowheads="1"/>
          </p:cNvSpPr>
          <p:nvPr/>
        </p:nvSpPr>
        <p:spPr bwMode="auto">
          <a:xfrm>
            <a:off x="457200" y="5116513"/>
            <a:ext cx="5976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/>
              <a:t>  </a:t>
            </a:r>
            <a:r>
              <a:rPr lang="el-GR"/>
              <a:t>Η υλοποίηση με πίνακα είναι πιο γρήγορη στην πράξη</a:t>
            </a:r>
            <a:r>
              <a:rPr lang="en-US"/>
              <a:t>.</a:t>
            </a:r>
            <a:endParaRPr lang="el-GR"/>
          </a:p>
        </p:txBody>
      </p:sp>
      <p:sp>
        <p:nvSpPr>
          <p:cNvPr id="84002" name="36 - TextBox"/>
          <p:cNvSpPr txBox="1">
            <a:spLocks noChangeArrowheads="1"/>
          </p:cNvSpPr>
          <p:nvPr/>
        </p:nvSpPr>
        <p:spPr bwMode="auto">
          <a:xfrm>
            <a:off x="457200" y="5497513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dirty="0"/>
              <a:t>  </a:t>
            </a:r>
            <a:r>
              <a:rPr lang="el-GR" dirty="0"/>
              <a:t>Η υλοποίηση με πίνακα έχει το μειονέκτημα ότι πρέπει να οριστεί ο μέγιστος</a:t>
            </a:r>
          </a:p>
          <a:p>
            <a:pPr algn="l"/>
            <a:r>
              <a:rPr lang="el-GR" dirty="0"/>
              <a:t>   αριθμός </a:t>
            </a:r>
            <a:r>
              <a:rPr lang="el-GR" dirty="0" smtClean="0"/>
              <a:t>στοιχείων (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maxN</a:t>
            </a:r>
            <a:r>
              <a:rPr lang="el-GR" dirty="0" smtClean="0"/>
              <a:t>) </a:t>
            </a:r>
            <a:r>
              <a:rPr lang="el-GR" dirty="0"/>
              <a:t>στη στοίβα. </a:t>
            </a:r>
            <a:r>
              <a:rPr lang="el-GR" dirty="0" smtClean="0"/>
              <a:t>Το αν αυτό αποτελεί σημαντικό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  </a:t>
            </a:r>
            <a:r>
              <a:rPr lang="el-GR" dirty="0" smtClean="0"/>
              <a:t>πρόβλημα ή όχι εξαρτάται από την εφαρμογή.</a:t>
            </a:r>
            <a:endParaRPr lang="el-GR" dirty="0"/>
          </a:p>
        </p:txBody>
      </p:sp>
      <p:sp>
        <p:nvSpPr>
          <p:cNvPr id="36" name="35 - TextBox"/>
          <p:cNvSpPr txBox="1"/>
          <p:nvPr/>
        </p:nvSpPr>
        <p:spPr>
          <a:xfrm>
            <a:off x="3581400" y="33644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head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4183063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α</a:t>
            </a:r>
          </a:p>
        </p:txBody>
      </p:sp>
      <p:sp>
        <p:nvSpPr>
          <p:cNvPr id="38" name="Rectangle 28"/>
          <p:cNvSpPr>
            <a:spLocks noChangeArrowheads="1"/>
          </p:cNvSpPr>
          <p:nvPr/>
        </p:nvSpPr>
        <p:spPr bwMode="auto">
          <a:xfrm>
            <a:off x="4627563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β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5072063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γ</a:t>
            </a: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5516563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δ</a:t>
            </a: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5961063" y="2159000"/>
            <a:ext cx="444500" cy="381000"/>
          </a:xfrm>
          <a:prstGeom prst="rect">
            <a:avLst/>
          </a:prstGeom>
          <a:solidFill>
            <a:srgbClr val="FF9900">
              <a:alpha val="35000"/>
            </a:srgb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6405563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038600" y="2590800"/>
            <a:ext cx="6429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κάτω</a:t>
            </a:r>
          </a:p>
          <a:p>
            <a:r>
              <a:rPr lang="el-GR" sz="1600" dirty="0"/>
              <a:t>όριο</a:t>
            </a:r>
          </a:p>
        </p:txBody>
      </p: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6400800" y="2616200"/>
            <a:ext cx="574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άνω</a:t>
            </a:r>
          </a:p>
          <a:p>
            <a:r>
              <a:rPr lang="el-GR" sz="1600" dirty="0"/>
              <a:t>όριο</a:t>
            </a: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5249863" y="2616200"/>
            <a:ext cx="1047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τρέχουσα</a:t>
            </a:r>
          </a:p>
          <a:p>
            <a:r>
              <a:rPr lang="el-GR" sz="1600" dirty="0"/>
              <a:t>κορυφή</a:t>
            </a:r>
          </a:p>
        </p:txBody>
      </p:sp>
      <p:sp>
        <p:nvSpPr>
          <p:cNvPr id="47" name="16 - Αριστερό βέλος"/>
          <p:cNvSpPr>
            <a:spLocks noChangeArrowheads="1"/>
          </p:cNvSpPr>
          <p:nvPr/>
        </p:nvSpPr>
        <p:spPr bwMode="auto">
          <a:xfrm rot="-5400000">
            <a:off x="5981700" y="1816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47 - TextBox"/>
          <p:cNvSpPr txBox="1"/>
          <p:nvPr/>
        </p:nvSpPr>
        <p:spPr>
          <a:xfrm>
            <a:off x="4724400" y="1066800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stack pointer: </a:t>
            </a:r>
            <a:endParaRPr lang="el-GR" sz="1600" dirty="0" smtClean="0"/>
          </a:p>
          <a:p>
            <a:r>
              <a:rPr lang="el-GR" sz="1600" dirty="0" smtClean="0"/>
              <a:t>δείχνει την επόμενη κενή θέση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5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sp>
        <p:nvSpPr>
          <p:cNvPr id="84996" name="35 - TextBox"/>
          <p:cNvSpPr txBox="1">
            <a:spLocks noChangeArrowheads="1"/>
          </p:cNvSpPr>
          <p:nvPr/>
        </p:nvSpPr>
        <p:spPr bwMode="auto">
          <a:xfrm>
            <a:off x="533400" y="2438400"/>
            <a:ext cx="2982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ενθεματική αναπαράσταση </a:t>
            </a:r>
          </a:p>
        </p:txBody>
      </p:sp>
      <p:sp>
        <p:nvSpPr>
          <p:cNvPr id="84997" name="37 - TextBox"/>
          <p:cNvSpPr txBox="1">
            <a:spLocks noChangeArrowheads="1"/>
          </p:cNvSpPr>
          <p:nvPr/>
        </p:nvSpPr>
        <p:spPr bwMode="auto">
          <a:xfrm>
            <a:off x="533784" y="3211513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pic>
        <p:nvPicPr>
          <p:cNvPr id="84998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3675" y="2438400"/>
            <a:ext cx="3921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8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625" y="32004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1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sp>
        <p:nvSpPr>
          <p:cNvPr id="86020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2982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ενθεματική αναπαράσταση </a:t>
            </a:r>
          </a:p>
        </p:txBody>
      </p:sp>
      <p:sp>
        <p:nvSpPr>
          <p:cNvPr id="86021" name="37 - TextBox"/>
          <p:cNvSpPr txBox="1">
            <a:spLocks noChangeArrowheads="1"/>
          </p:cNvSpPr>
          <p:nvPr/>
        </p:nvSpPr>
        <p:spPr bwMode="auto">
          <a:xfrm>
            <a:off x="457584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8" name="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86023" name="9 - TextBox"/>
          <p:cNvSpPr txBox="1">
            <a:spLocks noChangeArrowheads="1"/>
          </p:cNvSpPr>
          <p:nvPr/>
        </p:nvSpPr>
        <p:spPr bwMode="auto">
          <a:xfrm>
            <a:off x="457200" y="27432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Αντικαθιστούμε                  με           </a:t>
            </a:r>
            <a:r>
              <a:rPr lang="en-US"/>
              <a:t>        </a:t>
            </a:r>
            <a:r>
              <a:rPr lang="el-GR"/>
              <a:t> όπου         δυαδικός τελεστής</a:t>
            </a:r>
          </a:p>
        </p:txBody>
      </p:sp>
      <p:pic>
        <p:nvPicPr>
          <p:cNvPr id="86024" name="14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9175" y="2789238"/>
            <a:ext cx="730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13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0775" y="2789238"/>
            <a:ext cx="8826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7825" y="28194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1" name="1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sp>
        <p:nvSpPr>
          <p:cNvPr id="87044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2982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ενθεματική αναπαράσταση </a:t>
            </a:r>
          </a:p>
        </p:txBody>
      </p:sp>
      <p:sp>
        <p:nvSpPr>
          <p:cNvPr id="87045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pic>
        <p:nvPicPr>
          <p:cNvPr id="87046" name="8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4290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87048" name="9 - TextBox"/>
          <p:cNvSpPr txBox="1">
            <a:spLocks noChangeArrowheads="1"/>
          </p:cNvSpPr>
          <p:nvPr/>
        </p:nvSpPr>
        <p:spPr bwMode="auto">
          <a:xfrm>
            <a:off x="457200" y="27432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Αντικαθιστούμε                  με           </a:t>
            </a:r>
            <a:r>
              <a:rPr lang="en-US"/>
              <a:t>        </a:t>
            </a:r>
            <a:r>
              <a:rPr lang="el-GR"/>
              <a:t> όπου         δυαδικός τελεστής</a:t>
            </a:r>
          </a:p>
        </p:txBody>
      </p:sp>
      <p:pic>
        <p:nvPicPr>
          <p:cNvPr id="87049" name="14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9175" y="2789238"/>
            <a:ext cx="730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1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0775" y="2789238"/>
            <a:ext cx="8826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16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7825" y="28194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1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886200"/>
            <a:ext cx="39195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3" name="17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" y="4343400"/>
            <a:ext cx="39893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4" name="19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6413" y="4800600"/>
            <a:ext cx="39893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5" name="21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2578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- Δεξιό βέλος"/>
          <p:cNvSpPr/>
          <p:nvPr/>
        </p:nvSpPr>
        <p:spPr bwMode="auto">
          <a:xfrm>
            <a:off x="4800600" y="35052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4" name="23 - Δεξιό βέλος"/>
          <p:cNvSpPr/>
          <p:nvPr/>
        </p:nvSpPr>
        <p:spPr bwMode="auto">
          <a:xfrm>
            <a:off x="4800600" y="39624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5" name="24 - Δεξιό βέλος"/>
          <p:cNvSpPr/>
          <p:nvPr/>
        </p:nvSpPr>
        <p:spPr bwMode="auto">
          <a:xfrm>
            <a:off x="4800600" y="4419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6" name="25 - Δεξιό βέλος"/>
          <p:cNvSpPr/>
          <p:nvPr/>
        </p:nvSpPr>
        <p:spPr bwMode="auto">
          <a:xfrm>
            <a:off x="4800600" y="48768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7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sp>
        <p:nvSpPr>
          <p:cNvPr id="88068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88069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sp>
        <p:nvSpPr>
          <p:cNvPr id="88070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88071" name="1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9" name="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1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091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89093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16 - Αριστερό βέλος"/>
          <p:cNvSpPr>
            <a:spLocks noChangeArrowheads="1"/>
          </p:cNvSpPr>
          <p:nvPr/>
        </p:nvSpPr>
        <p:spPr bwMode="auto">
          <a:xfrm rot="5400000">
            <a:off x="4191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89095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096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097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89098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89099" name="18 - TextBox"/>
          <p:cNvSpPr txBox="1">
            <a:spLocks noChangeArrowheads="1"/>
          </p:cNvSpPr>
          <p:nvPr/>
        </p:nvSpPr>
        <p:spPr bwMode="auto">
          <a:xfrm>
            <a:off x="4648200" y="5562600"/>
            <a:ext cx="3127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18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19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1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4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90117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16 - Αριστερό βέλος"/>
          <p:cNvSpPr>
            <a:spLocks noChangeArrowheads="1"/>
          </p:cNvSpPr>
          <p:nvPr/>
        </p:nvSpPr>
        <p:spPr bwMode="auto">
          <a:xfrm rot="5400000">
            <a:off x="7239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0119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0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0121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0122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90123" name="13 - TextBox"/>
          <p:cNvSpPr txBox="1">
            <a:spLocks noChangeArrowheads="1"/>
          </p:cNvSpPr>
          <p:nvPr/>
        </p:nvSpPr>
        <p:spPr bwMode="auto">
          <a:xfrm>
            <a:off x="4648200" y="5562600"/>
            <a:ext cx="3127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90124" name="19 - TextBox"/>
          <p:cNvSpPr txBox="1">
            <a:spLocks noChangeArrowheads="1"/>
          </p:cNvSpPr>
          <p:nvPr/>
        </p:nvSpPr>
        <p:spPr bwMode="auto">
          <a:xfrm>
            <a:off x="4648200" y="5116513"/>
            <a:ext cx="312738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19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1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3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91141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16 - Αριστερό βέλος"/>
          <p:cNvSpPr>
            <a:spLocks noChangeArrowheads="1"/>
          </p:cNvSpPr>
          <p:nvPr/>
        </p:nvSpPr>
        <p:spPr bwMode="auto">
          <a:xfrm rot="5400000">
            <a:off x="10287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1143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4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45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1146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91147" name="13 - TextBox"/>
          <p:cNvSpPr txBox="1">
            <a:spLocks noChangeArrowheads="1"/>
          </p:cNvSpPr>
          <p:nvPr/>
        </p:nvSpPr>
        <p:spPr bwMode="auto">
          <a:xfrm>
            <a:off x="4648200" y="5562600"/>
            <a:ext cx="3127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91148" name="19 - TextBox"/>
          <p:cNvSpPr txBox="1">
            <a:spLocks noChangeArrowheads="1"/>
          </p:cNvSpPr>
          <p:nvPr/>
        </p:nvSpPr>
        <p:spPr bwMode="auto">
          <a:xfrm>
            <a:off x="4648200" y="5116513"/>
            <a:ext cx="312738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  <a:endParaRPr lang="el-GR"/>
          </a:p>
        </p:txBody>
      </p:sp>
      <p:sp>
        <p:nvSpPr>
          <p:cNvPr id="91149" name="14 - TextBox"/>
          <p:cNvSpPr txBox="1">
            <a:spLocks noChangeArrowheads="1"/>
          </p:cNvSpPr>
          <p:nvPr/>
        </p:nvSpPr>
        <p:spPr bwMode="auto">
          <a:xfrm>
            <a:off x="4648200" y="4659313"/>
            <a:ext cx="312738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  <a:endParaRPr lang="el-GR"/>
          </a:p>
        </p:txBody>
      </p:sp>
      <p:sp>
        <p:nvSpPr>
          <p:cNvPr id="20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2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4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3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92165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16 - Αριστερό βέλος"/>
          <p:cNvSpPr>
            <a:spLocks noChangeArrowheads="1"/>
          </p:cNvSpPr>
          <p:nvPr/>
        </p:nvSpPr>
        <p:spPr bwMode="auto">
          <a:xfrm rot="5400000">
            <a:off x="14097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2167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68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169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2170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92171" name="13 - TextBox"/>
          <p:cNvSpPr txBox="1">
            <a:spLocks noChangeArrowheads="1"/>
          </p:cNvSpPr>
          <p:nvPr/>
        </p:nvSpPr>
        <p:spPr bwMode="auto">
          <a:xfrm>
            <a:off x="4648200" y="5562600"/>
            <a:ext cx="3127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92172" name="19 - TextBox"/>
          <p:cNvSpPr txBox="1">
            <a:spLocks noChangeArrowheads="1"/>
          </p:cNvSpPr>
          <p:nvPr/>
        </p:nvSpPr>
        <p:spPr bwMode="auto">
          <a:xfrm>
            <a:off x="4584700" y="5116513"/>
            <a:ext cx="439738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</a:t>
            </a:r>
            <a:endParaRPr lang="el-GR"/>
          </a:p>
        </p:txBody>
      </p:sp>
      <p:sp>
        <p:nvSpPr>
          <p:cNvPr id="92173" name="14 - TextBox"/>
          <p:cNvSpPr txBox="1">
            <a:spLocks noChangeArrowheads="1"/>
          </p:cNvSpPr>
          <p:nvPr/>
        </p:nvSpPr>
        <p:spPr bwMode="auto">
          <a:xfrm>
            <a:off x="990600" y="5029200"/>
            <a:ext cx="1223963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 + 9 = 17</a:t>
            </a:r>
            <a:endParaRPr lang="el-GR"/>
          </a:p>
        </p:txBody>
      </p:sp>
      <p:sp>
        <p:nvSpPr>
          <p:cNvPr id="20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2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4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7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93189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16 - Αριστερό βέλος"/>
          <p:cNvSpPr>
            <a:spLocks noChangeArrowheads="1"/>
          </p:cNvSpPr>
          <p:nvPr/>
        </p:nvSpPr>
        <p:spPr bwMode="auto">
          <a:xfrm rot="5400000">
            <a:off x="18669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3191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3192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3193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3194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93195" name="13 - TextBox"/>
          <p:cNvSpPr txBox="1">
            <a:spLocks noChangeArrowheads="1"/>
          </p:cNvSpPr>
          <p:nvPr/>
        </p:nvSpPr>
        <p:spPr bwMode="auto">
          <a:xfrm>
            <a:off x="4648200" y="5562600"/>
            <a:ext cx="3127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93196" name="19 - TextBox"/>
          <p:cNvSpPr txBox="1">
            <a:spLocks noChangeArrowheads="1"/>
          </p:cNvSpPr>
          <p:nvPr/>
        </p:nvSpPr>
        <p:spPr bwMode="auto">
          <a:xfrm>
            <a:off x="4584700" y="5116513"/>
            <a:ext cx="439738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</a:t>
            </a:r>
            <a:endParaRPr lang="el-GR"/>
          </a:p>
        </p:txBody>
      </p:sp>
      <p:sp>
        <p:nvSpPr>
          <p:cNvPr id="93197" name="15 - TextBox"/>
          <p:cNvSpPr txBox="1">
            <a:spLocks noChangeArrowheads="1"/>
          </p:cNvSpPr>
          <p:nvPr/>
        </p:nvSpPr>
        <p:spPr bwMode="auto">
          <a:xfrm>
            <a:off x="4652963" y="4659313"/>
            <a:ext cx="312737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20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2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4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Συλλογή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50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29908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Υποστηρίζει τις λειτουργίες</a:t>
            </a:r>
            <a:r>
              <a:rPr lang="en-US"/>
              <a:t>:</a:t>
            </a:r>
            <a:endParaRPr lang="el-GR"/>
          </a:p>
        </p:txBody>
      </p:sp>
      <p:sp>
        <p:nvSpPr>
          <p:cNvPr id="65551" name="Text Box 78"/>
          <p:cNvSpPr txBox="1">
            <a:spLocks noChangeArrowheads="1"/>
          </p:cNvSpPr>
          <p:nvPr/>
        </p:nvSpPr>
        <p:spPr bwMode="auto">
          <a:xfrm>
            <a:off x="457200" y="2057400"/>
            <a:ext cx="58491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εισαγωγή(</a:t>
            </a:r>
            <a:r>
              <a:rPr lang="en-US" dirty="0" err="1"/>
              <a:t>S,x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dirty="0" smtClean="0"/>
              <a:t>: </a:t>
            </a:r>
            <a:r>
              <a:rPr lang="el-GR" dirty="0" smtClean="0"/>
              <a:t> τοποθετεί </a:t>
            </a:r>
            <a:r>
              <a:rPr lang="el-GR" dirty="0"/>
              <a:t>το στοιχείο </a:t>
            </a:r>
            <a:r>
              <a:rPr lang="en-US" dirty="0"/>
              <a:t>x </a:t>
            </a:r>
            <a:r>
              <a:rPr lang="el-GR" dirty="0" smtClean="0"/>
              <a:t>στη συλλογή </a:t>
            </a:r>
            <a:r>
              <a:rPr lang="en-US" dirty="0"/>
              <a:t>S</a:t>
            </a:r>
            <a:endParaRPr lang="el-GR" dirty="0"/>
          </a:p>
        </p:txBody>
      </p:sp>
      <p:sp>
        <p:nvSpPr>
          <p:cNvPr id="65552" name="Text Box 79"/>
          <p:cNvSpPr txBox="1">
            <a:spLocks noChangeArrowheads="1"/>
          </p:cNvSpPr>
          <p:nvPr/>
        </p:nvSpPr>
        <p:spPr bwMode="auto">
          <a:xfrm>
            <a:off x="457200" y="2590800"/>
            <a:ext cx="7467600" cy="8104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εξαγωγή(</a:t>
            </a:r>
            <a:r>
              <a:rPr lang="en-US" dirty="0"/>
              <a:t>S)</a:t>
            </a:r>
            <a:r>
              <a:rPr lang="el-GR" dirty="0"/>
              <a:t> 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αφαιρεί από την συλλογή </a:t>
            </a:r>
            <a:r>
              <a:rPr lang="en-US" dirty="0" smtClean="0"/>
              <a:t>S </a:t>
            </a:r>
            <a:r>
              <a:rPr lang="el-GR" dirty="0" smtClean="0"/>
              <a:t>ένα αυθαίρετο στοιχείο της </a:t>
            </a:r>
            <a:r>
              <a:rPr lang="en-US" dirty="0" smtClean="0"/>
              <a:t>x </a:t>
            </a:r>
            <a:r>
              <a:rPr lang="el-GR" dirty="0" smtClean="0"/>
              <a:t>	        και το επιστρέφει</a:t>
            </a:r>
            <a:endParaRPr lang="en-US" dirty="0">
              <a:sym typeface="Symbol" pitchFamily="18" charset="2"/>
            </a:endParaRPr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18 - Έλλειψη"/>
          <p:cNvSpPr/>
          <p:nvPr/>
        </p:nvSpPr>
        <p:spPr bwMode="auto">
          <a:xfrm>
            <a:off x="3352800" y="3657600"/>
            <a:ext cx="1676400" cy="1676400"/>
          </a:xfrm>
          <a:prstGeom prst="ellipse">
            <a:avLst/>
          </a:prstGeom>
          <a:solidFill>
            <a:srgbClr val="FFC00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19 - Έλλειψη"/>
          <p:cNvSpPr/>
          <p:nvPr/>
        </p:nvSpPr>
        <p:spPr bwMode="auto">
          <a:xfrm>
            <a:off x="3810000" y="3962400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20 - Έλλειψη"/>
          <p:cNvSpPr/>
          <p:nvPr/>
        </p:nvSpPr>
        <p:spPr bwMode="auto">
          <a:xfrm>
            <a:off x="4572000" y="4495800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21 - Έλλειψη"/>
          <p:cNvSpPr/>
          <p:nvPr/>
        </p:nvSpPr>
        <p:spPr bwMode="auto">
          <a:xfrm>
            <a:off x="3962400" y="4953000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22 - Έλλειψη"/>
          <p:cNvSpPr/>
          <p:nvPr/>
        </p:nvSpPr>
        <p:spPr bwMode="auto">
          <a:xfrm>
            <a:off x="3429000" y="4495800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23 - Έλλειψη"/>
          <p:cNvSpPr/>
          <p:nvPr/>
        </p:nvSpPr>
        <p:spPr bwMode="auto">
          <a:xfrm>
            <a:off x="4114800" y="4343400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5" name="24 - Έλλειψη"/>
          <p:cNvSpPr/>
          <p:nvPr/>
        </p:nvSpPr>
        <p:spPr bwMode="auto">
          <a:xfrm>
            <a:off x="4419600" y="3886200"/>
            <a:ext cx="152400" cy="152400"/>
          </a:xfrm>
          <a:prstGeom prst="ellipse">
            <a:avLst/>
          </a:prstGeom>
          <a:solidFill>
            <a:srgbClr val="EAEAEA">
              <a:alpha val="6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" name="25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0600" y="5181600"/>
            <a:ext cx="178307" cy="202691"/>
          </a:xfrm>
          <a:prstGeom prst="rect">
            <a:avLst/>
          </a:prstGeom>
          <a:noFill/>
        </p:spPr>
      </p:pic>
      <p:sp>
        <p:nvSpPr>
          <p:cNvPr id="15" name="14 - TextBox"/>
          <p:cNvSpPr txBox="1"/>
          <p:nvPr/>
        </p:nvSpPr>
        <p:spPr>
          <a:xfrm>
            <a:off x="533400" y="5856111"/>
            <a:ext cx="7620000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 smtClean="0"/>
              <a:t>Μπορεί να υλοποιηθεί εύκολα με πίνακα ή συνδεδεμένη λίστα, έτσι ώστε οι λειτουργίες εισαγωγής και εξαγωγής να γίνονται σε Ο(1) χρόνο.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1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94213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16 - Αριστερό βέλος"/>
          <p:cNvSpPr>
            <a:spLocks noChangeArrowheads="1"/>
          </p:cNvSpPr>
          <p:nvPr/>
        </p:nvSpPr>
        <p:spPr bwMode="auto">
          <a:xfrm rot="5400000">
            <a:off x="20955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4215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6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4217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4218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94219" name="13 - TextBox"/>
          <p:cNvSpPr txBox="1">
            <a:spLocks noChangeArrowheads="1"/>
          </p:cNvSpPr>
          <p:nvPr/>
        </p:nvSpPr>
        <p:spPr bwMode="auto">
          <a:xfrm>
            <a:off x="4648200" y="5562600"/>
            <a:ext cx="3127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94220" name="19 - TextBox"/>
          <p:cNvSpPr txBox="1">
            <a:spLocks noChangeArrowheads="1"/>
          </p:cNvSpPr>
          <p:nvPr/>
        </p:nvSpPr>
        <p:spPr bwMode="auto">
          <a:xfrm>
            <a:off x="4584700" y="5116513"/>
            <a:ext cx="439738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</a:t>
            </a:r>
            <a:endParaRPr lang="el-GR"/>
          </a:p>
        </p:txBody>
      </p:sp>
      <p:sp>
        <p:nvSpPr>
          <p:cNvPr id="94221" name="15 - TextBox"/>
          <p:cNvSpPr txBox="1">
            <a:spLocks noChangeArrowheads="1"/>
          </p:cNvSpPr>
          <p:nvPr/>
        </p:nvSpPr>
        <p:spPr bwMode="auto">
          <a:xfrm>
            <a:off x="4652963" y="4659313"/>
            <a:ext cx="312737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</a:t>
            </a:r>
            <a:endParaRPr lang="el-GR"/>
          </a:p>
        </p:txBody>
      </p:sp>
      <p:sp>
        <p:nvSpPr>
          <p:cNvPr id="94222" name="16 - TextBox"/>
          <p:cNvSpPr txBox="1">
            <a:spLocks noChangeArrowheads="1"/>
          </p:cNvSpPr>
          <p:nvPr/>
        </p:nvSpPr>
        <p:spPr bwMode="auto">
          <a:xfrm>
            <a:off x="4648200" y="4202113"/>
            <a:ext cx="312738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</a:t>
            </a:r>
            <a:endParaRPr lang="el-GR"/>
          </a:p>
        </p:txBody>
      </p:sp>
      <p:sp>
        <p:nvSpPr>
          <p:cNvPr id="21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2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3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5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95237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16 - Αριστερό βέλος"/>
          <p:cNvSpPr>
            <a:spLocks noChangeArrowheads="1"/>
          </p:cNvSpPr>
          <p:nvPr/>
        </p:nvSpPr>
        <p:spPr bwMode="auto">
          <a:xfrm rot="5400000">
            <a:off x="24765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5239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5240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5241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5242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95243" name="13 - TextBox"/>
          <p:cNvSpPr txBox="1">
            <a:spLocks noChangeArrowheads="1"/>
          </p:cNvSpPr>
          <p:nvPr/>
        </p:nvSpPr>
        <p:spPr bwMode="auto">
          <a:xfrm>
            <a:off x="4648200" y="5562600"/>
            <a:ext cx="3127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95244" name="19 - TextBox"/>
          <p:cNvSpPr txBox="1">
            <a:spLocks noChangeArrowheads="1"/>
          </p:cNvSpPr>
          <p:nvPr/>
        </p:nvSpPr>
        <p:spPr bwMode="auto">
          <a:xfrm>
            <a:off x="4584700" y="5116513"/>
            <a:ext cx="439738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17</a:t>
            </a:r>
            <a:endParaRPr lang="el-GR"/>
          </a:p>
        </p:txBody>
      </p:sp>
      <p:sp>
        <p:nvSpPr>
          <p:cNvPr id="95245" name="15 - TextBox"/>
          <p:cNvSpPr txBox="1">
            <a:spLocks noChangeArrowheads="1"/>
          </p:cNvSpPr>
          <p:nvPr/>
        </p:nvSpPr>
        <p:spPr bwMode="auto">
          <a:xfrm>
            <a:off x="4587875" y="4659313"/>
            <a:ext cx="441325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24</a:t>
            </a:r>
            <a:endParaRPr lang="el-GR"/>
          </a:p>
        </p:txBody>
      </p:sp>
      <p:sp>
        <p:nvSpPr>
          <p:cNvPr id="95246" name="16 - TextBox"/>
          <p:cNvSpPr txBox="1">
            <a:spLocks noChangeArrowheads="1"/>
          </p:cNvSpPr>
          <p:nvPr/>
        </p:nvSpPr>
        <p:spPr bwMode="auto">
          <a:xfrm>
            <a:off x="2133600" y="4953000"/>
            <a:ext cx="9858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6*4 =24</a:t>
            </a:r>
            <a:endParaRPr lang="el-GR"/>
          </a:p>
        </p:txBody>
      </p:sp>
      <p:sp>
        <p:nvSpPr>
          <p:cNvPr id="21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2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3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5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5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96261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16 - Αριστερό βέλος"/>
          <p:cNvSpPr>
            <a:spLocks noChangeArrowheads="1"/>
          </p:cNvSpPr>
          <p:nvPr/>
        </p:nvSpPr>
        <p:spPr bwMode="auto">
          <a:xfrm rot="5400000">
            <a:off x="28575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6263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4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65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6266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96267" name="13 - TextBox"/>
          <p:cNvSpPr txBox="1">
            <a:spLocks noChangeArrowheads="1"/>
          </p:cNvSpPr>
          <p:nvPr/>
        </p:nvSpPr>
        <p:spPr bwMode="auto">
          <a:xfrm>
            <a:off x="4648200" y="5562600"/>
            <a:ext cx="3127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96268" name="19 - TextBox"/>
          <p:cNvSpPr txBox="1">
            <a:spLocks noChangeArrowheads="1"/>
          </p:cNvSpPr>
          <p:nvPr/>
        </p:nvSpPr>
        <p:spPr bwMode="auto">
          <a:xfrm>
            <a:off x="4519613" y="5116513"/>
            <a:ext cx="569912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408</a:t>
            </a:r>
            <a:endParaRPr lang="el-GR"/>
          </a:p>
        </p:txBody>
      </p:sp>
      <p:sp>
        <p:nvSpPr>
          <p:cNvPr id="96269" name="16 - TextBox"/>
          <p:cNvSpPr txBox="1">
            <a:spLocks noChangeArrowheads="1"/>
          </p:cNvSpPr>
          <p:nvPr/>
        </p:nvSpPr>
        <p:spPr bwMode="auto">
          <a:xfrm>
            <a:off x="2286000" y="4953000"/>
            <a:ext cx="1371600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24*17 =408</a:t>
            </a:r>
            <a:endParaRPr lang="el-GR"/>
          </a:p>
        </p:txBody>
      </p:sp>
      <p:sp>
        <p:nvSpPr>
          <p:cNvPr id="20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2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4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97285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16 - Αριστερό βέλος"/>
          <p:cNvSpPr>
            <a:spLocks noChangeArrowheads="1"/>
          </p:cNvSpPr>
          <p:nvPr/>
        </p:nvSpPr>
        <p:spPr bwMode="auto">
          <a:xfrm rot="5400000">
            <a:off x="31623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7287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288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289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7290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97291" name="13 - TextBox"/>
          <p:cNvSpPr txBox="1">
            <a:spLocks noChangeArrowheads="1"/>
          </p:cNvSpPr>
          <p:nvPr/>
        </p:nvSpPr>
        <p:spPr bwMode="auto">
          <a:xfrm>
            <a:off x="4648200" y="5562600"/>
            <a:ext cx="3127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97292" name="19 - TextBox"/>
          <p:cNvSpPr txBox="1">
            <a:spLocks noChangeArrowheads="1"/>
          </p:cNvSpPr>
          <p:nvPr/>
        </p:nvSpPr>
        <p:spPr bwMode="auto">
          <a:xfrm>
            <a:off x="4519613" y="5116513"/>
            <a:ext cx="569912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408</a:t>
            </a:r>
            <a:endParaRPr lang="el-GR"/>
          </a:p>
        </p:txBody>
      </p:sp>
      <p:sp>
        <p:nvSpPr>
          <p:cNvPr id="97293" name="15 - TextBox"/>
          <p:cNvSpPr txBox="1">
            <a:spLocks noChangeArrowheads="1"/>
          </p:cNvSpPr>
          <p:nvPr/>
        </p:nvSpPr>
        <p:spPr bwMode="auto">
          <a:xfrm>
            <a:off x="4652963" y="4648200"/>
            <a:ext cx="3127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  <a:endParaRPr lang="el-GR"/>
          </a:p>
        </p:txBody>
      </p:sp>
      <p:sp>
        <p:nvSpPr>
          <p:cNvPr id="20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2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4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98309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16 - Αριστερό βέλος"/>
          <p:cNvSpPr>
            <a:spLocks noChangeArrowheads="1"/>
          </p:cNvSpPr>
          <p:nvPr/>
        </p:nvSpPr>
        <p:spPr bwMode="auto">
          <a:xfrm rot="5400000">
            <a:off x="35433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8311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2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8313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8314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98315" name="13 - TextBox"/>
          <p:cNvSpPr txBox="1">
            <a:spLocks noChangeArrowheads="1"/>
          </p:cNvSpPr>
          <p:nvPr/>
        </p:nvSpPr>
        <p:spPr bwMode="auto">
          <a:xfrm>
            <a:off x="4648200" y="5562600"/>
            <a:ext cx="3127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  <a:endParaRPr lang="el-GR"/>
          </a:p>
        </p:txBody>
      </p:sp>
      <p:sp>
        <p:nvSpPr>
          <p:cNvPr id="98316" name="19 - TextBox"/>
          <p:cNvSpPr txBox="1">
            <a:spLocks noChangeArrowheads="1"/>
          </p:cNvSpPr>
          <p:nvPr/>
        </p:nvSpPr>
        <p:spPr bwMode="auto">
          <a:xfrm>
            <a:off x="4519613" y="5116513"/>
            <a:ext cx="569912" cy="369887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415</a:t>
            </a:r>
            <a:endParaRPr lang="el-GR"/>
          </a:p>
        </p:txBody>
      </p:sp>
      <p:sp>
        <p:nvSpPr>
          <p:cNvPr id="98317" name="16 - TextBox"/>
          <p:cNvSpPr txBox="1">
            <a:spLocks noChangeArrowheads="1"/>
          </p:cNvSpPr>
          <p:nvPr/>
        </p:nvSpPr>
        <p:spPr bwMode="auto">
          <a:xfrm>
            <a:off x="3038475" y="5029200"/>
            <a:ext cx="1350963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7+408=415</a:t>
            </a:r>
            <a:endParaRPr lang="el-GR"/>
          </a:p>
        </p:txBody>
      </p:sp>
      <p:sp>
        <p:nvSpPr>
          <p:cNvPr id="20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2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4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1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pic>
        <p:nvPicPr>
          <p:cNvPr id="99333" name="6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371157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16 - Αριστερό βέλος"/>
          <p:cNvSpPr>
            <a:spLocks noChangeArrowheads="1"/>
          </p:cNvSpPr>
          <p:nvPr/>
        </p:nvSpPr>
        <p:spPr bwMode="auto">
          <a:xfrm rot="5400000">
            <a:off x="3924300" y="4610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9335" name="AutoShape 21"/>
          <p:cNvCxnSpPr>
            <a:cxnSpLocks noChangeShapeType="1"/>
          </p:cNvCxnSpPr>
          <p:nvPr/>
        </p:nvCxnSpPr>
        <p:spPr bwMode="auto">
          <a:xfrm rot="5400000">
            <a:off x="36369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9336" name="AutoShape 23"/>
          <p:cNvCxnSpPr>
            <a:cxnSpLocks noChangeShapeType="1"/>
          </p:cNvCxnSpPr>
          <p:nvPr/>
        </p:nvCxnSpPr>
        <p:spPr bwMode="auto">
          <a:xfrm flipV="1">
            <a:off x="44958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9337" name="AutoShape 24"/>
          <p:cNvCxnSpPr>
            <a:cxnSpLocks noChangeShapeType="1"/>
          </p:cNvCxnSpPr>
          <p:nvPr/>
        </p:nvCxnSpPr>
        <p:spPr bwMode="auto">
          <a:xfrm rot="5400000" flipH="1" flipV="1">
            <a:off x="43211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9338" name="Text Box 31"/>
          <p:cNvSpPr txBox="1">
            <a:spLocks noChangeArrowheads="1"/>
          </p:cNvSpPr>
          <p:nvPr/>
        </p:nvSpPr>
        <p:spPr bwMode="auto">
          <a:xfrm>
            <a:off x="43545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99339" name="13 - TextBox"/>
          <p:cNvSpPr txBox="1">
            <a:spLocks noChangeArrowheads="1"/>
          </p:cNvSpPr>
          <p:nvPr/>
        </p:nvSpPr>
        <p:spPr bwMode="auto">
          <a:xfrm>
            <a:off x="4456113" y="5562600"/>
            <a:ext cx="696912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2075</a:t>
            </a:r>
            <a:endParaRPr lang="el-GR"/>
          </a:p>
        </p:txBody>
      </p:sp>
      <p:sp>
        <p:nvSpPr>
          <p:cNvPr id="99340" name="16 - TextBox"/>
          <p:cNvSpPr txBox="1">
            <a:spLocks noChangeArrowheads="1"/>
          </p:cNvSpPr>
          <p:nvPr/>
        </p:nvSpPr>
        <p:spPr bwMode="auto">
          <a:xfrm>
            <a:off x="2995613" y="5029200"/>
            <a:ext cx="1435100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415*5=2075</a:t>
            </a:r>
            <a:endParaRPr lang="el-GR"/>
          </a:p>
        </p:txBody>
      </p:sp>
      <p:sp>
        <p:nvSpPr>
          <p:cNvPr id="19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60562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733675"/>
            <a:ext cx="72238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Αν το επόμενο σύμβολο είναι αριθμός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x</a:t>
            </a:r>
            <a:r>
              <a:rPr lang="en-US" dirty="0"/>
              <a:t> </a:t>
            </a:r>
            <a:r>
              <a:rPr lang="el-GR" dirty="0"/>
              <a:t>τότε εκτελούμε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(x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  <a:p>
            <a:pPr algn="l"/>
            <a:endParaRPr lang="en-US" dirty="0"/>
          </a:p>
          <a:p>
            <a:pPr algn="l"/>
            <a:r>
              <a:rPr lang="el-GR" dirty="0"/>
              <a:t>Διαφορετικά, αν είναι τελεστής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</a:t>
            </a:r>
            <a:r>
              <a:rPr lang="en-US" b="1" dirty="0">
                <a:sym typeface="Symbol" pitchFamily="18" charset="2"/>
              </a:rPr>
              <a:t>   </a:t>
            </a:r>
            <a:r>
              <a:rPr lang="el-GR" dirty="0"/>
              <a:t>, εκτελούμε</a:t>
            </a:r>
          </a:p>
        </p:txBody>
      </p:sp>
      <p:pic>
        <p:nvPicPr>
          <p:cNvPr id="21" name="16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352800"/>
            <a:ext cx="21431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0 - Ορθογώνιο"/>
          <p:cNvSpPr>
            <a:spLocks noChangeArrowheads="1"/>
          </p:cNvSpPr>
          <p:nvPr/>
        </p:nvSpPr>
        <p:spPr bwMode="auto">
          <a:xfrm>
            <a:off x="5456999" y="3295650"/>
            <a:ext cx="18582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x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y 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z = x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 </a:t>
            </a:r>
            <a:r>
              <a:rPr lang="en-US" dirty="0" smtClean="0">
                <a:latin typeface="Lucida Console" pitchFamily="49" charset="0"/>
                <a:sym typeface="Symbol" pitchFamily="18" charset="2"/>
              </a:rPr>
              <a:t> y</a:t>
            </a:r>
            <a:r>
              <a:rPr lang="en-US" dirty="0">
                <a:latin typeface="Lucida Console" pitchFamily="49" charset="0"/>
                <a:sym typeface="Symbol" pitchFamily="18" charset="2"/>
              </a:rPr>
              <a:t>;</a:t>
            </a:r>
          </a:p>
          <a:p>
            <a:pPr algn="l"/>
            <a:r>
              <a:rPr lang="en-US" dirty="0" err="1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  <a:sym typeface="Symbol" pitchFamily="18" charset="2"/>
              </a:rPr>
              <a:t>(z</a:t>
            </a:r>
            <a:r>
              <a:rPr lang="en-US" dirty="0">
                <a:latin typeface="Lucida Console" pitchFamily="49" charset="0"/>
                <a:cs typeface="Courier New" pitchFamily="49" charset="0"/>
                <a:sym typeface="Symbol" pitchFamily="18" charset="2"/>
              </a:rPr>
              <a:t>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23" name="16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5199" y="3960813"/>
            <a:ext cx="1524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5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sp>
        <p:nvSpPr>
          <p:cNvPr id="100357" name="20 - Ορθογώνιο"/>
          <p:cNvSpPr>
            <a:spLocks noChangeArrowheads="1"/>
          </p:cNvSpPr>
          <p:nvPr/>
        </p:nvSpPr>
        <p:spPr bwMode="auto">
          <a:xfrm>
            <a:off x="381000" y="2582882"/>
            <a:ext cx="838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public static void main(String[]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args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){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char[] a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=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args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[0].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toCharArray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N =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a.length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	Stack S = new Stack(N);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for (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++)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{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	if 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== ‘+’)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()+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	if 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== ‘*’)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()*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	if ((a[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&gt;= ‘0’) &amp;&amp; 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&lt;= ‘9’)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(0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	while ((a[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&gt;= ‘0’) &amp;&amp; 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&lt;= ‘9’))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		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(10*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 + 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++]-‘0’));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}</a:t>
            </a:r>
          </a:p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(S.pop() + “”);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37 - TextBox"/>
          <p:cNvSpPr txBox="1">
            <a:spLocks noChangeArrowheads="1"/>
          </p:cNvSpPr>
          <p:nvPr/>
        </p:nvSpPr>
        <p:spPr bwMode="auto">
          <a:xfrm>
            <a:off x="457200" y="2057400"/>
            <a:ext cx="7370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Υπολογισμός </a:t>
            </a:r>
            <a:r>
              <a:rPr lang="el-GR" dirty="0" err="1" smtClean="0"/>
              <a:t>μεταθεματικής</a:t>
            </a:r>
            <a:r>
              <a:rPr lang="el-GR" dirty="0" smtClean="0"/>
              <a:t> αναπαράστασης</a:t>
            </a:r>
            <a:r>
              <a:rPr lang="en-US" dirty="0" smtClean="0"/>
              <a:t> </a:t>
            </a:r>
            <a:r>
              <a:rPr lang="el-GR" dirty="0" smtClean="0"/>
              <a:t>με στοίβα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n-US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τύπου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+mn-lt"/>
              </a:rPr>
              <a:t>)</a:t>
            </a:r>
            <a:endParaRPr lang="el-GR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01380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1381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1382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1383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01384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101385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1387" name="16 - Αριστερό βέλος"/>
          <p:cNvSpPr>
            <a:spLocks noChangeArrowheads="1"/>
          </p:cNvSpPr>
          <p:nvPr/>
        </p:nvSpPr>
        <p:spPr bwMode="auto">
          <a:xfrm rot="5400000">
            <a:off x="1143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01388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1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03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02404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05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06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2407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02409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2411" name="16 - Αριστερό βέλος"/>
          <p:cNvSpPr>
            <a:spLocks noChangeArrowheads="1"/>
          </p:cNvSpPr>
          <p:nvPr/>
        </p:nvSpPr>
        <p:spPr bwMode="auto">
          <a:xfrm rot="5400000">
            <a:off x="2667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412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5</a:t>
            </a:r>
            <a:endParaRPr lang="el-GR" sz="2000" dirty="0"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102413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19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7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03428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429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3430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3431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03433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3435" name="16 - Αριστερό βέλος"/>
          <p:cNvSpPr>
            <a:spLocks noChangeArrowheads="1"/>
          </p:cNvSpPr>
          <p:nvPr/>
        </p:nvSpPr>
        <p:spPr bwMode="auto">
          <a:xfrm rot="5400000">
            <a:off x="4953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6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5</a:t>
            </a:r>
            <a:endParaRPr lang="el-GR" sz="20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03437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03438" name="2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539" name="AutoShape 21"/>
          <p:cNvCxnSpPr>
            <a:cxnSpLocks noChangeShapeType="1"/>
          </p:cNvCxnSpPr>
          <p:nvPr/>
        </p:nvCxnSpPr>
        <p:spPr bwMode="auto">
          <a:xfrm>
            <a:off x="4038600" y="4357688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5540" name="AutoShape 23"/>
          <p:cNvCxnSpPr>
            <a:cxnSpLocks noChangeShapeType="1"/>
          </p:cNvCxnSpPr>
          <p:nvPr/>
        </p:nvCxnSpPr>
        <p:spPr bwMode="auto">
          <a:xfrm>
            <a:off x="4038600" y="5272088"/>
            <a:ext cx="53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5541" name="AutoShape 24"/>
          <p:cNvCxnSpPr>
            <a:cxnSpLocks noChangeShapeType="1"/>
          </p:cNvCxnSpPr>
          <p:nvPr/>
        </p:nvCxnSpPr>
        <p:spPr bwMode="auto">
          <a:xfrm flipV="1">
            <a:off x="4572000" y="4357688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5542" name="Rectangle 25"/>
          <p:cNvSpPr>
            <a:spLocks noChangeArrowheads="1"/>
          </p:cNvSpPr>
          <p:nvPr/>
        </p:nvSpPr>
        <p:spPr bwMode="auto">
          <a:xfrm>
            <a:off x="4114800" y="5043488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3" name="Rectangle 26"/>
          <p:cNvSpPr>
            <a:spLocks noChangeArrowheads="1"/>
          </p:cNvSpPr>
          <p:nvPr/>
        </p:nvSpPr>
        <p:spPr bwMode="auto">
          <a:xfrm>
            <a:off x="4114800" y="4814888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4" name="Rectangle 27"/>
          <p:cNvSpPr>
            <a:spLocks noChangeArrowheads="1"/>
          </p:cNvSpPr>
          <p:nvPr/>
        </p:nvSpPr>
        <p:spPr bwMode="auto">
          <a:xfrm>
            <a:off x="4114800" y="4586288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65545" name="AutoShape 28"/>
          <p:cNvSpPr>
            <a:spLocks noChangeArrowheads="1"/>
          </p:cNvSpPr>
          <p:nvPr/>
        </p:nvSpPr>
        <p:spPr bwMode="auto">
          <a:xfrm rot="5400000">
            <a:off x="3962400" y="4129088"/>
            <a:ext cx="304800" cy="304800"/>
          </a:xfrm>
          <a:custGeom>
            <a:avLst/>
            <a:gdLst>
              <a:gd name="T0" fmla="*/ 599748873 w 21600"/>
              <a:gd name="T1" fmla="*/ 0 h 21600"/>
              <a:gd name="T2" fmla="*/ 599748873 w 21600"/>
              <a:gd name="T3" fmla="*/ 482066764 h 21600"/>
              <a:gd name="T4" fmla="*/ 128348355 w 21600"/>
              <a:gd name="T5" fmla="*/ 856442309 h 21600"/>
              <a:gd name="T6" fmla="*/ 856442309 w 21600"/>
              <a:gd name="T7" fmla="*/ 24103180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5546" name="AutoShape 29"/>
          <p:cNvSpPr>
            <a:spLocks noChangeArrowheads="1"/>
          </p:cNvSpPr>
          <p:nvPr/>
        </p:nvSpPr>
        <p:spPr bwMode="auto">
          <a:xfrm>
            <a:off x="4341813" y="4083050"/>
            <a:ext cx="306387" cy="346075"/>
          </a:xfrm>
          <a:custGeom>
            <a:avLst/>
            <a:gdLst>
              <a:gd name="T0" fmla="*/ 612336439 w 21600"/>
              <a:gd name="T1" fmla="*/ 0 h 21600"/>
              <a:gd name="T2" fmla="*/ 612336439 w 21600"/>
              <a:gd name="T3" fmla="*/ 801174358 h 21600"/>
              <a:gd name="T4" fmla="*/ 131040027 w 21600"/>
              <a:gd name="T5" fmla="*/ 1423375198 h 21600"/>
              <a:gd name="T6" fmla="*/ 874419784 w 21600"/>
              <a:gd name="T7" fmla="*/ 40058923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99FF">
              <a:alpha val="3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5547" name="Text Box 31"/>
          <p:cNvSpPr txBox="1">
            <a:spLocks noChangeArrowheads="1"/>
          </p:cNvSpPr>
          <p:nvPr/>
        </p:nvSpPr>
        <p:spPr bwMode="auto">
          <a:xfrm>
            <a:off x="3886200" y="5348288"/>
            <a:ext cx="857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στοίβα</a:t>
            </a:r>
          </a:p>
        </p:txBody>
      </p:sp>
      <p:sp>
        <p:nvSpPr>
          <p:cNvPr id="65548" name="13 - TextBox"/>
          <p:cNvSpPr txBox="1">
            <a:spLocks noChangeArrowheads="1"/>
          </p:cNvSpPr>
          <p:nvPr/>
        </p:nvSpPr>
        <p:spPr bwMode="auto">
          <a:xfrm>
            <a:off x="2971800" y="39116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ώθηση</a:t>
            </a:r>
          </a:p>
        </p:txBody>
      </p:sp>
      <p:sp>
        <p:nvSpPr>
          <p:cNvPr id="65549" name="14 - TextBox"/>
          <p:cNvSpPr txBox="1">
            <a:spLocks noChangeArrowheads="1"/>
          </p:cNvSpPr>
          <p:nvPr/>
        </p:nvSpPr>
        <p:spPr bwMode="auto">
          <a:xfrm>
            <a:off x="4724400" y="3900488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απώθηση</a:t>
            </a:r>
          </a:p>
        </p:txBody>
      </p:sp>
      <p:sp>
        <p:nvSpPr>
          <p:cNvPr id="65550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29908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Υποστηρίζει τις λειτουργίες</a:t>
            </a:r>
            <a:r>
              <a:rPr lang="en-US"/>
              <a:t>:</a:t>
            </a:r>
            <a:endParaRPr lang="el-GR"/>
          </a:p>
        </p:txBody>
      </p:sp>
      <p:sp>
        <p:nvSpPr>
          <p:cNvPr id="65551" name="Text Box 78"/>
          <p:cNvSpPr txBox="1">
            <a:spLocks noChangeArrowheads="1"/>
          </p:cNvSpPr>
          <p:nvPr/>
        </p:nvSpPr>
        <p:spPr bwMode="auto">
          <a:xfrm>
            <a:off x="457200" y="2057400"/>
            <a:ext cx="67929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ώθηση(</a:t>
            </a:r>
            <a:r>
              <a:rPr lang="en-US"/>
              <a:t>S,x)</a:t>
            </a:r>
            <a:r>
              <a:rPr lang="el-GR"/>
              <a:t>   </a:t>
            </a:r>
            <a:r>
              <a:rPr lang="en-US"/>
              <a:t>: </a:t>
            </a:r>
            <a:r>
              <a:rPr lang="el-GR"/>
              <a:t>τοποθετεί το στοιχείο </a:t>
            </a:r>
            <a:r>
              <a:rPr lang="en-US"/>
              <a:t>x </a:t>
            </a:r>
            <a:r>
              <a:rPr lang="el-GR"/>
              <a:t>στην κορυφή της στοίβας </a:t>
            </a:r>
            <a:r>
              <a:rPr lang="en-US"/>
              <a:t>S</a:t>
            </a:r>
            <a:endParaRPr lang="el-GR"/>
          </a:p>
        </p:txBody>
      </p:sp>
      <p:sp>
        <p:nvSpPr>
          <p:cNvPr id="65552" name="Text Box 79"/>
          <p:cNvSpPr txBox="1">
            <a:spLocks noChangeArrowheads="1"/>
          </p:cNvSpPr>
          <p:nvPr/>
        </p:nvSpPr>
        <p:spPr bwMode="auto">
          <a:xfrm>
            <a:off x="457200" y="2590800"/>
            <a:ext cx="84359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απώθηση(</a:t>
            </a:r>
            <a:r>
              <a:rPr lang="en-US"/>
              <a:t>S)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επιστρέφει το στοιχείο </a:t>
            </a:r>
            <a:r>
              <a:rPr lang="en-US"/>
              <a:t>x </a:t>
            </a:r>
            <a:r>
              <a:rPr lang="el-GR"/>
              <a:t>που βρίσκεται στην κορυφή της στοίβας </a:t>
            </a:r>
            <a:r>
              <a:rPr lang="en-US"/>
              <a:t>S</a:t>
            </a:r>
            <a:endParaRPr lang="en-US">
              <a:sym typeface="Symbol" pitchFamily="18" charset="2"/>
            </a:endParaRPr>
          </a:p>
        </p:txBody>
      </p:sp>
      <p:sp>
        <p:nvSpPr>
          <p:cNvPr id="65553" name="Text Box 80"/>
          <p:cNvSpPr txBox="1">
            <a:spLocks noChangeArrowheads="1"/>
          </p:cNvSpPr>
          <p:nvPr/>
        </p:nvSpPr>
        <p:spPr bwMode="auto">
          <a:xfrm>
            <a:off x="1911350" y="2906713"/>
            <a:ext cx="31019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διαγράφει το </a:t>
            </a:r>
            <a:r>
              <a:rPr lang="en-US"/>
              <a:t>x </a:t>
            </a:r>
            <a:r>
              <a:rPr lang="el-GR"/>
              <a:t>από την </a:t>
            </a:r>
            <a:r>
              <a:rPr lang="en-US"/>
              <a:t>S</a:t>
            </a:r>
            <a:endParaRPr lang="el-GR">
              <a:sym typeface="Symbol" pitchFamily="18" charset="2"/>
            </a:endParaRPr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1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04452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453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454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4455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04457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4459" name="16 - Αριστερό βέλος"/>
          <p:cNvSpPr>
            <a:spLocks noChangeArrowheads="1"/>
          </p:cNvSpPr>
          <p:nvPr/>
        </p:nvSpPr>
        <p:spPr bwMode="auto">
          <a:xfrm rot="5400000">
            <a:off x="8001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4460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Lucida Console" pitchFamily="49" charset="0"/>
                <a:cs typeface="Courier New" pitchFamily="49" charset="0"/>
              </a:rPr>
              <a:t>5</a:t>
            </a:r>
            <a:endParaRPr lang="el-GR" sz="20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04461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04462" name="2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75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05476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5477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5478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5479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05481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5483" name="16 - Αριστερό βέλος"/>
          <p:cNvSpPr>
            <a:spLocks noChangeArrowheads="1"/>
          </p:cNvSpPr>
          <p:nvPr/>
        </p:nvSpPr>
        <p:spPr bwMode="auto">
          <a:xfrm rot="5400000">
            <a:off x="8763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5484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Lucida Console" pitchFamily="49" charset="0"/>
                <a:cs typeface="Courier New" pitchFamily="49" charset="0"/>
              </a:rPr>
              <a:t>5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05485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05486" name="2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06500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6501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6502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6503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06505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6507" name="16 - Αριστερό βέλος"/>
          <p:cNvSpPr>
            <a:spLocks noChangeArrowheads="1"/>
          </p:cNvSpPr>
          <p:nvPr/>
        </p:nvSpPr>
        <p:spPr bwMode="auto">
          <a:xfrm rot="5400000">
            <a:off x="10287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508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Lucida Console" pitchFamily="49" charset="0"/>
                <a:cs typeface="Courier New" pitchFamily="49" charset="0"/>
              </a:rPr>
              <a:t>5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06509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06510" name="2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3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07524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525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7526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7527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07529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7531" name="16 - Αριστερό βέλος"/>
          <p:cNvSpPr>
            <a:spLocks noChangeArrowheads="1"/>
          </p:cNvSpPr>
          <p:nvPr/>
        </p:nvSpPr>
        <p:spPr bwMode="auto">
          <a:xfrm rot="5400000">
            <a:off x="11811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532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646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07533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07534" name="2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547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08548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549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8550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8551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08553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8555" name="16 - Αριστερό βέλος"/>
          <p:cNvSpPr>
            <a:spLocks noChangeArrowheads="1"/>
          </p:cNvSpPr>
          <p:nvPr/>
        </p:nvSpPr>
        <p:spPr bwMode="auto">
          <a:xfrm rot="5400000">
            <a:off x="14859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8556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646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08557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08558" name="20 - TextBox"/>
          <p:cNvSpPr txBox="1">
            <a:spLocks noChangeArrowheads="1"/>
          </p:cNvSpPr>
          <p:nvPr/>
        </p:nvSpPr>
        <p:spPr bwMode="auto">
          <a:xfrm>
            <a:off x="5472113" y="5105400"/>
            <a:ext cx="31908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el-GR"/>
          </a:p>
        </p:txBody>
      </p:sp>
      <p:pic>
        <p:nvPicPr>
          <p:cNvPr id="108559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1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09572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573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9574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09575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09577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9579" name="16 - Αριστερό βέλος"/>
          <p:cNvSpPr>
            <a:spLocks noChangeArrowheads="1"/>
          </p:cNvSpPr>
          <p:nvPr/>
        </p:nvSpPr>
        <p:spPr bwMode="auto">
          <a:xfrm rot="5400000">
            <a:off x="17907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9580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5 9 8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09581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09582" name="20 - TextBox"/>
          <p:cNvSpPr txBox="1">
            <a:spLocks noChangeArrowheads="1"/>
          </p:cNvSpPr>
          <p:nvPr/>
        </p:nvSpPr>
        <p:spPr bwMode="auto">
          <a:xfrm>
            <a:off x="5472113" y="5105400"/>
            <a:ext cx="31908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el-GR"/>
          </a:p>
        </p:txBody>
      </p:sp>
      <p:pic>
        <p:nvPicPr>
          <p:cNvPr id="109583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10596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597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0598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0599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10601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0603" name="16 - Αριστερό βέλος"/>
          <p:cNvSpPr>
            <a:spLocks noChangeArrowheads="1"/>
          </p:cNvSpPr>
          <p:nvPr/>
        </p:nvSpPr>
        <p:spPr bwMode="auto">
          <a:xfrm rot="5400000">
            <a:off x="19431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0604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1260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 8 +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0605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10606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11620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621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1622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1623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11625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1627" name="16 - Αριστερό βέλος"/>
          <p:cNvSpPr>
            <a:spLocks noChangeArrowheads="1"/>
          </p:cNvSpPr>
          <p:nvPr/>
        </p:nvSpPr>
        <p:spPr bwMode="auto">
          <a:xfrm rot="5400000">
            <a:off x="21717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628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1260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Lucida Console" pitchFamily="49" charset="0"/>
                <a:cs typeface="Courier New" pitchFamily="49" charset="0"/>
              </a:rPr>
              <a:t>5 9 8 +</a:t>
            </a:r>
            <a:endParaRPr lang="el-GR" sz="20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1629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11630" name="20 - TextBox"/>
          <p:cNvSpPr txBox="1">
            <a:spLocks noChangeArrowheads="1"/>
          </p:cNvSpPr>
          <p:nvPr/>
        </p:nvSpPr>
        <p:spPr bwMode="auto">
          <a:xfrm>
            <a:off x="5486400" y="5105400"/>
            <a:ext cx="2746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11631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3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12644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45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46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2647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12649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2651" name="16 - Αριστερό βέλος"/>
          <p:cNvSpPr>
            <a:spLocks noChangeArrowheads="1"/>
          </p:cNvSpPr>
          <p:nvPr/>
        </p:nvSpPr>
        <p:spPr bwMode="auto">
          <a:xfrm rot="5400000">
            <a:off x="24003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2652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1260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 8 +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2653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12654" name="20 - TextBox"/>
          <p:cNvSpPr txBox="1">
            <a:spLocks noChangeArrowheads="1"/>
          </p:cNvSpPr>
          <p:nvPr/>
        </p:nvSpPr>
        <p:spPr bwMode="auto">
          <a:xfrm>
            <a:off x="5486400" y="5105400"/>
            <a:ext cx="2746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12655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7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13668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669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3670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3671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13673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3675" name="16 - Αριστερό βέλος"/>
          <p:cNvSpPr>
            <a:spLocks noChangeArrowheads="1"/>
          </p:cNvSpPr>
          <p:nvPr/>
        </p:nvSpPr>
        <p:spPr bwMode="auto">
          <a:xfrm rot="5400000">
            <a:off x="25527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676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 8 + 4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3677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13678" name="20 - TextBox"/>
          <p:cNvSpPr txBox="1">
            <a:spLocks noChangeArrowheads="1"/>
          </p:cNvSpPr>
          <p:nvPr/>
        </p:nvSpPr>
        <p:spPr bwMode="auto">
          <a:xfrm>
            <a:off x="5486400" y="5105400"/>
            <a:ext cx="2746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  <a:endParaRPr lang="el-GR" dirty="0"/>
          </a:p>
        </p:txBody>
      </p:sp>
      <p:pic>
        <p:nvPicPr>
          <p:cNvPr id="113679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1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1409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Διασύνδεση</a:t>
            </a:r>
            <a:endParaRPr lang="el-GR" dirty="0"/>
          </a:p>
        </p:txBody>
      </p:sp>
      <p:sp>
        <p:nvSpPr>
          <p:cNvPr id="78852" name="Text Box 40"/>
          <p:cNvSpPr txBox="1">
            <a:spLocks noChangeArrowheads="1"/>
          </p:cNvSpPr>
          <p:nvPr/>
        </p:nvSpPr>
        <p:spPr bwMode="auto">
          <a:xfrm>
            <a:off x="152400" y="1981200"/>
            <a:ext cx="8839200" cy="2605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dirty="0" smtClean="0">
                <a:latin typeface="Lucida Console" pitchFamily="49" charset="0"/>
              </a:rPr>
              <a:t>class Stack</a:t>
            </a:r>
            <a:r>
              <a:rPr lang="el-GR" dirty="0" smtClean="0">
                <a:latin typeface="Lucida Console" pitchFamily="49" charset="0"/>
              </a:rPr>
              <a:t>         </a:t>
            </a:r>
            <a:r>
              <a:rPr lang="en-US" dirty="0" smtClean="0">
                <a:latin typeface="Lucida Console" pitchFamily="49" charset="0"/>
              </a:rPr>
              <a:t>      </a:t>
            </a:r>
            <a:r>
              <a:rPr lang="el-GR" dirty="0" smtClean="0">
                <a:latin typeface="Lucida Console" pitchFamily="49" charset="0"/>
              </a:rPr>
              <a:t>// στοίβα αντικειμένων τύπου </a:t>
            </a:r>
            <a:r>
              <a:rPr lang="en-US" dirty="0" smtClean="0">
                <a:latin typeface="Lucida Console" pitchFamily="49" charset="0"/>
              </a:rPr>
              <a:t>Item</a:t>
            </a:r>
          </a:p>
          <a:p>
            <a:pPr algn="l">
              <a:lnSpc>
                <a:spcPts val="2800"/>
              </a:lnSpc>
            </a:pPr>
            <a:r>
              <a:rPr lang="en-US" dirty="0" smtClean="0">
                <a:latin typeface="Lucida Console" pitchFamily="49" charset="0"/>
              </a:rPr>
              <a:t>{ </a:t>
            </a:r>
          </a:p>
          <a:p>
            <a:pPr algn="l">
              <a:lnSpc>
                <a:spcPts val="2800"/>
              </a:lnSpc>
            </a:pPr>
            <a:r>
              <a:rPr lang="en-US" dirty="0" smtClean="0">
                <a:latin typeface="Lucida Console" pitchFamily="49" charset="0"/>
              </a:rPr>
              <a:t>	Stack(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)         // </a:t>
            </a:r>
            <a:r>
              <a:rPr lang="el-GR" dirty="0" smtClean="0">
                <a:latin typeface="Lucida Console" pitchFamily="49" charset="0"/>
              </a:rPr>
              <a:t>αρχικοποίηση στοίβας</a:t>
            </a:r>
          </a:p>
          <a:p>
            <a:pPr algn="l">
              <a:lnSpc>
                <a:spcPts val="2800"/>
              </a:lnSpc>
            </a:pPr>
            <a:r>
              <a:rPr lang="en-US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boolean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isEmpty</a:t>
            </a:r>
            <a:r>
              <a:rPr lang="en-US" dirty="0" smtClean="0">
                <a:latin typeface="Lucida Console" pitchFamily="49" charset="0"/>
              </a:rPr>
              <a:t>()  // </a:t>
            </a:r>
            <a:r>
              <a:rPr lang="el-GR" dirty="0" smtClean="0">
                <a:latin typeface="Lucida Console" pitchFamily="49" charset="0"/>
              </a:rPr>
              <a:t>έλεγχος αν η στοίβα είναι άδεια</a:t>
            </a:r>
          </a:p>
          <a:p>
            <a:pPr algn="l">
              <a:lnSpc>
                <a:spcPts val="2800"/>
              </a:lnSpc>
            </a:pP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void push(Item)    // </a:t>
            </a:r>
            <a:r>
              <a:rPr lang="el-GR" dirty="0" smtClean="0">
                <a:latin typeface="Lucida Console" pitchFamily="49" charset="0"/>
              </a:rPr>
              <a:t>ώθηση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l-GR" dirty="0" smtClean="0">
                <a:latin typeface="Lucida Console" pitchFamily="49" charset="0"/>
              </a:rPr>
              <a:t>αντικειμένου</a:t>
            </a:r>
          </a:p>
          <a:p>
            <a:pPr algn="l">
              <a:lnSpc>
                <a:spcPts val="2800"/>
              </a:lnSpc>
            </a:pPr>
            <a:r>
              <a:rPr lang="el-GR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Item pop();        // </a:t>
            </a:r>
            <a:r>
              <a:rPr lang="el-GR" dirty="0" smtClean="0">
                <a:latin typeface="Lucida Console" pitchFamily="49" charset="0"/>
              </a:rPr>
              <a:t>απώθηση αντικειμένου</a:t>
            </a:r>
          </a:p>
          <a:p>
            <a:pPr lvl="0" algn="l">
              <a:lnSpc>
                <a:spcPts val="2800"/>
              </a:lnSpc>
            </a:pPr>
            <a:r>
              <a:rPr lang="el-GR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</p:txBody>
      </p:sp>
      <p:sp useBgFill="1">
        <p:nvSpPr>
          <p:cNvPr id="6" name="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1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14692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693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694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4695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14697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4699" name="16 - Αριστερό βέλος"/>
          <p:cNvSpPr>
            <a:spLocks noChangeArrowheads="1"/>
          </p:cNvSpPr>
          <p:nvPr/>
        </p:nvSpPr>
        <p:spPr bwMode="auto">
          <a:xfrm rot="5400000">
            <a:off x="27813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4700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 8 + 4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4701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14702" name="20 - TextBox"/>
          <p:cNvSpPr txBox="1">
            <a:spLocks noChangeArrowheads="1"/>
          </p:cNvSpPr>
          <p:nvPr/>
        </p:nvSpPr>
        <p:spPr bwMode="auto">
          <a:xfrm>
            <a:off x="5486400" y="5105400"/>
            <a:ext cx="2746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14703" name="22 - TextBox"/>
          <p:cNvSpPr txBox="1">
            <a:spLocks noChangeArrowheads="1"/>
          </p:cNvSpPr>
          <p:nvPr/>
        </p:nvSpPr>
        <p:spPr bwMode="auto">
          <a:xfrm>
            <a:off x="5486400" y="4648200"/>
            <a:ext cx="2746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14704" name="2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2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19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5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15716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17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5718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5719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15721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5723" name="16 - Αριστερό βέλος"/>
          <p:cNvSpPr>
            <a:spLocks noChangeArrowheads="1"/>
          </p:cNvSpPr>
          <p:nvPr/>
        </p:nvSpPr>
        <p:spPr bwMode="auto">
          <a:xfrm rot="5400000">
            <a:off x="30099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5724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187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 8 + 4 6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5725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15726" name="20 - TextBox"/>
          <p:cNvSpPr txBox="1">
            <a:spLocks noChangeArrowheads="1"/>
          </p:cNvSpPr>
          <p:nvPr/>
        </p:nvSpPr>
        <p:spPr bwMode="auto">
          <a:xfrm>
            <a:off x="5486400" y="5105400"/>
            <a:ext cx="2746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15727" name="22 - TextBox"/>
          <p:cNvSpPr txBox="1">
            <a:spLocks noChangeArrowheads="1"/>
          </p:cNvSpPr>
          <p:nvPr/>
        </p:nvSpPr>
        <p:spPr bwMode="auto">
          <a:xfrm>
            <a:off x="5486400" y="4648200"/>
            <a:ext cx="2746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15728" name="2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2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16740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6741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6742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6743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16745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6747" name="16 - Αριστερό βέλος"/>
          <p:cNvSpPr>
            <a:spLocks noChangeArrowheads="1"/>
          </p:cNvSpPr>
          <p:nvPr/>
        </p:nvSpPr>
        <p:spPr bwMode="auto">
          <a:xfrm rot="5400000">
            <a:off x="31623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6748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218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 8 + 4 6 *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6749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16750" name="20 - TextBox"/>
          <p:cNvSpPr txBox="1">
            <a:spLocks noChangeArrowheads="1"/>
          </p:cNvSpPr>
          <p:nvPr/>
        </p:nvSpPr>
        <p:spPr bwMode="auto">
          <a:xfrm>
            <a:off x="5486400" y="5105400"/>
            <a:ext cx="27463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16751" name="23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63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17764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7765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7766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7767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17769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7771" name="16 - Αριστερό βέλος"/>
          <p:cNvSpPr>
            <a:spLocks noChangeArrowheads="1"/>
          </p:cNvSpPr>
          <p:nvPr/>
        </p:nvSpPr>
        <p:spPr bwMode="auto">
          <a:xfrm rot="5400000">
            <a:off x="33147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7772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249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Lucida Console" pitchFamily="49" charset="0"/>
                <a:cs typeface="Courier New" pitchFamily="49" charset="0"/>
              </a:rPr>
              <a:t>5 9 8 + 4 6 * *</a:t>
            </a:r>
            <a:endParaRPr lang="el-GR" sz="20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7773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17774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7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18788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8789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8790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8791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18793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8795" name="16 - Αριστερό βέλος"/>
          <p:cNvSpPr>
            <a:spLocks noChangeArrowheads="1"/>
          </p:cNvSpPr>
          <p:nvPr/>
        </p:nvSpPr>
        <p:spPr bwMode="auto">
          <a:xfrm rot="5400000">
            <a:off x="36195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796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249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 8 + 4 6 * *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8797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18798" name="20 - TextBox"/>
          <p:cNvSpPr txBox="1">
            <a:spLocks noChangeArrowheads="1"/>
          </p:cNvSpPr>
          <p:nvPr/>
        </p:nvSpPr>
        <p:spPr bwMode="auto">
          <a:xfrm>
            <a:off x="5464175" y="5105400"/>
            <a:ext cx="31908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el-GR"/>
          </a:p>
        </p:txBody>
      </p:sp>
      <p:pic>
        <p:nvPicPr>
          <p:cNvPr id="118799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1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19812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9813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9814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9815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19817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19819" name="16 - Αριστερό βέλος"/>
          <p:cNvSpPr>
            <a:spLocks noChangeArrowheads="1"/>
          </p:cNvSpPr>
          <p:nvPr/>
        </p:nvSpPr>
        <p:spPr bwMode="auto">
          <a:xfrm rot="5400000">
            <a:off x="39243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9820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2800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 8 + 4 6 * * 7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19821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sp>
        <p:nvSpPr>
          <p:cNvPr id="119822" name="20 - TextBox"/>
          <p:cNvSpPr txBox="1">
            <a:spLocks noChangeArrowheads="1"/>
          </p:cNvSpPr>
          <p:nvPr/>
        </p:nvSpPr>
        <p:spPr bwMode="auto">
          <a:xfrm>
            <a:off x="5464175" y="5105400"/>
            <a:ext cx="319088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  <a:endParaRPr lang="el-GR"/>
          </a:p>
        </p:txBody>
      </p:sp>
      <p:pic>
        <p:nvPicPr>
          <p:cNvPr id="119823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1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20836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0837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0838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20839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20841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20843" name="16 - Αριστερό βέλος"/>
          <p:cNvSpPr>
            <a:spLocks noChangeArrowheads="1"/>
          </p:cNvSpPr>
          <p:nvPr/>
        </p:nvSpPr>
        <p:spPr bwMode="auto">
          <a:xfrm rot="5400000">
            <a:off x="40767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4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310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  <a:cs typeface="Courier New" pitchFamily="49" charset="0"/>
              </a:rPr>
              <a:t>5 9 8 + 4 6 * * 7 +</a:t>
            </a:r>
            <a:endParaRPr lang="el-GR" sz="200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20845" name="16 - TextBox"/>
          <p:cNvSpPr txBox="1">
            <a:spLocks noChangeArrowheads="1"/>
          </p:cNvSpPr>
          <p:nvPr/>
        </p:nvSpPr>
        <p:spPr bwMode="auto">
          <a:xfrm>
            <a:off x="5468938" y="5562600"/>
            <a:ext cx="274637" cy="369888"/>
          </a:xfrm>
          <a:prstGeom prst="rect">
            <a:avLst/>
          </a:prstGeom>
          <a:solidFill>
            <a:srgbClr val="00206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el-GR"/>
          </a:p>
        </p:txBody>
      </p:sp>
      <p:pic>
        <p:nvPicPr>
          <p:cNvPr id="120846" name="22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20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cxnSp>
        <p:nvCxnSpPr>
          <p:cNvPr id="121861" name="AutoShape 21"/>
          <p:cNvCxnSpPr>
            <a:cxnSpLocks noChangeShapeType="1"/>
          </p:cNvCxnSpPr>
          <p:nvPr/>
        </p:nvCxnSpPr>
        <p:spPr bwMode="auto">
          <a:xfrm rot="5400000">
            <a:off x="4475163" y="5159375"/>
            <a:ext cx="1719262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1862" name="AutoShape 23"/>
          <p:cNvCxnSpPr>
            <a:cxnSpLocks noChangeShapeType="1"/>
          </p:cNvCxnSpPr>
          <p:nvPr/>
        </p:nvCxnSpPr>
        <p:spPr bwMode="auto">
          <a:xfrm flipV="1">
            <a:off x="5334000" y="6019800"/>
            <a:ext cx="685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1863" name="AutoShape 24"/>
          <p:cNvCxnSpPr>
            <a:cxnSpLocks noChangeShapeType="1"/>
          </p:cNvCxnSpPr>
          <p:nvPr/>
        </p:nvCxnSpPr>
        <p:spPr bwMode="auto">
          <a:xfrm rot="5400000" flipH="1" flipV="1">
            <a:off x="5159376" y="5159375"/>
            <a:ext cx="1719262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21864" name="Text Box 31"/>
          <p:cNvSpPr txBox="1">
            <a:spLocks noChangeArrowheads="1"/>
          </p:cNvSpPr>
          <p:nvPr/>
        </p:nvSpPr>
        <p:spPr bwMode="auto">
          <a:xfrm>
            <a:off x="5192713" y="6138863"/>
            <a:ext cx="97948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στοίβα</a:t>
            </a:r>
            <a:r>
              <a:rPr lang="en-US" sz="1600"/>
              <a:t> S</a:t>
            </a:r>
            <a:endParaRPr lang="el-GR" sz="1600"/>
          </a:p>
        </p:txBody>
      </p:sp>
      <p:sp>
        <p:nvSpPr>
          <p:cNvPr id="121866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pic>
        <p:nvPicPr>
          <p:cNvPr id="121868" name="20 - Εικόνα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300" y="4648200"/>
            <a:ext cx="41989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9" name="16 - Αριστερό βέλος"/>
          <p:cNvSpPr>
            <a:spLocks noChangeArrowheads="1"/>
          </p:cNvSpPr>
          <p:nvPr/>
        </p:nvSpPr>
        <p:spPr bwMode="auto">
          <a:xfrm rot="5400000">
            <a:off x="4229100" y="51435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1870" name="21 - TextBox"/>
          <p:cNvSpPr txBox="1">
            <a:spLocks noChangeArrowheads="1"/>
          </p:cNvSpPr>
          <p:nvPr/>
        </p:nvSpPr>
        <p:spPr bwMode="auto">
          <a:xfrm>
            <a:off x="304800" y="5715000"/>
            <a:ext cx="341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latin typeface="Lucida Console" pitchFamily="49" charset="0"/>
                <a:cs typeface="Courier New" pitchFamily="49" charset="0"/>
              </a:rPr>
              <a:t>5 9 8 + 4 6 * * 7 + *</a:t>
            </a:r>
            <a:endParaRPr lang="el-GR" sz="20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6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  <p:sp>
        <p:nvSpPr>
          <p:cNvPr id="17" name="9 - TextBox"/>
          <p:cNvSpPr txBox="1">
            <a:spLocks noChangeArrowheads="1"/>
          </p:cNvSpPr>
          <p:nvPr/>
        </p:nvSpPr>
        <p:spPr bwMode="auto">
          <a:xfrm>
            <a:off x="457200" y="2553831"/>
            <a:ext cx="8229945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800"/>
              </a:lnSpc>
              <a:defRPr/>
            </a:pPr>
            <a:r>
              <a:rPr lang="el-GR" dirty="0" smtClean="0"/>
              <a:t>Χρησιμοποιούμε στοίβα χαρακτήρων </a:t>
            </a:r>
            <a:r>
              <a:rPr lang="en-US" dirty="0" smtClean="0">
                <a:latin typeface="Lucida Console" pitchFamily="49" charset="0"/>
              </a:rPr>
              <a:t>S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 Αν </a:t>
            </a:r>
            <a:r>
              <a:rPr lang="el-GR" dirty="0"/>
              <a:t>το επόμενο σύμβολο είναι</a:t>
            </a:r>
            <a:r>
              <a:rPr lang="en-US" dirty="0"/>
              <a:t>:</a:t>
            </a:r>
            <a:r>
              <a:rPr lang="el-GR" dirty="0"/>
              <a:t> </a:t>
            </a:r>
            <a:endParaRPr lang="en-US" dirty="0"/>
          </a:p>
          <a:p>
            <a:pPr algn="l">
              <a:lnSpc>
                <a:spcPts val="2800"/>
              </a:lnSpc>
              <a:defRPr/>
            </a:pPr>
            <a:r>
              <a:rPr lang="en-US" dirty="0"/>
              <a:t>	-  </a:t>
            </a:r>
            <a:r>
              <a:rPr lang="el-GR" dirty="0"/>
              <a:t>αριθμός </a:t>
            </a:r>
            <a:r>
              <a:rPr lang="en-US" dirty="0"/>
              <a:t>: </a:t>
            </a:r>
            <a:r>
              <a:rPr lang="el-GR" dirty="0"/>
              <a:t>τον τυπώνουμε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’</a:t>
            </a:r>
            <a:r>
              <a:rPr lang="el-GR" dirty="0"/>
              <a:t> </a:t>
            </a:r>
            <a:r>
              <a:rPr lang="en-US" dirty="0">
                <a:cs typeface="Courier New" pitchFamily="49" charset="0"/>
              </a:rPr>
              <a:t>: </a:t>
            </a:r>
            <a:r>
              <a:rPr lang="el-GR" dirty="0"/>
              <a:t>δεν κάνουμε τίποτα</a:t>
            </a: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‘)’</a:t>
            </a:r>
            <a:r>
              <a:rPr lang="en-US" dirty="0">
                <a:latin typeface="+mn-lt"/>
                <a:cs typeface="Courier New" pitchFamily="49" charset="0"/>
              </a:rPr>
              <a:t> : </a:t>
            </a:r>
            <a:r>
              <a:rPr lang="el-GR" dirty="0">
                <a:latin typeface="+mn-lt"/>
                <a:cs typeface="Courier New" pitchFamily="49" charset="0"/>
              </a:rPr>
              <a:t>ε</a:t>
            </a:r>
            <a:r>
              <a:rPr lang="el-GR" dirty="0"/>
              <a:t>κτελούμε  </a:t>
            </a:r>
            <a:r>
              <a:rPr lang="en-US" dirty="0"/>
              <a:t>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S.pop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()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και τυπώνουμε το σύμβολο που λάβαμε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ts val="2800"/>
              </a:lnSpc>
              <a:defRPr/>
            </a:pPr>
            <a:r>
              <a:rPr lang="el-GR" dirty="0"/>
              <a:t>	-  τελεστής </a:t>
            </a:r>
            <a:r>
              <a:rPr lang="en-US" dirty="0"/>
              <a:t>: </a:t>
            </a:r>
            <a:r>
              <a:rPr lang="el-GR" dirty="0"/>
              <a:t>εκτελούμε </a:t>
            </a:r>
            <a:r>
              <a:rPr lang="en-US" dirty="0"/>
              <a:t>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3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64944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Παράδειγμα</a:t>
            </a:r>
            <a:r>
              <a:rPr lang="en-US"/>
              <a:t>: </a:t>
            </a:r>
            <a:r>
              <a:rPr lang="el-GR"/>
              <a:t>Υπολογισμός απλών αριθμητικών παραστάσεων</a:t>
            </a:r>
          </a:p>
        </p:txBody>
      </p:sp>
      <p:sp>
        <p:nvSpPr>
          <p:cNvPr id="122885" name="37 - TextBox"/>
          <p:cNvSpPr txBox="1">
            <a:spLocks noChangeArrowheads="1"/>
          </p:cNvSpPr>
          <p:nvPr/>
        </p:nvSpPr>
        <p:spPr bwMode="auto">
          <a:xfrm>
            <a:off x="522288" y="2057400"/>
            <a:ext cx="2982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ενθεματική αναπαράσταση </a:t>
            </a:r>
          </a:p>
        </p:txBody>
      </p:sp>
      <p:sp>
        <p:nvSpPr>
          <p:cNvPr id="18" name="17 - Δεξιό βέλος"/>
          <p:cNvSpPr/>
          <p:nvPr/>
        </p:nvSpPr>
        <p:spPr bwMode="auto">
          <a:xfrm>
            <a:off x="3733800" y="2133600"/>
            <a:ext cx="533400" cy="228600"/>
          </a:xfrm>
          <a:prstGeom prst="rightArrow">
            <a:avLst/>
          </a:prstGeom>
          <a:solidFill>
            <a:schemeClr val="accent6">
              <a:lumMod val="75000"/>
              <a:alpha val="1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22887" name="20 - Ορθογώνιο"/>
          <p:cNvSpPr>
            <a:spLocks noChangeArrowheads="1"/>
          </p:cNvSpPr>
          <p:nvPr/>
        </p:nvSpPr>
        <p:spPr bwMode="auto">
          <a:xfrm>
            <a:off x="533400" y="2554287"/>
            <a:ext cx="7696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public static main(String[]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args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) {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char[] a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=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args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[0].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toCharArray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(); </a:t>
            </a:r>
          </a:p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 N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=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a.length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Stack S = new Stack(N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);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for (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++)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{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	if 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== ‘)’) </a:t>
            </a:r>
            <a:endParaRPr lang="en-US" dirty="0" smtClean="0">
              <a:latin typeface="Lucida Console" pitchFamily="49" charset="0"/>
              <a:cs typeface="Courier New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			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System.out.print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(S.pop() + “ ”);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	if ((a[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== ‘*’) || 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== 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‘+’))  </a:t>
            </a:r>
          </a:p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			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S.push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(a[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]); 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	if ((a[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&gt;= ‘0’) &amp;&amp; (a[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 &lt;= ‘9’))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		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System.out.print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(a[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] + “ “); 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}</a:t>
            </a: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System.out.println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(“”);</a:t>
            </a:r>
            <a:endParaRPr lang="en-US" dirty="0">
              <a:latin typeface="Lucida Console" pitchFamily="49" charset="0"/>
              <a:cs typeface="Courier New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35 - TextBox"/>
          <p:cNvSpPr txBox="1">
            <a:spLocks noChangeArrowheads="1"/>
          </p:cNvSpPr>
          <p:nvPr/>
        </p:nvSpPr>
        <p:spPr bwMode="auto">
          <a:xfrm>
            <a:off x="4419600" y="2057400"/>
            <a:ext cx="3222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err="1" smtClean="0"/>
              <a:t>μεταθεματική</a:t>
            </a:r>
            <a:r>
              <a:rPr lang="el-GR" dirty="0" smtClean="0"/>
              <a:t> </a:t>
            </a:r>
            <a:r>
              <a:rPr lang="el-GR" dirty="0"/>
              <a:t>αναπαράσταση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20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907" name="AutoShape 21"/>
          <p:cNvCxnSpPr>
            <a:cxnSpLocks noChangeShapeType="1"/>
          </p:cNvCxnSpPr>
          <p:nvPr/>
        </p:nvCxnSpPr>
        <p:spPr bwMode="auto">
          <a:xfrm>
            <a:off x="4038600" y="37338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3908" name="AutoShape 23"/>
          <p:cNvCxnSpPr>
            <a:cxnSpLocks noChangeShapeType="1"/>
          </p:cNvCxnSpPr>
          <p:nvPr/>
        </p:nvCxnSpPr>
        <p:spPr bwMode="auto">
          <a:xfrm>
            <a:off x="4038600" y="4648200"/>
            <a:ext cx="5334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3909" name="AutoShape 24"/>
          <p:cNvCxnSpPr>
            <a:cxnSpLocks noChangeShapeType="1"/>
          </p:cNvCxnSpPr>
          <p:nvPr/>
        </p:nvCxnSpPr>
        <p:spPr bwMode="auto">
          <a:xfrm flipV="1">
            <a:off x="4572000" y="37338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3910" name="Rectangle 25"/>
          <p:cNvSpPr>
            <a:spLocks noChangeArrowheads="1"/>
          </p:cNvSpPr>
          <p:nvPr/>
        </p:nvSpPr>
        <p:spPr bwMode="auto">
          <a:xfrm>
            <a:off x="4114800" y="44196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11" name="Rectangle 26"/>
          <p:cNvSpPr>
            <a:spLocks noChangeArrowheads="1"/>
          </p:cNvSpPr>
          <p:nvPr/>
        </p:nvSpPr>
        <p:spPr bwMode="auto">
          <a:xfrm>
            <a:off x="4114800" y="41910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12" name="Rectangle 27"/>
          <p:cNvSpPr>
            <a:spLocks noChangeArrowheads="1"/>
          </p:cNvSpPr>
          <p:nvPr/>
        </p:nvSpPr>
        <p:spPr bwMode="auto">
          <a:xfrm>
            <a:off x="4114800" y="39624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3913" name="AutoShape 28"/>
          <p:cNvSpPr>
            <a:spLocks noChangeArrowheads="1"/>
          </p:cNvSpPr>
          <p:nvPr/>
        </p:nvSpPr>
        <p:spPr bwMode="auto">
          <a:xfrm rot="5400000">
            <a:off x="3962400" y="3505200"/>
            <a:ext cx="304800" cy="304800"/>
          </a:xfrm>
          <a:custGeom>
            <a:avLst/>
            <a:gdLst>
              <a:gd name="T0" fmla="*/ 599748873 w 21600"/>
              <a:gd name="T1" fmla="*/ 0 h 21600"/>
              <a:gd name="T2" fmla="*/ 599748873 w 21600"/>
              <a:gd name="T3" fmla="*/ 482066764 h 21600"/>
              <a:gd name="T4" fmla="*/ 128348355 w 21600"/>
              <a:gd name="T5" fmla="*/ 856442309 h 21600"/>
              <a:gd name="T6" fmla="*/ 856442309 w 21600"/>
              <a:gd name="T7" fmla="*/ 241031802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>
              <a:alpha val="3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914" name="AutoShape 29"/>
          <p:cNvSpPr>
            <a:spLocks noChangeArrowheads="1"/>
          </p:cNvSpPr>
          <p:nvPr/>
        </p:nvSpPr>
        <p:spPr bwMode="auto">
          <a:xfrm>
            <a:off x="4341813" y="3459163"/>
            <a:ext cx="306387" cy="346075"/>
          </a:xfrm>
          <a:custGeom>
            <a:avLst/>
            <a:gdLst>
              <a:gd name="T0" fmla="*/ 612336439 w 21600"/>
              <a:gd name="T1" fmla="*/ 0 h 21600"/>
              <a:gd name="T2" fmla="*/ 612336439 w 21600"/>
              <a:gd name="T3" fmla="*/ 801174358 h 21600"/>
              <a:gd name="T4" fmla="*/ 131040027 w 21600"/>
              <a:gd name="T5" fmla="*/ 1423375198 h 21600"/>
              <a:gd name="T6" fmla="*/ 874419784 w 21600"/>
              <a:gd name="T7" fmla="*/ 40058923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99FF">
              <a:alpha val="3999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915" name="Text Box 31"/>
          <p:cNvSpPr txBox="1">
            <a:spLocks noChangeArrowheads="1"/>
          </p:cNvSpPr>
          <p:nvPr/>
        </p:nvSpPr>
        <p:spPr bwMode="auto">
          <a:xfrm>
            <a:off x="3886200" y="4724400"/>
            <a:ext cx="857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στοίβα</a:t>
            </a:r>
          </a:p>
        </p:txBody>
      </p:sp>
      <p:sp>
        <p:nvSpPr>
          <p:cNvPr id="123916" name="14 - TextBox"/>
          <p:cNvSpPr txBox="1">
            <a:spLocks noChangeArrowheads="1"/>
          </p:cNvSpPr>
          <p:nvPr/>
        </p:nvSpPr>
        <p:spPr bwMode="auto">
          <a:xfrm>
            <a:off x="2971800" y="3287713"/>
            <a:ext cx="91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ώθηση</a:t>
            </a:r>
          </a:p>
        </p:txBody>
      </p:sp>
      <p:sp>
        <p:nvSpPr>
          <p:cNvPr id="123917" name="16 - TextBox"/>
          <p:cNvSpPr txBox="1">
            <a:spLocks noChangeArrowheads="1"/>
          </p:cNvSpPr>
          <p:nvPr/>
        </p:nvSpPr>
        <p:spPr bwMode="auto">
          <a:xfrm>
            <a:off x="4724400" y="3276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απώθηση</a:t>
            </a:r>
          </a:p>
        </p:txBody>
      </p:sp>
      <p:sp>
        <p:nvSpPr>
          <p:cNvPr id="123918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40894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Η στοίβα υποστηρίζει τις λειτουργίες</a:t>
            </a:r>
            <a:r>
              <a:rPr lang="en-US"/>
              <a:t>:</a:t>
            </a:r>
            <a:endParaRPr lang="el-GR"/>
          </a:p>
        </p:txBody>
      </p:sp>
      <p:sp>
        <p:nvSpPr>
          <p:cNvPr id="123919" name="Text Box 78"/>
          <p:cNvSpPr txBox="1">
            <a:spLocks noChangeArrowheads="1"/>
          </p:cNvSpPr>
          <p:nvPr/>
        </p:nvSpPr>
        <p:spPr bwMode="auto">
          <a:xfrm>
            <a:off x="457200" y="1828800"/>
            <a:ext cx="67929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ώθηση(</a:t>
            </a:r>
            <a:r>
              <a:rPr lang="en-US"/>
              <a:t>S,x)</a:t>
            </a:r>
            <a:r>
              <a:rPr lang="el-GR"/>
              <a:t>   </a:t>
            </a:r>
            <a:r>
              <a:rPr lang="en-US"/>
              <a:t>: </a:t>
            </a:r>
            <a:r>
              <a:rPr lang="el-GR"/>
              <a:t>τοποθετεί το στοιχείο </a:t>
            </a:r>
            <a:r>
              <a:rPr lang="en-US"/>
              <a:t>x </a:t>
            </a:r>
            <a:r>
              <a:rPr lang="el-GR"/>
              <a:t>στην κορυφή της στοίβας </a:t>
            </a:r>
            <a:r>
              <a:rPr lang="en-US"/>
              <a:t>S</a:t>
            </a:r>
            <a:endParaRPr lang="el-GR"/>
          </a:p>
        </p:txBody>
      </p:sp>
      <p:sp>
        <p:nvSpPr>
          <p:cNvPr id="123920" name="Text Box 79"/>
          <p:cNvSpPr txBox="1">
            <a:spLocks noChangeArrowheads="1"/>
          </p:cNvSpPr>
          <p:nvPr/>
        </p:nvSpPr>
        <p:spPr bwMode="auto">
          <a:xfrm>
            <a:off x="457200" y="2362200"/>
            <a:ext cx="84359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απώθηση(</a:t>
            </a:r>
            <a:r>
              <a:rPr lang="en-US"/>
              <a:t>S)</a:t>
            </a:r>
            <a:r>
              <a:rPr lang="el-GR"/>
              <a:t> </a:t>
            </a:r>
            <a:r>
              <a:rPr lang="en-US"/>
              <a:t>: </a:t>
            </a:r>
            <a:r>
              <a:rPr lang="el-GR"/>
              <a:t>επιστρέφει το στοιχείο </a:t>
            </a:r>
            <a:r>
              <a:rPr lang="en-US"/>
              <a:t>x </a:t>
            </a:r>
            <a:r>
              <a:rPr lang="el-GR"/>
              <a:t>που βρίσκεται στην κορυφή της στοίβας </a:t>
            </a:r>
            <a:r>
              <a:rPr lang="en-US"/>
              <a:t>S</a:t>
            </a:r>
            <a:endParaRPr lang="en-US">
              <a:sym typeface="Symbol" pitchFamily="18" charset="2"/>
            </a:endParaRPr>
          </a:p>
        </p:txBody>
      </p:sp>
      <p:sp>
        <p:nvSpPr>
          <p:cNvPr id="123921" name="Text Box 80"/>
          <p:cNvSpPr txBox="1">
            <a:spLocks noChangeArrowheads="1"/>
          </p:cNvSpPr>
          <p:nvPr/>
        </p:nvSpPr>
        <p:spPr bwMode="auto">
          <a:xfrm>
            <a:off x="1911350" y="2678113"/>
            <a:ext cx="31019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διαγράφει το </a:t>
            </a:r>
            <a:r>
              <a:rPr lang="en-US"/>
              <a:t>x </a:t>
            </a:r>
            <a:r>
              <a:rPr lang="el-GR"/>
              <a:t>από την </a:t>
            </a:r>
            <a:r>
              <a:rPr lang="en-US"/>
              <a:t>S</a:t>
            </a:r>
            <a:endParaRPr lang="el-GR">
              <a:sym typeface="Symbol" pitchFamily="18" charset="2"/>
            </a:endParaRPr>
          </a:p>
        </p:txBody>
      </p:sp>
      <p:sp>
        <p:nvSpPr>
          <p:cNvPr id="123922" name="21 - TextBox"/>
          <p:cNvSpPr txBox="1">
            <a:spLocks noChangeArrowheads="1"/>
          </p:cNvSpPr>
          <p:nvPr/>
        </p:nvSpPr>
        <p:spPr bwMode="auto">
          <a:xfrm>
            <a:off x="381000" y="5334000"/>
            <a:ext cx="7323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Η απώθηση απομακρύνει το στοιχείο που προστέθηκε πιο πρόσφατα  </a:t>
            </a:r>
          </a:p>
        </p:txBody>
      </p:sp>
      <p:sp>
        <p:nvSpPr>
          <p:cNvPr id="123923" name="22 - Δεξιό βέλος"/>
          <p:cNvSpPr>
            <a:spLocks noChangeArrowheads="1"/>
          </p:cNvSpPr>
          <p:nvPr/>
        </p:nvSpPr>
        <p:spPr bwMode="auto">
          <a:xfrm>
            <a:off x="457200" y="5943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>
              <a:alpha val="2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924" name="23 - TextBox"/>
          <p:cNvSpPr txBox="1">
            <a:spLocks noChangeArrowheads="1"/>
          </p:cNvSpPr>
          <p:nvPr/>
        </p:nvSpPr>
        <p:spPr bwMode="auto">
          <a:xfrm>
            <a:off x="838200" y="5802313"/>
            <a:ext cx="314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LIFO (Last In First Out) </a:t>
            </a:r>
            <a:r>
              <a:rPr lang="el-GR"/>
              <a:t>ουρά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13096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990600" y="2209800"/>
            <a:ext cx="47244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>
                <a:latin typeface="+mn-lt"/>
              </a:rPr>
              <a:t>- με πίνακα</a:t>
            </a:r>
            <a:endParaRPr lang="en-US" dirty="0">
              <a:latin typeface="+mn-lt"/>
            </a:endParaRPr>
          </a:p>
          <a:p>
            <a:pPr algn="l"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endParaRPr lang="el-GR" dirty="0">
              <a:latin typeface="+mn-lt"/>
            </a:endParaRPr>
          </a:p>
          <a:p>
            <a:pPr algn="l">
              <a:defRPr/>
            </a:pPr>
            <a:r>
              <a:rPr lang="el-GR" dirty="0">
                <a:latin typeface="+mn-lt"/>
              </a:rPr>
              <a:t>- με συνδεδεμένη λίστα</a:t>
            </a:r>
            <a:endParaRPr lang="en-US" dirty="0">
              <a:latin typeface="+mn-lt"/>
            </a:endParaRPr>
          </a:p>
        </p:txBody>
      </p:sp>
      <p:sp>
        <p:nvSpPr>
          <p:cNvPr id="79877" name="Rectangle 27"/>
          <p:cNvSpPr>
            <a:spLocks noChangeArrowheads="1"/>
          </p:cNvSpPr>
          <p:nvPr/>
        </p:nvSpPr>
        <p:spPr bwMode="auto">
          <a:xfrm>
            <a:off x="3649663" y="27686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α</a:t>
            </a:r>
          </a:p>
        </p:txBody>
      </p:sp>
      <p:sp>
        <p:nvSpPr>
          <p:cNvPr id="79878" name="Rectangle 28"/>
          <p:cNvSpPr>
            <a:spLocks noChangeArrowheads="1"/>
          </p:cNvSpPr>
          <p:nvPr/>
        </p:nvSpPr>
        <p:spPr bwMode="auto">
          <a:xfrm>
            <a:off x="4094163" y="27686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β</a:t>
            </a:r>
          </a:p>
        </p:txBody>
      </p:sp>
      <p:sp>
        <p:nvSpPr>
          <p:cNvPr id="79879" name="Rectangle 29"/>
          <p:cNvSpPr>
            <a:spLocks noChangeArrowheads="1"/>
          </p:cNvSpPr>
          <p:nvPr/>
        </p:nvSpPr>
        <p:spPr bwMode="auto">
          <a:xfrm>
            <a:off x="4538663" y="27686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γ</a:t>
            </a: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4983163" y="27686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δ</a:t>
            </a:r>
          </a:p>
        </p:txBody>
      </p:sp>
      <p:sp>
        <p:nvSpPr>
          <p:cNvPr id="79881" name="Rectangle 31"/>
          <p:cNvSpPr>
            <a:spLocks noChangeArrowheads="1"/>
          </p:cNvSpPr>
          <p:nvPr/>
        </p:nvSpPr>
        <p:spPr bwMode="auto">
          <a:xfrm>
            <a:off x="5427663" y="2768600"/>
            <a:ext cx="444500" cy="381000"/>
          </a:xfrm>
          <a:prstGeom prst="rect">
            <a:avLst/>
          </a:prstGeom>
          <a:solidFill>
            <a:srgbClr val="FF9900">
              <a:alpha val="35000"/>
            </a:srgb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9882" name="Rectangle 32"/>
          <p:cNvSpPr>
            <a:spLocks noChangeArrowheads="1"/>
          </p:cNvSpPr>
          <p:nvPr/>
        </p:nvSpPr>
        <p:spPr bwMode="auto">
          <a:xfrm>
            <a:off x="5872163" y="2768600"/>
            <a:ext cx="444500" cy="381000"/>
          </a:xfrm>
          <a:prstGeom prst="rect">
            <a:avLst/>
          </a:prstGeom>
          <a:solidFill>
            <a:srgbClr val="F8F8F8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79883" name="Text Box 31"/>
          <p:cNvSpPr txBox="1">
            <a:spLocks noChangeArrowheads="1"/>
          </p:cNvSpPr>
          <p:nvPr/>
        </p:nvSpPr>
        <p:spPr bwMode="auto">
          <a:xfrm>
            <a:off x="3505200" y="3200400"/>
            <a:ext cx="642937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κάτω</a:t>
            </a:r>
          </a:p>
          <a:p>
            <a:r>
              <a:rPr lang="el-GR" sz="1600" dirty="0"/>
              <a:t>όριο</a:t>
            </a:r>
          </a:p>
        </p:txBody>
      </p:sp>
      <p:sp>
        <p:nvSpPr>
          <p:cNvPr id="79884" name="Text Box 31"/>
          <p:cNvSpPr txBox="1">
            <a:spLocks noChangeArrowheads="1"/>
          </p:cNvSpPr>
          <p:nvPr/>
        </p:nvSpPr>
        <p:spPr bwMode="auto">
          <a:xfrm>
            <a:off x="5867400" y="3225800"/>
            <a:ext cx="57467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άνω</a:t>
            </a:r>
          </a:p>
          <a:p>
            <a:r>
              <a:rPr lang="el-GR" sz="1600" dirty="0"/>
              <a:t>όριο</a:t>
            </a:r>
          </a:p>
        </p:txBody>
      </p:sp>
      <p:sp>
        <p:nvSpPr>
          <p:cNvPr id="79885" name="Text Box 31"/>
          <p:cNvSpPr txBox="1">
            <a:spLocks noChangeArrowheads="1"/>
          </p:cNvSpPr>
          <p:nvPr/>
        </p:nvSpPr>
        <p:spPr bwMode="auto">
          <a:xfrm>
            <a:off x="4716463" y="3225800"/>
            <a:ext cx="1047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τρέχουσα</a:t>
            </a:r>
          </a:p>
          <a:p>
            <a:r>
              <a:rPr lang="el-GR" sz="1600" dirty="0"/>
              <a:t>κορυφή</a:t>
            </a:r>
          </a:p>
        </p:txBody>
      </p:sp>
      <p:sp>
        <p:nvSpPr>
          <p:cNvPr id="79886" name="16 - Αριστερό βέλος"/>
          <p:cNvSpPr>
            <a:spLocks noChangeArrowheads="1"/>
          </p:cNvSpPr>
          <p:nvPr/>
        </p:nvSpPr>
        <p:spPr bwMode="auto">
          <a:xfrm rot="-5400000">
            <a:off x="5448300" y="24257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9887" name="Rectangle 42"/>
          <p:cNvSpPr>
            <a:spLocks noChangeArrowheads="1"/>
          </p:cNvSpPr>
          <p:nvPr/>
        </p:nvSpPr>
        <p:spPr bwMode="auto">
          <a:xfrm>
            <a:off x="2705100" y="51054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δ</a:t>
            </a:r>
          </a:p>
        </p:txBody>
      </p:sp>
      <p:sp>
        <p:nvSpPr>
          <p:cNvPr id="79888" name="Rectangle 43"/>
          <p:cNvSpPr>
            <a:spLocks noChangeArrowheads="1"/>
          </p:cNvSpPr>
          <p:nvPr/>
        </p:nvSpPr>
        <p:spPr bwMode="auto">
          <a:xfrm>
            <a:off x="3162300" y="51054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9889" name="Oval 46"/>
          <p:cNvSpPr>
            <a:spLocks noChangeArrowheads="1"/>
          </p:cNvSpPr>
          <p:nvPr/>
        </p:nvSpPr>
        <p:spPr bwMode="auto">
          <a:xfrm>
            <a:off x="32385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890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3276600" y="52578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9891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451893" y="50919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892" name="Rectangle 42"/>
          <p:cNvSpPr>
            <a:spLocks noChangeArrowheads="1"/>
          </p:cNvSpPr>
          <p:nvPr/>
        </p:nvSpPr>
        <p:spPr bwMode="auto">
          <a:xfrm>
            <a:off x="3810000" y="51054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γ</a:t>
            </a:r>
          </a:p>
        </p:txBody>
      </p:sp>
      <p:sp>
        <p:nvSpPr>
          <p:cNvPr id="79893" name="Rectangle 43"/>
          <p:cNvSpPr>
            <a:spLocks noChangeArrowheads="1"/>
          </p:cNvSpPr>
          <p:nvPr/>
        </p:nvSpPr>
        <p:spPr bwMode="auto">
          <a:xfrm>
            <a:off x="4267200" y="51054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9894" name="Oval 46"/>
          <p:cNvSpPr>
            <a:spLocks noChangeArrowheads="1"/>
          </p:cNvSpPr>
          <p:nvPr/>
        </p:nvSpPr>
        <p:spPr bwMode="auto">
          <a:xfrm>
            <a:off x="434340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895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4381500" y="52578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896" name="Rectangle 42"/>
          <p:cNvSpPr>
            <a:spLocks noChangeArrowheads="1"/>
          </p:cNvSpPr>
          <p:nvPr/>
        </p:nvSpPr>
        <p:spPr bwMode="auto">
          <a:xfrm>
            <a:off x="4946650" y="51054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β</a:t>
            </a:r>
          </a:p>
        </p:txBody>
      </p:sp>
      <p:sp>
        <p:nvSpPr>
          <p:cNvPr id="79897" name="Rectangle 43"/>
          <p:cNvSpPr>
            <a:spLocks noChangeArrowheads="1"/>
          </p:cNvSpPr>
          <p:nvPr/>
        </p:nvSpPr>
        <p:spPr bwMode="auto">
          <a:xfrm>
            <a:off x="5403850" y="51054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9898" name="Oval 46"/>
          <p:cNvSpPr>
            <a:spLocks noChangeArrowheads="1"/>
          </p:cNvSpPr>
          <p:nvPr/>
        </p:nvSpPr>
        <p:spPr bwMode="auto">
          <a:xfrm>
            <a:off x="548005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79899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5518150" y="52578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9900" name="Rectangle 42"/>
          <p:cNvSpPr>
            <a:spLocks noChangeArrowheads="1"/>
          </p:cNvSpPr>
          <p:nvPr/>
        </p:nvSpPr>
        <p:spPr bwMode="auto">
          <a:xfrm>
            <a:off x="6051550" y="51054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α</a:t>
            </a:r>
          </a:p>
        </p:txBody>
      </p:sp>
      <p:sp>
        <p:nvSpPr>
          <p:cNvPr id="79901" name="Rectangle 43"/>
          <p:cNvSpPr>
            <a:spLocks noChangeArrowheads="1"/>
          </p:cNvSpPr>
          <p:nvPr/>
        </p:nvSpPr>
        <p:spPr bwMode="auto">
          <a:xfrm>
            <a:off x="6508750" y="51054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9902" name="Oval 46"/>
          <p:cNvSpPr>
            <a:spLocks noChangeArrowheads="1"/>
          </p:cNvSpPr>
          <p:nvPr/>
        </p:nvSpPr>
        <p:spPr bwMode="auto">
          <a:xfrm>
            <a:off x="6584950" y="5181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2438400" y="5486400"/>
            <a:ext cx="1047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τρέχουσα</a:t>
            </a:r>
          </a:p>
          <a:p>
            <a:r>
              <a:rPr lang="el-GR" sz="1600"/>
              <a:t>κορυφή</a:t>
            </a:r>
          </a:p>
        </p:txBody>
      </p:sp>
      <p:sp>
        <p:nvSpPr>
          <p:cNvPr id="79904" name="65 - TextBox"/>
          <p:cNvSpPr txBox="1">
            <a:spLocks noChangeArrowheads="1"/>
          </p:cNvSpPr>
          <p:nvPr/>
        </p:nvSpPr>
        <p:spPr bwMode="auto">
          <a:xfrm>
            <a:off x="7391400" y="3276600"/>
            <a:ext cx="104868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push(</a:t>
            </a:r>
            <a:r>
              <a:rPr lang="el-GR" sz="1600" dirty="0">
                <a:latin typeface="Lucida Console" pitchFamily="49" charset="0"/>
                <a:cs typeface="Courier New" pitchFamily="49" charset="0"/>
              </a:rPr>
              <a:t>α)</a:t>
            </a:r>
          </a:p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push(</a:t>
            </a:r>
            <a:r>
              <a:rPr lang="el-GR" sz="1600" dirty="0">
                <a:latin typeface="Lucida Console" pitchFamily="49" charset="0"/>
                <a:cs typeface="Courier New" pitchFamily="49" charset="0"/>
              </a:rPr>
              <a:t>β)</a:t>
            </a:r>
          </a:p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push(</a:t>
            </a:r>
            <a:r>
              <a:rPr lang="el-GR" sz="1600" dirty="0">
                <a:latin typeface="Lucida Console" pitchFamily="49" charset="0"/>
                <a:cs typeface="Courier New" pitchFamily="49" charset="0"/>
              </a:rPr>
              <a:t>γ)</a:t>
            </a:r>
          </a:p>
          <a:p>
            <a:pPr algn="l"/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push(</a:t>
            </a:r>
            <a:r>
              <a:rPr lang="el-GR" sz="1600" dirty="0">
                <a:latin typeface="Lucida Console" pitchFamily="49" charset="0"/>
                <a:cs typeface="Courier New" pitchFamily="49" charset="0"/>
              </a:rPr>
              <a:t>δ)</a:t>
            </a:r>
          </a:p>
        </p:txBody>
      </p:sp>
      <p:sp useBgFill="1">
        <p:nvSpPr>
          <p:cNvPr id="33" name="32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1733364" y="4800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head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4191000" y="1676400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stack pointer: </a:t>
            </a:r>
            <a:endParaRPr lang="el-GR" sz="1600" dirty="0" smtClean="0"/>
          </a:p>
          <a:p>
            <a:r>
              <a:rPr lang="el-GR" sz="1600" dirty="0" smtClean="0"/>
              <a:t>δείχνει την επόμενη κενή θέση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4931" name="AutoShape 21"/>
          <p:cNvCxnSpPr>
            <a:cxnSpLocks noChangeShapeType="1"/>
          </p:cNvCxnSpPr>
          <p:nvPr/>
        </p:nvCxnSpPr>
        <p:spPr bwMode="auto">
          <a:xfrm rot="5400000" flipH="1">
            <a:off x="4267200" y="41148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4932" name="AutoShape 24"/>
          <p:cNvCxnSpPr>
            <a:cxnSpLocks noChangeShapeType="1"/>
          </p:cNvCxnSpPr>
          <p:nvPr/>
        </p:nvCxnSpPr>
        <p:spPr bwMode="auto">
          <a:xfrm rot="5400000" flipH="1" flipV="1">
            <a:off x="4267200" y="46482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4933" name="Rectangle 25"/>
          <p:cNvSpPr>
            <a:spLocks noChangeArrowheads="1"/>
          </p:cNvSpPr>
          <p:nvPr/>
        </p:nvSpPr>
        <p:spPr bwMode="auto">
          <a:xfrm rot="5400000" flipH="1">
            <a:off x="3848100" y="47625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4934" name="Rectangle 26"/>
          <p:cNvSpPr>
            <a:spLocks noChangeArrowheads="1"/>
          </p:cNvSpPr>
          <p:nvPr/>
        </p:nvSpPr>
        <p:spPr bwMode="auto">
          <a:xfrm rot="5400000" flipH="1">
            <a:off x="4076700" y="47625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4935" name="Rectangle 27"/>
          <p:cNvSpPr>
            <a:spLocks noChangeArrowheads="1"/>
          </p:cNvSpPr>
          <p:nvPr/>
        </p:nvSpPr>
        <p:spPr bwMode="auto">
          <a:xfrm rot="5400000" flipH="1">
            <a:off x="4305300" y="47625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4936" name="Text Box 31"/>
          <p:cNvSpPr txBox="1">
            <a:spLocks noChangeArrowheads="1"/>
          </p:cNvSpPr>
          <p:nvPr/>
        </p:nvSpPr>
        <p:spPr bwMode="auto">
          <a:xfrm>
            <a:off x="3659188" y="5272088"/>
            <a:ext cx="12938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FIFO </a:t>
            </a:r>
            <a:r>
              <a:rPr lang="el-GR"/>
              <a:t>ουρά</a:t>
            </a:r>
          </a:p>
        </p:txBody>
      </p:sp>
      <p:sp>
        <p:nvSpPr>
          <p:cNvPr id="124937" name="14 - TextBox"/>
          <p:cNvSpPr txBox="1">
            <a:spLocks noChangeArrowheads="1"/>
          </p:cNvSpPr>
          <p:nvPr/>
        </p:nvSpPr>
        <p:spPr bwMode="auto">
          <a:xfrm>
            <a:off x="5486400" y="4648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τοποθέτηση</a:t>
            </a:r>
          </a:p>
        </p:txBody>
      </p:sp>
      <p:sp>
        <p:nvSpPr>
          <p:cNvPr id="124938" name="16 - TextBox"/>
          <p:cNvSpPr txBox="1">
            <a:spLocks noChangeArrowheads="1"/>
          </p:cNvSpPr>
          <p:nvPr/>
        </p:nvSpPr>
        <p:spPr bwMode="auto">
          <a:xfrm>
            <a:off x="2362200" y="46482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λήψη</a:t>
            </a:r>
          </a:p>
        </p:txBody>
      </p:sp>
      <p:sp>
        <p:nvSpPr>
          <p:cNvPr id="12493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33067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FIFO (First In First Out) </a:t>
            </a:r>
            <a:r>
              <a:rPr lang="el-GR"/>
              <a:t>ουρά </a:t>
            </a:r>
            <a:r>
              <a:rPr lang="en-US"/>
              <a:t>:</a:t>
            </a:r>
            <a:endParaRPr lang="el-GR"/>
          </a:p>
        </p:txBody>
      </p:sp>
      <p:sp>
        <p:nvSpPr>
          <p:cNvPr id="124940" name="Text Box 78"/>
          <p:cNvSpPr txBox="1">
            <a:spLocks noChangeArrowheads="1"/>
          </p:cNvSpPr>
          <p:nvPr/>
        </p:nvSpPr>
        <p:spPr bwMode="auto">
          <a:xfrm>
            <a:off x="457200" y="2376488"/>
            <a:ext cx="69786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τοποθέτηση(</a:t>
            </a:r>
            <a:r>
              <a:rPr lang="en-US"/>
              <a:t>Q,x)</a:t>
            </a:r>
            <a:r>
              <a:rPr lang="el-GR"/>
              <a:t> </a:t>
            </a:r>
            <a:r>
              <a:rPr lang="en-US"/>
              <a:t>:</a:t>
            </a:r>
            <a:r>
              <a:rPr lang="el-GR"/>
              <a:t> </a:t>
            </a:r>
            <a:r>
              <a:rPr lang="en-US"/>
              <a:t> </a:t>
            </a:r>
            <a:r>
              <a:rPr lang="el-GR"/>
              <a:t>τοποθετεί το στοιχείο </a:t>
            </a:r>
            <a:r>
              <a:rPr lang="en-US"/>
              <a:t>x </a:t>
            </a:r>
            <a:r>
              <a:rPr lang="el-GR"/>
              <a:t>στ</a:t>
            </a:r>
            <a:r>
              <a:rPr lang="en-US"/>
              <a:t>o </a:t>
            </a:r>
            <a:r>
              <a:rPr lang="el-GR"/>
              <a:t>τέλος της ουράς </a:t>
            </a:r>
            <a:r>
              <a:rPr lang="en-US"/>
              <a:t>Q</a:t>
            </a:r>
            <a:endParaRPr lang="el-GR"/>
          </a:p>
        </p:txBody>
      </p:sp>
      <p:sp>
        <p:nvSpPr>
          <p:cNvPr id="124941" name="Text Box 79"/>
          <p:cNvSpPr txBox="1">
            <a:spLocks noChangeArrowheads="1"/>
          </p:cNvSpPr>
          <p:nvPr/>
        </p:nvSpPr>
        <p:spPr bwMode="auto">
          <a:xfrm>
            <a:off x="457200" y="2909888"/>
            <a:ext cx="8636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              λήψη(</a:t>
            </a:r>
            <a:r>
              <a:rPr lang="en-US"/>
              <a:t>Q)</a:t>
            </a:r>
            <a:r>
              <a:rPr lang="el-GR"/>
              <a:t> </a:t>
            </a:r>
            <a:r>
              <a:rPr lang="en-US"/>
              <a:t>:</a:t>
            </a:r>
            <a:r>
              <a:rPr lang="el-GR"/>
              <a:t>  επιστρέφει το στοιχείο </a:t>
            </a:r>
            <a:r>
              <a:rPr lang="en-US"/>
              <a:t>x </a:t>
            </a:r>
            <a:r>
              <a:rPr lang="el-GR"/>
              <a:t>που βρίσκεται στην αρχή της ουράς </a:t>
            </a:r>
            <a:r>
              <a:rPr lang="en-US"/>
              <a:t>Q</a:t>
            </a:r>
            <a:endParaRPr lang="en-US">
              <a:sym typeface="Symbol" pitchFamily="18" charset="2"/>
            </a:endParaRPr>
          </a:p>
        </p:txBody>
      </p:sp>
      <p:sp>
        <p:nvSpPr>
          <p:cNvPr id="124942" name="Text Box 80"/>
          <p:cNvSpPr txBox="1">
            <a:spLocks noChangeArrowheads="1"/>
          </p:cNvSpPr>
          <p:nvPr/>
        </p:nvSpPr>
        <p:spPr bwMode="auto">
          <a:xfrm>
            <a:off x="2438400" y="3225800"/>
            <a:ext cx="31273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και διαγράφει το </a:t>
            </a:r>
            <a:r>
              <a:rPr lang="en-US"/>
              <a:t>x </a:t>
            </a:r>
            <a:r>
              <a:rPr lang="el-GR"/>
              <a:t>από την </a:t>
            </a:r>
            <a:r>
              <a:rPr lang="en-US"/>
              <a:t>Q</a:t>
            </a:r>
            <a:endParaRPr lang="el-GR">
              <a:sym typeface="Symbol" pitchFamily="18" charset="2"/>
            </a:endParaRPr>
          </a:p>
        </p:txBody>
      </p:sp>
      <p:sp>
        <p:nvSpPr>
          <p:cNvPr id="124943" name="21 - TextBox"/>
          <p:cNvSpPr txBox="1">
            <a:spLocks noChangeArrowheads="1"/>
          </p:cNvSpPr>
          <p:nvPr/>
        </p:nvSpPr>
        <p:spPr bwMode="auto">
          <a:xfrm>
            <a:off x="1143000" y="1752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η διαγραφή απομακρύνει το παλαιότερο στοιχείο της ουράς</a:t>
            </a:r>
          </a:p>
        </p:txBody>
      </p:sp>
      <p:sp>
        <p:nvSpPr>
          <p:cNvPr id="124944" name="25 - Δεξιό βέλος"/>
          <p:cNvSpPr>
            <a:spLocks noChangeArrowheads="1"/>
          </p:cNvSpPr>
          <p:nvPr/>
        </p:nvSpPr>
        <p:spPr bwMode="auto">
          <a:xfrm rot="10800000">
            <a:off x="4876800" y="47244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4945" name="26 - Δεξιό βέλος"/>
          <p:cNvSpPr>
            <a:spLocks noChangeArrowheads="1"/>
          </p:cNvSpPr>
          <p:nvPr/>
        </p:nvSpPr>
        <p:spPr bwMode="auto">
          <a:xfrm rot="10800000">
            <a:off x="3124200" y="47244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14093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 smtClean="0"/>
              <a:t>Διασύνδεση</a:t>
            </a:r>
            <a:endParaRPr lang="el-GR" dirty="0"/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152400" y="1981200"/>
            <a:ext cx="8839200" cy="2605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dirty="0" smtClean="0">
                <a:latin typeface="Lucida Console" pitchFamily="49" charset="0"/>
              </a:rPr>
              <a:t>class Queue</a:t>
            </a:r>
            <a:r>
              <a:rPr lang="el-GR" dirty="0" smtClean="0">
                <a:latin typeface="Lucida Console" pitchFamily="49" charset="0"/>
              </a:rPr>
              <a:t>         </a:t>
            </a:r>
            <a:r>
              <a:rPr lang="en-US" dirty="0" smtClean="0">
                <a:latin typeface="Lucida Console" pitchFamily="49" charset="0"/>
              </a:rPr>
              <a:t>      </a:t>
            </a:r>
            <a:r>
              <a:rPr lang="el-GR" dirty="0" smtClean="0">
                <a:latin typeface="Lucida Console" pitchFamily="49" charset="0"/>
              </a:rPr>
              <a:t>// ουρά αντικειμένων τύπου </a:t>
            </a:r>
            <a:r>
              <a:rPr lang="en-US" dirty="0" smtClean="0">
                <a:latin typeface="Lucida Console" pitchFamily="49" charset="0"/>
              </a:rPr>
              <a:t>Item</a:t>
            </a:r>
          </a:p>
          <a:p>
            <a:pPr algn="l">
              <a:lnSpc>
                <a:spcPts val="2800"/>
              </a:lnSpc>
            </a:pPr>
            <a:r>
              <a:rPr lang="en-US" dirty="0" smtClean="0">
                <a:latin typeface="Lucida Console" pitchFamily="49" charset="0"/>
              </a:rPr>
              <a:t>{ </a:t>
            </a:r>
          </a:p>
          <a:p>
            <a:pPr algn="l">
              <a:lnSpc>
                <a:spcPts val="2800"/>
              </a:lnSpc>
            </a:pPr>
            <a:r>
              <a:rPr lang="en-US" dirty="0" smtClean="0">
                <a:latin typeface="Lucida Console" pitchFamily="49" charset="0"/>
              </a:rPr>
              <a:t>	Queue(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)         // </a:t>
            </a:r>
            <a:r>
              <a:rPr lang="el-GR" dirty="0" smtClean="0">
                <a:latin typeface="Lucida Console" pitchFamily="49" charset="0"/>
              </a:rPr>
              <a:t>αρχικοποίηση στοίβας</a:t>
            </a:r>
          </a:p>
          <a:p>
            <a:pPr algn="l">
              <a:lnSpc>
                <a:spcPts val="2800"/>
              </a:lnSpc>
            </a:pPr>
            <a:r>
              <a:rPr lang="en-US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boolean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isEmpty</a:t>
            </a:r>
            <a:r>
              <a:rPr lang="en-US" dirty="0" smtClean="0">
                <a:latin typeface="Lucida Console" pitchFamily="49" charset="0"/>
              </a:rPr>
              <a:t>()  // </a:t>
            </a:r>
            <a:r>
              <a:rPr lang="el-GR" dirty="0" smtClean="0">
                <a:latin typeface="Lucida Console" pitchFamily="49" charset="0"/>
              </a:rPr>
              <a:t>έλεγχος αν η στοίβα είναι άδεια</a:t>
            </a:r>
          </a:p>
          <a:p>
            <a:pPr algn="l">
              <a:lnSpc>
                <a:spcPts val="2800"/>
              </a:lnSpc>
            </a:pP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void put(Item)     // </a:t>
            </a:r>
            <a:r>
              <a:rPr lang="el-GR" dirty="0" smtClean="0">
                <a:latin typeface="Lucida Console" pitchFamily="49" charset="0"/>
              </a:rPr>
              <a:t>τοποθέτηση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l-GR" dirty="0" smtClean="0">
                <a:latin typeface="Lucida Console" pitchFamily="49" charset="0"/>
              </a:rPr>
              <a:t>αντικειμένου</a:t>
            </a:r>
          </a:p>
          <a:p>
            <a:pPr algn="l">
              <a:lnSpc>
                <a:spcPts val="2800"/>
              </a:lnSpc>
            </a:pPr>
            <a:r>
              <a:rPr lang="el-GR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Item get();        // </a:t>
            </a:r>
            <a:r>
              <a:rPr lang="el-GR" dirty="0" smtClean="0">
                <a:latin typeface="Lucida Console" pitchFamily="49" charset="0"/>
              </a:rPr>
              <a:t>λήψη αντικειμένου</a:t>
            </a:r>
          </a:p>
          <a:p>
            <a:pPr lvl="0" algn="l">
              <a:lnSpc>
                <a:spcPts val="2800"/>
              </a:lnSpc>
            </a:pPr>
            <a:r>
              <a:rPr lang="el-GR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955" name="Text Box 77"/>
          <p:cNvSpPr txBox="1">
            <a:spLocks noChangeArrowheads="1"/>
          </p:cNvSpPr>
          <p:nvPr/>
        </p:nvSpPr>
        <p:spPr bwMode="auto">
          <a:xfrm>
            <a:off x="457200" y="914400"/>
            <a:ext cx="35941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  <a:r>
              <a:rPr lang="en-US"/>
              <a:t> </a:t>
            </a:r>
            <a:r>
              <a:rPr lang="el-GR"/>
              <a:t>με συνδεδεμένη λίστα</a:t>
            </a:r>
          </a:p>
        </p:txBody>
      </p:sp>
      <p:sp>
        <p:nvSpPr>
          <p:cNvPr id="125956" name="Rectangle 42"/>
          <p:cNvSpPr>
            <a:spLocks noChangeArrowheads="1"/>
          </p:cNvSpPr>
          <p:nvPr/>
        </p:nvSpPr>
        <p:spPr bwMode="auto">
          <a:xfrm>
            <a:off x="2705100" y="15494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δ</a:t>
            </a:r>
          </a:p>
        </p:txBody>
      </p:sp>
      <p:sp>
        <p:nvSpPr>
          <p:cNvPr id="125957" name="Rectangle 43"/>
          <p:cNvSpPr>
            <a:spLocks noChangeArrowheads="1"/>
          </p:cNvSpPr>
          <p:nvPr/>
        </p:nvSpPr>
        <p:spPr bwMode="auto">
          <a:xfrm>
            <a:off x="3162300" y="15494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25958" name="Oval 46"/>
          <p:cNvSpPr>
            <a:spLocks noChangeArrowheads="1"/>
          </p:cNvSpPr>
          <p:nvPr/>
        </p:nvSpPr>
        <p:spPr bwMode="auto">
          <a:xfrm>
            <a:off x="3238500" y="162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959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3276600" y="17018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5960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451893" y="15359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5961" name="Rectangle 42"/>
          <p:cNvSpPr>
            <a:spLocks noChangeArrowheads="1"/>
          </p:cNvSpPr>
          <p:nvPr/>
        </p:nvSpPr>
        <p:spPr bwMode="auto">
          <a:xfrm>
            <a:off x="3810000" y="15494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γ</a:t>
            </a:r>
          </a:p>
        </p:txBody>
      </p:sp>
      <p:sp>
        <p:nvSpPr>
          <p:cNvPr id="125962" name="Rectangle 43"/>
          <p:cNvSpPr>
            <a:spLocks noChangeArrowheads="1"/>
          </p:cNvSpPr>
          <p:nvPr/>
        </p:nvSpPr>
        <p:spPr bwMode="auto">
          <a:xfrm>
            <a:off x="4267200" y="15494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25963" name="Oval 46"/>
          <p:cNvSpPr>
            <a:spLocks noChangeArrowheads="1"/>
          </p:cNvSpPr>
          <p:nvPr/>
        </p:nvSpPr>
        <p:spPr bwMode="auto">
          <a:xfrm>
            <a:off x="4343400" y="162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964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4381500" y="17018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5965" name="Rectangle 42"/>
          <p:cNvSpPr>
            <a:spLocks noChangeArrowheads="1"/>
          </p:cNvSpPr>
          <p:nvPr/>
        </p:nvSpPr>
        <p:spPr bwMode="auto">
          <a:xfrm>
            <a:off x="4946650" y="15494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β</a:t>
            </a:r>
          </a:p>
        </p:txBody>
      </p:sp>
      <p:sp>
        <p:nvSpPr>
          <p:cNvPr id="125966" name="Rectangle 43"/>
          <p:cNvSpPr>
            <a:spLocks noChangeArrowheads="1"/>
          </p:cNvSpPr>
          <p:nvPr/>
        </p:nvSpPr>
        <p:spPr bwMode="auto">
          <a:xfrm>
            <a:off x="5403850" y="15494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25967" name="Oval 46"/>
          <p:cNvSpPr>
            <a:spLocks noChangeArrowheads="1"/>
          </p:cNvSpPr>
          <p:nvPr/>
        </p:nvSpPr>
        <p:spPr bwMode="auto">
          <a:xfrm>
            <a:off x="5480050" y="162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125968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5518150" y="17018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5969" name="Rectangle 42"/>
          <p:cNvSpPr>
            <a:spLocks noChangeArrowheads="1"/>
          </p:cNvSpPr>
          <p:nvPr/>
        </p:nvSpPr>
        <p:spPr bwMode="auto">
          <a:xfrm>
            <a:off x="6051550" y="15494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α</a:t>
            </a:r>
          </a:p>
        </p:txBody>
      </p:sp>
      <p:sp>
        <p:nvSpPr>
          <p:cNvPr id="125970" name="Rectangle 43"/>
          <p:cNvSpPr>
            <a:spLocks noChangeArrowheads="1"/>
          </p:cNvSpPr>
          <p:nvPr/>
        </p:nvSpPr>
        <p:spPr bwMode="auto">
          <a:xfrm>
            <a:off x="6508750" y="15494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125971" name="Oval 46"/>
          <p:cNvSpPr>
            <a:spLocks noChangeArrowheads="1"/>
          </p:cNvSpPr>
          <p:nvPr/>
        </p:nvSpPr>
        <p:spPr bwMode="auto">
          <a:xfrm>
            <a:off x="6584950" y="16256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25972" name="Text Box 31"/>
          <p:cNvSpPr txBox="1">
            <a:spLocks noChangeArrowheads="1"/>
          </p:cNvSpPr>
          <p:nvPr/>
        </p:nvSpPr>
        <p:spPr bwMode="auto">
          <a:xfrm>
            <a:off x="5918200" y="1905000"/>
            <a:ext cx="939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νεότερο</a:t>
            </a:r>
          </a:p>
          <a:p>
            <a:r>
              <a:rPr lang="el-GR" sz="1600"/>
              <a:t>στοιχείο</a:t>
            </a:r>
          </a:p>
        </p:txBody>
      </p:sp>
      <p:sp>
        <p:nvSpPr>
          <p:cNvPr id="125973" name="Text Box 40"/>
          <p:cNvSpPr txBox="1">
            <a:spLocks noChangeArrowheads="1"/>
          </p:cNvSpPr>
          <p:nvPr/>
        </p:nvSpPr>
        <p:spPr bwMode="auto">
          <a:xfrm>
            <a:off x="304800" y="2341379"/>
            <a:ext cx="8763000" cy="45166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class Queue { </a:t>
            </a:r>
            <a:endParaRPr lang="el-GR" sz="1600" dirty="0" smtClean="0">
              <a:latin typeface="Lucida Console" pitchFamily="49" charset="0"/>
            </a:endParaRP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private class Node { 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Item </a:t>
            </a:r>
            <a:r>
              <a:rPr lang="en-US" sz="1600" dirty="0" err="1" smtClean="0">
                <a:latin typeface="Lucida Console" pitchFamily="49" charset="0"/>
              </a:rPr>
              <a:t>item</a:t>
            </a:r>
            <a:r>
              <a:rPr lang="en-US" sz="1600" dirty="0" smtClean="0">
                <a:latin typeface="Lucida Console" pitchFamily="49" charset="0"/>
              </a:rPr>
              <a:t>; Node next;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Node(Item </a:t>
            </a:r>
            <a:r>
              <a:rPr lang="en-US" sz="1600" dirty="0" err="1" smtClean="0">
                <a:latin typeface="Lucida Console" pitchFamily="49" charset="0"/>
              </a:rPr>
              <a:t>item</a:t>
            </a:r>
            <a:r>
              <a:rPr lang="en-US" sz="1600" dirty="0" smtClean="0">
                <a:latin typeface="Lucida Console" pitchFamily="49" charset="0"/>
              </a:rPr>
              <a:t>) { </a:t>
            </a:r>
            <a:r>
              <a:rPr lang="en-US" sz="1600" dirty="0" err="1" smtClean="0">
                <a:latin typeface="Lucida Console" pitchFamily="49" charset="0"/>
              </a:rPr>
              <a:t>this.item</a:t>
            </a:r>
            <a:r>
              <a:rPr lang="en-US" sz="1600" dirty="0" smtClean="0">
                <a:latin typeface="Lucida Console" pitchFamily="49" charset="0"/>
              </a:rPr>
              <a:t> = item; next = null; }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private Node head, tail;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Queue(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maxN</a:t>
            </a:r>
            <a:r>
              <a:rPr lang="en-US" sz="1600" dirty="0" smtClean="0">
                <a:latin typeface="Lucida Console" pitchFamily="49" charset="0"/>
              </a:rPr>
              <a:t>) { head = null; tail = null; }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boolean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isEmpty</a:t>
            </a:r>
            <a:r>
              <a:rPr lang="en-US" sz="1600" dirty="0" smtClean="0">
                <a:latin typeface="Lucida Console" pitchFamily="49" charset="0"/>
              </a:rPr>
              <a:t>() { return (head == null); }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void put(Item </a:t>
            </a:r>
            <a:r>
              <a:rPr lang="en-US" sz="1600" dirty="0" err="1" smtClean="0">
                <a:latin typeface="Lucida Console" pitchFamily="49" charset="0"/>
              </a:rPr>
              <a:t>item</a:t>
            </a:r>
            <a:r>
              <a:rPr lang="en-US" sz="1600" dirty="0" smtClean="0">
                <a:latin typeface="Lucida Console" pitchFamily="49" charset="0"/>
              </a:rPr>
              <a:t>) { Node t = tail; tail = new Node(item);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if (</a:t>
            </a:r>
            <a:r>
              <a:rPr lang="en-US" sz="1600" dirty="0" err="1" smtClean="0">
                <a:latin typeface="Lucida Console" pitchFamily="49" charset="0"/>
              </a:rPr>
              <a:t>isEmpty</a:t>
            </a:r>
            <a:r>
              <a:rPr lang="en-US" sz="1600" dirty="0" smtClean="0">
                <a:latin typeface="Lucida Console" pitchFamily="49" charset="0"/>
              </a:rPr>
              <a:t>()) head = tail; else </a:t>
            </a:r>
            <a:r>
              <a:rPr lang="en-US" sz="1600" dirty="0" err="1" smtClean="0">
                <a:latin typeface="Lucida Console" pitchFamily="49" charset="0"/>
              </a:rPr>
              <a:t>t.next</a:t>
            </a:r>
            <a:r>
              <a:rPr lang="en-US" sz="1600" dirty="0" smtClean="0">
                <a:latin typeface="Lucida Console" pitchFamily="49" charset="0"/>
              </a:rPr>
              <a:t>=tail;  }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Item get() {  item = </a:t>
            </a:r>
            <a:r>
              <a:rPr lang="en-US" sz="1600" dirty="0" err="1" smtClean="0">
                <a:latin typeface="Lucida Console" pitchFamily="49" charset="0"/>
              </a:rPr>
              <a:t>head.item</a:t>
            </a:r>
            <a:r>
              <a:rPr lang="en-US" sz="1600" dirty="0" smtClean="0">
                <a:latin typeface="Lucida Console" pitchFamily="49" charset="0"/>
              </a:rPr>
              <a:t>; Node t = </a:t>
            </a:r>
            <a:r>
              <a:rPr lang="en-US" sz="1600" dirty="0" err="1" smtClean="0">
                <a:latin typeface="Lucida Console" pitchFamily="49" charset="0"/>
              </a:rPr>
              <a:t>head.next</a:t>
            </a:r>
            <a:r>
              <a:rPr lang="en-US" sz="1600" dirty="0" smtClean="0">
                <a:latin typeface="Lucida Console" pitchFamily="49" charset="0"/>
              </a:rPr>
              <a:t>;</a:t>
            </a:r>
          </a:p>
          <a:p>
            <a:pPr algn="l">
              <a:lnSpc>
                <a:spcPts val="2300"/>
              </a:lnSpc>
            </a:pPr>
            <a:r>
              <a:rPr lang="en-US" sz="1600" dirty="0" smtClean="0">
                <a:latin typeface="Lucida Console" pitchFamily="49" charset="0"/>
              </a:rPr>
              <a:t>		head = t; return item;  }</a:t>
            </a:r>
          </a:p>
        </p:txBody>
      </p:sp>
      <p:sp>
        <p:nvSpPr>
          <p:cNvPr id="125974" name="Text Box 31"/>
          <p:cNvSpPr txBox="1">
            <a:spLocks noChangeArrowheads="1"/>
          </p:cNvSpPr>
          <p:nvPr/>
        </p:nvSpPr>
        <p:spPr bwMode="auto">
          <a:xfrm>
            <a:off x="2438400" y="1905000"/>
            <a:ext cx="12192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παλαιότερο</a:t>
            </a:r>
          </a:p>
          <a:p>
            <a:r>
              <a:rPr lang="el-GR" sz="1600"/>
              <a:t>στοιχείο</a:t>
            </a:r>
          </a:p>
        </p:txBody>
      </p:sp>
      <p:cxnSp>
        <p:nvCxnSpPr>
          <p:cNvPr id="125975" name="77 - Ευθύγραμμο βέλος σύνδεσης"/>
          <p:cNvCxnSpPr>
            <a:cxnSpLocks noChangeShapeType="1"/>
          </p:cNvCxnSpPr>
          <p:nvPr/>
        </p:nvCxnSpPr>
        <p:spPr bwMode="auto">
          <a:xfrm rot="5400000">
            <a:off x="6795293" y="15105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5976" name="49 - TextBox"/>
          <p:cNvSpPr txBox="1">
            <a:spLocks noChangeArrowheads="1"/>
          </p:cNvSpPr>
          <p:nvPr/>
        </p:nvSpPr>
        <p:spPr bwMode="auto">
          <a:xfrm>
            <a:off x="1676400" y="1371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  <a:cs typeface="Courier New" pitchFamily="49" charset="0"/>
              </a:rPr>
              <a:t>head</a:t>
            </a:r>
            <a:endParaRPr lang="el-GR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25977" name="50 - TextBox"/>
          <p:cNvSpPr txBox="1">
            <a:spLocks noChangeArrowheads="1"/>
          </p:cNvSpPr>
          <p:nvPr/>
        </p:nvSpPr>
        <p:spPr bwMode="auto">
          <a:xfrm>
            <a:off x="6934200" y="1371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  <a:cs typeface="Courier New" pitchFamily="49" charset="0"/>
              </a:rPr>
              <a:t>tail</a:t>
            </a:r>
            <a:endParaRPr lang="el-GR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979" name="Text Box 77"/>
          <p:cNvSpPr txBox="1">
            <a:spLocks noChangeArrowheads="1"/>
          </p:cNvSpPr>
          <p:nvPr/>
        </p:nvSpPr>
        <p:spPr bwMode="auto">
          <a:xfrm>
            <a:off x="457200" y="9144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  <a:r>
              <a:rPr lang="en-US"/>
              <a:t> </a:t>
            </a:r>
            <a:r>
              <a:rPr lang="el-GR"/>
              <a:t>με πίνακα</a:t>
            </a:r>
          </a:p>
        </p:txBody>
      </p:sp>
      <p:sp>
        <p:nvSpPr>
          <p:cNvPr id="26" name="25 - Κουλούρα"/>
          <p:cNvSpPr/>
          <p:nvPr/>
        </p:nvSpPr>
        <p:spPr bwMode="auto">
          <a:xfrm>
            <a:off x="3124200" y="3579813"/>
            <a:ext cx="2286000" cy="2209800"/>
          </a:xfrm>
          <a:prstGeom prst="donut">
            <a:avLst/>
          </a:prstGeom>
          <a:solidFill>
            <a:schemeClr val="bg1">
              <a:alpha val="62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cxnSp>
        <p:nvCxnSpPr>
          <p:cNvPr id="126981" name="47 - Ευθεία γραμμή σύνδεσης"/>
          <p:cNvCxnSpPr>
            <a:cxnSpLocks noChangeShapeType="1"/>
            <a:stCxn id="26" idx="2"/>
          </p:cNvCxnSpPr>
          <p:nvPr/>
        </p:nvCxnSpPr>
        <p:spPr bwMode="auto">
          <a:xfrm rot="10800000" flipH="1">
            <a:off x="3124200" y="4646613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6982" name="52 - Ευθεία γραμμή σύνδεσης"/>
          <p:cNvCxnSpPr>
            <a:cxnSpLocks noChangeShapeType="1"/>
            <a:stCxn id="26" idx="1"/>
          </p:cNvCxnSpPr>
          <p:nvPr/>
        </p:nvCxnSpPr>
        <p:spPr bwMode="auto">
          <a:xfrm rot="16200000" flipH="1">
            <a:off x="3453607" y="3909219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6983" name="54 - Ευθεία γραμμή σύνδεσης"/>
          <p:cNvCxnSpPr>
            <a:cxnSpLocks noChangeShapeType="1"/>
            <a:stCxn id="26" idx="0"/>
          </p:cNvCxnSpPr>
          <p:nvPr/>
        </p:nvCxnSpPr>
        <p:spPr bwMode="auto">
          <a:xfrm rot="16200000" flipH="1">
            <a:off x="4000501" y="3846512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6984" name="56 - Ευθεία γραμμή σύνδεσης"/>
          <p:cNvCxnSpPr>
            <a:cxnSpLocks noChangeShapeType="1"/>
            <a:stCxn id="26" idx="7"/>
          </p:cNvCxnSpPr>
          <p:nvPr/>
        </p:nvCxnSpPr>
        <p:spPr bwMode="auto">
          <a:xfrm rot="-5400000" flipH="1" flipV="1">
            <a:off x="4680744" y="3871119"/>
            <a:ext cx="361950" cy="4270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6985" name="59 - Ευθεία γραμμή σύνδεσης"/>
          <p:cNvCxnSpPr>
            <a:cxnSpLocks noChangeShapeType="1"/>
            <a:stCxn id="26" idx="6"/>
          </p:cNvCxnSpPr>
          <p:nvPr/>
        </p:nvCxnSpPr>
        <p:spPr bwMode="auto">
          <a:xfrm flipH="1" flipV="1">
            <a:off x="4876800" y="4646613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6986" name="61 - Ευθεία γραμμή σύνδεσης"/>
          <p:cNvCxnSpPr>
            <a:cxnSpLocks noChangeShapeType="1"/>
            <a:stCxn id="26" idx="5"/>
          </p:cNvCxnSpPr>
          <p:nvPr/>
        </p:nvCxnSpPr>
        <p:spPr bwMode="auto">
          <a:xfrm rot="5400000" flipH="1">
            <a:off x="4680744" y="5072856"/>
            <a:ext cx="438150" cy="3508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6987" name="63 - Ευθεία γραμμή σύνδεσης"/>
          <p:cNvCxnSpPr>
            <a:cxnSpLocks noChangeShapeType="1"/>
            <a:stCxn id="26" idx="4"/>
          </p:cNvCxnSpPr>
          <p:nvPr/>
        </p:nvCxnSpPr>
        <p:spPr bwMode="auto">
          <a:xfrm rot="5400000" flipH="1">
            <a:off x="4000501" y="5522912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6988" name="65 - Ευθεία γραμμή σύνδεσης"/>
          <p:cNvCxnSpPr>
            <a:cxnSpLocks noChangeShapeType="1"/>
            <a:stCxn id="26" idx="3"/>
          </p:cNvCxnSpPr>
          <p:nvPr/>
        </p:nvCxnSpPr>
        <p:spPr bwMode="auto">
          <a:xfrm rot="5400000" flipH="1" flipV="1">
            <a:off x="3452813" y="5110163"/>
            <a:ext cx="363537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6989" name="71 - TextBox"/>
          <p:cNvSpPr txBox="1">
            <a:spLocks noChangeArrowheads="1"/>
          </p:cNvSpPr>
          <p:nvPr/>
        </p:nvSpPr>
        <p:spPr bwMode="auto">
          <a:xfrm>
            <a:off x="4876800" y="41894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126990" name="72 - TextBox"/>
          <p:cNvSpPr txBox="1">
            <a:spLocks noChangeArrowheads="1"/>
          </p:cNvSpPr>
          <p:nvPr/>
        </p:nvSpPr>
        <p:spPr bwMode="auto">
          <a:xfrm>
            <a:off x="4419600" y="37322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</a:p>
        </p:txBody>
      </p:sp>
      <p:sp>
        <p:nvSpPr>
          <p:cNvPr id="126991" name="73 - TextBox"/>
          <p:cNvSpPr txBox="1">
            <a:spLocks noChangeArrowheads="1"/>
          </p:cNvSpPr>
          <p:nvPr/>
        </p:nvSpPr>
        <p:spPr bwMode="auto">
          <a:xfrm>
            <a:off x="4945063" y="47990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</a:p>
        </p:txBody>
      </p:sp>
      <p:sp>
        <p:nvSpPr>
          <p:cNvPr id="126992" name="74 - TextBox"/>
          <p:cNvSpPr txBox="1">
            <a:spLocks noChangeArrowheads="1"/>
          </p:cNvSpPr>
          <p:nvPr/>
        </p:nvSpPr>
        <p:spPr bwMode="auto">
          <a:xfrm>
            <a:off x="4419600" y="5268913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</a:p>
        </p:txBody>
      </p:sp>
      <p:sp>
        <p:nvSpPr>
          <p:cNvPr id="126993" name="75 - TextBox"/>
          <p:cNvSpPr txBox="1">
            <a:spLocks noChangeArrowheads="1"/>
          </p:cNvSpPr>
          <p:nvPr/>
        </p:nvSpPr>
        <p:spPr bwMode="auto">
          <a:xfrm>
            <a:off x="3733800" y="52562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</a:p>
        </p:txBody>
      </p:sp>
      <p:sp>
        <p:nvSpPr>
          <p:cNvPr id="126994" name="76 - TextBox"/>
          <p:cNvSpPr txBox="1">
            <a:spLocks noChangeArrowheads="1"/>
          </p:cNvSpPr>
          <p:nvPr/>
        </p:nvSpPr>
        <p:spPr bwMode="auto">
          <a:xfrm>
            <a:off x="3276600" y="47990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5</a:t>
            </a:r>
          </a:p>
        </p:txBody>
      </p:sp>
      <p:sp>
        <p:nvSpPr>
          <p:cNvPr id="126995" name="77 - TextBox"/>
          <p:cNvSpPr txBox="1">
            <a:spLocks noChangeArrowheads="1"/>
          </p:cNvSpPr>
          <p:nvPr/>
        </p:nvSpPr>
        <p:spPr bwMode="auto">
          <a:xfrm>
            <a:off x="3709988" y="3732213"/>
            <a:ext cx="55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Ν-1</a:t>
            </a:r>
          </a:p>
        </p:txBody>
      </p:sp>
      <p:sp>
        <p:nvSpPr>
          <p:cNvPr id="126996" name="78 - TextBox"/>
          <p:cNvSpPr txBox="1">
            <a:spLocks noChangeArrowheads="1"/>
          </p:cNvSpPr>
          <p:nvPr/>
        </p:nvSpPr>
        <p:spPr bwMode="auto">
          <a:xfrm>
            <a:off x="3276600" y="41132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…</a:t>
            </a:r>
          </a:p>
        </p:txBody>
      </p:sp>
      <p:sp>
        <p:nvSpPr>
          <p:cNvPr id="80" name="79 - TextBox"/>
          <p:cNvSpPr txBox="1"/>
          <p:nvPr/>
        </p:nvSpPr>
        <p:spPr>
          <a:xfrm>
            <a:off x="457200" y="1371600"/>
            <a:ext cx="6324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l-GR" dirty="0"/>
              <a:t>Θεωρούμε την ουρά ως ένα </a:t>
            </a:r>
            <a:r>
              <a:rPr lang="el-GR" b="1" dirty="0">
                <a:solidFill>
                  <a:srgbClr val="C00000"/>
                </a:solidFill>
              </a:rPr>
              <a:t>αναδιπλωμένο πίνακα 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q[] </a:t>
            </a:r>
            <a:r>
              <a:rPr lang="en-US" dirty="0">
                <a:latin typeface="+mn-lt"/>
                <a:cs typeface="Courier New" pitchFamily="49" charset="0"/>
              </a:rPr>
              <a:t>:</a:t>
            </a:r>
            <a:r>
              <a:rPr lang="el-GR" dirty="0"/>
              <a:t> </a:t>
            </a:r>
          </a:p>
        </p:txBody>
      </p:sp>
      <p:sp>
        <p:nvSpPr>
          <p:cNvPr id="126998" name="80 - TextBox"/>
          <p:cNvSpPr txBox="1">
            <a:spLocks noChangeArrowheads="1"/>
          </p:cNvSpPr>
          <p:nvPr/>
        </p:nvSpPr>
        <p:spPr bwMode="auto">
          <a:xfrm>
            <a:off x="457200" y="1792288"/>
            <a:ext cx="70866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ts val="2800"/>
              </a:lnSpc>
            </a:pPr>
            <a:r>
              <a:rPr lang="el-GR" dirty="0"/>
              <a:t>αν η τρέχουσα θέση του πιο πρόσφατου στοιχείου είναι η 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tail</a:t>
            </a:r>
            <a:r>
              <a:rPr lang="el-GR" dirty="0"/>
              <a:t> </a:t>
            </a:r>
          </a:p>
          <a:p>
            <a:pPr algn="l">
              <a:lnSpc>
                <a:spcPts val="2800"/>
              </a:lnSpc>
            </a:pPr>
            <a:r>
              <a:rPr lang="el-GR" dirty="0"/>
              <a:t>τότε το επόμενο στοιχείο θα εισαχθεί στη θέση </a:t>
            </a:r>
            <a:r>
              <a:rPr lang="en-US" dirty="0"/>
              <a:t>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(tail+1) % N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26999" name="81 - Δεξιό βέλος"/>
          <p:cNvSpPr>
            <a:spLocks noChangeArrowheads="1"/>
          </p:cNvSpPr>
          <p:nvPr/>
        </p:nvSpPr>
        <p:spPr bwMode="auto">
          <a:xfrm rot="4000427">
            <a:off x="3434556" y="3310732"/>
            <a:ext cx="390525" cy="230188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7000" name="82 - Ορθογώνιο"/>
          <p:cNvSpPr>
            <a:spLocks noChangeArrowheads="1"/>
          </p:cNvSpPr>
          <p:nvPr/>
        </p:nvSpPr>
        <p:spPr bwMode="auto">
          <a:xfrm>
            <a:off x="3048000" y="28194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  <a:cs typeface="Courier New" pitchFamily="49" charset="0"/>
              </a:rPr>
              <a:t>tail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127001" name="83 - Δεξιό βέλος"/>
          <p:cNvSpPr>
            <a:spLocks noChangeArrowheads="1"/>
          </p:cNvSpPr>
          <p:nvPr/>
        </p:nvSpPr>
        <p:spPr bwMode="auto">
          <a:xfrm rot="7448443">
            <a:off x="4734719" y="3312319"/>
            <a:ext cx="390525" cy="2301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7002" name="84 - Ορθογώνιο"/>
          <p:cNvSpPr>
            <a:spLocks noChangeArrowheads="1"/>
          </p:cNvSpPr>
          <p:nvPr/>
        </p:nvSpPr>
        <p:spPr bwMode="auto">
          <a:xfrm>
            <a:off x="4267200" y="2830513"/>
            <a:ext cx="1858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Lucida Console" pitchFamily="49" charset="0"/>
                <a:cs typeface="Courier New" pitchFamily="49" charset="0"/>
              </a:rPr>
              <a:t>(tail+1) % N</a:t>
            </a:r>
            <a:endParaRPr lang="el-GR">
              <a:latin typeface="Lucida Console" pitchFamily="49" charset="0"/>
              <a:cs typeface="Courier New" pitchFamily="49" charset="0"/>
            </a:endParaRPr>
          </a:p>
        </p:txBody>
      </p:sp>
      <p:sp useBgFill="1">
        <p:nvSpPr>
          <p:cNvPr id="27" name="2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003" name="Text Box 77"/>
          <p:cNvSpPr txBox="1">
            <a:spLocks noChangeArrowheads="1"/>
          </p:cNvSpPr>
          <p:nvPr/>
        </p:nvSpPr>
        <p:spPr bwMode="auto">
          <a:xfrm>
            <a:off x="457200" y="9144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  <a:r>
              <a:rPr lang="en-US"/>
              <a:t> </a:t>
            </a:r>
            <a:r>
              <a:rPr lang="el-GR"/>
              <a:t>με πίνακα</a:t>
            </a:r>
          </a:p>
        </p:txBody>
      </p:sp>
      <p:sp>
        <p:nvSpPr>
          <p:cNvPr id="28" name="27 - Κουλούρα"/>
          <p:cNvSpPr/>
          <p:nvPr/>
        </p:nvSpPr>
        <p:spPr bwMode="auto">
          <a:xfrm>
            <a:off x="5867400" y="1371600"/>
            <a:ext cx="2286000" cy="2209800"/>
          </a:xfrm>
          <a:prstGeom prst="donut">
            <a:avLst/>
          </a:prstGeom>
          <a:solidFill>
            <a:schemeClr val="bg1">
              <a:alpha val="62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cxnSp>
        <p:nvCxnSpPr>
          <p:cNvPr id="128006" name="28 - Ευθεία γραμμή σύνδεσης"/>
          <p:cNvCxnSpPr>
            <a:cxnSpLocks noChangeShapeType="1"/>
            <a:stCxn id="28" idx="2"/>
          </p:cNvCxnSpPr>
          <p:nvPr/>
        </p:nvCxnSpPr>
        <p:spPr bwMode="auto">
          <a:xfrm rot="10800000" flipH="1">
            <a:off x="5867400" y="24384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7" name="29 - Ευθεία γραμμή σύνδεσης"/>
          <p:cNvCxnSpPr>
            <a:cxnSpLocks noChangeShapeType="1"/>
            <a:stCxn id="28" idx="1"/>
          </p:cNvCxnSpPr>
          <p:nvPr/>
        </p:nvCxnSpPr>
        <p:spPr bwMode="auto">
          <a:xfrm rot="16200000" flipH="1">
            <a:off x="6196807" y="170100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8" name="30 - Ευθεία γραμμή σύνδεσης"/>
          <p:cNvCxnSpPr>
            <a:cxnSpLocks noChangeShapeType="1"/>
            <a:stCxn id="28" idx="0"/>
          </p:cNvCxnSpPr>
          <p:nvPr/>
        </p:nvCxnSpPr>
        <p:spPr bwMode="auto">
          <a:xfrm rot="16200000" flipH="1">
            <a:off x="6743701" y="16383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9" name="31 - Ευθεία γραμμή σύνδεσης"/>
          <p:cNvCxnSpPr>
            <a:cxnSpLocks noChangeShapeType="1"/>
            <a:stCxn id="28" idx="7"/>
          </p:cNvCxnSpPr>
          <p:nvPr/>
        </p:nvCxnSpPr>
        <p:spPr bwMode="auto">
          <a:xfrm rot="-5400000" flipH="1" flipV="1">
            <a:off x="7423944" y="1662906"/>
            <a:ext cx="361950" cy="4270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0" name="32 - Ευθεία γραμμή σύνδεσης"/>
          <p:cNvCxnSpPr>
            <a:cxnSpLocks noChangeShapeType="1"/>
            <a:stCxn id="28" idx="6"/>
          </p:cNvCxnSpPr>
          <p:nvPr/>
        </p:nvCxnSpPr>
        <p:spPr bwMode="auto">
          <a:xfrm flipH="1" flipV="1">
            <a:off x="7620000" y="24384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1" name="33 - Ευθεία γραμμή σύνδεσης"/>
          <p:cNvCxnSpPr>
            <a:cxnSpLocks noChangeShapeType="1"/>
            <a:stCxn id="28" idx="5"/>
          </p:cNvCxnSpPr>
          <p:nvPr/>
        </p:nvCxnSpPr>
        <p:spPr bwMode="auto">
          <a:xfrm rot="5400000" flipH="1">
            <a:off x="7423944" y="2863056"/>
            <a:ext cx="438150" cy="3508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2" name="34 - Ευθεία γραμμή σύνδεσης"/>
          <p:cNvCxnSpPr>
            <a:cxnSpLocks noChangeShapeType="1"/>
            <a:stCxn id="28" idx="4"/>
          </p:cNvCxnSpPr>
          <p:nvPr/>
        </p:nvCxnSpPr>
        <p:spPr bwMode="auto">
          <a:xfrm rot="5400000" flipH="1">
            <a:off x="6743701" y="33147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3" name="35 - Ευθεία γραμμή σύνδεσης"/>
          <p:cNvCxnSpPr>
            <a:cxnSpLocks noChangeShapeType="1"/>
            <a:stCxn id="28" idx="3"/>
          </p:cNvCxnSpPr>
          <p:nvPr/>
        </p:nvCxnSpPr>
        <p:spPr bwMode="auto">
          <a:xfrm rot="5400000" flipH="1" flipV="1">
            <a:off x="6196807" y="290115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8014" name="36 - TextBox"/>
          <p:cNvSpPr txBox="1">
            <a:spLocks noChangeArrowheads="1"/>
          </p:cNvSpPr>
          <p:nvPr/>
        </p:nvSpPr>
        <p:spPr bwMode="auto">
          <a:xfrm>
            <a:off x="7620000" y="1981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128015" name="37 - TextBox"/>
          <p:cNvSpPr txBox="1">
            <a:spLocks noChangeArrowheads="1"/>
          </p:cNvSpPr>
          <p:nvPr/>
        </p:nvSpPr>
        <p:spPr bwMode="auto">
          <a:xfrm>
            <a:off x="7162800" y="1524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</a:p>
        </p:txBody>
      </p:sp>
      <p:sp>
        <p:nvSpPr>
          <p:cNvPr id="128016" name="38 - TextBox"/>
          <p:cNvSpPr txBox="1">
            <a:spLocks noChangeArrowheads="1"/>
          </p:cNvSpPr>
          <p:nvPr/>
        </p:nvSpPr>
        <p:spPr bwMode="auto">
          <a:xfrm>
            <a:off x="7688263" y="25908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</a:p>
        </p:txBody>
      </p:sp>
      <p:sp>
        <p:nvSpPr>
          <p:cNvPr id="128017" name="39 - TextBox"/>
          <p:cNvSpPr txBox="1">
            <a:spLocks noChangeArrowheads="1"/>
          </p:cNvSpPr>
          <p:nvPr/>
        </p:nvSpPr>
        <p:spPr bwMode="auto">
          <a:xfrm>
            <a:off x="7162800" y="30591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</a:p>
        </p:txBody>
      </p:sp>
      <p:sp>
        <p:nvSpPr>
          <p:cNvPr id="128018" name="40 - TextBox"/>
          <p:cNvSpPr txBox="1">
            <a:spLocks noChangeArrowheads="1"/>
          </p:cNvSpPr>
          <p:nvPr/>
        </p:nvSpPr>
        <p:spPr bwMode="auto">
          <a:xfrm>
            <a:off x="6477000" y="3048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</a:p>
        </p:txBody>
      </p:sp>
      <p:sp>
        <p:nvSpPr>
          <p:cNvPr id="128019" name="41 - TextBox"/>
          <p:cNvSpPr txBox="1">
            <a:spLocks noChangeArrowheads="1"/>
          </p:cNvSpPr>
          <p:nvPr/>
        </p:nvSpPr>
        <p:spPr bwMode="auto">
          <a:xfrm>
            <a:off x="6019800" y="25908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5</a:t>
            </a:r>
          </a:p>
        </p:txBody>
      </p:sp>
      <p:sp>
        <p:nvSpPr>
          <p:cNvPr id="128020" name="42 - TextBox"/>
          <p:cNvSpPr txBox="1">
            <a:spLocks noChangeArrowheads="1"/>
          </p:cNvSpPr>
          <p:nvPr/>
        </p:nvSpPr>
        <p:spPr bwMode="auto">
          <a:xfrm>
            <a:off x="6453188" y="1524000"/>
            <a:ext cx="557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Ν-1</a:t>
            </a:r>
          </a:p>
        </p:txBody>
      </p:sp>
      <p:sp>
        <p:nvSpPr>
          <p:cNvPr id="128021" name="43 - TextBox"/>
          <p:cNvSpPr txBox="1">
            <a:spLocks noChangeArrowheads="1"/>
          </p:cNvSpPr>
          <p:nvPr/>
        </p:nvSpPr>
        <p:spPr bwMode="auto">
          <a:xfrm>
            <a:off x="6019800" y="19050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…</a:t>
            </a:r>
          </a:p>
        </p:txBody>
      </p:sp>
      <p:sp>
        <p:nvSpPr>
          <p:cNvPr id="128022" name="44 - Δεξιό βέλος"/>
          <p:cNvSpPr>
            <a:spLocks noChangeArrowheads="1"/>
          </p:cNvSpPr>
          <p:nvPr/>
        </p:nvSpPr>
        <p:spPr bwMode="auto">
          <a:xfrm rot="4949864">
            <a:off x="7074694" y="1024732"/>
            <a:ext cx="390525" cy="2301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8023" name="45 - Ορθογώνιο"/>
          <p:cNvSpPr>
            <a:spLocks noChangeArrowheads="1"/>
          </p:cNvSpPr>
          <p:nvPr/>
        </p:nvSpPr>
        <p:spPr bwMode="auto">
          <a:xfrm>
            <a:off x="6781800" y="5334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  <a:cs typeface="Courier New" pitchFamily="49" charset="0"/>
              </a:rPr>
              <a:t>tail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128024" name="46 - Δεξιό βέλος"/>
          <p:cNvSpPr>
            <a:spLocks noChangeArrowheads="1"/>
          </p:cNvSpPr>
          <p:nvPr/>
        </p:nvSpPr>
        <p:spPr bwMode="auto">
          <a:xfrm rot="9027047">
            <a:off x="7727950" y="1300163"/>
            <a:ext cx="390525" cy="2301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8025" name="48 - Ορθογώνιο"/>
          <p:cNvSpPr>
            <a:spLocks noChangeArrowheads="1"/>
          </p:cNvSpPr>
          <p:nvPr/>
        </p:nvSpPr>
        <p:spPr bwMode="auto">
          <a:xfrm>
            <a:off x="7856538" y="838200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Lucida Console" pitchFamily="49" charset="0"/>
                <a:cs typeface="Courier New" pitchFamily="49" charset="0"/>
              </a:rPr>
              <a:t>head % N</a:t>
            </a:r>
            <a:endParaRPr lang="el-GR">
              <a:latin typeface="Lucida Console" pitchFamily="49" charset="0"/>
              <a:cs typeface="Courier New" pitchFamily="49" charset="0"/>
            </a:endParaRPr>
          </a:p>
        </p:txBody>
      </p:sp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8004" name="Text Box 40"/>
          <p:cNvSpPr txBox="1">
            <a:spLocks noChangeArrowheads="1"/>
          </p:cNvSpPr>
          <p:nvPr/>
        </p:nvSpPr>
        <p:spPr bwMode="auto">
          <a:xfrm>
            <a:off x="304800" y="1828800"/>
            <a:ext cx="8458200" cy="45525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1600" dirty="0" smtClean="0">
                <a:latin typeface="Lucida Console" pitchFamily="49" charset="0"/>
              </a:rPr>
              <a:t>class Queue {</a:t>
            </a:r>
          </a:p>
          <a:p>
            <a:pPr algn="l">
              <a:lnSpc>
                <a:spcPts val="2500"/>
              </a:lnSpc>
            </a:pPr>
            <a:r>
              <a:rPr lang="en-US" sz="1600" dirty="0" smtClean="0">
                <a:latin typeface="Lucida Console" pitchFamily="49" charset="0"/>
              </a:rPr>
              <a:t>	private Item[] q; </a:t>
            </a:r>
          </a:p>
          <a:p>
            <a:pPr algn="l">
              <a:lnSpc>
                <a:spcPts val="2500"/>
              </a:lnSpc>
            </a:pPr>
            <a:r>
              <a:rPr lang="en-US" sz="1600" dirty="0" smtClean="0">
                <a:latin typeface="Lucida Console" pitchFamily="49" charset="0"/>
              </a:rPr>
              <a:t>	private 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N, head, tail;</a:t>
            </a:r>
          </a:p>
          <a:p>
            <a:pPr algn="l">
              <a:lnSpc>
                <a:spcPts val="2500"/>
              </a:lnSpc>
            </a:pPr>
            <a:r>
              <a:rPr lang="en-US" sz="1600" dirty="0" smtClean="0">
                <a:latin typeface="Lucida Console" pitchFamily="49" charset="0"/>
              </a:rPr>
              <a:t>	Queue(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maxN</a:t>
            </a:r>
            <a:r>
              <a:rPr lang="en-US" sz="1600" dirty="0" smtClean="0">
                <a:latin typeface="Lucida Console" pitchFamily="49" charset="0"/>
              </a:rPr>
              <a:t>) {</a:t>
            </a:r>
          </a:p>
          <a:p>
            <a:pPr algn="l">
              <a:lnSpc>
                <a:spcPts val="2500"/>
              </a:lnSpc>
            </a:pPr>
            <a:r>
              <a:rPr lang="en-US" sz="1600" dirty="0" smtClean="0">
                <a:latin typeface="Lucida Console" pitchFamily="49" charset="0"/>
              </a:rPr>
              <a:t>		q </a:t>
            </a:r>
            <a:r>
              <a:rPr lang="en-US" sz="1600" dirty="0">
                <a:latin typeface="Lucida Console" pitchFamily="49" charset="0"/>
              </a:rPr>
              <a:t>= </a:t>
            </a:r>
            <a:r>
              <a:rPr lang="en-US" sz="1600" dirty="0" smtClean="0">
                <a:latin typeface="Lucida Console" pitchFamily="49" charset="0"/>
              </a:rPr>
              <a:t>new Item[</a:t>
            </a:r>
            <a:r>
              <a:rPr lang="en-US" sz="1600" dirty="0" err="1" smtClean="0">
                <a:latin typeface="Lucida Console" pitchFamily="49" charset="0"/>
              </a:rPr>
              <a:t>maxN</a:t>
            </a:r>
            <a:r>
              <a:rPr lang="en-US" sz="1600" dirty="0" smtClean="0">
                <a:latin typeface="Lucida Console" pitchFamily="49" charset="0"/>
              </a:rPr>
              <a:t> + 1];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500"/>
              </a:lnSpc>
            </a:pPr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N </a:t>
            </a:r>
            <a:r>
              <a:rPr lang="en-US" sz="1600" dirty="0">
                <a:latin typeface="Lucida Console" pitchFamily="49" charset="0"/>
              </a:rPr>
              <a:t>= maxN+1; head = N; tail = 0; </a:t>
            </a:r>
          </a:p>
          <a:p>
            <a:pPr algn="l">
              <a:lnSpc>
                <a:spcPts val="2500"/>
              </a:lnSpc>
            </a:pPr>
            <a:r>
              <a:rPr lang="en-US" sz="1600" dirty="0" smtClean="0">
                <a:latin typeface="Lucida Console" pitchFamily="49" charset="0"/>
              </a:rPr>
              <a:t>	}</a:t>
            </a: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500"/>
              </a:lnSpc>
            </a:pP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500"/>
              </a:lnSpc>
            </a:pPr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boolean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isEmpty</a:t>
            </a:r>
            <a:r>
              <a:rPr lang="en-US" sz="1600" dirty="0">
                <a:latin typeface="Lucida Console" pitchFamily="49" charset="0"/>
              </a:rPr>
              <a:t>() { return (head % </a:t>
            </a:r>
            <a:r>
              <a:rPr lang="en-US" sz="1600" dirty="0" smtClean="0">
                <a:latin typeface="Lucida Console" pitchFamily="49" charset="0"/>
              </a:rPr>
              <a:t>N </a:t>
            </a:r>
            <a:r>
              <a:rPr lang="en-US" sz="1600" dirty="0">
                <a:latin typeface="Lucida Console" pitchFamily="49" charset="0"/>
              </a:rPr>
              <a:t>== </a:t>
            </a:r>
            <a:r>
              <a:rPr lang="en-US" sz="1600" dirty="0" smtClean="0">
                <a:latin typeface="Lucida Console" pitchFamily="49" charset="0"/>
              </a:rPr>
              <a:t>tail); </a:t>
            </a:r>
            <a:r>
              <a:rPr lang="en-US" sz="1600" dirty="0">
                <a:latin typeface="Lucida Console" pitchFamily="49" charset="0"/>
              </a:rPr>
              <a:t>}</a:t>
            </a:r>
          </a:p>
          <a:p>
            <a:pPr algn="l">
              <a:lnSpc>
                <a:spcPts val="2500"/>
              </a:lnSpc>
            </a:pP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500"/>
              </a:lnSpc>
            </a:pPr>
            <a:r>
              <a:rPr lang="en-US" sz="1600" dirty="0" smtClean="0">
                <a:latin typeface="Lucida Console" pitchFamily="49" charset="0"/>
              </a:rPr>
              <a:t>	void put(Item </a:t>
            </a:r>
            <a:r>
              <a:rPr lang="en-US" sz="1600" dirty="0" err="1">
                <a:latin typeface="Lucida Console" pitchFamily="49" charset="0"/>
              </a:rPr>
              <a:t>item</a:t>
            </a:r>
            <a:r>
              <a:rPr lang="en-US" sz="1600" dirty="0">
                <a:latin typeface="Lucida Console" pitchFamily="49" charset="0"/>
              </a:rPr>
              <a:t>) { q[tail++] = item; tail = tail % N; }</a:t>
            </a:r>
          </a:p>
          <a:p>
            <a:pPr algn="l">
              <a:lnSpc>
                <a:spcPts val="2500"/>
              </a:lnSpc>
            </a:pPr>
            <a:endParaRPr lang="en-US" sz="1600" dirty="0">
              <a:latin typeface="Lucida Console" pitchFamily="49" charset="0"/>
            </a:endParaRPr>
          </a:p>
          <a:p>
            <a:pPr algn="l">
              <a:lnSpc>
                <a:spcPts val="2500"/>
              </a:lnSpc>
            </a:pPr>
            <a:r>
              <a:rPr lang="en-US" sz="1600" dirty="0" smtClean="0">
                <a:latin typeface="Lucida Console" pitchFamily="49" charset="0"/>
              </a:rPr>
              <a:t>	Item get</a:t>
            </a:r>
            <a:r>
              <a:rPr lang="en-US" sz="1600" dirty="0">
                <a:latin typeface="Lucida Console" pitchFamily="49" charset="0"/>
              </a:rPr>
              <a:t>() { head = head % N; return q[head++]; </a:t>
            </a:r>
            <a:r>
              <a:rPr lang="en-US" sz="1600" dirty="0" smtClean="0">
                <a:latin typeface="Lucida Console" pitchFamily="49" charset="0"/>
              </a:rPr>
              <a:t>}</a:t>
            </a:r>
          </a:p>
          <a:p>
            <a:pPr algn="l">
              <a:lnSpc>
                <a:spcPts val="2500"/>
              </a:lnSpc>
            </a:pPr>
            <a:r>
              <a:rPr lang="en-US" sz="1600" dirty="0" smtClean="0">
                <a:latin typeface="Lucida Console" pitchFamily="49" charset="0"/>
              </a:rPr>
              <a:t>}</a:t>
            </a:r>
            <a:endParaRPr lang="en-US" sz="1600" dirty="0"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7" name="Text Box 77"/>
          <p:cNvSpPr txBox="1">
            <a:spLocks noChangeArrowheads="1"/>
          </p:cNvSpPr>
          <p:nvPr/>
        </p:nvSpPr>
        <p:spPr bwMode="auto">
          <a:xfrm>
            <a:off x="457200" y="9144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  <a:r>
              <a:rPr lang="en-US"/>
              <a:t> </a:t>
            </a:r>
            <a:r>
              <a:rPr lang="el-GR"/>
              <a:t>με πίνακα</a:t>
            </a:r>
          </a:p>
        </p:txBody>
      </p:sp>
      <p:sp>
        <p:nvSpPr>
          <p:cNvPr id="28" name="27 - Κουλούρα"/>
          <p:cNvSpPr/>
          <p:nvPr/>
        </p:nvSpPr>
        <p:spPr bwMode="auto">
          <a:xfrm>
            <a:off x="3581400" y="2209800"/>
            <a:ext cx="2286000" cy="2209800"/>
          </a:xfrm>
          <a:prstGeom prst="donut">
            <a:avLst/>
          </a:prstGeom>
          <a:solidFill>
            <a:schemeClr val="bg1">
              <a:alpha val="62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cxnSp>
        <p:nvCxnSpPr>
          <p:cNvPr id="129029" name="28 - Ευθεία γραμμή σύνδεσης"/>
          <p:cNvCxnSpPr>
            <a:cxnSpLocks noChangeShapeType="1"/>
            <a:stCxn id="28" idx="2"/>
          </p:cNvCxnSpPr>
          <p:nvPr/>
        </p:nvCxnSpPr>
        <p:spPr bwMode="auto">
          <a:xfrm rot="10800000" flipH="1">
            <a:off x="35814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030" name="29 - Ευθεία γραμμή σύνδεσης"/>
          <p:cNvCxnSpPr>
            <a:cxnSpLocks noChangeShapeType="1"/>
            <a:stCxn id="28" idx="1"/>
          </p:cNvCxnSpPr>
          <p:nvPr/>
        </p:nvCxnSpPr>
        <p:spPr bwMode="auto">
          <a:xfrm rot="16200000" flipH="1">
            <a:off x="3910807" y="253920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031" name="30 - Ευθεία γραμμή σύνδεσης"/>
          <p:cNvCxnSpPr>
            <a:cxnSpLocks noChangeShapeType="1"/>
            <a:stCxn id="28" idx="0"/>
          </p:cNvCxnSpPr>
          <p:nvPr/>
        </p:nvCxnSpPr>
        <p:spPr bwMode="auto">
          <a:xfrm rot="16200000" flipH="1">
            <a:off x="4457701" y="24765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032" name="31 - Ευθεία γραμμή σύνδεσης"/>
          <p:cNvCxnSpPr>
            <a:cxnSpLocks noChangeShapeType="1"/>
            <a:stCxn id="28" idx="7"/>
          </p:cNvCxnSpPr>
          <p:nvPr/>
        </p:nvCxnSpPr>
        <p:spPr bwMode="auto">
          <a:xfrm rot="-5400000" flipH="1" flipV="1">
            <a:off x="5137944" y="2501106"/>
            <a:ext cx="361950" cy="4270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033" name="32 - Ευθεία γραμμή σύνδεσης"/>
          <p:cNvCxnSpPr>
            <a:cxnSpLocks noChangeShapeType="1"/>
            <a:stCxn id="28" idx="6"/>
          </p:cNvCxnSpPr>
          <p:nvPr/>
        </p:nvCxnSpPr>
        <p:spPr bwMode="auto">
          <a:xfrm flipH="1" flipV="1">
            <a:off x="53340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034" name="33 - Ευθεία γραμμή σύνδεσης"/>
          <p:cNvCxnSpPr>
            <a:cxnSpLocks noChangeShapeType="1"/>
            <a:stCxn id="28" idx="5"/>
          </p:cNvCxnSpPr>
          <p:nvPr/>
        </p:nvCxnSpPr>
        <p:spPr bwMode="auto">
          <a:xfrm rot="5400000" flipH="1">
            <a:off x="5137944" y="3701256"/>
            <a:ext cx="438150" cy="3508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035" name="34 - Ευθεία γραμμή σύνδεσης"/>
          <p:cNvCxnSpPr>
            <a:cxnSpLocks noChangeShapeType="1"/>
            <a:stCxn id="28" idx="4"/>
          </p:cNvCxnSpPr>
          <p:nvPr/>
        </p:nvCxnSpPr>
        <p:spPr bwMode="auto">
          <a:xfrm rot="5400000" flipH="1">
            <a:off x="4457701" y="41529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036" name="35 - Ευθεία γραμμή σύνδεσης"/>
          <p:cNvCxnSpPr>
            <a:cxnSpLocks noChangeShapeType="1"/>
            <a:stCxn id="28" idx="3"/>
          </p:cNvCxnSpPr>
          <p:nvPr/>
        </p:nvCxnSpPr>
        <p:spPr bwMode="auto">
          <a:xfrm rot="5400000" flipH="1" flipV="1">
            <a:off x="3910807" y="373935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9037" name="36 - TextBox"/>
          <p:cNvSpPr txBox="1">
            <a:spLocks noChangeArrowheads="1"/>
          </p:cNvSpPr>
          <p:nvPr/>
        </p:nvSpPr>
        <p:spPr bwMode="auto">
          <a:xfrm>
            <a:off x="53340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129038" name="37 - TextBox"/>
          <p:cNvSpPr txBox="1">
            <a:spLocks noChangeArrowheads="1"/>
          </p:cNvSpPr>
          <p:nvPr/>
        </p:nvSpPr>
        <p:spPr bwMode="auto">
          <a:xfrm>
            <a:off x="4876800" y="2362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</a:p>
        </p:txBody>
      </p:sp>
      <p:sp>
        <p:nvSpPr>
          <p:cNvPr id="129039" name="38 - TextBox"/>
          <p:cNvSpPr txBox="1">
            <a:spLocks noChangeArrowheads="1"/>
          </p:cNvSpPr>
          <p:nvPr/>
        </p:nvSpPr>
        <p:spPr bwMode="auto">
          <a:xfrm>
            <a:off x="5402263" y="3429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</a:p>
        </p:txBody>
      </p:sp>
      <p:sp>
        <p:nvSpPr>
          <p:cNvPr id="129040" name="39 - TextBox"/>
          <p:cNvSpPr txBox="1">
            <a:spLocks noChangeArrowheads="1"/>
          </p:cNvSpPr>
          <p:nvPr/>
        </p:nvSpPr>
        <p:spPr bwMode="auto">
          <a:xfrm>
            <a:off x="4876800" y="3897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</a:p>
        </p:txBody>
      </p:sp>
      <p:sp>
        <p:nvSpPr>
          <p:cNvPr id="129041" name="40 - TextBox"/>
          <p:cNvSpPr txBox="1">
            <a:spLocks noChangeArrowheads="1"/>
          </p:cNvSpPr>
          <p:nvPr/>
        </p:nvSpPr>
        <p:spPr bwMode="auto">
          <a:xfrm>
            <a:off x="4191000" y="3886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</a:p>
        </p:txBody>
      </p:sp>
      <p:sp>
        <p:nvSpPr>
          <p:cNvPr id="129042" name="41 - TextBox"/>
          <p:cNvSpPr txBox="1">
            <a:spLocks noChangeArrowheads="1"/>
          </p:cNvSpPr>
          <p:nvPr/>
        </p:nvSpPr>
        <p:spPr bwMode="auto">
          <a:xfrm>
            <a:off x="3733800" y="3429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5</a:t>
            </a:r>
          </a:p>
        </p:txBody>
      </p:sp>
      <p:sp>
        <p:nvSpPr>
          <p:cNvPr id="129043" name="42 - TextBox"/>
          <p:cNvSpPr txBox="1">
            <a:spLocks noChangeArrowheads="1"/>
          </p:cNvSpPr>
          <p:nvPr/>
        </p:nvSpPr>
        <p:spPr bwMode="auto">
          <a:xfrm>
            <a:off x="4259263" y="2362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7</a:t>
            </a:r>
          </a:p>
        </p:txBody>
      </p:sp>
      <p:sp>
        <p:nvSpPr>
          <p:cNvPr id="129044" name="43 - TextBox"/>
          <p:cNvSpPr txBox="1">
            <a:spLocks noChangeArrowheads="1"/>
          </p:cNvSpPr>
          <p:nvPr/>
        </p:nvSpPr>
        <p:spPr bwMode="auto">
          <a:xfrm>
            <a:off x="37338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6</a:t>
            </a:r>
          </a:p>
        </p:txBody>
      </p:sp>
      <p:sp>
        <p:nvSpPr>
          <p:cNvPr id="129045" name="44 - Δεξιό βέλος"/>
          <p:cNvSpPr>
            <a:spLocks noChangeArrowheads="1"/>
          </p:cNvSpPr>
          <p:nvPr/>
        </p:nvSpPr>
        <p:spPr bwMode="auto">
          <a:xfrm rot="4949864">
            <a:off x="4788694" y="1862932"/>
            <a:ext cx="390525" cy="2301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9046" name="45 - Ορθογώνιο"/>
          <p:cNvSpPr>
            <a:spLocks noChangeArrowheads="1"/>
          </p:cNvSpPr>
          <p:nvPr/>
        </p:nvSpPr>
        <p:spPr bwMode="auto">
          <a:xfrm>
            <a:off x="4495800" y="1371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Lucida Console" pitchFamily="49" charset="0"/>
                <a:cs typeface="Courier New" pitchFamily="49" charset="0"/>
              </a:rPr>
              <a:t>tail</a:t>
            </a:r>
            <a:endParaRPr lang="el-GR" dirty="0">
              <a:latin typeface="Lucida Console" pitchFamily="49" charset="0"/>
            </a:endParaRPr>
          </a:p>
        </p:txBody>
      </p:sp>
      <p:sp>
        <p:nvSpPr>
          <p:cNvPr id="129047" name="46 - Δεξιό βέλος"/>
          <p:cNvSpPr>
            <a:spLocks noChangeArrowheads="1"/>
          </p:cNvSpPr>
          <p:nvPr/>
        </p:nvSpPr>
        <p:spPr bwMode="auto">
          <a:xfrm rot="9027047">
            <a:off x="5441950" y="2138363"/>
            <a:ext cx="390525" cy="2301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9048" name="48 - Ορθογώνιο"/>
          <p:cNvSpPr>
            <a:spLocks noChangeArrowheads="1"/>
          </p:cNvSpPr>
          <p:nvPr/>
        </p:nvSpPr>
        <p:spPr bwMode="auto">
          <a:xfrm>
            <a:off x="5570538" y="1676400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Lucida Console" pitchFamily="49" charset="0"/>
                <a:cs typeface="Courier New" pitchFamily="49" charset="0"/>
              </a:rPr>
              <a:t>head % N</a:t>
            </a:r>
            <a:endParaRPr lang="el-GR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29049" name="25 - TextBox"/>
          <p:cNvSpPr txBox="1">
            <a:spLocks noChangeArrowheads="1"/>
          </p:cNvSpPr>
          <p:nvPr/>
        </p:nvSpPr>
        <p:spPr bwMode="auto">
          <a:xfrm>
            <a:off x="457200" y="1828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αρχική κατάσταση</a:t>
            </a:r>
            <a:r>
              <a:rPr lang="en-US"/>
              <a:t>:</a:t>
            </a:r>
            <a:endParaRPr lang="el-GR"/>
          </a:p>
        </p:txBody>
      </p:sp>
      <p:sp useBgFill="1">
        <p:nvSpPr>
          <p:cNvPr id="26" name="2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45 - Ορθογώνιο"/>
          <p:cNvSpPr>
            <a:spLocks noChangeArrowheads="1"/>
          </p:cNvSpPr>
          <p:nvPr/>
        </p:nvSpPr>
        <p:spPr bwMode="auto">
          <a:xfrm>
            <a:off x="457200" y="5229999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tail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την επόμενη κενή θέση του πίνακα στην οποία θα τοποθετηθεί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   </a:t>
            </a:r>
          </a:p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              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νέο στοιχείο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1" name="45 - Ορθογώνιο"/>
          <p:cNvSpPr>
            <a:spLocks noChangeArrowheads="1"/>
          </p:cNvSpPr>
          <p:nvPr/>
        </p:nvSpPr>
        <p:spPr bwMode="auto">
          <a:xfrm>
            <a:off x="457200" y="5955268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head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θέση του παλαιότερου στοιχείου της ουράς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051" name="Text Box 77"/>
          <p:cNvSpPr txBox="1">
            <a:spLocks noChangeArrowheads="1"/>
          </p:cNvSpPr>
          <p:nvPr/>
        </p:nvSpPr>
        <p:spPr bwMode="auto">
          <a:xfrm>
            <a:off x="457200" y="9144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  <a:r>
              <a:rPr lang="en-US"/>
              <a:t> </a:t>
            </a:r>
            <a:r>
              <a:rPr lang="el-GR"/>
              <a:t>με πίνακα</a:t>
            </a:r>
          </a:p>
        </p:txBody>
      </p:sp>
      <p:sp>
        <p:nvSpPr>
          <p:cNvPr id="28" name="27 - Κουλούρα"/>
          <p:cNvSpPr/>
          <p:nvPr/>
        </p:nvSpPr>
        <p:spPr bwMode="auto">
          <a:xfrm>
            <a:off x="3581400" y="2209800"/>
            <a:ext cx="2286000" cy="2209800"/>
          </a:xfrm>
          <a:prstGeom prst="donut">
            <a:avLst/>
          </a:prstGeom>
          <a:solidFill>
            <a:schemeClr val="bg1">
              <a:alpha val="62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cxnSp>
        <p:nvCxnSpPr>
          <p:cNvPr id="130053" name="28 - Ευθεία γραμμή σύνδεσης"/>
          <p:cNvCxnSpPr>
            <a:cxnSpLocks noChangeShapeType="1"/>
            <a:stCxn id="28" idx="2"/>
          </p:cNvCxnSpPr>
          <p:nvPr/>
        </p:nvCxnSpPr>
        <p:spPr bwMode="auto">
          <a:xfrm rot="10800000" flipH="1">
            <a:off x="35814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054" name="29 - Ευθεία γραμμή σύνδεσης"/>
          <p:cNvCxnSpPr>
            <a:cxnSpLocks noChangeShapeType="1"/>
            <a:stCxn id="28" idx="1"/>
          </p:cNvCxnSpPr>
          <p:nvPr/>
        </p:nvCxnSpPr>
        <p:spPr bwMode="auto">
          <a:xfrm rot="16200000" flipH="1">
            <a:off x="3910807" y="253920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055" name="30 - Ευθεία γραμμή σύνδεσης"/>
          <p:cNvCxnSpPr>
            <a:cxnSpLocks noChangeShapeType="1"/>
            <a:stCxn id="28" idx="0"/>
          </p:cNvCxnSpPr>
          <p:nvPr/>
        </p:nvCxnSpPr>
        <p:spPr bwMode="auto">
          <a:xfrm rot="16200000" flipH="1">
            <a:off x="4457701" y="24765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056" name="31 - Ευθεία γραμμή σύνδεσης"/>
          <p:cNvCxnSpPr>
            <a:cxnSpLocks noChangeShapeType="1"/>
            <a:stCxn id="28" idx="7"/>
          </p:cNvCxnSpPr>
          <p:nvPr/>
        </p:nvCxnSpPr>
        <p:spPr bwMode="auto">
          <a:xfrm rot="-5400000" flipH="1" flipV="1">
            <a:off x="5137944" y="2501106"/>
            <a:ext cx="361950" cy="4270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057" name="32 - Ευθεία γραμμή σύνδεσης"/>
          <p:cNvCxnSpPr>
            <a:cxnSpLocks noChangeShapeType="1"/>
            <a:stCxn id="28" idx="6"/>
          </p:cNvCxnSpPr>
          <p:nvPr/>
        </p:nvCxnSpPr>
        <p:spPr bwMode="auto">
          <a:xfrm flipH="1" flipV="1">
            <a:off x="53340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058" name="33 - Ευθεία γραμμή σύνδεσης"/>
          <p:cNvCxnSpPr>
            <a:cxnSpLocks noChangeShapeType="1"/>
            <a:stCxn id="28" idx="5"/>
          </p:cNvCxnSpPr>
          <p:nvPr/>
        </p:nvCxnSpPr>
        <p:spPr bwMode="auto">
          <a:xfrm rot="5400000" flipH="1">
            <a:off x="5137944" y="3701256"/>
            <a:ext cx="438150" cy="3508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059" name="34 - Ευθεία γραμμή σύνδεσης"/>
          <p:cNvCxnSpPr>
            <a:cxnSpLocks noChangeShapeType="1"/>
            <a:stCxn id="28" idx="4"/>
          </p:cNvCxnSpPr>
          <p:nvPr/>
        </p:nvCxnSpPr>
        <p:spPr bwMode="auto">
          <a:xfrm rot="5400000" flipH="1">
            <a:off x="4457701" y="41529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060" name="35 - Ευθεία γραμμή σύνδεσης"/>
          <p:cNvCxnSpPr>
            <a:cxnSpLocks noChangeShapeType="1"/>
            <a:stCxn id="28" idx="3"/>
          </p:cNvCxnSpPr>
          <p:nvPr/>
        </p:nvCxnSpPr>
        <p:spPr bwMode="auto">
          <a:xfrm rot="5400000" flipH="1" flipV="1">
            <a:off x="3910807" y="373935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0061" name="36 - TextBox"/>
          <p:cNvSpPr txBox="1">
            <a:spLocks noChangeArrowheads="1"/>
          </p:cNvSpPr>
          <p:nvPr/>
        </p:nvSpPr>
        <p:spPr bwMode="auto">
          <a:xfrm>
            <a:off x="53340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130062" name="37 - TextBox"/>
          <p:cNvSpPr txBox="1">
            <a:spLocks noChangeArrowheads="1"/>
          </p:cNvSpPr>
          <p:nvPr/>
        </p:nvSpPr>
        <p:spPr bwMode="auto">
          <a:xfrm>
            <a:off x="4876800" y="2362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</a:p>
        </p:txBody>
      </p:sp>
      <p:sp>
        <p:nvSpPr>
          <p:cNvPr id="130063" name="38 - TextBox"/>
          <p:cNvSpPr txBox="1">
            <a:spLocks noChangeArrowheads="1"/>
          </p:cNvSpPr>
          <p:nvPr/>
        </p:nvSpPr>
        <p:spPr bwMode="auto">
          <a:xfrm>
            <a:off x="5402263" y="3429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</a:p>
        </p:txBody>
      </p:sp>
      <p:sp>
        <p:nvSpPr>
          <p:cNvPr id="130064" name="39 - TextBox"/>
          <p:cNvSpPr txBox="1">
            <a:spLocks noChangeArrowheads="1"/>
          </p:cNvSpPr>
          <p:nvPr/>
        </p:nvSpPr>
        <p:spPr bwMode="auto">
          <a:xfrm>
            <a:off x="4876800" y="3897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</a:p>
        </p:txBody>
      </p:sp>
      <p:sp>
        <p:nvSpPr>
          <p:cNvPr id="130065" name="40 - TextBox"/>
          <p:cNvSpPr txBox="1">
            <a:spLocks noChangeArrowheads="1"/>
          </p:cNvSpPr>
          <p:nvPr/>
        </p:nvSpPr>
        <p:spPr bwMode="auto">
          <a:xfrm>
            <a:off x="4191000" y="3886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</a:p>
        </p:txBody>
      </p:sp>
      <p:sp>
        <p:nvSpPr>
          <p:cNvPr id="130066" name="41 - TextBox"/>
          <p:cNvSpPr txBox="1">
            <a:spLocks noChangeArrowheads="1"/>
          </p:cNvSpPr>
          <p:nvPr/>
        </p:nvSpPr>
        <p:spPr bwMode="auto">
          <a:xfrm>
            <a:off x="3733800" y="3429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5</a:t>
            </a:r>
          </a:p>
        </p:txBody>
      </p:sp>
      <p:sp>
        <p:nvSpPr>
          <p:cNvPr id="130067" name="44 - Δεξιό βέλος"/>
          <p:cNvSpPr>
            <a:spLocks noChangeArrowheads="1"/>
          </p:cNvSpPr>
          <p:nvPr/>
        </p:nvSpPr>
        <p:spPr bwMode="auto">
          <a:xfrm rot="9328834">
            <a:off x="5897563" y="2738438"/>
            <a:ext cx="390525" cy="2301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0068" name="45 - Ορθογώνιο"/>
          <p:cNvSpPr>
            <a:spLocks noChangeArrowheads="1"/>
          </p:cNvSpPr>
          <p:nvPr/>
        </p:nvSpPr>
        <p:spPr bwMode="auto">
          <a:xfrm>
            <a:off x="6248400" y="2514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  <a:cs typeface="Courier New" pitchFamily="49" charset="0"/>
              </a:rPr>
              <a:t>tail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130069" name="46 - Δεξιό βέλος"/>
          <p:cNvSpPr>
            <a:spLocks noChangeArrowheads="1"/>
          </p:cNvSpPr>
          <p:nvPr/>
        </p:nvSpPr>
        <p:spPr bwMode="auto">
          <a:xfrm rot="7206421">
            <a:off x="5183981" y="1940719"/>
            <a:ext cx="390525" cy="230188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0070" name="48 - Ορθογώνιο"/>
          <p:cNvSpPr>
            <a:spLocks noChangeArrowheads="1"/>
          </p:cNvSpPr>
          <p:nvPr/>
        </p:nvSpPr>
        <p:spPr bwMode="auto">
          <a:xfrm>
            <a:off x="5105400" y="1447800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Lucida Console" pitchFamily="49" charset="0"/>
                <a:cs typeface="Courier New" pitchFamily="49" charset="0"/>
              </a:rPr>
              <a:t>head % N</a:t>
            </a:r>
            <a:endParaRPr lang="el-GR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30071" name="25 - TextBox"/>
          <p:cNvSpPr txBox="1">
            <a:spLocks noChangeArrowheads="1"/>
          </p:cNvSpPr>
          <p:nvPr/>
        </p:nvSpPr>
        <p:spPr bwMode="auto">
          <a:xfrm>
            <a:off x="457200" y="18288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τοποθέτηση</a:t>
            </a:r>
            <a:r>
              <a:rPr lang="en-US"/>
              <a:t>:</a:t>
            </a:r>
            <a:endParaRPr lang="el-GR"/>
          </a:p>
        </p:txBody>
      </p:sp>
      <p:sp>
        <p:nvSpPr>
          <p:cNvPr id="130072" name="26 - TextBox"/>
          <p:cNvSpPr txBox="1">
            <a:spLocks noChangeArrowheads="1"/>
          </p:cNvSpPr>
          <p:nvPr/>
        </p:nvSpPr>
        <p:spPr bwMode="auto">
          <a:xfrm>
            <a:off x="4259263" y="2362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7</a:t>
            </a:r>
          </a:p>
        </p:txBody>
      </p:sp>
      <p:sp>
        <p:nvSpPr>
          <p:cNvPr id="130073" name="47 - TextBox"/>
          <p:cNvSpPr txBox="1">
            <a:spLocks noChangeArrowheads="1"/>
          </p:cNvSpPr>
          <p:nvPr/>
        </p:nvSpPr>
        <p:spPr bwMode="auto">
          <a:xfrm>
            <a:off x="37338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6</a:t>
            </a:r>
          </a:p>
        </p:txBody>
      </p:sp>
      <p:sp>
        <p:nvSpPr>
          <p:cNvPr id="51" name="50 - Τραπέζιο"/>
          <p:cNvSpPr/>
          <p:nvPr/>
        </p:nvSpPr>
        <p:spPr bwMode="auto">
          <a:xfrm rot="11944168">
            <a:off x="4775200" y="2347913"/>
            <a:ext cx="506413" cy="417512"/>
          </a:xfrm>
          <a:prstGeom prst="trapezoid">
            <a:avLst>
              <a:gd name="adj" fmla="val 45866"/>
            </a:avLst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 useBgFill="1">
        <p:nvSpPr>
          <p:cNvPr id="27" name="2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45 - Ορθογώνιο"/>
          <p:cNvSpPr>
            <a:spLocks noChangeArrowheads="1"/>
          </p:cNvSpPr>
          <p:nvPr/>
        </p:nvSpPr>
        <p:spPr bwMode="auto">
          <a:xfrm>
            <a:off x="457200" y="5229999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tail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την επόμενη κενή θέση του πίνακα στην οποία θα τοποθετηθεί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   </a:t>
            </a:r>
          </a:p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              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νέο στοιχείο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2" name="45 - Ορθογώνιο"/>
          <p:cNvSpPr>
            <a:spLocks noChangeArrowheads="1"/>
          </p:cNvSpPr>
          <p:nvPr/>
        </p:nvSpPr>
        <p:spPr bwMode="auto">
          <a:xfrm>
            <a:off x="457200" y="5955268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head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θέση του παλαιότερου στοιχείου της ουράς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075" name="Text Box 77"/>
          <p:cNvSpPr txBox="1">
            <a:spLocks noChangeArrowheads="1"/>
          </p:cNvSpPr>
          <p:nvPr/>
        </p:nvSpPr>
        <p:spPr bwMode="auto">
          <a:xfrm>
            <a:off x="457200" y="9144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  <a:r>
              <a:rPr lang="en-US"/>
              <a:t> </a:t>
            </a:r>
            <a:r>
              <a:rPr lang="el-GR"/>
              <a:t>με πίνακα</a:t>
            </a:r>
          </a:p>
        </p:txBody>
      </p:sp>
      <p:sp>
        <p:nvSpPr>
          <p:cNvPr id="28" name="27 - Κουλούρα"/>
          <p:cNvSpPr/>
          <p:nvPr/>
        </p:nvSpPr>
        <p:spPr bwMode="auto">
          <a:xfrm>
            <a:off x="3581400" y="2209800"/>
            <a:ext cx="2286000" cy="2209800"/>
          </a:xfrm>
          <a:prstGeom prst="donut">
            <a:avLst/>
          </a:prstGeom>
          <a:solidFill>
            <a:schemeClr val="bg1">
              <a:alpha val="62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cxnSp>
        <p:nvCxnSpPr>
          <p:cNvPr id="131077" name="28 - Ευθεία γραμμή σύνδεσης"/>
          <p:cNvCxnSpPr>
            <a:cxnSpLocks noChangeShapeType="1"/>
            <a:stCxn id="28" idx="2"/>
          </p:cNvCxnSpPr>
          <p:nvPr/>
        </p:nvCxnSpPr>
        <p:spPr bwMode="auto">
          <a:xfrm rot="10800000" flipH="1">
            <a:off x="35814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078" name="29 - Ευθεία γραμμή σύνδεσης"/>
          <p:cNvCxnSpPr>
            <a:cxnSpLocks noChangeShapeType="1"/>
            <a:stCxn id="28" idx="1"/>
          </p:cNvCxnSpPr>
          <p:nvPr/>
        </p:nvCxnSpPr>
        <p:spPr bwMode="auto">
          <a:xfrm rot="16200000" flipH="1">
            <a:off x="3910807" y="253920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079" name="30 - Ευθεία γραμμή σύνδεσης"/>
          <p:cNvCxnSpPr>
            <a:cxnSpLocks noChangeShapeType="1"/>
            <a:stCxn id="28" idx="0"/>
          </p:cNvCxnSpPr>
          <p:nvPr/>
        </p:nvCxnSpPr>
        <p:spPr bwMode="auto">
          <a:xfrm rot="16200000" flipH="1">
            <a:off x="4457701" y="24765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080" name="31 - Ευθεία γραμμή σύνδεσης"/>
          <p:cNvCxnSpPr>
            <a:cxnSpLocks noChangeShapeType="1"/>
            <a:stCxn id="28" idx="7"/>
          </p:cNvCxnSpPr>
          <p:nvPr/>
        </p:nvCxnSpPr>
        <p:spPr bwMode="auto">
          <a:xfrm rot="-5400000" flipH="1" flipV="1">
            <a:off x="5137944" y="2501106"/>
            <a:ext cx="361950" cy="4270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081" name="32 - Ευθεία γραμμή σύνδεσης"/>
          <p:cNvCxnSpPr>
            <a:cxnSpLocks noChangeShapeType="1"/>
            <a:stCxn id="28" idx="6"/>
          </p:cNvCxnSpPr>
          <p:nvPr/>
        </p:nvCxnSpPr>
        <p:spPr bwMode="auto">
          <a:xfrm flipH="1" flipV="1">
            <a:off x="53340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082" name="33 - Ευθεία γραμμή σύνδεσης"/>
          <p:cNvCxnSpPr>
            <a:cxnSpLocks noChangeShapeType="1"/>
            <a:stCxn id="28" idx="5"/>
          </p:cNvCxnSpPr>
          <p:nvPr/>
        </p:nvCxnSpPr>
        <p:spPr bwMode="auto">
          <a:xfrm rot="5400000" flipH="1">
            <a:off x="5137944" y="3701256"/>
            <a:ext cx="438150" cy="3508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083" name="34 - Ευθεία γραμμή σύνδεσης"/>
          <p:cNvCxnSpPr>
            <a:cxnSpLocks noChangeShapeType="1"/>
            <a:stCxn id="28" idx="4"/>
          </p:cNvCxnSpPr>
          <p:nvPr/>
        </p:nvCxnSpPr>
        <p:spPr bwMode="auto">
          <a:xfrm rot="5400000" flipH="1">
            <a:off x="4457701" y="41529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084" name="35 - Ευθεία γραμμή σύνδεσης"/>
          <p:cNvCxnSpPr>
            <a:cxnSpLocks noChangeShapeType="1"/>
            <a:stCxn id="28" idx="3"/>
          </p:cNvCxnSpPr>
          <p:nvPr/>
        </p:nvCxnSpPr>
        <p:spPr bwMode="auto">
          <a:xfrm rot="5400000" flipH="1" flipV="1">
            <a:off x="3910807" y="373935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1085" name="36 - TextBox"/>
          <p:cNvSpPr txBox="1">
            <a:spLocks noChangeArrowheads="1"/>
          </p:cNvSpPr>
          <p:nvPr/>
        </p:nvSpPr>
        <p:spPr bwMode="auto">
          <a:xfrm>
            <a:off x="53340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131086" name="37 - TextBox"/>
          <p:cNvSpPr txBox="1">
            <a:spLocks noChangeArrowheads="1"/>
          </p:cNvSpPr>
          <p:nvPr/>
        </p:nvSpPr>
        <p:spPr bwMode="auto">
          <a:xfrm>
            <a:off x="4876800" y="2362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</a:p>
        </p:txBody>
      </p:sp>
      <p:sp>
        <p:nvSpPr>
          <p:cNvPr id="131087" name="38 - TextBox"/>
          <p:cNvSpPr txBox="1">
            <a:spLocks noChangeArrowheads="1"/>
          </p:cNvSpPr>
          <p:nvPr/>
        </p:nvSpPr>
        <p:spPr bwMode="auto">
          <a:xfrm>
            <a:off x="5402263" y="3429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</a:p>
        </p:txBody>
      </p:sp>
      <p:sp>
        <p:nvSpPr>
          <p:cNvPr id="131088" name="39 - TextBox"/>
          <p:cNvSpPr txBox="1">
            <a:spLocks noChangeArrowheads="1"/>
          </p:cNvSpPr>
          <p:nvPr/>
        </p:nvSpPr>
        <p:spPr bwMode="auto">
          <a:xfrm>
            <a:off x="4876800" y="3897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</a:p>
        </p:txBody>
      </p:sp>
      <p:sp>
        <p:nvSpPr>
          <p:cNvPr id="131089" name="40 - TextBox"/>
          <p:cNvSpPr txBox="1">
            <a:spLocks noChangeArrowheads="1"/>
          </p:cNvSpPr>
          <p:nvPr/>
        </p:nvSpPr>
        <p:spPr bwMode="auto">
          <a:xfrm>
            <a:off x="4191000" y="3886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</a:p>
        </p:txBody>
      </p:sp>
      <p:sp>
        <p:nvSpPr>
          <p:cNvPr id="131090" name="41 - TextBox"/>
          <p:cNvSpPr txBox="1">
            <a:spLocks noChangeArrowheads="1"/>
          </p:cNvSpPr>
          <p:nvPr/>
        </p:nvSpPr>
        <p:spPr bwMode="auto">
          <a:xfrm>
            <a:off x="3733800" y="3429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5</a:t>
            </a:r>
          </a:p>
        </p:txBody>
      </p:sp>
      <p:sp>
        <p:nvSpPr>
          <p:cNvPr id="131091" name="44 - Δεξιό βέλος"/>
          <p:cNvSpPr>
            <a:spLocks noChangeArrowheads="1"/>
          </p:cNvSpPr>
          <p:nvPr/>
        </p:nvSpPr>
        <p:spPr bwMode="auto">
          <a:xfrm rot="-9751181">
            <a:off x="5892800" y="3711575"/>
            <a:ext cx="390525" cy="230188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1092" name="45 - Ορθογώνιο"/>
          <p:cNvSpPr>
            <a:spLocks noChangeArrowheads="1"/>
          </p:cNvSpPr>
          <p:nvPr/>
        </p:nvSpPr>
        <p:spPr bwMode="auto">
          <a:xfrm>
            <a:off x="6324600" y="3744913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  <a:cs typeface="Courier New" pitchFamily="49" charset="0"/>
              </a:rPr>
              <a:t>tail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131093" name="46 - Δεξιό βέλος"/>
          <p:cNvSpPr>
            <a:spLocks noChangeArrowheads="1"/>
          </p:cNvSpPr>
          <p:nvPr/>
        </p:nvSpPr>
        <p:spPr bwMode="auto">
          <a:xfrm rot="7206421">
            <a:off x="5183981" y="1940719"/>
            <a:ext cx="390525" cy="230188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1094" name="48 - Ορθογώνιο"/>
          <p:cNvSpPr>
            <a:spLocks noChangeArrowheads="1"/>
          </p:cNvSpPr>
          <p:nvPr/>
        </p:nvSpPr>
        <p:spPr bwMode="auto">
          <a:xfrm>
            <a:off x="5105400" y="1447800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Lucida Console" pitchFamily="49" charset="0"/>
                <a:cs typeface="Courier New" pitchFamily="49" charset="0"/>
              </a:rPr>
              <a:t>head % N</a:t>
            </a:r>
            <a:endParaRPr lang="el-GR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31095" name="25 - TextBox"/>
          <p:cNvSpPr txBox="1">
            <a:spLocks noChangeArrowheads="1"/>
          </p:cNvSpPr>
          <p:nvPr/>
        </p:nvSpPr>
        <p:spPr bwMode="auto">
          <a:xfrm>
            <a:off x="457200" y="18288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τοποθέτηση</a:t>
            </a:r>
            <a:r>
              <a:rPr lang="en-US"/>
              <a:t>:</a:t>
            </a:r>
            <a:endParaRPr lang="el-GR"/>
          </a:p>
        </p:txBody>
      </p:sp>
      <p:sp>
        <p:nvSpPr>
          <p:cNvPr id="131096" name="26 - TextBox"/>
          <p:cNvSpPr txBox="1">
            <a:spLocks noChangeArrowheads="1"/>
          </p:cNvSpPr>
          <p:nvPr/>
        </p:nvSpPr>
        <p:spPr bwMode="auto">
          <a:xfrm>
            <a:off x="4259263" y="2362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7</a:t>
            </a:r>
          </a:p>
        </p:txBody>
      </p:sp>
      <p:sp>
        <p:nvSpPr>
          <p:cNvPr id="131097" name="47 - TextBox"/>
          <p:cNvSpPr txBox="1">
            <a:spLocks noChangeArrowheads="1"/>
          </p:cNvSpPr>
          <p:nvPr/>
        </p:nvSpPr>
        <p:spPr bwMode="auto">
          <a:xfrm>
            <a:off x="37338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6</a:t>
            </a:r>
          </a:p>
        </p:txBody>
      </p:sp>
      <p:sp>
        <p:nvSpPr>
          <p:cNvPr id="51" name="50 - Τραπέζιο"/>
          <p:cNvSpPr/>
          <p:nvPr/>
        </p:nvSpPr>
        <p:spPr bwMode="auto">
          <a:xfrm rot="11944168">
            <a:off x="4775200" y="2347913"/>
            <a:ext cx="506413" cy="417512"/>
          </a:xfrm>
          <a:prstGeom prst="trapezoid">
            <a:avLst>
              <a:gd name="adj" fmla="val 45866"/>
            </a:avLst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43" name="42 - Τραπέζιο"/>
          <p:cNvSpPr/>
          <p:nvPr/>
        </p:nvSpPr>
        <p:spPr bwMode="auto">
          <a:xfrm rot="15057037">
            <a:off x="5246688" y="2786063"/>
            <a:ext cx="506412" cy="417512"/>
          </a:xfrm>
          <a:prstGeom prst="trapezoid">
            <a:avLst>
              <a:gd name="adj" fmla="val 45866"/>
            </a:avLst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45 - Ορθογώνιο"/>
          <p:cNvSpPr>
            <a:spLocks noChangeArrowheads="1"/>
          </p:cNvSpPr>
          <p:nvPr/>
        </p:nvSpPr>
        <p:spPr bwMode="auto">
          <a:xfrm>
            <a:off x="457200" y="5229999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tail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την επόμενη κενή θέση του πίνακα στην οποία θα τοποθετηθεί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   </a:t>
            </a:r>
          </a:p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              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νέο στοιχείο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3" name="45 - Ορθογώνιο"/>
          <p:cNvSpPr>
            <a:spLocks noChangeArrowheads="1"/>
          </p:cNvSpPr>
          <p:nvPr/>
        </p:nvSpPr>
        <p:spPr bwMode="auto">
          <a:xfrm>
            <a:off x="457200" y="5955268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head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θέση του παλαιότερου στοιχείου της ουράς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099" name="Text Box 77"/>
          <p:cNvSpPr txBox="1">
            <a:spLocks noChangeArrowheads="1"/>
          </p:cNvSpPr>
          <p:nvPr/>
        </p:nvSpPr>
        <p:spPr bwMode="auto">
          <a:xfrm>
            <a:off x="457200" y="9144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  <a:r>
              <a:rPr lang="en-US"/>
              <a:t> </a:t>
            </a:r>
            <a:r>
              <a:rPr lang="el-GR"/>
              <a:t>με πίνακα</a:t>
            </a:r>
          </a:p>
        </p:txBody>
      </p:sp>
      <p:sp>
        <p:nvSpPr>
          <p:cNvPr id="28" name="27 - Κουλούρα"/>
          <p:cNvSpPr/>
          <p:nvPr/>
        </p:nvSpPr>
        <p:spPr bwMode="auto">
          <a:xfrm>
            <a:off x="3581400" y="2209800"/>
            <a:ext cx="2286000" cy="2209800"/>
          </a:xfrm>
          <a:prstGeom prst="donut">
            <a:avLst/>
          </a:prstGeom>
          <a:solidFill>
            <a:schemeClr val="bg1">
              <a:alpha val="62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cxnSp>
        <p:nvCxnSpPr>
          <p:cNvPr id="132101" name="28 - Ευθεία γραμμή σύνδεσης"/>
          <p:cNvCxnSpPr>
            <a:cxnSpLocks noChangeShapeType="1"/>
            <a:stCxn id="28" idx="2"/>
          </p:cNvCxnSpPr>
          <p:nvPr/>
        </p:nvCxnSpPr>
        <p:spPr bwMode="auto">
          <a:xfrm rot="10800000" flipH="1">
            <a:off x="35814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102" name="29 - Ευθεία γραμμή σύνδεσης"/>
          <p:cNvCxnSpPr>
            <a:cxnSpLocks noChangeShapeType="1"/>
            <a:stCxn id="28" idx="1"/>
          </p:cNvCxnSpPr>
          <p:nvPr/>
        </p:nvCxnSpPr>
        <p:spPr bwMode="auto">
          <a:xfrm rot="16200000" flipH="1">
            <a:off x="3910807" y="253920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103" name="30 - Ευθεία γραμμή σύνδεσης"/>
          <p:cNvCxnSpPr>
            <a:cxnSpLocks noChangeShapeType="1"/>
            <a:stCxn id="28" idx="0"/>
          </p:cNvCxnSpPr>
          <p:nvPr/>
        </p:nvCxnSpPr>
        <p:spPr bwMode="auto">
          <a:xfrm rot="16200000" flipH="1">
            <a:off x="4457701" y="24765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104" name="31 - Ευθεία γραμμή σύνδεσης"/>
          <p:cNvCxnSpPr>
            <a:cxnSpLocks noChangeShapeType="1"/>
            <a:stCxn id="28" idx="7"/>
          </p:cNvCxnSpPr>
          <p:nvPr/>
        </p:nvCxnSpPr>
        <p:spPr bwMode="auto">
          <a:xfrm rot="-5400000" flipH="1" flipV="1">
            <a:off x="5137944" y="2501106"/>
            <a:ext cx="361950" cy="4270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105" name="32 - Ευθεία γραμμή σύνδεσης"/>
          <p:cNvCxnSpPr>
            <a:cxnSpLocks noChangeShapeType="1"/>
            <a:stCxn id="28" idx="6"/>
          </p:cNvCxnSpPr>
          <p:nvPr/>
        </p:nvCxnSpPr>
        <p:spPr bwMode="auto">
          <a:xfrm flipH="1" flipV="1">
            <a:off x="53340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106" name="33 - Ευθεία γραμμή σύνδεσης"/>
          <p:cNvCxnSpPr>
            <a:cxnSpLocks noChangeShapeType="1"/>
            <a:stCxn id="28" idx="5"/>
          </p:cNvCxnSpPr>
          <p:nvPr/>
        </p:nvCxnSpPr>
        <p:spPr bwMode="auto">
          <a:xfrm rot="5400000" flipH="1">
            <a:off x="5137944" y="3701256"/>
            <a:ext cx="438150" cy="3508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107" name="34 - Ευθεία γραμμή σύνδεσης"/>
          <p:cNvCxnSpPr>
            <a:cxnSpLocks noChangeShapeType="1"/>
            <a:stCxn id="28" idx="4"/>
          </p:cNvCxnSpPr>
          <p:nvPr/>
        </p:nvCxnSpPr>
        <p:spPr bwMode="auto">
          <a:xfrm rot="5400000" flipH="1">
            <a:off x="4457701" y="41529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2108" name="35 - Ευθεία γραμμή σύνδεσης"/>
          <p:cNvCxnSpPr>
            <a:cxnSpLocks noChangeShapeType="1"/>
            <a:stCxn id="28" idx="3"/>
          </p:cNvCxnSpPr>
          <p:nvPr/>
        </p:nvCxnSpPr>
        <p:spPr bwMode="auto">
          <a:xfrm rot="5400000" flipH="1" flipV="1">
            <a:off x="3910807" y="373935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2109" name="36 - TextBox"/>
          <p:cNvSpPr txBox="1">
            <a:spLocks noChangeArrowheads="1"/>
          </p:cNvSpPr>
          <p:nvPr/>
        </p:nvSpPr>
        <p:spPr bwMode="auto">
          <a:xfrm>
            <a:off x="53340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132110" name="37 - TextBox"/>
          <p:cNvSpPr txBox="1">
            <a:spLocks noChangeArrowheads="1"/>
          </p:cNvSpPr>
          <p:nvPr/>
        </p:nvSpPr>
        <p:spPr bwMode="auto">
          <a:xfrm>
            <a:off x="4876800" y="2362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</a:p>
        </p:txBody>
      </p:sp>
      <p:sp>
        <p:nvSpPr>
          <p:cNvPr id="132111" name="38 - TextBox"/>
          <p:cNvSpPr txBox="1">
            <a:spLocks noChangeArrowheads="1"/>
          </p:cNvSpPr>
          <p:nvPr/>
        </p:nvSpPr>
        <p:spPr bwMode="auto">
          <a:xfrm>
            <a:off x="5402263" y="3429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</a:p>
        </p:txBody>
      </p:sp>
      <p:sp>
        <p:nvSpPr>
          <p:cNvPr id="132112" name="39 - TextBox"/>
          <p:cNvSpPr txBox="1">
            <a:spLocks noChangeArrowheads="1"/>
          </p:cNvSpPr>
          <p:nvPr/>
        </p:nvSpPr>
        <p:spPr bwMode="auto">
          <a:xfrm>
            <a:off x="4876800" y="3897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</a:p>
        </p:txBody>
      </p:sp>
      <p:sp>
        <p:nvSpPr>
          <p:cNvPr id="132113" name="40 - TextBox"/>
          <p:cNvSpPr txBox="1">
            <a:spLocks noChangeArrowheads="1"/>
          </p:cNvSpPr>
          <p:nvPr/>
        </p:nvSpPr>
        <p:spPr bwMode="auto">
          <a:xfrm>
            <a:off x="4191000" y="3886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</a:p>
        </p:txBody>
      </p:sp>
      <p:sp>
        <p:nvSpPr>
          <p:cNvPr id="132114" name="41 - TextBox"/>
          <p:cNvSpPr txBox="1">
            <a:spLocks noChangeArrowheads="1"/>
          </p:cNvSpPr>
          <p:nvPr/>
        </p:nvSpPr>
        <p:spPr bwMode="auto">
          <a:xfrm>
            <a:off x="3733800" y="3429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5</a:t>
            </a:r>
          </a:p>
        </p:txBody>
      </p:sp>
      <p:sp>
        <p:nvSpPr>
          <p:cNvPr id="132115" name="44 - Δεξιό βέλος"/>
          <p:cNvSpPr>
            <a:spLocks noChangeArrowheads="1"/>
          </p:cNvSpPr>
          <p:nvPr/>
        </p:nvSpPr>
        <p:spPr bwMode="auto">
          <a:xfrm rot="-6749150">
            <a:off x="5131594" y="4472782"/>
            <a:ext cx="390525" cy="2301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2116" name="45 - Ορθογώνιο"/>
          <p:cNvSpPr>
            <a:spLocks noChangeArrowheads="1"/>
          </p:cNvSpPr>
          <p:nvPr/>
        </p:nvSpPr>
        <p:spPr bwMode="auto">
          <a:xfrm>
            <a:off x="5105400" y="4800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  <a:cs typeface="Courier New" pitchFamily="49" charset="0"/>
              </a:rPr>
              <a:t>tail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132117" name="46 - Δεξιό βέλος"/>
          <p:cNvSpPr>
            <a:spLocks noChangeArrowheads="1"/>
          </p:cNvSpPr>
          <p:nvPr/>
        </p:nvSpPr>
        <p:spPr bwMode="auto">
          <a:xfrm rot="7206421">
            <a:off x="5183981" y="1940719"/>
            <a:ext cx="390525" cy="230188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2118" name="48 - Ορθογώνιο"/>
          <p:cNvSpPr>
            <a:spLocks noChangeArrowheads="1"/>
          </p:cNvSpPr>
          <p:nvPr/>
        </p:nvSpPr>
        <p:spPr bwMode="auto">
          <a:xfrm>
            <a:off x="5105400" y="1447800"/>
            <a:ext cx="1300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Lucida Console" pitchFamily="49" charset="0"/>
                <a:cs typeface="Courier New" pitchFamily="49" charset="0"/>
              </a:rPr>
              <a:t>head % N</a:t>
            </a:r>
            <a:endParaRPr lang="el-GR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32119" name="25 - TextBox"/>
          <p:cNvSpPr txBox="1">
            <a:spLocks noChangeArrowheads="1"/>
          </p:cNvSpPr>
          <p:nvPr/>
        </p:nvSpPr>
        <p:spPr bwMode="auto">
          <a:xfrm>
            <a:off x="457200" y="182880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τοποθέτηση</a:t>
            </a:r>
            <a:r>
              <a:rPr lang="en-US"/>
              <a:t>:</a:t>
            </a:r>
            <a:endParaRPr lang="el-GR"/>
          </a:p>
        </p:txBody>
      </p:sp>
      <p:sp>
        <p:nvSpPr>
          <p:cNvPr id="132120" name="26 - TextBox"/>
          <p:cNvSpPr txBox="1">
            <a:spLocks noChangeArrowheads="1"/>
          </p:cNvSpPr>
          <p:nvPr/>
        </p:nvSpPr>
        <p:spPr bwMode="auto">
          <a:xfrm>
            <a:off x="4259263" y="2362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7</a:t>
            </a:r>
          </a:p>
        </p:txBody>
      </p:sp>
      <p:sp>
        <p:nvSpPr>
          <p:cNvPr id="132121" name="47 - TextBox"/>
          <p:cNvSpPr txBox="1">
            <a:spLocks noChangeArrowheads="1"/>
          </p:cNvSpPr>
          <p:nvPr/>
        </p:nvSpPr>
        <p:spPr bwMode="auto">
          <a:xfrm>
            <a:off x="37338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6</a:t>
            </a:r>
          </a:p>
        </p:txBody>
      </p:sp>
      <p:sp>
        <p:nvSpPr>
          <p:cNvPr id="51" name="50 - Τραπέζιο"/>
          <p:cNvSpPr/>
          <p:nvPr/>
        </p:nvSpPr>
        <p:spPr bwMode="auto">
          <a:xfrm rot="11944168">
            <a:off x="4775200" y="2347913"/>
            <a:ext cx="506413" cy="417512"/>
          </a:xfrm>
          <a:prstGeom prst="trapezoid">
            <a:avLst>
              <a:gd name="adj" fmla="val 45866"/>
            </a:avLst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43" name="42 - Τραπέζιο"/>
          <p:cNvSpPr/>
          <p:nvPr/>
        </p:nvSpPr>
        <p:spPr bwMode="auto">
          <a:xfrm rot="15057037">
            <a:off x="5246688" y="2786063"/>
            <a:ext cx="506412" cy="417512"/>
          </a:xfrm>
          <a:prstGeom prst="trapezoid">
            <a:avLst>
              <a:gd name="adj" fmla="val 45866"/>
            </a:avLst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44" name="43 - Τραπέζιο"/>
          <p:cNvSpPr/>
          <p:nvPr/>
        </p:nvSpPr>
        <p:spPr bwMode="auto">
          <a:xfrm rot="17768372">
            <a:off x="5303837" y="3387726"/>
            <a:ext cx="506413" cy="417512"/>
          </a:xfrm>
          <a:prstGeom prst="trapezoid">
            <a:avLst>
              <a:gd name="adj" fmla="val 45866"/>
            </a:avLst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45 - Ορθογώνιο"/>
          <p:cNvSpPr>
            <a:spLocks noChangeArrowheads="1"/>
          </p:cNvSpPr>
          <p:nvPr/>
        </p:nvSpPr>
        <p:spPr bwMode="auto">
          <a:xfrm>
            <a:off x="457200" y="5229999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tail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την επόμενη κενή θέση του πίνακα στην οποία θα τοποθετηθεί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   </a:t>
            </a:r>
          </a:p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              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νέο στοιχείο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3" name="45 - Ορθογώνιο"/>
          <p:cNvSpPr>
            <a:spLocks noChangeArrowheads="1"/>
          </p:cNvSpPr>
          <p:nvPr/>
        </p:nvSpPr>
        <p:spPr bwMode="auto">
          <a:xfrm>
            <a:off x="457200" y="5955268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head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θέση του παλαιότερου στοιχείου της ουράς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23" name="Text Box 77"/>
          <p:cNvSpPr txBox="1">
            <a:spLocks noChangeArrowheads="1"/>
          </p:cNvSpPr>
          <p:nvPr/>
        </p:nvSpPr>
        <p:spPr bwMode="auto">
          <a:xfrm>
            <a:off x="457200" y="9144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  <a:r>
              <a:rPr lang="en-US"/>
              <a:t> </a:t>
            </a:r>
            <a:r>
              <a:rPr lang="el-GR"/>
              <a:t>με πίνακα</a:t>
            </a:r>
          </a:p>
        </p:txBody>
      </p:sp>
      <p:sp>
        <p:nvSpPr>
          <p:cNvPr id="28" name="27 - Κουλούρα"/>
          <p:cNvSpPr/>
          <p:nvPr/>
        </p:nvSpPr>
        <p:spPr bwMode="auto">
          <a:xfrm>
            <a:off x="3581400" y="2209800"/>
            <a:ext cx="2286000" cy="2209800"/>
          </a:xfrm>
          <a:prstGeom prst="donut">
            <a:avLst/>
          </a:prstGeom>
          <a:solidFill>
            <a:schemeClr val="bg1">
              <a:alpha val="62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cxnSp>
        <p:nvCxnSpPr>
          <p:cNvPr id="133125" name="28 - Ευθεία γραμμή σύνδεσης"/>
          <p:cNvCxnSpPr>
            <a:cxnSpLocks noChangeShapeType="1"/>
            <a:stCxn id="28" idx="2"/>
          </p:cNvCxnSpPr>
          <p:nvPr/>
        </p:nvCxnSpPr>
        <p:spPr bwMode="auto">
          <a:xfrm rot="10800000" flipH="1">
            <a:off x="35814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26" name="29 - Ευθεία γραμμή σύνδεσης"/>
          <p:cNvCxnSpPr>
            <a:cxnSpLocks noChangeShapeType="1"/>
            <a:stCxn id="28" idx="1"/>
          </p:cNvCxnSpPr>
          <p:nvPr/>
        </p:nvCxnSpPr>
        <p:spPr bwMode="auto">
          <a:xfrm rot="16200000" flipH="1">
            <a:off x="3910807" y="253920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27" name="30 - Ευθεία γραμμή σύνδεσης"/>
          <p:cNvCxnSpPr>
            <a:cxnSpLocks noChangeShapeType="1"/>
            <a:stCxn id="28" idx="0"/>
          </p:cNvCxnSpPr>
          <p:nvPr/>
        </p:nvCxnSpPr>
        <p:spPr bwMode="auto">
          <a:xfrm rot="16200000" flipH="1">
            <a:off x="4457701" y="24765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28" name="31 - Ευθεία γραμμή σύνδεσης"/>
          <p:cNvCxnSpPr>
            <a:cxnSpLocks noChangeShapeType="1"/>
            <a:stCxn id="28" idx="7"/>
          </p:cNvCxnSpPr>
          <p:nvPr/>
        </p:nvCxnSpPr>
        <p:spPr bwMode="auto">
          <a:xfrm rot="-5400000" flipH="1" flipV="1">
            <a:off x="5137944" y="2501106"/>
            <a:ext cx="361950" cy="4270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29" name="32 - Ευθεία γραμμή σύνδεσης"/>
          <p:cNvCxnSpPr>
            <a:cxnSpLocks noChangeShapeType="1"/>
            <a:stCxn id="28" idx="6"/>
          </p:cNvCxnSpPr>
          <p:nvPr/>
        </p:nvCxnSpPr>
        <p:spPr bwMode="auto">
          <a:xfrm flipH="1" flipV="1">
            <a:off x="53340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30" name="33 - Ευθεία γραμμή σύνδεσης"/>
          <p:cNvCxnSpPr>
            <a:cxnSpLocks noChangeShapeType="1"/>
            <a:stCxn id="28" idx="5"/>
          </p:cNvCxnSpPr>
          <p:nvPr/>
        </p:nvCxnSpPr>
        <p:spPr bwMode="auto">
          <a:xfrm rot="5400000" flipH="1">
            <a:off x="5137944" y="3701256"/>
            <a:ext cx="438150" cy="3508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31" name="34 - Ευθεία γραμμή σύνδεσης"/>
          <p:cNvCxnSpPr>
            <a:cxnSpLocks noChangeShapeType="1"/>
            <a:stCxn id="28" idx="4"/>
          </p:cNvCxnSpPr>
          <p:nvPr/>
        </p:nvCxnSpPr>
        <p:spPr bwMode="auto">
          <a:xfrm rot="5400000" flipH="1">
            <a:off x="4457701" y="41529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32" name="35 - Ευθεία γραμμή σύνδεσης"/>
          <p:cNvCxnSpPr>
            <a:cxnSpLocks noChangeShapeType="1"/>
            <a:stCxn id="28" idx="3"/>
          </p:cNvCxnSpPr>
          <p:nvPr/>
        </p:nvCxnSpPr>
        <p:spPr bwMode="auto">
          <a:xfrm rot="5400000" flipH="1" flipV="1">
            <a:off x="3910807" y="373935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3133" name="36 - TextBox"/>
          <p:cNvSpPr txBox="1">
            <a:spLocks noChangeArrowheads="1"/>
          </p:cNvSpPr>
          <p:nvPr/>
        </p:nvSpPr>
        <p:spPr bwMode="auto">
          <a:xfrm>
            <a:off x="53340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133134" name="37 - TextBox"/>
          <p:cNvSpPr txBox="1">
            <a:spLocks noChangeArrowheads="1"/>
          </p:cNvSpPr>
          <p:nvPr/>
        </p:nvSpPr>
        <p:spPr bwMode="auto">
          <a:xfrm>
            <a:off x="4876800" y="2362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</a:p>
        </p:txBody>
      </p:sp>
      <p:sp>
        <p:nvSpPr>
          <p:cNvPr id="133135" name="38 - TextBox"/>
          <p:cNvSpPr txBox="1">
            <a:spLocks noChangeArrowheads="1"/>
          </p:cNvSpPr>
          <p:nvPr/>
        </p:nvSpPr>
        <p:spPr bwMode="auto">
          <a:xfrm>
            <a:off x="5402263" y="3429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</a:p>
        </p:txBody>
      </p:sp>
      <p:sp>
        <p:nvSpPr>
          <p:cNvPr id="133136" name="39 - TextBox"/>
          <p:cNvSpPr txBox="1">
            <a:spLocks noChangeArrowheads="1"/>
          </p:cNvSpPr>
          <p:nvPr/>
        </p:nvSpPr>
        <p:spPr bwMode="auto">
          <a:xfrm>
            <a:off x="4876800" y="3897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</a:p>
        </p:txBody>
      </p:sp>
      <p:sp>
        <p:nvSpPr>
          <p:cNvPr id="133137" name="40 - TextBox"/>
          <p:cNvSpPr txBox="1">
            <a:spLocks noChangeArrowheads="1"/>
          </p:cNvSpPr>
          <p:nvPr/>
        </p:nvSpPr>
        <p:spPr bwMode="auto">
          <a:xfrm>
            <a:off x="4191000" y="3886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</a:p>
        </p:txBody>
      </p:sp>
      <p:sp>
        <p:nvSpPr>
          <p:cNvPr id="133138" name="41 - TextBox"/>
          <p:cNvSpPr txBox="1">
            <a:spLocks noChangeArrowheads="1"/>
          </p:cNvSpPr>
          <p:nvPr/>
        </p:nvSpPr>
        <p:spPr bwMode="auto">
          <a:xfrm>
            <a:off x="3733800" y="3429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5</a:t>
            </a:r>
          </a:p>
        </p:txBody>
      </p:sp>
      <p:sp>
        <p:nvSpPr>
          <p:cNvPr id="133139" name="44 - Δεξιό βέλος"/>
          <p:cNvSpPr>
            <a:spLocks noChangeArrowheads="1"/>
          </p:cNvSpPr>
          <p:nvPr/>
        </p:nvSpPr>
        <p:spPr bwMode="auto">
          <a:xfrm rot="-6749150">
            <a:off x="5131594" y="4472782"/>
            <a:ext cx="390525" cy="2301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40" name="45 - Ορθογώνιο"/>
          <p:cNvSpPr>
            <a:spLocks noChangeArrowheads="1"/>
          </p:cNvSpPr>
          <p:nvPr/>
        </p:nvSpPr>
        <p:spPr bwMode="auto">
          <a:xfrm>
            <a:off x="5105400" y="4800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  <a:cs typeface="Courier New" pitchFamily="49" charset="0"/>
              </a:rPr>
              <a:t>tail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133141" name="46 - Δεξιό βέλος"/>
          <p:cNvSpPr>
            <a:spLocks noChangeArrowheads="1"/>
          </p:cNvSpPr>
          <p:nvPr/>
        </p:nvSpPr>
        <p:spPr bwMode="auto">
          <a:xfrm rot="9564857">
            <a:off x="5895975" y="2728913"/>
            <a:ext cx="390525" cy="2301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42" name="48 - Ορθογώνιο"/>
          <p:cNvSpPr>
            <a:spLocks noChangeArrowheads="1"/>
          </p:cNvSpPr>
          <p:nvPr/>
        </p:nvSpPr>
        <p:spPr bwMode="auto">
          <a:xfrm>
            <a:off x="6324600" y="2525713"/>
            <a:ext cx="73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Lucida Console" pitchFamily="49" charset="0"/>
                <a:cs typeface="Courier New" pitchFamily="49" charset="0"/>
              </a:rPr>
              <a:t>head</a:t>
            </a:r>
            <a:endParaRPr lang="el-GR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33143" name="25 - TextBox"/>
          <p:cNvSpPr txBox="1">
            <a:spLocks noChangeArrowheads="1"/>
          </p:cNvSpPr>
          <p:nvPr/>
        </p:nvSpPr>
        <p:spPr bwMode="auto">
          <a:xfrm>
            <a:off x="457200" y="182880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λήψη</a:t>
            </a:r>
            <a:r>
              <a:rPr lang="en-US"/>
              <a:t>:</a:t>
            </a:r>
            <a:endParaRPr lang="el-GR"/>
          </a:p>
        </p:txBody>
      </p:sp>
      <p:sp>
        <p:nvSpPr>
          <p:cNvPr id="133144" name="26 - TextBox"/>
          <p:cNvSpPr txBox="1">
            <a:spLocks noChangeArrowheads="1"/>
          </p:cNvSpPr>
          <p:nvPr/>
        </p:nvSpPr>
        <p:spPr bwMode="auto">
          <a:xfrm>
            <a:off x="4259263" y="2362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7</a:t>
            </a:r>
          </a:p>
        </p:txBody>
      </p:sp>
      <p:sp>
        <p:nvSpPr>
          <p:cNvPr id="133145" name="47 - TextBox"/>
          <p:cNvSpPr txBox="1">
            <a:spLocks noChangeArrowheads="1"/>
          </p:cNvSpPr>
          <p:nvPr/>
        </p:nvSpPr>
        <p:spPr bwMode="auto">
          <a:xfrm>
            <a:off x="37338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6</a:t>
            </a:r>
          </a:p>
        </p:txBody>
      </p:sp>
      <p:sp>
        <p:nvSpPr>
          <p:cNvPr id="43" name="42 - Τραπέζιο"/>
          <p:cNvSpPr/>
          <p:nvPr/>
        </p:nvSpPr>
        <p:spPr bwMode="auto">
          <a:xfrm rot="15057037">
            <a:off x="5246688" y="2786063"/>
            <a:ext cx="506412" cy="417512"/>
          </a:xfrm>
          <a:prstGeom prst="trapezoid">
            <a:avLst>
              <a:gd name="adj" fmla="val 45866"/>
            </a:avLst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44" name="43 - Τραπέζιο"/>
          <p:cNvSpPr/>
          <p:nvPr/>
        </p:nvSpPr>
        <p:spPr bwMode="auto">
          <a:xfrm rot="17768372">
            <a:off x="5303837" y="3387726"/>
            <a:ext cx="506413" cy="417512"/>
          </a:xfrm>
          <a:prstGeom prst="trapezoid">
            <a:avLst>
              <a:gd name="adj" fmla="val 45866"/>
            </a:avLst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 useBgFill="1">
        <p:nvSpPr>
          <p:cNvPr id="29" name="2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45 - Ορθογώνιο"/>
          <p:cNvSpPr>
            <a:spLocks noChangeArrowheads="1"/>
          </p:cNvSpPr>
          <p:nvPr/>
        </p:nvSpPr>
        <p:spPr bwMode="auto">
          <a:xfrm>
            <a:off x="457200" y="5229999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tail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την επόμενη κενή θέση του πίνακα στην οποία θα τοποθετηθεί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   </a:t>
            </a:r>
          </a:p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              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νέο στοιχείο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4" name="45 - Ορθογώνιο"/>
          <p:cNvSpPr>
            <a:spLocks noChangeArrowheads="1"/>
          </p:cNvSpPr>
          <p:nvPr/>
        </p:nvSpPr>
        <p:spPr bwMode="auto">
          <a:xfrm>
            <a:off x="457200" y="5955268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head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θέση του παλαιότερου στοιχείου της ουράς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 με πίνακα</a:t>
            </a:r>
          </a:p>
        </p:txBody>
      </p:sp>
      <p:sp>
        <p:nvSpPr>
          <p:cNvPr id="80910" name="Text Box 40"/>
          <p:cNvSpPr txBox="1">
            <a:spLocks noChangeArrowheads="1"/>
          </p:cNvSpPr>
          <p:nvPr/>
        </p:nvSpPr>
        <p:spPr bwMode="auto">
          <a:xfrm>
            <a:off x="152400" y="3048000"/>
            <a:ext cx="7772400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</a:rPr>
              <a:t>class Stack {</a:t>
            </a:r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private Item[] S; private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N;</a:t>
            </a:r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</a:rPr>
              <a:t> </a:t>
            </a:r>
          </a:p>
          <a:p>
            <a:pPr algn="l"/>
            <a:r>
              <a:rPr lang="en-US" dirty="0" smtClean="0">
                <a:latin typeface="Lucida Console" pitchFamily="49" charset="0"/>
              </a:rPr>
              <a:t>	Stack(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l-GR" dirty="0" smtClean="0">
                <a:latin typeface="Lucida Console" pitchFamily="49" charset="0"/>
              </a:rPr>
              <a:t> </a:t>
            </a:r>
            <a:r>
              <a:rPr lang="en-US" dirty="0" err="1">
                <a:latin typeface="Lucida Console" pitchFamily="49" charset="0"/>
              </a:rPr>
              <a:t>maxN</a:t>
            </a:r>
            <a:r>
              <a:rPr lang="en-US" dirty="0">
                <a:latin typeface="Lucida Console" pitchFamily="49" charset="0"/>
              </a:rPr>
              <a:t>) { </a:t>
            </a:r>
            <a:r>
              <a:rPr lang="en-US" dirty="0" smtClean="0">
                <a:latin typeface="Lucida Console" pitchFamily="49" charset="0"/>
              </a:rPr>
              <a:t>S </a:t>
            </a:r>
            <a:r>
              <a:rPr lang="en-US" dirty="0">
                <a:latin typeface="Lucida Console" pitchFamily="49" charset="0"/>
              </a:rPr>
              <a:t>= </a:t>
            </a:r>
            <a:r>
              <a:rPr lang="en-US" dirty="0" smtClean="0">
                <a:latin typeface="Lucida Console" pitchFamily="49" charset="0"/>
              </a:rPr>
              <a:t>new Item[</a:t>
            </a:r>
            <a:r>
              <a:rPr lang="en-US" dirty="0" err="1" smtClean="0">
                <a:latin typeface="Lucida Console" pitchFamily="49" charset="0"/>
              </a:rPr>
              <a:t>maxN</a:t>
            </a:r>
            <a:r>
              <a:rPr lang="en-US" dirty="0" smtClean="0">
                <a:latin typeface="Lucida Console" pitchFamily="49" charset="0"/>
              </a:rPr>
              <a:t>]; </a:t>
            </a:r>
            <a:r>
              <a:rPr lang="en-US" dirty="0">
                <a:latin typeface="Lucida Console" pitchFamily="49" charset="0"/>
              </a:rPr>
              <a:t>N=0; }</a:t>
            </a:r>
          </a:p>
          <a:p>
            <a:pPr algn="l"/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boolean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isEmpty</a:t>
            </a:r>
            <a:r>
              <a:rPr lang="en-US" dirty="0">
                <a:latin typeface="Lucida Console" pitchFamily="49" charset="0"/>
              </a:rPr>
              <a:t>() { return </a:t>
            </a:r>
            <a:r>
              <a:rPr lang="en-US" dirty="0" smtClean="0">
                <a:latin typeface="Lucida Console" pitchFamily="49" charset="0"/>
              </a:rPr>
              <a:t>(N </a:t>
            </a:r>
            <a:r>
              <a:rPr lang="en-US" dirty="0">
                <a:latin typeface="Lucida Console" pitchFamily="49" charset="0"/>
              </a:rPr>
              <a:t>== </a:t>
            </a:r>
            <a:r>
              <a:rPr lang="en-US" dirty="0" smtClean="0">
                <a:latin typeface="Lucida Console" pitchFamily="49" charset="0"/>
              </a:rPr>
              <a:t>0); </a:t>
            </a:r>
            <a:r>
              <a:rPr lang="en-US" dirty="0">
                <a:latin typeface="Lucida Console" pitchFamily="49" charset="0"/>
              </a:rPr>
              <a:t>}</a:t>
            </a:r>
          </a:p>
          <a:p>
            <a:pPr algn="l"/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void push(Item </a:t>
            </a:r>
            <a:r>
              <a:rPr lang="en-US" dirty="0" err="1">
                <a:latin typeface="Lucida Console" pitchFamily="49" charset="0"/>
              </a:rPr>
              <a:t>item</a:t>
            </a:r>
            <a:r>
              <a:rPr lang="en-US" dirty="0">
                <a:latin typeface="Lucida Console" pitchFamily="49" charset="0"/>
              </a:rPr>
              <a:t>) { </a:t>
            </a:r>
            <a:r>
              <a:rPr lang="en-US" dirty="0" smtClean="0">
                <a:latin typeface="Lucida Console" pitchFamily="49" charset="0"/>
              </a:rPr>
              <a:t>S[N</a:t>
            </a:r>
            <a:r>
              <a:rPr lang="en-US" dirty="0">
                <a:latin typeface="Lucida Console" pitchFamily="49" charset="0"/>
              </a:rPr>
              <a:t>++] = item; }</a:t>
            </a:r>
          </a:p>
          <a:p>
            <a:pPr algn="l"/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Item  pop</a:t>
            </a:r>
            <a:r>
              <a:rPr lang="en-US" dirty="0">
                <a:latin typeface="Lucida Console" pitchFamily="49" charset="0"/>
              </a:rPr>
              <a:t>() { </a:t>
            </a:r>
            <a:r>
              <a:rPr lang="en-US" dirty="0" smtClean="0">
                <a:latin typeface="Lucida Console" pitchFamily="49" charset="0"/>
              </a:rPr>
              <a:t>return S[--N]; }</a:t>
            </a:r>
            <a:endParaRPr lang="el-GR" dirty="0" smtClean="0">
              <a:latin typeface="Lucida Console" pitchFamily="49" charset="0"/>
            </a:endParaRPr>
          </a:p>
          <a:p>
            <a:pPr algn="l"/>
            <a:r>
              <a:rPr lang="el-GR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</p:txBody>
      </p:sp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3686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α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48131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β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2576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γ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7021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δ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146638" y="2159000"/>
            <a:ext cx="444500" cy="381000"/>
          </a:xfrm>
          <a:prstGeom prst="rect">
            <a:avLst/>
          </a:prstGeom>
          <a:solidFill>
            <a:srgbClr val="FF9900">
              <a:alpha val="35000"/>
            </a:srgb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6591138" y="2159000"/>
            <a:ext cx="444500" cy="381000"/>
          </a:xfrm>
          <a:prstGeom prst="rect">
            <a:avLst/>
          </a:prstGeom>
          <a:solidFill>
            <a:srgbClr val="F8F8F8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167976" y="2590800"/>
            <a:ext cx="7553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κάτω</a:t>
            </a:r>
          </a:p>
          <a:p>
            <a:r>
              <a:rPr lang="el-GR" sz="1600" dirty="0" smtClean="0"/>
              <a:t>όριο </a:t>
            </a:r>
            <a:r>
              <a:rPr lang="el-G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l-G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357775" y="2616200"/>
            <a:ext cx="107112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άνω</a:t>
            </a:r>
            <a:r>
              <a:rPr lang="en-US" sz="1600" dirty="0" smtClean="0"/>
              <a:t> </a:t>
            </a:r>
            <a:r>
              <a:rPr lang="el-GR" sz="1600" dirty="0" smtClean="0"/>
              <a:t>όριο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maxN-1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67175" y="2616200"/>
            <a:ext cx="1047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τρέχουσα</a:t>
            </a:r>
          </a:p>
          <a:p>
            <a:r>
              <a:rPr lang="el-GR" sz="1600" dirty="0"/>
              <a:t>κορυφή</a:t>
            </a:r>
          </a:p>
        </p:txBody>
      </p:sp>
      <p:sp>
        <p:nvSpPr>
          <p:cNvPr id="36" name="16 - Αριστερό βέλος"/>
          <p:cNvSpPr>
            <a:spLocks noChangeArrowheads="1"/>
          </p:cNvSpPr>
          <p:nvPr/>
        </p:nvSpPr>
        <p:spPr bwMode="auto">
          <a:xfrm rot="-5400000">
            <a:off x="6167275" y="1816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36 - TextBox"/>
          <p:cNvSpPr txBox="1"/>
          <p:nvPr/>
        </p:nvSpPr>
        <p:spPr>
          <a:xfrm>
            <a:off x="4909975" y="1066800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stack pointer </a:t>
            </a:r>
            <a:r>
              <a:rPr lang="el-GR" sz="1600" dirty="0" smtClean="0"/>
              <a:t> </a:t>
            </a:r>
            <a:r>
              <a:rPr lang="el-GR" sz="1600" dirty="0" smtClean="0">
                <a:latin typeface="Lucida Console" pitchFamily="49" charset="0"/>
                <a:cs typeface="Courier New" pitchFamily="49" charset="0"/>
              </a:rPr>
              <a:t>Ν</a:t>
            </a:r>
            <a:r>
              <a:rPr lang="en-US" sz="1600" b="1" dirty="0" smtClean="0">
                <a:latin typeface="+mn-lt"/>
                <a:cs typeface="Courier New" pitchFamily="49" charset="0"/>
              </a:rPr>
              <a:t> 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 smtClean="0"/>
              <a:t> </a:t>
            </a:r>
            <a:endParaRPr lang="el-GR" sz="1600" dirty="0" smtClean="0"/>
          </a:p>
          <a:p>
            <a:r>
              <a:rPr lang="el-GR" sz="1600" dirty="0" smtClean="0"/>
              <a:t>δείχνει την επόμενη κενή θέση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47" name="Text Box 77"/>
          <p:cNvSpPr txBox="1">
            <a:spLocks noChangeArrowheads="1"/>
          </p:cNvSpPr>
          <p:nvPr/>
        </p:nvSpPr>
        <p:spPr bwMode="auto">
          <a:xfrm>
            <a:off x="457200" y="9144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  <a:r>
              <a:rPr lang="en-US"/>
              <a:t> </a:t>
            </a:r>
            <a:r>
              <a:rPr lang="el-GR"/>
              <a:t>με πίνακα</a:t>
            </a:r>
          </a:p>
        </p:txBody>
      </p:sp>
      <p:sp>
        <p:nvSpPr>
          <p:cNvPr id="28" name="27 - Κουλούρα"/>
          <p:cNvSpPr/>
          <p:nvPr/>
        </p:nvSpPr>
        <p:spPr bwMode="auto">
          <a:xfrm>
            <a:off x="3581400" y="2209800"/>
            <a:ext cx="2286000" cy="2209800"/>
          </a:xfrm>
          <a:prstGeom prst="donut">
            <a:avLst/>
          </a:prstGeom>
          <a:solidFill>
            <a:schemeClr val="bg1">
              <a:alpha val="62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 dirty="0"/>
          </a:p>
        </p:txBody>
      </p:sp>
      <p:cxnSp>
        <p:nvCxnSpPr>
          <p:cNvPr id="134149" name="28 - Ευθεία γραμμή σύνδεσης"/>
          <p:cNvCxnSpPr>
            <a:cxnSpLocks noChangeShapeType="1"/>
            <a:stCxn id="28" idx="2"/>
          </p:cNvCxnSpPr>
          <p:nvPr/>
        </p:nvCxnSpPr>
        <p:spPr bwMode="auto">
          <a:xfrm rot="10800000" flipH="1">
            <a:off x="35814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4150" name="29 - Ευθεία γραμμή σύνδεσης"/>
          <p:cNvCxnSpPr>
            <a:cxnSpLocks noChangeShapeType="1"/>
            <a:stCxn id="28" idx="1"/>
          </p:cNvCxnSpPr>
          <p:nvPr/>
        </p:nvCxnSpPr>
        <p:spPr bwMode="auto">
          <a:xfrm rot="16200000" flipH="1">
            <a:off x="3910807" y="253920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4151" name="30 - Ευθεία γραμμή σύνδεσης"/>
          <p:cNvCxnSpPr>
            <a:cxnSpLocks noChangeShapeType="1"/>
            <a:stCxn id="28" idx="0"/>
          </p:cNvCxnSpPr>
          <p:nvPr/>
        </p:nvCxnSpPr>
        <p:spPr bwMode="auto">
          <a:xfrm rot="16200000" flipH="1">
            <a:off x="4457701" y="24765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4152" name="31 - Ευθεία γραμμή σύνδεσης"/>
          <p:cNvCxnSpPr>
            <a:cxnSpLocks noChangeShapeType="1"/>
            <a:stCxn id="28" idx="7"/>
          </p:cNvCxnSpPr>
          <p:nvPr/>
        </p:nvCxnSpPr>
        <p:spPr bwMode="auto">
          <a:xfrm rot="-5400000" flipH="1" flipV="1">
            <a:off x="5137944" y="2501106"/>
            <a:ext cx="361950" cy="4270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4153" name="32 - Ευθεία γραμμή σύνδεσης"/>
          <p:cNvCxnSpPr>
            <a:cxnSpLocks noChangeShapeType="1"/>
            <a:stCxn id="28" idx="6"/>
          </p:cNvCxnSpPr>
          <p:nvPr/>
        </p:nvCxnSpPr>
        <p:spPr bwMode="auto">
          <a:xfrm flipH="1" flipV="1">
            <a:off x="5334000" y="3276600"/>
            <a:ext cx="533400" cy="38100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4154" name="33 - Ευθεία γραμμή σύνδεσης"/>
          <p:cNvCxnSpPr>
            <a:cxnSpLocks noChangeShapeType="1"/>
            <a:stCxn id="28" idx="5"/>
          </p:cNvCxnSpPr>
          <p:nvPr/>
        </p:nvCxnSpPr>
        <p:spPr bwMode="auto">
          <a:xfrm rot="5400000" flipH="1">
            <a:off x="5137944" y="3701256"/>
            <a:ext cx="438150" cy="350838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4155" name="34 - Ευθεία γραμμή σύνδεσης"/>
          <p:cNvCxnSpPr>
            <a:cxnSpLocks noChangeShapeType="1"/>
            <a:stCxn id="28" idx="4"/>
          </p:cNvCxnSpPr>
          <p:nvPr/>
        </p:nvCxnSpPr>
        <p:spPr bwMode="auto">
          <a:xfrm rot="5400000" flipH="1">
            <a:off x="4457701" y="4152900"/>
            <a:ext cx="533400" cy="3175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4156" name="35 - Ευθεία γραμμή σύνδεσης"/>
          <p:cNvCxnSpPr>
            <a:cxnSpLocks noChangeShapeType="1"/>
            <a:stCxn id="28" idx="3"/>
          </p:cNvCxnSpPr>
          <p:nvPr/>
        </p:nvCxnSpPr>
        <p:spPr bwMode="auto">
          <a:xfrm rot="5400000" flipH="1" flipV="1">
            <a:off x="3910807" y="3739356"/>
            <a:ext cx="361950" cy="350837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4157" name="36 - TextBox"/>
          <p:cNvSpPr txBox="1">
            <a:spLocks noChangeArrowheads="1"/>
          </p:cNvSpPr>
          <p:nvPr/>
        </p:nvSpPr>
        <p:spPr bwMode="auto">
          <a:xfrm>
            <a:off x="53340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1</a:t>
            </a:r>
          </a:p>
        </p:txBody>
      </p:sp>
      <p:sp>
        <p:nvSpPr>
          <p:cNvPr id="134158" name="37 - TextBox"/>
          <p:cNvSpPr txBox="1">
            <a:spLocks noChangeArrowheads="1"/>
          </p:cNvSpPr>
          <p:nvPr/>
        </p:nvSpPr>
        <p:spPr bwMode="auto">
          <a:xfrm>
            <a:off x="4876800" y="2362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0</a:t>
            </a:r>
          </a:p>
        </p:txBody>
      </p:sp>
      <p:sp>
        <p:nvSpPr>
          <p:cNvPr id="134159" name="38 - TextBox"/>
          <p:cNvSpPr txBox="1">
            <a:spLocks noChangeArrowheads="1"/>
          </p:cNvSpPr>
          <p:nvPr/>
        </p:nvSpPr>
        <p:spPr bwMode="auto">
          <a:xfrm>
            <a:off x="5402263" y="34290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</a:t>
            </a:r>
          </a:p>
        </p:txBody>
      </p:sp>
      <p:sp>
        <p:nvSpPr>
          <p:cNvPr id="134160" name="39 - TextBox"/>
          <p:cNvSpPr txBox="1">
            <a:spLocks noChangeArrowheads="1"/>
          </p:cNvSpPr>
          <p:nvPr/>
        </p:nvSpPr>
        <p:spPr bwMode="auto">
          <a:xfrm>
            <a:off x="4876800" y="3897313"/>
            <a:ext cx="31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3</a:t>
            </a:r>
          </a:p>
        </p:txBody>
      </p:sp>
      <p:sp>
        <p:nvSpPr>
          <p:cNvPr id="134161" name="40 - TextBox"/>
          <p:cNvSpPr txBox="1">
            <a:spLocks noChangeArrowheads="1"/>
          </p:cNvSpPr>
          <p:nvPr/>
        </p:nvSpPr>
        <p:spPr bwMode="auto">
          <a:xfrm>
            <a:off x="4191000" y="38862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4</a:t>
            </a:r>
          </a:p>
        </p:txBody>
      </p:sp>
      <p:sp>
        <p:nvSpPr>
          <p:cNvPr id="134162" name="41 - TextBox"/>
          <p:cNvSpPr txBox="1">
            <a:spLocks noChangeArrowheads="1"/>
          </p:cNvSpPr>
          <p:nvPr/>
        </p:nvSpPr>
        <p:spPr bwMode="auto">
          <a:xfrm>
            <a:off x="3733800" y="34290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5</a:t>
            </a:r>
          </a:p>
        </p:txBody>
      </p:sp>
      <p:sp>
        <p:nvSpPr>
          <p:cNvPr id="134163" name="44 - Δεξιό βέλος"/>
          <p:cNvSpPr>
            <a:spLocks noChangeArrowheads="1"/>
          </p:cNvSpPr>
          <p:nvPr/>
        </p:nvSpPr>
        <p:spPr bwMode="auto">
          <a:xfrm rot="-6749150">
            <a:off x="5131594" y="4472782"/>
            <a:ext cx="390525" cy="230187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4164" name="45 - Ορθογώνιο"/>
          <p:cNvSpPr>
            <a:spLocks noChangeArrowheads="1"/>
          </p:cNvSpPr>
          <p:nvPr/>
        </p:nvSpPr>
        <p:spPr bwMode="auto">
          <a:xfrm>
            <a:off x="5105400" y="48006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Console" pitchFamily="49" charset="0"/>
                <a:cs typeface="Courier New" pitchFamily="49" charset="0"/>
              </a:rPr>
              <a:t>tail</a:t>
            </a:r>
            <a:endParaRPr lang="el-GR">
              <a:latin typeface="Lucida Console" pitchFamily="49" charset="0"/>
            </a:endParaRPr>
          </a:p>
        </p:txBody>
      </p:sp>
      <p:sp>
        <p:nvSpPr>
          <p:cNvPr id="134165" name="46 - Δεξιό βέλος"/>
          <p:cNvSpPr>
            <a:spLocks noChangeArrowheads="1"/>
          </p:cNvSpPr>
          <p:nvPr/>
        </p:nvSpPr>
        <p:spPr bwMode="auto">
          <a:xfrm rot="-9527487">
            <a:off x="5895975" y="3721100"/>
            <a:ext cx="390525" cy="230188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4166" name="48 - Ορθογώνιο"/>
          <p:cNvSpPr>
            <a:spLocks noChangeArrowheads="1"/>
          </p:cNvSpPr>
          <p:nvPr/>
        </p:nvSpPr>
        <p:spPr bwMode="auto">
          <a:xfrm>
            <a:off x="6324600" y="3810000"/>
            <a:ext cx="73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latin typeface="Lucida Console" pitchFamily="49" charset="0"/>
                <a:cs typeface="Courier New" pitchFamily="49" charset="0"/>
              </a:rPr>
              <a:t>head</a:t>
            </a:r>
            <a:endParaRPr lang="el-GR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134167" name="25 - TextBox"/>
          <p:cNvSpPr txBox="1">
            <a:spLocks noChangeArrowheads="1"/>
          </p:cNvSpPr>
          <p:nvPr/>
        </p:nvSpPr>
        <p:spPr bwMode="auto">
          <a:xfrm>
            <a:off x="457200" y="182880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λήψη</a:t>
            </a:r>
            <a:r>
              <a:rPr lang="en-US"/>
              <a:t>:</a:t>
            </a:r>
            <a:endParaRPr lang="el-GR"/>
          </a:p>
        </p:txBody>
      </p:sp>
      <p:sp>
        <p:nvSpPr>
          <p:cNvPr id="134168" name="26 - TextBox"/>
          <p:cNvSpPr txBox="1">
            <a:spLocks noChangeArrowheads="1"/>
          </p:cNvSpPr>
          <p:nvPr/>
        </p:nvSpPr>
        <p:spPr bwMode="auto">
          <a:xfrm>
            <a:off x="4259263" y="2362200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7</a:t>
            </a:r>
          </a:p>
        </p:txBody>
      </p:sp>
      <p:sp>
        <p:nvSpPr>
          <p:cNvPr id="134169" name="47 - TextBox"/>
          <p:cNvSpPr txBox="1">
            <a:spLocks noChangeArrowheads="1"/>
          </p:cNvSpPr>
          <p:nvPr/>
        </p:nvSpPr>
        <p:spPr bwMode="auto">
          <a:xfrm>
            <a:off x="3733800" y="2819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6</a:t>
            </a:r>
          </a:p>
        </p:txBody>
      </p:sp>
      <p:sp>
        <p:nvSpPr>
          <p:cNvPr id="44" name="43 - Τραπέζιο"/>
          <p:cNvSpPr/>
          <p:nvPr/>
        </p:nvSpPr>
        <p:spPr bwMode="auto">
          <a:xfrm rot="17768372">
            <a:off x="5303837" y="3387726"/>
            <a:ext cx="506413" cy="417512"/>
          </a:xfrm>
          <a:prstGeom prst="trapezoid">
            <a:avLst>
              <a:gd name="adj" fmla="val 45866"/>
            </a:avLst>
          </a:prstGeom>
          <a:solidFill>
            <a:schemeClr val="accent1">
              <a:alpha val="2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 useBgFill="1">
        <p:nvSpPr>
          <p:cNvPr id="27" name="2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45 - Ορθογώνιο"/>
          <p:cNvSpPr>
            <a:spLocks noChangeArrowheads="1"/>
          </p:cNvSpPr>
          <p:nvPr/>
        </p:nvSpPr>
        <p:spPr bwMode="auto">
          <a:xfrm>
            <a:off x="457200" y="5229999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tail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την επόμενη κενή θέση του πίνακα στην οποία θα τοποθετηθεί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   </a:t>
            </a:r>
          </a:p>
          <a:p>
            <a:pPr algn="l"/>
            <a:r>
              <a:rPr lang="en-US" dirty="0" smtClean="0">
                <a:latin typeface="Calibri" pitchFamily="34" charset="0"/>
                <a:cs typeface="Courier New" pitchFamily="49" charset="0"/>
              </a:rPr>
              <a:t>              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νέο στοιχείο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0" name="45 - Ορθογώνιο"/>
          <p:cNvSpPr>
            <a:spLocks noChangeArrowheads="1"/>
          </p:cNvSpPr>
          <p:nvPr/>
        </p:nvSpPr>
        <p:spPr bwMode="auto">
          <a:xfrm>
            <a:off x="457200" y="5955268"/>
            <a:ext cx="640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  <a:cs typeface="Courier New" pitchFamily="49" charset="0"/>
              </a:rPr>
              <a:t>head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:  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δείχνει τη</a:t>
            </a:r>
            <a:r>
              <a:rPr lang="en-US" dirty="0" smtClean="0">
                <a:latin typeface="Calibri" pitchFamily="34" charset="0"/>
                <a:cs typeface="Courier New" pitchFamily="49" charset="0"/>
              </a:rPr>
              <a:t> </a:t>
            </a:r>
            <a:r>
              <a:rPr lang="el-GR" dirty="0" smtClean="0">
                <a:latin typeface="Calibri" pitchFamily="34" charset="0"/>
                <a:cs typeface="Courier New" pitchFamily="49" charset="0"/>
              </a:rPr>
              <a:t>θέση του παλαιότερου στοιχείου της ουράς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FIFO </a:t>
            </a:r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1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42910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Όπως και στην περίπτωση της στοίβας</a:t>
            </a:r>
            <a:r>
              <a:rPr lang="en-US"/>
              <a:t> :</a:t>
            </a:r>
            <a:endParaRPr lang="el-GR"/>
          </a:p>
        </p:txBody>
      </p:sp>
      <p:sp useBgFill="1">
        <p:nvSpPr>
          <p:cNvPr id="7" name="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33 - TextBox"/>
          <p:cNvSpPr txBox="1">
            <a:spLocks noChangeArrowheads="1"/>
          </p:cNvSpPr>
          <p:nvPr/>
        </p:nvSpPr>
        <p:spPr bwMode="auto">
          <a:xfrm>
            <a:off x="457200" y="1981200"/>
            <a:ext cx="692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dirty="0"/>
              <a:t>  </a:t>
            </a:r>
            <a:r>
              <a:rPr lang="el-GR" dirty="0"/>
              <a:t>Και οι δύο υλοποιήσεις επιτυγχάνουν Ο(1) χρόνο ανά λειτουργία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9" name="34 - TextBox"/>
          <p:cNvSpPr txBox="1">
            <a:spLocks noChangeArrowheads="1"/>
          </p:cNvSpPr>
          <p:nvPr/>
        </p:nvSpPr>
        <p:spPr bwMode="auto">
          <a:xfrm>
            <a:off x="457200" y="2373313"/>
            <a:ext cx="5976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/>
              <a:t>  </a:t>
            </a:r>
            <a:r>
              <a:rPr lang="el-GR"/>
              <a:t>Η υλοποίηση με πίνακα είναι πιο γρήγορη στην πράξη</a:t>
            </a:r>
            <a:r>
              <a:rPr lang="en-US"/>
              <a:t>.</a:t>
            </a:r>
            <a:endParaRPr lang="el-GR"/>
          </a:p>
        </p:txBody>
      </p:sp>
      <p:sp>
        <p:nvSpPr>
          <p:cNvPr id="10" name="36 - TextBox"/>
          <p:cNvSpPr txBox="1">
            <a:spLocks noChangeArrowheads="1"/>
          </p:cNvSpPr>
          <p:nvPr/>
        </p:nvSpPr>
        <p:spPr bwMode="auto">
          <a:xfrm>
            <a:off x="457200" y="2754313"/>
            <a:ext cx="807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dirty="0"/>
              <a:t>  </a:t>
            </a:r>
            <a:r>
              <a:rPr lang="el-GR" dirty="0"/>
              <a:t>Η υλοποίηση με πίνακα έχει το μειονέκτημα ότι πρέπει να οριστεί ο μέγιστος</a:t>
            </a:r>
          </a:p>
          <a:p>
            <a:pPr algn="l"/>
            <a:r>
              <a:rPr lang="el-GR" dirty="0"/>
              <a:t>   αριθμός </a:t>
            </a:r>
            <a:r>
              <a:rPr lang="el-GR" dirty="0" smtClean="0"/>
              <a:t>στοιχείων (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maxN</a:t>
            </a:r>
            <a:r>
              <a:rPr lang="el-GR" dirty="0" smtClean="0"/>
              <a:t>) στην ουρά. Το αν αυτό αποτελεί σημαντικό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  </a:t>
            </a:r>
            <a:r>
              <a:rPr lang="el-GR" dirty="0" smtClean="0"/>
              <a:t>πρόβλημα ή όχι εξαρτάται από την εφαρμογή.</a:t>
            </a:r>
            <a:endParaRPr lang="el-G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 δύο άκρων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6195" name="AutoShape 21"/>
          <p:cNvCxnSpPr>
            <a:cxnSpLocks noChangeShapeType="1"/>
          </p:cNvCxnSpPr>
          <p:nvPr/>
        </p:nvCxnSpPr>
        <p:spPr bwMode="auto">
          <a:xfrm rot="5400000" flipH="1">
            <a:off x="4341813" y="16002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6196" name="AutoShape 24"/>
          <p:cNvCxnSpPr>
            <a:cxnSpLocks noChangeShapeType="1"/>
          </p:cNvCxnSpPr>
          <p:nvPr/>
        </p:nvCxnSpPr>
        <p:spPr bwMode="auto">
          <a:xfrm rot="5400000" flipH="1" flipV="1">
            <a:off x="4341813" y="21336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6197" name="Rectangle 25"/>
          <p:cNvSpPr>
            <a:spLocks noChangeArrowheads="1"/>
          </p:cNvSpPr>
          <p:nvPr/>
        </p:nvSpPr>
        <p:spPr bwMode="auto">
          <a:xfrm rot="5400000" flipH="1">
            <a:off x="39227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198" name="Rectangle 26"/>
          <p:cNvSpPr>
            <a:spLocks noChangeArrowheads="1"/>
          </p:cNvSpPr>
          <p:nvPr/>
        </p:nvSpPr>
        <p:spPr bwMode="auto">
          <a:xfrm rot="5400000" flipH="1">
            <a:off x="41513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199" name="Rectangle 27"/>
          <p:cNvSpPr>
            <a:spLocks noChangeArrowheads="1"/>
          </p:cNvSpPr>
          <p:nvPr/>
        </p:nvSpPr>
        <p:spPr bwMode="auto">
          <a:xfrm rot="5400000" flipH="1">
            <a:off x="43799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6200" name="Text Box 31"/>
          <p:cNvSpPr txBox="1">
            <a:spLocks noChangeArrowheads="1"/>
          </p:cNvSpPr>
          <p:nvPr/>
        </p:nvSpPr>
        <p:spPr bwMode="auto">
          <a:xfrm>
            <a:off x="3975100" y="2757488"/>
            <a:ext cx="825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deque</a:t>
            </a:r>
            <a:endParaRPr lang="el-GR"/>
          </a:p>
        </p:txBody>
      </p:sp>
      <p:sp>
        <p:nvSpPr>
          <p:cNvPr id="136201" name="Text Box 77"/>
          <p:cNvSpPr txBox="1">
            <a:spLocks noChangeArrowheads="1"/>
          </p:cNvSpPr>
          <p:nvPr/>
        </p:nvSpPr>
        <p:spPr bwMode="auto">
          <a:xfrm>
            <a:off x="457200" y="990600"/>
            <a:ext cx="342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Deque (Double Ended Queue)</a:t>
            </a:r>
            <a:r>
              <a:rPr lang="el-GR"/>
              <a:t> </a:t>
            </a:r>
            <a:r>
              <a:rPr lang="en-US"/>
              <a:t>:</a:t>
            </a:r>
            <a:endParaRPr lang="el-GR"/>
          </a:p>
        </p:txBody>
      </p:sp>
      <p:sp>
        <p:nvSpPr>
          <p:cNvPr id="136202" name="21 - TextBox"/>
          <p:cNvSpPr txBox="1">
            <a:spLocks noChangeArrowheads="1"/>
          </p:cNvSpPr>
          <p:nvPr/>
        </p:nvSpPr>
        <p:spPr bwMode="auto">
          <a:xfrm>
            <a:off x="1143000" y="1371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επιτρέπει εισαγωγή/διαγραφή και στα δύο άκρα της ουράς</a:t>
            </a:r>
          </a:p>
        </p:txBody>
      </p:sp>
      <p:sp>
        <p:nvSpPr>
          <p:cNvPr id="136203" name="26 - Δεξιό βέλος"/>
          <p:cNvSpPr>
            <a:spLocks noChangeArrowheads="1"/>
          </p:cNvSpPr>
          <p:nvPr/>
        </p:nvSpPr>
        <p:spPr bwMode="auto">
          <a:xfrm rot="10800000">
            <a:off x="3198813" y="20716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6204" name="22 - Δεξιό βέλος"/>
          <p:cNvSpPr>
            <a:spLocks noChangeArrowheads="1"/>
          </p:cNvSpPr>
          <p:nvPr/>
        </p:nvSpPr>
        <p:spPr bwMode="auto">
          <a:xfrm>
            <a:off x="3200400" y="23764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6205" name="23 - Δεξιό βέλος"/>
          <p:cNvSpPr>
            <a:spLocks noChangeArrowheads="1"/>
          </p:cNvSpPr>
          <p:nvPr/>
        </p:nvSpPr>
        <p:spPr bwMode="auto">
          <a:xfrm>
            <a:off x="4951413" y="20716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6206" name="24 - Δεξιό βέλος"/>
          <p:cNvSpPr>
            <a:spLocks noChangeArrowheads="1"/>
          </p:cNvSpPr>
          <p:nvPr/>
        </p:nvSpPr>
        <p:spPr bwMode="auto">
          <a:xfrm rot="10800000">
            <a:off x="4953000" y="23764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6207" name="27 - TextBox"/>
          <p:cNvSpPr txBox="1">
            <a:spLocks noChangeArrowheads="1"/>
          </p:cNvSpPr>
          <p:nvPr/>
        </p:nvSpPr>
        <p:spPr bwMode="auto">
          <a:xfrm>
            <a:off x="533400" y="3276600"/>
            <a:ext cx="705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Μπορεί να υλοποιηθεί με παρόμοιο τρόπο έτσι ώστε να επιτυγχάνει</a:t>
            </a:r>
          </a:p>
          <a:p>
            <a:pPr algn="l"/>
            <a:r>
              <a:rPr lang="el-GR"/>
              <a:t>Ο(1) χρόνο ανά λειτουργία</a:t>
            </a:r>
          </a:p>
        </p:txBody>
      </p:sp>
      <p:sp useBgFill="1">
        <p:nvSpPr>
          <p:cNvPr id="16" name="15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 δύο άκρων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219" name="Text Box 77"/>
          <p:cNvSpPr txBox="1">
            <a:spLocks noChangeArrowheads="1"/>
          </p:cNvSpPr>
          <p:nvPr/>
        </p:nvSpPr>
        <p:spPr bwMode="auto">
          <a:xfrm>
            <a:off x="457200" y="990600"/>
            <a:ext cx="342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Deque (Double Ended Queue)</a:t>
            </a:r>
            <a:r>
              <a:rPr lang="el-GR"/>
              <a:t> </a:t>
            </a:r>
            <a:r>
              <a:rPr lang="en-US"/>
              <a:t>:</a:t>
            </a:r>
            <a:endParaRPr lang="el-GR"/>
          </a:p>
        </p:txBody>
      </p:sp>
      <p:sp>
        <p:nvSpPr>
          <p:cNvPr id="137220" name="21 - TextBox"/>
          <p:cNvSpPr txBox="1">
            <a:spLocks noChangeArrowheads="1"/>
          </p:cNvSpPr>
          <p:nvPr/>
        </p:nvSpPr>
        <p:spPr bwMode="auto">
          <a:xfrm>
            <a:off x="1143000" y="1371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επιτρέπει εισαγωγή/διαγραφή και στα δύο άκρα της ουράς</a:t>
            </a:r>
          </a:p>
        </p:txBody>
      </p:sp>
      <p:sp>
        <p:nvSpPr>
          <p:cNvPr id="137221" name="15 - TextBox"/>
          <p:cNvSpPr txBox="1">
            <a:spLocks noChangeArrowheads="1"/>
          </p:cNvSpPr>
          <p:nvPr/>
        </p:nvSpPr>
        <p:spPr bwMode="auto">
          <a:xfrm>
            <a:off x="1600200" y="4078288"/>
            <a:ext cx="5638800" cy="646112"/>
          </a:xfrm>
          <a:prstGeom prst="rect">
            <a:avLst/>
          </a:prstGeom>
          <a:solidFill>
            <a:srgbClr val="FF990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Τι συμβαίνει όταν μπορούμε να έχουμε εισαγωγή του </a:t>
            </a:r>
            <a:endParaRPr lang="en-US"/>
          </a:p>
          <a:p>
            <a:r>
              <a:rPr lang="el-GR"/>
              <a:t>ίδιου στοιχείου πάνω από 1 φορά</a:t>
            </a:r>
            <a:r>
              <a:rPr lang="en-US"/>
              <a:t>;</a:t>
            </a:r>
            <a:endParaRPr lang="el-GR"/>
          </a:p>
        </p:txBody>
      </p:sp>
      <p:cxnSp>
        <p:nvCxnSpPr>
          <p:cNvPr id="137222" name="AutoShape 21"/>
          <p:cNvCxnSpPr>
            <a:cxnSpLocks noChangeShapeType="1"/>
          </p:cNvCxnSpPr>
          <p:nvPr/>
        </p:nvCxnSpPr>
        <p:spPr bwMode="auto">
          <a:xfrm rot="5400000" flipH="1">
            <a:off x="4341813" y="16002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7223" name="AutoShape 24"/>
          <p:cNvCxnSpPr>
            <a:cxnSpLocks noChangeShapeType="1"/>
          </p:cNvCxnSpPr>
          <p:nvPr/>
        </p:nvCxnSpPr>
        <p:spPr bwMode="auto">
          <a:xfrm rot="5400000" flipH="1" flipV="1">
            <a:off x="4341813" y="21336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7224" name="Rectangle 25"/>
          <p:cNvSpPr>
            <a:spLocks noChangeArrowheads="1"/>
          </p:cNvSpPr>
          <p:nvPr/>
        </p:nvSpPr>
        <p:spPr bwMode="auto">
          <a:xfrm rot="5400000" flipH="1">
            <a:off x="39227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7225" name="Rectangle 26"/>
          <p:cNvSpPr>
            <a:spLocks noChangeArrowheads="1"/>
          </p:cNvSpPr>
          <p:nvPr/>
        </p:nvSpPr>
        <p:spPr bwMode="auto">
          <a:xfrm rot="5400000" flipH="1">
            <a:off x="41513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7226" name="Rectangle 27"/>
          <p:cNvSpPr>
            <a:spLocks noChangeArrowheads="1"/>
          </p:cNvSpPr>
          <p:nvPr/>
        </p:nvSpPr>
        <p:spPr bwMode="auto">
          <a:xfrm rot="5400000" flipH="1">
            <a:off x="43799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7227" name="Text Box 31"/>
          <p:cNvSpPr txBox="1">
            <a:spLocks noChangeArrowheads="1"/>
          </p:cNvSpPr>
          <p:nvPr/>
        </p:nvSpPr>
        <p:spPr bwMode="auto">
          <a:xfrm>
            <a:off x="3975100" y="2757488"/>
            <a:ext cx="825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deque</a:t>
            </a:r>
            <a:endParaRPr lang="el-GR"/>
          </a:p>
        </p:txBody>
      </p:sp>
      <p:sp>
        <p:nvSpPr>
          <p:cNvPr id="137228" name="26 - Δεξιό βέλος"/>
          <p:cNvSpPr>
            <a:spLocks noChangeArrowheads="1"/>
          </p:cNvSpPr>
          <p:nvPr/>
        </p:nvSpPr>
        <p:spPr bwMode="auto">
          <a:xfrm rot="10800000">
            <a:off x="3198813" y="20716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29" name="22 - Δεξιό βέλος"/>
          <p:cNvSpPr>
            <a:spLocks noChangeArrowheads="1"/>
          </p:cNvSpPr>
          <p:nvPr/>
        </p:nvSpPr>
        <p:spPr bwMode="auto">
          <a:xfrm>
            <a:off x="3200400" y="23764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30" name="23 - Δεξιό βέλος"/>
          <p:cNvSpPr>
            <a:spLocks noChangeArrowheads="1"/>
          </p:cNvSpPr>
          <p:nvPr/>
        </p:nvSpPr>
        <p:spPr bwMode="auto">
          <a:xfrm>
            <a:off x="4951413" y="20716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31" name="24 - Δεξιό βέλος"/>
          <p:cNvSpPr>
            <a:spLocks noChangeArrowheads="1"/>
          </p:cNvSpPr>
          <p:nvPr/>
        </p:nvSpPr>
        <p:spPr bwMode="auto">
          <a:xfrm rot="10800000">
            <a:off x="4953000" y="23764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32" name="27 - TextBox"/>
          <p:cNvSpPr txBox="1">
            <a:spLocks noChangeArrowheads="1"/>
          </p:cNvSpPr>
          <p:nvPr/>
        </p:nvSpPr>
        <p:spPr bwMode="auto">
          <a:xfrm>
            <a:off x="533400" y="3276600"/>
            <a:ext cx="705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Μπορεί να υλοποιηθεί με παρόμοιο τρόπο έτσι ώστε να επιτυγχάνει</a:t>
            </a:r>
          </a:p>
          <a:p>
            <a:pPr algn="l"/>
            <a:r>
              <a:rPr lang="el-GR"/>
              <a:t>Ο(1) χρόνο ανά λειτουργία</a:t>
            </a:r>
          </a:p>
        </p:txBody>
      </p:sp>
      <p:sp useBgFill="1">
        <p:nvSpPr>
          <p:cNvPr id="17" name="16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 δύο άκρων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243" name="Text Box 77"/>
          <p:cNvSpPr txBox="1">
            <a:spLocks noChangeArrowheads="1"/>
          </p:cNvSpPr>
          <p:nvPr/>
        </p:nvSpPr>
        <p:spPr bwMode="auto">
          <a:xfrm>
            <a:off x="457200" y="990600"/>
            <a:ext cx="342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Deque (Double Ended Queue)</a:t>
            </a:r>
            <a:r>
              <a:rPr lang="el-GR"/>
              <a:t> </a:t>
            </a:r>
            <a:r>
              <a:rPr lang="en-US"/>
              <a:t>:</a:t>
            </a:r>
            <a:endParaRPr lang="el-GR"/>
          </a:p>
        </p:txBody>
      </p:sp>
      <p:sp>
        <p:nvSpPr>
          <p:cNvPr id="138244" name="21 - TextBox"/>
          <p:cNvSpPr txBox="1">
            <a:spLocks noChangeArrowheads="1"/>
          </p:cNvSpPr>
          <p:nvPr/>
        </p:nvSpPr>
        <p:spPr bwMode="auto">
          <a:xfrm>
            <a:off x="1143000" y="1371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επιτρέπει εισαγωγή/διαγραφή και στα δύο άκρα της ουράς</a:t>
            </a:r>
          </a:p>
        </p:txBody>
      </p:sp>
      <p:sp>
        <p:nvSpPr>
          <p:cNvPr id="138245" name="18 - TextBox"/>
          <p:cNvSpPr txBox="1">
            <a:spLocks noChangeArrowheads="1"/>
          </p:cNvSpPr>
          <p:nvPr/>
        </p:nvSpPr>
        <p:spPr bwMode="auto">
          <a:xfrm>
            <a:off x="1600200" y="4078288"/>
            <a:ext cx="5638800" cy="646112"/>
          </a:xfrm>
          <a:prstGeom prst="rect">
            <a:avLst/>
          </a:prstGeom>
          <a:solidFill>
            <a:srgbClr val="FF990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Τι συμβαίνει όταν μπορούμε να έχουμε εισαγωγή του </a:t>
            </a:r>
            <a:endParaRPr lang="en-US"/>
          </a:p>
          <a:p>
            <a:r>
              <a:rPr lang="el-GR"/>
              <a:t>ίδιου στοιχείου πάνω από 1 φορά</a:t>
            </a:r>
            <a:r>
              <a:rPr lang="en-US"/>
              <a:t>;</a:t>
            </a:r>
            <a:endParaRPr lang="el-GR"/>
          </a:p>
        </p:txBody>
      </p:sp>
      <p:cxnSp>
        <p:nvCxnSpPr>
          <p:cNvPr id="138246" name="AutoShape 21"/>
          <p:cNvCxnSpPr>
            <a:cxnSpLocks noChangeShapeType="1"/>
          </p:cNvCxnSpPr>
          <p:nvPr/>
        </p:nvCxnSpPr>
        <p:spPr bwMode="auto">
          <a:xfrm rot="5400000" flipH="1">
            <a:off x="4341813" y="16002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8247" name="AutoShape 24"/>
          <p:cNvCxnSpPr>
            <a:cxnSpLocks noChangeShapeType="1"/>
          </p:cNvCxnSpPr>
          <p:nvPr/>
        </p:nvCxnSpPr>
        <p:spPr bwMode="auto">
          <a:xfrm rot="5400000" flipH="1" flipV="1">
            <a:off x="4341813" y="21336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8248" name="Rectangle 25"/>
          <p:cNvSpPr>
            <a:spLocks noChangeArrowheads="1"/>
          </p:cNvSpPr>
          <p:nvPr/>
        </p:nvSpPr>
        <p:spPr bwMode="auto">
          <a:xfrm rot="5400000" flipH="1">
            <a:off x="39227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8249" name="Rectangle 26"/>
          <p:cNvSpPr>
            <a:spLocks noChangeArrowheads="1"/>
          </p:cNvSpPr>
          <p:nvPr/>
        </p:nvSpPr>
        <p:spPr bwMode="auto">
          <a:xfrm rot="5400000" flipH="1">
            <a:off x="41513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8250" name="Rectangle 27"/>
          <p:cNvSpPr>
            <a:spLocks noChangeArrowheads="1"/>
          </p:cNvSpPr>
          <p:nvPr/>
        </p:nvSpPr>
        <p:spPr bwMode="auto">
          <a:xfrm rot="5400000" flipH="1">
            <a:off x="43799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8251" name="Text Box 31"/>
          <p:cNvSpPr txBox="1">
            <a:spLocks noChangeArrowheads="1"/>
          </p:cNvSpPr>
          <p:nvPr/>
        </p:nvSpPr>
        <p:spPr bwMode="auto">
          <a:xfrm>
            <a:off x="3975100" y="2757488"/>
            <a:ext cx="825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deque</a:t>
            </a:r>
            <a:endParaRPr lang="el-GR"/>
          </a:p>
        </p:txBody>
      </p:sp>
      <p:sp>
        <p:nvSpPr>
          <p:cNvPr id="138252" name="26 - Δεξιό βέλος"/>
          <p:cNvSpPr>
            <a:spLocks noChangeArrowheads="1"/>
          </p:cNvSpPr>
          <p:nvPr/>
        </p:nvSpPr>
        <p:spPr bwMode="auto">
          <a:xfrm rot="10800000">
            <a:off x="3198813" y="20716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53" name="22 - Δεξιό βέλος"/>
          <p:cNvSpPr>
            <a:spLocks noChangeArrowheads="1"/>
          </p:cNvSpPr>
          <p:nvPr/>
        </p:nvSpPr>
        <p:spPr bwMode="auto">
          <a:xfrm>
            <a:off x="3200400" y="23764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54" name="23 - Δεξιό βέλος"/>
          <p:cNvSpPr>
            <a:spLocks noChangeArrowheads="1"/>
          </p:cNvSpPr>
          <p:nvPr/>
        </p:nvSpPr>
        <p:spPr bwMode="auto">
          <a:xfrm>
            <a:off x="4951413" y="20716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55" name="24 - Δεξιό βέλος"/>
          <p:cNvSpPr>
            <a:spLocks noChangeArrowheads="1"/>
          </p:cNvSpPr>
          <p:nvPr/>
        </p:nvSpPr>
        <p:spPr bwMode="auto">
          <a:xfrm rot="10800000">
            <a:off x="4953000" y="23764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56" name="27 - TextBox"/>
          <p:cNvSpPr txBox="1">
            <a:spLocks noChangeArrowheads="1"/>
          </p:cNvSpPr>
          <p:nvPr/>
        </p:nvSpPr>
        <p:spPr bwMode="auto">
          <a:xfrm>
            <a:off x="533400" y="3276600"/>
            <a:ext cx="705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Μπορεί να υλοποιηθεί με παρόμοιο τρόπο έτσι ώστε να επιτυγχάνει</a:t>
            </a:r>
          </a:p>
          <a:p>
            <a:pPr algn="l"/>
            <a:r>
              <a:rPr lang="el-GR"/>
              <a:t>Ο(1) χρόνο ανά λειτουργία</a:t>
            </a:r>
          </a:p>
        </p:txBody>
      </p:sp>
      <p:sp>
        <p:nvSpPr>
          <p:cNvPr id="138257" name="30 - TextBox"/>
          <p:cNvSpPr txBox="1">
            <a:spLocks noChangeArrowheads="1"/>
          </p:cNvSpPr>
          <p:nvPr/>
        </p:nvSpPr>
        <p:spPr bwMode="auto">
          <a:xfrm>
            <a:off x="457200" y="5029200"/>
            <a:ext cx="76088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Για να διατηρήσουμε Ο(1) χρόνο ανά λειτουργία σε αυτή την περίπτωση</a:t>
            </a:r>
          </a:p>
          <a:p>
            <a:pPr algn="l"/>
            <a:r>
              <a:rPr lang="el-GR"/>
              <a:t>μπορούμε να χρησιμοποιήσουμε την τεχνική του </a:t>
            </a:r>
            <a:r>
              <a:rPr lang="el-GR" b="1"/>
              <a:t>κατακερματισμού </a:t>
            </a:r>
            <a:r>
              <a:rPr lang="el-GR"/>
              <a:t>που</a:t>
            </a:r>
          </a:p>
          <a:p>
            <a:pPr algn="l"/>
            <a:r>
              <a:rPr lang="el-GR"/>
              <a:t>θα δούμε αργότερα…  </a:t>
            </a:r>
          </a:p>
        </p:txBody>
      </p:sp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18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 δύο άκρων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Text Box 77"/>
          <p:cNvSpPr txBox="1">
            <a:spLocks noChangeArrowheads="1"/>
          </p:cNvSpPr>
          <p:nvPr/>
        </p:nvSpPr>
        <p:spPr bwMode="auto">
          <a:xfrm>
            <a:off x="457200" y="990600"/>
            <a:ext cx="342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Deque (Double Ended Queue)</a:t>
            </a:r>
            <a:r>
              <a:rPr lang="el-GR"/>
              <a:t> </a:t>
            </a:r>
            <a:r>
              <a:rPr lang="en-US"/>
              <a:t>:</a:t>
            </a:r>
            <a:endParaRPr lang="el-GR"/>
          </a:p>
        </p:txBody>
      </p:sp>
      <p:sp>
        <p:nvSpPr>
          <p:cNvPr id="139268" name="21 - TextBox"/>
          <p:cNvSpPr txBox="1">
            <a:spLocks noChangeArrowheads="1"/>
          </p:cNvSpPr>
          <p:nvPr/>
        </p:nvSpPr>
        <p:spPr bwMode="auto">
          <a:xfrm>
            <a:off x="1143000" y="1371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επιτρέπει εισαγωγή/διαγραφή και στα δύο άκρα της ουράς</a:t>
            </a:r>
          </a:p>
        </p:txBody>
      </p:sp>
      <p:sp>
        <p:nvSpPr>
          <p:cNvPr id="139269" name="18 - TextBox"/>
          <p:cNvSpPr txBox="1">
            <a:spLocks noChangeArrowheads="1"/>
          </p:cNvSpPr>
          <p:nvPr/>
        </p:nvSpPr>
        <p:spPr bwMode="auto">
          <a:xfrm>
            <a:off x="1600200" y="4078288"/>
            <a:ext cx="5638800" cy="646112"/>
          </a:xfrm>
          <a:prstGeom prst="rect">
            <a:avLst/>
          </a:prstGeom>
          <a:solidFill>
            <a:srgbClr val="FF990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Τι συμβαίνει όταν μπορούμε να έχουμε εισαγωγή του </a:t>
            </a:r>
            <a:endParaRPr lang="en-US"/>
          </a:p>
          <a:p>
            <a:r>
              <a:rPr lang="el-GR"/>
              <a:t>ίδιου στοιχείου πάνω από 1 φορά</a:t>
            </a:r>
            <a:r>
              <a:rPr lang="en-US"/>
              <a:t>;</a:t>
            </a:r>
            <a:endParaRPr lang="el-GR"/>
          </a:p>
        </p:txBody>
      </p:sp>
      <p:cxnSp>
        <p:nvCxnSpPr>
          <p:cNvPr id="139270" name="AutoShape 21"/>
          <p:cNvCxnSpPr>
            <a:cxnSpLocks noChangeShapeType="1"/>
          </p:cNvCxnSpPr>
          <p:nvPr/>
        </p:nvCxnSpPr>
        <p:spPr bwMode="auto">
          <a:xfrm rot="5400000" flipH="1">
            <a:off x="4341813" y="16002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9271" name="AutoShape 24"/>
          <p:cNvCxnSpPr>
            <a:cxnSpLocks noChangeShapeType="1"/>
          </p:cNvCxnSpPr>
          <p:nvPr/>
        </p:nvCxnSpPr>
        <p:spPr bwMode="auto">
          <a:xfrm rot="5400000" flipH="1" flipV="1">
            <a:off x="4341813" y="21336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9272" name="Rectangle 25"/>
          <p:cNvSpPr>
            <a:spLocks noChangeArrowheads="1"/>
          </p:cNvSpPr>
          <p:nvPr/>
        </p:nvSpPr>
        <p:spPr bwMode="auto">
          <a:xfrm rot="5400000" flipH="1">
            <a:off x="39227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9273" name="Rectangle 26"/>
          <p:cNvSpPr>
            <a:spLocks noChangeArrowheads="1"/>
          </p:cNvSpPr>
          <p:nvPr/>
        </p:nvSpPr>
        <p:spPr bwMode="auto">
          <a:xfrm rot="5400000" flipH="1">
            <a:off x="41513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9274" name="Rectangle 27"/>
          <p:cNvSpPr>
            <a:spLocks noChangeArrowheads="1"/>
          </p:cNvSpPr>
          <p:nvPr/>
        </p:nvSpPr>
        <p:spPr bwMode="auto">
          <a:xfrm rot="5400000" flipH="1">
            <a:off x="43799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39275" name="Text Box 31"/>
          <p:cNvSpPr txBox="1">
            <a:spLocks noChangeArrowheads="1"/>
          </p:cNvSpPr>
          <p:nvPr/>
        </p:nvSpPr>
        <p:spPr bwMode="auto">
          <a:xfrm>
            <a:off x="3975100" y="2757488"/>
            <a:ext cx="825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deque</a:t>
            </a:r>
            <a:endParaRPr lang="el-GR"/>
          </a:p>
        </p:txBody>
      </p:sp>
      <p:sp>
        <p:nvSpPr>
          <p:cNvPr id="139276" name="26 - Δεξιό βέλος"/>
          <p:cNvSpPr>
            <a:spLocks noChangeArrowheads="1"/>
          </p:cNvSpPr>
          <p:nvPr/>
        </p:nvSpPr>
        <p:spPr bwMode="auto">
          <a:xfrm rot="10800000">
            <a:off x="3198813" y="20716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9277" name="22 - Δεξιό βέλος"/>
          <p:cNvSpPr>
            <a:spLocks noChangeArrowheads="1"/>
          </p:cNvSpPr>
          <p:nvPr/>
        </p:nvSpPr>
        <p:spPr bwMode="auto">
          <a:xfrm>
            <a:off x="3200400" y="23764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9278" name="23 - Δεξιό βέλος"/>
          <p:cNvSpPr>
            <a:spLocks noChangeArrowheads="1"/>
          </p:cNvSpPr>
          <p:nvPr/>
        </p:nvSpPr>
        <p:spPr bwMode="auto">
          <a:xfrm>
            <a:off x="4951413" y="20716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9279" name="24 - Δεξιό βέλος"/>
          <p:cNvSpPr>
            <a:spLocks noChangeArrowheads="1"/>
          </p:cNvSpPr>
          <p:nvPr/>
        </p:nvSpPr>
        <p:spPr bwMode="auto">
          <a:xfrm rot="10800000">
            <a:off x="4953000" y="23764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9280" name="27 - TextBox"/>
          <p:cNvSpPr txBox="1">
            <a:spLocks noChangeArrowheads="1"/>
          </p:cNvSpPr>
          <p:nvPr/>
        </p:nvSpPr>
        <p:spPr bwMode="auto">
          <a:xfrm>
            <a:off x="533400" y="3276600"/>
            <a:ext cx="705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Μπορεί να υλοποιηθεί με παρόμοιο τρόπο έτσι ώστε να επιτυγχάνει</a:t>
            </a:r>
          </a:p>
          <a:p>
            <a:pPr algn="l"/>
            <a:r>
              <a:rPr lang="el-GR"/>
              <a:t>Ο(1) χρόνο ανά λειτουργία</a:t>
            </a:r>
          </a:p>
        </p:txBody>
      </p:sp>
      <p:sp>
        <p:nvSpPr>
          <p:cNvPr id="139281" name="30 - TextBox"/>
          <p:cNvSpPr txBox="1">
            <a:spLocks noChangeArrowheads="1"/>
          </p:cNvSpPr>
          <p:nvPr/>
        </p:nvSpPr>
        <p:spPr bwMode="auto">
          <a:xfrm>
            <a:off x="457200" y="4876800"/>
            <a:ext cx="8134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Απλή λύση αν τα στοιχεία που εισάγουμε είναι ακέραιοι στο διάστημα [0,Μ-1]</a:t>
            </a:r>
            <a:r>
              <a:rPr lang="en-US" dirty="0"/>
              <a:t> :</a:t>
            </a:r>
            <a:endParaRPr lang="el-GR" dirty="0"/>
          </a:p>
        </p:txBody>
      </p:sp>
      <p:sp>
        <p:nvSpPr>
          <p:cNvPr id="139282" name="31 - TextBox"/>
          <p:cNvSpPr txBox="1">
            <a:spLocks noChangeArrowheads="1"/>
          </p:cNvSpPr>
          <p:nvPr/>
        </p:nvSpPr>
        <p:spPr bwMode="auto">
          <a:xfrm>
            <a:off x="446088" y="5410200"/>
            <a:ext cx="8108502" cy="11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ts val="2700"/>
              </a:lnSpc>
            </a:pPr>
            <a:r>
              <a:rPr lang="el-GR" dirty="0"/>
              <a:t>Διατηρούμε ένα πίνακα </a:t>
            </a:r>
            <a:r>
              <a:rPr lang="el-GR" dirty="0">
                <a:latin typeface="Lucida Console" pitchFamily="49" charset="0"/>
              </a:rPr>
              <a:t>Μ</a:t>
            </a:r>
            <a:r>
              <a:rPr lang="el-GR" dirty="0"/>
              <a:t> θέσεων 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t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[]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  <a:r>
              <a:rPr lang="el-GR" dirty="0" smtClean="0">
                <a:latin typeface="+mn-lt"/>
                <a:cs typeface="Courier New" pitchFamily="49" charset="0"/>
              </a:rPr>
              <a:t>(τύπου </a:t>
            </a:r>
            <a:r>
              <a:rPr lang="en-US" dirty="0" err="1" smtClean="0">
                <a:latin typeface="Lucida Console" pitchFamily="49" charset="0"/>
                <a:cs typeface="Courier New" pitchFamily="49" charset="0"/>
              </a:rPr>
              <a:t>boolean</a:t>
            </a:r>
            <a:r>
              <a:rPr lang="en-US" dirty="0" smtClean="0">
                <a:latin typeface="+mn-lt"/>
                <a:cs typeface="Courier New" pitchFamily="49" charset="0"/>
              </a:rPr>
              <a:t>) </a:t>
            </a:r>
            <a:r>
              <a:rPr lang="en-US" dirty="0" smtClean="0"/>
              <a:t>: </a:t>
            </a:r>
            <a:endParaRPr lang="el-GR" sz="1000" dirty="0"/>
          </a:p>
          <a:p>
            <a:pPr algn="l">
              <a:lnSpc>
                <a:spcPts val="2700"/>
              </a:lnSpc>
            </a:pPr>
            <a:r>
              <a:rPr lang="el-GR" dirty="0"/>
              <a:t>	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t[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=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true 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l-GR" dirty="0"/>
              <a:t>αν και μόνο αν το στοιχείο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/>
              <a:t> </a:t>
            </a:r>
            <a:r>
              <a:rPr lang="el-GR" dirty="0"/>
              <a:t>υπάρχει στην ουρά</a:t>
            </a:r>
            <a:endParaRPr lang="en-US" dirty="0"/>
          </a:p>
          <a:p>
            <a:pPr algn="l">
              <a:lnSpc>
                <a:spcPts val="2700"/>
              </a:lnSpc>
            </a:pPr>
            <a:r>
              <a:rPr lang="en-US" dirty="0"/>
              <a:t> 	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t[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>
                <a:latin typeface="Lucida Console" pitchFamily="49" charset="0"/>
                <a:cs typeface="Courier New" pitchFamily="49" charset="0"/>
              </a:rPr>
              <a:t>]</a:t>
            </a:r>
            <a:r>
              <a:rPr lang="el-GR" dirty="0" smtClean="0">
                <a:latin typeface="Lucida Console" pitchFamily="49" charset="0"/>
                <a:cs typeface="Courier New" pitchFamily="49" charset="0"/>
              </a:rPr>
              <a:t>=</a:t>
            </a:r>
            <a:r>
              <a:rPr lang="en-US" dirty="0" smtClean="0">
                <a:latin typeface="Lucida Console" pitchFamily="49" charset="0"/>
                <a:cs typeface="Courier New" pitchFamily="49" charset="0"/>
              </a:rPr>
              <a:t>false</a:t>
            </a:r>
            <a:r>
              <a:rPr lang="el-GR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l-GR" dirty="0"/>
              <a:t>αν και μόνο αν το στοιχείο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i</a:t>
            </a:r>
            <a:r>
              <a:rPr lang="en-US" dirty="0"/>
              <a:t> </a:t>
            </a:r>
            <a:r>
              <a:rPr lang="el-GR" dirty="0"/>
              <a:t>δεν υπάρχει στην ουρά</a:t>
            </a:r>
            <a:r>
              <a:rPr lang="en-US" dirty="0"/>
              <a:t>   </a:t>
            </a:r>
            <a:endParaRPr lang="el-G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7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Ουρά δύο άκρων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1" name="Text Box 77"/>
          <p:cNvSpPr txBox="1">
            <a:spLocks noChangeArrowheads="1"/>
          </p:cNvSpPr>
          <p:nvPr/>
        </p:nvSpPr>
        <p:spPr bwMode="auto">
          <a:xfrm>
            <a:off x="457200" y="990600"/>
            <a:ext cx="34290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Deque (Double Ended Queue)</a:t>
            </a:r>
            <a:r>
              <a:rPr lang="el-GR"/>
              <a:t> </a:t>
            </a:r>
            <a:r>
              <a:rPr lang="en-US"/>
              <a:t>:</a:t>
            </a:r>
            <a:endParaRPr lang="el-GR"/>
          </a:p>
        </p:txBody>
      </p:sp>
      <p:sp>
        <p:nvSpPr>
          <p:cNvPr id="140292" name="21 - TextBox"/>
          <p:cNvSpPr txBox="1">
            <a:spLocks noChangeArrowheads="1"/>
          </p:cNvSpPr>
          <p:nvPr/>
        </p:nvSpPr>
        <p:spPr bwMode="auto">
          <a:xfrm>
            <a:off x="1143000" y="13716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/>
              <a:t>επιτρέπει εισαγωγή/διαγραφή και στα δύο άκρα της ουράς</a:t>
            </a:r>
          </a:p>
        </p:txBody>
      </p:sp>
      <p:sp>
        <p:nvSpPr>
          <p:cNvPr id="140293" name="18 - TextBox"/>
          <p:cNvSpPr txBox="1">
            <a:spLocks noChangeArrowheads="1"/>
          </p:cNvSpPr>
          <p:nvPr/>
        </p:nvSpPr>
        <p:spPr bwMode="auto">
          <a:xfrm>
            <a:off x="1600200" y="4078288"/>
            <a:ext cx="5638800" cy="646112"/>
          </a:xfrm>
          <a:prstGeom prst="rect">
            <a:avLst/>
          </a:prstGeom>
          <a:solidFill>
            <a:srgbClr val="FF990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Τι συμβαίνει όταν μπορούμε να έχουμε εισαγωγή του </a:t>
            </a:r>
            <a:endParaRPr lang="en-US"/>
          </a:p>
          <a:p>
            <a:r>
              <a:rPr lang="el-GR"/>
              <a:t>ίδιου στοιχείου πάνω από 1 φορά</a:t>
            </a:r>
            <a:r>
              <a:rPr lang="en-US"/>
              <a:t>;</a:t>
            </a:r>
            <a:endParaRPr lang="el-GR"/>
          </a:p>
        </p:txBody>
      </p:sp>
      <p:cxnSp>
        <p:nvCxnSpPr>
          <p:cNvPr id="140294" name="AutoShape 21"/>
          <p:cNvCxnSpPr>
            <a:cxnSpLocks noChangeShapeType="1"/>
          </p:cNvCxnSpPr>
          <p:nvPr/>
        </p:nvCxnSpPr>
        <p:spPr bwMode="auto">
          <a:xfrm rot="5400000" flipH="1">
            <a:off x="4341813" y="16002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0295" name="AutoShape 24"/>
          <p:cNvCxnSpPr>
            <a:cxnSpLocks noChangeShapeType="1"/>
          </p:cNvCxnSpPr>
          <p:nvPr/>
        </p:nvCxnSpPr>
        <p:spPr bwMode="auto">
          <a:xfrm rot="5400000" flipH="1" flipV="1">
            <a:off x="4341813" y="2133600"/>
            <a:ext cx="0" cy="914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0296" name="Rectangle 25"/>
          <p:cNvSpPr>
            <a:spLocks noChangeArrowheads="1"/>
          </p:cNvSpPr>
          <p:nvPr/>
        </p:nvSpPr>
        <p:spPr bwMode="auto">
          <a:xfrm rot="5400000" flipH="1">
            <a:off x="39227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7" name="Rectangle 26"/>
          <p:cNvSpPr>
            <a:spLocks noChangeArrowheads="1"/>
          </p:cNvSpPr>
          <p:nvPr/>
        </p:nvSpPr>
        <p:spPr bwMode="auto">
          <a:xfrm rot="5400000" flipH="1">
            <a:off x="41513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8" name="Rectangle 27"/>
          <p:cNvSpPr>
            <a:spLocks noChangeArrowheads="1"/>
          </p:cNvSpPr>
          <p:nvPr/>
        </p:nvSpPr>
        <p:spPr bwMode="auto">
          <a:xfrm rot="5400000" flipH="1">
            <a:off x="4379913" y="2247900"/>
            <a:ext cx="381000" cy="152400"/>
          </a:xfrm>
          <a:prstGeom prst="rect">
            <a:avLst/>
          </a:prstGeom>
          <a:solidFill>
            <a:srgbClr val="FFFFB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140299" name="Text Box 31"/>
          <p:cNvSpPr txBox="1">
            <a:spLocks noChangeArrowheads="1"/>
          </p:cNvSpPr>
          <p:nvPr/>
        </p:nvSpPr>
        <p:spPr bwMode="auto">
          <a:xfrm>
            <a:off x="3975100" y="2757488"/>
            <a:ext cx="825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deque</a:t>
            </a:r>
            <a:endParaRPr lang="el-GR"/>
          </a:p>
        </p:txBody>
      </p:sp>
      <p:sp>
        <p:nvSpPr>
          <p:cNvPr id="140300" name="26 - Δεξιό βέλος"/>
          <p:cNvSpPr>
            <a:spLocks noChangeArrowheads="1"/>
          </p:cNvSpPr>
          <p:nvPr/>
        </p:nvSpPr>
        <p:spPr bwMode="auto">
          <a:xfrm rot="10800000">
            <a:off x="3198813" y="20716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01" name="22 - Δεξιό βέλος"/>
          <p:cNvSpPr>
            <a:spLocks noChangeArrowheads="1"/>
          </p:cNvSpPr>
          <p:nvPr/>
        </p:nvSpPr>
        <p:spPr bwMode="auto">
          <a:xfrm>
            <a:off x="3200400" y="23764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02" name="23 - Δεξιό βέλος"/>
          <p:cNvSpPr>
            <a:spLocks noChangeArrowheads="1"/>
          </p:cNvSpPr>
          <p:nvPr/>
        </p:nvSpPr>
        <p:spPr bwMode="auto">
          <a:xfrm>
            <a:off x="4951413" y="20716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03" name="24 - Δεξιό βέλος"/>
          <p:cNvSpPr>
            <a:spLocks noChangeArrowheads="1"/>
          </p:cNvSpPr>
          <p:nvPr/>
        </p:nvSpPr>
        <p:spPr bwMode="auto">
          <a:xfrm rot="10800000">
            <a:off x="4953000" y="2376488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33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04" name="27 - TextBox"/>
          <p:cNvSpPr txBox="1">
            <a:spLocks noChangeArrowheads="1"/>
          </p:cNvSpPr>
          <p:nvPr/>
        </p:nvSpPr>
        <p:spPr bwMode="auto">
          <a:xfrm>
            <a:off x="533400" y="3276600"/>
            <a:ext cx="705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Μπορεί να υλοποιηθεί με παρόμοιο τρόπο έτσι ώστε να επιτυγχάνει</a:t>
            </a:r>
          </a:p>
          <a:p>
            <a:pPr algn="l"/>
            <a:r>
              <a:rPr lang="el-GR"/>
              <a:t>Ο(1) χρόνο ανά λειτουργία</a:t>
            </a:r>
          </a:p>
        </p:txBody>
      </p:sp>
      <p:sp>
        <p:nvSpPr>
          <p:cNvPr id="140305" name="30 - TextBox"/>
          <p:cNvSpPr txBox="1">
            <a:spLocks noChangeArrowheads="1"/>
          </p:cNvSpPr>
          <p:nvPr/>
        </p:nvSpPr>
        <p:spPr bwMode="auto">
          <a:xfrm>
            <a:off x="457200" y="5105400"/>
            <a:ext cx="85867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Ακόμα και αν μπορούμε να ελέγξουμε γρήγορα αν ένα στοιχείο υπάρχει στην ουρά</a:t>
            </a:r>
          </a:p>
          <a:p>
            <a:pPr algn="l"/>
            <a:r>
              <a:rPr lang="el-GR" dirty="0"/>
              <a:t>σε περίπτωση εισαγωγής του ίδιου στοιχείου ποιο θα κρατήσουμε</a:t>
            </a:r>
            <a:r>
              <a:rPr lang="en-US" dirty="0"/>
              <a:t>;</a:t>
            </a:r>
          </a:p>
          <a:p>
            <a:pPr algn="l"/>
            <a:endParaRPr lang="en-US" sz="1000" dirty="0"/>
          </a:p>
          <a:p>
            <a:pPr algn="l"/>
            <a:r>
              <a:rPr lang="el-GR" dirty="0"/>
              <a:t>Το παλαιότερο ή το νεότερο</a:t>
            </a:r>
            <a:r>
              <a:rPr lang="en-US" dirty="0"/>
              <a:t>;  </a:t>
            </a:r>
            <a:endParaRPr lang="el-GR" dirty="0"/>
          </a:p>
          <a:p>
            <a:pPr algn="l"/>
            <a:r>
              <a:rPr lang="en-US" dirty="0"/>
              <a:t>(</a:t>
            </a:r>
            <a:r>
              <a:rPr lang="el-GR" dirty="0"/>
              <a:t>Έχει σημασία όταν το κάθε στοιχείο συνοδεύεται και από άλλα δεδομένα</a:t>
            </a:r>
            <a:r>
              <a:rPr lang="en-US" dirty="0"/>
              <a:t>)</a:t>
            </a:r>
            <a:r>
              <a:rPr lang="el-GR" dirty="0"/>
              <a:t>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 bwMode="auto">
          <a:xfrm>
            <a:off x="5410200" y="5486400"/>
            <a:ext cx="1676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 με πίνακα</a:t>
            </a:r>
          </a:p>
        </p:txBody>
      </p:sp>
      <p:sp>
        <p:nvSpPr>
          <p:cNvPr id="80910" name="Text Box 40"/>
          <p:cNvSpPr txBox="1">
            <a:spLocks noChangeArrowheads="1"/>
          </p:cNvSpPr>
          <p:nvPr/>
        </p:nvSpPr>
        <p:spPr bwMode="auto">
          <a:xfrm>
            <a:off x="152400" y="3048000"/>
            <a:ext cx="8991600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</a:rPr>
              <a:t>class Stack {</a:t>
            </a:r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private Item[] S; private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N;</a:t>
            </a:r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</a:rPr>
              <a:t> </a:t>
            </a:r>
          </a:p>
          <a:p>
            <a:pPr algn="l"/>
            <a:r>
              <a:rPr lang="en-US" dirty="0" smtClean="0">
                <a:latin typeface="Lucida Console" pitchFamily="49" charset="0"/>
              </a:rPr>
              <a:t>	Stack(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l-GR" dirty="0" smtClean="0">
                <a:latin typeface="Lucida Console" pitchFamily="49" charset="0"/>
              </a:rPr>
              <a:t> </a:t>
            </a:r>
            <a:r>
              <a:rPr lang="en-US" dirty="0" err="1">
                <a:latin typeface="Lucida Console" pitchFamily="49" charset="0"/>
              </a:rPr>
              <a:t>maxN</a:t>
            </a:r>
            <a:r>
              <a:rPr lang="en-US" dirty="0">
                <a:latin typeface="Lucida Console" pitchFamily="49" charset="0"/>
              </a:rPr>
              <a:t>) { </a:t>
            </a:r>
            <a:r>
              <a:rPr lang="en-US" dirty="0" smtClean="0">
                <a:latin typeface="Lucida Console" pitchFamily="49" charset="0"/>
              </a:rPr>
              <a:t>S </a:t>
            </a:r>
            <a:r>
              <a:rPr lang="en-US" dirty="0">
                <a:latin typeface="Lucida Console" pitchFamily="49" charset="0"/>
              </a:rPr>
              <a:t>= </a:t>
            </a:r>
            <a:r>
              <a:rPr lang="en-US" dirty="0" smtClean="0">
                <a:latin typeface="Lucida Console" pitchFamily="49" charset="0"/>
              </a:rPr>
              <a:t>new Item[</a:t>
            </a:r>
            <a:r>
              <a:rPr lang="en-US" dirty="0" err="1" smtClean="0">
                <a:latin typeface="Lucida Console" pitchFamily="49" charset="0"/>
              </a:rPr>
              <a:t>maxN</a:t>
            </a:r>
            <a:r>
              <a:rPr lang="en-US" dirty="0" smtClean="0">
                <a:latin typeface="Lucida Console" pitchFamily="49" charset="0"/>
              </a:rPr>
              <a:t>]; </a:t>
            </a:r>
            <a:r>
              <a:rPr lang="en-US" dirty="0">
                <a:latin typeface="Lucida Console" pitchFamily="49" charset="0"/>
              </a:rPr>
              <a:t>N=0; }</a:t>
            </a:r>
          </a:p>
          <a:p>
            <a:pPr algn="l"/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boolean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isEmpty</a:t>
            </a:r>
            <a:r>
              <a:rPr lang="en-US" dirty="0">
                <a:latin typeface="Lucida Console" pitchFamily="49" charset="0"/>
              </a:rPr>
              <a:t>() { return </a:t>
            </a:r>
            <a:r>
              <a:rPr lang="en-US" dirty="0" smtClean="0">
                <a:latin typeface="Lucida Console" pitchFamily="49" charset="0"/>
              </a:rPr>
              <a:t>(N </a:t>
            </a:r>
            <a:r>
              <a:rPr lang="en-US" dirty="0">
                <a:latin typeface="Lucida Console" pitchFamily="49" charset="0"/>
              </a:rPr>
              <a:t>== </a:t>
            </a:r>
            <a:r>
              <a:rPr lang="en-US" dirty="0" smtClean="0">
                <a:latin typeface="Lucida Console" pitchFamily="49" charset="0"/>
              </a:rPr>
              <a:t>0); </a:t>
            </a:r>
            <a:r>
              <a:rPr lang="en-US" dirty="0">
                <a:latin typeface="Lucida Console" pitchFamily="49" charset="0"/>
              </a:rPr>
              <a:t>}</a:t>
            </a:r>
          </a:p>
          <a:p>
            <a:pPr algn="l"/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void push(Item </a:t>
            </a:r>
            <a:r>
              <a:rPr lang="en-US" dirty="0" err="1">
                <a:latin typeface="Lucida Console" pitchFamily="49" charset="0"/>
              </a:rPr>
              <a:t>item</a:t>
            </a:r>
            <a:r>
              <a:rPr lang="en-US" dirty="0">
                <a:latin typeface="Lucida Console" pitchFamily="49" charset="0"/>
              </a:rPr>
              <a:t>) { </a:t>
            </a:r>
            <a:r>
              <a:rPr lang="en-US" dirty="0" smtClean="0">
                <a:latin typeface="Lucida Console" pitchFamily="49" charset="0"/>
              </a:rPr>
              <a:t>S[N</a:t>
            </a:r>
            <a:r>
              <a:rPr lang="en-US" dirty="0">
                <a:latin typeface="Lucida Console" pitchFamily="49" charset="0"/>
              </a:rPr>
              <a:t>++] = item; }</a:t>
            </a:r>
          </a:p>
          <a:p>
            <a:pPr algn="l"/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Item  pop</a:t>
            </a:r>
            <a:r>
              <a:rPr lang="en-US" dirty="0">
                <a:latin typeface="Lucida Console" pitchFamily="49" charset="0"/>
              </a:rPr>
              <a:t>() { </a:t>
            </a:r>
            <a:r>
              <a:rPr lang="en-US" dirty="0" smtClean="0">
                <a:latin typeface="Lucida Console" pitchFamily="49" charset="0"/>
              </a:rPr>
              <a:t>Item t = S[--N]; S[N] = null; return t; }</a:t>
            </a:r>
            <a:endParaRPr lang="el-GR" dirty="0" smtClean="0">
              <a:latin typeface="Lucida Console" pitchFamily="49" charset="0"/>
            </a:endParaRPr>
          </a:p>
          <a:p>
            <a:pPr algn="l"/>
            <a:r>
              <a:rPr lang="el-GR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</p:txBody>
      </p:sp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3686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α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48131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β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2576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γ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7021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δ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146638" y="2159000"/>
            <a:ext cx="444500" cy="381000"/>
          </a:xfrm>
          <a:prstGeom prst="rect">
            <a:avLst/>
          </a:prstGeom>
          <a:solidFill>
            <a:srgbClr val="FF9900">
              <a:alpha val="35000"/>
            </a:srgb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6591138" y="2159000"/>
            <a:ext cx="444500" cy="381000"/>
          </a:xfrm>
          <a:prstGeom prst="rect">
            <a:avLst/>
          </a:prstGeom>
          <a:solidFill>
            <a:srgbClr val="F8F8F8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167976" y="2590800"/>
            <a:ext cx="7553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κάτω</a:t>
            </a:r>
          </a:p>
          <a:p>
            <a:r>
              <a:rPr lang="el-GR" sz="1600" dirty="0" smtClean="0"/>
              <a:t>όριο </a:t>
            </a:r>
            <a:r>
              <a:rPr lang="el-G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l-G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357775" y="2616200"/>
            <a:ext cx="107112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άνω</a:t>
            </a:r>
            <a:r>
              <a:rPr lang="en-US" sz="1600" dirty="0" smtClean="0"/>
              <a:t> </a:t>
            </a:r>
            <a:r>
              <a:rPr lang="el-GR" sz="1600" dirty="0" smtClean="0"/>
              <a:t>όριο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maxN-1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67175" y="2616200"/>
            <a:ext cx="1047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τρέχουσα</a:t>
            </a:r>
          </a:p>
          <a:p>
            <a:r>
              <a:rPr lang="el-GR" sz="1600" dirty="0"/>
              <a:t>κορυφή</a:t>
            </a:r>
          </a:p>
        </p:txBody>
      </p:sp>
      <p:sp>
        <p:nvSpPr>
          <p:cNvPr id="36" name="16 - Αριστερό βέλος"/>
          <p:cNvSpPr>
            <a:spLocks noChangeArrowheads="1"/>
          </p:cNvSpPr>
          <p:nvPr/>
        </p:nvSpPr>
        <p:spPr bwMode="auto">
          <a:xfrm rot="-5400000">
            <a:off x="6167275" y="1816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36 - TextBox"/>
          <p:cNvSpPr txBox="1"/>
          <p:nvPr/>
        </p:nvSpPr>
        <p:spPr>
          <a:xfrm>
            <a:off x="4909975" y="1066800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stack pointer </a:t>
            </a:r>
            <a:r>
              <a:rPr lang="el-GR" sz="1600" dirty="0" smtClean="0"/>
              <a:t> </a:t>
            </a:r>
            <a:r>
              <a:rPr lang="el-GR" sz="1600" dirty="0" smtClean="0">
                <a:latin typeface="Lucida Console" pitchFamily="49" charset="0"/>
                <a:cs typeface="Courier New" pitchFamily="49" charset="0"/>
              </a:rPr>
              <a:t>Ν</a:t>
            </a:r>
            <a:r>
              <a:rPr lang="en-US" sz="1600" b="1" dirty="0" smtClean="0">
                <a:latin typeface="+mn-lt"/>
                <a:cs typeface="Courier New" pitchFamily="49" charset="0"/>
              </a:rPr>
              <a:t> 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 smtClean="0"/>
              <a:t> </a:t>
            </a:r>
            <a:endParaRPr lang="el-GR" sz="1600" dirty="0" smtClean="0"/>
          </a:p>
          <a:p>
            <a:r>
              <a:rPr lang="el-GR" sz="1600" dirty="0" smtClean="0"/>
              <a:t>δείχνει την επόμενη κενή θέση</a:t>
            </a:r>
            <a:endParaRPr lang="el-GR" sz="1600" dirty="0"/>
          </a:p>
        </p:txBody>
      </p:sp>
      <p:sp>
        <p:nvSpPr>
          <p:cNvPr id="18" name="17 - TextBox"/>
          <p:cNvSpPr txBox="1"/>
          <p:nvPr/>
        </p:nvSpPr>
        <p:spPr>
          <a:xfrm>
            <a:off x="228600" y="6172200"/>
            <a:ext cx="8610600" cy="646331"/>
          </a:xfrm>
          <a:prstGeom prst="rect">
            <a:avLst/>
          </a:prstGeom>
          <a:solidFill>
            <a:srgbClr val="FFC00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Χρειάζεται όταν ο πίνακας </a:t>
            </a:r>
            <a:r>
              <a:rPr lang="en-US" dirty="0" smtClean="0"/>
              <a:t>S </a:t>
            </a:r>
            <a:r>
              <a:rPr lang="el-GR" dirty="0" smtClean="0"/>
              <a:t>αποθηκεύει αναφορές σε αντικείμενα, έτσι ώστε το σύστημα της </a:t>
            </a:r>
            <a:r>
              <a:rPr lang="en-US" dirty="0" smtClean="0"/>
              <a:t>Java </a:t>
            </a:r>
            <a:r>
              <a:rPr lang="el-GR" dirty="0" smtClean="0"/>
              <a:t>να γνωρίζει ότι η αντίστοιχη μνήμη μπορεί να απελευθερωθεί.</a:t>
            </a:r>
            <a:endParaRPr lang="el-GR" dirty="0"/>
          </a:p>
        </p:txBody>
      </p:sp>
      <p:cxnSp>
        <p:nvCxnSpPr>
          <p:cNvPr id="20" name="19 - Ευθύγραμμο βέλος σύνδεσης"/>
          <p:cNvCxnSpPr>
            <a:stCxn id="18" idx="0"/>
          </p:cNvCxnSpPr>
          <p:nvPr/>
        </p:nvCxnSpPr>
        <p:spPr bwMode="auto">
          <a:xfrm flipV="1">
            <a:off x="4533900" y="5943600"/>
            <a:ext cx="13335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Ορθογώνιο"/>
          <p:cNvSpPr/>
          <p:nvPr/>
        </p:nvSpPr>
        <p:spPr bwMode="auto">
          <a:xfrm>
            <a:off x="5410200" y="5486400"/>
            <a:ext cx="1676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Text Box 77"/>
          <p:cNvSpPr txBox="1">
            <a:spLocks noChangeArrowheads="1"/>
          </p:cNvSpPr>
          <p:nvPr/>
        </p:nvSpPr>
        <p:spPr bwMode="auto">
          <a:xfrm>
            <a:off x="457200" y="1371600"/>
            <a:ext cx="237807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 με πίνακα</a:t>
            </a:r>
          </a:p>
        </p:txBody>
      </p:sp>
      <p:sp>
        <p:nvSpPr>
          <p:cNvPr id="80910" name="Text Box 40"/>
          <p:cNvSpPr txBox="1">
            <a:spLocks noChangeArrowheads="1"/>
          </p:cNvSpPr>
          <p:nvPr/>
        </p:nvSpPr>
        <p:spPr bwMode="auto">
          <a:xfrm>
            <a:off x="152400" y="3048000"/>
            <a:ext cx="8991600" cy="31393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</a:rPr>
              <a:t>class Stack {</a:t>
            </a:r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private Item[] S; private 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n-US" dirty="0" smtClean="0">
                <a:latin typeface="Lucida Console" pitchFamily="49" charset="0"/>
              </a:rPr>
              <a:t> N;</a:t>
            </a:r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</a:rPr>
              <a:t> </a:t>
            </a:r>
          </a:p>
          <a:p>
            <a:pPr algn="l"/>
            <a:r>
              <a:rPr lang="en-US" dirty="0" smtClean="0">
                <a:latin typeface="Lucida Console" pitchFamily="49" charset="0"/>
              </a:rPr>
              <a:t>	Stack(</a:t>
            </a:r>
            <a:r>
              <a:rPr lang="en-US" dirty="0" err="1" smtClean="0">
                <a:latin typeface="Lucida Console" pitchFamily="49" charset="0"/>
              </a:rPr>
              <a:t>int</a:t>
            </a:r>
            <a:r>
              <a:rPr lang="el-GR" dirty="0" smtClean="0">
                <a:latin typeface="Lucida Console" pitchFamily="49" charset="0"/>
              </a:rPr>
              <a:t> </a:t>
            </a:r>
            <a:r>
              <a:rPr lang="en-US" dirty="0" err="1">
                <a:latin typeface="Lucida Console" pitchFamily="49" charset="0"/>
              </a:rPr>
              <a:t>maxN</a:t>
            </a:r>
            <a:r>
              <a:rPr lang="en-US" dirty="0">
                <a:latin typeface="Lucida Console" pitchFamily="49" charset="0"/>
              </a:rPr>
              <a:t>) { </a:t>
            </a:r>
            <a:r>
              <a:rPr lang="en-US" dirty="0" smtClean="0">
                <a:latin typeface="Lucida Console" pitchFamily="49" charset="0"/>
              </a:rPr>
              <a:t>S </a:t>
            </a:r>
            <a:r>
              <a:rPr lang="en-US" dirty="0">
                <a:latin typeface="Lucida Console" pitchFamily="49" charset="0"/>
              </a:rPr>
              <a:t>= </a:t>
            </a:r>
            <a:r>
              <a:rPr lang="en-US" dirty="0" smtClean="0">
                <a:latin typeface="Lucida Console" pitchFamily="49" charset="0"/>
              </a:rPr>
              <a:t>new Item[</a:t>
            </a:r>
            <a:r>
              <a:rPr lang="en-US" dirty="0" err="1" smtClean="0">
                <a:latin typeface="Lucida Console" pitchFamily="49" charset="0"/>
              </a:rPr>
              <a:t>maxN</a:t>
            </a:r>
            <a:r>
              <a:rPr lang="en-US" dirty="0" smtClean="0">
                <a:latin typeface="Lucida Console" pitchFamily="49" charset="0"/>
              </a:rPr>
              <a:t>]; </a:t>
            </a:r>
            <a:r>
              <a:rPr lang="en-US" dirty="0">
                <a:latin typeface="Lucida Console" pitchFamily="49" charset="0"/>
              </a:rPr>
              <a:t>N=0; }</a:t>
            </a:r>
          </a:p>
          <a:p>
            <a:pPr algn="l"/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boolean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isEmpty</a:t>
            </a:r>
            <a:r>
              <a:rPr lang="en-US" dirty="0">
                <a:latin typeface="Lucida Console" pitchFamily="49" charset="0"/>
              </a:rPr>
              <a:t>() { return </a:t>
            </a:r>
            <a:r>
              <a:rPr lang="en-US" dirty="0" smtClean="0">
                <a:latin typeface="Lucida Console" pitchFamily="49" charset="0"/>
              </a:rPr>
              <a:t>(N </a:t>
            </a:r>
            <a:r>
              <a:rPr lang="en-US" dirty="0">
                <a:latin typeface="Lucida Console" pitchFamily="49" charset="0"/>
              </a:rPr>
              <a:t>== </a:t>
            </a:r>
            <a:r>
              <a:rPr lang="en-US" dirty="0" smtClean="0">
                <a:latin typeface="Lucida Console" pitchFamily="49" charset="0"/>
              </a:rPr>
              <a:t>0); </a:t>
            </a:r>
            <a:r>
              <a:rPr lang="en-US" dirty="0">
                <a:latin typeface="Lucida Console" pitchFamily="49" charset="0"/>
              </a:rPr>
              <a:t>}</a:t>
            </a:r>
          </a:p>
          <a:p>
            <a:pPr algn="l"/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void push(Item </a:t>
            </a:r>
            <a:r>
              <a:rPr lang="en-US" dirty="0" err="1">
                <a:latin typeface="Lucida Console" pitchFamily="49" charset="0"/>
              </a:rPr>
              <a:t>item</a:t>
            </a:r>
            <a:r>
              <a:rPr lang="en-US" dirty="0">
                <a:latin typeface="Lucida Console" pitchFamily="49" charset="0"/>
              </a:rPr>
              <a:t>) { </a:t>
            </a:r>
            <a:r>
              <a:rPr lang="en-US" dirty="0" smtClean="0">
                <a:latin typeface="Lucida Console" pitchFamily="49" charset="0"/>
              </a:rPr>
              <a:t>S[N</a:t>
            </a:r>
            <a:r>
              <a:rPr lang="en-US" dirty="0">
                <a:latin typeface="Lucida Console" pitchFamily="49" charset="0"/>
              </a:rPr>
              <a:t>++] = item; }</a:t>
            </a:r>
          </a:p>
          <a:p>
            <a:pPr algn="l"/>
            <a:endParaRPr lang="en-US" dirty="0">
              <a:latin typeface="Lucida Console" pitchFamily="49" charset="0"/>
            </a:endParaRPr>
          </a:p>
          <a:p>
            <a:pPr algn="l"/>
            <a:r>
              <a:rPr lang="en-US" dirty="0" smtClean="0">
                <a:latin typeface="Lucida Console" pitchFamily="49" charset="0"/>
              </a:rPr>
              <a:t>	Item  pop</a:t>
            </a:r>
            <a:r>
              <a:rPr lang="en-US" dirty="0">
                <a:latin typeface="Lucida Console" pitchFamily="49" charset="0"/>
              </a:rPr>
              <a:t>() { </a:t>
            </a:r>
            <a:r>
              <a:rPr lang="en-US" dirty="0" smtClean="0">
                <a:latin typeface="Lucida Console" pitchFamily="49" charset="0"/>
              </a:rPr>
              <a:t>Item t = S[--N]; S[N] = null; return t; }</a:t>
            </a:r>
            <a:endParaRPr lang="el-GR" dirty="0" smtClean="0">
              <a:latin typeface="Lucida Console" pitchFamily="49" charset="0"/>
            </a:endParaRPr>
          </a:p>
          <a:p>
            <a:pPr algn="l"/>
            <a:r>
              <a:rPr lang="el-GR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</p:txBody>
      </p:sp>
      <p:sp useBgFill="1">
        <p:nvSpPr>
          <p:cNvPr id="15" name="14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43686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α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48131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β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2576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γ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702138" y="2159000"/>
            <a:ext cx="444500" cy="3810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δ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146638" y="2159000"/>
            <a:ext cx="444500" cy="381000"/>
          </a:xfrm>
          <a:prstGeom prst="rect">
            <a:avLst/>
          </a:prstGeom>
          <a:solidFill>
            <a:srgbClr val="FF9900">
              <a:alpha val="35000"/>
            </a:srgb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6591138" y="2159000"/>
            <a:ext cx="444500" cy="381000"/>
          </a:xfrm>
          <a:prstGeom prst="rect">
            <a:avLst/>
          </a:prstGeom>
          <a:solidFill>
            <a:srgbClr val="F8F8F8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/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167976" y="2590800"/>
            <a:ext cx="7553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κάτω</a:t>
            </a:r>
          </a:p>
          <a:p>
            <a:r>
              <a:rPr lang="el-GR" sz="1600" dirty="0" smtClean="0"/>
              <a:t>όριο </a:t>
            </a:r>
            <a:r>
              <a:rPr lang="el-GR" sz="1600" b="1" dirty="0" smtClean="0">
                <a:latin typeface="Courier New" pitchFamily="49" charset="0"/>
                <a:cs typeface="Courier New" pitchFamily="49" charset="0"/>
              </a:rPr>
              <a:t>0</a:t>
            </a:r>
            <a:endParaRPr lang="el-GR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357775" y="2616200"/>
            <a:ext cx="107112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 smtClean="0"/>
              <a:t>άνω</a:t>
            </a:r>
            <a:r>
              <a:rPr lang="en-US" sz="1600" dirty="0" smtClean="0"/>
              <a:t> </a:t>
            </a:r>
            <a:r>
              <a:rPr lang="el-GR" sz="1600" dirty="0" smtClean="0"/>
              <a:t>όριο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maxN-1</a:t>
            </a:r>
            <a:endParaRPr lang="el-GR" sz="1600" dirty="0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67175" y="2616200"/>
            <a:ext cx="1047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dirty="0"/>
              <a:t>τρέχουσα</a:t>
            </a:r>
          </a:p>
          <a:p>
            <a:r>
              <a:rPr lang="el-GR" sz="1600" dirty="0"/>
              <a:t>κορυφή</a:t>
            </a:r>
          </a:p>
        </p:txBody>
      </p:sp>
      <p:sp>
        <p:nvSpPr>
          <p:cNvPr id="36" name="16 - Αριστερό βέλος"/>
          <p:cNvSpPr>
            <a:spLocks noChangeArrowheads="1"/>
          </p:cNvSpPr>
          <p:nvPr/>
        </p:nvSpPr>
        <p:spPr bwMode="auto">
          <a:xfrm rot="-5400000">
            <a:off x="6167275" y="1816100"/>
            <a:ext cx="381000" cy="15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70C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7" name="36 - TextBox"/>
          <p:cNvSpPr txBox="1"/>
          <p:nvPr/>
        </p:nvSpPr>
        <p:spPr>
          <a:xfrm>
            <a:off x="4909975" y="1066800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stack pointer </a:t>
            </a:r>
            <a:r>
              <a:rPr lang="el-GR" sz="1600" dirty="0" smtClean="0"/>
              <a:t> </a:t>
            </a:r>
            <a:r>
              <a:rPr lang="el-GR" sz="1600" dirty="0" smtClean="0">
                <a:latin typeface="Lucida Console" pitchFamily="49" charset="0"/>
                <a:cs typeface="Courier New" pitchFamily="49" charset="0"/>
              </a:rPr>
              <a:t>Ν</a:t>
            </a:r>
            <a:r>
              <a:rPr lang="en-US" sz="1600" b="1" dirty="0" smtClean="0">
                <a:latin typeface="+mn-lt"/>
                <a:cs typeface="Courier New" pitchFamily="49" charset="0"/>
              </a:rPr>
              <a:t> </a:t>
            </a:r>
            <a:r>
              <a:rPr lang="en-US" sz="1600" dirty="0" smtClean="0">
                <a:latin typeface="+mn-lt"/>
              </a:rPr>
              <a:t>:</a:t>
            </a:r>
            <a:r>
              <a:rPr lang="en-US" sz="1600" dirty="0" smtClean="0"/>
              <a:t> </a:t>
            </a:r>
            <a:endParaRPr lang="el-GR" sz="1600" dirty="0" smtClean="0"/>
          </a:p>
          <a:p>
            <a:r>
              <a:rPr lang="el-GR" sz="1600" dirty="0" smtClean="0"/>
              <a:t>δείχνει την επόμενη κενή θέση</a:t>
            </a:r>
            <a:endParaRPr lang="el-GR" sz="1600" dirty="0"/>
          </a:p>
        </p:txBody>
      </p:sp>
      <p:sp>
        <p:nvSpPr>
          <p:cNvPr id="18" name="17 - TextBox"/>
          <p:cNvSpPr txBox="1"/>
          <p:nvPr/>
        </p:nvSpPr>
        <p:spPr>
          <a:xfrm>
            <a:off x="228600" y="6172200"/>
            <a:ext cx="8610600" cy="646331"/>
          </a:xfrm>
          <a:prstGeom prst="rect">
            <a:avLst/>
          </a:prstGeom>
          <a:solidFill>
            <a:srgbClr val="FFC000">
              <a:alpha val="15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Χρειάζεται όταν ο πίνακας </a:t>
            </a:r>
            <a:r>
              <a:rPr lang="en-US" dirty="0" smtClean="0"/>
              <a:t>S </a:t>
            </a:r>
            <a:r>
              <a:rPr lang="el-GR" dirty="0" smtClean="0"/>
              <a:t>αποθηκεύει αναφορές σε αντικείμενα, έτσι ώστε το σύστημα της </a:t>
            </a:r>
            <a:r>
              <a:rPr lang="en-US" dirty="0" smtClean="0"/>
              <a:t>Java </a:t>
            </a:r>
            <a:r>
              <a:rPr lang="el-GR" dirty="0" smtClean="0"/>
              <a:t>να γνωρίζει ότι η αντίστοιχη μνήμη μπορεί να απελευθερωθεί.</a:t>
            </a:r>
            <a:endParaRPr lang="el-GR" dirty="0"/>
          </a:p>
        </p:txBody>
      </p:sp>
      <p:cxnSp>
        <p:nvCxnSpPr>
          <p:cNvPr id="20" name="19 - Ευθύγραμμο βέλος σύνδεσης"/>
          <p:cNvCxnSpPr>
            <a:stCxn id="18" idx="0"/>
          </p:cNvCxnSpPr>
          <p:nvPr/>
        </p:nvCxnSpPr>
        <p:spPr bwMode="auto">
          <a:xfrm flipV="1">
            <a:off x="4533900" y="5943600"/>
            <a:ext cx="13335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17 - TextBox"/>
          <p:cNvSpPr txBox="1">
            <a:spLocks noChangeArrowheads="1"/>
          </p:cNvSpPr>
          <p:nvPr/>
        </p:nvSpPr>
        <p:spPr bwMode="auto">
          <a:xfrm>
            <a:off x="304800" y="2133600"/>
            <a:ext cx="3579813" cy="369888"/>
          </a:xfrm>
          <a:prstGeom prst="rect">
            <a:avLst/>
          </a:prstGeom>
          <a:solidFill>
            <a:srgbClr val="FF6600">
              <a:alpha val="1500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 dirty="0"/>
              <a:t>Τι γίνεται όμως αν  </a:t>
            </a:r>
            <a:r>
              <a:rPr lang="el-GR" dirty="0">
                <a:latin typeface="Lucida Console" pitchFamily="49" charset="0"/>
                <a:cs typeface="Courier New" pitchFamily="49" charset="0"/>
              </a:rPr>
              <a:t>Ν == </a:t>
            </a:r>
            <a:r>
              <a:rPr lang="en-US" dirty="0" err="1">
                <a:latin typeface="Lucida Console" pitchFamily="49" charset="0"/>
                <a:cs typeface="Courier New" pitchFamily="49" charset="0"/>
              </a:rPr>
              <a:t>maxN</a:t>
            </a:r>
            <a:r>
              <a:rPr lang="el-GR" dirty="0"/>
              <a:t> </a:t>
            </a:r>
            <a:r>
              <a:rPr lang="en-US" dirty="0"/>
              <a:t>;</a:t>
            </a:r>
            <a:r>
              <a:rPr lang="el-GR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21 - Ορθογώνιο"/>
          <p:cNvSpPr/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r>
              <a:rPr lang="el-GR" sz="3000" smtClean="0">
                <a:latin typeface="Times New Roman" pitchFamily="18" charset="0"/>
                <a:cs typeface="Times New Roman" pitchFamily="18" charset="0"/>
              </a:rPr>
              <a:t>Στοίβα ώθησης προς τα κάτω</a:t>
            </a: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7" name="Text Box 77"/>
          <p:cNvSpPr txBox="1">
            <a:spLocks noChangeArrowheads="1"/>
          </p:cNvSpPr>
          <p:nvPr/>
        </p:nvSpPr>
        <p:spPr bwMode="auto">
          <a:xfrm>
            <a:off x="457200" y="990600"/>
            <a:ext cx="35941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l-GR"/>
              <a:t>Υλοποίηση</a:t>
            </a:r>
            <a:r>
              <a:rPr lang="en-US"/>
              <a:t> </a:t>
            </a:r>
            <a:r>
              <a:rPr lang="el-GR"/>
              <a:t>με συνδεδεμένη λίστα</a:t>
            </a:r>
          </a:p>
        </p:txBody>
      </p:sp>
      <p:sp>
        <p:nvSpPr>
          <p:cNvPr id="82948" name="Rectangle 42"/>
          <p:cNvSpPr>
            <a:spLocks noChangeArrowheads="1"/>
          </p:cNvSpPr>
          <p:nvPr/>
        </p:nvSpPr>
        <p:spPr bwMode="auto">
          <a:xfrm>
            <a:off x="2705100" y="16256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δ</a:t>
            </a:r>
          </a:p>
        </p:txBody>
      </p:sp>
      <p:sp>
        <p:nvSpPr>
          <p:cNvPr id="82949" name="Rectangle 43"/>
          <p:cNvSpPr>
            <a:spLocks noChangeArrowheads="1"/>
          </p:cNvSpPr>
          <p:nvPr/>
        </p:nvSpPr>
        <p:spPr bwMode="auto">
          <a:xfrm>
            <a:off x="3162300" y="16256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950" name="Oval 46"/>
          <p:cNvSpPr>
            <a:spLocks noChangeArrowheads="1"/>
          </p:cNvSpPr>
          <p:nvPr/>
        </p:nvSpPr>
        <p:spPr bwMode="auto">
          <a:xfrm>
            <a:off x="3238500" y="1701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2951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3276600" y="17780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82952" name="77 - Ευθύγραμμο βέλος σύνδεσης"/>
          <p:cNvCxnSpPr>
            <a:cxnSpLocks noChangeShapeType="1"/>
          </p:cNvCxnSpPr>
          <p:nvPr/>
        </p:nvCxnSpPr>
        <p:spPr bwMode="auto">
          <a:xfrm rot="16200000" flipH="1">
            <a:off x="2451893" y="1612107"/>
            <a:ext cx="163513" cy="1905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2953" name="Rectangle 42"/>
          <p:cNvSpPr>
            <a:spLocks noChangeArrowheads="1"/>
          </p:cNvSpPr>
          <p:nvPr/>
        </p:nvSpPr>
        <p:spPr bwMode="auto">
          <a:xfrm>
            <a:off x="3810000" y="16256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γ</a:t>
            </a:r>
          </a:p>
        </p:txBody>
      </p:sp>
      <p:sp>
        <p:nvSpPr>
          <p:cNvPr id="82954" name="Rectangle 43"/>
          <p:cNvSpPr>
            <a:spLocks noChangeArrowheads="1"/>
          </p:cNvSpPr>
          <p:nvPr/>
        </p:nvSpPr>
        <p:spPr bwMode="auto">
          <a:xfrm>
            <a:off x="4267200" y="16256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955" name="Oval 46"/>
          <p:cNvSpPr>
            <a:spLocks noChangeArrowheads="1"/>
          </p:cNvSpPr>
          <p:nvPr/>
        </p:nvSpPr>
        <p:spPr bwMode="auto">
          <a:xfrm>
            <a:off x="4343400" y="1701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2956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4381500" y="17780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2957" name="Rectangle 42"/>
          <p:cNvSpPr>
            <a:spLocks noChangeArrowheads="1"/>
          </p:cNvSpPr>
          <p:nvPr/>
        </p:nvSpPr>
        <p:spPr bwMode="auto">
          <a:xfrm>
            <a:off x="4946650" y="16256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β</a:t>
            </a:r>
          </a:p>
        </p:txBody>
      </p:sp>
      <p:sp>
        <p:nvSpPr>
          <p:cNvPr id="82958" name="Rectangle 43"/>
          <p:cNvSpPr>
            <a:spLocks noChangeArrowheads="1"/>
          </p:cNvSpPr>
          <p:nvPr/>
        </p:nvSpPr>
        <p:spPr bwMode="auto">
          <a:xfrm>
            <a:off x="5403850" y="16256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959" name="Oval 46"/>
          <p:cNvSpPr>
            <a:spLocks noChangeArrowheads="1"/>
          </p:cNvSpPr>
          <p:nvPr/>
        </p:nvSpPr>
        <p:spPr bwMode="auto">
          <a:xfrm>
            <a:off x="5480050" y="1701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cxnSp>
        <p:nvCxnSpPr>
          <p:cNvPr id="82960" name="62 - Ευθύγραμμο βέλος σύνδεσης"/>
          <p:cNvCxnSpPr>
            <a:cxnSpLocks noChangeShapeType="1"/>
          </p:cNvCxnSpPr>
          <p:nvPr/>
        </p:nvCxnSpPr>
        <p:spPr bwMode="auto">
          <a:xfrm>
            <a:off x="5518150" y="1778000"/>
            <a:ext cx="53975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2961" name="Rectangle 42"/>
          <p:cNvSpPr>
            <a:spLocks noChangeArrowheads="1"/>
          </p:cNvSpPr>
          <p:nvPr/>
        </p:nvSpPr>
        <p:spPr bwMode="auto">
          <a:xfrm>
            <a:off x="6051550" y="1625600"/>
            <a:ext cx="4572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l-GR">
                <a:latin typeface="Calibri" pitchFamily="34" charset="0"/>
              </a:rPr>
              <a:t>α</a:t>
            </a:r>
          </a:p>
        </p:txBody>
      </p:sp>
      <p:sp>
        <p:nvSpPr>
          <p:cNvPr id="82962" name="Rectangle 43"/>
          <p:cNvSpPr>
            <a:spLocks noChangeArrowheads="1"/>
          </p:cNvSpPr>
          <p:nvPr/>
        </p:nvSpPr>
        <p:spPr bwMode="auto">
          <a:xfrm>
            <a:off x="6508750" y="1625600"/>
            <a:ext cx="228600" cy="304800"/>
          </a:xfrm>
          <a:prstGeom prst="rect">
            <a:avLst/>
          </a:prstGeom>
          <a:solidFill>
            <a:schemeClr val="bg1">
              <a:alpha val="95000"/>
            </a:schemeClr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963" name="Oval 46"/>
          <p:cNvSpPr>
            <a:spLocks noChangeArrowheads="1"/>
          </p:cNvSpPr>
          <p:nvPr/>
        </p:nvSpPr>
        <p:spPr bwMode="auto">
          <a:xfrm>
            <a:off x="6584950" y="1701800"/>
            <a:ext cx="76200" cy="76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l-GR">
              <a:latin typeface="Calibri" pitchFamily="34" charset="0"/>
            </a:endParaRPr>
          </a:p>
        </p:txBody>
      </p:sp>
      <p:sp>
        <p:nvSpPr>
          <p:cNvPr id="82964" name="Text Box 31"/>
          <p:cNvSpPr txBox="1">
            <a:spLocks noChangeArrowheads="1"/>
          </p:cNvSpPr>
          <p:nvPr/>
        </p:nvSpPr>
        <p:spPr bwMode="auto">
          <a:xfrm>
            <a:off x="2438400" y="2006600"/>
            <a:ext cx="104775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τρέχουσα</a:t>
            </a:r>
          </a:p>
          <a:p>
            <a:r>
              <a:rPr lang="el-GR" sz="1600"/>
              <a:t>κορυφή</a:t>
            </a:r>
          </a:p>
        </p:txBody>
      </p:sp>
      <p:sp>
        <p:nvSpPr>
          <p:cNvPr id="82965" name="Text Box 40"/>
          <p:cNvSpPr txBox="1">
            <a:spLocks noChangeArrowheads="1"/>
          </p:cNvSpPr>
          <p:nvPr/>
        </p:nvSpPr>
        <p:spPr bwMode="auto">
          <a:xfrm>
            <a:off x="152400" y="2590800"/>
            <a:ext cx="8991600" cy="42780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 dirty="0" smtClean="0">
                <a:latin typeface="Lucida Console" pitchFamily="49" charset="0"/>
              </a:rPr>
              <a:t>class Stack {  </a:t>
            </a:r>
          </a:p>
          <a:p>
            <a:pPr algn="l"/>
            <a:r>
              <a:rPr lang="en-US" sz="1600" dirty="0" smtClean="0">
                <a:latin typeface="Lucida Console" pitchFamily="49" charset="0"/>
              </a:rPr>
              <a:t>	private Node head;</a:t>
            </a:r>
          </a:p>
          <a:p>
            <a:pPr algn="l"/>
            <a:r>
              <a:rPr lang="en-US" sz="1600" dirty="0" smtClean="0">
                <a:latin typeface="Lucida Console" pitchFamily="49" charset="0"/>
              </a:rPr>
              <a:t>	private class Node {</a:t>
            </a:r>
          </a:p>
          <a:p>
            <a:pPr algn="l"/>
            <a:r>
              <a:rPr lang="en-US" sz="1600" dirty="0" smtClean="0">
                <a:latin typeface="Lucida Console" pitchFamily="49" charset="0"/>
              </a:rPr>
              <a:t>		Item </a:t>
            </a:r>
            <a:r>
              <a:rPr lang="en-US" sz="1600" dirty="0" err="1" smtClean="0">
                <a:latin typeface="Lucida Console" pitchFamily="49" charset="0"/>
              </a:rPr>
              <a:t>item</a:t>
            </a:r>
            <a:r>
              <a:rPr lang="en-US" sz="1600" dirty="0" smtClean="0">
                <a:latin typeface="Lucida Console" pitchFamily="49" charset="0"/>
              </a:rPr>
              <a:t>; Node next;</a:t>
            </a:r>
          </a:p>
          <a:p>
            <a:pPr algn="l"/>
            <a:r>
              <a:rPr lang="en-US" sz="1600" dirty="0" smtClean="0">
                <a:latin typeface="Lucida Console" pitchFamily="49" charset="0"/>
              </a:rPr>
              <a:t>		Node(Item </a:t>
            </a:r>
            <a:r>
              <a:rPr lang="en-US" sz="1600" dirty="0" err="1" smtClean="0">
                <a:latin typeface="Lucida Console" pitchFamily="49" charset="0"/>
              </a:rPr>
              <a:t>item</a:t>
            </a:r>
            <a:r>
              <a:rPr lang="en-US" sz="1600" dirty="0" smtClean="0">
                <a:latin typeface="Lucida Console" pitchFamily="49" charset="0"/>
              </a:rPr>
              <a:t>, Node next) </a:t>
            </a:r>
          </a:p>
          <a:p>
            <a:pPr algn="l"/>
            <a:r>
              <a:rPr lang="en-US" sz="1600" dirty="0" smtClean="0">
                <a:latin typeface="Lucida Console" pitchFamily="49" charset="0"/>
              </a:rPr>
              <a:t>		{ </a:t>
            </a:r>
            <a:r>
              <a:rPr lang="en-US" sz="1600" dirty="0" err="1" smtClean="0">
                <a:latin typeface="Lucida Console" pitchFamily="49" charset="0"/>
              </a:rPr>
              <a:t>this.item</a:t>
            </a:r>
            <a:r>
              <a:rPr lang="en-US" sz="1600" dirty="0" smtClean="0">
                <a:latin typeface="Lucida Console" pitchFamily="49" charset="0"/>
              </a:rPr>
              <a:t> = item; </a:t>
            </a:r>
            <a:r>
              <a:rPr lang="en-US" sz="1600" dirty="0" err="1" smtClean="0">
                <a:latin typeface="Lucida Console" pitchFamily="49" charset="0"/>
              </a:rPr>
              <a:t>this.next</a:t>
            </a:r>
            <a:r>
              <a:rPr lang="en-US" sz="1600" dirty="0" smtClean="0">
                <a:latin typeface="Lucida Console" pitchFamily="49" charset="0"/>
              </a:rPr>
              <a:t> = next; }</a:t>
            </a:r>
          </a:p>
          <a:p>
            <a:pPr algn="l"/>
            <a:r>
              <a:rPr lang="en-US" sz="1600" dirty="0" smtClean="0">
                <a:latin typeface="Lucida Console" pitchFamily="49" charset="0"/>
              </a:rPr>
              <a:t>	}</a:t>
            </a:r>
          </a:p>
          <a:p>
            <a:pPr algn="l"/>
            <a:r>
              <a:rPr lang="en-US" sz="1600" dirty="0" smtClean="0">
                <a:latin typeface="Lucida Console" pitchFamily="49" charset="0"/>
              </a:rPr>
              <a:t>	</a:t>
            </a:r>
            <a:endParaRPr lang="en-US" sz="1600" dirty="0">
              <a:latin typeface="Lucida Console" pitchFamily="49" charset="0"/>
            </a:endParaRPr>
          </a:p>
          <a:p>
            <a:pPr algn="l"/>
            <a:r>
              <a:rPr lang="en-US" sz="1600" dirty="0" smtClean="0">
                <a:latin typeface="Lucida Console" pitchFamily="49" charset="0"/>
              </a:rPr>
              <a:t>	Stack(</a:t>
            </a:r>
            <a:r>
              <a:rPr lang="en-US" sz="1600" dirty="0" err="1" smtClean="0">
                <a:latin typeface="Lucida Console" pitchFamily="49" charset="0"/>
              </a:rPr>
              <a:t>int</a:t>
            </a:r>
            <a:r>
              <a:rPr lang="el-GR" sz="1600" dirty="0" smtClean="0">
                <a:latin typeface="Lucida Console" pitchFamily="49" charset="0"/>
              </a:rPr>
              <a:t> </a:t>
            </a:r>
            <a:r>
              <a:rPr lang="en-US" sz="1600" dirty="0" err="1">
                <a:latin typeface="Lucida Console" pitchFamily="49" charset="0"/>
              </a:rPr>
              <a:t>maxN</a:t>
            </a:r>
            <a:r>
              <a:rPr lang="en-US" sz="1600" dirty="0">
                <a:latin typeface="Lucida Console" pitchFamily="49" charset="0"/>
              </a:rPr>
              <a:t>) { head = </a:t>
            </a:r>
            <a:r>
              <a:rPr lang="en-US" sz="1600" dirty="0" smtClean="0">
                <a:latin typeface="Lucida Console" pitchFamily="49" charset="0"/>
              </a:rPr>
              <a:t>null; </a:t>
            </a:r>
            <a:r>
              <a:rPr lang="en-US" sz="1600" dirty="0">
                <a:latin typeface="Lucida Console" pitchFamily="49" charset="0"/>
              </a:rPr>
              <a:t>}</a:t>
            </a:r>
          </a:p>
          <a:p>
            <a:pPr algn="l"/>
            <a:endParaRPr lang="en-US" sz="1600" dirty="0">
              <a:latin typeface="Lucida Console" pitchFamily="49" charset="0"/>
            </a:endParaRPr>
          </a:p>
          <a:p>
            <a:pPr algn="l"/>
            <a:r>
              <a:rPr lang="en-US" sz="1600" dirty="0" smtClean="0">
                <a:latin typeface="Lucida Console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</a:rPr>
              <a:t>boolean</a:t>
            </a:r>
            <a:r>
              <a:rPr lang="en-US" sz="1600" dirty="0" smtClean="0">
                <a:latin typeface="Lucida Console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</a:rPr>
              <a:t>isEmpty</a:t>
            </a:r>
            <a:r>
              <a:rPr lang="en-US" sz="1600" dirty="0">
                <a:latin typeface="Lucida Console" pitchFamily="49" charset="0"/>
              </a:rPr>
              <a:t>() { return head == </a:t>
            </a:r>
            <a:r>
              <a:rPr lang="en-US" sz="1600" dirty="0" smtClean="0">
                <a:latin typeface="Lucida Console" pitchFamily="49" charset="0"/>
              </a:rPr>
              <a:t>null; </a:t>
            </a:r>
            <a:r>
              <a:rPr lang="en-US" sz="1600" dirty="0">
                <a:latin typeface="Lucida Console" pitchFamily="49" charset="0"/>
              </a:rPr>
              <a:t>}</a:t>
            </a:r>
          </a:p>
          <a:p>
            <a:pPr algn="l"/>
            <a:endParaRPr lang="en-US" sz="1600" dirty="0">
              <a:latin typeface="Lucida Console" pitchFamily="49" charset="0"/>
            </a:endParaRPr>
          </a:p>
          <a:p>
            <a:pPr algn="l"/>
            <a:r>
              <a:rPr lang="en-US" sz="1600" dirty="0" smtClean="0">
                <a:latin typeface="Lucida Console" pitchFamily="49" charset="0"/>
              </a:rPr>
              <a:t>	void push(Item </a:t>
            </a:r>
            <a:r>
              <a:rPr lang="en-US" sz="1600" dirty="0" err="1">
                <a:latin typeface="Lucida Console" pitchFamily="49" charset="0"/>
              </a:rPr>
              <a:t>item</a:t>
            </a:r>
            <a:r>
              <a:rPr lang="en-US" sz="1600" dirty="0">
                <a:latin typeface="Lucida Console" pitchFamily="49" charset="0"/>
              </a:rPr>
              <a:t>) { head = </a:t>
            </a:r>
            <a:r>
              <a:rPr lang="en-US" sz="1600" dirty="0" smtClean="0">
                <a:latin typeface="Lucida Console" pitchFamily="49" charset="0"/>
              </a:rPr>
              <a:t>new Node(item</a:t>
            </a:r>
            <a:r>
              <a:rPr lang="en-US" sz="1600" dirty="0">
                <a:latin typeface="Lucida Console" pitchFamily="49" charset="0"/>
              </a:rPr>
              <a:t>, head); }</a:t>
            </a:r>
          </a:p>
          <a:p>
            <a:pPr algn="l"/>
            <a:endParaRPr lang="en-US" sz="1600" dirty="0">
              <a:latin typeface="Lucida Console" pitchFamily="49" charset="0"/>
            </a:endParaRPr>
          </a:p>
          <a:p>
            <a:pPr algn="l"/>
            <a:r>
              <a:rPr lang="en-US" sz="1600" dirty="0" smtClean="0">
                <a:latin typeface="Lucida Console" pitchFamily="49" charset="0"/>
              </a:rPr>
              <a:t>	Item  pop</a:t>
            </a:r>
            <a:r>
              <a:rPr lang="en-US" sz="1600" dirty="0">
                <a:latin typeface="Lucida Console" pitchFamily="49" charset="0"/>
              </a:rPr>
              <a:t>() { Item </a:t>
            </a:r>
            <a:r>
              <a:rPr lang="en-US" sz="1600" dirty="0" err="1">
                <a:latin typeface="Lucida Console" pitchFamily="49" charset="0"/>
              </a:rPr>
              <a:t>item</a:t>
            </a:r>
            <a:r>
              <a:rPr lang="en-US" sz="1600" dirty="0">
                <a:latin typeface="Lucida Console" pitchFamily="49" charset="0"/>
              </a:rPr>
              <a:t> = </a:t>
            </a:r>
            <a:r>
              <a:rPr lang="en-US" sz="1600" dirty="0" err="1" smtClean="0">
                <a:latin typeface="Lucida Console" pitchFamily="49" charset="0"/>
              </a:rPr>
              <a:t>head.item</a:t>
            </a:r>
            <a:r>
              <a:rPr lang="en-US" sz="1600" dirty="0">
                <a:latin typeface="Lucida Console" pitchFamily="49" charset="0"/>
              </a:rPr>
              <a:t>; </a:t>
            </a:r>
            <a:r>
              <a:rPr lang="en-US" sz="1600" dirty="0" smtClean="0">
                <a:latin typeface="Lucida Console" pitchFamily="49" charset="0"/>
              </a:rPr>
              <a:t> Node </a:t>
            </a:r>
            <a:r>
              <a:rPr lang="en-US" sz="1600" dirty="0">
                <a:latin typeface="Lucida Console" pitchFamily="49" charset="0"/>
              </a:rPr>
              <a:t>t = </a:t>
            </a:r>
            <a:r>
              <a:rPr lang="en-US" sz="1600" dirty="0" err="1" smtClean="0">
                <a:latin typeface="Lucida Console" pitchFamily="49" charset="0"/>
              </a:rPr>
              <a:t>head.next</a:t>
            </a:r>
            <a:r>
              <a:rPr lang="en-US" sz="1600" dirty="0">
                <a:latin typeface="Lucida Console" pitchFamily="49" charset="0"/>
              </a:rPr>
              <a:t>;</a:t>
            </a:r>
          </a:p>
          <a:p>
            <a:pPr algn="l"/>
            <a:r>
              <a:rPr lang="en-US" sz="1600" dirty="0">
                <a:latin typeface="Lucida Console" pitchFamily="49" charset="0"/>
              </a:rPr>
              <a:t>	</a:t>
            </a:r>
            <a:r>
              <a:rPr lang="en-US" sz="1600" dirty="0" smtClean="0">
                <a:latin typeface="Lucida Console" pitchFamily="49" charset="0"/>
              </a:rPr>
              <a:t>	       head </a:t>
            </a:r>
            <a:r>
              <a:rPr lang="en-US" sz="1600" dirty="0">
                <a:latin typeface="Lucida Console" pitchFamily="49" charset="0"/>
              </a:rPr>
              <a:t>= t; return item; </a:t>
            </a:r>
            <a:r>
              <a:rPr lang="en-US" sz="1600" dirty="0" smtClean="0">
                <a:latin typeface="Lucida Console" pitchFamily="49" charset="0"/>
              </a:rPr>
              <a:t>}</a:t>
            </a:r>
          </a:p>
          <a:p>
            <a:pPr algn="l"/>
            <a:r>
              <a:rPr lang="en-US" sz="1600" dirty="0" smtClean="0">
                <a:latin typeface="Lucida Console" pitchFamily="49" charset="0"/>
              </a:rPr>
              <a:t>}</a:t>
            </a:r>
            <a:endParaRPr lang="en-US" sz="1600" dirty="0">
              <a:latin typeface="Lucida Console" pitchFamily="49" charset="0"/>
            </a:endParaRPr>
          </a:p>
        </p:txBody>
      </p:sp>
      <p:sp>
        <p:nvSpPr>
          <p:cNvPr id="23" name="22 - TextBox"/>
          <p:cNvSpPr txBox="1"/>
          <p:nvPr/>
        </p:nvSpPr>
        <p:spPr>
          <a:xfrm>
            <a:off x="1733364" y="1371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Console" pitchFamily="49" charset="0"/>
                <a:cs typeface="Courier New" pitchFamily="49" charset="0"/>
              </a:rPr>
              <a:t>head</a:t>
            </a:r>
            <a:endParaRPr lang="el-GR" dirty="0">
              <a:latin typeface="Lucida Console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FIRSTUSER@JWAPWKQODABBGLF6" val="3575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\ b \ 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610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a \odot b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96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(9 + 8)  \ ( 4 * 6) \ * 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3"/>
  <p:tag name="PICTUREFILESIZE" val="3458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( (9 + 8)  * ( 4 * 6) ) 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5"/>
  <p:tag name="PICTUREFILESIZE" val="3524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( ( (9 + 8)  * ( 4 * 6) )  + 7) 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5"/>
  <p:tag name="PICTUREFILESIZE" val="3524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 ( (9 + 8)  * ( 4 * 6) )  + 7)  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* (((9+8)*(4*6))+7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3"/>
  <p:tag name="PICTUREFILESIZE" val="34585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a \ b \ 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4"/>
  <p:tag name="PICTUREFILESIZE" val="6107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a \odot b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9"/>
  <p:tag name="PICTUREFILESIZE" val="8965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(5 * (((9+8)*(4*6))+7))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1"/>
  <p:tag name="PICTUREFILESIZE" val="3707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\odot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"/>
  <p:tag name="PICTUREFILESIZE" val="170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5 \ 9 \ 8 \ + \ 4 \ 6 \ * \ * \ 7 \ + \ *&#10;$$&#10;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7"/>
  <p:tag name="PICTUREFILESIZE" val="268678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24394</TotalTime>
  <Words>2891</Words>
  <Application>Microsoft Office PowerPoint</Application>
  <PresentationFormat>Προβολή στην οθόνη (4:3)</PresentationFormat>
  <Paragraphs>921</Paragraphs>
  <Slides>66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75" baseType="lpstr">
      <vt:lpstr>Arial</vt:lpstr>
      <vt:lpstr>Times New Roman</vt:lpstr>
      <vt:lpstr>Symbol</vt:lpstr>
      <vt:lpstr>Lucida Console</vt:lpstr>
      <vt:lpstr>Calibri</vt:lpstr>
      <vt:lpstr>Courier New</vt:lpstr>
      <vt:lpstr>Wingdings</vt:lpstr>
      <vt:lpstr>Garamond</vt:lpstr>
      <vt:lpstr>Kant</vt:lpstr>
      <vt:lpstr>Συλλογές, Στοίβες και Ουρές</vt:lpstr>
      <vt:lpstr>Συλλογή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Στοίβα ώθησης προς τα κάτω</vt:lpstr>
      <vt:lpstr>FIFO Ουρά</vt:lpstr>
      <vt:lpstr>FIFO Ουρά</vt:lpstr>
      <vt:lpstr>FIFO Ουρά</vt:lpstr>
      <vt:lpstr>FIFO Ουρά</vt:lpstr>
      <vt:lpstr>FIFO Ουρά</vt:lpstr>
      <vt:lpstr>FIFO Ουρά</vt:lpstr>
      <vt:lpstr>FIFO Ουρά</vt:lpstr>
      <vt:lpstr>FIFO Ουρά</vt:lpstr>
      <vt:lpstr>FIFO Ουρά</vt:lpstr>
      <vt:lpstr>FIFO Ουρά</vt:lpstr>
      <vt:lpstr>FIFO Ουρά</vt:lpstr>
      <vt:lpstr>FIFO Ουρά</vt:lpstr>
      <vt:lpstr>Ουρά δύο άκρων</vt:lpstr>
      <vt:lpstr>Ουρά δύο άκρων</vt:lpstr>
      <vt:lpstr>Ουρά δύο άκρων</vt:lpstr>
      <vt:lpstr>Ουρά δύο άκρων</vt:lpstr>
      <vt:lpstr>Ουρά δύο άκρων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906</cp:revision>
  <dcterms:created xsi:type="dcterms:W3CDTF">2005-02-17T20:55:19Z</dcterms:created>
  <dcterms:modified xsi:type="dcterms:W3CDTF">2013-10-23T11:06:21Z</dcterms:modified>
</cp:coreProperties>
</file>