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Default Extension="fntdata" ContentType="application/x-fontdata"/>
  <Override PartName="/ppt/tags/tag29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36" r:id="rId1"/>
  </p:sldMasterIdLst>
  <p:handoutMasterIdLst>
    <p:handoutMasterId r:id="rId26"/>
  </p:handoutMasterIdLst>
  <p:sldIdLst>
    <p:sldId id="496" r:id="rId2"/>
    <p:sldId id="498" r:id="rId3"/>
    <p:sldId id="500" r:id="rId4"/>
    <p:sldId id="502" r:id="rId5"/>
    <p:sldId id="501" r:id="rId6"/>
    <p:sldId id="503" r:id="rId7"/>
    <p:sldId id="504" r:id="rId8"/>
    <p:sldId id="522" r:id="rId9"/>
    <p:sldId id="505" r:id="rId10"/>
    <p:sldId id="507" r:id="rId11"/>
    <p:sldId id="506" r:id="rId12"/>
    <p:sldId id="521" r:id="rId13"/>
    <p:sldId id="520" r:id="rId14"/>
    <p:sldId id="508" r:id="rId15"/>
    <p:sldId id="509" r:id="rId16"/>
    <p:sldId id="510" r:id="rId17"/>
    <p:sldId id="511" r:id="rId18"/>
    <p:sldId id="512" r:id="rId19"/>
    <p:sldId id="513" r:id="rId20"/>
    <p:sldId id="514" r:id="rId21"/>
    <p:sldId id="515" r:id="rId22"/>
    <p:sldId id="516" r:id="rId23"/>
    <p:sldId id="517" r:id="rId24"/>
    <p:sldId id="518" r:id="rId25"/>
  </p:sldIdLst>
  <p:sldSz cx="9144000" cy="6858000" type="screen4x3"/>
  <p:notesSz cx="6858000" cy="9144000"/>
  <p:embeddedFontLst>
    <p:embeddedFont>
      <p:font typeface="cmmi10" pitchFamily="34" charset="0"/>
      <p:regular r:id="rId27"/>
    </p:embeddedFont>
    <p:embeddedFont>
      <p:font typeface="cmr10" pitchFamily="34" charset="0"/>
      <p:regular r:id="rId28"/>
    </p:embeddedFont>
    <p:embeddedFont>
      <p:font typeface="cmsy10orig" pitchFamily="34" charset="0"/>
      <p:regular r:id="rId29"/>
    </p:embeddedFont>
    <p:embeddedFont>
      <p:font typeface="Lucida Console" pitchFamily="49" charset="0"/>
      <p:regular r:id="rId30"/>
    </p:embeddedFont>
    <p:embeddedFont>
      <p:font typeface="Garamond" pitchFamily="18" charset="0"/>
      <p:regular r:id="rId31"/>
      <p:bold r:id="rId32"/>
      <p:italic r:id="rId33"/>
    </p:embeddedFont>
  </p:embeddedFontLst>
  <p:custDataLst>
    <p:tags r:id="rId3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33CC"/>
    <a:srgbClr val="FF3300"/>
    <a:srgbClr val="FFC979"/>
    <a:srgbClr val="FFB547"/>
    <a:srgbClr val="FF9900"/>
    <a:srgbClr val="FFFF99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40" autoAdjust="0"/>
    <p:restoredTop sz="97708" autoAdjust="0"/>
  </p:normalViewPr>
  <p:slideViewPr>
    <p:cSldViewPr>
      <p:cViewPr>
        <p:scale>
          <a:sx n="80" d="100"/>
          <a:sy n="80" d="100"/>
        </p:scale>
        <p:origin x="-166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7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42277E7-4296-4371-9D58-8EF95D75D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Klik for at redigere titeltypografi i masteren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Klik for at redigere undertiteltypografien i masteren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8986F-F2AC-4C72-ABB2-7A2BCFA5C1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D931C-E008-406B-B935-8A7F5CCE7B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0AF92-D3A8-4DAA-9BEF-0A217A908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21A8C-0188-4942-A358-BE33868FFD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27CA3-E6EB-4AFA-A0BF-FB57C4F638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0210A-3D18-4FA5-8381-AFD38A173E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3E240-D15E-48AE-9459-012CB69D2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41F6F-E5C6-4514-8919-29EFED84DF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920A6-BA85-4362-946C-95E50BFD1E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B9D9D-1C82-4848-A43B-0B2A6D5D0D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A15FF-01AF-45DB-9BE4-FFD4921AF5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Klik for at redigere teksttypografierne i masteren</a:t>
            </a:r>
          </a:p>
          <a:p>
            <a:pPr lvl="1"/>
            <a:r>
              <a:rPr lang="en-US" altLang="en-US" smtClean="0"/>
              <a:t>Andet niveau</a:t>
            </a:r>
          </a:p>
          <a:p>
            <a:pPr lvl="2"/>
            <a:r>
              <a:rPr lang="en-US" altLang="en-US" smtClean="0"/>
              <a:t>Tredje niveau</a:t>
            </a:r>
          </a:p>
          <a:p>
            <a:pPr lvl="3"/>
            <a:r>
              <a:rPr lang="en-US" altLang="en-US" smtClean="0"/>
              <a:t>Fjerde niveau</a:t>
            </a:r>
          </a:p>
          <a:p>
            <a:pPr lvl="4"/>
            <a:r>
              <a:rPr lang="en-US" altLang="en-US" smtClean="0"/>
              <a:t>Femte niveau</a:t>
            </a: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1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83A6225D-8F12-449E-A471-1D3E5179ED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7136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7136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11.xml"/><Relationship Id="rId7" Type="http://schemas.openxmlformats.org/officeDocument/2006/relationships/image" Target="../media/image3.pn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23 - Έλλειψη"/>
          <p:cNvSpPr>
            <a:spLocks noChangeArrowheads="1"/>
          </p:cNvSpPr>
          <p:nvPr/>
        </p:nvSpPr>
        <p:spPr bwMode="auto">
          <a:xfrm>
            <a:off x="3886200" y="1143000"/>
            <a:ext cx="3352800" cy="1600200"/>
          </a:xfrm>
          <a:prstGeom prst="ellipse">
            <a:avLst/>
          </a:prstGeom>
          <a:solidFill>
            <a:srgbClr val="00206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l-GR"/>
              <a:t>πρόβλημα μεγέθους Ν </a:t>
            </a:r>
          </a:p>
        </p:txBody>
      </p:sp>
      <p:sp>
        <p:nvSpPr>
          <p:cNvPr id="3077" name="24 - Βέλος προς τα κάτω"/>
          <p:cNvSpPr>
            <a:spLocks noChangeArrowheads="1"/>
          </p:cNvSpPr>
          <p:nvPr/>
        </p:nvSpPr>
        <p:spPr bwMode="auto">
          <a:xfrm rot="-1791944">
            <a:off x="6619875" y="2722563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solidFill>
            <a:srgbClr val="C000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8" name="25 - Βέλος προς τα κάτω"/>
          <p:cNvSpPr>
            <a:spLocks noChangeArrowheads="1"/>
          </p:cNvSpPr>
          <p:nvPr/>
        </p:nvSpPr>
        <p:spPr bwMode="auto">
          <a:xfrm rot="1500601">
            <a:off x="4132263" y="2724150"/>
            <a:ext cx="484187" cy="977900"/>
          </a:xfrm>
          <a:prstGeom prst="downArrow">
            <a:avLst>
              <a:gd name="adj1" fmla="val 50000"/>
              <a:gd name="adj2" fmla="val 50024"/>
            </a:avLst>
          </a:prstGeom>
          <a:solidFill>
            <a:srgbClr val="C000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9" name="26 - TextBox"/>
          <p:cNvSpPr txBox="1">
            <a:spLocks noChangeArrowheads="1"/>
          </p:cNvSpPr>
          <p:nvPr/>
        </p:nvSpPr>
        <p:spPr bwMode="auto">
          <a:xfrm>
            <a:off x="5029200" y="3124200"/>
            <a:ext cx="1198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διάσπαση</a:t>
            </a:r>
          </a:p>
        </p:txBody>
      </p:sp>
      <p:sp>
        <p:nvSpPr>
          <p:cNvPr id="3080" name="27 - Έλλειψη"/>
          <p:cNvSpPr>
            <a:spLocks noChangeArrowheads="1"/>
          </p:cNvSpPr>
          <p:nvPr/>
        </p:nvSpPr>
        <p:spPr bwMode="auto">
          <a:xfrm>
            <a:off x="6019800" y="3657600"/>
            <a:ext cx="2362200" cy="1295400"/>
          </a:xfrm>
          <a:prstGeom prst="ellipse">
            <a:avLst/>
          </a:prstGeom>
          <a:solidFill>
            <a:srgbClr val="00206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πρόβλημα </a:t>
            </a:r>
          </a:p>
          <a:p>
            <a:pPr algn="ctr"/>
            <a:r>
              <a:rPr lang="el-GR"/>
              <a:t>μεγέθους Ν</a:t>
            </a:r>
            <a:r>
              <a:rPr lang="en-US"/>
              <a:t>-k</a:t>
            </a:r>
            <a:r>
              <a:rPr lang="el-GR"/>
              <a:t> </a:t>
            </a:r>
          </a:p>
        </p:txBody>
      </p:sp>
      <p:sp>
        <p:nvSpPr>
          <p:cNvPr id="3081" name="28 - Έλλειψη"/>
          <p:cNvSpPr>
            <a:spLocks noChangeArrowheads="1"/>
          </p:cNvSpPr>
          <p:nvPr/>
        </p:nvSpPr>
        <p:spPr bwMode="auto">
          <a:xfrm>
            <a:off x="2895600" y="3733800"/>
            <a:ext cx="2133600" cy="1143000"/>
          </a:xfrm>
          <a:prstGeom prst="ellipse">
            <a:avLst/>
          </a:prstGeom>
          <a:solidFill>
            <a:srgbClr val="00206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πρόβλημα </a:t>
            </a:r>
          </a:p>
          <a:p>
            <a:pPr algn="ctr"/>
            <a:r>
              <a:rPr lang="el-GR"/>
              <a:t>μεγέθους </a:t>
            </a:r>
            <a:r>
              <a:rPr lang="en-US"/>
              <a:t>k</a:t>
            </a:r>
            <a:r>
              <a:rPr lang="el-GR"/>
              <a:t> </a:t>
            </a:r>
          </a:p>
        </p:txBody>
      </p:sp>
      <p:sp>
        <p:nvSpPr>
          <p:cNvPr id="3082" name="29 - TextBox"/>
          <p:cNvSpPr txBox="1">
            <a:spLocks noChangeArrowheads="1"/>
          </p:cNvSpPr>
          <p:nvPr/>
        </p:nvSpPr>
        <p:spPr bwMode="auto">
          <a:xfrm>
            <a:off x="34925" y="2743200"/>
            <a:ext cx="332263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/>
              <a:t>«Διαίρει και βασίλευε» </a:t>
            </a:r>
            <a:r>
              <a:rPr lang="en-US"/>
              <a:t>:</a:t>
            </a:r>
          </a:p>
          <a:p>
            <a:pPr algn="ctr"/>
            <a:endParaRPr lang="en-US" sz="1000"/>
          </a:p>
          <a:p>
            <a:pPr algn="ctr"/>
            <a:r>
              <a:rPr lang="el-GR" b="1"/>
              <a:t>ανεξάρτητα υποπροβλήματα</a:t>
            </a:r>
          </a:p>
        </p:txBody>
      </p:sp>
      <p:sp useBgFill="1">
        <p:nvSpPr>
          <p:cNvPr id="11" name="10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8194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Συνθετικός δυναμικός προγραμματισμός </a:t>
            </a:r>
            <a:r>
              <a:rPr lang="el-GR"/>
              <a:t>(</a:t>
            </a:r>
            <a:r>
              <a:rPr lang="en-US"/>
              <a:t>bottom-up dynamic programming</a:t>
            </a:r>
            <a:r>
              <a:rPr lang="el-GR"/>
              <a:t>)</a:t>
            </a:r>
          </a:p>
        </p:txBody>
      </p:sp>
      <p:sp>
        <p:nvSpPr>
          <p:cNvPr id="12293" name="10 - TextBox"/>
          <p:cNvSpPr txBox="1">
            <a:spLocks noChangeArrowheads="1"/>
          </p:cNvSpPr>
          <p:nvPr/>
        </p:nvSpPr>
        <p:spPr bwMode="auto">
          <a:xfrm>
            <a:off x="533400" y="1676400"/>
            <a:ext cx="72421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Υπολογίζει και αποθηκεύει όλες τις τιμές της συνάρτησης με τη σειρά </a:t>
            </a:r>
          </a:p>
          <a:p>
            <a:r>
              <a:rPr lang="el-GR"/>
              <a:t>ξεκινώντας τον υπολογισμό από τη μικρότερη τιμή του ορίσματος.</a:t>
            </a:r>
          </a:p>
        </p:txBody>
      </p:sp>
      <p:sp>
        <p:nvSpPr>
          <p:cNvPr id="12294" name="Text Box 9"/>
          <p:cNvSpPr txBox="1">
            <a:spLocks noChangeArrowheads="1"/>
          </p:cNvSpPr>
          <p:nvPr/>
        </p:nvSpPr>
        <p:spPr bwMode="auto">
          <a:xfrm>
            <a:off x="533400" y="2819400"/>
            <a:ext cx="4278313" cy="2586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fibonacci</a:t>
            </a:r>
            <a:r>
              <a:rPr lang="en-US" dirty="0">
                <a:latin typeface="Lucida Console" pitchFamily="49" charset="0"/>
              </a:rPr>
              <a:t>(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n)</a:t>
            </a:r>
          </a:p>
          <a:p>
            <a:r>
              <a:rPr lang="en-US" dirty="0">
                <a:latin typeface="Lucida Console" pitchFamily="49" charset="0"/>
              </a:rPr>
              <a:t>{</a:t>
            </a:r>
          </a:p>
          <a:p>
            <a:r>
              <a:rPr lang="en-US" dirty="0">
                <a:latin typeface="Lucida Console" pitchFamily="49" charset="0"/>
              </a:rPr>
              <a:t>    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;</a:t>
            </a:r>
          </a:p>
          <a:p>
            <a:r>
              <a:rPr lang="en-US" dirty="0">
                <a:latin typeface="Lucida Console" pitchFamily="49" charset="0"/>
              </a:rPr>
              <a:t>    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F[n+1];</a:t>
            </a:r>
          </a:p>
          <a:p>
            <a:r>
              <a:rPr lang="en-US" dirty="0">
                <a:latin typeface="Lucida Console" pitchFamily="49" charset="0"/>
              </a:rPr>
              <a:t>    F[0]=; F[1]=1;</a:t>
            </a:r>
          </a:p>
          <a:p>
            <a:r>
              <a:rPr lang="en-US" dirty="0">
                <a:latin typeface="Lucida Console" pitchFamily="49" charset="0"/>
              </a:rPr>
              <a:t>    for (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=2;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&lt;=n;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++)</a:t>
            </a:r>
          </a:p>
          <a:p>
            <a:r>
              <a:rPr lang="en-US" dirty="0">
                <a:latin typeface="Lucida Console" pitchFamily="49" charset="0"/>
              </a:rPr>
              <a:t>	F[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] = F[i-1] + F[i-2];</a:t>
            </a:r>
          </a:p>
          <a:p>
            <a:r>
              <a:rPr lang="en-US" dirty="0">
                <a:latin typeface="Lucida Console" pitchFamily="49" charset="0"/>
              </a:rPr>
              <a:t>    return F[n];</a:t>
            </a:r>
          </a:p>
          <a:p>
            <a:r>
              <a:rPr lang="en-US" dirty="0">
                <a:latin typeface="Lucida Console" pitchFamily="49" charset="0"/>
              </a:rPr>
              <a:t>}</a:t>
            </a:r>
          </a:p>
        </p:txBody>
      </p:sp>
      <p:sp useBgFill="1">
        <p:nvSpPr>
          <p:cNvPr id="7" name="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8516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Αναλυτικός δυναμικός προγραμματισμός </a:t>
            </a:r>
            <a:r>
              <a:rPr lang="el-GR"/>
              <a:t>(</a:t>
            </a:r>
            <a:r>
              <a:rPr lang="en-US"/>
              <a:t>top-down dynamic programming</a:t>
            </a:r>
            <a:r>
              <a:rPr lang="el-GR"/>
              <a:t>)</a:t>
            </a:r>
          </a:p>
        </p:txBody>
      </p:sp>
      <p:sp>
        <p:nvSpPr>
          <p:cNvPr id="13317" name="Text Box 9"/>
          <p:cNvSpPr txBox="1">
            <a:spLocks noChangeArrowheads="1"/>
          </p:cNvSpPr>
          <p:nvPr/>
        </p:nvSpPr>
        <p:spPr bwMode="auto">
          <a:xfrm>
            <a:off x="533400" y="2819400"/>
            <a:ext cx="7297190" cy="25853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fibonacci</a:t>
            </a:r>
            <a:r>
              <a:rPr lang="en-US" dirty="0">
                <a:latin typeface="Lucida Console" pitchFamily="49" charset="0"/>
              </a:rPr>
              <a:t>(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n)</a:t>
            </a:r>
          </a:p>
          <a:p>
            <a:r>
              <a:rPr lang="en-US" dirty="0">
                <a:latin typeface="Lucida Console" pitchFamily="49" charset="0"/>
              </a:rPr>
              <a:t>{</a:t>
            </a:r>
          </a:p>
          <a:p>
            <a:r>
              <a:rPr lang="en-US" dirty="0">
                <a:latin typeface="Lucida Console" pitchFamily="49" charset="0"/>
              </a:rPr>
              <a:t>    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t;</a:t>
            </a:r>
          </a:p>
          <a:p>
            <a:r>
              <a:rPr lang="en-US" dirty="0">
                <a:latin typeface="Lucida Console" pitchFamily="49" charset="0"/>
              </a:rPr>
              <a:t>    if (</a:t>
            </a:r>
            <a:r>
              <a:rPr lang="en-US" dirty="0" err="1">
                <a:latin typeface="Lucida Console" pitchFamily="49" charset="0"/>
              </a:rPr>
              <a:t>knownF</a:t>
            </a:r>
            <a:r>
              <a:rPr lang="en-US" dirty="0">
                <a:latin typeface="Lucida Console" pitchFamily="49" charset="0"/>
              </a:rPr>
              <a:t>[n] != unknown) return </a:t>
            </a:r>
            <a:r>
              <a:rPr lang="en-US" dirty="0" err="1">
                <a:latin typeface="Lucida Console" pitchFamily="49" charset="0"/>
              </a:rPr>
              <a:t>knownF</a:t>
            </a:r>
            <a:r>
              <a:rPr lang="en-US" dirty="0">
                <a:latin typeface="Lucida Console" pitchFamily="49" charset="0"/>
              </a:rPr>
              <a:t>[n];</a:t>
            </a:r>
          </a:p>
          <a:p>
            <a:r>
              <a:rPr lang="en-US" dirty="0">
                <a:latin typeface="Lucida Console" pitchFamily="49" charset="0"/>
              </a:rPr>
              <a:t>    if (n==0) t = 0;</a:t>
            </a:r>
          </a:p>
          <a:p>
            <a:r>
              <a:rPr lang="en-US" dirty="0">
                <a:latin typeface="Lucida Console" pitchFamily="49" charset="0"/>
              </a:rPr>
              <a:t>    if (n==1) t = 1;</a:t>
            </a:r>
          </a:p>
          <a:p>
            <a:r>
              <a:rPr lang="en-US" dirty="0">
                <a:latin typeface="Lucida Console" pitchFamily="49" charset="0"/>
              </a:rPr>
              <a:t>    if (n &gt; 1) t = </a:t>
            </a:r>
            <a:r>
              <a:rPr lang="en-US" dirty="0" err="1" smtClean="0">
                <a:latin typeface="Lucida Console" pitchFamily="49" charset="0"/>
              </a:rPr>
              <a:t>fibonacci</a:t>
            </a:r>
            <a:r>
              <a:rPr lang="en-US" dirty="0" smtClean="0">
                <a:latin typeface="Lucida Console" pitchFamily="49" charset="0"/>
              </a:rPr>
              <a:t>(n-1</a:t>
            </a:r>
            <a:r>
              <a:rPr lang="en-US" dirty="0">
                <a:latin typeface="Lucida Console" pitchFamily="49" charset="0"/>
              </a:rPr>
              <a:t>) + </a:t>
            </a:r>
            <a:r>
              <a:rPr lang="en-US" dirty="0" err="1" smtClean="0">
                <a:latin typeface="Lucida Console" pitchFamily="49" charset="0"/>
              </a:rPr>
              <a:t>fibonacci</a:t>
            </a:r>
            <a:r>
              <a:rPr lang="en-US" dirty="0" smtClean="0">
                <a:latin typeface="Lucida Console" pitchFamily="49" charset="0"/>
              </a:rPr>
              <a:t>(n-2</a:t>
            </a:r>
            <a:r>
              <a:rPr lang="en-US" dirty="0">
                <a:latin typeface="Lucida Console" pitchFamily="49" charset="0"/>
              </a:rPr>
              <a:t>);</a:t>
            </a:r>
          </a:p>
          <a:p>
            <a:r>
              <a:rPr lang="en-US" dirty="0">
                <a:latin typeface="Lucida Console" pitchFamily="49" charset="0"/>
              </a:rPr>
              <a:t>    return </a:t>
            </a:r>
            <a:r>
              <a:rPr lang="en-US" dirty="0" err="1">
                <a:latin typeface="Lucida Console" pitchFamily="49" charset="0"/>
              </a:rPr>
              <a:t>knownF</a:t>
            </a:r>
            <a:r>
              <a:rPr lang="en-US" dirty="0">
                <a:latin typeface="Lucida Console" pitchFamily="49" charset="0"/>
              </a:rPr>
              <a:t>[n] = t;</a:t>
            </a:r>
          </a:p>
          <a:p>
            <a:r>
              <a:rPr lang="en-US" dirty="0">
                <a:latin typeface="Lucida Console" pitchFamily="49" charset="0"/>
              </a:rPr>
              <a:t>}</a:t>
            </a:r>
          </a:p>
        </p:txBody>
      </p:sp>
      <p:sp>
        <p:nvSpPr>
          <p:cNvPr id="13318" name="10 - TextBox"/>
          <p:cNvSpPr txBox="1">
            <a:spLocks noChangeArrowheads="1"/>
          </p:cNvSpPr>
          <p:nvPr/>
        </p:nvSpPr>
        <p:spPr bwMode="auto">
          <a:xfrm>
            <a:off x="533400" y="1676400"/>
            <a:ext cx="81502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Το αναδρομικό πρόγραμμα αποθηκεύει τις τιμές που υπολογίζει και αποφεύγει</a:t>
            </a:r>
          </a:p>
          <a:p>
            <a:r>
              <a:rPr lang="el-GR"/>
              <a:t>τον υπολογισμό ήδη αποθηκευμένων τιμών.</a:t>
            </a:r>
          </a:p>
        </p:txBody>
      </p:sp>
      <p:sp useBgFill="1">
        <p:nvSpPr>
          <p:cNvPr id="7" name="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2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Text Box 9"/>
          <p:cNvSpPr txBox="1">
            <a:spLocks noChangeArrowheads="1"/>
          </p:cNvSpPr>
          <p:nvPr/>
        </p:nvSpPr>
        <p:spPr bwMode="auto">
          <a:xfrm>
            <a:off x="381000" y="914400"/>
            <a:ext cx="6479659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</a:t>
            </a:r>
            <a:r>
              <a:rPr lang="en-US" sz="1600" dirty="0" err="1">
                <a:latin typeface="Lucida Console" pitchFamily="49" charset="0"/>
              </a:rPr>
              <a:t>fibonacci</a:t>
            </a:r>
            <a:r>
              <a:rPr lang="en-US" sz="1600" dirty="0">
                <a:latin typeface="Lucida Console" pitchFamily="49" charset="0"/>
              </a:rPr>
              <a:t>(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n)</a:t>
            </a:r>
          </a:p>
          <a:p>
            <a:r>
              <a:rPr lang="en-US" sz="1600" dirty="0">
                <a:latin typeface="Lucida Console" pitchFamily="49" charset="0"/>
              </a:rPr>
              <a:t>{</a:t>
            </a:r>
          </a:p>
          <a:p>
            <a:r>
              <a:rPr lang="en-US" sz="1600" dirty="0">
                <a:latin typeface="Lucida Console" pitchFamily="49" charset="0"/>
              </a:rPr>
              <a:t>    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t;</a:t>
            </a:r>
          </a:p>
          <a:p>
            <a:r>
              <a:rPr lang="en-US" sz="1600" dirty="0">
                <a:latin typeface="Lucida Console" pitchFamily="49" charset="0"/>
              </a:rPr>
              <a:t>    if (</a:t>
            </a:r>
            <a:r>
              <a:rPr lang="en-US" sz="1600" dirty="0" err="1">
                <a:latin typeface="Lucida Console" pitchFamily="49" charset="0"/>
              </a:rPr>
              <a:t>knownF</a:t>
            </a:r>
            <a:r>
              <a:rPr lang="en-US" sz="1600" dirty="0">
                <a:latin typeface="Lucida Console" pitchFamily="49" charset="0"/>
              </a:rPr>
              <a:t>[n] != unknown) return </a:t>
            </a:r>
            <a:r>
              <a:rPr lang="en-US" sz="1600" dirty="0" err="1">
                <a:latin typeface="Lucida Console" pitchFamily="49" charset="0"/>
              </a:rPr>
              <a:t>knownF</a:t>
            </a:r>
            <a:r>
              <a:rPr lang="en-US" sz="1600" dirty="0">
                <a:latin typeface="Lucida Console" pitchFamily="49" charset="0"/>
              </a:rPr>
              <a:t>[n];</a:t>
            </a:r>
          </a:p>
          <a:p>
            <a:r>
              <a:rPr lang="en-US" sz="1600" dirty="0">
                <a:latin typeface="Lucida Console" pitchFamily="49" charset="0"/>
              </a:rPr>
              <a:t>    if (n==0) t = 0;</a:t>
            </a:r>
          </a:p>
          <a:p>
            <a:r>
              <a:rPr lang="en-US" sz="1600" dirty="0">
                <a:latin typeface="Lucida Console" pitchFamily="49" charset="0"/>
              </a:rPr>
              <a:t>    if (n==1) t = 1;</a:t>
            </a:r>
          </a:p>
          <a:p>
            <a:r>
              <a:rPr lang="en-US" sz="1600" dirty="0">
                <a:latin typeface="Lucida Console" pitchFamily="49" charset="0"/>
              </a:rPr>
              <a:t>    if (n &gt; 1) t = </a:t>
            </a:r>
            <a:r>
              <a:rPr lang="en-US" sz="1600" dirty="0" err="1" smtClean="0">
                <a:latin typeface="Lucida Console" pitchFamily="49" charset="0"/>
              </a:rPr>
              <a:t>fibonacci</a:t>
            </a:r>
            <a:r>
              <a:rPr lang="en-US" sz="1600" dirty="0" smtClean="0">
                <a:latin typeface="Lucida Console" pitchFamily="49" charset="0"/>
              </a:rPr>
              <a:t>(n-1</a:t>
            </a:r>
            <a:r>
              <a:rPr lang="en-US" sz="1600" dirty="0">
                <a:latin typeface="Lucida Console" pitchFamily="49" charset="0"/>
              </a:rPr>
              <a:t>) + </a:t>
            </a:r>
            <a:r>
              <a:rPr lang="en-US" sz="1600" dirty="0" err="1" smtClean="0">
                <a:latin typeface="Lucida Console" pitchFamily="49" charset="0"/>
              </a:rPr>
              <a:t>fibonacci</a:t>
            </a:r>
            <a:r>
              <a:rPr lang="en-US" sz="1600" dirty="0" smtClean="0">
                <a:latin typeface="Lucida Console" pitchFamily="49" charset="0"/>
              </a:rPr>
              <a:t>(n-2</a:t>
            </a:r>
            <a:r>
              <a:rPr lang="en-US" sz="1600" dirty="0">
                <a:latin typeface="Lucida Console" pitchFamily="49" charset="0"/>
              </a:rPr>
              <a:t>);</a:t>
            </a:r>
          </a:p>
          <a:p>
            <a:r>
              <a:rPr lang="en-US" sz="1600" dirty="0">
                <a:latin typeface="Lucida Console" pitchFamily="49" charset="0"/>
              </a:rPr>
              <a:t>    return </a:t>
            </a:r>
            <a:r>
              <a:rPr lang="en-US" sz="1600" dirty="0" err="1">
                <a:latin typeface="Lucida Console" pitchFamily="49" charset="0"/>
              </a:rPr>
              <a:t>knownF</a:t>
            </a:r>
            <a:r>
              <a:rPr lang="en-US" sz="1600" dirty="0">
                <a:latin typeface="Lucida Console" pitchFamily="49" charset="0"/>
              </a:rPr>
              <a:t>[n] = t;</a:t>
            </a:r>
          </a:p>
          <a:p>
            <a:r>
              <a:rPr lang="en-US" sz="1600" dirty="0">
                <a:latin typeface="Lucida Console" pitchFamily="49" charset="0"/>
              </a:rPr>
              <a:t>}</a:t>
            </a:r>
          </a:p>
        </p:txBody>
      </p:sp>
      <p:sp>
        <p:nvSpPr>
          <p:cNvPr id="14341" name="10 - Έλλειψη"/>
          <p:cNvSpPr>
            <a:spLocks noChangeArrowheads="1"/>
          </p:cNvSpPr>
          <p:nvPr/>
        </p:nvSpPr>
        <p:spPr bwMode="auto">
          <a:xfrm>
            <a:off x="4997450" y="347345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el-GR"/>
          </a:p>
        </p:txBody>
      </p:sp>
      <p:sp>
        <p:nvSpPr>
          <p:cNvPr id="14342" name="13 - Έλλειψη"/>
          <p:cNvSpPr>
            <a:spLocks noChangeArrowheads="1"/>
          </p:cNvSpPr>
          <p:nvPr/>
        </p:nvSpPr>
        <p:spPr bwMode="auto">
          <a:xfrm>
            <a:off x="3625850" y="408305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el-GR"/>
          </a:p>
        </p:txBody>
      </p:sp>
      <p:sp>
        <p:nvSpPr>
          <p:cNvPr id="14343" name="19 - Ορθογώνιο"/>
          <p:cNvSpPr>
            <a:spLocks noChangeArrowheads="1"/>
          </p:cNvSpPr>
          <p:nvPr/>
        </p:nvSpPr>
        <p:spPr bwMode="auto">
          <a:xfrm>
            <a:off x="5943600" y="41148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l-GR"/>
              <a:t>3</a:t>
            </a:r>
          </a:p>
        </p:txBody>
      </p:sp>
      <p:sp>
        <p:nvSpPr>
          <p:cNvPr id="14344" name="22 - Έλλειψη"/>
          <p:cNvSpPr>
            <a:spLocks noChangeArrowheads="1"/>
          </p:cNvSpPr>
          <p:nvPr/>
        </p:nvSpPr>
        <p:spPr bwMode="auto">
          <a:xfrm>
            <a:off x="2787650" y="469265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el-GR"/>
          </a:p>
        </p:txBody>
      </p:sp>
      <p:sp>
        <p:nvSpPr>
          <p:cNvPr id="14345" name="23 - Έλλειψη"/>
          <p:cNvSpPr>
            <a:spLocks noChangeArrowheads="1"/>
          </p:cNvSpPr>
          <p:nvPr/>
        </p:nvSpPr>
        <p:spPr bwMode="auto">
          <a:xfrm>
            <a:off x="2330450" y="522605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14346" name="24 - Ορθογώνιο"/>
          <p:cNvSpPr>
            <a:spLocks noChangeArrowheads="1"/>
          </p:cNvSpPr>
          <p:nvPr/>
        </p:nvSpPr>
        <p:spPr bwMode="auto">
          <a:xfrm>
            <a:off x="3321050" y="522605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14347" name="25 - Ορθογώνιο"/>
          <p:cNvSpPr>
            <a:spLocks noChangeArrowheads="1"/>
          </p:cNvSpPr>
          <p:nvPr/>
        </p:nvSpPr>
        <p:spPr bwMode="auto">
          <a:xfrm>
            <a:off x="2101850" y="583565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14348" name="26 - Ορθογώνιο"/>
          <p:cNvSpPr>
            <a:spLocks noChangeArrowheads="1"/>
          </p:cNvSpPr>
          <p:nvPr/>
        </p:nvSpPr>
        <p:spPr bwMode="auto">
          <a:xfrm>
            <a:off x="2635250" y="583565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sp>
        <p:nvSpPr>
          <p:cNvPr id="14349" name="28 - Ορθογώνιο"/>
          <p:cNvSpPr>
            <a:spLocks noChangeArrowheads="1"/>
          </p:cNvSpPr>
          <p:nvPr/>
        </p:nvSpPr>
        <p:spPr bwMode="auto">
          <a:xfrm>
            <a:off x="4267200" y="47244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l-GR"/>
              <a:t>2</a:t>
            </a:r>
          </a:p>
        </p:txBody>
      </p:sp>
      <p:sp>
        <p:nvSpPr>
          <p:cNvPr id="14350" name="30 - Έλλειψη"/>
          <p:cNvSpPr>
            <a:spLocks noChangeArrowheads="1"/>
          </p:cNvSpPr>
          <p:nvPr/>
        </p:nvSpPr>
        <p:spPr bwMode="auto">
          <a:xfrm>
            <a:off x="7359650" y="278765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el-GR"/>
          </a:p>
        </p:txBody>
      </p:sp>
      <p:sp>
        <p:nvSpPr>
          <p:cNvPr id="14351" name="35 - Ορθογώνιο"/>
          <p:cNvSpPr>
            <a:spLocks noChangeArrowheads="1"/>
          </p:cNvSpPr>
          <p:nvPr/>
        </p:nvSpPr>
        <p:spPr bwMode="auto">
          <a:xfrm>
            <a:off x="8382000" y="34290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l-GR"/>
              <a:t>4</a:t>
            </a:r>
          </a:p>
        </p:txBody>
      </p:sp>
      <p:cxnSp>
        <p:nvCxnSpPr>
          <p:cNvPr id="14352" name="41 - Ευθεία γραμμή σύνδεσης"/>
          <p:cNvCxnSpPr>
            <a:cxnSpLocks noChangeShapeType="1"/>
            <a:stCxn id="14342" idx="7"/>
            <a:endCxn id="14341" idx="2"/>
          </p:cNvCxnSpPr>
          <p:nvPr/>
        </p:nvCxnSpPr>
        <p:spPr bwMode="auto">
          <a:xfrm rot="5400000" flipH="1" flipV="1">
            <a:off x="4191000" y="3321050"/>
            <a:ext cx="501650" cy="11112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53" name="43 - Ευθεία γραμμή σύνδεσης"/>
          <p:cNvCxnSpPr>
            <a:cxnSpLocks noChangeShapeType="1"/>
            <a:stCxn id="14341" idx="7"/>
            <a:endCxn id="14350" idx="2"/>
          </p:cNvCxnSpPr>
          <p:nvPr/>
        </p:nvCxnSpPr>
        <p:spPr bwMode="auto">
          <a:xfrm rot="5400000" flipH="1" flipV="1">
            <a:off x="6019800" y="2178050"/>
            <a:ext cx="577850" cy="2101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54" name="45 - Ευθεία γραμμή σύνδεσης"/>
          <p:cNvCxnSpPr>
            <a:cxnSpLocks noChangeShapeType="1"/>
            <a:stCxn id="14344" idx="7"/>
            <a:endCxn id="14342" idx="3"/>
          </p:cNvCxnSpPr>
          <p:nvPr/>
        </p:nvCxnSpPr>
        <p:spPr bwMode="auto">
          <a:xfrm rot="5400000" flipH="1" flipV="1">
            <a:off x="3162300" y="4229100"/>
            <a:ext cx="393700" cy="622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55" name="47 - Ευθεία γραμμή σύνδεσης"/>
          <p:cNvCxnSpPr>
            <a:cxnSpLocks noChangeShapeType="1"/>
            <a:stCxn id="14342" idx="5"/>
            <a:endCxn id="14349" idx="0"/>
          </p:cNvCxnSpPr>
          <p:nvPr/>
        </p:nvCxnSpPr>
        <p:spPr bwMode="auto">
          <a:xfrm rot="16200000" flipH="1">
            <a:off x="3962400" y="4267200"/>
            <a:ext cx="381000" cy="533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56" name="49 - Ευθεία γραμμή σύνδεσης"/>
          <p:cNvCxnSpPr>
            <a:cxnSpLocks noChangeShapeType="1"/>
            <a:stCxn id="14345" idx="7"/>
            <a:endCxn id="14344" idx="3"/>
          </p:cNvCxnSpPr>
          <p:nvPr/>
        </p:nvCxnSpPr>
        <p:spPr bwMode="auto">
          <a:xfrm rot="5400000" flipH="1" flipV="1">
            <a:off x="2552700" y="4991100"/>
            <a:ext cx="317500" cy="241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57" name="51 - Ευθεία γραμμή σύνδεσης"/>
          <p:cNvCxnSpPr>
            <a:cxnSpLocks noChangeShapeType="1"/>
            <a:stCxn id="14344" idx="5"/>
            <a:endCxn id="14346" idx="0"/>
          </p:cNvCxnSpPr>
          <p:nvPr/>
        </p:nvCxnSpPr>
        <p:spPr bwMode="auto">
          <a:xfrm rot="16200000" flipH="1">
            <a:off x="3124200" y="4876800"/>
            <a:ext cx="273050" cy="4254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58" name="53 - Ευθεία γραμμή σύνδεσης"/>
          <p:cNvCxnSpPr>
            <a:cxnSpLocks noChangeShapeType="1"/>
            <a:stCxn id="14347" idx="0"/>
            <a:endCxn id="14345" idx="3"/>
          </p:cNvCxnSpPr>
          <p:nvPr/>
        </p:nvCxnSpPr>
        <p:spPr bwMode="auto">
          <a:xfrm rot="5400000" flipH="1" flipV="1">
            <a:off x="2139950" y="560070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59" name="55 - Ευθεία γραμμή σύνδεσης"/>
          <p:cNvCxnSpPr>
            <a:cxnSpLocks noChangeShapeType="1"/>
            <a:stCxn id="14345" idx="5"/>
            <a:endCxn id="14348" idx="0"/>
          </p:cNvCxnSpPr>
          <p:nvPr/>
        </p:nvCxnSpPr>
        <p:spPr bwMode="auto">
          <a:xfrm rot="16200000" flipH="1">
            <a:off x="2514600" y="5562600"/>
            <a:ext cx="34925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60" name="58 - Ευθεία γραμμή σύνδεσης"/>
          <p:cNvCxnSpPr>
            <a:cxnSpLocks noChangeShapeType="1"/>
            <a:stCxn id="14343" idx="0"/>
            <a:endCxn id="14341" idx="6"/>
          </p:cNvCxnSpPr>
          <p:nvPr/>
        </p:nvCxnSpPr>
        <p:spPr bwMode="auto">
          <a:xfrm rot="16200000" flipV="1">
            <a:off x="5454650" y="3473450"/>
            <a:ext cx="488950" cy="793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61" name="78 - Ευθεία γραμμή σύνδεσης"/>
          <p:cNvCxnSpPr>
            <a:cxnSpLocks noChangeShapeType="1"/>
            <a:stCxn id="14351" idx="0"/>
            <a:endCxn id="14350" idx="6"/>
          </p:cNvCxnSpPr>
          <p:nvPr/>
        </p:nvCxnSpPr>
        <p:spPr bwMode="auto">
          <a:xfrm rot="16200000" flipV="1">
            <a:off x="7854950" y="2749550"/>
            <a:ext cx="488950" cy="8699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362" name="110 - TextBox"/>
          <p:cNvSpPr txBox="1">
            <a:spLocks noChangeArrowheads="1"/>
          </p:cNvSpPr>
          <p:nvPr/>
        </p:nvSpPr>
        <p:spPr bwMode="auto">
          <a:xfrm>
            <a:off x="381000" y="3287712"/>
            <a:ext cx="2149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Δένδρο αναδρομής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8 - Ορθογώνιο"/>
          <p:cNvSpPr>
            <a:spLocks noChangeArrowheads="1"/>
          </p:cNvSpPr>
          <p:nvPr/>
        </p:nvSpPr>
        <p:spPr bwMode="auto">
          <a:xfrm>
            <a:off x="228600" y="1143000"/>
            <a:ext cx="8458200" cy="1219200"/>
          </a:xfrm>
          <a:prstGeom prst="rect">
            <a:avLst/>
          </a:prstGeom>
          <a:solidFill>
            <a:srgbClr val="0070C0">
              <a:alpha val="10000"/>
            </a:srgb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7" name="9 - Ορθογώνιο"/>
          <p:cNvSpPr>
            <a:spLocks noChangeArrowheads="1"/>
          </p:cNvSpPr>
          <p:nvPr/>
        </p:nvSpPr>
        <p:spPr bwMode="auto">
          <a:xfrm>
            <a:off x="228600" y="2514600"/>
            <a:ext cx="8458200" cy="1219200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0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11 - TextBox"/>
          <p:cNvSpPr txBox="1">
            <a:spLocks noChangeArrowheads="1"/>
          </p:cNvSpPr>
          <p:nvPr/>
        </p:nvSpPr>
        <p:spPr bwMode="auto">
          <a:xfrm>
            <a:off x="304800" y="2552700"/>
            <a:ext cx="8516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Αναλυτικός δυναμικός προγραμματισμός </a:t>
            </a:r>
            <a:r>
              <a:rPr lang="el-GR"/>
              <a:t>(</a:t>
            </a:r>
            <a:r>
              <a:rPr lang="en-US"/>
              <a:t>top-down dynamic programming</a:t>
            </a:r>
            <a:r>
              <a:rPr lang="el-GR"/>
              <a:t>)</a:t>
            </a:r>
          </a:p>
        </p:txBody>
      </p:sp>
      <p:sp>
        <p:nvSpPr>
          <p:cNvPr id="27653" name="10 - TextBox"/>
          <p:cNvSpPr txBox="1">
            <a:spLocks noChangeArrowheads="1"/>
          </p:cNvSpPr>
          <p:nvPr/>
        </p:nvSpPr>
        <p:spPr bwMode="auto">
          <a:xfrm>
            <a:off x="547688" y="2935288"/>
            <a:ext cx="8150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Το αναδρομικό πρόγραμμα αποθηκεύει τις τιμές που υπολογίζει και αποφεύγει</a:t>
            </a:r>
          </a:p>
          <a:p>
            <a:r>
              <a:rPr lang="el-GR" dirty="0"/>
              <a:t>τον υπολογισμό ήδη αποθηκευμένων τιμών.</a:t>
            </a:r>
          </a:p>
        </p:txBody>
      </p:sp>
      <p:sp>
        <p:nvSpPr>
          <p:cNvPr id="27654" name="11 - TextBox"/>
          <p:cNvSpPr txBox="1">
            <a:spLocks noChangeArrowheads="1"/>
          </p:cNvSpPr>
          <p:nvPr/>
        </p:nvSpPr>
        <p:spPr bwMode="auto">
          <a:xfrm>
            <a:off x="339725" y="1217613"/>
            <a:ext cx="8194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Συνθετικός δυναμικός προγραμματισμός </a:t>
            </a:r>
            <a:r>
              <a:rPr lang="el-GR"/>
              <a:t>(</a:t>
            </a:r>
            <a:r>
              <a:rPr lang="en-US"/>
              <a:t>bottom-up dynamic programming</a:t>
            </a:r>
            <a:r>
              <a:rPr lang="el-GR"/>
              <a:t>)</a:t>
            </a:r>
          </a:p>
        </p:txBody>
      </p:sp>
      <p:sp>
        <p:nvSpPr>
          <p:cNvPr id="27655" name="10 - TextBox"/>
          <p:cNvSpPr txBox="1">
            <a:spLocks noChangeArrowheads="1"/>
          </p:cNvSpPr>
          <p:nvPr/>
        </p:nvSpPr>
        <p:spPr bwMode="auto">
          <a:xfrm>
            <a:off x="530225" y="1563688"/>
            <a:ext cx="72421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Υπολογίζει και αποθηκεύει όλες τις τιμές της συνάρτησης με τη σειρά </a:t>
            </a:r>
          </a:p>
          <a:p>
            <a:r>
              <a:rPr lang="el-GR"/>
              <a:t>ξεκινώντας τον υπολογισμό από τη μικρότερη τιμή του ορίσματος.</a:t>
            </a:r>
          </a:p>
        </p:txBody>
      </p:sp>
      <p:sp>
        <p:nvSpPr>
          <p:cNvPr id="27658" name="10 - TextBox"/>
          <p:cNvSpPr txBox="1">
            <a:spLocks noChangeArrowheads="1"/>
          </p:cNvSpPr>
          <p:nvPr/>
        </p:nvSpPr>
        <p:spPr bwMode="auto">
          <a:xfrm>
            <a:off x="304800" y="4114800"/>
            <a:ext cx="827087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Γενικά ο αναλυτικός δυναμικός προγραμματισμός είναι προτιμητέος επειδή</a:t>
            </a:r>
            <a:r>
              <a:rPr lang="en-US"/>
              <a:t>:</a:t>
            </a:r>
          </a:p>
          <a:p>
            <a:endParaRPr lang="en-US" sz="1000"/>
          </a:p>
          <a:p>
            <a:pPr marL="800100" lvl="1" indent="-342900">
              <a:buFont typeface="Arial" charset="0"/>
              <a:buChar char="•"/>
            </a:pPr>
            <a:r>
              <a:rPr lang="el-GR"/>
              <a:t>Παρέχει μηχανικό τρόπο μετασχηματισμού της λύση ενός προβλήματος</a:t>
            </a:r>
          </a:p>
          <a:p>
            <a:pPr marL="800100" lvl="1" indent="-342900">
              <a:buFont typeface="Arial" charset="0"/>
              <a:buChar char="•"/>
            </a:pPr>
            <a:r>
              <a:rPr lang="el-GR"/>
              <a:t>Ρυθμίζει αυτόματα τη σειρά υπολογισμού των υποπροβλημάτων</a:t>
            </a:r>
          </a:p>
          <a:p>
            <a:pPr marL="800100" lvl="1" indent="-342900">
              <a:buFont typeface="Arial" charset="0"/>
              <a:buChar char="•"/>
            </a:pPr>
            <a:r>
              <a:rPr lang="el-GR"/>
              <a:t>Αποφεύγει την επίλυση υποπροβλημάτων που δε χρειάζονται</a:t>
            </a:r>
          </a:p>
        </p:txBody>
      </p:sp>
      <p:sp useBgFill="1">
        <p:nvSpPr>
          <p:cNvPr id="11" name="10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230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Το πρόβλημα του σακιδίου </a:t>
            </a:r>
            <a:r>
              <a:rPr lang="el-GR"/>
              <a:t>(</a:t>
            </a:r>
            <a:r>
              <a:rPr lang="en-US"/>
              <a:t>knapsack problem</a:t>
            </a:r>
            <a:r>
              <a:rPr lang="el-GR"/>
              <a:t>)</a:t>
            </a:r>
          </a:p>
        </p:txBody>
      </p:sp>
      <p:sp>
        <p:nvSpPr>
          <p:cNvPr id="16389" name="10 - TextBox"/>
          <p:cNvSpPr txBox="1">
            <a:spLocks noChangeArrowheads="1"/>
          </p:cNvSpPr>
          <p:nvPr/>
        </p:nvSpPr>
        <p:spPr bwMode="auto">
          <a:xfrm>
            <a:off x="381000" y="1524000"/>
            <a:ext cx="900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Έχουμε </a:t>
            </a:r>
            <a:r>
              <a:rPr lang="el-GR" dirty="0">
                <a:latin typeface="Lucida Console" pitchFamily="49" charset="0"/>
              </a:rPr>
              <a:t>Ν</a:t>
            </a:r>
            <a:r>
              <a:rPr lang="el-GR" dirty="0"/>
              <a:t> τύπους αντικειμένων </a:t>
            </a:r>
            <a:r>
              <a:rPr lang="el-GR" dirty="0">
                <a:latin typeface="Lucida Console" pitchFamily="49" charset="0"/>
                <a:cs typeface="Courier New" pitchFamily="49" charset="0"/>
              </a:rPr>
              <a:t>{1,2,…,Ν}</a:t>
            </a:r>
            <a:r>
              <a:rPr lang="el-GR" dirty="0"/>
              <a:t>. Το αντικείμενο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k</a:t>
            </a:r>
            <a:r>
              <a:rPr lang="en-US" dirty="0"/>
              <a:t> </a:t>
            </a:r>
            <a:r>
              <a:rPr lang="el-GR" dirty="0"/>
              <a:t>έχει μέγεθος 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size(k)</a:t>
            </a:r>
            <a:r>
              <a:rPr lang="en-US" dirty="0"/>
              <a:t> </a:t>
            </a:r>
            <a:r>
              <a:rPr lang="el-GR" dirty="0"/>
              <a:t> </a:t>
            </a:r>
          </a:p>
        </p:txBody>
      </p:sp>
      <p:sp>
        <p:nvSpPr>
          <p:cNvPr id="7" name="10 - TextBox"/>
          <p:cNvSpPr txBox="1">
            <a:spLocks noChangeArrowheads="1"/>
          </p:cNvSpPr>
          <p:nvPr/>
        </p:nvSpPr>
        <p:spPr bwMode="auto">
          <a:xfrm>
            <a:off x="381000" y="1839913"/>
            <a:ext cx="2325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dirty="0"/>
              <a:t>και αξία </a:t>
            </a:r>
            <a:r>
              <a:rPr lang="en-US" dirty="0"/>
              <a:t>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value(k)</a:t>
            </a:r>
            <a:r>
              <a:rPr lang="el-GR" dirty="0">
                <a:latin typeface="+mn-lt"/>
                <a:cs typeface="Courier New" pitchFamily="49" charset="0"/>
              </a:rPr>
              <a:t>.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1" name="7 - TextBox"/>
          <p:cNvSpPr txBox="1">
            <a:spLocks noChangeArrowheads="1"/>
          </p:cNvSpPr>
          <p:nvPr/>
        </p:nvSpPr>
        <p:spPr bwMode="auto">
          <a:xfrm>
            <a:off x="381000" y="2362200"/>
            <a:ext cx="841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Ο σκοπός μας είναι να γεμίσουμε με τα αντικείμενα αυτά ένα σακίδιο μεγέθους </a:t>
            </a:r>
            <a:r>
              <a:rPr lang="en-US" dirty="0">
                <a:latin typeface="Lucida Console" pitchFamily="49" charset="0"/>
              </a:rPr>
              <a:t>M</a:t>
            </a:r>
            <a:endParaRPr lang="el-GR" dirty="0">
              <a:latin typeface="Lucida Console" pitchFamily="49" charset="0"/>
            </a:endParaRPr>
          </a:p>
        </p:txBody>
      </p:sp>
      <p:sp>
        <p:nvSpPr>
          <p:cNvPr id="16392" name="8 - TextBox"/>
          <p:cNvSpPr txBox="1">
            <a:spLocks noChangeArrowheads="1"/>
          </p:cNvSpPr>
          <p:nvPr/>
        </p:nvSpPr>
        <p:spPr bwMode="auto">
          <a:xfrm>
            <a:off x="381000" y="2678113"/>
            <a:ext cx="7329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έτσι ώστε η συνολική αξία των αντικειμένων να είναι η μέγιστη δυνατή. </a:t>
            </a:r>
          </a:p>
        </p:txBody>
      </p:sp>
      <p:sp>
        <p:nvSpPr>
          <p:cNvPr id="16393" name="9 - Ορθογώνιο"/>
          <p:cNvSpPr>
            <a:spLocks noChangeArrowheads="1"/>
          </p:cNvSpPr>
          <p:nvPr/>
        </p:nvSpPr>
        <p:spPr bwMode="auto">
          <a:xfrm>
            <a:off x="914400" y="3962400"/>
            <a:ext cx="685800" cy="838200"/>
          </a:xfrm>
          <a:prstGeom prst="rect">
            <a:avLst/>
          </a:prstGeom>
          <a:solidFill>
            <a:srgbClr val="FFC000">
              <a:alpha val="45097"/>
            </a:srgbClr>
          </a:soli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1</a:t>
            </a:r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2590800" y="4191000"/>
            <a:ext cx="685800" cy="609600"/>
          </a:xfrm>
          <a:prstGeom prst="rect">
            <a:avLst/>
          </a:prstGeom>
          <a:solidFill>
            <a:schemeClr val="bg1">
              <a:lumMod val="65000"/>
              <a:alpha val="32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l-GR" dirty="0"/>
              <a:t>2</a:t>
            </a:r>
          </a:p>
        </p:txBody>
      </p:sp>
      <p:sp>
        <p:nvSpPr>
          <p:cNvPr id="13" name="12 - Ορθογώνιο"/>
          <p:cNvSpPr/>
          <p:nvPr/>
        </p:nvSpPr>
        <p:spPr bwMode="auto">
          <a:xfrm>
            <a:off x="6781800" y="3505200"/>
            <a:ext cx="838200" cy="1828800"/>
          </a:xfrm>
          <a:prstGeom prst="rect">
            <a:avLst/>
          </a:prstGeom>
          <a:solidFill>
            <a:schemeClr val="accent2">
              <a:lumMod val="60000"/>
              <a:lumOff val="40000"/>
              <a:alpha val="14000"/>
            </a:schemeClr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dirty="0"/>
          </a:p>
        </p:txBody>
      </p:sp>
      <p:sp>
        <p:nvSpPr>
          <p:cNvPr id="16396" name="13 - Ορθογώνιο"/>
          <p:cNvSpPr>
            <a:spLocks noChangeArrowheads="1"/>
          </p:cNvSpPr>
          <p:nvPr/>
        </p:nvSpPr>
        <p:spPr bwMode="auto">
          <a:xfrm>
            <a:off x="4267200" y="43434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>
        <p:nvSpPr>
          <p:cNvPr id="16397" name="16 - TextBox"/>
          <p:cNvSpPr txBox="1">
            <a:spLocks noChangeArrowheads="1"/>
          </p:cNvSpPr>
          <p:nvPr/>
        </p:nvSpPr>
        <p:spPr bwMode="auto">
          <a:xfrm>
            <a:off x="6781800" y="5410200"/>
            <a:ext cx="844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latin typeface="Lucida Console" pitchFamily="49" charset="0"/>
              </a:rPr>
              <a:t>Μ=20</a:t>
            </a:r>
          </a:p>
        </p:txBody>
      </p:sp>
      <p:sp>
        <p:nvSpPr>
          <p:cNvPr id="16398" name="17 - TextBox"/>
          <p:cNvSpPr txBox="1">
            <a:spLocks noChangeArrowheads="1"/>
          </p:cNvSpPr>
          <p:nvPr/>
        </p:nvSpPr>
        <p:spPr bwMode="auto">
          <a:xfrm>
            <a:off x="5080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size(1) = 12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value(1)= 20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6399" name="18 - TextBox"/>
          <p:cNvSpPr txBox="1">
            <a:spLocks noChangeArrowheads="1"/>
          </p:cNvSpPr>
          <p:nvPr/>
        </p:nvSpPr>
        <p:spPr bwMode="auto">
          <a:xfrm>
            <a:off x="22098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size(2) = 8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value(2)= 14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6400" name="19 - TextBox"/>
          <p:cNvSpPr txBox="1">
            <a:spLocks noChangeArrowheads="1"/>
          </p:cNvSpPr>
          <p:nvPr/>
        </p:nvSpPr>
        <p:spPr bwMode="auto">
          <a:xfrm>
            <a:off x="38862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size(3) = 6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value(3)= 11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 useBgFill="1">
        <p:nvSpPr>
          <p:cNvPr id="17" name="1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230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Το πρόβλημα του σακιδίου </a:t>
            </a:r>
            <a:r>
              <a:rPr lang="el-GR"/>
              <a:t>(</a:t>
            </a:r>
            <a:r>
              <a:rPr lang="en-US"/>
              <a:t>knapsack problem</a:t>
            </a:r>
            <a:r>
              <a:rPr lang="el-GR"/>
              <a:t>)</a:t>
            </a:r>
          </a:p>
        </p:txBody>
      </p:sp>
      <p:sp>
        <p:nvSpPr>
          <p:cNvPr id="17417" name="9 - Ορθογώνιο"/>
          <p:cNvSpPr>
            <a:spLocks noChangeArrowheads="1"/>
          </p:cNvSpPr>
          <p:nvPr/>
        </p:nvSpPr>
        <p:spPr bwMode="auto">
          <a:xfrm>
            <a:off x="914400" y="3962400"/>
            <a:ext cx="685800" cy="838200"/>
          </a:xfrm>
          <a:prstGeom prst="rect">
            <a:avLst/>
          </a:prstGeom>
          <a:solidFill>
            <a:srgbClr val="FFC000">
              <a:alpha val="45097"/>
            </a:srgbClr>
          </a:soli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1</a:t>
            </a:r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2590800" y="4191000"/>
            <a:ext cx="685800" cy="609600"/>
          </a:xfrm>
          <a:prstGeom prst="rect">
            <a:avLst/>
          </a:prstGeom>
          <a:solidFill>
            <a:schemeClr val="bg1">
              <a:lumMod val="65000"/>
              <a:alpha val="32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l-GR" dirty="0"/>
              <a:t>2</a:t>
            </a:r>
          </a:p>
        </p:txBody>
      </p:sp>
      <p:sp>
        <p:nvSpPr>
          <p:cNvPr id="13" name="12 - Ορθογώνιο"/>
          <p:cNvSpPr/>
          <p:nvPr/>
        </p:nvSpPr>
        <p:spPr bwMode="auto">
          <a:xfrm>
            <a:off x="6781800" y="3505200"/>
            <a:ext cx="838200" cy="1828800"/>
          </a:xfrm>
          <a:prstGeom prst="rect">
            <a:avLst/>
          </a:prstGeom>
          <a:solidFill>
            <a:schemeClr val="accent2">
              <a:lumMod val="60000"/>
              <a:lumOff val="40000"/>
              <a:alpha val="14000"/>
            </a:schemeClr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dirty="0"/>
          </a:p>
        </p:txBody>
      </p:sp>
      <p:sp>
        <p:nvSpPr>
          <p:cNvPr id="17420" name="13 - Ορθογώνιο"/>
          <p:cNvSpPr>
            <a:spLocks noChangeArrowheads="1"/>
          </p:cNvSpPr>
          <p:nvPr/>
        </p:nvSpPr>
        <p:spPr bwMode="auto">
          <a:xfrm>
            <a:off x="4267200" y="43434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>
        <p:nvSpPr>
          <p:cNvPr id="17421" name="16 - TextBox"/>
          <p:cNvSpPr txBox="1">
            <a:spLocks noChangeArrowheads="1"/>
          </p:cNvSpPr>
          <p:nvPr/>
        </p:nvSpPr>
        <p:spPr bwMode="auto">
          <a:xfrm>
            <a:off x="6781800" y="5410200"/>
            <a:ext cx="844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latin typeface="Lucida Console" pitchFamily="49" charset="0"/>
              </a:rPr>
              <a:t>Μ=20</a:t>
            </a:r>
          </a:p>
        </p:txBody>
      </p:sp>
      <p:sp>
        <p:nvSpPr>
          <p:cNvPr id="17422" name="17 - TextBox"/>
          <p:cNvSpPr txBox="1">
            <a:spLocks noChangeArrowheads="1"/>
          </p:cNvSpPr>
          <p:nvPr/>
        </p:nvSpPr>
        <p:spPr bwMode="auto">
          <a:xfrm>
            <a:off x="5080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size(1) = 12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value(1)= 20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7423" name="18 - TextBox"/>
          <p:cNvSpPr txBox="1">
            <a:spLocks noChangeArrowheads="1"/>
          </p:cNvSpPr>
          <p:nvPr/>
        </p:nvSpPr>
        <p:spPr bwMode="auto">
          <a:xfrm>
            <a:off x="22098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size(2) = 8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value(2)= 14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7424" name="19 - TextBox"/>
          <p:cNvSpPr txBox="1">
            <a:spLocks noChangeArrowheads="1"/>
          </p:cNvSpPr>
          <p:nvPr/>
        </p:nvSpPr>
        <p:spPr bwMode="auto">
          <a:xfrm>
            <a:off x="38862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size(3) = 6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value(3)= 11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7425" name="20 - Ορθογώνιο"/>
          <p:cNvSpPr>
            <a:spLocks noChangeArrowheads="1"/>
          </p:cNvSpPr>
          <p:nvPr/>
        </p:nvSpPr>
        <p:spPr bwMode="auto">
          <a:xfrm>
            <a:off x="6858000" y="4419600"/>
            <a:ext cx="685800" cy="838200"/>
          </a:xfrm>
          <a:prstGeom prst="rect">
            <a:avLst/>
          </a:prstGeom>
          <a:solidFill>
            <a:srgbClr val="FFC000">
              <a:alpha val="45097"/>
            </a:srgbClr>
          </a:soli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1</a:t>
            </a:r>
          </a:p>
        </p:txBody>
      </p:sp>
      <p:sp>
        <p:nvSpPr>
          <p:cNvPr id="22" name="21 - Ορθογώνιο"/>
          <p:cNvSpPr/>
          <p:nvPr/>
        </p:nvSpPr>
        <p:spPr bwMode="auto">
          <a:xfrm>
            <a:off x="6858000" y="3733800"/>
            <a:ext cx="685800" cy="609600"/>
          </a:xfrm>
          <a:prstGeom prst="rect">
            <a:avLst/>
          </a:prstGeom>
          <a:solidFill>
            <a:schemeClr val="bg1">
              <a:lumMod val="65000"/>
              <a:alpha val="32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l-GR" dirty="0"/>
              <a:t>2</a:t>
            </a:r>
          </a:p>
        </p:txBody>
      </p:sp>
      <p:sp>
        <p:nvSpPr>
          <p:cNvPr id="17427" name="22 - TextBox"/>
          <p:cNvSpPr txBox="1">
            <a:spLocks noChangeArrowheads="1"/>
          </p:cNvSpPr>
          <p:nvPr/>
        </p:nvSpPr>
        <p:spPr bwMode="auto">
          <a:xfrm>
            <a:off x="7670800" y="4038600"/>
            <a:ext cx="12747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  = 20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 = 34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 useBgFill="1">
        <p:nvSpPr>
          <p:cNvPr id="20" name="19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10 - TextBox"/>
          <p:cNvSpPr txBox="1">
            <a:spLocks noChangeArrowheads="1"/>
          </p:cNvSpPr>
          <p:nvPr/>
        </p:nvSpPr>
        <p:spPr bwMode="auto">
          <a:xfrm>
            <a:off x="381000" y="1524000"/>
            <a:ext cx="900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Έχουμε </a:t>
            </a:r>
            <a:r>
              <a:rPr lang="el-GR" dirty="0">
                <a:latin typeface="Lucida Console" pitchFamily="49" charset="0"/>
              </a:rPr>
              <a:t>Ν</a:t>
            </a:r>
            <a:r>
              <a:rPr lang="el-GR" dirty="0"/>
              <a:t> τύπους αντικειμένων </a:t>
            </a:r>
            <a:r>
              <a:rPr lang="el-GR" dirty="0">
                <a:latin typeface="Lucida Console" pitchFamily="49" charset="0"/>
                <a:cs typeface="Courier New" pitchFamily="49" charset="0"/>
              </a:rPr>
              <a:t>{1,2,…,Ν}</a:t>
            </a:r>
            <a:r>
              <a:rPr lang="el-GR" dirty="0"/>
              <a:t>. Το αντικείμενο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k</a:t>
            </a:r>
            <a:r>
              <a:rPr lang="en-US" dirty="0"/>
              <a:t> </a:t>
            </a:r>
            <a:r>
              <a:rPr lang="el-GR" dirty="0"/>
              <a:t>έχει μέγεθος 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size(k)</a:t>
            </a:r>
            <a:r>
              <a:rPr lang="en-US" dirty="0"/>
              <a:t> </a:t>
            </a:r>
            <a:r>
              <a:rPr lang="el-GR" dirty="0"/>
              <a:t> </a:t>
            </a:r>
          </a:p>
        </p:txBody>
      </p:sp>
      <p:sp>
        <p:nvSpPr>
          <p:cNvPr id="23" name="10 - TextBox"/>
          <p:cNvSpPr txBox="1">
            <a:spLocks noChangeArrowheads="1"/>
          </p:cNvSpPr>
          <p:nvPr/>
        </p:nvSpPr>
        <p:spPr bwMode="auto">
          <a:xfrm>
            <a:off x="381000" y="1839913"/>
            <a:ext cx="2325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dirty="0"/>
              <a:t>και αξία </a:t>
            </a:r>
            <a:r>
              <a:rPr lang="en-US" dirty="0"/>
              <a:t>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value(k)</a:t>
            </a:r>
            <a:r>
              <a:rPr lang="el-GR" dirty="0">
                <a:latin typeface="+mn-lt"/>
                <a:cs typeface="Courier New" pitchFamily="49" charset="0"/>
              </a:rPr>
              <a:t>.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7 - TextBox"/>
          <p:cNvSpPr txBox="1">
            <a:spLocks noChangeArrowheads="1"/>
          </p:cNvSpPr>
          <p:nvPr/>
        </p:nvSpPr>
        <p:spPr bwMode="auto">
          <a:xfrm>
            <a:off x="381000" y="2362200"/>
            <a:ext cx="841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Ο σκοπός μας είναι να γεμίσουμε με τα αντικείμενα αυτά ένα σακίδιο μεγέθους </a:t>
            </a:r>
            <a:r>
              <a:rPr lang="en-US" dirty="0">
                <a:latin typeface="Lucida Console" pitchFamily="49" charset="0"/>
              </a:rPr>
              <a:t>M</a:t>
            </a:r>
            <a:endParaRPr lang="el-GR" dirty="0">
              <a:latin typeface="Lucida Console" pitchFamily="49" charset="0"/>
            </a:endParaRPr>
          </a:p>
        </p:txBody>
      </p:sp>
      <p:sp>
        <p:nvSpPr>
          <p:cNvPr id="25" name="8 - TextBox"/>
          <p:cNvSpPr txBox="1">
            <a:spLocks noChangeArrowheads="1"/>
          </p:cNvSpPr>
          <p:nvPr/>
        </p:nvSpPr>
        <p:spPr bwMode="auto">
          <a:xfrm>
            <a:off x="381000" y="2678113"/>
            <a:ext cx="7329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έτσι ώστε η συνολική αξία των αντικειμένων να είναι η μέγιστη δυνατή.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230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Το πρόβλημα του σακιδίου </a:t>
            </a:r>
            <a:r>
              <a:rPr lang="el-GR"/>
              <a:t>(</a:t>
            </a:r>
            <a:r>
              <a:rPr lang="en-US"/>
              <a:t>knapsack problem</a:t>
            </a:r>
            <a:r>
              <a:rPr lang="el-GR"/>
              <a:t>)</a:t>
            </a:r>
          </a:p>
        </p:txBody>
      </p:sp>
      <p:sp>
        <p:nvSpPr>
          <p:cNvPr id="18441" name="9 - Ορθογώνιο"/>
          <p:cNvSpPr>
            <a:spLocks noChangeArrowheads="1"/>
          </p:cNvSpPr>
          <p:nvPr/>
        </p:nvSpPr>
        <p:spPr bwMode="auto">
          <a:xfrm>
            <a:off x="914400" y="3962400"/>
            <a:ext cx="685800" cy="838200"/>
          </a:xfrm>
          <a:prstGeom prst="rect">
            <a:avLst/>
          </a:prstGeom>
          <a:solidFill>
            <a:srgbClr val="FFC000">
              <a:alpha val="45097"/>
            </a:srgbClr>
          </a:soli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1</a:t>
            </a:r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2590800" y="4191000"/>
            <a:ext cx="685800" cy="609600"/>
          </a:xfrm>
          <a:prstGeom prst="rect">
            <a:avLst/>
          </a:prstGeom>
          <a:solidFill>
            <a:schemeClr val="bg1">
              <a:lumMod val="65000"/>
              <a:alpha val="32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l-GR" dirty="0"/>
              <a:t>2</a:t>
            </a:r>
          </a:p>
        </p:txBody>
      </p:sp>
      <p:sp>
        <p:nvSpPr>
          <p:cNvPr id="13" name="12 - Ορθογώνιο"/>
          <p:cNvSpPr/>
          <p:nvPr/>
        </p:nvSpPr>
        <p:spPr bwMode="auto">
          <a:xfrm>
            <a:off x="6781800" y="3505200"/>
            <a:ext cx="838200" cy="1828800"/>
          </a:xfrm>
          <a:prstGeom prst="rect">
            <a:avLst/>
          </a:prstGeom>
          <a:solidFill>
            <a:schemeClr val="accent2">
              <a:lumMod val="60000"/>
              <a:lumOff val="40000"/>
              <a:alpha val="14000"/>
            </a:schemeClr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dirty="0"/>
          </a:p>
        </p:txBody>
      </p:sp>
      <p:sp>
        <p:nvSpPr>
          <p:cNvPr id="18444" name="13 - Ορθογώνιο"/>
          <p:cNvSpPr>
            <a:spLocks noChangeArrowheads="1"/>
          </p:cNvSpPr>
          <p:nvPr/>
        </p:nvSpPr>
        <p:spPr bwMode="auto">
          <a:xfrm>
            <a:off x="4267200" y="43434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>
        <p:nvSpPr>
          <p:cNvPr id="18445" name="16 - TextBox"/>
          <p:cNvSpPr txBox="1">
            <a:spLocks noChangeArrowheads="1"/>
          </p:cNvSpPr>
          <p:nvPr/>
        </p:nvSpPr>
        <p:spPr bwMode="auto">
          <a:xfrm>
            <a:off x="6781800" y="5410200"/>
            <a:ext cx="844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latin typeface="Lucida Console" pitchFamily="49" charset="0"/>
              </a:rPr>
              <a:t>Μ=20</a:t>
            </a:r>
          </a:p>
        </p:txBody>
      </p:sp>
      <p:sp>
        <p:nvSpPr>
          <p:cNvPr id="18446" name="17 - TextBox"/>
          <p:cNvSpPr txBox="1">
            <a:spLocks noChangeArrowheads="1"/>
          </p:cNvSpPr>
          <p:nvPr/>
        </p:nvSpPr>
        <p:spPr bwMode="auto">
          <a:xfrm>
            <a:off x="5080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size(1) = 12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value(1)= 20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8447" name="18 - TextBox"/>
          <p:cNvSpPr txBox="1">
            <a:spLocks noChangeArrowheads="1"/>
          </p:cNvSpPr>
          <p:nvPr/>
        </p:nvSpPr>
        <p:spPr bwMode="auto">
          <a:xfrm>
            <a:off x="22098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size(2) = 8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value(2)= 14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8448" name="19 - TextBox"/>
          <p:cNvSpPr txBox="1">
            <a:spLocks noChangeArrowheads="1"/>
          </p:cNvSpPr>
          <p:nvPr/>
        </p:nvSpPr>
        <p:spPr bwMode="auto">
          <a:xfrm>
            <a:off x="38862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size(3) = 6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value(3)= 11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8449" name="20 - Ορθογώνιο"/>
          <p:cNvSpPr>
            <a:spLocks noChangeArrowheads="1"/>
          </p:cNvSpPr>
          <p:nvPr/>
        </p:nvSpPr>
        <p:spPr bwMode="auto">
          <a:xfrm>
            <a:off x="6858000" y="4419600"/>
            <a:ext cx="685800" cy="838200"/>
          </a:xfrm>
          <a:prstGeom prst="rect">
            <a:avLst/>
          </a:prstGeom>
          <a:solidFill>
            <a:srgbClr val="FFC000">
              <a:alpha val="45097"/>
            </a:srgbClr>
          </a:soli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1</a:t>
            </a:r>
          </a:p>
        </p:txBody>
      </p:sp>
      <p:sp>
        <p:nvSpPr>
          <p:cNvPr id="18450" name="22 - TextBox"/>
          <p:cNvSpPr txBox="1">
            <a:spLocks noChangeArrowheads="1"/>
          </p:cNvSpPr>
          <p:nvPr/>
        </p:nvSpPr>
        <p:spPr bwMode="auto">
          <a:xfrm>
            <a:off x="7670800" y="4038600"/>
            <a:ext cx="12747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  = 18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 = 31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8451" name="23 - Ορθογώνιο"/>
          <p:cNvSpPr>
            <a:spLocks noChangeArrowheads="1"/>
          </p:cNvSpPr>
          <p:nvPr/>
        </p:nvSpPr>
        <p:spPr bwMode="auto">
          <a:xfrm>
            <a:off x="6858000" y="38862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 useBgFill="1">
        <p:nvSpPr>
          <p:cNvPr id="20" name="19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10 - TextBox"/>
          <p:cNvSpPr txBox="1">
            <a:spLocks noChangeArrowheads="1"/>
          </p:cNvSpPr>
          <p:nvPr/>
        </p:nvSpPr>
        <p:spPr bwMode="auto">
          <a:xfrm>
            <a:off x="381000" y="1524000"/>
            <a:ext cx="900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Έχουμε </a:t>
            </a:r>
            <a:r>
              <a:rPr lang="el-GR" dirty="0">
                <a:latin typeface="Lucida Console" pitchFamily="49" charset="0"/>
              </a:rPr>
              <a:t>Ν</a:t>
            </a:r>
            <a:r>
              <a:rPr lang="el-GR" dirty="0"/>
              <a:t> τύπους αντικειμένων </a:t>
            </a:r>
            <a:r>
              <a:rPr lang="el-GR" dirty="0">
                <a:latin typeface="Lucida Console" pitchFamily="49" charset="0"/>
                <a:cs typeface="Courier New" pitchFamily="49" charset="0"/>
              </a:rPr>
              <a:t>{1,2,…,Ν}</a:t>
            </a:r>
            <a:r>
              <a:rPr lang="el-GR" dirty="0"/>
              <a:t>. Το αντικείμενο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k</a:t>
            </a:r>
            <a:r>
              <a:rPr lang="en-US" dirty="0"/>
              <a:t> </a:t>
            </a:r>
            <a:r>
              <a:rPr lang="el-GR" dirty="0"/>
              <a:t>έχει μέγεθος 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size(k)</a:t>
            </a:r>
            <a:r>
              <a:rPr lang="en-US" dirty="0"/>
              <a:t> </a:t>
            </a:r>
            <a:r>
              <a:rPr lang="el-GR" dirty="0"/>
              <a:t> </a:t>
            </a:r>
          </a:p>
        </p:txBody>
      </p:sp>
      <p:sp>
        <p:nvSpPr>
          <p:cNvPr id="22" name="10 - TextBox"/>
          <p:cNvSpPr txBox="1">
            <a:spLocks noChangeArrowheads="1"/>
          </p:cNvSpPr>
          <p:nvPr/>
        </p:nvSpPr>
        <p:spPr bwMode="auto">
          <a:xfrm>
            <a:off x="381000" y="1839913"/>
            <a:ext cx="2325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dirty="0"/>
              <a:t>και αξία </a:t>
            </a:r>
            <a:r>
              <a:rPr lang="en-US" dirty="0"/>
              <a:t>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value(k)</a:t>
            </a:r>
            <a:r>
              <a:rPr lang="el-GR" dirty="0">
                <a:latin typeface="+mn-lt"/>
                <a:cs typeface="Courier New" pitchFamily="49" charset="0"/>
              </a:rPr>
              <a:t>.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7 - TextBox"/>
          <p:cNvSpPr txBox="1">
            <a:spLocks noChangeArrowheads="1"/>
          </p:cNvSpPr>
          <p:nvPr/>
        </p:nvSpPr>
        <p:spPr bwMode="auto">
          <a:xfrm>
            <a:off x="381000" y="2362200"/>
            <a:ext cx="841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Ο σκοπός μας είναι να γεμίσουμε με τα αντικείμενα αυτά ένα σακίδιο μεγέθους </a:t>
            </a:r>
            <a:r>
              <a:rPr lang="en-US" dirty="0">
                <a:latin typeface="Lucida Console" pitchFamily="49" charset="0"/>
              </a:rPr>
              <a:t>M</a:t>
            </a:r>
            <a:endParaRPr lang="el-GR" dirty="0">
              <a:latin typeface="Lucida Console" pitchFamily="49" charset="0"/>
            </a:endParaRPr>
          </a:p>
        </p:txBody>
      </p:sp>
      <p:sp>
        <p:nvSpPr>
          <p:cNvPr id="24" name="8 - TextBox"/>
          <p:cNvSpPr txBox="1">
            <a:spLocks noChangeArrowheads="1"/>
          </p:cNvSpPr>
          <p:nvPr/>
        </p:nvSpPr>
        <p:spPr bwMode="auto">
          <a:xfrm>
            <a:off x="381000" y="2678113"/>
            <a:ext cx="7329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έτσι ώστε η συνολική αξία των αντικειμένων να είναι η μέγιστη δυνατή.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230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Το πρόβλημα του σακιδίου </a:t>
            </a:r>
            <a:r>
              <a:rPr lang="el-GR"/>
              <a:t>(</a:t>
            </a:r>
            <a:r>
              <a:rPr lang="en-US"/>
              <a:t>knapsack problem</a:t>
            </a:r>
            <a:r>
              <a:rPr lang="el-GR"/>
              <a:t>)</a:t>
            </a:r>
          </a:p>
        </p:txBody>
      </p:sp>
      <p:sp>
        <p:nvSpPr>
          <p:cNvPr id="19465" name="9 - Ορθογώνιο"/>
          <p:cNvSpPr>
            <a:spLocks noChangeArrowheads="1"/>
          </p:cNvSpPr>
          <p:nvPr/>
        </p:nvSpPr>
        <p:spPr bwMode="auto">
          <a:xfrm>
            <a:off x="914400" y="3962400"/>
            <a:ext cx="685800" cy="838200"/>
          </a:xfrm>
          <a:prstGeom prst="rect">
            <a:avLst/>
          </a:prstGeom>
          <a:solidFill>
            <a:srgbClr val="FFC000">
              <a:alpha val="45097"/>
            </a:srgbClr>
          </a:soli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1</a:t>
            </a:r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2590800" y="4191000"/>
            <a:ext cx="685800" cy="609600"/>
          </a:xfrm>
          <a:prstGeom prst="rect">
            <a:avLst/>
          </a:prstGeom>
          <a:solidFill>
            <a:schemeClr val="bg1">
              <a:lumMod val="65000"/>
              <a:alpha val="32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l-GR" dirty="0"/>
              <a:t>2</a:t>
            </a:r>
          </a:p>
        </p:txBody>
      </p:sp>
      <p:sp>
        <p:nvSpPr>
          <p:cNvPr id="13" name="12 - Ορθογώνιο"/>
          <p:cNvSpPr/>
          <p:nvPr/>
        </p:nvSpPr>
        <p:spPr bwMode="auto">
          <a:xfrm>
            <a:off x="6781800" y="3505200"/>
            <a:ext cx="838200" cy="1828800"/>
          </a:xfrm>
          <a:prstGeom prst="rect">
            <a:avLst/>
          </a:prstGeom>
          <a:solidFill>
            <a:schemeClr val="accent2">
              <a:lumMod val="60000"/>
              <a:lumOff val="40000"/>
              <a:alpha val="14000"/>
            </a:schemeClr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dirty="0"/>
          </a:p>
        </p:txBody>
      </p:sp>
      <p:sp>
        <p:nvSpPr>
          <p:cNvPr id="19468" name="13 - Ορθογώνιο"/>
          <p:cNvSpPr>
            <a:spLocks noChangeArrowheads="1"/>
          </p:cNvSpPr>
          <p:nvPr/>
        </p:nvSpPr>
        <p:spPr bwMode="auto">
          <a:xfrm>
            <a:off x="4267200" y="43434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>
        <p:nvSpPr>
          <p:cNvPr id="19469" name="16 - TextBox"/>
          <p:cNvSpPr txBox="1">
            <a:spLocks noChangeArrowheads="1"/>
          </p:cNvSpPr>
          <p:nvPr/>
        </p:nvSpPr>
        <p:spPr bwMode="auto">
          <a:xfrm>
            <a:off x="6781800" y="5410200"/>
            <a:ext cx="844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latin typeface="Lucida Console" pitchFamily="49" charset="0"/>
              </a:rPr>
              <a:t>Μ=20</a:t>
            </a:r>
          </a:p>
        </p:txBody>
      </p:sp>
      <p:sp>
        <p:nvSpPr>
          <p:cNvPr id="19470" name="17 - TextBox"/>
          <p:cNvSpPr txBox="1">
            <a:spLocks noChangeArrowheads="1"/>
          </p:cNvSpPr>
          <p:nvPr/>
        </p:nvSpPr>
        <p:spPr bwMode="auto">
          <a:xfrm>
            <a:off x="5080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size(1) = 12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value(1)= 20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9471" name="18 - TextBox"/>
          <p:cNvSpPr txBox="1">
            <a:spLocks noChangeArrowheads="1"/>
          </p:cNvSpPr>
          <p:nvPr/>
        </p:nvSpPr>
        <p:spPr bwMode="auto">
          <a:xfrm>
            <a:off x="22098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size(2) = 8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value(2)= 14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9472" name="19 - TextBox"/>
          <p:cNvSpPr txBox="1">
            <a:spLocks noChangeArrowheads="1"/>
          </p:cNvSpPr>
          <p:nvPr/>
        </p:nvSpPr>
        <p:spPr bwMode="auto">
          <a:xfrm>
            <a:off x="38862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size(3) = 6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value(3)= 11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19473" name="22 - TextBox"/>
          <p:cNvSpPr txBox="1">
            <a:spLocks noChangeArrowheads="1"/>
          </p:cNvSpPr>
          <p:nvPr/>
        </p:nvSpPr>
        <p:spPr bwMode="auto">
          <a:xfrm>
            <a:off x="7670800" y="4038600"/>
            <a:ext cx="12747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  = 16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 = 28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2" name="21 - Ορθογώνιο"/>
          <p:cNvSpPr/>
          <p:nvPr/>
        </p:nvSpPr>
        <p:spPr bwMode="auto">
          <a:xfrm>
            <a:off x="6858000" y="4648200"/>
            <a:ext cx="685800" cy="609600"/>
          </a:xfrm>
          <a:prstGeom prst="rect">
            <a:avLst/>
          </a:prstGeom>
          <a:solidFill>
            <a:schemeClr val="bg1">
              <a:lumMod val="65000"/>
              <a:alpha val="32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l-GR" dirty="0"/>
              <a:t>2</a:t>
            </a:r>
          </a:p>
        </p:txBody>
      </p:sp>
      <p:sp>
        <p:nvSpPr>
          <p:cNvPr id="25" name="24 - Ορθογώνιο"/>
          <p:cNvSpPr/>
          <p:nvPr/>
        </p:nvSpPr>
        <p:spPr bwMode="auto">
          <a:xfrm>
            <a:off x="6858000" y="3962400"/>
            <a:ext cx="685800" cy="609600"/>
          </a:xfrm>
          <a:prstGeom prst="rect">
            <a:avLst/>
          </a:prstGeom>
          <a:solidFill>
            <a:schemeClr val="bg1">
              <a:lumMod val="65000"/>
              <a:alpha val="32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l-GR" dirty="0"/>
              <a:t>2</a:t>
            </a:r>
          </a:p>
        </p:txBody>
      </p:sp>
      <p:sp useBgFill="1">
        <p:nvSpPr>
          <p:cNvPr id="20" name="19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10 - TextBox"/>
          <p:cNvSpPr txBox="1">
            <a:spLocks noChangeArrowheads="1"/>
          </p:cNvSpPr>
          <p:nvPr/>
        </p:nvSpPr>
        <p:spPr bwMode="auto">
          <a:xfrm>
            <a:off x="381000" y="1524000"/>
            <a:ext cx="900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Έχουμε </a:t>
            </a:r>
            <a:r>
              <a:rPr lang="el-GR" dirty="0">
                <a:latin typeface="Lucida Console" pitchFamily="49" charset="0"/>
              </a:rPr>
              <a:t>Ν</a:t>
            </a:r>
            <a:r>
              <a:rPr lang="el-GR" dirty="0"/>
              <a:t> τύπους αντικειμένων </a:t>
            </a:r>
            <a:r>
              <a:rPr lang="el-GR" dirty="0">
                <a:latin typeface="Lucida Console" pitchFamily="49" charset="0"/>
                <a:cs typeface="Courier New" pitchFamily="49" charset="0"/>
              </a:rPr>
              <a:t>{1,2,…,Ν}</a:t>
            </a:r>
            <a:r>
              <a:rPr lang="el-GR" dirty="0"/>
              <a:t>. Το αντικείμενο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k</a:t>
            </a:r>
            <a:r>
              <a:rPr lang="en-US" dirty="0"/>
              <a:t> </a:t>
            </a:r>
            <a:r>
              <a:rPr lang="el-GR" dirty="0"/>
              <a:t>έχει μέγεθος 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size(k)</a:t>
            </a:r>
            <a:r>
              <a:rPr lang="en-US" dirty="0"/>
              <a:t> </a:t>
            </a:r>
            <a:r>
              <a:rPr lang="el-GR" dirty="0"/>
              <a:t> </a:t>
            </a:r>
          </a:p>
        </p:txBody>
      </p:sp>
      <p:sp>
        <p:nvSpPr>
          <p:cNvPr id="23" name="10 - TextBox"/>
          <p:cNvSpPr txBox="1">
            <a:spLocks noChangeArrowheads="1"/>
          </p:cNvSpPr>
          <p:nvPr/>
        </p:nvSpPr>
        <p:spPr bwMode="auto">
          <a:xfrm>
            <a:off x="381000" y="1839913"/>
            <a:ext cx="2325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dirty="0"/>
              <a:t>και αξία </a:t>
            </a:r>
            <a:r>
              <a:rPr lang="en-US" dirty="0"/>
              <a:t>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value(k)</a:t>
            </a:r>
            <a:r>
              <a:rPr lang="el-GR" dirty="0">
                <a:latin typeface="+mn-lt"/>
                <a:cs typeface="Courier New" pitchFamily="49" charset="0"/>
              </a:rPr>
              <a:t>.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7 - TextBox"/>
          <p:cNvSpPr txBox="1">
            <a:spLocks noChangeArrowheads="1"/>
          </p:cNvSpPr>
          <p:nvPr/>
        </p:nvSpPr>
        <p:spPr bwMode="auto">
          <a:xfrm>
            <a:off x="381000" y="2362200"/>
            <a:ext cx="841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Ο σκοπός μας είναι να γεμίσουμε με τα αντικείμενα αυτά ένα σακίδιο μεγέθους </a:t>
            </a:r>
            <a:r>
              <a:rPr lang="en-US" dirty="0">
                <a:latin typeface="Lucida Console" pitchFamily="49" charset="0"/>
              </a:rPr>
              <a:t>M</a:t>
            </a:r>
            <a:endParaRPr lang="el-GR" dirty="0">
              <a:latin typeface="Lucida Console" pitchFamily="49" charset="0"/>
            </a:endParaRPr>
          </a:p>
        </p:txBody>
      </p:sp>
      <p:sp>
        <p:nvSpPr>
          <p:cNvPr id="26" name="8 - TextBox"/>
          <p:cNvSpPr txBox="1">
            <a:spLocks noChangeArrowheads="1"/>
          </p:cNvSpPr>
          <p:nvPr/>
        </p:nvSpPr>
        <p:spPr bwMode="auto">
          <a:xfrm>
            <a:off x="381000" y="2678113"/>
            <a:ext cx="7329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έτσι ώστε η συνολική αξία των αντικειμένων να είναι η μέγιστη δυνατή.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230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Το πρόβλημα του σακιδίου </a:t>
            </a:r>
            <a:r>
              <a:rPr lang="el-GR"/>
              <a:t>(</a:t>
            </a:r>
            <a:r>
              <a:rPr lang="en-US"/>
              <a:t>knapsack problem</a:t>
            </a:r>
            <a:r>
              <a:rPr lang="el-GR"/>
              <a:t>)</a:t>
            </a:r>
          </a:p>
        </p:txBody>
      </p:sp>
      <p:sp>
        <p:nvSpPr>
          <p:cNvPr id="20489" name="9 - Ορθογώνιο"/>
          <p:cNvSpPr>
            <a:spLocks noChangeArrowheads="1"/>
          </p:cNvSpPr>
          <p:nvPr/>
        </p:nvSpPr>
        <p:spPr bwMode="auto">
          <a:xfrm>
            <a:off x="914400" y="3962400"/>
            <a:ext cx="685800" cy="838200"/>
          </a:xfrm>
          <a:prstGeom prst="rect">
            <a:avLst/>
          </a:prstGeom>
          <a:solidFill>
            <a:srgbClr val="FFC000">
              <a:alpha val="45097"/>
            </a:srgbClr>
          </a:soli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1</a:t>
            </a:r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2590800" y="4191000"/>
            <a:ext cx="685800" cy="609600"/>
          </a:xfrm>
          <a:prstGeom prst="rect">
            <a:avLst/>
          </a:prstGeom>
          <a:solidFill>
            <a:schemeClr val="bg1">
              <a:lumMod val="65000"/>
              <a:alpha val="32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l-GR" dirty="0"/>
              <a:t>2</a:t>
            </a:r>
          </a:p>
        </p:txBody>
      </p:sp>
      <p:sp>
        <p:nvSpPr>
          <p:cNvPr id="13" name="12 - Ορθογώνιο"/>
          <p:cNvSpPr/>
          <p:nvPr/>
        </p:nvSpPr>
        <p:spPr bwMode="auto">
          <a:xfrm>
            <a:off x="6781800" y="3505200"/>
            <a:ext cx="838200" cy="1828800"/>
          </a:xfrm>
          <a:prstGeom prst="rect">
            <a:avLst/>
          </a:prstGeom>
          <a:solidFill>
            <a:schemeClr val="accent2">
              <a:lumMod val="60000"/>
              <a:lumOff val="40000"/>
              <a:alpha val="14000"/>
            </a:schemeClr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dirty="0"/>
          </a:p>
        </p:txBody>
      </p:sp>
      <p:sp>
        <p:nvSpPr>
          <p:cNvPr id="20492" name="13 - Ορθογώνιο"/>
          <p:cNvSpPr>
            <a:spLocks noChangeArrowheads="1"/>
          </p:cNvSpPr>
          <p:nvPr/>
        </p:nvSpPr>
        <p:spPr bwMode="auto">
          <a:xfrm>
            <a:off x="4267200" y="43434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>
        <p:nvSpPr>
          <p:cNvPr id="20493" name="16 - TextBox"/>
          <p:cNvSpPr txBox="1">
            <a:spLocks noChangeArrowheads="1"/>
          </p:cNvSpPr>
          <p:nvPr/>
        </p:nvSpPr>
        <p:spPr bwMode="auto">
          <a:xfrm>
            <a:off x="6781800" y="5410200"/>
            <a:ext cx="844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latin typeface="Lucida Console" pitchFamily="49" charset="0"/>
              </a:rPr>
              <a:t>Μ=20</a:t>
            </a:r>
          </a:p>
        </p:txBody>
      </p:sp>
      <p:sp>
        <p:nvSpPr>
          <p:cNvPr id="20494" name="17 - TextBox"/>
          <p:cNvSpPr txBox="1">
            <a:spLocks noChangeArrowheads="1"/>
          </p:cNvSpPr>
          <p:nvPr/>
        </p:nvSpPr>
        <p:spPr bwMode="auto">
          <a:xfrm>
            <a:off x="5080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size(1) = 12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value(1)= 20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0495" name="18 - TextBox"/>
          <p:cNvSpPr txBox="1">
            <a:spLocks noChangeArrowheads="1"/>
          </p:cNvSpPr>
          <p:nvPr/>
        </p:nvSpPr>
        <p:spPr bwMode="auto">
          <a:xfrm>
            <a:off x="22098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size(2) = 8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value(2)= 14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0496" name="19 - TextBox"/>
          <p:cNvSpPr txBox="1">
            <a:spLocks noChangeArrowheads="1"/>
          </p:cNvSpPr>
          <p:nvPr/>
        </p:nvSpPr>
        <p:spPr bwMode="auto">
          <a:xfrm>
            <a:off x="38862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size(3) = 6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value(3)= 11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0497" name="22 - TextBox"/>
          <p:cNvSpPr txBox="1">
            <a:spLocks noChangeArrowheads="1"/>
          </p:cNvSpPr>
          <p:nvPr/>
        </p:nvSpPr>
        <p:spPr bwMode="auto">
          <a:xfrm>
            <a:off x="7670800" y="4038600"/>
            <a:ext cx="12747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  = 20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 = 36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2" name="21 - Ορθογώνιο"/>
          <p:cNvSpPr/>
          <p:nvPr/>
        </p:nvSpPr>
        <p:spPr bwMode="auto">
          <a:xfrm>
            <a:off x="6858000" y="4648200"/>
            <a:ext cx="685800" cy="609600"/>
          </a:xfrm>
          <a:prstGeom prst="rect">
            <a:avLst/>
          </a:prstGeom>
          <a:solidFill>
            <a:schemeClr val="bg1">
              <a:lumMod val="65000"/>
              <a:alpha val="32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l-GR" dirty="0"/>
              <a:t>2</a:t>
            </a:r>
          </a:p>
        </p:txBody>
      </p:sp>
      <p:sp>
        <p:nvSpPr>
          <p:cNvPr id="20499" name="20 - Ορθογώνιο"/>
          <p:cNvSpPr>
            <a:spLocks noChangeArrowheads="1"/>
          </p:cNvSpPr>
          <p:nvPr/>
        </p:nvSpPr>
        <p:spPr bwMode="auto">
          <a:xfrm>
            <a:off x="6858000" y="41148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>
        <p:nvSpPr>
          <p:cNvPr id="20500" name="23 - Ορθογώνιο"/>
          <p:cNvSpPr>
            <a:spLocks noChangeArrowheads="1"/>
          </p:cNvSpPr>
          <p:nvPr/>
        </p:nvSpPr>
        <p:spPr bwMode="auto">
          <a:xfrm>
            <a:off x="6858000" y="35814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 useBgFill="1">
        <p:nvSpPr>
          <p:cNvPr id="21" name="20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10 - TextBox"/>
          <p:cNvSpPr txBox="1">
            <a:spLocks noChangeArrowheads="1"/>
          </p:cNvSpPr>
          <p:nvPr/>
        </p:nvSpPr>
        <p:spPr bwMode="auto">
          <a:xfrm>
            <a:off x="381000" y="1524000"/>
            <a:ext cx="900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Έχουμε </a:t>
            </a:r>
            <a:r>
              <a:rPr lang="el-GR" dirty="0">
                <a:latin typeface="Lucida Console" pitchFamily="49" charset="0"/>
              </a:rPr>
              <a:t>Ν</a:t>
            </a:r>
            <a:r>
              <a:rPr lang="el-GR" dirty="0"/>
              <a:t> τύπους αντικειμένων </a:t>
            </a:r>
            <a:r>
              <a:rPr lang="el-GR" dirty="0">
                <a:latin typeface="Lucida Console" pitchFamily="49" charset="0"/>
                <a:cs typeface="Courier New" pitchFamily="49" charset="0"/>
              </a:rPr>
              <a:t>{1,2,…,Ν}</a:t>
            </a:r>
            <a:r>
              <a:rPr lang="el-GR" dirty="0"/>
              <a:t>. Το αντικείμενο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k</a:t>
            </a:r>
            <a:r>
              <a:rPr lang="en-US" dirty="0"/>
              <a:t> </a:t>
            </a:r>
            <a:r>
              <a:rPr lang="el-GR" dirty="0"/>
              <a:t>έχει μέγεθος 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size(k)</a:t>
            </a:r>
            <a:r>
              <a:rPr lang="en-US" dirty="0"/>
              <a:t> </a:t>
            </a:r>
            <a:r>
              <a:rPr lang="el-GR" dirty="0"/>
              <a:t> </a:t>
            </a:r>
          </a:p>
        </p:txBody>
      </p:sp>
      <p:sp>
        <p:nvSpPr>
          <p:cNvPr id="24" name="10 - TextBox"/>
          <p:cNvSpPr txBox="1">
            <a:spLocks noChangeArrowheads="1"/>
          </p:cNvSpPr>
          <p:nvPr/>
        </p:nvSpPr>
        <p:spPr bwMode="auto">
          <a:xfrm>
            <a:off x="381000" y="1839913"/>
            <a:ext cx="2325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dirty="0"/>
              <a:t>και αξία </a:t>
            </a:r>
            <a:r>
              <a:rPr lang="en-US" dirty="0"/>
              <a:t>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value(k)</a:t>
            </a:r>
            <a:r>
              <a:rPr lang="el-GR" dirty="0">
                <a:latin typeface="+mn-lt"/>
                <a:cs typeface="Courier New" pitchFamily="49" charset="0"/>
              </a:rPr>
              <a:t>.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7 - TextBox"/>
          <p:cNvSpPr txBox="1">
            <a:spLocks noChangeArrowheads="1"/>
          </p:cNvSpPr>
          <p:nvPr/>
        </p:nvSpPr>
        <p:spPr bwMode="auto">
          <a:xfrm>
            <a:off x="381000" y="2362200"/>
            <a:ext cx="841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Ο σκοπός μας είναι να γεμίσουμε με τα αντικείμενα αυτά ένα σακίδιο μεγέθους </a:t>
            </a:r>
            <a:r>
              <a:rPr lang="en-US" dirty="0">
                <a:latin typeface="Lucida Console" pitchFamily="49" charset="0"/>
              </a:rPr>
              <a:t>M</a:t>
            </a:r>
            <a:endParaRPr lang="el-GR" dirty="0">
              <a:latin typeface="Lucida Console" pitchFamily="49" charset="0"/>
            </a:endParaRPr>
          </a:p>
        </p:txBody>
      </p:sp>
      <p:sp>
        <p:nvSpPr>
          <p:cNvPr id="26" name="8 - TextBox"/>
          <p:cNvSpPr txBox="1">
            <a:spLocks noChangeArrowheads="1"/>
          </p:cNvSpPr>
          <p:nvPr/>
        </p:nvSpPr>
        <p:spPr bwMode="auto">
          <a:xfrm>
            <a:off x="381000" y="2678113"/>
            <a:ext cx="7329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έτσι ώστε η συνολική αξία των αντικειμένων να είναι η μέγιστη δυνατή.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230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Το πρόβλημα του σακιδίου </a:t>
            </a:r>
            <a:r>
              <a:rPr lang="el-GR"/>
              <a:t>(</a:t>
            </a:r>
            <a:r>
              <a:rPr lang="en-US"/>
              <a:t>knapsack problem</a:t>
            </a:r>
            <a:r>
              <a:rPr lang="el-GR"/>
              <a:t>)</a:t>
            </a:r>
          </a:p>
        </p:txBody>
      </p:sp>
      <p:sp>
        <p:nvSpPr>
          <p:cNvPr id="21513" name="9 - Ορθογώνιο"/>
          <p:cNvSpPr>
            <a:spLocks noChangeArrowheads="1"/>
          </p:cNvSpPr>
          <p:nvPr/>
        </p:nvSpPr>
        <p:spPr bwMode="auto">
          <a:xfrm>
            <a:off x="914400" y="3962400"/>
            <a:ext cx="685800" cy="838200"/>
          </a:xfrm>
          <a:prstGeom prst="rect">
            <a:avLst/>
          </a:prstGeom>
          <a:solidFill>
            <a:srgbClr val="FFC000">
              <a:alpha val="45097"/>
            </a:srgbClr>
          </a:soli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1</a:t>
            </a:r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2590800" y="4191000"/>
            <a:ext cx="685800" cy="609600"/>
          </a:xfrm>
          <a:prstGeom prst="rect">
            <a:avLst/>
          </a:prstGeom>
          <a:solidFill>
            <a:schemeClr val="bg1">
              <a:lumMod val="65000"/>
              <a:alpha val="32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l-GR" dirty="0"/>
              <a:t>2</a:t>
            </a:r>
          </a:p>
        </p:txBody>
      </p:sp>
      <p:sp>
        <p:nvSpPr>
          <p:cNvPr id="13" name="12 - Ορθογώνιο"/>
          <p:cNvSpPr/>
          <p:nvPr/>
        </p:nvSpPr>
        <p:spPr bwMode="auto">
          <a:xfrm>
            <a:off x="6781800" y="3505200"/>
            <a:ext cx="838200" cy="1828800"/>
          </a:xfrm>
          <a:prstGeom prst="rect">
            <a:avLst/>
          </a:prstGeom>
          <a:solidFill>
            <a:schemeClr val="accent2">
              <a:lumMod val="60000"/>
              <a:lumOff val="40000"/>
              <a:alpha val="14000"/>
            </a:schemeClr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dirty="0"/>
          </a:p>
        </p:txBody>
      </p:sp>
      <p:sp>
        <p:nvSpPr>
          <p:cNvPr id="21516" name="13 - Ορθογώνιο"/>
          <p:cNvSpPr>
            <a:spLocks noChangeArrowheads="1"/>
          </p:cNvSpPr>
          <p:nvPr/>
        </p:nvSpPr>
        <p:spPr bwMode="auto">
          <a:xfrm>
            <a:off x="4267200" y="43434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>
        <p:nvSpPr>
          <p:cNvPr id="21517" name="16 - TextBox"/>
          <p:cNvSpPr txBox="1">
            <a:spLocks noChangeArrowheads="1"/>
          </p:cNvSpPr>
          <p:nvPr/>
        </p:nvSpPr>
        <p:spPr bwMode="auto">
          <a:xfrm>
            <a:off x="6781800" y="5410200"/>
            <a:ext cx="844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latin typeface="Lucida Console" pitchFamily="49" charset="0"/>
              </a:rPr>
              <a:t>Μ=20</a:t>
            </a:r>
          </a:p>
        </p:txBody>
      </p:sp>
      <p:sp>
        <p:nvSpPr>
          <p:cNvPr id="21518" name="17 - TextBox"/>
          <p:cNvSpPr txBox="1">
            <a:spLocks noChangeArrowheads="1"/>
          </p:cNvSpPr>
          <p:nvPr/>
        </p:nvSpPr>
        <p:spPr bwMode="auto">
          <a:xfrm>
            <a:off x="508000" y="4876800"/>
            <a:ext cx="147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size(1) = 12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value(1)= 20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1519" name="18 - TextBox"/>
          <p:cNvSpPr txBox="1">
            <a:spLocks noChangeArrowheads="1"/>
          </p:cNvSpPr>
          <p:nvPr/>
        </p:nvSpPr>
        <p:spPr bwMode="auto">
          <a:xfrm>
            <a:off x="2209800" y="4876800"/>
            <a:ext cx="147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size(2) = 8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value(2)= 14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1520" name="19 - TextBox"/>
          <p:cNvSpPr txBox="1">
            <a:spLocks noChangeArrowheads="1"/>
          </p:cNvSpPr>
          <p:nvPr/>
        </p:nvSpPr>
        <p:spPr bwMode="auto">
          <a:xfrm>
            <a:off x="3886200" y="4876800"/>
            <a:ext cx="147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size(3) = 6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value(3)= 11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1521" name="22 - TextBox"/>
          <p:cNvSpPr txBox="1">
            <a:spLocks noChangeArrowheads="1"/>
          </p:cNvSpPr>
          <p:nvPr/>
        </p:nvSpPr>
        <p:spPr bwMode="auto">
          <a:xfrm>
            <a:off x="7670800" y="4038600"/>
            <a:ext cx="1258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  = 18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 = 33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1522" name="20 - Ορθογώνιο"/>
          <p:cNvSpPr>
            <a:spLocks noChangeArrowheads="1"/>
          </p:cNvSpPr>
          <p:nvPr/>
        </p:nvSpPr>
        <p:spPr bwMode="auto">
          <a:xfrm>
            <a:off x="6858000" y="42672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>
        <p:nvSpPr>
          <p:cNvPr id="21523" name="23 - Ορθογώνιο"/>
          <p:cNvSpPr>
            <a:spLocks noChangeArrowheads="1"/>
          </p:cNvSpPr>
          <p:nvPr/>
        </p:nvSpPr>
        <p:spPr bwMode="auto">
          <a:xfrm>
            <a:off x="6858000" y="37338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>
        <p:nvSpPr>
          <p:cNvPr id="21524" name="24 - Ορθογώνιο"/>
          <p:cNvSpPr>
            <a:spLocks noChangeArrowheads="1"/>
          </p:cNvSpPr>
          <p:nvPr/>
        </p:nvSpPr>
        <p:spPr bwMode="auto">
          <a:xfrm>
            <a:off x="6858000" y="48006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 useBgFill="1">
        <p:nvSpPr>
          <p:cNvPr id="21" name="20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10 - TextBox"/>
          <p:cNvSpPr txBox="1">
            <a:spLocks noChangeArrowheads="1"/>
          </p:cNvSpPr>
          <p:nvPr/>
        </p:nvSpPr>
        <p:spPr bwMode="auto">
          <a:xfrm>
            <a:off x="381000" y="1524000"/>
            <a:ext cx="900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Έχουμε </a:t>
            </a:r>
            <a:r>
              <a:rPr lang="el-GR" dirty="0">
                <a:latin typeface="Lucida Console" pitchFamily="49" charset="0"/>
              </a:rPr>
              <a:t>Ν</a:t>
            </a:r>
            <a:r>
              <a:rPr lang="el-GR" dirty="0"/>
              <a:t> τύπους αντικειμένων </a:t>
            </a:r>
            <a:r>
              <a:rPr lang="el-GR" dirty="0">
                <a:latin typeface="Lucida Console" pitchFamily="49" charset="0"/>
                <a:cs typeface="Courier New" pitchFamily="49" charset="0"/>
              </a:rPr>
              <a:t>{1,2,…,Ν}</a:t>
            </a:r>
            <a:r>
              <a:rPr lang="el-GR" dirty="0"/>
              <a:t>. Το αντικείμενο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k</a:t>
            </a:r>
            <a:r>
              <a:rPr lang="en-US" dirty="0"/>
              <a:t> </a:t>
            </a:r>
            <a:r>
              <a:rPr lang="el-GR" dirty="0"/>
              <a:t>έχει μέγεθος 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size(k)</a:t>
            </a:r>
            <a:r>
              <a:rPr lang="en-US" dirty="0"/>
              <a:t> </a:t>
            </a:r>
            <a:r>
              <a:rPr lang="el-GR" dirty="0"/>
              <a:t> </a:t>
            </a:r>
          </a:p>
        </p:txBody>
      </p:sp>
      <p:sp>
        <p:nvSpPr>
          <p:cNvPr id="23" name="10 - TextBox"/>
          <p:cNvSpPr txBox="1">
            <a:spLocks noChangeArrowheads="1"/>
          </p:cNvSpPr>
          <p:nvPr/>
        </p:nvSpPr>
        <p:spPr bwMode="auto">
          <a:xfrm>
            <a:off x="381000" y="1839913"/>
            <a:ext cx="2325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dirty="0"/>
              <a:t>και αξία </a:t>
            </a:r>
            <a:r>
              <a:rPr lang="en-US" dirty="0"/>
              <a:t>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value(k)</a:t>
            </a:r>
            <a:r>
              <a:rPr lang="el-GR" dirty="0">
                <a:latin typeface="+mn-lt"/>
                <a:cs typeface="Courier New" pitchFamily="49" charset="0"/>
              </a:rPr>
              <a:t>.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7 - TextBox"/>
          <p:cNvSpPr txBox="1">
            <a:spLocks noChangeArrowheads="1"/>
          </p:cNvSpPr>
          <p:nvPr/>
        </p:nvSpPr>
        <p:spPr bwMode="auto">
          <a:xfrm>
            <a:off x="381000" y="2362200"/>
            <a:ext cx="841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Ο σκοπός μας είναι να γεμίσουμε με τα αντικείμενα αυτά ένα σακίδιο μεγέθους </a:t>
            </a:r>
            <a:r>
              <a:rPr lang="en-US" dirty="0">
                <a:latin typeface="Lucida Console" pitchFamily="49" charset="0"/>
              </a:rPr>
              <a:t>M</a:t>
            </a:r>
            <a:endParaRPr lang="el-GR" dirty="0">
              <a:latin typeface="Lucida Console" pitchFamily="49" charset="0"/>
            </a:endParaRPr>
          </a:p>
        </p:txBody>
      </p:sp>
      <p:sp>
        <p:nvSpPr>
          <p:cNvPr id="25" name="8 - TextBox"/>
          <p:cNvSpPr txBox="1">
            <a:spLocks noChangeArrowheads="1"/>
          </p:cNvSpPr>
          <p:nvPr/>
        </p:nvSpPr>
        <p:spPr bwMode="auto">
          <a:xfrm>
            <a:off x="381000" y="2678113"/>
            <a:ext cx="7329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έτσι ώστε η συνολική αξία των αντικειμένων να είναι η μέγιστη δυνατή.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23 - Έλλειψη"/>
          <p:cNvSpPr>
            <a:spLocks noChangeArrowheads="1"/>
          </p:cNvSpPr>
          <p:nvPr/>
        </p:nvSpPr>
        <p:spPr bwMode="auto">
          <a:xfrm>
            <a:off x="3886200" y="1143000"/>
            <a:ext cx="3352800" cy="1600200"/>
          </a:xfrm>
          <a:prstGeom prst="ellipse">
            <a:avLst/>
          </a:prstGeom>
          <a:solidFill>
            <a:srgbClr val="00206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l-GR"/>
              <a:t>πρόβλημα μεγέθους Ν </a:t>
            </a:r>
          </a:p>
        </p:txBody>
      </p:sp>
      <p:sp>
        <p:nvSpPr>
          <p:cNvPr id="4101" name="25 - Βέλος προς τα κάτω"/>
          <p:cNvSpPr>
            <a:spLocks noChangeArrowheads="1"/>
          </p:cNvSpPr>
          <p:nvPr/>
        </p:nvSpPr>
        <p:spPr bwMode="auto">
          <a:xfrm rot="180818">
            <a:off x="4368800" y="2679700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solidFill>
            <a:srgbClr val="C000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2" name="26 - TextBox"/>
          <p:cNvSpPr txBox="1">
            <a:spLocks noChangeArrowheads="1"/>
          </p:cNvSpPr>
          <p:nvPr/>
        </p:nvSpPr>
        <p:spPr bwMode="auto">
          <a:xfrm>
            <a:off x="5029200" y="3124200"/>
            <a:ext cx="1198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διάσπαση</a:t>
            </a:r>
          </a:p>
        </p:txBody>
      </p:sp>
      <p:sp>
        <p:nvSpPr>
          <p:cNvPr id="4103" name="27 - Έλλειψη"/>
          <p:cNvSpPr>
            <a:spLocks noChangeArrowheads="1"/>
          </p:cNvSpPr>
          <p:nvPr/>
        </p:nvSpPr>
        <p:spPr bwMode="auto">
          <a:xfrm>
            <a:off x="5257800" y="3657600"/>
            <a:ext cx="2362200" cy="1295400"/>
          </a:xfrm>
          <a:prstGeom prst="ellipse">
            <a:avLst/>
          </a:prstGeom>
          <a:solidFill>
            <a:srgbClr val="00206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πρόβλημα </a:t>
            </a:r>
          </a:p>
          <a:p>
            <a:pPr algn="ctr"/>
            <a:r>
              <a:rPr lang="el-GR"/>
              <a:t>μεγέθους Ν</a:t>
            </a:r>
            <a:r>
              <a:rPr lang="el-GR" baseline="-25000"/>
              <a:t>2</a:t>
            </a:r>
          </a:p>
        </p:txBody>
      </p:sp>
      <p:sp>
        <p:nvSpPr>
          <p:cNvPr id="4104" name="28 - Έλλειψη"/>
          <p:cNvSpPr>
            <a:spLocks noChangeArrowheads="1"/>
          </p:cNvSpPr>
          <p:nvPr/>
        </p:nvSpPr>
        <p:spPr bwMode="auto">
          <a:xfrm>
            <a:off x="3581400" y="3733800"/>
            <a:ext cx="2133600" cy="1143000"/>
          </a:xfrm>
          <a:prstGeom prst="ellipse">
            <a:avLst/>
          </a:prstGeom>
          <a:solidFill>
            <a:srgbClr val="00206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πρόβλημα </a:t>
            </a:r>
          </a:p>
          <a:p>
            <a:pPr algn="ctr"/>
            <a:r>
              <a:rPr lang="el-GR"/>
              <a:t>μεγέθους Ν</a:t>
            </a:r>
            <a:r>
              <a:rPr lang="el-GR" baseline="-25000"/>
              <a:t>1</a:t>
            </a:r>
            <a:r>
              <a:rPr lang="el-GR"/>
              <a:t> </a:t>
            </a:r>
          </a:p>
        </p:txBody>
      </p:sp>
      <p:sp>
        <p:nvSpPr>
          <p:cNvPr id="4105" name="29 - TextBox"/>
          <p:cNvSpPr txBox="1">
            <a:spLocks noChangeArrowheads="1"/>
          </p:cNvSpPr>
          <p:nvPr/>
        </p:nvSpPr>
        <p:spPr bwMode="auto">
          <a:xfrm>
            <a:off x="-80963" y="2743200"/>
            <a:ext cx="4043363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/>
              <a:t>Σε κάποιες περιπτώσεις  όμως τα</a:t>
            </a:r>
            <a:endParaRPr lang="en-US"/>
          </a:p>
          <a:p>
            <a:pPr algn="ctr"/>
            <a:endParaRPr lang="en-US" sz="1000"/>
          </a:p>
          <a:p>
            <a:pPr algn="ctr"/>
            <a:r>
              <a:rPr lang="el-GR"/>
              <a:t>υποπροβλήματα δεν είναι ανεξάρτητα</a:t>
            </a:r>
          </a:p>
        </p:txBody>
      </p:sp>
      <p:sp>
        <p:nvSpPr>
          <p:cNvPr id="4106" name="10 - Βέλος προς τα κάτω"/>
          <p:cNvSpPr>
            <a:spLocks noChangeArrowheads="1"/>
          </p:cNvSpPr>
          <p:nvPr/>
        </p:nvSpPr>
        <p:spPr bwMode="auto">
          <a:xfrm rot="-229562">
            <a:off x="6432550" y="2663825"/>
            <a:ext cx="485775" cy="979488"/>
          </a:xfrm>
          <a:prstGeom prst="downArrow">
            <a:avLst>
              <a:gd name="adj1" fmla="val 50000"/>
              <a:gd name="adj2" fmla="val 49942"/>
            </a:avLst>
          </a:prstGeom>
          <a:solidFill>
            <a:srgbClr val="C000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7" name="11 - TextBox"/>
          <p:cNvSpPr txBox="1">
            <a:spLocks noChangeArrowheads="1"/>
          </p:cNvSpPr>
          <p:nvPr/>
        </p:nvSpPr>
        <p:spPr bwMode="auto">
          <a:xfrm>
            <a:off x="3352800" y="5181600"/>
            <a:ext cx="4783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Υπάρχουν επικαλυπτόμενα υποπροβλήματα,</a:t>
            </a:r>
          </a:p>
          <a:p>
            <a:r>
              <a:rPr lang="el-GR"/>
              <a:t>γεγονός που μπορεί να οδηγήσει σε πολύ</a:t>
            </a:r>
          </a:p>
          <a:p>
            <a:r>
              <a:rPr lang="el-GR"/>
              <a:t>μεγάλους χρόνους εκτέλεσης</a:t>
            </a:r>
          </a:p>
        </p:txBody>
      </p:sp>
      <p:sp useBgFill="1">
        <p:nvSpPr>
          <p:cNvPr id="12" name="11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230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Το πρόβλημα του σακιδίου </a:t>
            </a:r>
            <a:r>
              <a:rPr lang="el-GR"/>
              <a:t>(</a:t>
            </a:r>
            <a:r>
              <a:rPr lang="en-US"/>
              <a:t>knapsack problem</a:t>
            </a:r>
            <a:r>
              <a:rPr lang="el-GR"/>
              <a:t>)</a:t>
            </a:r>
          </a:p>
        </p:txBody>
      </p:sp>
      <p:sp>
        <p:nvSpPr>
          <p:cNvPr id="22537" name="9 - Ορθογώνιο"/>
          <p:cNvSpPr>
            <a:spLocks noChangeArrowheads="1"/>
          </p:cNvSpPr>
          <p:nvPr/>
        </p:nvSpPr>
        <p:spPr bwMode="auto">
          <a:xfrm>
            <a:off x="914400" y="3962400"/>
            <a:ext cx="685800" cy="838200"/>
          </a:xfrm>
          <a:prstGeom prst="rect">
            <a:avLst/>
          </a:prstGeom>
          <a:solidFill>
            <a:srgbClr val="FFC000">
              <a:alpha val="45097"/>
            </a:srgbClr>
          </a:soli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1</a:t>
            </a:r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2590800" y="4191000"/>
            <a:ext cx="685800" cy="609600"/>
          </a:xfrm>
          <a:prstGeom prst="rect">
            <a:avLst/>
          </a:prstGeom>
          <a:solidFill>
            <a:schemeClr val="bg1">
              <a:lumMod val="65000"/>
              <a:alpha val="32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l-GR" dirty="0"/>
              <a:t>2</a:t>
            </a:r>
          </a:p>
        </p:txBody>
      </p:sp>
      <p:sp>
        <p:nvSpPr>
          <p:cNvPr id="13" name="12 - Ορθογώνιο"/>
          <p:cNvSpPr/>
          <p:nvPr/>
        </p:nvSpPr>
        <p:spPr bwMode="auto">
          <a:xfrm>
            <a:off x="6781800" y="3505200"/>
            <a:ext cx="838200" cy="1828800"/>
          </a:xfrm>
          <a:prstGeom prst="rect">
            <a:avLst/>
          </a:prstGeom>
          <a:solidFill>
            <a:schemeClr val="accent2">
              <a:lumMod val="60000"/>
              <a:lumOff val="40000"/>
              <a:alpha val="14000"/>
            </a:schemeClr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dirty="0"/>
          </a:p>
        </p:txBody>
      </p:sp>
      <p:sp>
        <p:nvSpPr>
          <p:cNvPr id="22540" name="13 - Ορθογώνιο"/>
          <p:cNvSpPr>
            <a:spLocks noChangeArrowheads="1"/>
          </p:cNvSpPr>
          <p:nvPr/>
        </p:nvSpPr>
        <p:spPr bwMode="auto">
          <a:xfrm>
            <a:off x="4267200" y="43434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>
        <p:nvSpPr>
          <p:cNvPr id="22541" name="16 - TextBox"/>
          <p:cNvSpPr txBox="1">
            <a:spLocks noChangeArrowheads="1"/>
          </p:cNvSpPr>
          <p:nvPr/>
        </p:nvSpPr>
        <p:spPr bwMode="auto">
          <a:xfrm>
            <a:off x="6781800" y="5410200"/>
            <a:ext cx="844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latin typeface="Lucida Console" pitchFamily="49" charset="0"/>
              </a:rPr>
              <a:t>Μ=20</a:t>
            </a:r>
          </a:p>
        </p:txBody>
      </p:sp>
      <p:sp>
        <p:nvSpPr>
          <p:cNvPr id="22542" name="17 - TextBox"/>
          <p:cNvSpPr txBox="1">
            <a:spLocks noChangeArrowheads="1"/>
          </p:cNvSpPr>
          <p:nvPr/>
        </p:nvSpPr>
        <p:spPr bwMode="auto">
          <a:xfrm>
            <a:off x="5080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size(1) = 12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value(1)= 20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2543" name="18 - TextBox"/>
          <p:cNvSpPr txBox="1">
            <a:spLocks noChangeArrowheads="1"/>
          </p:cNvSpPr>
          <p:nvPr/>
        </p:nvSpPr>
        <p:spPr bwMode="auto">
          <a:xfrm>
            <a:off x="22098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size(2) = 8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value(2)= 14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2544" name="19 - TextBox"/>
          <p:cNvSpPr txBox="1">
            <a:spLocks noChangeArrowheads="1"/>
          </p:cNvSpPr>
          <p:nvPr/>
        </p:nvSpPr>
        <p:spPr bwMode="auto">
          <a:xfrm>
            <a:off x="3886200" y="487680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size(3) = 6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value(3)= 11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2545" name="22 - TextBox"/>
          <p:cNvSpPr txBox="1">
            <a:spLocks noChangeArrowheads="1"/>
          </p:cNvSpPr>
          <p:nvPr/>
        </p:nvSpPr>
        <p:spPr bwMode="auto">
          <a:xfrm>
            <a:off x="7670800" y="4038600"/>
            <a:ext cx="12747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size  = 20</a:t>
            </a:r>
          </a:p>
          <a:p>
            <a:r>
              <a:rPr lang="en-US" sz="1400">
                <a:latin typeface="Lucida Console" pitchFamily="49" charset="0"/>
                <a:cs typeface="Courier New" pitchFamily="49" charset="0"/>
              </a:rPr>
              <a:t>value = 36</a:t>
            </a:r>
            <a:endParaRPr lang="el-GR" sz="140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2" name="21 - Ορθογώνιο"/>
          <p:cNvSpPr/>
          <p:nvPr/>
        </p:nvSpPr>
        <p:spPr bwMode="auto">
          <a:xfrm>
            <a:off x="6858000" y="4648200"/>
            <a:ext cx="685800" cy="609600"/>
          </a:xfrm>
          <a:prstGeom prst="rect">
            <a:avLst/>
          </a:prstGeom>
          <a:solidFill>
            <a:schemeClr val="bg1">
              <a:lumMod val="65000"/>
              <a:alpha val="32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l-GR" dirty="0"/>
              <a:t>2</a:t>
            </a:r>
          </a:p>
        </p:txBody>
      </p:sp>
      <p:sp>
        <p:nvSpPr>
          <p:cNvPr id="22547" name="20 - Ορθογώνιο"/>
          <p:cNvSpPr>
            <a:spLocks noChangeArrowheads="1"/>
          </p:cNvSpPr>
          <p:nvPr/>
        </p:nvSpPr>
        <p:spPr bwMode="auto">
          <a:xfrm>
            <a:off x="6858000" y="41148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>
        <p:nvSpPr>
          <p:cNvPr id="22548" name="23 - Ορθογώνιο"/>
          <p:cNvSpPr>
            <a:spLocks noChangeArrowheads="1"/>
          </p:cNvSpPr>
          <p:nvPr/>
        </p:nvSpPr>
        <p:spPr bwMode="auto">
          <a:xfrm>
            <a:off x="6858000" y="3581400"/>
            <a:ext cx="685800" cy="457200"/>
          </a:xfrm>
          <a:prstGeom prst="rect">
            <a:avLst/>
          </a:prstGeom>
          <a:solidFill>
            <a:srgbClr val="0070C0">
              <a:alpha val="32156"/>
            </a:srgbClr>
          </a:soli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  <p:sp>
        <p:nvSpPr>
          <p:cNvPr id="22549" name="24 - TextBox"/>
          <p:cNvSpPr txBox="1">
            <a:spLocks noChangeArrowheads="1"/>
          </p:cNvSpPr>
          <p:nvPr/>
        </p:nvSpPr>
        <p:spPr bwMode="auto">
          <a:xfrm>
            <a:off x="5638800" y="3962400"/>
            <a:ext cx="1041400" cy="646113"/>
          </a:xfrm>
          <a:prstGeom prst="rect">
            <a:avLst/>
          </a:prstGeom>
          <a:solidFill>
            <a:srgbClr val="FFFF00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/>
              <a:t>βέλτιστη</a:t>
            </a:r>
          </a:p>
          <a:p>
            <a:pPr algn="ctr"/>
            <a:r>
              <a:rPr lang="el-GR"/>
              <a:t>λύση</a:t>
            </a:r>
          </a:p>
        </p:txBody>
      </p:sp>
      <p:sp useBgFill="1">
        <p:nvSpPr>
          <p:cNvPr id="23" name="22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10 - TextBox"/>
          <p:cNvSpPr txBox="1">
            <a:spLocks noChangeArrowheads="1"/>
          </p:cNvSpPr>
          <p:nvPr/>
        </p:nvSpPr>
        <p:spPr bwMode="auto">
          <a:xfrm>
            <a:off x="381000" y="1524000"/>
            <a:ext cx="900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Έχουμε </a:t>
            </a:r>
            <a:r>
              <a:rPr lang="el-GR" dirty="0">
                <a:latin typeface="Lucida Console" pitchFamily="49" charset="0"/>
              </a:rPr>
              <a:t>Ν</a:t>
            </a:r>
            <a:r>
              <a:rPr lang="el-GR" dirty="0"/>
              <a:t> τύπους αντικειμένων </a:t>
            </a:r>
            <a:r>
              <a:rPr lang="el-GR" dirty="0">
                <a:latin typeface="Lucida Console" pitchFamily="49" charset="0"/>
                <a:cs typeface="Courier New" pitchFamily="49" charset="0"/>
              </a:rPr>
              <a:t>{1,2,…,Ν}</a:t>
            </a:r>
            <a:r>
              <a:rPr lang="el-GR" dirty="0"/>
              <a:t>. Το αντικείμενο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k</a:t>
            </a:r>
            <a:r>
              <a:rPr lang="en-US" dirty="0"/>
              <a:t> </a:t>
            </a:r>
            <a:r>
              <a:rPr lang="el-GR" dirty="0"/>
              <a:t>έχει μέγεθος 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size(k)</a:t>
            </a:r>
            <a:r>
              <a:rPr lang="en-US" dirty="0"/>
              <a:t> </a:t>
            </a:r>
            <a:r>
              <a:rPr lang="el-GR" dirty="0"/>
              <a:t> </a:t>
            </a:r>
          </a:p>
        </p:txBody>
      </p:sp>
      <p:sp>
        <p:nvSpPr>
          <p:cNvPr id="25" name="10 - TextBox"/>
          <p:cNvSpPr txBox="1">
            <a:spLocks noChangeArrowheads="1"/>
          </p:cNvSpPr>
          <p:nvPr/>
        </p:nvSpPr>
        <p:spPr bwMode="auto">
          <a:xfrm>
            <a:off x="381000" y="1839913"/>
            <a:ext cx="2325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dirty="0"/>
              <a:t>και αξία </a:t>
            </a:r>
            <a:r>
              <a:rPr lang="en-US" dirty="0"/>
              <a:t>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value(k)</a:t>
            </a:r>
            <a:r>
              <a:rPr lang="el-GR" dirty="0">
                <a:latin typeface="+mn-lt"/>
                <a:cs typeface="Courier New" pitchFamily="49" charset="0"/>
              </a:rPr>
              <a:t>.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7 - TextBox"/>
          <p:cNvSpPr txBox="1">
            <a:spLocks noChangeArrowheads="1"/>
          </p:cNvSpPr>
          <p:nvPr/>
        </p:nvSpPr>
        <p:spPr bwMode="auto">
          <a:xfrm>
            <a:off x="381000" y="2362200"/>
            <a:ext cx="841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Ο σκοπός μας είναι να γεμίσουμε με τα αντικείμενα αυτά ένα σακίδιο μεγέθους </a:t>
            </a:r>
            <a:r>
              <a:rPr lang="en-US" dirty="0">
                <a:latin typeface="Lucida Console" pitchFamily="49" charset="0"/>
              </a:rPr>
              <a:t>M</a:t>
            </a:r>
            <a:endParaRPr lang="el-GR" dirty="0">
              <a:latin typeface="Lucida Console" pitchFamily="49" charset="0"/>
            </a:endParaRPr>
          </a:p>
        </p:txBody>
      </p:sp>
      <p:sp>
        <p:nvSpPr>
          <p:cNvPr id="27" name="8 - TextBox"/>
          <p:cNvSpPr txBox="1">
            <a:spLocks noChangeArrowheads="1"/>
          </p:cNvSpPr>
          <p:nvPr/>
        </p:nvSpPr>
        <p:spPr bwMode="auto">
          <a:xfrm>
            <a:off x="381000" y="2678113"/>
            <a:ext cx="7329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έτσι ώστε η συνολική αξία των αντικειμένων να είναι η μέγιστη δυνατή.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9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554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230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Το πρόβλημα του σακιδίου </a:t>
            </a:r>
            <a:r>
              <a:rPr lang="el-GR"/>
              <a:t>(</a:t>
            </a:r>
            <a:r>
              <a:rPr lang="en-US"/>
              <a:t>knapsack problem</a:t>
            </a:r>
            <a:r>
              <a:rPr lang="el-GR"/>
              <a:t>)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54025" y="3200400"/>
            <a:ext cx="8385175" cy="3540125"/>
          </a:xfrm>
          <a:prstGeom prst="rect">
            <a:avLst/>
          </a:prstGeom>
          <a:solidFill>
            <a:schemeClr val="accent2">
              <a:lumMod val="40000"/>
              <a:lumOff val="60000"/>
              <a:alpha val="1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latin typeface="Lucida Console" pitchFamily="49" charset="0"/>
              </a:rPr>
              <a:t>static class Item { 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size; 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</a:t>
            </a:r>
            <a:r>
              <a:rPr lang="en-US" sz="1600" dirty="0" err="1">
                <a:latin typeface="Lucida Console" pitchFamily="49" charset="0"/>
              </a:rPr>
              <a:t>val</a:t>
            </a:r>
            <a:r>
              <a:rPr lang="en-US" sz="1600" dirty="0">
                <a:latin typeface="Lucida Console" pitchFamily="49" charset="0"/>
              </a:rPr>
              <a:t>; </a:t>
            </a:r>
            <a:r>
              <a:rPr lang="en-US" sz="1600" dirty="0" smtClean="0">
                <a:latin typeface="Lucida Console" pitchFamily="49" charset="0"/>
              </a:rPr>
              <a:t>}</a:t>
            </a:r>
            <a:endParaRPr lang="en-US" sz="1600" dirty="0">
              <a:latin typeface="Lucida Console" pitchFamily="49" charset="0"/>
            </a:endParaRP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Item </a:t>
            </a:r>
            <a:r>
              <a:rPr lang="en-US" sz="1600" dirty="0" err="1">
                <a:latin typeface="Lucida Console" pitchFamily="49" charset="0"/>
              </a:rPr>
              <a:t>item</a:t>
            </a:r>
            <a:r>
              <a:rPr lang="en-US" sz="1600" dirty="0">
                <a:latin typeface="Lucida Console" pitchFamily="49" charset="0"/>
              </a:rPr>
              <a:t>[N];</a:t>
            </a:r>
          </a:p>
          <a:p>
            <a:pPr>
              <a:defRPr/>
            </a:pPr>
            <a:endParaRPr lang="en-US" sz="1600" dirty="0">
              <a:latin typeface="Lucida Console" pitchFamily="49" charset="0"/>
            </a:endParaRP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...</a:t>
            </a:r>
          </a:p>
          <a:p>
            <a:pPr>
              <a:defRPr/>
            </a:pPr>
            <a:endParaRPr lang="en-US" sz="1600" dirty="0">
              <a:latin typeface="Lucida Console" pitchFamily="49" charset="0"/>
            </a:endParaRPr>
          </a:p>
          <a:p>
            <a:pPr>
              <a:defRPr/>
            </a:pP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knap(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M) 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{	</a:t>
            </a:r>
          </a:p>
          <a:p>
            <a:pPr>
              <a:defRPr/>
            </a:pPr>
            <a:r>
              <a:rPr lang="el-GR" sz="1600" dirty="0">
                <a:latin typeface="Lucida Console" pitchFamily="49" charset="0"/>
              </a:rPr>
              <a:t>	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, space, t, max = 0;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for (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 = 0;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 &lt; N;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++)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	if ( (space = M – items[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].size) &gt;= 0 )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		if ( (t = knap(space) + items[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].</a:t>
            </a:r>
            <a:r>
              <a:rPr lang="en-US" sz="1600" dirty="0" err="1">
                <a:latin typeface="Lucida Console" pitchFamily="49" charset="0"/>
              </a:rPr>
              <a:t>val</a:t>
            </a:r>
            <a:r>
              <a:rPr lang="en-US" sz="1600" dirty="0">
                <a:latin typeface="Lucida Console" pitchFamily="49" charset="0"/>
              </a:rPr>
              <a:t> &gt; max )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			max = t;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return max;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}</a:t>
            </a:r>
          </a:p>
        </p:txBody>
      </p:sp>
      <p:sp>
        <p:nvSpPr>
          <p:cNvPr id="11" name="10 - TextBox"/>
          <p:cNvSpPr txBox="1">
            <a:spLocks noChangeArrowheads="1"/>
          </p:cNvSpPr>
          <p:nvPr/>
        </p:nvSpPr>
        <p:spPr bwMode="auto">
          <a:xfrm>
            <a:off x="381000" y="1524000"/>
            <a:ext cx="900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Έχουμε </a:t>
            </a:r>
            <a:r>
              <a:rPr lang="el-GR" dirty="0">
                <a:latin typeface="Lucida Console" pitchFamily="49" charset="0"/>
              </a:rPr>
              <a:t>Ν</a:t>
            </a:r>
            <a:r>
              <a:rPr lang="el-GR" dirty="0"/>
              <a:t> τύπους αντικειμένων </a:t>
            </a:r>
            <a:r>
              <a:rPr lang="el-GR" dirty="0">
                <a:latin typeface="Lucida Console" pitchFamily="49" charset="0"/>
                <a:cs typeface="Courier New" pitchFamily="49" charset="0"/>
              </a:rPr>
              <a:t>{1,2,…,Ν}</a:t>
            </a:r>
            <a:r>
              <a:rPr lang="el-GR" dirty="0"/>
              <a:t>. Το αντικείμενο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k</a:t>
            </a:r>
            <a:r>
              <a:rPr lang="en-US" dirty="0"/>
              <a:t> </a:t>
            </a:r>
            <a:r>
              <a:rPr lang="el-GR" dirty="0"/>
              <a:t>έχει μέγεθος 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size(k)</a:t>
            </a:r>
            <a:r>
              <a:rPr lang="en-US" dirty="0"/>
              <a:t> </a:t>
            </a:r>
            <a:r>
              <a:rPr lang="el-GR" dirty="0"/>
              <a:t> </a:t>
            </a:r>
          </a:p>
        </p:txBody>
      </p:sp>
      <p:sp>
        <p:nvSpPr>
          <p:cNvPr id="12" name="10 - TextBox"/>
          <p:cNvSpPr txBox="1">
            <a:spLocks noChangeArrowheads="1"/>
          </p:cNvSpPr>
          <p:nvPr/>
        </p:nvSpPr>
        <p:spPr bwMode="auto">
          <a:xfrm>
            <a:off x="381000" y="1839913"/>
            <a:ext cx="2325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dirty="0"/>
              <a:t>και αξία </a:t>
            </a:r>
            <a:r>
              <a:rPr lang="en-US" dirty="0"/>
              <a:t>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value(k)</a:t>
            </a:r>
            <a:r>
              <a:rPr lang="el-GR" dirty="0">
                <a:latin typeface="+mn-lt"/>
                <a:cs typeface="Courier New" pitchFamily="49" charset="0"/>
              </a:rPr>
              <a:t>.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7 - TextBox"/>
          <p:cNvSpPr txBox="1">
            <a:spLocks noChangeArrowheads="1"/>
          </p:cNvSpPr>
          <p:nvPr/>
        </p:nvSpPr>
        <p:spPr bwMode="auto">
          <a:xfrm>
            <a:off x="381000" y="2362200"/>
            <a:ext cx="841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Ο σκοπός μας είναι να γεμίσουμε με τα αντικείμενα αυτά ένα σακίδιο μεγέθους </a:t>
            </a:r>
            <a:r>
              <a:rPr lang="en-US" dirty="0">
                <a:latin typeface="Lucida Console" pitchFamily="49" charset="0"/>
              </a:rPr>
              <a:t>M</a:t>
            </a:r>
            <a:endParaRPr lang="el-GR" dirty="0">
              <a:latin typeface="Lucida Console" pitchFamily="49" charset="0"/>
            </a:endParaRPr>
          </a:p>
        </p:txBody>
      </p:sp>
      <p:sp>
        <p:nvSpPr>
          <p:cNvPr id="14" name="8 - TextBox"/>
          <p:cNvSpPr txBox="1">
            <a:spLocks noChangeArrowheads="1"/>
          </p:cNvSpPr>
          <p:nvPr/>
        </p:nvSpPr>
        <p:spPr bwMode="auto">
          <a:xfrm>
            <a:off x="381000" y="2678113"/>
            <a:ext cx="7329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έτσι ώστε η συνολική αξία των αντικειμένων να είναι η μέγιστη δυνατή.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11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578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0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230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Το πρόβλημα του σακιδίου </a:t>
            </a:r>
            <a:r>
              <a:rPr lang="el-GR"/>
              <a:t>(</a:t>
            </a:r>
            <a:r>
              <a:rPr lang="en-US"/>
              <a:t>knapsack problem</a:t>
            </a:r>
            <a:r>
              <a:rPr lang="el-GR"/>
              <a:t>)</a:t>
            </a:r>
          </a:p>
        </p:txBody>
      </p:sp>
      <p:sp>
        <p:nvSpPr>
          <p:cNvPr id="13" name="10 - TextBox"/>
          <p:cNvSpPr txBox="1">
            <a:spLocks noChangeArrowheads="1"/>
          </p:cNvSpPr>
          <p:nvPr/>
        </p:nvSpPr>
        <p:spPr bwMode="auto">
          <a:xfrm>
            <a:off x="381000" y="1524000"/>
            <a:ext cx="900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Έχουμε </a:t>
            </a:r>
            <a:r>
              <a:rPr lang="el-GR" dirty="0">
                <a:latin typeface="Lucida Console" pitchFamily="49" charset="0"/>
              </a:rPr>
              <a:t>Ν</a:t>
            </a:r>
            <a:r>
              <a:rPr lang="el-GR" dirty="0"/>
              <a:t> τύπους αντικειμένων </a:t>
            </a:r>
            <a:r>
              <a:rPr lang="el-GR" dirty="0">
                <a:latin typeface="Lucida Console" pitchFamily="49" charset="0"/>
                <a:cs typeface="Courier New" pitchFamily="49" charset="0"/>
              </a:rPr>
              <a:t>{1,2,…,Ν}</a:t>
            </a:r>
            <a:r>
              <a:rPr lang="el-GR" dirty="0"/>
              <a:t>. Το αντικείμενο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k</a:t>
            </a:r>
            <a:r>
              <a:rPr lang="en-US" dirty="0"/>
              <a:t> </a:t>
            </a:r>
            <a:r>
              <a:rPr lang="el-GR" dirty="0"/>
              <a:t>έχει μέγεθος 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size(k)</a:t>
            </a:r>
            <a:r>
              <a:rPr lang="en-US" dirty="0"/>
              <a:t> </a:t>
            </a:r>
            <a:r>
              <a:rPr lang="el-GR" dirty="0"/>
              <a:t> </a:t>
            </a:r>
          </a:p>
        </p:txBody>
      </p:sp>
      <p:sp>
        <p:nvSpPr>
          <p:cNvPr id="14" name="10 - TextBox"/>
          <p:cNvSpPr txBox="1">
            <a:spLocks noChangeArrowheads="1"/>
          </p:cNvSpPr>
          <p:nvPr/>
        </p:nvSpPr>
        <p:spPr bwMode="auto">
          <a:xfrm>
            <a:off x="381000" y="1839913"/>
            <a:ext cx="2325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dirty="0"/>
              <a:t>και αξία </a:t>
            </a:r>
            <a:r>
              <a:rPr lang="en-US" dirty="0"/>
              <a:t>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value(k)</a:t>
            </a:r>
            <a:r>
              <a:rPr lang="el-GR" dirty="0">
                <a:latin typeface="+mn-lt"/>
                <a:cs typeface="Courier New" pitchFamily="49" charset="0"/>
              </a:rPr>
              <a:t>.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7 - TextBox"/>
          <p:cNvSpPr txBox="1">
            <a:spLocks noChangeArrowheads="1"/>
          </p:cNvSpPr>
          <p:nvPr/>
        </p:nvSpPr>
        <p:spPr bwMode="auto">
          <a:xfrm>
            <a:off x="381000" y="2362200"/>
            <a:ext cx="841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Ο σκοπός μας είναι να γεμίσουμε με τα αντικείμενα αυτά ένα σακίδιο μεγέθους </a:t>
            </a:r>
            <a:r>
              <a:rPr lang="en-US" dirty="0">
                <a:latin typeface="Lucida Console" pitchFamily="49" charset="0"/>
              </a:rPr>
              <a:t>M</a:t>
            </a:r>
            <a:endParaRPr lang="el-GR" dirty="0">
              <a:latin typeface="Lucida Console" pitchFamily="49" charset="0"/>
            </a:endParaRPr>
          </a:p>
        </p:txBody>
      </p:sp>
      <p:sp>
        <p:nvSpPr>
          <p:cNvPr id="16" name="8 - TextBox"/>
          <p:cNvSpPr txBox="1">
            <a:spLocks noChangeArrowheads="1"/>
          </p:cNvSpPr>
          <p:nvPr/>
        </p:nvSpPr>
        <p:spPr bwMode="auto">
          <a:xfrm>
            <a:off x="381000" y="2678113"/>
            <a:ext cx="7329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έτσι ώστε η συνολική αξία των αντικειμένων να είναι η μέγιστη δυνατή. 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454025" y="3200400"/>
            <a:ext cx="8385175" cy="3540125"/>
          </a:xfrm>
          <a:prstGeom prst="rect">
            <a:avLst/>
          </a:prstGeom>
          <a:solidFill>
            <a:schemeClr val="accent2">
              <a:lumMod val="40000"/>
              <a:lumOff val="60000"/>
              <a:alpha val="1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latin typeface="Lucida Console" pitchFamily="49" charset="0"/>
              </a:rPr>
              <a:t>static class Item { 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size; 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</a:t>
            </a:r>
            <a:r>
              <a:rPr lang="en-US" sz="1600" dirty="0" err="1">
                <a:latin typeface="Lucida Console" pitchFamily="49" charset="0"/>
              </a:rPr>
              <a:t>val</a:t>
            </a:r>
            <a:r>
              <a:rPr lang="en-US" sz="1600" dirty="0">
                <a:latin typeface="Lucida Console" pitchFamily="49" charset="0"/>
              </a:rPr>
              <a:t>; </a:t>
            </a:r>
            <a:r>
              <a:rPr lang="en-US" sz="1600" dirty="0" smtClean="0">
                <a:latin typeface="Lucida Console" pitchFamily="49" charset="0"/>
              </a:rPr>
              <a:t>}</a:t>
            </a:r>
            <a:endParaRPr lang="en-US" sz="1600" dirty="0">
              <a:latin typeface="Lucida Console" pitchFamily="49" charset="0"/>
            </a:endParaRP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Item </a:t>
            </a:r>
            <a:r>
              <a:rPr lang="en-US" sz="1600" dirty="0" err="1">
                <a:latin typeface="Lucida Console" pitchFamily="49" charset="0"/>
              </a:rPr>
              <a:t>item</a:t>
            </a:r>
            <a:r>
              <a:rPr lang="en-US" sz="1600" dirty="0">
                <a:latin typeface="Lucida Console" pitchFamily="49" charset="0"/>
              </a:rPr>
              <a:t>[N];</a:t>
            </a:r>
          </a:p>
          <a:p>
            <a:pPr>
              <a:defRPr/>
            </a:pPr>
            <a:endParaRPr lang="en-US" sz="1600" dirty="0">
              <a:latin typeface="Lucida Console" pitchFamily="49" charset="0"/>
            </a:endParaRP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...</a:t>
            </a:r>
          </a:p>
          <a:p>
            <a:pPr>
              <a:defRPr/>
            </a:pPr>
            <a:endParaRPr lang="en-US" sz="1600" dirty="0">
              <a:latin typeface="Lucida Console" pitchFamily="49" charset="0"/>
            </a:endParaRPr>
          </a:p>
          <a:p>
            <a:pPr>
              <a:defRPr/>
            </a:pP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knap(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M) 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{	</a:t>
            </a:r>
          </a:p>
          <a:p>
            <a:pPr>
              <a:defRPr/>
            </a:pPr>
            <a:r>
              <a:rPr lang="el-GR" sz="1600" dirty="0">
                <a:latin typeface="Lucida Console" pitchFamily="49" charset="0"/>
              </a:rPr>
              <a:t>	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, space, t, max = 0;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for (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 = 0;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 &lt; N;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++)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	if ( (space = M – items[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].size) &gt;= 0 )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		if ( (t = knap(space) + items[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].</a:t>
            </a:r>
            <a:r>
              <a:rPr lang="en-US" sz="1600" dirty="0" err="1">
                <a:latin typeface="Lucida Console" pitchFamily="49" charset="0"/>
              </a:rPr>
              <a:t>val</a:t>
            </a:r>
            <a:r>
              <a:rPr lang="en-US" sz="1600" dirty="0">
                <a:latin typeface="Lucida Console" pitchFamily="49" charset="0"/>
              </a:rPr>
              <a:t> &gt; max )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			max = t;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return max;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}</a:t>
            </a:r>
          </a:p>
        </p:txBody>
      </p:sp>
      <p:sp>
        <p:nvSpPr>
          <p:cNvPr id="24586" name="9 - TextBox"/>
          <p:cNvSpPr txBox="1">
            <a:spLocks noChangeArrowheads="1"/>
          </p:cNvSpPr>
          <p:nvPr/>
        </p:nvSpPr>
        <p:spPr bwMode="auto">
          <a:xfrm>
            <a:off x="5410200" y="3581400"/>
            <a:ext cx="3063875" cy="1477963"/>
          </a:xfrm>
          <a:prstGeom prst="rect">
            <a:avLst/>
          </a:prstGeom>
          <a:solidFill>
            <a:srgbClr val="FFFF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/>
              <a:t>δοκιμάζει όλους τους </a:t>
            </a:r>
          </a:p>
          <a:p>
            <a:pPr algn="ctr"/>
            <a:r>
              <a:rPr lang="el-GR"/>
              <a:t>εφικτούς συνδυασμούς</a:t>
            </a:r>
          </a:p>
          <a:p>
            <a:pPr algn="ctr"/>
            <a:endParaRPr lang="el-GR"/>
          </a:p>
          <a:p>
            <a:pPr algn="ctr"/>
            <a:endParaRPr lang="el-GR"/>
          </a:p>
          <a:p>
            <a:pPr algn="ctr"/>
            <a:r>
              <a:rPr lang="el-GR"/>
              <a:t>εκθετικός χρόνος εκτέλεσης!</a:t>
            </a:r>
          </a:p>
        </p:txBody>
      </p:sp>
      <p:sp>
        <p:nvSpPr>
          <p:cNvPr id="24587" name="10 - Βέλος προς τα κάτω"/>
          <p:cNvSpPr>
            <a:spLocks noChangeArrowheads="1"/>
          </p:cNvSpPr>
          <p:nvPr/>
        </p:nvSpPr>
        <p:spPr bwMode="auto">
          <a:xfrm>
            <a:off x="6858000" y="4267200"/>
            <a:ext cx="228600" cy="38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33CC">
              <a:alpha val="2509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4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230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Το πρόβλημα του σακιδίου </a:t>
            </a:r>
            <a:r>
              <a:rPr lang="el-GR"/>
              <a:t>(</a:t>
            </a:r>
            <a:r>
              <a:rPr lang="en-US"/>
              <a:t>knapsack problem</a:t>
            </a:r>
            <a:r>
              <a:rPr lang="el-GR"/>
              <a:t>)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54025" y="3200400"/>
            <a:ext cx="8385175" cy="2800350"/>
          </a:xfrm>
          <a:prstGeom prst="rect">
            <a:avLst/>
          </a:prstGeom>
          <a:solidFill>
            <a:schemeClr val="accent2">
              <a:lumMod val="40000"/>
              <a:lumOff val="60000"/>
              <a:alpha val="1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knap(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M) 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{	</a:t>
            </a:r>
          </a:p>
          <a:p>
            <a:pPr>
              <a:defRPr/>
            </a:pPr>
            <a:r>
              <a:rPr lang="el-GR" sz="1600" dirty="0">
                <a:latin typeface="Lucida Console" pitchFamily="49" charset="0"/>
              </a:rPr>
              <a:t>	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, space, t, maxi, max = 0;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if ( </a:t>
            </a:r>
            <a:r>
              <a:rPr lang="en-US" sz="1600" dirty="0" err="1">
                <a:latin typeface="Lucida Console" pitchFamily="49" charset="0"/>
              </a:rPr>
              <a:t>maxKnown</a:t>
            </a:r>
            <a:r>
              <a:rPr lang="en-US" sz="1600" dirty="0">
                <a:latin typeface="Lucida Console" pitchFamily="49" charset="0"/>
              </a:rPr>
              <a:t>[M] != unknown )  return </a:t>
            </a:r>
            <a:r>
              <a:rPr lang="en-US" sz="1600" dirty="0" err="1">
                <a:latin typeface="Lucida Console" pitchFamily="49" charset="0"/>
              </a:rPr>
              <a:t>maxKnown</a:t>
            </a:r>
            <a:r>
              <a:rPr lang="en-US" sz="1600" dirty="0">
                <a:latin typeface="Lucida Console" pitchFamily="49" charset="0"/>
              </a:rPr>
              <a:t>[M];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for (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 = 0;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 &lt; N;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++)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	if ( (space = M – items[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].size) &gt;= 0 )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		if ( (t = knap(space) + items[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].</a:t>
            </a:r>
            <a:r>
              <a:rPr lang="en-US" sz="1600" dirty="0" err="1">
                <a:latin typeface="Lucida Console" pitchFamily="49" charset="0"/>
              </a:rPr>
              <a:t>val</a:t>
            </a:r>
            <a:r>
              <a:rPr lang="en-US" sz="1600" dirty="0">
                <a:latin typeface="Lucida Console" pitchFamily="49" charset="0"/>
              </a:rPr>
              <a:t> &gt; max )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		{	max = t;  maxi =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; 	  }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</a:t>
            </a:r>
            <a:r>
              <a:rPr lang="en-US" sz="1600" dirty="0" err="1">
                <a:latin typeface="Lucida Console" pitchFamily="49" charset="0"/>
              </a:rPr>
              <a:t>maxKnown</a:t>
            </a:r>
            <a:r>
              <a:rPr lang="en-US" sz="1600" dirty="0">
                <a:latin typeface="Lucida Console" pitchFamily="49" charset="0"/>
              </a:rPr>
              <a:t>[M] = max; </a:t>
            </a:r>
            <a:r>
              <a:rPr lang="en-US" sz="1600" dirty="0" err="1">
                <a:latin typeface="Lucida Console" pitchFamily="49" charset="0"/>
              </a:rPr>
              <a:t>itemKnown</a:t>
            </a:r>
            <a:r>
              <a:rPr lang="en-US" sz="1600" dirty="0">
                <a:latin typeface="Lucida Console" pitchFamily="49" charset="0"/>
              </a:rPr>
              <a:t>[M] = items[maxi];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return max;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}</a:t>
            </a:r>
          </a:p>
        </p:txBody>
      </p:sp>
      <p:sp useBgFill="1">
        <p:nvSpPr>
          <p:cNvPr id="10" name="9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10 - TextBox"/>
          <p:cNvSpPr txBox="1">
            <a:spLocks noChangeArrowheads="1"/>
          </p:cNvSpPr>
          <p:nvPr/>
        </p:nvSpPr>
        <p:spPr bwMode="auto">
          <a:xfrm>
            <a:off x="381000" y="1524000"/>
            <a:ext cx="900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Έχουμε </a:t>
            </a:r>
            <a:r>
              <a:rPr lang="el-GR" dirty="0">
                <a:latin typeface="Lucida Console" pitchFamily="49" charset="0"/>
              </a:rPr>
              <a:t>Ν</a:t>
            </a:r>
            <a:r>
              <a:rPr lang="el-GR" dirty="0"/>
              <a:t> τύπους αντικειμένων </a:t>
            </a:r>
            <a:r>
              <a:rPr lang="el-GR" dirty="0">
                <a:latin typeface="Lucida Console" pitchFamily="49" charset="0"/>
                <a:cs typeface="Courier New" pitchFamily="49" charset="0"/>
              </a:rPr>
              <a:t>{1,2,…,Ν}</a:t>
            </a:r>
            <a:r>
              <a:rPr lang="el-GR" dirty="0"/>
              <a:t>. Το αντικείμενο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k</a:t>
            </a:r>
            <a:r>
              <a:rPr lang="en-US" dirty="0"/>
              <a:t> </a:t>
            </a:r>
            <a:r>
              <a:rPr lang="el-GR" dirty="0"/>
              <a:t>έχει μέγεθος 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size(k)</a:t>
            </a:r>
            <a:r>
              <a:rPr lang="en-US" dirty="0"/>
              <a:t> </a:t>
            </a:r>
            <a:r>
              <a:rPr lang="el-GR" dirty="0"/>
              <a:t> </a:t>
            </a:r>
          </a:p>
        </p:txBody>
      </p:sp>
      <p:sp>
        <p:nvSpPr>
          <p:cNvPr id="12" name="10 - TextBox"/>
          <p:cNvSpPr txBox="1">
            <a:spLocks noChangeArrowheads="1"/>
          </p:cNvSpPr>
          <p:nvPr/>
        </p:nvSpPr>
        <p:spPr bwMode="auto">
          <a:xfrm>
            <a:off x="381000" y="1839913"/>
            <a:ext cx="2325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dirty="0"/>
              <a:t>και αξία </a:t>
            </a:r>
            <a:r>
              <a:rPr lang="en-US" dirty="0"/>
              <a:t>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value(k)</a:t>
            </a:r>
            <a:r>
              <a:rPr lang="el-GR" dirty="0">
                <a:latin typeface="+mn-lt"/>
                <a:cs typeface="Courier New" pitchFamily="49" charset="0"/>
              </a:rPr>
              <a:t>.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7 - TextBox"/>
          <p:cNvSpPr txBox="1">
            <a:spLocks noChangeArrowheads="1"/>
          </p:cNvSpPr>
          <p:nvPr/>
        </p:nvSpPr>
        <p:spPr bwMode="auto">
          <a:xfrm>
            <a:off x="381000" y="2362200"/>
            <a:ext cx="841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Ο σκοπός μας είναι να γεμίσουμε με τα αντικείμενα αυτά ένα σακίδιο μεγέθους </a:t>
            </a:r>
            <a:r>
              <a:rPr lang="en-US" dirty="0">
                <a:latin typeface="Lucida Console" pitchFamily="49" charset="0"/>
              </a:rPr>
              <a:t>M</a:t>
            </a:r>
            <a:endParaRPr lang="el-GR" dirty="0">
              <a:latin typeface="Lucida Console" pitchFamily="49" charset="0"/>
            </a:endParaRPr>
          </a:p>
        </p:txBody>
      </p:sp>
      <p:sp>
        <p:nvSpPr>
          <p:cNvPr id="14" name="8 - TextBox"/>
          <p:cNvSpPr txBox="1">
            <a:spLocks noChangeArrowheads="1"/>
          </p:cNvSpPr>
          <p:nvPr/>
        </p:nvSpPr>
        <p:spPr bwMode="auto">
          <a:xfrm>
            <a:off x="381000" y="2678113"/>
            <a:ext cx="7329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έτσι ώστε η συνολική αξία των αντικειμένων να είναι η μέγιστη δυνατή.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12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626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8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230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Το πρόβλημα του σακιδίου </a:t>
            </a:r>
            <a:r>
              <a:rPr lang="el-GR"/>
              <a:t>(</a:t>
            </a:r>
            <a:r>
              <a:rPr lang="en-US"/>
              <a:t>knapsack problem</a:t>
            </a:r>
            <a:r>
              <a:rPr lang="el-GR"/>
              <a:t>)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54025" y="3200400"/>
            <a:ext cx="8385175" cy="2800350"/>
          </a:xfrm>
          <a:prstGeom prst="rect">
            <a:avLst/>
          </a:prstGeom>
          <a:solidFill>
            <a:schemeClr val="accent2">
              <a:lumMod val="40000"/>
              <a:lumOff val="60000"/>
              <a:alpha val="1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knap(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M) 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{	</a:t>
            </a:r>
          </a:p>
          <a:p>
            <a:pPr>
              <a:defRPr/>
            </a:pPr>
            <a:r>
              <a:rPr lang="el-GR" sz="1600" dirty="0">
                <a:latin typeface="Lucida Console" pitchFamily="49" charset="0"/>
              </a:rPr>
              <a:t>	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, space, t, maxi, max = 0;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if ( </a:t>
            </a:r>
            <a:r>
              <a:rPr lang="en-US" sz="1600" dirty="0" err="1">
                <a:latin typeface="Lucida Console" pitchFamily="49" charset="0"/>
              </a:rPr>
              <a:t>maxKnown</a:t>
            </a:r>
            <a:r>
              <a:rPr lang="en-US" sz="1600" dirty="0">
                <a:latin typeface="Lucida Console" pitchFamily="49" charset="0"/>
              </a:rPr>
              <a:t>[M] != unknown )  return </a:t>
            </a:r>
            <a:r>
              <a:rPr lang="en-US" sz="1600" dirty="0" err="1">
                <a:latin typeface="Lucida Console" pitchFamily="49" charset="0"/>
              </a:rPr>
              <a:t>maxKnown</a:t>
            </a:r>
            <a:r>
              <a:rPr lang="en-US" sz="1600" dirty="0">
                <a:latin typeface="Lucida Console" pitchFamily="49" charset="0"/>
              </a:rPr>
              <a:t>[M];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for (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 = 0;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 &lt; N;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++)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	if ( (space = M – items[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].size) &gt;= 0 )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		if ( (t = knap(space) + items[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].</a:t>
            </a:r>
            <a:r>
              <a:rPr lang="en-US" sz="1600" dirty="0" err="1">
                <a:latin typeface="Lucida Console" pitchFamily="49" charset="0"/>
              </a:rPr>
              <a:t>val</a:t>
            </a:r>
            <a:r>
              <a:rPr lang="en-US" sz="1600" dirty="0">
                <a:latin typeface="Lucida Console" pitchFamily="49" charset="0"/>
              </a:rPr>
              <a:t> &gt; max )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		{	max = t;  maxi = </a:t>
            </a:r>
            <a:r>
              <a:rPr lang="en-US" sz="1600" dirty="0" err="1">
                <a:latin typeface="Lucida Console" pitchFamily="49" charset="0"/>
              </a:rPr>
              <a:t>i</a:t>
            </a:r>
            <a:r>
              <a:rPr lang="en-US" sz="1600" dirty="0">
                <a:latin typeface="Lucida Console" pitchFamily="49" charset="0"/>
              </a:rPr>
              <a:t>; 	  }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</a:t>
            </a:r>
            <a:r>
              <a:rPr lang="en-US" sz="1600" dirty="0" err="1">
                <a:latin typeface="Lucida Console" pitchFamily="49" charset="0"/>
              </a:rPr>
              <a:t>maxKnown</a:t>
            </a:r>
            <a:r>
              <a:rPr lang="en-US" sz="1600" dirty="0">
                <a:latin typeface="Lucida Console" pitchFamily="49" charset="0"/>
              </a:rPr>
              <a:t>[M] = max; </a:t>
            </a:r>
            <a:r>
              <a:rPr lang="en-US" sz="1600" dirty="0" err="1">
                <a:latin typeface="Lucida Console" pitchFamily="49" charset="0"/>
              </a:rPr>
              <a:t>itemKnown</a:t>
            </a:r>
            <a:r>
              <a:rPr lang="en-US" sz="1600" dirty="0">
                <a:latin typeface="Lucida Console" pitchFamily="49" charset="0"/>
              </a:rPr>
              <a:t>[M] = items[maxi];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	return max;</a:t>
            </a:r>
          </a:p>
          <a:p>
            <a:pPr>
              <a:defRPr/>
            </a:pPr>
            <a:r>
              <a:rPr lang="en-US" sz="1600" dirty="0">
                <a:latin typeface="Lucida Console" pitchFamily="49" charset="0"/>
              </a:rPr>
              <a:t>}</a:t>
            </a:r>
          </a:p>
        </p:txBody>
      </p:sp>
      <p:sp>
        <p:nvSpPr>
          <p:cNvPr id="26634" name="11 - TextBox"/>
          <p:cNvSpPr txBox="1">
            <a:spLocks noChangeArrowheads="1"/>
          </p:cNvSpPr>
          <p:nvPr/>
        </p:nvSpPr>
        <p:spPr bwMode="auto">
          <a:xfrm>
            <a:off x="3200400" y="6248400"/>
            <a:ext cx="2284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Χρόνος εκτέλεσης </a:t>
            </a:r>
            <a:r>
              <a:rPr lang="en-US"/>
              <a:t>:  </a:t>
            </a:r>
            <a:endParaRPr lang="el-GR"/>
          </a:p>
        </p:txBody>
      </p:sp>
      <p:pic>
        <p:nvPicPr>
          <p:cNvPr id="26635" name="12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6330950"/>
            <a:ext cx="11430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6" name="13 - TextBox"/>
          <p:cNvSpPr txBox="1">
            <a:spLocks noChangeArrowheads="1"/>
          </p:cNvSpPr>
          <p:nvPr/>
        </p:nvSpPr>
        <p:spPr bwMode="auto">
          <a:xfrm>
            <a:off x="3276600" y="5791200"/>
            <a:ext cx="5410200" cy="369332"/>
          </a:xfrm>
          <a:prstGeom prst="rect">
            <a:avLst/>
          </a:prstGeom>
          <a:solidFill>
            <a:srgbClr val="FF660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 smtClean="0"/>
              <a:t>Εφαρμόσαμε </a:t>
            </a:r>
            <a:r>
              <a:rPr lang="el-GR" dirty="0"/>
              <a:t>αναλυτικό δυναμικό </a:t>
            </a:r>
            <a:r>
              <a:rPr lang="el-GR" dirty="0" smtClean="0"/>
              <a:t>προγραμματισμό! </a:t>
            </a:r>
            <a:endParaRPr lang="el-GR" dirty="0"/>
          </a:p>
        </p:txBody>
      </p:sp>
      <p:sp>
        <p:nvSpPr>
          <p:cNvPr id="14" name="10 - TextBox"/>
          <p:cNvSpPr txBox="1">
            <a:spLocks noChangeArrowheads="1"/>
          </p:cNvSpPr>
          <p:nvPr/>
        </p:nvSpPr>
        <p:spPr bwMode="auto">
          <a:xfrm>
            <a:off x="381000" y="1524000"/>
            <a:ext cx="900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Έχουμε </a:t>
            </a:r>
            <a:r>
              <a:rPr lang="el-GR" dirty="0">
                <a:latin typeface="Lucida Console" pitchFamily="49" charset="0"/>
              </a:rPr>
              <a:t>Ν</a:t>
            </a:r>
            <a:r>
              <a:rPr lang="el-GR" dirty="0"/>
              <a:t> τύπους αντικειμένων </a:t>
            </a:r>
            <a:r>
              <a:rPr lang="el-GR" dirty="0">
                <a:latin typeface="Lucida Console" pitchFamily="49" charset="0"/>
                <a:cs typeface="Courier New" pitchFamily="49" charset="0"/>
              </a:rPr>
              <a:t>{1,2,…,Ν}</a:t>
            </a:r>
            <a:r>
              <a:rPr lang="el-GR" dirty="0"/>
              <a:t>. Το αντικείμενο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k</a:t>
            </a:r>
            <a:r>
              <a:rPr lang="en-US" dirty="0"/>
              <a:t> </a:t>
            </a:r>
            <a:r>
              <a:rPr lang="el-GR" dirty="0"/>
              <a:t>έχει μέγεθος 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size(k)</a:t>
            </a:r>
            <a:r>
              <a:rPr lang="en-US" dirty="0"/>
              <a:t> </a:t>
            </a:r>
            <a:r>
              <a:rPr lang="el-GR" dirty="0"/>
              <a:t> </a:t>
            </a:r>
          </a:p>
        </p:txBody>
      </p:sp>
      <p:sp>
        <p:nvSpPr>
          <p:cNvPr id="15" name="10 - TextBox"/>
          <p:cNvSpPr txBox="1">
            <a:spLocks noChangeArrowheads="1"/>
          </p:cNvSpPr>
          <p:nvPr/>
        </p:nvSpPr>
        <p:spPr bwMode="auto">
          <a:xfrm>
            <a:off x="381000" y="1839913"/>
            <a:ext cx="2325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dirty="0"/>
              <a:t>και αξία </a:t>
            </a:r>
            <a:r>
              <a:rPr lang="en-US" dirty="0"/>
              <a:t> </a:t>
            </a:r>
            <a:r>
              <a:rPr lang="en-US" dirty="0">
                <a:latin typeface="Lucida Console" pitchFamily="49" charset="0"/>
                <a:cs typeface="Courier New" pitchFamily="49" charset="0"/>
              </a:rPr>
              <a:t>value(k)</a:t>
            </a:r>
            <a:r>
              <a:rPr lang="el-GR" dirty="0">
                <a:latin typeface="+mn-lt"/>
                <a:cs typeface="Courier New" pitchFamily="49" charset="0"/>
              </a:rPr>
              <a:t>.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7 - TextBox"/>
          <p:cNvSpPr txBox="1">
            <a:spLocks noChangeArrowheads="1"/>
          </p:cNvSpPr>
          <p:nvPr/>
        </p:nvSpPr>
        <p:spPr bwMode="auto">
          <a:xfrm>
            <a:off x="381000" y="2362200"/>
            <a:ext cx="841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Ο σκοπός μας είναι να γεμίσουμε με τα αντικείμενα αυτά ένα σακίδιο μεγέθους </a:t>
            </a:r>
            <a:r>
              <a:rPr lang="en-US" dirty="0">
                <a:latin typeface="Lucida Console" pitchFamily="49" charset="0"/>
              </a:rPr>
              <a:t>M</a:t>
            </a:r>
            <a:endParaRPr lang="el-GR" dirty="0">
              <a:latin typeface="Lucida Console" pitchFamily="49" charset="0"/>
            </a:endParaRPr>
          </a:p>
        </p:txBody>
      </p:sp>
      <p:sp>
        <p:nvSpPr>
          <p:cNvPr id="17" name="8 - TextBox"/>
          <p:cNvSpPr txBox="1">
            <a:spLocks noChangeArrowheads="1"/>
          </p:cNvSpPr>
          <p:nvPr/>
        </p:nvSpPr>
        <p:spPr bwMode="auto">
          <a:xfrm>
            <a:off x="381000" y="2678113"/>
            <a:ext cx="7329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έτσι ώστε η συνολική αξία των αντικειμένων να είναι η μέγιστη δυνατή.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573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Παράδειγμα</a:t>
            </a:r>
            <a:r>
              <a:rPr lang="en-US"/>
              <a:t>:  </a:t>
            </a:r>
            <a:r>
              <a:rPr lang="el-GR"/>
              <a:t>Υπολογισμός της ακολουθίας </a:t>
            </a:r>
            <a:r>
              <a:rPr lang="en-US"/>
              <a:t>Fibonacci</a:t>
            </a:r>
            <a:endParaRPr lang="el-GR"/>
          </a:p>
        </p:txBody>
      </p:sp>
      <p:pic>
        <p:nvPicPr>
          <p:cNvPr id="5125" name="14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1447800"/>
            <a:ext cx="32258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9 - TextBox"/>
          <p:cNvSpPr txBox="1">
            <a:spLocks noChangeArrowheads="1"/>
          </p:cNvSpPr>
          <p:nvPr/>
        </p:nvSpPr>
        <p:spPr bwMode="auto">
          <a:xfrm>
            <a:off x="509588" y="3124200"/>
            <a:ext cx="460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Η επίλυση της αναδρομικής εξίσωσης δίνει </a:t>
            </a:r>
          </a:p>
        </p:txBody>
      </p:sp>
      <p:pic>
        <p:nvPicPr>
          <p:cNvPr id="5127" name="10 - Εικόνα" descr="TP_tmp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3733800"/>
            <a:ext cx="391318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 useBgFill="1">
        <p:nvSpPr>
          <p:cNvPr id="8" name="7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573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Παράδειγμα</a:t>
            </a:r>
            <a:r>
              <a:rPr lang="en-US"/>
              <a:t>:  </a:t>
            </a:r>
            <a:r>
              <a:rPr lang="el-GR"/>
              <a:t>Υπολογισμός της ακολουθίας </a:t>
            </a:r>
            <a:r>
              <a:rPr lang="en-US"/>
              <a:t>Fibonacci</a:t>
            </a:r>
            <a:endParaRPr lang="el-GR"/>
          </a:p>
        </p:txBody>
      </p:sp>
      <p:pic>
        <p:nvPicPr>
          <p:cNvPr id="6149" name="14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1447800"/>
            <a:ext cx="32258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533400" y="3200400"/>
            <a:ext cx="6181500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fibonacci</a:t>
            </a:r>
            <a:r>
              <a:rPr lang="en-US" dirty="0">
                <a:latin typeface="Lucida Console" pitchFamily="49" charset="0"/>
              </a:rPr>
              <a:t>(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n)</a:t>
            </a:r>
          </a:p>
          <a:p>
            <a:r>
              <a:rPr lang="en-US" dirty="0">
                <a:latin typeface="Lucida Console" pitchFamily="49" charset="0"/>
              </a:rPr>
              <a:t>{</a:t>
            </a:r>
          </a:p>
          <a:p>
            <a:r>
              <a:rPr lang="en-US" dirty="0">
                <a:latin typeface="Lucida Console" pitchFamily="49" charset="0"/>
              </a:rPr>
              <a:t>    if (n&lt;1) return 0;</a:t>
            </a:r>
          </a:p>
          <a:p>
            <a:r>
              <a:rPr lang="en-US" dirty="0">
                <a:latin typeface="Lucida Console" pitchFamily="49" charset="0"/>
              </a:rPr>
              <a:t>    if (n==1) return 1;</a:t>
            </a:r>
          </a:p>
          <a:p>
            <a:r>
              <a:rPr lang="en-US" dirty="0">
                <a:latin typeface="Lucida Console" pitchFamily="49" charset="0"/>
              </a:rPr>
              <a:t>    return </a:t>
            </a:r>
            <a:r>
              <a:rPr lang="en-US" dirty="0" err="1" smtClean="0">
                <a:latin typeface="Lucida Console" pitchFamily="49" charset="0"/>
              </a:rPr>
              <a:t>fibonacci</a:t>
            </a:r>
            <a:r>
              <a:rPr lang="en-US" dirty="0" smtClean="0">
                <a:latin typeface="Lucida Console" pitchFamily="49" charset="0"/>
              </a:rPr>
              <a:t>(n-1</a:t>
            </a:r>
            <a:r>
              <a:rPr lang="en-US" dirty="0">
                <a:latin typeface="Lucida Console" pitchFamily="49" charset="0"/>
              </a:rPr>
              <a:t>) + </a:t>
            </a:r>
            <a:r>
              <a:rPr lang="en-US" dirty="0" err="1" smtClean="0">
                <a:latin typeface="Lucida Console" pitchFamily="49" charset="0"/>
              </a:rPr>
              <a:t>fibonacci</a:t>
            </a:r>
            <a:r>
              <a:rPr lang="en-US" dirty="0" smtClean="0">
                <a:latin typeface="Lucida Console" pitchFamily="49" charset="0"/>
              </a:rPr>
              <a:t>(n-2</a:t>
            </a:r>
            <a:r>
              <a:rPr lang="en-US" dirty="0">
                <a:latin typeface="Lucida Console" pitchFamily="49" charset="0"/>
              </a:rPr>
              <a:t>);</a:t>
            </a:r>
          </a:p>
          <a:p>
            <a:r>
              <a:rPr lang="en-US" dirty="0">
                <a:latin typeface="Lucida Console" pitchFamily="49" charset="0"/>
              </a:rPr>
              <a:t>}</a:t>
            </a:r>
          </a:p>
        </p:txBody>
      </p:sp>
      <p:sp>
        <p:nvSpPr>
          <p:cNvPr id="6151" name="8 - TextBox"/>
          <p:cNvSpPr txBox="1">
            <a:spLocks noChangeArrowheads="1"/>
          </p:cNvSpPr>
          <p:nvPr/>
        </p:nvSpPr>
        <p:spPr bwMode="auto">
          <a:xfrm>
            <a:off x="533400" y="2744788"/>
            <a:ext cx="6808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Μπορεί να υπολογιστεί με το ακόλουθο αναδρομικό πρόγραμμα</a:t>
            </a:r>
            <a:r>
              <a:rPr lang="en-US"/>
              <a:t> :</a:t>
            </a:r>
            <a:endParaRPr lang="el-GR"/>
          </a:p>
        </p:txBody>
      </p:sp>
      <p:sp useBgFill="1">
        <p:nvSpPr>
          <p:cNvPr id="8" name="7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573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Παράδειγμα</a:t>
            </a:r>
            <a:r>
              <a:rPr lang="en-US"/>
              <a:t>:  </a:t>
            </a:r>
            <a:r>
              <a:rPr lang="el-GR"/>
              <a:t>Υπολογισμός της ακολουθίας </a:t>
            </a:r>
            <a:r>
              <a:rPr lang="en-US"/>
              <a:t>Fibonacci</a:t>
            </a:r>
            <a:endParaRPr lang="el-GR"/>
          </a:p>
        </p:txBody>
      </p:sp>
      <p:pic>
        <p:nvPicPr>
          <p:cNvPr id="7173" name="14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1447800"/>
            <a:ext cx="32258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8 - TextBox"/>
          <p:cNvSpPr txBox="1">
            <a:spLocks noChangeArrowheads="1"/>
          </p:cNvSpPr>
          <p:nvPr/>
        </p:nvSpPr>
        <p:spPr bwMode="auto">
          <a:xfrm>
            <a:off x="533400" y="2744788"/>
            <a:ext cx="6808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Μπορεί να υπολογιστεί με το ακόλουθο αναδρομικό πρόγραμμα</a:t>
            </a:r>
            <a:r>
              <a:rPr lang="en-US"/>
              <a:t> :</a:t>
            </a:r>
            <a:endParaRPr lang="el-GR"/>
          </a:p>
        </p:txBody>
      </p:sp>
      <p:sp>
        <p:nvSpPr>
          <p:cNvPr id="7176" name="9 - TextBox"/>
          <p:cNvSpPr txBox="1">
            <a:spLocks noChangeArrowheads="1"/>
          </p:cNvSpPr>
          <p:nvPr/>
        </p:nvSpPr>
        <p:spPr bwMode="auto">
          <a:xfrm>
            <a:off x="509588" y="5181600"/>
            <a:ext cx="22209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Χρόνος εκτέλεσης</a:t>
            </a:r>
            <a:r>
              <a:rPr lang="en-US"/>
              <a:t> : </a:t>
            </a:r>
            <a:endParaRPr lang="el-GR"/>
          </a:p>
        </p:txBody>
      </p:sp>
      <p:pic>
        <p:nvPicPr>
          <p:cNvPr id="7177" name="12 - Εικόνα" descr="TP_tmp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30500" y="5257800"/>
            <a:ext cx="39385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17 - Εικόνα" descr="TP_tmp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5715000"/>
            <a:ext cx="44958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 useBgFill="1">
        <p:nvSpPr>
          <p:cNvPr id="11" name="10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33400" y="3200400"/>
            <a:ext cx="6181500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fibonacci</a:t>
            </a:r>
            <a:r>
              <a:rPr lang="en-US" dirty="0">
                <a:latin typeface="Lucida Console" pitchFamily="49" charset="0"/>
              </a:rPr>
              <a:t>(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n)</a:t>
            </a:r>
          </a:p>
          <a:p>
            <a:r>
              <a:rPr lang="en-US" dirty="0">
                <a:latin typeface="Lucida Console" pitchFamily="49" charset="0"/>
              </a:rPr>
              <a:t>{</a:t>
            </a:r>
          </a:p>
          <a:p>
            <a:r>
              <a:rPr lang="en-US" dirty="0">
                <a:latin typeface="Lucida Console" pitchFamily="49" charset="0"/>
              </a:rPr>
              <a:t>    if (n&lt;1) return 0;</a:t>
            </a:r>
          </a:p>
          <a:p>
            <a:r>
              <a:rPr lang="en-US" dirty="0">
                <a:latin typeface="Lucida Console" pitchFamily="49" charset="0"/>
              </a:rPr>
              <a:t>    if (n==1) return 1;</a:t>
            </a:r>
          </a:p>
          <a:p>
            <a:r>
              <a:rPr lang="en-US" dirty="0">
                <a:latin typeface="Lucida Console" pitchFamily="49" charset="0"/>
              </a:rPr>
              <a:t>    return </a:t>
            </a:r>
            <a:r>
              <a:rPr lang="en-US" dirty="0" err="1" smtClean="0">
                <a:latin typeface="Lucida Console" pitchFamily="49" charset="0"/>
              </a:rPr>
              <a:t>fibonacci</a:t>
            </a:r>
            <a:r>
              <a:rPr lang="en-US" dirty="0" smtClean="0">
                <a:latin typeface="Lucida Console" pitchFamily="49" charset="0"/>
              </a:rPr>
              <a:t>(n-1</a:t>
            </a:r>
            <a:r>
              <a:rPr lang="en-US" dirty="0">
                <a:latin typeface="Lucida Console" pitchFamily="49" charset="0"/>
              </a:rPr>
              <a:t>) + </a:t>
            </a:r>
            <a:r>
              <a:rPr lang="en-US" dirty="0" err="1" smtClean="0">
                <a:latin typeface="Lucida Console" pitchFamily="49" charset="0"/>
              </a:rPr>
              <a:t>fibonacci</a:t>
            </a:r>
            <a:r>
              <a:rPr lang="en-US" dirty="0" smtClean="0">
                <a:latin typeface="Lucida Console" pitchFamily="49" charset="0"/>
              </a:rPr>
              <a:t>(n-2</a:t>
            </a:r>
            <a:r>
              <a:rPr lang="en-US" dirty="0">
                <a:latin typeface="Lucida Console" pitchFamily="49" charset="0"/>
              </a:rPr>
              <a:t>);</a:t>
            </a:r>
          </a:p>
          <a:p>
            <a:r>
              <a:rPr lang="en-US" dirty="0">
                <a:latin typeface="Lucida Console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54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94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457200" y="990600"/>
            <a:ext cx="5492209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</a:t>
            </a:r>
            <a:r>
              <a:rPr lang="en-US" sz="1600" dirty="0" err="1">
                <a:latin typeface="Lucida Console" pitchFamily="49" charset="0"/>
              </a:rPr>
              <a:t>fibonacci</a:t>
            </a:r>
            <a:r>
              <a:rPr lang="en-US" sz="1600" dirty="0">
                <a:latin typeface="Lucida Console" pitchFamily="49" charset="0"/>
              </a:rPr>
              <a:t>(</a:t>
            </a:r>
            <a:r>
              <a:rPr lang="en-US" sz="1600" dirty="0" err="1">
                <a:latin typeface="Lucida Console" pitchFamily="49" charset="0"/>
              </a:rPr>
              <a:t>int</a:t>
            </a:r>
            <a:r>
              <a:rPr lang="en-US" sz="1600" dirty="0">
                <a:latin typeface="Lucida Console" pitchFamily="49" charset="0"/>
              </a:rPr>
              <a:t> n)</a:t>
            </a:r>
          </a:p>
          <a:p>
            <a:r>
              <a:rPr lang="en-US" sz="1600" dirty="0">
                <a:latin typeface="Lucida Console" pitchFamily="49" charset="0"/>
              </a:rPr>
              <a:t>{</a:t>
            </a:r>
          </a:p>
          <a:p>
            <a:r>
              <a:rPr lang="en-US" sz="1600" dirty="0">
                <a:latin typeface="Lucida Console" pitchFamily="49" charset="0"/>
              </a:rPr>
              <a:t>    if (n&lt;1) return 0;</a:t>
            </a:r>
          </a:p>
          <a:p>
            <a:r>
              <a:rPr lang="en-US" sz="1600" dirty="0">
                <a:latin typeface="Lucida Console" pitchFamily="49" charset="0"/>
              </a:rPr>
              <a:t>    if (n==1) return 1;</a:t>
            </a:r>
          </a:p>
          <a:p>
            <a:r>
              <a:rPr lang="en-US" sz="1600" dirty="0">
                <a:latin typeface="Lucida Console" pitchFamily="49" charset="0"/>
              </a:rPr>
              <a:t>    return </a:t>
            </a:r>
            <a:r>
              <a:rPr lang="en-US" sz="1600" dirty="0" err="1" smtClean="0">
                <a:latin typeface="Lucida Console" pitchFamily="49" charset="0"/>
              </a:rPr>
              <a:t>fibonacci</a:t>
            </a:r>
            <a:r>
              <a:rPr lang="en-US" sz="1600" dirty="0" smtClean="0">
                <a:latin typeface="Lucida Console" pitchFamily="49" charset="0"/>
              </a:rPr>
              <a:t>(n-1</a:t>
            </a:r>
            <a:r>
              <a:rPr lang="en-US" sz="1600" dirty="0">
                <a:latin typeface="Lucida Console" pitchFamily="49" charset="0"/>
              </a:rPr>
              <a:t>) + </a:t>
            </a:r>
            <a:r>
              <a:rPr lang="en-US" sz="1600" dirty="0" err="1" smtClean="0">
                <a:latin typeface="Lucida Console" pitchFamily="49" charset="0"/>
              </a:rPr>
              <a:t>fibonacci</a:t>
            </a:r>
            <a:r>
              <a:rPr lang="en-US" sz="1600" dirty="0" smtClean="0">
                <a:latin typeface="Lucida Console" pitchFamily="49" charset="0"/>
              </a:rPr>
              <a:t>(n-2</a:t>
            </a:r>
            <a:r>
              <a:rPr lang="en-US" sz="1600" dirty="0">
                <a:latin typeface="Lucida Console" pitchFamily="49" charset="0"/>
              </a:rPr>
              <a:t>);</a:t>
            </a:r>
          </a:p>
          <a:p>
            <a:r>
              <a:rPr lang="en-US" sz="1600" dirty="0">
                <a:latin typeface="Lucida Console" pitchFamily="49" charset="0"/>
              </a:rPr>
              <a:t>}</a:t>
            </a:r>
          </a:p>
        </p:txBody>
      </p:sp>
      <p:sp>
        <p:nvSpPr>
          <p:cNvPr id="8197" name="10 - Έλλειψη"/>
          <p:cNvSpPr>
            <a:spLocks noChangeArrowheads="1"/>
          </p:cNvSpPr>
          <p:nvPr/>
        </p:nvSpPr>
        <p:spPr bwMode="auto">
          <a:xfrm>
            <a:off x="3124200" y="3429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el-GR"/>
          </a:p>
        </p:txBody>
      </p:sp>
      <p:sp>
        <p:nvSpPr>
          <p:cNvPr id="8198" name="13 - Έλλειψη"/>
          <p:cNvSpPr>
            <a:spLocks noChangeArrowheads="1"/>
          </p:cNvSpPr>
          <p:nvPr/>
        </p:nvSpPr>
        <p:spPr bwMode="auto">
          <a:xfrm>
            <a:off x="1752600" y="40386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el-GR"/>
          </a:p>
        </p:txBody>
      </p:sp>
      <p:sp>
        <p:nvSpPr>
          <p:cNvPr id="8199" name="15 - Έλλειψη"/>
          <p:cNvSpPr>
            <a:spLocks noChangeArrowheads="1"/>
          </p:cNvSpPr>
          <p:nvPr/>
        </p:nvSpPr>
        <p:spPr bwMode="auto">
          <a:xfrm>
            <a:off x="4114800" y="40386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el-GR"/>
          </a:p>
        </p:txBody>
      </p:sp>
      <p:sp>
        <p:nvSpPr>
          <p:cNvPr id="8200" name="16 - Έλλειψη"/>
          <p:cNvSpPr>
            <a:spLocks noChangeArrowheads="1"/>
          </p:cNvSpPr>
          <p:nvPr/>
        </p:nvSpPr>
        <p:spPr bwMode="auto">
          <a:xfrm>
            <a:off x="3657600" y="4572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8201" name="19 - Ορθογώνιο"/>
          <p:cNvSpPr>
            <a:spLocks noChangeArrowheads="1"/>
          </p:cNvSpPr>
          <p:nvPr/>
        </p:nvSpPr>
        <p:spPr bwMode="auto">
          <a:xfrm>
            <a:off x="4648200" y="45720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8202" name="20 - Ορθογώνιο"/>
          <p:cNvSpPr>
            <a:spLocks noChangeArrowheads="1"/>
          </p:cNvSpPr>
          <p:nvPr/>
        </p:nvSpPr>
        <p:spPr bwMode="auto">
          <a:xfrm>
            <a:off x="3429000" y="5181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8203" name="21 - Ορθογώνιο"/>
          <p:cNvSpPr>
            <a:spLocks noChangeArrowheads="1"/>
          </p:cNvSpPr>
          <p:nvPr/>
        </p:nvSpPr>
        <p:spPr bwMode="auto">
          <a:xfrm>
            <a:off x="3962400" y="5181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sp>
        <p:nvSpPr>
          <p:cNvPr id="8204" name="22 - Έλλειψη"/>
          <p:cNvSpPr>
            <a:spLocks noChangeArrowheads="1"/>
          </p:cNvSpPr>
          <p:nvPr/>
        </p:nvSpPr>
        <p:spPr bwMode="auto">
          <a:xfrm>
            <a:off x="914400" y="46482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el-GR"/>
          </a:p>
        </p:txBody>
      </p:sp>
      <p:sp>
        <p:nvSpPr>
          <p:cNvPr id="8205" name="23 - Έλλειψη"/>
          <p:cNvSpPr>
            <a:spLocks noChangeArrowheads="1"/>
          </p:cNvSpPr>
          <p:nvPr/>
        </p:nvSpPr>
        <p:spPr bwMode="auto">
          <a:xfrm>
            <a:off x="457200" y="51816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8206" name="24 - Ορθογώνιο"/>
          <p:cNvSpPr>
            <a:spLocks noChangeArrowheads="1"/>
          </p:cNvSpPr>
          <p:nvPr/>
        </p:nvSpPr>
        <p:spPr bwMode="auto">
          <a:xfrm>
            <a:off x="1447800" y="5181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8207" name="25 - Ορθογώνιο"/>
          <p:cNvSpPr>
            <a:spLocks noChangeArrowheads="1"/>
          </p:cNvSpPr>
          <p:nvPr/>
        </p:nvSpPr>
        <p:spPr bwMode="auto">
          <a:xfrm>
            <a:off x="228600" y="57912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8208" name="26 - Ορθογώνιο"/>
          <p:cNvSpPr>
            <a:spLocks noChangeArrowheads="1"/>
          </p:cNvSpPr>
          <p:nvPr/>
        </p:nvSpPr>
        <p:spPr bwMode="auto">
          <a:xfrm>
            <a:off x="762000" y="57912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sp>
        <p:nvSpPr>
          <p:cNvPr id="8209" name="27 - Έλλειψη"/>
          <p:cNvSpPr>
            <a:spLocks noChangeArrowheads="1"/>
          </p:cNvSpPr>
          <p:nvPr/>
        </p:nvSpPr>
        <p:spPr bwMode="auto">
          <a:xfrm>
            <a:off x="2438400" y="4572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8210" name="28 - Ορθογώνιο"/>
          <p:cNvSpPr>
            <a:spLocks noChangeArrowheads="1"/>
          </p:cNvSpPr>
          <p:nvPr/>
        </p:nvSpPr>
        <p:spPr bwMode="auto">
          <a:xfrm>
            <a:off x="2209800" y="5181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8211" name="29 - Ορθογώνιο"/>
          <p:cNvSpPr>
            <a:spLocks noChangeArrowheads="1"/>
          </p:cNvSpPr>
          <p:nvPr/>
        </p:nvSpPr>
        <p:spPr bwMode="auto">
          <a:xfrm>
            <a:off x="2743200" y="5181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sp>
        <p:nvSpPr>
          <p:cNvPr id="8212" name="30 - Έλλειψη"/>
          <p:cNvSpPr>
            <a:spLocks noChangeArrowheads="1"/>
          </p:cNvSpPr>
          <p:nvPr/>
        </p:nvSpPr>
        <p:spPr bwMode="auto">
          <a:xfrm>
            <a:off x="5486400" y="27432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el-GR"/>
          </a:p>
        </p:txBody>
      </p:sp>
      <p:sp>
        <p:nvSpPr>
          <p:cNvPr id="8213" name="31 - Έλλειψη"/>
          <p:cNvSpPr>
            <a:spLocks noChangeArrowheads="1"/>
          </p:cNvSpPr>
          <p:nvPr/>
        </p:nvSpPr>
        <p:spPr bwMode="auto">
          <a:xfrm>
            <a:off x="7391400" y="3429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el-GR"/>
          </a:p>
        </p:txBody>
      </p:sp>
      <p:sp>
        <p:nvSpPr>
          <p:cNvPr id="8214" name="32 - Έλλειψη"/>
          <p:cNvSpPr>
            <a:spLocks noChangeArrowheads="1"/>
          </p:cNvSpPr>
          <p:nvPr/>
        </p:nvSpPr>
        <p:spPr bwMode="auto">
          <a:xfrm>
            <a:off x="6553200" y="40386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el-GR"/>
          </a:p>
        </p:txBody>
      </p:sp>
      <p:sp>
        <p:nvSpPr>
          <p:cNvPr id="8215" name="33 - Έλλειψη"/>
          <p:cNvSpPr>
            <a:spLocks noChangeArrowheads="1"/>
          </p:cNvSpPr>
          <p:nvPr/>
        </p:nvSpPr>
        <p:spPr bwMode="auto">
          <a:xfrm>
            <a:off x="6096000" y="4572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8216" name="34 - Ορθογώνιο"/>
          <p:cNvSpPr>
            <a:spLocks noChangeArrowheads="1"/>
          </p:cNvSpPr>
          <p:nvPr/>
        </p:nvSpPr>
        <p:spPr bwMode="auto">
          <a:xfrm>
            <a:off x="7086600" y="45720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8217" name="35 - Ορθογώνιο"/>
          <p:cNvSpPr>
            <a:spLocks noChangeArrowheads="1"/>
          </p:cNvSpPr>
          <p:nvPr/>
        </p:nvSpPr>
        <p:spPr bwMode="auto">
          <a:xfrm>
            <a:off x="5867400" y="5181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8218" name="36 - Ορθογώνιο"/>
          <p:cNvSpPr>
            <a:spLocks noChangeArrowheads="1"/>
          </p:cNvSpPr>
          <p:nvPr/>
        </p:nvSpPr>
        <p:spPr bwMode="auto">
          <a:xfrm>
            <a:off x="6400800" y="5181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sp>
        <p:nvSpPr>
          <p:cNvPr id="8219" name="37 - Έλλειψη"/>
          <p:cNvSpPr>
            <a:spLocks noChangeArrowheads="1"/>
          </p:cNvSpPr>
          <p:nvPr/>
        </p:nvSpPr>
        <p:spPr bwMode="auto">
          <a:xfrm>
            <a:off x="8077200" y="39624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8220" name="38 - Ορθογώνιο"/>
          <p:cNvSpPr>
            <a:spLocks noChangeArrowheads="1"/>
          </p:cNvSpPr>
          <p:nvPr/>
        </p:nvSpPr>
        <p:spPr bwMode="auto">
          <a:xfrm>
            <a:off x="7848600" y="45720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8221" name="39 - Ορθογώνιο"/>
          <p:cNvSpPr>
            <a:spLocks noChangeArrowheads="1"/>
          </p:cNvSpPr>
          <p:nvPr/>
        </p:nvSpPr>
        <p:spPr bwMode="auto">
          <a:xfrm>
            <a:off x="8382000" y="45720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cxnSp>
        <p:nvCxnSpPr>
          <p:cNvPr id="8222" name="41 - Ευθεία γραμμή σύνδεσης"/>
          <p:cNvCxnSpPr>
            <a:cxnSpLocks noChangeShapeType="1"/>
            <a:stCxn id="8198" idx="7"/>
            <a:endCxn id="8197" idx="2"/>
          </p:cNvCxnSpPr>
          <p:nvPr/>
        </p:nvCxnSpPr>
        <p:spPr bwMode="auto">
          <a:xfrm rot="5400000" flipH="1" flipV="1">
            <a:off x="2317750" y="3276600"/>
            <a:ext cx="501650" cy="11112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3" name="43 - Ευθεία γραμμή σύνδεσης"/>
          <p:cNvCxnSpPr>
            <a:cxnSpLocks noChangeShapeType="1"/>
            <a:stCxn id="8197" idx="7"/>
            <a:endCxn id="8212" idx="2"/>
          </p:cNvCxnSpPr>
          <p:nvPr/>
        </p:nvCxnSpPr>
        <p:spPr bwMode="auto">
          <a:xfrm rot="5400000" flipH="1" flipV="1">
            <a:off x="4146550" y="2133600"/>
            <a:ext cx="577850" cy="2101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4" name="45 - Ευθεία γραμμή σύνδεσης"/>
          <p:cNvCxnSpPr>
            <a:cxnSpLocks noChangeShapeType="1"/>
            <a:stCxn id="8204" idx="7"/>
            <a:endCxn id="8198" idx="3"/>
          </p:cNvCxnSpPr>
          <p:nvPr/>
        </p:nvCxnSpPr>
        <p:spPr bwMode="auto">
          <a:xfrm rot="5400000" flipH="1" flipV="1">
            <a:off x="1289050" y="4184650"/>
            <a:ext cx="393700" cy="622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5" name="47 - Ευθεία γραμμή σύνδεσης"/>
          <p:cNvCxnSpPr>
            <a:cxnSpLocks noChangeShapeType="1"/>
            <a:stCxn id="8198" idx="5"/>
            <a:endCxn id="8209" idx="1"/>
          </p:cNvCxnSpPr>
          <p:nvPr/>
        </p:nvCxnSpPr>
        <p:spPr bwMode="auto">
          <a:xfrm rot="16200000" flipH="1">
            <a:off x="2089150" y="4222750"/>
            <a:ext cx="317500" cy="469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6" name="49 - Ευθεία γραμμή σύνδεσης"/>
          <p:cNvCxnSpPr>
            <a:cxnSpLocks noChangeShapeType="1"/>
            <a:stCxn id="8205" idx="7"/>
            <a:endCxn id="8204" idx="3"/>
          </p:cNvCxnSpPr>
          <p:nvPr/>
        </p:nvCxnSpPr>
        <p:spPr bwMode="auto">
          <a:xfrm rot="5400000" flipH="1" flipV="1">
            <a:off x="679450" y="4946650"/>
            <a:ext cx="317500" cy="241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7" name="51 - Ευθεία γραμμή σύνδεσης"/>
          <p:cNvCxnSpPr>
            <a:cxnSpLocks noChangeShapeType="1"/>
            <a:stCxn id="8204" idx="5"/>
            <a:endCxn id="8206" idx="0"/>
          </p:cNvCxnSpPr>
          <p:nvPr/>
        </p:nvCxnSpPr>
        <p:spPr bwMode="auto">
          <a:xfrm rot="16200000" flipH="1">
            <a:off x="1250950" y="4832350"/>
            <a:ext cx="273050" cy="4254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8" name="53 - Ευθεία γραμμή σύνδεσης"/>
          <p:cNvCxnSpPr>
            <a:cxnSpLocks noChangeShapeType="1"/>
            <a:stCxn id="8207" idx="0"/>
            <a:endCxn id="8205" idx="3"/>
          </p:cNvCxnSpPr>
          <p:nvPr/>
        </p:nvCxnSpPr>
        <p:spPr bwMode="auto">
          <a:xfrm rot="5400000" flipH="1" flipV="1">
            <a:off x="266700" y="55562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9" name="55 - Ευθεία γραμμή σύνδεσης"/>
          <p:cNvCxnSpPr>
            <a:cxnSpLocks noChangeShapeType="1"/>
            <a:stCxn id="8205" idx="5"/>
            <a:endCxn id="8208" idx="0"/>
          </p:cNvCxnSpPr>
          <p:nvPr/>
        </p:nvCxnSpPr>
        <p:spPr bwMode="auto">
          <a:xfrm rot="16200000" flipH="1">
            <a:off x="641350" y="5518150"/>
            <a:ext cx="34925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30" name="57 - Ευθεία γραμμή σύνδεσης"/>
          <p:cNvCxnSpPr>
            <a:cxnSpLocks noChangeShapeType="1"/>
            <a:stCxn id="8210" idx="0"/>
            <a:endCxn id="8209" idx="3"/>
          </p:cNvCxnSpPr>
          <p:nvPr/>
        </p:nvCxnSpPr>
        <p:spPr bwMode="auto">
          <a:xfrm rot="5400000" flipH="1" flipV="1">
            <a:off x="2247900" y="49466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31" name="58 - Ευθεία γραμμή σύνδεσης"/>
          <p:cNvCxnSpPr>
            <a:cxnSpLocks noChangeShapeType="1"/>
            <a:stCxn id="8199" idx="1"/>
            <a:endCxn id="8197" idx="6"/>
          </p:cNvCxnSpPr>
          <p:nvPr/>
        </p:nvCxnSpPr>
        <p:spPr bwMode="auto">
          <a:xfrm rot="16200000" flipV="1">
            <a:off x="3543300" y="3467100"/>
            <a:ext cx="501650" cy="7302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32" name="63 - Ευθεία γραμμή σύνδεσης"/>
          <p:cNvCxnSpPr>
            <a:cxnSpLocks noChangeShapeType="1"/>
            <a:endCxn id="8209" idx="5"/>
          </p:cNvCxnSpPr>
          <p:nvPr/>
        </p:nvCxnSpPr>
        <p:spPr bwMode="auto">
          <a:xfrm rot="16200000" flipV="1">
            <a:off x="2584450" y="49466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33" name="66 - Ευθεία γραμμή σύνδεσης"/>
          <p:cNvCxnSpPr>
            <a:cxnSpLocks noChangeShapeType="1"/>
            <a:stCxn id="8202" idx="0"/>
            <a:endCxn id="8200" idx="3"/>
          </p:cNvCxnSpPr>
          <p:nvPr/>
        </p:nvCxnSpPr>
        <p:spPr bwMode="auto">
          <a:xfrm rot="5400000" flipH="1" flipV="1">
            <a:off x="3467100" y="49466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34" name="69 - Ευθεία γραμμή σύνδεσης"/>
          <p:cNvCxnSpPr>
            <a:cxnSpLocks noChangeShapeType="1"/>
            <a:stCxn id="8201" idx="0"/>
            <a:endCxn id="8199" idx="6"/>
          </p:cNvCxnSpPr>
          <p:nvPr/>
        </p:nvCxnSpPr>
        <p:spPr bwMode="auto">
          <a:xfrm rot="16200000" flipV="1">
            <a:off x="4419600" y="4191000"/>
            <a:ext cx="38100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35" name="72 - Ευθεία γραμμή σύνδεσης"/>
          <p:cNvCxnSpPr>
            <a:cxnSpLocks noChangeShapeType="1"/>
            <a:stCxn id="8200" idx="0"/>
            <a:endCxn id="8199" idx="2"/>
          </p:cNvCxnSpPr>
          <p:nvPr/>
        </p:nvCxnSpPr>
        <p:spPr bwMode="auto">
          <a:xfrm rot="5400000" flipH="1" flipV="1">
            <a:off x="3771900" y="4229100"/>
            <a:ext cx="38100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36" name="75 - Ευθεία γραμμή σύνδεσης"/>
          <p:cNvCxnSpPr>
            <a:cxnSpLocks noChangeShapeType="1"/>
            <a:stCxn id="8203" idx="0"/>
            <a:endCxn id="8200" idx="5"/>
          </p:cNvCxnSpPr>
          <p:nvPr/>
        </p:nvCxnSpPr>
        <p:spPr bwMode="auto">
          <a:xfrm rot="16200000" flipV="1">
            <a:off x="3841750" y="4908550"/>
            <a:ext cx="34925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37" name="78 - Ευθεία γραμμή σύνδεσης"/>
          <p:cNvCxnSpPr>
            <a:cxnSpLocks noChangeShapeType="1"/>
            <a:stCxn id="8213" idx="1"/>
            <a:endCxn id="8212" idx="6"/>
          </p:cNvCxnSpPr>
          <p:nvPr/>
        </p:nvCxnSpPr>
        <p:spPr bwMode="auto">
          <a:xfrm rot="16200000" flipV="1">
            <a:off x="6324600" y="2362200"/>
            <a:ext cx="577850" cy="1644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38" name="81 - Ευθεία γραμμή σύνδεσης"/>
          <p:cNvCxnSpPr>
            <a:cxnSpLocks noChangeShapeType="1"/>
            <a:stCxn id="8215" idx="7"/>
            <a:endCxn id="8214" idx="3"/>
          </p:cNvCxnSpPr>
          <p:nvPr/>
        </p:nvCxnSpPr>
        <p:spPr bwMode="auto">
          <a:xfrm rot="5400000" flipH="1" flipV="1">
            <a:off x="6318250" y="4337050"/>
            <a:ext cx="317500" cy="241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39" name="84 - Ευθεία γραμμή σύνδεσης"/>
          <p:cNvCxnSpPr>
            <a:cxnSpLocks noChangeShapeType="1"/>
            <a:stCxn id="8217" idx="0"/>
            <a:endCxn id="8215" idx="3"/>
          </p:cNvCxnSpPr>
          <p:nvPr/>
        </p:nvCxnSpPr>
        <p:spPr bwMode="auto">
          <a:xfrm rot="5400000" flipH="1" flipV="1">
            <a:off x="5905500" y="49466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40" name="87 - Ευθεία γραμμή σύνδεσης"/>
          <p:cNvCxnSpPr>
            <a:cxnSpLocks noChangeShapeType="1"/>
            <a:stCxn id="8214" idx="7"/>
            <a:endCxn id="8213" idx="3"/>
          </p:cNvCxnSpPr>
          <p:nvPr/>
        </p:nvCxnSpPr>
        <p:spPr bwMode="auto">
          <a:xfrm rot="5400000" flipH="1" flipV="1">
            <a:off x="6927850" y="3575050"/>
            <a:ext cx="393700" cy="622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41" name="90 - Ευθεία γραμμή σύνδεσης"/>
          <p:cNvCxnSpPr>
            <a:cxnSpLocks noChangeShapeType="1"/>
            <a:stCxn id="8219" idx="1"/>
            <a:endCxn id="8213" idx="5"/>
          </p:cNvCxnSpPr>
          <p:nvPr/>
        </p:nvCxnSpPr>
        <p:spPr bwMode="auto">
          <a:xfrm rot="16200000" flipV="1">
            <a:off x="7727950" y="3613150"/>
            <a:ext cx="317500" cy="469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42" name="98 - Ευθεία γραμμή σύνδεσης"/>
          <p:cNvCxnSpPr>
            <a:cxnSpLocks noChangeShapeType="1"/>
            <a:stCxn id="8218" idx="0"/>
            <a:endCxn id="8215" idx="5"/>
          </p:cNvCxnSpPr>
          <p:nvPr/>
        </p:nvCxnSpPr>
        <p:spPr bwMode="auto">
          <a:xfrm rot="16200000" flipV="1">
            <a:off x="6280150" y="4908550"/>
            <a:ext cx="34925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43" name="101 - Ευθεία γραμμή σύνδεσης"/>
          <p:cNvCxnSpPr>
            <a:cxnSpLocks noChangeShapeType="1"/>
            <a:stCxn id="8216" idx="0"/>
            <a:endCxn id="8214" idx="5"/>
          </p:cNvCxnSpPr>
          <p:nvPr/>
        </p:nvCxnSpPr>
        <p:spPr bwMode="auto">
          <a:xfrm rot="16200000" flipV="1">
            <a:off x="6889750" y="4222750"/>
            <a:ext cx="273050" cy="4254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44" name="104 - Ευθεία γραμμή σύνδεσης"/>
          <p:cNvCxnSpPr>
            <a:cxnSpLocks noChangeShapeType="1"/>
            <a:stCxn id="8220" idx="0"/>
            <a:endCxn id="8219" idx="3"/>
          </p:cNvCxnSpPr>
          <p:nvPr/>
        </p:nvCxnSpPr>
        <p:spPr bwMode="auto">
          <a:xfrm rot="5400000" flipH="1" flipV="1">
            <a:off x="7886700" y="43370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45" name="107 - Ευθεία γραμμή σύνδεσης"/>
          <p:cNvCxnSpPr>
            <a:cxnSpLocks noChangeShapeType="1"/>
            <a:stCxn id="8221" idx="0"/>
            <a:endCxn id="8219" idx="5"/>
          </p:cNvCxnSpPr>
          <p:nvPr/>
        </p:nvCxnSpPr>
        <p:spPr bwMode="auto">
          <a:xfrm rot="16200000" flipV="1">
            <a:off x="8261350" y="4298950"/>
            <a:ext cx="34925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246" name="110 - TextBox"/>
          <p:cNvSpPr txBox="1">
            <a:spLocks noChangeArrowheads="1"/>
          </p:cNvSpPr>
          <p:nvPr/>
        </p:nvSpPr>
        <p:spPr bwMode="auto">
          <a:xfrm>
            <a:off x="457200" y="2678112"/>
            <a:ext cx="2149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Δένδρο αναδρομής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10 - Έλλειψη"/>
          <p:cNvSpPr>
            <a:spLocks noChangeArrowheads="1"/>
          </p:cNvSpPr>
          <p:nvPr/>
        </p:nvSpPr>
        <p:spPr bwMode="auto">
          <a:xfrm>
            <a:off x="3124200" y="1905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el-GR"/>
          </a:p>
        </p:txBody>
      </p:sp>
      <p:sp>
        <p:nvSpPr>
          <p:cNvPr id="9221" name="13 - Έλλειψη"/>
          <p:cNvSpPr>
            <a:spLocks noChangeArrowheads="1"/>
          </p:cNvSpPr>
          <p:nvPr/>
        </p:nvSpPr>
        <p:spPr bwMode="auto">
          <a:xfrm>
            <a:off x="1752600" y="25146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el-GR"/>
          </a:p>
        </p:txBody>
      </p:sp>
      <p:sp>
        <p:nvSpPr>
          <p:cNvPr id="9222" name="15 - Έλλειψη"/>
          <p:cNvSpPr>
            <a:spLocks noChangeArrowheads="1"/>
          </p:cNvSpPr>
          <p:nvPr/>
        </p:nvSpPr>
        <p:spPr bwMode="auto">
          <a:xfrm>
            <a:off x="4114800" y="25146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el-GR"/>
          </a:p>
        </p:txBody>
      </p:sp>
      <p:sp>
        <p:nvSpPr>
          <p:cNvPr id="9223" name="16 - Έλλειψη"/>
          <p:cNvSpPr>
            <a:spLocks noChangeArrowheads="1"/>
          </p:cNvSpPr>
          <p:nvPr/>
        </p:nvSpPr>
        <p:spPr bwMode="auto">
          <a:xfrm>
            <a:off x="3657600" y="3048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9224" name="19 - Ορθογώνιο"/>
          <p:cNvSpPr>
            <a:spLocks noChangeArrowheads="1"/>
          </p:cNvSpPr>
          <p:nvPr/>
        </p:nvSpPr>
        <p:spPr bwMode="auto">
          <a:xfrm>
            <a:off x="4648200" y="30480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9225" name="20 - Ορθογώνιο"/>
          <p:cNvSpPr>
            <a:spLocks noChangeArrowheads="1"/>
          </p:cNvSpPr>
          <p:nvPr/>
        </p:nvSpPr>
        <p:spPr bwMode="auto">
          <a:xfrm>
            <a:off x="34290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9226" name="21 - Ορθογώνιο"/>
          <p:cNvSpPr>
            <a:spLocks noChangeArrowheads="1"/>
          </p:cNvSpPr>
          <p:nvPr/>
        </p:nvSpPr>
        <p:spPr bwMode="auto">
          <a:xfrm>
            <a:off x="39624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sp>
        <p:nvSpPr>
          <p:cNvPr id="9227" name="22 - Έλλειψη"/>
          <p:cNvSpPr>
            <a:spLocks noChangeArrowheads="1"/>
          </p:cNvSpPr>
          <p:nvPr/>
        </p:nvSpPr>
        <p:spPr bwMode="auto">
          <a:xfrm>
            <a:off x="914400" y="31242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el-GR"/>
          </a:p>
        </p:txBody>
      </p:sp>
      <p:sp>
        <p:nvSpPr>
          <p:cNvPr id="9228" name="23 - Έλλειψη"/>
          <p:cNvSpPr>
            <a:spLocks noChangeArrowheads="1"/>
          </p:cNvSpPr>
          <p:nvPr/>
        </p:nvSpPr>
        <p:spPr bwMode="auto">
          <a:xfrm>
            <a:off x="457200" y="36576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9229" name="24 - Ορθογώνιο"/>
          <p:cNvSpPr>
            <a:spLocks noChangeArrowheads="1"/>
          </p:cNvSpPr>
          <p:nvPr/>
        </p:nvSpPr>
        <p:spPr bwMode="auto">
          <a:xfrm>
            <a:off x="14478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9230" name="25 - Ορθογώνιο"/>
          <p:cNvSpPr>
            <a:spLocks noChangeArrowheads="1"/>
          </p:cNvSpPr>
          <p:nvPr/>
        </p:nvSpPr>
        <p:spPr bwMode="auto">
          <a:xfrm>
            <a:off x="228600" y="42672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9231" name="26 - Ορθογώνιο"/>
          <p:cNvSpPr>
            <a:spLocks noChangeArrowheads="1"/>
          </p:cNvSpPr>
          <p:nvPr/>
        </p:nvSpPr>
        <p:spPr bwMode="auto">
          <a:xfrm>
            <a:off x="762000" y="42672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sp>
        <p:nvSpPr>
          <p:cNvPr id="9232" name="27 - Έλλειψη"/>
          <p:cNvSpPr>
            <a:spLocks noChangeArrowheads="1"/>
          </p:cNvSpPr>
          <p:nvPr/>
        </p:nvSpPr>
        <p:spPr bwMode="auto">
          <a:xfrm>
            <a:off x="2438400" y="3048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9233" name="28 - Ορθογώνιο"/>
          <p:cNvSpPr>
            <a:spLocks noChangeArrowheads="1"/>
          </p:cNvSpPr>
          <p:nvPr/>
        </p:nvSpPr>
        <p:spPr bwMode="auto">
          <a:xfrm>
            <a:off x="22098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9234" name="29 - Ορθογώνιο"/>
          <p:cNvSpPr>
            <a:spLocks noChangeArrowheads="1"/>
          </p:cNvSpPr>
          <p:nvPr/>
        </p:nvSpPr>
        <p:spPr bwMode="auto">
          <a:xfrm>
            <a:off x="27432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sp>
        <p:nvSpPr>
          <p:cNvPr id="9235" name="30 - Έλλειψη"/>
          <p:cNvSpPr>
            <a:spLocks noChangeArrowheads="1"/>
          </p:cNvSpPr>
          <p:nvPr/>
        </p:nvSpPr>
        <p:spPr bwMode="auto">
          <a:xfrm>
            <a:off x="5486400" y="12192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el-GR"/>
          </a:p>
        </p:txBody>
      </p:sp>
      <p:sp>
        <p:nvSpPr>
          <p:cNvPr id="9236" name="31 - Έλλειψη"/>
          <p:cNvSpPr>
            <a:spLocks noChangeArrowheads="1"/>
          </p:cNvSpPr>
          <p:nvPr/>
        </p:nvSpPr>
        <p:spPr bwMode="auto">
          <a:xfrm>
            <a:off x="7391400" y="1905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el-GR"/>
          </a:p>
        </p:txBody>
      </p:sp>
      <p:sp>
        <p:nvSpPr>
          <p:cNvPr id="9237" name="32 - Έλλειψη"/>
          <p:cNvSpPr>
            <a:spLocks noChangeArrowheads="1"/>
          </p:cNvSpPr>
          <p:nvPr/>
        </p:nvSpPr>
        <p:spPr bwMode="auto">
          <a:xfrm>
            <a:off x="6553200" y="25146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el-GR"/>
          </a:p>
        </p:txBody>
      </p:sp>
      <p:sp>
        <p:nvSpPr>
          <p:cNvPr id="9238" name="33 - Έλλειψη"/>
          <p:cNvSpPr>
            <a:spLocks noChangeArrowheads="1"/>
          </p:cNvSpPr>
          <p:nvPr/>
        </p:nvSpPr>
        <p:spPr bwMode="auto">
          <a:xfrm>
            <a:off x="6096000" y="3048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9239" name="34 - Ορθογώνιο"/>
          <p:cNvSpPr>
            <a:spLocks noChangeArrowheads="1"/>
          </p:cNvSpPr>
          <p:nvPr/>
        </p:nvSpPr>
        <p:spPr bwMode="auto">
          <a:xfrm>
            <a:off x="7086600" y="30480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9240" name="35 - Ορθογώνιο"/>
          <p:cNvSpPr>
            <a:spLocks noChangeArrowheads="1"/>
          </p:cNvSpPr>
          <p:nvPr/>
        </p:nvSpPr>
        <p:spPr bwMode="auto">
          <a:xfrm>
            <a:off x="58674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9241" name="36 - Ορθογώνιο"/>
          <p:cNvSpPr>
            <a:spLocks noChangeArrowheads="1"/>
          </p:cNvSpPr>
          <p:nvPr/>
        </p:nvSpPr>
        <p:spPr bwMode="auto">
          <a:xfrm>
            <a:off x="64008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sp>
        <p:nvSpPr>
          <p:cNvPr id="9242" name="37 - Έλλειψη"/>
          <p:cNvSpPr>
            <a:spLocks noChangeArrowheads="1"/>
          </p:cNvSpPr>
          <p:nvPr/>
        </p:nvSpPr>
        <p:spPr bwMode="auto">
          <a:xfrm>
            <a:off x="8077200" y="24384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9243" name="38 - Ορθογώνιο"/>
          <p:cNvSpPr>
            <a:spLocks noChangeArrowheads="1"/>
          </p:cNvSpPr>
          <p:nvPr/>
        </p:nvSpPr>
        <p:spPr bwMode="auto">
          <a:xfrm>
            <a:off x="7848600" y="30480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9244" name="39 - Ορθογώνιο"/>
          <p:cNvSpPr>
            <a:spLocks noChangeArrowheads="1"/>
          </p:cNvSpPr>
          <p:nvPr/>
        </p:nvSpPr>
        <p:spPr bwMode="auto">
          <a:xfrm>
            <a:off x="8382000" y="30480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cxnSp>
        <p:nvCxnSpPr>
          <p:cNvPr id="9245" name="41 - Ευθεία γραμμή σύνδεσης"/>
          <p:cNvCxnSpPr>
            <a:cxnSpLocks noChangeShapeType="1"/>
            <a:stCxn id="9221" idx="7"/>
            <a:endCxn id="9220" idx="2"/>
          </p:cNvCxnSpPr>
          <p:nvPr/>
        </p:nvCxnSpPr>
        <p:spPr bwMode="auto">
          <a:xfrm rot="5400000" flipH="1" flipV="1">
            <a:off x="2317750" y="1752600"/>
            <a:ext cx="501650" cy="11112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46" name="43 - Ευθεία γραμμή σύνδεσης"/>
          <p:cNvCxnSpPr>
            <a:cxnSpLocks noChangeShapeType="1"/>
            <a:stCxn id="9220" idx="7"/>
            <a:endCxn id="9235" idx="2"/>
          </p:cNvCxnSpPr>
          <p:nvPr/>
        </p:nvCxnSpPr>
        <p:spPr bwMode="auto">
          <a:xfrm rot="5400000" flipH="1" flipV="1">
            <a:off x="4146550" y="609600"/>
            <a:ext cx="577850" cy="2101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47" name="45 - Ευθεία γραμμή σύνδεσης"/>
          <p:cNvCxnSpPr>
            <a:cxnSpLocks noChangeShapeType="1"/>
            <a:stCxn id="9227" idx="7"/>
            <a:endCxn id="9221" idx="3"/>
          </p:cNvCxnSpPr>
          <p:nvPr/>
        </p:nvCxnSpPr>
        <p:spPr bwMode="auto">
          <a:xfrm rot="5400000" flipH="1" flipV="1">
            <a:off x="1289050" y="2660650"/>
            <a:ext cx="393700" cy="622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48" name="47 - Ευθεία γραμμή σύνδεσης"/>
          <p:cNvCxnSpPr>
            <a:cxnSpLocks noChangeShapeType="1"/>
            <a:stCxn id="9221" idx="5"/>
            <a:endCxn id="9232" idx="1"/>
          </p:cNvCxnSpPr>
          <p:nvPr/>
        </p:nvCxnSpPr>
        <p:spPr bwMode="auto">
          <a:xfrm rot="16200000" flipH="1">
            <a:off x="2089150" y="2698750"/>
            <a:ext cx="317500" cy="469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49" name="49 - Ευθεία γραμμή σύνδεσης"/>
          <p:cNvCxnSpPr>
            <a:cxnSpLocks noChangeShapeType="1"/>
            <a:stCxn id="9228" idx="7"/>
            <a:endCxn id="9227" idx="3"/>
          </p:cNvCxnSpPr>
          <p:nvPr/>
        </p:nvCxnSpPr>
        <p:spPr bwMode="auto">
          <a:xfrm rot="5400000" flipH="1" flipV="1">
            <a:off x="679450" y="3422650"/>
            <a:ext cx="317500" cy="241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50" name="51 - Ευθεία γραμμή σύνδεσης"/>
          <p:cNvCxnSpPr>
            <a:cxnSpLocks noChangeShapeType="1"/>
            <a:stCxn id="9227" idx="5"/>
            <a:endCxn id="9229" idx="0"/>
          </p:cNvCxnSpPr>
          <p:nvPr/>
        </p:nvCxnSpPr>
        <p:spPr bwMode="auto">
          <a:xfrm rot="16200000" flipH="1">
            <a:off x="1250950" y="3308350"/>
            <a:ext cx="273050" cy="4254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51" name="53 - Ευθεία γραμμή σύνδεσης"/>
          <p:cNvCxnSpPr>
            <a:cxnSpLocks noChangeShapeType="1"/>
            <a:stCxn id="9230" idx="0"/>
            <a:endCxn id="9228" idx="3"/>
          </p:cNvCxnSpPr>
          <p:nvPr/>
        </p:nvCxnSpPr>
        <p:spPr bwMode="auto">
          <a:xfrm rot="5400000" flipH="1" flipV="1">
            <a:off x="266700" y="40322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52" name="55 - Ευθεία γραμμή σύνδεσης"/>
          <p:cNvCxnSpPr>
            <a:cxnSpLocks noChangeShapeType="1"/>
            <a:stCxn id="9228" idx="5"/>
            <a:endCxn id="9231" idx="0"/>
          </p:cNvCxnSpPr>
          <p:nvPr/>
        </p:nvCxnSpPr>
        <p:spPr bwMode="auto">
          <a:xfrm rot="16200000" flipH="1">
            <a:off x="641350" y="3994150"/>
            <a:ext cx="34925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53" name="57 - Ευθεία γραμμή σύνδεσης"/>
          <p:cNvCxnSpPr>
            <a:cxnSpLocks noChangeShapeType="1"/>
            <a:stCxn id="9233" idx="0"/>
            <a:endCxn id="9232" idx="3"/>
          </p:cNvCxnSpPr>
          <p:nvPr/>
        </p:nvCxnSpPr>
        <p:spPr bwMode="auto">
          <a:xfrm rot="5400000" flipH="1" flipV="1">
            <a:off x="2247900" y="34226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54" name="58 - Ευθεία γραμμή σύνδεσης"/>
          <p:cNvCxnSpPr>
            <a:cxnSpLocks noChangeShapeType="1"/>
            <a:stCxn id="9222" idx="1"/>
            <a:endCxn id="9220" idx="6"/>
          </p:cNvCxnSpPr>
          <p:nvPr/>
        </p:nvCxnSpPr>
        <p:spPr bwMode="auto">
          <a:xfrm rot="16200000" flipV="1">
            <a:off x="3543300" y="1943100"/>
            <a:ext cx="501650" cy="7302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55" name="63 - Ευθεία γραμμή σύνδεσης"/>
          <p:cNvCxnSpPr>
            <a:cxnSpLocks noChangeShapeType="1"/>
            <a:endCxn id="9232" idx="5"/>
          </p:cNvCxnSpPr>
          <p:nvPr/>
        </p:nvCxnSpPr>
        <p:spPr bwMode="auto">
          <a:xfrm rot="16200000" flipV="1">
            <a:off x="2584450" y="34226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56" name="66 - Ευθεία γραμμή σύνδεσης"/>
          <p:cNvCxnSpPr>
            <a:cxnSpLocks noChangeShapeType="1"/>
            <a:stCxn id="9225" idx="0"/>
            <a:endCxn id="9223" idx="3"/>
          </p:cNvCxnSpPr>
          <p:nvPr/>
        </p:nvCxnSpPr>
        <p:spPr bwMode="auto">
          <a:xfrm rot="5400000" flipH="1" flipV="1">
            <a:off x="3467100" y="34226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57" name="69 - Ευθεία γραμμή σύνδεσης"/>
          <p:cNvCxnSpPr>
            <a:cxnSpLocks noChangeShapeType="1"/>
            <a:stCxn id="9224" idx="0"/>
            <a:endCxn id="9222" idx="6"/>
          </p:cNvCxnSpPr>
          <p:nvPr/>
        </p:nvCxnSpPr>
        <p:spPr bwMode="auto">
          <a:xfrm rot="16200000" flipV="1">
            <a:off x="4419600" y="2667000"/>
            <a:ext cx="38100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58" name="72 - Ευθεία γραμμή σύνδεσης"/>
          <p:cNvCxnSpPr>
            <a:cxnSpLocks noChangeShapeType="1"/>
            <a:stCxn id="9223" idx="0"/>
            <a:endCxn id="9222" idx="2"/>
          </p:cNvCxnSpPr>
          <p:nvPr/>
        </p:nvCxnSpPr>
        <p:spPr bwMode="auto">
          <a:xfrm rot="5400000" flipH="1" flipV="1">
            <a:off x="3771900" y="2705100"/>
            <a:ext cx="38100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59" name="75 - Ευθεία γραμμή σύνδεσης"/>
          <p:cNvCxnSpPr>
            <a:cxnSpLocks noChangeShapeType="1"/>
            <a:stCxn id="9226" idx="0"/>
            <a:endCxn id="9223" idx="5"/>
          </p:cNvCxnSpPr>
          <p:nvPr/>
        </p:nvCxnSpPr>
        <p:spPr bwMode="auto">
          <a:xfrm rot="16200000" flipV="1">
            <a:off x="3841750" y="3384550"/>
            <a:ext cx="34925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60" name="78 - Ευθεία γραμμή σύνδεσης"/>
          <p:cNvCxnSpPr>
            <a:cxnSpLocks noChangeShapeType="1"/>
            <a:stCxn id="9236" idx="1"/>
            <a:endCxn id="9235" idx="6"/>
          </p:cNvCxnSpPr>
          <p:nvPr/>
        </p:nvCxnSpPr>
        <p:spPr bwMode="auto">
          <a:xfrm rot="16200000" flipV="1">
            <a:off x="6324600" y="838200"/>
            <a:ext cx="577850" cy="1644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61" name="81 - Ευθεία γραμμή σύνδεσης"/>
          <p:cNvCxnSpPr>
            <a:cxnSpLocks noChangeShapeType="1"/>
            <a:stCxn id="9238" idx="7"/>
            <a:endCxn id="9237" idx="3"/>
          </p:cNvCxnSpPr>
          <p:nvPr/>
        </p:nvCxnSpPr>
        <p:spPr bwMode="auto">
          <a:xfrm rot="5400000" flipH="1" flipV="1">
            <a:off x="6318250" y="2813050"/>
            <a:ext cx="317500" cy="241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62" name="84 - Ευθεία γραμμή σύνδεσης"/>
          <p:cNvCxnSpPr>
            <a:cxnSpLocks noChangeShapeType="1"/>
            <a:stCxn id="9240" idx="0"/>
            <a:endCxn id="9238" idx="3"/>
          </p:cNvCxnSpPr>
          <p:nvPr/>
        </p:nvCxnSpPr>
        <p:spPr bwMode="auto">
          <a:xfrm rot="5400000" flipH="1" flipV="1">
            <a:off x="5905500" y="34226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63" name="87 - Ευθεία γραμμή σύνδεσης"/>
          <p:cNvCxnSpPr>
            <a:cxnSpLocks noChangeShapeType="1"/>
            <a:stCxn id="9237" idx="7"/>
            <a:endCxn id="9236" idx="3"/>
          </p:cNvCxnSpPr>
          <p:nvPr/>
        </p:nvCxnSpPr>
        <p:spPr bwMode="auto">
          <a:xfrm rot="5400000" flipH="1" flipV="1">
            <a:off x="6927850" y="2051050"/>
            <a:ext cx="393700" cy="622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64" name="90 - Ευθεία γραμμή σύνδεσης"/>
          <p:cNvCxnSpPr>
            <a:cxnSpLocks noChangeShapeType="1"/>
            <a:stCxn id="9242" idx="1"/>
            <a:endCxn id="9236" idx="5"/>
          </p:cNvCxnSpPr>
          <p:nvPr/>
        </p:nvCxnSpPr>
        <p:spPr bwMode="auto">
          <a:xfrm rot="16200000" flipV="1">
            <a:off x="7727950" y="2089150"/>
            <a:ext cx="317500" cy="469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65" name="98 - Ευθεία γραμμή σύνδεσης"/>
          <p:cNvCxnSpPr>
            <a:cxnSpLocks noChangeShapeType="1"/>
            <a:stCxn id="9241" idx="0"/>
            <a:endCxn id="9238" idx="5"/>
          </p:cNvCxnSpPr>
          <p:nvPr/>
        </p:nvCxnSpPr>
        <p:spPr bwMode="auto">
          <a:xfrm rot="16200000" flipV="1">
            <a:off x="6280150" y="3384550"/>
            <a:ext cx="34925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66" name="101 - Ευθεία γραμμή σύνδεσης"/>
          <p:cNvCxnSpPr>
            <a:cxnSpLocks noChangeShapeType="1"/>
            <a:stCxn id="9239" idx="0"/>
            <a:endCxn id="9237" idx="5"/>
          </p:cNvCxnSpPr>
          <p:nvPr/>
        </p:nvCxnSpPr>
        <p:spPr bwMode="auto">
          <a:xfrm rot="16200000" flipV="1">
            <a:off x="6889750" y="2698750"/>
            <a:ext cx="273050" cy="4254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67" name="104 - Ευθεία γραμμή σύνδεσης"/>
          <p:cNvCxnSpPr>
            <a:cxnSpLocks noChangeShapeType="1"/>
            <a:stCxn id="9243" idx="0"/>
            <a:endCxn id="9242" idx="3"/>
          </p:cNvCxnSpPr>
          <p:nvPr/>
        </p:nvCxnSpPr>
        <p:spPr bwMode="auto">
          <a:xfrm rot="5400000" flipH="1" flipV="1">
            <a:off x="7886700" y="28130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68" name="107 - Ευθεία γραμμή σύνδεσης"/>
          <p:cNvCxnSpPr>
            <a:cxnSpLocks noChangeShapeType="1"/>
            <a:stCxn id="9244" idx="0"/>
            <a:endCxn id="9242" idx="5"/>
          </p:cNvCxnSpPr>
          <p:nvPr/>
        </p:nvCxnSpPr>
        <p:spPr bwMode="auto">
          <a:xfrm rot="16200000" flipV="1">
            <a:off x="8261350" y="2774950"/>
            <a:ext cx="34925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269" name="110 - TextBox"/>
          <p:cNvSpPr txBox="1">
            <a:spLocks noChangeArrowheads="1"/>
          </p:cNvSpPr>
          <p:nvPr/>
        </p:nvSpPr>
        <p:spPr bwMode="auto">
          <a:xfrm>
            <a:off x="457200" y="990600"/>
            <a:ext cx="2149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Δένδρο αναδρομής</a:t>
            </a:r>
          </a:p>
        </p:txBody>
      </p:sp>
      <p:sp>
        <p:nvSpPr>
          <p:cNvPr id="9270" name="54 - Ορθογώνιο"/>
          <p:cNvSpPr>
            <a:spLocks noChangeArrowheads="1"/>
          </p:cNvSpPr>
          <p:nvPr/>
        </p:nvSpPr>
        <p:spPr bwMode="auto">
          <a:xfrm>
            <a:off x="152400" y="2362200"/>
            <a:ext cx="3048000" cy="2362200"/>
          </a:xfrm>
          <a:prstGeom prst="rect">
            <a:avLst/>
          </a:prstGeom>
          <a:solidFill>
            <a:srgbClr val="0070C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71" name="56 - Ορθογώνιο"/>
          <p:cNvSpPr>
            <a:spLocks noChangeArrowheads="1"/>
          </p:cNvSpPr>
          <p:nvPr/>
        </p:nvSpPr>
        <p:spPr bwMode="auto">
          <a:xfrm>
            <a:off x="5715000" y="1752600"/>
            <a:ext cx="3048000" cy="2362200"/>
          </a:xfrm>
          <a:prstGeom prst="rect">
            <a:avLst/>
          </a:prstGeom>
          <a:solidFill>
            <a:srgbClr val="0070C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72" name="59 - TextBox"/>
          <p:cNvSpPr txBox="1">
            <a:spLocks noChangeArrowheads="1"/>
          </p:cNvSpPr>
          <p:nvPr/>
        </p:nvSpPr>
        <p:spPr bwMode="auto">
          <a:xfrm>
            <a:off x="152400" y="4876800"/>
            <a:ext cx="861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/>
              <a:t>Ιδέα</a:t>
            </a:r>
            <a:r>
              <a:rPr lang="en-US"/>
              <a:t>: </a:t>
            </a:r>
            <a:r>
              <a:rPr lang="el-GR"/>
              <a:t> Αντί να υπολογίσουμε το  </a:t>
            </a:r>
            <a:r>
              <a:rPr lang="en-US"/>
              <a:t>f</a:t>
            </a:r>
            <a:r>
              <a:rPr lang="en-US" baseline="-25000"/>
              <a:t>4</a:t>
            </a:r>
            <a:r>
              <a:rPr lang="el-GR"/>
              <a:t> δύο φορές, το υπολογίζουμε μία φορά και </a:t>
            </a:r>
          </a:p>
          <a:p>
            <a:r>
              <a:rPr lang="el-GR"/>
              <a:t>αποθηκεύουμε την τιμή του … </a:t>
            </a:r>
          </a:p>
        </p:txBody>
      </p:sp>
      <p:sp useBgFill="1">
        <p:nvSpPr>
          <p:cNvPr id="57" name="5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10 - Έλλειψη"/>
          <p:cNvSpPr>
            <a:spLocks noChangeArrowheads="1"/>
          </p:cNvSpPr>
          <p:nvPr/>
        </p:nvSpPr>
        <p:spPr bwMode="auto">
          <a:xfrm>
            <a:off x="3124200" y="1905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el-GR"/>
          </a:p>
        </p:txBody>
      </p:sp>
      <p:sp>
        <p:nvSpPr>
          <p:cNvPr id="10245" name="13 - Έλλειψη"/>
          <p:cNvSpPr>
            <a:spLocks noChangeArrowheads="1"/>
          </p:cNvSpPr>
          <p:nvPr/>
        </p:nvSpPr>
        <p:spPr bwMode="auto">
          <a:xfrm>
            <a:off x="1752600" y="25146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el-GR"/>
          </a:p>
        </p:txBody>
      </p:sp>
      <p:sp>
        <p:nvSpPr>
          <p:cNvPr id="10246" name="15 - Έλλειψη"/>
          <p:cNvSpPr>
            <a:spLocks noChangeArrowheads="1"/>
          </p:cNvSpPr>
          <p:nvPr/>
        </p:nvSpPr>
        <p:spPr bwMode="auto">
          <a:xfrm>
            <a:off x="4114800" y="25146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el-GR"/>
          </a:p>
        </p:txBody>
      </p:sp>
      <p:sp>
        <p:nvSpPr>
          <p:cNvPr id="10247" name="16 - Έλλειψη"/>
          <p:cNvSpPr>
            <a:spLocks noChangeArrowheads="1"/>
          </p:cNvSpPr>
          <p:nvPr/>
        </p:nvSpPr>
        <p:spPr bwMode="auto">
          <a:xfrm>
            <a:off x="3657600" y="3048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10248" name="19 - Ορθογώνιο"/>
          <p:cNvSpPr>
            <a:spLocks noChangeArrowheads="1"/>
          </p:cNvSpPr>
          <p:nvPr/>
        </p:nvSpPr>
        <p:spPr bwMode="auto">
          <a:xfrm>
            <a:off x="4648200" y="30480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10249" name="20 - Ορθογώνιο"/>
          <p:cNvSpPr>
            <a:spLocks noChangeArrowheads="1"/>
          </p:cNvSpPr>
          <p:nvPr/>
        </p:nvSpPr>
        <p:spPr bwMode="auto">
          <a:xfrm>
            <a:off x="34290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10250" name="21 - Ορθογώνιο"/>
          <p:cNvSpPr>
            <a:spLocks noChangeArrowheads="1"/>
          </p:cNvSpPr>
          <p:nvPr/>
        </p:nvSpPr>
        <p:spPr bwMode="auto">
          <a:xfrm>
            <a:off x="39624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sp>
        <p:nvSpPr>
          <p:cNvPr id="10251" name="22 - Έλλειψη"/>
          <p:cNvSpPr>
            <a:spLocks noChangeArrowheads="1"/>
          </p:cNvSpPr>
          <p:nvPr/>
        </p:nvSpPr>
        <p:spPr bwMode="auto">
          <a:xfrm>
            <a:off x="914400" y="31242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el-GR"/>
          </a:p>
        </p:txBody>
      </p:sp>
      <p:sp>
        <p:nvSpPr>
          <p:cNvPr id="10252" name="23 - Έλλειψη"/>
          <p:cNvSpPr>
            <a:spLocks noChangeArrowheads="1"/>
          </p:cNvSpPr>
          <p:nvPr/>
        </p:nvSpPr>
        <p:spPr bwMode="auto">
          <a:xfrm>
            <a:off x="457200" y="36576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10253" name="24 - Ορθογώνιο"/>
          <p:cNvSpPr>
            <a:spLocks noChangeArrowheads="1"/>
          </p:cNvSpPr>
          <p:nvPr/>
        </p:nvSpPr>
        <p:spPr bwMode="auto">
          <a:xfrm>
            <a:off x="14478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10254" name="25 - Ορθογώνιο"/>
          <p:cNvSpPr>
            <a:spLocks noChangeArrowheads="1"/>
          </p:cNvSpPr>
          <p:nvPr/>
        </p:nvSpPr>
        <p:spPr bwMode="auto">
          <a:xfrm>
            <a:off x="228600" y="42672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10255" name="26 - Ορθογώνιο"/>
          <p:cNvSpPr>
            <a:spLocks noChangeArrowheads="1"/>
          </p:cNvSpPr>
          <p:nvPr/>
        </p:nvSpPr>
        <p:spPr bwMode="auto">
          <a:xfrm>
            <a:off x="762000" y="42672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sp>
        <p:nvSpPr>
          <p:cNvPr id="10256" name="27 - Έλλειψη"/>
          <p:cNvSpPr>
            <a:spLocks noChangeArrowheads="1"/>
          </p:cNvSpPr>
          <p:nvPr/>
        </p:nvSpPr>
        <p:spPr bwMode="auto">
          <a:xfrm>
            <a:off x="2438400" y="3048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10257" name="28 - Ορθογώνιο"/>
          <p:cNvSpPr>
            <a:spLocks noChangeArrowheads="1"/>
          </p:cNvSpPr>
          <p:nvPr/>
        </p:nvSpPr>
        <p:spPr bwMode="auto">
          <a:xfrm>
            <a:off x="22098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10258" name="29 - Ορθογώνιο"/>
          <p:cNvSpPr>
            <a:spLocks noChangeArrowheads="1"/>
          </p:cNvSpPr>
          <p:nvPr/>
        </p:nvSpPr>
        <p:spPr bwMode="auto">
          <a:xfrm>
            <a:off x="27432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sp>
        <p:nvSpPr>
          <p:cNvPr id="10259" name="30 - Έλλειψη"/>
          <p:cNvSpPr>
            <a:spLocks noChangeArrowheads="1"/>
          </p:cNvSpPr>
          <p:nvPr/>
        </p:nvSpPr>
        <p:spPr bwMode="auto">
          <a:xfrm>
            <a:off x="5486400" y="12192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el-GR"/>
          </a:p>
        </p:txBody>
      </p:sp>
      <p:sp>
        <p:nvSpPr>
          <p:cNvPr id="10260" name="31 - Έλλειψη"/>
          <p:cNvSpPr>
            <a:spLocks noChangeArrowheads="1"/>
          </p:cNvSpPr>
          <p:nvPr/>
        </p:nvSpPr>
        <p:spPr bwMode="auto">
          <a:xfrm>
            <a:off x="7391400" y="1905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el-GR"/>
          </a:p>
        </p:txBody>
      </p:sp>
      <p:sp>
        <p:nvSpPr>
          <p:cNvPr id="10261" name="32 - Έλλειψη"/>
          <p:cNvSpPr>
            <a:spLocks noChangeArrowheads="1"/>
          </p:cNvSpPr>
          <p:nvPr/>
        </p:nvSpPr>
        <p:spPr bwMode="auto">
          <a:xfrm>
            <a:off x="6553200" y="25146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el-GR"/>
          </a:p>
        </p:txBody>
      </p:sp>
      <p:sp>
        <p:nvSpPr>
          <p:cNvPr id="10262" name="33 - Έλλειψη"/>
          <p:cNvSpPr>
            <a:spLocks noChangeArrowheads="1"/>
          </p:cNvSpPr>
          <p:nvPr/>
        </p:nvSpPr>
        <p:spPr bwMode="auto">
          <a:xfrm>
            <a:off x="6096000" y="30480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10263" name="34 - Ορθογώνιο"/>
          <p:cNvSpPr>
            <a:spLocks noChangeArrowheads="1"/>
          </p:cNvSpPr>
          <p:nvPr/>
        </p:nvSpPr>
        <p:spPr bwMode="auto">
          <a:xfrm>
            <a:off x="7086600" y="30480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10264" name="35 - Ορθογώνιο"/>
          <p:cNvSpPr>
            <a:spLocks noChangeArrowheads="1"/>
          </p:cNvSpPr>
          <p:nvPr/>
        </p:nvSpPr>
        <p:spPr bwMode="auto">
          <a:xfrm>
            <a:off x="58674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10265" name="36 - Ορθογώνιο"/>
          <p:cNvSpPr>
            <a:spLocks noChangeArrowheads="1"/>
          </p:cNvSpPr>
          <p:nvPr/>
        </p:nvSpPr>
        <p:spPr bwMode="auto">
          <a:xfrm>
            <a:off x="6400800" y="36576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sp>
        <p:nvSpPr>
          <p:cNvPr id="10266" name="37 - Έλλειψη"/>
          <p:cNvSpPr>
            <a:spLocks noChangeArrowheads="1"/>
          </p:cNvSpPr>
          <p:nvPr/>
        </p:nvSpPr>
        <p:spPr bwMode="auto">
          <a:xfrm>
            <a:off x="8077200" y="2438400"/>
            <a:ext cx="304800" cy="304800"/>
          </a:xfrm>
          <a:prstGeom prst="ellipse">
            <a:avLst/>
          </a:prstGeom>
          <a:solidFill>
            <a:srgbClr val="00B05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l-GR"/>
          </a:p>
        </p:txBody>
      </p:sp>
      <p:sp>
        <p:nvSpPr>
          <p:cNvPr id="10267" name="38 - Ορθογώνιο"/>
          <p:cNvSpPr>
            <a:spLocks noChangeArrowheads="1"/>
          </p:cNvSpPr>
          <p:nvPr/>
        </p:nvSpPr>
        <p:spPr bwMode="auto">
          <a:xfrm>
            <a:off x="7848600" y="30480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  <a:endParaRPr lang="el-GR"/>
          </a:p>
        </p:txBody>
      </p:sp>
      <p:sp>
        <p:nvSpPr>
          <p:cNvPr id="10268" name="39 - Ορθογώνιο"/>
          <p:cNvSpPr>
            <a:spLocks noChangeArrowheads="1"/>
          </p:cNvSpPr>
          <p:nvPr/>
        </p:nvSpPr>
        <p:spPr bwMode="auto">
          <a:xfrm>
            <a:off x="8382000" y="3048000"/>
            <a:ext cx="304800" cy="304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0</a:t>
            </a:r>
            <a:endParaRPr lang="el-GR"/>
          </a:p>
        </p:txBody>
      </p:sp>
      <p:cxnSp>
        <p:nvCxnSpPr>
          <p:cNvPr id="10269" name="41 - Ευθεία γραμμή σύνδεσης"/>
          <p:cNvCxnSpPr>
            <a:cxnSpLocks noChangeShapeType="1"/>
            <a:stCxn id="10245" idx="7"/>
            <a:endCxn id="10244" idx="2"/>
          </p:cNvCxnSpPr>
          <p:nvPr/>
        </p:nvCxnSpPr>
        <p:spPr bwMode="auto">
          <a:xfrm rot="5400000" flipH="1" flipV="1">
            <a:off x="2317750" y="1752600"/>
            <a:ext cx="501650" cy="11112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70" name="43 - Ευθεία γραμμή σύνδεσης"/>
          <p:cNvCxnSpPr>
            <a:cxnSpLocks noChangeShapeType="1"/>
            <a:stCxn id="10244" idx="7"/>
            <a:endCxn id="10259" idx="2"/>
          </p:cNvCxnSpPr>
          <p:nvPr/>
        </p:nvCxnSpPr>
        <p:spPr bwMode="auto">
          <a:xfrm rot="5400000" flipH="1" flipV="1">
            <a:off x="4146550" y="609600"/>
            <a:ext cx="577850" cy="2101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71" name="45 - Ευθεία γραμμή σύνδεσης"/>
          <p:cNvCxnSpPr>
            <a:cxnSpLocks noChangeShapeType="1"/>
            <a:stCxn id="10251" idx="7"/>
            <a:endCxn id="10245" idx="3"/>
          </p:cNvCxnSpPr>
          <p:nvPr/>
        </p:nvCxnSpPr>
        <p:spPr bwMode="auto">
          <a:xfrm rot="5400000" flipH="1" flipV="1">
            <a:off x="1289050" y="2660650"/>
            <a:ext cx="393700" cy="622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72" name="47 - Ευθεία γραμμή σύνδεσης"/>
          <p:cNvCxnSpPr>
            <a:cxnSpLocks noChangeShapeType="1"/>
            <a:stCxn id="10245" idx="5"/>
            <a:endCxn id="10256" idx="1"/>
          </p:cNvCxnSpPr>
          <p:nvPr/>
        </p:nvCxnSpPr>
        <p:spPr bwMode="auto">
          <a:xfrm rot="16200000" flipH="1">
            <a:off x="2089150" y="2698750"/>
            <a:ext cx="317500" cy="469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73" name="49 - Ευθεία γραμμή σύνδεσης"/>
          <p:cNvCxnSpPr>
            <a:cxnSpLocks noChangeShapeType="1"/>
            <a:stCxn id="10252" idx="7"/>
            <a:endCxn id="10251" idx="3"/>
          </p:cNvCxnSpPr>
          <p:nvPr/>
        </p:nvCxnSpPr>
        <p:spPr bwMode="auto">
          <a:xfrm rot="5400000" flipH="1" flipV="1">
            <a:off x="679450" y="3422650"/>
            <a:ext cx="317500" cy="241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74" name="51 - Ευθεία γραμμή σύνδεσης"/>
          <p:cNvCxnSpPr>
            <a:cxnSpLocks noChangeShapeType="1"/>
            <a:stCxn id="10251" idx="5"/>
            <a:endCxn id="10253" idx="0"/>
          </p:cNvCxnSpPr>
          <p:nvPr/>
        </p:nvCxnSpPr>
        <p:spPr bwMode="auto">
          <a:xfrm rot="16200000" flipH="1">
            <a:off x="1250950" y="3308350"/>
            <a:ext cx="273050" cy="4254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75" name="53 - Ευθεία γραμμή σύνδεσης"/>
          <p:cNvCxnSpPr>
            <a:cxnSpLocks noChangeShapeType="1"/>
            <a:stCxn id="10254" idx="0"/>
            <a:endCxn id="10252" idx="3"/>
          </p:cNvCxnSpPr>
          <p:nvPr/>
        </p:nvCxnSpPr>
        <p:spPr bwMode="auto">
          <a:xfrm rot="5400000" flipH="1" flipV="1">
            <a:off x="266700" y="40322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76" name="55 - Ευθεία γραμμή σύνδεσης"/>
          <p:cNvCxnSpPr>
            <a:cxnSpLocks noChangeShapeType="1"/>
            <a:stCxn id="10252" idx="5"/>
            <a:endCxn id="10255" idx="0"/>
          </p:cNvCxnSpPr>
          <p:nvPr/>
        </p:nvCxnSpPr>
        <p:spPr bwMode="auto">
          <a:xfrm rot="16200000" flipH="1">
            <a:off x="641350" y="3994150"/>
            <a:ext cx="34925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77" name="57 - Ευθεία γραμμή σύνδεσης"/>
          <p:cNvCxnSpPr>
            <a:cxnSpLocks noChangeShapeType="1"/>
            <a:stCxn id="10257" idx="0"/>
            <a:endCxn id="10256" idx="3"/>
          </p:cNvCxnSpPr>
          <p:nvPr/>
        </p:nvCxnSpPr>
        <p:spPr bwMode="auto">
          <a:xfrm rot="5400000" flipH="1" flipV="1">
            <a:off x="2247900" y="34226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78" name="58 - Ευθεία γραμμή σύνδεσης"/>
          <p:cNvCxnSpPr>
            <a:cxnSpLocks noChangeShapeType="1"/>
            <a:stCxn id="10246" idx="1"/>
            <a:endCxn id="10244" idx="6"/>
          </p:cNvCxnSpPr>
          <p:nvPr/>
        </p:nvCxnSpPr>
        <p:spPr bwMode="auto">
          <a:xfrm rot="16200000" flipV="1">
            <a:off x="3543300" y="1943100"/>
            <a:ext cx="501650" cy="7302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79" name="63 - Ευθεία γραμμή σύνδεσης"/>
          <p:cNvCxnSpPr>
            <a:cxnSpLocks noChangeShapeType="1"/>
            <a:endCxn id="10256" idx="5"/>
          </p:cNvCxnSpPr>
          <p:nvPr/>
        </p:nvCxnSpPr>
        <p:spPr bwMode="auto">
          <a:xfrm rot="16200000" flipV="1">
            <a:off x="2584450" y="34226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80" name="66 - Ευθεία γραμμή σύνδεσης"/>
          <p:cNvCxnSpPr>
            <a:cxnSpLocks noChangeShapeType="1"/>
            <a:stCxn id="10249" idx="0"/>
            <a:endCxn id="10247" idx="3"/>
          </p:cNvCxnSpPr>
          <p:nvPr/>
        </p:nvCxnSpPr>
        <p:spPr bwMode="auto">
          <a:xfrm rot="5400000" flipH="1" flipV="1">
            <a:off x="3467100" y="34226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81" name="69 - Ευθεία γραμμή σύνδεσης"/>
          <p:cNvCxnSpPr>
            <a:cxnSpLocks noChangeShapeType="1"/>
            <a:stCxn id="10248" idx="0"/>
            <a:endCxn id="10246" idx="6"/>
          </p:cNvCxnSpPr>
          <p:nvPr/>
        </p:nvCxnSpPr>
        <p:spPr bwMode="auto">
          <a:xfrm rot="16200000" flipV="1">
            <a:off x="4419600" y="2667000"/>
            <a:ext cx="38100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82" name="72 - Ευθεία γραμμή σύνδεσης"/>
          <p:cNvCxnSpPr>
            <a:cxnSpLocks noChangeShapeType="1"/>
            <a:stCxn id="10247" idx="0"/>
            <a:endCxn id="10246" idx="2"/>
          </p:cNvCxnSpPr>
          <p:nvPr/>
        </p:nvCxnSpPr>
        <p:spPr bwMode="auto">
          <a:xfrm rot="5400000" flipH="1" flipV="1">
            <a:off x="3771900" y="2705100"/>
            <a:ext cx="38100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83" name="75 - Ευθεία γραμμή σύνδεσης"/>
          <p:cNvCxnSpPr>
            <a:cxnSpLocks noChangeShapeType="1"/>
            <a:stCxn id="10250" idx="0"/>
            <a:endCxn id="10247" idx="5"/>
          </p:cNvCxnSpPr>
          <p:nvPr/>
        </p:nvCxnSpPr>
        <p:spPr bwMode="auto">
          <a:xfrm rot="16200000" flipV="1">
            <a:off x="3841750" y="3384550"/>
            <a:ext cx="34925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84" name="78 - Ευθεία γραμμή σύνδεσης"/>
          <p:cNvCxnSpPr>
            <a:cxnSpLocks noChangeShapeType="1"/>
            <a:stCxn id="10260" idx="1"/>
            <a:endCxn id="10259" idx="6"/>
          </p:cNvCxnSpPr>
          <p:nvPr/>
        </p:nvCxnSpPr>
        <p:spPr bwMode="auto">
          <a:xfrm rot="16200000" flipV="1">
            <a:off x="6324600" y="838200"/>
            <a:ext cx="577850" cy="1644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85" name="81 - Ευθεία γραμμή σύνδεσης"/>
          <p:cNvCxnSpPr>
            <a:cxnSpLocks noChangeShapeType="1"/>
            <a:stCxn id="10262" idx="7"/>
            <a:endCxn id="10261" idx="3"/>
          </p:cNvCxnSpPr>
          <p:nvPr/>
        </p:nvCxnSpPr>
        <p:spPr bwMode="auto">
          <a:xfrm rot="5400000" flipH="1" flipV="1">
            <a:off x="6318250" y="2813050"/>
            <a:ext cx="317500" cy="241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86" name="84 - Ευθεία γραμμή σύνδεσης"/>
          <p:cNvCxnSpPr>
            <a:cxnSpLocks noChangeShapeType="1"/>
            <a:stCxn id="10264" idx="0"/>
            <a:endCxn id="10262" idx="3"/>
          </p:cNvCxnSpPr>
          <p:nvPr/>
        </p:nvCxnSpPr>
        <p:spPr bwMode="auto">
          <a:xfrm rot="5400000" flipH="1" flipV="1">
            <a:off x="5905500" y="34226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87" name="87 - Ευθεία γραμμή σύνδεσης"/>
          <p:cNvCxnSpPr>
            <a:cxnSpLocks noChangeShapeType="1"/>
            <a:stCxn id="10261" idx="7"/>
            <a:endCxn id="10260" idx="3"/>
          </p:cNvCxnSpPr>
          <p:nvPr/>
        </p:nvCxnSpPr>
        <p:spPr bwMode="auto">
          <a:xfrm rot="5400000" flipH="1" flipV="1">
            <a:off x="6927850" y="2051050"/>
            <a:ext cx="393700" cy="622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88" name="90 - Ευθεία γραμμή σύνδεσης"/>
          <p:cNvCxnSpPr>
            <a:cxnSpLocks noChangeShapeType="1"/>
            <a:stCxn id="10266" idx="1"/>
            <a:endCxn id="10260" idx="5"/>
          </p:cNvCxnSpPr>
          <p:nvPr/>
        </p:nvCxnSpPr>
        <p:spPr bwMode="auto">
          <a:xfrm rot="16200000" flipV="1">
            <a:off x="7727950" y="2089150"/>
            <a:ext cx="317500" cy="469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89" name="98 - Ευθεία γραμμή σύνδεσης"/>
          <p:cNvCxnSpPr>
            <a:cxnSpLocks noChangeShapeType="1"/>
            <a:stCxn id="10265" idx="0"/>
            <a:endCxn id="10262" idx="5"/>
          </p:cNvCxnSpPr>
          <p:nvPr/>
        </p:nvCxnSpPr>
        <p:spPr bwMode="auto">
          <a:xfrm rot="16200000" flipV="1">
            <a:off x="6280150" y="3384550"/>
            <a:ext cx="34925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90" name="101 - Ευθεία γραμμή σύνδεσης"/>
          <p:cNvCxnSpPr>
            <a:cxnSpLocks noChangeShapeType="1"/>
            <a:stCxn id="10263" idx="0"/>
            <a:endCxn id="10261" idx="5"/>
          </p:cNvCxnSpPr>
          <p:nvPr/>
        </p:nvCxnSpPr>
        <p:spPr bwMode="auto">
          <a:xfrm rot="16200000" flipV="1">
            <a:off x="6889750" y="2698750"/>
            <a:ext cx="273050" cy="4254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91" name="104 - Ευθεία γραμμή σύνδεσης"/>
          <p:cNvCxnSpPr>
            <a:cxnSpLocks noChangeShapeType="1"/>
            <a:stCxn id="10267" idx="0"/>
            <a:endCxn id="10266" idx="3"/>
          </p:cNvCxnSpPr>
          <p:nvPr/>
        </p:nvCxnSpPr>
        <p:spPr bwMode="auto">
          <a:xfrm rot="5400000" flipH="1" flipV="1">
            <a:off x="7886700" y="2813050"/>
            <a:ext cx="349250" cy="120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92" name="107 - Ευθεία γραμμή σύνδεσης"/>
          <p:cNvCxnSpPr>
            <a:cxnSpLocks noChangeShapeType="1"/>
            <a:stCxn id="10268" idx="0"/>
            <a:endCxn id="10266" idx="5"/>
          </p:cNvCxnSpPr>
          <p:nvPr/>
        </p:nvCxnSpPr>
        <p:spPr bwMode="auto">
          <a:xfrm rot="16200000" flipV="1">
            <a:off x="8261350" y="2774950"/>
            <a:ext cx="34925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293" name="110 - TextBox"/>
          <p:cNvSpPr txBox="1">
            <a:spLocks noChangeArrowheads="1"/>
          </p:cNvSpPr>
          <p:nvPr/>
        </p:nvSpPr>
        <p:spPr bwMode="auto">
          <a:xfrm>
            <a:off x="457200" y="990600"/>
            <a:ext cx="2149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Δένδρο αναδρομής</a:t>
            </a:r>
          </a:p>
        </p:txBody>
      </p:sp>
      <p:sp>
        <p:nvSpPr>
          <p:cNvPr id="10294" name="54 - Ορθογώνιο"/>
          <p:cNvSpPr>
            <a:spLocks noChangeArrowheads="1"/>
          </p:cNvSpPr>
          <p:nvPr/>
        </p:nvSpPr>
        <p:spPr bwMode="auto">
          <a:xfrm>
            <a:off x="152400" y="2362200"/>
            <a:ext cx="3048000" cy="2362200"/>
          </a:xfrm>
          <a:prstGeom prst="rect">
            <a:avLst/>
          </a:prstGeom>
          <a:solidFill>
            <a:srgbClr val="0070C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295" name="56 - Ορθογώνιο"/>
          <p:cNvSpPr>
            <a:spLocks noChangeArrowheads="1"/>
          </p:cNvSpPr>
          <p:nvPr/>
        </p:nvSpPr>
        <p:spPr bwMode="auto">
          <a:xfrm>
            <a:off x="5715000" y="1752600"/>
            <a:ext cx="3048000" cy="2362200"/>
          </a:xfrm>
          <a:prstGeom prst="rect">
            <a:avLst/>
          </a:prstGeom>
          <a:solidFill>
            <a:srgbClr val="0070C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296" name="59 - TextBox"/>
          <p:cNvSpPr txBox="1">
            <a:spLocks noChangeArrowheads="1"/>
          </p:cNvSpPr>
          <p:nvPr/>
        </p:nvSpPr>
        <p:spPr bwMode="auto">
          <a:xfrm>
            <a:off x="152400" y="4876800"/>
            <a:ext cx="861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/>
              <a:t>Ιδέα</a:t>
            </a:r>
            <a:r>
              <a:rPr lang="en-US"/>
              <a:t>: </a:t>
            </a:r>
            <a:r>
              <a:rPr lang="el-GR"/>
              <a:t> Αντί να υπολογίσουμε το  </a:t>
            </a:r>
            <a:r>
              <a:rPr lang="en-US"/>
              <a:t>f</a:t>
            </a:r>
            <a:r>
              <a:rPr lang="en-US" baseline="-25000"/>
              <a:t>4</a:t>
            </a:r>
            <a:r>
              <a:rPr lang="el-GR"/>
              <a:t> δύο φορές, το υπολογίζουμε μία φορά και </a:t>
            </a:r>
          </a:p>
          <a:p>
            <a:r>
              <a:rPr lang="el-GR"/>
              <a:t>αποθηκεύουμε την τιμή του …</a:t>
            </a:r>
          </a:p>
          <a:p>
            <a:r>
              <a:rPr lang="el-GR"/>
              <a:t>			     ομοίως και για τις άλλες τιμές που χρειαζόμαστε</a:t>
            </a:r>
          </a:p>
          <a:p>
            <a:r>
              <a:rPr lang="el-GR"/>
              <a:t> </a:t>
            </a:r>
          </a:p>
        </p:txBody>
      </p:sp>
      <p:sp>
        <p:nvSpPr>
          <p:cNvPr id="10297" name="54 - Ορθογώνιο"/>
          <p:cNvSpPr>
            <a:spLocks noChangeArrowheads="1"/>
          </p:cNvSpPr>
          <p:nvPr/>
        </p:nvSpPr>
        <p:spPr bwMode="auto">
          <a:xfrm>
            <a:off x="3352800" y="2438400"/>
            <a:ext cx="1676400" cy="1676400"/>
          </a:xfrm>
          <a:prstGeom prst="rect">
            <a:avLst/>
          </a:prstGeom>
          <a:solidFill>
            <a:srgbClr val="C000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298" name="54 - Ορθογώνιο"/>
          <p:cNvSpPr>
            <a:spLocks noChangeArrowheads="1"/>
          </p:cNvSpPr>
          <p:nvPr/>
        </p:nvSpPr>
        <p:spPr bwMode="auto">
          <a:xfrm>
            <a:off x="152400" y="2971800"/>
            <a:ext cx="1676400" cy="1676400"/>
          </a:xfrm>
          <a:prstGeom prst="rect">
            <a:avLst/>
          </a:prstGeom>
          <a:solidFill>
            <a:srgbClr val="C00000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 useBgFill="1">
        <p:nvSpPr>
          <p:cNvPr id="59" name="58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Δυναμικός Προγραμματισμός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11 - TextBox"/>
          <p:cNvSpPr txBox="1">
            <a:spLocks noChangeArrowheads="1"/>
          </p:cNvSpPr>
          <p:nvPr/>
        </p:nvSpPr>
        <p:spPr bwMode="auto">
          <a:xfrm>
            <a:off x="446088" y="989013"/>
            <a:ext cx="5573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Παράδειγμα</a:t>
            </a:r>
            <a:r>
              <a:rPr lang="en-US"/>
              <a:t>:  </a:t>
            </a:r>
            <a:r>
              <a:rPr lang="el-GR"/>
              <a:t>Υπολογισμός της ακολουθίας </a:t>
            </a:r>
            <a:r>
              <a:rPr lang="en-US"/>
              <a:t>Fibonacci</a:t>
            </a:r>
            <a:endParaRPr lang="el-GR"/>
          </a:p>
        </p:txBody>
      </p:sp>
      <p:pic>
        <p:nvPicPr>
          <p:cNvPr id="11269" name="14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1447800"/>
            <a:ext cx="32258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533400" y="3200400"/>
            <a:ext cx="4278313" cy="2586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fibonacci</a:t>
            </a:r>
            <a:r>
              <a:rPr lang="en-US" dirty="0">
                <a:latin typeface="Lucida Console" pitchFamily="49" charset="0"/>
              </a:rPr>
              <a:t>(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n)</a:t>
            </a:r>
          </a:p>
          <a:p>
            <a:r>
              <a:rPr lang="en-US" dirty="0">
                <a:latin typeface="Lucida Console" pitchFamily="49" charset="0"/>
              </a:rPr>
              <a:t>{</a:t>
            </a:r>
          </a:p>
          <a:p>
            <a:r>
              <a:rPr lang="en-US" dirty="0">
                <a:latin typeface="Lucida Console" pitchFamily="49" charset="0"/>
              </a:rPr>
              <a:t>    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;</a:t>
            </a:r>
          </a:p>
          <a:p>
            <a:r>
              <a:rPr lang="en-US" dirty="0">
                <a:latin typeface="Lucida Console" pitchFamily="49" charset="0"/>
              </a:rPr>
              <a:t>    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F[n+1];</a:t>
            </a:r>
          </a:p>
          <a:p>
            <a:r>
              <a:rPr lang="en-US" dirty="0">
                <a:latin typeface="Lucida Console" pitchFamily="49" charset="0"/>
              </a:rPr>
              <a:t>    F[0]=; F[1]=1;</a:t>
            </a:r>
          </a:p>
          <a:p>
            <a:r>
              <a:rPr lang="en-US" dirty="0">
                <a:latin typeface="Lucida Console" pitchFamily="49" charset="0"/>
              </a:rPr>
              <a:t>    for (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=2;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&lt;=n; 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++)</a:t>
            </a:r>
          </a:p>
          <a:p>
            <a:r>
              <a:rPr lang="en-US" dirty="0">
                <a:latin typeface="Lucida Console" pitchFamily="49" charset="0"/>
              </a:rPr>
              <a:t>	F[</a:t>
            </a:r>
            <a:r>
              <a:rPr lang="en-US" dirty="0" err="1">
                <a:latin typeface="Lucida Console" pitchFamily="49" charset="0"/>
              </a:rPr>
              <a:t>i</a:t>
            </a:r>
            <a:r>
              <a:rPr lang="en-US" dirty="0">
                <a:latin typeface="Lucida Console" pitchFamily="49" charset="0"/>
              </a:rPr>
              <a:t>] = F[i-1] + F[i-2];</a:t>
            </a:r>
          </a:p>
          <a:p>
            <a:r>
              <a:rPr lang="en-US" dirty="0">
                <a:latin typeface="Lucida Console" pitchFamily="49" charset="0"/>
              </a:rPr>
              <a:t>    return F[n];</a:t>
            </a:r>
          </a:p>
          <a:p>
            <a:r>
              <a:rPr lang="en-US" dirty="0">
                <a:latin typeface="Lucida Console" pitchFamily="49" charset="0"/>
              </a:rPr>
              <a:t>}</a:t>
            </a:r>
          </a:p>
        </p:txBody>
      </p:sp>
      <p:sp>
        <p:nvSpPr>
          <p:cNvPr id="11271" name="8 - TextBox"/>
          <p:cNvSpPr txBox="1">
            <a:spLocks noChangeArrowheads="1"/>
          </p:cNvSpPr>
          <p:nvPr/>
        </p:nvSpPr>
        <p:spPr bwMode="auto">
          <a:xfrm>
            <a:off x="533400" y="2744788"/>
            <a:ext cx="7551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Μπορεί να υπολογιστεί σε γραμμικό χρόνο με το ακόλουθο πρόγραμμα</a:t>
            </a:r>
            <a:r>
              <a:rPr lang="en-US"/>
              <a:t> :</a:t>
            </a:r>
            <a:endParaRPr lang="el-GR"/>
          </a:p>
        </p:txBody>
      </p:sp>
      <p:sp useBgFill="1">
        <p:nvSpPr>
          <p:cNvPr id="8" name="7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LOUKAS20G@9JM6IHMR48BGY5K9" val="3164"/>
  <p:tag name="FIRSTGEORGIAD@QR90Z50HB7WXYZ01" val="2846"/>
  <p:tag name="DEFAULTDISPLAYSOURCE" val="\documentclass{article}\pagestyle{empty}&#10;\begin{document}&#10;&#10;\end{document}&#10;"/>
  <p:tag name="EMBEDFONTS" val="1"/>
  <p:tag name="FIRSTUSER@JWAPWKQODABBGLF6" val="357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f_n = \left\{ \begin{array}{ll}&#10;0, &amp; n=0 \\&#10;1, &amp; n=1 \\&#10;f_{n-1} + f_{n-2}, &amp; n \ge 2&#10;\end{array} \right.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27"/>
  <p:tag name="PICTUREFILESIZE" val="13091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(n) = T(n-1) + T(n-2) + \Theta(1)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55"/>
  <p:tag name="PICTUREFILESIZE" val="47395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 \ge 2T(n-2) + \Theta(1) \Rightarrow T(n) = \Omega((\sqrt{2})^n)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77"/>
  <p:tag name="PICTUREFILESIZE" val="64166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f_n = \left\{ \begin{array}{ll}&#10;0, &amp; n=0 \\&#10;1, &amp; n=1 \\&#10;f_{n-1} + f_{n-2}, &amp; n \ge 2&#10;\end{array} \right.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27"/>
  <p:tag name="PICTUREFILESIZE" val="130911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&#10;$$&#10;O(M \cdot N)&#10;$$&#10;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42"/>
  <p:tag name="PICTUREFILESIZE" val="12917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f_n = \left\{ \begin{array}{ll}&#10;0, &amp; n=0 \\&#10;1, &amp; n=1 \\&#10;f_{n-1} + f_{n-2}, &amp; n \ge 2&#10;\end{array} \right.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27"/>
  <p:tag name="PICTUREFILESIZE" val="130911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f_n = \frac{1}{\sqrt{5}} \Big[   \big( \frac{1+\sqrt{5}}{2} \big)^n - \big( \frac{1-\sqrt{5}}{2} \big)^n \Big]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54"/>
  <p:tag name="PICTUREFILESIZE" val="107193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f_n = \left\{ \begin{array}{ll}&#10;0, &amp; n=0 \\&#10;1, &amp; n=1 \\&#10;f_{n-1} + f_{n-2}, &amp; n \ge 2&#10;\end{array} \right.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27"/>
  <p:tag name="PICTUREFILESIZE" val="130911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Kant">
  <a:themeElements>
    <a:clrScheme name="Kant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Kant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22230</TotalTime>
  <Words>2037</Words>
  <Application>Microsoft Office PowerPoint</Application>
  <PresentationFormat>Προβολή στην οθόνη (4:3)</PresentationFormat>
  <Paragraphs>480</Paragraphs>
  <Slides>24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34" baseType="lpstr">
      <vt:lpstr>Arial</vt:lpstr>
      <vt:lpstr>cmmi10</vt:lpstr>
      <vt:lpstr>cmr10</vt:lpstr>
      <vt:lpstr>cmsy10orig</vt:lpstr>
      <vt:lpstr>Times New Roman</vt:lpstr>
      <vt:lpstr>Lucida Console</vt:lpstr>
      <vt:lpstr>Courier New</vt:lpstr>
      <vt:lpstr>Wingdings</vt:lpstr>
      <vt:lpstr>Garamond</vt:lpstr>
      <vt:lpstr>Kant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  <vt:lpstr>Δυναμικός Προγραμματισμός</vt:lpstr>
    </vt:vector>
  </TitlesOfParts>
  <Company>Princeton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user</cp:lastModifiedBy>
  <cp:revision>823</cp:revision>
  <dcterms:created xsi:type="dcterms:W3CDTF">2005-02-17T20:55:19Z</dcterms:created>
  <dcterms:modified xsi:type="dcterms:W3CDTF">2013-10-17T08:47:57Z</dcterms:modified>
</cp:coreProperties>
</file>