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6" r:id="rId1"/>
  </p:sldMasterIdLst>
  <p:handoutMasterIdLst>
    <p:handoutMasterId r:id="rId26"/>
  </p:handoutMasterIdLst>
  <p:sldIdLst>
    <p:sldId id="496" r:id="rId2"/>
    <p:sldId id="498" r:id="rId3"/>
    <p:sldId id="500" r:id="rId4"/>
    <p:sldId id="502" r:id="rId5"/>
    <p:sldId id="501" r:id="rId6"/>
    <p:sldId id="503" r:id="rId7"/>
    <p:sldId id="504" r:id="rId8"/>
    <p:sldId id="522" r:id="rId9"/>
    <p:sldId id="505" r:id="rId10"/>
    <p:sldId id="507" r:id="rId11"/>
    <p:sldId id="506" r:id="rId12"/>
    <p:sldId id="521" r:id="rId13"/>
    <p:sldId id="520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</p:sldIdLst>
  <p:sldSz cx="9144000" cy="6858000" type="screen4x3"/>
  <p:notesSz cx="6858000" cy="9144000"/>
  <p:embeddedFontLst>
    <p:embeddedFont>
      <p:font typeface="cmmi10" pitchFamily="34" charset="0"/>
      <p:regular r:id="rId27"/>
    </p:embeddedFont>
    <p:embeddedFont>
      <p:font typeface="cmr10" pitchFamily="34" charset="0"/>
      <p:regular r:id="rId28"/>
    </p:embeddedFont>
    <p:embeddedFont>
      <p:font typeface="cmsy10orig" pitchFamily="34" charset="0"/>
      <p:regular r:id="rId29"/>
    </p:embeddedFont>
    <p:embeddedFont>
      <p:font typeface="Lucida Console" pitchFamily="49" charset="0"/>
      <p:regular r:id="rId30"/>
    </p:embeddedFont>
    <p:embeddedFont>
      <p:font typeface="Garamond" pitchFamily="18" charset="0"/>
      <p:regular r:id="rId31"/>
      <p:bold r:id="rId32"/>
      <p:italic r:id="rId33"/>
    </p:embeddedFont>
  </p:embeddedFontLst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CC"/>
    <a:srgbClr val="FF3300"/>
    <a:srgbClr val="FFC979"/>
    <a:srgbClr val="FFB547"/>
    <a:srgbClr val="FF9900"/>
    <a:srgbClr val="FFFF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0" autoAdjust="0"/>
    <p:restoredTop sz="97708" autoAdjust="0"/>
  </p:normalViewPr>
  <p:slideViewPr>
    <p:cSldViewPr>
      <p:cViewPr>
        <p:scale>
          <a:sx n="80" d="100"/>
          <a:sy n="80" d="100"/>
        </p:scale>
        <p:origin x="-16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2277E7-4296-4371-9D58-8EF95D75D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Klik for at redigere titeltypografi i masteren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Klik for at redigere undertiteltypografien i masteren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986F-F2AC-4C72-ABB2-7A2BCFA5C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D931C-E008-406B-B935-8A7F5CCE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AF92-D3A8-4DAA-9BEF-0A217A908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1A8C-0188-4942-A358-BE33868FF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27CA3-E6EB-4AFA-A0BF-FB57C4F638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210A-3D18-4FA5-8381-AFD38A173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E240-D15E-48AE-9459-012CB69D2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41F6F-E5C6-4514-8919-29EFED84D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920A6-BA85-4362-946C-95E50BFD1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9D9D-1C82-4848-A43B-0B2A6D5D0D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A15FF-01AF-45DB-9BE4-FFD4921AF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teksttypografierne i masteren</a:t>
            </a:r>
          </a:p>
          <a:p>
            <a:pPr lvl="1"/>
            <a:r>
              <a:rPr lang="en-US" altLang="en-US" smtClean="0"/>
              <a:t>Andet niveau</a:t>
            </a:r>
          </a:p>
          <a:p>
            <a:pPr lvl="2"/>
            <a:r>
              <a:rPr lang="en-US" altLang="en-US" smtClean="0"/>
              <a:t>Tredje niveau</a:t>
            </a:r>
          </a:p>
          <a:p>
            <a:pPr lvl="3"/>
            <a:r>
              <a:rPr lang="en-US" altLang="en-US" smtClean="0"/>
              <a:t>Fjerde niveau</a:t>
            </a:r>
          </a:p>
          <a:p>
            <a:pPr lvl="4"/>
            <a:r>
              <a:rPr lang="en-US" altLang="en-US" smtClean="0"/>
              <a:t>Femte niveau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3A6225D-8F12-449E-A471-1D3E5179E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1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23 - Έλλειψη"/>
          <p:cNvSpPr>
            <a:spLocks noChangeArrowheads="1"/>
          </p:cNvSpPr>
          <p:nvPr/>
        </p:nvSpPr>
        <p:spPr bwMode="auto">
          <a:xfrm>
            <a:off x="3886200" y="1143000"/>
            <a:ext cx="3352800" cy="16002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/>
              <a:t>πρόβλημα μεγέθους Ν </a:t>
            </a:r>
          </a:p>
        </p:txBody>
      </p:sp>
      <p:sp>
        <p:nvSpPr>
          <p:cNvPr id="3077" name="24 - Βέλος προς τα κάτω"/>
          <p:cNvSpPr>
            <a:spLocks noChangeArrowheads="1"/>
          </p:cNvSpPr>
          <p:nvPr/>
        </p:nvSpPr>
        <p:spPr bwMode="auto">
          <a:xfrm rot="-1791944">
            <a:off x="6619875" y="2722563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25 - Βέλος προς τα κάτω"/>
          <p:cNvSpPr>
            <a:spLocks noChangeArrowheads="1"/>
          </p:cNvSpPr>
          <p:nvPr/>
        </p:nvSpPr>
        <p:spPr bwMode="auto">
          <a:xfrm rot="1500601">
            <a:off x="4132263" y="2724150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26 - TextBox"/>
          <p:cNvSpPr txBox="1">
            <a:spLocks noChangeArrowheads="1"/>
          </p:cNvSpPr>
          <p:nvPr/>
        </p:nvSpPr>
        <p:spPr bwMode="auto">
          <a:xfrm>
            <a:off x="5029200" y="31242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διάσπαση</a:t>
            </a:r>
          </a:p>
        </p:txBody>
      </p:sp>
      <p:sp>
        <p:nvSpPr>
          <p:cNvPr id="3080" name="27 - Έλλειψη"/>
          <p:cNvSpPr>
            <a:spLocks noChangeArrowheads="1"/>
          </p:cNvSpPr>
          <p:nvPr/>
        </p:nvSpPr>
        <p:spPr bwMode="auto">
          <a:xfrm>
            <a:off x="6019800" y="3657600"/>
            <a:ext cx="2362200" cy="12954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πρόβλημα </a:t>
            </a:r>
          </a:p>
          <a:p>
            <a:pPr algn="ctr"/>
            <a:r>
              <a:rPr lang="el-GR"/>
              <a:t>μεγέθους Ν</a:t>
            </a:r>
            <a:r>
              <a:rPr lang="en-US"/>
              <a:t>-k</a:t>
            </a:r>
            <a:r>
              <a:rPr lang="el-GR"/>
              <a:t> </a:t>
            </a:r>
          </a:p>
        </p:txBody>
      </p:sp>
      <p:sp>
        <p:nvSpPr>
          <p:cNvPr id="3081" name="28 - Έλλειψη"/>
          <p:cNvSpPr>
            <a:spLocks noChangeArrowheads="1"/>
          </p:cNvSpPr>
          <p:nvPr/>
        </p:nvSpPr>
        <p:spPr bwMode="auto">
          <a:xfrm>
            <a:off x="2895600" y="3733800"/>
            <a:ext cx="2133600" cy="11430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πρόβλημα </a:t>
            </a:r>
          </a:p>
          <a:p>
            <a:pPr algn="ctr"/>
            <a:r>
              <a:rPr lang="el-GR"/>
              <a:t>μεγέθους </a:t>
            </a:r>
            <a:r>
              <a:rPr lang="en-US"/>
              <a:t>k</a:t>
            </a:r>
            <a:r>
              <a:rPr lang="el-GR"/>
              <a:t> </a:t>
            </a:r>
          </a:p>
        </p:txBody>
      </p:sp>
      <p:sp>
        <p:nvSpPr>
          <p:cNvPr id="3082" name="29 - TextBox"/>
          <p:cNvSpPr txBox="1">
            <a:spLocks noChangeArrowheads="1"/>
          </p:cNvSpPr>
          <p:nvPr/>
        </p:nvSpPr>
        <p:spPr bwMode="auto">
          <a:xfrm>
            <a:off x="34925" y="2743200"/>
            <a:ext cx="33226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«Διαίρει και βασίλευε» </a:t>
            </a:r>
            <a:r>
              <a:rPr lang="en-US"/>
              <a:t>:</a:t>
            </a:r>
          </a:p>
          <a:p>
            <a:pPr algn="ctr"/>
            <a:endParaRPr lang="en-US" sz="1000"/>
          </a:p>
          <a:p>
            <a:pPr algn="ctr"/>
            <a:r>
              <a:rPr lang="el-GR" b="1"/>
              <a:t>ανεξάρτητα υποπροβλήματα</a:t>
            </a:r>
          </a:p>
        </p:txBody>
      </p:sp>
      <p:sp useBgFill="1">
        <p:nvSpPr>
          <p:cNvPr id="11" name="1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8194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Συνθετικός δυναμικός προγραμματισμός </a:t>
            </a:r>
            <a:r>
              <a:rPr lang="el-GR"/>
              <a:t>(</a:t>
            </a:r>
            <a:r>
              <a:rPr lang="en-US"/>
              <a:t>bottom-up dynamic programming</a:t>
            </a:r>
            <a:r>
              <a:rPr lang="el-GR"/>
              <a:t>)</a:t>
            </a:r>
          </a:p>
        </p:txBody>
      </p:sp>
      <p:sp>
        <p:nvSpPr>
          <p:cNvPr id="12293" name="10 - TextBox"/>
          <p:cNvSpPr txBox="1">
            <a:spLocks noChangeArrowheads="1"/>
          </p:cNvSpPr>
          <p:nvPr/>
        </p:nvSpPr>
        <p:spPr bwMode="auto">
          <a:xfrm>
            <a:off x="533400" y="1676400"/>
            <a:ext cx="7242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Υπολογίζει και αποθηκεύει όλες τις τιμές της συνάρτησης με τη σειρά </a:t>
            </a:r>
          </a:p>
          <a:p>
            <a:r>
              <a:rPr lang="el-GR"/>
              <a:t>ξεκινώντας τον υπολογισμό από τη μικρότερη τιμή του ορίσματος.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4278313" cy="2586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fibonacci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n)</a:t>
            </a:r>
          </a:p>
          <a:p>
            <a:r>
              <a:rPr lang="en-US" dirty="0">
                <a:latin typeface="Lucida Console" pitchFamily="49" charset="0"/>
              </a:rPr>
              <a:t>{</a:t>
            </a:r>
          </a:p>
          <a:p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F[n+1];</a:t>
            </a:r>
          </a:p>
          <a:p>
            <a:r>
              <a:rPr lang="en-US" dirty="0">
                <a:latin typeface="Lucida Console" pitchFamily="49" charset="0"/>
              </a:rPr>
              <a:t>    F[0]=; F[1]=1;</a:t>
            </a:r>
          </a:p>
          <a:p>
            <a:r>
              <a:rPr lang="en-US" dirty="0">
                <a:latin typeface="Lucida Console" pitchFamily="49" charset="0"/>
              </a:rPr>
              <a:t>    for 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=2;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&lt;=n;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r>
              <a:rPr lang="en-US" dirty="0">
                <a:latin typeface="Lucida Console" pitchFamily="49" charset="0"/>
              </a:rPr>
              <a:t>	F[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 = F[i-1] + F[i-2];</a:t>
            </a:r>
          </a:p>
          <a:p>
            <a:r>
              <a:rPr lang="en-US" dirty="0">
                <a:latin typeface="Lucida Console" pitchFamily="49" charset="0"/>
              </a:rPr>
              <a:t>    return F[n];</a:t>
            </a:r>
          </a:p>
          <a:p>
            <a:r>
              <a:rPr lang="en-US" dirty="0">
                <a:latin typeface="Lucida Console" pitchFamily="49" charset="0"/>
              </a:rPr>
              <a:t>}</a:t>
            </a:r>
          </a:p>
        </p:txBody>
      </p:sp>
      <p:sp useBgFill="1">
        <p:nvSpPr>
          <p:cNvPr id="7" name="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8516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Αναλυτικός δυναμικός προγραμματισμός </a:t>
            </a:r>
            <a:r>
              <a:rPr lang="el-GR"/>
              <a:t>(</a:t>
            </a:r>
            <a:r>
              <a:rPr lang="en-US"/>
              <a:t>top-down dynamic programming</a:t>
            </a:r>
            <a:r>
              <a:rPr lang="el-GR"/>
              <a:t>)</a:t>
            </a: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7297190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fibonacci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n)</a:t>
            </a:r>
          </a:p>
          <a:p>
            <a:r>
              <a:rPr lang="en-US" dirty="0">
                <a:latin typeface="Lucida Console" pitchFamily="49" charset="0"/>
              </a:rPr>
              <a:t>{</a:t>
            </a:r>
          </a:p>
          <a:p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t;</a:t>
            </a:r>
          </a:p>
          <a:p>
            <a:r>
              <a:rPr lang="en-US" dirty="0">
                <a:latin typeface="Lucida Console" pitchFamily="49" charset="0"/>
              </a:rPr>
              <a:t>    if (</a:t>
            </a:r>
            <a:r>
              <a:rPr lang="en-US" dirty="0" err="1">
                <a:latin typeface="Lucida Console" pitchFamily="49" charset="0"/>
              </a:rPr>
              <a:t>knownF</a:t>
            </a:r>
            <a:r>
              <a:rPr lang="en-US" dirty="0">
                <a:latin typeface="Lucida Console" pitchFamily="49" charset="0"/>
              </a:rPr>
              <a:t>[n] != unknown) return </a:t>
            </a:r>
            <a:r>
              <a:rPr lang="en-US" dirty="0" err="1">
                <a:latin typeface="Lucida Console" pitchFamily="49" charset="0"/>
              </a:rPr>
              <a:t>knownF</a:t>
            </a:r>
            <a:r>
              <a:rPr lang="en-US" dirty="0">
                <a:latin typeface="Lucida Console" pitchFamily="49" charset="0"/>
              </a:rPr>
              <a:t>[n];</a:t>
            </a:r>
          </a:p>
          <a:p>
            <a:r>
              <a:rPr lang="en-US" dirty="0">
                <a:latin typeface="Lucida Console" pitchFamily="49" charset="0"/>
              </a:rPr>
              <a:t>    if (n==0) t = 0;</a:t>
            </a:r>
          </a:p>
          <a:p>
            <a:r>
              <a:rPr lang="en-US" dirty="0">
                <a:latin typeface="Lucida Console" pitchFamily="49" charset="0"/>
              </a:rPr>
              <a:t>    if (n==1) t = 1;</a:t>
            </a:r>
          </a:p>
          <a:p>
            <a:r>
              <a:rPr lang="en-US" dirty="0">
                <a:latin typeface="Lucida Console" pitchFamily="49" charset="0"/>
              </a:rPr>
              <a:t>    if (n &gt; 1) t =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(n-1</a:t>
            </a:r>
            <a:r>
              <a:rPr lang="en-US" dirty="0">
                <a:latin typeface="Lucida Console" pitchFamily="49" charset="0"/>
              </a:rPr>
              <a:t>) +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(n-2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r>
              <a:rPr lang="en-US" dirty="0">
                <a:latin typeface="Lucida Console" pitchFamily="49" charset="0"/>
              </a:rPr>
              <a:t>    return </a:t>
            </a:r>
            <a:r>
              <a:rPr lang="en-US" dirty="0" err="1">
                <a:latin typeface="Lucida Console" pitchFamily="49" charset="0"/>
              </a:rPr>
              <a:t>knownF</a:t>
            </a:r>
            <a:r>
              <a:rPr lang="en-US" dirty="0">
                <a:latin typeface="Lucida Console" pitchFamily="49" charset="0"/>
              </a:rPr>
              <a:t>[n] = t;</a:t>
            </a:r>
          </a:p>
          <a:p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3318" name="10 - TextBox"/>
          <p:cNvSpPr txBox="1">
            <a:spLocks noChangeArrowheads="1"/>
          </p:cNvSpPr>
          <p:nvPr/>
        </p:nvSpPr>
        <p:spPr bwMode="auto">
          <a:xfrm>
            <a:off x="533400" y="1676400"/>
            <a:ext cx="815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Το αναδρομικό πρόγραμμα αποθηκεύει τις τιμές που υπολογίζει και αποφεύγει</a:t>
            </a:r>
          </a:p>
          <a:p>
            <a:r>
              <a:rPr lang="el-GR"/>
              <a:t>τον υπολογισμό ήδη αποθηκευμένων τιμών.</a:t>
            </a:r>
          </a:p>
        </p:txBody>
      </p:sp>
      <p:sp useBgFill="1">
        <p:nvSpPr>
          <p:cNvPr id="7" name="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2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81000" y="914400"/>
            <a:ext cx="6479659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fibonacci</a:t>
            </a:r>
            <a:r>
              <a:rPr lang="en-US" sz="1600" dirty="0">
                <a:latin typeface="Lucida Console" pitchFamily="49" charset="0"/>
              </a:rPr>
              <a:t>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n)</a:t>
            </a:r>
          </a:p>
          <a:p>
            <a:r>
              <a:rPr lang="en-US" sz="1600" dirty="0">
                <a:latin typeface="Lucida Console" pitchFamily="49" charset="0"/>
              </a:rPr>
              <a:t>{</a:t>
            </a:r>
          </a:p>
          <a:p>
            <a:r>
              <a:rPr lang="en-US" sz="1600" dirty="0">
                <a:latin typeface="Lucida Console" pitchFamily="49" charset="0"/>
              </a:rPr>
              <a:t>    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t;</a:t>
            </a:r>
          </a:p>
          <a:p>
            <a:r>
              <a:rPr lang="en-US" sz="1600" dirty="0">
                <a:latin typeface="Lucida Console" pitchFamily="49" charset="0"/>
              </a:rPr>
              <a:t>    if (</a:t>
            </a:r>
            <a:r>
              <a:rPr lang="en-US" sz="1600" dirty="0" err="1">
                <a:latin typeface="Lucida Console" pitchFamily="49" charset="0"/>
              </a:rPr>
              <a:t>knownF</a:t>
            </a:r>
            <a:r>
              <a:rPr lang="en-US" sz="1600" dirty="0">
                <a:latin typeface="Lucida Console" pitchFamily="49" charset="0"/>
              </a:rPr>
              <a:t>[n] != unknown) return </a:t>
            </a:r>
            <a:r>
              <a:rPr lang="en-US" sz="1600" dirty="0" err="1">
                <a:latin typeface="Lucida Console" pitchFamily="49" charset="0"/>
              </a:rPr>
              <a:t>knownF</a:t>
            </a:r>
            <a:r>
              <a:rPr lang="en-US" sz="1600" dirty="0">
                <a:latin typeface="Lucida Console" pitchFamily="49" charset="0"/>
              </a:rPr>
              <a:t>[n];</a:t>
            </a:r>
          </a:p>
          <a:p>
            <a:r>
              <a:rPr lang="en-US" sz="1600" dirty="0">
                <a:latin typeface="Lucida Console" pitchFamily="49" charset="0"/>
              </a:rPr>
              <a:t>    if (n==0) t = 0;</a:t>
            </a:r>
          </a:p>
          <a:p>
            <a:r>
              <a:rPr lang="en-US" sz="1600" dirty="0">
                <a:latin typeface="Lucida Console" pitchFamily="49" charset="0"/>
              </a:rPr>
              <a:t>    if (n==1) t = 1;</a:t>
            </a:r>
          </a:p>
          <a:p>
            <a:r>
              <a:rPr lang="en-US" sz="1600" dirty="0">
                <a:latin typeface="Lucida Console" pitchFamily="49" charset="0"/>
              </a:rPr>
              <a:t>    if (n &gt; 1) t = </a:t>
            </a:r>
            <a:r>
              <a:rPr lang="en-US" sz="1600" dirty="0" err="1" smtClean="0">
                <a:latin typeface="Lucida Console" pitchFamily="49" charset="0"/>
              </a:rPr>
              <a:t>fibonacci</a:t>
            </a:r>
            <a:r>
              <a:rPr lang="en-US" sz="1600" dirty="0" smtClean="0">
                <a:latin typeface="Lucida Console" pitchFamily="49" charset="0"/>
              </a:rPr>
              <a:t>(n-1</a:t>
            </a:r>
            <a:r>
              <a:rPr lang="en-US" sz="1600" dirty="0">
                <a:latin typeface="Lucida Console" pitchFamily="49" charset="0"/>
              </a:rPr>
              <a:t>) + </a:t>
            </a:r>
            <a:r>
              <a:rPr lang="en-US" sz="1600" dirty="0" err="1" smtClean="0">
                <a:latin typeface="Lucida Console" pitchFamily="49" charset="0"/>
              </a:rPr>
              <a:t>fibonacci</a:t>
            </a:r>
            <a:r>
              <a:rPr lang="en-US" sz="1600" dirty="0" smtClean="0">
                <a:latin typeface="Lucida Console" pitchFamily="49" charset="0"/>
              </a:rPr>
              <a:t>(n-2</a:t>
            </a:r>
            <a:r>
              <a:rPr lang="en-US" sz="1600" dirty="0">
                <a:latin typeface="Lucida Console" pitchFamily="49" charset="0"/>
              </a:rPr>
              <a:t>);</a:t>
            </a:r>
          </a:p>
          <a:p>
            <a:r>
              <a:rPr lang="en-US" sz="1600" dirty="0">
                <a:latin typeface="Lucida Console" pitchFamily="49" charset="0"/>
              </a:rPr>
              <a:t>    return </a:t>
            </a:r>
            <a:r>
              <a:rPr lang="en-US" sz="1600" dirty="0" err="1">
                <a:latin typeface="Lucida Console" pitchFamily="49" charset="0"/>
              </a:rPr>
              <a:t>knownF</a:t>
            </a:r>
            <a:r>
              <a:rPr lang="en-US" sz="1600" dirty="0">
                <a:latin typeface="Lucida Console" pitchFamily="49" charset="0"/>
              </a:rPr>
              <a:t>[n] = t;</a:t>
            </a:r>
          </a:p>
          <a:p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>
        <p:nvSpPr>
          <p:cNvPr id="14341" name="10 - Έλλειψη"/>
          <p:cNvSpPr>
            <a:spLocks noChangeArrowheads="1"/>
          </p:cNvSpPr>
          <p:nvPr/>
        </p:nvSpPr>
        <p:spPr bwMode="auto">
          <a:xfrm>
            <a:off x="4997450" y="347345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l-GR"/>
          </a:p>
        </p:txBody>
      </p:sp>
      <p:sp>
        <p:nvSpPr>
          <p:cNvPr id="14342" name="13 - Έλλειψη"/>
          <p:cNvSpPr>
            <a:spLocks noChangeArrowheads="1"/>
          </p:cNvSpPr>
          <p:nvPr/>
        </p:nvSpPr>
        <p:spPr bwMode="auto">
          <a:xfrm>
            <a:off x="3625850" y="408305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14343" name="19 - Ορθογώνιο"/>
          <p:cNvSpPr>
            <a:spLocks noChangeArrowheads="1"/>
          </p:cNvSpPr>
          <p:nvPr/>
        </p:nvSpPr>
        <p:spPr bwMode="auto">
          <a:xfrm>
            <a:off x="5943600" y="41148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/>
              <a:t>3</a:t>
            </a:r>
          </a:p>
        </p:txBody>
      </p:sp>
      <p:sp>
        <p:nvSpPr>
          <p:cNvPr id="14344" name="22 - Έλλειψη"/>
          <p:cNvSpPr>
            <a:spLocks noChangeArrowheads="1"/>
          </p:cNvSpPr>
          <p:nvPr/>
        </p:nvSpPr>
        <p:spPr bwMode="auto">
          <a:xfrm>
            <a:off x="2787650" y="469265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14345" name="23 - Έλλειψη"/>
          <p:cNvSpPr>
            <a:spLocks noChangeArrowheads="1"/>
          </p:cNvSpPr>
          <p:nvPr/>
        </p:nvSpPr>
        <p:spPr bwMode="auto">
          <a:xfrm>
            <a:off x="2330450" y="522605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4346" name="24 - Ορθογώνιο"/>
          <p:cNvSpPr>
            <a:spLocks noChangeArrowheads="1"/>
          </p:cNvSpPr>
          <p:nvPr/>
        </p:nvSpPr>
        <p:spPr bwMode="auto">
          <a:xfrm>
            <a:off x="3321050" y="522605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4347" name="25 - Ορθογώνιο"/>
          <p:cNvSpPr>
            <a:spLocks noChangeArrowheads="1"/>
          </p:cNvSpPr>
          <p:nvPr/>
        </p:nvSpPr>
        <p:spPr bwMode="auto">
          <a:xfrm>
            <a:off x="2101850" y="583565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4348" name="26 - Ορθογώνιο"/>
          <p:cNvSpPr>
            <a:spLocks noChangeArrowheads="1"/>
          </p:cNvSpPr>
          <p:nvPr/>
        </p:nvSpPr>
        <p:spPr bwMode="auto">
          <a:xfrm>
            <a:off x="2635250" y="583565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14349" name="28 - Ορθογώνιο"/>
          <p:cNvSpPr>
            <a:spLocks noChangeArrowheads="1"/>
          </p:cNvSpPr>
          <p:nvPr/>
        </p:nvSpPr>
        <p:spPr bwMode="auto">
          <a:xfrm>
            <a:off x="4267200" y="47244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/>
              <a:t>2</a:t>
            </a:r>
          </a:p>
        </p:txBody>
      </p:sp>
      <p:sp>
        <p:nvSpPr>
          <p:cNvPr id="14350" name="30 - Έλλειψη"/>
          <p:cNvSpPr>
            <a:spLocks noChangeArrowheads="1"/>
          </p:cNvSpPr>
          <p:nvPr/>
        </p:nvSpPr>
        <p:spPr bwMode="auto">
          <a:xfrm>
            <a:off x="7359650" y="278765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l-GR"/>
          </a:p>
        </p:txBody>
      </p:sp>
      <p:sp>
        <p:nvSpPr>
          <p:cNvPr id="14351" name="35 - Ορθογώνιο"/>
          <p:cNvSpPr>
            <a:spLocks noChangeArrowheads="1"/>
          </p:cNvSpPr>
          <p:nvPr/>
        </p:nvSpPr>
        <p:spPr bwMode="auto">
          <a:xfrm>
            <a:off x="8382000" y="3429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/>
              <a:t>4</a:t>
            </a:r>
          </a:p>
        </p:txBody>
      </p:sp>
      <p:cxnSp>
        <p:nvCxnSpPr>
          <p:cNvPr id="14352" name="41 - Ευθεία γραμμή σύνδεσης"/>
          <p:cNvCxnSpPr>
            <a:cxnSpLocks noChangeShapeType="1"/>
            <a:stCxn id="14342" idx="7"/>
            <a:endCxn id="14341" idx="2"/>
          </p:cNvCxnSpPr>
          <p:nvPr/>
        </p:nvCxnSpPr>
        <p:spPr bwMode="auto">
          <a:xfrm rot="5400000" flipH="1" flipV="1">
            <a:off x="4191000" y="3321050"/>
            <a:ext cx="501650" cy="1111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3" name="43 - Ευθεία γραμμή σύνδεσης"/>
          <p:cNvCxnSpPr>
            <a:cxnSpLocks noChangeShapeType="1"/>
            <a:stCxn id="14341" idx="7"/>
            <a:endCxn id="14350" idx="2"/>
          </p:cNvCxnSpPr>
          <p:nvPr/>
        </p:nvCxnSpPr>
        <p:spPr bwMode="auto">
          <a:xfrm rot="5400000" flipH="1" flipV="1">
            <a:off x="6019800" y="2178050"/>
            <a:ext cx="577850" cy="2101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4" name="45 - Ευθεία γραμμή σύνδεσης"/>
          <p:cNvCxnSpPr>
            <a:cxnSpLocks noChangeShapeType="1"/>
            <a:stCxn id="14344" idx="7"/>
            <a:endCxn id="14342" idx="3"/>
          </p:cNvCxnSpPr>
          <p:nvPr/>
        </p:nvCxnSpPr>
        <p:spPr bwMode="auto">
          <a:xfrm rot="5400000" flipH="1" flipV="1">
            <a:off x="3162300" y="422910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5" name="47 - Ευθεία γραμμή σύνδεσης"/>
          <p:cNvCxnSpPr>
            <a:cxnSpLocks noChangeShapeType="1"/>
            <a:stCxn id="14342" idx="5"/>
            <a:endCxn id="14349" idx="0"/>
          </p:cNvCxnSpPr>
          <p:nvPr/>
        </p:nvCxnSpPr>
        <p:spPr bwMode="auto">
          <a:xfrm rot="16200000" flipH="1">
            <a:off x="3962400" y="4267200"/>
            <a:ext cx="3810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6" name="49 - Ευθεία γραμμή σύνδεσης"/>
          <p:cNvCxnSpPr>
            <a:cxnSpLocks noChangeShapeType="1"/>
            <a:stCxn id="14345" idx="7"/>
            <a:endCxn id="14344" idx="3"/>
          </p:cNvCxnSpPr>
          <p:nvPr/>
        </p:nvCxnSpPr>
        <p:spPr bwMode="auto">
          <a:xfrm rot="5400000" flipH="1" flipV="1">
            <a:off x="2552700" y="499110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7" name="51 - Ευθεία γραμμή σύνδεσης"/>
          <p:cNvCxnSpPr>
            <a:cxnSpLocks noChangeShapeType="1"/>
            <a:stCxn id="14344" idx="5"/>
            <a:endCxn id="14346" idx="0"/>
          </p:cNvCxnSpPr>
          <p:nvPr/>
        </p:nvCxnSpPr>
        <p:spPr bwMode="auto">
          <a:xfrm rot="16200000" flipH="1">
            <a:off x="3124200" y="487680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8" name="53 - Ευθεία γραμμή σύνδεσης"/>
          <p:cNvCxnSpPr>
            <a:cxnSpLocks noChangeShapeType="1"/>
            <a:stCxn id="14347" idx="0"/>
            <a:endCxn id="14345" idx="3"/>
          </p:cNvCxnSpPr>
          <p:nvPr/>
        </p:nvCxnSpPr>
        <p:spPr bwMode="auto">
          <a:xfrm rot="5400000" flipH="1" flipV="1">
            <a:off x="2139950" y="560070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9" name="55 - Ευθεία γραμμή σύνδεσης"/>
          <p:cNvCxnSpPr>
            <a:cxnSpLocks noChangeShapeType="1"/>
            <a:stCxn id="14345" idx="5"/>
            <a:endCxn id="14348" idx="0"/>
          </p:cNvCxnSpPr>
          <p:nvPr/>
        </p:nvCxnSpPr>
        <p:spPr bwMode="auto">
          <a:xfrm rot="16200000" flipH="1">
            <a:off x="2514600" y="556260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0" name="58 - Ευθεία γραμμή σύνδεσης"/>
          <p:cNvCxnSpPr>
            <a:cxnSpLocks noChangeShapeType="1"/>
            <a:stCxn id="14343" idx="0"/>
            <a:endCxn id="14341" idx="6"/>
          </p:cNvCxnSpPr>
          <p:nvPr/>
        </p:nvCxnSpPr>
        <p:spPr bwMode="auto">
          <a:xfrm rot="16200000" flipV="1">
            <a:off x="5454650" y="3473450"/>
            <a:ext cx="488950" cy="793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1" name="78 - Ευθεία γραμμή σύνδεσης"/>
          <p:cNvCxnSpPr>
            <a:cxnSpLocks noChangeShapeType="1"/>
            <a:stCxn id="14351" idx="0"/>
            <a:endCxn id="14350" idx="6"/>
          </p:cNvCxnSpPr>
          <p:nvPr/>
        </p:nvCxnSpPr>
        <p:spPr bwMode="auto">
          <a:xfrm rot="16200000" flipV="1">
            <a:off x="7854950" y="2749550"/>
            <a:ext cx="488950" cy="869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62" name="110 - TextBox"/>
          <p:cNvSpPr txBox="1">
            <a:spLocks noChangeArrowheads="1"/>
          </p:cNvSpPr>
          <p:nvPr/>
        </p:nvSpPr>
        <p:spPr bwMode="auto">
          <a:xfrm>
            <a:off x="381000" y="3287712"/>
            <a:ext cx="214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Δένδρο αναδρομής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8 - Ορθογώνιο"/>
          <p:cNvSpPr>
            <a:spLocks noChangeArrowheads="1"/>
          </p:cNvSpPr>
          <p:nvPr/>
        </p:nvSpPr>
        <p:spPr bwMode="auto">
          <a:xfrm>
            <a:off x="228600" y="1143000"/>
            <a:ext cx="8458200" cy="1219200"/>
          </a:xfrm>
          <a:prstGeom prst="rect">
            <a:avLst/>
          </a:prstGeom>
          <a:solidFill>
            <a:srgbClr val="0070C0">
              <a:alpha val="10000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7" name="9 - Ορθογώνιο"/>
          <p:cNvSpPr>
            <a:spLocks noChangeArrowheads="1"/>
          </p:cNvSpPr>
          <p:nvPr/>
        </p:nvSpPr>
        <p:spPr bwMode="auto">
          <a:xfrm>
            <a:off x="228600" y="2514600"/>
            <a:ext cx="8458200" cy="1219200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11 - TextBox"/>
          <p:cNvSpPr txBox="1">
            <a:spLocks noChangeArrowheads="1"/>
          </p:cNvSpPr>
          <p:nvPr/>
        </p:nvSpPr>
        <p:spPr bwMode="auto">
          <a:xfrm>
            <a:off x="304800" y="2552700"/>
            <a:ext cx="8516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Αναλυτικός δυναμικός προγραμματισμός </a:t>
            </a:r>
            <a:r>
              <a:rPr lang="el-GR"/>
              <a:t>(</a:t>
            </a:r>
            <a:r>
              <a:rPr lang="en-US"/>
              <a:t>top-down dynamic programming</a:t>
            </a:r>
            <a:r>
              <a:rPr lang="el-GR"/>
              <a:t>)</a:t>
            </a:r>
          </a:p>
        </p:txBody>
      </p:sp>
      <p:sp>
        <p:nvSpPr>
          <p:cNvPr id="27653" name="10 - TextBox"/>
          <p:cNvSpPr txBox="1">
            <a:spLocks noChangeArrowheads="1"/>
          </p:cNvSpPr>
          <p:nvPr/>
        </p:nvSpPr>
        <p:spPr bwMode="auto">
          <a:xfrm>
            <a:off x="547688" y="2935288"/>
            <a:ext cx="815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Το αναδρομικό πρόγραμμα αποθηκεύει τις τιμές που υπολογίζει και αποφεύγει</a:t>
            </a:r>
          </a:p>
          <a:p>
            <a:r>
              <a:rPr lang="el-GR" dirty="0"/>
              <a:t>τον υπολογισμό ήδη αποθηκευμένων τιμών.</a:t>
            </a:r>
          </a:p>
        </p:txBody>
      </p:sp>
      <p:sp>
        <p:nvSpPr>
          <p:cNvPr id="27654" name="11 - TextBox"/>
          <p:cNvSpPr txBox="1">
            <a:spLocks noChangeArrowheads="1"/>
          </p:cNvSpPr>
          <p:nvPr/>
        </p:nvSpPr>
        <p:spPr bwMode="auto">
          <a:xfrm>
            <a:off x="339725" y="1217613"/>
            <a:ext cx="8194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Συνθετικός δυναμικός προγραμματισμός </a:t>
            </a:r>
            <a:r>
              <a:rPr lang="el-GR"/>
              <a:t>(</a:t>
            </a:r>
            <a:r>
              <a:rPr lang="en-US"/>
              <a:t>bottom-up dynamic programming</a:t>
            </a:r>
            <a:r>
              <a:rPr lang="el-GR"/>
              <a:t>)</a:t>
            </a:r>
          </a:p>
        </p:txBody>
      </p:sp>
      <p:sp>
        <p:nvSpPr>
          <p:cNvPr id="27655" name="10 - TextBox"/>
          <p:cNvSpPr txBox="1">
            <a:spLocks noChangeArrowheads="1"/>
          </p:cNvSpPr>
          <p:nvPr/>
        </p:nvSpPr>
        <p:spPr bwMode="auto">
          <a:xfrm>
            <a:off x="530225" y="1563688"/>
            <a:ext cx="7242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Υπολογίζει και αποθηκεύει όλες τις τιμές της συνάρτησης με τη σειρά </a:t>
            </a:r>
          </a:p>
          <a:p>
            <a:r>
              <a:rPr lang="el-GR"/>
              <a:t>ξεκινώντας τον υπολογισμό από τη μικρότερη τιμή του ορίσματος.</a:t>
            </a:r>
          </a:p>
        </p:txBody>
      </p:sp>
      <p:sp>
        <p:nvSpPr>
          <p:cNvPr id="27658" name="10 - TextBox"/>
          <p:cNvSpPr txBox="1">
            <a:spLocks noChangeArrowheads="1"/>
          </p:cNvSpPr>
          <p:nvPr/>
        </p:nvSpPr>
        <p:spPr bwMode="auto">
          <a:xfrm>
            <a:off x="304800" y="4114800"/>
            <a:ext cx="827087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Γενικά ο αναλυτικός δυναμικός προγραμματισμός είναι προτιμητέος επειδή</a:t>
            </a:r>
            <a:r>
              <a:rPr lang="en-US"/>
              <a:t>:</a:t>
            </a:r>
          </a:p>
          <a:p>
            <a:endParaRPr lang="en-US" sz="1000"/>
          </a:p>
          <a:p>
            <a:pPr marL="800100" lvl="1" indent="-342900">
              <a:buFont typeface="Arial" charset="0"/>
              <a:buChar char="•"/>
            </a:pPr>
            <a:r>
              <a:rPr lang="el-GR"/>
              <a:t>Παρέχει μηχανικό τρόπο μετασχηματισμού της λύση ενός προβλήματος</a:t>
            </a:r>
          </a:p>
          <a:p>
            <a:pPr marL="800100" lvl="1" indent="-342900">
              <a:buFont typeface="Arial" charset="0"/>
              <a:buChar char="•"/>
            </a:pPr>
            <a:r>
              <a:rPr lang="el-GR"/>
              <a:t>Ρυθμίζει αυτόματα τη σειρά υπολογισμού των υποπροβλημάτων</a:t>
            </a:r>
          </a:p>
          <a:p>
            <a:pPr marL="800100" lvl="1" indent="-342900">
              <a:buFont typeface="Arial" charset="0"/>
              <a:buChar char="•"/>
            </a:pPr>
            <a:r>
              <a:rPr lang="el-GR"/>
              <a:t>Αποφεύγει την επίλυση υποπροβλημάτων που δε χρειάζονται</a:t>
            </a:r>
          </a:p>
        </p:txBody>
      </p:sp>
      <p:sp useBgFill="1">
        <p:nvSpPr>
          <p:cNvPr id="11" name="1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16389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7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16392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  <p:sp>
        <p:nvSpPr>
          <p:cNvPr id="16393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6396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16397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16398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6399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6400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 useBgFill="1">
        <p:nvSpPr>
          <p:cNvPr id="17" name="1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17417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7420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17421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17422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7423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7424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7425" name="20 - Ορθογώνιο"/>
          <p:cNvSpPr>
            <a:spLocks noChangeArrowheads="1"/>
          </p:cNvSpPr>
          <p:nvPr/>
        </p:nvSpPr>
        <p:spPr bwMode="auto">
          <a:xfrm>
            <a:off x="6858000" y="44196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6858000" y="37338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7427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7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20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34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3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5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18441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8444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18445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18446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8447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8448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8449" name="20 - Ορθογώνιο"/>
          <p:cNvSpPr>
            <a:spLocks noChangeArrowheads="1"/>
          </p:cNvSpPr>
          <p:nvPr/>
        </p:nvSpPr>
        <p:spPr bwMode="auto">
          <a:xfrm>
            <a:off x="6858000" y="44196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8450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7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18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31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8451" name="23 - Ορθογώνιο"/>
          <p:cNvSpPr>
            <a:spLocks noChangeArrowheads="1"/>
          </p:cNvSpPr>
          <p:nvPr/>
        </p:nvSpPr>
        <p:spPr bwMode="auto">
          <a:xfrm>
            <a:off x="6858000" y="38862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2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4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19465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9468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19469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19470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9471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9472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9473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7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16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28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6858000" y="46482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25" name="24 - Ορθογώνιο"/>
          <p:cNvSpPr/>
          <p:nvPr/>
        </p:nvSpPr>
        <p:spPr bwMode="auto">
          <a:xfrm>
            <a:off x="6858000" y="39624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3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6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0489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20492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0493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20494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0495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0496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0497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7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20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36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6858000" y="46482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20499" name="20 - Ορθογώνιο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0500" name="23 - Ορθογώνιο"/>
          <p:cNvSpPr>
            <a:spLocks noChangeArrowheads="1"/>
          </p:cNvSpPr>
          <p:nvPr/>
        </p:nvSpPr>
        <p:spPr bwMode="auto">
          <a:xfrm>
            <a:off x="6858000" y="3581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 useBgFill="1">
        <p:nvSpPr>
          <p:cNvPr id="21" name="2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4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6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1513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21516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1517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21518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7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1519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7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1520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7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1521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58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18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33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1522" name="20 - Ορθογώνιο"/>
          <p:cNvSpPr>
            <a:spLocks noChangeArrowheads="1"/>
          </p:cNvSpPr>
          <p:nvPr/>
        </p:nvSpPr>
        <p:spPr bwMode="auto">
          <a:xfrm>
            <a:off x="6858000" y="42672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1523" name="23 - Ορθογώνιο"/>
          <p:cNvSpPr>
            <a:spLocks noChangeArrowheads="1"/>
          </p:cNvSpPr>
          <p:nvPr/>
        </p:nvSpPr>
        <p:spPr bwMode="auto">
          <a:xfrm>
            <a:off x="6858000" y="37338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1524" name="24 - Ορθογώνιο"/>
          <p:cNvSpPr>
            <a:spLocks noChangeArrowheads="1"/>
          </p:cNvSpPr>
          <p:nvPr/>
        </p:nvSpPr>
        <p:spPr bwMode="auto">
          <a:xfrm>
            <a:off x="6858000" y="48006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 useBgFill="1">
        <p:nvSpPr>
          <p:cNvPr id="21" name="2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3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5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23 - Έλλειψη"/>
          <p:cNvSpPr>
            <a:spLocks noChangeArrowheads="1"/>
          </p:cNvSpPr>
          <p:nvPr/>
        </p:nvSpPr>
        <p:spPr bwMode="auto">
          <a:xfrm>
            <a:off x="3886200" y="1143000"/>
            <a:ext cx="3352800" cy="16002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/>
              <a:t>πρόβλημα μεγέθους Ν </a:t>
            </a:r>
          </a:p>
        </p:txBody>
      </p:sp>
      <p:sp>
        <p:nvSpPr>
          <p:cNvPr id="4101" name="25 - Βέλος προς τα κάτω"/>
          <p:cNvSpPr>
            <a:spLocks noChangeArrowheads="1"/>
          </p:cNvSpPr>
          <p:nvPr/>
        </p:nvSpPr>
        <p:spPr bwMode="auto">
          <a:xfrm rot="180818">
            <a:off x="4368800" y="2679700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2" name="26 - TextBox"/>
          <p:cNvSpPr txBox="1">
            <a:spLocks noChangeArrowheads="1"/>
          </p:cNvSpPr>
          <p:nvPr/>
        </p:nvSpPr>
        <p:spPr bwMode="auto">
          <a:xfrm>
            <a:off x="5029200" y="31242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διάσπαση</a:t>
            </a:r>
          </a:p>
        </p:txBody>
      </p:sp>
      <p:sp>
        <p:nvSpPr>
          <p:cNvPr id="4103" name="27 - Έλλειψη"/>
          <p:cNvSpPr>
            <a:spLocks noChangeArrowheads="1"/>
          </p:cNvSpPr>
          <p:nvPr/>
        </p:nvSpPr>
        <p:spPr bwMode="auto">
          <a:xfrm>
            <a:off x="5257800" y="3657600"/>
            <a:ext cx="2362200" cy="12954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πρόβλημα </a:t>
            </a:r>
          </a:p>
          <a:p>
            <a:pPr algn="ctr"/>
            <a:r>
              <a:rPr lang="el-GR"/>
              <a:t>μεγέθους Ν</a:t>
            </a:r>
            <a:r>
              <a:rPr lang="el-GR" baseline="-25000"/>
              <a:t>2</a:t>
            </a:r>
          </a:p>
        </p:txBody>
      </p:sp>
      <p:sp>
        <p:nvSpPr>
          <p:cNvPr id="4104" name="28 - Έλλειψη"/>
          <p:cNvSpPr>
            <a:spLocks noChangeArrowheads="1"/>
          </p:cNvSpPr>
          <p:nvPr/>
        </p:nvSpPr>
        <p:spPr bwMode="auto">
          <a:xfrm>
            <a:off x="3581400" y="3733800"/>
            <a:ext cx="2133600" cy="1143000"/>
          </a:xfrm>
          <a:prstGeom prst="ellipse">
            <a:avLst/>
          </a:prstGeom>
          <a:solidFill>
            <a:srgbClr val="00206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πρόβλημα </a:t>
            </a:r>
          </a:p>
          <a:p>
            <a:pPr algn="ctr"/>
            <a:r>
              <a:rPr lang="el-GR"/>
              <a:t>μεγέθους Ν</a:t>
            </a:r>
            <a:r>
              <a:rPr lang="el-GR" baseline="-25000"/>
              <a:t>1</a:t>
            </a:r>
            <a:r>
              <a:rPr lang="el-GR"/>
              <a:t> </a:t>
            </a:r>
          </a:p>
        </p:txBody>
      </p:sp>
      <p:sp>
        <p:nvSpPr>
          <p:cNvPr id="4105" name="29 - TextBox"/>
          <p:cNvSpPr txBox="1">
            <a:spLocks noChangeArrowheads="1"/>
          </p:cNvSpPr>
          <p:nvPr/>
        </p:nvSpPr>
        <p:spPr bwMode="auto">
          <a:xfrm>
            <a:off x="-80963" y="2743200"/>
            <a:ext cx="40433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Σε κάποιες περιπτώσεις  όμως τα</a:t>
            </a:r>
            <a:endParaRPr lang="en-US"/>
          </a:p>
          <a:p>
            <a:pPr algn="ctr"/>
            <a:endParaRPr lang="en-US" sz="1000"/>
          </a:p>
          <a:p>
            <a:pPr algn="ctr"/>
            <a:r>
              <a:rPr lang="el-GR"/>
              <a:t>υποπροβλήματα δεν είναι ανεξάρτητα</a:t>
            </a:r>
          </a:p>
        </p:txBody>
      </p:sp>
      <p:sp>
        <p:nvSpPr>
          <p:cNvPr id="4106" name="10 - Βέλος προς τα κάτω"/>
          <p:cNvSpPr>
            <a:spLocks noChangeArrowheads="1"/>
          </p:cNvSpPr>
          <p:nvPr/>
        </p:nvSpPr>
        <p:spPr bwMode="auto">
          <a:xfrm rot="-229562">
            <a:off x="6432550" y="2663825"/>
            <a:ext cx="485775" cy="979488"/>
          </a:xfrm>
          <a:prstGeom prst="downArrow">
            <a:avLst>
              <a:gd name="adj1" fmla="val 50000"/>
              <a:gd name="adj2" fmla="val 49942"/>
            </a:avLst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7" name="11 - TextBox"/>
          <p:cNvSpPr txBox="1">
            <a:spLocks noChangeArrowheads="1"/>
          </p:cNvSpPr>
          <p:nvPr/>
        </p:nvSpPr>
        <p:spPr bwMode="auto">
          <a:xfrm>
            <a:off x="3352800" y="5181600"/>
            <a:ext cx="4783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Υπάρχουν επικαλυπτόμενα υποπροβλήματα,</a:t>
            </a:r>
          </a:p>
          <a:p>
            <a:r>
              <a:rPr lang="el-GR"/>
              <a:t>γεγονός που μπορεί να οδηγήσει σε πολύ</a:t>
            </a:r>
          </a:p>
          <a:p>
            <a:r>
              <a:rPr lang="el-GR"/>
              <a:t>μεγάλους χρόνους εκτέλεσης</a:t>
            </a:r>
          </a:p>
        </p:txBody>
      </p:sp>
      <p:sp useBgFill="1">
        <p:nvSpPr>
          <p:cNvPr id="12" name="1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2537" name="9 - Ορθογώνιο"/>
          <p:cNvSpPr>
            <a:spLocks noChangeArrowheads="1"/>
          </p:cNvSpPr>
          <p:nvPr/>
        </p:nvSpPr>
        <p:spPr bwMode="auto">
          <a:xfrm>
            <a:off x="914400" y="3962400"/>
            <a:ext cx="685800" cy="838200"/>
          </a:xfrm>
          <a:prstGeom prst="rect">
            <a:avLst/>
          </a:prstGeom>
          <a:solidFill>
            <a:srgbClr val="FFC000">
              <a:alpha val="45097"/>
            </a:srgbClr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590800" y="41910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6781800" y="3505200"/>
            <a:ext cx="838200" cy="1828800"/>
          </a:xfrm>
          <a:prstGeom prst="rect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22540" name="13 - Ορθογώνιο"/>
          <p:cNvSpPr>
            <a:spLocks noChangeArrowheads="1"/>
          </p:cNvSpPr>
          <p:nvPr/>
        </p:nvSpPr>
        <p:spPr bwMode="auto">
          <a:xfrm>
            <a:off x="4267200" y="4343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2541" name="16 - TextBox"/>
          <p:cNvSpPr txBox="1">
            <a:spLocks noChangeArrowheads="1"/>
          </p:cNvSpPr>
          <p:nvPr/>
        </p:nvSpPr>
        <p:spPr bwMode="auto">
          <a:xfrm>
            <a:off x="6781800" y="54102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Lucida Console" pitchFamily="49" charset="0"/>
              </a:rPr>
              <a:t>Μ=20</a:t>
            </a:r>
          </a:p>
        </p:txBody>
      </p:sp>
      <p:sp>
        <p:nvSpPr>
          <p:cNvPr id="22542" name="17 - TextBox"/>
          <p:cNvSpPr txBox="1">
            <a:spLocks noChangeArrowheads="1"/>
          </p:cNvSpPr>
          <p:nvPr/>
        </p:nvSpPr>
        <p:spPr bwMode="auto">
          <a:xfrm>
            <a:off x="5080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size(1) = 12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value(1)= 20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543" name="18 - TextBox"/>
          <p:cNvSpPr txBox="1">
            <a:spLocks noChangeArrowheads="1"/>
          </p:cNvSpPr>
          <p:nvPr/>
        </p:nvSpPr>
        <p:spPr bwMode="auto">
          <a:xfrm>
            <a:off x="22098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size(2) = 8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value(2)= 14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544" name="19 - TextBox"/>
          <p:cNvSpPr txBox="1">
            <a:spLocks noChangeArrowheads="1"/>
          </p:cNvSpPr>
          <p:nvPr/>
        </p:nvSpPr>
        <p:spPr bwMode="auto">
          <a:xfrm>
            <a:off x="3886200" y="487680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size(3) = 6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value(3)= 11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545" name="22 - TextBox"/>
          <p:cNvSpPr txBox="1">
            <a:spLocks noChangeArrowheads="1"/>
          </p:cNvSpPr>
          <p:nvPr/>
        </p:nvSpPr>
        <p:spPr bwMode="auto">
          <a:xfrm>
            <a:off x="7670800" y="4038600"/>
            <a:ext cx="127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size  = 20</a:t>
            </a:r>
          </a:p>
          <a:p>
            <a:r>
              <a:rPr lang="en-US" sz="1400">
                <a:latin typeface="Lucida Console" pitchFamily="49" charset="0"/>
                <a:cs typeface="Courier New" pitchFamily="49" charset="0"/>
              </a:rPr>
              <a:t>value = 36</a:t>
            </a:r>
            <a:endParaRPr lang="el-GR" sz="140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6858000" y="4648200"/>
            <a:ext cx="685800" cy="609600"/>
          </a:xfrm>
          <a:prstGeom prst="rect">
            <a:avLst/>
          </a:prstGeom>
          <a:solidFill>
            <a:schemeClr val="bg1">
              <a:lumMod val="65000"/>
              <a:alpha val="3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dirty="0"/>
              <a:t>2</a:t>
            </a:r>
          </a:p>
        </p:txBody>
      </p:sp>
      <p:sp>
        <p:nvSpPr>
          <p:cNvPr id="22547" name="20 - Ορθογώνιο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2548" name="23 - Ορθογώνιο"/>
          <p:cNvSpPr>
            <a:spLocks noChangeArrowheads="1"/>
          </p:cNvSpPr>
          <p:nvPr/>
        </p:nvSpPr>
        <p:spPr bwMode="auto">
          <a:xfrm>
            <a:off x="6858000" y="3581400"/>
            <a:ext cx="685800" cy="457200"/>
          </a:xfrm>
          <a:prstGeom prst="rect">
            <a:avLst/>
          </a:prstGeom>
          <a:solidFill>
            <a:srgbClr val="0070C0">
              <a:alpha val="32156"/>
            </a:srgb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  <p:sp>
        <p:nvSpPr>
          <p:cNvPr id="22549" name="24 - TextBox"/>
          <p:cNvSpPr txBox="1">
            <a:spLocks noChangeArrowheads="1"/>
          </p:cNvSpPr>
          <p:nvPr/>
        </p:nvSpPr>
        <p:spPr bwMode="auto">
          <a:xfrm>
            <a:off x="5638800" y="3962400"/>
            <a:ext cx="1041400" cy="646113"/>
          </a:xfrm>
          <a:prstGeom prst="rect">
            <a:avLst/>
          </a:prstGeom>
          <a:solidFill>
            <a:srgbClr val="FFFF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βέλτιστη</a:t>
            </a:r>
          </a:p>
          <a:p>
            <a:pPr algn="ctr"/>
            <a:r>
              <a:rPr lang="el-GR"/>
              <a:t>λύση</a:t>
            </a:r>
          </a:p>
        </p:txBody>
      </p:sp>
      <p:sp useBgFill="1">
        <p:nvSpPr>
          <p:cNvPr id="23" name="22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25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27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4025" y="3200400"/>
            <a:ext cx="8385175" cy="3540125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Lucida Console" pitchFamily="49" charset="0"/>
              </a:rPr>
              <a:t>static class Item { 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size; 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; </a:t>
            </a:r>
            <a:r>
              <a:rPr lang="en-US" sz="1600" dirty="0" smtClean="0">
                <a:latin typeface="Lucida Console" pitchFamily="49" charset="0"/>
              </a:rPr>
              <a:t>}</a:t>
            </a: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Item </a:t>
            </a:r>
            <a:r>
              <a:rPr lang="en-US" sz="1600" dirty="0" err="1">
                <a:latin typeface="Lucida Console" pitchFamily="49" charset="0"/>
              </a:rPr>
              <a:t>item</a:t>
            </a:r>
            <a:r>
              <a:rPr lang="en-US" sz="1600" dirty="0">
                <a:latin typeface="Lucida Console" pitchFamily="49" charset="0"/>
              </a:rPr>
              <a:t>[N];</a:t>
            </a:r>
          </a:p>
          <a:p>
            <a:pPr>
              <a:defRPr/>
            </a:pP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...</a:t>
            </a:r>
          </a:p>
          <a:p>
            <a:pPr>
              <a:defRPr/>
            </a:pP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knap(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M) 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{	</a:t>
            </a:r>
          </a:p>
          <a:p>
            <a:pPr>
              <a:defRPr/>
            </a:pPr>
            <a:r>
              <a:rPr lang="el-GR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space, t, max = 0;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for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0;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&lt; N;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++)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if ( (space = M –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].size) &gt;= 0 )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if ( (t = knap(space) +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 &gt; max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	max = t;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return max;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>
        <p:nvSpPr>
          <p:cNvPr id="11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12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14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1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13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14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16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54025" y="3200400"/>
            <a:ext cx="8385175" cy="3540125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Lucida Console" pitchFamily="49" charset="0"/>
              </a:rPr>
              <a:t>static class Item { 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size; 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; </a:t>
            </a:r>
            <a:r>
              <a:rPr lang="en-US" sz="1600" dirty="0" smtClean="0">
                <a:latin typeface="Lucida Console" pitchFamily="49" charset="0"/>
              </a:rPr>
              <a:t>}</a:t>
            </a: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Item </a:t>
            </a:r>
            <a:r>
              <a:rPr lang="en-US" sz="1600" dirty="0" err="1">
                <a:latin typeface="Lucida Console" pitchFamily="49" charset="0"/>
              </a:rPr>
              <a:t>item</a:t>
            </a:r>
            <a:r>
              <a:rPr lang="en-US" sz="1600" dirty="0">
                <a:latin typeface="Lucida Console" pitchFamily="49" charset="0"/>
              </a:rPr>
              <a:t>[N];</a:t>
            </a:r>
          </a:p>
          <a:p>
            <a:pPr>
              <a:defRPr/>
            </a:pP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...</a:t>
            </a:r>
          </a:p>
          <a:p>
            <a:pPr>
              <a:defRPr/>
            </a:pPr>
            <a:endParaRPr lang="en-US" sz="1600" dirty="0">
              <a:latin typeface="Lucida Console" pitchFamily="49" charset="0"/>
            </a:endParaRPr>
          </a:p>
          <a:p>
            <a:pPr>
              <a:defRPr/>
            </a:pP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knap(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M) 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{	</a:t>
            </a:r>
          </a:p>
          <a:p>
            <a:pPr>
              <a:defRPr/>
            </a:pPr>
            <a:r>
              <a:rPr lang="el-GR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space, t, max = 0;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for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0;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&lt; N;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++)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if ( (space = M –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].size) &gt;= 0 )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if ( (t = knap(space) +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 &gt; max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	max = t;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return max;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>
        <p:nvSpPr>
          <p:cNvPr id="24586" name="9 - TextBox"/>
          <p:cNvSpPr txBox="1">
            <a:spLocks noChangeArrowheads="1"/>
          </p:cNvSpPr>
          <p:nvPr/>
        </p:nvSpPr>
        <p:spPr bwMode="auto">
          <a:xfrm>
            <a:off x="5410200" y="3581400"/>
            <a:ext cx="3063875" cy="1477963"/>
          </a:xfrm>
          <a:prstGeom prst="rect">
            <a:avLst/>
          </a:prstGeom>
          <a:solidFill>
            <a:srgbClr val="FF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δοκιμάζει όλους τους </a:t>
            </a:r>
          </a:p>
          <a:p>
            <a:pPr algn="ctr"/>
            <a:r>
              <a:rPr lang="el-GR"/>
              <a:t>εφικτούς συνδυασμούς</a:t>
            </a:r>
          </a:p>
          <a:p>
            <a:pPr algn="ctr"/>
            <a:endParaRPr lang="el-GR"/>
          </a:p>
          <a:p>
            <a:pPr algn="ctr"/>
            <a:endParaRPr lang="el-GR"/>
          </a:p>
          <a:p>
            <a:pPr algn="ctr"/>
            <a:r>
              <a:rPr lang="el-GR"/>
              <a:t>εκθετικός χρόνος εκτέλεσης!</a:t>
            </a:r>
          </a:p>
        </p:txBody>
      </p:sp>
      <p:sp>
        <p:nvSpPr>
          <p:cNvPr id="24587" name="10 - Βέλος προς τα κάτω"/>
          <p:cNvSpPr>
            <a:spLocks noChangeArrowheads="1"/>
          </p:cNvSpPr>
          <p:nvPr/>
        </p:nvSpPr>
        <p:spPr bwMode="auto">
          <a:xfrm>
            <a:off x="6858000" y="4267200"/>
            <a:ext cx="2286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33CC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4025" y="3200400"/>
            <a:ext cx="8385175" cy="2800350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knap(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M) 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{	</a:t>
            </a:r>
          </a:p>
          <a:p>
            <a:pPr>
              <a:defRPr/>
            </a:pPr>
            <a:r>
              <a:rPr lang="el-GR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space, t, maxi, max = 0;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if ( 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 != unknown )  return 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for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0;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&lt; N;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++)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if ( (space = M –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].size) &gt;= 0 )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if ( (t = knap(space) +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 &gt; max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{	max = t;  maxi =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; 	  }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 = max; </a:t>
            </a:r>
            <a:r>
              <a:rPr lang="en-US" sz="1600" dirty="0" err="1">
                <a:latin typeface="Lucida Console" pitchFamily="49" charset="0"/>
              </a:rPr>
              <a:t>itemKnown</a:t>
            </a:r>
            <a:r>
              <a:rPr lang="en-US" sz="1600" dirty="0">
                <a:latin typeface="Lucida Console" pitchFamily="49" charset="0"/>
              </a:rPr>
              <a:t>[M] = items[maxi];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return max;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 useBgFill="1">
        <p:nvSpPr>
          <p:cNvPr id="10" name="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12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14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12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23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Το πρόβλημα του σακιδίου </a:t>
            </a:r>
            <a:r>
              <a:rPr lang="el-GR"/>
              <a:t>(</a:t>
            </a:r>
            <a:r>
              <a:rPr lang="en-US"/>
              <a:t>knapsack problem</a:t>
            </a:r>
            <a:r>
              <a:rPr lang="el-GR"/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4025" y="3200400"/>
            <a:ext cx="8385175" cy="2800350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knap(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M) 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{	</a:t>
            </a:r>
          </a:p>
          <a:p>
            <a:pPr>
              <a:defRPr/>
            </a:pPr>
            <a:r>
              <a:rPr lang="el-GR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space, t, maxi, max = 0;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if ( 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 != unknown )  return 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for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0;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&lt; N;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++)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if ( (space = M –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].size) &gt;= 0 )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if ( (t = knap(space) + items[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].</a:t>
            </a:r>
            <a:r>
              <a:rPr lang="en-US" sz="1600" dirty="0" err="1">
                <a:latin typeface="Lucida Console" pitchFamily="49" charset="0"/>
              </a:rPr>
              <a:t>val</a:t>
            </a:r>
            <a:r>
              <a:rPr lang="en-US" sz="1600" dirty="0">
                <a:latin typeface="Lucida Console" pitchFamily="49" charset="0"/>
              </a:rPr>
              <a:t> &gt; max )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		{	max = t;  maxi =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; 	  }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</a:t>
            </a:r>
            <a:r>
              <a:rPr lang="en-US" sz="1600" dirty="0" err="1">
                <a:latin typeface="Lucida Console" pitchFamily="49" charset="0"/>
              </a:rPr>
              <a:t>maxKnown</a:t>
            </a:r>
            <a:r>
              <a:rPr lang="en-US" sz="1600" dirty="0">
                <a:latin typeface="Lucida Console" pitchFamily="49" charset="0"/>
              </a:rPr>
              <a:t>[M] = max; </a:t>
            </a:r>
            <a:r>
              <a:rPr lang="en-US" sz="1600" dirty="0" err="1">
                <a:latin typeface="Lucida Console" pitchFamily="49" charset="0"/>
              </a:rPr>
              <a:t>itemKnown</a:t>
            </a:r>
            <a:r>
              <a:rPr lang="en-US" sz="1600" dirty="0">
                <a:latin typeface="Lucida Console" pitchFamily="49" charset="0"/>
              </a:rPr>
              <a:t>[M] = items[maxi];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	return max;</a:t>
            </a:r>
          </a:p>
          <a:p>
            <a:pPr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>
        <p:nvSpPr>
          <p:cNvPr id="26634" name="11 - TextBox"/>
          <p:cNvSpPr txBox="1">
            <a:spLocks noChangeArrowheads="1"/>
          </p:cNvSpPr>
          <p:nvPr/>
        </p:nvSpPr>
        <p:spPr bwMode="auto">
          <a:xfrm>
            <a:off x="3200400" y="6248400"/>
            <a:ext cx="2284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Χρόνος εκτέλεσης </a:t>
            </a:r>
            <a:r>
              <a:rPr lang="en-US"/>
              <a:t>:  </a:t>
            </a:r>
            <a:endParaRPr lang="el-GR"/>
          </a:p>
        </p:txBody>
      </p:sp>
      <p:pic>
        <p:nvPicPr>
          <p:cNvPr id="26635" name="12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330950"/>
            <a:ext cx="11430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6" name="13 - TextBox"/>
          <p:cNvSpPr txBox="1">
            <a:spLocks noChangeArrowheads="1"/>
          </p:cNvSpPr>
          <p:nvPr/>
        </p:nvSpPr>
        <p:spPr bwMode="auto">
          <a:xfrm>
            <a:off x="3276600" y="5791200"/>
            <a:ext cx="5410200" cy="369332"/>
          </a:xfrm>
          <a:prstGeom prst="rect">
            <a:avLst/>
          </a:prstGeom>
          <a:solidFill>
            <a:srgbClr val="FF66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/>
              <a:t>Εφαρμόσαμε </a:t>
            </a:r>
            <a:r>
              <a:rPr lang="el-GR" dirty="0"/>
              <a:t>αναλυτικό δυναμικό </a:t>
            </a:r>
            <a:r>
              <a:rPr lang="el-GR" dirty="0" smtClean="0"/>
              <a:t>προγραμματισμό! </a:t>
            </a:r>
            <a:endParaRPr lang="el-GR" dirty="0"/>
          </a:p>
        </p:txBody>
      </p:sp>
      <p:sp>
        <p:nvSpPr>
          <p:cNvPr id="14" name="10 - TextBox"/>
          <p:cNvSpPr txBox="1">
            <a:spLocks noChangeArrowheads="1"/>
          </p:cNvSpPr>
          <p:nvPr/>
        </p:nvSpPr>
        <p:spPr bwMode="auto">
          <a:xfrm>
            <a:off x="381000" y="1524000"/>
            <a:ext cx="900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Έχουμε </a:t>
            </a:r>
            <a:r>
              <a:rPr lang="el-GR" dirty="0">
                <a:latin typeface="Lucida Console" pitchFamily="49" charset="0"/>
              </a:rPr>
              <a:t>Ν</a:t>
            </a:r>
            <a:r>
              <a:rPr lang="el-GR" dirty="0"/>
              <a:t> τύπους αντικειμένων </a:t>
            </a:r>
            <a:r>
              <a:rPr lang="el-GR" dirty="0">
                <a:latin typeface="Lucida Console" pitchFamily="49" charset="0"/>
                <a:cs typeface="Courier New" pitchFamily="49" charset="0"/>
              </a:rPr>
              <a:t>{1,2,…,Ν}</a:t>
            </a:r>
            <a:r>
              <a:rPr lang="el-GR" dirty="0"/>
              <a:t>. Το αντικείμενο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k</a:t>
            </a:r>
            <a:r>
              <a:rPr lang="en-US" dirty="0"/>
              <a:t> </a:t>
            </a:r>
            <a:r>
              <a:rPr lang="el-GR" dirty="0"/>
              <a:t>έχει μέγεθος 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size(k)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15" name="10 - TextBox"/>
          <p:cNvSpPr txBox="1">
            <a:spLocks noChangeArrowheads="1"/>
          </p:cNvSpPr>
          <p:nvPr/>
        </p:nvSpPr>
        <p:spPr bwMode="auto">
          <a:xfrm>
            <a:off x="381000" y="1839913"/>
            <a:ext cx="2325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και αξία </a:t>
            </a:r>
            <a:r>
              <a:rPr lang="en-US" dirty="0"/>
              <a:t> 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value(k)</a:t>
            </a:r>
            <a:r>
              <a:rPr lang="el-GR" dirty="0">
                <a:latin typeface="+mn-lt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7 - TextBox"/>
          <p:cNvSpPr txBox="1">
            <a:spLocks noChangeArrowheads="1"/>
          </p:cNvSpPr>
          <p:nvPr/>
        </p:nvSpPr>
        <p:spPr bwMode="auto">
          <a:xfrm>
            <a:off x="381000" y="2362200"/>
            <a:ext cx="841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Ο σκοπός μας είναι να γεμίσουμε με τα αντικείμενα αυτά ένα σακίδιο μεγέθους </a:t>
            </a:r>
            <a:r>
              <a:rPr lang="en-US" dirty="0">
                <a:latin typeface="Lucida Console" pitchFamily="49" charset="0"/>
              </a:rPr>
              <a:t>M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17" name="8 - TextBox"/>
          <p:cNvSpPr txBox="1">
            <a:spLocks noChangeArrowheads="1"/>
          </p:cNvSpPr>
          <p:nvPr/>
        </p:nvSpPr>
        <p:spPr bwMode="auto">
          <a:xfrm>
            <a:off x="381000" y="2678113"/>
            <a:ext cx="732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έτσι ώστε η συνολική αξία των αντικειμένων να είναι η μέγιστη δυνατή.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57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Παράδειγμα</a:t>
            </a:r>
            <a:r>
              <a:rPr lang="en-US"/>
              <a:t>:  </a:t>
            </a:r>
            <a:r>
              <a:rPr lang="el-GR"/>
              <a:t>Υπολογισμός της ακολουθίας </a:t>
            </a:r>
            <a:r>
              <a:rPr lang="en-US"/>
              <a:t>Fibonacci</a:t>
            </a:r>
            <a:endParaRPr lang="el-GR"/>
          </a:p>
        </p:txBody>
      </p:sp>
      <p:pic>
        <p:nvPicPr>
          <p:cNvPr id="5125" name="1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447800"/>
            <a:ext cx="3225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9 - TextBox"/>
          <p:cNvSpPr txBox="1">
            <a:spLocks noChangeArrowheads="1"/>
          </p:cNvSpPr>
          <p:nvPr/>
        </p:nvSpPr>
        <p:spPr bwMode="auto">
          <a:xfrm>
            <a:off x="509588" y="3124200"/>
            <a:ext cx="460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Η επίλυση της αναδρομικής εξίσωσης δίνει </a:t>
            </a:r>
          </a:p>
        </p:txBody>
      </p:sp>
      <p:pic>
        <p:nvPicPr>
          <p:cNvPr id="5127" name="10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733800"/>
            <a:ext cx="39131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8" name="7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57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Παράδειγμα</a:t>
            </a:r>
            <a:r>
              <a:rPr lang="en-US"/>
              <a:t>:  </a:t>
            </a:r>
            <a:r>
              <a:rPr lang="el-GR"/>
              <a:t>Υπολογισμός της ακολουθίας </a:t>
            </a:r>
            <a:r>
              <a:rPr lang="en-US"/>
              <a:t>Fibonacci</a:t>
            </a:r>
            <a:endParaRPr lang="el-GR"/>
          </a:p>
        </p:txBody>
      </p:sp>
      <p:pic>
        <p:nvPicPr>
          <p:cNvPr id="6149" name="1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447800"/>
            <a:ext cx="3225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33400" y="3200400"/>
            <a:ext cx="61815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fibonacci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n)</a:t>
            </a:r>
          </a:p>
          <a:p>
            <a:r>
              <a:rPr lang="en-US" dirty="0">
                <a:latin typeface="Lucida Console" pitchFamily="49" charset="0"/>
              </a:rPr>
              <a:t>{</a:t>
            </a:r>
          </a:p>
          <a:p>
            <a:r>
              <a:rPr lang="en-US" dirty="0">
                <a:latin typeface="Lucida Console" pitchFamily="49" charset="0"/>
              </a:rPr>
              <a:t>    if (n&lt;1) return 0;</a:t>
            </a:r>
          </a:p>
          <a:p>
            <a:r>
              <a:rPr lang="en-US" dirty="0">
                <a:latin typeface="Lucida Console" pitchFamily="49" charset="0"/>
              </a:rPr>
              <a:t>    if (n==1) return 1;</a:t>
            </a:r>
          </a:p>
          <a:p>
            <a:r>
              <a:rPr lang="en-US" dirty="0">
                <a:latin typeface="Lucida Console" pitchFamily="49" charset="0"/>
              </a:rPr>
              <a:t>    return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(n-1</a:t>
            </a:r>
            <a:r>
              <a:rPr lang="en-US" dirty="0">
                <a:latin typeface="Lucida Console" pitchFamily="49" charset="0"/>
              </a:rPr>
              <a:t>) +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(n-2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6151" name="8 - TextBox"/>
          <p:cNvSpPr txBox="1">
            <a:spLocks noChangeArrowheads="1"/>
          </p:cNvSpPr>
          <p:nvPr/>
        </p:nvSpPr>
        <p:spPr bwMode="auto">
          <a:xfrm>
            <a:off x="533400" y="2744788"/>
            <a:ext cx="680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Μπορεί να υπολογιστεί με το ακόλουθο αναδρομικό πρόγραμμα</a:t>
            </a:r>
            <a:r>
              <a:rPr lang="en-US"/>
              <a:t> :</a:t>
            </a:r>
            <a:endParaRPr lang="el-GR"/>
          </a:p>
        </p:txBody>
      </p:sp>
      <p:sp useBgFill="1">
        <p:nvSpPr>
          <p:cNvPr id="8" name="7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57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Παράδειγμα</a:t>
            </a:r>
            <a:r>
              <a:rPr lang="en-US"/>
              <a:t>:  </a:t>
            </a:r>
            <a:r>
              <a:rPr lang="el-GR"/>
              <a:t>Υπολογισμός της ακολουθίας </a:t>
            </a:r>
            <a:r>
              <a:rPr lang="en-US"/>
              <a:t>Fibonacci</a:t>
            </a:r>
            <a:endParaRPr lang="el-GR"/>
          </a:p>
        </p:txBody>
      </p:sp>
      <p:pic>
        <p:nvPicPr>
          <p:cNvPr id="7173" name="1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447800"/>
            <a:ext cx="3225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8 - TextBox"/>
          <p:cNvSpPr txBox="1">
            <a:spLocks noChangeArrowheads="1"/>
          </p:cNvSpPr>
          <p:nvPr/>
        </p:nvSpPr>
        <p:spPr bwMode="auto">
          <a:xfrm>
            <a:off x="533400" y="2744788"/>
            <a:ext cx="680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Μπορεί να υπολογιστεί με το ακόλουθο αναδρομικό πρόγραμμα</a:t>
            </a:r>
            <a:r>
              <a:rPr lang="en-US"/>
              <a:t> :</a:t>
            </a:r>
            <a:endParaRPr lang="el-GR"/>
          </a:p>
        </p:txBody>
      </p:sp>
      <p:sp>
        <p:nvSpPr>
          <p:cNvPr id="7176" name="9 - TextBox"/>
          <p:cNvSpPr txBox="1">
            <a:spLocks noChangeArrowheads="1"/>
          </p:cNvSpPr>
          <p:nvPr/>
        </p:nvSpPr>
        <p:spPr bwMode="auto">
          <a:xfrm>
            <a:off x="509588" y="5181600"/>
            <a:ext cx="222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Χρόνος εκτέλεσης</a:t>
            </a:r>
            <a:r>
              <a:rPr lang="en-US"/>
              <a:t> : </a:t>
            </a:r>
            <a:endParaRPr lang="el-GR"/>
          </a:p>
        </p:txBody>
      </p:sp>
      <p:pic>
        <p:nvPicPr>
          <p:cNvPr id="7177" name="12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0500" y="5257800"/>
            <a:ext cx="39385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17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715000"/>
            <a:ext cx="4495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1" name="1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400" y="3200400"/>
            <a:ext cx="61815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fibonacci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n)</a:t>
            </a:r>
          </a:p>
          <a:p>
            <a:r>
              <a:rPr lang="en-US" dirty="0">
                <a:latin typeface="Lucida Console" pitchFamily="49" charset="0"/>
              </a:rPr>
              <a:t>{</a:t>
            </a:r>
          </a:p>
          <a:p>
            <a:r>
              <a:rPr lang="en-US" dirty="0">
                <a:latin typeface="Lucida Console" pitchFamily="49" charset="0"/>
              </a:rPr>
              <a:t>    if (n&lt;1) return 0;</a:t>
            </a:r>
          </a:p>
          <a:p>
            <a:r>
              <a:rPr lang="en-US" dirty="0">
                <a:latin typeface="Lucida Console" pitchFamily="49" charset="0"/>
              </a:rPr>
              <a:t>    if (n==1) return 1;</a:t>
            </a:r>
          </a:p>
          <a:p>
            <a:r>
              <a:rPr lang="en-US" dirty="0">
                <a:latin typeface="Lucida Console" pitchFamily="49" charset="0"/>
              </a:rPr>
              <a:t>    return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(n-1</a:t>
            </a:r>
            <a:r>
              <a:rPr lang="en-US" dirty="0">
                <a:latin typeface="Lucida Console" pitchFamily="49" charset="0"/>
              </a:rPr>
              <a:t>) + </a:t>
            </a:r>
            <a:r>
              <a:rPr lang="en-US" dirty="0" err="1" smtClean="0">
                <a:latin typeface="Lucida Console" pitchFamily="49" charset="0"/>
              </a:rPr>
              <a:t>fibonacci</a:t>
            </a:r>
            <a:r>
              <a:rPr lang="en-US" dirty="0" smtClean="0">
                <a:latin typeface="Lucida Console" pitchFamily="49" charset="0"/>
              </a:rPr>
              <a:t>(n-2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r>
              <a:rPr lang="en-US" dirty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54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9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5492209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fibonacci</a:t>
            </a:r>
            <a:r>
              <a:rPr lang="en-US" sz="1600" dirty="0">
                <a:latin typeface="Lucida Console" pitchFamily="49" charset="0"/>
              </a:rPr>
              <a:t>(</a:t>
            </a:r>
            <a:r>
              <a:rPr lang="en-US" sz="1600" dirty="0" err="1"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n)</a:t>
            </a:r>
          </a:p>
          <a:p>
            <a:r>
              <a:rPr lang="en-US" sz="1600" dirty="0">
                <a:latin typeface="Lucida Console" pitchFamily="49" charset="0"/>
              </a:rPr>
              <a:t>{</a:t>
            </a:r>
          </a:p>
          <a:p>
            <a:r>
              <a:rPr lang="en-US" sz="1600" dirty="0">
                <a:latin typeface="Lucida Console" pitchFamily="49" charset="0"/>
              </a:rPr>
              <a:t>    if (n&lt;1) return 0;</a:t>
            </a:r>
          </a:p>
          <a:p>
            <a:r>
              <a:rPr lang="en-US" sz="1600" dirty="0">
                <a:latin typeface="Lucida Console" pitchFamily="49" charset="0"/>
              </a:rPr>
              <a:t>    if (n==1) return 1;</a:t>
            </a:r>
          </a:p>
          <a:p>
            <a:r>
              <a:rPr lang="en-US" sz="1600" dirty="0">
                <a:latin typeface="Lucida Console" pitchFamily="49" charset="0"/>
              </a:rPr>
              <a:t>    return </a:t>
            </a:r>
            <a:r>
              <a:rPr lang="en-US" sz="1600" dirty="0" err="1" smtClean="0">
                <a:latin typeface="Lucida Console" pitchFamily="49" charset="0"/>
              </a:rPr>
              <a:t>fibonacci</a:t>
            </a:r>
            <a:r>
              <a:rPr lang="en-US" sz="1600" dirty="0" smtClean="0">
                <a:latin typeface="Lucida Console" pitchFamily="49" charset="0"/>
              </a:rPr>
              <a:t>(n-1</a:t>
            </a:r>
            <a:r>
              <a:rPr lang="en-US" sz="1600" dirty="0">
                <a:latin typeface="Lucida Console" pitchFamily="49" charset="0"/>
              </a:rPr>
              <a:t>) + </a:t>
            </a:r>
            <a:r>
              <a:rPr lang="en-US" sz="1600" dirty="0" err="1" smtClean="0">
                <a:latin typeface="Lucida Console" pitchFamily="49" charset="0"/>
              </a:rPr>
              <a:t>fibonacci</a:t>
            </a:r>
            <a:r>
              <a:rPr lang="en-US" sz="1600" dirty="0" smtClean="0">
                <a:latin typeface="Lucida Console" pitchFamily="49" charset="0"/>
              </a:rPr>
              <a:t>(n-2</a:t>
            </a:r>
            <a:r>
              <a:rPr lang="en-US" sz="1600" dirty="0">
                <a:latin typeface="Lucida Console" pitchFamily="49" charset="0"/>
              </a:rPr>
              <a:t>);</a:t>
            </a:r>
          </a:p>
          <a:p>
            <a:r>
              <a:rPr lang="en-US" sz="1600" dirty="0">
                <a:latin typeface="Lucida Console" pitchFamily="49" charset="0"/>
              </a:rPr>
              <a:t>}</a:t>
            </a:r>
          </a:p>
        </p:txBody>
      </p:sp>
      <p:sp>
        <p:nvSpPr>
          <p:cNvPr id="8197" name="10 - Έλλειψη"/>
          <p:cNvSpPr>
            <a:spLocks noChangeArrowheads="1"/>
          </p:cNvSpPr>
          <p:nvPr/>
        </p:nvSpPr>
        <p:spPr bwMode="auto">
          <a:xfrm>
            <a:off x="3124200" y="3429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l-GR"/>
          </a:p>
        </p:txBody>
      </p:sp>
      <p:sp>
        <p:nvSpPr>
          <p:cNvPr id="8198" name="13 - Έλλειψη"/>
          <p:cNvSpPr>
            <a:spLocks noChangeArrowheads="1"/>
          </p:cNvSpPr>
          <p:nvPr/>
        </p:nvSpPr>
        <p:spPr bwMode="auto">
          <a:xfrm>
            <a:off x="1752600" y="4038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8199" name="15 - Έλλειψη"/>
          <p:cNvSpPr>
            <a:spLocks noChangeArrowheads="1"/>
          </p:cNvSpPr>
          <p:nvPr/>
        </p:nvSpPr>
        <p:spPr bwMode="auto">
          <a:xfrm>
            <a:off x="4114800" y="4038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8200" name="16 - Έλλειψη"/>
          <p:cNvSpPr>
            <a:spLocks noChangeArrowheads="1"/>
          </p:cNvSpPr>
          <p:nvPr/>
        </p:nvSpPr>
        <p:spPr bwMode="auto">
          <a:xfrm>
            <a:off x="3657600" y="4572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8201" name="19 - Ορθογώνιο"/>
          <p:cNvSpPr>
            <a:spLocks noChangeArrowheads="1"/>
          </p:cNvSpPr>
          <p:nvPr/>
        </p:nvSpPr>
        <p:spPr bwMode="auto">
          <a:xfrm>
            <a:off x="4648200" y="4572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02" name="20 - Ορθογώνιο"/>
          <p:cNvSpPr>
            <a:spLocks noChangeArrowheads="1"/>
          </p:cNvSpPr>
          <p:nvPr/>
        </p:nvSpPr>
        <p:spPr bwMode="auto">
          <a:xfrm>
            <a:off x="34290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03" name="21 - Ορθογώνιο"/>
          <p:cNvSpPr>
            <a:spLocks noChangeArrowheads="1"/>
          </p:cNvSpPr>
          <p:nvPr/>
        </p:nvSpPr>
        <p:spPr bwMode="auto">
          <a:xfrm>
            <a:off x="39624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8204" name="22 - Έλλειψη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8205" name="23 - Έλλειψη"/>
          <p:cNvSpPr>
            <a:spLocks noChangeArrowheads="1"/>
          </p:cNvSpPr>
          <p:nvPr/>
        </p:nvSpPr>
        <p:spPr bwMode="auto">
          <a:xfrm>
            <a:off x="457200" y="5181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8206" name="24 - Ορθογώνιο"/>
          <p:cNvSpPr>
            <a:spLocks noChangeArrowheads="1"/>
          </p:cNvSpPr>
          <p:nvPr/>
        </p:nvSpPr>
        <p:spPr bwMode="auto">
          <a:xfrm>
            <a:off x="14478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07" name="25 - Ορθογώνιο"/>
          <p:cNvSpPr>
            <a:spLocks noChangeArrowheads="1"/>
          </p:cNvSpPr>
          <p:nvPr/>
        </p:nvSpPr>
        <p:spPr bwMode="auto">
          <a:xfrm>
            <a:off x="228600" y="5791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08" name="26 - Ορθογώνιο"/>
          <p:cNvSpPr>
            <a:spLocks noChangeArrowheads="1"/>
          </p:cNvSpPr>
          <p:nvPr/>
        </p:nvSpPr>
        <p:spPr bwMode="auto">
          <a:xfrm>
            <a:off x="762000" y="5791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8209" name="27 - Έλλειψη"/>
          <p:cNvSpPr>
            <a:spLocks noChangeArrowheads="1"/>
          </p:cNvSpPr>
          <p:nvPr/>
        </p:nvSpPr>
        <p:spPr bwMode="auto">
          <a:xfrm>
            <a:off x="2438400" y="4572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8210" name="28 - Ορθογώνιο"/>
          <p:cNvSpPr>
            <a:spLocks noChangeArrowheads="1"/>
          </p:cNvSpPr>
          <p:nvPr/>
        </p:nvSpPr>
        <p:spPr bwMode="auto">
          <a:xfrm>
            <a:off x="22098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11" name="29 - Ορθογώνιο"/>
          <p:cNvSpPr>
            <a:spLocks noChangeArrowheads="1"/>
          </p:cNvSpPr>
          <p:nvPr/>
        </p:nvSpPr>
        <p:spPr bwMode="auto">
          <a:xfrm>
            <a:off x="27432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8212" name="30 - Έλλειψη"/>
          <p:cNvSpPr>
            <a:spLocks noChangeArrowheads="1"/>
          </p:cNvSpPr>
          <p:nvPr/>
        </p:nvSpPr>
        <p:spPr bwMode="auto">
          <a:xfrm>
            <a:off x="5486400" y="2743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l-GR"/>
          </a:p>
        </p:txBody>
      </p:sp>
      <p:sp>
        <p:nvSpPr>
          <p:cNvPr id="8213" name="31 - Έλλειψη"/>
          <p:cNvSpPr>
            <a:spLocks noChangeArrowheads="1"/>
          </p:cNvSpPr>
          <p:nvPr/>
        </p:nvSpPr>
        <p:spPr bwMode="auto">
          <a:xfrm>
            <a:off x="7391400" y="3429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8214" name="32 - Έλλειψη"/>
          <p:cNvSpPr>
            <a:spLocks noChangeArrowheads="1"/>
          </p:cNvSpPr>
          <p:nvPr/>
        </p:nvSpPr>
        <p:spPr bwMode="auto">
          <a:xfrm>
            <a:off x="6553200" y="4038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8215" name="33 - Έλλειψη"/>
          <p:cNvSpPr>
            <a:spLocks noChangeArrowheads="1"/>
          </p:cNvSpPr>
          <p:nvPr/>
        </p:nvSpPr>
        <p:spPr bwMode="auto">
          <a:xfrm>
            <a:off x="6096000" y="4572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8216" name="34 - Ορθογώνιο"/>
          <p:cNvSpPr>
            <a:spLocks noChangeArrowheads="1"/>
          </p:cNvSpPr>
          <p:nvPr/>
        </p:nvSpPr>
        <p:spPr bwMode="auto">
          <a:xfrm>
            <a:off x="7086600" y="4572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17" name="35 - Ορθογώνιο"/>
          <p:cNvSpPr>
            <a:spLocks noChangeArrowheads="1"/>
          </p:cNvSpPr>
          <p:nvPr/>
        </p:nvSpPr>
        <p:spPr bwMode="auto">
          <a:xfrm>
            <a:off x="58674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18" name="36 - Ορθογώνιο"/>
          <p:cNvSpPr>
            <a:spLocks noChangeArrowheads="1"/>
          </p:cNvSpPr>
          <p:nvPr/>
        </p:nvSpPr>
        <p:spPr bwMode="auto">
          <a:xfrm>
            <a:off x="6400800" y="5181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8219" name="37 - Έλλειψη"/>
          <p:cNvSpPr>
            <a:spLocks noChangeArrowheads="1"/>
          </p:cNvSpPr>
          <p:nvPr/>
        </p:nvSpPr>
        <p:spPr bwMode="auto">
          <a:xfrm>
            <a:off x="8077200" y="39624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8220" name="38 - Ορθογώνιο"/>
          <p:cNvSpPr>
            <a:spLocks noChangeArrowheads="1"/>
          </p:cNvSpPr>
          <p:nvPr/>
        </p:nvSpPr>
        <p:spPr bwMode="auto">
          <a:xfrm>
            <a:off x="7848600" y="4572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8221" name="39 - Ορθογώνιο"/>
          <p:cNvSpPr>
            <a:spLocks noChangeArrowheads="1"/>
          </p:cNvSpPr>
          <p:nvPr/>
        </p:nvSpPr>
        <p:spPr bwMode="auto">
          <a:xfrm>
            <a:off x="8382000" y="4572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cxnSp>
        <p:nvCxnSpPr>
          <p:cNvPr id="8222" name="41 - Ευθεία γραμμή σύνδεσης"/>
          <p:cNvCxnSpPr>
            <a:cxnSpLocks noChangeShapeType="1"/>
            <a:stCxn id="8198" idx="7"/>
            <a:endCxn id="8197" idx="2"/>
          </p:cNvCxnSpPr>
          <p:nvPr/>
        </p:nvCxnSpPr>
        <p:spPr bwMode="auto">
          <a:xfrm rot="5400000" flipH="1" flipV="1">
            <a:off x="2317750" y="3276600"/>
            <a:ext cx="501650" cy="1111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3" name="43 - Ευθεία γραμμή σύνδεσης"/>
          <p:cNvCxnSpPr>
            <a:cxnSpLocks noChangeShapeType="1"/>
            <a:stCxn id="8197" idx="7"/>
            <a:endCxn id="8212" idx="2"/>
          </p:cNvCxnSpPr>
          <p:nvPr/>
        </p:nvCxnSpPr>
        <p:spPr bwMode="auto">
          <a:xfrm rot="5400000" flipH="1" flipV="1">
            <a:off x="4146550" y="2133600"/>
            <a:ext cx="577850" cy="2101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4" name="45 - Ευθεία γραμμή σύνδεσης"/>
          <p:cNvCxnSpPr>
            <a:cxnSpLocks noChangeShapeType="1"/>
            <a:stCxn id="8204" idx="7"/>
            <a:endCxn id="8198" idx="3"/>
          </p:cNvCxnSpPr>
          <p:nvPr/>
        </p:nvCxnSpPr>
        <p:spPr bwMode="auto">
          <a:xfrm rot="5400000" flipH="1" flipV="1">
            <a:off x="1289050" y="41846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5" name="47 - Ευθεία γραμμή σύνδεσης"/>
          <p:cNvCxnSpPr>
            <a:cxnSpLocks noChangeShapeType="1"/>
            <a:stCxn id="8198" idx="5"/>
            <a:endCxn id="8209" idx="1"/>
          </p:cNvCxnSpPr>
          <p:nvPr/>
        </p:nvCxnSpPr>
        <p:spPr bwMode="auto">
          <a:xfrm rot="16200000" flipH="1">
            <a:off x="2089150" y="42227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6" name="49 - Ευθεία γραμμή σύνδεσης"/>
          <p:cNvCxnSpPr>
            <a:cxnSpLocks noChangeShapeType="1"/>
            <a:stCxn id="8205" idx="7"/>
            <a:endCxn id="8204" idx="3"/>
          </p:cNvCxnSpPr>
          <p:nvPr/>
        </p:nvCxnSpPr>
        <p:spPr bwMode="auto">
          <a:xfrm rot="5400000" flipH="1" flipV="1">
            <a:off x="679450" y="49466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7" name="51 - Ευθεία γραμμή σύνδεσης"/>
          <p:cNvCxnSpPr>
            <a:cxnSpLocks noChangeShapeType="1"/>
            <a:stCxn id="8204" idx="5"/>
            <a:endCxn id="8206" idx="0"/>
          </p:cNvCxnSpPr>
          <p:nvPr/>
        </p:nvCxnSpPr>
        <p:spPr bwMode="auto">
          <a:xfrm rot="16200000" flipH="1">
            <a:off x="1250950" y="48323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8" name="53 - Ευθεία γραμμή σύνδεσης"/>
          <p:cNvCxnSpPr>
            <a:cxnSpLocks noChangeShapeType="1"/>
            <a:stCxn id="8207" idx="0"/>
            <a:endCxn id="8205" idx="3"/>
          </p:cNvCxnSpPr>
          <p:nvPr/>
        </p:nvCxnSpPr>
        <p:spPr bwMode="auto">
          <a:xfrm rot="5400000" flipH="1" flipV="1">
            <a:off x="266700" y="55562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9" name="55 - Ευθεία γραμμή σύνδεσης"/>
          <p:cNvCxnSpPr>
            <a:cxnSpLocks noChangeShapeType="1"/>
            <a:stCxn id="8205" idx="5"/>
            <a:endCxn id="8208" idx="0"/>
          </p:cNvCxnSpPr>
          <p:nvPr/>
        </p:nvCxnSpPr>
        <p:spPr bwMode="auto">
          <a:xfrm rot="16200000" flipH="1">
            <a:off x="641350" y="55181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0" name="57 - Ευθεία γραμμή σύνδεσης"/>
          <p:cNvCxnSpPr>
            <a:cxnSpLocks noChangeShapeType="1"/>
            <a:stCxn id="8210" idx="0"/>
            <a:endCxn id="8209" idx="3"/>
          </p:cNvCxnSpPr>
          <p:nvPr/>
        </p:nvCxnSpPr>
        <p:spPr bwMode="auto">
          <a:xfrm rot="5400000" flipH="1" flipV="1">
            <a:off x="2247900" y="4946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1" name="58 - Ευθεία γραμμή σύνδεσης"/>
          <p:cNvCxnSpPr>
            <a:cxnSpLocks noChangeShapeType="1"/>
            <a:stCxn id="8199" idx="1"/>
            <a:endCxn id="8197" idx="6"/>
          </p:cNvCxnSpPr>
          <p:nvPr/>
        </p:nvCxnSpPr>
        <p:spPr bwMode="auto">
          <a:xfrm rot="16200000" flipV="1">
            <a:off x="3543300" y="3467100"/>
            <a:ext cx="501650" cy="730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2" name="63 - Ευθεία γραμμή σύνδεσης"/>
          <p:cNvCxnSpPr>
            <a:cxnSpLocks noChangeShapeType="1"/>
            <a:endCxn id="8209" idx="5"/>
          </p:cNvCxnSpPr>
          <p:nvPr/>
        </p:nvCxnSpPr>
        <p:spPr bwMode="auto">
          <a:xfrm rot="16200000" flipV="1">
            <a:off x="2584450" y="4946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3" name="66 - Ευθεία γραμμή σύνδεσης"/>
          <p:cNvCxnSpPr>
            <a:cxnSpLocks noChangeShapeType="1"/>
            <a:stCxn id="8202" idx="0"/>
            <a:endCxn id="8200" idx="3"/>
          </p:cNvCxnSpPr>
          <p:nvPr/>
        </p:nvCxnSpPr>
        <p:spPr bwMode="auto">
          <a:xfrm rot="5400000" flipH="1" flipV="1">
            <a:off x="3467100" y="4946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4" name="69 - Ευθεία γραμμή σύνδεσης"/>
          <p:cNvCxnSpPr>
            <a:cxnSpLocks noChangeShapeType="1"/>
            <a:stCxn id="8201" idx="0"/>
            <a:endCxn id="8199" idx="6"/>
          </p:cNvCxnSpPr>
          <p:nvPr/>
        </p:nvCxnSpPr>
        <p:spPr bwMode="auto">
          <a:xfrm rot="16200000" flipV="1">
            <a:off x="4419600" y="4191000"/>
            <a:ext cx="381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5" name="72 - Ευθεία γραμμή σύνδεσης"/>
          <p:cNvCxnSpPr>
            <a:cxnSpLocks noChangeShapeType="1"/>
            <a:stCxn id="8200" idx="0"/>
            <a:endCxn id="8199" idx="2"/>
          </p:cNvCxnSpPr>
          <p:nvPr/>
        </p:nvCxnSpPr>
        <p:spPr bwMode="auto">
          <a:xfrm rot="5400000" flipH="1" flipV="1">
            <a:off x="3771900" y="42291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6" name="75 - Ευθεία γραμμή σύνδεσης"/>
          <p:cNvCxnSpPr>
            <a:cxnSpLocks noChangeShapeType="1"/>
            <a:stCxn id="8203" idx="0"/>
            <a:endCxn id="8200" idx="5"/>
          </p:cNvCxnSpPr>
          <p:nvPr/>
        </p:nvCxnSpPr>
        <p:spPr bwMode="auto">
          <a:xfrm rot="16200000" flipV="1">
            <a:off x="3841750" y="4908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7" name="78 - Ευθεία γραμμή σύνδεσης"/>
          <p:cNvCxnSpPr>
            <a:cxnSpLocks noChangeShapeType="1"/>
            <a:stCxn id="8213" idx="1"/>
            <a:endCxn id="8212" idx="6"/>
          </p:cNvCxnSpPr>
          <p:nvPr/>
        </p:nvCxnSpPr>
        <p:spPr bwMode="auto">
          <a:xfrm rot="16200000" flipV="1">
            <a:off x="6324600" y="2362200"/>
            <a:ext cx="577850" cy="1644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8" name="81 - Ευθεία γραμμή σύνδεσης"/>
          <p:cNvCxnSpPr>
            <a:cxnSpLocks noChangeShapeType="1"/>
            <a:stCxn id="8215" idx="7"/>
            <a:endCxn id="8214" idx="3"/>
          </p:cNvCxnSpPr>
          <p:nvPr/>
        </p:nvCxnSpPr>
        <p:spPr bwMode="auto">
          <a:xfrm rot="5400000" flipH="1" flipV="1">
            <a:off x="6318250" y="43370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39" name="84 - Ευθεία γραμμή σύνδεσης"/>
          <p:cNvCxnSpPr>
            <a:cxnSpLocks noChangeShapeType="1"/>
            <a:stCxn id="8217" idx="0"/>
            <a:endCxn id="8215" idx="3"/>
          </p:cNvCxnSpPr>
          <p:nvPr/>
        </p:nvCxnSpPr>
        <p:spPr bwMode="auto">
          <a:xfrm rot="5400000" flipH="1" flipV="1">
            <a:off x="5905500" y="4946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0" name="87 - Ευθεία γραμμή σύνδεσης"/>
          <p:cNvCxnSpPr>
            <a:cxnSpLocks noChangeShapeType="1"/>
            <a:stCxn id="8214" idx="7"/>
            <a:endCxn id="8213" idx="3"/>
          </p:cNvCxnSpPr>
          <p:nvPr/>
        </p:nvCxnSpPr>
        <p:spPr bwMode="auto">
          <a:xfrm rot="5400000" flipH="1" flipV="1">
            <a:off x="6927850" y="35750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1" name="90 - Ευθεία γραμμή σύνδεσης"/>
          <p:cNvCxnSpPr>
            <a:cxnSpLocks noChangeShapeType="1"/>
            <a:stCxn id="8219" idx="1"/>
            <a:endCxn id="8213" idx="5"/>
          </p:cNvCxnSpPr>
          <p:nvPr/>
        </p:nvCxnSpPr>
        <p:spPr bwMode="auto">
          <a:xfrm rot="16200000" flipV="1">
            <a:off x="7727950" y="36131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2" name="98 - Ευθεία γραμμή σύνδεσης"/>
          <p:cNvCxnSpPr>
            <a:cxnSpLocks noChangeShapeType="1"/>
            <a:stCxn id="8218" idx="0"/>
            <a:endCxn id="8215" idx="5"/>
          </p:cNvCxnSpPr>
          <p:nvPr/>
        </p:nvCxnSpPr>
        <p:spPr bwMode="auto">
          <a:xfrm rot="16200000" flipV="1">
            <a:off x="6280150" y="4908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3" name="101 - Ευθεία γραμμή σύνδεσης"/>
          <p:cNvCxnSpPr>
            <a:cxnSpLocks noChangeShapeType="1"/>
            <a:stCxn id="8216" idx="0"/>
            <a:endCxn id="8214" idx="5"/>
          </p:cNvCxnSpPr>
          <p:nvPr/>
        </p:nvCxnSpPr>
        <p:spPr bwMode="auto">
          <a:xfrm rot="16200000" flipV="1">
            <a:off x="6889750" y="42227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4" name="104 - Ευθεία γραμμή σύνδεσης"/>
          <p:cNvCxnSpPr>
            <a:cxnSpLocks noChangeShapeType="1"/>
            <a:stCxn id="8220" idx="0"/>
            <a:endCxn id="8219" idx="3"/>
          </p:cNvCxnSpPr>
          <p:nvPr/>
        </p:nvCxnSpPr>
        <p:spPr bwMode="auto">
          <a:xfrm rot="5400000" flipH="1" flipV="1">
            <a:off x="7886700" y="43370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45" name="107 - Ευθεία γραμμή σύνδεσης"/>
          <p:cNvCxnSpPr>
            <a:cxnSpLocks noChangeShapeType="1"/>
            <a:stCxn id="8221" idx="0"/>
            <a:endCxn id="8219" idx="5"/>
          </p:cNvCxnSpPr>
          <p:nvPr/>
        </p:nvCxnSpPr>
        <p:spPr bwMode="auto">
          <a:xfrm rot="16200000" flipV="1">
            <a:off x="8261350" y="42989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246" name="110 - TextBox"/>
          <p:cNvSpPr txBox="1">
            <a:spLocks noChangeArrowheads="1"/>
          </p:cNvSpPr>
          <p:nvPr/>
        </p:nvSpPr>
        <p:spPr bwMode="auto">
          <a:xfrm>
            <a:off x="457200" y="2678112"/>
            <a:ext cx="214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Δένδρο αναδρομής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10 - Έλλειψη"/>
          <p:cNvSpPr>
            <a:spLocks noChangeArrowheads="1"/>
          </p:cNvSpPr>
          <p:nvPr/>
        </p:nvSpPr>
        <p:spPr bwMode="auto">
          <a:xfrm>
            <a:off x="3124200" y="1905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l-GR"/>
          </a:p>
        </p:txBody>
      </p:sp>
      <p:sp>
        <p:nvSpPr>
          <p:cNvPr id="9221" name="13 - Έλλειψη"/>
          <p:cNvSpPr>
            <a:spLocks noChangeArrowheads="1"/>
          </p:cNvSpPr>
          <p:nvPr/>
        </p:nvSpPr>
        <p:spPr bwMode="auto">
          <a:xfrm>
            <a:off x="17526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9222" name="15 - Έλλειψη"/>
          <p:cNvSpPr>
            <a:spLocks noChangeArrowheads="1"/>
          </p:cNvSpPr>
          <p:nvPr/>
        </p:nvSpPr>
        <p:spPr bwMode="auto">
          <a:xfrm>
            <a:off x="41148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9223" name="16 - Έλλειψη"/>
          <p:cNvSpPr>
            <a:spLocks noChangeArrowheads="1"/>
          </p:cNvSpPr>
          <p:nvPr/>
        </p:nvSpPr>
        <p:spPr bwMode="auto">
          <a:xfrm>
            <a:off x="36576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9224" name="19 - Ορθογώνιο"/>
          <p:cNvSpPr>
            <a:spLocks noChangeArrowheads="1"/>
          </p:cNvSpPr>
          <p:nvPr/>
        </p:nvSpPr>
        <p:spPr bwMode="auto">
          <a:xfrm>
            <a:off x="46482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25" name="20 - Ορθογώνιο"/>
          <p:cNvSpPr>
            <a:spLocks noChangeArrowheads="1"/>
          </p:cNvSpPr>
          <p:nvPr/>
        </p:nvSpPr>
        <p:spPr bwMode="auto">
          <a:xfrm>
            <a:off x="34290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26" name="21 - Ορθογώνιο"/>
          <p:cNvSpPr>
            <a:spLocks noChangeArrowheads="1"/>
          </p:cNvSpPr>
          <p:nvPr/>
        </p:nvSpPr>
        <p:spPr bwMode="auto">
          <a:xfrm>
            <a:off x="39624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9227" name="22 - Έλλειψη"/>
          <p:cNvSpPr>
            <a:spLocks noChangeArrowheads="1"/>
          </p:cNvSpPr>
          <p:nvPr/>
        </p:nvSpPr>
        <p:spPr bwMode="auto">
          <a:xfrm>
            <a:off x="914400" y="3124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9228" name="23 - Έλλειψη"/>
          <p:cNvSpPr>
            <a:spLocks noChangeArrowheads="1"/>
          </p:cNvSpPr>
          <p:nvPr/>
        </p:nvSpPr>
        <p:spPr bwMode="auto">
          <a:xfrm>
            <a:off x="457200" y="3657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9229" name="24 - Ορθογώνιο"/>
          <p:cNvSpPr>
            <a:spLocks noChangeArrowheads="1"/>
          </p:cNvSpPr>
          <p:nvPr/>
        </p:nvSpPr>
        <p:spPr bwMode="auto">
          <a:xfrm>
            <a:off x="1447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30" name="25 - Ορθογώνιο"/>
          <p:cNvSpPr>
            <a:spLocks noChangeArrowheads="1"/>
          </p:cNvSpPr>
          <p:nvPr/>
        </p:nvSpPr>
        <p:spPr bwMode="auto">
          <a:xfrm>
            <a:off x="228600" y="4267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31" name="26 - Ορθογώνιο"/>
          <p:cNvSpPr>
            <a:spLocks noChangeArrowheads="1"/>
          </p:cNvSpPr>
          <p:nvPr/>
        </p:nvSpPr>
        <p:spPr bwMode="auto">
          <a:xfrm>
            <a:off x="762000" y="4267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9232" name="27 - Έλλειψη"/>
          <p:cNvSpPr>
            <a:spLocks noChangeArrowheads="1"/>
          </p:cNvSpPr>
          <p:nvPr/>
        </p:nvSpPr>
        <p:spPr bwMode="auto">
          <a:xfrm>
            <a:off x="24384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9233" name="28 - Ορθογώνιο"/>
          <p:cNvSpPr>
            <a:spLocks noChangeArrowheads="1"/>
          </p:cNvSpPr>
          <p:nvPr/>
        </p:nvSpPr>
        <p:spPr bwMode="auto">
          <a:xfrm>
            <a:off x="2209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34" name="29 - Ορθογώνιο"/>
          <p:cNvSpPr>
            <a:spLocks noChangeArrowheads="1"/>
          </p:cNvSpPr>
          <p:nvPr/>
        </p:nvSpPr>
        <p:spPr bwMode="auto">
          <a:xfrm>
            <a:off x="27432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9235" name="30 - Έλλειψη"/>
          <p:cNvSpPr>
            <a:spLocks noChangeArrowheads="1"/>
          </p:cNvSpPr>
          <p:nvPr/>
        </p:nvSpPr>
        <p:spPr bwMode="auto">
          <a:xfrm>
            <a:off x="5486400" y="1219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l-GR"/>
          </a:p>
        </p:txBody>
      </p:sp>
      <p:sp>
        <p:nvSpPr>
          <p:cNvPr id="9236" name="31 - Έλλειψη"/>
          <p:cNvSpPr>
            <a:spLocks noChangeArrowheads="1"/>
          </p:cNvSpPr>
          <p:nvPr/>
        </p:nvSpPr>
        <p:spPr bwMode="auto">
          <a:xfrm>
            <a:off x="7391400" y="1905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9237" name="32 - Έλλειψη"/>
          <p:cNvSpPr>
            <a:spLocks noChangeArrowheads="1"/>
          </p:cNvSpPr>
          <p:nvPr/>
        </p:nvSpPr>
        <p:spPr bwMode="auto">
          <a:xfrm>
            <a:off x="65532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9238" name="33 - Έλλειψη"/>
          <p:cNvSpPr>
            <a:spLocks noChangeArrowheads="1"/>
          </p:cNvSpPr>
          <p:nvPr/>
        </p:nvSpPr>
        <p:spPr bwMode="auto">
          <a:xfrm>
            <a:off x="60960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9239" name="34 - Ορθογώνιο"/>
          <p:cNvSpPr>
            <a:spLocks noChangeArrowheads="1"/>
          </p:cNvSpPr>
          <p:nvPr/>
        </p:nvSpPr>
        <p:spPr bwMode="auto">
          <a:xfrm>
            <a:off x="70866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40" name="35 - Ορθογώνιο"/>
          <p:cNvSpPr>
            <a:spLocks noChangeArrowheads="1"/>
          </p:cNvSpPr>
          <p:nvPr/>
        </p:nvSpPr>
        <p:spPr bwMode="auto">
          <a:xfrm>
            <a:off x="58674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41" name="36 - Ορθογώνιο"/>
          <p:cNvSpPr>
            <a:spLocks noChangeArrowheads="1"/>
          </p:cNvSpPr>
          <p:nvPr/>
        </p:nvSpPr>
        <p:spPr bwMode="auto">
          <a:xfrm>
            <a:off x="6400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9242" name="37 - Έλλειψη"/>
          <p:cNvSpPr>
            <a:spLocks noChangeArrowheads="1"/>
          </p:cNvSpPr>
          <p:nvPr/>
        </p:nvSpPr>
        <p:spPr bwMode="auto">
          <a:xfrm>
            <a:off x="8077200" y="24384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9243" name="38 - Ορθογώνιο"/>
          <p:cNvSpPr>
            <a:spLocks noChangeArrowheads="1"/>
          </p:cNvSpPr>
          <p:nvPr/>
        </p:nvSpPr>
        <p:spPr bwMode="auto">
          <a:xfrm>
            <a:off x="78486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9244" name="39 - Ορθογώνιο"/>
          <p:cNvSpPr>
            <a:spLocks noChangeArrowheads="1"/>
          </p:cNvSpPr>
          <p:nvPr/>
        </p:nvSpPr>
        <p:spPr bwMode="auto">
          <a:xfrm>
            <a:off x="83820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cxnSp>
        <p:nvCxnSpPr>
          <p:cNvPr id="9245" name="41 - Ευθεία γραμμή σύνδεσης"/>
          <p:cNvCxnSpPr>
            <a:cxnSpLocks noChangeShapeType="1"/>
            <a:stCxn id="9221" idx="7"/>
            <a:endCxn id="9220" idx="2"/>
          </p:cNvCxnSpPr>
          <p:nvPr/>
        </p:nvCxnSpPr>
        <p:spPr bwMode="auto">
          <a:xfrm rot="5400000" flipH="1" flipV="1">
            <a:off x="2317750" y="1752600"/>
            <a:ext cx="501650" cy="1111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6" name="43 - Ευθεία γραμμή σύνδεσης"/>
          <p:cNvCxnSpPr>
            <a:cxnSpLocks noChangeShapeType="1"/>
            <a:stCxn id="9220" idx="7"/>
            <a:endCxn id="9235" idx="2"/>
          </p:cNvCxnSpPr>
          <p:nvPr/>
        </p:nvCxnSpPr>
        <p:spPr bwMode="auto">
          <a:xfrm rot="5400000" flipH="1" flipV="1">
            <a:off x="4146550" y="609600"/>
            <a:ext cx="577850" cy="2101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7" name="45 - Ευθεία γραμμή σύνδεσης"/>
          <p:cNvCxnSpPr>
            <a:cxnSpLocks noChangeShapeType="1"/>
            <a:stCxn id="9227" idx="7"/>
            <a:endCxn id="9221" idx="3"/>
          </p:cNvCxnSpPr>
          <p:nvPr/>
        </p:nvCxnSpPr>
        <p:spPr bwMode="auto">
          <a:xfrm rot="5400000" flipH="1" flipV="1">
            <a:off x="1289050" y="26606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8" name="47 - Ευθεία γραμμή σύνδεσης"/>
          <p:cNvCxnSpPr>
            <a:cxnSpLocks noChangeShapeType="1"/>
            <a:stCxn id="9221" idx="5"/>
            <a:endCxn id="9232" idx="1"/>
          </p:cNvCxnSpPr>
          <p:nvPr/>
        </p:nvCxnSpPr>
        <p:spPr bwMode="auto">
          <a:xfrm rot="16200000" flipH="1">
            <a:off x="2089150" y="26987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9" name="49 - Ευθεία γραμμή σύνδεσης"/>
          <p:cNvCxnSpPr>
            <a:cxnSpLocks noChangeShapeType="1"/>
            <a:stCxn id="9228" idx="7"/>
            <a:endCxn id="9227" idx="3"/>
          </p:cNvCxnSpPr>
          <p:nvPr/>
        </p:nvCxnSpPr>
        <p:spPr bwMode="auto">
          <a:xfrm rot="5400000" flipH="1" flipV="1">
            <a:off x="679450" y="34226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0" name="51 - Ευθεία γραμμή σύνδεσης"/>
          <p:cNvCxnSpPr>
            <a:cxnSpLocks noChangeShapeType="1"/>
            <a:stCxn id="9227" idx="5"/>
            <a:endCxn id="9229" idx="0"/>
          </p:cNvCxnSpPr>
          <p:nvPr/>
        </p:nvCxnSpPr>
        <p:spPr bwMode="auto">
          <a:xfrm rot="16200000" flipH="1">
            <a:off x="1250950" y="33083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1" name="53 - Ευθεία γραμμή σύνδεσης"/>
          <p:cNvCxnSpPr>
            <a:cxnSpLocks noChangeShapeType="1"/>
            <a:stCxn id="9230" idx="0"/>
            <a:endCxn id="9228" idx="3"/>
          </p:cNvCxnSpPr>
          <p:nvPr/>
        </p:nvCxnSpPr>
        <p:spPr bwMode="auto">
          <a:xfrm rot="5400000" flipH="1" flipV="1">
            <a:off x="266700" y="40322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2" name="55 - Ευθεία γραμμή σύνδεσης"/>
          <p:cNvCxnSpPr>
            <a:cxnSpLocks noChangeShapeType="1"/>
            <a:stCxn id="9228" idx="5"/>
            <a:endCxn id="9231" idx="0"/>
          </p:cNvCxnSpPr>
          <p:nvPr/>
        </p:nvCxnSpPr>
        <p:spPr bwMode="auto">
          <a:xfrm rot="16200000" flipH="1">
            <a:off x="641350" y="39941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3" name="57 - Ευθεία γραμμή σύνδεσης"/>
          <p:cNvCxnSpPr>
            <a:cxnSpLocks noChangeShapeType="1"/>
            <a:stCxn id="9233" idx="0"/>
            <a:endCxn id="9232" idx="3"/>
          </p:cNvCxnSpPr>
          <p:nvPr/>
        </p:nvCxnSpPr>
        <p:spPr bwMode="auto">
          <a:xfrm rot="5400000" flipH="1" flipV="1">
            <a:off x="22479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4" name="58 - Ευθεία γραμμή σύνδεσης"/>
          <p:cNvCxnSpPr>
            <a:cxnSpLocks noChangeShapeType="1"/>
            <a:stCxn id="9222" idx="1"/>
            <a:endCxn id="9220" idx="6"/>
          </p:cNvCxnSpPr>
          <p:nvPr/>
        </p:nvCxnSpPr>
        <p:spPr bwMode="auto">
          <a:xfrm rot="16200000" flipV="1">
            <a:off x="3543300" y="1943100"/>
            <a:ext cx="501650" cy="730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5" name="63 - Ευθεία γραμμή σύνδεσης"/>
          <p:cNvCxnSpPr>
            <a:cxnSpLocks noChangeShapeType="1"/>
            <a:endCxn id="9232" idx="5"/>
          </p:cNvCxnSpPr>
          <p:nvPr/>
        </p:nvCxnSpPr>
        <p:spPr bwMode="auto">
          <a:xfrm rot="16200000" flipV="1">
            <a:off x="258445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6" name="66 - Ευθεία γραμμή σύνδεσης"/>
          <p:cNvCxnSpPr>
            <a:cxnSpLocks noChangeShapeType="1"/>
            <a:stCxn id="9225" idx="0"/>
            <a:endCxn id="9223" idx="3"/>
          </p:cNvCxnSpPr>
          <p:nvPr/>
        </p:nvCxnSpPr>
        <p:spPr bwMode="auto">
          <a:xfrm rot="5400000" flipH="1" flipV="1">
            <a:off x="34671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7" name="69 - Ευθεία γραμμή σύνδεσης"/>
          <p:cNvCxnSpPr>
            <a:cxnSpLocks noChangeShapeType="1"/>
            <a:stCxn id="9224" idx="0"/>
            <a:endCxn id="9222" idx="6"/>
          </p:cNvCxnSpPr>
          <p:nvPr/>
        </p:nvCxnSpPr>
        <p:spPr bwMode="auto">
          <a:xfrm rot="16200000" flipV="1">
            <a:off x="4419600" y="2667000"/>
            <a:ext cx="381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8" name="72 - Ευθεία γραμμή σύνδεσης"/>
          <p:cNvCxnSpPr>
            <a:cxnSpLocks noChangeShapeType="1"/>
            <a:stCxn id="9223" idx="0"/>
            <a:endCxn id="9222" idx="2"/>
          </p:cNvCxnSpPr>
          <p:nvPr/>
        </p:nvCxnSpPr>
        <p:spPr bwMode="auto">
          <a:xfrm rot="5400000" flipH="1" flipV="1">
            <a:off x="3771900" y="27051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9" name="75 - Ευθεία γραμμή σύνδεσης"/>
          <p:cNvCxnSpPr>
            <a:cxnSpLocks noChangeShapeType="1"/>
            <a:stCxn id="9226" idx="0"/>
            <a:endCxn id="9223" idx="5"/>
          </p:cNvCxnSpPr>
          <p:nvPr/>
        </p:nvCxnSpPr>
        <p:spPr bwMode="auto">
          <a:xfrm rot="16200000" flipV="1">
            <a:off x="3841750" y="3384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0" name="78 - Ευθεία γραμμή σύνδεσης"/>
          <p:cNvCxnSpPr>
            <a:cxnSpLocks noChangeShapeType="1"/>
            <a:stCxn id="9236" idx="1"/>
            <a:endCxn id="9235" idx="6"/>
          </p:cNvCxnSpPr>
          <p:nvPr/>
        </p:nvCxnSpPr>
        <p:spPr bwMode="auto">
          <a:xfrm rot="16200000" flipV="1">
            <a:off x="6324600" y="838200"/>
            <a:ext cx="577850" cy="1644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1" name="81 - Ευθεία γραμμή σύνδεσης"/>
          <p:cNvCxnSpPr>
            <a:cxnSpLocks noChangeShapeType="1"/>
            <a:stCxn id="9238" idx="7"/>
            <a:endCxn id="9237" idx="3"/>
          </p:cNvCxnSpPr>
          <p:nvPr/>
        </p:nvCxnSpPr>
        <p:spPr bwMode="auto">
          <a:xfrm rot="5400000" flipH="1" flipV="1">
            <a:off x="6318250" y="28130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2" name="84 - Ευθεία γραμμή σύνδεσης"/>
          <p:cNvCxnSpPr>
            <a:cxnSpLocks noChangeShapeType="1"/>
            <a:stCxn id="9240" idx="0"/>
            <a:endCxn id="9238" idx="3"/>
          </p:cNvCxnSpPr>
          <p:nvPr/>
        </p:nvCxnSpPr>
        <p:spPr bwMode="auto">
          <a:xfrm rot="5400000" flipH="1" flipV="1">
            <a:off x="59055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3" name="87 - Ευθεία γραμμή σύνδεσης"/>
          <p:cNvCxnSpPr>
            <a:cxnSpLocks noChangeShapeType="1"/>
            <a:stCxn id="9237" idx="7"/>
            <a:endCxn id="9236" idx="3"/>
          </p:cNvCxnSpPr>
          <p:nvPr/>
        </p:nvCxnSpPr>
        <p:spPr bwMode="auto">
          <a:xfrm rot="5400000" flipH="1" flipV="1">
            <a:off x="6927850" y="20510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4" name="90 - Ευθεία γραμμή σύνδεσης"/>
          <p:cNvCxnSpPr>
            <a:cxnSpLocks noChangeShapeType="1"/>
            <a:stCxn id="9242" idx="1"/>
            <a:endCxn id="9236" idx="5"/>
          </p:cNvCxnSpPr>
          <p:nvPr/>
        </p:nvCxnSpPr>
        <p:spPr bwMode="auto">
          <a:xfrm rot="16200000" flipV="1">
            <a:off x="7727950" y="20891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5" name="98 - Ευθεία γραμμή σύνδεσης"/>
          <p:cNvCxnSpPr>
            <a:cxnSpLocks noChangeShapeType="1"/>
            <a:stCxn id="9241" idx="0"/>
            <a:endCxn id="9238" idx="5"/>
          </p:cNvCxnSpPr>
          <p:nvPr/>
        </p:nvCxnSpPr>
        <p:spPr bwMode="auto">
          <a:xfrm rot="16200000" flipV="1">
            <a:off x="6280150" y="3384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6" name="101 - Ευθεία γραμμή σύνδεσης"/>
          <p:cNvCxnSpPr>
            <a:cxnSpLocks noChangeShapeType="1"/>
            <a:stCxn id="9239" idx="0"/>
            <a:endCxn id="9237" idx="5"/>
          </p:cNvCxnSpPr>
          <p:nvPr/>
        </p:nvCxnSpPr>
        <p:spPr bwMode="auto">
          <a:xfrm rot="16200000" flipV="1">
            <a:off x="6889750" y="26987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7" name="104 - Ευθεία γραμμή σύνδεσης"/>
          <p:cNvCxnSpPr>
            <a:cxnSpLocks noChangeShapeType="1"/>
            <a:stCxn id="9243" idx="0"/>
            <a:endCxn id="9242" idx="3"/>
          </p:cNvCxnSpPr>
          <p:nvPr/>
        </p:nvCxnSpPr>
        <p:spPr bwMode="auto">
          <a:xfrm rot="5400000" flipH="1" flipV="1">
            <a:off x="7886700" y="28130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8" name="107 - Ευθεία γραμμή σύνδεσης"/>
          <p:cNvCxnSpPr>
            <a:cxnSpLocks noChangeShapeType="1"/>
            <a:stCxn id="9244" idx="0"/>
            <a:endCxn id="9242" idx="5"/>
          </p:cNvCxnSpPr>
          <p:nvPr/>
        </p:nvCxnSpPr>
        <p:spPr bwMode="auto">
          <a:xfrm rot="16200000" flipV="1">
            <a:off x="8261350" y="27749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269" name="110 - TextBox"/>
          <p:cNvSpPr txBox="1">
            <a:spLocks noChangeArrowheads="1"/>
          </p:cNvSpPr>
          <p:nvPr/>
        </p:nvSpPr>
        <p:spPr bwMode="auto">
          <a:xfrm>
            <a:off x="457200" y="990600"/>
            <a:ext cx="214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Δένδρο αναδρομής</a:t>
            </a:r>
          </a:p>
        </p:txBody>
      </p:sp>
      <p:sp>
        <p:nvSpPr>
          <p:cNvPr id="9270" name="54 - Ορθογώνιο"/>
          <p:cNvSpPr>
            <a:spLocks noChangeArrowheads="1"/>
          </p:cNvSpPr>
          <p:nvPr/>
        </p:nvSpPr>
        <p:spPr bwMode="auto">
          <a:xfrm>
            <a:off x="152400" y="2362200"/>
            <a:ext cx="3048000" cy="236220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71" name="56 - Ορθογώνιο"/>
          <p:cNvSpPr>
            <a:spLocks noChangeArrowheads="1"/>
          </p:cNvSpPr>
          <p:nvPr/>
        </p:nvSpPr>
        <p:spPr bwMode="auto">
          <a:xfrm>
            <a:off x="5715000" y="1752600"/>
            <a:ext cx="3048000" cy="236220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72" name="59 - TextBox"/>
          <p:cNvSpPr txBox="1">
            <a:spLocks noChangeArrowheads="1"/>
          </p:cNvSpPr>
          <p:nvPr/>
        </p:nvSpPr>
        <p:spPr bwMode="auto">
          <a:xfrm>
            <a:off x="152400" y="48768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/>
              <a:t>Ιδέα</a:t>
            </a:r>
            <a:r>
              <a:rPr lang="en-US"/>
              <a:t>: </a:t>
            </a:r>
            <a:r>
              <a:rPr lang="el-GR"/>
              <a:t> Αντί να υπολογίσουμε το  </a:t>
            </a:r>
            <a:r>
              <a:rPr lang="en-US"/>
              <a:t>f</a:t>
            </a:r>
            <a:r>
              <a:rPr lang="en-US" baseline="-25000"/>
              <a:t>4</a:t>
            </a:r>
            <a:r>
              <a:rPr lang="el-GR"/>
              <a:t> δύο φορές, το υπολογίζουμε μία φορά και </a:t>
            </a:r>
          </a:p>
          <a:p>
            <a:r>
              <a:rPr lang="el-GR"/>
              <a:t>αποθηκεύουμε την τιμή του … </a:t>
            </a:r>
          </a:p>
        </p:txBody>
      </p:sp>
      <p:sp useBgFill="1">
        <p:nvSpPr>
          <p:cNvPr id="57" name="5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10 - Έλλειψη"/>
          <p:cNvSpPr>
            <a:spLocks noChangeArrowheads="1"/>
          </p:cNvSpPr>
          <p:nvPr/>
        </p:nvSpPr>
        <p:spPr bwMode="auto">
          <a:xfrm>
            <a:off x="3124200" y="1905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l-GR"/>
          </a:p>
        </p:txBody>
      </p:sp>
      <p:sp>
        <p:nvSpPr>
          <p:cNvPr id="10245" name="13 - Έλλειψη"/>
          <p:cNvSpPr>
            <a:spLocks noChangeArrowheads="1"/>
          </p:cNvSpPr>
          <p:nvPr/>
        </p:nvSpPr>
        <p:spPr bwMode="auto">
          <a:xfrm>
            <a:off x="17526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10246" name="15 - Έλλειψη"/>
          <p:cNvSpPr>
            <a:spLocks noChangeArrowheads="1"/>
          </p:cNvSpPr>
          <p:nvPr/>
        </p:nvSpPr>
        <p:spPr bwMode="auto">
          <a:xfrm>
            <a:off x="41148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10247" name="16 - Έλλειψη"/>
          <p:cNvSpPr>
            <a:spLocks noChangeArrowheads="1"/>
          </p:cNvSpPr>
          <p:nvPr/>
        </p:nvSpPr>
        <p:spPr bwMode="auto">
          <a:xfrm>
            <a:off x="36576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0248" name="19 - Ορθογώνιο"/>
          <p:cNvSpPr>
            <a:spLocks noChangeArrowheads="1"/>
          </p:cNvSpPr>
          <p:nvPr/>
        </p:nvSpPr>
        <p:spPr bwMode="auto">
          <a:xfrm>
            <a:off x="46482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49" name="20 - Ορθογώνιο"/>
          <p:cNvSpPr>
            <a:spLocks noChangeArrowheads="1"/>
          </p:cNvSpPr>
          <p:nvPr/>
        </p:nvSpPr>
        <p:spPr bwMode="auto">
          <a:xfrm>
            <a:off x="34290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50" name="21 - Ορθογώνιο"/>
          <p:cNvSpPr>
            <a:spLocks noChangeArrowheads="1"/>
          </p:cNvSpPr>
          <p:nvPr/>
        </p:nvSpPr>
        <p:spPr bwMode="auto">
          <a:xfrm>
            <a:off x="39624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10251" name="22 - Έλλειψη"/>
          <p:cNvSpPr>
            <a:spLocks noChangeArrowheads="1"/>
          </p:cNvSpPr>
          <p:nvPr/>
        </p:nvSpPr>
        <p:spPr bwMode="auto">
          <a:xfrm>
            <a:off x="914400" y="3124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10252" name="23 - Έλλειψη"/>
          <p:cNvSpPr>
            <a:spLocks noChangeArrowheads="1"/>
          </p:cNvSpPr>
          <p:nvPr/>
        </p:nvSpPr>
        <p:spPr bwMode="auto">
          <a:xfrm>
            <a:off x="457200" y="3657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0253" name="24 - Ορθογώνιο"/>
          <p:cNvSpPr>
            <a:spLocks noChangeArrowheads="1"/>
          </p:cNvSpPr>
          <p:nvPr/>
        </p:nvSpPr>
        <p:spPr bwMode="auto">
          <a:xfrm>
            <a:off x="1447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54" name="25 - Ορθογώνιο"/>
          <p:cNvSpPr>
            <a:spLocks noChangeArrowheads="1"/>
          </p:cNvSpPr>
          <p:nvPr/>
        </p:nvSpPr>
        <p:spPr bwMode="auto">
          <a:xfrm>
            <a:off x="228600" y="4267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55" name="26 - Ορθογώνιο"/>
          <p:cNvSpPr>
            <a:spLocks noChangeArrowheads="1"/>
          </p:cNvSpPr>
          <p:nvPr/>
        </p:nvSpPr>
        <p:spPr bwMode="auto">
          <a:xfrm>
            <a:off x="762000" y="42672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10256" name="27 - Έλλειψη"/>
          <p:cNvSpPr>
            <a:spLocks noChangeArrowheads="1"/>
          </p:cNvSpPr>
          <p:nvPr/>
        </p:nvSpPr>
        <p:spPr bwMode="auto">
          <a:xfrm>
            <a:off x="24384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0257" name="28 - Ορθογώνιο"/>
          <p:cNvSpPr>
            <a:spLocks noChangeArrowheads="1"/>
          </p:cNvSpPr>
          <p:nvPr/>
        </p:nvSpPr>
        <p:spPr bwMode="auto">
          <a:xfrm>
            <a:off x="2209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58" name="29 - Ορθογώνιο"/>
          <p:cNvSpPr>
            <a:spLocks noChangeArrowheads="1"/>
          </p:cNvSpPr>
          <p:nvPr/>
        </p:nvSpPr>
        <p:spPr bwMode="auto">
          <a:xfrm>
            <a:off x="27432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10259" name="30 - Έλλειψη"/>
          <p:cNvSpPr>
            <a:spLocks noChangeArrowheads="1"/>
          </p:cNvSpPr>
          <p:nvPr/>
        </p:nvSpPr>
        <p:spPr bwMode="auto">
          <a:xfrm>
            <a:off x="5486400" y="12192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l-GR"/>
          </a:p>
        </p:txBody>
      </p:sp>
      <p:sp>
        <p:nvSpPr>
          <p:cNvPr id="10260" name="31 - Έλλειψη"/>
          <p:cNvSpPr>
            <a:spLocks noChangeArrowheads="1"/>
          </p:cNvSpPr>
          <p:nvPr/>
        </p:nvSpPr>
        <p:spPr bwMode="auto">
          <a:xfrm>
            <a:off x="7391400" y="1905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l-GR"/>
          </a:p>
        </p:txBody>
      </p:sp>
      <p:sp>
        <p:nvSpPr>
          <p:cNvPr id="10261" name="32 - Έλλειψη"/>
          <p:cNvSpPr>
            <a:spLocks noChangeArrowheads="1"/>
          </p:cNvSpPr>
          <p:nvPr/>
        </p:nvSpPr>
        <p:spPr bwMode="auto">
          <a:xfrm>
            <a:off x="6553200" y="25146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l-GR"/>
          </a:p>
        </p:txBody>
      </p:sp>
      <p:sp>
        <p:nvSpPr>
          <p:cNvPr id="10262" name="33 - Έλλειψη"/>
          <p:cNvSpPr>
            <a:spLocks noChangeArrowheads="1"/>
          </p:cNvSpPr>
          <p:nvPr/>
        </p:nvSpPr>
        <p:spPr bwMode="auto">
          <a:xfrm>
            <a:off x="6096000" y="30480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0263" name="34 - Ορθογώνιο"/>
          <p:cNvSpPr>
            <a:spLocks noChangeArrowheads="1"/>
          </p:cNvSpPr>
          <p:nvPr/>
        </p:nvSpPr>
        <p:spPr bwMode="auto">
          <a:xfrm>
            <a:off x="70866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64" name="35 - Ορθογώνιο"/>
          <p:cNvSpPr>
            <a:spLocks noChangeArrowheads="1"/>
          </p:cNvSpPr>
          <p:nvPr/>
        </p:nvSpPr>
        <p:spPr bwMode="auto">
          <a:xfrm>
            <a:off x="58674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65" name="36 - Ορθογώνιο"/>
          <p:cNvSpPr>
            <a:spLocks noChangeArrowheads="1"/>
          </p:cNvSpPr>
          <p:nvPr/>
        </p:nvSpPr>
        <p:spPr bwMode="auto">
          <a:xfrm>
            <a:off x="6400800" y="36576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sp>
        <p:nvSpPr>
          <p:cNvPr id="10266" name="37 - Έλλειψη"/>
          <p:cNvSpPr>
            <a:spLocks noChangeArrowheads="1"/>
          </p:cNvSpPr>
          <p:nvPr/>
        </p:nvSpPr>
        <p:spPr bwMode="auto">
          <a:xfrm>
            <a:off x="8077200" y="2438400"/>
            <a:ext cx="304800" cy="304800"/>
          </a:xfrm>
          <a:prstGeom prst="ellipse">
            <a:avLst/>
          </a:prstGeom>
          <a:solidFill>
            <a:srgbClr val="00B05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l-GR"/>
          </a:p>
        </p:txBody>
      </p:sp>
      <p:sp>
        <p:nvSpPr>
          <p:cNvPr id="10267" name="38 - Ορθογώνιο"/>
          <p:cNvSpPr>
            <a:spLocks noChangeArrowheads="1"/>
          </p:cNvSpPr>
          <p:nvPr/>
        </p:nvSpPr>
        <p:spPr bwMode="auto">
          <a:xfrm>
            <a:off x="78486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  <a:endParaRPr lang="el-GR"/>
          </a:p>
        </p:txBody>
      </p:sp>
      <p:sp>
        <p:nvSpPr>
          <p:cNvPr id="10268" name="39 - Ορθογώνιο"/>
          <p:cNvSpPr>
            <a:spLocks noChangeArrowheads="1"/>
          </p:cNvSpPr>
          <p:nvPr/>
        </p:nvSpPr>
        <p:spPr bwMode="auto">
          <a:xfrm>
            <a:off x="8382000" y="3048000"/>
            <a:ext cx="304800" cy="304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0</a:t>
            </a:r>
            <a:endParaRPr lang="el-GR"/>
          </a:p>
        </p:txBody>
      </p:sp>
      <p:cxnSp>
        <p:nvCxnSpPr>
          <p:cNvPr id="10269" name="41 - Ευθεία γραμμή σύνδεσης"/>
          <p:cNvCxnSpPr>
            <a:cxnSpLocks noChangeShapeType="1"/>
            <a:stCxn id="10245" idx="7"/>
            <a:endCxn id="10244" idx="2"/>
          </p:cNvCxnSpPr>
          <p:nvPr/>
        </p:nvCxnSpPr>
        <p:spPr bwMode="auto">
          <a:xfrm rot="5400000" flipH="1" flipV="1">
            <a:off x="2317750" y="1752600"/>
            <a:ext cx="501650" cy="1111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0" name="43 - Ευθεία γραμμή σύνδεσης"/>
          <p:cNvCxnSpPr>
            <a:cxnSpLocks noChangeShapeType="1"/>
            <a:stCxn id="10244" idx="7"/>
            <a:endCxn id="10259" idx="2"/>
          </p:cNvCxnSpPr>
          <p:nvPr/>
        </p:nvCxnSpPr>
        <p:spPr bwMode="auto">
          <a:xfrm rot="5400000" flipH="1" flipV="1">
            <a:off x="4146550" y="609600"/>
            <a:ext cx="577850" cy="2101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1" name="45 - Ευθεία γραμμή σύνδεσης"/>
          <p:cNvCxnSpPr>
            <a:cxnSpLocks noChangeShapeType="1"/>
            <a:stCxn id="10251" idx="7"/>
            <a:endCxn id="10245" idx="3"/>
          </p:cNvCxnSpPr>
          <p:nvPr/>
        </p:nvCxnSpPr>
        <p:spPr bwMode="auto">
          <a:xfrm rot="5400000" flipH="1" flipV="1">
            <a:off x="1289050" y="26606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2" name="47 - Ευθεία γραμμή σύνδεσης"/>
          <p:cNvCxnSpPr>
            <a:cxnSpLocks noChangeShapeType="1"/>
            <a:stCxn id="10245" idx="5"/>
            <a:endCxn id="10256" idx="1"/>
          </p:cNvCxnSpPr>
          <p:nvPr/>
        </p:nvCxnSpPr>
        <p:spPr bwMode="auto">
          <a:xfrm rot="16200000" flipH="1">
            <a:off x="2089150" y="26987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3" name="49 - Ευθεία γραμμή σύνδεσης"/>
          <p:cNvCxnSpPr>
            <a:cxnSpLocks noChangeShapeType="1"/>
            <a:stCxn id="10252" idx="7"/>
            <a:endCxn id="10251" idx="3"/>
          </p:cNvCxnSpPr>
          <p:nvPr/>
        </p:nvCxnSpPr>
        <p:spPr bwMode="auto">
          <a:xfrm rot="5400000" flipH="1" flipV="1">
            <a:off x="679450" y="34226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4" name="51 - Ευθεία γραμμή σύνδεσης"/>
          <p:cNvCxnSpPr>
            <a:cxnSpLocks noChangeShapeType="1"/>
            <a:stCxn id="10251" idx="5"/>
            <a:endCxn id="10253" idx="0"/>
          </p:cNvCxnSpPr>
          <p:nvPr/>
        </p:nvCxnSpPr>
        <p:spPr bwMode="auto">
          <a:xfrm rot="16200000" flipH="1">
            <a:off x="1250950" y="33083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5" name="53 - Ευθεία γραμμή σύνδεσης"/>
          <p:cNvCxnSpPr>
            <a:cxnSpLocks noChangeShapeType="1"/>
            <a:stCxn id="10254" idx="0"/>
            <a:endCxn id="10252" idx="3"/>
          </p:cNvCxnSpPr>
          <p:nvPr/>
        </p:nvCxnSpPr>
        <p:spPr bwMode="auto">
          <a:xfrm rot="5400000" flipH="1" flipV="1">
            <a:off x="266700" y="40322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6" name="55 - Ευθεία γραμμή σύνδεσης"/>
          <p:cNvCxnSpPr>
            <a:cxnSpLocks noChangeShapeType="1"/>
            <a:stCxn id="10252" idx="5"/>
            <a:endCxn id="10255" idx="0"/>
          </p:cNvCxnSpPr>
          <p:nvPr/>
        </p:nvCxnSpPr>
        <p:spPr bwMode="auto">
          <a:xfrm rot="16200000" flipH="1">
            <a:off x="641350" y="39941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7" name="57 - Ευθεία γραμμή σύνδεσης"/>
          <p:cNvCxnSpPr>
            <a:cxnSpLocks noChangeShapeType="1"/>
            <a:stCxn id="10257" idx="0"/>
            <a:endCxn id="10256" idx="3"/>
          </p:cNvCxnSpPr>
          <p:nvPr/>
        </p:nvCxnSpPr>
        <p:spPr bwMode="auto">
          <a:xfrm rot="5400000" flipH="1" flipV="1">
            <a:off x="22479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8" name="58 - Ευθεία γραμμή σύνδεσης"/>
          <p:cNvCxnSpPr>
            <a:cxnSpLocks noChangeShapeType="1"/>
            <a:stCxn id="10246" idx="1"/>
            <a:endCxn id="10244" idx="6"/>
          </p:cNvCxnSpPr>
          <p:nvPr/>
        </p:nvCxnSpPr>
        <p:spPr bwMode="auto">
          <a:xfrm rot="16200000" flipV="1">
            <a:off x="3543300" y="1943100"/>
            <a:ext cx="501650" cy="730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9" name="63 - Ευθεία γραμμή σύνδεσης"/>
          <p:cNvCxnSpPr>
            <a:cxnSpLocks noChangeShapeType="1"/>
            <a:endCxn id="10256" idx="5"/>
          </p:cNvCxnSpPr>
          <p:nvPr/>
        </p:nvCxnSpPr>
        <p:spPr bwMode="auto">
          <a:xfrm rot="16200000" flipV="1">
            <a:off x="258445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0" name="66 - Ευθεία γραμμή σύνδεσης"/>
          <p:cNvCxnSpPr>
            <a:cxnSpLocks noChangeShapeType="1"/>
            <a:stCxn id="10249" idx="0"/>
            <a:endCxn id="10247" idx="3"/>
          </p:cNvCxnSpPr>
          <p:nvPr/>
        </p:nvCxnSpPr>
        <p:spPr bwMode="auto">
          <a:xfrm rot="5400000" flipH="1" flipV="1">
            <a:off x="34671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1" name="69 - Ευθεία γραμμή σύνδεσης"/>
          <p:cNvCxnSpPr>
            <a:cxnSpLocks noChangeShapeType="1"/>
            <a:stCxn id="10248" idx="0"/>
            <a:endCxn id="10246" idx="6"/>
          </p:cNvCxnSpPr>
          <p:nvPr/>
        </p:nvCxnSpPr>
        <p:spPr bwMode="auto">
          <a:xfrm rot="16200000" flipV="1">
            <a:off x="4419600" y="2667000"/>
            <a:ext cx="381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2" name="72 - Ευθεία γραμμή σύνδεσης"/>
          <p:cNvCxnSpPr>
            <a:cxnSpLocks noChangeShapeType="1"/>
            <a:stCxn id="10247" idx="0"/>
            <a:endCxn id="10246" idx="2"/>
          </p:cNvCxnSpPr>
          <p:nvPr/>
        </p:nvCxnSpPr>
        <p:spPr bwMode="auto">
          <a:xfrm rot="5400000" flipH="1" flipV="1">
            <a:off x="3771900" y="27051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3" name="75 - Ευθεία γραμμή σύνδεσης"/>
          <p:cNvCxnSpPr>
            <a:cxnSpLocks noChangeShapeType="1"/>
            <a:stCxn id="10250" idx="0"/>
            <a:endCxn id="10247" idx="5"/>
          </p:cNvCxnSpPr>
          <p:nvPr/>
        </p:nvCxnSpPr>
        <p:spPr bwMode="auto">
          <a:xfrm rot="16200000" flipV="1">
            <a:off x="3841750" y="3384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4" name="78 - Ευθεία γραμμή σύνδεσης"/>
          <p:cNvCxnSpPr>
            <a:cxnSpLocks noChangeShapeType="1"/>
            <a:stCxn id="10260" idx="1"/>
            <a:endCxn id="10259" idx="6"/>
          </p:cNvCxnSpPr>
          <p:nvPr/>
        </p:nvCxnSpPr>
        <p:spPr bwMode="auto">
          <a:xfrm rot="16200000" flipV="1">
            <a:off x="6324600" y="838200"/>
            <a:ext cx="577850" cy="1644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5" name="81 - Ευθεία γραμμή σύνδεσης"/>
          <p:cNvCxnSpPr>
            <a:cxnSpLocks noChangeShapeType="1"/>
            <a:stCxn id="10262" idx="7"/>
            <a:endCxn id="10261" idx="3"/>
          </p:cNvCxnSpPr>
          <p:nvPr/>
        </p:nvCxnSpPr>
        <p:spPr bwMode="auto">
          <a:xfrm rot="5400000" flipH="1" flipV="1">
            <a:off x="6318250" y="2813050"/>
            <a:ext cx="317500" cy="241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6" name="84 - Ευθεία γραμμή σύνδεσης"/>
          <p:cNvCxnSpPr>
            <a:cxnSpLocks noChangeShapeType="1"/>
            <a:stCxn id="10264" idx="0"/>
            <a:endCxn id="10262" idx="3"/>
          </p:cNvCxnSpPr>
          <p:nvPr/>
        </p:nvCxnSpPr>
        <p:spPr bwMode="auto">
          <a:xfrm rot="5400000" flipH="1" flipV="1">
            <a:off x="5905500" y="34226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7" name="87 - Ευθεία γραμμή σύνδεσης"/>
          <p:cNvCxnSpPr>
            <a:cxnSpLocks noChangeShapeType="1"/>
            <a:stCxn id="10261" idx="7"/>
            <a:endCxn id="10260" idx="3"/>
          </p:cNvCxnSpPr>
          <p:nvPr/>
        </p:nvCxnSpPr>
        <p:spPr bwMode="auto">
          <a:xfrm rot="5400000" flipH="1" flipV="1">
            <a:off x="6927850" y="2051050"/>
            <a:ext cx="393700" cy="622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8" name="90 - Ευθεία γραμμή σύνδεσης"/>
          <p:cNvCxnSpPr>
            <a:cxnSpLocks noChangeShapeType="1"/>
            <a:stCxn id="10266" idx="1"/>
            <a:endCxn id="10260" idx="5"/>
          </p:cNvCxnSpPr>
          <p:nvPr/>
        </p:nvCxnSpPr>
        <p:spPr bwMode="auto">
          <a:xfrm rot="16200000" flipV="1">
            <a:off x="7727950" y="2089150"/>
            <a:ext cx="317500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9" name="98 - Ευθεία γραμμή σύνδεσης"/>
          <p:cNvCxnSpPr>
            <a:cxnSpLocks noChangeShapeType="1"/>
            <a:stCxn id="10265" idx="0"/>
            <a:endCxn id="10262" idx="5"/>
          </p:cNvCxnSpPr>
          <p:nvPr/>
        </p:nvCxnSpPr>
        <p:spPr bwMode="auto">
          <a:xfrm rot="16200000" flipV="1">
            <a:off x="6280150" y="33845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0" name="101 - Ευθεία γραμμή σύνδεσης"/>
          <p:cNvCxnSpPr>
            <a:cxnSpLocks noChangeShapeType="1"/>
            <a:stCxn id="10263" idx="0"/>
            <a:endCxn id="10261" idx="5"/>
          </p:cNvCxnSpPr>
          <p:nvPr/>
        </p:nvCxnSpPr>
        <p:spPr bwMode="auto">
          <a:xfrm rot="16200000" flipV="1">
            <a:off x="6889750" y="2698750"/>
            <a:ext cx="273050" cy="425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1" name="104 - Ευθεία γραμμή σύνδεσης"/>
          <p:cNvCxnSpPr>
            <a:cxnSpLocks noChangeShapeType="1"/>
            <a:stCxn id="10267" idx="0"/>
            <a:endCxn id="10266" idx="3"/>
          </p:cNvCxnSpPr>
          <p:nvPr/>
        </p:nvCxnSpPr>
        <p:spPr bwMode="auto">
          <a:xfrm rot="5400000" flipH="1" flipV="1">
            <a:off x="7886700" y="2813050"/>
            <a:ext cx="349250" cy="120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2" name="107 - Ευθεία γραμμή σύνδεσης"/>
          <p:cNvCxnSpPr>
            <a:cxnSpLocks noChangeShapeType="1"/>
            <a:stCxn id="10268" idx="0"/>
            <a:endCxn id="10266" idx="5"/>
          </p:cNvCxnSpPr>
          <p:nvPr/>
        </p:nvCxnSpPr>
        <p:spPr bwMode="auto">
          <a:xfrm rot="16200000" flipV="1">
            <a:off x="8261350" y="2774950"/>
            <a:ext cx="3492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293" name="110 - TextBox"/>
          <p:cNvSpPr txBox="1">
            <a:spLocks noChangeArrowheads="1"/>
          </p:cNvSpPr>
          <p:nvPr/>
        </p:nvSpPr>
        <p:spPr bwMode="auto">
          <a:xfrm>
            <a:off x="457200" y="990600"/>
            <a:ext cx="214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Δένδρο αναδρομής</a:t>
            </a:r>
          </a:p>
        </p:txBody>
      </p:sp>
      <p:sp>
        <p:nvSpPr>
          <p:cNvPr id="10294" name="54 - Ορθογώνιο"/>
          <p:cNvSpPr>
            <a:spLocks noChangeArrowheads="1"/>
          </p:cNvSpPr>
          <p:nvPr/>
        </p:nvSpPr>
        <p:spPr bwMode="auto">
          <a:xfrm>
            <a:off x="152400" y="2362200"/>
            <a:ext cx="3048000" cy="236220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295" name="56 - Ορθογώνιο"/>
          <p:cNvSpPr>
            <a:spLocks noChangeArrowheads="1"/>
          </p:cNvSpPr>
          <p:nvPr/>
        </p:nvSpPr>
        <p:spPr bwMode="auto">
          <a:xfrm>
            <a:off x="5715000" y="1752600"/>
            <a:ext cx="3048000" cy="236220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296" name="59 - TextBox"/>
          <p:cNvSpPr txBox="1">
            <a:spLocks noChangeArrowheads="1"/>
          </p:cNvSpPr>
          <p:nvPr/>
        </p:nvSpPr>
        <p:spPr bwMode="auto">
          <a:xfrm>
            <a:off x="152400" y="48768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/>
              <a:t>Ιδέα</a:t>
            </a:r>
            <a:r>
              <a:rPr lang="en-US"/>
              <a:t>: </a:t>
            </a:r>
            <a:r>
              <a:rPr lang="el-GR"/>
              <a:t> Αντί να υπολογίσουμε το  </a:t>
            </a:r>
            <a:r>
              <a:rPr lang="en-US"/>
              <a:t>f</a:t>
            </a:r>
            <a:r>
              <a:rPr lang="en-US" baseline="-25000"/>
              <a:t>4</a:t>
            </a:r>
            <a:r>
              <a:rPr lang="el-GR"/>
              <a:t> δύο φορές, το υπολογίζουμε μία φορά και </a:t>
            </a:r>
          </a:p>
          <a:p>
            <a:r>
              <a:rPr lang="el-GR"/>
              <a:t>αποθηκεύουμε την τιμή του …</a:t>
            </a:r>
          </a:p>
          <a:p>
            <a:r>
              <a:rPr lang="el-GR"/>
              <a:t>			     ομοίως και για τις άλλες τιμές που χρειαζόμαστε</a:t>
            </a:r>
          </a:p>
          <a:p>
            <a:r>
              <a:rPr lang="el-GR"/>
              <a:t> </a:t>
            </a:r>
          </a:p>
        </p:txBody>
      </p:sp>
      <p:sp>
        <p:nvSpPr>
          <p:cNvPr id="10297" name="54 - Ορθογώνιο"/>
          <p:cNvSpPr>
            <a:spLocks noChangeArrowheads="1"/>
          </p:cNvSpPr>
          <p:nvPr/>
        </p:nvSpPr>
        <p:spPr bwMode="auto">
          <a:xfrm>
            <a:off x="3352800" y="2438400"/>
            <a:ext cx="1676400" cy="1676400"/>
          </a:xfrm>
          <a:prstGeom prst="rect">
            <a:avLst/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298" name="54 - Ορθογώνιο"/>
          <p:cNvSpPr>
            <a:spLocks noChangeArrowheads="1"/>
          </p:cNvSpPr>
          <p:nvPr/>
        </p:nvSpPr>
        <p:spPr bwMode="auto">
          <a:xfrm>
            <a:off x="152400" y="2971800"/>
            <a:ext cx="1676400" cy="1676400"/>
          </a:xfrm>
          <a:prstGeom prst="rect">
            <a:avLst/>
          </a:prstGeom>
          <a:solidFill>
            <a:srgbClr val="C0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 useBgFill="1">
        <p:nvSpPr>
          <p:cNvPr id="59" name="5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Δυναμικός Προγραμματισμός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11 - TextBox"/>
          <p:cNvSpPr txBox="1">
            <a:spLocks noChangeArrowheads="1"/>
          </p:cNvSpPr>
          <p:nvPr/>
        </p:nvSpPr>
        <p:spPr bwMode="auto">
          <a:xfrm>
            <a:off x="446088" y="989013"/>
            <a:ext cx="557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Παράδειγμα</a:t>
            </a:r>
            <a:r>
              <a:rPr lang="en-US"/>
              <a:t>:  </a:t>
            </a:r>
            <a:r>
              <a:rPr lang="el-GR"/>
              <a:t>Υπολογισμός της ακολουθίας </a:t>
            </a:r>
            <a:r>
              <a:rPr lang="en-US"/>
              <a:t>Fibonacci</a:t>
            </a:r>
            <a:endParaRPr lang="el-GR"/>
          </a:p>
        </p:txBody>
      </p:sp>
      <p:pic>
        <p:nvPicPr>
          <p:cNvPr id="11269" name="1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447800"/>
            <a:ext cx="3225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533400" y="3200400"/>
            <a:ext cx="4278313" cy="2586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fibonacci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n)</a:t>
            </a:r>
          </a:p>
          <a:p>
            <a:r>
              <a:rPr lang="en-US" dirty="0">
                <a:latin typeface="Lucida Console" pitchFamily="49" charset="0"/>
              </a:rPr>
              <a:t>{</a:t>
            </a:r>
          </a:p>
          <a:p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F[n+1];</a:t>
            </a:r>
          </a:p>
          <a:p>
            <a:r>
              <a:rPr lang="en-US" dirty="0">
                <a:latin typeface="Lucida Console" pitchFamily="49" charset="0"/>
              </a:rPr>
              <a:t>    F[0]=; F[1]=1;</a:t>
            </a:r>
          </a:p>
          <a:p>
            <a:r>
              <a:rPr lang="en-US" dirty="0">
                <a:latin typeface="Lucida Console" pitchFamily="49" charset="0"/>
              </a:rPr>
              <a:t>    for 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=2;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&lt;=n;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r>
              <a:rPr lang="en-US" dirty="0">
                <a:latin typeface="Lucida Console" pitchFamily="49" charset="0"/>
              </a:rPr>
              <a:t>	F[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 = F[i-1] + F[i-2];</a:t>
            </a:r>
          </a:p>
          <a:p>
            <a:r>
              <a:rPr lang="en-US" dirty="0">
                <a:latin typeface="Lucida Console" pitchFamily="49" charset="0"/>
              </a:rPr>
              <a:t>    return F[n];</a:t>
            </a:r>
          </a:p>
          <a:p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1271" name="8 - TextBox"/>
          <p:cNvSpPr txBox="1">
            <a:spLocks noChangeArrowheads="1"/>
          </p:cNvSpPr>
          <p:nvPr/>
        </p:nvSpPr>
        <p:spPr bwMode="auto">
          <a:xfrm>
            <a:off x="533400" y="2744788"/>
            <a:ext cx="7551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Μπορεί να υπολογιστεί σε γραμμικό χρόνο με το ακόλουθο πρόγραμμα</a:t>
            </a:r>
            <a:r>
              <a:rPr lang="en-US"/>
              <a:t> :</a:t>
            </a:r>
            <a:endParaRPr lang="el-GR"/>
          </a:p>
        </p:txBody>
      </p:sp>
      <p:sp useBgFill="1">
        <p:nvSpPr>
          <p:cNvPr id="8" name="7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OUKAS20G@9JM6IHMR48BGY5K9" val="3164"/>
  <p:tag name="FIRSTGEORGIAD@QR90Z50HB7WXYZ01" val="2846"/>
  <p:tag name="DEFAULTDISPLAYSOURCE" val="\documentclass{article}\pagestyle{empty}&#10;\begin{document}&#10;&#10;\end{document}&#10;"/>
  <p:tag name="EMBEDFONTS" val="1"/>
  <p:tag name="FIRSTUSER@JWAPWKQODABBGLF6" val="3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f_n = \left\{ \begin{array}{ll}&#10;0, &amp; n=0 \\&#10;1, &amp; n=1 \\&#10;f_{n-1} + f_{n-2}, &amp; n \ge 2&#10;\end{array} \right.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27"/>
  <p:tag name="PICTUREFILESIZE" val="1309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(n) = T(n-1) + T(n-2) + \Theta(1)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5"/>
  <p:tag name="PICTUREFILESIZE" val="47395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 \ge 2T(n-2) + \Theta(1) \Rightarrow T(n) = \Omega((\sqrt{2})^n)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77"/>
  <p:tag name="PICTUREFILESIZE" val="6416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f_n = \left\{ \begin{array}{ll}&#10;0, &amp; n=0 \\&#10;1, &amp; n=1 \\&#10;f_{n-1} + f_{n-2}, &amp; n \ge 2&#10;\end{array} \right.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27"/>
  <p:tag name="PICTUREFILESIZE" val="13091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&#10;O(M \cdot N)&#10;$$&#10;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2"/>
  <p:tag name="PICTUREFILESIZE" val="1291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f_n = \left\{ \begin{array}{ll}&#10;0, &amp; n=0 \\&#10;1, &amp; n=1 \\&#10;f_{n-1} + f_{n-2}, &amp; n \ge 2&#10;\end{array} \right.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27"/>
  <p:tag name="PICTUREFILESIZE" val="13091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f_n = \frac{1}{\sqrt{5}} \Big[   \big( \frac{1+\sqrt{5}}{2} \big)^n - \big( \frac{1-\sqrt{5}}{2} \big)^n \Big]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4"/>
  <p:tag name="PICTUREFILESIZE" val="10719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f_n = \left\{ \begin{array}{ll}&#10;0, &amp; n=0 \\&#10;1, &amp; n=1 \\&#10;f_{n-1} + f_{n-2}, &amp; n \ge 2&#10;\end{array} \right.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27"/>
  <p:tag name="PICTUREFILESIZE" val="13091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22230</TotalTime>
  <Words>2037</Words>
  <Application>Microsoft Office PowerPoint</Application>
  <PresentationFormat>Προβολή στην οθόνη (4:3)</PresentationFormat>
  <Paragraphs>480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4" baseType="lpstr">
      <vt:lpstr>Arial</vt:lpstr>
      <vt:lpstr>cmmi10</vt:lpstr>
      <vt:lpstr>cmr10</vt:lpstr>
      <vt:lpstr>cmsy10orig</vt:lpstr>
      <vt:lpstr>Times New Roman</vt:lpstr>
      <vt:lpstr>Lucida Console</vt:lpstr>
      <vt:lpstr>Courier New</vt:lpstr>
      <vt:lpstr>Wingdings</vt:lpstr>
      <vt:lpstr>Garamond</vt:lpstr>
      <vt:lpstr>Kant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  <vt:lpstr>Δυναμικός Προγραμματισμός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823</cp:revision>
  <dcterms:created xsi:type="dcterms:W3CDTF">2005-02-17T20:55:19Z</dcterms:created>
  <dcterms:modified xsi:type="dcterms:W3CDTF">2013-10-17T08:47:57Z</dcterms:modified>
</cp:coreProperties>
</file>