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64"/>
  </p:handoutMasterIdLst>
  <p:sldIdLst>
    <p:sldId id="454" r:id="rId2"/>
    <p:sldId id="455" r:id="rId3"/>
    <p:sldId id="456" r:id="rId4"/>
    <p:sldId id="457" r:id="rId5"/>
    <p:sldId id="458" r:id="rId6"/>
    <p:sldId id="459" r:id="rId7"/>
    <p:sldId id="477" r:id="rId8"/>
    <p:sldId id="478" r:id="rId9"/>
    <p:sldId id="474" r:id="rId10"/>
    <p:sldId id="473" r:id="rId11"/>
    <p:sldId id="460" r:id="rId12"/>
    <p:sldId id="475" r:id="rId13"/>
    <p:sldId id="476" r:id="rId14"/>
    <p:sldId id="479" r:id="rId15"/>
    <p:sldId id="480" r:id="rId16"/>
    <p:sldId id="481" r:id="rId17"/>
    <p:sldId id="486" r:id="rId18"/>
    <p:sldId id="487" r:id="rId19"/>
    <p:sldId id="497" r:id="rId20"/>
    <p:sldId id="489" r:id="rId21"/>
    <p:sldId id="490" r:id="rId22"/>
    <p:sldId id="491" r:id="rId23"/>
    <p:sldId id="492" r:id="rId24"/>
    <p:sldId id="493" r:id="rId25"/>
    <p:sldId id="494" r:id="rId26"/>
    <p:sldId id="462" r:id="rId27"/>
    <p:sldId id="463" r:id="rId28"/>
    <p:sldId id="464" r:id="rId29"/>
    <p:sldId id="465" r:id="rId30"/>
    <p:sldId id="466" r:id="rId31"/>
    <p:sldId id="469" r:id="rId32"/>
    <p:sldId id="467" r:id="rId33"/>
    <p:sldId id="470" r:id="rId34"/>
    <p:sldId id="468" r:id="rId35"/>
    <p:sldId id="471" r:id="rId36"/>
    <p:sldId id="472" r:id="rId37"/>
    <p:sldId id="48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84" r:id="rId61"/>
    <p:sldId id="495" r:id="rId62"/>
    <p:sldId id="485" r:id="rId63"/>
  </p:sldIdLst>
  <p:sldSz cx="9144000" cy="6858000" type="screen4x3"/>
  <p:notesSz cx="6858000" cy="9144000"/>
  <p:embeddedFontLst>
    <p:embeddedFont>
      <p:font typeface="cmmi10" pitchFamily="34" charset="0"/>
      <p:regular r:id="rId65"/>
    </p:embeddedFont>
    <p:embeddedFont>
      <p:font typeface="cmr10" pitchFamily="34" charset="0"/>
      <p:regular r:id="rId66"/>
    </p:embeddedFont>
    <p:embeddedFont>
      <p:font typeface="cmsy10orig" pitchFamily="34" charset="0"/>
      <p:regular r:id="rId67"/>
    </p:embeddedFont>
    <p:embeddedFont>
      <p:font typeface="cmr7" pitchFamily="34" charset="0"/>
      <p:regular r:id="rId68"/>
    </p:embeddedFont>
    <p:embeddedFont>
      <p:font typeface="cmmi7" pitchFamily="34" charset="0"/>
      <p:regular r:id="rId69"/>
    </p:embeddedFont>
    <p:embeddedFont>
      <p:font typeface="cmsy7" pitchFamily="34" charset="0"/>
      <p:regular r:id="rId70"/>
    </p:embeddedFont>
    <p:embeddedFont>
      <p:font typeface="cmex10" pitchFamily="34" charset="0"/>
      <p:regular r:id="rId71"/>
    </p:embeddedFont>
    <p:embeddedFont>
      <p:font typeface="Lucida Console" pitchFamily="49" charset="0"/>
      <p:regular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Garamond" pitchFamily="18" charset="0"/>
      <p:regular r:id="rId77"/>
      <p:bold r:id="rId78"/>
      <p:italic r:id="rId79"/>
    </p:embeddedFont>
  </p:embeddedFontLst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C979"/>
    <a:srgbClr val="FFB547"/>
    <a:srgbClr val="FF9900"/>
    <a:srgbClr val="FFFF99"/>
    <a:srgbClr val="EAEAEA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7708" autoAdjust="0"/>
  </p:normalViewPr>
  <p:slideViewPr>
    <p:cSldViewPr>
      <p:cViewPr>
        <p:scale>
          <a:sx n="80" d="100"/>
          <a:sy n="80" d="100"/>
        </p:scale>
        <p:origin x="-166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F3882A-CD99-4ED9-9798-C809DB06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C4BA-15DB-40BB-863D-B762758A8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DCB4B-1F77-42DB-A09D-BACE9140D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0269B-5710-4753-8118-24FFC36C6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087B-8F92-482B-83D7-573DDFD24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FD16-8B52-4FA1-B59E-CE20FEC64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00F1-7B14-4C2C-81EA-852483BEC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AD3D-C764-4EEE-93E4-F9E66C8F8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14A6-03DC-44BD-876C-82AA09EC4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C302-3F9E-4099-BAB8-D29A5E04C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F228-7064-47DF-9EE5-1AF607DFA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8F68-86B9-4E4C-9EEE-D87D805B7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7F4B2D0-CFC9-4661-9E4D-0F48DF476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3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8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4.png"/><Relationship Id="rId5" Type="http://schemas.openxmlformats.org/officeDocument/2006/relationships/tags" Target="../tags/tag75.xml"/><Relationship Id="rId1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4.png"/><Relationship Id="rId18" Type="http://schemas.openxmlformats.org/officeDocument/2006/relationships/image" Target="../media/image21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3.png"/><Relationship Id="rId17" Type="http://schemas.openxmlformats.org/officeDocument/2006/relationships/image" Target="../media/image20.png"/><Relationship Id="rId2" Type="http://schemas.openxmlformats.org/officeDocument/2006/relationships/tags" Target="../tags/tag79.xml"/><Relationship Id="rId16" Type="http://schemas.openxmlformats.org/officeDocument/2006/relationships/image" Target="../media/image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2.png"/><Relationship Id="rId5" Type="http://schemas.openxmlformats.org/officeDocument/2006/relationships/tags" Target="../tags/tag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6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4.png"/><Relationship Id="rId17" Type="http://schemas.openxmlformats.org/officeDocument/2006/relationships/image" Target="../media/image23.png"/><Relationship Id="rId2" Type="http://schemas.openxmlformats.org/officeDocument/2006/relationships/tags" Target="../tags/tag88.xml"/><Relationship Id="rId16" Type="http://schemas.openxmlformats.org/officeDocument/2006/relationships/image" Target="../media/image20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2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24.xml"/><Relationship Id="rId7" Type="http://schemas.openxmlformats.org/officeDocument/2006/relationships/image" Target="../media/image27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.png"/><Relationship Id="rId3" Type="http://schemas.openxmlformats.org/officeDocument/2006/relationships/tags" Target="../tags/tag29.xml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36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5.png"/><Relationship Id="rId2" Type="http://schemas.openxmlformats.org/officeDocument/2006/relationships/tags" Target="../tags/tag45.xml"/><Relationship Id="rId16" Type="http://schemas.openxmlformats.org/officeDocument/2006/relationships/image" Target="../media/image19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.png"/><Relationship Id="rId5" Type="http://schemas.openxmlformats.org/officeDocument/2006/relationships/tags" Target="../tags/tag48.xm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tags" Target="../tags/tag47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6538"/>
            <a:ext cx="73152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dirty="0" smtClean="0"/>
              <a:t>Αναδρομικός αλγόριθμος (</a:t>
            </a:r>
            <a:r>
              <a:rPr lang="en-US" sz="1800" b="1" dirty="0" smtClean="0"/>
              <a:t>recursive algorithm)</a:t>
            </a:r>
            <a:endParaRPr lang="en-US" sz="1800" b="1" dirty="0" smtClean="0">
              <a:solidFill>
                <a:srgbClr val="000099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66800" y="2344738"/>
            <a:ext cx="66960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Επιλύει ένα πρόβλημα λύνοντας ένα ή περισσότερα στιγμιότυπα</a:t>
            </a:r>
          </a:p>
          <a:p>
            <a:r>
              <a:rPr lang="el-GR" dirty="0"/>
              <a:t>του </a:t>
            </a:r>
            <a:r>
              <a:rPr lang="el-GR" b="1" dirty="0"/>
              <a:t>ίδιου προβλήματος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2293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2295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229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2995613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x,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(y==0) return x;</a:t>
            </a:r>
          </a:p>
          <a:p>
            <a:r>
              <a:rPr lang="en-US" sz="1600" dirty="0">
                <a:latin typeface="Lucida Console" pitchFamily="49" charset="0"/>
              </a:rPr>
              <a:t>    return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(y, </a:t>
            </a:r>
            <a:r>
              <a:rPr lang="en-US" sz="1600" dirty="0" err="1">
                <a:latin typeface="Lucida Console" pitchFamily="49" charset="0"/>
              </a:rPr>
              <a:t>x%y</a:t>
            </a:r>
            <a:r>
              <a:rPr lang="en-US" sz="1600" dirty="0">
                <a:latin typeface="Lucida Console" pitchFamily="49" charset="0"/>
              </a:rPr>
              <a:t>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12301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2302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03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2304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0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331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3318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3320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4572000" y="4797425"/>
            <a:ext cx="24066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gcd(128,40)</a:t>
            </a:r>
            <a:r>
              <a:rPr lang="el-GR" sz="16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    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3326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3327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28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3329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3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31" name="24 - TextBox"/>
          <p:cNvSpPr txBox="1">
            <a:spLocks noChangeArrowheads="1"/>
          </p:cNvSpPr>
          <p:nvPr/>
        </p:nvSpPr>
        <p:spPr bwMode="auto">
          <a:xfrm>
            <a:off x="4514850" y="4416425"/>
            <a:ext cx="127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Παράδειγμα</a:t>
            </a:r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2995613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x,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(y==0) return x;</a:t>
            </a:r>
          </a:p>
          <a:p>
            <a:r>
              <a:rPr lang="en-US" sz="1600" dirty="0">
                <a:latin typeface="Lucida Console" pitchFamily="49" charset="0"/>
              </a:rPr>
              <a:t>    return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(y, </a:t>
            </a:r>
            <a:r>
              <a:rPr lang="en-US" sz="1600" dirty="0" err="1">
                <a:latin typeface="Lucida Console" pitchFamily="49" charset="0"/>
              </a:rPr>
              <a:t>x%y</a:t>
            </a:r>
            <a:r>
              <a:rPr lang="en-US" sz="1600" dirty="0">
                <a:latin typeface="Lucida Console" pitchFamily="49" charset="0"/>
              </a:rPr>
              <a:t>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434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434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4344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572000" y="4797425"/>
            <a:ext cx="1912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gcd(128,40)</a:t>
            </a:r>
            <a:r>
              <a:rPr lang="el-GR" sz="1600">
                <a:latin typeface="Courier New" pitchFamily="49" charset="0"/>
              </a:rPr>
              <a:t>=</a:t>
            </a:r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gcd(40,8)</a:t>
            </a:r>
            <a:r>
              <a:rPr lang="el-GR" sz="16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4350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4351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2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4353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5" name="24 - TextBox"/>
          <p:cNvSpPr txBox="1">
            <a:spLocks noChangeArrowheads="1"/>
          </p:cNvSpPr>
          <p:nvPr/>
        </p:nvSpPr>
        <p:spPr bwMode="auto">
          <a:xfrm>
            <a:off x="4514850" y="4416425"/>
            <a:ext cx="127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Παράδειγμα</a:t>
            </a:r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2995613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x,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(y==0) return x;</a:t>
            </a:r>
          </a:p>
          <a:p>
            <a:r>
              <a:rPr lang="en-US" sz="1600" dirty="0">
                <a:latin typeface="Lucida Console" pitchFamily="49" charset="0"/>
              </a:rPr>
              <a:t>    return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(y, </a:t>
            </a:r>
            <a:r>
              <a:rPr lang="en-US" sz="1600" dirty="0" err="1">
                <a:latin typeface="Lucida Console" pitchFamily="49" charset="0"/>
              </a:rPr>
              <a:t>x%y</a:t>
            </a:r>
            <a:r>
              <a:rPr lang="en-US" sz="1600" dirty="0">
                <a:latin typeface="Lucida Console" pitchFamily="49" charset="0"/>
              </a:rPr>
              <a:t>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536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5366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536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4572000" y="4797425"/>
            <a:ext cx="19812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gcd(128,40)</a:t>
            </a:r>
            <a:r>
              <a:rPr lang="el-GR" sz="1600">
                <a:latin typeface="Courier New" pitchFamily="49" charset="0"/>
              </a:rPr>
              <a:t>=</a:t>
            </a:r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gcd(40,8)</a:t>
            </a:r>
            <a:r>
              <a:rPr lang="el-GR" sz="1600">
                <a:latin typeface="Courier New" pitchFamily="49" charset="0"/>
              </a:rPr>
              <a:t>=</a:t>
            </a:r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gcd(8,0)</a:t>
            </a:r>
            <a:r>
              <a:rPr lang="el-GR" sz="1600">
                <a:latin typeface="Courier New" pitchFamily="49" charset="0"/>
              </a:rPr>
              <a:t>=</a:t>
            </a:r>
          </a:p>
          <a:p>
            <a:r>
              <a:rPr lang="el-GR" sz="1600">
                <a:latin typeface="Courier New" pitchFamily="49" charset="0"/>
              </a:rPr>
              <a:t>          8</a:t>
            </a:r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5374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5375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6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5377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7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9" name="24 - TextBox"/>
          <p:cNvSpPr txBox="1">
            <a:spLocks noChangeArrowheads="1"/>
          </p:cNvSpPr>
          <p:nvPr/>
        </p:nvSpPr>
        <p:spPr bwMode="auto">
          <a:xfrm>
            <a:off x="4514850" y="4416425"/>
            <a:ext cx="127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Παράδειγμα</a:t>
            </a:r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2995613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x,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(y==0) return x;</a:t>
            </a:r>
          </a:p>
          <a:p>
            <a:r>
              <a:rPr lang="en-US" sz="1600" dirty="0">
                <a:latin typeface="Lucida Console" pitchFamily="49" charset="0"/>
              </a:rPr>
              <a:t>    return </a:t>
            </a:r>
            <a:r>
              <a:rPr lang="en-US" sz="1600" dirty="0" err="1">
                <a:latin typeface="Lucida Console" pitchFamily="49" charset="0"/>
              </a:rPr>
              <a:t>gcd</a:t>
            </a:r>
            <a:r>
              <a:rPr lang="en-US" sz="1600" dirty="0">
                <a:latin typeface="Lucida Console" pitchFamily="49" charset="0"/>
              </a:rPr>
              <a:t>(y, </a:t>
            </a:r>
            <a:r>
              <a:rPr lang="en-US" sz="1600" dirty="0" err="1">
                <a:latin typeface="Lucida Console" pitchFamily="49" charset="0"/>
              </a:rPr>
              <a:t>x%y</a:t>
            </a:r>
            <a:r>
              <a:rPr lang="en-US" sz="1600" dirty="0">
                <a:latin typeface="Lucida Console" pitchFamily="49" charset="0"/>
              </a:rPr>
              <a:t>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638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639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6392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6396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6397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8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6399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0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401" name="Text Box 11"/>
          <p:cNvSpPr txBox="1">
            <a:spLocks noChangeArrowheads="1"/>
          </p:cNvSpPr>
          <p:nvPr/>
        </p:nvSpPr>
        <p:spPr bwMode="auto">
          <a:xfrm>
            <a:off x="630238" y="4267200"/>
            <a:ext cx="2765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Αν              τότε</a:t>
            </a:r>
          </a:p>
        </p:txBody>
      </p:sp>
      <p:pic>
        <p:nvPicPr>
          <p:cNvPr id="16402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3" y="4343400"/>
            <a:ext cx="6365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03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363" y="4343400"/>
            <a:ext cx="165735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7412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7414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7416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7420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7421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2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7423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24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5" name="Text Box 11"/>
          <p:cNvSpPr txBox="1">
            <a:spLocks noChangeArrowheads="1"/>
          </p:cNvSpPr>
          <p:nvPr/>
        </p:nvSpPr>
        <p:spPr bwMode="auto">
          <a:xfrm>
            <a:off x="630238" y="4267200"/>
            <a:ext cx="2765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Αν              τότε</a:t>
            </a:r>
          </a:p>
        </p:txBody>
      </p:sp>
      <p:pic>
        <p:nvPicPr>
          <p:cNvPr id="17426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3" y="4343400"/>
            <a:ext cx="6365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27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363" y="4343400"/>
            <a:ext cx="165735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8" name="Text Box 14"/>
          <p:cNvSpPr txBox="1">
            <a:spLocks noChangeArrowheads="1"/>
          </p:cNvSpPr>
          <p:nvPr/>
        </p:nvSpPr>
        <p:spPr bwMode="auto">
          <a:xfrm>
            <a:off x="609600" y="4738688"/>
            <a:ext cx="13414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endParaRPr lang="el-GR"/>
          </a:p>
        </p:txBody>
      </p:sp>
      <p:pic>
        <p:nvPicPr>
          <p:cNvPr id="17429" name="Picture 1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713" y="5207000"/>
            <a:ext cx="3538537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30" name="Picture 20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713" y="5664200"/>
            <a:ext cx="3971925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843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8438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8440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sp>
        <p:nvSpPr>
          <p:cNvPr id="18444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8445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6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8447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4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9" name="Text Box 11"/>
          <p:cNvSpPr txBox="1">
            <a:spLocks noChangeArrowheads="1"/>
          </p:cNvSpPr>
          <p:nvPr/>
        </p:nvSpPr>
        <p:spPr bwMode="auto">
          <a:xfrm>
            <a:off x="630238" y="4267200"/>
            <a:ext cx="2765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Αν              τότε</a:t>
            </a:r>
          </a:p>
        </p:txBody>
      </p:sp>
      <p:pic>
        <p:nvPicPr>
          <p:cNvPr id="18450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3" y="4343400"/>
            <a:ext cx="6365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51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363" y="4343400"/>
            <a:ext cx="165735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52" name="24 - TextBox"/>
          <p:cNvSpPr txBox="1">
            <a:spLocks noChangeArrowheads="1"/>
          </p:cNvSpPr>
          <p:nvPr/>
        </p:nvSpPr>
        <p:spPr bwMode="auto">
          <a:xfrm>
            <a:off x="987425" y="4811713"/>
            <a:ext cx="4932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ym typeface="Symbol" pitchFamily="18" charset="2"/>
              </a:rPr>
              <a:t>ο αλγόριθμος του Ευκλείδη είναι </a:t>
            </a:r>
            <a:r>
              <a:rPr lang="el-GR" b="1">
                <a:sym typeface="Symbol" pitchFamily="18" charset="2"/>
              </a:rPr>
              <a:t>αποδοτικός </a:t>
            </a:r>
            <a:r>
              <a:rPr lang="en-US">
                <a:sym typeface="Symbol" pitchFamily="18" charset="2"/>
              </a:rPr>
              <a:t>:</a:t>
            </a:r>
          </a:p>
        </p:txBody>
      </p:sp>
      <p:sp>
        <p:nvSpPr>
          <p:cNvPr id="18453" name="31 - Δεξιό βέλος"/>
          <p:cNvSpPr>
            <a:spLocks noChangeArrowheads="1"/>
          </p:cNvSpPr>
          <p:nvPr/>
        </p:nvSpPr>
        <p:spPr bwMode="auto">
          <a:xfrm>
            <a:off x="762000" y="49530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4" name="32 - Ορθογώνιο"/>
          <p:cNvSpPr>
            <a:spLocks noChangeArrowheads="1"/>
          </p:cNvSpPr>
          <p:nvPr/>
        </p:nvSpPr>
        <p:spPr bwMode="auto">
          <a:xfrm>
            <a:off x="990600" y="5181600"/>
            <a:ext cx="337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ym typeface="Symbol" pitchFamily="18" charset="2"/>
              </a:rPr>
              <a:t>απαιτεί </a:t>
            </a:r>
            <a:r>
              <a:rPr lang="en-US">
                <a:sym typeface="Symbol" pitchFamily="18" charset="2"/>
              </a:rPr>
              <a:t>                 </a:t>
            </a:r>
            <a:r>
              <a:rPr lang="el-GR">
                <a:sym typeface="Symbol" pitchFamily="18" charset="2"/>
              </a:rPr>
              <a:t>επαναλήψεις</a:t>
            </a:r>
            <a:endParaRPr lang="el-GR"/>
          </a:p>
        </p:txBody>
      </p:sp>
      <p:pic>
        <p:nvPicPr>
          <p:cNvPr id="18455" name="36 - Εικόνα" descr="TP_tmp253850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257800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459452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class Node {</a:t>
            </a:r>
          </a:p>
          <a:p>
            <a:r>
              <a:rPr lang="en-US" dirty="0" smtClean="0">
                <a:latin typeface="Lucida Console" pitchFamily="49" charset="0"/>
              </a:rPr>
              <a:t>	Item </a:t>
            </a:r>
            <a:r>
              <a:rPr lang="en-US" dirty="0" err="1" smtClean="0">
                <a:latin typeface="Lucida Console" pitchFamily="49" charset="0"/>
              </a:rPr>
              <a:t>item</a:t>
            </a:r>
            <a:r>
              <a:rPr lang="en-US" dirty="0" smtClean="0">
                <a:latin typeface="Lucida Console" pitchFamily="49" charset="0"/>
              </a:rPr>
              <a:t>; </a:t>
            </a:r>
          </a:p>
          <a:p>
            <a:r>
              <a:rPr lang="en-US" dirty="0" smtClean="0">
                <a:latin typeface="Lucida Console" pitchFamily="49" charset="0"/>
              </a:rPr>
              <a:t>	Node next;  </a:t>
            </a:r>
          </a:p>
          <a:p>
            <a:r>
              <a:rPr lang="en-US" dirty="0" smtClean="0">
                <a:latin typeface="Lucida Console" pitchFamily="49" charset="0"/>
              </a:rPr>
              <a:t>}</a:t>
            </a:r>
            <a:endParaRPr lang="el-GR" dirty="0">
              <a:latin typeface="Lucida Console" pitchFamily="49" charset="0"/>
            </a:endParaRPr>
          </a:p>
          <a:p>
            <a:endParaRPr lang="en-US" dirty="0" smtClean="0">
              <a:latin typeface="Lucida Console" pitchFamily="49" charset="0"/>
            </a:endParaRPr>
          </a:p>
          <a:p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count(Node </a:t>
            </a:r>
            <a:r>
              <a:rPr lang="en-US" dirty="0">
                <a:latin typeface="Lucida Console" pitchFamily="49" charset="0"/>
              </a:rPr>
              <a:t>x</a:t>
            </a:r>
            <a:r>
              <a:rPr lang="en-US" dirty="0" smtClean="0">
                <a:latin typeface="Lucida Console" pitchFamily="49" charset="0"/>
              </a:rPr>
              <a:t>) {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>
                <a:latin typeface="Lucida Console" pitchFamily="49" charset="0"/>
              </a:rPr>
              <a:t>(x == </a:t>
            </a:r>
            <a:r>
              <a:rPr lang="en-US" dirty="0" smtClean="0">
                <a:latin typeface="Lucida Console" pitchFamily="49" charset="0"/>
              </a:rPr>
              <a:t>null) </a:t>
            </a:r>
            <a:r>
              <a:rPr lang="en-US" dirty="0">
                <a:latin typeface="Lucida Console" pitchFamily="49" charset="0"/>
              </a:rPr>
              <a:t>return 0;</a:t>
            </a:r>
          </a:p>
          <a:p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>
                <a:latin typeface="Lucida Console" pitchFamily="49" charset="0"/>
              </a:rPr>
              <a:t>1 + </a:t>
            </a:r>
            <a:r>
              <a:rPr lang="en-US" dirty="0" smtClean="0">
                <a:latin typeface="Lucida Console" pitchFamily="49" charset="0"/>
              </a:rPr>
              <a:t>count(</a:t>
            </a:r>
            <a:r>
              <a:rPr lang="en-US" dirty="0" err="1" smtClean="0">
                <a:latin typeface="Lucida Console" pitchFamily="49" charset="0"/>
              </a:rPr>
              <a:t>x.next</a:t>
            </a:r>
            <a:r>
              <a:rPr lang="en-US" dirty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}   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7315200" y="25146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7772400" y="2514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19462" name="Oval 46"/>
          <p:cNvSpPr>
            <a:spLocks noChangeArrowheads="1"/>
          </p:cNvSpPr>
          <p:nvPr/>
        </p:nvSpPr>
        <p:spPr bwMode="auto">
          <a:xfrm>
            <a:off x="7848600" y="2590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cxnSp>
        <p:nvCxnSpPr>
          <p:cNvPr id="19463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7921625" y="26273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464" name="59 - Ορθογώνιο"/>
          <p:cNvSpPr>
            <a:spLocks noChangeArrowheads="1"/>
          </p:cNvSpPr>
          <p:nvPr/>
        </p:nvSpPr>
        <p:spPr bwMode="auto">
          <a:xfrm>
            <a:off x="6172200" y="2438400"/>
            <a:ext cx="102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node </a:t>
            </a:r>
            <a:r>
              <a:rPr lang="en-US" dirty="0">
                <a:latin typeface="Lucida Console" pitchFamily="49" charset="0"/>
              </a:rPr>
              <a:t>: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9465" name="60 - Ορθογώνιο"/>
          <p:cNvSpPr>
            <a:spLocks noChangeArrowheads="1"/>
          </p:cNvSpPr>
          <p:nvPr/>
        </p:nvSpPr>
        <p:spPr bwMode="auto">
          <a:xfrm>
            <a:off x="7162800" y="2895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</a:rPr>
              <a:t>item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9466" name="61 - Ορθογώνιο"/>
          <p:cNvSpPr>
            <a:spLocks noChangeArrowheads="1"/>
          </p:cNvSpPr>
          <p:nvPr/>
        </p:nvSpPr>
        <p:spPr bwMode="auto">
          <a:xfrm>
            <a:off x="8178800" y="22098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</a:rPr>
              <a:t>next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9488" name="60 - TextBox"/>
          <p:cNvSpPr txBox="1">
            <a:spLocks noChangeArrowheads="1"/>
          </p:cNvSpPr>
          <p:nvPr/>
        </p:nvSpPr>
        <p:spPr bwMode="auto">
          <a:xfrm>
            <a:off x="533400" y="1143000"/>
            <a:ext cx="746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Αναδρομική συνάρτηση καταμέτρησης του πλήθους των κόμβων σε μία</a:t>
            </a:r>
          </a:p>
          <a:p>
            <a:r>
              <a:rPr lang="el-GR" dirty="0"/>
              <a:t>συνδεδεμένη λίστα</a:t>
            </a:r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17 - Ευθύγραμμο βέλος σύνδεσης"/>
          <p:cNvCxnSpPr>
            <a:cxnSpLocks noChangeShapeType="1"/>
          </p:cNvCxnSpPr>
          <p:nvPr/>
        </p:nvCxnSpPr>
        <p:spPr bwMode="auto">
          <a:xfrm>
            <a:off x="1256665" y="5638800"/>
            <a:ext cx="5334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59 - Ορθογώνιο"/>
          <p:cNvSpPr>
            <a:spLocks noChangeArrowheads="1"/>
          </p:cNvSpPr>
          <p:nvPr/>
        </p:nvSpPr>
        <p:spPr bwMode="auto">
          <a:xfrm>
            <a:off x="385603" y="5334000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Node head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790065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2247265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2323465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2" name="17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396490" y="5903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085465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542665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3618865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" name="21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691890" y="5903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4380865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4838065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4914265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" name="25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987290" y="5903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5676265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6133465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Oval 46"/>
          <p:cNvSpPr>
            <a:spLocks noChangeArrowheads="1"/>
          </p:cNvSpPr>
          <p:nvPr/>
        </p:nvSpPr>
        <p:spPr bwMode="auto">
          <a:xfrm>
            <a:off x="6209665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29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282690" y="5903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6971665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7428865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Oval 46"/>
          <p:cNvSpPr>
            <a:spLocks noChangeArrowheads="1"/>
          </p:cNvSpPr>
          <p:nvPr/>
        </p:nvSpPr>
        <p:spPr bwMode="auto">
          <a:xfrm>
            <a:off x="7505065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34 - TextBox"/>
          <p:cNvSpPr txBox="1">
            <a:spLocks noChangeArrowheads="1"/>
          </p:cNvSpPr>
          <p:nvPr/>
        </p:nvSpPr>
        <p:spPr bwMode="auto">
          <a:xfrm>
            <a:off x="6718620" y="4800600"/>
            <a:ext cx="1739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μηδενική</a:t>
            </a:r>
            <a:endParaRPr lang="el-GR" dirty="0"/>
          </a:p>
          <a:p>
            <a:r>
              <a:rPr lang="el-GR" dirty="0" smtClean="0"/>
              <a:t>αναφορά (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null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 rot="5400000">
            <a:off x="7420928" y="5486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32 - Έλλειψη"/>
          <p:cNvSpPr>
            <a:spLocks noChangeArrowheads="1"/>
          </p:cNvSpPr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20484" name="36 - Βέλος προς τα κάτω"/>
          <p:cNvSpPr>
            <a:spLocks noChangeArrowheads="1"/>
          </p:cNvSpPr>
          <p:nvPr/>
        </p:nvSpPr>
        <p:spPr bwMode="auto">
          <a:xfrm rot="-1791944">
            <a:off x="5934075" y="27225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5" name="61 - Βέλος προς τα κάτω"/>
          <p:cNvSpPr>
            <a:spLocks noChangeArrowheads="1"/>
          </p:cNvSpPr>
          <p:nvPr/>
        </p:nvSpPr>
        <p:spPr bwMode="auto">
          <a:xfrm rot="150060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6" name="62 - TextBox"/>
          <p:cNvSpPr txBox="1">
            <a:spLocks noChangeArrowheads="1"/>
          </p:cNvSpPr>
          <p:nvPr/>
        </p:nvSpPr>
        <p:spPr bwMode="auto">
          <a:xfrm>
            <a:off x="4343400" y="31242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διάσπαση</a:t>
            </a:r>
          </a:p>
        </p:txBody>
      </p:sp>
      <p:sp>
        <p:nvSpPr>
          <p:cNvPr id="20487" name="63 - Έλλειψη"/>
          <p:cNvSpPr>
            <a:spLocks noChangeArrowheads="1"/>
          </p:cNvSpPr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Ν</a:t>
            </a:r>
            <a:r>
              <a:rPr lang="en-US"/>
              <a:t>-k</a:t>
            </a:r>
            <a:r>
              <a:rPr lang="el-GR"/>
              <a:t> </a:t>
            </a:r>
          </a:p>
        </p:txBody>
      </p:sp>
      <p:sp>
        <p:nvSpPr>
          <p:cNvPr id="20488" name="64 - Έλλειψη"/>
          <p:cNvSpPr>
            <a:spLocks noChangeArrowheads="1"/>
          </p:cNvSpPr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</a:t>
            </a:r>
            <a:r>
              <a:rPr lang="en-US"/>
              <a:t>k</a:t>
            </a:r>
            <a:r>
              <a:rPr lang="el-GR"/>
              <a:t> 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32 - Έλλειψη"/>
          <p:cNvSpPr>
            <a:spLocks noChangeArrowheads="1"/>
          </p:cNvSpPr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21508" name="36 - Βέλος προς τα κάτω"/>
          <p:cNvSpPr>
            <a:spLocks noChangeArrowheads="1"/>
          </p:cNvSpPr>
          <p:nvPr/>
        </p:nvSpPr>
        <p:spPr bwMode="auto">
          <a:xfrm rot="-1791944">
            <a:off x="5934075" y="27225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61 - Βέλος προς τα κάτω"/>
          <p:cNvSpPr>
            <a:spLocks noChangeArrowheads="1"/>
          </p:cNvSpPr>
          <p:nvPr/>
        </p:nvSpPr>
        <p:spPr bwMode="auto">
          <a:xfrm rot="150060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0" name="62 - TextBox"/>
          <p:cNvSpPr txBox="1">
            <a:spLocks noChangeArrowheads="1"/>
          </p:cNvSpPr>
          <p:nvPr/>
        </p:nvSpPr>
        <p:spPr bwMode="auto">
          <a:xfrm>
            <a:off x="4343400" y="31242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διάσπαση</a:t>
            </a:r>
          </a:p>
        </p:txBody>
      </p:sp>
      <p:sp>
        <p:nvSpPr>
          <p:cNvPr id="21511" name="63 - Έλλειψη"/>
          <p:cNvSpPr>
            <a:spLocks noChangeArrowheads="1"/>
          </p:cNvSpPr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Ν</a:t>
            </a:r>
            <a:r>
              <a:rPr lang="en-US"/>
              <a:t>-k</a:t>
            </a:r>
            <a:r>
              <a:rPr lang="el-GR"/>
              <a:t> </a:t>
            </a:r>
          </a:p>
        </p:txBody>
      </p:sp>
      <p:sp>
        <p:nvSpPr>
          <p:cNvPr id="21512" name="64 - Έλλειψη"/>
          <p:cNvSpPr>
            <a:spLocks noChangeArrowheads="1"/>
          </p:cNvSpPr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</a:t>
            </a:r>
            <a:r>
              <a:rPr lang="en-US"/>
              <a:t>k</a:t>
            </a:r>
            <a:r>
              <a:rPr lang="el-GR"/>
              <a:t> </a:t>
            </a:r>
          </a:p>
        </p:txBody>
      </p:sp>
      <p:sp>
        <p:nvSpPr>
          <p:cNvPr id="21513" name="65 - Βέλος προς τα κάτω"/>
          <p:cNvSpPr>
            <a:spLocks noChangeArrowheads="1"/>
          </p:cNvSpPr>
          <p:nvPr/>
        </p:nvSpPr>
        <p:spPr bwMode="auto">
          <a:xfrm rot="1500601">
            <a:off x="2384425" y="4838700"/>
            <a:ext cx="298450" cy="533400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4" name="66 - Βέλος προς τα κάτω"/>
          <p:cNvSpPr>
            <a:spLocks noChangeArrowheads="1"/>
          </p:cNvSpPr>
          <p:nvPr/>
        </p:nvSpPr>
        <p:spPr bwMode="auto">
          <a:xfrm rot="-1675941">
            <a:off x="3841750" y="4838700"/>
            <a:ext cx="296863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5" name="67 - Βέλος προς τα κάτω"/>
          <p:cNvSpPr>
            <a:spLocks noChangeArrowheads="1"/>
          </p:cNvSpPr>
          <p:nvPr/>
        </p:nvSpPr>
        <p:spPr bwMode="auto">
          <a:xfrm rot="1500601">
            <a:off x="5641975" y="4914900"/>
            <a:ext cx="296863" cy="5334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6" name="68 - Βέλος προς τα κάτω"/>
          <p:cNvSpPr>
            <a:spLocks noChangeArrowheads="1"/>
          </p:cNvSpPr>
          <p:nvPr/>
        </p:nvSpPr>
        <p:spPr bwMode="auto">
          <a:xfrm rot="-1675941">
            <a:off x="7138988" y="4914900"/>
            <a:ext cx="296862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7" name="69 - Έλλειψη"/>
          <p:cNvSpPr>
            <a:spLocks noChangeArrowheads="1"/>
          </p:cNvSpPr>
          <p:nvPr/>
        </p:nvSpPr>
        <p:spPr bwMode="auto">
          <a:xfrm>
            <a:off x="1600200" y="5410200"/>
            <a:ext cx="1143000" cy="6858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518" name="70 - Έλλειψη"/>
          <p:cNvSpPr>
            <a:spLocks noChangeArrowheads="1"/>
          </p:cNvSpPr>
          <p:nvPr/>
        </p:nvSpPr>
        <p:spPr bwMode="auto">
          <a:xfrm>
            <a:off x="3581400" y="5410200"/>
            <a:ext cx="1295400" cy="762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519" name="71 - Έλλειψη"/>
          <p:cNvSpPr>
            <a:spLocks noChangeArrowheads="1"/>
          </p:cNvSpPr>
          <p:nvPr/>
        </p:nvSpPr>
        <p:spPr bwMode="auto">
          <a:xfrm>
            <a:off x="5105400" y="5486400"/>
            <a:ext cx="1143000" cy="6858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520" name="72 - Έλλειψη"/>
          <p:cNvSpPr>
            <a:spLocks noChangeArrowheads="1"/>
          </p:cNvSpPr>
          <p:nvPr/>
        </p:nvSpPr>
        <p:spPr bwMode="auto">
          <a:xfrm>
            <a:off x="7086600" y="5410200"/>
            <a:ext cx="1295400" cy="762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521" name="73 - TextBox"/>
          <p:cNvSpPr txBox="1">
            <a:spLocks noChangeArrowheads="1"/>
          </p:cNvSpPr>
          <p:nvPr/>
        </p:nvSpPr>
        <p:spPr bwMode="auto">
          <a:xfrm>
            <a:off x="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1522" name="74 - Βέλος προς τα κάτω"/>
          <p:cNvSpPr>
            <a:spLocks noChangeArrowheads="1"/>
          </p:cNvSpPr>
          <p:nvPr/>
        </p:nvSpPr>
        <p:spPr bwMode="auto">
          <a:xfrm rot="1500601">
            <a:off x="17065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3" name="75 - Βέλος προς τα κάτω"/>
          <p:cNvSpPr>
            <a:spLocks noChangeArrowheads="1"/>
          </p:cNvSpPr>
          <p:nvPr/>
        </p:nvSpPr>
        <p:spPr bwMode="auto">
          <a:xfrm rot="20099399" flipH="1">
            <a:off x="23923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4" name="76 - Βέλος προς τα κάτω"/>
          <p:cNvSpPr>
            <a:spLocks noChangeArrowheads="1"/>
          </p:cNvSpPr>
          <p:nvPr/>
        </p:nvSpPr>
        <p:spPr bwMode="auto">
          <a:xfrm rot="1500601">
            <a:off x="38115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5" name="77 - Βέλος προς τα κάτω"/>
          <p:cNvSpPr>
            <a:spLocks noChangeArrowheads="1"/>
          </p:cNvSpPr>
          <p:nvPr/>
        </p:nvSpPr>
        <p:spPr bwMode="auto">
          <a:xfrm rot="20099399" flipH="1">
            <a:off x="44973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6" name="78 - Βέλος προς τα κάτω"/>
          <p:cNvSpPr>
            <a:spLocks noChangeArrowheads="1"/>
          </p:cNvSpPr>
          <p:nvPr/>
        </p:nvSpPr>
        <p:spPr bwMode="auto">
          <a:xfrm rot="1500601">
            <a:off x="52117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7" name="79 - Βέλος προς τα κάτω"/>
          <p:cNvSpPr>
            <a:spLocks noChangeArrowheads="1"/>
          </p:cNvSpPr>
          <p:nvPr/>
        </p:nvSpPr>
        <p:spPr bwMode="auto">
          <a:xfrm rot="20099399" flipH="1">
            <a:off x="58975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8" name="80 - Βέλος προς τα κάτω"/>
          <p:cNvSpPr>
            <a:spLocks noChangeArrowheads="1"/>
          </p:cNvSpPr>
          <p:nvPr/>
        </p:nvSpPr>
        <p:spPr bwMode="auto">
          <a:xfrm rot="1500601">
            <a:off x="73453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9" name="81 - Βέλος προς τα κάτω"/>
          <p:cNvSpPr>
            <a:spLocks noChangeArrowheads="1"/>
          </p:cNvSpPr>
          <p:nvPr/>
        </p:nvSpPr>
        <p:spPr bwMode="auto">
          <a:xfrm rot="20099399" flipH="1">
            <a:off x="80311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6538"/>
            <a:ext cx="73152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dirty="0" smtClean="0"/>
              <a:t>Αναδρομικός αλγόριθμος (</a:t>
            </a:r>
            <a:r>
              <a:rPr lang="en-US" sz="1800" b="1" dirty="0" smtClean="0"/>
              <a:t>recursive algorithm)</a:t>
            </a:r>
            <a:endParaRPr lang="en-US" sz="1800" b="1" dirty="0" smtClean="0">
              <a:solidFill>
                <a:srgbClr val="000099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2344738"/>
            <a:ext cx="66960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Επιλύει ένα πρόβλημα λύνοντας ένα ή περισσότερα στιγμιότυπα</a:t>
            </a:r>
          </a:p>
          <a:p>
            <a:r>
              <a:rPr lang="el-GR" dirty="0"/>
              <a:t>του </a:t>
            </a:r>
            <a:r>
              <a:rPr lang="el-GR" b="1" dirty="0"/>
              <a:t>ίδιου προβλήματος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3595688"/>
            <a:ext cx="4357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παραγοντικού</a:t>
            </a:r>
          </a:p>
        </p:txBody>
      </p:sp>
      <p:pic>
        <p:nvPicPr>
          <p:cNvPr id="4103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4338" y="4953000"/>
            <a:ext cx="4767262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6200" y="4343400"/>
            <a:ext cx="36068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factorial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N)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(N==0) return 1;</a:t>
            </a:r>
          </a:p>
          <a:p>
            <a:r>
              <a:rPr lang="en-US" sz="1600" dirty="0">
                <a:latin typeface="Lucida Console" pitchFamily="49" charset="0"/>
              </a:rPr>
              <a:t>    return N*factorial(N-1);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32 - Έλλειψη"/>
          <p:cNvSpPr>
            <a:spLocks noChangeArrowheads="1"/>
          </p:cNvSpPr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22532" name="36 - Βέλος προς τα κάτω"/>
          <p:cNvSpPr>
            <a:spLocks noChangeArrowheads="1"/>
          </p:cNvSpPr>
          <p:nvPr/>
        </p:nvSpPr>
        <p:spPr bwMode="auto">
          <a:xfrm rot="-1791944">
            <a:off x="5934075" y="27225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61 - Βέλος προς τα κάτω"/>
          <p:cNvSpPr>
            <a:spLocks noChangeArrowheads="1"/>
          </p:cNvSpPr>
          <p:nvPr/>
        </p:nvSpPr>
        <p:spPr bwMode="auto">
          <a:xfrm rot="150060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4" name="62 - TextBox"/>
          <p:cNvSpPr txBox="1">
            <a:spLocks noChangeArrowheads="1"/>
          </p:cNvSpPr>
          <p:nvPr/>
        </p:nvSpPr>
        <p:spPr bwMode="auto">
          <a:xfrm>
            <a:off x="4343400" y="31242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διάσπαση</a:t>
            </a:r>
          </a:p>
        </p:txBody>
      </p:sp>
      <p:sp>
        <p:nvSpPr>
          <p:cNvPr id="22535" name="63 - Έλλειψη"/>
          <p:cNvSpPr>
            <a:spLocks noChangeArrowheads="1"/>
          </p:cNvSpPr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Ν</a:t>
            </a:r>
            <a:r>
              <a:rPr lang="en-US"/>
              <a:t>-k</a:t>
            </a:r>
            <a:r>
              <a:rPr lang="el-GR"/>
              <a:t> </a:t>
            </a:r>
          </a:p>
        </p:txBody>
      </p:sp>
      <p:sp>
        <p:nvSpPr>
          <p:cNvPr id="22536" name="64 - Έλλειψη"/>
          <p:cNvSpPr>
            <a:spLocks noChangeArrowheads="1"/>
          </p:cNvSpPr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</a:t>
            </a:r>
            <a:r>
              <a:rPr lang="en-US"/>
              <a:t>k</a:t>
            </a:r>
            <a:r>
              <a:rPr lang="el-GR"/>
              <a:t> </a:t>
            </a:r>
          </a:p>
        </p:txBody>
      </p:sp>
      <p:sp>
        <p:nvSpPr>
          <p:cNvPr id="22537" name="65 - Βέλος προς τα κάτω"/>
          <p:cNvSpPr>
            <a:spLocks noChangeArrowheads="1"/>
          </p:cNvSpPr>
          <p:nvPr/>
        </p:nvSpPr>
        <p:spPr bwMode="auto">
          <a:xfrm rot="1500601">
            <a:off x="2384425" y="4838700"/>
            <a:ext cx="298450" cy="533400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8" name="66 - Βέλος προς τα κάτω"/>
          <p:cNvSpPr>
            <a:spLocks noChangeArrowheads="1"/>
          </p:cNvSpPr>
          <p:nvPr/>
        </p:nvSpPr>
        <p:spPr bwMode="auto">
          <a:xfrm rot="-1675941">
            <a:off x="3841750" y="4838700"/>
            <a:ext cx="296863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9" name="67 - Βέλος προς τα κάτω"/>
          <p:cNvSpPr>
            <a:spLocks noChangeArrowheads="1"/>
          </p:cNvSpPr>
          <p:nvPr/>
        </p:nvSpPr>
        <p:spPr bwMode="auto">
          <a:xfrm rot="1500601">
            <a:off x="5641975" y="4914900"/>
            <a:ext cx="296863" cy="5334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0" name="68 - Βέλος προς τα κάτω"/>
          <p:cNvSpPr>
            <a:spLocks noChangeArrowheads="1"/>
          </p:cNvSpPr>
          <p:nvPr/>
        </p:nvSpPr>
        <p:spPr bwMode="auto">
          <a:xfrm rot="-1675941">
            <a:off x="7138988" y="4914900"/>
            <a:ext cx="296862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69 - Έλλειψη"/>
          <p:cNvSpPr>
            <a:spLocks noChangeArrowheads="1"/>
          </p:cNvSpPr>
          <p:nvPr/>
        </p:nvSpPr>
        <p:spPr bwMode="auto">
          <a:xfrm>
            <a:off x="1600200" y="5410200"/>
            <a:ext cx="1143000" cy="6858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1" name="70 - Έλλειψη"/>
          <p:cNvSpPr>
            <a:spLocks noChangeArrowheads="1"/>
          </p:cNvSpPr>
          <p:nvPr/>
        </p:nvSpPr>
        <p:spPr bwMode="auto">
          <a:xfrm>
            <a:off x="3581400" y="5410200"/>
            <a:ext cx="1295400" cy="762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2" name="71 - Έλλειψη"/>
          <p:cNvSpPr>
            <a:spLocks noChangeArrowheads="1"/>
          </p:cNvSpPr>
          <p:nvPr/>
        </p:nvSpPr>
        <p:spPr bwMode="auto">
          <a:xfrm>
            <a:off x="5105400" y="5486400"/>
            <a:ext cx="1143000" cy="6858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3" name="72 - Έλλειψη"/>
          <p:cNvSpPr>
            <a:spLocks noChangeArrowheads="1"/>
          </p:cNvSpPr>
          <p:nvPr/>
        </p:nvSpPr>
        <p:spPr bwMode="auto">
          <a:xfrm>
            <a:off x="7086600" y="5410200"/>
            <a:ext cx="1295400" cy="762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2545" name="73 - TextBox"/>
          <p:cNvSpPr txBox="1">
            <a:spLocks noChangeArrowheads="1"/>
          </p:cNvSpPr>
          <p:nvPr/>
        </p:nvSpPr>
        <p:spPr bwMode="auto">
          <a:xfrm>
            <a:off x="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2546" name="74 - Βέλος προς τα κάτω"/>
          <p:cNvSpPr>
            <a:spLocks noChangeArrowheads="1"/>
          </p:cNvSpPr>
          <p:nvPr/>
        </p:nvSpPr>
        <p:spPr bwMode="auto">
          <a:xfrm rot="1500601" flipH="1" flipV="1">
            <a:off x="17065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7" name="75 - Βέλος προς τα κάτω"/>
          <p:cNvSpPr>
            <a:spLocks noChangeArrowheads="1"/>
          </p:cNvSpPr>
          <p:nvPr/>
        </p:nvSpPr>
        <p:spPr bwMode="auto">
          <a:xfrm rot="20099399" flipV="1">
            <a:off x="23923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8" name="76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8115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9" name="77 - Βέλος προς τα κάτω"/>
          <p:cNvSpPr>
            <a:spLocks noChangeArrowheads="1"/>
          </p:cNvSpPr>
          <p:nvPr/>
        </p:nvSpPr>
        <p:spPr bwMode="auto">
          <a:xfrm rot="20099399" flipV="1">
            <a:off x="44973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0" name="78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2117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1" name="79 - Βέλος προς τα κάτω"/>
          <p:cNvSpPr>
            <a:spLocks noChangeArrowheads="1"/>
          </p:cNvSpPr>
          <p:nvPr/>
        </p:nvSpPr>
        <p:spPr bwMode="auto">
          <a:xfrm rot="20099399" flipV="1">
            <a:off x="58975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2" name="8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73453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3" name="81 - Βέλος προς τα κάτω"/>
          <p:cNvSpPr>
            <a:spLocks noChangeArrowheads="1"/>
          </p:cNvSpPr>
          <p:nvPr/>
        </p:nvSpPr>
        <p:spPr bwMode="auto">
          <a:xfrm rot="20099399" flipV="1">
            <a:off x="80311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32 - Έλλειψη"/>
          <p:cNvSpPr>
            <a:spLocks noChangeArrowheads="1"/>
          </p:cNvSpPr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23556" name="36 - Βέλος προς τα κάτω"/>
          <p:cNvSpPr>
            <a:spLocks noChangeArrowheads="1"/>
          </p:cNvSpPr>
          <p:nvPr/>
        </p:nvSpPr>
        <p:spPr bwMode="auto">
          <a:xfrm rot="-1791944">
            <a:off x="5934075" y="27225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7" name="61 - Βέλος προς τα κάτω"/>
          <p:cNvSpPr>
            <a:spLocks noChangeArrowheads="1"/>
          </p:cNvSpPr>
          <p:nvPr/>
        </p:nvSpPr>
        <p:spPr bwMode="auto">
          <a:xfrm rot="150060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62 - TextBox"/>
          <p:cNvSpPr txBox="1">
            <a:spLocks noChangeArrowheads="1"/>
          </p:cNvSpPr>
          <p:nvPr/>
        </p:nvSpPr>
        <p:spPr bwMode="auto">
          <a:xfrm>
            <a:off x="4343400" y="31242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διάσπαση</a:t>
            </a:r>
          </a:p>
        </p:txBody>
      </p:sp>
      <p:sp>
        <p:nvSpPr>
          <p:cNvPr id="64" name="63 - Έλλειψη"/>
          <p:cNvSpPr>
            <a:spLocks noChangeArrowheads="1"/>
          </p:cNvSpPr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Ν</a:t>
            </a:r>
            <a:r>
              <a:rPr lang="en-US"/>
              <a:t>-k</a:t>
            </a:r>
            <a:r>
              <a:rPr lang="el-GR"/>
              <a:t> </a:t>
            </a:r>
          </a:p>
        </p:txBody>
      </p:sp>
      <p:sp>
        <p:nvSpPr>
          <p:cNvPr id="65" name="64 - Έλλειψη"/>
          <p:cNvSpPr>
            <a:spLocks noChangeArrowheads="1"/>
          </p:cNvSpPr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</a:t>
            </a:r>
            <a:r>
              <a:rPr lang="en-US"/>
              <a:t>k</a:t>
            </a:r>
            <a:r>
              <a:rPr lang="el-GR"/>
              <a:t> </a:t>
            </a:r>
          </a:p>
        </p:txBody>
      </p:sp>
      <p:sp>
        <p:nvSpPr>
          <p:cNvPr id="70" name="69 - Έλλειψη"/>
          <p:cNvSpPr/>
          <p:nvPr/>
        </p:nvSpPr>
        <p:spPr bwMode="auto">
          <a:xfrm>
            <a:off x="1600200" y="54102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1" name="70 - Έλλειψη"/>
          <p:cNvSpPr/>
          <p:nvPr/>
        </p:nvSpPr>
        <p:spPr bwMode="auto">
          <a:xfrm>
            <a:off x="35814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2" name="71 - Έλλειψη"/>
          <p:cNvSpPr/>
          <p:nvPr/>
        </p:nvSpPr>
        <p:spPr bwMode="auto">
          <a:xfrm>
            <a:off x="5105400" y="54864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3" name="72 - Έλλειψη"/>
          <p:cNvSpPr/>
          <p:nvPr/>
        </p:nvSpPr>
        <p:spPr bwMode="auto">
          <a:xfrm>
            <a:off x="70866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3565" name="73 - TextBox"/>
          <p:cNvSpPr txBox="1">
            <a:spLocks noChangeArrowheads="1"/>
          </p:cNvSpPr>
          <p:nvPr/>
        </p:nvSpPr>
        <p:spPr bwMode="auto">
          <a:xfrm>
            <a:off x="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3566" name="74 - Βέλος προς τα κάτω"/>
          <p:cNvSpPr>
            <a:spLocks noChangeArrowheads="1"/>
          </p:cNvSpPr>
          <p:nvPr/>
        </p:nvSpPr>
        <p:spPr bwMode="auto">
          <a:xfrm rot="1500601" flipH="1" flipV="1">
            <a:off x="17065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7" name="75 - Βέλος προς τα κάτω"/>
          <p:cNvSpPr>
            <a:spLocks noChangeArrowheads="1"/>
          </p:cNvSpPr>
          <p:nvPr/>
        </p:nvSpPr>
        <p:spPr bwMode="auto">
          <a:xfrm rot="20099399" flipV="1">
            <a:off x="23923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8" name="76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8115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9" name="77 - Βέλος προς τα κάτω"/>
          <p:cNvSpPr>
            <a:spLocks noChangeArrowheads="1"/>
          </p:cNvSpPr>
          <p:nvPr/>
        </p:nvSpPr>
        <p:spPr bwMode="auto">
          <a:xfrm rot="20099399" flipV="1">
            <a:off x="44973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0" name="78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2117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79 - Βέλος προς τα κάτω"/>
          <p:cNvSpPr>
            <a:spLocks noChangeArrowheads="1"/>
          </p:cNvSpPr>
          <p:nvPr/>
        </p:nvSpPr>
        <p:spPr bwMode="auto">
          <a:xfrm rot="20099399" flipV="1">
            <a:off x="58975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8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73453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81 - Βέλος προς τα κάτω"/>
          <p:cNvSpPr>
            <a:spLocks noChangeArrowheads="1"/>
          </p:cNvSpPr>
          <p:nvPr/>
        </p:nvSpPr>
        <p:spPr bwMode="auto">
          <a:xfrm rot="20099399" flipV="1">
            <a:off x="80311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4" name="25 - Βέλος προς τα κάτω"/>
          <p:cNvSpPr>
            <a:spLocks noChangeArrowheads="1"/>
          </p:cNvSpPr>
          <p:nvPr/>
        </p:nvSpPr>
        <p:spPr bwMode="auto">
          <a:xfrm rot="1500601" flipH="1" flipV="1">
            <a:off x="2384425" y="4838700"/>
            <a:ext cx="298450" cy="533400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5" name="26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3841750" y="4838700"/>
            <a:ext cx="296863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6" name="27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641975" y="4914900"/>
            <a:ext cx="296863" cy="5334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7" name="28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7138988" y="4914900"/>
            <a:ext cx="296862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- Έλλειψη"/>
          <p:cNvSpPr>
            <a:spLocks noChangeArrowheads="1"/>
          </p:cNvSpPr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64" name="63 - Έλλειψη"/>
          <p:cNvSpPr/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dirty="0"/>
              <a:t>πρόβλημα </a:t>
            </a:r>
          </a:p>
          <a:p>
            <a:pPr algn="ctr">
              <a:defRPr/>
            </a:pPr>
            <a:r>
              <a:rPr lang="el-GR" dirty="0"/>
              <a:t>μεγέθους Ν</a:t>
            </a:r>
            <a:r>
              <a:rPr lang="en-US" dirty="0"/>
              <a:t>-k</a:t>
            </a:r>
            <a:r>
              <a:rPr lang="el-GR" dirty="0"/>
              <a:t> </a:t>
            </a:r>
          </a:p>
        </p:txBody>
      </p:sp>
      <p:sp>
        <p:nvSpPr>
          <p:cNvPr id="65" name="64 - Έλλειψη"/>
          <p:cNvSpPr/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dirty="0"/>
              <a:t>πρόβλημα </a:t>
            </a:r>
          </a:p>
          <a:p>
            <a:pPr algn="ctr">
              <a:defRPr/>
            </a:pPr>
            <a:r>
              <a:rPr lang="el-GR" dirty="0"/>
              <a:t>μεγέθους </a:t>
            </a:r>
            <a:r>
              <a:rPr lang="en-US" dirty="0"/>
              <a:t>k</a:t>
            </a:r>
            <a:r>
              <a:rPr lang="el-GR" dirty="0"/>
              <a:t> </a:t>
            </a:r>
          </a:p>
        </p:txBody>
      </p:sp>
      <p:sp>
        <p:nvSpPr>
          <p:cNvPr id="70" name="69 - Έλλειψη"/>
          <p:cNvSpPr/>
          <p:nvPr/>
        </p:nvSpPr>
        <p:spPr bwMode="auto">
          <a:xfrm>
            <a:off x="1600200" y="54102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1" name="70 - Έλλειψη"/>
          <p:cNvSpPr/>
          <p:nvPr/>
        </p:nvSpPr>
        <p:spPr bwMode="auto">
          <a:xfrm>
            <a:off x="35814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2" name="71 - Έλλειψη"/>
          <p:cNvSpPr/>
          <p:nvPr/>
        </p:nvSpPr>
        <p:spPr bwMode="auto">
          <a:xfrm>
            <a:off x="5105400" y="54864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3" name="72 - Έλλειψη"/>
          <p:cNvSpPr/>
          <p:nvPr/>
        </p:nvSpPr>
        <p:spPr bwMode="auto">
          <a:xfrm>
            <a:off x="70866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4586" name="73 - TextBox"/>
          <p:cNvSpPr txBox="1">
            <a:spLocks noChangeArrowheads="1"/>
          </p:cNvSpPr>
          <p:nvPr/>
        </p:nvSpPr>
        <p:spPr bwMode="auto">
          <a:xfrm>
            <a:off x="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4587" name="74 - Βέλος προς τα κάτω"/>
          <p:cNvSpPr>
            <a:spLocks noChangeArrowheads="1"/>
          </p:cNvSpPr>
          <p:nvPr/>
        </p:nvSpPr>
        <p:spPr bwMode="auto">
          <a:xfrm rot="1500601" flipH="1" flipV="1">
            <a:off x="17065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75 - Βέλος προς τα κάτω"/>
          <p:cNvSpPr>
            <a:spLocks noChangeArrowheads="1"/>
          </p:cNvSpPr>
          <p:nvPr/>
        </p:nvSpPr>
        <p:spPr bwMode="auto">
          <a:xfrm rot="20099399" flipV="1">
            <a:off x="23923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9" name="76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8115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0" name="77 - Βέλος προς τα κάτω"/>
          <p:cNvSpPr>
            <a:spLocks noChangeArrowheads="1"/>
          </p:cNvSpPr>
          <p:nvPr/>
        </p:nvSpPr>
        <p:spPr bwMode="auto">
          <a:xfrm rot="20099399" flipV="1">
            <a:off x="44973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1" name="78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2117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2" name="79 - Βέλος προς τα κάτω"/>
          <p:cNvSpPr>
            <a:spLocks noChangeArrowheads="1"/>
          </p:cNvSpPr>
          <p:nvPr/>
        </p:nvSpPr>
        <p:spPr bwMode="auto">
          <a:xfrm rot="20099399" flipV="1">
            <a:off x="58975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8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73453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4" name="81 - Βέλος προς τα κάτω"/>
          <p:cNvSpPr>
            <a:spLocks noChangeArrowheads="1"/>
          </p:cNvSpPr>
          <p:nvPr/>
        </p:nvSpPr>
        <p:spPr bwMode="auto">
          <a:xfrm rot="20099399" flipV="1">
            <a:off x="80311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25 - Βέλος προς τα κάτω"/>
          <p:cNvSpPr>
            <a:spLocks noChangeArrowheads="1"/>
          </p:cNvSpPr>
          <p:nvPr/>
        </p:nvSpPr>
        <p:spPr bwMode="auto">
          <a:xfrm rot="1500601" flipH="1" flipV="1">
            <a:off x="2384425" y="4838700"/>
            <a:ext cx="298450" cy="533400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26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3841750" y="4838700"/>
            <a:ext cx="296863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27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641975" y="4914900"/>
            <a:ext cx="296863" cy="5334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8" name="28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7138988" y="4914900"/>
            <a:ext cx="296862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9" name="29 - Βέλος προς τα κάτω"/>
          <p:cNvSpPr>
            <a:spLocks noChangeArrowheads="1"/>
          </p:cNvSpPr>
          <p:nvPr/>
        </p:nvSpPr>
        <p:spPr bwMode="auto">
          <a:xfrm rot="-1791944" flipH="1" flipV="1">
            <a:off x="5934075" y="26463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3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1" name="31 - TextBox"/>
          <p:cNvSpPr txBox="1">
            <a:spLocks noChangeArrowheads="1"/>
          </p:cNvSpPr>
          <p:nvPr/>
        </p:nvSpPr>
        <p:spPr bwMode="auto">
          <a:xfrm>
            <a:off x="4343400" y="31242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σύνθεση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3200400" y="1143000"/>
            <a:ext cx="3352800" cy="16002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l-GR" dirty="0"/>
              <a:t>πρόβλημα μεγέθους Ν </a:t>
            </a:r>
          </a:p>
        </p:txBody>
      </p:sp>
      <p:sp>
        <p:nvSpPr>
          <p:cNvPr id="64" name="63 - Έλλειψη"/>
          <p:cNvSpPr/>
          <p:nvPr/>
        </p:nvSpPr>
        <p:spPr bwMode="auto">
          <a:xfrm>
            <a:off x="5334000" y="3657600"/>
            <a:ext cx="2362200" cy="12954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dirty="0"/>
              <a:t>πρόβλημα </a:t>
            </a:r>
          </a:p>
          <a:p>
            <a:pPr algn="ctr">
              <a:defRPr/>
            </a:pPr>
            <a:r>
              <a:rPr lang="el-GR" dirty="0"/>
              <a:t>μεγέθους Ν</a:t>
            </a:r>
            <a:r>
              <a:rPr lang="en-US" dirty="0"/>
              <a:t>-k</a:t>
            </a:r>
            <a:r>
              <a:rPr lang="el-GR" dirty="0"/>
              <a:t> </a:t>
            </a:r>
          </a:p>
        </p:txBody>
      </p:sp>
      <p:sp>
        <p:nvSpPr>
          <p:cNvPr id="65" name="64 - Έλλειψη"/>
          <p:cNvSpPr/>
          <p:nvPr/>
        </p:nvSpPr>
        <p:spPr bwMode="auto">
          <a:xfrm>
            <a:off x="2209800" y="3733800"/>
            <a:ext cx="2133600" cy="1143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dirty="0"/>
              <a:t>πρόβλημα </a:t>
            </a:r>
          </a:p>
          <a:p>
            <a:pPr algn="ctr">
              <a:defRPr/>
            </a:pPr>
            <a:r>
              <a:rPr lang="el-GR" dirty="0"/>
              <a:t>μεγέθους </a:t>
            </a:r>
            <a:r>
              <a:rPr lang="en-US" dirty="0"/>
              <a:t>k</a:t>
            </a:r>
            <a:r>
              <a:rPr lang="el-GR" dirty="0"/>
              <a:t> </a:t>
            </a:r>
          </a:p>
        </p:txBody>
      </p:sp>
      <p:sp>
        <p:nvSpPr>
          <p:cNvPr id="70" name="69 - Έλλειψη"/>
          <p:cNvSpPr/>
          <p:nvPr/>
        </p:nvSpPr>
        <p:spPr bwMode="auto">
          <a:xfrm>
            <a:off x="1600200" y="54102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1" name="70 - Έλλειψη"/>
          <p:cNvSpPr/>
          <p:nvPr/>
        </p:nvSpPr>
        <p:spPr bwMode="auto">
          <a:xfrm>
            <a:off x="35814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2" name="71 - Έλλειψη"/>
          <p:cNvSpPr/>
          <p:nvPr/>
        </p:nvSpPr>
        <p:spPr bwMode="auto">
          <a:xfrm>
            <a:off x="5105400" y="5486400"/>
            <a:ext cx="1143000" cy="6858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3" name="72 - Έλλειψη"/>
          <p:cNvSpPr/>
          <p:nvPr/>
        </p:nvSpPr>
        <p:spPr bwMode="auto">
          <a:xfrm>
            <a:off x="7086600" y="5410200"/>
            <a:ext cx="1295400" cy="762000"/>
          </a:xfrm>
          <a:prstGeom prst="ellipse">
            <a:avLst/>
          </a:prstGeom>
          <a:solidFill>
            <a:schemeClr val="tx2">
              <a:lumMod val="5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5610" name="73 - TextBox"/>
          <p:cNvSpPr txBox="1">
            <a:spLocks noChangeArrowheads="1"/>
          </p:cNvSpPr>
          <p:nvPr/>
        </p:nvSpPr>
        <p:spPr bwMode="auto">
          <a:xfrm>
            <a:off x="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5611" name="74 - Βέλος προς τα κάτω"/>
          <p:cNvSpPr>
            <a:spLocks noChangeArrowheads="1"/>
          </p:cNvSpPr>
          <p:nvPr/>
        </p:nvSpPr>
        <p:spPr bwMode="auto">
          <a:xfrm rot="1500601" flipH="1" flipV="1">
            <a:off x="17065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2" name="75 - Βέλος προς τα κάτω"/>
          <p:cNvSpPr>
            <a:spLocks noChangeArrowheads="1"/>
          </p:cNvSpPr>
          <p:nvPr/>
        </p:nvSpPr>
        <p:spPr bwMode="auto">
          <a:xfrm rot="20099399" flipV="1">
            <a:off x="2392363" y="61182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3" name="76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8115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4" name="77 - Βέλος προς τα κάτω"/>
          <p:cNvSpPr>
            <a:spLocks noChangeArrowheads="1"/>
          </p:cNvSpPr>
          <p:nvPr/>
        </p:nvSpPr>
        <p:spPr bwMode="auto">
          <a:xfrm rot="20099399" flipV="1">
            <a:off x="4497388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5" name="78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2117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6" name="79 - Βέλος προς τα κάτω"/>
          <p:cNvSpPr>
            <a:spLocks noChangeArrowheads="1"/>
          </p:cNvSpPr>
          <p:nvPr/>
        </p:nvSpPr>
        <p:spPr bwMode="auto">
          <a:xfrm rot="20099399" flipV="1">
            <a:off x="58975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7" name="8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73453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8" name="81 - Βέλος προς τα κάτω"/>
          <p:cNvSpPr>
            <a:spLocks noChangeArrowheads="1"/>
          </p:cNvSpPr>
          <p:nvPr/>
        </p:nvSpPr>
        <p:spPr bwMode="auto">
          <a:xfrm rot="20099399" flipV="1">
            <a:off x="8031163" y="6194425"/>
            <a:ext cx="196850" cy="412750"/>
          </a:xfrm>
          <a:prstGeom prst="downArrow">
            <a:avLst>
              <a:gd name="adj1" fmla="val 50000"/>
              <a:gd name="adj2" fmla="val 49701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9" name="25 - Βέλος προς τα κάτω"/>
          <p:cNvSpPr>
            <a:spLocks noChangeArrowheads="1"/>
          </p:cNvSpPr>
          <p:nvPr/>
        </p:nvSpPr>
        <p:spPr bwMode="auto">
          <a:xfrm rot="1500601" flipH="1" flipV="1">
            <a:off x="2384425" y="4838700"/>
            <a:ext cx="298450" cy="533400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0" name="26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3841750" y="4838700"/>
            <a:ext cx="296863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1" name="27 - Βέλος προς τα κάτω"/>
          <p:cNvSpPr>
            <a:spLocks noChangeArrowheads="1"/>
          </p:cNvSpPr>
          <p:nvPr/>
        </p:nvSpPr>
        <p:spPr bwMode="auto">
          <a:xfrm rot="1500601" flipH="1" flipV="1">
            <a:off x="5641975" y="4914900"/>
            <a:ext cx="296863" cy="5334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2" name="28 - Βέλος προς τα κάτω"/>
          <p:cNvSpPr>
            <a:spLocks noChangeArrowheads="1"/>
          </p:cNvSpPr>
          <p:nvPr/>
        </p:nvSpPr>
        <p:spPr bwMode="auto">
          <a:xfrm rot="-1675941" flipH="1" flipV="1">
            <a:off x="7138988" y="4914900"/>
            <a:ext cx="296862" cy="534988"/>
          </a:xfrm>
          <a:prstGeom prst="downArrow">
            <a:avLst>
              <a:gd name="adj1" fmla="val 50000"/>
              <a:gd name="adj2" fmla="val 5014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3" name="29 - Βέλος προς τα κάτω"/>
          <p:cNvSpPr>
            <a:spLocks noChangeArrowheads="1"/>
          </p:cNvSpPr>
          <p:nvPr/>
        </p:nvSpPr>
        <p:spPr bwMode="auto">
          <a:xfrm rot="-1791944" flipH="1" flipV="1">
            <a:off x="5934075" y="26463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4" name="30 - Βέλος προς τα κάτω"/>
          <p:cNvSpPr>
            <a:spLocks noChangeArrowheads="1"/>
          </p:cNvSpPr>
          <p:nvPr/>
        </p:nvSpPr>
        <p:spPr bwMode="auto">
          <a:xfrm rot="1500601" flipH="1" flipV="1">
            <a:off x="3446463" y="272415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5" name="31 - TextBox"/>
          <p:cNvSpPr txBox="1">
            <a:spLocks noChangeArrowheads="1"/>
          </p:cNvSpPr>
          <p:nvPr/>
        </p:nvSpPr>
        <p:spPr bwMode="auto">
          <a:xfrm>
            <a:off x="4343400" y="31242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σύνθεση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Διαίρει και βασίλευε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32 - Έλλειψη"/>
          <p:cNvSpPr>
            <a:spLocks noChangeArrowheads="1"/>
          </p:cNvSpPr>
          <p:nvPr/>
        </p:nvSpPr>
        <p:spPr bwMode="auto">
          <a:xfrm>
            <a:off x="3962400" y="1143000"/>
            <a:ext cx="3352800" cy="16002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πρόβλημα μεγέθους Ν </a:t>
            </a:r>
          </a:p>
        </p:txBody>
      </p:sp>
      <p:sp>
        <p:nvSpPr>
          <p:cNvPr id="26628" name="36 - Βέλος προς τα κάτω"/>
          <p:cNvSpPr>
            <a:spLocks noChangeArrowheads="1"/>
          </p:cNvSpPr>
          <p:nvPr/>
        </p:nvSpPr>
        <p:spPr bwMode="auto">
          <a:xfrm rot="-1791944">
            <a:off x="6840538" y="2670175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61 - Βέλος προς τα κάτω"/>
          <p:cNvSpPr>
            <a:spLocks noChangeArrowheads="1"/>
          </p:cNvSpPr>
          <p:nvPr/>
        </p:nvSpPr>
        <p:spPr bwMode="auto">
          <a:xfrm rot="1500601">
            <a:off x="4070350" y="2698750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C0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63 - Έλλειψη"/>
          <p:cNvSpPr>
            <a:spLocks noChangeArrowheads="1"/>
          </p:cNvSpPr>
          <p:nvPr/>
        </p:nvSpPr>
        <p:spPr bwMode="auto">
          <a:xfrm>
            <a:off x="6096000" y="3657600"/>
            <a:ext cx="2362200" cy="12954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Ν</a:t>
            </a:r>
            <a:r>
              <a:rPr lang="en-US"/>
              <a:t>-k</a:t>
            </a:r>
            <a:r>
              <a:rPr lang="el-GR"/>
              <a:t> </a:t>
            </a:r>
          </a:p>
        </p:txBody>
      </p:sp>
      <p:sp>
        <p:nvSpPr>
          <p:cNvPr id="26631" name="64 - Έλλειψη"/>
          <p:cNvSpPr>
            <a:spLocks noChangeArrowheads="1"/>
          </p:cNvSpPr>
          <p:nvPr/>
        </p:nvSpPr>
        <p:spPr bwMode="auto">
          <a:xfrm>
            <a:off x="2971800" y="3733800"/>
            <a:ext cx="2133600" cy="1143000"/>
          </a:xfrm>
          <a:prstGeom prst="ellipse">
            <a:avLst/>
          </a:prstGeom>
          <a:solidFill>
            <a:srgbClr val="00206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πρόβλημα </a:t>
            </a:r>
          </a:p>
          <a:p>
            <a:pPr algn="ctr"/>
            <a:r>
              <a:rPr lang="el-GR"/>
              <a:t>μεγέθους </a:t>
            </a:r>
            <a:r>
              <a:rPr lang="en-US"/>
              <a:t>k</a:t>
            </a:r>
            <a:r>
              <a:rPr lang="el-GR"/>
              <a:t> </a:t>
            </a:r>
          </a:p>
        </p:txBody>
      </p:sp>
      <p:sp>
        <p:nvSpPr>
          <p:cNvPr id="26632" name="73 - TextBox"/>
          <p:cNvSpPr txBox="1">
            <a:spLocks noChangeArrowheads="1"/>
          </p:cNvSpPr>
          <p:nvPr/>
        </p:nvSpPr>
        <p:spPr bwMode="auto">
          <a:xfrm>
            <a:off x="762000" y="3810000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επιλύουμε </a:t>
            </a:r>
          </a:p>
          <a:p>
            <a:pPr algn="ctr"/>
            <a:r>
              <a:rPr lang="el-GR"/>
              <a:t>αναδρομικά τα </a:t>
            </a:r>
          </a:p>
          <a:p>
            <a:pPr algn="ctr"/>
            <a:r>
              <a:rPr lang="el-GR"/>
              <a:t>υποπροβλήματα</a:t>
            </a:r>
          </a:p>
        </p:txBody>
      </p:sp>
      <p:sp>
        <p:nvSpPr>
          <p:cNvPr id="26633" name="25 - Βέλος προς τα κάτω"/>
          <p:cNvSpPr>
            <a:spLocks noChangeArrowheads="1"/>
          </p:cNvSpPr>
          <p:nvPr/>
        </p:nvSpPr>
        <p:spPr bwMode="auto">
          <a:xfrm rot="-1791944" flipH="1" flipV="1">
            <a:off x="6383338" y="264636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27 - Βέλος προς τα κάτω"/>
          <p:cNvSpPr>
            <a:spLocks noChangeArrowheads="1"/>
          </p:cNvSpPr>
          <p:nvPr/>
        </p:nvSpPr>
        <p:spPr bwMode="auto">
          <a:xfrm rot="1500601" flipH="1" flipV="1">
            <a:off x="4527550" y="2698750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28 - TextBox"/>
          <p:cNvSpPr txBox="1">
            <a:spLocks noChangeArrowheads="1"/>
          </p:cNvSpPr>
          <p:nvPr/>
        </p:nvSpPr>
        <p:spPr bwMode="auto">
          <a:xfrm>
            <a:off x="228600" y="2581275"/>
            <a:ext cx="2779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διάσπαση προβλήματος /</a:t>
            </a:r>
          </a:p>
          <a:p>
            <a:pPr algn="ctr"/>
            <a:r>
              <a:rPr lang="el-GR"/>
              <a:t>σύνθεση λύσεων</a:t>
            </a:r>
          </a:p>
          <a:p>
            <a:pPr algn="ctr"/>
            <a:endParaRPr lang="el-GR"/>
          </a:p>
        </p:txBody>
      </p:sp>
      <p:pic>
        <p:nvPicPr>
          <p:cNvPr id="26636" name="1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410200"/>
            <a:ext cx="4724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13 - TextBox"/>
          <p:cNvSpPr txBox="1">
            <a:spLocks noChangeArrowheads="1"/>
          </p:cNvSpPr>
          <p:nvPr/>
        </p:nvSpPr>
        <p:spPr bwMode="auto">
          <a:xfrm>
            <a:off x="903288" y="5334000"/>
            <a:ext cx="2220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εκτέλεσης </a:t>
            </a:r>
            <a:r>
              <a:rPr lang="en-US"/>
              <a:t>: </a:t>
            </a:r>
            <a:endParaRPr lang="el-GR"/>
          </a:p>
        </p:txBody>
      </p:sp>
      <p:sp>
        <p:nvSpPr>
          <p:cNvPr id="26638" name="14 - Βέλος προς τα κάτω"/>
          <p:cNvSpPr>
            <a:spLocks noChangeArrowheads="1"/>
          </p:cNvSpPr>
          <p:nvPr/>
        </p:nvSpPr>
        <p:spPr bwMode="auto">
          <a:xfrm rot="1500601" flipH="1" flipV="1">
            <a:off x="6405563" y="5675313"/>
            <a:ext cx="123825" cy="414337"/>
          </a:xfrm>
          <a:prstGeom prst="downArrow">
            <a:avLst>
              <a:gd name="adj1" fmla="val 50000"/>
              <a:gd name="adj2" fmla="val 5022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9" name="15 - TextBox"/>
          <p:cNvSpPr txBox="1">
            <a:spLocks noChangeArrowheads="1"/>
          </p:cNvSpPr>
          <p:nvPr/>
        </p:nvSpPr>
        <p:spPr bwMode="auto">
          <a:xfrm>
            <a:off x="5715000" y="6096000"/>
            <a:ext cx="1185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χρόνος</a:t>
            </a:r>
          </a:p>
          <a:p>
            <a:pPr algn="ctr"/>
            <a:r>
              <a:rPr lang="el-GR" sz="1600"/>
              <a:t>διάσπασης</a:t>
            </a:r>
          </a:p>
        </p:txBody>
      </p:sp>
      <p:sp>
        <p:nvSpPr>
          <p:cNvPr id="26640" name="16 - Βέλος προς τα κάτω"/>
          <p:cNvSpPr>
            <a:spLocks noChangeArrowheads="1"/>
          </p:cNvSpPr>
          <p:nvPr/>
        </p:nvSpPr>
        <p:spPr bwMode="auto">
          <a:xfrm rot="20099399" flipV="1">
            <a:off x="7643813" y="5675313"/>
            <a:ext cx="123825" cy="414337"/>
          </a:xfrm>
          <a:prstGeom prst="downArrow">
            <a:avLst>
              <a:gd name="adj1" fmla="val 50000"/>
              <a:gd name="adj2" fmla="val 50223"/>
            </a:avLst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1" name="17 - TextBox"/>
          <p:cNvSpPr txBox="1">
            <a:spLocks noChangeArrowheads="1"/>
          </p:cNvSpPr>
          <p:nvPr/>
        </p:nvSpPr>
        <p:spPr bwMode="auto">
          <a:xfrm>
            <a:off x="7296150" y="6096000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χρόνος</a:t>
            </a:r>
          </a:p>
          <a:p>
            <a:pPr algn="ctr"/>
            <a:r>
              <a:rPr lang="el-GR" sz="1600"/>
              <a:t>σύνθεσης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7086600" y="2057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pic>
        <p:nvPicPr>
          <p:cNvPr id="27652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2133600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3" name="4 - TextBox"/>
          <p:cNvSpPr txBox="1">
            <a:spLocks noChangeArrowheads="1"/>
          </p:cNvSpPr>
          <p:nvPr/>
        </p:nvSpPr>
        <p:spPr bwMode="auto">
          <a:xfrm>
            <a:off x="381000" y="1143000"/>
            <a:ext cx="614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Απλό πρόβλημα </a:t>
            </a:r>
            <a:r>
              <a:rPr lang="en-US"/>
              <a:t>: </a:t>
            </a:r>
            <a:r>
              <a:rPr lang="el-GR"/>
              <a:t>Εύρεση ελάχιστου στοιχείου ακολουθίας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381000" y="3787775"/>
            <a:ext cx="3517900" cy="830263"/>
          </a:xfrm>
          <a:prstGeom prst="rect">
            <a:avLst/>
          </a:prstGeom>
          <a:solidFill>
            <a:srgbClr val="00B0F0">
              <a:alpha val="1490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t = a[0];</a:t>
            </a:r>
          </a:p>
          <a:p>
            <a:r>
              <a:rPr lang="en-US" sz="1600">
                <a:latin typeface="Lucida Console" pitchFamily="49" charset="0"/>
              </a:rPr>
              <a:t>for (i = 1; i &lt; N; i++)</a:t>
            </a:r>
          </a:p>
          <a:p>
            <a:r>
              <a:rPr lang="en-US" sz="1600">
                <a:latin typeface="Lucida Console" pitchFamily="49" charset="0"/>
              </a:rPr>
              <a:t>    if (a[i] &lt; t) t = a[i];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483100" y="3787775"/>
            <a:ext cx="4070350" cy="2308225"/>
          </a:xfrm>
          <a:prstGeom prst="rect">
            <a:avLst/>
          </a:prstGeom>
          <a:solidFill>
            <a:srgbClr val="92D050">
              <a:alpha val="1490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min(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a[],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l,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r)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u, v, m = (</a:t>
            </a:r>
            <a:r>
              <a:rPr lang="en-US" sz="1600" dirty="0" err="1">
                <a:latin typeface="Lucida Console" pitchFamily="49" charset="0"/>
              </a:rPr>
              <a:t>l+r</a:t>
            </a:r>
            <a:r>
              <a:rPr lang="en-US" sz="1600" dirty="0">
                <a:latin typeface="Lucida Console" pitchFamily="49" charset="0"/>
              </a:rPr>
              <a:t>)/2;</a:t>
            </a:r>
          </a:p>
          <a:p>
            <a:r>
              <a:rPr lang="en-US" sz="1600" dirty="0">
                <a:latin typeface="Lucida Console" pitchFamily="49" charset="0"/>
              </a:rPr>
              <a:t>	if (l == r) return a[l];</a:t>
            </a:r>
          </a:p>
          <a:p>
            <a:r>
              <a:rPr lang="en-US" sz="1600" dirty="0">
                <a:latin typeface="Lucida Console" pitchFamily="49" charset="0"/>
              </a:rPr>
              <a:t>	u = min(a, l, m);</a:t>
            </a:r>
          </a:p>
          <a:p>
            <a:r>
              <a:rPr lang="en-US" sz="1600" dirty="0">
                <a:latin typeface="Lucida Console" pitchFamily="49" charset="0"/>
              </a:rPr>
              <a:t>	v = </a:t>
            </a:r>
            <a:r>
              <a:rPr lang="en-US" sz="1600" dirty="0" smtClean="0">
                <a:latin typeface="Lucida Console" pitchFamily="49" charset="0"/>
              </a:rPr>
              <a:t>min(a</a:t>
            </a:r>
            <a:r>
              <a:rPr lang="en-US" sz="1600" dirty="0">
                <a:latin typeface="Lucida Console" pitchFamily="49" charset="0"/>
              </a:rPr>
              <a:t>, m+1, r);</a:t>
            </a:r>
          </a:p>
          <a:p>
            <a:r>
              <a:rPr lang="en-US" sz="1600" dirty="0">
                <a:latin typeface="Lucida Console" pitchFamily="49" charset="0"/>
              </a:rPr>
              <a:t>	if (u&lt;v) return u;</a:t>
            </a:r>
          </a:p>
          <a:p>
            <a:r>
              <a:rPr lang="en-US" sz="1600" dirty="0">
                <a:latin typeface="Lucida Console" pitchFamily="49" charset="0"/>
              </a:rPr>
              <a:t>	else return v;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27656" name="30 - TextBox"/>
          <p:cNvSpPr txBox="1">
            <a:spLocks noChangeArrowheads="1"/>
          </p:cNvSpPr>
          <p:nvPr/>
        </p:nvSpPr>
        <p:spPr bwMode="auto">
          <a:xfrm>
            <a:off x="381000" y="3352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μη αναδρομικό πρόγραμμα</a:t>
            </a:r>
          </a:p>
        </p:txBody>
      </p:sp>
      <p:sp>
        <p:nvSpPr>
          <p:cNvPr id="27657" name="31 - TextBox"/>
          <p:cNvSpPr txBox="1">
            <a:spLocks noChangeArrowheads="1"/>
          </p:cNvSpPr>
          <p:nvPr/>
        </p:nvSpPr>
        <p:spPr bwMode="auto">
          <a:xfrm>
            <a:off x="4419600" y="30480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αναδρομικό πρόγραμμα</a:t>
            </a:r>
          </a:p>
          <a:p>
            <a:pPr algn="ctr"/>
            <a:r>
              <a:rPr lang="el-GR"/>
              <a:t>«διαίρει και βασίλευε»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343400" y="2362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724400" y="2057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495800" y="2209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800600" y="1905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717925" y="1752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28600" y="3124200"/>
            <a:ext cx="82169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να μετακινήσουμε τους δίσκους κατά ένα πάσσαλο δεξιά,</a:t>
            </a:r>
          </a:p>
          <a:p>
            <a:r>
              <a:rPr lang="el-GR"/>
              <a:t>υπακούοντας στους παρακάτω κανόνες</a:t>
            </a:r>
          </a:p>
          <a:p>
            <a:endParaRPr lang="el-GR"/>
          </a:p>
          <a:p>
            <a:r>
              <a:rPr lang="el-GR"/>
              <a:t>	1) Μετακινούμε ένα δίσκο τη φορά</a:t>
            </a:r>
          </a:p>
          <a:p>
            <a:endParaRPr lang="el-GR"/>
          </a:p>
          <a:p>
            <a:r>
              <a:rPr lang="el-GR"/>
              <a:t>	2) Ένας δίσκος δεν μπορεί να τοποθετηθεί πάνω από μικρότερο δίσκο</a:t>
            </a:r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343400" y="2362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24400" y="2057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95800" y="2209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800600" y="1905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717925" y="1752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28600" y="3124200"/>
            <a:ext cx="82169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να μετακινήσουμε τους δίσκους κατά ένα πάσσαλο δεξιά,</a:t>
            </a:r>
          </a:p>
          <a:p>
            <a:r>
              <a:rPr lang="el-GR"/>
              <a:t>υπακούοντας στους παρακάτω κανόνες</a:t>
            </a:r>
          </a:p>
          <a:p>
            <a:endParaRPr lang="el-GR"/>
          </a:p>
          <a:p>
            <a:r>
              <a:rPr lang="el-GR"/>
              <a:t>	1) Μετακινούμε ένα δίσκο τη φορά</a:t>
            </a:r>
          </a:p>
          <a:p>
            <a:endParaRPr lang="el-GR"/>
          </a:p>
          <a:p>
            <a:r>
              <a:rPr lang="el-GR"/>
              <a:t>	2) Ένας δίσκος δεν μπορεί να τοποθετηθεί πάνω από μικρότερο δίσκο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12725" y="5218113"/>
            <a:ext cx="7794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χρήση αναδρομής μας βοηθά να βρούμε μια κομψή λύση στο πρόβλημα.</a:t>
            </a:r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343400" y="2362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724400" y="2057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495800" y="2209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800600" y="1905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717925" y="1752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593725" y="3389313"/>
            <a:ext cx="7667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+1</a:t>
            </a:r>
            <a:r>
              <a:rPr lang="en-US"/>
              <a:t> : </a:t>
            </a:r>
            <a:r>
              <a:rPr lang="el-GR"/>
              <a:t>Μετακίνηση κατά 1</a:t>
            </a:r>
            <a:r>
              <a:rPr lang="en-US"/>
              <a:t> </a:t>
            </a:r>
            <a:r>
              <a:rPr lang="el-GR"/>
              <a:t>πάσσαλο δεξιά. Επιστρέφουμε στον αριστερότερο</a:t>
            </a:r>
          </a:p>
          <a:p>
            <a:r>
              <a:rPr lang="el-GR"/>
              <a:t>       πάσσαλο αν ξεκινήσουμε από τον δεξιότερο. </a:t>
            </a: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612775" y="4083050"/>
            <a:ext cx="7673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-1</a:t>
            </a:r>
            <a:r>
              <a:rPr lang="en-US"/>
              <a:t> : </a:t>
            </a:r>
            <a:r>
              <a:rPr lang="el-GR"/>
              <a:t>Μετακίνηση κατά 1</a:t>
            </a:r>
            <a:r>
              <a:rPr lang="en-US"/>
              <a:t> </a:t>
            </a:r>
            <a:r>
              <a:rPr lang="el-GR"/>
              <a:t>πάσσαλο αριστερά. Επιστρέφουμε στον δεξιότερο </a:t>
            </a:r>
          </a:p>
          <a:p>
            <a:r>
              <a:rPr lang="el-GR"/>
              <a:t>      πάσσαλο αν ξεκινήσουμε από τον αριστερότερο. </a:t>
            </a:r>
          </a:p>
        </p:txBody>
      </p:sp>
      <p:sp>
        <p:nvSpPr>
          <p:cNvPr id="30737" name="Text Box 19"/>
          <p:cNvSpPr txBox="1">
            <a:spLocks noChangeArrowheads="1"/>
          </p:cNvSpPr>
          <p:nvPr/>
        </p:nvSpPr>
        <p:spPr bwMode="auto">
          <a:xfrm>
            <a:off x="593725" y="2932113"/>
            <a:ext cx="1579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Συμβολισμός 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343400" y="2362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24400" y="2057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495800" y="2209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00600" y="1905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717925" y="1752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4357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παραγοντικού</a:t>
            </a:r>
          </a:p>
        </p:txBody>
      </p:sp>
      <p:pic>
        <p:nvPicPr>
          <p:cNvPr id="512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905000"/>
            <a:ext cx="4767263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4200" y="3276600"/>
            <a:ext cx="36068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factorial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N)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(N==0) return 1;</a:t>
            </a:r>
          </a:p>
          <a:p>
            <a:r>
              <a:rPr lang="en-US" sz="1600" dirty="0">
                <a:latin typeface="Lucida Console" pitchFamily="49" charset="0"/>
              </a:rPr>
              <a:t>    return N*factorial(N-1);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953000" y="3276600"/>
            <a:ext cx="31470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t = 1;</a:t>
            </a:r>
          </a:p>
          <a:p>
            <a:r>
              <a:rPr lang="en-US" sz="1600" dirty="0" smtClean="0">
                <a:latin typeface="Lucida Console" pitchFamily="49" charset="0"/>
              </a:rPr>
              <a:t>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=1</a:t>
            </a:r>
            <a:r>
              <a:rPr lang="en-US" sz="1600" dirty="0">
                <a:latin typeface="Lucida Console" pitchFamily="49" charset="0"/>
              </a:rPr>
              <a:t>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&lt;=N;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++)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t *=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822325" y="54467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88988" y="28194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αναδρομικό πρόγραμμα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024438" y="2819400"/>
            <a:ext cx="2941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μη αναδρομικό πρόγραμμα</a:t>
            </a:r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43400" y="2362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724400" y="2057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495800" y="2209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800600" y="1905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717925" y="1752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762000" y="4129088"/>
            <a:ext cx="769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3802" name="Text Box 1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62000" y="4129088"/>
            <a:ext cx="769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>
        <p:nvSpPr>
          <p:cNvPr id="33805" name="Rectangle 5"/>
          <p:cNvSpPr>
            <a:spLocks noChangeArrowheads="1"/>
          </p:cNvSpPr>
          <p:nvPr/>
        </p:nvSpPr>
        <p:spPr bwMode="auto">
          <a:xfrm>
            <a:off x="7239000" y="25146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6" name="Rectangle 6"/>
          <p:cNvSpPr>
            <a:spLocks noChangeArrowheads="1"/>
          </p:cNvSpPr>
          <p:nvPr/>
        </p:nvSpPr>
        <p:spPr bwMode="auto">
          <a:xfrm>
            <a:off x="7620000" y="22098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7" name="Rectangle 7"/>
          <p:cNvSpPr>
            <a:spLocks noChangeArrowheads="1"/>
          </p:cNvSpPr>
          <p:nvPr/>
        </p:nvSpPr>
        <p:spPr bwMode="auto">
          <a:xfrm>
            <a:off x="7391400" y="23622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8" name="Rectangle 11"/>
          <p:cNvSpPr>
            <a:spLocks noChangeArrowheads="1"/>
          </p:cNvSpPr>
          <p:nvPr/>
        </p:nvSpPr>
        <p:spPr bwMode="auto">
          <a:xfrm>
            <a:off x="7696200" y="20574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8515350" y="184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8362950" y="2376488"/>
            <a:ext cx="55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762000" y="4129088"/>
            <a:ext cx="7696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</p:txBody>
      </p:sp>
      <p:sp>
        <p:nvSpPr>
          <p:cNvPr id="34824" name="Rectangle 1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6" name="Rectangle 2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7" name="Rectangle 21"/>
          <p:cNvSpPr>
            <a:spLocks noChangeArrowheads="1"/>
          </p:cNvSpPr>
          <p:nvPr/>
        </p:nvSpPr>
        <p:spPr bwMode="auto">
          <a:xfrm>
            <a:off x="41910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8" name="Text Box 23"/>
          <p:cNvSpPr txBox="1">
            <a:spLocks noChangeArrowheads="1"/>
          </p:cNvSpPr>
          <p:nvPr/>
        </p:nvSpPr>
        <p:spPr bwMode="auto">
          <a:xfrm>
            <a:off x="373380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4829" name="Rectangle 24"/>
          <p:cNvSpPr>
            <a:spLocks noChangeArrowheads="1"/>
          </p:cNvSpPr>
          <p:nvPr/>
        </p:nvSpPr>
        <p:spPr bwMode="auto">
          <a:xfrm>
            <a:off x="7239000" y="25146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0" name="Rectangle 25"/>
          <p:cNvSpPr>
            <a:spLocks noChangeArrowheads="1"/>
          </p:cNvSpPr>
          <p:nvPr/>
        </p:nvSpPr>
        <p:spPr bwMode="auto">
          <a:xfrm>
            <a:off x="7620000" y="22098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1" name="Rectangle 26"/>
          <p:cNvSpPr>
            <a:spLocks noChangeArrowheads="1"/>
          </p:cNvSpPr>
          <p:nvPr/>
        </p:nvSpPr>
        <p:spPr bwMode="auto">
          <a:xfrm>
            <a:off x="7391400" y="23622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2" name="Rectangle 27"/>
          <p:cNvSpPr>
            <a:spLocks noChangeArrowheads="1"/>
          </p:cNvSpPr>
          <p:nvPr/>
        </p:nvSpPr>
        <p:spPr bwMode="auto">
          <a:xfrm>
            <a:off x="7696200" y="20574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3" name="Text Box 29"/>
          <p:cNvSpPr txBox="1">
            <a:spLocks noChangeArrowheads="1"/>
          </p:cNvSpPr>
          <p:nvPr/>
        </p:nvSpPr>
        <p:spPr bwMode="auto">
          <a:xfrm>
            <a:off x="8515350" y="184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4834" name="Text Box 30"/>
          <p:cNvSpPr txBox="1">
            <a:spLocks noChangeArrowheads="1"/>
          </p:cNvSpPr>
          <p:nvPr/>
        </p:nvSpPr>
        <p:spPr bwMode="auto">
          <a:xfrm>
            <a:off x="8362950" y="2376488"/>
            <a:ext cx="55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2000" y="4129088"/>
            <a:ext cx="7696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388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515350" y="184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28955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7239000" y="25146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7620000" y="22098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7391400" y="23622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696200" y="20574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8362950" y="2376488"/>
            <a:ext cx="55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6870" name="Text Box 1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762000" y="4129088"/>
            <a:ext cx="7696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>
        <p:nvSpPr>
          <p:cNvPr id="36872" name="Rectangle 1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3" name="Rectangle 1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4" name="Rectangle 2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5" name="Rectangle 21"/>
          <p:cNvSpPr>
            <a:spLocks noChangeArrowheads="1"/>
          </p:cNvSpPr>
          <p:nvPr/>
        </p:nvSpPr>
        <p:spPr bwMode="auto">
          <a:xfrm>
            <a:off x="56388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6" name="Text Box 22"/>
          <p:cNvSpPr txBox="1">
            <a:spLocks noChangeArrowheads="1"/>
          </p:cNvSpPr>
          <p:nvPr/>
        </p:nvSpPr>
        <p:spPr bwMode="auto">
          <a:xfrm>
            <a:off x="8515350" y="184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6877" name="Text Box 23"/>
          <p:cNvSpPr txBox="1">
            <a:spLocks noChangeArrowheads="1"/>
          </p:cNvSpPr>
          <p:nvPr/>
        </p:nvSpPr>
        <p:spPr bwMode="auto">
          <a:xfrm>
            <a:off x="528955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6878" name="Rectangle 24"/>
          <p:cNvSpPr>
            <a:spLocks noChangeArrowheads="1"/>
          </p:cNvSpPr>
          <p:nvPr/>
        </p:nvSpPr>
        <p:spPr bwMode="auto">
          <a:xfrm>
            <a:off x="7239000" y="25146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9" name="Rectangle 25"/>
          <p:cNvSpPr>
            <a:spLocks noChangeArrowheads="1"/>
          </p:cNvSpPr>
          <p:nvPr/>
        </p:nvSpPr>
        <p:spPr bwMode="auto">
          <a:xfrm>
            <a:off x="7620000" y="22098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80" name="Rectangle 26"/>
          <p:cNvSpPr>
            <a:spLocks noChangeArrowheads="1"/>
          </p:cNvSpPr>
          <p:nvPr/>
        </p:nvSpPr>
        <p:spPr bwMode="auto">
          <a:xfrm>
            <a:off x="7391400" y="23622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81" name="Rectangle 27"/>
          <p:cNvSpPr>
            <a:spLocks noChangeArrowheads="1"/>
          </p:cNvSpPr>
          <p:nvPr/>
        </p:nvSpPr>
        <p:spPr bwMode="auto">
          <a:xfrm>
            <a:off x="7696200" y="20574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82" name="Text Box 28"/>
          <p:cNvSpPr txBox="1">
            <a:spLocks noChangeArrowheads="1"/>
          </p:cNvSpPr>
          <p:nvPr/>
        </p:nvSpPr>
        <p:spPr bwMode="auto">
          <a:xfrm>
            <a:off x="8362950" y="2376488"/>
            <a:ext cx="55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4129088"/>
            <a:ext cx="7696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6388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327650" y="1676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28955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791200" y="2347913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172200" y="2043113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943600" y="2195513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248400" y="1890713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62000" y="4129088"/>
            <a:ext cx="7696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6388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327650" y="1676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28955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5791200" y="2347913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172200" y="2043113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943600" y="2195513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6248400" y="1890713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" y="5424488"/>
            <a:ext cx="49545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μετακίνηση των Ν-1 γίνεται με μαγικό τρόπο!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3725" y="2093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93725" y="2932113"/>
            <a:ext cx="3335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Ιδέα για αναδρομικό αλγόριθμο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8037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ξέρουμε πώς να μετακινήσουμε του πρώτους Ν-1 δίσκους</a:t>
            </a:r>
          </a:p>
          <a:p>
            <a:r>
              <a:rPr lang="el-GR"/>
              <a:t>κατά 1 πάσσαλο δεξιά ή αριστερά.  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" y="4129088"/>
            <a:ext cx="7696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 δίσκο Ν κατά ένα πάσσαλο δεξιά.</a:t>
            </a:r>
          </a:p>
          <a:p>
            <a:pPr marL="457200" indent="-457200">
              <a:buFontTx/>
              <a:buAutoNum type="arabicPeriod"/>
            </a:pPr>
            <a:r>
              <a:rPr lang="el-GR"/>
              <a:t>Μετακινούμε του πρώτους Ν-1 δίσκους κατά 1 πάσσαλο αριστερά.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8768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3246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772400" y="1600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638800" y="2514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27650" y="1676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289550" y="2362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791200" y="2347913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172200" y="2043113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943600" y="2195513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6248400" y="1890713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09600" y="5424488"/>
            <a:ext cx="49545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μετακίνηση των Ν-1 γίνεται με μαγικό τρόπο!</a:t>
            </a:r>
          </a:p>
        </p:txBody>
      </p:sp>
      <p:sp>
        <p:nvSpPr>
          <p:cNvPr id="39955" name="18 - Ορθογώνιο"/>
          <p:cNvSpPr>
            <a:spLocks noChangeArrowheads="1"/>
          </p:cNvSpPr>
          <p:nvPr/>
        </p:nvSpPr>
        <p:spPr bwMode="auto">
          <a:xfrm>
            <a:off x="3962400" y="5105400"/>
            <a:ext cx="1447800" cy="369888"/>
          </a:xfrm>
          <a:prstGeom prst="rect">
            <a:avLst/>
          </a:prstGeom>
          <a:solidFill>
            <a:srgbClr val="FFFF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αναδρομικά!</a:t>
            </a:r>
          </a:p>
        </p:txBody>
      </p:sp>
      <p:cxnSp>
        <p:nvCxnSpPr>
          <p:cNvPr id="39956" name="20 - Ευθεία γραμμή σύνδεσης"/>
          <p:cNvCxnSpPr>
            <a:cxnSpLocks noChangeShapeType="1"/>
          </p:cNvCxnSpPr>
          <p:nvPr/>
        </p:nvCxnSpPr>
        <p:spPr bwMode="auto">
          <a:xfrm>
            <a:off x="3962400" y="5486400"/>
            <a:ext cx="1447800" cy="3048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8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0964" name="Text Box 35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0965" name="Text Box 36"/>
          <p:cNvSpPr txBox="1">
            <a:spLocks noChangeArrowheads="1"/>
          </p:cNvSpPr>
          <p:nvPr/>
        </p:nvSpPr>
        <p:spPr bwMode="auto">
          <a:xfrm>
            <a:off x="6789738" y="244475"/>
            <a:ext cx="15287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</p:txBody>
      </p:sp>
      <p:sp>
        <p:nvSpPr>
          <p:cNvPr id="40966" name="Rectangle 37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7" name="Rectangle 39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8" name="Rectangle 40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9" name="Rectangle 41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Rectangle 43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177323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533400" y="1295400"/>
            <a:ext cx="4357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παραγοντικού</a:t>
            </a:r>
          </a:p>
        </p:txBody>
      </p:sp>
      <p:pic>
        <p:nvPicPr>
          <p:cNvPr id="6148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905000"/>
            <a:ext cx="4767263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584200" y="3276600"/>
            <a:ext cx="36068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factorial 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N)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(N==0) return 1;</a:t>
            </a:r>
          </a:p>
          <a:p>
            <a:r>
              <a:rPr lang="en-US" sz="1600" dirty="0">
                <a:latin typeface="Lucida Console" pitchFamily="49" charset="0"/>
              </a:rPr>
              <a:t>    return N*factorial(N-1);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788988" y="28194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αναδρομικό πρόγραμμα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5024438" y="2819400"/>
            <a:ext cx="2941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μη αναδρομικό πρόγραμμα</a:t>
            </a:r>
          </a:p>
        </p:txBody>
      </p:sp>
      <p:sp>
        <p:nvSpPr>
          <p:cNvPr id="509970" name="Text Box 18"/>
          <p:cNvSpPr txBox="1">
            <a:spLocks noChangeArrowheads="1"/>
          </p:cNvSpPr>
          <p:nvPr/>
        </p:nvSpPr>
        <p:spPr bwMode="auto">
          <a:xfrm>
            <a:off x="1030288" y="4692650"/>
            <a:ext cx="7275512" cy="641350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l-GR" dirty="0"/>
              <a:t> Κάθε αναδρομικό πρόγραμμα μπορεί να μετατραπεί σε ισοδύναμο</a:t>
            </a:r>
          </a:p>
          <a:p>
            <a:pPr>
              <a:defRPr/>
            </a:pPr>
            <a:r>
              <a:rPr lang="el-GR" dirty="0"/>
              <a:t>μη αναδρομικό πρόγραμμα. </a:t>
            </a:r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1030288" y="5454650"/>
            <a:ext cx="7275512" cy="646113"/>
          </a:xfrm>
          <a:prstGeom prst="rect">
            <a:avLst/>
          </a:prstGeom>
          <a:solidFill>
            <a:srgbClr val="00206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/>
              <a:t> Πολλές φορές όμως η χρήση αναδρομής δίνει πιο σύντομα ή/και πιο </a:t>
            </a:r>
          </a:p>
          <a:p>
            <a:r>
              <a:rPr lang="el-GR"/>
              <a:t> αποδοτικά προγράμματα.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53000" y="3276600"/>
            <a:ext cx="32704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t = 1;</a:t>
            </a:r>
          </a:p>
          <a:p>
            <a:r>
              <a:rPr lang="en-US" sz="1600" dirty="0" smtClean="0">
                <a:latin typeface="Lucida Console" pitchFamily="49" charset="0"/>
              </a:rPr>
              <a:t>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=1</a:t>
            </a:r>
            <a:r>
              <a:rPr lang="en-US" sz="1600" dirty="0">
                <a:latin typeface="Lucida Console" pitchFamily="49" charset="0"/>
              </a:rPr>
              <a:t>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&lt;=N;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++)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t *=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4701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03613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0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4701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8299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(3,+1)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(2,-1)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(0,-1)</a:t>
            </a:r>
          </a:p>
          <a:p>
            <a:r>
              <a:rPr lang="en-US" sz="1600" dirty="0">
                <a:latin typeface="Lucida Console" pitchFamily="49" charset="0"/>
              </a:rPr>
              <a:t>      shift(1,+1)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(0,-1)</a:t>
            </a:r>
          </a:p>
          <a:p>
            <a:r>
              <a:rPr lang="en-US" sz="1600" dirty="0">
                <a:latin typeface="Lucida Console" pitchFamily="49" charset="0"/>
              </a:rPr>
              <a:t>    shift(2,-1)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253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(3,+1)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(2,-1)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(0,-1)</a:t>
            </a:r>
          </a:p>
          <a:p>
            <a:r>
              <a:rPr lang="en-US" sz="1600" dirty="0">
                <a:latin typeface="Lucida Console" pitchFamily="49" charset="0"/>
              </a:rPr>
              <a:t>      shift(1,+1)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(0,-1)</a:t>
            </a:r>
          </a:p>
          <a:p>
            <a:r>
              <a:rPr lang="en-US" sz="1600" dirty="0">
                <a:latin typeface="Lucida Console" pitchFamily="49" charset="0"/>
              </a:rPr>
              <a:t>    shift(2,-1)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(1,+1)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(0,-1)</a:t>
            </a:r>
          </a:p>
          <a:p>
            <a:r>
              <a:rPr lang="en-US" sz="1600" dirty="0">
                <a:latin typeface="Lucida Console" pitchFamily="49" charset="0"/>
              </a:rPr>
              <a:t>     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302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327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7172" name="Picture 1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7174" name="Picture 2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7176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351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449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473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44196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5638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6858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42672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5257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5105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7" name="4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498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44196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4" name="Rectangle 42"/>
          <p:cNvSpPr>
            <a:spLocks noChangeArrowheads="1"/>
          </p:cNvSpPr>
          <p:nvPr/>
        </p:nvSpPr>
        <p:spPr bwMode="auto">
          <a:xfrm>
            <a:off x="5638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6858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42672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5257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5105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7" name="4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522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44196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5638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6858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42672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5257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5105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7" name="4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262187" cy="54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44196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5638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6858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42672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5257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5105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44196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5638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6858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90" name="Rectangle 50"/>
          <p:cNvSpPr>
            <a:spLocks noChangeArrowheads="1"/>
          </p:cNvSpPr>
          <p:nvPr/>
        </p:nvSpPr>
        <p:spPr bwMode="auto">
          <a:xfrm>
            <a:off x="5486400" y="3886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91" name="Rectangle 51"/>
          <p:cNvSpPr>
            <a:spLocks noChangeArrowheads="1"/>
          </p:cNvSpPr>
          <p:nvPr/>
        </p:nvSpPr>
        <p:spPr bwMode="auto">
          <a:xfrm>
            <a:off x="5257800" y="4038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92" name="Rectangle 52"/>
          <p:cNvSpPr>
            <a:spLocks noChangeArrowheads="1"/>
          </p:cNvSpPr>
          <p:nvPr/>
        </p:nvSpPr>
        <p:spPr bwMode="auto">
          <a:xfrm>
            <a:off x="5105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3" name="5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63550" y="2540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89738" y="244475"/>
            <a:ext cx="2506662" cy="54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hanoi(3,+1)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shift(3,+1)</a:t>
            </a:r>
          </a:p>
          <a:p>
            <a:r>
              <a:rPr lang="en-US" sz="1600">
                <a:latin typeface="Lucida Console" pitchFamily="49" charset="0"/>
              </a:rPr>
              <a:t>  hanoi(2,-1)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shift(2,-1)</a:t>
            </a:r>
          </a:p>
          <a:p>
            <a:r>
              <a:rPr lang="en-US" sz="1600">
                <a:latin typeface="Lucida Console" pitchFamily="49" charset="0"/>
              </a:rPr>
              <a:t>    hanoi(1,+1)</a:t>
            </a:r>
          </a:p>
          <a:p>
            <a:r>
              <a:rPr lang="en-US" sz="1600">
                <a:latin typeface="Lucida Console" pitchFamily="49" charset="0"/>
              </a:rPr>
              <a:t>      hanoi(0,-1)</a:t>
            </a:r>
          </a:p>
          <a:p>
            <a:r>
              <a:rPr lang="en-US" sz="1600">
                <a:latin typeface="Lucida Console" pitchFamily="49" charset="0"/>
              </a:rPr>
              <a:t>      shift(1,+1)</a:t>
            </a:r>
          </a:p>
          <a:p>
            <a:r>
              <a:rPr lang="en-US" sz="1600">
                <a:latin typeface="Lucida Console" pitchFamily="49" charset="0"/>
              </a:rPr>
              <a:t>      hanoi(0,-1) 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52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33400" y="2362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04800" y="2514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905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1242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85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52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304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1242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7526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85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52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905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31242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1752600" y="4191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743200" y="4191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6858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152400" y="4953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19050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3124200" y="4419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2971800" y="4800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2743200" y="4953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6858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9050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124200" y="5181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2971800" y="55626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2743200" y="5715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1371600" y="5715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4196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56388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858000" y="2133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4267200" y="2667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6477000" y="26670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5105400" y="2667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44196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56388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6858000" y="2895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4267200" y="34290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5257800" y="3276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5105400" y="3429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44196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56388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6858000" y="3657600"/>
            <a:ext cx="76200" cy="609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5486400" y="38862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5257800" y="40386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5105400" y="41910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3" name="5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8197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8199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8201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8206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7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8208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17525" y="1004888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" y="42926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48006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267200" y="1981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4648200" y="1676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4419600" y="1828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62484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76962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517525" y="1712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4724400" y="1524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4114800" y="2133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2" name="Text Box 13"/>
          <p:cNvSpPr txBox="1">
            <a:spLocks noChangeArrowheads="1"/>
          </p:cNvSpPr>
          <p:nvPr/>
        </p:nvSpPr>
        <p:spPr bwMode="auto">
          <a:xfrm>
            <a:off x="3641725" y="137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3657600" y="198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63504" name="Text Box 15"/>
          <p:cNvSpPr txBox="1">
            <a:spLocks noChangeArrowheads="1"/>
          </p:cNvSpPr>
          <p:nvPr/>
        </p:nvSpPr>
        <p:spPr bwMode="auto">
          <a:xfrm>
            <a:off x="469900" y="2438400"/>
            <a:ext cx="827087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να μετακινήσουμε τους δίσκους κατά ένα πάσσαλο δεξιά,</a:t>
            </a:r>
          </a:p>
          <a:p>
            <a:r>
              <a:rPr lang="el-GR"/>
              <a:t>υπακούοντας στους παρακάτω κανόνες</a:t>
            </a:r>
          </a:p>
          <a:p>
            <a:endParaRPr lang="el-GR" sz="800"/>
          </a:p>
          <a:p>
            <a:r>
              <a:rPr lang="el-GR"/>
              <a:t>	1) Μετακινούμε ένα δίσκο τη φορά</a:t>
            </a:r>
          </a:p>
          <a:p>
            <a:endParaRPr lang="el-GR" sz="800"/>
          </a:p>
          <a:p>
            <a:r>
              <a:rPr lang="el-GR"/>
              <a:t>	2) Ένας δίσκος δεν μπορεί να τοποθετηθεί πάνω από μικρότερο δίσκο</a:t>
            </a:r>
          </a:p>
        </p:txBody>
      </p:sp>
      <p:sp>
        <p:nvSpPr>
          <p:cNvPr id="63505" name="34 - TextBox"/>
          <p:cNvSpPr txBox="1">
            <a:spLocks noChangeArrowheads="1"/>
          </p:cNvSpPr>
          <p:nvPr/>
        </p:nvSpPr>
        <p:spPr bwMode="auto">
          <a:xfrm>
            <a:off x="4114800" y="4495800"/>
            <a:ext cx="222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Αριθμός κινήσεων </a:t>
            </a:r>
            <a:r>
              <a:rPr lang="en-US"/>
              <a:t>: </a:t>
            </a:r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17525" y="1004888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42926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</a:rPr>
              <a:t>void hanoi(int N, int d)</a:t>
            </a:r>
          </a:p>
          <a:p>
            <a:r>
              <a:rPr lang="en-US" sz="1600">
                <a:latin typeface="Lucida Console" pitchFamily="49" charset="0"/>
              </a:rPr>
              <a:t>{</a:t>
            </a:r>
          </a:p>
          <a:p>
            <a:r>
              <a:rPr lang="en-US" sz="1600">
                <a:latin typeface="Lucida Console" pitchFamily="49" charset="0"/>
              </a:rPr>
              <a:t>    if (N==0) return;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    shift(N,d);</a:t>
            </a:r>
          </a:p>
          <a:p>
            <a:r>
              <a:rPr lang="en-US" sz="1600">
                <a:latin typeface="Lucida Console" pitchFamily="49" charset="0"/>
              </a:rPr>
              <a:t>    hanoi(N-1,-d);</a:t>
            </a:r>
          </a:p>
          <a:p>
            <a:r>
              <a:rPr lang="en-US" sz="1600">
                <a:latin typeface="Lucida Console" pitchFamily="49" charset="0"/>
              </a:rPr>
              <a:t>}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48006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4267200" y="1981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4648200" y="1676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4419600" y="1828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62484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76962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517525" y="1712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4724400" y="1524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4114800" y="2133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3641725" y="137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64527" name="Text Box 14"/>
          <p:cNvSpPr txBox="1">
            <a:spLocks noChangeArrowheads="1"/>
          </p:cNvSpPr>
          <p:nvPr/>
        </p:nvSpPr>
        <p:spPr bwMode="auto">
          <a:xfrm>
            <a:off x="3657600" y="198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64528" name="Text Box 15"/>
          <p:cNvSpPr txBox="1">
            <a:spLocks noChangeArrowheads="1"/>
          </p:cNvSpPr>
          <p:nvPr/>
        </p:nvSpPr>
        <p:spPr bwMode="auto">
          <a:xfrm>
            <a:off x="469900" y="2438400"/>
            <a:ext cx="827087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να μετακινήσουμε τους δίσκους κατά ένα πάσσαλο δεξιά,</a:t>
            </a:r>
          </a:p>
          <a:p>
            <a:r>
              <a:rPr lang="el-GR"/>
              <a:t>υπακούοντας στους παρακάτω κανόνες</a:t>
            </a:r>
          </a:p>
          <a:p>
            <a:endParaRPr lang="el-GR" sz="800"/>
          </a:p>
          <a:p>
            <a:r>
              <a:rPr lang="el-GR"/>
              <a:t>	1) Μετακινούμε ένα δίσκο τη φορά</a:t>
            </a:r>
          </a:p>
          <a:p>
            <a:endParaRPr lang="el-GR" sz="800"/>
          </a:p>
          <a:p>
            <a:r>
              <a:rPr lang="el-GR"/>
              <a:t>	2) Ένας δίσκος δεν μπορεί να τοποθετηθεί πάνω από μικρότερο δίσκο</a:t>
            </a:r>
          </a:p>
        </p:txBody>
      </p:sp>
      <p:sp>
        <p:nvSpPr>
          <p:cNvPr id="64529" name="34 - TextBox"/>
          <p:cNvSpPr txBox="1">
            <a:spLocks noChangeArrowheads="1"/>
          </p:cNvSpPr>
          <p:nvPr/>
        </p:nvSpPr>
        <p:spPr bwMode="auto">
          <a:xfrm>
            <a:off x="4114800" y="4495800"/>
            <a:ext cx="222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Αριθμός κινήσεων </a:t>
            </a:r>
            <a:r>
              <a:rPr lang="en-US"/>
              <a:t>: </a:t>
            </a:r>
            <a:endParaRPr lang="el-GR"/>
          </a:p>
        </p:txBody>
      </p:sp>
      <p:pic>
        <p:nvPicPr>
          <p:cNvPr id="64530" name="36 - Εικόνα" descr="TP_tmp823879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029200"/>
            <a:ext cx="256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39 - Εικόνα" descr="TP_tmp543373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029200"/>
            <a:ext cx="889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41 - Εικόνα" descr="TP_tmp823879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59400"/>
            <a:ext cx="990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17525" y="1004888"/>
            <a:ext cx="2319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Οι Πύργοι του Ανόι</a:t>
            </a:r>
            <a:r>
              <a:rPr lang="el-GR"/>
              <a:t>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" y="4292600"/>
            <a:ext cx="311785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N,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d)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if (N==0) return;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(N-1,-d);</a:t>
            </a:r>
          </a:p>
          <a:p>
            <a:r>
              <a:rPr lang="en-US" sz="1600" dirty="0">
                <a:latin typeface="Lucida Console" pitchFamily="49" charset="0"/>
              </a:rPr>
              <a:t>    shift(</a:t>
            </a:r>
            <a:r>
              <a:rPr lang="en-US" sz="1600" dirty="0" err="1">
                <a:latin typeface="Lucida Console" pitchFamily="49" charset="0"/>
              </a:rPr>
              <a:t>N,d</a:t>
            </a:r>
            <a:r>
              <a:rPr lang="en-US" sz="1600" dirty="0">
                <a:latin typeface="Lucida Console" pitchFamily="49" charset="0"/>
              </a:rPr>
              <a:t>);</a:t>
            </a:r>
          </a:p>
          <a:p>
            <a:r>
              <a:rPr lang="en-US" sz="1600" dirty="0">
                <a:latin typeface="Lucida Console" pitchFamily="49" charset="0"/>
              </a:rPr>
              <a:t>    </a:t>
            </a:r>
            <a:r>
              <a:rPr lang="en-US" sz="1600" dirty="0" err="1">
                <a:latin typeface="Lucida Console" pitchFamily="49" charset="0"/>
              </a:rPr>
              <a:t>hanoi</a:t>
            </a:r>
            <a:r>
              <a:rPr lang="en-US" sz="1600" dirty="0">
                <a:latin typeface="Lucida Console" pitchFamily="49" charset="0"/>
              </a:rPr>
              <a:t>(N-1,-d);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48006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4267200" y="1981200"/>
            <a:ext cx="1143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4648200" y="1676400"/>
            <a:ext cx="381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4419600" y="1828800"/>
            <a:ext cx="8382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5" name="Rectangle 8"/>
          <p:cNvSpPr>
            <a:spLocks noChangeArrowheads="1"/>
          </p:cNvSpPr>
          <p:nvPr/>
        </p:nvSpPr>
        <p:spPr bwMode="auto">
          <a:xfrm>
            <a:off x="62484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7696200" y="1219200"/>
            <a:ext cx="76200" cy="99060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517525" y="1712913"/>
            <a:ext cx="2697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 πάσσαλοι και Ν δίσκοι </a:t>
            </a:r>
          </a:p>
        </p:txBody>
      </p:sp>
      <p:sp>
        <p:nvSpPr>
          <p:cNvPr id="65548" name="Rectangle 11"/>
          <p:cNvSpPr>
            <a:spLocks noChangeArrowheads="1"/>
          </p:cNvSpPr>
          <p:nvPr/>
        </p:nvSpPr>
        <p:spPr bwMode="auto">
          <a:xfrm>
            <a:off x="4724400" y="1524000"/>
            <a:ext cx="2286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9" name="Rectangle 12"/>
          <p:cNvSpPr>
            <a:spLocks noChangeArrowheads="1"/>
          </p:cNvSpPr>
          <p:nvPr/>
        </p:nvSpPr>
        <p:spPr bwMode="auto">
          <a:xfrm>
            <a:off x="4114800" y="2133600"/>
            <a:ext cx="14478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0" name="Text Box 13"/>
          <p:cNvSpPr txBox="1">
            <a:spLocks noChangeArrowheads="1"/>
          </p:cNvSpPr>
          <p:nvPr/>
        </p:nvSpPr>
        <p:spPr bwMode="auto">
          <a:xfrm>
            <a:off x="3641725" y="137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65551" name="Text Box 14"/>
          <p:cNvSpPr txBox="1">
            <a:spLocks noChangeArrowheads="1"/>
          </p:cNvSpPr>
          <p:nvPr/>
        </p:nvSpPr>
        <p:spPr bwMode="auto">
          <a:xfrm>
            <a:off x="3657600" y="198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</a:t>
            </a:r>
          </a:p>
        </p:txBody>
      </p:sp>
      <p:sp>
        <p:nvSpPr>
          <p:cNvPr id="65552" name="Text Box 15"/>
          <p:cNvSpPr txBox="1">
            <a:spLocks noChangeArrowheads="1"/>
          </p:cNvSpPr>
          <p:nvPr/>
        </p:nvSpPr>
        <p:spPr bwMode="auto">
          <a:xfrm>
            <a:off x="469900" y="2438400"/>
            <a:ext cx="827087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να μετακινήσουμε τους δίσκους κατά ένα πάσσαλο δεξιά,</a:t>
            </a:r>
          </a:p>
          <a:p>
            <a:r>
              <a:rPr lang="el-GR"/>
              <a:t>υπακούοντας στους παρακάτω κανόνες</a:t>
            </a:r>
          </a:p>
          <a:p>
            <a:endParaRPr lang="el-GR" sz="800"/>
          </a:p>
          <a:p>
            <a:r>
              <a:rPr lang="el-GR"/>
              <a:t>	1) Μετακινούμε ένα δίσκο τη φορά</a:t>
            </a:r>
          </a:p>
          <a:p>
            <a:endParaRPr lang="el-GR" sz="800"/>
          </a:p>
          <a:p>
            <a:r>
              <a:rPr lang="el-GR"/>
              <a:t>	2) Ένας δίσκος δεν μπορεί να τοποθετηθεί πάνω από μικρότερο δίσκο</a:t>
            </a:r>
          </a:p>
        </p:txBody>
      </p:sp>
      <p:sp>
        <p:nvSpPr>
          <p:cNvPr id="65553" name="34 - TextBox"/>
          <p:cNvSpPr txBox="1">
            <a:spLocks noChangeArrowheads="1"/>
          </p:cNvSpPr>
          <p:nvPr/>
        </p:nvSpPr>
        <p:spPr bwMode="auto">
          <a:xfrm>
            <a:off x="4114800" y="4495800"/>
            <a:ext cx="222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Αριθμός κινήσεων </a:t>
            </a:r>
            <a:r>
              <a:rPr lang="en-US"/>
              <a:t>: </a:t>
            </a:r>
            <a:endParaRPr lang="el-GR"/>
          </a:p>
        </p:txBody>
      </p:sp>
      <p:pic>
        <p:nvPicPr>
          <p:cNvPr id="65554" name="36 - Εικόνα" descr="TP_tmp823879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029200"/>
            <a:ext cx="256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39 - Εικόνα" descr="TP_tmp543373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029200"/>
            <a:ext cx="889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41 - Εικόνα" descr="TP_tmp823879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59400"/>
            <a:ext cx="990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35 - Εικόνα" descr="TP_tmp823879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0400" y="586740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9221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9223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9225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pic>
        <p:nvPicPr>
          <p:cNvPr id="92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9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9230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1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9232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3" name="21 - TextBox"/>
          <p:cNvSpPr txBox="1">
            <a:spLocks noChangeArrowheads="1"/>
          </p:cNvSpPr>
          <p:nvPr/>
        </p:nvSpPr>
        <p:spPr bwMode="auto">
          <a:xfrm>
            <a:off x="914400" y="4140200"/>
            <a:ext cx="474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ο       είναι κοινός διαιρέτης των         </a:t>
            </a:r>
            <a:r>
              <a:rPr lang="en-US"/>
              <a:t> </a:t>
            </a:r>
            <a:r>
              <a:rPr lang="el-GR"/>
              <a:t>τότε</a:t>
            </a:r>
          </a:p>
        </p:txBody>
      </p:sp>
      <p:pic>
        <p:nvPicPr>
          <p:cNvPr id="9234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68788"/>
            <a:ext cx="4048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2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216400"/>
            <a:ext cx="1254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5974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2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572000"/>
            <a:ext cx="7889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29 - Ορθογώνιο"/>
          <p:cNvSpPr>
            <a:spLocks noChangeArrowheads="1"/>
          </p:cNvSpPr>
          <p:nvPr/>
        </p:nvSpPr>
        <p:spPr bwMode="auto">
          <a:xfrm>
            <a:off x="1828800" y="4521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και               ,  άρα       </a:t>
            </a:r>
          </a:p>
        </p:txBody>
      </p:sp>
      <p:pic>
        <p:nvPicPr>
          <p:cNvPr id="9239" name="3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1600" y="4597400"/>
            <a:ext cx="187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50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978400"/>
            <a:ext cx="30210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- Δεξιό βέλος"/>
          <p:cNvSpPr/>
          <p:nvPr/>
        </p:nvSpPr>
        <p:spPr bwMode="auto">
          <a:xfrm>
            <a:off x="609600" y="4267200"/>
            <a:ext cx="228600" cy="1524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0245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0247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0249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3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0254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0256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7" name="21 - TextBox"/>
          <p:cNvSpPr txBox="1">
            <a:spLocks noChangeArrowheads="1"/>
          </p:cNvSpPr>
          <p:nvPr/>
        </p:nvSpPr>
        <p:spPr bwMode="auto">
          <a:xfrm>
            <a:off x="914400" y="4140200"/>
            <a:ext cx="474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ο       είναι κοινός διαιρέτης των         </a:t>
            </a:r>
            <a:r>
              <a:rPr lang="en-US"/>
              <a:t> </a:t>
            </a:r>
            <a:r>
              <a:rPr lang="el-GR"/>
              <a:t>τότε</a:t>
            </a:r>
          </a:p>
        </p:txBody>
      </p:sp>
      <p:pic>
        <p:nvPicPr>
          <p:cNvPr id="10258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68788"/>
            <a:ext cx="4048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2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216400"/>
            <a:ext cx="1254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5974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2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572000"/>
            <a:ext cx="7889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29 - Ορθογώνιο"/>
          <p:cNvSpPr>
            <a:spLocks noChangeArrowheads="1"/>
          </p:cNvSpPr>
          <p:nvPr/>
        </p:nvSpPr>
        <p:spPr bwMode="auto">
          <a:xfrm>
            <a:off x="1828800" y="4521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και               ,  άρα       </a:t>
            </a:r>
          </a:p>
        </p:txBody>
      </p:sp>
      <p:pic>
        <p:nvPicPr>
          <p:cNvPr id="10263" name="3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1600" y="4597400"/>
            <a:ext cx="187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50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978400"/>
            <a:ext cx="30210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- Δεξιό βέλος"/>
          <p:cNvSpPr/>
          <p:nvPr/>
        </p:nvSpPr>
        <p:spPr bwMode="auto">
          <a:xfrm>
            <a:off x="609600" y="4267200"/>
            <a:ext cx="228600" cy="1524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66" name="40 - TextBox"/>
          <p:cNvSpPr txBox="1">
            <a:spLocks noChangeArrowheads="1"/>
          </p:cNvSpPr>
          <p:nvPr/>
        </p:nvSpPr>
        <p:spPr bwMode="auto">
          <a:xfrm>
            <a:off x="914400" y="5435600"/>
            <a:ext cx="5259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ο       είναι κοινός διαιρέτης των     </a:t>
            </a:r>
            <a:r>
              <a:rPr lang="en-US"/>
              <a:t>        </a:t>
            </a:r>
            <a:r>
              <a:rPr lang="el-GR"/>
              <a:t>    </a:t>
            </a:r>
            <a:r>
              <a:rPr lang="en-US"/>
              <a:t> </a:t>
            </a:r>
            <a:r>
              <a:rPr lang="el-GR"/>
              <a:t>τότε</a:t>
            </a:r>
          </a:p>
        </p:txBody>
      </p:sp>
      <p:pic>
        <p:nvPicPr>
          <p:cNvPr id="10267" name="5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4388" y="5564188"/>
            <a:ext cx="8620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4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511800"/>
            <a:ext cx="1254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52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613" y="5892800"/>
            <a:ext cx="12461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4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1150" y="5867400"/>
            <a:ext cx="7889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1" name="45 - Ορθογώνιο"/>
          <p:cNvSpPr>
            <a:spLocks noChangeArrowheads="1"/>
          </p:cNvSpPr>
          <p:nvPr/>
        </p:nvSpPr>
        <p:spPr bwMode="auto">
          <a:xfrm>
            <a:off x="2317750" y="58166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και               ,  άρα       </a:t>
            </a:r>
          </a:p>
        </p:txBody>
      </p:sp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851" y="6248400"/>
            <a:ext cx="3020511" cy="278746"/>
          </a:xfrm>
          <a:prstGeom prst="rect">
            <a:avLst/>
          </a:prstGeom>
          <a:noFill/>
          <a:ln/>
          <a:effectLst/>
        </p:spPr>
      </p:pic>
      <p:sp>
        <p:nvSpPr>
          <p:cNvPr id="49" name="48 - Δεξιό βέλος"/>
          <p:cNvSpPr/>
          <p:nvPr/>
        </p:nvSpPr>
        <p:spPr bwMode="auto">
          <a:xfrm>
            <a:off x="609600" y="5562600"/>
            <a:ext cx="228600" cy="1524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pic>
        <p:nvPicPr>
          <p:cNvPr id="10274" name="56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892800"/>
            <a:ext cx="1447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609600" y="33528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Αναδρομικοί Αλγόριθμοι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17525" y="1179513"/>
            <a:ext cx="5421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μέγιστου κοινού διαιρέτη</a:t>
            </a:r>
          </a:p>
        </p:txBody>
      </p:sp>
      <p:pic>
        <p:nvPicPr>
          <p:cNvPr id="11269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1878013"/>
            <a:ext cx="384175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ακέραιοι</a:t>
            </a:r>
          </a:p>
        </p:txBody>
      </p:sp>
      <p:pic>
        <p:nvPicPr>
          <p:cNvPr id="11271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1725" y="1852613"/>
            <a:ext cx="64135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874963" y="17526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1273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271713"/>
            <a:ext cx="974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378075" y="22098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</a:t>
            </a:r>
            <a:r>
              <a:rPr lang="el-GR"/>
              <a:t>ο μεγαλύτερος ακέραιος που τους διαιρεί ακριβώς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25463" y="2932113"/>
            <a:ext cx="2751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Αλγόριθμος του Ευκλείδη</a:t>
            </a:r>
          </a:p>
        </p:txBody>
      </p: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167063"/>
            <a:ext cx="2017713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7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1278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924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9" name="Text Box 8"/>
          <p:cNvSpPr txBox="1">
            <a:spLocks noChangeArrowheads="1"/>
          </p:cNvSpPr>
          <p:nvPr/>
        </p:nvSpPr>
        <p:spPr bwMode="auto">
          <a:xfrm>
            <a:off x="533400" y="36972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1280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7734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81" name="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1988" y="4419600"/>
            <a:ext cx="27162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3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575" y="4953000"/>
            <a:ext cx="3324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34 - TextBox"/>
          <p:cNvSpPr txBox="1">
            <a:spLocks noChangeArrowheads="1"/>
          </p:cNvSpPr>
          <p:nvPr/>
        </p:nvSpPr>
        <p:spPr bwMode="auto">
          <a:xfrm>
            <a:off x="533400" y="4343400"/>
            <a:ext cx="126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Επομένως</a:t>
            </a:r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  <p:tag name="FIRSTUSER@JWAPWKQODABBGLF6" val="35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T(N) = 2T(N-1) + 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3092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\ N \ge 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T(1) = 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9"/>
  <p:tag name="PICTUREFILESIZE" val="1203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T(N) = 2T(N-1) + 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3092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\ N \ge 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T(1) = 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9"/>
  <p:tag name="PICTUREFILESIZE" val="1203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Rightarrow T(N) = 2^{N}-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9"/>
  <p:tag name="PICTUREFILESIZE" val="265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,y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324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 = \kapp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y = \lambd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-y = (\kappa - \lambda)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Rightarrow \gcd(x,y) \le \gcd(x-y, y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,y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324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 = \kapp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y = \lambd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-y = (\kappa - \lambda)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Rightarrow \gcd(x,y) \le \gcd(x-y, y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-y,y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675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! = 1 \cdot 2 \cdot 3 \ldots (N-1) \cdot N = N \cdot (N-1)!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6"/>
  <p:tag name="PICTUREFILESIZE" val="83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-y = \kapp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380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y = \lambda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Rightarrow \gcd(x,y) \ge \gcd(x-y, y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x = (\kappa + \lambda) 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gcd(x,y) = \gcd(x-y, y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3275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Rightarrow \gcd(x,y) = \gcd(y, x \bmod y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! = 1 \cdot 2 \cdot 3 \ldots (N-1) \cdot N = N \cdot (N-1)!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6"/>
  <p:tag name="PICTUREFILESIZE" val="83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! = 1 \cdot 2 \cdot 3 \ldots (N-1) \cdot N = N \cdot (N-1)!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6"/>
  <p:tag name="PICTUREFILESIZE" val="83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bmod y &lt; x/2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994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bmod y &lt; x/2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994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cdot \ y \le x/2 \Rightarrow x \bmod y &lt; y \le x/2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9"/>
  <p:tag name="PICTUREFILESIZE" val="4256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cdot \ y&gt; x/2 \Rightarrow x \bmod y = x-y &lt; x/2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6"/>
  <p:tag name="PICTUREFILESIZE" val="4768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,y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9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gcd(x,y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7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x&gt;y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2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bmod y &lt; x/2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994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\lg{x}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925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T(N) = T(k) + T(N-k) + D(N) + C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6"/>
  <p:tag name="PICTUREFILESIZE" val="5683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21841</TotalTime>
  <Words>4133</Words>
  <Application>Microsoft Office PowerPoint</Application>
  <PresentationFormat>Προβολή στην οθόνη (4:3)</PresentationFormat>
  <Paragraphs>951</Paragraphs>
  <Slides>62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78" baseType="lpstr">
      <vt:lpstr>Arial</vt:lpstr>
      <vt:lpstr>Times New Roman</vt:lpstr>
      <vt:lpstr>Wingdings</vt:lpstr>
      <vt:lpstr>cmmi10</vt:lpstr>
      <vt:lpstr>cmr10</vt:lpstr>
      <vt:lpstr>cmsy10orig</vt:lpstr>
      <vt:lpstr>cmr7</vt:lpstr>
      <vt:lpstr>cmmi7</vt:lpstr>
      <vt:lpstr>cmsy7</vt:lpstr>
      <vt:lpstr>cmex10</vt:lpstr>
      <vt:lpstr>Lucida Console</vt:lpstr>
      <vt:lpstr>Courier New</vt:lpstr>
      <vt:lpstr>Symbol</vt:lpstr>
      <vt:lpstr>Calibri</vt:lpstr>
      <vt:lpstr>Garamond</vt:lpstr>
      <vt:lpstr>Kant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Αλγόριθμοι: Διαίρει και βασίλευε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Αναδρομικοί Αλγόριθμοι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Αναδρομικοί Αλγόριθμοι</vt:lpstr>
      <vt:lpstr>Αναδρομικοί Αλγόριθμοι</vt:lpstr>
      <vt:lpstr>Αναδρομικοί Αλγόριθμοι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774</cp:revision>
  <dcterms:created xsi:type="dcterms:W3CDTF">2005-02-17T20:55:19Z</dcterms:created>
  <dcterms:modified xsi:type="dcterms:W3CDTF">2013-10-17T08:45:55Z</dcterms:modified>
</cp:coreProperties>
</file>